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48e01f4b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48e01f4b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48e01f4b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48e01f4b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48e01f4b4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48e01f4b4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48e01f4b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48e01f4b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48e01f4b4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48e01f4b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4741bb2a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4741bb2a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4741bb2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4741bb2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4741bb2a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4741bb2a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4741bb2a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4741bb2a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4741bb2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4741bb2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48e01f4b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48e01f4b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48e01f4b4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48e01f4b4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48e01f4b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48e01f4b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ECLAT Algorithm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Saaki V. &amp; Brett 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3" name="Google Shape;19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3"/>
          <p:cNvPicPr preferRelativeResize="0"/>
          <p:nvPr/>
        </p:nvPicPr>
        <p:blipFill>
          <a:blip r:embed="rId3">
            <a:alphaModFix/>
          </a:blip>
          <a:stretch>
            <a:fillRect/>
          </a:stretch>
        </p:blipFill>
        <p:spPr>
          <a:xfrm>
            <a:off x="0" y="44648"/>
            <a:ext cx="9144003" cy="50542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7" name="Google Shape;20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4"/>
          <p:cNvPicPr preferRelativeResize="0"/>
          <p:nvPr/>
        </p:nvPicPr>
        <p:blipFill>
          <a:blip r:embed="rId3">
            <a:alphaModFix/>
          </a:blip>
          <a:stretch>
            <a:fillRect/>
          </a:stretch>
        </p:blipFill>
        <p:spPr>
          <a:xfrm>
            <a:off x="0" y="0"/>
            <a:ext cx="9143997"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5"/>
          <p:cNvPicPr preferRelativeResize="0"/>
          <p:nvPr/>
        </p:nvPicPr>
        <p:blipFill>
          <a:blip r:embed="rId3">
            <a:alphaModFix/>
          </a:blip>
          <a:stretch>
            <a:fillRect/>
          </a:stretch>
        </p:blipFill>
        <p:spPr>
          <a:xfrm>
            <a:off x="0" y="-4813"/>
            <a:ext cx="9144003" cy="52149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21" name="Google Shape;221;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results show a somewhat high correlation between bread and butter being bought together at 0.4</a:t>
            </a:r>
            <a:endParaRPr/>
          </a:p>
          <a:p>
            <a:pPr indent="-311150" lvl="0" marL="457200" rtl="0" algn="l">
              <a:spcBef>
                <a:spcPts val="0"/>
              </a:spcBef>
              <a:spcAft>
                <a:spcPts val="0"/>
              </a:spcAft>
              <a:buSzPts val="1300"/>
              <a:buChar char="●"/>
            </a:pPr>
            <a:r>
              <a:rPr lang="en"/>
              <a:t>Coffee and bread come in 2nd with a correlation of 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734775"/>
            <a:ext cx="7505700" cy="3234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404040"/>
                </a:solidFill>
                <a:highlight>
                  <a:srgbClr val="FFFFFF"/>
                </a:highlight>
              </a:rPr>
              <a:t>Eclat algorithm was introduced to deal with the weakness of the Apriori algorithm. Between these two algorithms, we have significant differences:</a:t>
            </a:r>
            <a:endParaRPr sz="1500">
              <a:solidFill>
                <a:srgbClr val="404040"/>
              </a:solidFill>
              <a:highlight>
                <a:srgbClr val="FFFFFF"/>
              </a:highlight>
            </a:endParaRPr>
          </a:p>
          <a:p>
            <a:pPr indent="-323850" lvl="0" marL="457200" rtl="0" algn="l">
              <a:lnSpc>
                <a:spcPct val="100000"/>
              </a:lnSpc>
              <a:spcBef>
                <a:spcPts val="1200"/>
              </a:spcBef>
              <a:spcAft>
                <a:spcPts val="0"/>
              </a:spcAft>
              <a:buClr>
                <a:srgbClr val="404040"/>
              </a:buClr>
              <a:buSzPts val="1500"/>
              <a:buFont typeface="Calibri"/>
              <a:buChar char="●"/>
            </a:pPr>
            <a:r>
              <a:rPr lang="en" sz="1500">
                <a:solidFill>
                  <a:srgbClr val="404040"/>
                </a:solidFill>
                <a:highlight>
                  <a:srgbClr val="FFFFFF"/>
                </a:highlight>
              </a:rPr>
              <a:t>Eclat algorithm is applicable only with a dataset in </a:t>
            </a:r>
            <a:r>
              <a:rPr i="1" lang="en" sz="1500">
                <a:solidFill>
                  <a:srgbClr val="404040"/>
                </a:solidFill>
                <a:highlight>
                  <a:srgbClr val="FFFFFF"/>
                </a:highlight>
              </a:rPr>
              <a:t>vertical dataset</a:t>
            </a:r>
            <a:r>
              <a:rPr lang="en" sz="1500">
                <a:solidFill>
                  <a:srgbClr val="404040"/>
                </a:solidFill>
                <a:highlight>
                  <a:srgbClr val="FFFFFF"/>
                </a:highlight>
              </a:rPr>
              <a:t> format.</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Calibri"/>
              <a:buChar char="●"/>
            </a:pPr>
            <a:r>
              <a:rPr lang="en" sz="1500">
                <a:solidFill>
                  <a:srgbClr val="404040"/>
                </a:solidFill>
                <a:highlight>
                  <a:srgbClr val="FFFFFF"/>
                </a:highlight>
              </a:rPr>
              <a:t>In the Eclat algorithm, only the </a:t>
            </a:r>
            <a:r>
              <a:rPr i="1" lang="en" sz="1500">
                <a:solidFill>
                  <a:srgbClr val="404040"/>
                </a:solidFill>
                <a:highlight>
                  <a:srgbClr val="FFFFFF"/>
                </a:highlight>
              </a:rPr>
              <a:t>support</a:t>
            </a:r>
            <a:r>
              <a:rPr lang="en" sz="1500">
                <a:solidFill>
                  <a:srgbClr val="404040"/>
                </a:solidFill>
                <a:highlight>
                  <a:srgbClr val="FFFFFF"/>
                </a:highlight>
              </a:rPr>
              <a:t> and confidence is counted as confidence. As in the case of Apriori, it is not computed. Here, the </a:t>
            </a:r>
            <a:r>
              <a:rPr i="1" lang="en" sz="1500">
                <a:solidFill>
                  <a:srgbClr val="404040"/>
                </a:solidFill>
                <a:highlight>
                  <a:srgbClr val="FFFFFF"/>
                </a:highlight>
              </a:rPr>
              <a:t>Support</a:t>
            </a:r>
            <a:r>
              <a:rPr lang="en" sz="1500">
                <a:solidFill>
                  <a:srgbClr val="404040"/>
                </a:solidFill>
                <a:highlight>
                  <a:srgbClr val="FFFFFF"/>
                </a:highlight>
              </a:rPr>
              <a:t> is nothing but the number of times an item is in a database.</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Calibri"/>
              <a:buChar char="●"/>
            </a:pPr>
            <a:r>
              <a:rPr lang="en" sz="1500">
                <a:solidFill>
                  <a:srgbClr val="404040"/>
                </a:solidFill>
                <a:highlight>
                  <a:srgbClr val="FFFFFF"/>
                </a:highlight>
              </a:rPr>
              <a:t>Eclat scans over the database once, it is much faster than the Apriori algorithm.</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Calibri"/>
              <a:buChar char="●"/>
            </a:pPr>
            <a:r>
              <a:rPr lang="en" sz="1500">
                <a:solidFill>
                  <a:srgbClr val="404040"/>
                </a:solidFill>
                <a:highlight>
                  <a:srgbClr val="FFFFFF"/>
                </a:highlight>
              </a:rPr>
              <a:t>On the contrary, Apriori is better for larger datasets, whereas, Eclat is better for smaller ones</a:t>
            </a:r>
            <a:endParaRPr sz="1500">
              <a:solidFill>
                <a:srgbClr val="404040"/>
              </a:solidFill>
              <a:highlight>
                <a:srgbClr val="FFFFFF"/>
              </a:highlight>
            </a:endParaRPr>
          </a:p>
          <a:p>
            <a:pPr indent="0" lvl="0" marL="0" rtl="0" algn="l">
              <a:spcBef>
                <a:spcPts val="1500"/>
              </a:spcBef>
              <a:spcAft>
                <a:spcPts val="1200"/>
              </a:spcAft>
              <a:buNone/>
            </a:pPr>
            <a:r>
              <a:t/>
            </a:r>
            <a:endParaRPr sz="1500">
              <a:solidFill>
                <a:srgbClr val="40404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457800"/>
            <a:ext cx="7505700" cy="60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Step 1: List the Transaction ID set of each product</a:t>
            </a:r>
            <a:endParaRPr b="1" sz="1166">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40" name="Google Shape;140;p15"/>
          <p:cNvPicPr preferRelativeResize="0"/>
          <p:nvPr/>
        </p:nvPicPr>
        <p:blipFill>
          <a:blip r:embed="rId3">
            <a:alphaModFix/>
          </a:blip>
          <a:stretch>
            <a:fillRect/>
          </a:stretch>
        </p:blipFill>
        <p:spPr>
          <a:xfrm>
            <a:off x="451750" y="1122600"/>
            <a:ext cx="3058226" cy="3520825"/>
          </a:xfrm>
          <a:prstGeom prst="rect">
            <a:avLst/>
          </a:prstGeom>
          <a:noFill/>
          <a:ln>
            <a:noFill/>
          </a:ln>
        </p:spPr>
      </p:pic>
      <p:pic>
        <p:nvPicPr>
          <p:cNvPr id="141" name="Google Shape;141;p15"/>
          <p:cNvPicPr preferRelativeResize="0"/>
          <p:nvPr/>
        </p:nvPicPr>
        <p:blipFill>
          <a:blip r:embed="rId4">
            <a:alphaModFix/>
          </a:blip>
          <a:stretch>
            <a:fillRect/>
          </a:stretch>
        </p:blipFill>
        <p:spPr>
          <a:xfrm>
            <a:off x="5123072" y="1714388"/>
            <a:ext cx="3617475" cy="1714725"/>
          </a:xfrm>
          <a:prstGeom prst="rect">
            <a:avLst/>
          </a:prstGeom>
          <a:noFill/>
          <a:ln>
            <a:noFill/>
          </a:ln>
        </p:spPr>
      </p:pic>
      <p:sp>
        <p:nvSpPr>
          <p:cNvPr id="142" name="Google Shape;142;p15"/>
          <p:cNvSpPr/>
          <p:nvPr/>
        </p:nvSpPr>
        <p:spPr>
          <a:xfrm>
            <a:off x="3842225" y="2469700"/>
            <a:ext cx="948600" cy="36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57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Step 2: Filter with Minimum Support</a:t>
            </a:r>
            <a:endParaRPr sz="2400"/>
          </a:p>
        </p:txBody>
      </p:sp>
      <p:sp>
        <p:nvSpPr>
          <p:cNvPr id="148" name="Google Shape;148;p16"/>
          <p:cNvSpPr txBox="1"/>
          <p:nvPr>
            <p:ph idx="1" type="body"/>
          </p:nvPr>
        </p:nvSpPr>
        <p:spPr>
          <a:xfrm>
            <a:off x="962025" y="3786175"/>
            <a:ext cx="7505700" cy="387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Minimum Support value of 7. Removed Flour and Butter because they had a TID set of less than 7 transactions</a:t>
            </a:r>
            <a:endParaRPr/>
          </a:p>
        </p:txBody>
      </p:sp>
      <p:pic>
        <p:nvPicPr>
          <p:cNvPr id="149" name="Google Shape;149;p16"/>
          <p:cNvPicPr preferRelativeResize="0"/>
          <p:nvPr/>
        </p:nvPicPr>
        <p:blipFill>
          <a:blip r:embed="rId3">
            <a:alphaModFix/>
          </a:blip>
          <a:stretch>
            <a:fillRect/>
          </a:stretch>
        </p:blipFill>
        <p:spPr>
          <a:xfrm>
            <a:off x="2238375" y="1681163"/>
            <a:ext cx="4667250" cy="178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6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Step 3: Compute TID set of each product pair</a:t>
            </a:r>
            <a:endParaRPr sz="2400"/>
          </a:p>
        </p:txBody>
      </p:sp>
      <p:sp>
        <p:nvSpPr>
          <p:cNvPr id="155" name="Google Shape;155;p17"/>
          <p:cNvSpPr txBox="1"/>
          <p:nvPr>
            <p:ph idx="1" type="body"/>
          </p:nvPr>
        </p:nvSpPr>
        <p:spPr>
          <a:xfrm>
            <a:off x="819150" y="3959675"/>
            <a:ext cx="7505700" cy="37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lang="en" sz="1500">
                <a:solidFill>
                  <a:srgbClr val="292929"/>
                </a:solidFill>
                <a:highlight>
                  <a:srgbClr val="FFFFFF"/>
                </a:highlight>
              </a:rPr>
              <a:t>The ECLAT algorithm is faster because it is much simpler to identify the intersection of the set of transactions IDs than to scan each individual transaction for the presence of pairs of products</a:t>
            </a:r>
            <a:endParaRPr sz="1500"/>
          </a:p>
        </p:txBody>
      </p:sp>
      <p:pic>
        <p:nvPicPr>
          <p:cNvPr id="156" name="Google Shape;156;p17"/>
          <p:cNvPicPr preferRelativeResize="0"/>
          <p:nvPr/>
        </p:nvPicPr>
        <p:blipFill>
          <a:blip r:embed="rId3">
            <a:alphaModFix/>
          </a:blip>
          <a:stretch>
            <a:fillRect/>
          </a:stretch>
        </p:blipFill>
        <p:spPr>
          <a:xfrm>
            <a:off x="819150" y="1581150"/>
            <a:ext cx="2774234" cy="540800"/>
          </a:xfrm>
          <a:prstGeom prst="rect">
            <a:avLst/>
          </a:prstGeom>
          <a:noFill/>
          <a:ln>
            <a:noFill/>
          </a:ln>
        </p:spPr>
      </p:pic>
      <p:pic>
        <p:nvPicPr>
          <p:cNvPr id="157" name="Google Shape;157;p17"/>
          <p:cNvPicPr preferRelativeResize="0"/>
          <p:nvPr/>
        </p:nvPicPr>
        <p:blipFill>
          <a:blip r:embed="rId4">
            <a:alphaModFix/>
          </a:blip>
          <a:stretch>
            <a:fillRect/>
          </a:stretch>
        </p:blipFill>
        <p:spPr>
          <a:xfrm>
            <a:off x="3745784" y="1611800"/>
            <a:ext cx="4210848" cy="2297525"/>
          </a:xfrm>
          <a:prstGeom prst="rect">
            <a:avLst/>
          </a:prstGeom>
          <a:noFill/>
          <a:ln>
            <a:noFill/>
          </a:ln>
        </p:spPr>
      </p:pic>
      <p:sp>
        <p:nvSpPr>
          <p:cNvPr id="158" name="Google Shape;158;p17"/>
          <p:cNvSpPr/>
          <p:nvPr/>
        </p:nvSpPr>
        <p:spPr>
          <a:xfrm flipH="1" rot="10800000">
            <a:off x="2643275" y="2342213"/>
            <a:ext cx="755100" cy="836700"/>
          </a:xfrm>
          <a:prstGeom prst="bentArrow">
            <a:avLst>
              <a:gd fmla="val 26392" name="adj1"/>
              <a:gd fmla="val 26387" name="adj2"/>
              <a:gd fmla="val 25000" name="adj3"/>
              <a:gd fmla="val 444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590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Step 4: Filter out pairs that do not reach minimum support</a:t>
            </a:r>
            <a:endParaRPr sz="2400"/>
          </a:p>
        </p:txBody>
      </p:sp>
      <p:sp>
        <p:nvSpPr>
          <p:cNvPr id="164" name="Google Shape;164;p18"/>
          <p:cNvSpPr txBox="1"/>
          <p:nvPr>
            <p:ph idx="1" type="body"/>
          </p:nvPr>
        </p:nvSpPr>
        <p:spPr>
          <a:xfrm>
            <a:off x="2470025" y="2571750"/>
            <a:ext cx="4541100" cy="367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sz="1500">
                <a:solidFill>
                  <a:srgbClr val="292929"/>
                </a:solidFill>
                <a:highlight>
                  <a:srgbClr val="FFFFFF"/>
                </a:highlight>
                <a:latin typeface="Georgia"/>
                <a:ea typeface="Georgia"/>
                <a:cs typeface="Georgia"/>
                <a:sym typeface="Georgia"/>
              </a:rPr>
              <a:t>Filter out results that do not reach the minimum support of 7</a:t>
            </a:r>
            <a:endParaRPr/>
          </a:p>
        </p:txBody>
      </p:sp>
      <p:pic>
        <p:nvPicPr>
          <p:cNvPr id="165" name="Google Shape;165;p18"/>
          <p:cNvPicPr preferRelativeResize="0"/>
          <p:nvPr/>
        </p:nvPicPr>
        <p:blipFill>
          <a:blip r:embed="rId3">
            <a:alphaModFix/>
          </a:blip>
          <a:stretch>
            <a:fillRect/>
          </a:stretch>
        </p:blipFill>
        <p:spPr>
          <a:xfrm>
            <a:off x="2541475" y="1545050"/>
            <a:ext cx="4061050" cy="839175"/>
          </a:xfrm>
          <a:prstGeom prst="rect">
            <a:avLst/>
          </a:prstGeom>
          <a:noFill/>
          <a:ln>
            <a:noFill/>
          </a:ln>
        </p:spPr>
      </p:pic>
      <p:sp>
        <p:nvSpPr>
          <p:cNvPr id="166" name="Google Shape;166;p18"/>
          <p:cNvSpPr txBox="1"/>
          <p:nvPr/>
        </p:nvSpPr>
        <p:spPr>
          <a:xfrm>
            <a:off x="819150" y="3224225"/>
            <a:ext cx="7505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Step 5: Repeat as long as you can make new pairs above support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0" y="-88950"/>
            <a:ext cx="9143999" cy="53213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0" y="49825"/>
            <a:ext cx="9144003" cy="509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0" y="3"/>
            <a:ext cx="9144003"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