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sldIdLst>
    <p:sldId id="294" r:id="rId3"/>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6275" autoAdjust="0"/>
  </p:normalViewPr>
  <p:slideViewPr>
    <p:cSldViewPr snapToGrid="0" snapToObjects="1" showGuides="1">
      <p:cViewPr varScale="1">
        <p:scale>
          <a:sx n="33" d="100"/>
          <a:sy n="33" d="100"/>
        </p:scale>
        <p:origin x="1242" y="114"/>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4/25/2023</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rifold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3685237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819153" y="32232601"/>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01653003-AF6A-CE42-AF77-467563BA894E}"/>
              </a:ext>
            </a:extLst>
          </p:cNvPr>
          <p:cNvGraphicFramePr>
            <a:graphicFrameLocks noGrp="1"/>
          </p:cNvGraphicFramePr>
          <p:nvPr userDrawn="1">
            <p:extLst>
              <p:ext uri="{D42A27DB-BD31-4B8C-83A1-F6EECF244321}">
                <p14:modId xmlns:p14="http://schemas.microsoft.com/office/powerpoint/2010/main" val="4250534553"/>
              </p:ext>
            </p:extLst>
          </p:nvPr>
        </p:nvGraphicFramePr>
        <p:xfrm>
          <a:off x="-10611120" y="14098"/>
          <a:ext cx="9776869" cy="32750835"/>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b="1" i="0" dirty="0">
                          <a:solidFill>
                            <a:srgbClr val="FFC000"/>
                          </a:solidFill>
                          <a:latin typeface="Arial"/>
                          <a:cs typeface="Arial"/>
                        </a:rPr>
                        <a:t>36"x48” Trifold </a:t>
                      </a:r>
                      <a:r>
                        <a:rPr lang="en-US" sz="2000" i="0" dirty="0">
                          <a:solidFill>
                            <a:srgbClr val="D9D9D9"/>
                          </a:solidFill>
                          <a:latin typeface="Arial"/>
                          <a:cs typeface="Arial"/>
                        </a:rPr>
                        <a:t>presentation poster board.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644032">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poster template for a </a:t>
                      </a:r>
                      <a:br>
                        <a:rPr lang="en-US" sz="2000" dirty="0">
                          <a:solidFill>
                            <a:schemeClr val="bg1"/>
                          </a:solidFill>
                          <a:latin typeface="Arial" panose="020B0604020202020204" pitchFamily="34" charset="0"/>
                          <a:cs typeface="Arial" panose="020B0604020202020204" pitchFamily="34" charset="0"/>
                        </a:rPr>
                      </a:br>
                      <a:r>
                        <a:rPr lang="en-US" sz="4800" b="1" dirty="0">
                          <a:solidFill>
                            <a:srgbClr val="FFC000"/>
                          </a:solidFill>
                          <a:latin typeface="Arial" panose="020B0604020202020204" pitchFamily="34" charset="0"/>
                          <a:cs typeface="Arial" panose="020B0604020202020204" pitchFamily="34" charset="0"/>
                        </a:rPr>
                        <a:t>TRIFOLD</a:t>
                      </a:r>
                      <a:br>
                        <a:rPr lang="en-US" sz="36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(3 feet tall by 4 feet wide)</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presentation board</a:t>
                      </a:r>
                    </a:p>
                    <a:p>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endParaRPr lang="en-US" sz="20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88BF79A5-2E39-B244-8274-FC9BFF416B62}"/>
              </a:ext>
            </a:extLst>
          </p:cNvPr>
          <p:cNvGraphicFramePr>
            <a:graphicFrameLocks noGrp="1"/>
          </p:cNvGraphicFramePr>
          <p:nvPr userDrawn="1">
            <p:extLst>
              <p:ext uri="{D42A27DB-BD31-4B8C-83A1-F6EECF244321}">
                <p14:modId xmlns:p14="http://schemas.microsoft.com/office/powerpoint/2010/main" val="3505211518"/>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819153" y="32232601"/>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1226230357"/>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jpeg"/><Relationship Id="rId11" Type="http://schemas.openxmlformats.org/officeDocument/2006/relationships/image" Target="../media/image16.jpeg"/><Relationship Id="rId5" Type="http://schemas.openxmlformats.org/officeDocument/2006/relationships/image" Target="../media/image11.png"/><Relationship Id="rId10" Type="http://schemas.openxmlformats.org/officeDocument/2006/relationships/image" Target="cid:b5a28283-e0d0-46c5-baa1-53ccfe4ce82d@namprd04.prod.outlook.com" TargetMode="External"/><Relationship Id="rId4" Type="http://schemas.openxmlformats.org/officeDocument/2006/relationships/image" Target="../media/image10.png"/><Relationship Id="rId9"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35"/>
          <p:cNvSpPr>
            <a:spLocks noGrp="1"/>
          </p:cNvSpPr>
          <p:nvPr>
            <p:ph type="body" sz="quarter" idx="10"/>
          </p:nvPr>
        </p:nvSpPr>
        <p:spPr>
          <a:xfrm>
            <a:off x="527049" y="6021370"/>
            <a:ext cx="10196513" cy="7771336"/>
          </a:xfrm>
        </p:spPr>
        <p:txBody>
          <a:bodyPr/>
          <a:lstStyle/>
          <a:p>
            <a:r>
              <a:rPr lang="en-US" dirty="0"/>
              <a:t>Monitoring classroom occupancy is an important aspect of managing educational facilities. However, current methods for detecting occupancy are often cumbersome, expensive, and may not be accurate. In this study, we propose a low-cost and non-invasive method of detecting classroom occupancy by monitoring ambient temperature and humidity changes using Raspberry Pi and DHT22 temperature sensors. The Raspberry Pi is a small, affordable computer that can be used for a variety of projects. We used the Raspberry Pi to collect temperature and humidity data from DHT22 sensors placed inside classrooms. The sensors were set to record temperature data every 5 minutes, and the data is then pushed to an SQL server for later analysis. Machine learning algorithms are employed to analyze the temperature and humidity data and identify patterns of occupancy based on changes in temperature. The study seeks to explore the potential of temperature changes as an indicator of occupancy in classrooms. This research has important implications for educational institutions looking for a low-cost, non-invasive, yet innovative method of monitoring classroom occupancy. By using Raspberry Pi and DHT22 temperature sensors, schools can save money on expensive occupancy sensors and ensure that their facilities are being used efficiently.</a:t>
            </a:r>
          </a:p>
        </p:txBody>
      </p:sp>
      <p:sp>
        <p:nvSpPr>
          <p:cNvPr id="37" name="Text Placeholder 36"/>
          <p:cNvSpPr>
            <a:spLocks noGrp="1"/>
          </p:cNvSpPr>
          <p:nvPr>
            <p:ph type="body" sz="quarter" idx="11"/>
          </p:nvPr>
        </p:nvSpPr>
        <p:spPr/>
        <p:txBody>
          <a:bodyPr/>
          <a:lstStyle/>
          <a:p>
            <a:r>
              <a:rPr lang="en-US" dirty="0"/>
              <a:t>Abstract</a:t>
            </a:r>
          </a:p>
        </p:txBody>
      </p:sp>
      <p:sp>
        <p:nvSpPr>
          <p:cNvPr id="38" name="Text Placeholder 37"/>
          <p:cNvSpPr>
            <a:spLocks noGrp="1"/>
          </p:cNvSpPr>
          <p:nvPr>
            <p:ph type="body" sz="quarter" idx="20"/>
          </p:nvPr>
        </p:nvSpPr>
        <p:spPr/>
        <p:txBody>
          <a:bodyPr/>
          <a:lstStyle/>
          <a:p>
            <a:r>
              <a:rPr lang="en-US" dirty="0"/>
              <a:t>Objectives</a:t>
            </a:r>
          </a:p>
        </p:txBody>
      </p:sp>
      <p:sp>
        <p:nvSpPr>
          <p:cNvPr id="39" name="Text Placeholder 38"/>
          <p:cNvSpPr>
            <a:spLocks noGrp="1"/>
          </p:cNvSpPr>
          <p:nvPr>
            <p:ph type="body" sz="quarter" idx="21"/>
          </p:nvPr>
        </p:nvSpPr>
        <p:spPr>
          <a:xfrm>
            <a:off x="11252201" y="6021371"/>
            <a:ext cx="21421724" cy="12387984"/>
          </a:xfrm>
        </p:spPr>
        <p:txBody>
          <a:bodyPr/>
          <a:lstStyle/>
          <a:p>
            <a:pPr marL="342900" indent="-342900">
              <a:buFont typeface="Arial" panose="020B0604020202020204" pitchFamily="34" charset="0"/>
              <a:buChar char="•"/>
            </a:pPr>
            <a:r>
              <a:rPr lang="en-US" dirty="0"/>
              <a:t>Raspberry Pi Model 3B+</a:t>
            </a:r>
          </a:p>
          <a:p>
            <a:pPr marL="342900" indent="-342900">
              <a:buFont typeface="Arial" panose="020B0604020202020204" pitchFamily="34" charset="0"/>
              <a:buChar char="•"/>
            </a:pPr>
            <a:r>
              <a:rPr lang="en-US" dirty="0"/>
              <a:t>DHT22 temperature sensors</a:t>
            </a:r>
          </a:p>
          <a:p>
            <a:pPr marL="342900" indent="-342900">
              <a:buFont typeface="Arial" panose="020B0604020202020204" pitchFamily="34" charset="0"/>
              <a:buChar char="•"/>
            </a:pPr>
            <a:r>
              <a:rPr lang="en-US" dirty="0"/>
              <a:t>Jumper wires</a:t>
            </a:r>
          </a:p>
          <a:p>
            <a:pPr marL="342900" indent="-342900">
              <a:buFont typeface="Arial" panose="020B0604020202020204" pitchFamily="34" charset="0"/>
              <a:buChar char="•"/>
            </a:pPr>
            <a:r>
              <a:rPr lang="en-US" dirty="0"/>
              <a:t>MySQL Server Database</a:t>
            </a:r>
          </a:p>
          <a:p>
            <a:pPr marL="342900" indent="-342900">
              <a:buFont typeface="Arial" panose="020B0604020202020204" pitchFamily="34" charset="0"/>
              <a:buChar char="•"/>
            </a:pPr>
            <a:r>
              <a:rPr lang="en-US" dirty="0" err="1"/>
              <a:t>PowerBI</a:t>
            </a:r>
            <a:r>
              <a:rPr lang="en-US" dirty="0"/>
              <a:t> </a:t>
            </a:r>
          </a:p>
          <a:p>
            <a:endParaRPr lang="en-US" dirty="0"/>
          </a:p>
          <a:p>
            <a:r>
              <a:rPr lang="en-US" dirty="0"/>
              <a:t>Methods:</a:t>
            </a:r>
          </a:p>
          <a:p>
            <a:endParaRPr lang="en-US" dirty="0"/>
          </a:p>
          <a:p>
            <a:r>
              <a:rPr lang="en-US" u="sng" dirty="0"/>
              <a:t>Setting up Raspberry Pi</a:t>
            </a:r>
            <a:r>
              <a:rPr lang="en-US" dirty="0"/>
              <a:t>: Connected the Raspberry Pi to a monitor, keyboard, and mouse, and then installed the operating system (Raspbian). We also connected the DHT22 temperature sensors to the Raspberry Pi using jumper wires. </a:t>
            </a:r>
          </a:p>
          <a:p>
            <a:endParaRPr lang="en-US" dirty="0"/>
          </a:p>
          <a:p>
            <a:r>
              <a:rPr lang="en-US" u="sng" dirty="0"/>
              <a:t>Collecting temperature data</a:t>
            </a:r>
            <a:r>
              <a:rPr lang="en-US" dirty="0"/>
              <a:t>: Programmed the Raspberry Pi to collect temperature data from the DHT22 sensors every 5 minutes, using the Python programming language. The data was stored on an SD card for later analysis.</a:t>
            </a:r>
          </a:p>
          <a:p>
            <a:endParaRPr lang="en-US" dirty="0"/>
          </a:p>
          <a:p>
            <a:r>
              <a:rPr lang="en-US" u="sng" dirty="0"/>
              <a:t>Data analysis</a:t>
            </a:r>
            <a:r>
              <a:rPr lang="en-US" dirty="0"/>
              <a:t>: Used machine learning algorithms to analyze the temperature data and identify patterns of occupancy based on changes in temperature. We employed data cleaning, feature selection, and machine learning algorithms to develop a predictive model.</a:t>
            </a:r>
          </a:p>
          <a:p>
            <a:endParaRPr lang="en-US" dirty="0"/>
          </a:p>
          <a:p>
            <a:r>
              <a:rPr lang="en-US" u="sng" dirty="0"/>
              <a:t>Real-time data visualization</a:t>
            </a:r>
            <a:r>
              <a:rPr lang="en-US" dirty="0"/>
              <a:t>: Used Microsoft </a:t>
            </a:r>
            <a:r>
              <a:rPr lang="en-US" dirty="0" err="1"/>
              <a:t>PowerBI</a:t>
            </a:r>
            <a:r>
              <a:rPr lang="en-US" dirty="0"/>
              <a:t> to create a data visualization dashboard that displays the live occupancy in the classrooms. We connected the dashboard to the Raspberry Pi and configured it to update every 5 minutes.</a:t>
            </a:r>
          </a:p>
          <a:p>
            <a:endParaRPr lang="en-US" dirty="0"/>
          </a:p>
          <a:p>
            <a:r>
              <a:rPr lang="en-US" u="sng" dirty="0"/>
              <a:t>Model evaluation</a:t>
            </a:r>
            <a:r>
              <a:rPr lang="en-US" dirty="0"/>
              <a:t>: Evaluated the accuracy and effectiveness of the proposed method of predicting classroom occupancy using temperature changes. We compared the results with the actual occupancy data collected using manual observation.</a:t>
            </a:r>
          </a:p>
          <a:p>
            <a:endParaRPr lang="en-US" dirty="0"/>
          </a:p>
          <a:p>
            <a:r>
              <a:rPr lang="en-US" u="sng" dirty="0"/>
              <a:t>Comparison with current methods</a:t>
            </a:r>
            <a:r>
              <a:rPr lang="en-US" dirty="0"/>
              <a:t>: Compared the proposed method with current methods of detecting classroom occupancy in terms of cost, accuracy, and efficiency.</a:t>
            </a:r>
          </a:p>
          <a:p>
            <a:endParaRPr lang="en-US" dirty="0"/>
          </a:p>
          <a:p>
            <a:r>
              <a:rPr lang="en-US" u="sng" dirty="0"/>
              <a:t>Potential applications</a:t>
            </a:r>
            <a:r>
              <a:rPr lang="en-US" dirty="0"/>
              <a:t>: Explored the potential applications of the proposed method in educational institutions and other settings.</a:t>
            </a:r>
          </a:p>
        </p:txBody>
      </p:sp>
      <p:sp>
        <p:nvSpPr>
          <p:cNvPr id="40" name="Text Placeholder 39"/>
          <p:cNvSpPr>
            <a:spLocks noGrp="1"/>
          </p:cNvSpPr>
          <p:nvPr>
            <p:ph type="body" sz="quarter" idx="22"/>
          </p:nvPr>
        </p:nvSpPr>
        <p:spPr/>
        <p:txBody>
          <a:bodyPr/>
          <a:lstStyle/>
          <a:p>
            <a:r>
              <a:rPr lang="en-US" dirty="0"/>
              <a:t>Materials &amp; Methods</a:t>
            </a:r>
          </a:p>
        </p:txBody>
      </p:sp>
      <p:sp>
        <p:nvSpPr>
          <p:cNvPr id="41" name="Text Placeholder 40"/>
          <p:cNvSpPr>
            <a:spLocks noGrp="1"/>
          </p:cNvSpPr>
          <p:nvPr>
            <p:ph type="body" sz="quarter" idx="23"/>
          </p:nvPr>
        </p:nvSpPr>
        <p:spPr>
          <a:xfrm>
            <a:off x="11252201" y="20505756"/>
            <a:ext cx="21421724" cy="6686039"/>
          </a:xfrm>
        </p:spPr>
        <p:txBody>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In this project, I aimed to predict classroom usage based on temperature, humidity, and the day of the week. To do so, I used a dataset that was collected by Raspberry Pi sensors installed in classrooms. However, setting up the Raspberry Pi sensors and sending the data to an SQL database was complex and time-consuming. Additionally, identifying whether a class was in session or not was challenging, but I was able to create a loop that iterated through the main data frame and compared it to another data frame containing all the times when a class was in session, then marked a 1 or 0 in a new column to identify if it was in session.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Next, I used three classification models: Logistic Regression, Decision Tree, and Random Forest, to predict classroom usage. I used a grid search to tune the hyperparameters for each model and found that the Random Forest model had the best performance with an accuracy score of 0.9487. The best parameters for the Random Forest model were: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clf</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__</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max_depth</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50,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clf</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__</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min_samples_leaf</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clf</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__</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n_estimators</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50}. The Decision Tree model also performed well with an accuracy score of 0.9305, and the best parameters were: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clf</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__criterion': 'entropy',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clf</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__</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max_depth</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15,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clf</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__</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min_samples_leaf</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1}. The Logistic Regression model had the lowest accuracy score of 0.9275, and the best parameters were: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clf</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__C': 1,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clf</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__penalty': 'l2',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clf</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__solver':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lbfgs</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800" kern="0" dirty="0">
                <a:effectLst/>
                <a:latin typeface="Times New Roman" panose="02020603050405020304" pitchFamily="18" charset="0"/>
                <a:ea typeface="Calibri" panose="020F0502020204030204" pitchFamily="34" charset="0"/>
              </a:rPr>
              <a:t>In conclusion, the Random Forest model was the most accurate in predicting classroom usage, with an accuracy score of 0.9487. However, it's worth noting that the Decision Tree model also had good performance, with an accuracy score of 0.9305. </a:t>
            </a:r>
            <a:endParaRPr lang="en-US" sz="3600" dirty="0"/>
          </a:p>
        </p:txBody>
      </p:sp>
      <p:sp>
        <p:nvSpPr>
          <p:cNvPr id="42" name="Text Placeholder 41"/>
          <p:cNvSpPr>
            <a:spLocks noGrp="1"/>
          </p:cNvSpPr>
          <p:nvPr>
            <p:ph type="body" sz="quarter" idx="24"/>
          </p:nvPr>
        </p:nvSpPr>
        <p:spPr/>
        <p:txBody>
          <a:bodyPr/>
          <a:lstStyle/>
          <a:p>
            <a:r>
              <a:rPr lang="en-US" dirty="0"/>
              <a:t>Results</a:t>
            </a:r>
          </a:p>
        </p:txBody>
      </p:sp>
      <p:sp>
        <p:nvSpPr>
          <p:cNvPr id="43" name="Text Placeholder 42"/>
          <p:cNvSpPr>
            <a:spLocks noGrp="1"/>
          </p:cNvSpPr>
          <p:nvPr>
            <p:ph type="body" sz="quarter" idx="25"/>
          </p:nvPr>
        </p:nvSpPr>
        <p:spPr/>
        <p:txBody>
          <a:bodyPr/>
          <a:lstStyle/>
          <a:p>
            <a:r>
              <a:rPr lang="en-US" dirty="0"/>
              <a:t>Conclusions/Future Applications</a:t>
            </a:r>
          </a:p>
        </p:txBody>
      </p:sp>
      <p:sp>
        <p:nvSpPr>
          <p:cNvPr id="44" name="Text Placeholder 43"/>
          <p:cNvSpPr>
            <a:spLocks noGrp="1"/>
          </p:cNvSpPr>
          <p:nvPr>
            <p:ph type="body" sz="quarter" idx="26"/>
          </p:nvPr>
        </p:nvSpPr>
        <p:spPr>
          <a:xfrm>
            <a:off x="33185099" y="6021370"/>
            <a:ext cx="10201275" cy="12003264"/>
          </a:xfrm>
        </p:spPr>
        <p:txBody>
          <a:bodyPr/>
          <a:lstStyle/>
          <a:p>
            <a:r>
              <a:rPr lang="en-US" dirty="0"/>
              <a:t>Energy Efficiency: One potential application for this project is in building automation and energy management. With accurate real-time occupancy detection, it is possible to optimize heating, ventilation, and air conditioning (HVAC) systems in buildings to save energy and reduce greenhouse gas emissions.</a:t>
            </a:r>
          </a:p>
          <a:p>
            <a:endParaRPr lang="en-US" dirty="0"/>
          </a:p>
          <a:p>
            <a:r>
              <a:rPr lang="en-US" dirty="0"/>
              <a:t>Security: Another potential application of this project is in security systems, particularly in monitoring access to restricted areas. By installing the system at entrances or exits to a building, you can detect the presence of individuals and trigger alerts when unauthorized access is detected.</a:t>
            </a:r>
          </a:p>
          <a:p>
            <a:endParaRPr lang="en-US" dirty="0"/>
          </a:p>
          <a:p>
            <a:r>
              <a:rPr lang="en-US" dirty="0"/>
              <a:t>Healthcare: This project can also be applied in healthcare facilities to monitor patient rooms, labs, and other areas. This can help to ensure that patients receive the care they need when they need it, and that staff can respond promptly to any emergencies that may arise.</a:t>
            </a:r>
          </a:p>
          <a:p>
            <a:endParaRPr lang="en-US" dirty="0"/>
          </a:p>
          <a:p>
            <a:r>
              <a:rPr lang="en-US" dirty="0"/>
              <a:t>Retail Analytics: Retail stores can use the project to monitor customer traffic and behavior. This can help to optimize store layouts, staffing levels, and product placement.</a:t>
            </a:r>
          </a:p>
          <a:p>
            <a:endParaRPr lang="en-US" dirty="0"/>
          </a:p>
          <a:p>
            <a:r>
              <a:rPr lang="en-US" dirty="0"/>
              <a:t>Smart Homes: Smart homes are becoming increasingly popular, and your project can be used to automate home heating and cooling systems based on occupancy, saving energy and reducing utility bills.</a:t>
            </a:r>
          </a:p>
          <a:p>
            <a:endParaRPr lang="en-US" dirty="0"/>
          </a:p>
          <a:p>
            <a:r>
              <a:rPr lang="en-US" dirty="0"/>
              <a:t>Overall, this project has significant potential to be applied in a wide range of industries and settings. As the Internet of Things (IoT) continues to evolve, there will be even more opportunities to use this technology to improve efficiency, safety, and quality of life.</a:t>
            </a:r>
          </a:p>
        </p:txBody>
      </p:sp>
      <p:sp>
        <p:nvSpPr>
          <p:cNvPr id="45" name="Text Placeholder 44"/>
          <p:cNvSpPr>
            <a:spLocks noGrp="1"/>
          </p:cNvSpPr>
          <p:nvPr>
            <p:ph type="body" sz="quarter" idx="27"/>
          </p:nvPr>
        </p:nvSpPr>
        <p:spPr>
          <a:xfrm>
            <a:off x="33162876" y="18180342"/>
            <a:ext cx="10201275" cy="754045"/>
          </a:xfrm>
        </p:spPr>
        <p:txBody>
          <a:bodyPr/>
          <a:lstStyle/>
          <a:p>
            <a:r>
              <a:rPr lang="en-US" dirty="0"/>
              <a:t>References</a:t>
            </a:r>
          </a:p>
        </p:txBody>
      </p:sp>
      <p:sp>
        <p:nvSpPr>
          <p:cNvPr id="46" name="Text Placeholder 45"/>
          <p:cNvSpPr>
            <a:spLocks noGrp="1"/>
          </p:cNvSpPr>
          <p:nvPr>
            <p:ph type="body" sz="quarter" idx="28"/>
          </p:nvPr>
        </p:nvSpPr>
        <p:spPr>
          <a:xfrm>
            <a:off x="33162875" y="18956286"/>
            <a:ext cx="10201275" cy="1769693"/>
          </a:xfrm>
        </p:spPr>
        <p:txBody>
          <a:bodyPr/>
          <a:lstStyle/>
          <a:p>
            <a:pPr marL="342900" indent="-342900">
              <a:buFont typeface="Arial" panose="020B0604020202020204" pitchFamily="34" charset="0"/>
              <a:buChar char="•"/>
            </a:pPr>
            <a:r>
              <a:rPr lang="en-US" dirty="0"/>
              <a:t>Stackoverflow.com</a:t>
            </a:r>
          </a:p>
          <a:p>
            <a:pPr marL="342900" indent="-342900">
              <a:buFont typeface="Arial" panose="020B0604020202020204" pitchFamily="34" charset="0"/>
              <a:buChar char="•"/>
            </a:pPr>
            <a:r>
              <a:rPr lang="en-US" dirty="0"/>
              <a:t>CircuitBasics.com</a:t>
            </a:r>
          </a:p>
          <a:p>
            <a:pPr marL="342900" indent="-342900">
              <a:buFont typeface="Arial" panose="020B0604020202020204" pitchFamily="34" charset="0"/>
              <a:buChar char="•"/>
            </a:pPr>
            <a:r>
              <a:rPr lang="en-US" dirty="0"/>
              <a:t>Github.com</a:t>
            </a:r>
          </a:p>
        </p:txBody>
      </p:sp>
      <p:sp>
        <p:nvSpPr>
          <p:cNvPr id="47" name="Text Placeholder 46"/>
          <p:cNvSpPr>
            <a:spLocks noGrp="1"/>
          </p:cNvSpPr>
          <p:nvPr>
            <p:ph type="body" sz="quarter" idx="29"/>
          </p:nvPr>
        </p:nvSpPr>
        <p:spPr/>
        <p:txBody>
          <a:bodyPr/>
          <a:lstStyle/>
          <a:p>
            <a:r>
              <a:rPr lang="en-US" dirty="0"/>
              <a:t>Contact</a:t>
            </a:r>
          </a:p>
        </p:txBody>
      </p:sp>
      <p:sp>
        <p:nvSpPr>
          <p:cNvPr id="48" name="Text Placeholder 47"/>
          <p:cNvSpPr>
            <a:spLocks noGrp="1"/>
          </p:cNvSpPr>
          <p:nvPr>
            <p:ph type="body" sz="quarter" idx="30"/>
          </p:nvPr>
        </p:nvSpPr>
        <p:spPr/>
        <p:txBody>
          <a:bodyPr/>
          <a:lstStyle/>
          <a:p>
            <a:r>
              <a:rPr lang="en-US" dirty="0"/>
              <a:t>Brett Tully – 5027596159 – btully@bellarmine.edu</a:t>
            </a:r>
          </a:p>
        </p:txBody>
      </p:sp>
      <p:sp>
        <p:nvSpPr>
          <p:cNvPr id="49" name="Text Placeholder 48"/>
          <p:cNvSpPr>
            <a:spLocks noGrp="1"/>
          </p:cNvSpPr>
          <p:nvPr>
            <p:ph type="body" sz="quarter" idx="96"/>
          </p:nvPr>
        </p:nvSpPr>
        <p:spPr>
          <a:xfrm>
            <a:off x="527049" y="14951552"/>
            <a:ext cx="10201275" cy="7078839"/>
          </a:xfrm>
        </p:spPr>
        <p:txBody>
          <a:bodyPr/>
          <a:lstStyle/>
          <a:p>
            <a:pPr marL="342900" indent="-342900">
              <a:buFont typeface="Arial" panose="020B0604020202020204" pitchFamily="34" charset="0"/>
              <a:buChar char="•"/>
            </a:pPr>
            <a:r>
              <a:rPr lang="en-US" dirty="0"/>
              <a:t>Investigate the potential of using ambient temperature and humidity changes to predict classroom occupancy.</a:t>
            </a:r>
          </a:p>
          <a:p>
            <a:pPr marL="342900" indent="-342900">
              <a:buFont typeface="Arial" panose="020B0604020202020204" pitchFamily="34" charset="0"/>
              <a:buChar char="•"/>
            </a:pPr>
            <a:r>
              <a:rPr lang="en-US" dirty="0"/>
              <a:t>Develop a low-cost and non-invasive method of detecting classroom occupancy using Raspberry Pi and DHT22 temperature sensors.</a:t>
            </a:r>
          </a:p>
          <a:p>
            <a:pPr marL="342900" indent="-342900">
              <a:buFont typeface="Arial" panose="020B0604020202020204" pitchFamily="34" charset="0"/>
              <a:buChar char="•"/>
            </a:pPr>
            <a:r>
              <a:rPr lang="en-US" dirty="0"/>
              <a:t>Collect and analyze temperature data from DHT22 sensors placed inside classrooms to identify patterns of occupancy based on changes in temperature.</a:t>
            </a:r>
          </a:p>
          <a:p>
            <a:pPr marL="342900" indent="-342900">
              <a:buFont typeface="Arial" panose="020B0604020202020204" pitchFamily="34" charset="0"/>
              <a:buChar char="•"/>
            </a:pPr>
            <a:r>
              <a:rPr lang="en-US" dirty="0"/>
              <a:t>Use machine learning algorithms to analyze temperature data and predict classroom occupancy based on temperature and humidity changes.</a:t>
            </a:r>
          </a:p>
          <a:p>
            <a:pPr marL="342900" indent="-342900">
              <a:buFont typeface="Arial" panose="020B0604020202020204" pitchFamily="34" charset="0"/>
              <a:buChar char="•"/>
            </a:pPr>
            <a:r>
              <a:rPr lang="en-US" dirty="0"/>
              <a:t>Evaluate the accuracy and effectiveness of the proposed method of predicting classroom occupancy using temperature and humidity changes.</a:t>
            </a:r>
          </a:p>
          <a:p>
            <a:pPr marL="342900" indent="-342900">
              <a:buFont typeface="Arial" panose="020B0604020202020204" pitchFamily="34" charset="0"/>
              <a:buChar char="•"/>
            </a:pPr>
            <a:r>
              <a:rPr lang="en-US" dirty="0"/>
              <a:t>Compare the proposed method with current methods of detecting classroom occupancy in terms of cost, accuracy, and efficiency.</a:t>
            </a:r>
          </a:p>
          <a:p>
            <a:pPr marL="342900" indent="-342900">
              <a:buFont typeface="Arial" panose="020B0604020202020204" pitchFamily="34" charset="0"/>
              <a:buChar char="•"/>
            </a:pPr>
            <a:r>
              <a:rPr lang="en-US" dirty="0"/>
              <a:t>Explore the potential applications of the proposed method in educational institutions and other settings, such as office buildings</a:t>
            </a:r>
          </a:p>
        </p:txBody>
      </p:sp>
      <p:sp>
        <p:nvSpPr>
          <p:cNvPr id="50" name="Text Placeholder 49"/>
          <p:cNvSpPr>
            <a:spLocks noGrp="1"/>
          </p:cNvSpPr>
          <p:nvPr>
            <p:ph type="body" sz="quarter" idx="150"/>
          </p:nvPr>
        </p:nvSpPr>
        <p:spPr/>
        <p:txBody>
          <a:bodyPr/>
          <a:lstStyle/>
          <a:p>
            <a:r>
              <a:rPr lang="en-US" dirty="0"/>
              <a:t>Brett Tully &amp; Dr. Kelley</a:t>
            </a:r>
          </a:p>
        </p:txBody>
      </p:sp>
      <p:sp>
        <p:nvSpPr>
          <p:cNvPr id="51" name="Text Placeholder 50"/>
          <p:cNvSpPr>
            <a:spLocks noGrp="1"/>
          </p:cNvSpPr>
          <p:nvPr>
            <p:ph type="body" sz="quarter" idx="184"/>
          </p:nvPr>
        </p:nvSpPr>
        <p:spPr>
          <a:xfrm>
            <a:off x="11214719" y="3068907"/>
            <a:ext cx="21421724" cy="1163782"/>
          </a:xfrm>
        </p:spPr>
        <p:txBody>
          <a:bodyPr/>
          <a:lstStyle/>
          <a:p>
            <a:r>
              <a:rPr lang="en-US" dirty="0"/>
              <a:t>Bellarmine University Data Science Program</a:t>
            </a:r>
          </a:p>
        </p:txBody>
      </p:sp>
      <p:sp>
        <p:nvSpPr>
          <p:cNvPr id="52" name="Text Placeholder 51"/>
          <p:cNvSpPr>
            <a:spLocks noGrp="1"/>
          </p:cNvSpPr>
          <p:nvPr>
            <p:ph type="body" sz="quarter" idx="185"/>
          </p:nvPr>
        </p:nvSpPr>
        <p:spPr/>
        <p:txBody>
          <a:bodyPr>
            <a:normAutofit fontScale="55000" lnSpcReduction="20000"/>
          </a:bodyPr>
          <a:lstStyle/>
          <a:p>
            <a:r>
              <a:rPr lang="en-US" dirty="0"/>
              <a:t>Classroom Climate: Predicting live classroom occupancy through ambient temperature changes from body heat </a:t>
            </a:r>
          </a:p>
        </p:txBody>
      </p:sp>
      <p:pic>
        <p:nvPicPr>
          <p:cNvPr id="4" name="Picture 3">
            <a:extLst>
              <a:ext uri="{FF2B5EF4-FFF2-40B4-BE49-F238E27FC236}">
                <a16:creationId xmlns:a16="http://schemas.microsoft.com/office/drawing/2014/main" id="{0C540ED6-7EAE-3C47-30A2-A56C695745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68273" y="6140910"/>
            <a:ext cx="4592220" cy="1790324"/>
          </a:xfrm>
          <a:prstGeom prst="rect">
            <a:avLst/>
          </a:prstGeom>
        </p:spPr>
      </p:pic>
      <p:pic>
        <p:nvPicPr>
          <p:cNvPr id="6" name="Picture 5">
            <a:extLst>
              <a:ext uri="{FF2B5EF4-FFF2-40B4-BE49-F238E27FC236}">
                <a16:creationId xmlns:a16="http://schemas.microsoft.com/office/drawing/2014/main" id="{3990CEC5-A5AA-B498-4F5B-A23A7E109D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60494" y="6068721"/>
            <a:ext cx="6462256" cy="2154085"/>
          </a:xfrm>
          <a:prstGeom prst="rect">
            <a:avLst/>
          </a:prstGeom>
        </p:spPr>
      </p:pic>
      <p:pic>
        <p:nvPicPr>
          <p:cNvPr id="8" name="Picture 7" descr="Icon&#10;&#10;Description automatically generated">
            <a:extLst>
              <a:ext uri="{FF2B5EF4-FFF2-40B4-BE49-F238E27FC236}">
                <a16:creationId xmlns:a16="http://schemas.microsoft.com/office/drawing/2014/main" id="{3B2EC2AF-EF3D-E54F-526A-AB8D3313572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922750" y="6008325"/>
            <a:ext cx="2914436" cy="3193561"/>
          </a:xfrm>
          <a:prstGeom prst="rect">
            <a:avLst/>
          </a:prstGeom>
        </p:spPr>
      </p:pic>
      <p:pic>
        <p:nvPicPr>
          <p:cNvPr id="10" name="Picture 9">
            <a:extLst>
              <a:ext uri="{FF2B5EF4-FFF2-40B4-BE49-F238E27FC236}">
                <a16:creationId xmlns:a16="http://schemas.microsoft.com/office/drawing/2014/main" id="{3C6F43A7-24FD-B31D-0982-0B976ED5739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721066" y="7931234"/>
            <a:ext cx="1899994" cy="1899994"/>
          </a:xfrm>
          <a:prstGeom prst="rect">
            <a:avLst/>
          </a:prstGeom>
        </p:spPr>
      </p:pic>
      <p:pic>
        <p:nvPicPr>
          <p:cNvPr id="12" name="Picture 11" descr="Diagram, schematic&#10;&#10;Description automatically generated">
            <a:extLst>
              <a:ext uri="{FF2B5EF4-FFF2-40B4-BE49-F238E27FC236}">
                <a16:creationId xmlns:a16="http://schemas.microsoft.com/office/drawing/2014/main" id="{5C911B77-A310-954C-AB2A-A0B69903565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731654" y="7931234"/>
            <a:ext cx="1899994" cy="1899994"/>
          </a:xfrm>
          <a:prstGeom prst="rect">
            <a:avLst/>
          </a:prstGeom>
        </p:spPr>
      </p:pic>
      <p:pic>
        <p:nvPicPr>
          <p:cNvPr id="14" name="Picture 13" descr="Logo, icon&#10;&#10;Description automatically generated">
            <a:extLst>
              <a:ext uri="{FF2B5EF4-FFF2-40B4-BE49-F238E27FC236}">
                <a16:creationId xmlns:a16="http://schemas.microsoft.com/office/drawing/2014/main" id="{2D0BAF66-A730-21FA-F091-FAF97AC08D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177218" y="8027836"/>
            <a:ext cx="1654142" cy="1654142"/>
          </a:xfrm>
          <a:prstGeom prst="rect">
            <a:avLst/>
          </a:prstGeom>
        </p:spPr>
      </p:pic>
      <p:pic>
        <p:nvPicPr>
          <p:cNvPr id="2" name="Picture 1">
            <a:extLst>
              <a:ext uri="{FF2B5EF4-FFF2-40B4-BE49-F238E27FC236}">
                <a16:creationId xmlns:a16="http://schemas.microsoft.com/office/drawing/2014/main" id="{4241C6CA-77EA-ADB5-B587-19791FE6E791}"/>
              </a:ext>
            </a:extLst>
          </p:cNvPr>
          <p:cNvPicPr/>
          <p:nvPr/>
        </p:nvPicPr>
        <p:blipFill>
          <a:blip r:embed="rId9" r:link="rId10" cstate="print">
            <a:extLst>
              <a:ext uri="{28A0092B-C50C-407E-A947-70E740481C1C}">
                <a14:useLocalDpi xmlns:a14="http://schemas.microsoft.com/office/drawing/2010/main" val="0"/>
              </a:ext>
            </a:extLst>
          </a:blip>
          <a:srcRect/>
          <a:stretch>
            <a:fillRect/>
          </a:stretch>
        </p:blipFill>
        <p:spPr bwMode="auto">
          <a:xfrm>
            <a:off x="1801625" y="231037"/>
            <a:ext cx="7642597" cy="5036289"/>
          </a:xfrm>
          <a:prstGeom prst="rect">
            <a:avLst/>
          </a:prstGeom>
          <a:noFill/>
          <a:ln>
            <a:noFill/>
          </a:ln>
        </p:spPr>
      </p:pic>
      <p:pic>
        <p:nvPicPr>
          <p:cNvPr id="5" name="Picture 4">
            <a:extLst>
              <a:ext uri="{FF2B5EF4-FFF2-40B4-BE49-F238E27FC236}">
                <a16:creationId xmlns:a16="http://schemas.microsoft.com/office/drawing/2014/main" id="{45962142-5FAB-6090-F0FE-B2471BA886CD}"/>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4464434" y="196724"/>
            <a:ext cx="7642596" cy="4992747"/>
          </a:xfrm>
          <a:prstGeom prst="rect">
            <a:avLst/>
          </a:prstGeom>
        </p:spPr>
      </p:pic>
    </p:spTree>
    <p:extLst>
      <p:ext uri="{BB962C8B-B14F-4D97-AF65-F5344CB8AC3E}">
        <p14:creationId xmlns:p14="http://schemas.microsoft.com/office/powerpoint/2010/main" val="2852536314"/>
      </p:ext>
    </p:extLst>
  </p:cSld>
  <p:clrMapOvr>
    <a:masterClrMapping/>
  </p:clrMapOvr>
</p:sld>
</file>

<file path=ppt/theme/theme1.xml><?xml version="1.0" encoding="utf-8"?>
<a:theme xmlns:a="http://schemas.openxmlformats.org/drawingml/2006/main" name="36x48 Trifold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1432</TotalTime>
  <Words>1272</Words>
  <Application>Microsoft Office PowerPoint</Application>
  <PresentationFormat>Custom</PresentationFormat>
  <Paragraphs>58</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Calibri</vt:lpstr>
      <vt:lpstr>Times New Roman</vt:lpstr>
      <vt:lpstr>Trebuchet MS</vt:lpstr>
      <vt:lpstr>36x48 Trifold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Trifold PowerPoint Poster Presentation</dc:title>
  <dc:subject>Research poster presentation template</dc:subject>
  <dc:creator>PosterPresentations.com</dc:creator>
  <cp:keywords>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Brett J. Tully</cp:lastModifiedBy>
  <cp:revision>44</cp:revision>
  <dcterms:created xsi:type="dcterms:W3CDTF">2012-02-03T23:30:52Z</dcterms:created>
  <dcterms:modified xsi:type="dcterms:W3CDTF">2023-04-25T16:47:30Z</dcterms:modified>
  <cp:category>Research poster templates</cp:category>
</cp:coreProperties>
</file>