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5"/>
  </p:notesMasterIdLst>
  <p:sldIdLst>
    <p:sldId id="256" r:id="rId2"/>
    <p:sldId id="258" r:id="rId3"/>
    <p:sldId id="257" r:id="rId4"/>
    <p:sldId id="260" r:id="rId5"/>
    <p:sldId id="284" r:id="rId6"/>
    <p:sldId id="263" r:id="rId7"/>
    <p:sldId id="286" r:id="rId8"/>
    <p:sldId id="287" r:id="rId9"/>
    <p:sldId id="288" r:id="rId10"/>
    <p:sldId id="289" r:id="rId11"/>
    <p:sldId id="290" r:id="rId12"/>
    <p:sldId id="261" r:id="rId13"/>
    <p:sldId id="292" r:id="rId14"/>
    <p:sldId id="293" r:id="rId15"/>
    <p:sldId id="301" r:id="rId16"/>
    <p:sldId id="295" r:id="rId17"/>
    <p:sldId id="294" r:id="rId18"/>
    <p:sldId id="296" r:id="rId19"/>
    <p:sldId id="285" r:id="rId20"/>
    <p:sldId id="297" r:id="rId21"/>
    <p:sldId id="302" r:id="rId22"/>
    <p:sldId id="303" r:id="rId23"/>
    <p:sldId id="307" r:id="rId24"/>
    <p:sldId id="304" r:id="rId25"/>
    <p:sldId id="305" r:id="rId26"/>
    <p:sldId id="308" r:id="rId27"/>
    <p:sldId id="309" r:id="rId28"/>
    <p:sldId id="306" r:id="rId29"/>
    <p:sldId id="310" r:id="rId30"/>
    <p:sldId id="311" r:id="rId31"/>
    <p:sldId id="312" r:id="rId32"/>
    <p:sldId id="313" r:id="rId33"/>
    <p:sldId id="278" r:id="rId34"/>
  </p:sldIdLst>
  <p:sldSz cx="9144000" cy="5143500" type="screen16x9"/>
  <p:notesSz cx="6858000" cy="9144000"/>
  <p:embeddedFontLst>
    <p:embeddedFont>
      <p:font typeface="Titillium Web ExtraLight" panose="020B0604020202020204" charset="0"/>
      <p:regular r:id="rId36"/>
      <p:bold r:id="rId37"/>
      <p:italic r:id="rId38"/>
      <p:boldItalic r:id="rId39"/>
    </p:embeddedFont>
    <p:embeddedFont>
      <p:font typeface="Titillium Web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7D3CA0-DFC9-4E3A-87E4-4289AFADA796}">
  <a:tblStyle styleId="{C37D3CA0-DFC9-4E3A-87E4-4289AFADA7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21" autoAdjust="0"/>
  </p:normalViewPr>
  <p:slideViewPr>
    <p:cSldViewPr snapToGrid="0">
      <p:cViewPr varScale="1">
        <p:scale>
          <a:sx n="88" d="100"/>
          <a:sy n="88" d="100"/>
        </p:scale>
        <p:origin x="13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10019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312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Shape 7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128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88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27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Shape 7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0861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13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Shape 10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Shape 10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579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Shape 7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5271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875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8450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05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Shape 8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6474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740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Shape 8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964679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Shape 8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40941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Shape 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Shape 46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Shape 4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>
            <a:endParaRPr/>
          </a:p>
        </p:txBody>
      </p:sp>
      <p:grpSp>
        <p:nvGrpSpPr>
          <p:cNvPr id="117" name="Shape 117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Shape 11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Shape 151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Shape 15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Shape 226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Shape 22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Shape 260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Shape 261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Shape 32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Shape 33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Shape 37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Shape 438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0" t="0" r="0" b="0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0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ctrTitle"/>
          </p:nvPr>
        </p:nvSpPr>
        <p:spPr>
          <a:xfrm>
            <a:off x="696524" y="817291"/>
            <a:ext cx="8322486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Designing High </a:t>
            </a:r>
            <a:r>
              <a:rPr lang="en-US" dirty="0" smtClean="0"/>
              <a:t>Throughput Message Bus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3069"/>
            <a:ext cx="1125921" cy="11259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8990"/>
            <a:ext cx="1125921" cy="11259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4911"/>
            <a:ext cx="1125921" cy="11259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20914" y="1537504"/>
            <a:ext cx="1300655" cy="179135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270108" y="1578874"/>
            <a:ext cx="2404241" cy="1669620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 / Bus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031" y="3206225"/>
            <a:ext cx="715362" cy="7153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029" y="949381"/>
            <a:ext cx="725366" cy="7253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197" y="2090801"/>
            <a:ext cx="560629" cy="618625"/>
          </a:xfrm>
          <a:prstGeom prst="rect">
            <a:avLst/>
          </a:prstGeom>
        </p:spPr>
      </p:pic>
      <p:cxnSp>
        <p:nvCxnSpPr>
          <p:cNvPr id="15" name="Curved Connector 14"/>
          <p:cNvCxnSpPr/>
          <p:nvPr/>
        </p:nvCxnSpPr>
        <p:spPr>
          <a:xfrm>
            <a:off x="-1338429" y="4506695"/>
            <a:ext cx="2144187" cy="983647"/>
          </a:xfrm>
          <a:prstGeom prst="curvedConnector3">
            <a:avLst>
              <a:gd name="adj1" fmla="val 50368"/>
            </a:avLst>
          </a:prstGeom>
          <a:ln w="76200">
            <a:solidFill>
              <a:schemeClr val="bg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3"/>
            <a:endCxn id="6" idx="1"/>
          </p:cNvCxnSpPr>
          <p:nvPr/>
        </p:nvCxnSpPr>
        <p:spPr>
          <a:xfrm flipV="1">
            <a:off x="1125921" y="2413684"/>
            <a:ext cx="2144187" cy="8267"/>
          </a:xfrm>
          <a:prstGeom prst="straightConnector1">
            <a:avLst/>
          </a:prstGeom>
          <a:ln w="76200">
            <a:solidFill>
              <a:schemeClr val="bg1"/>
            </a:solidFill>
            <a:prstDash val="solid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7" idx="3"/>
          </p:cNvCxnSpPr>
          <p:nvPr/>
        </p:nvCxnSpPr>
        <p:spPr>
          <a:xfrm>
            <a:off x="1125921" y="1296030"/>
            <a:ext cx="2144187" cy="698308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0" idx="3"/>
          </p:cNvCxnSpPr>
          <p:nvPr/>
        </p:nvCxnSpPr>
        <p:spPr>
          <a:xfrm flipV="1">
            <a:off x="1125921" y="2849563"/>
            <a:ext cx="2144187" cy="698309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3"/>
            <a:endCxn id="21" idx="1"/>
          </p:cNvCxnSpPr>
          <p:nvPr/>
        </p:nvCxnSpPr>
        <p:spPr>
          <a:xfrm flipV="1">
            <a:off x="5674349" y="2400114"/>
            <a:ext cx="2285848" cy="13570"/>
          </a:xfrm>
          <a:prstGeom prst="straightConnector1">
            <a:avLst/>
          </a:prstGeom>
          <a:ln w="76200">
            <a:solidFill>
              <a:schemeClr val="bg1"/>
            </a:solidFill>
            <a:prstDash val="solid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17" idx="1"/>
          </p:cNvCxnSpPr>
          <p:nvPr/>
        </p:nvCxnSpPr>
        <p:spPr>
          <a:xfrm flipV="1">
            <a:off x="5674349" y="1312064"/>
            <a:ext cx="2220680" cy="792308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16" idx="1"/>
          </p:cNvCxnSpPr>
          <p:nvPr/>
        </p:nvCxnSpPr>
        <p:spPr>
          <a:xfrm>
            <a:off x="5672375" y="2722997"/>
            <a:ext cx="2227656" cy="840909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3069"/>
            <a:ext cx="1125921" cy="11259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8990"/>
            <a:ext cx="1125921" cy="11259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4911"/>
            <a:ext cx="1125921" cy="11259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20914" y="1537504"/>
            <a:ext cx="1300655" cy="179135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270108" y="1578874"/>
            <a:ext cx="2404241" cy="1669620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 / Bus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031" y="3166810"/>
            <a:ext cx="715362" cy="7153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029" y="949381"/>
            <a:ext cx="725366" cy="7253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197" y="2090801"/>
            <a:ext cx="560629" cy="618625"/>
          </a:xfrm>
          <a:prstGeom prst="rect">
            <a:avLst/>
          </a:prstGeom>
        </p:spPr>
      </p:pic>
      <p:cxnSp>
        <p:nvCxnSpPr>
          <p:cNvPr id="15" name="Curved Connector 14"/>
          <p:cNvCxnSpPr/>
          <p:nvPr/>
        </p:nvCxnSpPr>
        <p:spPr>
          <a:xfrm>
            <a:off x="-1338429" y="4506695"/>
            <a:ext cx="2144187" cy="983647"/>
          </a:xfrm>
          <a:prstGeom prst="curvedConnector3">
            <a:avLst>
              <a:gd name="adj1" fmla="val 50368"/>
            </a:avLst>
          </a:prstGeom>
          <a:ln w="76200">
            <a:solidFill>
              <a:schemeClr val="bg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3"/>
            <a:endCxn id="19" idx="1"/>
          </p:cNvCxnSpPr>
          <p:nvPr/>
        </p:nvCxnSpPr>
        <p:spPr>
          <a:xfrm flipV="1">
            <a:off x="1125921" y="2421950"/>
            <a:ext cx="857454" cy="1"/>
          </a:xfrm>
          <a:prstGeom prst="straightConnector1">
            <a:avLst/>
          </a:prstGeom>
          <a:ln w="76200">
            <a:solidFill>
              <a:schemeClr val="bg1"/>
            </a:solidFill>
            <a:prstDash val="solid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7" idx="3"/>
          </p:cNvCxnSpPr>
          <p:nvPr/>
        </p:nvCxnSpPr>
        <p:spPr>
          <a:xfrm>
            <a:off x="1125921" y="1296030"/>
            <a:ext cx="818794" cy="990572"/>
          </a:xfrm>
          <a:prstGeom prst="bentConnector2">
            <a:avLst/>
          </a:prstGeom>
          <a:ln w="76200">
            <a:solidFill>
              <a:schemeClr val="bg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0" idx="3"/>
          </p:cNvCxnSpPr>
          <p:nvPr/>
        </p:nvCxnSpPr>
        <p:spPr>
          <a:xfrm flipV="1">
            <a:off x="1125921" y="2666607"/>
            <a:ext cx="818794" cy="881265"/>
          </a:xfrm>
          <a:prstGeom prst="bentConnector2">
            <a:avLst/>
          </a:prstGeom>
          <a:ln w="76200">
            <a:solidFill>
              <a:schemeClr val="bg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7" idx="3"/>
            <a:endCxn id="21" idx="1"/>
          </p:cNvCxnSpPr>
          <p:nvPr/>
        </p:nvCxnSpPr>
        <p:spPr>
          <a:xfrm>
            <a:off x="6967331" y="2400113"/>
            <a:ext cx="992866" cy="1"/>
          </a:xfrm>
          <a:prstGeom prst="straightConnector1">
            <a:avLst/>
          </a:prstGeom>
          <a:ln w="76200">
            <a:solidFill>
              <a:schemeClr val="bg1"/>
            </a:solidFill>
            <a:prstDash val="solid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17" idx="1"/>
          </p:cNvCxnSpPr>
          <p:nvPr/>
        </p:nvCxnSpPr>
        <p:spPr>
          <a:xfrm flipV="1">
            <a:off x="6967331" y="1312064"/>
            <a:ext cx="927698" cy="854032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983375" y="2109618"/>
            <a:ext cx="677339" cy="624663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Straight Arrow Connector 23"/>
          <p:cNvCxnSpPr>
            <a:stCxn id="19" idx="3"/>
            <a:endCxn id="6" idx="1"/>
          </p:cNvCxnSpPr>
          <p:nvPr/>
        </p:nvCxnSpPr>
        <p:spPr>
          <a:xfrm flipV="1">
            <a:off x="2660714" y="2413684"/>
            <a:ext cx="609394" cy="8266"/>
          </a:xfrm>
          <a:prstGeom prst="straightConnector1">
            <a:avLst/>
          </a:prstGeom>
          <a:ln w="76200">
            <a:solidFill>
              <a:schemeClr val="bg1"/>
            </a:solidFill>
            <a:prstDash val="solid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289992" y="2087781"/>
            <a:ext cx="677339" cy="624663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672031" y="2400112"/>
            <a:ext cx="609394" cy="8266"/>
          </a:xfrm>
          <a:prstGeom prst="straightConnector1">
            <a:avLst/>
          </a:prstGeom>
          <a:ln w="76200">
            <a:solidFill>
              <a:schemeClr val="bg1"/>
            </a:solidFill>
            <a:prstDash val="solid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>
            <a:off x="6966647" y="2577346"/>
            <a:ext cx="1050119" cy="941209"/>
          </a:xfrm>
          <a:prstGeom prst="bentConnector3">
            <a:avLst>
              <a:gd name="adj1" fmla="val 43244"/>
            </a:avLst>
          </a:prstGeom>
          <a:ln w="76200">
            <a:solidFill>
              <a:schemeClr val="bg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62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RIGHT CHOICE OF BROKER</a:t>
            </a:r>
            <a:endParaRPr dirty="0"/>
          </a:p>
        </p:txBody>
      </p:sp>
      <p:sp>
        <p:nvSpPr>
          <p:cNvPr id="815" name="Shape 81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 dirty="0" smtClean="0"/>
              <a:t>RabbitMQ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 dirty="0" smtClean="0"/>
              <a:t>Kafka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endParaRPr lang="en" dirty="0"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 dirty="0" smtClean="0"/>
              <a:t>Anyone?</a:t>
            </a:r>
            <a:endParaRPr dirty="0"/>
          </a:p>
        </p:txBody>
      </p:sp>
      <p:sp>
        <p:nvSpPr>
          <p:cNvPr id="816" name="Shape 8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dirty="0"/>
          </a:p>
        </p:txBody>
      </p:sp>
      <p:grpSp>
        <p:nvGrpSpPr>
          <p:cNvPr id="5" name="Shape 823"/>
          <p:cNvGrpSpPr/>
          <p:nvPr/>
        </p:nvGrpSpPr>
        <p:grpSpPr>
          <a:xfrm>
            <a:off x="6704387" y="1777781"/>
            <a:ext cx="2049541" cy="2049503"/>
            <a:chOff x="6643075" y="3664250"/>
            <a:chExt cx="407950" cy="407975"/>
          </a:xfrm>
        </p:grpSpPr>
        <p:sp>
          <p:nvSpPr>
            <p:cNvPr id="6" name="Shape 82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82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Shape 826"/>
          <p:cNvGrpSpPr/>
          <p:nvPr/>
        </p:nvGrpSpPr>
        <p:grpSpPr>
          <a:xfrm rot="-587398">
            <a:off x="6583709" y="4094131"/>
            <a:ext cx="842620" cy="842572"/>
            <a:chOff x="576250" y="4319400"/>
            <a:chExt cx="442075" cy="442050"/>
          </a:xfrm>
        </p:grpSpPr>
        <p:sp>
          <p:nvSpPr>
            <p:cNvPr id="9" name="Shape 82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82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82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83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Shape 831"/>
          <p:cNvSpPr/>
          <p:nvPr/>
        </p:nvSpPr>
        <p:spPr>
          <a:xfrm>
            <a:off x="6213919" y="2251104"/>
            <a:ext cx="320368" cy="3058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832"/>
          <p:cNvSpPr/>
          <p:nvPr/>
        </p:nvSpPr>
        <p:spPr>
          <a:xfrm rot="2697547">
            <a:off x="8324993" y="3817135"/>
            <a:ext cx="486304" cy="46434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833"/>
          <p:cNvSpPr/>
          <p:nvPr/>
        </p:nvSpPr>
        <p:spPr>
          <a:xfrm>
            <a:off x="8709711" y="3552037"/>
            <a:ext cx="194803" cy="18607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834"/>
          <p:cNvSpPr/>
          <p:nvPr/>
        </p:nvSpPr>
        <p:spPr>
          <a:xfrm rot="1280241">
            <a:off x="5991966" y="3173761"/>
            <a:ext cx="194750" cy="18604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RabbitMQ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- Is a Message Queue System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- AMQP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- Powerful Routing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- Plugins &amp; Supports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- </a:t>
            </a:r>
            <a:r>
              <a:rPr lang="en-US" b="1" i="1" dirty="0" smtClean="0"/>
              <a:t>Just</a:t>
            </a:r>
            <a:r>
              <a:rPr lang="en-US" dirty="0" smtClean="0"/>
              <a:t> High Availability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- Easy to learn, hard to master</a:t>
            </a:r>
          </a:p>
        </p:txBody>
      </p:sp>
      <p:sp>
        <p:nvSpPr>
          <p:cNvPr id="841" name="Shape 84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LET THE FIGHT BEGIN!</a:t>
            </a:r>
            <a:endParaRPr dirty="0"/>
          </a:p>
        </p:txBody>
      </p:sp>
      <p:sp>
        <p:nvSpPr>
          <p:cNvPr id="842" name="Shape 842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Kafka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- Is a Streaming Platform or,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- Distributed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- Replicated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- Commit Log</a:t>
            </a:r>
          </a:p>
          <a:p>
            <a:pPr marL="0" lvl="0" indent="0">
              <a:buNone/>
            </a:pPr>
            <a:r>
              <a:rPr lang="en-US" dirty="0" smtClean="0"/>
              <a:t>- High Availability</a:t>
            </a:r>
          </a:p>
          <a:p>
            <a:pPr marL="0" lvl="0" indent="0">
              <a:buNone/>
            </a:pPr>
            <a:r>
              <a:rPr lang="en-US" dirty="0" smtClean="0"/>
              <a:t>- Hard to learn, easy to master</a:t>
            </a:r>
          </a:p>
        </p:txBody>
      </p:sp>
      <p:sp>
        <p:nvSpPr>
          <p:cNvPr id="843" name="Shape 84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55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RabbitMQ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- Is a Message Queue System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- AMQP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- Powerful Routing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- Plugins &amp; Supports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- </a:t>
            </a:r>
            <a:r>
              <a:rPr lang="en-US" b="1" i="1" dirty="0" smtClean="0"/>
              <a:t>Just</a:t>
            </a:r>
            <a:r>
              <a:rPr lang="en-US" dirty="0" smtClean="0"/>
              <a:t> High Availability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- Easy to learn, hard to master</a:t>
            </a:r>
          </a:p>
        </p:txBody>
      </p:sp>
      <p:sp>
        <p:nvSpPr>
          <p:cNvPr id="841" name="Shape 84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LET THE FIGHT BEGIN!</a:t>
            </a:r>
            <a:endParaRPr dirty="0"/>
          </a:p>
        </p:txBody>
      </p:sp>
      <p:sp>
        <p:nvSpPr>
          <p:cNvPr id="842" name="Shape 842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Kafka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- Is a Streaming Platform or,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- Distributed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- Replicated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- Commit Log</a:t>
            </a:r>
          </a:p>
          <a:p>
            <a:pPr marL="0" lvl="0" indent="0">
              <a:buNone/>
            </a:pPr>
            <a:r>
              <a:rPr lang="en-US" dirty="0" smtClean="0"/>
              <a:t>- High Availability</a:t>
            </a:r>
          </a:p>
          <a:p>
            <a:pPr marL="0" lvl="0" indent="0">
              <a:buNone/>
            </a:pPr>
            <a:r>
              <a:rPr lang="en-US" dirty="0" smtClean="0"/>
              <a:t>- Hard to learn, easy to master</a:t>
            </a:r>
          </a:p>
        </p:txBody>
      </p:sp>
      <p:sp>
        <p:nvSpPr>
          <p:cNvPr id="843" name="Shape 84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3" y="1358078"/>
            <a:ext cx="3238500" cy="3238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871" y="1548153"/>
            <a:ext cx="3334215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7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1358"/>
            <a:ext cx="9144000" cy="170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0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publisher -&gt; 1 consumer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92" y="2070574"/>
            <a:ext cx="9202958" cy="100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 Publisher -&gt; n </a:t>
            </a:r>
            <a:r>
              <a:rPr lang="en-US" b="1" u="sng" dirty="0" smtClean="0"/>
              <a:t>independent</a:t>
            </a:r>
            <a:r>
              <a:rPr lang="en-US" dirty="0" smtClean="0"/>
              <a:t> Consumer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8649"/>
            <a:ext cx="9144000" cy="325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68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 Publisher -&gt; n </a:t>
            </a:r>
            <a:r>
              <a:rPr lang="en-US" b="1" u="sng" dirty="0" smtClean="0"/>
              <a:t>competing</a:t>
            </a:r>
            <a:r>
              <a:rPr lang="en-US" dirty="0" smtClean="0"/>
              <a:t> Consumer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" y="1258775"/>
            <a:ext cx="9144000" cy="324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61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Using competing consumers to </a:t>
            </a:r>
            <a:r>
              <a:rPr lang="en" b="1" dirty="0" smtClean="0"/>
              <a:t>high scaling</a:t>
            </a:r>
            <a:r>
              <a:rPr lang="en" dirty="0" smtClean="0"/>
              <a:t>, it is ok!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How about the order of the messages?</a:t>
            </a:r>
          </a:p>
        </p:txBody>
      </p:sp>
      <p:sp>
        <p:nvSpPr>
          <p:cNvPr id="802" name="Shape 80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979" y="2790497"/>
            <a:ext cx="2218996" cy="221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0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>
            <a:spLocks noGrp="1"/>
          </p:cNvSpPr>
          <p:nvPr>
            <p:ph type="title"/>
          </p:nvPr>
        </p:nvSpPr>
        <p:spPr>
          <a:xfrm>
            <a:off x="368660" y="30229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 dirty="0"/>
              <a:t>HELLO!</a:t>
            </a:r>
            <a:endParaRPr sz="9200" dirty="0"/>
          </a:p>
        </p:txBody>
      </p:sp>
      <p:sp>
        <p:nvSpPr>
          <p:cNvPr id="794" name="Shape 794"/>
          <p:cNvSpPr txBox="1">
            <a:spLocks noGrp="1"/>
          </p:cNvSpPr>
          <p:nvPr>
            <p:ph type="body" idx="1"/>
          </p:nvPr>
        </p:nvSpPr>
        <p:spPr>
          <a:xfrm>
            <a:off x="452727" y="142121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Burak TUNGUT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Software Development Team Delivery Lead @</a:t>
            </a:r>
            <a:r>
              <a:rPr lang="en-US" dirty="0" err="1" smtClean="0"/>
              <a:t>boyner</a:t>
            </a:r>
            <a:endParaRPr lang="en-US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www.buraktungut.com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btungut</a:t>
            </a:r>
            <a:endParaRPr lang="en-US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btungut</a:t>
            </a:r>
            <a:endParaRPr lang="en-US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btungut</a:t>
            </a:r>
            <a:endParaRPr dirty="0"/>
          </a:p>
        </p:txBody>
      </p:sp>
      <p:pic>
        <p:nvPicPr>
          <p:cNvPr id="795" name="Shape 79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6447" r="8482"/>
          <a:stretch/>
        </p:blipFill>
        <p:spPr>
          <a:xfrm>
            <a:off x="5546725" y="544875"/>
            <a:ext cx="3039850" cy="40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Shape 79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42" y="4652694"/>
            <a:ext cx="281115" cy="2811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86" y="4190546"/>
            <a:ext cx="328819" cy="3288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43" y="3749538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Types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8650"/>
            <a:ext cx="9146486" cy="250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8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7184"/>
            <a:ext cx="9144000" cy="272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7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405" y="1258650"/>
            <a:ext cx="5282539" cy="3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producer -&gt; 1 partition -&gt; 1 consumer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58649"/>
            <a:ext cx="9143975" cy="328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4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2248" y="401250"/>
            <a:ext cx="8789276" cy="857400"/>
          </a:xfrm>
        </p:spPr>
        <p:txBody>
          <a:bodyPr/>
          <a:lstStyle/>
          <a:p>
            <a:r>
              <a:rPr lang="en-US" dirty="0" smtClean="0"/>
              <a:t>1 producer -&gt; 1 partition -&gt;2 </a:t>
            </a:r>
            <a:r>
              <a:rPr lang="en-US" b="1" u="sng" dirty="0" smtClean="0"/>
              <a:t>independent</a:t>
            </a:r>
            <a:r>
              <a:rPr lang="en-US" dirty="0" smtClean="0"/>
              <a:t> consumer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21335"/>
            <a:ext cx="9143975" cy="392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5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673" y="0"/>
            <a:ext cx="3196458" cy="516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3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285" y="0"/>
            <a:ext cx="4333218" cy="514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3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814" y="0"/>
            <a:ext cx="4231399" cy="514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2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Using competing consumers to </a:t>
            </a:r>
            <a:r>
              <a:rPr lang="en" b="1" dirty="0" smtClean="0"/>
              <a:t>high scaling</a:t>
            </a:r>
            <a:r>
              <a:rPr lang="en" dirty="0" smtClean="0"/>
              <a:t>, it is ok!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How about the order of the messages?</a:t>
            </a:r>
          </a:p>
        </p:txBody>
      </p:sp>
      <p:sp>
        <p:nvSpPr>
          <p:cNvPr id="802" name="Shape 80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979" y="2790497"/>
            <a:ext cx="2218996" cy="221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3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On-Site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Core</a:t>
            </a:r>
          </a:p>
          <a:p>
            <a:r>
              <a:rPr lang="en-US" dirty="0" err="1" smtClean="0"/>
              <a:t>Logstash</a:t>
            </a:r>
            <a:endParaRPr lang="en-US" dirty="0" smtClean="0"/>
          </a:p>
          <a:p>
            <a:r>
              <a:rPr lang="en-US" dirty="0" err="1" smtClean="0"/>
              <a:t>Elasticsearch</a:t>
            </a:r>
            <a:endParaRPr lang="en-US" dirty="0" smtClean="0"/>
          </a:p>
          <a:p>
            <a:r>
              <a:rPr lang="en-US" dirty="0" smtClean="0"/>
              <a:t>Zookeeper</a:t>
            </a:r>
          </a:p>
          <a:p>
            <a:r>
              <a:rPr lang="en-US" dirty="0" smtClean="0"/>
              <a:t>Kafka</a:t>
            </a:r>
          </a:p>
          <a:p>
            <a:r>
              <a:rPr lang="en-US" dirty="0" err="1" smtClean="0"/>
              <a:t>RabbitMQ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072" y="129978"/>
            <a:ext cx="576625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PUBLICATIONS</a:t>
            </a:r>
            <a:endParaRPr dirty="0"/>
          </a:p>
        </p:txBody>
      </p:sp>
      <p:sp>
        <p:nvSpPr>
          <p:cNvPr id="785" name="Shape 785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 err="1" smtClean="0">
                <a:solidFill>
                  <a:srgbClr val="FFFFFF"/>
                </a:solidFill>
              </a:rPr>
              <a:t>Asp.Net</a:t>
            </a:r>
            <a:r>
              <a:rPr lang="en-US" sz="1400" b="1" dirty="0" smtClean="0">
                <a:solidFill>
                  <a:srgbClr val="FFFFFF"/>
                </a:solidFill>
              </a:rPr>
              <a:t> Web API </a:t>
            </a:r>
            <a:r>
              <a:rPr lang="en-US" sz="1400" b="1" dirty="0" err="1" smtClean="0">
                <a:solidFill>
                  <a:srgbClr val="FFFFFF"/>
                </a:solidFill>
              </a:rPr>
              <a:t>ve</a:t>
            </a:r>
            <a:r>
              <a:rPr lang="en-US" sz="1400" b="1" dirty="0" smtClean="0">
                <a:solidFill>
                  <a:srgbClr val="FFFFFF"/>
                </a:solidFill>
              </a:rPr>
              <a:t> </a:t>
            </a:r>
            <a:r>
              <a:rPr lang="en-US" sz="1400" b="1" dirty="0" err="1" smtClean="0">
                <a:solidFill>
                  <a:srgbClr val="FFFFFF"/>
                </a:solidFill>
              </a:rPr>
              <a:t>Mimari</a:t>
            </a:r>
            <a:r>
              <a:rPr lang="en-US" sz="1400" b="1" dirty="0" smtClean="0">
                <a:solidFill>
                  <a:srgbClr val="FFFFFF"/>
                </a:solidFill>
              </a:rPr>
              <a:t> </a:t>
            </a:r>
            <a:r>
              <a:rPr lang="en-US" sz="1400" b="1" dirty="0" err="1" smtClean="0">
                <a:solidFill>
                  <a:srgbClr val="FFFFFF"/>
                </a:solidFill>
              </a:rPr>
              <a:t>Özellikleri</a:t>
            </a:r>
            <a:endParaRPr sz="1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FFFFFF"/>
              </a:solidFill>
            </a:endParaRPr>
          </a:p>
        </p:txBody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 err="1" smtClean="0">
                <a:solidFill>
                  <a:srgbClr val="FFFFFF"/>
                </a:solidFill>
              </a:rPr>
              <a:t>Algoritma</a:t>
            </a:r>
            <a:r>
              <a:rPr lang="en-US" sz="1400" b="1" dirty="0" smtClean="0">
                <a:solidFill>
                  <a:srgbClr val="FFFFFF"/>
                </a:solidFill>
              </a:rPr>
              <a:t> </a:t>
            </a:r>
            <a:r>
              <a:rPr lang="en-US" sz="1400" b="1" dirty="0" err="1" smtClean="0">
                <a:solidFill>
                  <a:srgbClr val="FFFFFF"/>
                </a:solidFill>
              </a:rPr>
              <a:t>ve</a:t>
            </a:r>
            <a:r>
              <a:rPr lang="en-US" sz="1400" b="1" dirty="0" smtClean="0">
                <a:solidFill>
                  <a:srgbClr val="FFFFFF"/>
                </a:solidFill>
              </a:rPr>
              <a:t> </a:t>
            </a:r>
            <a:r>
              <a:rPr lang="en-US" sz="1400" b="1" dirty="0" err="1" smtClean="0">
                <a:solidFill>
                  <a:srgbClr val="FFFFFF"/>
                </a:solidFill>
              </a:rPr>
              <a:t>Programlama</a:t>
            </a:r>
            <a:r>
              <a:rPr lang="en-US" sz="1400" b="1" dirty="0" smtClean="0">
                <a:solidFill>
                  <a:srgbClr val="FFFFFF"/>
                </a:solidFill>
              </a:rPr>
              <a:t> </a:t>
            </a:r>
            <a:r>
              <a:rPr lang="en-US" sz="1400" b="1" dirty="0" err="1" smtClean="0">
                <a:solidFill>
                  <a:srgbClr val="FFFFFF"/>
                </a:solidFill>
              </a:rPr>
              <a:t>Mantığı</a:t>
            </a:r>
            <a:endParaRPr lang="en-US" sz="1400" b="1" dirty="0" smtClean="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FFFFFF"/>
              </a:solidFill>
            </a:endParaRPr>
          </a:p>
        </p:txBody>
      </p:sp>
      <p:sp>
        <p:nvSpPr>
          <p:cNvPr id="787" name="Shape 787"/>
          <p:cNvSpPr txBox="1">
            <a:spLocks noGrp="1"/>
          </p:cNvSpPr>
          <p:nvPr>
            <p:ph type="body" idx="2"/>
          </p:nvPr>
        </p:nvSpPr>
        <p:spPr>
          <a:xfrm>
            <a:off x="739675" y="3632521"/>
            <a:ext cx="76860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rgbClr val="FFFFFF"/>
                </a:solidFill>
              </a:rPr>
              <a:t> 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1" y="1258650"/>
            <a:ext cx="3772426" cy="37724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960" y="1218009"/>
            <a:ext cx="3772426" cy="37724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3069"/>
            <a:ext cx="1125921" cy="11259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8990"/>
            <a:ext cx="1125921" cy="11259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4911"/>
            <a:ext cx="1125921" cy="11259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20914" y="1537504"/>
            <a:ext cx="1300655" cy="179135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270108" y="1578874"/>
            <a:ext cx="2404241" cy="1669620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 / Bus</a:t>
            </a:r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031" y="3166810"/>
            <a:ext cx="715362" cy="7153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029" y="949381"/>
            <a:ext cx="725366" cy="7253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197" y="2090801"/>
            <a:ext cx="560629" cy="618625"/>
          </a:xfrm>
          <a:prstGeom prst="rect">
            <a:avLst/>
          </a:prstGeom>
        </p:spPr>
      </p:pic>
      <p:cxnSp>
        <p:nvCxnSpPr>
          <p:cNvPr id="15" name="Curved Connector 14"/>
          <p:cNvCxnSpPr/>
          <p:nvPr/>
        </p:nvCxnSpPr>
        <p:spPr>
          <a:xfrm>
            <a:off x="-1338429" y="4506695"/>
            <a:ext cx="2144187" cy="983647"/>
          </a:xfrm>
          <a:prstGeom prst="curvedConnector3">
            <a:avLst>
              <a:gd name="adj1" fmla="val 50368"/>
            </a:avLst>
          </a:prstGeom>
          <a:ln w="76200">
            <a:solidFill>
              <a:schemeClr val="bg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3"/>
            <a:endCxn id="19" idx="1"/>
          </p:cNvCxnSpPr>
          <p:nvPr/>
        </p:nvCxnSpPr>
        <p:spPr>
          <a:xfrm flipV="1">
            <a:off x="1125921" y="2421950"/>
            <a:ext cx="857454" cy="1"/>
          </a:xfrm>
          <a:prstGeom prst="straightConnector1">
            <a:avLst/>
          </a:prstGeom>
          <a:ln w="76200">
            <a:solidFill>
              <a:schemeClr val="bg1"/>
            </a:solidFill>
            <a:prstDash val="solid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7" idx="3"/>
          </p:cNvCxnSpPr>
          <p:nvPr/>
        </p:nvCxnSpPr>
        <p:spPr>
          <a:xfrm>
            <a:off x="1125921" y="1296030"/>
            <a:ext cx="818794" cy="990572"/>
          </a:xfrm>
          <a:prstGeom prst="bentConnector2">
            <a:avLst/>
          </a:prstGeom>
          <a:ln w="76200">
            <a:solidFill>
              <a:schemeClr val="bg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0" idx="3"/>
          </p:cNvCxnSpPr>
          <p:nvPr/>
        </p:nvCxnSpPr>
        <p:spPr>
          <a:xfrm flipV="1">
            <a:off x="1125921" y="2666607"/>
            <a:ext cx="818794" cy="881265"/>
          </a:xfrm>
          <a:prstGeom prst="bentConnector2">
            <a:avLst/>
          </a:prstGeom>
          <a:ln w="76200">
            <a:solidFill>
              <a:schemeClr val="bg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7" idx="3"/>
            <a:endCxn id="21" idx="1"/>
          </p:cNvCxnSpPr>
          <p:nvPr/>
        </p:nvCxnSpPr>
        <p:spPr>
          <a:xfrm>
            <a:off x="6967331" y="2400113"/>
            <a:ext cx="992866" cy="1"/>
          </a:xfrm>
          <a:prstGeom prst="straightConnector1">
            <a:avLst/>
          </a:prstGeom>
          <a:ln w="76200">
            <a:solidFill>
              <a:schemeClr val="bg1"/>
            </a:solidFill>
            <a:prstDash val="solid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17" idx="1"/>
          </p:cNvCxnSpPr>
          <p:nvPr/>
        </p:nvCxnSpPr>
        <p:spPr>
          <a:xfrm flipV="1">
            <a:off x="6967331" y="1312064"/>
            <a:ext cx="927698" cy="854032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983375" y="2109618"/>
            <a:ext cx="677339" cy="624663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Straight Arrow Connector 23"/>
          <p:cNvCxnSpPr>
            <a:stCxn id="19" idx="3"/>
            <a:endCxn id="6" idx="1"/>
          </p:cNvCxnSpPr>
          <p:nvPr/>
        </p:nvCxnSpPr>
        <p:spPr>
          <a:xfrm flipV="1">
            <a:off x="2660714" y="2413684"/>
            <a:ext cx="609394" cy="8266"/>
          </a:xfrm>
          <a:prstGeom prst="straightConnector1">
            <a:avLst/>
          </a:prstGeom>
          <a:ln w="76200">
            <a:solidFill>
              <a:schemeClr val="bg1"/>
            </a:solidFill>
            <a:prstDash val="solid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289992" y="2087781"/>
            <a:ext cx="677339" cy="624663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672031" y="2400112"/>
            <a:ext cx="609394" cy="8266"/>
          </a:xfrm>
          <a:prstGeom prst="straightConnector1">
            <a:avLst/>
          </a:prstGeom>
          <a:ln w="76200">
            <a:solidFill>
              <a:schemeClr val="bg1"/>
            </a:solidFill>
            <a:prstDash val="solid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>
            <a:off x="6966647" y="2577346"/>
            <a:ext cx="1050119" cy="941209"/>
          </a:xfrm>
          <a:prstGeom prst="bentConnector3">
            <a:avLst>
              <a:gd name="adj1" fmla="val 43244"/>
            </a:avLst>
          </a:prstGeom>
          <a:ln w="76200">
            <a:solidFill>
              <a:schemeClr val="bg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3069"/>
            <a:ext cx="1125921" cy="11259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8990"/>
            <a:ext cx="1125921" cy="11259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4911"/>
            <a:ext cx="1125921" cy="112592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270108" y="1578874"/>
            <a:ext cx="2404241" cy="1669620"/>
          </a:xfrm>
          <a:prstGeom prst="round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031" y="3166810"/>
            <a:ext cx="715362" cy="7153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029" y="949381"/>
            <a:ext cx="725366" cy="7253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197" y="2090801"/>
            <a:ext cx="560629" cy="618625"/>
          </a:xfrm>
          <a:prstGeom prst="rect">
            <a:avLst/>
          </a:prstGeom>
        </p:spPr>
      </p:pic>
      <p:cxnSp>
        <p:nvCxnSpPr>
          <p:cNvPr id="15" name="Curved Connector 14"/>
          <p:cNvCxnSpPr/>
          <p:nvPr/>
        </p:nvCxnSpPr>
        <p:spPr>
          <a:xfrm>
            <a:off x="-1338429" y="4506695"/>
            <a:ext cx="2144187" cy="983647"/>
          </a:xfrm>
          <a:prstGeom prst="curvedConnector3">
            <a:avLst>
              <a:gd name="adj1" fmla="val 50368"/>
            </a:avLst>
          </a:prstGeom>
          <a:ln w="76200">
            <a:solidFill>
              <a:schemeClr val="bg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3"/>
            <a:endCxn id="19" idx="1"/>
          </p:cNvCxnSpPr>
          <p:nvPr/>
        </p:nvCxnSpPr>
        <p:spPr>
          <a:xfrm flipV="1">
            <a:off x="1125921" y="2421950"/>
            <a:ext cx="857454" cy="1"/>
          </a:xfrm>
          <a:prstGeom prst="straightConnector1">
            <a:avLst/>
          </a:prstGeom>
          <a:ln w="76200">
            <a:solidFill>
              <a:schemeClr val="bg1"/>
            </a:solidFill>
            <a:prstDash val="solid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7" idx="3"/>
          </p:cNvCxnSpPr>
          <p:nvPr/>
        </p:nvCxnSpPr>
        <p:spPr>
          <a:xfrm>
            <a:off x="1125921" y="1296030"/>
            <a:ext cx="818794" cy="990572"/>
          </a:xfrm>
          <a:prstGeom prst="bentConnector2">
            <a:avLst/>
          </a:prstGeom>
          <a:ln w="76200">
            <a:solidFill>
              <a:schemeClr val="bg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0" idx="3"/>
          </p:cNvCxnSpPr>
          <p:nvPr/>
        </p:nvCxnSpPr>
        <p:spPr>
          <a:xfrm flipV="1">
            <a:off x="1125921" y="2557299"/>
            <a:ext cx="851205" cy="990573"/>
          </a:xfrm>
          <a:prstGeom prst="bentConnector2">
            <a:avLst/>
          </a:prstGeom>
          <a:ln w="76200">
            <a:solidFill>
              <a:schemeClr val="bg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1" idx="1"/>
          </p:cNvCxnSpPr>
          <p:nvPr/>
        </p:nvCxnSpPr>
        <p:spPr>
          <a:xfrm>
            <a:off x="6479628" y="2400112"/>
            <a:ext cx="1480569" cy="2"/>
          </a:xfrm>
          <a:prstGeom prst="straightConnector1">
            <a:avLst/>
          </a:prstGeom>
          <a:ln w="76200">
            <a:solidFill>
              <a:schemeClr val="bg1"/>
            </a:solidFill>
            <a:prstDash val="solid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17" idx="1"/>
          </p:cNvCxnSpPr>
          <p:nvPr/>
        </p:nvCxnSpPr>
        <p:spPr>
          <a:xfrm flipV="1">
            <a:off x="6586535" y="1312064"/>
            <a:ext cx="1308494" cy="1088048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3"/>
            <a:endCxn id="6" idx="1"/>
          </p:cNvCxnSpPr>
          <p:nvPr/>
        </p:nvCxnSpPr>
        <p:spPr>
          <a:xfrm flipV="1">
            <a:off x="2660714" y="2413684"/>
            <a:ext cx="609394" cy="8266"/>
          </a:xfrm>
          <a:prstGeom prst="straightConnector1">
            <a:avLst/>
          </a:prstGeom>
          <a:ln w="76200">
            <a:solidFill>
              <a:schemeClr val="bg1"/>
            </a:solidFill>
            <a:prstDash val="solid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672031" y="2400112"/>
            <a:ext cx="609394" cy="8266"/>
          </a:xfrm>
          <a:prstGeom prst="straightConnector1">
            <a:avLst/>
          </a:prstGeom>
          <a:ln w="76200">
            <a:solidFill>
              <a:schemeClr val="bg1"/>
            </a:solidFill>
            <a:prstDash val="solid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>
            <a:off x="6479628" y="2393478"/>
            <a:ext cx="1537138" cy="1125077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293" y="1719949"/>
            <a:ext cx="1423419" cy="142646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365" y="1733487"/>
            <a:ext cx="1423419" cy="142646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42" y="1666206"/>
            <a:ext cx="1454544" cy="145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1143000"/>
            <a:ext cx="71437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65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1012" name="Shape 1012"/>
          <p:cNvSpPr txBox="1">
            <a:spLocks noGrp="1"/>
          </p:cNvSpPr>
          <p:nvPr>
            <p:ph type="title"/>
          </p:nvPr>
        </p:nvSpPr>
        <p:spPr>
          <a:xfrm>
            <a:off x="452724" y="796914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1013" name="Shape 1013"/>
          <p:cNvSpPr txBox="1">
            <a:spLocks noGrp="1"/>
          </p:cNvSpPr>
          <p:nvPr>
            <p:ph type="body" idx="1"/>
          </p:nvPr>
        </p:nvSpPr>
        <p:spPr>
          <a:xfrm>
            <a:off x="452727" y="4406537"/>
            <a:ext cx="3985200" cy="659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200" i="1" dirty="0"/>
              <a:t>Photos added from</a:t>
            </a:r>
            <a:br>
              <a:rPr lang="en-US" sz="1200" i="1" dirty="0"/>
            </a:br>
            <a:r>
              <a:rPr lang="en-US" sz="1200" i="1" dirty="0"/>
              <a:t>jack-vanlightly.com</a:t>
            </a:r>
            <a:endParaRPr sz="1200" i="1" dirty="0"/>
          </a:p>
        </p:txBody>
      </p:sp>
      <p:pic>
        <p:nvPicPr>
          <p:cNvPr id="1014" name="Shape 1014"/>
          <p:cNvPicPr preferRelativeResize="0"/>
          <p:nvPr/>
        </p:nvPicPr>
        <p:blipFill rotWithShape="1">
          <a:blip r:embed="rId3">
            <a:alphaModFix/>
          </a:blip>
          <a:srcRect l="29032" t="-74" r="24357" b="6947"/>
          <a:stretch/>
        </p:blipFill>
        <p:spPr>
          <a:xfrm>
            <a:off x="5546725" y="544875"/>
            <a:ext cx="3039850" cy="404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Topics</a:t>
            </a:r>
            <a:endParaRPr dirty="0"/>
          </a:p>
        </p:txBody>
      </p:sp>
      <p:sp>
        <p:nvSpPr>
          <p:cNvPr id="808" name="Shape 808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2789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Difference between </a:t>
            </a:r>
            <a:r>
              <a:rPr lang="en-US" b="1" dirty="0" smtClean="0">
                <a:solidFill>
                  <a:schemeClr val="bg1"/>
                </a:solidFill>
              </a:rPr>
              <a:t>Bus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Queue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endParaRPr lang="en-US" b="1" dirty="0" smtClean="0">
              <a:solidFill>
                <a:schemeClr val="bg1"/>
              </a:solidFill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First look at architecture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Right choice of message broker, Kafka vs </a:t>
            </a:r>
            <a:r>
              <a:rPr lang="en-US" dirty="0" err="1" smtClean="0">
                <a:solidFill>
                  <a:schemeClr val="bg1"/>
                </a:solidFill>
              </a:rPr>
              <a:t>RabbitMQ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On-site demo with </a:t>
            </a:r>
            <a:r>
              <a:rPr lang="en-US" b="1" dirty="0" err="1" smtClean="0">
                <a:solidFill>
                  <a:schemeClr val="bg1"/>
                </a:solidFill>
              </a:rPr>
              <a:t>logstash</a:t>
            </a:r>
            <a:r>
              <a:rPr lang="en-US" dirty="0" smtClean="0">
                <a:solidFill>
                  <a:schemeClr val="bg1"/>
                </a:solidFill>
              </a:rPr>
              <a:t> -&gt; </a:t>
            </a:r>
            <a:r>
              <a:rPr lang="en-US" b="1" dirty="0" err="1" smtClean="0">
                <a:solidFill>
                  <a:schemeClr val="bg1"/>
                </a:solidFill>
              </a:rPr>
              <a:t>kafka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-&gt; </a:t>
            </a:r>
            <a:r>
              <a:rPr lang="en-US" b="1" dirty="0" err="1" smtClean="0">
                <a:solidFill>
                  <a:schemeClr val="bg1"/>
                </a:solidFill>
              </a:rPr>
              <a:t>elasticsearch</a:t>
            </a:r>
            <a:endParaRPr lang="en-US" b="1" dirty="0" smtClean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809" name="Shape 80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rgbClr val="6E86B6"/>
              </a:solidFill>
              <a:latin typeface="Titillium Web"/>
            </a:endParaRPr>
          </a:p>
        </p:txBody>
      </p:sp>
      <p:grpSp>
        <p:nvGrpSpPr>
          <p:cNvPr id="6" name="Shape 1064"/>
          <p:cNvGrpSpPr/>
          <p:nvPr/>
        </p:nvGrpSpPr>
        <p:grpSpPr>
          <a:xfrm>
            <a:off x="6716564" y="2318014"/>
            <a:ext cx="2263342" cy="2579676"/>
            <a:chOff x="4630125" y="278900"/>
            <a:chExt cx="400675" cy="456675"/>
          </a:xfrm>
        </p:grpSpPr>
        <p:sp>
          <p:nvSpPr>
            <p:cNvPr id="7" name="Shape 1065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1066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106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106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4" y="916979"/>
            <a:ext cx="4415536" cy="28903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44" y="916978"/>
            <a:ext cx="4570093" cy="289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6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Queue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- FIFO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- Decoupling</a:t>
            </a:r>
          </a:p>
        </p:txBody>
      </p:sp>
      <p:sp>
        <p:nvSpPr>
          <p:cNvPr id="842" name="Shape 842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Bus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- No guarantee for FIFO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- Pub/Sub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- Any one can produce &amp; consume without knowledge of any business (We hope!)</a:t>
            </a:r>
            <a:endParaRPr dirty="0"/>
          </a:p>
        </p:txBody>
      </p:sp>
      <p:sp>
        <p:nvSpPr>
          <p:cNvPr id="843" name="Shape 84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847" y="1629759"/>
            <a:ext cx="1493044" cy="16474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660" y="1215258"/>
            <a:ext cx="2476500" cy="24765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7" idx="3"/>
            <a:endCxn id="6" idx="1"/>
          </p:cNvCxnSpPr>
          <p:nvPr/>
        </p:nvCxnSpPr>
        <p:spPr>
          <a:xfrm>
            <a:off x="4068160" y="2453508"/>
            <a:ext cx="1188687" cy="0"/>
          </a:xfrm>
          <a:prstGeom prst="straightConnector1">
            <a:avLst/>
          </a:prstGeom>
          <a:ln w="76200">
            <a:solidFill>
              <a:schemeClr val="bg1"/>
            </a:solidFill>
            <a:prstDash val="solid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400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653" y="1306567"/>
            <a:ext cx="560629" cy="618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660" y="1215258"/>
            <a:ext cx="2476500" cy="24765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7" idx="3"/>
            <a:endCxn id="2" idx="1"/>
          </p:cNvCxnSpPr>
          <p:nvPr/>
        </p:nvCxnSpPr>
        <p:spPr>
          <a:xfrm>
            <a:off x="4068160" y="2453508"/>
            <a:ext cx="1188687" cy="0"/>
          </a:xfrm>
          <a:prstGeom prst="straightConnector1">
            <a:avLst/>
          </a:prstGeom>
          <a:ln w="76200">
            <a:solidFill>
              <a:schemeClr val="bg1"/>
            </a:solidFill>
            <a:prstDash val="solid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847" y="1405100"/>
            <a:ext cx="2096815" cy="209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2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301" y="535925"/>
            <a:ext cx="1125921" cy="112592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849" y="2993046"/>
            <a:ext cx="715362" cy="7153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301" y="1661846"/>
            <a:ext cx="1125921" cy="11259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301" y="2787767"/>
            <a:ext cx="1125921" cy="11259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847" y="736202"/>
            <a:ext cx="725366" cy="725366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7" idx="3"/>
            <a:endCxn id="4" idx="1"/>
          </p:cNvCxnSpPr>
          <p:nvPr/>
        </p:nvCxnSpPr>
        <p:spPr>
          <a:xfrm flipV="1">
            <a:off x="3750222" y="1098885"/>
            <a:ext cx="1038625" cy="1"/>
          </a:xfrm>
          <a:prstGeom prst="straightConnector1">
            <a:avLst/>
          </a:prstGeom>
          <a:ln w="76200">
            <a:solidFill>
              <a:schemeClr val="bg1"/>
            </a:solidFill>
            <a:prstDash val="solid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750222" y="2155403"/>
            <a:ext cx="1038625" cy="1"/>
          </a:xfrm>
          <a:prstGeom prst="straightConnector1">
            <a:avLst/>
          </a:prstGeom>
          <a:ln w="76200">
            <a:solidFill>
              <a:schemeClr val="bg1"/>
            </a:solidFill>
            <a:prstDash val="solid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015" y="1846090"/>
            <a:ext cx="560629" cy="6186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3750221" y="3350727"/>
            <a:ext cx="1038625" cy="1"/>
          </a:xfrm>
          <a:prstGeom prst="straightConnector1">
            <a:avLst/>
          </a:prstGeom>
          <a:ln w="76200">
            <a:solidFill>
              <a:schemeClr val="bg1"/>
            </a:solidFill>
            <a:prstDash val="solid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3"/>
            <a:endCxn id="19" idx="3"/>
          </p:cNvCxnSpPr>
          <p:nvPr/>
        </p:nvCxnSpPr>
        <p:spPr>
          <a:xfrm flipH="1">
            <a:off x="5414644" y="1098885"/>
            <a:ext cx="99569" cy="1056518"/>
          </a:xfrm>
          <a:prstGeom prst="bentConnector3">
            <a:avLst>
              <a:gd name="adj1" fmla="val -229590"/>
            </a:avLst>
          </a:prstGeom>
          <a:ln w="57150">
            <a:solidFill>
              <a:schemeClr val="bg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3"/>
            <a:endCxn id="2" idx="2"/>
          </p:cNvCxnSpPr>
          <p:nvPr/>
        </p:nvCxnSpPr>
        <p:spPr>
          <a:xfrm>
            <a:off x="3750222" y="2224807"/>
            <a:ext cx="1401308" cy="1483601"/>
          </a:xfrm>
          <a:prstGeom prst="bentConnector4">
            <a:avLst>
              <a:gd name="adj1" fmla="val 37238"/>
              <a:gd name="adj2" fmla="val 115408"/>
            </a:avLst>
          </a:prstGeom>
          <a:ln w="57150">
            <a:solidFill>
              <a:schemeClr val="bg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48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7786</TotalTime>
  <Words>347</Words>
  <Application>Microsoft Office PowerPoint</Application>
  <PresentationFormat>On-screen Show (16:9)</PresentationFormat>
  <Paragraphs>121</Paragraphs>
  <Slides>33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Titillium Web ExtraLight</vt:lpstr>
      <vt:lpstr>Titillium Web</vt:lpstr>
      <vt:lpstr>Thaliard template</vt:lpstr>
      <vt:lpstr>Designing High Throughput Message Bus</vt:lpstr>
      <vt:lpstr>HELLO!</vt:lpstr>
      <vt:lpstr>PUBLICATIONS</vt:lpstr>
      <vt:lpstr>Our 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RIGHT CHOICE OF BROKER</vt:lpstr>
      <vt:lpstr>LET THE FIGHT BEGIN!</vt:lpstr>
      <vt:lpstr>LET THE FIGHT BEGIN!</vt:lpstr>
      <vt:lpstr>PowerPoint Presentation</vt:lpstr>
      <vt:lpstr>1 publisher -&gt; 1 consumer</vt:lpstr>
      <vt:lpstr>n Publisher -&gt; n independent Consumer</vt:lpstr>
      <vt:lpstr>n Publisher -&gt; n competing Consumer</vt:lpstr>
      <vt:lpstr>PowerPoint Presentation</vt:lpstr>
      <vt:lpstr>Exchange Types</vt:lpstr>
      <vt:lpstr>PowerPoint Presentation</vt:lpstr>
      <vt:lpstr>PowerPoint Presentation</vt:lpstr>
      <vt:lpstr>1 producer -&gt; 1 partition -&gt; 1 consumer</vt:lpstr>
      <vt:lpstr>1 producer -&gt; 1 partition -&gt;2 independent consumer</vt:lpstr>
      <vt:lpstr>PowerPoint Presentation</vt:lpstr>
      <vt:lpstr>PowerPoint Presentation</vt:lpstr>
      <vt:lpstr>PowerPoint Presentation</vt:lpstr>
      <vt:lpstr>PowerPoint Presentation</vt:lpstr>
      <vt:lpstr>On-Site Demo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High Throughput Message Bus</dc:title>
  <dc:creator>Burak</dc:creator>
  <cp:lastModifiedBy>Burak Tungut</cp:lastModifiedBy>
  <cp:revision>47</cp:revision>
  <dcterms:modified xsi:type="dcterms:W3CDTF">2018-05-22T11:12:43Z</dcterms:modified>
</cp:coreProperties>
</file>