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9144000"/>
  <p:notesSz cx="6858000" cy="9144000"/>
  <p:embeddedFontLst>
    <p:embeddedFont>
      <p:font typeface="Quattrocento Sans"/>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4" roundtripDataSignature="AMtx7mip0aQh3r4GamErhkmLYXY4g42t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QuattrocentoSans-bold.fntdata"/><Relationship Id="rId10" Type="http://schemas.openxmlformats.org/officeDocument/2006/relationships/font" Target="fonts/QuattrocentoSans-regular.fntdata"/><Relationship Id="rId13" Type="http://schemas.openxmlformats.org/officeDocument/2006/relationships/font" Target="fonts/QuattrocentoSans-boldItalic.fntdata"/><Relationship Id="rId12"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13d87796d7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13d87796d7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g13d87796d7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d87796d7b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d87796d7b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g13d87796d7b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d87796d7b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d87796d7b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13d87796d7b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AU" sz="1050" u="none" cap="none" strike="noStrike">
                <a:solidFill>
                  <a:srgbClr val="000000"/>
                </a:solidFill>
                <a:latin typeface="Arial"/>
                <a:ea typeface="Arial"/>
                <a:cs typeface="Arial"/>
                <a:sym typeface="Arial"/>
              </a:rPr>
              <a:t>Big Mountain Resort is a ski resort located in Montana. Big Mountain is not capitalizing on its facilities as much as it could. Basing their pricing on just the market average does not provide the business with a good sense of how important some facilities are compared to others. The business wants some guidance base on the data of 330 resorts in the US. </a:t>
            </a:r>
            <a:endParaRPr b="0" i="0" sz="1050" u="none" cap="none" strike="noStrike">
              <a:solidFill>
                <a:srgbClr val="000000"/>
              </a:solidFill>
              <a:latin typeface="Arial"/>
              <a:ea typeface="Arial"/>
              <a:cs typeface="Arial"/>
              <a:sym typeface="Arial"/>
            </a:endParaRPr>
          </a:p>
        </p:txBody>
      </p:sp>
      <p:sp>
        <p:nvSpPr>
          <p:cNvPr id="35" name="Google Shape;35;p1"/>
          <p:cNvSpPr txBox="1"/>
          <p:nvPr/>
        </p:nvSpPr>
        <p:spPr>
          <a:xfrm>
            <a:off x="121750" y="3531547"/>
            <a:ext cx="4324418" cy="1410643"/>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071"/>
              <a:buFont typeface="Arial"/>
              <a:buChar char="•"/>
            </a:pPr>
            <a:r>
              <a:rPr b="1" i="0" lang="en-AU" sz="1071" u="none" cap="none" strike="noStrike">
                <a:solidFill>
                  <a:srgbClr val="000000"/>
                </a:solidFill>
                <a:latin typeface="Arial"/>
                <a:ea typeface="Arial"/>
                <a:cs typeface="Arial"/>
                <a:sym typeface="Arial"/>
              </a:rPr>
              <a:t> </a:t>
            </a:r>
            <a:r>
              <a:rPr b="0" i="0" lang="en-AU" sz="1071" u="none" cap="none" strike="noStrike">
                <a:solidFill>
                  <a:srgbClr val="000000"/>
                </a:solidFill>
                <a:latin typeface="Arial"/>
                <a:ea typeface="Arial"/>
                <a:cs typeface="Arial"/>
                <a:sym typeface="Arial"/>
              </a:rPr>
              <a:t>The increase in the business income. </a:t>
            </a:r>
            <a:endParaRPr/>
          </a:p>
          <a:p>
            <a:pPr indent="-171450" lvl="0" marL="171450" marR="0" rtl="0" algn="l">
              <a:lnSpc>
                <a:spcPct val="100000"/>
              </a:lnSpc>
              <a:spcBef>
                <a:spcPts val="0"/>
              </a:spcBef>
              <a:spcAft>
                <a:spcPts val="0"/>
              </a:spcAft>
              <a:buClr>
                <a:srgbClr val="000000"/>
              </a:buClr>
              <a:buSzPts val="1071"/>
              <a:buFont typeface="Arial"/>
              <a:buChar char="•"/>
            </a:pPr>
            <a:r>
              <a:rPr b="0" i="0" lang="en-AU" sz="1071" u="none" cap="none" strike="noStrike">
                <a:solidFill>
                  <a:srgbClr val="000000"/>
                </a:solidFill>
                <a:latin typeface="Arial"/>
                <a:ea typeface="Arial"/>
                <a:cs typeface="Arial"/>
                <a:sym typeface="Arial"/>
              </a:rPr>
              <a:t>More customers prefer to visit there. </a:t>
            </a:r>
            <a:endParaRPr b="0" i="0" sz="1071" u="none" cap="none" strike="noStrike">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The business might loose high big of customers due to high price and the quality of facilities. </a:t>
            </a:r>
            <a:endParaRPr b="0" i="0" sz="1000" u="none" cap="none" strike="noStrik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Selecting a price that is not compatible with the market price.</a:t>
            </a:r>
            <a:endParaRPr/>
          </a:p>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The quality of the data that is from 330 resorts.  </a:t>
            </a:r>
            <a:endParaRPr b="0" i="0" sz="1000" u="none" cap="none" strike="noStrike">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CVS file that has data about 330 resorts in US. </a:t>
            </a:r>
            <a:endParaRPr b="0" i="0" sz="1000" u="none" cap="none" strike="noStrik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000"/>
              <a:buFont typeface="Arial"/>
              <a:buChar char="•"/>
            </a:pPr>
            <a:r>
              <a:rPr b="0" i="0" lang="en-AU" sz="1000" u="none" cap="none" strike="noStrike">
                <a:solidFill>
                  <a:srgbClr val="000000"/>
                </a:solidFill>
                <a:latin typeface="Arial"/>
                <a:ea typeface="Arial"/>
                <a:cs typeface="Arial"/>
                <a:sym typeface="Arial"/>
              </a:rPr>
              <a:t> Management</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How should Big Mountain Resort select their facilities price in the market segment what it deserves based on the quality of their facilities?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13d87796d7b_0_0"/>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AU"/>
              <a:t>Recommendation and key findings</a:t>
            </a:r>
            <a:endParaRPr/>
          </a:p>
        </p:txBody>
      </p:sp>
      <p:sp>
        <p:nvSpPr>
          <p:cNvPr id="55" name="Google Shape;55;g13d87796d7b_0_0"/>
          <p:cNvSpPr txBox="1"/>
          <p:nvPr/>
        </p:nvSpPr>
        <p:spPr>
          <a:xfrm>
            <a:off x="1135250" y="1193200"/>
            <a:ext cx="69969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Th</a:t>
            </a:r>
            <a:r>
              <a:rPr lang="en-AU" sz="1700"/>
              <a:t>ere are three scenario we can discuss</a:t>
            </a:r>
            <a:endParaRPr sz="1700"/>
          </a:p>
          <a:p>
            <a:pPr indent="0" lvl="0" marL="0" rtl="0" algn="l">
              <a:spcBef>
                <a:spcPts val="0"/>
              </a:spcBef>
              <a:spcAft>
                <a:spcPts val="0"/>
              </a:spcAft>
              <a:buNone/>
            </a:pPr>
            <a:r>
              <a:t/>
            </a:r>
            <a:endParaRPr sz="1700"/>
          </a:p>
          <a:p>
            <a:pPr indent="0" lvl="0" marL="0" rtl="0" algn="ctr">
              <a:spcBef>
                <a:spcPts val="0"/>
              </a:spcBef>
              <a:spcAft>
                <a:spcPts val="0"/>
              </a:spcAft>
              <a:buNone/>
            </a:pPr>
            <a:r>
              <a:rPr b="1" lang="en-AU" sz="1800"/>
              <a:t>Scenario 1</a:t>
            </a:r>
            <a:endParaRPr b="1" sz="1800"/>
          </a:p>
          <a:p>
            <a:pPr indent="0" lvl="0" marL="457200" rtl="0" algn="l">
              <a:spcBef>
                <a:spcPts val="0"/>
              </a:spcBef>
              <a:spcAft>
                <a:spcPts val="0"/>
              </a:spcAft>
              <a:buNone/>
            </a:pPr>
            <a:r>
              <a:rPr lang="en-AU" sz="1700"/>
              <a:t>This model says closing one run makes no difference. Closing 2 or 3 successively reduces support for ticket price and revenue. </a:t>
            </a:r>
            <a:endParaRPr sz="1700"/>
          </a:p>
          <a:p>
            <a:pPr indent="0" lvl="0" marL="457200" rtl="0" algn="l">
              <a:spcBef>
                <a:spcPts val="0"/>
              </a:spcBef>
              <a:spcAft>
                <a:spcPts val="0"/>
              </a:spcAft>
              <a:buNone/>
            </a:pPr>
            <a:r>
              <a:t/>
            </a:r>
            <a:endParaRPr sz="1700"/>
          </a:p>
          <a:p>
            <a:pPr indent="0" lvl="0" marL="457200" rtl="0" algn="l">
              <a:spcBef>
                <a:spcPts val="0"/>
              </a:spcBef>
              <a:spcAft>
                <a:spcPts val="0"/>
              </a:spcAft>
              <a:buNone/>
            </a:pPr>
            <a:r>
              <a:t/>
            </a:r>
            <a:endParaRPr/>
          </a:p>
        </p:txBody>
      </p:sp>
      <p:pic>
        <p:nvPicPr>
          <p:cNvPr id="56" name="Google Shape;56;g13d87796d7b_0_0"/>
          <p:cNvPicPr preferRelativeResize="0"/>
          <p:nvPr/>
        </p:nvPicPr>
        <p:blipFill>
          <a:blip r:embed="rId3">
            <a:alphaModFix/>
          </a:blip>
          <a:stretch>
            <a:fillRect/>
          </a:stretch>
        </p:blipFill>
        <p:spPr>
          <a:xfrm>
            <a:off x="1135250" y="2977200"/>
            <a:ext cx="6677025" cy="316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13d87796d7b_0_8"/>
          <p:cNvSpPr txBox="1"/>
          <p:nvPr>
            <p:ph type="title"/>
          </p:nvPr>
        </p:nvSpPr>
        <p:spPr>
          <a:xfrm>
            <a:off x="349800" y="976350"/>
            <a:ext cx="8794200" cy="4746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AU" sz="1800"/>
              <a:t>Senario 2</a:t>
            </a:r>
            <a:endParaRPr sz="1800"/>
          </a:p>
          <a:p>
            <a:pPr indent="0" lvl="0" marL="0" rtl="0" algn="l">
              <a:spcBef>
                <a:spcPts val="0"/>
              </a:spcBef>
              <a:spcAft>
                <a:spcPts val="0"/>
              </a:spcAft>
              <a:buNone/>
            </a:pPr>
            <a:r>
              <a:rPr b="0" lang="en-AU" sz="1800"/>
              <a:t>In this scenario, Big Mountain is adding a run, increasing the vertical drop by 150 feet, and installing and </a:t>
            </a:r>
            <a:r>
              <a:rPr b="0" lang="en-AU" sz="1800"/>
              <a:t>additional</a:t>
            </a:r>
            <a:r>
              <a:rPr b="0" lang="en-AU" sz="1800"/>
              <a:t> chair lift.</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rPr b="0" lang="en-AU" sz="1800"/>
              <a:t>But this scenario increases support for ticket price by $1.99 </a:t>
            </a:r>
            <a:endParaRPr b="0" sz="1800"/>
          </a:p>
          <a:p>
            <a:pPr indent="0" lvl="0" marL="0" rtl="0" algn="l">
              <a:spcBef>
                <a:spcPts val="0"/>
              </a:spcBef>
              <a:spcAft>
                <a:spcPts val="0"/>
              </a:spcAft>
              <a:buNone/>
            </a:pPr>
            <a:r>
              <a:rPr b="0" lang="en-AU" sz="1800"/>
              <a:t>Over the season, this could be </a:t>
            </a:r>
            <a:r>
              <a:rPr b="0" lang="en-AU" sz="1800"/>
              <a:t>expected</a:t>
            </a:r>
            <a:r>
              <a:rPr b="0" lang="en-AU" sz="1800"/>
              <a:t> to amount $3,474,638</a:t>
            </a:r>
            <a:endParaRPr b="0" sz="1800"/>
          </a:p>
          <a:p>
            <a:pPr indent="0" lvl="0" marL="0" rtl="0" algn="l">
              <a:spcBef>
                <a:spcPts val="0"/>
              </a:spcBef>
              <a:spcAft>
                <a:spcPts val="0"/>
              </a:spcAft>
              <a:buNone/>
            </a:pPr>
            <a:r>
              <a:t/>
            </a:r>
            <a:endParaRPr b="0" sz="1800"/>
          </a:p>
          <a:p>
            <a:pPr indent="0" lvl="0" marL="0" rtl="0" algn="ctr">
              <a:spcBef>
                <a:spcPts val="0"/>
              </a:spcBef>
              <a:spcAft>
                <a:spcPts val="0"/>
              </a:spcAft>
              <a:buNone/>
            </a:pPr>
            <a:r>
              <a:rPr lang="en-AU" sz="1800"/>
              <a:t>Scenario 3 </a:t>
            </a:r>
            <a:endParaRPr sz="1800"/>
          </a:p>
          <a:p>
            <a:pPr indent="0" lvl="0" marL="0" rtl="0" algn="l">
              <a:spcBef>
                <a:spcPts val="0"/>
              </a:spcBef>
              <a:spcAft>
                <a:spcPts val="0"/>
              </a:spcAft>
              <a:buNone/>
            </a:pPr>
            <a:r>
              <a:t/>
            </a:r>
            <a:endParaRPr b="0" sz="1800"/>
          </a:p>
          <a:p>
            <a:pPr indent="0" lvl="0" marL="0" rtl="0" algn="l">
              <a:spcBef>
                <a:spcPts val="0"/>
              </a:spcBef>
              <a:spcAft>
                <a:spcPts val="0"/>
              </a:spcAft>
              <a:buNone/>
            </a:pPr>
            <a:r>
              <a:rPr b="0" lang="en-AU" sz="1800"/>
              <a:t>In this scenario, you are repeating the previous one but adding 2 acres of snow making. </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rPr b="0" lang="en-AU" sz="1800"/>
              <a:t>This scenario increases support for ticket price by $1.99 by the end of the season it will not affect total income. </a:t>
            </a:r>
            <a:endParaRPr b="0" sz="1800"/>
          </a:p>
          <a:p>
            <a:pPr indent="0" lvl="0" marL="0" rtl="0" algn="ctr">
              <a:spcBef>
                <a:spcPts val="0"/>
              </a:spcBef>
              <a:spcAft>
                <a:spcPts val="0"/>
              </a:spcAft>
              <a:buNone/>
            </a:pPr>
            <a:r>
              <a:t/>
            </a:r>
            <a:endParaRPr b="0" sz="1800"/>
          </a:p>
          <a:p>
            <a:pPr indent="0" lvl="0" marL="0" rtl="0" algn="ctr">
              <a:spcBef>
                <a:spcPts val="0"/>
              </a:spcBef>
              <a:spcAft>
                <a:spcPts val="0"/>
              </a:spcAft>
              <a:buNone/>
            </a:pPr>
            <a:r>
              <a:t/>
            </a:r>
            <a:endParaRPr b="0"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3d87796d7b_0_13"/>
          <p:cNvSpPr txBox="1"/>
          <p:nvPr>
            <p:ph type="title"/>
          </p:nvPr>
        </p:nvSpPr>
        <p:spPr>
          <a:xfrm>
            <a:off x="174950" y="234926"/>
            <a:ext cx="8794200" cy="5638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AU" sz="1800"/>
              <a:t>Scenario 4</a:t>
            </a:r>
            <a:endParaRPr sz="1800"/>
          </a:p>
          <a:p>
            <a:pPr indent="0" lvl="0" marL="0" rtl="0" algn="l">
              <a:spcBef>
                <a:spcPts val="0"/>
              </a:spcBef>
              <a:spcAft>
                <a:spcPts val="0"/>
              </a:spcAft>
              <a:buNone/>
            </a:pPr>
            <a:r>
              <a:t/>
            </a:r>
            <a:endParaRPr b="0" sz="1800"/>
          </a:p>
          <a:p>
            <a:pPr indent="0" lvl="0" marL="0" rtl="0" algn="l">
              <a:spcBef>
                <a:spcPts val="0"/>
              </a:spcBef>
              <a:spcAft>
                <a:spcPts val="0"/>
              </a:spcAft>
              <a:buNone/>
            </a:pPr>
            <a:r>
              <a:rPr b="0" lang="en-AU" sz="1800"/>
              <a:t>In this scenario, </a:t>
            </a:r>
            <a:r>
              <a:rPr b="0" lang="en-AU" sz="1800"/>
              <a:t>increasing</a:t>
            </a:r>
            <a:r>
              <a:rPr b="0" lang="en-AU" sz="1800"/>
              <a:t> the longest run by 0.2 miles and guaranteeing its snow coverage by adding 4 acres of snow making capability.</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rPr b="0" lang="en-AU" sz="1800"/>
              <a:t>No difference whatsoever. </a:t>
            </a:r>
            <a:r>
              <a:rPr b="0" lang="en-AU" sz="1800">
                <a:solidFill>
                  <a:srgbClr val="000000"/>
                </a:solidFill>
                <a:highlight>
                  <a:srgbClr val="FFFFFF"/>
                </a:highlight>
              </a:rPr>
              <a:t>Although the longest run feature was used in the linear model, the random forest model (the one we chose because of its better performance) only has longest run way down in the feature importance list.</a:t>
            </a:r>
            <a:endParaRPr b="0" sz="1800">
              <a:solidFill>
                <a:srgbClr val="000000"/>
              </a:solidFill>
              <a:highlight>
                <a:srgbClr val="FFFFFF"/>
              </a:highlight>
            </a:endParaRPr>
          </a:p>
          <a:p>
            <a:pPr indent="0" lvl="0" marL="0" rtl="0" algn="l">
              <a:spcBef>
                <a:spcPts val="0"/>
              </a:spcBef>
              <a:spcAft>
                <a:spcPts val="0"/>
              </a:spcAft>
              <a:buNone/>
            </a:pPr>
            <a:r>
              <a:t/>
            </a:r>
            <a:endParaRPr b="0" sz="1800">
              <a:solidFill>
                <a:srgbClr val="000000"/>
              </a:solidFill>
              <a:highlight>
                <a:srgbClr val="FFFFFF"/>
              </a:highlight>
            </a:endParaRPr>
          </a:p>
          <a:p>
            <a:pPr indent="0" lvl="0" marL="0" rtl="0" algn="l">
              <a:spcBef>
                <a:spcPts val="0"/>
              </a:spcBef>
              <a:spcAft>
                <a:spcPts val="0"/>
              </a:spcAft>
              <a:buNone/>
            </a:pPr>
            <a:r>
              <a:t/>
            </a:r>
            <a:endParaRPr b="0" sz="1800">
              <a:solidFill>
                <a:srgbClr val="000000"/>
              </a:solidFill>
              <a:highlight>
                <a:srgbClr val="FFFFFF"/>
              </a:highlight>
            </a:endParaRPr>
          </a:p>
          <a:p>
            <a:pPr indent="0" lvl="0" marL="0" rtl="0" algn="l">
              <a:spcBef>
                <a:spcPts val="0"/>
              </a:spcBef>
              <a:spcAft>
                <a:spcPts val="0"/>
              </a:spcAft>
              <a:buNone/>
            </a:pPr>
            <a:r>
              <a:t/>
            </a:r>
            <a:endParaRPr b="0" sz="1800">
              <a:solidFill>
                <a:srgbClr val="000000"/>
              </a:solidFill>
              <a:highlight>
                <a:srgbClr val="FFFFFF"/>
              </a:highlight>
            </a:endParaRPr>
          </a:p>
          <a:p>
            <a:pPr indent="0" lvl="0" marL="0" rtl="0" algn="l">
              <a:lnSpc>
                <a:spcPct val="115000"/>
              </a:lnSpc>
              <a:spcBef>
                <a:spcPts val="0"/>
              </a:spcBef>
              <a:spcAft>
                <a:spcPts val="0"/>
              </a:spcAft>
              <a:buNone/>
            </a:pPr>
            <a:r>
              <a:rPr b="0" lang="en-AU" sz="1800">
                <a:solidFill>
                  <a:srgbClr val="000000"/>
                </a:solidFill>
                <a:highlight>
                  <a:srgbClr val="FFFFFF"/>
                </a:highlight>
              </a:rPr>
              <a:t> Big Mountain currently charges </a:t>
            </a:r>
            <a:r>
              <a:rPr b="0" lang="en-AU" sz="1800">
                <a:solidFill>
                  <a:srgbClr val="000000"/>
                </a:solidFill>
                <a:highlight>
                  <a:srgbClr val="EFF0F1"/>
                </a:highlight>
              </a:rPr>
              <a:t>$81</a:t>
            </a:r>
            <a:r>
              <a:rPr b="0" lang="en-AU" sz="1800">
                <a:solidFill>
                  <a:srgbClr val="000000"/>
                </a:solidFill>
                <a:highlight>
                  <a:srgbClr val="FFFFFF"/>
                </a:highlight>
              </a:rPr>
              <a:t> for each adult over the weekend. Based on the model, Big Mountain Resort’s modeled price is </a:t>
            </a:r>
            <a:r>
              <a:rPr b="0" lang="en-AU" sz="1800">
                <a:solidFill>
                  <a:srgbClr val="000000"/>
                </a:solidFill>
                <a:highlight>
                  <a:srgbClr val="EFF0F1"/>
                </a:highlight>
              </a:rPr>
              <a:t>$95.87</a:t>
            </a:r>
            <a:r>
              <a:rPr b="0" lang="en-AU" sz="1800">
                <a:solidFill>
                  <a:srgbClr val="000000"/>
                </a:solidFill>
                <a:highlight>
                  <a:srgbClr val="FFFFFF"/>
                </a:highlight>
              </a:rPr>
              <a:t>. The ticket price was suggested by the model that shows the quality of Big Mountain’s facilities in the marketplace.</a:t>
            </a:r>
            <a:endParaRPr b="0" sz="1800">
              <a:solidFill>
                <a:srgbClr val="000000"/>
              </a:solidFill>
              <a:highlight>
                <a:srgbClr val="FFFFFF"/>
              </a:highlight>
            </a:endParaRPr>
          </a:p>
          <a:p>
            <a:pPr indent="0" lvl="0" marL="0" rtl="0" algn="l">
              <a:lnSpc>
                <a:spcPct val="115000"/>
              </a:lnSpc>
              <a:spcBef>
                <a:spcPts val="0"/>
              </a:spcBef>
              <a:spcAft>
                <a:spcPts val="0"/>
              </a:spcAft>
              <a:buNone/>
            </a:pPr>
            <a:r>
              <a:t/>
            </a:r>
            <a:endParaRPr b="0" sz="1800">
              <a:solidFill>
                <a:srgbClr val="000000"/>
              </a:solidFill>
            </a:endParaRPr>
          </a:p>
          <a:p>
            <a:pPr indent="0" lvl="0" marL="0" rtl="0" algn="l">
              <a:spcBef>
                <a:spcPts val="0"/>
              </a:spcBef>
              <a:spcAft>
                <a:spcPts val="0"/>
              </a:spcAft>
              <a:buNone/>
            </a:pPr>
            <a:r>
              <a:t/>
            </a:r>
            <a:endParaRPr b="0" sz="18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