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9" r:id="rId5"/>
    <p:sldId id="258" r:id="rId6"/>
    <p:sldId id="279" r:id="rId7"/>
    <p:sldId id="260" r:id="rId8"/>
    <p:sldId id="261" r:id="rId9"/>
    <p:sldId id="277" r:id="rId10"/>
    <p:sldId id="262" r:id="rId11"/>
    <p:sldId id="263" r:id="rId12"/>
    <p:sldId id="264" r:id="rId13"/>
    <p:sldId id="276" r:id="rId14"/>
    <p:sldId id="269" r:id="rId15"/>
    <p:sldId id="270" r:id="rId16"/>
    <p:sldId id="27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E1723D-B865-4ED4-B37B-DCD86AFAF282}">
          <p14:sldIdLst>
            <p14:sldId id="256"/>
            <p14:sldId id="257"/>
            <p14:sldId id="275"/>
            <p14:sldId id="259"/>
            <p14:sldId id="258"/>
            <p14:sldId id="279"/>
            <p14:sldId id="260"/>
            <p14:sldId id="261"/>
            <p14:sldId id="277"/>
            <p14:sldId id="262"/>
            <p14:sldId id="263"/>
            <p14:sldId id="264"/>
            <p14:sldId id="276"/>
          </p14:sldIdLst>
        </p14:section>
        <p14:section name="SIGNUP EMAIL" id="{A887C794-A78C-47BA-AECD-A9F031460B67}">
          <p14:sldIdLst>
            <p14:sldId id="269"/>
            <p14:sldId id="270"/>
            <p14:sldId id="272"/>
            <p14:sldId id="28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2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>
                <a:latin typeface="Century Gothic" panose="020B0502020202020204" pitchFamily="34" charset="0"/>
              </a:rPr>
              <a:t>Регистрация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Для Пользователей которые </a:t>
            </a:r>
            <a:r>
              <a:rPr lang="ru-RU" dirty="0"/>
              <a:t>не </a:t>
            </a:r>
            <a:r>
              <a:rPr lang="ru-RU" dirty="0" smtClean="0"/>
              <a:t>идентифицированы </a:t>
            </a:r>
            <a:r>
              <a:rPr lang="ru-RU" dirty="0"/>
              <a:t>ни в GPRS сетях, ни в сетях Домашнего Интернета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94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97906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Регистрация (</a:t>
            </a:r>
            <a:r>
              <a:rPr lang="en-US" dirty="0">
                <a:latin typeface="Century Gothic" panose="020B0502020202020204" pitchFamily="34" charset="0"/>
              </a:rPr>
              <a:t>MSISDN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73427"/>
            <a:ext cx="3200400" cy="473177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При проблемах с кодом подтверждения появляется возможность воспользоваться одним из альтернативных вариантов.</a:t>
            </a:r>
          </a:p>
          <a:p>
            <a:r>
              <a:rPr lang="ru-RU" dirty="0">
                <a:latin typeface="Century Gothic" panose="020B0502020202020204" pitchFamily="34" charset="0"/>
              </a:rPr>
              <a:t>Пользователь может выбрать вариант «Використати </a:t>
            </a:r>
            <a:r>
              <a:rPr lang="en-US" dirty="0">
                <a:latin typeface="Century Gothic" panose="020B0502020202020204" pitchFamily="34" charset="0"/>
              </a:rPr>
              <a:t>PUK2 </a:t>
            </a:r>
            <a:r>
              <a:rPr lang="ru-RU" dirty="0">
                <a:latin typeface="Century Gothic" panose="020B0502020202020204" pitchFamily="34" charset="0"/>
              </a:rPr>
              <a:t>вашої </a:t>
            </a:r>
            <a:r>
              <a:rPr lang="en-US" dirty="0">
                <a:latin typeface="Century Gothic" panose="020B0502020202020204" pitchFamily="34" charset="0"/>
              </a:rPr>
              <a:t>SIM-</a:t>
            </a:r>
            <a:r>
              <a:rPr lang="ru-RU" dirty="0">
                <a:latin typeface="Century Gothic" panose="020B0502020202020204" pitchFamily="34" charset="0"/>
              </a:rPr>
              <a:t>картки», см. </a:t>
            </a:r>
            <a:r>
              <a:rPr lang="ru-RU" dirty="0" smtClean="0">
                <a:latin typeface="Century Gothic" panose="020B0502020202020204" pitchFamily="34" charset="0"/>
              </a:rPr>
              <a:t>слайд 11</a:t>
            </a:r>
            <a:endParaRPr lang="uk-UA" dirty="0" smtClean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693" y="713769"/>
            <a:ext cx="784860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9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Регистрация (</a:t>
            </a:r>
            <a:r>
              <a:rPr lang="en-US" dirty="0">
                <a:latin typeface="Century Gothic" panose="020B0502020202020204" pitchFamily="34" charset="0"/>
              </a:rPr>
              <a:t>MSISDN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При проблемах с кодом подтверждения пользователь выбрал один из альтернативных вариантов подтверждения - </a:t>
            </a:r>
            <a:r>
              <a:rPr lang="ru-RU" dirty="0">
                <a:latin typeface="Century Gothic" panose="020B0502020202020204" pitchFamily="34" charset="0"/>
              </a:rPr>
              <a:t>«Використати </a:t>
            </a:r>
            <a:r>
              <a:rPr lang="en-US" dirty="0">
                <a:latin typeface="Century Gothic" panose="020B0502020202020204" pitchFamily="34" charset="0"/>
              </a:rPr>
              <a:t>PUK2 </a:t>
            </a:r>
            <a:r>
              <a:rPr lang="ru-RU" dirty="0">
                <a:latin typeface="Century Gothic" panose="020B0502020202020204" pitchFamily="34" charset="0"/>
              </a:rPr>
              <a:t>вашої </a:t>
            </a:r>
            <a:r>
              <a:rPr lang="en-US" dirty="0">
                <a:latin typeface="Century Gothic" panose="020B0502020202020204" pitchFamily="34" charset="0"/>
              </a:rPr>
              <a:t>SIM-</a:t>
            </a:r>
            <a:r>
              <a:rPr lang="ru-RU" dirty="0">
                <a:latin typeface="Century Gothic" panose="020B0502020202020204" pitchFamily="34" charset="0"/>
              </a:rPr>
              <a:t>картки</a:t>
            </a:r>
            <a:r>
              <a:rPr lang="ru-RU" dirty="0" smtClean="0">
                <a:latin typeface="Century Gothic" panose="020B0502020202020204" pitchFamily="34" charset="0"/>
              </a:rPr>
              <a:t>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693" y="722082"/>
            <a:ext cx="784860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8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28495"/>
          </a:xfrm>
        </p:spPr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Регистрация (</a:t>
            </a:r>
            <a:r>
              <a:rPr lang="en-US" dirty="0">
                <a:latin typeface="Century Gothic" panose="020B0502020202020204" pitchFamily="34" charset="0"/>
              </a:rPr>
              <a:t>MSISDN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96995"/>
            <a:ext cx="3200400" cy="4608209"/>
          </a:xfrm>
        </p:spPr>
        <p:txBody>
          <a:bodyPr>
            <a:normAutofit fontScale="85000" lnSpcReduction="20000"/>
          </a:bodyPr>
          <a:lstStyle/>
          <a:p>
            <a:r>
              <a:rPr lang="uk-UA" dirty="0" smtClean="0">
                <a:latin typeface="Century Gothic" panose="020B0502020202020204" pitchFamily="34" charset="0"/>
              </a:rPr>
              <a:t>Пользователь успешно прошел </a:t>
            </a:r>
            <a:r>
              <a:rPr lang="ru-RU" dirty="0">
                <a:latin typeface="Century Gothic" panose="020B0502020202020204" pitchFamily="34" charset="0"/>
              </a:rPr>
              <a:t>этап подтверждения используя «Код підтвердження з </a:t>
            </a:r>
            <a:r>
              <a:rPr lang="en-US" dirty="0">
                <a:latin typeface="Century Gothic" panose="020B0502020202020204" pitchFamily="34" charset="0"/>
              </a:rPr>
              <a:t>SMS-</a:t>
            </a:r>
            <a:r>
              <a:rPr lang="ru-RU" dirty="0">
                <a:latin typeface="Century Gothic" panose="020B0502020202020204" pitchFamily="34" charset="0"/>
              </a:rPr>
              <a:t>повідомлення</a:t>
            </a:r>
            <a:r>
              <a:rPr lang="ru-RU" dirty="0" smtClean="0">
                <a:latin typeface="Century Gothic" panose="020B0502020202020204" pitchFamily="34" charset="0"/>
              </a:rPr>
              <a:t>» </a:t>
            </a:r>
            <a:r>
              <a:rPr lang="ru-RU" dirty="0">
                <a:latin typeface="Century Gothic" panose="020B0502020202020204" pitchFamily="34" charset="0"/>
              </a:rPr>
              <a:t>или «Використати </a:t>
            </a:r>
            <a:r>
              <a:rPr lang="en-US" dirty="0">
                <a:latin typeface="Century Gothic" panose="020B0502020202020204" pitchFamily="34" charset="0"/>
              </a:rPr>
              <a:t>PUK2 </a:t>
            </a:r>
            <a:r>
              <a:rPr lang="ru-RU" dirty="0">
                <a:latin typeface="Century Gothic" panose="020B0502020202020204" pitchFamily="34" charset="0"/>
              </a:rPr>
              <a:t>вашої </a:t>
            </a:r>
            <a:r>
              <a:rPr lang="en-US" dirty="0">
                <a:latin typeface="Century Gothic" panose="020B0502020202020204" pitchFamily="34" charset="0"/>
              </a:rPr>
              <a:t>SIM-</a:t>
            </a:r>
            <a:r>
              <a:rPr lang="ru-RU" dirty="0">
                <a:latin typeface="Century Gothic" panose="020B0502020202020204" pitchFamily="34" charset="0"/>
              </a:rPr>
              <a:t>картки</a:t>
            </a:r>
            <a:r>
              <a:rPr lang="ru-RU" dirty="0" smtClean="0">
                <a:latin typeface="Century Gothic" panose="020B0502020202020204" pitchFamily="34" charset="0"/>
              </a:rPr>
              <a:t>».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На данном этапе пользователь имеет возможность дополнительно заполнить персональные данные и задать пароль.</a:t>
            </a:r>
          </a:p>
          <a:p>
            <a:r>
              <a:rPr lang="ru-RU" dirty="0">
                <a:latin typeface="Century Gothic" panose="020B0502020202020204" pitchFamily="34" charset="0"/>
              </a:rPr>
              <a:t>Если пользователь не хочет заполнять «Персональные данные» он может нажать на ссылку «Пропустити цей крок</a:t>
            </a:r>
            <a:r>
              <a:rPr lang="ru-RU" dirty="0" smtClean="0">
                <a:latin typeface="Century Gothic" panose="020B0502020202020204" pitchFamily="34" charset="0"/>
              </a:rPr>
              <a:t>» после чего он будет аутентифицирован и перенаправлен на главную страницу Портала.</a:t>
            </a:r>
          </a:p>
          <a:p>
            <a:r>
              <a:rPr lang="ru-RU" dirty="0">
                <a:latin typeface="Century Gothic" panose="020B0502020202020204" pitchFamily="34" charset="0"/>
              </a:rPr>
              <a:t>После нажатия на кнопку «ЗБЕРЕГТИ</a:t>
            </a:r>
            <a:r>
              <a:rPr lang="ru-RU" dirty="0" smtClean="0">
                <a:latin typeface="Century Gothic" panose="020B0502020202020204" pitchFamily="34" charset="0"/>
              </a:rPr>
              <a:t>» данные будут сохранены и пользователь будет аутентифицирован и  перенаправлен на главную страницу Портала.</a:t>
            </a:r>
          </a:p>
          <a:p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Признак «Запомнить меня» автоматически включен, его значение будет сохраняться даже если инициирован пропуск этого шага.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44" y="738621"/>
            <a:ext cx="7648575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8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4359"/>
            <a:ext cx="4203911" cy="102849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Аутентифицирован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633" y="1712422"/>
            <a:ext cx="3374967" cy="459278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Главная страница Портала после регистрации пользователя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911" y="681643"/>
            <a:ext cx="7820288" cy="497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599" y="1536122"/>
            <a:ext cx="21336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Регистрация</a:t>
            </a:r>
            <a:r>
              <a:rPr lang="en-US" dirty="0" smtClean="0">
                <a:latin typeface="Century Gothic" panose="020B0502020202020204" pitchFamily="34" charset="0"/>
              </a:rPr>
              <a:t> (EMAIL)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вводит свой элетронный адрес в </a:t>
            </a:r>
            <a:r>
              <a:rPr lang="ru-RU" dirty="0" smtClean="0">
                <a:latin typeface="Century Gothic" panose="020B0502020202020204" pitchFamily="34" charset="0"/>
              </a:rPr>
              <a:t>поле логина,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задает себе персональный пароль и нажимает на кнопку «</a:t>
            </a:r>
            <a:r>
              <a:rPr lang="ru-RU" dirty="0" err="1">
                <a:latin typeface="Century Gothic" panose="020B0502020202020204" pitchFamily="34" charset="0"/>
              </a:rPr>
              <a:t>Зареєструватися</a:t>
            </a:r>
            <a:r>
              <a:rPr lang="ru-RU" dirty="0">
                <a:latin typeface="Century Gothic" panose="020B0502020202020204" pitchFamily="34" charset="0"/>
              </a:rPr>
              <a:t>»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318" y="738707"/>
            <a:ext cx="784860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3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Регистрация</a:t>
            </a:r>
            <a:r>
              <a:rPr lang="en-US" dirty="0">
                <a:latin typeface="Century Gothic" panose="020B0502020202020204" pitchFamily="34" charset="0"/>
              </a:rPr>
              <a:t> (EMAIL)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 smtClean="0">
                <a:latin typeface="Century Gothic" panose="020B0502020202020204" pitchFamily="34" charset="0"/>
              </a:rPr>
              <a:t>Если пользователь с указанн</a:t>
            </a:r>
            <a:r>
              <a:rPr lang="ru-RU" dirty="0" smtClean="0">
                <a:latin typeface="Century Gothic" panose="020B0502020202020204" pitchFamily="34" charset="0"/>
              </a:rPr>
              <a:t>ым </a:t>
            </a:r>
            <a:r>
              <a:rPr lang="en-US" dirty="0" smtClean="0">
                <a:latin typeface="Century Gothic" panose="020B0502020202020204" pitchFamily="34" charset="0"/>
              </a:rPr>
              <a:t>email </a:t>
            </a:r>
            <a:r>
              <a:rPr lang="uk-UA" dirty="0" smtClean="0">
                <a:latin typeface="Century Gothic" panose="020B0502020202020204" pitchFamily="34" charset="0"/>
              </a:rPr>
              <a:t>адресом уже существует в системе, показ</a:t>
            </a:r>
            <a:r>
              <a:rPr lang="ru-RU" dirty="0" smtClean="0">
                <a:latin typeface="Century Gothic" panose="020B0502020202020204" pitchFamily="34" charset="0"/>
              </a:rPr>
              <a:t>ы</a:t>
            </a:r>
            <a:r>
              <a:rPr lang="uk-UA" dirty="0" smtClean="0">
                <a:latin typeface="Century Gothic" panose="020B0502020202020204" pitchFamily="34" charset="0"/>
              </a:rPr>
              <a:t>вается сообщение об ощибке.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944" y="722082"/>
            <a:ext cx="784860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4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28495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Регистрация</a:t>
            </a:r>
            <a:r>
              <a:rPr lang="en-US" dirty="0">
                <a:latin typeface="Century Gothic" panose="020B0502020202020204" pitchFamily="34" charset="0"/>
              </a:rPr>
              <a:t> (EMAIL)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22855"/>
            <a:ext cx="3200400" cy="468235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с указанный </a:t>
            </a:r>
            <a:r>
              <a:rPr lang="en-US" dirty="0" smtClean="0">
                <a:latin typeface="Century Gothic" panose="020B0502020202020204" pitchFamily="34" charset="0"/>
              </a:rPr>
              <a:t>email </a:t>
            </a:r>
            <a:r>
              <a:rPr lang="uk-UA" dirty="0" smtClean="0">
                <a:latin typeface="Century Gothic" panose="020B0502020202020204" pitchFamily="34" charset="0"/>
              </a:rPr>
              <a:t>зарегистрирован в системе. </a:t>
            </a:r>
            <a:r>
              <a:rPr lang="ru-RU" dirty="0" smtClean="0">
                <a:latin typeface="Century Gothic" panose="020B0502020202020204" pitchFamily="34" charset="0"/>
              </a:rPr>
              <a:t>Ему выслано письмо с инструкциями по активации учетной записи.</a:t>
            </a:r>
          </a:p>
          <a:p>
            <a:r>
              <a:rPr lang="ru-RU" dirty="0">
                <a:latin typeface="Century Gothic" panose="020B0502020202020204" pitchFamily="34" charset="0"/>
              </a:rPr>
              <a:t>На данном этапе пользователь имеет возможность дополнительно заполнить персональные </a:t>
            </a:r>
            <a:r>
              <a:rPr lang="ru-RU" dirty="0" smtClean="0">
                <a:latin typeface="Century Gothic" panose="020B0502020202020204" pitchFamily="34" charset="0"/>
              </a:rPr>
              <a:t>данные.</a:t>
            </a:r>
          </a:p>
          <a:p>
            <a:r>
              <a:rPr lang="ru-RU" dirty="0">
                <a:latin typeface="Century Gothic" panose="020B0502020202020204" pitchFamily="34" charset="0"/>
              </a:rPr>
              <a:t>Если пользователь не хочет заполнять «Персональные данные» он может нажать на ссылку «Пропустити цей крок» после чего он будет перенаправлен на страницу «Аутентификация»</a:t>
            </a:r>
          </a:p>
          <a:p>
            <a:r>
              <a:rPr lang="ru-RU" dirty="0">
                <a:latin typeface="Century Gothic" panose="020B0502020202020204" pitchFamily="34" charset="0"/>
              </a:rPr>
              <a:t>После нажатия на кнопку «ЗБЕРЕГТИ» данные будут сохранены и пользователь будет перенаправлен на страницу «Аутентификация»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243" y="730395"/>
            <a:ext cx="7858125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3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4359"/>
            <a:ext cx="4203911" cy="102849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Аутентифицирован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633" y="1712422"/>
            <a:ext cx="3374967" cy="459278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Главная страница Портала после регистрации пользователя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911" y="681643"/>
            <a:ext cx="7820288" cy="497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599" y="1544435"/>
            <a:ext cx="21336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1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Регистрация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Страница портала для пользователя, который </a:t>
            </a:r>
            <a:r>
              <a:rPr lang="ru-RU" dirty="0">
                <a:latin typeface="Century Gothic" panose="020B0502020202020204" pitchFamily="34" charset="0"/>
              </a:rPr>
              <a:t>не </a:t>
            </a:r>
            <a:r>
              <a:rPr lang="ru-RU" dirty="0" smtClean="0">
                <a:latin typeface="Century Gothic" panose="020B0502020202020204" pitchFamily="34" charset="0"/>
              </a:rPr>
              <a:t>идентифицирован </a:t>
            </a:r>
            <a:r>
              <a:rPr lang="ru-RU" dirty="0">
                <a:latin typeface="Century Gothic" panose="020B0502020202020204" pitchFamily="34" charset="0"/>
              </a:rPr>
              <a:t>ни в GPRS сетях, ни в сетях Домашнего </a:t>
            </a:r>
            <a:r>
              <a:rPr lang="ru-RU" dirty="0" smtClean="0">
                <a:latin typeface="Century Gothic" panose="020B0502020202020204" pitchFamily="34" charset="0"/>
              </a:rPr>
              <a:t>Интернета. 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Переход к регистрации из компонента Приветствия</a:t>
            </a:r>
            <a:endParaRPr lang="uk-UA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67" y="900949"/>
            <a:ext cx="7614997" cy="486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67" y="1764464"/>
            <a:ext cx="22002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7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Регистрация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Стартовая страница регистрация пользователя который </a:t>
            </a:r>
            <a:r>
              <a:rPr lang="ru-RU" dirty="0">
                <a:latin typeface="Century Gothic" panose="020B0502020202020204" pitchFamily="34" charset="0"/>
              </a:rPr>
              <a:t>не </a:t>
            </a:r>
            <a:r>
              <a:rPr lang="ru-RU" dirty="0" smtClean="0">
                <a:latin typeface="Century Gothic" panose="020B0502020202020204" pitchFamily="34" charset="0"/>
              </a:rPr>
              <a:t>идентифицирован </a:t>
            </a:r>
            <a:r>
              <a:rPr lang="ru-RU" dirty="0">
                <a:latin typeface="Century Gothic" panose="020B0502020202020204" pitchFamily="34" charset="0"/>
              </a:rPr>
              <a:t>ни в GPRS сетях, ни в сетях Домашнего </a:t>
            </a:r>
            <a:r>
              <a:rPr lang="ru-RU" dirty="0" smtClean="0">
                <a:latin typeface="Century Gothic" panose="020B0502020202020204" pitchFamily="34" charset="0"/>
              </a:rPr>
              <a:t>Интернета. 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957" y="706669"/>
            <a:ext cx="783907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8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Регистрация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</a:t>
            </a:r>
            <a:r>
              <a:rPr lang="uk-UA" dirty="0" smtClean="0">
                <a:latin typeface="Century Gothic" panose="020B0502020202020204" pitchFamily="34" charset="0"/>
              </a:rPr>
              <a:t>нажал на знак </a:t>
            </a:r>
            <a:r>
              <a:rPr lang="en-US" dirty="0" smtClean="0">
                <a:latin typeface="Century Gothic" panose="020B0502020202020204" pitchFamily="34" charset="0"/>
              </a:rPr>
              <a:t>“</a:t>
            </a:r>
            <a:r>
              <a:rPr lang="uk-UA" dirty="0" smtClean="0">
                <a:latin typeface="Century Gothic" panose="020B0502020202020204" pitchFamily="34" charset="0"/>
              </a:rPr>
              <a:t>Вопрос</a:t>
            </a:r>
            <a:r>
              <a:rPr lang="en-US" dirty="0" smtClean="0">
                <a:latin typeface="Century Gothic" panose="020B0502020202020204" pitchFamily="34" charset="0"/>
              </a:rPr>
              <a:t>”</a:t>
            </a:r>
            <a:r>
              <a:rPr lang="uk-UA" dirty="0" smtClean="0">
                <a:latin typeface="Century Gothic" panose="020B0502020202020204" pitchFamily="34" charset="0"/>
              </a:rPr>
              <a:t> в поле ввода логина.</a:t>
            </a:r>
          </a:p>
          <a:p>
            <a:r>
              <a:rPr lang="ru-RU" dirty="0">
                <a:latin typeface="Century Gothic" panose="020B0502020202020204" pitchFamily="34" charset="0"/>
              </a:rPr>
              <a:t>Показывается сообщение что «В якості логіна може використовуватися номер мобільного телефону або адресу електронної пошти»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631" y="735157"/>
            <a:ext cx="78486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0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Регистрация 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ввел неверный формат логина и нажал кнопку «Заре</a:t>
            </a:r>
            <a:r>
              <a:rPr lang="uk-UA" dirty="0" smtClean="0">
                <a:latin typeface="Century Gothic" panose="020B0502020202020204" pitchFamily="34" charset="0"/>
              </a:rPr>
              <a:t>є</a:t>
            </a:r>
            <a:r>
              <a:rPr lang="ru-RU" dirty="0" err="1" smtClean="0">
                <a:latin typeface="Century Gothic" panose="020B0502020202020204" pitchFamily="34" charset="0"/>
              </a:rPr>
              <a:t>струватися</a:t>
            </a:r>
            <a:r>
              <a:rPr lang="ru-RU" dirty="0" smtClean="0">
                <a:latin typeface="Century Gothic" panose="020B0502020202020204" pitchFamily="34" charset="0"/>
              </a:rPr>
              <a:t>»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319" y="751783"/>
            <a:ext cx="78486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Регистрация 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ввел телефон, который уже зарегистрирован, 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и нажал кнопку «Заре</a:t>
            </a:r>
            <a:r>
              <a:rPr lang="uk-UA" dirty="0">
                <a:latin typeface="Century Gothic" panose="020B0502020202020204" pitchFamily="34" charset="0"/>
              </a:rPr>
              <a:t>є</a:t>
            </a:r>
            <a:r>
              <a:rPr lang="ru-RU" dirty="0" err="1">
                <a:latin typeface="Century Gothic" panose="020B0502020202020204" pitchFamily="34" charset="0"/>
              </a:rPr>
              <a:t>струватися</a:t>
            </a:r>
            <a:r>
              <a:rPr lang="ru-RU" dirty="0">
                <a:latin typeface="Century Gothic" panose="020B0502020202020204" pitchFamily="34" charset="0"/>
              </a:rPr>
              <a:t>»</a:t>
            </a:r>
            <a:endParaRPr lang="uk-UA" dirty="0">
              <a:latin typeface="Century Gothic" panose="020B0502020202020204" pitchFamily="34" charset="0"/>
            </a:endParaRPr>
          </a:p>
          <a:p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694" y="726844"/>
            <a:ext cx="78486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0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217965"/>
          </a:xfrm>
        </p:spPr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Регистрация (</a:t>
            </a:r>
            <a:r>
              <a:rPr lang="en-US" dirty="0">
                <a:latin typeface="Century Gothic" panose="020B0502020202020204" pitchFamily="34" charset="0"/>
              </a:rPr>
              <a:t>MSISDN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86465"/>
            <a:ext cx="3200400" cy="4418739"/>
          </a:xfrm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ввел свой номер телефона в поле для ввода логина</a:t>
            </a:r>
            <a:r>
              <a:rPr lang="uk-UA" dirty="0" smtClean="0">
                <a:latin typeface="Century Gothic" panose="020B0502020202020204" pitchFamily="34" charset="0"/>
              </a:rPr>
              <a:t>. </a:t>
            </a:r>
          </a:p>
          <a:p>
            <a:r>
              <a:rPr lang="uk-UA" dirty="0" smtClean="0">
                <a:latin typeface="Century Gothic" panose="020B0502020202020204" pitchFamily="34" charset="0"/>
              </a:rPr>
              <a:t>Появляется </a:t>
            </a:r>
            <a:r>
              <a:rPr lang="uk-UA" dirty="0" err="1" smtClean="0">
                <a:latin typeface="Century Gothic" panose="020B0502020202020204" pitchFamily="34" charset="0"/>
              </a:rPr>
              <a:t>сообщение</a:t>
            </a:r>
            <a:r>
              <a:rPr lang="uk-UA" dirty="0" smtClean="0">
                <a:latin typeface="Century Gothic" panose="020B0502020202020204" pitchFamily="34" charset="0"/>
              </a:rPr>
              <a:t> </a:t>
            </a:r>
            <a:r>
              <a:rPr lang="uk-UA" dirty="0" smtClean="0">
                <a:latin typeface="Century Gothic" panose="020B0502020202020204" pitchFamily="34" charset="0"/>
              </a:rPr>
              <a:t>«</a:t>
            </a:r>
            <a:r>
              <a:rPr lang="ru-RU" dirty="0">
                <a:latin typeface="Century Gothic" panose="020B0502020202020204" pitchFamily="34" charset="0"/>
              </a:rPr>
              <a:t>З міркувань безпеки ми відправимо безкоштовне </a:t>
            </a:r>
            <a:r>
              <a:rPr lang="ru-RU" dirty="0" smtClean="0">
                <a:latin typeface="Century Gothic" panose="020B0502020202020204" pitchFamily="34" charset="0"/>
              </a:rPr>
              <a:t>SMS-повідомлення </a:t>
            </a:r>
            <a:r>
              <a:rPr lang="ru-RU" dirty="0">
                <a:latin typeface="Century Gothic" panose="020B0502020202020204" pitchFamily="34" charset="0"/>
              </a:rPr>
              <a:t>із кодом підтвердження на вказаний мобільний телефон</a:t>
            </a:r>
            <a:r>
              <a:rPr lang="uk-UA" dirty="0" smtClean="0">
                <a:latin typeface="Century Gothic" panose="020B0502020202020204" pitchFamily="34" charset="0"/>
              </a:rPr>
              <a:t>»</a:t>
            </a:r>
          </a:p>
          <a:p>
            <a:r>
              <a:rPr lang="uk-UA" dirty="0" smtClean="0">
                <a:latin typeface="Century Gothic" panose="020B0502020202020204" pitchFamily="34" charset="0"/>
              </a:rPr>
              <a:t>Пользователь нажимает на кнопку «Отримати код</a:t>
            </a:r>
            <a:r>
              <a:rPr lang="uk-UA" dirty="0" smtClean="0">
                <a:latin typeface="Century Gothic" panose="020B0502020202020204" pitchFamily="34" charset="0"/>
              </a:rPr>
              <a:t>».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Если получение кода невозможно, Пользователь нажимает на ссылку «Не можете </a:t>
            </a:r>
            <a:r>
              <a:rPr lang="ru-RU" dirty="0" err="1" smtClean="0">
                <a:latin typeface="Century Gothic" panose="020B0502020202020204" pitchFamily="34" charset="0"/>
              </a:rPr>
              <a:t>отримати</a:t>
            </a:r>
            <a:r>
              <a:rPr lang="ru-RU" dirty="0" smtClean="0">
                <a:latin typeface="Century Gothic" panose="020B0502020202020204" pitchFamily="34" charset="0"/>
              </a:rPr>
              <a:t> код?» и переходит к слайду 10</a:t>
            </a:r>
            <a:endParaRPr lang="uk-UA" dirty="0" smtClean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318" y="743470"/>
            <a:ext cx="78486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1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97906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Регистрация (</a:t>
            </a:r>
            <a:r>
              <a:rPr lang="en-US" dirty="0">
                <a:latin typeface="Century Gothic" panose="020B0502020202020204" pitchFamily="34" charset="0"/>
              </a:rPr>
              <a:t>MSISDN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39330"/>
            <a:ext cx="3200400" cy="4665874"/>
          </a:xfrm>
        </p:spPr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Поле «Логин» недоступно для редактирования.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На данном этапе пользователю отправлено сообщение с кодом подтверждения.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Пользователь вводит код подтверждения и нажимает кнопку </a:t>
            </a:r>
            <a:r>
              <a:rPr lang="uk-UA" dirty="0">
                <a:latin typeface="Century Gothic" panose="020B0502020202020204" pitchFamily="34" charset="0"/>
              </a:rPr>
              <a:t>«Зареєструватися</a:t>
            </a:r>
            <a:r>
              <a:rPr lang="uk-UA" dirty="0" smtClean="0">
                <a:latin typeface="Century Gothic" panose="020B0502020202020204" pitchFamily="34" charset="0"/>
              </a:rPr>
              <a:t>» </a:t>
            </a:r>
            <a:r>
              <a:rPr lang="uk-UA" dirty="0" err="1" smtClean="0">
                <a:latin typeface="Century Gothic" panose="020B0502020202020204" pitchFamily="34" charset="0"/>
              </a:rPr>
              <a:t>переход</a:t>
            </a:r>
            <a:r>
              <a:rPr lang="uk-UA" dirty="0" smtClean="0">
                <a:latin typeface="Century Gothic" panose="020B0502020202020204" pitchFamily="34" charset="0"/>
              </a:rPr>
              <a:t> к слайду 12</a:t>
            </a:r>
            <a:endParaRPr lang="uk-UA" dirty="0" smtClean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Если пользователь не получил </a:t>
            </a:r>
            <a:r>
              <a:rPr lang="ru-RU" dirty="0" smtClean="0">
                <a:latin typeface="Century Gothic" panose="020B0502020202020204" pitchFamily="34" charset="0"/>
              </a:rPr>
              <a:t>сообщение он </a:t>
            </a:r>
            <a:r>
              <a:rPr lang="ru-RU" dirty="0">
                <a:latin typeface="Century Gothic" panose="020B0502020202020204" pitchFamily="34" charset="0"/>
              </a:rPr>
              <a:t>может нажать на ссылку «Виникли проблеми з кодом</a:t>
            </a:r>
            <a:r>
              <a:rPr lang="ru-RU" dirty="0" smtClean="0">
                <a:latin typeface="Century Gothic" panose="020B0502020202020204" pitchFamily="34" charset="0"/>
              </a:rPr>
              <a:t>?»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633" y="737496"/>
            <a:ext cx="7848600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2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97906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Регистрация (</a:t>
            </a:r>
            <a:r>
              <a:rPr lang="en-US" dirty="0">
                <a:latin typeface="Century Gothic" panose="020B0502020202020204" pitchFamily="34" charset="0"/>
              </a:rPr>
              <a:t>MSISDN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39329"/>
            <a:ext cx="3200400" cy="480303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ввел неверный код подтверждения.</a:t>
            </a:r>
          </a:p>
          <a:p>
            <a:r>
              <a:rPr lang="ru-RU" dirty="0">
                <a:latin typeface="Century Gothic" panose="020B0502020202020204" pitchFamily="34" charset="0"/>
              </a:rPr>
              <a:t>Если пользователь определенное количество раз ввел </a:t>
            </a:r>
            <a:r>
              <a:rPr lang="ru-RU" dirty="0" smtClean="0">
                <a:latin typeface="Century Gothic" panose="020B0502020202020204" pitchFamily="34" charset="0"/>
              </a:rPr>
              <a:t>неверный </a:t>
            </a:r>
            <a:r>
              <a:rPr lang="ru-RU" dirty="0">
                <a:latin typeface="Century Gothic" panose="020B0502020202020204" pitchFamily="34" charset="0"/>
              </a:rPr>
              <a:t>код </a:t>
            </a:r>
            <a:r>
              <a:rPr lang="ru-RU" dirty="0" smtClean="0">
                <a:latin typeface="Century Gothic" panose="020B0502020202020204" pitchFamily="34" charset="0"/>
              </a:rPr>
              <a:t>подтверждения, </a:t>
            </a:r>
            <a:r>
              <a:rPr lang="ru-RU" dirty="0">
                <a:latin typeface="Century Gothic" panose="020B0502020202020204" pitchFamily="34" charset="0"/>
              </a:rPr>
              <a:t>переход к странице «</a:t>
            </a:r>
            <a:r>
              <a:rPr lang="ru-RU" dirty="0" err="1">
                <a:latin typeface="Century Gothic" panose="020B0502020202020204" pitchFamily="34" charset="0"/>
              </a:rPr>
              <a:t>Виникли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</a:rPr>
              <a:t>проблеми</a:t>
            </a:r>
            <a:r>
              <a:rPr lang="ru-RU" dirty="0">
                <a:latin typeface="Century Gothic" panose="020B0502020202020204" pitchFamily="34" charset="0"/>
              </a:rPr>
              <a:t> з кодом?» производится автоматически</a:t>
            </a:r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Если </a:t>
            </a:r>
            <a:r>
              <a:rPr lang="ru-RU" dirty="0">
                <a:latin typeface="Century Gothic" panose="020B0502020202020204" pitchFamily="34" charset="0"/>
              </a:rPr>
              <a:t>пользователь не получил сообщение он может нажать на ссылку «</a:t>
            </a:r>
            <a:r>
              <a:rPr lang="ru-RU" dirty="0" err="1">
                <a:latin typeface="Century Gothic" panose="020B0502020202020204" pitchFamily="34" charset="0"/>
              </a:rPr>
              <a:t>Виникли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</a:rPr>
              <a:t>проблеми</a:t>
            </a:r>
            <a:r>
              <a:rPr lang="ru-RU" dirty="0">
                <a:latin typeface="Century Gothic" panose="020B0502020202020204" pitchFamily="34" charset="0"/>
              </a:rPr>
              <a:t> з кодом?»</a:t>
            </a:r>
          </a:p>
          <a:p>
            <a:endParaRPr lang="uk-UA" dirty="0" smtClean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07" y="720870"/>
            <a:ext cx="7848600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23" y="1331163"/>
            <a:ext cx="34099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2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623</TotalTime>
  <Words>592</Words>
  <Application>Microsoft Office PowerPoint</Application>
  <PresentationFormat>Custom</PresentationFormat>
  <Paragraphs>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</vt:lpstr>
      <vt:lpstr>Регистрация</vt:lpstr>
      <vt:lpstr>Регистрация</vt:lpstr>
      <vt:lpstr>Регистрация</vt:lpstr>
      <vt:lpstr>Регистрация</vt:lpstr>
      <vt:lpstr>Регистрация </vt:lpstr>
      <vt:lpstr>Регистрация </vt:lpstr>
      <vt:lpstr>Регистрация (MSISDN)</vt:lpstr>
      <vt:lpstr>Регистрация (MSISDN)</vt:lpstr>
      <vt:lpstr>Регистрация (MSISDN)</vt:lpstr>
      <vt:lpstr>Регистрация (MSISDN)</vt:lpstr>
      <vt:lpstr>Регистрация (MSISDN)</vt:lpstr>
      <vt:lpstr>Регистрация (MSISDN)</vt:lpstr>
      <vt:lpstr>Пользователь Аутентифицирован</vt:lpstr>
      <vt:lpstr>Регистрация (EMAIL)</vt:lpstr>
      <vt:lpstr>Регистрация (EMAIL)</vt:lpstr>
      <vt:lpstr>Регистрация (EMAIL)</vt:lpstr>
      <vt:lpstr>Пользователь Аутентифицирован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Регистрация</dc:title>
  <dc:creator>Vladyslav Tserman</dc:creator>
  <cp:lastModifiedBy>sergeyma</cp:lastModifiedBy>
  <cp:revision>24</cp:revision>
  <dcterms:created xsi:type="dcterms:W3CDTF">2015-01-05T09:56:48Z</dcterms:created>
  <dcterms:modified xsi:type="dcterms:W3CDTF">2015-03-16T14:03:50Z</dcterms:modified>
</cp:coreProperties>
</file>