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73" r:id="rId2"/>
    <p:sldId id="295" r:id="rId3"/>
    <p:sldId id="296" r:id="rId4"/>
    <p:sldId id="274" r:id="rId5"/>
    <p:sldId id="297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ema Uygulanmış Stil 1 - Vurgu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ema Uygulanmış Stil 1 - Vurgu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98CF5-04F4-4C5C-A2AD-AA32195CE0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6F12C6F4-D993-4FB3-BD39-DF6E8104A18C}">
      <dgm:prSet/>
      <dgm:spPr/>
      <dgm:t>
        <a:bodyPr/>
        <a:lstStyle/>
        <a:p>
          <a:pPr rtl="0"/>
          <a:r>
            <a:rPr lang="tr-TR" baseline="0" dirty="0" smtClean="0"/>
            <a:t>Gözlem değerleri arasındaki uzaklıklar hesaplanır.</a:t>
          </a:r>
        </a:p>
      </dgm:t>
    </dgm:pt>
    <dgm:pt modelId="{5EE88B58-FB93-4AD7-ABD4-5AA196733BB5}" type="parTrans" cxnId="{2158E814-B99D-497B-A117-7DA7660477AC}">
      <dgm:prSet/>
      <dgm:spPr/>
      <dgm:t>
        <a:bodyPr/>
        <a:lstStyle/>
        <a:p>
          <a:endParaRPr lang="tr-TR"/>
        </a:p>
      </dgm:t>
    </dgm:pt>
    <dgm:pt modelId="{8D8F8283-6C98-496A-8BD2-1075A5E4CB73}" type="sibTrans" cxnId="{2158E814-B99D-497B-A117-7DA7660477AC}">
      <dgm:prSet/>
      <dgm:spPr/>
      <dgm:t>
        <a:bodyPr/>
        <a:lstStyle/>
        <a:p>
          <a:endParaRPr lang="tr-TR"/>
        </a:p>
      </dgm:t>
    </dgm:pt>
    <dgm:pt modelId="{0C403F70-F025-49BB-858D-E318C81E292F}">
      <dgm:prSet/>
      <dgm:spPr/>
      <dgm:t>
        <a:bodyPr/>
        <a:lstStyle/>
        <a:p>
          <a:pPr rtl="0"/>
          <a:r>
            <a:rPr lang="tr-TR" dirty="0" err="1" smtClean="0"/>
            <a:t>Min</a:t>
          </a:r>
          <a:r>
            <a:rPr lang="tr-TR" dirty="0" smtClean="0"/>
            <a:t> </a:t>
          </a:r>
          <a:r>
            <a:rPr lang="tr-TR" i="1" dirty="0" smtClean="0"/>
            <a:t>d( i , j ) </a:t>
          </a:r>
          <a:r>
            <a:rPr lang="tr-TR" i="0" dirty="0" smtClean="0"/>
            <a:t>tespit edilir. Elde edilen bu kümeye göre ve kalan gözlemlere göre uzaklıklar tekrar hesaplanır.</a:t>
          </a:r>
          <a:endParaRPr lang="tr-TR" i="0" dirty="0"/>
        </a:p>
      </dgm:t>
    </dgm:pt>
    <dgm:pt modelId="{E4F169D7-63AE-4B6B-A593-DA9F054C580D}" type="parTrans" cxnId="{BD764230-41E1-4B30-B496-82B508D0B66B}">
      <dgm:prSet/>
      <dgm:spPr/>
      <dgm:t>
        <a:bodyPr/>
        <a:lstStyle/>
        <a:p>
          <a:endParaRPr lang="tr-TR"/>
        </a:p>
      </dgm:t>
    </dgm:pt>
    <dgm:pt modelId="{BA33E0CA-C205-44C2-8B41-B88C063334B6}" type="sibTrans" cxnId="{BD764230-41E1-4B30-B496-82B508D0B66B}">
      <dgm:prSet/>
      <dgm:spPr/>
      <dgm:t>
        <a:bodyPr/>
        <a:lstStyle/>
        <a:p>
          <a:endParaRPr lang="tr-TR"/>
        </a:p>
      </dgm:t>
    </dgm:pt>
    <dgm:pt modelId="{26D04A9F-AD8D-4251-8225-08A998D621DA}">
      <dgm:prSet/>
      <dgm:spPr/>
      <dgm:t>
        <a:bodyPr/>
        <a:lstStyle/>
        <a:p>
          <a:pPr rtl="0"/>
          <a:r>
            <a:rPr lang="tr-TR" dirty="0" smtClean="0"/>
            <a:t>Minimum değer bir küme ile yeni bir gözlem arasında ise o gözlem değeri kümenin yeni elemanı olarak alınır ve uzaklık hesaplamasına devam edilir.</a:t>
          </a:r>
          <a:endParaRPr lang="tr-TR" dirty="0"/>
        </a:p>
      </dgm:t>
    </dgm:pt>
    <dgm:pt modelId="{DD42D527-CEEF-4CAF-849D-728BEEFFC7AB}" type="parTrans" cxnId="{B0BD9E2D-C0F7-4123-AF8A-392FE019B095}">
      <dgm:prSet/>
      <dgm:spPr/>
      <dgm:t>
        <a:bodyPr/>
        <a:lstStyle/>
        <a:p>
          <a:endParaRPr lang="tr-TR"/>
        </a:p>
      </dgm:t>
    </dgm:pt>
    <dgm:pt modelId="{C9F12CC0-02E6-4B7F-A40E-89CD693717BF}" type="sibTrans" cxnId="{B0BD9E2D-C0F7-4123-AF8A-392FE019B095}">
      <dgm:prSet/>
      <dgm:spPr/>
      <dgm:t>
        <a:bodyPr/>
        <a:lstStyle/>
        <a:p>
          <a:endParaRPr lang="tr-TR"/>
        </a:p>
      </dgm:t>
    </dgm:pt>
    <dgm:pt modelId="{8531368A-AACF-455F-8E92-1B88563AB6B9}">
      <dgm:prSet/>
      <dgm:spPr/>
      <dgm:t>
        <a:bodyPr/>
        <a:lstStyle/>
        <a:p>
          <a:pPr rtl="0"/>
          <a:r>
            <a:rPr lang="tr-TR" dirty="0" smtClean="0"/>
            <a:t>Uzaklıkların hesaplanması işlemi tüm elemanlar bir küme oluşturana kadar devam eder.</a:t>
          </a:r>
          <a:endParaRPr lang="tr-TR" dirty="0"/>
        </a:p>
      </dgm:t>
    </dgm:pt>
    <dgm:pt modelId="{FF2E8B7A-AF05-4816-93F7-35CF590B0648}" type="parTrans" cxnId="{DF6EFAF9-BCBC-452D-AE2F-C2BF54FF01D2}">
      <dgm:prSet/>
      <dgm:spPr/>
      <dgm:t>
        <a:bodyPr/>
        <a:lstStyle/>
        <a:p>
          <a:endParaRPr lang="tr-TR"/>
        </a:p>
      </dgm:t>
    </dgm:pt>
    <dgm:pt modelId="{D13588D3-A3C4-47A9-A2B6-0EA97C3FC386}" type="sibTrans" cxnId="{DF6EFAF9-BCBC-452D-AE2F-C2BF54FF01D2}">
      <dgm:prSet/>
      <dgm:spPr/>
      <dgm:t>
        <a:bodyPr/>
        <a:lstStyle/>
        <a:p>
          <a:endParaRPr lang="tr-TR"/>
        </a:p>
      </dgm:t>
    </dgm:pt>
    <dgm:pt modelId="{0F62FE41-EB49-410C-9FFE-71E5A58895FD}" type="pres">
      <dgm:prSet presAssocID="{E6598CF5-04F4-4C5C-A2AD-AA32195CE0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232A4F21-FD74-4C96-9CA8-3720919A7829}" type="pres">
      <dgm:prSet presAssocID="{6F12C6F4-D993-4FB3-BD39-DF6E8104A18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BE5FCFC-3A9F-48BA-93AB-C05BBF3FD61E}" type="pres">
      <dgm:prSet presAssocID="{8D8F8283-6C98-496A-8BD2-1075A5E4CB73}" presName="spacer" presStyleCnt="0"/>
      <dgm:spPr/>
    </dgm:pt>
    <dgm:pt modelId="{DC74C5DD-2188-4D87-AB01-7CD593C82CB6}" type="pres">
      <dgm:prSet presAssocID="{0C403F70-F025-49BB-858D-E318C81E292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4A8163A-EA64-4C09-8BEA-01F531B8C083}" type="pres">
      <dgm:prSet presAssocID="{BA33E0CA-C205-44C2-8B41-B88C063334B6}" presName="spacer" presStyleCnt="0"/>
      <dgm:spPr/>
    </dgm:pt>
    <dgm:pt modelId="{F925D23C-98C8-45B0-BE7F-3AC1E3E3EE9D}" type="pres">
      <dgm:prSet presAssocID="{26D04A9F-AD8D-4251-8225-08A998D621D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510A455-D9AC-4EAC-BD17-39A2C1813E9A}" type="pres">
      <dgm:prSet presAssocID="{C9F12CC0-02E6-4B7F-A40E-89CD693717BF}" presName="spacer" presStyleCnt="0"/>
      <dgm:spPr/>
    </dgm:pt>
    <dgm:pt modelId="{D7FBE430-64B4-4367-B80B-6B3F29392612}" type="pres">
      <dgm:prSet presAssocID="{8531368A-AACF-455F-8E92-1B88563AB6B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DF6EFAF9-BCBC-452D-AE2F-C2BF54FF01D2}" srcId="{E6598CF5-04F4-4C5C-A2AD-AA32195CE043}" destId="{8531368A-AACF-455F-8E92-1B88563AB6B9}" srcOrd="3" destOrd="0" parTransId="{FF2E8B7A-AF05-4816-93F7-35CF590B0648}" sibTransId="{D13588D3-A3C4-47A9-A2B6-0EA97C3FC386}"/>
    <dgm:cxn modelId="{7BA5A1E5-A081-4D78-AFD4-A6072C40B657}" type="presOf" srcId="{0C403F70-F025-49BB-858D-E318C81E292F}" destId="{DC74C5DD-2188-4D87-AB01-7CD593C82CB6}" srcOrd="0" destOrd="0" presId="urn:microsoft.com/office/officeart/2005/8/layout/vList2"/>
    <dgm:cxn modelId="{F6B30B79-E4DE-4775-AA13-3FF892EBAE01}" type="presOf" srcId="{8531368A-AACF-455F-8E92-1B88563AB6B9}" destId="{D7FBE430-64B4-4367-B80B-6B3F29392612}" srcOrd="0" destOrd="0" presId="urn:microsoft.com/office/officeart/2005/8/layout/vList2"/>
    <dgm:cxn modelId="{2158E814-B99D-497B-A117-7DA7660477AC}" srcId="{E6598CF5-04F4-4C5C-A2AD-AA32195CE043}" destId="{6F12C6F4-D993-4FB3-BD39-DF6E8104A18C}" srcOrd="0" destOrd="0" parTransId="{5EE88B58-FB93-4AD7-ABD4-5AA196733BB5}" sibTransId="{8D8F8283-6C98-496A-8BD2-1075A5E4CB73}"/>
    <dgm:cxn modelId="{42BCE662-2DB0-4AF4-8347-D051265B07EC}" type="presOf" srcId="{E6598CF5-04F4-4C5C-A2AD-AA32195CE043}" destId="{0F62FE41-EB49-410C-9FFE-71E5A58895FD}" srcOrd="0" destOrd="0" presId="urn:microsoft.com/office/officeart/2005/8/layout/vList2"/>
    <dgm:cxn modelId="{BD764230-41E1-4B30-B496-82B508D0B66B}" srcId="{E6598CF5-04F4-4C5C-A2AD-AA32195CE043}" destId="{0C403F70-F025-49BB-858D-E318C81E292F}" srcOrd="1" destOrd="0" parTransId="{E4F169D7-63AE-4B6B-A593-DA9F054C580D}" sibTransId="{BA33E0CA-C205-44C2-8B41-B88C063334B6}"/>
    <dgm:cxn modelId="{C116B031-179E-4D08-AFBE-A8D98E52F268}" type="presOf" srcId="{26D04A9F-AD8D-4251-8225-08A998D621DA}" destId="{F925D23C-98C8-45B0-BE7F-3AC1E3E3EE9D}" srcOrd="0" destOrd="0" presId="urn:microsoft.com/office/officeart/2005/8/layout/vList2"/>
    <dgm:cxn modelId="{3F987852-B691-4F64-AB99-A397A0AF1FAF}" type="presOf" srcId="{6F12C6F4-D993-4FB3-BD39-DF6E8104A18C}" destId="{232A4F21-FD74-4C96-9CA8-3720919A7829}" srcOrd="0" destOrd="0" presId="urn:microsoft.com/office/officeart/2005/8/layout/vList2"/>
    <dgm:cxn modelId="{B0BD9E2D-C0F7-4123-AF8A-392FE019B095}" srcId="{E6598CF5-04F4-4C5C-A2AD-AA32195CE043}" destId="{26D04A9F-AD8D-4251-8225-08A998D621DA}" srcOrd="2" destOrd="0" parTransId="{DD42D527-CEEF-4CAF-849D-728BEEFFC7AB}" sibTransId="{C9F12CC0-02E6-4B7F-A40E-89CD693717BF}"/>
    <dgm:cxn modelId="{4C73C743-1FFD-4B29-9969-7B4458DC95C0}" type="presParOf" srcId="{0F62FE41-EB49-410C-9FFE-71E5A58895FD}" destId="{232A4F21-FD74-4C96-9CA8-3720919A7829}" srcOrd="0" destOrd="0" presId="urn:microsoft.com/office/officeart/2005/8/layout/vList2"/>
    <dgm:cxn modelId="{BB9A92DE-6748-4CBF-8C11-54AD5ECCCB2C}" type="presParOf" srcId="{0F62FE41-EB49-410C-9FFE-71E5A58895FD}" destId="{DBE5FCFC-3A9F-48BA-93AB-C05BBF3FD61E}" srcOrd="1" destOrd="0" presId="urn:microsoft.com/office/officeart/2005/8/layout/vList2"/>
    <dgm:cxn modelId="{43E660A1-AE96-4B9F-BAD9-7ADEFE9CEC4E}" type="presParOf" srcId="{0F62FE41-EB49-410C-9FFE-71E5A58895FD}" destId="{DC74C5DD-2188-4D87-AB01-7CD593C82CB6}" srcOrd="2" destOrd="0" presId="urn:microsoft.com/office/officeart/2005/8/layout/vList2"/>
    <dgm:cxn modelId="{8E4A175F-26BA-445E-A789-5B38799A2B03}" type="presParOf" srcId="{0F62FE41-EB49-410C-9FFE-71E5A58895FD}" destId="{C4A8163A-EA64-4C09-8BEA-01F531B8C083}" srcOrd="3" destOrd="0" presId="urn:microsoft.com/office/officeart/2005/8/layout/vList2"/>
    <dgm:cxn modelId="{F5029CA3-2B28-4809-B640-086CC189602D}" type="presParOf" srcId="{0F62FE41-EB49-410C-9FFE-71E5A58895FD}" destId="{F925D23C-98C8-45B0-BE7F-3AC1E3E3EE9D}" srcOrd="4" destOrd="0" presId="urn:microsoft.com/office/officeart/2005/8/layout/vList2"/>
    <dgm:cxn modelId="{C45FA7B1-7E79-4AC2-A0ED-E428B8A21E15}" type="presParOf" srcId="{0F62FE41-EB49-410C-9FFE-71E5A58895FD}" destId="{1510A455-D9AC-4EAC-BD17-39A2C1813E9A}" srcOrd="5" destOrd="0" presId="urn:microsoft.com/office/officeart/2005/8/layout/vList2"/>
    <dgm:cxn modelId="{45A3AF2D-4407-411D-A355-8FC386DCD698}" type="presParOf" srcId="{0F62FE41-EB49-410C-9FFE-71E5A58895FD}" destId="{D7FBE430-64B4-4367-B80B-6B3F2939261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A4F21-FD74-4C96-9CA8-3720919A7829}">
      <dsp:nvSpPr>
        <dsp:cNvPr id="0" name=""/>
        <dsp:cNvSpPr/>
      </dsp:nvSpPr>
      <dsp:spPr>
        <a:xfrm>
          <a:off x="0" y="605810"/>
          <a:ext cx="8407893" cy="755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baseline="0" dirty="0" smtClean="0"/>
            <a:t>Gözlem değerleri arasındaki uzaklıklar hesaplanır.</a:t>
          </a:r>
        </a:p>
      </dsp:txBody>
      <dsp:txXfrm>
        <a:off x="36892" y="642702"/>
        <a:ext cx="8334109" cy="681962"/>
      </dsp:txXfrm>
    </dsp:sp>
    <dsp:sp modelId="{DC74C5DD-2188-4D87-AB01-7CD593C82CB6}">
      <dsp:nvSpPr>
        <dsp:cNvPr id="0" name=""/>
        <dsp:cNvSpPr/>
      </dsp:nvSpPr>
      <dsp:spPr>
        <a:xfrm>
          <a:off x="0" y="1419157"/>
          <a:ext cx="8407893" cy="755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err="1" smtClean="0"/>
            <a:t>Min</a:t>
          </a:r>
          <a:r>
            <a:rPr lang="tr-TR" sz="2000" kern="1200" dirty="0" smtClean="0"/>
            <a:t> </a:t>
          </a:r>
          <a:r>
            <a:rPr lang="tr-TR" sz="2000" i="1" kern="1200" dirty="0" smtClean="0"/>
            <a:t>d( i , j ) </a:t>
          </a:r>
          <a:r>
            <a:rPr lang="tr-TR" sz="2000" i="0" kern="1200" dirty="0" smtClean="0"/>
            <a:t>tespit edilir. Elde edilen bu kümeye göre ve kalan gözlemlere göre uzaklıklar tekrar hesaplanır.</a:t>
          </a:r>
          <a:endParaRPr lang="tr-TR" sz="2000" i="0" kern="1200" dirty="0"/>
        </a:p>
      </dsp:txBody>
      <dsp:txXfrm>
        <a:off x="36892" y="1456049"/>
        <a:ext cx="8334109" cy="681962"/>
      </dsp:txXfrm>
    </dsp:sp>
    <dsp:sp modelId="{F925D23C-98C8-45B0-BE7F-3AC1E3E3EE9D}">
      <dsp:nvSpPr>
        <dsp:cNvPr id="0" name=""/>
        <dsp:cNvSpPr/>
      </dsp:nvSpPr>
      <dsp:spPr>
        <a:xfrm>
          <a:off x="0" y="2232504"/>
          <a:ext cx="8407893" cy="755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Minimum değer bir küme ile yeni bir gözlem arasında ise o gözlem değeri kümenin yeni elemanı olarak alınır ve uzaklık hesaplamasına devam edilir.</a:t>
          </a:r>
          <a:endParaRPr lang="tr-TR" sz="2000" kern="1200" dirty="0"/>
        </a:p>
      </dsp:txBody>
      <dsp:txXfrm>
        <a:off x="36892" y="2269396"/>
        <a:ext cx="8334109" cy="681962"/>
      </dsp:txXfrm>
    </dsp:sp>
    <dsp:sp modelId="{D7FBE430-64B4-4367-B80B-6B3F29392612}">
      <dsp:nvSpPr>
        <dsp:cNvPr id="0" name=""/>
        <dsp:cNvSpPr/>
      </dsp:nvSpPr>
      <dsp:spPr>
        <a:xfrm>
          <a:off x="0" y="3045850"/>
          <a:ext cx="8407893" cy="755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Uzaklıkların hesaplanması işlemi tüm elemanlar bir küme oluşturana kadar devam eder.</a:t>
          </a:r>
          <a:endParaRPr lang="tr-TR" sz="2000" kern="1200" dirty="0"/>
        </a:p>
      </dsp:txBody>
      <dsp:txXfrm>
        <a:off x="36892" y="3082742"/>
        <a:ext cx="8334109" cy="681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67D0EC-9FD2-4F6B-B590-85365E48BBAD}" type="datetimeFigureOut">
              <a:rPr lang="tr-TR" smtClean="0"/>
              <a:t>7.4.2015</a:t>
            </a:fld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DE3901-8893-4ECB-A37B-FBC779A69463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0EC-9FD2-4F6B-B590-85365E48BBAD}" type="datetimeFigureOut">
              <a:rPr lang="tr-TR" smtClean="0"/>
              <a:t>7.4.2015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901-8893-4ECB-A37B-FBC779A6946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0EC-9FD2-4F6B-B590-85365E48BBAD}" type="datetimeFigureOut">
              <a:rPr lang="tr-TR" smtClean="0"/>
              <a:t>7.4.2015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DE3901-8893-4ECB-A37B-FBC779A6946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0EC-9FD2-4F6B-B590-85365E48BBAD}" type="datetimeFigureOut">
              <a:rPr lang="tr-TR" smtClean="0"/>
              <a:t>7.4.2015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901-8893-4ECB-A37B-FBC779A6946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67D0EC-9FD2-4F6B-B590-85365E48BBAD}" type="datetimeFigureOut">
              <a:rPr lang="tr-TR" smtClean="0"/>
              <a:t>7.4.2015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DE3901-8893-4ECB-A37B-FBC779A69463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0EC-9FD2-4F6B-B590-85365E48BBAD}" type="datetimeFigureOut">
              <a:rPr lang="tr-TR" smtClean="0"/>
              <a:t>7.4.2015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901-8893-4ECB-A37B-FBC779A6946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0EC-9FD2-4F6B-B590-85365E48BBAD}" type="datetimeFigureOut">
              <a:rPr lang="tr-TR" smtClean="0"/>
              <a:t>7.4.2015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901-8893-4ECB-A37B-FBC779A6946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0EC-9FD2-4F6B-B590-85365E48BBAD}" type="datetimeFigureOut">
              <a:rPr lang="tr-TR" smtClean="0"/>
              <a:t>7.4.2015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901-8893-4ECB-A37B-FBC779A69463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0EC-9FD2-4F6B-B590-85365E48BBAD}" type="datetimeFigureOut">
              <a:rPr lang="tr-TR" smtClean="0"/>
              <a:t>7.4.2015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901-8893-4ECB-A37B-FBC779A6946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0EC-9FD2-4F6B-B590-85365E48BBAD}" type="datetimeFigureOut">
              <a:rPr lang="tr-TR" smtClean="0"/>
              <a:t>7.4.2015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DE3901-8893-4ECB-A37B-FBC779A69463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0EC-9FD2-4F6B-B590-85365E48BBAD}" type="datetimeFigureOut">
              <a:rPr lang="tr-TR" smtClean="0"/>
              <a:t>7.4.2015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901-8893-4ECB-A37B-FBC779A6946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F767D0EC-9FD2-4F6B-B590-85365E48BBAD}" type="datetimeFigureOut">
              <a:rPr lang="tr-TR" smtClean="0"/>
              <a:t>7.4.2015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4DE3901-8893-4ECB-A37B-FBC779A69463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50289"/>
          </a:xfrm>
        </p:spPr>
        <p:txBody>
          <a:bodyPr>
            <a:noAutofit/>
          </a:bodyPr>
          <a:lstStyle/>
          <a:p>
            <a:pPr>
              <a:tabLst>
                <a:tab pos="406400" algn="l"/>
                <a:tab pos="533400" algn="l"/>
                <a:tab pos="1117600" algn="l"/>
                <a:tab pos="1168400" algn="l"/>
                <a:tab pos="1270000" algn="l"/>
              </a:tabLst>
            </a:pPr>
            <a:r>
              <a:rPr lang="tr-TR" altLang="zh-CN" sz="3200" spc="0" dirty="0" smtClean="0">
                <a:cs typeface="Georgia" pitchFamily="18" charset="0"/>
              </a:rPr>
              <a:t>Bir gözlem değerine olan uzaklıkların hesaplanması ve </a:t>
            </a:r>
            <a:r>
              <a:rPr lang="en-US" altLang="zh-CN" sz="3200" spc="0" dirty="0" smtClean="0">
                <a:cs typeface="Georgia" pitchFamily="18" charset="0"/>
              </a:rPr>
              <a:t>en</a:t>
            </a:r>
            <a:r>
              <a:rPr lang="en-US" altLang="zh-CN" sz="3200" spc="0" dirty="0" smtClean="0">
                <a:cs typeface="Times New Roman" pitchFamily="18" charset="0"/>
              </a:rPr>
              <a:t> </a:t>
            </a:r>
            <a:r>
              <a:rPr lang="tr-TR" altLang="zh-CN" sz="3200" spc="0" dirty="0" smtClean="0">
                <a:cs typeface="Times New Roman" pitchFamily="18" charset="0"/>
              </a:rPr>
              <a:t>küçük </a:t>
            </a:r>
            <a:r>
              <a:rPr lang="tr-TR" altLang="zh-CN" sz="3200" spc="0" dirty="0" smtClean="0">
                <a:cs typeface="Georgia" pitchFamily="18" charset="0"/>
              </a:rPr>
              <a:t>uzaklığa sahip</a:t>
            </a:r>
            <a:r>
              <a:rPr lang="en-US" altLang="zh-CN" sz="3200" spc="0" dirty="0" smtClean="0">
                <a:cs typeface="Times New Roman" pitchFamily="18" charset="0"/>
              </a:rPr>
              <a:t> </a:t>
            </a:r>
            <a:r>
              <a:rPr lang="en-US" altLang="zh-CN" sz="3200" spc="0" dirty="0">
                <a:cs typeface="Georgia" pitchFamily="18" charset="0"/>
              </a:rPr>
              <a:t>k</a:t>
            </a:r>
            <a:r>
              <a:rPr lang="en-US" altLang="zh-CN" sz="3200" spc="0" dirty="0">
                <a:cs typeface="Times New Roman" pitchFamily="18" charset="0"/>
              </a:rPr>
              <a:t> </a:t>
            </a:r>
            <a:r>
              <a:rPr lang="tr-TR" altLang="zh-CN" sz="3200" spc="0" dirty="0" smtClean="0">
                <a:cs typeface="Georgia" pitchFamily="18" charset="0"/>
              </a:rPr>
              <a:t>sayıda gözlemin seçilmesi esasına dayanmaktadır</a:t>
            </a:r>
            <a:r>
              <a:rPr lang="en-US" altLang="zh-CN" sz="3200" spc="0" dirty="0" smtClean="0">
                <a:cs typeface="Georgia" pitchFamily="18" charset="0"/>
              </a:rPr>
              <a:t>.</a:t>
            </a:r>
            <a:r>
              <a:rPr lang="en-US" altLang="zh-CN" sz="3200" spc="0" dirty="0" smtClean="0">
                <a:cs typeface="Times New Roman" pitchFamily="18" charset="0"/>
              </a:rPr>
              <a:t> </a:t>
            </a:r>
            <a:r>
              <a:rPr lang="tr-TR" sz="3200" dirty="0">
                <a:cs typeface="Times New Roman" pitchFamily="18" charset="0"/>
              </a:rPr>
              <a:t>Başlangıçta tüm gözlem değerleri birer küme olarak </a:t>
            </a:r>
            <a:r>
              <a:rPr lang="tr-TR" sz="3200" dirty="0" smtClean="0">
                <a:cs typeface="Times New Roman" pitchFamily="18" charset="0"/>
              </a:rPr>
              <a:t>değerlendirilir. Adım </a:t>
            </a:r>
            <a:r>
              <a:rPr lang="tr-TR" sz="3200" dirty="0">
                <a:cs typeface="Times New Roman" pitchFamily="18" charset="0"/>
              </a:rPr>
              <a:t>adım bu kümeler birleştirilerek yeni kümeler elde </a:t>
            </a:r>
            <a:r>
              <a:rPr lang="tr-TR" sz="3200" dirty="0" smtClean="0">
                <a:cs typeface="Times New Roman" pitchFamily="18" charset="0"/>
              </a:rPr>
              <a:t>edilir. Bu </a:t>
            </a:r>
            <a:r>
              <a:rPr lang="tr-TR" sz="3200" dirty="0">
                <a:cs typeface="Times New Roman" pitchFamily="18" charset="0"/>
              </a:rPr>
              <a:t>yöntemde öncelikle gözlemler arasındaki uzaklıklar </a:t>
            </a:r>
            <a:r>
              <a:rPr lang="tr-TR" sz="3200" dirty="0" smtClean="0">
                <a:cs typeface="Times New Roman" pitchFamily="18" charset="0"/>
              </a:rPr>
              <a:t>belirlenir.</a:t>
            </a:r>
            <a:r>
              <a:rPr lang="tr-TR" altLang="zh-CN" sz="3200" spc="0" dirty="0" smtClean="0">
                <a:cs typeface="Times New Roman" pitchFamily="18" charset="0"/>
              </a:rPr>
              <a:t> 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K-En </a:t>
            </a:r>
            <a:r>
              <a:rPr lang="tr-TR" dirty="0" err="1"/>
              <a:t>yakIN</a:t>
            </a:r>
            <a:r>
              <a:rPr lang="tr-TR" dirty="0"/>
              <a:t> KOMŞU ALGORİTMASI</a:t>
            </a:r>
          </a:p>
        </p:txBody>
      </p:sp>
    </p:spTree>
    <p:extLst>
      <p:ext uri="{BB962C8B-B14F-4D97-AF65-F5344CB8AC3E}">
        <p14:creationId xmlns:p14="http://schemas.microsoft.com/office/powerpoint/2010/main" val="25692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lvl="2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tr-TR" sz="3200" dirty="0"/>
              <a:t>Bunun için, söz konusu kümenin elemanları ile diğer gözlemler eşlenerek içlerinden en küçük olanları ;yani birbirine en yakın olan gözlemler seçilir. Bu amaçla (1,3) kümesi ile 2,4 ve 5 numaralı gözlemler arasındaki </a:t>
            </a:r>
            <a:r>
              <a:rPr lang="tr-TR" sz="3200" dirty="0" smtClean="0"/>
              <a:t>uzaklıklar belirlenir.</a:t>
            </a:r>
            <a:endParaRPr lang="tr-TR" sz="3200" dirty="0"/>
          </a:p>
          <a:p>
            <a:pPr marL="4572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25504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/>
              <a:t>Bu durumda (1,3) kümesi ile 2 numaralı gözlem arasındaki en küçük uzaklık olan 2.83</a:t>
            </a:r>
            <a:r>
              <a:rPr lang="tr-TR" sz="2200" dirty="0" smtClean="0"/>
              <a:t>, 4 numaralı </a:t>
            </a:r>
            <a:r>
              <a:rPr lang="tr-TR" sz="2200" dirty="0"/>
              <a:t>gözlem ile arasındaki en küçük uzaklık olan 7.07 ve 5 numaralı gözlem ile arasındaki en küçük uzaklık olan 9.22 değerleri yeni uzaklık değerleri olarak alınır</a:t>
            </a:r>
            <a:r>
              <a:rPr lang="tr-TR" sz="2200" dirty="0" smtClean="0"/>
              <a:t>. </a:t>
            </a:r>
          </a:p>
          <a:p>
            <a:r>
              <a:rPr lang="tr-TR" sz="2200" dirty="0" smtClean="0"/>
              <a:t>Bu </a:t>
            </a:r>
            <a:r>
              <a:rPr lang="tr-TR" sz="2200" dirty="0"/>
              <a:t>durumda yeni uzaklıklar tablosu şu şekli alır: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graphicFrame>
        <p:nvGraphicFramePr>
          <p:cNvPr id="4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893103"/>
              </p:ext>
            </p:extLst>
          </p:nvPr>
        </p:nvGraphicFramePr>
        <p:xfrm>
          <a:off x="1691680" y="4005064"/>
          <a:ext cx="5563344" cy="232795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23720"/>
                <a:gridCol w="1001348"/>
                <a:gridCol w="1113208"/>
                <a:gridCol w="1111860"/>
                <a:gridCol w="1113208"/>
              </a:tblGrid>
              <a:tr h="499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Gözlem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(1,3)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</a:tr>
              <a:tr h="450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(1,3)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449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2.83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4512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7.07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4.47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47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9.22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7.20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2.24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7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Tablodaki minimum değer ile (4,5) kümesi elde edilir ve daha önce belirlenmiş küme, yeni küme ve diğer gözlemler arasındaki uzaklıklar yeniden hesaplanır.</a:t>
            </a:r>
          </a:p>
          <a:p>
            <a:r>
              <a:rPr lang="tr-TR" sz="2800" dirty="0" smtClean="0"/>
              <a:t>Bu durumda yeni uzaklıklar tablosu şu şekilde olur:</a:t>
            </a:r>
            <a:endParaRPr lang="tr-TR" sz="2800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graphicFrame>
        <p:nvGraphicFramePr>
          <p:cNvPr id="4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968545"/>
              </p:ext>
            </p:extLst>
          </p:nvPr>
        </p:nvGraphicFramePr>
        <p:xfrm>
          <a:off x="2005930" y="4433110"/>
          <a:ext cx="5328592" cy="203127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92006"/>
                <a:gridCol w="1306986"/>
                <a:gridCol w="1185611"/>
                <a:gridCol w="1343989"/>
              </a:tblGrid>
              <a:tr h="442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Gözlem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(1,3)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(4,5)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</a:tr>
              <a:tr h="524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(1,3)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25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2.83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24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(4,5)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7.07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4.47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4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3200" dirty="0" smtClean="0"/>
              <a:t>En </a:t>
            </a:r>
            <a:r>
              <a:rPr lang="tr-TR" sz="3200" dirty="0"/>
              <a:t>son uzaklıklar tablosu incelendiğinde </a:t>
            </a:r>
            <a:r>
              <a:rPr lang="tr-TR" sz="3200" dirty="0" err="1"/>
              <a:t>Min</a:t>
            </a:r>
            <a:r>
              <a:rPr lang="tr-TR" sz="3200" dirty="0"/>
              <a:t> d(</a:t>
            </a:r>
            <a:r>
              <a:rPr lang="tr-TR" sz="3200" dirty="0" err="1"/>
              <a:t>i,j</a:t>
            </a:r>
            <a:r>
              <a:rPr lang="tr-TR" sz="3200" dirty="0"/>
              <a:t>)=2.83 olduğu görülür</a:t>
            </a:r>
            <a:r>
              <a:rPr lang="tr-TR" sz="3200" dirty="0" smtClean="0"/>
              <a:t>. O </a:t>
            </a:r>
            <a:r>
              <a:rPr lang="tr-TR" sz="3200" dirty="0"/>
              <a:t>halde bu uzaklık ile ilgili olan 2 gözlemi ile (1,3) kümesi birleştirilecektir</a:t>
            </a:r>
            <a:r>
              <a:rPr lang="tr-TR" sz="3200" dirty="0" smtClean="0"/>
              <a:t>. </a:t>
            </a:r>
          </a:p>
          <a:p>
            <a:r>
              <a:rPr lang="tr-TR" sz="3200" dirty="0" smtClean="0"/>
              <a:t>Elde </a:t>
            </a:r>
            <a:r>
              <a:rPr lang="tr-TR" sz="3200" dirty="0"/>
              <a:t>edilen (1,2,3) kümesi ile (4,5) kümesi arasında uzaklığı belirlemek için kümeler içindeki her bir </a:t>
            </a:r>
            <a:r>
              <a:rPr lang="tr-TR" sz="3200" dirty="0" smtClean="0"/>
              <a:t>değer eşlenir </a:t>
            </a:r>
            <a:r>
              <a:rPr lang="tr-TR" sz="3200" dirty="0"/>
              <a:t>ve aralarında en küçük olanı </a:t>
            </a:r>
            <a:r>
              <a:rPr lang="tr-TR" sz="3200" dirty="0" smtClean="0"/>
              <a:t>belirlenir. 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10739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En küçük  uzaklık 4.47 olduğuna göre söz konusu iki küme arasındaki uzaklık olarak bu değer belirlenmiş olur</a:t>
            </a:r>
            <a:r>
              <a:rPr lang="tr-TR" sz="3200" dirty="0" smtClean="0"/>
              <a:t>.</a:t>
            </a:r>
            <a:endParaRPr lang="tr-TR" sz="3200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graphicFrame>
        <p:nvGraphicFramePr>
          <p:cNvPr id="4" name="Group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753867"/>
              </p:ext>
            </p:extLst>
          </p:nvPr>
        </p:nvGraphicFramePr>
        <p:xfrm>
          <a:off x="1763688" y="4030960"/>
          <a:ext cx="5410200" cy="18463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03400"/>
                <a:gridCol w="1803400"/>
                <a:gridCol w="1803400"/>
              </a:tblGrid>
              <a:tr h="627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Gözlem 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(1,2,3)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(4,5)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(1,2,3)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(4,5)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4.47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3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Elde </a:t>
            </a:r>
            <a:r>
              <a:rPr lang="tr-TR" sz="3200" dirty="0"/>
              <a:t>edilen iki küme birleştirilerek sonuç küme bulunur</a:t>
            </a:r>
            <a:r>
              <a:rPr lang="tr-TR" sz="3200" dirty="0" smtClean="0"/>
              <a:t>. Bu </a:t>
            </a:r>
            <a:r>
              <a:rPr lang="tr-TR" sz="3200" dirty="0"/>
              <a:t>küme (1,2,3,4,5) gözlemlerinden oluşan kümedir</a:t>
            </a:r>
            <a:r>
              <a:rPr lang="tr-TR" sz="3200" dirty="0" smtClean="0"/>
              <a:t>. </a:t>
            </a:r>
          </a:p>
          <a:p>
            <a:r>
              <a:rPr lang="tr-TR" sz="3200" dirty="0" smtClean="0"/>
              <a:t>Bu işlemle birlikte tüm gözlemler kümelenmiş olur.</a:t>
            </a:r>
            <a:endParaRPr lang="tr-TR" sz="3200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23980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1937"/>
            <a:ext cx="6840760" cy="480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0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22297"/>
          </a:xfrm>
        </p:spPr>
        <p:txBody>
          <a:bodyPr>
            <a:normAutofit/>
          </a:bodyPr>
          <a:lstStyle/>
          <a:p>
            <a:r>
              <a:rPr lang="tr-TR" sz="2800" smtClean="0"/>
              <a:t>Hızlı </a:t>
            </a:r>
            <a:r>
              <a:rPr lang="tr-TR" sz="2800" dirty="0"/>
              <a:t>hesaplama yapması avantajıdır.</a:t>
            </a:r>
          </a:p>
          <a:p>
            <a:r>
              <a:rPr lang="tr-TR" sz="2800" dirty="0" smtClean="0"/>
              <a:t>Hiyerarşik </a:t>
            </a:r>
            <a:r>
              <a:rPr lang="tr-TR" sz="2800" dirty="0"/>
              <a:t>kümeleme yöntemleri </a:t>
            </a:r>
            <a:r>
              <a:rPr lang="tr-TR" sz="2800" dirty="0" err="1"/>
              <a:t>iteratif</a:t>
            </a:r>
            <a:r>
              <a:rPr lang="tr-TR" sz="2800" dirty="0"/>
              <a:t> yöntemlerdir. Bu işlemlerin en büyük olumsuzluğu, bir adım gerçekleştirildikten sonra bir daha tekrar aynı adıma geri dönülememesidir. Bu yüzden yanlış kararları doğrulamaya izin vermemektedir</a:t>
            </a:r>
            <a:r>
              <a:rPr lang="tr-TR" sz="2800" dirty="0" smtClean="0"/>
              <a:t>.</a:t>
            </a:r>
          </a:p>
          <a:p>
            <a:r>
              <a:rPr lang="tr-TR" sz="2800" dirty="0" smtClean="0"/>
              <a:t>Kümeler arası uzaklığı ölçmede farklı uzaklık metrikleri kullanılması farklı sonuçlar elde edilmesine yol açabilir</a:t>
            </a:r>
            <a:endParaRPr lang="tr-TR" sz="2800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Avantaj ve </a:t>
            </a:r>
            <a:r>
              <a:rPr lang="tr-TR" dirty="0" err="1" smtClean="0"/>
              <a:t>dezavantajlarI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93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İçerik Yer Tutucusu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tabLst>
                    <a:tab pos="406400" algn="l"/>
                    <a:tab pos="533400" algn="l"/>
                    <a:tab pos="1117600" algn="l"/>
                    <a:tab pos="1168400" algn="l"/>
                    <a:tab pos="1270000" algn="l"/>
                  </a:tabLst>
                </a:pPr>
                <a:r>
                  <a:rPr lang="en-US" altLang="zh-CN" sz="3200" spc="0" dirty="0">
                    <a:cs typeface="Georgia" pitchFamily="18" charset="0"/>
                  </a:rPr>
                  <a:t>Uzaklıkların</a:t>
                </a:r>
                <a:r>
                  <a:rPr lang="tr-TR" altLang="zh-CN" sz="3200" spc="0" dirty="0">
                    <a:cs typeface="Georgia" pitchFamily="18" charset="0"/>
                  </a:rPr>
                  <a:t> </a:t>
                </a:r>
                <a:r>
                  <a:rPr lang="en-US" altLang="zh-CN" sz="3200" spc="0" dirty="0">
                    <a:cs typeface="Georgia" pitchFamily="18" charset="0"/>
                  </a:rPr>
                  <a:t>hesaplanmasında,</a:t>
                </a:r>
                <a:r>
                  <a:rPr lang="en-US" altLang="zh-CN" sz="3200" spc="0" dirty="0">
                    <a:cs typeface="Times New Roman" pitchFamily="18" charset="0"/>
                  </a:rPr>
                  <a:t> </a:t>
                </a:r>
                <a:r>
                  <a:rPr lang="en-US" altLang="zh-CN" sz="3200" spc="0" dirty="0">
                    <a:cs typeface="Georgia" pitchFamily="18" charset="0"/>
                  </a:rPr>
                  <a:t>i</a:t>
                </a:r>
                <a:r>
                  <a:rPr lang="en-US" altLang="zh-CN" sz="3200" spc="0" dirty="0">
                    <a:cs typeface="Times New Roman" pitchFamily="18" charset="0"/>
                  </a:rPr>
                  <a:t> </a:t>
                </a:r>
                <a:r>
                  <a:rPr lang="en-US" altLang="zh-CN" sz="3200" spc="0" dirty="0">
                    <a:cs typeface="Georgia" pitchFamily="18" charset="0"/>
                  </a:rPr>
                  <a:t>ve</a:t>
                </a:r>
                <a:r>
                  <a:rPr lang="en-US" altLang="zh-CN" sz="3200" spc="0" dirty="0">
                    <a:cs typeface="Times New Roman" pitchFamily="18" charset="0"/>
                  </a:rPr>
                  <a:t> </a:t>
                </a:r>
                <a:r>
                  <a:rPr lang="en-US" altLang="zh-CN" sz="3200" spc="0" dirty="0">
                    <a:cs typeface="Georgia" pitchFamily="18" charset="0"/>
                  </a:rPr>
                  <a:t>j</a:t>
                </a:r>
                <a:r>
                  <a:rPr lang="en-US" altLang="zh-CN" sz="3200" spc="0" dirty="0">
                    <a:cs typeface="Times New Roman" pitchFamily="18" charset="0"/>
                  </a:rPr>
                  <a:t> </a:t>
                </a:r>
                <a:r>
                  <a:rPr lang="tr-TR" altLang="zh-CN" sz="3200" spc="0" dirty="0" smtClean="0">
                    <a:cs typeface="Georgia" pitchFamily="18" charset="0"/>
                  </a:rPr>
                  <a:t>noktaları</a:t>
                </a:r>
                <a:r>
                  <a:rPr lang="en-US" altLang="zh-CN" sz="3200" spc="0" dirty="0" smtClean="0">
                    <a:cs typeface="Times New Roman" pitchFamily="18" charset="0"/>
                  </a:rPr>
                  <a:t> </a:t>
                </a:r>
                <a:r>
                  <a:rPr lang="tr-TR" altLang="zh-CN" sz="3200" spc="0" dirty="0" smtClean="0">
                    <a:cs typeface="Georgia" pitchFamily="18" charset="0"/>
                  </a:rPr>
                  <a:t>için</a:t>
                </a:r>
                <a:r>
                  <a:rPr lang="en-US" altLang="zh-CN" sz="3200" spc="0" dirty="0" smtClean="0">
                    <a:cs typeface="Times New Roman" pitchFamily="18" charset="0"/>
                  </a:rPr>
                  <a:t> </a:t>
                </a:r>
                <a:r>
                  <a:rPr lang="tr-TR" altLang="zh-CN" sz="3200" spc="0" dirty="0" smtClean="0">
                    <a:cs typeface="Georgia" pitchFamily="18" charset="0"/>
                  </a:rPr>
                  <a:t>aşağıdaki, daha </a:t>
                </a:r>
                <a:r>
                  <a:rPr lang="tr-TR" altLang="zh-CN" sz="3200" spc="0" dirty="0">
                    <a:cs typeface="Georgia" pitchFamily="18" charset="0"/>
                  </a:rPr>
                  <a:t>önce </a:t>
                </a:r>
                <a:r>
                  <a:rPr lang="tr-TR" altLang="zh-CN" sz="3200" spc="0" dirty="0" smtClean="0">
                    <a:cs typeface="Georgia" pitchFamily="18" charset="0"/>
                  </a:rPr>
                  <a:t>bahsedilen, </a:t>
                </a:r>
                <a:r>
                  <a:rPr lang="tr-TR" altLang="zh-CN" sz="3200" spc="0" dirty="0" err="1" smtClean="0">
                    <a:cs typeface="Georgia" pitchFamily="18" charset="0"/>
                  </a:rPr>
                  <a:t>öklid</a:t>
                </a:r>
                <a:r>
                  <a:rPr lang="tr-TR" altLang="zh-CN" sz="3200" spc="0" dirty="0" smtClean="0">
                    <a:cs typeface="Georgia" pitchFamily="18" charset="0"/>
                  </a:rPr>
                  <a:t> uzaklığı </a:t>
                </a:r>
                <a:r>
                  <a:rPr lang="tr-TR" altLang="zh-CN" sz="3200" spc="0" dirty="0">
                    <a:cs typeface="Georgia" pitchFamily="18" charset="0"/>
                  </a:rPr>
                  <a:t>kullanılabilir:</a:t>
                </a:r>
              </a:p>
              <a:p>
                <a:pPr marL="45720" indent="0">
                  <a:buNone/>
                  <a:tabLst>
                    <a:tab pos="406400" algn="l"/>
                    <a:tab pos="533400" algn="l"/>
                    <a:tab pos="1117600" algn="l"/>
                    <a:tab pos="1168400" algn="l"/>
                    <a:tab pos="127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tr-TR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3200" i="1">
                              <a:latin typeface="Cambria Math"/>
                            </a:rPr>
                            <m:t>𝑖</m:t>
                          </m:r>
                          <m:r>
                            <a:rPr lang="tr-TR" sz="3200" i="1">
                              <a:latin typeface="Cambria Math"/>
                            </a:rPr>
                            <m:t>,</m:t>
                          </m:r>
                          <m:r>
                            <a:rPr lang="tr-TR" sz="32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tr-TR" sz="32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3200" i="1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tr-TR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tr-TR" sz="3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tr-TR" sz="3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r-TR" sz="3200" i="1">
                                  <a:latin typeface="Cambria Math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tr-TR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tr-TR" sz="32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tr-TR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3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3200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tr-TR" sz="3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3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3200" i="1">
                                          <a:latin typeface="Cambria Math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tr-TR" sz="3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tr-TR" sz="3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tr-TR" sz="3200" dirty="0"/>
              </a:p>
            </p:txBody>
          </p:sp>
        </mc:Choice>
        <mc:Fallback xmlns="">
          <p:sp>
            <p:nvSpPr>
              <p:cNvPr id="2" name="İçerik Yer Tutucus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70" t="-1660" r="-123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K-En </a:t>
            </a:r>
            <a:r>
              <a:rPr lang="tr-TR" dirty="0" err="1"/>
              <a:t>yakIN</a:t>
            </a:r>
            <a:r>
              <a:rPr lang="tr-TR" dirty="0"/>
              <a:t> KOMŞU ALGORİTMASI</a:t>
            </a:r>
          </a:p>
        </p:txBody>
      </p:sp>
    </p:spTree>
    <p:extLst>
      <p:ext uri="{BB962C8B-B14F-4D97-AF65-F5344CB8AC3E}">
        <p14:creationId xmlns:p14="http://schemas.microsoft.com/office/powerpoint/2010/main" val="18743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cs typeface="Times New Roman" pitchFamily="18" charset="0"/>
              </a:rPr>
              <a:t>Uzaklıklar göz önüne alınarak </a:t>
            </a:r>
            <a:r>
              <a:rPr lang="tr-TR" sz="2400" dirty="0" err="1" smtClean="0">
                <a:cs typeface="Times New Roman" pitchFamily="18" charset="0"/>
              </a:rPr>
              <a:t>Min</a:t>
            </a:r>
            <a:r>
              <a:rPr lang="tr-TR" sz="2400" dirty="0" smtClean="0">
                <a:cs typeface="Times New Roman" pitchFamily="18" charset="0"/>
              </a:rPr>
              <a:t> </a:t>
            </a:r>
            <a:r>
              <a:rPr lang="tr-TR" sz="2400" dirty="0">
                <a:cs typeface="Times New Roman" pitchFamily="18" charset="0"/>
              </a:rPr>
              <a:t>d(</a:t>
            </a:r>
            <a:r>
              <a:rPr lang="tr-TR" sz="2400" dirty="0" err="1">
                <a:cs typeface="Times New Roman" pitchFamily="18" charset="0"/>
              </a:rPr>
              <a:t>i,j</a:t>
            </a:r>
            <a:r>
              <a:rPr lang="tr-TR" sz="2400" dirty="0">
                <a:cs typeface="Times New Roman" pitchFamily="18" charset="0"/>
              </a:rPr>
              <a:t>) </a:t>
            </a:r>
            <a:r>
              <a:rPr lang="tr-TR" sz="2400" dirty="0" smtClean="0">
                <a:cs typeface="Times New Roman" pitchFamily="18" charset="0"/>
              </a:rPr>
              <a:t>seçilir. Söz </a:t>
            </a:r>
            <a:r>
              <a:rPr lang="tr-TR" sz="2400" dirty="0">
                <a:cs typeface="Times New Roman" pitchFamily="18" charset="0"/>
              </a:rPr>
              <a:t>konusu uzaklıkla ilgili satırlar birleştirilerek yeni bir küme  elde </a:t>
            </a:r>
            <a:r>
              <a:rPr lang="tr-TR" sz="2400" dirty="0" smtClean="0">
                <a:cs typeface="Times New Roman" pitchFamily="18" charset="0"/>
              </a:rPr>
              <a:t>edilir</a:t>
            </a:r>
          </a:p>
          <a:p>
            <a:r>
              <a:rPr lang="tr-TR" sz="2400" dirty="0">
                <a:cs typeface="Times New Roman" pitchFamily="18" charset="0"/>
              </a:rPr>
              <a:t>Tek bir gözlemden oluşan kümeler arasındaki </a:t>
            </a:r>
            <a:r>
              <a:rPr lang="tr-TR" sz="2400" dirty="0" smtClean="0">
                <a:cs typeface="Times New Roman" pitchFamily="18" charset="0"/>
              </a:rPr>
              <a:t>uzaklıklar </a:t>
            </a:r>
            <a:r>
              <a:rPr lang="tr-TR" sz="2400" dirty="0">
                <a:cs typeface="Times New Roman" pitchFamily="18" charset="0"/>
              </a:rPr>
              <a:t>yukarıdaki formül ile doğrudan hesaplanabilir</a:t>
            </a:r>
            <a:r>
              <a:rPr lang="tr-TR" sz="2400" dirty="0" smtClean="0">
                <a:cs typeface="Times New Roman" pitchFamily="18" charset="0"/>
              </a:rPr>
              <a:t>. Ancak </a:t>
            </a:r>
            <a:r>
              <a:rPr lang="tr-TR" sz="2400" dirty="0">
                <a:cs typeface="Times New Roman" pitchFamily="18" charset="0"/>
              </a:rPr>
              <a:t>birden fazla gözlem değerine sahip olan iki küme arasındaki uzaklığın belirlenmesi gerektiğinde farklı bir yol izlenir</a:t>
            </a:r>
            <a:r>
              <a:rPr lang="tr-TR" sz="2400" dirty="0" smtClean="0">
                <a:cs typeface="Times New Roman" pitchFamily="18" charset="0"/>
              </a:rPr>
              <a:t>. </a:t>
            </a:r>
          </a:p>
          <a:p>
            <a:r>
              <a:rPr lang="tr-TR" sz="2400" dirty="0" smtClean="0">
                <a:cs typeface="Times New Roman" pitchFamily="18" charset="0"/>
              </a:rPr>
              <a:t>İki </a:t>
            </a:r>
            <a:r>
              <a:rPr lang="tr-TR" sz="2400" dirty="0">
                <a:cs typeface="Times New Roman" pitchFamily="18" charset="0"/>
              </a:rPr>
              <a:t>kümenin içerdiği gözlemler arasında </a:t>
            </a:r>
            <a:r>
              <a:rPr lang="tr-TR" sz="2400" dirty="0">
                <a:solidFill>
                  <a:srgbClr val="CC0000"/>
                </a:solidFill>
                <a:cs typeface="Times New Roman" pitchFamily="18" charset="0"/>
              </a:rPr>
              <a:t>birbirine en yakın olanların uzaklığı</a:t>
            </a:r>
            <a:r>
              <a:rPr lang="tr-TR" sz="2400" dirty="0">
                <a:cs typeface="Times New Roman" pitchFamily="18" charset="0"/>
              </a:rPr>
              <a:t> iki kümenin birbirine olan uzaklığı kabul </a:t>
            </a:r>
            <a:r>
              <a:rPr lang="tr-TR" sz="2400" dirty="0" smtClean="0">
                <a:cs typeface="Times New Roman" pitchFamily="18" charset="0"/>
              </a:rPr>
              <a:t>edilir.</a:t>
            </a:r>
            <a:endParaRPr lang="tr-TR" sz="2400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K-En </a:t>
            </a:r>
            <a:r>
              <a:rPr lang="tr-TR" dirty="0" err="1"/>
              <a:t>yakIN</a:t>
            </a:r>
            <a:r>
              <a:rPr lang="tr-TR" dirty="0"/>
              <a:t> KOMŞU ALGORİTMASI</a:t>
            </a:r>
          </a:p>
        </p:txBody>
      </p:sp>
    </p:spTree>
    <p:extLst>
      <p:ext uri="{BB962C8B-B14F-4D97-AF65-F5344CB8AC3E}">
        <p14:creationId xmlns:p14="http://schemas.microsoft.com/office/powerpoint/2010/main" val="40644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097472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K-En </a:t>
            </a:r>
            <a:r>
              <a:rPr lang="tr-TR" dirty="0" err="1"/>
              <a:t>yakIN</a:t>
            </a:r>
            <a:r>
              <a:rPr lang="tr-TR" dirty="0"/>
              <a:t> KOMŞU ALGORİTMASI</a:t>
            </a:r>
          </a:p>
        </p:txBody>
      </p:sp>
    </p:spTree>
    <p:extLst>
      <p:ext uri="{BB962C8B-B14F-4D97-AF65-F5344CB8AC3E}">
        <p14:creationId xmlns:p14="http://schemas.microsoft.com/office/powerpoint/2010/main" val="19208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r-TR" dirty="0" smtClean="0"/>
              <a:t>Aşağıdaki verileri kullanılarak KNN yöntemi ile kümeleme işlemi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graphicFrame>
        <p:nvGraphicFramePr>
          <p:cNvPr id="4" name="Group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857997"/>
              </p:ext>
            </p:extLst>
          </p:nvPr>
        </p:nvGraphicFramePr>
        <p:xfrm>
          <a:off x="1619672" y="2420888"/>
          <a:ext cx="5943600" cy="325297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87563"/>
                <a:gridCol w="2089150"/>
                <a:gridCol w="1766887"/>
              </a:tblGrid>
              <a:tr h="54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Gözlem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tr-TR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tr-TR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X</a:t>
                      </a:r>
                      <a:r>
                        <a:rPr kumimoji="0" lang="tr-TR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tr-TR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</a:tr>
              <a:tr h="54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4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4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4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4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5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İçerik Yer Tutucus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sz="2400" b="1" dirty="0"/>
                  <a:t>Adım1</a:t>
                </a:r>
                <a:r>
                  <a:rPr lang="tr-TR" sz="2400" dirty="0" smtClean="0"/>
                  <a:t>: Öncelikle  </a:t>
                </a:r>
                <a:r>
                  <a:rPr lang="tr-TR" sz="2400" dirty="0"/>
                  <a:t>uzaklıklar tablosunun (</a:t>
                </a:r>
                <a:r>
                  <a:rPr lang="tr-TR" sz="2400" dirty="0" smtClean="0"/>
                  <a:t>matrisinin) hesaplanması gerekiyor. Uzaklık </a:t>
                </a:r>
                <a:r>
                  <a:rPr lang="tr-TR" sz="2400" dirty="0"/>
                  <a:t>tablosu için çeşitli uzaklık ölçüleri </a:t>
                </a:r>
                <a:r>
                  <a:rPr lang="tr-TR" sz="2400" dirty="0" smtClean="0"/>
                  <a:t>kullanılabilir. Burada Öklid </a:t>
                </a:r>
                <a:r>
                  <a:rPr lang="tr-TR" sz="2400" dirty="0"/>
                  <a:t>uzaklık </a:t>
                </a:r>
                <a:r>
                  <a:rPr lang="tr-TR" sz="2400" dirty="0" smtClean="0"/>
                  <a:t>ölçüsü kullanılacaktır. Söz </a:t>
                </a:r>
                <a:r>
                  <a:rPr lang="tr-TR" sz="2400" dirty="0"/>
                  <a:t>konusu uzaklık </a:t>
                </a:r>
                <a:r>
                  <a:rPr lang="tr-TR" sz="2400" dirty="0" smtClean="0"/>
                  <a:t>bağıntısının, </a:t>
                </a:r>
                <a:r>
                  <a:rPr lang="tr-TR" sz="2400" b="1" dirty="0"/>
                  <a:t>k</a:t>
                </a:r>
                <a:r>
                  <a:rPr lang="tr-TR" sz="2400" dirty="0"/>
                  <a:t> değişken sayısını göstermek üzere şu şekilde olduğunu biliyoruz</a:t>
                </a:r>
                <a:r>
                  <a:rPr lang="tr-TR" sz="2400" dirty="0" smtClean="0"/>
                  <a:t>.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tr-T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/>
                            </a:rPr>
                            <m:t>𝑖</m:t>
                          </m:r>
                          <m:r>
                            <a:rPr lang="tr-TR" sz="2400" i="1">
                              <a:latin typeface="Cambria Math"/>
                            </a:rPr>
                            <m:t>,</m:t>
                          </m:r>
                          <m:r>
                            <a:rPr lang="tr-TR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tr-T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tr-T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tr-TR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tr-TR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r-TR" sz="2400" i="1">
                                  <a:latin typeface="Cambria Math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tr-T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tr-TR" sz="2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tr-T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2400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tr-T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2400" i="1">
                                          <a:latin typeface="Cambria Math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tr-TR" sz="2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tr-T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tr-TR" sz="2400" dirty="0"/>
              </a:p>
              <a:p>
                <a:pPr marL="4572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2" name="İçerik Yer Tutucus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7" t="-96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24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/>
              <a:t>Bu formül yardımıyla aşağıdaki hesaplamalar </a:t>
            </a:r>
            <a:r>
              <a:rPr lang="tr-TR" sz="2200" dirty="0" smtClean="0"/>
              <a:t>yapılabilir:</a:t>
            </a:r>
            <a:endParaRPr lang="tr-TR" sz="2200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51563"/>
              </p:ext>
            </p:extLst>
          </p:nvPr>
        </p:nvGraphicFramePr>
        <p:xfrm>
          <a:off x="2339752" y="2149056"/>
          <a:ext cx="50736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2273300" imgH="3086100" progId="Equation.DSMT4">
                  <p:embed/>
                </p:oleObj>
              </mc:Choice>
              <mc:Fallback>
                <p:oleObj name="Equation" r:id="rId3" imgW="2273300" imgH="3086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149056"/>
                        <a:ext cx="507365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7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dirty="0"/>
              <a:t>Bu durumda gözlemlere ilişkin uzaklıklar matrisi şu şekilde </a:t>
            </a:r>
            <a:r>
              <a:rPr lang="tr-TR" sz="3200" dirty="0" smtClean="0"/>
              <a:t>olacaktır: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graphicFrame>
        <p:nvGraphicFramePr>
          <p:cNvPr id="4" name="Group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176186"/>
              </p:ext>
            </p:extLst>
          </p:nvPr>
        </p:nvGraphicFramePr>
        <p:xfrm>
          <a:off x="1331640" y="3043304"/>
          <a:ext cx="6248400" cy="339217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52600"/>
                <a:gridCol w="1143000"/>
                <a:gridCol w="1066800"/>
                <a:gridCol w="1143000"/>
                <a:gridCol w="1143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Gözlemler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 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2.83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1.41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3.16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7.21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4.47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7.07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9.22</a:t>
                      </a: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7.20</a:t>
                      </a: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9.22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2.24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9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3200" dirty="0" smtClean="0"/>
              <a:t>Uzaklıklar </a:t>
            </a:r>
            <a:r>
              <a:rPr lang="tr-TR" sz="3200" dirty="0"/>
              <a:t>tablosunda </a:t>
            </a:r>
            <a:r>
              <a:rPr lang="tr-TR" sz="3200" dirty="0" err="1"/>
              <a:t>Min</a:t>
            </a:r>
            <a:r>
              <a:rPr lang="tr-TR" sz="3200" dirty="0"/>
              <a:t> </a:t>
            </a:r>
            <a:r>
              <a:rPr lang="tr-TR" sz="3200" i="1" dirty="0"/>
              <a:t>d(</a:t>
            </a:r>
            <a:r>
              <a:rPr lang="tr-TR" sz="3200" i="1" dirty="0" err="1"/>
              <a:t>i,j</a:t>
            </a:r>
            <a:r>
              <a:rPr lang="tr-TR" sz="3200" i="1" dirty="0"/>
              <a:t>)</a:t>
            </a:r>
            <a:r>
              <a:rPr lang="tr-TR" sz="3200" dirty="0"/>
              <a:t> </a:t>
            </a:r>
            <a:r>
              <a:rPr lang="tr-TR" sz="3200" dirty="0" smtClean="0"/>
              <a:t>hücresi belirlenir. </a:t>
            </a:r>
          </a:p>
          <a:p>
            <a:pPr lvl="1"/>
            <a:r>
              <a:rPr lang="tr-TR" sz="2800" dirty="0" smtClean="0"/>
              <a:t>Tablo </a:t>
            </a:r>
            <a:r>
              <a:rPr lang="tr-TR" sz="2800" dirty="0"/>
              <a:t>incelendiğinde </a:t>
            </a:r>
            <a:r>
              <a:rPr lang="tr-TR" sz="2800" dirty="0" err="1"/>
              <a:t>Min</a:t>
            </a:r>
            <a:r>
              <a:rPr lang="tr-TR" sz="2800" dirty="0"/>
              <a:t> d(</a:t>
            </a:r>
            <a:r>
              <a:rPr lang="tr-TR" sz="2800" dirty="0" err="1"/>
              <a:t>i,j</a:t>
            </a:r>
            <a:r>
              <a:rPr lang="tr-TR" sz="2800" dirty="0"/>
              <a:t>)=1.41 olduğu görülür</a:t>
            </a:r>
            <a:r>
              <a:rPr lang="tr-TR" sz="2800" dirty="0" smtClean="0"/>
              <a:t>. O </a:t>
            </a:r>
            <a:r>
              <a:rPr lang="tr-TR" sz="2800" dirty="0"/>
              <a:t>halde bu değerin ilgili olduğu 1 ve 3 numaralı gözlemler ele alınır</a:t>
            </a:r>
            <a:r>
              <a:rPr lang="tr-TR" sz="2800" dirty="0" smtClean="0"/>
              <a:t>. Bu </a:t>
            </a:r>
            <a:r>
              <a:rPr lang="tr-TR" sz="2800" dirty="0"/>
              <a:t>iki değer birleştirilerek (1,3) kümesi elde edilir</a:t>
            </a:r>
            <a:r>
              <a:rPr lang="tr-TR" sz="2800" dirty="0" smtClean="0"/>
              <a:t>. </a:t>
            </a:r>
          </a:p>
          <a:p>
            <a:pPr lvl="1"/>
            <a:r>
              <a:rPr lang="tr-TR" sz="2800" dirty="0" smtClean="0"/>
              <a:t>Elde </a:t>
            </a:r>
            <a:r>
              <a:rPr lang="tr-TR" sz="2800" dirty="0"/>
              <a:t>edilen bu kümeye göre </a:t>
            </a:r>
            <a:r>
              <a:rPr lang="tr-TR" sz="2800"/>
              <a:t>uzaklıklar </a:t>
            </a:r>
            <a:r>
              <a:rPr lang="tr-TR" sz="2800" smtClean="0"/>
              <a:t>matrisi </a:t>
            </a:r>
            <a:r>
              <a:rPr lang="tr-TR" sz="2800" dirty="0"/>
              <a:t>yeniden gözden </a:t>
            </a:r>
            <a:r>
              <a:rPr lang="tr-TR" sz="2800" dirty="0" smtClean="0"/>
              <a:t>geçirilir. Çünkü </a:t>
            </a:r>
            <a:r>
              <a:rPr lang="tr-TR" sz="2800" dirty="0"/>
              <a:t>(1,3)kümesi ile diğer gözlemler arasındaki </a:t>
            </a:r>
            <a:r>
              <a:rPr lang="tr-TR" sz="2800" dirty="0" smtClean="0"/>
              <a:t>uzaklıkların belirlenmesi </a:t>
            </a:r>
            <a:r>
              <a:rPr lang="tr-TR" sz="2800" dirty="0"/>
              <a:t>söz konusudur</a:t>
            </a:r>
            <a:r>
              <a:rPr lang="tr-TR" sz="2800" dirty="0" smtClean="0"/>
              <a:t>. 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5382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ılavuz">
  <a:themeElements>
    <a:clrScheme name="Kılavuz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Kılavuz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Kılavuz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1905</TotalTime>
  <Words>779</Words>
  <Application>Microsoft Office PowerPoint</Application>
  <PresentationFormat>Ekran Gösterisi 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9" baseType="lpstr">
      <vt:lpstr>Kılavuz</vt:lpstr>
      <vt:lpstr>Equation</vt:lpstr>
      <vt:lpstr>K-En yakIN KOMŞU ALGORİTMASI</vt:lpstr>
      <vt:lpstr>K-En yakIN KOMŞU ALGORİTMASI</vt:lpstr>
      <vt:lpstr>K-En yakIN KOMŞU ALGORİTMASI</vt:lpstr>
      <vt:lpstr>K-En yakIN KOMŞU ALGORİTMASI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Avantaj ve dezavantajlarI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Kümeleme ANALİZİ  Emre DELİBAŞ</dc:title>
  <dc:creator>Emre DELIBAS</dc:creator>
  <cp:lastModifiedBy>ahmet ahmet</cp:lastModifiedBy>
  <cp:revision>34</cp:revision>
  <dcterms:created xsi:type="dcterms:W3CDTF">2011-04-12T18:42:23Z</dcterms:created>
  <dcterms:modified xsi:type="dcterms:W3CDTF">2015-04-07T08:45:22Z</dcterms:modified>
</cp:coreProperties>
</file>