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8AE6FC-9921-5A42-AB60-A158AA9C3DB0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C0331E-143D-7244-AB2F-112793A364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Modeling customer groups with random forests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 restaurant…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0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22072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After doing some research, I discovered that the general model crumminess was probably</a:t>
            </a:r>
            <a:br>
              <a:rPr lang="en-US" dirty="0" smtClean="0"/>
            </a:br>
            <a:r>
              <a:rPr lang="en-US" dirty="0" smtClean="0"/>
              <a:t>(in part) due to class imbalance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solution?</a:t>
            </a:r>
            <a:br>
              <a:rPr lang="en-US" dirty="0" smtClean="0"/>
            </a:br>
            <a:r>
              <a:rPr lang="en-US" dirty="0" smtClean="0"/>
              <a:t>Undersample the majority class (non-attendees)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 the model on subset of the data, with equal numbers of attendees and non-attendees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9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1998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Iterating through different thresholds for predicting class membership, the new model performed best at around 60% threshold: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Accuracy: 81%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Sensitivity: 84%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 descr="bringing it all togeth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78" y="1804686"/>
            <a:ext cx="4272070" cy="28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out in the wild…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22072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model was built using features that we can’t easily pull. What happens if we fit it using only easily-pulled features?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Even without threshold tweaks – model fit on fewer features performs almost as well as full model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So, we can let this bad boy loose!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3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3618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restaurant is hosting a series of wine dinners, and is ready to promote upcoming dinners.</a:t>
            </a:r>
            <a:endParaRPr lang="en-US" dirty="0"/>
          </a:p>
          <a:p>
            <a:r>
              <a:rPr lang="en-US" b="1" dirty="0"/>
              <a:t>Who should get promotions for the dinners?</a:t>
            </a:r>
          </a:p>
          <a:p>
            <a:endParaRPr lang="en-US" dirty="0" smtClean="0"/>
          </a:p>
          <a:p>
            <a:r>
              <a:rPr lang="en-US" dirty="0" smtClean="0"/>
              <a:t>Goals:</a:t>
            </a:r>
          </a:p>
          <a:p>
            <a:pPr marL="457200" indent="-231775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/>
              <a:t>promoting to people who don’t </a:t>
            </a:r>
            <a:r>
              <a:rPr lang="en-US" dirty="0" smtClean="0"/>
              <a:t>care –</a:t>
            </a:r>
            <a:br>
              <a:rPr lang="en-US" dirty="0" smtClean="0"/>
            </a:br>
            <a:r>
              <a:rPr lang="en-US" dirty="0" smtClean="0"/>
              <a:t>not all guests are interested (because of cost) </a:t>
            </a:r>
          </a:p>
          <a:p>
            <a:pPr marL="457200" indent="-231775">
              <a:buFont typeface="Arial"/>
              <a:buChar char="•"/>
            </a:pPr>
            <a:r>
              <a:rPr lang="en-US" dirty="0" smtClean="0"/>
              <a:t>Promote to as many people as are likely to book, because the dinners drive so much revenue per ticket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 vert="vert270">
            <a:normAutofit fontScale="92500" lnSpcReduction="20000"/>
          </a:bodyPr>
          <a:lstStyle/>
          <a:p>
            <a:pPr algn="ctr"/>
            <a:r>
              <a:rPr lang="en-US" sz="4500" dirty="0" smtClean="0"/>
              <a:t>Random Forest</a:t>
            </a:r>
          </a:p>
          <a:p>
            <a:pPr algn="ctr"/>
            <a:r>
              <a:rPr lang="en-US" sz="4500" dirty="0" smtClean="0"/>
              <a:t>modeling</a:t>
            </a:r>
            <a:endParaRPr lang="en-US" sz="4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 the ~250 guests who have already booked to predict who’s likely to book</a:t>
            </a:r>
          </a:p>
          <a:p>
            <a:pPr>
              <a:buFont typeface="Arial"/>
              <a:buChar char="•"/>
            </a:pPr>
            <a:r>
              <a:rPr lang="en-US" dirty="0" smtClean="0"/>
              <a:t>Features for modeling include: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All-time reservation count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Total spend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Reservations at different meal periods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Email opt-in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Reservation system tags (“wine lover”,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Accuracy, sensitivity &amp; class imbalance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Because only 0.3% of the dataset were prior attendees, initial models prioritized non-attendees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Accuracy was great (&gt;99%), but sensitivity was 0% -  meaning model </a:t>
            </a:r>
            <a:r>
              <a:rPr lang="en-US" i="1" dirty="0" smtClean="0"/>
              <a:t>never</a:t>
            </a:r>
            <a:r>
              <a:rPr lang="en-US" dirty="0" smtClean="0"/>
              <a:t> predicted</a:t>
            </a:r>
            <a:r>
              <a:rPr lang="en-US" dirty="0"/>
              <a:t> </a:t>
            </a:r>
            <a:r>
              <a:rPr lang="en-US" dirty="0" smtClean="0"/>
              <a:t>someone would attend</a:t>
            </a:r>
          </a:p>
          <a:p>
            <a:pPr>
              <a:buFont typeface="Arial"/>
              <a:buChar char="•"/>
            </a:pPr>
            <a:r>
              <a:rPr lang="en-US" dirty="0" smtClean="0"/>
              <a:t>How did I fix it?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Random forest model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Undersampling the non-attendees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Setting probability threshold for class membership</a:t>
            </a:r>
          </a:p>
        </p:txBody>
      </p:sp>
    </p:spTree>
    <p:extLst>
      <p:ext uri="{BB962C8B-B14F-4D97-AF65-F5344CB8AC3E}">
        <p14:creationId xmlns:p14="http://schemas.microsoft.com/office/powerpoint/2010/main" val="12973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model that predicts wine dinner attendees with 80% accuracy, and 83% sensitivity!</a:t>
            </a:r>
          </a:p>
        </p:txBody>
      </p:sp>
    </p:spTree>
    <p:extLst>
      <p:ext uri="{BB962C8B-B14F-4D97-AF65-F5344CB8AC3E}">
        <p14:creationId xmlns:p14="http://schemas.microsoft.com/office/powerpoint/2010/main" val="14703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242852"/>
                </a:solidFill>
              </a:rPr>
              <a:t>Random forest</a:t>
            </a:r>
            <a:r>
              <a:rPr lang="en-US" sz="1600" dirty="0">
                <a:solidFill>
                  <a:srgbClr val="242852"/>
                </a:solidFill>
              </a:rPr>
              <a:t> </a:t>
            </a:r>
            <a:r>
              <a:rPr lang="en-US" sz="1600" dirty="0">
                <a:solidFill>
                  <a:srgbClr val="242852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242852"/>
                </a:solidFill>
              </a:rPr>
              <a:t> Refinements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1998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Initial attempts produced heinous decision trees</a:t>
            </a:r>
          </a:p>
          <a:p>
            <a:pPr>
              <a:buFont typeface="Arial"/>
              <a:buChar char="•"/>
            </a:pPr>
            <a:r>
              <a:rPr lang="en-US" dirty="0" smtClean="0"/>
              <a:t>Accuracy was high, but the model was</a:t>
            </a:r>
            <a:br>
              <a:rPr lang="en-US" dirty="0" smtClean="0"/>
            </a:br>
            <a:r>
              <a:rPr lang="en-US" dirty="0" smtClean="0"/>
              <a:t>just predicting that nobody would be</a:t>
            </a:r>
            <a:br>
              <a:rPr lang="en-US" dirty="0" smtClean="0"/>
            </a:br>
            <a:r>
              <a:rPr lang="en-US" dirty="0" smtClean="0"/>
              <a:t>an attendee</a:t>
            </a:r>
          </a:p>
          <a:p>
            <a:pPr>
              <a:buFont typeface="Arial"/>
              <a:buChar char="•"/>
            </a:pPr>
            <a:r>
              <a:rPr lang="en-US" dirty="0" smtClean="0"/>
              <a:t>Also totally illegible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50" y="1957789"/>
            <a:ext cx="4256160" cy="3114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129465" y="5223326"/>
            <a:ext cx="2555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#yeesh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04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1998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Random forest modeling improved sensitivity to ~20%, but hyperparameter tuning on number of estimators didn’t</a:t>
            </a:r>
            <a:br>
              <a:rPr lang="en-US" dirty="0" smtClean="0"/>
            </a:br>
            <a:r>
              <a:rPr lang="en-US" dirty="0" smtClean="0"/>
              <a:t>drive improvement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Not a solution by itself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6749" y="4792439"/>
            <a:ext cx="2555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#stillyeesh</a:t>
            </a:r>
            <a:endParaRPr lang="en-US" sz="2200" dirty="0"/>
          </a:p>
        </p:txBody>
      </p:sp>
      <p:pic>
        <p:nvPicPr>
          <p:cNvPr id="7" name="Picture 6" descr="estimators vs sensitiv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46" y="1995604"/>
            <a:ext cx="4390745" cy="28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1998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Instead of letting the random forest vote on a binary class membership, I set a probability threshold for class membership</a:t>
            </a:r>
          </a:p>
          <a:p>
            <a:pPr>
              <a:buFont typeface="Arial"/>
              <a:buChar char="•"/>
            </a:pPr>
            <a:r>
              <a:rPr lang="en-US" dirty="0" smtClean="0"/>
              <a:t>More relaxed thresholds increased the sensitivity…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…but still maxed out around 75% …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…and 10% threshold isn’t much of a model</a:t>
            </a:r>
            <a:endParaRPr lang="en-US" dirty="0"/>
          </a:p>
        </p:txBody>
      </p:sp>
      <p:pic>
        <p:nvPicPr>
          <p:cNvPr id="4" name="Picture 3" descr="threshold without undersampl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56" y="1980485"/>
            <a:ext cx="4197692" cy="27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8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225</TotalTime>
  <Words>393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Modeling customer groups with random forests</vt:lpstr>
      <vt:lpstr>Background</vt:lpstr>
      <vt:lpstr>The method</vt:lpstr>
      <vt:lpstr>Challenges &amp; solutions</vt:lpstr>
      <vt:lpstr>The result?</vt:lpstr>
      <vt:lpstr>The process in depth</vt:lpstr>
      <vt:lpstr>Decision tree</vt:lpstr>
      <vt:lpstr>Random forest</vt:lpstr>
      <vt:lpstr>Probability thresholds</vt:lpstr>
      <vt:lpstr>Undersampling</vt:lpstr>
      <vt:lpstr>Bringing it all together</vt:lpstr>
      <vt:lpstr>And out in the wild…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customer groups with random forests</dc:title>
  <dc:creator>Ben Turndorf</dc:creator>
  <cp:lastModifiedBy>Ben Turndorf</cp:lastModifiedBy>
  <cp:revision>11</cp:revision>
  <dcterms:created xsi:type="dcterms:W3CDTF">2018-09-03T23:54:18Z</dcterms:created>
  <dcterms:modified xsi:type="dcterms:W3CDTF">2018-09-04T03:40:14Z</dcterms:modified>
</cp:coreProperties>
</file>