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4" r:id="rId6"/>
    <p:sldId id="265" r:id="rId7"/>
    <p:sldId id="266" r:id="rId8"/>
    <p:sldId id="260" r:id="rId9"/>
    <p:sldId id="261"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91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1762685-FBBA-4CA0-AB66-A59F346A6CA9}" type="datetimeFigureOut">
              <a:rPr lang="en-US" smtClean="0"/>
              <a:t>2/17/2015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9D735-070C-4417-BBC1-995B3966E75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9713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762685-FBBA-4CA0-AB66-A59F346A6CA9}" type="datetimeFigureOut">
              <a:rPr lang="en-US" smtClean="0"/>
              <a:t>2/17/2015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9D735-070C-4417-BBC1-995B3966E75B}" type="slidenum">
              <a:rPr lang="en-US" smtClean="0"/>
              <a:t>‹#›</a:t>
            </a:fld>
            <a:endParaRPr lang="en-US"/>
          </a:p>
        </p:txBody>
      </p:sp>
    </p:spTree>
    <p:extLst>
      <p:ext uri="{BB962C8B-B14F-4D97-AF65-F5344CB8AC3E}">
        <p14:creationId xmlns:p14="http://schemas.microsoft.com/office/powerpoint/2010/main" val="880510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762685-FBBA-4CA0-AB66-A59F346A6CA9}" type="datetimeFigureOut">
              <a:rPr lang="en-US" smtClean="0"/>
              <a:t>2/17/2015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9D735-070C-4417-BBC1-995B3966E75B}" type="slidenum">
              <a:rPr lang="en-US" smtClean="0"/>
              <a:t>‹#›</a:t>
            </a:fld>
            <a:endParaRPr lang="en-US"/>
          </a:p>
        </p:txBody>
      </p:sp>
    </p:spTree>
    <p:extLst>
      <p:ext uri="{BB962C8B-B14F-4D97-AF65-F5344CB8AC3E}">
        <p14:creationId xmlns:p14="http://schemas.microsoft.com/office/powerpoint/2010/main" val="3306760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762685-FBBA-4CA0-AB66-A59F346A6CA9}" type="datetimeFigureOut">
              <a:rPr lang="en-US" smtClean="0"/>
              <a:t>2/17/2015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9D735-070C-4417-BBC1-995B3966E75B}" type="slidenum">
              <a:rPr lang="en-US" smtClean="0"/>
              <a:t>‹#›</a:t>
            </a:fld>
            <a:endParaRPr lang="en-US"/>
          </a:p>
        </p:txBody>
      </p:sp>
    </p:spTree>
    <p:extLst>
      <p:ext uri="{BB962C8B-B14F-4D97-AF65-F5344CB8AC3E}">
        <p14:creationId xmlns:p14="http://schemas.microsoft.com/office/powerpoint/2010/main" val="2432994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762685-FBBA-4CA0-AB66-A59F346A6CA9}" type="datetimeFigureOut">
              <a:rPr lang="en-US" smtClean="0"/>
              <a:t>2/17/2015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9D735-070C-4417-BBC1-995B3966E75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683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1762685-FBBA-4CA0-AB66-A59F346A6CA9}" type="datetimeFigureOut">
              <a:rPr lang="en-US" smtClean="0"/>
              <a:t>2/17/2015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9D735-070C-4417-BBC1-995B3966E75B}" type="slidenum">
              <a:rPr lang="en-US" smtClean="0"/>
              <a:t>‹#›</a:t>
            </a:fld>
            <a:endParaRPr lang="en-US"/>
          </a:p>
        </p:txBody>
      </p:sp>
    </p:spTree>
    <p:extLst>
      <p:ext uri="{BB962C8B-B14F-4D97-AF65-F5344CB8AC3E}">
        <p14:creationId xmlns:p14="http://schemas.microsoft.com/office/powerpoint/2010/main" val="3553219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1762685-FBBA-4CA0-AB66-A59F346A6CA9}" type="datetimeFigureOut">
              <a:rPr lang="en-US" smtClean="0"/>
              <a:t>2/17/2015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09D735-070C-4417-BBC1-995B3966E75B}" type="slidenum">
              <a:rPr lang="en-US" smtClean="0"/>
              <a:t>‹#›</a:t>
            </a:fld>
            <a:endParaRPr lang="en-US"/>
          </a:p>
        </p:txBody>
      </p:sp>
    </p:spTree>
    <p:extLst>
      <p:ext uri="{BB962C8B-B14F-4D97-AF65-F5344CB8AC3E}">
        <p14:creationId xmlns:p14="http://schemas.microsoft.com/office/powerpoint/2010/main" val="3699723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1762685-FBBA-4CA0-AB66-A59F346A6CA9}" type="datetimeFigureOut">
              <a:rPr lang="en-US" smtClean="0"/>
              <a:t>2/17/2015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09D735-070C-4417-BBC1-995B3966E75B}" type="slidenum">
              <a:rPr lang="en-US" smtClean="0"/>
              <a:t>‹#›</a:t>
            </a:fld>
            <a:endParaRPr lang="en-US"/>
          </a:p>
        </p:txBody>
      </p:sp>
    </p:spTree>
    <p:extLst>
      <p:ext uri="{BB962C8B-B14F-4D97-AF65-F5344CB8AC3E}">
        <p14:creationId xmlns:p14="http://schemas.microsoft.com/office/powerpoint/2010/main" val="4270398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1762685-FBBA-4CA0-AB66-A59F346A6CA9}" type="datetimeFigureOut">
              <a:rPr lang="en-US" smtClean="0"/>
              <a:t>2/17/2015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709D735-070C-4417-BBC1-995B3966E75B}" type="slidenum">
              <a:rPr lang="en-US" smtClean="0"/>
              <a:t>‹#›</a:t>
            </a:fld>
            <a:endParaRPr lang="en-US"/>
          </a:p>
        </p:txBody>
      </p:sp>
    </p:spTree>
    <p:extLst>
      <p:ext uri="{BB962C8B-B14F-4D97-AF65-F5344CB8AC3E}">
        <p14:creationId xmlns:p14="http://schemas.microsoft.com/office/powerpoint/2010/main" val="1013523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1762685-FBBA-4CA0-AB66-A59F346A6CA9}" type="datetimeFigureOut">
              <a:rPr lang="en-US" smtClean="0"/>
              <a:t>2/17/2015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709D735-070C-4417-BBC1-995B3966E75B}" type="slidenum">
              <a:rPr lang="en-US" smtClean="0"/>
              <a:t>‹#›</a:t>
            </a:fld>
            <a:endParaRPr lang="en-US"/>
          </a:p>
        </p:txBody>
      </p:sp>
    </p:spTree>
    <p:extLst>
      <p:ext uri="{BB962C8B-B14F-4D97-AF65-F5344CB8AC3E}">
        <p14:creationId xmlns:p14="http://schemas.microsoft.com/office/powerpoint/2010/main" val="2646776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762685-FBBA-4CA0-AB66-A59F346A6CA9}" type="datetimeFigureOut">
              <a:rPr lang="en-US" smtClean="0"/>
              <a:t>2/17/2015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9D735-070C-4417-BBC1-995B3966E75B}" type="slidenum">
              <a:rPr lang="en-US" smtClean="0"/>
              <a:t>‹#›</a:t>
            </a:fld>
            <a:endParaRPr lang="en-US"/>
          </a:p>
        </p:txBody>
      </p:sp>
    </p:spTree>
    <p:extLst>
      <p:ext uri="{BB962C8B-B14F-4D97-AF65-F5344CB8AC3E}">
        <p14:creationId xmlns:p14="http://schemas.microsoft.com/office/powerpoint/2010/main" val="770625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1762685-FBBA-4CA0-AB66-A59F346A6CA9}" type="datetimeFigureOut">
              <a:rPr lang="en-US" smtClean="0"/>
              <a:t>2/17/2015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709D735-070C-4417-BBC1-995B3966E75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064839"/>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a:t>
            </a:r>
            <a:br>
              <a:rPr lang="en-US" dirty="0" smtClean="0"/>
            </a:br>
            <a:r>
              <a:rPr lang="en-US" dirty="0" smtClean="0"/>
              <a:t>Chimera</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By: William Estep</a:t>
            </a:r>
          </a:p>
          <a:p>
            <a:r>
              <a:rPr lang="en-US" dirty="0" smtClean="0"/>
              <a:t>Brandon ward</a:t>
            </a:r>
          </a:p>
          <a:p>
            <a:r>
              <a:rPr lang="en-US" dirty="0" smtClean="0"/>
              <a:t>Joshua </a:t>
            </a:r>
            <a:r>
              <a:rPr lang="en-US" dirty="0" err="1" smtClean="0"/>
              <a:t>stanton</a:t>
            </a:r>
            <a:endParaRPr lang="en-US" dirty="0"/>
          </a:p>
        </p:txBody>
      </p:sp>
    </p:spTree>
    <p:extLst>
      <p:ext uri="{BB962C8B-B14F-4D97-AF65-F5344CB8AC3E}">
        <p14:creationId xmlns:p14="http://schemas.microsoft.com/office/powerpoint/2010/main" val="4251093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Risks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The Cross Media database proves to inefficient to parse for use recommendations due to the quantity of data.</a:t>
            </a:r>
          </a:p>
          <a:p>
            <a:pPr>
              <a:buFont typeface="Wingdings" panose="05000000000000000000" pitchFamily="2" charset="2"/>
              <a:buChar char="§"/>
            </a:pPr>
            <a:endParaRPr lang="en-US" dirty="0" smtClean="0"/>
          </a:p>
          <a:p>
            <a:pPr>
              <a:buFont typeface="Wingdings" panose="05000000000000000000" pitchFamily="2" charset="2"/>
              <a:buChar char="§"/>
            </a:pPr>
            <a:r>
              <a:rPr lang="en-US" dirty="0" smtClean="0"/>
              <a:t>The possibility that users primarily use our utility when they lack a connection, resulting in the application failing.</a:t>
            </a:r>
          </a:p>
          <a:p>
            <a:pPr>
              <a:buFont typeface="Wingdings" panose="05000000000000000000" pitchFamily="2" charset="2"/>
              <a:buChar char="§"/>
            </a:pPr>
            <a:endParaRPr lang="en-US" dirty="0" smtClean="0"/>
          </a:p>
          <a:p>
            <a:pPr>
              <a:buFont typeface="Wingdings" panose="05000000000000000000" pitchFamily="2" charset="2"/>
              <a:buChar char="§"/>
            </a:pPr>
            <a:r>
              <a:rPr lang="en-US" dirty="0" smtClean="0"/>
              <a:t>The broad target audience of the application proves too broad and mor</a:t>
            </a:r>
            <a:r>
              <a:rPr lang="en-US" dirty="0" smtClean="0"/>
              <a:t>e specific searches end up being the preferred solution to the problem.</a:t>
            </a:r>
            <a:endParaRPr lang="en-US" dirty="0"/>
          </a:p>
        </p:txBody>
      </p:sp>
      <p:pic>
        <p:nvPicPr>
          <p:cNvPr id="4098" name="Picture 2" descr="http://api.ning.com/files/uFCQvH3jdgCWVUlxckw9otYRw*V2DMngLpUD7bEQhdwhdmGMh3Q7gcYyZ16oHs0kl5pGkAEwmPtodw9iHMGJfhNA8fhGB8iZ/riskdic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11418" y="4702071"/>
            <a:ext cx="2314248" cy="1565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969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marL="201168" lvl="1" indent="0">
              <a:lnSpc>
                <a:spcPct val="200000"/>
              </a:lnSpc>
              <a:buNone/>
            </a:pPr>
            <a:r>
              <a:rPr lang="en-US" sz="2000" dirty="0" smtClean="0"/>
              <a:t>The </a:t>
            </a:r>
            <a:r>
              <a:rPr lang="en-US" sz="2000" dirty="0"/>
              <a:t>purpose of Project Chimera is to develop a mobile application and database to allow us to dynamically recommend various forms of media entertainment. </a:t>
            </a:r>
            <a:r>
              <a:rPr lang="en-US" sz="2000" dirty="0" smtClean="0"/>
              <a:t>It is also to </a:t>
            </a:r>
            <a:r>
              <a:rPr lang="en-US" sz="2000" dirty="0"/>
              <a:t>create an intuitive and adaptive User Interface for users to access and retrieve information from a database of compiled information on various forms of entertainment media. This purpose is motivated by the desire to be able to find specific forms of entertainment that appeal to specific personalities rapidly and with little work on part of the </a:t>
            </a:r>
            <a:r>
              <a:rPr lang="en-US" sz="2000" dirty="0" smtClean="0"/>
              <a:t>individual. </a:t>
            </a:r>
          </a:p>
        </p:txBody>
      </p:sp>
    </p:spTree>
    <p:extLst>
      <p:ext uri="{BB962C8B-B14F-4D97-AF65-F5344CB8AC3E}">
        <p14:creationId xmlns:p14="http://schemas.microsoft.com/office/powerpoint/2010/main" val="126492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General media is flooded with information and examining all the information on a casual basis is an impossible task.</a:t>
            </a:r>
          </a:p>
          <a:p>
            <a:pPr>
              <a:buFont typeface="Wingdings" panose="05000000000000000000" pitchFamily="2" charset="2"/>
              <a:buChar char="§"/>
            </a:pPr>
            <a:r>
              <a:rPr lang="en-US" dirty="0" smtClean="0"/>
              <a:t>Current search engines are either too broad or too specific for many people who have a general idea what they want, but nothing concrete.</a:t>
            </a:r>
          </a:p>
          <a:p>
            <a:pPr>
              <a:buFont typeface="Wingdings" panose="05000000000000000000" pitchFamily="2" charset="2"/>
              <a:buChar char="§"/>
            </a:pPr>
            <a:r>
              <a:rPr lang="en-US" dirty="0" smtClean="0"/>
              <a:t>Specifically, almost everyone today is searching for forms of entertainment and an incredible amount of differing varieties of entertainment are being produced.</a:t>
            </a:r>
          </a:p>
          <a:p>
            <a:pPr>
              <a:buFont typeface="Wingdings" panose="05000000000000000000" pitchFamily="2" charset="2"/>
              <a:buChar char="§"/>
            </a:pPr>
            <a:r>
              <a:rPr lang="en-US" dirty="0" smtClean="0"/>
              <a:t>For the regular person, navigating this massive pile of media is more work then they are willing to deal with.</a:t>
            </a:r>
            <a:endParaRPr lang="en-US" dirty="0"/>
          </a:p>
        </p:txBody>
      </p:sp>
      <p:pic>
        <p:nvPicPr>
          <p:cNvPr id="4" name="Picture 2" descr="http://www.crazywebsite.com/Website-Clipart-Pictures-Videos/Funny-People/Too_Much_Paper_Work_Humorus_Cartoon_Man-1smtran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3163" y="4423259"/>
            <a:ext cx="1905000" cy="168592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www.fun-at-work.org/images/Overwork%20-%20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5772" y="4423259"/>
            <a:ext cx="2240847" cy="1897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083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Scope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Project Chimera is intended as an android mobile application.</a:t>
            </a:r>
          </a:p>
          <a:p>
            <a:pPr>
              <a:buFont typeface="Wingdings" panose="05000000000000000000" pitchFamily="2" charset="2"/>
              <a:buChar char="§"/>
            </a:pPr>
            <a:r>
              <a:rPr lang="en-US" dirty="0"/>
              <a:t>The main functional pieces of Project Chimera will be based on the ability to rapidly search a database of multiple types of entertainment media and provide suggestions for the user</a:t>
            </a:r>
            <a:r>
              <a:rPr lang="en-US" dirty="0" smtClean="0"/>
              <a:t>.</a:t>
            </a:r>
          </a:p>
          <a:p>
            <a:pPr>
              <a:buFont typeface="Wingdings" panose="05000000000000000000" pitchFamily="2" charset="2"/>
              <a:buChar char="§"/>
            </a:pPr>
            <a:r>
              <a:rPr lang="en-US" dirty="0"/>
              <a:t>Users will be able to login and have their own preferences and other pieces of information to increase the efficiency of the database search. </a:t>
            </a:r>
            <a:endParaRPr lang="en-US" dirty="0" smtClean="0"/>
          </a:p>
          <a:p>
            <a:pPr>
              <a:buFont typeface="Wingdings" panose="05000000000000000000" pitchFamily="2" charset="2"/>
              <a:buChar char="§"/>
            </a:pPr>
            <a:r>
              <a:rPr lang="en-US" dirty="0"/>
              <a:t>The majority of the data will be stored on a server to be accessed when the application is </a:t>
            </a:r>
            <a:r>
              <a:rPr lang="en-US" dirty="0" smtClean="0"/>
              <a:t>running.</a:t>
            </a:r>
            <a:endParaRPr lang="en-US" dirty="0"/>
          </a:p>
        </p:txBody>
      </p:sp>
      <p:pic>
        <p:nvPicPr>
          <p:cNvPr id="5122" name="Picture 2" descr="http://www.addvance.co.uk/wp-files/uploads/2013/04/Project-Scop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8313" y="4144182"/>
            <a:ext cx="2824931" cy="2146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363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47547"/>
            <a:ext cx="10058400" cy="756972"/>
          </a:xfrm>
        </p:spPr>
        <p:txBody>
          <a:bodyPr/>
          <a:lstStyle/>
          <a:p>
            <a:r>
              <a:rPr lang="en-US" dirty="0" smtClean="0"/>
              <a:t>Use </a:t>
            </a:r>
            <a:r>
              <a:rPr lang="en-US" dirty="0" smtClean="0"/>
              <a:t>Case Diagram</a:t>
            </a:r>
            <a:endParaRPr lang="en-US" dirty="0"/>
          </a:p>
        </p:txBody>
      </p:sp>
      <p:pic>
        <p:nvPicPr>
          <p:cNvPr id="2052" name="Picture 4" descr="Chimera Use Case 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1204519"/>
            <a:ext cx="8486775" cy="5200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001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39365"/>
            <a:ext cx="10058400" cy="634424"/>
          </a:xfrm>
        </p:spPr>
        <p:txBody>
          <a:bodyPr>
            <a:normAutofit/>
          </a:bodyPr>
          <a:lstStyle/>
          <a:p>
            <a:r>
              <a:rPr lang="en-US" sz="3600" dirty="0" smtClean="0"/>
              <a:t>Use Cases: Get Suggestions, View Titles, and Search</a:t>
            </a:r>
            <a:endParaRPr lang="en-US" sz="3600" dirty="0"/>
          </a:p>
        </p:txBody>
      </p:sp>
      <p:pic>
        <p:nvPicPr>
          <p:cNvPr id="6" name="Picture 5" descr="Get Suggestions.jpg"/>
          <p:cNvPicPr/>
          <p:nvPr/>
        </p:nvPicPr>
        <p:blipFill>
          <a:blip r:embed="rId2">
            <a:extLst>
              <a:ext uri="{28A0092B-C50C-407E-A947-70E740481C1C}">
                <a14:useLocalDpi xmlns:a14="http://schemas.microsoft.com/office/drawing/2010/main" val="0"/>
              </a:ext>
            </a:extLst>
          </a:blip>
          <a:srcRect/>
          <a:stretch>
            <a:fillRect/>
          </a:stretch>
        </p:blipFill>
        <p:spPr bwMode="auto">
          <a:xfrm>
            <a:off x="0" y="2094336"/>
            <a:ext cx="4181475" cy="3274695"/>
          </a:xfrm>
          <a:prstGeom prst="rect">
            <a:avLst/>
          </a:prstGeom>
          <a:noFill/>
          <a:ln>
            <a:noFill/>
          </a:ln>
        </p:spPr>
      </p:pic>
      <p:pic>
        <p:nvPicPr>
          <p:cNvPr id="7" name="Picture 6" descr="View Titles.jpg"/>
          <p:cNvPicPr/>
          <p:nvPr/>
        </p:nvPicPr>
        <p:blipFill>
          <a:blip r:embed="rId3">
            <a:extLst>
              <a:ext uri="{28A0092B-C50C-407E-A947-70E740481C1C}">
                <a14:useLocalDpi xmlns:a14="http://schemas.microsoft.com/office/drawing/2010/main" val="0"/>
              </a:ext>
            </a:extLst>
          </a:blip>
          <a:srcRect/>
          <a:stretch>
            <a:fillRect/>
          </a:stretch>
        </p:blipFill>
        <p:spPr bwMode="auto">
          <a:xfrm>
            <a:off x="4204335" y="1845733"/>
            <a:ext cx="3844290" cy="3771900"/>
          </a:xfrm>
          <a:prstGeom prst="rect">
            <a:avLst/>
          </a:prstGeom>
          <a:noFill/>
          <a:ln>
            <a:noFill/>
          </a:ln>
        </p:spPr>
      </p:pic>
      <p:pic>
        <p:nvPicPr>
          <p:cNvPr id="8" name="Picture 7" descr="Search.jpg"/>
          <p:cNvPicPr/>
          <p:nvPr/>
        </p:nvPicPr>
        <p:blipFill>
          <a:blip r:embed="rId4">
            <a:extLst>
              <a:ext uri="{28A0092B-C50C-407E-A947-70E740481C1C}">
                <a14:useLocalDpi xmlns:a14="http://schemas.microsoft.com/office/drawing/2010/main" val="0"/>
              </a:ext>
            </a:extLst>
          </a:blip>
          <a:srcRect/>
          <a:stretch>
            <a:fillRect/>
          </a:stretch>
        </p:blipFill>
        <p:spPr bwMode="auto">
          <a:xfrm>
            <a:off x="8071485" y="2149581"/>
            <a:ext cx="4110355" cy="3219450"/>
          </a:xfrm>
          <a:prstGeom prst="rect">
            <a:avLst/>
          </a:prstGeom>
          <a:noFill/>
          <a:ln>
            <a:noFill/>
          </a:ln>
        </p:spPr>
      </p:pic>
    </p:spTree>
    <p:extLst>
      <p:ext uri="{BB962C8B-B14F-4D97-AF65-F5344CB8AC3E}">
        <p14:creationId xmlns:p14="http://schemas.microsoft.com/office/powerpoint/2010/main" val="1229200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Generate Suggestions</a:t>
            </a:r>
            <a:endParaRPr lang="en-US" dirty="0"/>
          </a:p>
        </p:txBody>
      </p:sp>
      <p:pic>
        <p:nvPicPr>
          <p:cNvPr id="4" name="Picture 3" descr="D:\Personal Documents\College\Capstone Computing\Cross Media Recommendation App\GSuggestions.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7280" y="1737360"/>
            <a:ext cx="8979817" cy="4456050"/>
          </a:xfrm>
          <a:prstGeom prst="rect">
            <a:avLst/>
          </a:prstGeom>
          <a:noFill/>
          <a:ln>
            <a:noFill/>
          </a:ln>
        </p:spPr>
      </p:pic>
    </p:spTree>
    <p:extLst>
      <p:ext uri="{BB962C8B-B14F-4D97-AF65-F5344CB8AC3E}">
        <p14:creationId xmlns:p14="http://schemas.microsoft.com/office/powerpoint/2010/main" val="2741959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Manage Personal Account</a:t>
            </a:r>
            <a:endParaRPr lang="en-US" dirty="0"/>
          </a:p>
        </p:txBody>
      </p:sp>
      <p:pic>
        <p:nvPicPr>
          <p:cNvPr id="4" name="Content Placeholder 3" descr="D:\Personal Documents\College\Capstone Computing\Cross Media Recommendation App\ManageAccount.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097280" y="1737360"/>
            <a:ext cx="9121376" cy="4484331"/>
          </a:xfrm>
          <a:prstGeom prst="rect">
            <a:avLst/>
          </a:prstGeom>
          <a:noFill/>
          <a:ln>
            <a:noFill/>
          </a:ln>
        </p:spPr>
      </p:pic>
    </p:spTree>
    <p:extLst>
      <p:ext uri="{BB962C8B-B14F-4D97-AF65-F5344CB8AC3E}">
        <p14:creationId xmlns:p14="http://schemas.microsoft.com/office/powerpoint/2010/main" val="174785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2122" y="110785"/>
            <a:ext cx="10058400" cy="851240"/>
          </a:xfrm>
        </p:spPr>
        <p:txBody>
          <a:bodyPr/>
          <a:lstStyle/>
          <a:p>
            <a:r>
              <a:rPr lang="en-US" dirty="0" smtClean="0"/>
              <a:t>Class Diagram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2122" y="962025"/>
            <a:ext cx="9572625" cy="5895975"/>
          </a:xfrm>
          <a:prstGeom prst="rect">
            <a:avLst/>
          </a:prstGeom>
        </p:spPr>
      </p:pic>
    </p:spTree>
    <p:extLst>
      <p:ext uri="{BB962C8B-B14F-4D97-AF65-F5344CB8AC3E}">
        <p14:creationId xmlns:p14="http://schemas.microsoft.com/office/powerpoint/2010/main" val="1434450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a:xfrm>
            <a:off x="1097280" y="1845734"/>
            <a:ext cx="10058400" cy="4394810"/>
          </a:xfrm>
        </p:spPr>
        <p:txBody>
          <a:bodyPr>
            <a:normAutofit fontScale="77500" lnSpcReduction="20000"/>
          </a:bodyPr>
          <a:lstStyle/>
          <a:p>
            <a:pPr marL="0" indent="0">
              <a:buNone/>
            </a:pPr>
            <a:r>
              <a:rPr lang="en-US" i="1" dirty="0"/>
              <a:t>Necessary Features</a:t>
            </a:r>
            <a:endParaRPr lang="en-US" sz="1800" dirty="0"/>
          </a:p>
          <a:p>
            <a:pPr>
              <a:buFont typeface="Wingdings" panose="05000000000000000000" pitchFamily="2" charset="2"/>
              <a:buChar char="§"/>
            </a:pPr>
            <a:r>
              <a:rPr lang="en-US" dirty="0"/>
              <a:t>Cross Media Database</a:t>
            </a:r>
          </a:p>
          <a:p>
            <a:pPr>
              <a:buFont typeface="Wingdings" panose="05000000000000000000" pitchFamily="2" charset="2"/>
              <a:buChar char="§"/>
            </a:pPr>
            <a:r>
              <a:rPr lang="en-US" dirty="0"/>
              <a:t>Android Application</a:t>
            </a:r>
          </a:p>
          <a:p>
            <a:pPr lvl="1">
              <a:buFont typeface="Wingdings" panose="05000000000000000000" pitchFamily="2" charset="2"/>
              <a:buChar char="§"/>
            </a:pPr>
            <a:r>
              <a:rPr lang="en-US" dirty="0"/>
              <a:t>User Interface</a:t>
            </a:r>
          </a:p>
          <a:p>
            <a:pPr>
              <a:buFont typeface="Wingdings" panose="05000000000000000000" pitchFamily="2" charset="2"/>
              <a:buChar char="§"/>
            </a:pPr>
            <a:r>
              <a:rPr lang="en-US" dirty="0"/>
              <a:t>Networking utilization between the database and application</a:t>
            </a:r>
          </a:p>
          <a:p>
            <a:pPr>
              <a:buFont typeface="Wingdings" panose="05000000000000000000" pitchFamily="2" charset="2"/>
              <a:buChar char="§"/>
            </a:pPr>
            <a:r>
              <a:rPr lang="en-US" dirty="0"/>
              <a:t>Method to aggregate information in the database.</a:t>
            </a:r>
          </a:p>
          <a:p>
            <a:pPr>
              <a:buFont typeface="Wingdings" panose="05000000000000000000" pitchFamily="2" charset="2"/>
              <a:buChar char="§"/>
            </a:pPr>
            <a:r>
              <a:rPr lang="en-US" dirty="0"/>
              <a:t>Algorithm to calculate suggestions based on different criteria</a:t>
            </a:r>
          </a:p>
          <a:p>
            <a:pPr>
              <a:buFont typeface="Wingdings" panose="05000000000000000000" pitchFamily="2" charset="2"/>
              <a:buChar char="§"/>
            </a:pPr>
            <a:r>
              <a:rPr lang="en-US" dirty="0"/>
              <a:t>Rating System for titles</a:t>
            </a:r>
          </a:p>
          <a:p>
            <a:pPr marL="0" indent="0">
              <a:buNone/>
            </a:pPr>
            <a:endParaRPr lang="en-US" sz="1800" dirty="0"/>
          </a:p>
          <a:p>
            <a:pPr marL="0" indent="0">
              <a:buNone/>
            </a:pPr>
            <a:r>
              <a:rPr lang="en-US" i="1" dirty="0"/>
              <a:t>Additional Features</a:t>
            </a:r>
            <a:endParaRPr lang="en-US" sz="1800" dirty="0"/>
          </a:p>
          <a:p>
            <a:pPr>
              <a:buFont typeface="Wingdings" panose="05000000000000000000" pitchFamily="2" charset="2"/>
              <a:buChar char="§"/>
            </a:pPr>
            <a:r>
              <a:rPr lang="en-US" dirty="0"/>
              <a:t>Viewing History log for users</a:t>
            </a:r>
          </a:p>
          <a:p>
            <a:pPr>
              <a:buFont typeface="Wingdings" panose="05000000000000000000" pitchFamily="2" charset="2"/>
              <a:buChar char="§"/>
            </a:pPr>
            <a:r>
              <a:rPr lang="en-US" dirty="0"/>
              <a:t>User logic across devices</a:t>
            </a:r>
          </a:p>
          <a:p>
            <a:pPr>
              <a:buFont typeface="Wingdings" panose="05000000000000000000" pitchFamily="2" charset="2"/>
              <a:buChar char="§"/>
            </a:pPr>
            <a:r>
              <a:rPr lang="en-US" dirty="0"/>
              <a:t>Availability of Items suggested</a:t>
            </a:r>
          </a:p>
          <a:p>
            <a:pPr>
              <a:buFont typeface="Wingdings" panose="05000000000000000000" pitchFamily="2" charset="2"/>
              <a:buChar char="§"/>
            </a:pPr>
            <a:endParaRPr lang="en-US" sz="1300" dirty="0"/>
          </a:p>
        </p:txBody>
      </p:sp>
      <p:pic>
        <p:nvPicPr>
          <p:cNvPr id="3074" name="Picture 2" descr="http://phptale.com/wp-content/uploads/2014/04/cwtype-Featur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1743" y="2730532"/>
            <a:ext cx="285750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5010576"/>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docProps/app.xml><?xml version="1.0" encoding="utf-8"?>
<Properties xmlns="http://schemas.openxmlformats.org/officeDocument/2006/extended-properties" xmlns:vt="http://schemas.openxmlformats.org/officeDocument/2006/docPropsVTypes">
  <Template>Retrospect</Template>
  <TotalTime>208</TotalTime>
  <Words>424</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Retrospect</vt:lpstr>
      <vt:lpstr>Project Chimera</vt:lpstr>
      <vt:lpstr>Problem Definition</vt:lpstr>
      <vt:lpstr>Project Scope</vt:lpstr>
      <vt:lpstr>Use Case Diagram</vt:lpstr>
      <vt:lpstr>Use Cases: Get Suggestions, View Titles, and Search</vt:lpstr>
      <vt:lpstr>Use Case: Generate Suggestions</vt:lpstr>
      <vt:lpstr>Use Case: Manage Personal Account</vt:lpstr>
      <vt:lpstr>Class Diagram</vt:lpstr>
      <vt:lpstr>Features</vt:lpstr>
      <vt:lpstr>Potential Risks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Requirements Presentation</dc:title>
  <dc:creator>William Estep</dc:creator>
  <cp:lastModifiedBy>William Estep</cp:lastModifiedBy>
  <cp:revision>13</cp:revision>
  <dcterms:created xsi:type="dcterms:W3CDTF">2015-01-29T20:38:18Z</dcterms:created>
  <dcterms:modified xsi:type="dcterms:W3CDTF">2015-02-17T11:57:15Z</dcterms:modified>
</cp:coreProperties>
</file>