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41"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Brandon Womack</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685800" lvl="1" indent="-228600" algn="l" rtl="0">
              <a:lnSpc>
                <a:spcPct val="90000"/>
              </a:lnSpc>
              <a:spcBef>
                <a:spcPts val="0"/>
              </a:spcBef>
              <a:spcAft>
                <a:spcPts val="0"/>
              </a:spcAft>
              <a:buClr>
                <a:schemeClr val="lt1"/>
              </a:buClr>
              <a:buSzPts val="2000"/>
              <a:buChar char="•"/>
            </a:pPr>
            <a:r>
              <a:rPr lang="en-US" sz="3200" dirty="0"/>
              <a:t>The </a:t>
            </a:r>
            <a:r>
              <a:rPr lang="en-US" sz="3200" dirty="0" err="1"/>
              <a:t>DevSecOps</a:t>
            </a:r>
            <a:r>
              <a:rPr lang="en-US" sz="3200" dirty="0"/>
              <a:t> pipeline is a secure coding method that has a full circle approach to enforcing a policy that has an infrastructure built on efficiently keeping code secure.</a:t>
            </a:r>
            <a:endParaRPr sz="3200" dirty="0"/>
          </a:p>
          <a:p>
            <a:pPr marL="685800" lvl="1" indent="-228600" algn="l" rtl="0">
              <a:lnSpc>
                <a:spcPct val="90000"/>
              </a:lnSpc>
              <a:spcBef>
                <a:spcPts val="500"/>
              </a:spcBef>
              <a:spcAft>
                <a:spcPts val="0"/>
              </a:spcAft>
              <a:buClr>
                <a:schemeClr val="lt1"/>
              </a:buClr>
              <a:buSzPts val="2000"/>
              <a:buChar char="•"/>
            </a:pPr>
            <a:r>
              <a:rPr lang="en-US" sz="3200" dirty="0"/>
              <a:t>This is a solid structure for the system, I would just always be mindful of defense in depth and making sure that you are testing early and often to detect any flaws or vulnerabilities so that we can be able to catch those bugs and errors early. </a:t>
            </a:r>
            <a:endParaRPr sz="3200" dirty="0"/>
          </a:p>
        </p:txBody>
      </p:sp>
      <p:pic>
        <p:nvPicPr>
          <p:cNvPr id="211" name="Google Shape;211;p10" descr="Green Pace logo"/>
          <p:cNvPicPr preferRelativeResize="0"/>
          <p:nvPr/>
        </p:nvPicPr>
        <p:blipFill>
          <a:blip r:embed="rId4">
            <a:alphaModFix/>
          </a:blip>
          <a:stretch>
            <a:fillRect/>
          </a:stretch>
        </p:blipFill>
        <p:spPr>
          <a:xfrm>
            <a:off x="11062899" y="5408721"/>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3600" dirty="0"/>
              <a:t>There will always be risk when coding because nothing can be 100% secure. Always assume that there are threats and flaws in the system and stay persistent with keeping up with all of todays common threats and prevention techniques, so continuing education is highly critical to the success of this policy. </a:t>
            </a:r>
            <a:endParaRPr sz="36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1143000" lvl="2" indent="-228600" algn="l" rtl="0">
              <a:lnSpc>
                <a:spcPct val="90000"/>
              </a:lnSpc>
              <a:spcBef>
                <a:spcPts val="0"/>
              </a:spcBef>
              <a:spcAft>
                <a:spcPts val="0"/>
              </a:spcAft>
              <a:buClr>
                <a:schemeClr val="lt1"/>
              </a:buClr>
              <a:buSzPts val="1800"/>
              <a:buChar char="•"/>
            </a:pPr>
            <a:r>
              <a:rPr lang="en-US" sz="4400" dirty="0"/>
              <a:t>Keeping up with all the security threats and trends is a critical piece to maintaining the level of security we promise. We keep everything simple yet effective to get the job done. </a:t>
            </a:r>
            <a:endParaRPr sz="4400" dirty="0"/>
          </a:p>
        </p:txBody>
      </p:sp>
      <p:pic>
        <p:nvPicPr>
          <p:cNvPr id="225" name="Google Shape;225;p12" descr="Green Pace logo"/>
          <p:cNvPicPr preferRelativeResize="0"/>
          <p:nvPr/>
        </p:nvPicPr>
        <p:blipFill>
          <a:blip r:embed="rId4">
            <a:alphaModFix/>
          </a:blip>
          <a:stretch>
            <a:fillRect/>
          </a:stretch>
        </p:blipFill>
        <p:spPr>
          <a:xfrm>
            <a:off x="11062899" y="5424624"/>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200"/>
              <a:buChar char="•"/>
            </a:pPr>
            <a:r>
              <a:rPr lang="en-US" sz="3200" dirty="0"/>
              <a:t>In conclusion, With the principles and standards mentioned within this presentation we can conclude that most of all the important topics were covered to display our plan to create and maintain a secure and proficient programing. We also have adopted a zero-trust policy when it comes to accessing things inside and outside of the company network to maintain security and privacy to keep all sensitive information safe and secure for all parties involved. </a:t>
            </a:r>
            <a:endParaRPr sz="32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Seacord</a:t>
            </a:r>
            <a:r>
              <a:rPr lang="en-US" dirty="0"/>
              <a:t>, R. (2020, November 18). Confluence. Retrieved from SEI External Wiki Home: https://wiki.sei.cmu.edu/confluence/</a:t>
            </a:r>
          </a:p>
          <a:p>
            <a:pPr marL="228600" lvl="0" indent="-228600" algn="l" rtl="0">
              <a:lnSpc>
                <a:spcPct val="90000"/>
              </a:lnSpc>
              <a:spcBef>
                <a:spcPts val="0"/>
              </a:spcBef>
              <a:spcAft>
                <a:spcPts val="0"/>
              </a:spcAft>
              <a:buClr>
                <a:schemeClr val="lt1"/>
              </a:buClr>
              <a:buSzPts val="2200"/>
              <a:buChar char="•"/>
            </a:pPr>
            <a:endParaRPr lang="en-US"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model is to give an overview of the detailed methods of defense that we use in our work to maintain a solid blueprint to secure coding.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Secure Coding standards come with certain levels of vulnerability to measure the impact of that certain standard. Here is a chart to prioritize those levels.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p:cNvGraphicFramePr/>
          <p:nvPr>
            <p:extLst>
              <p:ext uri="{D42A27DB-BD31-4B8C-83A1-F6EECF244321}">
                <p14:modId xmlns:p14="http://schemas.microsoft.com/office/powerpoint/2010/main" val="197328488"/>
              </p:ext>
            </p:extLst>
          </p:nvPr>
        </p:nvGraphicFramePr>
        <p:xfrm>
          <a:off x="3171900" y="1789043"/>
          <a:ext cx="7904267" cy="475482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73842">
                  <a:extLst>
                    <a:ext uri="{9D8B030D-6E8A-4147-A177-3AD203B41FA5}">
                      <a16:colId xmlns:a16="http://schemas.microsoft.com/office/drawing/2014/main" val="20001"/>
                    </a:ext>
                  </a:extLst>
                </a:gridCol>
              </a:tblGrid>
              <a:tr h="232575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very likely to 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2575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low relevancy. </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are not as likely to happen. </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800" dirty="0"/>
              <a:t>1. Validate Input Data</a:t>
            </a:r>
          </a:p>
          <a:p>
            <a:pPr marL="228600" lvl="0" indent="-228600" algn="l" rtl="0">
              <a:lnSpc>
                <a:spcPct val="90000"/>
              </a:lnSpc>
              <a:spcBef>
                <a:spcPts val="0"/>
              </a:spcBef>
              <a:spcAft>
                <a:spcPts val="0"/>
              </a:spcAft>
              <a:buClr>
                <a:schemeClr val="lt1"/>
              </a:buClr>
              <a:buSzPts val="2200"/>
              <a:buChar char="•"/>
            </a:pPr>
            <a:r>
              <a:rPr lang="en-US" sz="2800" dirty="0"/>
              <a:t>2. Heed Compiler Warnings</a:t>
            </a:r>
          </a:p>
          <a:p>
            <a:pPr marL="228600" lvl="0" indent="-228600" algn="l" rtl="0">
              <a:lnSpc>
                <a:spcPct val="90000"/>
              </a:lnSpc>
              <a:spcBef>
                <a:spcPts val="0"/>
              </a:spcBef>
              <a:spcAft>
                <a:spcPts val="0"/>
              </a:spcAft>
              <a:buClr>
                <a:schemeClr val="lt1"/>
              </a:buClr>
              <a:buSzPts val="2200"/>
              <a:buChar char="•"/>
            </a:pPr>
            <a:r>
              <a:rPr lang="en-US" sz="2800" dirty="0"/>
              <a:t>3. Architect and Design for Security Policies.</a:t>
            </a:r>
          </a:p>
          <a:p>
            <a:pPr marL="228600" lvl="0" indent="-228600" algn="l" rtl="0">
              <a:lnSpc>
                <a:spcPct val="90000"/>
              </a:lnSpc>
              <a:spcBef>
                <a:spcPts val="0"/>
              </a:spcBef>
              <a:spcAft>
                <a:spcPts val="0"/>
              </a:spcAft>
              <a:buClr>
                <a:schemeClr val="lt1"/>
              </a:buClr>
              <a:buSzPts val="2200"/>
              <a:buChar char="•"/>
            </a:pPr>
            <a:r>
              <a:rPr lang="en-US" sz="2800" dirty="0"/>
              <a:t>4. Keep it Simple</a:t>
            </a:r>
          </a:p>
          <a:p>
            <a:pPr marL="228600" lvl="0" indent="-228600" algn="l" rtl="0">
              <a:lnSpc>
                <a:spcPct val="90000"/>
              </a:lnSpc>
              <a:spcBef>
                <a:spcPts val="0"/>
              </a:spcBef>
              <a:spcAft>
                <a:spcPts val="0"/>
              </a:spcAft>
              <a:buClr>
                <a:schemeClr val="lt1"/>
              </a:buClr>
              <a:buSzPts val="2200"/>
              <a:buChar char="•"/>
            </a:pPr>
            <a:r>
              <a:rPr lang="en-US" sz="2800" dirty="0"/>
              <a:t>5. Default Deny</a:t>
            </a:r>
          </a:p>
          <a:p>
            <a:pPr marL="228600" lvl="0" indent="-228600" algn="l" rtl="0">
              <a:lnSpc>
                <a:spcPct val="90000"/>
              </a:lnSpc>
              <a:spcBef>
                <a:spcPts val="0"/>
              </a:spcBef>
              <a:spcAft>
                <a:spcPts val="0"/>
              </a:spcAft>
              <a:buClr>
                <a:schemeClr val="lt1"/>
              </a:buClr>
              <a:buSzPts val="2200"/>
              <a:buChar char="•"/>
            </a:pPr>
            <a:r>
              <a:rPr lang="en-US" sz="2800" dirty="0"/>
              <a:t>6. Adhere to the Principle of Least Privilege</a:t>
            </a:r>
          </a:p>
          <a:p>
            <a:pPr marL="228600" lvl="0" indent="-228600" algn="l" rtl="0">
              <a:lnSpc>
                <a:spcPct val="90000"/>
              </a:lnSpc>
              <a:spcBef>
                <a:spcPts val="0"/>
              </a:spcBef>
              <a:spcAft>
                <a:spcPts val="0"/>
              </a:spcAft>
              <a:buClr>
                <a:schemeClr val="lt1"/>
              </a:buClr>
              <a:buSzPts val="2200"/>
              <a:buChar char="•"/>
            </a:pPr>
            <a:r>
              <a:rPr lang="en-US" sz="2800" dirty="0"/>
              <a:t>7. Sanitize Data Sent to Other Systems</a:t>
            </a:r>
          </a:p>
          <a:p>
            <a:pPr marL="228600" lvl="0" indent="-228600" algn="l" rtl="0">
              <a:lnSpc>
                <a:spcPct val="90000"/>
              </a:lnSpc>
              <a:spcBef>
                <a:spcPts val="0"/>
              </a:spcBef>
              <a:spcAft>
                <a:spcPts val="0"/>
              </a:spcAft>
              <a:buClr>
                <a:schemeClr val="lt1"/>
              </a:buClr>
              <a:buSzPts val="2200"/>
              <a:buChar char="•"/>
            </a:pPr>
            <a:r>
              <a:rPr lang="en-US" sz="2800" dirty="0"/>
              <a:t>8. Practice Defense in Depth</a:t>
            </a:r>
          </a:p>
          <a:p>
            <a:pPr marL="228600" lvl="0" indent="-228600" algn="l" rtl="0">
              <a:lnSpc>
                <a:spcPct val="90000"/>
              </a:lnSpc>
              <a:spcBef>
                <a:spcPts val="0"/>
              </a:spcBef>
              <a:spcAft>
                <a:spcPts val="0"/>
              </a:spcAft>
              <a:buClr>
                <a:schemeClr val="lt1"/>
              </a:buClr>
              <a:buSzPts val="2200"/>
              <a:buChar char="•"/>
            </a:pPr>
            <a:r>
              <a:rPr lang="en-US" sz="2800" dirty="0"/>
              <a:t>9. Use Effective Quality Assurance Techniques</a:t>
            </a:r>
          </a:p>
          <a:p>
            <a:pPr marL="228600" lvl="0" indent="-228600" algn="l" rtl="0">
              <a:lnSpc>
                <a:spcPct val="90000"/>
              </a:lnSpc>
              <a:spcBef>
                <a:spcPts val="0"/>
              </a:spcBef>
              <a:spcAft>
                <a:spcPts val="0"/>
              </a:spcAft>
              <a:buClr>
                <a:schemeClr val="lt1"/>
              </a:buClr>
              <a:buSzPts val="2200"/>
              <a:buChar char="•"/>
            </a:pPr>
            <a:r>
              <a:rPr lang="en-US" sz="2800" dirty="0"/>
              <a:t>10. Adopt a Secure Coding Standard</a:t>
            </a:r>
          </a:p>
          <a:p>
            <a:pPr marL="228600" lvl="0" indent="-228600" algn="l" rtl="0">
              <a:lnSpc>
                <a:spcPct val="90000"/>
              </a:lnSpc>
              <a:spcBef>
                <a:spcPts val="0"/>
              </a:spcBef>
              <a:spcAft>
                <a:spcPts val="0"/>
              </a:spcAft>
              <a:buClr>
                <a:schemeClr val="lt1"/>
              </a:buClr>
              <a:buSzPts val="2200"/>
              <a:buChar char="•"/>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400" dirty="0"/>
              <a:t>1. Do not cast to an out-of-range enumeration value</a:t>
            </a:r>
          </a:p>
          <a:p>
            <a:pPr marL="228600" lvl="0" indent="-228600" algn="l" rtl="0">
              <a:lnSpc>
                <a:spcPct val="90000"/>
              </a:lnSpc>
              <a:spcBef>
                <a:spcPts val="0"/>
              </a:spcBef>
              <a:spcAft>
                <a:spcPts val="0"/>
              </a:spcAft>
              <a:buClr>
                <a:schemeClr val="lt1"/>
              </a:buClr>
              <a:buSzPts val="2000"/>
              <a:buChar char="•"/>
            </a:pPr>
            <a:r>
              <a:rPr lang="en-US" sz="2400" dirty="0"/>
              <a:t>2. Use valid references, pointers, and iterators to reference elements of a container</a:t>
            </a:r>
          </a:p>
          <a:p>
            <a:pPr marL="228600" lvl="0" indent="-228600" algn="l" rtl="0">
              <a:lnSpc>
                <a:spcPct val="90000"/>
              </a:lnSpc>
              <a:spcBef>
                <a:spcPts val="0"/>
              </a:spcBef>
              <a:spcAft>
                <a:spcPts val="0"/>
              </a:spcAft>
              <a:buClr>
                <a:schemeClr val="lt1"/>
              </a:buClr>
              <a:buSzPts val="2000"/>
              <a:buChar char="•"/>
            </a:pPr>
            <a:r>
              <a:rPr lang="en-US" sz="2400" dirty="0"/>
              <a:t>3. Do not attempt to create a std::string from a null pointer</a:t>
            </a:r>
          </a:p>
          <a:p>
            <a:pPr marL="228600" lvl="0" indent="-228600" algn="l" rtl="0">
              <a:lnSpc>
                <a:spcPct val="90000"/>
              </a:lnSpc>
              <a:spcBef>
                <a:spcPts val="0"/>
              </a:spcBef>
              <a:spcAft>
                <a:spcPts val="0"/>
              </a:spcAft>
              <a:buClr>
                <a:schemeClr val="lt1"/>
              </a:buClr>
              <a:buSzPts val="2000"/>
              <a:buChar char="•"/>
            </a:pPr>
            <a:r>
              <a:rPr lang="en-US" sz="2400" dirty="0"/>
              <a:t>4. Do not store already-owned pointer value in an unrelated smart pointer</a:t>
            </a:r>
          </a:p>
          <a:p>
            <a:pPr marL="228600" lvl="0" indent="-228600" algn="l" rtl="0">
              <a:lnSpc>
                <a:spcPct val="90000"/>
              </a:lnSpc>
              <a:spcBef>
                <a:spcPts val="0"/>
              </a:spcBef>
              <a:spcAft>
                <a:spcPts val="0"/>
              </a:spcAft>
              <a:buClr>
                <a:schemeClr val="lt1"/>
              </a:buClr>
              <a:buSzPts val="2000"/>
              <a:buChar char="•"/>
            </a:pPr>
            <a:r>
              <a:rPr lang="en-US" sz="2400" dirty="0"/>
              <a:t>5. Properly deallocate dynamically allocated resources</a:t>
            </a:r>
          </a:p>
          <a:p>
            <a:pPr marL="228600" lvl="0" indent="-228600" algn="l" rtl="0">
              <a:lnSpc>
                <a:spcPct val="90000"/>
              </a:lnSpc>
              <a:spcBef>
                <a:spcPts val="0"/>
              </a:spcBef>
              <a:spcAft>
                <a:spcPts val="0"/>
              </a:spcAft>
              <a:buClr>
                <a:schemeClr val="lt1"/>
              </a:buClr>
              <a:buSzPts val="2000"/>
              <a:buChar char="•"/>
            </a:pPr>
            <a:r>
              <a:rPr lang="en-US" sz="2400" dirty="0"/>
              <a:t>6. Use a static assertion to test the value of a constant expression</a:t>
            </a:r>
          </a:p>
          <a:p>
            <a:pPr marL="228600" lvl="0" indent="-228600" algn="l" rtl="0">
              <a:lnSpc>
                <a:spcPct val="90000"/>
              </a:lnSpc>
              <a:spcBef>
                <a:spcPts val="0"/>
              </a:spcBef>
              <a:spcAft>
                <a:spcPts val="0"/>
              </a:spcAft>
              <a:buClr>
                <a:schemeClr val="lt1"/>
              </a:buClr>
              <a:buSzPts val="2000"/>
              <a:buChar char="•"/>
            </a:pPr>
            <a:r>
              <a:rPr lang="en-US" sz="2400" dirty="0"/>
              <a:t>7. Handle all exceptions thrown before main() begins executing</a:t>
            </a:r>
          </a:p>
          <a:p>
            <a:pPr marL="228600" lvl="0" indent="-228600" algn="l" rtl="0">
              <a:lnSpc>
                <a:spcPct val="90000"/>
              </a:lnSpc>
              <a:spcBef>
                <a:spcPts val="0"/>
              </a:spcBef>
              <a:spcAft>
                <a:spcPts val="0"/>
              </a:spcAft>
              <a:buClr>
                <a:schemeClr val="lt1"/>
              </a:buClr>
              <a:buSzPts val="2000"/>
              <a:buChar char="•"/>
            </a:pPr>
            <a:r>
              <a:rPr lang="en-US" sz="2400" dirty="0"/>
              <a:t>8. Do not alternately input and output from a file stream without an intervening positioning call</a:t>
            </a:r>
          </a:p>
          <a:p>
            <a:pPr marL="228600" lvl="0" indent="-228600" algn="l" rtl="0">
              <a:lnSpc>
                <a:spcPct val="90000"/>
              </a:lnSpc>
              <a:spcBef>
                <a:spcPts val="0"/>
              </a:spcBef>
              <a:spcAft>
                <a:spcPts val="0"/>
              </a:spcAft>
              <a:buClr>
                <a:schemeClr val="lt1"/>
              </a:buClr>
              <a:buSzPts val="2000"/>
              <a:buChar char="•"/>
            </a:pPr>
            <a:r>
              <a:rPr lang="en-US" sz="2400" dirty="0"/>
              <a:t>9. Do not invoke virtual functions from constructors or destructors</a:t>
            </a:r>
          </a:p>
          <a:p>
            <a:pPr marL="228600" lvl="0" indent="-228600" algn="l" rtl="0">
              <a:lnSpc>
                <a:spcPct val="90000"/>
              </a:lnSpc>
              <a:spcBef>
                <a:spcPts val="0"/>
              </a:spcBef>
              <a:spcAft>
                <a:spcPts val="0"/>
              </a:spcAft>
              <a:buClr>
                <a:schemeClr val="lt1"/>
              </a:buClr>
              <a:buSzPts val="2000"/>
              <a:buChar char="•"/>
            </a:pPr>
            <a:r>
              <a:rPr lang="en-US" sz="2400" dirty="0"/>
              <a:t>10. Value returning functions must return a value from all exit paths</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t>Encryption in rest </a:t>
            </a:r>
            <a:r>
              <a:rPr lang="en-US" sz="2000" dirty="0"/>
              <a:t>- Encryption at rest is designed to prevent the attacker from accessing the unencrypted data by ensuring the data is encrypted when on disk. If an attacker obtains a hard drive with encrypted data but not the encryption keys, the attacker must defeat the encryption to read the data.</a:t>
            </a:r>
          </a:p>
          <a:p>
            <a:pPr marL="228600" lvl="0" indent="-228600" algn="l" rtl="0">
              <a:lnSpc>
                <a:spcPct val="90000"/>
              </a:lnSpc>
              <a:spcBef>
                <a:spcPts val="0"/>
              </a:spcBef>
              <a:spcAft>
                <a:spcPts val="0"/>
              </a:spcAft>
              <a:buClr>
                <a:schemeClr val="lt1"/>
              </a:buClr>
              <a:buSzPts val="2000"/>
              <a:buChar char="•"/>
            </a:pPr>
            <a:r>
              <a:rPr lang="en-US" sz="2000" b="1" dirty="0"/>
              <a:t>Encryption at Flight </a:t>
            </a:r>
            <a:r>
              <a:rPr lang="en-US" sz="2000" dirty="0"/>
              <a:t>- The process of encrypting data while the data is being transmitted. In some applications, such as remote replication, data may be unencrypted while it is at rest on drive arrays, but encrypted while it is being transmitted to provide protection.</a:t>
            </a:r>
          </a:p>
          <a:p>
            <a:pPr marL="228600" lvl="0" indent="-228600" algn="l" rtl="0">
              <a:lnSpc>
                <a:spcPct val="90000"/>
              </a:lnSpc>
              <a:spcBef>
                <a:spcPts val="0"/>
              </a:spcBef>
              <a:spcAft>
                <a:spcPts val="0"/>
              </a:spcAft>
              <a:buClr>
                <a:schemeClr val="lt1"/>
              </a:buClr>
              <a:buSzPts val="2000"/>
              <a:buChar char="•"/>
            </a:pPr>
            <a:r>
              <a:rPr lang="en-US" sz="2000" b="1" dirty="0"/>
              <a:t>Encryption in Use </a:t>
            </a:r>
            <a:r>
              <a:rPr lang="en-US" sz="2000" dirty="0"/>
              <a:t>- Compromising data in use enables access to encrypted data at rest and data in motion. For example, someone with access to random access memory can parse that memory to locate the encryption key for data at rest. Once they have obtained that encryption key, they can decrypt encrypted data at rest.</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b="1" dirty="0"/>
              <a:t>Authentication - </a:t>
            </a:r>
            <a:r>
              <a:rPr lang="en-US" dirty="0"/>
              <a:t>Authentication is the process where the user is being confirmed as someone who has access to the system. This can include user login and password information for the user to be able to access parts of the system. Some newer methods use 2 step authentication or multi tier authentication. </a:t>
            </a:r>
          </a:p>
          <a:p>
            <a:pPr marL="228600" lvl="0" indent="-228600" algn="l" rtl="0">
              <a:lnSpc>
                <a:spcPct val="90000"/>
              </a:lnSpc>
              <a:spcBef>
                <a:spcPts val="0"/>
              </a:spcBef>
              <a:spcAft>
                <a:spcPts val="0"/>
              </a:spcAft>
              <a:buClr>
                <a:schemeClr val="lt1"/>
              </a:buClr>
              <a:buSzPts val="2400"/>
              <a:buChar char="•"/>
            </a:pPr>
            <a:r>
              <a:rPr lang="en-US" b="1" dirty="0"/>
              <a:t>Authorization - </a:t>
            </a:r>
            <a:r>
              <a:rPr lang="en-US" dirty="0"/>
              <a:t>Authorization is the level of access that a user has within the system. This can include if the user can read, create, delete, or modify files within the database. This can also lead to access to whether a user can add or delete files and users withing the system.</a:t>
            </a:r>
          </a:p>
          <a:p>
            <a:pPr marL="228600" lvl="0" indent="-228600" algn="l" rtl="0">
              <a:lnSpc>
                <a:spcPct val="90000"/>
              </a:lnSpc>
              <a:spcBef>
                <a:spcPts val="0"/>
              </a:spcBef>
              <a:spcAft>
                <a:spcPts val="0"/>
              </a:spcAft>
              <a:buClr>
                <a:schemeClr val="lt1"/>
              </a:buClr>
              <a:buSzPts val="2400"/>
              <a:buChar char="•"/>
            </a:pPr>
            <a:r>
              <a:rPr lang="en-US" b="1" dirty="0"/>
              <a:t>Accounting - </a:t>
            </a:r>
            <a:r>
              <a:rPr lang="en-US" dirty="0"/>
              <a:t>Accounting is the process of monitoring what a user is doing with their level of access to the system. This will keep track of what databases are accessed, what was done when it was accessed, and what user accessed the system to begin with.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4032017"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Our unit test practices come early and often through out the development process to ensure that we have secure functioning code. Ex. Limiting the number of characters within a user input string to prevent buffer overflow.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709D4DF1-0DFF-485C-806B-42D365FE3E0F}"/>
              </a:ext>
            </a:extLst>
          </p:cNvPr>
          <p:cNvPicPr>
            <a:picLocks noChangeAspect="1"/>
          </p:cNvPicPr>
          <p:nvPr/>
        </p:nvPicPr>
        <p:blipFill>
          <a:blip r:embed="rId5"/>
          <a:stretch>
            <a:fillRect/>
          </a:stretch>
        </p:blipFill>
        <p:spPr>
          <a:xfrm>
            <a:off x="4928888" y="1836751"/>
            <a:ext cx="6155186" cy="438200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TotalTime>
  <Words>949</Words>
  <Application>Microsoft Office PowerPoint</Application>
  <PresentationFormat>Widescreen</PresentationFormat>
  <Paragraphs>59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Brandon Womack</cp:lastModifiedBy>
  <cp:revision>10</cp:revision>
  <dcterms:created xsi:type="dcterms:W3CDTF">2020-08-19T17:59:24Z</dcterms:created>
  <dcterms:modified xsi:type="dcterms:W3CDTF">2021-04-25T22:34:37Z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