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9"/>
  </p:notesMasterIdLst>
  <p:handoutMasterIdLst>
    <p:handoutMasterId r:id="rId30"/>
  </p:handoutMasterIdLst>
  <p:sldIdLst>
    <p:sldId id="256" r:id="rId2"/>
    <p:sldId id="260" r:id="rId3"/>
    <p:sldId id="264" r:id="rId4"/>
    <p:sldId id="286" r:id="rId5"/>
    <p:sldId id="285" r:id="rId6"/>
    <p:sldId id="271" r:id="rId7"/>
    <p:sldId id="272" r:id="rId8"/>
    <p:sldId id="273" r:id="rId9"/>
    <p:sldId id="274" r:id="rId10"/>
    <p:sldId id="279" r:id="rId11"/>
    <p:sldId id="280" r:id="rId12"/>
    <p:sldId id="282" r:id="rId13"/>
    <p:sldId id="283" r:id="rId14"/>
    <p:sldId id="284" r:id="rId15"/>
    <p:sldId id="265" r:id="rId16"/>
    <p:sldId id="266" r:id="rId17"/>
    <p:sldId id="267" r:id="rId18"/>
    <p:sldId id="268" r:id="rId19"/>
    <p:sldId id="269" r:id="rId20"/>
    <p:sldId id="270" r:id="rId21"/>
    <p:sldId id="275" r:id="rId22"/>
    <p:sldId id="276" r:id="rId23"/>
    <p:sldId id="277" r:id="rId24"/>
    <p:sldId id="278" r:id="rId25"/>
    <p:sldId id="281" r:id="rId26"/>
    <p:sldId id="287" r:id="rId27"/>
    <p:sldId id="261"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B05"/>
    <a:srgbClr val="001945"/>
    <a:srgbClr val="4B66A6"/>
    <a:srgbClr val="607D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31"/>
    <p:restoredTop sz="95673" autoAdjust="0"/>
  </p:normalViewPr>
  <p:slideViewPr>
    <p:cSldViewPr snapToObjects="1">
      <p:cViewPr varScale="1">
        <p:scale>
          <a:sx n="103" d="100"/>
          <a:sy n="103" d="100"/>
        </p:scale>
        <p:origin x="1096" y="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handoutMaster" Target="handoutMasters/handout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F4E0E5F-2FC0-254A-B1A8-028783062CA8}" type="datetime1">
              <a:rPr lang="en-US" smtClean="0"/>
              <a:pPr/>
              <a:t>3/9/17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A05ACD-1A34-5945-A275-C097CE63C88C}" type="slidenum">
              <a:rPr lang="en-US" smtClean="0"/>
              <a:pPr/>
              <a:t>‹#›</a:t>
            </a:fld>
            <a:endParaRPr lang="en-US"/>
          </a:p>
        </p:txBody>
      </p:sp>
    </p:spTree>
    <p:extLst>
      <p:ext uri="{BB962C8B-B14F-4D97-AF65-F5344CB8AC3E}">
        <p14:creationId xmlns:p14="http://schemas.microsoft.com/office/powerpoint/2010/main" val="308385307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B3057B-6F34-1949-8AFB-4CF18C196AED}" type="datetime1">
              <a:rPr lang="en-US" smtClean="0"/>
              <a:pPr/>
              <a:t>3/9/17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33AE57-7EE0-B64A-926E-EC6AF342440A}" type="slidenum">
              <a:rPr lang="en-US" smtClean="0"/>
              <a:pPr/>
              <a:t>‹#›</a:t>
            </a:fld>
            <a:endParaRPr lang="en-US"/>
          </a:p>
        </p:txBody>
      </p:sp>
    </p:spTree>
    <p:extLst>
      <p:ext uri="{BB962C8B-B14F-4D97-AF65-F5344CB8AC3E}">
        <p14:creationId xmlns:p14="http://schemas.microsoft.com/office/powerpoint/2010/main" val="31182179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73" name="Shape 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903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73" name="Shape 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3922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14" name="Shape 1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8395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84" name="Shape 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0535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092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106" name="Shape 1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3014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73" name="Shape 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4306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84" name="Shape 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735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5452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73" name="Shape 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4483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82" name="Shape 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4869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65BD321-385F-C841-BF26-AC2DB3683DB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65BD321-385F-C841-BF26-AC2DB3683DB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65BD321-385F-C841-BF26-AC2DB3683DB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65BD321-385F-C841-BF26-AC2DB3683DB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65BD321-385F-C841-BF26-AC2DB3683DB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65BD321-385F-C841-BF26-AC2DB3683DB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965BD321-385F-C841-BF26-AC2DB3683DB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65BD321-385F-C841-BF26-AC2DB3683DB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965BD321-385F-C841-BF26-AC2DB3683DB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65BD321-385F-C841-BF26-AC2DB3683DB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65BD321-385F-C841-BF26-AC2DB3683DB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4B66A6"/>
            </a:gs>
            <a:gs pos="40000">
              <a:srgbClr val="001945"/>
            </a:gs>
          </a:gsLst>
          <a:lin ang="558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95400"/>
            <a:ext cx="8229600" cy="4953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6" name="Picture 5"/>
          <p:cNvPicPr>
            <a:picLocks noChangeAspect="1"/>
          </p:cNvPicPr>
          <p:nvPr/>
        </p:nvPicPr>
        <p:blipFill>
          <a:blip r:embed="rId13"/>
          <a:stretch>
            <a:fillRect/>
          </a:stretch>
        </p:blipFill>
        <p:spPr>
          <a:xfrm>
            <a:off x="8077200" y="6364069"/>
            <a:ext cx="875760" cy="425369"/>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d3-meteor-cqrxxjvcqt.now.sh/"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Weekly LAVA Status Project Summary</a:t>
            </a:r>
            <a:endParaRPr lang="en-US" dirty="0"/>
          </a:p>
        </p:txBody>
      </p:sp>
      <p:sp>
        <p:nvSpPr>
          <p:cNvPr id="3" name="Subtitle 2"/>
          <p:cNvSpPr>
            <a:spLocks noGrp="1"/>
          </p:cNvSpPr>
          <p:nvPr>
            <p:ph type="subTitle" idx="1"/>
          </p:nvPr>
        </p:nvSpPr>
        <p:spPr>
          <a:xfrm>
            <a:off x="1371600" y="3886200"/>
            <a:ext cx="6400800" cy="914400"/>
          </a:xfrm>
        </p:spPr>
        <p:txBody>
          <a:bodyPr/>
          <a:lstStyle/>
          <a:p>
            <a:r>
              <a:rPr lang="en-US" dirty="0" smtClean="0"/>
              <a:t>Presenter: Alberto Gonzalez</a:t>
            </a:r>
            <a:endParaRPr lang="en-US" dirty="0"/>
          </a:p>
        </p:txBody>
      </p:sp>
    </p:spTree>
    <p:extLst>
      <p:ext uri="{BB962C8B-B14F-4D97-AF65-F5344CB8AC3E}">
        <p14:creationId xmlns:p14="http://schemas.microsoft.com/office/powerpoint/2010/main" val="2234929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96850" y="0"/>
            <a:ext cx="8489950" cy="1143000"/>
          </a:xfrm>
        </p:spPr>
        <p:txBody>
          <a:bodyPr/>
          <a:lstStyle/>
          <a:p>
            <a:pPr algn="l" eaLnBrk="1" hangingPunct="1"/>
            <a:r>
              <a:rPr lang="en-US" dirty="0" smtClean="0"/>
              <a:t>Project Status Jack</a:t>
            </a:r>
          </a:p>
        </p:txBody>
      </p:sp>
      <p:sp>
        <p:nvSpPr>
          <p:cNvPr id="7172" name="TextBox 3"/>
          <p:cNvSpPr txBox="1">
            <a:spLocks noChangeArrowheads="1"/>
          </p:cNvSpPr>
          <p:nvPr/>
        </p:nvSpPr>
        <p:spPr bwMode="auto">
          <a:xfrm>
            <a:off x="76200" y="1956475"/>
            <a:ext cx="891540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en-US" sz="1000" b="1" dirty="0"/>
              <a:t>Summary of Recent Status:  </a:t>
            </a:r>
            <a:endParaRPr lang="en-US" sz="1000" dirty="0"/>
          </a:p>
          <a:p>
            <a:pPr eaLnBrk="1" hangingPunct="1"/>
            <a:endParaRPr lang="en-US" sz="1000" b="1" dirty="0" smtClean="0"/>
          </a:p>
          <a:p>
            <a:pPr eaLnBrk="1" hangingPunct="1"/>
            <a:r>
              <a:rPr lang="en-US" sz="1000" b="1" dirty="0" smtClean="0"/>
              <a:t>Created generic CSV to </a:t>
            </a:r>
            <a:r>
              <a:rPr lang="en-US" sz="1000" b="1" dirty="0" err="1" smtClean="0"/>
              <a:t>GeoJson</a:t>
            </a:r>
            <a:r>
              <a:rPr lang="en-US" sz="1000" b="1" dirty="0" smtClean="0"/>
              <a:t> parser pythons script. Had meeting with graduate students on 2/28 to talk over what type of data is important and where. Major focus is currently on </a:t>
            </a:r>
            <a:r>
              <a:rPr lang="en-US" sz="1000" b="1" dirty="0" err="1" smtClean="0"/>
              <a:t>Hualalai</a:t>
            </a:r>
            <a:r>
              <a:rPr lang="en-US" sz="1000" b="1" dirty="0" smtClean="0"/>
              <a:t> area. Also received updated well information data.</a:t>
            </a:r>
            <a:endParaRPr lang="en-US" sz="1000" b="1" dirty="0"/>
          </a:p>
          <a:p>
            <a:pPr eaLnBrk="1" hangingPunct="1"/>
            <a:endParaRPr lang="en-US" sz="1000" b="1" dirty="0"/>
          </a:p>
          <a:p>
            <a:pPr eaLnBrk="1" hangingPunct="1"/>
            <a:r>
              <a:rPr lang="en-US" sz="1000" b="1" dirty="0"/>
              <a:t>Activities Completed:</a:t>
            </a:r>
          </a:p>
          <a:p>
            <a:pPr lvl="1" eaLnBrk="1" hangingPunct="1">
              <a:buFont typeface="Wingdings" pitchFamily="2" charset="2"/>
              <a:buChar char="§"/>
            </a:pPr>
            <a:r>
              <a:rPr lang="en-US" sz="1000" dirty="0" smtClean="0"/>
              <a:t>Created generic CSV to </a:t>
            </a:r>
            <a:r>
              <a:rPr lang="en-US" sz="1000" dirty="0" err="1" smtClean="0"/>
              <a:t>GeoJson</a:t>
            </a:r>
            <a:r>
              <a:rPr lang="en-US" sz="1000" dirty="0" smtClean="0"/>
              <a:t> parser</a:t>
            </a:r>
            <a:endParaRPr lang="en-US" sz="1000" dirty="0"/>
          </a:p>
          <a:p>
            <a:pPr lvl="1" eaLnBrk="1" hangingPunct="1">
              <a:buFont typeface="Wingdings" pitchFamily="2" charset="2"/>
              <a:buChar char="§"/>
            </a:pPr>
            <a:r>
              <a:rPr lang="en-US" sz="1000" dirty="0" smtClean="0"/>
              <a:t>Tested parser and was able to load plume information into </a:t>
            </a:r>
            <a:r>
              <a:rPr lang="en-US" sz="1000" dirty="0" err="1" smtClean="0"/>
              <a:t>ArcGIS</a:t>
            </a:r>
            <a:r>
              <a:rPr lang="en-US" sz="1000" dirty="0" smtClean="0"/>
              <a:t>.</a:t>
            </a:r>
            <a:endParaRPr lang="en-US" sz="1000" dirty="0"/>
          </a:p>
          <a:p>
            <a:pPr eaLnBrk="1" hangingPunct="1"/>
            <a:r>
              <a:rPr lang="en-US" sz="1000" b="1" dirty="0"/>
              <a:t>Activities In Progress:</a:t>
            </a:r>
          </a:p>
          <a:p>
            <a:pPr lvl="1" eaLnBrk="1" hangingPunct="1">
              <a:buFont typeface="Wingdings" pitchFamily="2" charset="2"/>
              <a:buChar char="§"/>
            </a:pPr>
            <a:r>
              <a:rPr lang="en-US" sz="1000" dirty="0" smtClean="0"/>
              <a:t>Need to combine updated well information and plume information.</a:t>
            </a:r>
            <a:endParaRPr lang="en-US" sz="1000" dirty="0"/>
          </a:p>
          <a:p>
            <a:pPr lvl="1" eaLnBrk="1" hangingPunct="1">
              <a:buFont typeface="Wingdings" pitchFamily="2" charset="2"/>
              <a:buChar char="§"/>
            </a:pPr>
            <a:r>
              <a:rPr lang="en-US" sz="1000" dirty="0" smtClean="0"/>
              <a:t>There’s a mention of showing property owners on where wells are located. </a:t>
            </a:r>
            <a:endParaRPr lang="en-US" sz="1000" dirty="0"/>
          </a:p>
          <a:p>
            <a:pPr lvl="1" eaLnBrk="1" hangingPunct="1">
              <a:buFont typeface="Wingdings" pitchFamily="2" charset="2"/>
              <a:buChar char="§"/>
            </a:pPr>
            <a:r>
              <a:rPr lang="en-US" sz="1000" dirty="0" smtClean="0"/>
              <a:t>Hawaiian language group seems interested in also mapping out </a:t>
            </a:r>
            <a:r>
              <a:rPr lang="en-US" sz="1000" dirty="0" err="1" smtClean="0"/>
              <a:t>ahupuaa</a:t>
            </a:r>
            <a:r>
              <a:rPr lang="en-US" sz="1000" dirty="0" smtClean="0"/>
              <a:t> information.</a:t>
            </a:r>
            <a:endParaRPr lang="en-US" sz="1000" dirty="0"/>
          </a:p>
          <a:p>
            <a:pPr eaLnBrk="1" hangingPunct="1"/>
            <a:r>
              <a:rPr lang="en-US" sz="1000" b="1" dirty="0" smtClean="0"/>
              <a:t>Issues:</a:t>
            </a:r>
            <a:endParaRPr lang="en-US" sz="1000" b="1" dirty="0"/>
          </a:p>
          <a:p>
            <a:pPr lvl="1" eaLnBrk="1" hangingPunct="1">
              <a:buFont typeface="Wingdings" pitchFamily="2" charset="2"/>
              <a:buChar char="§"/>
            </a:pPr>
            <a:r>
              <a:rPr lang="en-US" sz="1000" dirty="0" smtClean="0"/>
              <a:t>Some CSV data are not well formed (such as special characters) may break parser.</a:t>
            </a:r>
            <a:endParaRPr lang="en-US" sz="1000" dirty="0"/>
          </a:p>
          <a:p>
            <a:pPr lvl="1" eaLnBrk="1" hangingPunct="1">
              <a:buFont typeface="Wingdings" pitchFamily="2" charset="2"/>
              <a:buChar char="§"/>
            </a:pPr>
            <a:r>
              <a:rPr lang="en-US" sz="1000" dirty="0" smtClean="0"/>
              <a:t>Did not look into Three.JS yet.</a:t>
            </a:r>
          </a:p>
          <a:p>
            <a:pPr lvl="1" eaLnBrk="1" hangingPunct="1">
              <a:buFont typeface="Wingdings" pitchFamily="2" charset="2"/>
              <a:buChar char="§"/>
            </a:pPr>
            <a:r>
              <a:rPr lang="en-US" sz="1000" dirty="0" smtClean="0"/>
              <a:t>Did not fix colors yet.</a:t>
            </a:r>
          </a:p>
          <a:p>
            <a:pPr eaLnBrk="1" hangingPunct="1"/>
            <a:r>
              <a:rPr lang="en-US" sz="1000" b="1" dirty="0" smtClean="0"/>
              <a:t>Miscellaneous:</a:t>
            </a:r>
          </a:p>
          <a:p>
            <a:pPr lvl="1" eaLnBrk="1" hangingPunct="1">
              <a:buFont typeface="Wingdings" pitchFamily="2" charset="2"/>
              <a:buChar char="§"/>
            </a:pPr>
            <a:r>
              <a:rPr lang="en-US" sz="1000" dirty="0" smtClean="0"/>
              <a:t>Need to talk with mentor on completing IDP form.</a:t>
            </a:r>
            <a:endParaRPr lang="en-US" sz="1000" b="1" dirty="0" smtClean="0"/>
          </a:p>
          <a:p>
            <a:pPr eaLnBrk="1" hangingPunct="1"/>
            <a:r>
              <a:rPr lang="en-US" sz="1000" dirty="0" smtClean="0"/>
              <a:t>	</a:t>
            </a:r>
            <a:endParaRPr lang="en-US" sz="1000" b="1" dirty="0" smtClean="0"/>
          </a:p>
          <a:p>
            <a:pPr eaLnBrk="1" hangingPunct="1"/>
            <a:endParaRPr lang="en-US" sz="1000" dirty="0" smtClean="0"/>
          </a:p>
          <a:p>
            <a:pPr eaLnBrk="1" hangingPunct="1"/>
            <a:endParaRPr lang="en-US" sz="1000" dirty="0"/>
          </a:p>
        </p:txBody>
      </p:sp>
      <p:graphicFrame>
        <p:nvGraphicFramePr>
          <p:cNvPr id="5" name="Table 4"/>
          <p:cNvGraphicFramePr>
            <a:graphicFrameLocks noGrp="1"/>
          </p:cNvGraphicFramePr>
          <p:nvPr>
            <p:extLst/>
          </p:nvPr>
        </p:nvGraphicFramePr>
        <p:xfrm>
          <a:off x="196850" y="5257800"/>
          <a:ext cx="8489949" cy="1081897"/>
        </p:xfrm>
        <a:graphic>
          <a:graphicData uri="http://schemas.openxmlformats.org/drawingml/2006/table">
            <a:tbl>
              <a:tblPr firstRow="1" bandRow="1">
                <a:tableStyleId>{5940675A-B579-460E-94D1-54222C63F5DA}</a:tableStyleId>
              </a:tblPr>
              <a:tblGrid>
                <a:gridCol w="2317750">
                  <a:extLst>
                    <a:ext uri="{9D8B030D-6E8A-4147-A177-3AD203B41FA5}">
                      <a16:colId xmlns="" xmlns:a16="http://schemas.microsoft.com/office/drawing/2014/main" val="20000"/>
                    </a:ext>
                  </a:extLst>
                </a:gridCol>
                <a:gridCol w="990600">
                  <a:extLst>
                    <a:ext uri="{9D8B030D-6E8A-4147-A177-3AD203B41FA5}">
                      <a16:colId xmlns="" xmlns:a16="http://schemas.microsoft.com/office/drawing/2014/main" val="20001"/>
                    </a:ext>
                  </a:extLst>
                </a:gridCol>
                <a:gridCol w="1981200">
                  <a:extLst>
                    <a:ext uri="{9D8B030D-6E8A-4147-A177-3AD203B41FA5}">
                      <a16:colId xmlns="" xmlns:a16="http://schemas.microsoft.com/office/drawing/2014/main" val="20002"/>
                    </a:ext>
                  </a:extLst>
                </a:gridCol>
                <a:gridCol w="3200399">
                  <a:extLst>
                    <a:ext uri="{9D8B030D-6E8A-4147-A177-3AD203B41FA5}">
                      <a16:colId xmlns="" xmlns:a16="http://schemas.microsoft.com/office/drawing/2014/main" val="20003"/>
                    </a:ext>
                  </a:extLst>
                </a:gridCol>
              </a:tblGrid>
              <a:tr h="228545">
                <a:tc>
                  <a:txBody>
                    <a:bodyPr/>
                    <a:lstStyle/>
                    <a:p>
                      <a:pPr algn="ctr"/>
                      <a:r>
                        <a:rPr lang="en-US" sz="800" b="1" dirty="0" smtClean="0"/>
                        <a:t>Deliverable</a:t>
                      </a:r>
                      <a:endParaRPr lang="en-US" sz="800" b="1" dirty="0"/>
                    </a:p>
                  </a:txBody>
                  <a:tcPr marL="91444" marR="91444" marT="45709" marB="45709"/>
                </a:tc>
                <a:tc>
                  <a:txBody>
                    <a:bodyPr/>
                    <a:lstStyle/>
                    <a:p>
                      <a:pPr algn="ctr"/>
                      <a:r>
                        <a:rPr lang="en-US" sz="800" b="1" dirty="0" smtClean="0"/>
                        <a:t>Status</a:t>
                      </a:r>
                      <a:endParaRPr lang="en-US" sz="800" b="1" dirty="0"/>
                    </a:p>
                  </a:txBody>
                  <a:tcPr marL="91444" marR="91444" marT="45709" marB="45709"/>
                </a:tc>
                <a:tc>
                  <a:txBody>
                    <a:bodyPr/>
                    <a:lstStyle/>
                    <a:p>
                      <a:pPr algn="ctr"/>
                      <a:r>
                        <a:rPr lang="en-US" sz="800" b="1" dirty="0" smtClean="0"/>
                        <a:t>Planned/Revised Completion Date</a:t>
                      </a:r>
                      <a:endParaRPr lang="en-US" sz="800" b="1" dirty="0"/>
                    </a:p>
                  </a:txBody>
                  <a:tcPr marL="91444" marR="91444" marT="45709" marB="45709"/>
                </a:tc>
                <a:tc>
                  <a:txBody>
                    <a:bodyPr/>
                    <a:lstStyle/>
                    <a:p>
                      <a:pPr algn="ctr"/>
                      <a:r>
                        <a:rPr lang="en-US" sz="800" b="1" dirty="0" smtClean="0"/>
                        <a:t>Comments</a:t>
                      </a:r>
                      <a:endParaRPr lang="en-US" sz="800" b="1" dirty="0"/>
                    </a:p>
                  </a:txBody>
                  <a:tcPr marL="91444" marR="91444" marT="45709" marB="45709"/>
                </a:tc>
                <a:extLst>
                  <a:ext uri="{0D108BD9-81ED-4DB2-BD59-A6C34878D82A}">
                    <a16:rowId xmlns="" xmlns:a16="http://schemas.microsoft.com/office/drawing/2014/main" val="10000"/>
                  </a:ext>
                </a:extLst>
              </a:tr>
              <a:tr h="213309">
                <a:tc>
                  <a:txBody>
                    <a:bodyPr/>
                    <a:lstStyle/>
                    <a:p>
                      <a:r>
                        <a:rPr lang="en-US" sz="800" dirty="0" smtClean="0"/>
                        <a:t>Showing well and plume</a:t>
                      </a:r>
                      <a:r>
                        <a:rPr lang="en-US" sz="800" baseline="0" dirty="0" smtClean="0"/>
                        <a:t> information</a:t>
                      </a:r>
                      <a:endParaRPr lang="en-US" sz="800" dirty="0"/>
                    </a:p>
                  </a:txBody>
                  <a:tcPr marL="91444" marR="91444" marT="45709" marB="45709"/>
                </a:tc>
                <a:tc>
                  <a:txBody>
                    <a:bodyPr/>
                    <a:lstStyle/>
                    <a:p>
                      <a:r>
                        <a:rPr lang="en-US" sz="800" dirty="0" smtClean="0"/>
                        <a:t>In Progress</a:t>
                      </a:r>
                      <a:endParaRPr lang="en-US" sz="800" dirty="0"/>
                    </a:p>
                  </a:txBody>
                  <a:tcPr marL="91444" marR="91444" marT="45709" marB="45709"/>
                </a:tc>
                <a:tc>
                  <a:txBody>
                    <a:bodyPr/>
                    <a:lstStyle/>
                    <a:p>
                      <a:r>
                        <a:rPr lang="en-US" sz="800" dirty="0" smtClean="0"/>
                        <a:t>3/9</a:t>
                      </a:r>
                      <a:endParaRPr lang="en-US" sz="800" dirty="0"/>
                    </a:p>
                  </a:txBody>
                  <a:tcPr marL="91444" marR="91444" marT="45709" marB="45709"/>
                </a:tc>
                <a:tc>
                  <a:txBody>
                    <a:bodyPr/>
                    <a:lstStyle/>
                    <a:p>
                      <a:endParaRPr lang="en-US" sz="800" dirty="0"/>
                    </a:p>
                  </a:txBody>
                  <a:tcPr marL="91444" marR="91444" marT="45709" marB="45709"/>
                </a:tc>
                <a:extLst>
                  <a:ext uri="{0D108BD9-81ED-4DB2-BD59-A6C34878D82A}">
                    <a16:rowId xmlns="" xmlns:a16="http://schemas.microsoft.com/office/drawing/2014/main" val="10001"/>
                  </a:ext>
                </a:extLst>
              </a:tr>
              <a:tr h="213309">
                <a:tc>
                  <a:txBody>
                    <a:bodyPr/>
                    <a:lstStyle/>
                    <a:p>
                      <a:endParaRPr lang="en-US" sz="800" dirty="0"/>
                    </a:p>
                  </a:txBody>
                  <a:tcPr marL="91444" marR="91444" marT="45709" marB="45709"/>
                </a:tc>
                <a:tc>
                  <a:txBody>
                    <a:bodyPr/>
                    <a:lstStyle/>
                    <a:p>
                      <a:endParaRPr lang="en-US" sz="800" dirty="0"/>
                    </a:p>
                  </a:txBody>
                  <a:tcPr marL="91444" marR="91444" marT="45709" marB="45709"/>
                </a:tc>
                <a:tc>
                  <a:txBody>
                    <a:bodyPr/>
                    <a:lstStyle/>
                    <a:p>
                      <a:endParaRPr lang="en-US" sz="800" dirty="0"/>
                    </a:p>
                  </a:txBody>
                  <a:tcPr marL="91444" marR="91444" marT="45709" marB="45709"/>
                </a:tc>
                <a:tc>
                  <a:txBody>
                    <a:bodyPr/>
                    <a:lstStyle/>
                    <a:p>
                      <a:endParaRPr lang="en-US" sz="800" dirty="0"/>
                    </a:p>
                  </a:txBody>
                  <a:tcPr marL="91444" marR="91444" marT="45709" marB="45709"/>
                </a:tc>
                <a:extLst>
                  <a:ext uri="{0D108BD9-81ED-4DB2-BD59-A6C34878D82A}">
                    <a16:rowId xmlns="" xmlns:a16="http://schemas.microsoft.com/office/drawing/2014/main" val="10002"/>
                  </a:ext>
                </a:extLst>
              </a:tr>
              <a:tr h="213309">
                <a:tc>
                  <a:txBody>
                    <a:bodyPr/>
                    <a:lstStyle/>
                    <a:p>
                      <a:endParaRPr lang="en-US" sz="800" dirty="0"/>
                    </a:p>
                  </a:txBody>
                  <a:tcPr marL="91444" marR="91444" marT="45709" marB="45709"/>
                </a:tc>
                <a:tc>
                  <a:txBody>
                    <a:bodyPr/>
                    <a:lstStyle/>
                    <a:p>
                      <a:endParaRPr lang="en-US" sz="800" dirty="0"/>
                    </a:p>
                  </a:txBody>
                  <a:tcPr marL="91444" marR="91444" marT="45709" marB="45709"/>
                </a:tc>
                <a:tc>
                  <a:txBody>
                    <a:bodyPr/>
                    <a:lstStyle/>
                    <a:p>
                      <a:endParaRPr lang="en-US" sz="800" dirty="0"/>
                    </a:p>
                  </a:txBody>
                  <a:tcPr marL="91444" marR="91444" marT="45709" marB="45709"/>
                </a:tc>
                <a:tc>
                  <a:txBody>
                    <a:bodyPr/>
                    <a:lstStyle/>
                    <a:p>
                      <a:endParaRPr lang="en-US" sz="800" dirty="0"/>
                    </a:p>
                  </a:txBody>
                  <a:tcPr marL="91444" marR="91444" marT="45709" marB="45709"/>
                </a:tc>
                <a:extLst>
                  <a:ext uri="{0D108BD9-81ED-4DB2-BD59-A6C34878D82A}">
                    <a16:rowId xmlns="" xmlns:a16="http://schemas.microsoft.com/office/drawing/2014/main" val="10003"/>
                  </a:ext>
                </a:extLst>
              </a:tr>
              <a:tr h="213309">
                <a:tc>
                  <a:txBody>
                    <a:bodyPr/>
                    <a:lstStyle/>
                    <a:p>
                      <a:endParaRPr lang="en-US" sz="800" dirty="0"/>
                    </a:p>
                  </a:txBody>
                  <a:tcPr marL="91444" marR="91444" marT="45709" marB="45709"/>
                </a:tc>
                <a:tc>
                  <a:txBody>
                    <a:bodyPr/>
                    <a:lstStyle/>
                    <a:p>
                      <a:endParaRPr lang="en-US" sz="800" dirty="0"/>
                    </a:p>
                  </a:txBody>
                  <a:tcPr marL="91444" marR="91444" marT="45709" marB="45709"/>
                </a:tc>
                <a:tc>
                  <a:txBody>
                    <a:bodyPr/>
                    <a:lstStyle/>
                    <a:p>
                      <a:endParaRPr lang="en-US" sz="800" dirty="0"/>
                    </a:p>
                  </a:txBody>
                  <a:tcPr marL="91444" marR="91444" marT="45709" marB="45709"/>
                </a:tc>
                <a:tc>
                  <a:txBody>
                    <a:bodyPr/>
                    <a:lstStyle/>
                    <a:p>
                      <a:endParaRPr lang="en-US" sz="800" dirty="0"/>
                    </a:p>
                  </a:txBody>
                  <a:tcPr marL="91444" marR="91444" marT="45709" marB="45709"/>
                </a:tc>
                <a:extLst>
                  <a:ext uri="{0D108BD9-81ED-4DB2-BD59-A6C34878D82A}">
                    <a16:rowId xmlns="" xmlns:a16="http://schemas.microsoft.com/office/drawing/2014/main" val="10004"/>
                  </a:ext>
                </a:extLst>
              </a:tr>
            </a:tbl>
          </a:graphicData>
        </a:graphic>
      </p:graphicFrame>
      <p:sp>
        <p:nvSpPr>
          <p:cNvPr id="7217" name="Rectangle 5"/>
          <p:cNvSpPr>
            <a:spLocks noChangeArrowheads="1"/>
          </p:cNvSpPr>
          <p:nvPr/>
        </p:nvSpPr>
        <p:spPr bwMode="auto">
          <a:xfrm>
            <a:off x="2209800" y="1866900"/>
            <a:ext cx="1219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p>
            <a:pPr defTabSz="1139825">
              <a:lnSpc>
                <a:spcPct val="90000"/>
              </a:lnSpc>
              <a:spcBef>
                <a:spcPct val="20000"/>
              </a:spcBef>
              <a:tabLst>
                <a:tab pos="288925" algn="l"/>
                <a:tab pos="3946525" algn="l"/>
              </a:tabLst>
            </a:pPr>
            <a:endParaRPr lang="en-US"/>
          </a:p>
        </p:txBody>
      </p:sp>
      <p:sp>
        <p:nvSpPr>
          <p:cNvPr id="7218" name="TextBox 18"/>
          <p:cNvSpPr txBox="1">
            <a:spLocks noChangeArrowheads="1"/>
          </p:cNvSpPr>
          <p:nvPr/>
        </p:nvSpPr>
        <p:spPr bwMode="auto">
          <a:xfrm>
            <a:off x="76200" y="4953000"/>
            <a:ext cx="3962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en-US" sz="1000" b="1"/>
              <a:t>Key Deliverables/Milestones</a:t>
            </a:r>
            <a:r>
              <a:rPr lang="en-US" sz="1200" b="1"/>
              <a:t>:</a:t>
            </a:r>
            <a:endParaRPr lang="en-US" sz="1200"/>
          </a:p>
        </p:txBody>
      </p:sp>
      <p:sp>
        <p:nvSpPr>
          <p:cNvPr id="7219" name="TextBox 21"/>
          <p:cNvSpPr txBox="1">
            <a:spLocks noChangeArrowheads="1"/>
          </p:cNvSpPr>
          <p:nvPr/>
        </p:nvSpPr>
        <p:spPr bwMode="auto">
          <a:xfrm>
            <a:off x="76200" y="1219200"/>
            <a:ext cx="80010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en-US" sz="1000" b="1" dirty="0"/>
              <a:t>Project Name:	</a:t>
            </a:r>
            <a:r>
              <a:rPr lang="en-US" sz="1000" b="1" dirty="0" smtClean="0"/>
              <a:t>Ike </a:t>
            </a:r>
            <a:r>
              <a:rPr lang="en-US" sz="1000" b="1" dirty="0" err="1" smtClean="0"/>
              <a:t>Wai</a:t>
            </a:r>
            <a:r>
              <a:rPr lang="en-US" sz="1000" b="1" dirty="0"/>
              <a:t>	</a:t>
            </a:r>
            <a:r>
              <a:rPr lang="en-US" sz="1000" b="1" dirty="0" smtClean="0"/>
              <a:t>					Current </a:t>
            </a:r>
            <a:r>
              <a:rPr lang="en-US" sz="1000" b="1" dirty="0"/>
              <a:t>Phase</a:t>
            </a:r>
            <a:r>
              <a:rPr lang="en-US" sz="1000" b="1" dirty="0" smtClean="0"/>
              <a:t>: Design/Implementation/Testing</a:t>
            </a:r>
            <a:endParaRPr lang="en-US" sz="1000" b="1" dirty="0"/>
          </a:p>
          <a:p>
            <a:pPr eaLnBrk="1" hangingPunct="1"/>
            <a:r>
              <a:rPr lang="en-US" sz="1000" b="1" dirty="0"/>
              <a:t>Project Start:	</a:t>
            </a:r>
            <a:r>
              <a:rPr lang="en-US" sz="1000" b="1" dirty="0" smtClean="0"/>
              <a:t>January 2017</a:t>
            </a:r>
            <a:r>
              <a:rPr lang="en-US" sz="1000" b="1" dirty="0"/>
              <a:t>	</a:t>
            </a:r>
            <a:r>
              <a:rPr lang="en-US" sz="1000" b="1" dirty="0" smtClean="0"/>
              <a:t>				Planned/Revised </a:t>
            </a:r>
            <a:r>
              <a:rPr lang="en-US" sz="1000" b="1" dirty="0"/>
              <a:t>End</a:t>
            </a:r>
            <a:r>
              <a:rPr lang="en-US" sz="1000" b="1" dirty="0" smtClean="0"/>
              <a:t>:  N/A</a:t>
            </a:r>
            <a:endParaRPr lang="en-US" sz="1000" b="1" dirty="0"/>
          </a:p>
          <a:p>
            <a:pPr eaLnBrk="1" hangingPunct="1"/>
            <a:r>
              <a:rPr lang="en-US" sz="1000" b="1" dirty="0" smtClean="0"/>
              <a:t>% Time Spent: 70%</a:t>
            </a:r>
            <a:endParaRPr lang="en-US" sz="1000" dirty="0"/>
          </a:p>
        </p:txBody>
      </p:sp>
      <p:sp>
        <p:nvSpPr>
          <p:cNvPr id="15" name="Footer Placeholder 3"/>
          <p:cNvSpPr txBox="1">
            <a:spLocks/>
          </p:cNvSpPr>
          <p:nvPr/>
        </p:nvSpPr>
        <p:spPr>
          <a:xfrm>
            <a:off x="6248400" y="6248400"/>
            <a:ext cx="2895600" cy="47625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lnSpc>
                <a:spcPct val="90000"/>
              </a:lnSpc>
              <a:spcBef>
                <a:spcPct val="20000"/>
              </a:spcBef>
              <a:defRPr sz="1600" kern="1200">
                <a:solidFill>
                  <a:schemeClr val="tx1"/>
                </a:solidFill>
                <a:latin typeface="Arial" charset="0"/>
                <a:ea typeface="+mn-ea"/>
                <a:cs typeface="+mn-cs"/>
              </a:defRPr>
            </a:lvl1pPr>
            <a:lvl2pPr marL="742950" indent="-285750" algn="l" defTabSz="914400" rtl="0" eaLnBrk="0" latinLnBrk="0" hangingPunct="0">
              <a:lnSpc>
                <a:spcPct val="90000"/>
              </a:lnSpc>
              <a:spcBef>
                <a:spcPct val="20000"/>
              </a:spcBef>
              <a:defRPr sz="1600" kern="1200">
                <a:solidFill>
                  <a:schemeClr val="tx1"/>
                </a:solidFill>
                <a:latin typeface="Arial" charset="0"/>
                <a:ea typeface="+mn-ea"/>
                <a:cs typeface="+mn-cs"/>
              </a:defRPr>
            </a:lvl2pPr>
            <a:lvl3pPr marL="1143000" indent="-228600" algn="l" defTabSz="914400" rtl="0" eaLnBrk="0" latinLnBrk="0" hangingPunct="0">
              <a:lnSpc>
                <a:spcPct val="90000"/>
              </a:lnSpc>
              <a:spcBef>
                <a:spcPct val="20000"/>
              </a:spcBef>
              <a:defRPr sz="1600" kern="1200">
                <a:solidFill>
                  <a:schemeClr val="tx1"/>
                </a:solidFill>
                <a:latin typeface="Arial" charset="0"/>
                <a:ea typeface="+mn-ea"/>
                <a:cs typeface="+mn-cs"/>
              </a:defRPr>
            </a:lvl3pPr>
            <a:lvl4pPr marL="1600200" indent="-228600" algn="l" defTabSz="914400" rtl="0" eaLnBrk="0" latinLnBrk="0" hangingPunct="0">
              <a:lnSpc>
                <a:spcPct val="90000"/>
              </a:lnSpc>
              <a:spcBef>
                <a:spcPct val="20000"/>
              </a:spcBef>
              <a:defRPr sz="1600" kern="1200">
                <a:solidFill>
                  <a:schemeClr val="tx1"/>
                </a:solidFill>
                <a:latin typeface="Arial" charset="0"/>
                <a:ea typeface="+mn-ea"/>
                <a:cs typeface="+mn-cs"/>
              </a:defRPr>
            </a:lvl4pPr>
            <a:lvl5pPr marL="2057400" indent="-228600" algn="l" defTabSz="914400" rtl="0" eaLnBrk="0" latinLnBrk="0" hangingPunct="0">
              <a:lnSpc>
                <a:spcPct val="90000"/>
              </a:lnSpc>
              <a:spcBef>
                <a:spcPct val="20000"/>
              </a:spcBef>
              <a:defRPr sz="1600" kern="1200">
                <a:solidFill>
                  <a:schemeClr val="tx1"/>
                </a:solidFill>
                <a:latin typeface="Arial" charset="0"/>
                <a:ea typeface="+mn-ea"/>
                <a:cs typeface="+mn-cs"/>
              </a:defRPr>
            </a:lvl5pPr>
            <a:lvl6pPr marL="2514600" indent="-228600" algn="l" defTabSz="914400" rtl="0" eaLnBrk="0" fontAlgn="base" latinLnBrk="0" hangingPunct="0">
              <a:lnSpc>
                <a:spcPct val="90000"/>
              </a:lnSpc>
              <a:spcBef>
                <a:spcPct val="20000"/>
              </a:spcBef>
              <a:spcAft>
                <a:spcPct val="0"/>
              </a:spcAft>
              <a:defRPr sz="1600" kern="1200">
                <a:solidFill>
                  <a:schemeClr val="tx1"/>
                </a:solidFill>
                <a:latin typeface="Arial" charset="0"/>
                <a:ea typeface="+mn-ea"/>
                <a:cs typeface="+mn-cs"/>
              </a:defRPr>
            </a:lvl6pPr>
            <a:lvl7pPr marL="2971800" indent="-228600" algn="l" defTabSz="914400" rtl="0" eaLnBrk="0" fontAlgn="base" latinLnBrk="0" hangingPunct="0">
              <a:lnSpc>
                <a:spcPct val="90000"/>
              </a:lnSpc>
              <a:spcBef>
                <a:spcPct val="20000"/>
              </a:spcBef>
              <a:spcAft>
                <a:spcPct val="0"/>
              </a:spcAft>
              <a:defRPr sz="1600" kern="1200">
                <a:solidFill>
                  <a:schemeClr val="tx1"/>
                </a:solidFill>
                <a:latin typeface="Arial" charset="0"/>
                <a:ea typeface="+mn-ea"/>
                <a:cs typeface="+mn-cs"/>
              </a:defRPr>
            </a:lvl7pPr>
            <a:lvl8pPr marL="3429000" indent="-228600" algn="l" defTabSz="914400" rtl="0" eaLnBrk="0" fontAlgn="base" latinLnBrk="0" hangingPunct="0">
              <a:lnSpc>
                <a:spcPct val="90000"/>
              </a:lnSpc>
              <a:spcBef>
                <a:spcPct val="20000"/>
              </a:spcBef>
              <a:spcAft>
                <a:spcPct val="0"/>
              </a:spcAft>
              <a:defRPr sz="1600" kern="1200">
                <a:solidFill>
                  <a:schemeClr val="tx1"/>
                </a:solidFill>
                <a:latin typeface="Arial" charset="0"/>
                <a:ea typeface="+mn-ea"/>
                <a:cs typeface="+mn-cs"/>
              </a:defRPr>
            </a:lvl8pPr>
            <a:lvl9pPr marL="3886200" indent="-228600" algn="l" defTabSz="914400" rtl="0" eaLnBrk="0" fontAlgn="base" latinLnBrk="0" hangingPunct="0">
              <a:lnSpc>
                <a:spcPct val="90000"/>
              </a:lnSpc>
              <a:spcBef>
                <a:spcPct val="20000"/>
              </a:spcBef>
              <a:spcAft>
                <a:spcPct val="0"/>
              </a:spcAft>
              <a:defRPr sz="1600" kern="1200">
                <a:solidFill>
                  <a:schemeClr val="tx1"/>
                </a:solidFill>
                <a:latin typeface="Arial" charset="0"/>
                <a:ea typeface="+mn-ea"/>
                <a:cs typeface="+mn-cs"/>
              </a:defRPr>
            </a:lvl9pPr>
          </a:lstStyle>
          <a:p>
            <a:pPr algn="just" eaLnBrk="1" hangingPunct="1">
              <a:lnSpc>
                <a:spcPct val="100000"/>
              </a:lnSpc>
              <a:spcBef>
                <a:spcPct val="0"/>
              </a:spcBef>
              <a:defRPr/>
            </a:pPr>
            <a:r>
              <a:rPr lang="en-US" sz="1400" dirty="0" smtClean="0"/>
              <a:t>		              </a:t>
            </a:r>
          </a:p>
          <a:p>
            <a:pPr algn="just" eaLnBrk="1" hangingPunct="1">
              <a:lnSpc>
                <a:spcPct val="100000"/>
              </a:lnSpc>
              <a:spcBef>
                <a:spcPct val="0"/>
              </a:spcBef>
              <a:defRPr/>
            </a:pPr>
            <a:r>
              <a:rPr lang="en-US" sz="1400" dirty="0" smtClean="0"/>
              <a:t>		               </a:t>
            </a:r>
            <a:fld id="{3839EE53-753A-4AE1-9B62-1070B4C7F677}" type="slidenum">
              <a:rPr lang="en-US" sz="1400" smtClean="0"/>
              <a:pPr algn="just" eaLnBrk="1" hangingPunct="1">
                <a:lnSpc>
                  <a:spcPct val="100000"/>
                </a:lnSpc>
                <a:spcBef>
                  <a:spcPct val="0"/>
                </a:spcBef>
                <a:defRPr/>
              </a:pPr>
              <a:t>10</a:t>
            </a:fld>
            <a:endParaRPr lang="en-US" sz="1400" dirty="0" smtClean="0"/>
          </a:p>
        </p:txBody>
      </p:sp>
    </p:spTree>
    <p:extLst>
      <p:ext uri="{BB962C8B-B14F-4D97-AF65-F5344CB8AC3E}">
        <p14:creationId xmlns:p14="http://schemas.microsoft.com/office/powerpoint/2010/main" val="4324479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96850" y="0"/>
            <a:ext cx="8489950" cy="1143000"/>
          </a:xfrm>
        </p:spPr>
        <p:txBody>
          <a:bodyPr/>
          <a:lstStyle/>
          <a:p>
            <a:pPr algn="l" eaLnBrk="1" hangingPunct="1"/>
            <a:r>
              <a:rPr lang="en-US" dirty="0" smtClean="0"/>
              <a:t>MISC Project Status Jack</a:t>
            </a:r>
          </a:p>
        </p:txBody>
      </p:sp>
      <p:sp>
        <p:nvSpPr>
          <p:cNvPr id="7172" name="TextBox 3"/>
          <p:cNvSpPr txBox="1">
            <a:spLocks noChangeArrowheads="1"/>
          </p:cNvSpPr>
          <p:nvPr/>
        </p:nvSpPr>
        <p:spPr bwMode="auto">
          <a:xfrm>
            <a:off x="76200" y="1956475"/>
            <a:ext cx="8915400" cy="2708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lvl="0" eaLnBrk="1" hangingPunct="1"/>
            <a:r>
              <a:rPr lang="en-US" sz="1000" b="1" dirty="0"/>
              <a:t>Summary of Recent Status</a:t>
            </a:r>
            <a:r>
              <a:rPr lang="en-US" sz="1000" b="1" dirty="0" smtClean="0"/>
              <a:t>:</a:t>
            </a:r>
          </a:p>
          <a:p>
            <a:pPr marL="171450" lvl="0" indent="-171450" eaLnBrk="1" hangingPunct="1">
              <a:buFont typeface="Arial" panose="020B0604020202020204" pitchFamily="34" charset="0"/>
              <a:buChar char="•"/>
            </a:pPr>
            <a:r>
              <a:rPr lang="en-US" sz="1000" b="1" dirty="0" smtClean="0"/>
              <a:t>Vacuumed</a:t>
            </a:r>
          </a:p>
          <a:p>
            <a:pPr marL="171450" lvl="0" indent="-171450" eaLnBrk="1" hangingPunct="1">
              <a:buFont typeface="Arial" panose="020B0604020202020204" pitchFamily="34" charset="0"/>
              <a:buChar char="•"/>
            </a:pPr>
            <a:r>
              <a:rPr lang="en-US" sz="1000" b="1" dirty="0" smtClean="0"/>
              <a:t>Did demo for ALGOS on 2/26</a:t>
            </a:r>
          </a:p>
          <a:p>
            <a:pPr marL="171450" lvl="0" indent="-171450" eaLnBrk="1" hangingPunct="1">
              <a:buFont typeface="Arial" panose="020B0604020202020204" pitchFamily="34" charset="0"/>
              <a:buChar char="•"/>
            </a:pPr>
            <a:r>
              <a:rPr lang="en-US" sz="1000" b="1" dirty="0" smtClean="0"/>
              <a:t>Made quote for laptop for Molokai trip</a:t>
            </a:r>
            <a:endParaRPr lang="en-US" sz="1000" b="1" dirty="0"/>
          </a:p>
          <a:p>
            <a:pPr eaLnBrk="1" hangingPunct="1"/>
            <a:endParaRPr lang="en-US" sz="1000" b="1" dirty="0"/>
          </a:p>
          <a:p>
            <a:pPr eaLnBrk="1" hangingPunct="1"/>
            <a:r>
              <a:rPr lang="en-US" sz="1000" b="1" dirty="0"/>
              <a:t>Activities Completed:</a:t>
            </a:r>
          </a:p>
          <a:p>
            <a:pPr lvl="1" eaLnBrk="1" hangingPunct="1">
              <a:buFont typeface="Wingdings" pitchFamily="2" charset="2"/>
              <a:buChar char="§"/>
            </a:pPr>
            <a:r>
              <a:rPr lang="en-US" sz="1000" dirty="0" smtClean="0"/>
              <a:t>TBD</a:t>
            </a:r>
            <a:endParaRPr lang="en-US" sz="1000" dirty="0"/>
          </a:p>
          <a:p>
            <a:pPr lvl="1" eaLnBrk="1" hangingPunct="1">
              <a:buFont typeface="Wingdings" pitchFamily="2" charset="2"/>
              <a:buChar char="§"/>
            </a:pPr>
            <a:r>
              <a:rPr lang="en-US" sz="1000" dirty="0"/>
              <a:t>TBD</a:t>
            </a:r>
          </a:p>
          <a:p>
            <a:pPr lvl="1" eaLnBrk="1" hangingPunct="1">
              <a:buFont typeface="Wingdings" pitchFamily="2" charset="2"/>
              <a:buChar char="§"/>
            </a:pPr>
            <a:r>
              <a:rPr lang="en-US" sz="1000" dirty="0"/>
              <a:t>TBD</a:t>
            </a:r>
          </a:p>
          <a:p>
            <a:pPr eaLnBrk="1" hangingPunct="1"/>
            <a:r>
              <a:rPr lang="en-US" sz="1000" b="1" dirty="0"/>
              <a:t>Activities In Progress:</a:t>
            </a:r>
          </a:p>
          <a:p>
            <a:pPr lvl="1" eaLnBrk="1" hangingPunct="1">
              <a:buFont typeface="Wingdings" pitchFamily="2" charset="2"/>
              <a:buChar char="§"/>
            </a:pPr>
            <a:r>
              <a:rPr lang="en-US" sz="1000" dirty="0" smtClean="0"/>
              <a:t>TBD</a:t>
            </a:r>
            <a:endParaRPr lang="en-US" sz="1000" dirty="0"/>
          </a:p>
          <a:p>
            <a:pPr lvl="1" eaLnBrk="1" hangingPunct="1">
              <a:buFont typeface="Wingdings" pitchFamily="2" charset="2"/>
              <a:buChar char="§"/>
            </a:pPr>
            <a:r>
              <a:rPr lang="en-US" sz="1000" dirty="0"/>
              <a:t>TBD</a:t>
            </a:r>
          </a:p>
          <a:p>
            <a:pPr lvl="1" eaLnBrk="1" hangingPunct="1">
              <a:buFont typeface="Wingdings" pitchFamily="2" charset="2"/>
              <a:buChar char="§"/>
            </a:pPr>
            <a:r>
              <a:rPr lang="en-US" sz="1000" dirty="0"/>
              <a:t>TBD</a:t>
            </a:r>
          </a:p>
          <a:p>
            <a:pPr eaLnBrk="1" hangingPunct="1"/>
            <a:r>
              <a:rPr lang="en-US" sz="1000" b="1" dirty="0" smtClean="0"/>
              <a:t>Issues:</a:t>
            </a:r>
            <a:endParaRPr lang="en-US" sz="1000" b="1" dirty="0"/>
          </a:p>
          <a:p>
            <a:pPr lvl="1" eaLnBrk="1" hangingPunct="1">
              <a:buFont typeface="Wingdings" pitchFamily="2" charset="2"/>
              <a:buChar char="§"/>
            </a:pPr>
            <a:r>
              <a:rPr lang="en-US" sz="1000" dirty="0" smtClean="0"/>
              <a:t>None at this time</a:t>
            </a:r>
            <a:endParaRPr lang="en-US" sz="1000" dirty="0"/>
          </a:p>
          <a:p>
            <a:pPr lvl="1" eaLnBrk="1" hangingPunct="1">
              <a:buFont typeface="Wingdings" pitchFamily="2" charset="2"/>
              <a:buChar char="§"/>
            </a:pPr>
            <a:r>
              <a:rPr lang="en-US" sz="1000" dirty="0"/>
              <a:t>TBD</a:t>
            </a:r>
          </a:p>
          <a:p>
            <a:pPr lvl="1" eaLnBrk="1" hangingPunct="1">
              <a:buFont typeface="Wingdings" pitchFamily="2" charset="2"/>
              <a:buChar char="§"/>
            </a:pPr>
            <a:r>
              <a:rPr lang="en-US" sz="1000" dirty="0"/>
              <a:t>TBD</a:t>
            </a:r>
            <a:endParaRPr lang="en-US" dirty="0"/>
          </a:p>
        </p:txBody>
      </p:sp>
      <p:graphicFrame>
        <p:nvGraphicFramePr>
          <p:cNvPr id="5" name="Table 4"/>
          <p:cNvGraphicFramePr>
            <a:graphicFrameLocks noGrp="1"/>
          </p:cNvGraphicFramePr>
          <p:nvPr>
            <p:extLst/>
          </p:nvPr>
        </p:nvGraphicFramePr>
        <p:xfrm>
          <a:off x="196850" y="5257800"/>
          <a:ext cx="8489949" cy="1081897"/>
        </p:xfrm>
        <a:graphic>
          <a:graphicData uri="http://schemas.openxmlformats.org/drawingml/2006/table">
            <a:tbl>
              <a:tblPr firstRow="1" bandRow="1">
                <a:tableStyleId>{5940675A-B579-460E-94D1-54222C63F5DA}</a:tableStyleId>
              </a:tblPr>
              <a:tblGrid>
                <a:gridCol w="2317750">
                  <a:extLst>
                    <a:ext uri="{9D8B030D-6E8A-4147-A177-3AD203B41FA5}">
                      <a16:colId xmlns="" xmlns:a16="http://schemas.microsoft.com/office/drawing/2014/main" val="20000"/>
                    </a:ext>
                  </a:extLst>
                </a:gridCol>
                <a:gridCol w="990600">
                  <a:extLst>
                    <a:ext uri="{9D8B030D-6E8A-4147-A177-3AD203B41FA5}">
                      <a16:colId xmlns="" xmlns:a16="http://schemas.microsoft.com/office/drawing/2014/main" val="20001"/>
                    </a:ext>
                  </a:extLst>
                </a:gridCol>
                <a:gridCol w="1981200">
                  <a:extLst>
                    <a:ext uri="{9D8B030D-6E8A-4147-A177-3AD203B41FA5}">
                      <a16:colId xmlns="" xmlns:a16="http://schemas.microsoft.com/office/drawing/2014/main" val="20002"/>
                    </a:ext>
                  </a:extLst>
                </a:gridCol>
                <a:gridCol w="3200399">
                  <a:extLst>
                    <a:ext uri="{9D8B030D-6E8A-4147-A177-3AD203B41FA5}">
                      <a16:colId xmlns="" xmlns:a16="http://schemas.microsoft.com/office/drawing/2014/main" val="20003"/>
                    </a:ext>
                  </a:extLst>
                </a:gridCol>
              </a:tblGrid>
              <a:tr h="228545">
                <a:tc>
                  <a:txBody>
                    <a:bodyPr/>
                    <a:lstStyle/>
                    <a:p>
                      <a:pPr algn="ctr"/>
                      <a:r>
                        <a:rPr lang="en-US" sz="800" b="1" dirty="0" smtClean="0"/>
                        <a:t>Deliverable</a:t>
                      </a:r>
                      <a:endParaRPr lang="en-US" sz="800" b="1" dirty="0"/>
                    </a:p>
                  </a:txBody>
                  <a:tcPr marL="91444" marR="91444" marT="45709" marB="45709"/>
                </a:tc>
                <a:tc>
                  <a:txBody>
                    <a:bodyPr/>
                    <a:lstStyle/>
                    <a:p>
                      <a:pPr algn="ctr"/>
                      <a:r>
                        <a:rPr lang="en-US" sz="800" b="1" dirty="0" smtClean="0"/>
                        <a:t>Status</a:t>
                      </a:r>
                      <a:endParaRPr lang="en-US" sz="800" b="1" dirty="0"/>
                    </a:p>
                  </a:txBody>
                  <a:tcPr marL="91444" marR="91444" marT="45709" marB="45709"/>
                </a:tc>
                <a:tc>
                  <a:txBody>
                    <a:bodyPr/>
                    <a:lstStyle/>
                    <a:p>
                      <a:pPr algn="ctr"/>
                      <a:r>
                        <a:rPr lang="en-US" sz="800" b="1" dirty="0" smtClean="0"/>
                        <a:t>Planned/Revised Completion Date</a:t>
                      </a:r>
                      <a:endParaRPr lang="en-US" sz="800" b="1" dirty="0"/>
                    </a:p>
                  </a:txBody>
                  <a:tcPr marL="91444" marR="91444" marT="45709" marB="45709"/>
                </a:tc>
                <a:tc>
                  <a:txBody>
                    <a:bodyPr/>
                    <a:lstStyle/>
                    <a:p>
                      <a:pPr algn="ctr"/>
                      <a:r>
                        <a:rPr lang="en-US" sz="800" b="1" dirty="0" smtClean="0"/>
                        <a:t>Comments</a:t>
                      </a:r>
                      <a:endParaRPr lang="en-US" sz="800" b="1" dirty="0"/>
                    </a:p>
                  </a:txBody>
                  <a:tcPr marL="91444" marR="91444" marT="45709" marB="45709"/>
                </a:tc>
                <a:extLst>
                  <a:ext uri="{0D108BD9-81ED-4DB2-BD59-A6C34878D82A}">
                    <a16:rowId xmlns="" xmlns:a16="http://schemas.microsoft.com/office/drawing/2014/main" val="10000"/>
                  </a:ext>
                </a:extLst>
              </a:tr>
              <a:tr h="213309">
                <a:tc>
                  <a:txBody>
                    <a:bodyPr/>
                    <a:lstStyle/>
                    <a:p>
                      <a:endParaRPr lang="en-US" sz="800" dirty="0"/>
                    </a:p>
                  </a:txBody>
                  <a:tcPr marL="91444" marR="91444" marT="45709" marB="45709"/>
                </a:tc>
                <a:tc>
                  <a:txBody>
                    <a:bodyPr/>
                    <a:lstStyle/>
                    <a:p>
                      <a:endParaRPr lang="en-US" sz="800" dirty="0"/>
                    </a:p>
                  </a:txBody>
                  <a:tcPr marL="91444" marR="91444" marT="45709" marB="45709"/>
                </a:tc>
                <a:tc>
                  <a:txBody>
                    <a:bodyPr/>
                    <a:lstStyle/>
                    <a:p>
                      <a:endParaRPr lang="en-US" sz="800" dirty="0"/>
                    </a:p>
                  </a:txBody>
                  <a:tcPr marL="91444" marR="91444" marT="45709" marB="45709"/>
                </a:tc>
                <a:tc>
                  <a:txBody>
                    <a:bodyPr/>
                    <a:lstStyle/>
                    <a:p>
                      <a:endParaRPr lang="en-US" sz="800" dirty="0"/>
                    </a:p>
                  </a:txBody>
                  <a:tcPr marL="91444" marR="91444" marT="45709" marB="45709"/>
                </a:tc>
                <a:extLst>
                  <a:ext uri="{0D108BD9-81ED-4DB2-BD59-A6C34878D82A}">
                    <a16:rowId xmlns="" xmlns:a16="http://schemas.microsoft.com/office/drawing/2014/main" val="10001"/>
                  </a:ext>
                </a:extLst>
              </a:tr>
              <a:tr h="213309">
                <a:tc>
                  <a:txBody>
                    <a:bodyPr/>
                    <a:lstStyle/>
                    <a:p>
                      <a:endParaRPr lang="en-US" sz="800" dirty="0"/>
                    </a:p>
                  </a:txBody>
                  <a:tcPr marL="91444" marR="91444" marT="45709" marB="45709"/>
                </a:tc>
                <a:tc>
                  <a:txBody>
                    <a:bodyPr/>
                    <a:lstStyle/>
                    <a:p>
                      <a:endParaRPr lang="en-US" sz="800" dirty="0"/>
                    </a:p>
                  </a:txBody>
                  <a:tcPr marL="91444" marR="91444" marT="45709" marB="45709"/>
                </a:tc>
                <a:tc>
                  <a:txBody>
                    <a:bodyPr/>
                    <a:lstStyle/>
                    <a:p>
                      <a:endParaRPr lang="en-US" sz="800" dirty="0"/>
                    </a:p>
                  </a:txBody>
                  <a:tcPr marL="91444" marR="91444" marT="45709" marB="45709"/>
                </a:tc>
                <a:tc>
                  <a:txBody>
                    <a:bodyPr/>
                    <a:lstStyle/>
                    <a:p>
                      <a:endParaRPr lang="en-US" sz="800" dirty="0"/>
                    </a:p>
                  </a:txBody>
                  <a:tcPr marL="91444" marR="91444" marT="45709" marB="45709"/>
                </a:tc>
                <a:extLst>
                  <a:ext uri="{0D108BD9-81ED-4DB2-BD59-A6C34878D82A}">
                    <a16:rowId xmlns="" xmlns:a16="http://schemas.microsoft.com/office/drawing/2014/main" val="10002"/>
                  </a:ext>
                </a:extLst>
              </a:tr>
              <a:tr h="213309">
                <a:tc>
                  <a:txBody>
                    <a:bodyPr/>
                    <a:lstStyle/>
                    <a:p>
                      <a:endParaRPr lang="en-US" sz="800" dirty="0"/>
                    </a:p>
                  </a:txBody>
                  <a:tcPr marL="91444" marR="91444" marT="45709" marB="45709"/>
                </a:tc>
                <a:tc>
                  <a:txBody>
                    <a:bodyPr/>
                    <a:lstStyle/>
                    <a:p>
                      <a:endParaRPr lang="en-US" sz="800" dirty="0"/>
                    </a:p>
                  </a:txBody>
                  <a:tcPr marL="91444" marR="91444" marT="45709" marB="45709"/>
                </a:tc>
                <a:tc>
                  <a:txBody>
                    <a:bodyPr/>
                    <a:lstStyle/>
                    <a:p>
                      <a:endParaRPr lang="en-US" sz="800" dirty="0"/>
                    </a:p>
                  </a:txBody>
                  <a:tcPr marL="91444" marR="91444" marT="45709" marB="45709"/>
                </a:tc>
                <a:tc>
                  <a:txBody>
                    <a:bodyPr/>
                    <a:lstStyle/>
                    <a:p>
                      <a:endParaRPr lang="en-US" sz="800" dirty="0"/>
                    </a:p>
                  </a:txBody>
                  <a:tcPr marL="91444" marR="91444" marT="45709" marB="45709"/>
                </a:tc>
                <a:extLst>
                  <a:ext uri="{0D108BD9-81ED-4DB2-BD59-A6C34878D82A}">
                    <a16:rowId xmlns="" xmlns:a16="http://schemas.microsoft.com/office/drawing/2014/main" val="10003"/>
                  </a:ext>
                </a:extLst>
              </a:tr>
              <a:tr h="213309">
                <a:tc>
                  <a:txBody>
                    <a:bodyPr/>
                    <a:lstStyle/>
                    <a:p>
                      <a:endParaRPr lang="en-US" sz="800" dirty="0"/>
                    </a:p>
                  </a:txBody>
                  <a:tcPr marL="91444" marR="91444" marT="45709" marB="45709"/>
                </a:tc>
                <a:tc>
                  <a:txBody>
                    <a:bodyPr/>
                    <a:lstStyle/>
                    <a:p>
                      <a:endParaRPr lang="en-US" sz="800" dirty="0"/>
                    </a:p>
                  </a:txBody>
                  <a:tcPr marL="91444" marR="91444" marT="45709" marB="45709"/>
                </a:tc>
                <a:tc>
                  <a:txBody>
                    <a:bodyPr/>
                    <a:lstStyle/>
                    <a:p>
                      <a:endParaRPr lang="en-US" sz="800" dirty="0"/>
                    </a:p>
                  </a:txBody>
                  <a:tcPr marL="91444" marR="91444" marT="45709" marB="45709"/>
                </a:tc>
                <a:tc>
                  <a:txBody>
                    <a:bodyPr/>
                    <a:lstStyle/>
                    <a:p>
                      <a:endParaRPr lang="en-US" sz="800" dirty="0"/>
                    </a:p>
                  </a:txBody>
                  <a:tcPr marL="91444" marR="91444" marT="45709" marB="45709"/>
                </a:tc>
                <a:extLst>
                  <a:ext uri="{0D108BD9-81ED-4DB2-BD59-A6C34878D82A}">
                    <a16:rowId xmlns="" xmlns:a16="http://schemas.microsoft.com/office/drawing/2014/main" val="10004"/>
                  </a:ext>
                </a:extLst>
              </a:tr>
            </a:tbl>
          </a:graphicData>
        </a:graphic>
      </p:graphicFrame>
      <p:sp>
        <p:nvSpPr>
          <p:cNvPr id="7217" name="Rectangle 5"/>
          <p:cNvSpPr>
            <a:spLocks noChangeArrowheads="1"/>
          </p:cNvSpPr>
          <p:nvPr/>
        </p:nvSpPr>
        <p:spPr bwMode="auto">
          <a:xfrm>
            <a:off x="2209800" y="1866900"/>
            <a:ext cx="1219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p>
            <a:pPr defTabSz="1139825">
              <a:lnSpc>
                <a:spcPct val="90000"/>
              </a:lnSpc>
              <a:spcBef>
                <a:spcPct val="20000"/>
              </a:spcBef>
              <a:tabLst>
                <a:tab pos="288925" algn="l"/>
                <a:tab pos="3946525" algn="l"/>
              </a:tabLst>
            </a:pPr>
            <a:endParaRPr lang="en-US"/>
          </a:p>
        </p:txBody>
      </p:sp>
      <p:sp>
        <p:nvSpPr>
          <p:cNvPr id="7218" name="TextBox 18"/>
          <p:cNvSpPr txBox="1">
            <a:spLocks noChangeArrowheads="1"/>
          </p:cNvSpPr>
          <p:nvPr/>
        </p:nvSpPr>
        <p:spPr bwMode="auto">
          <a:xfrm>
            <a:off x="76200" y="4953000"/>
            <a:ext cx="3962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en-US" sz="1000" b="1"/>
              <a:t>Key Deliverables/Milestones</a:t>
            </a:r>
            <a:r>
              <a:rPr lang="en-US" sz="1200" b="1"/>
              <a:t>:</a:t>
            </a:r>
            <a:endParaRPr lang="en-US" sz="1200"/>
          </a:p>
        </p:txBody>
      </p:sp>
      <p:sp>
        <p:nvSpPr>
          <p:cNvPr id="7219" name="TextBox 21"/>
          <p:cNvSpPr txBox="1">
            <a:spLocks noChangeArrowheads="1"/>
          </p:cNvSpPr>
          <p:nvPr/>
        </p:nvSpPr>
        <p:spPr bwMode="auto">
          <a:xfrm>
            <a:off x="76200" y="1219200"/>
            <a:ext cx="80010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en-US" sz="1000" b="1" dirty="0"/>
              <a:t>Project Name:	</a:t>
            </a:r>
            <a:r>
              <a:rPr lang="en-US" sz="1000" b="1" dirty="0" smtClean="0"/>
              <a:t>MISC Projects/Task</a:t>
            </a:r>
            <a:r>
              <a:rPr lang="en-US" sz="1000" b="1" dirty="0"/>
              <a:t>	</a:t>
            </a:r>
            <a:r>
              <a:rPr lang="en-US" sz="1000" b="1" dirty="0" smtClean="0"/>
              <a:t>				Current </a:t>
            </a:r>
            <a:r>
              <a:rPr lang="en-US" sz="1000" b="1" dirty="0"/>
              <a:t>Phase</a:t>
            </a:r>
            <a:r>
              <a:rPr lang="en-US" sz="1000" b="1" dirty="0" smtClean="0"/>
              <a:t>: Various</a:t>
            </a:r>
            <a:endParaRPr lang="en-US" sz="1000" b="1" dirty="0"/>
          </a:p>
          <a:p>
            <a:pPr eaLnBrk="1" hangingPunct="1"/>
            <a:r>
              <a:rPr lang="en-US" sz="1000" b="1" dirty="0"/>
              <a:t>Project Start:	</a:t>
            </a:r>
            <a:r>
              <a:rPr lang="en-US" sz="1000" b="1" dirty="0" smtClean="0"/>
              <a:t>N/A</a:t>
            </a:r>
            <a:r>
              <a:rPr lang="en-US" sz="1000" b="1" dirty="0"/>
              <a:t>		</a:t>
            </a:r>
            <a:r>
              <a:rPr lang="en-US" sz="1000" b="1" dirty="0" smtClean="0"/>
              <a:t>				Planned/Revised </a:t>
            </a:r>
            <a:r>
              <a:rPr lang="en-US" sz="1000" b="1" dirty="0"/>
              <a:t>End</a:t>
            </a:r>
            <a:r>
              <a:rPr lang="en-US" sz="1000" b="1" dirty="0" smtClean="0"/>
              <a:t>: N/A</a:t>
            </a:r>
            <a:endParaRPr lang="en-US" sz="1000" b="1" dirty="0"/>
          </a:p>
          <a:p>
            <a:pPr eaLnBrk="1" hangingPunct="1"/>
            <a:r>
              <a:rPr lang="en-US" sz="1000" b="1" dirty="0" smtClean="0"/>
              <a:t>% Time Spent: 30%</a:t>
            </a:r>
            <a:endParaRPr lang="en-US" sz="1000" dirty="0"/>
          </a:p>
        </p:txBody>
      </p:sp>
      <p:sp>
        <p:nvSpPr>
          <p:cNvPr id="15" name="Footer Placeholder 3"/>
          <p:cNvSpPr txBox="1">
            <a:spLocks/>
          </p:cNvSpPr>
          <p:nvPr/>
        </p:nvSpPr>
        <p:spPr>
          <a:xfrm>
            <a:off x="6248400" y="6248400"/>
            <a:ext cx="2895600" cy="47625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lnSpc>
                <a:spcPct val="90000"/>
              </a:lnSpc>
              <a:spcBef>
                <a:spcPct val="20000"/>
              </a:spcBef>
              <a:defRPr sz="1600" kern="1200">
                <a:solidFill>
                  <a:schemeClr val="tx1"/>
                </a:solidFill>
                <a:latin typeface="Arial" charset="0"/>
                <a:ea typeface="+mn-ea"/>
                <a:cs typeface="+mn-cs"/>
              </a:defRPr>
            </a:lvl1pPr>
            <a:lvl2pPr marL="742950" indent="-285750" algn="l" defTabSz="914400" rtl="0" eaLnBrk="0" latinLnBrk="0" hangingPunct="0">
              <a:lnSpc>
                <a:spcPct val="90000"/>
              </a:lnSpc>
              <a:spcBef>
                <a:spcPct val="20000"/>
              </a:spcBef>
              <a:defRPr sz="1600" kern="1200">
                <a:solidFill>
                  <a:schemeClr val="tx1"/>
                </a:solidFill>
                <a:latin typeface="Arial" charset="0"/>
                <a:ea typeface="+mn-ea"/>
                <a:cs typeface="+mn-cs"/>
              </a:defRPr>
            </a:lvl2pPr>
            <a:lvl3pPr marL="1143000" indent="-228600" algn="l" defTabSz="914400" rtl="0" eaLnBrk="0" latinLnBrk="0" hangingPunct="0">
              <a:lnSpc>
                <a:spcPct val="90000"/>
              </a:lnSpc>
              <a:spcBef>
                <a:spcPct val="20000"/>
              </a:spcBef>
              <a:defRPr sz="1600" kern="1200">
                <a:solidFill>
                  <a:schemeClr val="tx1"/>
                </a:solidFill>
                <a:latin typeface="Arial" charset="0"/>
                <a:ea typeface="+mn-ea"/>
                <a:cs typeface="+mn-cs"/>
              </a:defRPr>
            </a:lvl3pPr>
            <a:lvl4pPr marL="1600200" indent="-228600" algn="l" defTabSz="914400" rtl="0" eaLnBrk="0" latinLnBrk="0" hangingPunct="0">
              <a:lnSpc>
                <a:spcPct val="90000"/>
              </a:lnSpc>
              <a:spcBef>
                <a:spcPct val="20000"/>
              </a:spcBef>
              <a:defRPr sz="1600" kern="1200">
                <a:solidFill>
                  <a:schemeClr val="tx1"/>
                </a:solidFill>
                <a:latin typeface="Arial" charset="0"/>
                <a:ea typeface="+mn-ea"/>
                <a:cs typeface="+mn-cs"/>
              </a:defRPr>
            </a:lvl4pPr>
            <a:lvl5pPr marL="2057400" indent="-228600" algn="l" defTabSz="914400" rtl="0" eaLnBrk="0" latinLnBrk="0" hangingPunct="0">
              <a:lnSpc>
                <a:spcPct val="90000"/>
              </a:lnSpc>
              <a:spcBef>
                <a:spcPct val="20000"/>
              </a:spcBef>
              <a:defRPr sz="1600" kern="1200">
                <a:solidFill>
                  <a:schemeClr val="tx1"/>
                </a:solidFill>
                <a:latin typeface="Arial" charset="0"/>
                <a:ea typeface="+mn-ea"/>
                <a:cs typeface="+mn-cs"/>
              </a:defRPr>
            </a:lvl5pPr>
            <a:lvl6pPr marL="2514600" indent="-228600" algn="l" defTabSz="914400" rtl="0" eaLnBrk="0" fontAlgn="base" latinLnBrk="0" hangingPunct="0">
              <a:lnSpc>
                <a:spcPct val="90000"/>
              </a:lnSpc>
              <a:spcBef>
                <a:spcPct val="20000"/>
              </a:spcBef>
              <a:spcAft>
                <a:spcPct val="0"/>
              </a:spcAft>
              <a:defRPr sz="1600" kern="1200">
                <a:solidFill>
                  <a:schemeClr val="tx1"/>
                </a:solidFill>
                <a:latin typeface="Arial" charset="0"/>
                <a:ea typeface="+mn-ea"/>
                <a:cs typeface="+mn-cs"/>
              </a:defRPr>
            </a:lvl6pPr>
            <a:lvl7pPr marL="2971800" indent="-228600" algn="l" defTabSz="914400" rtl="0" eaLnBrk="0" fontAlgn="base" latinLnBrk="0" hangingPunct="0">
              <a:lnSpc>
                <a:spcPct val="90000"/>
              </a:lnSpc>
              <a:spcBef>
                <a:spcPct val="20000"/>
              </a:spcBef>
              <a:spcAft>
                <a:spcPct val="0"/>
              </a:spcAft>
              <a:defRPr sz="1600" kern="1200">
                <a:solidFill>
                  <a:schemeClr val="tx1"/>
                </a:solidFill>
                <a:latin typeface="Arial" charset="0"/>
                <a:ea typeface="+mn-ea"/>
                <a:cs typeface="+mn-cs"/>
              </a:defRPr>
            </a:lvl7pPr>
            <a:lvl8pPr marL="3429000" indent="-228600" algn="l" defTabSz="914400" rtl="0" eaLnBrk="0" fontAlgn="base" latinLnBrk="0" hangingPunct="0">
              <a:lnSpc>
                <a:spcPct val="90000"/>
              </a:lnSpc>
              <a:spcBef>
                <a:spcPct val="20000"/>
              </a:spcBef>
              <a:spcAft>
                <a:spcPct val="0"/>
              </a:spcAft>
              <a:defRPr sz="1600" kern="1200">
                <a:solidFill>
                  <a:schemeClr val="tx1"/>
                </a:solidFill>
                <a:latin typeface="Arial" charset="0"/>
                <a:ea typeface="+mn-ea"/>
                <a:cs typeface="+mn-cs"/>
              </a:defRPr>
            </a:lvl8pPr>
            <a:lvl9pPr marL="3886200" indent="-228600" algn="l" defTabSz="914400" rtl="0" eaLnBrk="0" fontAlgn="base" latinLnBrk="0" hangingPunct="0">
              <a:lnSpc>
                <a:spcPct val="90000"/>
              </a:lnSpc>
              <a:spcBef>
                <a:spcPct val="20000"/>
              </a:spcBef>
              <a:spcAft>
                <a:spcPct val="0"/>
              </a:spcAft>
              <a:defRPr sz="1600" kern="1200">
                <a:solidFill>
                  <a:schemeClr val="tx1"/>
                </a:solidFill>
                <a:latin typeface="Arial" charset="0"/>
                <a:ea typeface="+mn-ea"/>
                <a:cs typeface="+mn-cs"/>
              </a:defRPr>
            </a:lvl9pPr>
          </a:lstStyle>
          <a:p>
            <a:pPr algn="just" eaLnBrk="1" hangingPunct="1">
              <a:lnSpc>
                <a:spcPct val="100000"/>
              </a:lnSpc>
              <a:spcBef>
                <a:spcPct val="0"/>
              </a:spcBef>
              <a:defRPr/>
            </a:pPr>
            <a:r>
              <a:rPr lang="en-US" sz="1400" dirty="0" smtClean="0"/>
              <a:t>		              </a:t>
            </a:r>
          </a:p>
          <a:p>
            <a:pPr algn="just" eaLnBrk="1" hangingPunct="1">
              <a:lnSpc>
                <a:spcPct val="100000"/>
              </a:lnSpc>
              <a:spcBef>
                <a:spcPct val="0"/>
              </a:spcBef>
              <a:defRPr/>
            </a:pPr>
            <a:r>
              <a:rPr lang="en-US" sz="1400" dirty="0" smtClean="0"/>
              <a:t>		               </a:t>
            </a:r>
            <a:fld id="{3839EE53-753A-4AE1-9B62-1070B4C7F677}" type="slidenum">
              <a:rPr lang="en-US" sz="1400" smtClean="0"/>
              <a:pPr algn="just" eaLnBrk="1" hangingPunct="1">
                <a:lnSpc>
                  <a:spcPct val="100000"/>
                </a:lnSpc>
                <a:spcBef>
                  <a:spcPct val="0"/>
                </a:spcBef>
                <a:defRPr/>
              </a:pPr>
              <a:t>11</a:t>
            </a:fld>
            <a:endParaRPr lang="en-US" sz="1400" dirty="0" smtClean="0"/>
          </a:p>
        </p:txBody>
      </p:sp>
    </p:spTree>
    <p:extLst>
      <p:ext uri="{BB962C8B-B14F-4D97-AF65-F5344CB8AC3E}">
        <p14:creationId xmlns:p14="http://schemas.microsoft.com/office/powerpoint/2010/main" val="10678157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196850" y="0"/>
            <a:ext cx="8489949"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lt1"/>
              </a:buClr>
              <a:buSzPct val="25000"/>
              <a:buFont typeface="Calibri"/>
              <a:buNone/>
            </a:pPr>
            <a:r>
              <a:rPr lang="en-US" sz="4400" b="0" i="0" u="none" strike="noStrike" cap="none">
                <a:solidFill>
                  <a:schemeClr val="lt1"/>
                </a:solidFill>
                <a:latin typeface="Calibri"/>
                <a:ea typeface="Calibri"/>
                <a:cs typeface="Calibri"/>
                <a:sym typeface="Calibri"/>
              </a:rPr>
              <a:t>Project Status Andrew</a:t>
            </a:r>
          </a:p>
        </p:txBody>
      </p:sp>
      <p:sp>
        <p:nvSpPr>
          <p:cNvPr id="76" name="Shape 76"/>
          <p:cNvSpPr txBox="1"/>
          <p:nvPr/>
        </p:nvSpPr>
        <p:spPr>
          <a:xfrm>
            <a:off x="76200" y="1956475"/>
            <a:ext cx="8915400" cy="255454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b="1">
                <a:solidFill>
                  <a:schemeClr val="lt1"/>
                </a:solidFill>
                <a:latin typeface="Arial"/>
                <a:ea typeface="Arial"/>
                <a:cs typeface="Arial"/>
                <a:sym typeface="Arial"/>
              </a:rPr>
              <a:t>Summary of Recent Status:  </a:t>
            </a:r>
          </a:p>
          <a:p>
            <a:pPr marL="0" marR="0" lvl="0" indent="0" algn="l" rtl="0">
              <a:spcBef>
                <a:spcPts val="0"/>
              </a:spcBef>
              <a:buSzPct val="25000"/>
              <a:buNone/>
            </a:pPr>
            <a:r>
              <a:rPr lang="en-US" sz="1000" b="1">
                <a:solidFill>
                  <a:schemeClr val="lt1"/>
                </a:solidFill>
              </a:rPr>
              <a:t>Added flocking to the rebuild. Created models for birds and fish. Added trail renderers. Put in the Sun and Moon models from original project and set up day/night cycle and lighting.</a:t>
            </a:r>
          </a:p>
          <a:p>
            <a:pPr marL="0" marR="0" lvl="0" indent="0" algn="l" rtl="0">
              <a:spcBef>
                <a:spcPts val="0"/>
              </a:spcBef>
              <a:buNone/>
            </a:pPr>
            <a:endParaRPr sz="1000" b="1">
              <a:solidFill>
                <a:schemeClr val="lt1"/>
              </a:solidFill>
              <a:latin typeface="Arial"/>
              <a:ea typeface="Arial"/>
              <a:cs typeface="Arial"/>
              <a:sym typeface="Arial"/>
            </a:endParaRPr>
          </a:p>
          <a:p>
            <a:pPr marL="0" marR="0" lvl="0" indent="0" algn="l" rtl="0">
              <a:spcBef>
                <a:spcPts val="0"/>
              </a:spcBef>
              <a:buNone/>
            </a:pPr>
            <a:endParaRPr sz="1000" b="1">
              <a:solidFill>
                <a:schemeClr val="lt1"/>
              </a:solidFill>
              <a:latin typeface="Arial"/>
              <a:ea typeface="Arial"/>
              <a:cs typeface="Arial"/>
              <a:sym typeface="Arial"/>
            </a:endParaRPr>
          </a:p>
          <a:p>
            <a:pPr marL="0" marR="0" lvl="0" indent="0" algn="l" rtl="0">
              <a:spcBef>
                <a:spcPts val="0"/>
              </a:spcBef>
              <a:buSzPct val="25000"/>
              <a:buNone/>
            </a:pPr>
            <a:r>
              <a:rPr lang="en-US" sz="1000" b="1">
                <a:solidFill>
                  <a:schemeClr val="lt1"/>
                </a:solidFill>
                <a:latin typeface="Arial"/>
                <a:ea typeface="Arial"/>
                <a:cs typeface="Arial"/>
                <a:sym typeface="Arial"/>
              </a:rPr>
              <a:t>Activities Completed:</a:t>
            </a:r>
          </a:p>
          <a:p>
            <a:pPr marL="742950" marR="0" lvl="1" indent="-285750" algn="l" rtl="0">
              <a:spcBef>
                <a:spcPts val="0"/>
              </a:spcBef>
              <a:buClr>
                <a:schemeClr val="lt1"/>
              </a:buClr>
              <a:buSzPct val="100000"/>
              <a:buFont typeface="Noto Sans Symbols"/>
              <a:buChar char="▪"/>
            </a:pPr>
            <a:r>
              <a:rPr lang="en-US" sz="1000">
                <a:solidFill>
                  <a:schemeClr val="lt1"/>
                </a:solidFill>
              </a:rPr>
              <a:t>Flocking</a:t>
            </a:r>
          </a:p>
          <a:p>
            <a:pPr marL="742950" marR="0" lvl="1" indent="-285750" algn="l" rtl="0">
              <a:spcBef>
                <a:spcPts val="0"/>
              </a:spcBef>
              <a:buClr>
                <a:schemeClr val="lt1"/>
              </a:buClr>
              <a:buSzPct val="100000"/>
              <a:buFont typeface="Noto Sans Symbols"/>
              <a:buChar char="▪"/>
            </a:pPr>
            <a:r>
              <a:rPr lang="en-US" sz="1000">
                <a:solidFill>
                  <a:schemeClr val="lt1"/>
                </a:solidFill>
              </a:rPr>
              <a:t>Imported models</a:t>
            </a:r>
          </a:p>
          <a:p>
            <a:pPr marL="742950" marR="0" lvl="1" indent="-285750" algn="l" rtl="0">
              <a:spcBef>
                <a:spcPts val="0"/>
              </a:spcBef>
              <a:buClr>
                <a:schemeClr val="lt1"/>
              </a:buClr>
              <a:buSzPct val="100000"/>
              <a:buFont typeface="Noto Sans Symbols"/>
              <a:buChar char="▪"/>
            </a:pPr>
            <a:r>
              <a:rPr lang="en-US" sz="1000">
                <a:solidFill>
                  <a:schemeClr val="lt1"/>
                </a:solidFill>
              </a:rPr>
              <a:t>Set up day night cycle</a:t>
            </a:r>
          </a:p>
          <a:p>
            <a:pPr marL="0" marR="0" lvl="0" indent="0" algn="l" rtl="0">
              <a:spcBef>
                <a:spcPts val="0"/>
              </a:spcBef>
              <a:buSzPct val="25000"/>
              <a:buNone/>
            </a:pPr>
            <a:r>
              <a:rPr lang="en-US" sz="1000" b="1">
                <a:solidFill>
                  <a:schemeClr val="lt1"/>
                </a:solidFill>
                <a:latin typeface="Arial"/>
                <a:ea typeface="Arial"/>
                <a:cs typeface="Arial"/>
                <a:sym typeface="Arial"/>
              </a:rPr>
              <a:t>Activities In Progress:</a:t>
            </a:r>
          </a:p>
          <a:p>
            <a:pPr marL="742950" marR="0" lvl="1" indent="-285750" algn="l" rtl="0">
              <a:spcBef>
                <a:spcPts val="0"/>
              </a:spcBef>
              <a:buClr>
                <a:schemeClr val="lt1"/>
              </a:buClr>
              <a:buSzPct val="100000"/>
              <a:buFont typeface="Noto Sans Symbols"/>
              <a:buChar char="▪"/>
            </a:pPr>
            <a:r>
              <a:rPr lang="en-US" sz="1000">
                <a:solidFill>
                  <a:schemeClr val="lt1"/>
                </a:solidFill>
              </a:rPr>
              <a:t>Bring in rope/hook and their interactions</a:t>
            </a:r>
          </a:p>
          <a:p>
            <a:pPr marL="742950" marR="0" lvl="1" indent="-285750" algn="l" rtl="0">
              <a:spcBef>
                <a:spcPts val="0"/>
              </a:spcBef>
              <a:buClr>
                <a:schemeClr val="lt1"/>
              </a:buClr>
              <a:buSzPct val="100000"/>
              <a:buFont typeface="Noto Sans Symbols"/>
              <a:buChar char="▪"/>
            </a:pPr>
            <a:r>
              <a:rPr lang="en-US" sz="1000">
                <a:solidFill>
                  <a:schemeClr val="lt1"/>
                </a:solidFill>
              </a:rPr>
              <a:t>Explore voice integration potential with vive</a:t>
            </a:r>
          </a:p>
          <a:p>
            <a:pPr marL="742950" marR="0" lvl="1" indent="-285750" algn="l" rtl="0">
              <a:spcBef>
                <a:spcPts val="0"/>
              </a:spcBef>
              <a:buClr>
                <a:schemeClr val="lt1"/>
              </a:buClr>
              <a:buSzPct val="100000"/>
              <a:buFont typeface="Noto Sans Symbols"/>
              <a:buChar char="▪"/>
            </a:pPr>
            <a:r>
              <a:rPr lang="en-US" sz="1000">
                <a:solidFill>
                  <a:schemeClr val="lt1"/>
                </a:solidFill>
              </a:rPr>
              <a:t>Begin prototyping “scenes” within the over world</a:t>
            </a:r>
          </a:p>
          <a:p>
            <a:pPr marL="0" marR="0" lvl="0" indent="0" algn="l" rtl="0">
              <a:spcBef>
                <a:spcPts val="0"/>
              </a:spcBef>
              <a:buSzPct val="25000"/>
              <a:buNone/>
            </a:pPr>
            <a:r>
              <a:rPr lang="en-US" sz="1000" b="1">
                <a:solidFill>
                  <a:schemeClr val="lt1"/>
                </a:solidFill>
                <a:latin typeface="Arial"/>
                <a:ea typeface="Arial"/>
                <a:cs typeface="Arial"/>
                <a:sym typeface="Arial"/>
              </a:rPr>
              <a:t>Issues:</a:t>
            </a:r>
          </a:p>
          <a:p>
            <a:pPr marL="742950" marR="0" lvl="1" indent="-285750" algn="l" rtl="0">
              <a:spcBef>
                <a:spcPts val="0"/>
              </a:spcBef>
              <a:buClr>
                <a:schemeClr val="lt1"/>
              </a:buClr>
              <a:buSzPct val="100000"/>
              <a:buFont typeface="Noto Sans Symbols"/>
              <a:buChar char="▪"/>
            </a:pPr>
            <a:r>
              <a:rPr lang="en-US" sz="1000">
                <a:solidFill>
                  <a:schemeClr val="lt1"/>
                </a:solidFill>
              </a:rPr>
              <a:t>None at the moment</a:t>
            </a:r>
          </a:p>
        </p:txBody>
      </p:sp>
      <p:graphicFrame>
        <p:nvGraphicFramePr>
          <p:cNvPr id="77" name="Shape 77"/>
          <p:cNvGraphicFramePr/>
          <p:nvPr/>
        </p:nvGraphicFramePr>
        <p:xfrm>
          <a:off x="196850" y="5257800"/>
          <a:ext cx="8489950" cy="1081830"/>
        </p:xfrm>
        <a:graphic>
          <a:graphicData uri="http://schemas.openxmlformats.org/drawingml/2006/table">
            <a:tbl>
              <a:tblPr firstRow="1" bandRow="1">
                <a:noFill/>
              </a:tblPr>
              <a:tblGrid>
                <a:gridCol w="2317750"/>
                <a:gridCol w="990600"/>
                <a:gridCol w="1981200"/>
                <a:gridCol w="3200400"/>
              </a:tblGrid>
              <a:tr h="228550">
                <a:tc>
                  <a:txBody>
                    <a:bodyPr/>
                    <a:lstStyle/>
                    <a:p>
                      <a:pPr marL="0" marR="0" lvl="0" indent="0" algn="ctr" rtl="0">
                        <a:spcBef>
                          <a:spcPts val="0"/>
                        </a:spcBef>
                        <a:buSzPct val="25000"/>
                        <a:buNone/>
                      </a:pPr>
                      <a:r>
                        <a:rPr lang="en-US" sz="800" b="1" u="none" strike="noStrike" cap="none">
                          <a:solidFill>
                            <a:srgbClr val="FFFFFF"/>
                          </a:solidFill>
                        </a:rPr>
                        <a:t>Deliverable</a:t>
                      </a:r>
                    </a:p>
                  </a:txBody>
                  <a:tcPr marL="91450" marR="91450" marT="45700" marB="45700"/>
                </a:tc>
                <a:tc>
                  <a:txBody>
                    <a:bodyPr/>
                    <a:lstStyle/>
                    <a:p>
                      <a:pPr marL="0" marR="0" lvl="0" indent="0" algn="ctr" rtl="0">
                        <a:spcBef>
                          <a:spcPts val="0"/>
                        </a:spcBef>
                        <a:buSzPct val="25000"/>
                        <a:buNone/>
                      </a:pPr>
                      <a:r>
                        <a:rPr lang="en-US" sz="800" b="1" u="none" strike="noStrike" cap="none">
                          <a:solidFill>
                            <a:srgbClr val="FFFFFF"/>
                          </a:solidFill>
                        </a:rPr>
                        <a:t>Status</a:t>
                      </a:r>
                    </a:p>
                  </a:txBody>
                  <a:tcPr marL="91450" marR="91450" marT="45700" marB="45700"/>
                </a:tc>
                <a:tc>
                  <a:txBody>
                    <a:bodyPr/>
                    <a:lstStyle/>
                    <a:p>
                      <a:pPr marL="0" marR="0" lvl="0" indent="0" algn="ctr" rtl="0">
                        <a:spcBef>
                          <a:spcPts val="0"/>
                        </a:spcBef>
                        <a:buSzPct val="25000"/>
                        <a:buNone/>
                      </a:pPr>
                      <a:r>
                        <a:rPr lang="en-US" sz="800" b="1" u="none" strike="noStrike" cap="none">
                          <a:solidFill>
                            <a:srgbClr val="FFFFFF"/>
                          </a:solidFill>
                        </a:rPr>
                        <a:t>Planned/Revised Completion Date</a:t>
                      </a:r>
                    </a:p>
                  </a:txBody>
                  <a:tcPr marL="91450" marR="91450" marT="45700" marB="45700">
                    <a:lnR w="9525" cap="flat" cmpd="sng">
                      <a:solidFill>
                        <a:srgbClr val="FFFFFF"/>
                      </a:solidFill>
                      <a:prstDash val="solid"/>
                      <a:round/>
                      <a:headEnd type="none" w="med" len="med"/>
                      <a:tailEnd type="none" w="med" len="med"/>
                    </a:lnR>
                  </a:tcPr>
                </a:tc>
                <a:tc>
                  <a:txBody>
                    <a:bodyPr/>
                    <a:lstStyle/>
                    <a:p>
                      <a:pPr marL="0" marR="0" lvl="0" indent="0" algn="ctr" rtl="0">
                        <a:spcBef>
                          <a:spcPts val="0"/>
                        </a:spcBef>
                        <a:buSzPct val="25000"/>
                        <a:buNone/>
                      </a:pPr>
                      <a:r>
                        <a:rPr lang="en-US" sz="800" b="1" u="none" strike="noStrike" cap="none">
                          <a:solidFill>
                            <a:srgbClr val="FFFFFF"/>
                          </a:solidFill>
                        </a:rPr>
                        <a:t>Comments</a:t>
                      </a:r>
                    </a:p>
                  </a:txBody>
                  <a:tcPr marL="91450" marR="91450" marT="45700" marB="45700">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r>
              <a:tr h="213300">
                <a:tc>
                  <a:txBody>
                    <a:bodyPr/>
                    <a:lstStyle/>
                    <a:p>
                      <a:pPr marL="0" marR="0" lvl="0" indent="0" algn="l" rtl="0">
                        <a:spcBef>
                          <a:spcPts val="0"/>
                        </a:spcBef>
                        <a:buSzPct val="25000"/>
                        <a:buNone/>
                      </a:pPr>
                      <a:r>
                        <a:rPr lang="en-US" sz="800" u="sng">
                          <a:solidFill>
                            <a:srgbClr val="FFFFFF"/>
                          </a:solidFill>
                        </a:rPr>
                        <a:t>Story Progression Framework</a:t>
                      </a:r>
                    </a:p>
                  </a:txBody>
                  <a:tcPr marL="91450" marR="91450" marT="45700" marB="45700"/>
                </a:tc>
                <a:tc>
                  <a:txBody>
                    <a:bodyPr/>
                    <a:lstStyle/>
                    <a:p>
                      <a:pPr marL="0" marR="0" lvl="0" indent="0" algn="l" rtl="0">
                        <a:spcBef>
                          <a:spcPts val="0"/>
                        </a:spcBef>
                        <a:buSzPct val="25000"/>
                        <a:buNone/>
                      </a:pPr>
                      <a:r>
                        <a:rPr lang="en-US" sz="800">
                          <a:solidFill>
                            <a:srgbClr val="FFFFFF"/>
                          </a:solidFill>
                        </a:rPr>
                        <a:t>In Progress</a:t>
                      </a:r>
                    </a:p>
                  </a:txBody>
                  <a:tcPr marL="91450" marR="91450" marT="45700" marB="45700"/>
                </a:tc>
                <a:tc>
                  <a:txBody>
                    <a:bodyPr/>
                    <a:lstStyle/>
                    <a:p>
                      <a:pPr marL="0" marR="0" lvl="0" indent="0" algn="l" rtl="0">
                        <a:spcBef>
                          <a:spcPts val="0"/>
                        </a:spcBef>
                        <a:buSzPct val="25000"/>
                        <a:buNone/>
                      </a:pPr>
                      <a:r>
                        <a:rPr lang="en-US" sz="800">
                          <a:solidFill>
                            <a:srgbClr val="FFFFFF"/>
                          </a:solidFill>
                        </a:rPr>
                        <a:t>4/01/17</a:t>
                      </a:r>
                    </a:p>
                  </a:txBody>
                  <a:tcPr marL="91450" marR="91450" marT="45700" marB="45700"/>
                </a:tc>
                <a:tc>
                  <a:txBody>
                    <a:bodyPr/>
                    <a:lstStyle/>
                    <a:p>
                      <a:pPr marL="0" marR="0" lvl="0" indent="0" algn="l" rtl="0">
                        <a:spcBef>
                          <a:spcPts val="0"/>
                        </a:spcBef>
                        <a:buSzPct val="25000"/>
                        <a:buNone/>
                      </a:pPr>
                      <a:endParaRPr sz="800"/>
                    </a:p>
                  </a:txBody>
                  <a:tcPr marL="91450" marR="91450" marT="45700" marB="45700">
                    <a:lnT w="9525" cap="flat" cmpd="sng">
                      <a:solidFill>
                        <a:srgbClr val="FFFFFF"/>
                      </a:solidFill>
                      <a:prstDash val="solid"/>
                      <a:round/>
                      <a:headEnd type="none" w="med" len="med"/>
                      <a:tailEnd type="none" w="med" len="med"/>
                    </a:lnT>
                  </a:tcPr>
                </a:tc>
              </a:tr>
              <a:tr h="213300">
                <a:tc>
                  <a:txBody>
                    <a:bodyPr/>
                    <a:lstStyle/>
                    <a:p>
                      <a:pPr marL="0" marR="0" lvl="0" indent="0" algn="l" rtl="0">
                        <a:spcBef>
                          <a:spcPts val="0"/>
                        </a:spcBef>
                        <a:buSzPct val="25000"/>
                        <a:buNone/>
                      </a:pPr>
                      <a:endParaRPr sz="800"/>
                    </a:p>
                  </a:txBody>
                  <a:tcPr marL="91450" marR="91450" marT="45700" marB="45700"/>
                </a:tc>
                <a:tc>
                  <a:txBody>
                    <a:bodyPr/>
                    <a:lstStyle/>
                    <a:p>
                      <a:pPr marL="0" marR="0" lvl="0" indent="0" algn="l" rtl="0">
                        <a:spcBef>
                          <a:spcPts val="0"/>
                        </a:spcBef>
                        <a:buSzPct val="25000"/>
                        <a:buNone/>
                      </a:pPr>
                      <a:endParaRPr sz="800"/>
                    </a:p>
                  </a:txBody>
                  <a:tcPr marL="91450" marR="91450" marT="45700" marB="45700"/>
                </a:tc>
                <a:tc>
                  <a:txBody>
                    <a:bodyPr/>
                    <a:lstStyle/>
                    <a:p>
                      <a:pPr marL="0" marR="0" lvl="0" indent="0" algn="l" rtl="0">
                        <a:spcBef>
                          <a:spcPts val="0"/>
                        </a:spcBef>
                        <a:buSzPct val="25000"/>
                        <a:buNone/>
                      </a:pPr>
                      <a:endParaRPr sz="800"/>
                    </a:p>
                  </a:txBody>
                  <a:tcPr marL="91450" marR="91450" marT="45700" marB="45700"/>
                </a:tc>
                <a:tc>
                  <a:txBody>
                    <a:bodyPr/>
                    <a:lstStyle/>
                    <a:p>
                      <a:pPr marL="0" marR="0" lvl="0" indent="0" algn="l" rtl="0">
                        <a:spcBef>
                          <a:spcPts val="0"/>
                        </a:spcBef>
                        <a:buSzPct val="25000"/>
                        <a:buNone/>
                      </a:pPr>
                      <a:endParaRPr sz="800"/>
                    </a:p>
                  </a:txBody>
                  <a:tcPr marL="91450" marR="91450" marT="45700" marB="45700"/>
                </a:tc>
              </a:tr>
              <a:tr h="213300">
                <a:tc>
                  <a:txBody>
                    <a:bodyPr/>
                    <a:lstStyle/>
                    <a:p>
                      <a:pPr marL="0" marR="0" lvl="0" indent="0" algn="l" rtl="0">
                        <a:spcBef>
                          <a:spcPts val="0"/>
                        </a:spcBef>
                        <a:buSzPct val="25000"/>
                        <a:buNone/>
                      </a:pPr>
                      <a:endParaRPr sz="800"/>
                    </a:p>
                  </a:txBody>
                  <a:tcPr marL="91450" marR="91450" marT="45700" marB="45700"/>
                </a:tc>
                <a:tc>
                  <a:txBody>
                    <a:bodyPr/>
                    <a:lstStyle/>
                    <a:p>
                      <a:pPr marL="0" marR="0" lvl="0" indent="0" algn="l" rtl="0">
                        <a:spcBef>
                          <a:spcPts val="0"/>
                        </a:spcBef>
                        <a:buSzPct val="25000"/>
                        <a:buNone/>
                      </a:pPr>
                      <a:endParaRPr sz="800"/>
                    </a:p>
                  </a:txBody>
                  <a:tcPr marL="91450" marR="91450" marT="45700" marB="45700"/>
                </a:tc>
                <a:tc>
                  <a:txBody>
                    <a:bodyPr/>
                    <a:lstStyle/>
                    <a:p>
                      <a:pPr marL="0" marR="0" lvl="0" indent="0" algn="l" rtl="0">
                        <a:spcBef>
                          <a:spcPts val="0"/>
                        </a:spcBef>
                        <a:buSzPct val="25000"/>
                        <a:buNone/>
                      </a:pPr>
                      <a:endParaRPr sz="800"/>
                    </a:p>
                  </a:txBody>
                  <a:tcPr marL="91450" marR="91450" marT="45700" marB="45700"/>
                </a:tc>
                <a:tc>
                  <a:txBody>
                    <a:bodyPr/>
                    <a:lstStyle/>
                    <a:p>
                      <a:pPr marL="0" marR="0" lvl="0" indent="0" algn="l" rtl="0">
                        <a:spcBef>
                          <a:spcPts val="0"/>
                        </a:spcBef>
                        <a:buSzPct val="25000"/>
                        <a:buNone/>
                      </a:pPr>
                      <a:endParaRPr sz="800"/>
                    </a:p>
                  </a:txBody>
                  <a:tcPr marL="91450" marR="91450" marT="45700" marB="45700"/>
                </a:tc>
              </a:tr>
              <a:tr h="213300">
                <a:tc>
                  <a:txBody>
                    <a:bodyPr/>
                    <a:lstStyle/>
                    <a:p>
                      <a:pPr marL="0" marR="0" lvl="0" indent="0" algn="l" rtl="0">
                        <a:spcBef>
                          <a:spcPts val="0"/>
                        </a:spcBef>
                        <a:buSzPct val="25000"/>
                        <a:buNone/>
                      </a:pPr>
                      <a:endParaRPr sz="800"/>
                    </a:p>
                  </a:txBody>
                  <a:tcPr marL="91450" marR="91450" marT="45700" marB="45700"/>
                </a:tc>
                <a:tc>
                  <a:txBody>
                    <a:bodyPr/>
                    <a:lstStyle/>
                    <a:p>
                      <a:pPr marL="0" marR="0" lvl="0" indent="0" algn="l" rtl="0">
                        <a:spcBef>
                          <a:spcPts val="0"/>
                        </a:spcBef>
                        <a:buSzPct val="25000"/>
                        <a:buNone/>
                      </a:pPr>
                      <a:endParaRPr sz="800"/>
                    </a:p>
                  </a:txBody>
                  <a:tcPr marL="91450" marR="91450" marT="45700" marB="45700"/>
                </a:tc>
                <a:tc>
                  <a:txBody>
                    <a:bodyPr/>
                    <a:lstStyle/>
                    <a:p>
                      <a:pPr marL="0" marR="0" lvl="0" indent="0" algn="l" rtl="0">
                        <a:spcBef>
                          <a:spcPts val="0"/>
                        </a:spcBef>
                        <a:buSzPct val="25000"/>
                        <a:buNone/>
                      </a:pPr>
                      <a:endParaRPr sz="800"/>
                    </a:p>
                  </a:txBody>
                  <a:tcPr marL="91450" marR="91450" marT="45700" marB="45700"/>
                </a:tc>
                <a:tc>
                  <a:txBody>
                    <a:bodyPr/>
                    <a:lstStyle/>
                    <a:p>
                      <a:pPr marL="0" marR="0" lvl="0" indent="0" algn="l" rtl="0">
                        <a:spcBef>
                          <a:spcPts val="0"/>
                        </a:spcBef>
                        <a:buSzPct val="25000"/>
                        <a:buNone/>
                      </a:pPr>
                      <a:endParaRPr sz="800"/>
                    </a:p>
                  </a:txBody>
                  <a:tcPr marL="91450" marR="91450" marT="45700" marB="45700"/>
                </a:tc>
              </a:tr>
            </a:tbl>
          </a:graphicData>
        </a:graphic>
      </p:graphicFrame>
      <p:sp>
        <p:nvSpPr>
          <p:cNvPr id="78" name="Shape 78"/>
          <p:cNvSpPr/>
          <p:nvPr/>
        </p:nvSpPr>
        <p:spPr>
          <a:xfrm>
            <a:off x="2209800" y="1866900"/>
            <a:ext cx="1219199" cy="22860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None/>
            </a:pPr>
            <a:endParaRPr sz="1800">
              <a:solidFill>
                <a:schemeClr val="lt1"/>
              </a:solidFill>
              <a:latin typeface="Calibri"/>
              <a:ea typeface="Calibri"/>
              <a:cs typeface="Calibri"/>
              <a:sym typeface="Calibri"/>
            </a:endParaRPr>
          </a:p>
        </p:txBody>
      </p:sp>
      <p:sp>
        <p:nvSpPr>
          <p:cNvPr id="79" name="Shape 79"/>
          <p:cNvSpPr txBox="1"/>
          <p:nvPr/>
        </p:nvSpPr>
        <p:spPr>
          <a:xfrm>
            <a:off x="76200" y="4953000"/>
            <a:ext cx="3962399" cy="27622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b="1">
                <a:solidFill>
                  <a:schemeClr val="lt1"/>
                </a:solidFill>
                <a:latin typeface="Arial"/>
                <a:ea typeface="Arial"/>
                <a:cs typeface="Arial"/>
                <a:sym typeface="Arial"/>
              </a:rPr>
              <a:t>Key Deliverables/Milestones</a:t>
            </a:r>
            <a:r>
              <a:rPr lang="en-US" sz="1200" b="1">
                <a:solidFill>
                  <a:schemeClr val="lt1"/>
                </a:solidFill>
                <a:latin typeface="Arial"/>
                <a:ea typeface="Arial"/>
                <a:cs typeface="Arial"/>
                <a:sym typeface="Arial"/>
              </a:rPr>
              <a:t>:</a:t>
            </a:r>
          </a:p>
        </p:txBody>
      </p:sp>
      <p:sp>
        <p:nvSpPr>
          <p:cNvPr id="80" name="Shape 80"/>
          <p:cNvSpPr txBox="1"/>
          <p:nvPr/>
        </p:nvSpPr>
        <p:spPr>
          <a:xfrm>
            <a:off x="76200" y="1219200"/>
            <a:ext cx="8001000" cy="55403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b="1">
                <a:solidFill>
                  <a:schemeClr val="lt1"/>
                </a:solidFill>
                <a:latin typeface="Arial"/>
                <a:ea typeface="Arial"/>
                <a:cs typeface="Arial"/>
                <a:sym typeface="Arial"/>
              </a:rPr>
              <a:t>Project Name:	</a:t>
            </a:r>
            <a:r>
              <a:rPr lang="en-US" sz="1000" b="1">
                <a:solidFill>
                  <a:schemeClr val="lt1"/>
                </a:solidFill>
              </a:rPr>
              <a:t>Maui VR Rebuild	</a:t>
            </a:r>
            <a:r>
              <a:rPr lang="en-US" sz="1000" b="1">
                <a:solidFill>
                  <a:schemeClr val="lt1"/>
                </a:solidFill>
                <a:latin typeface="Arial"/>
                <a:ea typeface="Arial"/>
                <a:cs typeface="Arial"/>
                <a:sym typeface="Arial"/>
              </a:rPr>
              <a:t>			Current Phase: Construction</a:t>
            </a:r>
          </a:p>
          <a:p>
            <a:pPr marL="0" marR="0" lvl="0" indent="0" algn="l" rtl="0">
              <a:spcBef>
                <a:spcPts val="0"/>
              </a:spcBef>
              <a:buSzPct val="25000"/>
              <a:buNone/>
            </a:pPr>
            <a:r>
              <a:rPr lang="en-US" sz="1000" b="1">
                <a:solidFill>
                  <a:schemeClr val="lt1"/>
                </a:solidFill>
                <a:latin typeface="Arial"/>
                <a:ea typeface="Arial"/>
                <a:cs typeface="Arial"/>
                <a:sym typeface="Arial"/>
              </a:rPr>
              <a:t>Project Start:	Jan 201</a:t>
            </a:r>
            <a:r>
              <a:rPr lang="en-US" sz="1000" b="1">
                <a:solidFill>
                  <a:schemeClr val="lt1"/>
                </a:solidFill>
              </a:rPr>
              <a:t>7</a:t>
            </a:r>
            <a:r>
              <a:rPr lang="en-US" sz="1000" b="1">
                <a:solidFill>
                  <a:schemeClr val="lt1"/>
                </a:solidFill>
                <a:latin typeface="Arial"/>
                <a:ea typeface="Arial"/>
                <a:cs typeface="Arial"/>
                <a:sym typeface="Arial"/>
              </a:rPr>
              <a:t>					Planned/Revised End:</a:t>
            </a:r>
            <a:r>
              <a:rPr lang="en-US" sz="1000" b="1">
                <a:solidFill>
                  <a:schemeClr val="lt1"/>
                </a:solidFill>
              </a:rPr>
              <a:t> May 2017</a:t>
            </a:r>
          </a:p>
          <a:p>
            <a:pPr marL="0" marR="0" lvl="0" indent="0" algn="l" rtl="0">
              <a:spcBef>
                <a:spcPts val="0"/>
              </a:spcBef>
              <a:buSzPct val="25000"/>
              <a:buNone/>
            </a:pPr>
            <a:r>
              <a:rPr lang="en-US" sz="1000" b="1">
                <a:solidFill>
                  <a:schemeClr val="lt1"/>
                </a:solidFill>
                <a:latin typeface="Arial"/>
                <a:ea typeface="Arial"/>
                <a:cs typeface="Arial"/>
                <a:sym typeface="Arial"/>
              </a:rPr>
              <a:t>% Time Spent: 70%</a:t>
            </a:r>
          </a:p>
        </p:txBody>
      </p:sp>
      <p:sp>
        <p:nvSpPr>
          <p:cNvPr id="81" name="Shape 81"/>
          <p:cNvSpPr txBox="1"/>
          <p:nvPr/>
        </p:nvSpPr>
        <p:spPr>
          <a:xfrm>
            <a:off x="6248400" y="6248400"/>
            <a:ext cx="2895600" cy="476249"/>
          </a:xfrm>
          <a:prstGeom prst="rect">
            <a:avLst/>
          </a:prstGeom>
          <a:noFill/>
          <a:ln>
            <a:noFill/>
          </a:ln>
        </p:spPr>
        <p:txBody>
          <a:bodyPr lIns="91425" tIns="45700" rIns="91425" bIns="45700" anchor="t" anchorCtr="0">
            <a:noAutofit/>
          </a:bodyPr>
          <a:lstStyle/>
          <a:p>
            <a:pPr marL="0" marR="0" lvl="0" indent="0" algn="just" rtl="0">
              <a:lnSpc>
                <a:spcPct val="100000"/>
              </a:lnSpc>
              <a:spcBef>
                <a:spcPts val="0"/>
              </a:spcBef>
              <a:spcAft>
                <a:spcPts val="0"/>
              </a:spcAft>
              <a:buSzPct val="25000"/>
              <a:buNone/>
            </a:pPr>
            <a:r>
              <a:rPr lang="en-US" sz="1400">
                <a:solidFill>
                  <a:schemeClr val="lt1"/>
                </a:solidFill>
                <a:latin typeface="Arial"/>
                <a:ea typeface="Arial"/>
                <a:cs typeface="Arial"/>
                <a:sym typeface="Arial"/>
              </a:rPr>
              <a:t>		              </a:t>
            </a:r>
          </a:p>
          <a:p>
            <a:pPr marL="0" marR="0" lvl="0" indent="0" algn="just" rtl="0">
              <a:lnSpc>
                <a:spcPct val="100000"/>
              </a:lnSpc>
              <a:spcBef>
                <a:spcPts val="0"/>
              </a:spcBef>
              <a:buSzPct val="25000"/>
              <a:buNone/>
            </a:pPr>
            <a:r>
              <a:rPr lang="en-US" sz="1400">
                <a:solidFill>
                  <a:schemeClr val="lt1"/>
                </a:solidFill>
                <a:latin typeface="Arial"/>
                <a:ea typeface="Arial"/>
                <a:cs typeface="Arial"/>
                <a:sym typeface="Arial"/>
              </a:rPr>
              <a:t>		               </a:t>
            </a:r>
            <a:fld id="{00000000-1234-1234-1234-123412341234}" type="slidenum">
              <a:rPr lang="en-US" sz="1400">
                <a:solidFill>
                  <a:schemeClr val="lt1"/>
                </a:solidFill>
                <a:latin typeface="Arial"/>
                <a:ea typeface="Arial"/>
                <a:cs typeface="Arial"/>
                <a:sym typeface="Arial"/>
              </a:rPr>
              <a:t>12</a:t>
            </a:fld>
            <a:endParaRPr lang="en-US" sz="1400">
              <a:solidFill>
                <a:schemeClr val="lt1"/>
              </a:solidFill>
              <a:latin typeface="Arial"/>
              <a:ea typeface="Arial"/>
              <a:cs typeface="Arial"/>
              <a:sym typeface="Arial"/>
            </a:endParaRPr>
          </a:p>
        </p:txBody>
      </p:sp>
    </p:spTree>
    <p:extLst>
      <p:ext uri="{BB962C8B-B14F-4D97-AF65-F5344CB8AC3E}">
        <p14:creationId xmlns:p14="http://schemas.microsoft.com/office/powerpoint/2010/main" val="1999772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196850" y="0"/>
            <a:ext cx="84900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lt1"/>
              </a:buClr>
              <a:buSzPct val="25000"/>
              <a:buFont typeface="Calibri"/>
              <a:buNone/>
            </a:pPr>
            <a:r>
              <a:rPr lang="en-US" sz="4400" b="0" i="0" u="none" strike="noStrike" cap="none">
                <a:solidFill>
                  <a:schemeClr val="lt1"/>
                </a:solidFill>
                <a:latin typeface="Calibri"/>
                <a:ea typeface="Calibri"/>
                <a:cs typeface="Calibri"/>
                <a:sym typeface="Calibri"/>
              </a:rPr>
              <a:t>Project Status Andrew</a:t>
            </a:r>
          </a:p>
        </p:txBody>
      </p:sp>
      <p:sp>
        <p:nvSpPr>
          <p:cNvPr id="87" name="Shape 87"/>
          <p:cNvSpPr txBox="1"/>
          <p:nvPr/>
        </p:nvSpPr>
        <p:spPr>
          <a:xfrm>
            <a:off x="76200" y="1956475"/>
            <a:ext cx="8915400" cy="25545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b="1">
                <a:solidFill>
                  <a:schemeClr val="lt1"/>
                </a:solidFill>
                <a:latin typeface="Arial"/>
                <a:ea typeface="Arial"/>
                <a:cs typeface="Arial"/>
                <a:sym typeface="Arial"/>
              </a:rPr>
              <a:t>Summary of Recent Status:  </a:t>
            </a:r>
          </a:p>
          <a:p>
            <a:pPr marL="0" marR="0" lvl="0" indent="0" algn="l" rtl="0">
              <a:spcBef>
                <a:spcPts val="0"/>
              </a:spcBef>
              <a:buSzPct val="25000"/>
              <a:buNone/>
            </a:pPr>
            <a:r>
              <a:rPr lang="en-US" sz="1000" b="1">
                <a:solidFill>
                  <a:schemeClr val="lt1"/>
                </a:solidFill>
              </a:rPr>
              <a:t>Cleaned up some code bugs, confirmed read in and read out are accurate. Began to look into how to evaluate if a gesture is accurate enough without needing it to be an exact match.</a:t>
            </a:r>
          </a:p>
          <a:p>
            <a:pPr marL="0" marR="0" lvl="0" indent="0" algn="l" rtl="0">
              <a:spcBef>
                <a:spcPts val="0"/>
              </a:spcBef>
              <a:buNone/>
            </a:pPr>
            <a:endParaRPr sz="1000" b="1">
              <a:solidFill>
                <a:schemeClr val="lt1"/>
              </a:solidFill>
              <a:latin typeface="Arial"/>
              <a:ea typeface="Arial"/>
              <a:cs typeface="Arial"/>
              <a:sym typeface="Arial"/>
            </a:endParaRPr>
          </a:p>
          <a:p>
            <a:pPr marL="0" marR="0" lvl="0" indent="0" algn="l" rtl="0">
              <a:spcBef>
                <a:spcPts val="0"/>
              </a:spcBef>
              <a:buNone/>
            </a:pPr>
            <a:endParaRPr sz="1000" b="1">
              <a:solidFill>
                <a:schemeClr val="lt1"/>
              </a:solidFill>
              <a:latin typeface="Arial"/>
              <a:ea typeface="Arial"/>
              <a:cs typeface="Arial"/>
              <a:sym typeface="Arial"/>
            </a:endParaRPr>
          </a:p>
          <a:p>
            <a:pPr marL="0" marR="0" lvl="0" indent="0" algn="l" rtl="0">
              <a:spcBef>
                <a:spcPts val="0"/>
              </a:spcBef>
              <a:buSzPct val="25000"/>
              <a:buNone/>
            </a:pPr>
            <a:r>
              <a:rPr lang="en-US" sz="1000" b="1">
                <a:solidFill>
                  <a:schemeClr val="lt1"/>
                </a:solidFill>
                <a:latin typeface="Arial"/>
                <a:ea typeface="Arial"/>
                <a:cs typeface="Arial"/>
                <a:sym typeface="Arial"/>
              </a:rPr>
              <a:t>Activities Completed:</a:t>
            </a:r>
          </a:p>
          <a:p>
            <a:pPr marL="742950" marR="0" lvl="1" indent="-285750" algn="l" rtl="0">
              <a:spcBef>
                <a:spcPts val="0"/>
              </a:spcBef>
              <a:buClr>
                <a:schemeClr val="lt1"/>
              </a:buClr>
              <a:buSzPct val="100000"/>
              <a:buFont typeface="Noto Sans Symbols"/>
              <a:buChar char="▪"/>
            </a:pPr>
            <a:r>
              <a:rPr lang="en-US" sz="1000">
                <a:solidFill>
                  <a:schemeClr val="lt1"/>
                </a:solidFill>
              </a:rPr>
              <a:t>Debugging</a:t>
            </a:r>
          </a:p>
          <a:p>
            <a:pPr marL="0" marR="0" lvl="0" indent="0" algn="l" rtl="0">
              <a:spcBef>
                <a:spcPts val="0"/>
              </a:spcBef>
              <a:buSzPct val="25000"/>
              <a:buNone/>
            </a:pPr>
            <a:r>
              <a:rPr lang="en-US" sz="1000" b="1">
                <a:solidFill>
                  <a:schemeClr val="lt1"/>
                </a:solidFill>
                <a:latin typeface="Arial"/>
                <a:ea typeface="Arial"/>
                <a:cs typeface="Arial"/>
                <a:sym typeface="Arial"/>
              </a:rPr>
              <a:t>Activities In Progress:</a:t>
            </a:r>
          </a:p>
          <a:p>
            <a:pPr marL="742950" marR="0" lvl="1" indent="-285750" algn="l" rtl="0">
              <a:spcBef>
                <a:spcPts val="0"/>
              </a:spcBef>
              <a:buClr>
                <a:schemeClr val="lt1"/>
              </a:buClr>
              <a:buSzPct val="100000"/>
              <a:buFont typeface="Noto Sans Symbols"/>
              <a:buChar char="▪"/>
            </a:pPr>
            <a:r>
              <a:rPr lang="en-US" sz="1000">
                <a:solidFill>
                  <a:schemeClr val="lt1"/>
                </a:solidFill>
              </a:rPr>
              <a:t>Create a visual representation of a gesture based on recorded info.</a:t>
            </a:r>
          </a:p>
          <a:p>
            <a:pPr marL="0" marR="0" lvl="0" indent="0" algn="l" rtl="0">
              <a:spcBef>
                <a:spcPts val="0"/>
              </a:spcBef>
              <a:buSzPct val="25000"/>
              <a:buNone/>
            </a:pPr>
            <a:r>
              <a:rPr lang="en-US" sz="1000" b="1">
                <a:solidFill>
                  <a:schemeClr val="lt1"/>
                </a:solidFill>
                <a:latin typeface="Arial"/>
                <a:ea typeface="Arial"/>
                <a:cs typeface="Arial"/>
                <a:sym typeface="Arial"/>
              </a:rPr>
              <a:t>Issues:</a:t>
            </a:r>
          </a:p>
          <a:p>
            <a:pPr marL="742950" marR="0" lvl="1" indent="-285750" algn="l" rtl="0">
              <a:spcBef>
                <a:spcPts val="0"/>
              </a:spcBef>
              <a:buClr>
                <a:schemeClr val="lt1"/>
              </a:buClr>
              <a:buSzPct val="100000"/>
              <a:buFont typeface="Noto Sans Symbols"/>
              <a:buChar char="▪"/>
            </a:pPr>
            <a:r>
              <a:rPr lang="en-US" sz="1000">
                <a:solidFill>
                  <a:schemeClr val="lt1"/>
                </a:solidFill>
              </a:rPr>
              <a:t>None at the moment</a:t>
            </a:r>
          </a:p>
        </p:txBody>
      </p:sp>
      <p:graphicFrame>
        <p:nvGraphicFramePr>
          <p:cNvPr id="88" name="Shape 88"/>
          <p:cNvGraphicFramePr/>
          <p:nvPr/>
        </p:nvGraphicFramePr>
        <p:xfrm>
          <a:off x="196850" y="5257800"/>
          <a:ext cx="8489950" cy="1081830"/>
        </p:xfrm>
        <a:graphic>
          <a:graphicData uri="http://schemas.openxmlformats.org/drawingml/2006/table">
            <a:tbl>
              <a:tblPr firstRow="1" bandRow="1">
                <a:noFill/>
              </a:tblPr>
              <a:tblGrid>
                <a:gridCol w="2317750"/>
                <a:gridCol w="990600"/>
                <a:gridCol w="1981200"/>
                <a:gridCol w="3200400"/>
              </a:tblGrid>
              <a:tr h="228550">
                <a:tc>
                  <a:txBody>
                    <a:bodyPr/>
                    <a:lstStyle/>
                    <a:p>
                      <a:pPr marL="0" marR="0" lvl="0" indent="0" algn="ctr" rtl="0">
                        <a:spcBef>
                          <a:spcPts val="0"/>
                        </a:spcBef>
                        <a:buSzPct val="25000"/>
                        <a:buNone/>
                      </a:pPr>
                      <a:r>
                        <a:rPr lang="en-US" sz="800" b="1" u="none" strike="noStrike" cap="none">
                          <a:solidFill>
                            <a:srgbClr val="FFFFFF"/>
                          </a:solidFill>
                        </a:rPr>
                        <a:t>Deliverable</a:t>
                      </a:r>
                    </a:p>
                  </a:txBody>
                  <a:tcPr marL="91450" marR="91450" marT="45700" marB="45700"/>
                </a:tc>
                <a:tc>
                  <a:txBody>
                    <a:bodyPr/>
                    <a:lstStyle/>
                    <a:p>
                      <a:pPr marL="0" marR="0" lvl="0" indent="0" algn="ctr" rtl="0">
                        <a:spcBef>
                          <a:spcPts val="0"/>
                        </a:spcBef>
                        <a:buSzPct val="25000"/>
                        <a:buNone/>
                      </a:pPr>
                      <a:r>
                        <a:rPr lang="en-US" sz="800" b="1" u="none" strike="noStrike" cap="none">
                          <a:solidFill>
                            <a:srgbClr val="FFFFFF"/>
                          </a:solidFill>
                        </a:rPr>
                        <a:t>Status</a:t>
                      </a:r>
                    </a:p>
                  </a:txBody>
                  <a:tcPr marL="91450" marR="91450" marT="45700" marB="45700"/>
                </a:tc>
                <a:tc>
                  <a:txBody>
                    <a:bodyPr/>
                    <a:lstStyle/>
                    <a:p>
                      <a:pPr marL="0" marR="0" lvl="0" indent="0" algn="ctr" rtl="0">
                        <a:spcBef>
                          <a:spcPts val="0"/>
                        </a:spcBef>
                        <a:buSzPct val="25000"/>
                        <a:buNone/>
                      </a:pPr>
                      <a:r>
                        <a:rPr lang="en-US" sz="800" b="1" u="none" strike="noStrike" cap="none">
                          <a:solidFill>
                            <a:srgbClr val="FFFFFF"/>
                          </a:solidFill>
                        </a:rPr>
                        <a:t>Planned/Revised Completion Date</a:t>
                      </a:r>
                    </a:p>
                  </a:txBody>
                  <a:tcPr marL="91450" marR="91450" marT="45700" marB="45700">
                    <a:lnR w="9525" cap="flat" cmpd="sng">
                      <a:solidFill>
                        <a:srgbClr val="FFFFFF"/>
                      </a:solidFill>
                      <a:prstDash val="solid"/>
                      <a:round/>
                      <a:headEnd type="none" w="med" len="med"/>
                      <a:tailEnd type="none" w="med" len="med"/>
                    </a:lnR>
                  </a:tcPr>
                </a:tc>
                <a:tc>
                  <a:txBody>
                    <a:bodyPr/>
                    <a:lstStyle/>
                    <a:p>
                      <a:pPr marL="0" marR="0" lvl="0" indent="0" algn="ctr" rtl="0">
                        <a:spcBef>
                          <a:spcPts val="0"/>
                        </a:spcBef>
                        <a:buSzPct val="25000"/>
                        <a:buNone/>
                      </a:pPr>
                      <a:r>
                        <a:rPr lang="en-US" sz="800" b="1" u="none" strike="noStrike" cap="none">
                          <a:solidFill>
                            <a:srgbClr val="FFFFFF"/>
                          </a:solidFill>
                        </a:rPr>
                        <a:t>Comments</a:t>
                      </a:r>
                    </a:p>
                  </a:txBody>
                  <a:tcPr marL="91450" marR="91450" marT="45700" marB="45700">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r>
              <a:tr h="213300">
                <a:tc>
                  <a:txBody>
                    <a:bodyPr/>
                    <a:lstStyle/>
                    <a:p>
                      <a:pPr marL="0" marR="0" lvl="0" indent="0" algn="l" rtl="0">
                        <a:spcBef>
                          <a:spcPts val="0"/>
                        </a:spcBef>
                        <a:buSzPct val="25000"/>
                        <a:buNone/>
                      </a:pPr>
                      <a:r>
                        <a:rPr lang="en-US" sz="800" u="sng">
                          <a:solidFill>
                            <a:srgbClr val="FFFFFF"/>
                          </a:solidFill>
                        </a:rPr>
                        <a:t>Not sure</a:t>
                      </a:r>
                    </a:p>
                  </a:txBody>
                  <a:tcPr marL="91450" marR="91450" marT="45700" marB="45700"/>
                </a:tc>
                <a:tc>
                  <a:txBody>
                    <a:bodyPr/>
                    <a:lstStyle/>
                    <a:p>
                      <a:pPr marL="0" marR="0" lvl="0" indent="0" algn="l" rtl="0">
                        <a:spcBef>
                          <a:spcPts val="0"/>
                        </a:spcBef>
                        <a:buSzPct val="25000"/>
                        <a:buNone/>
                      </a:pPr>
                      <a:endParaRPr sz="800">
                        <a:solidFill>
                          <a:srgbClr val="FFFFFF"/>
                        </a:solidFill>
                      </a:endParaRPr>
                    </a:p>
                  </a:txBody>
                  <a:tcPr marL="91450" marR="91450" marT="45700" marB="45700"/>
                </a:tc>
                <a:tc>
                  <a:txBody>
                    <a:bodyPr/>
                    <a:lstStyle/>
                    <a:p>
                      <a:pPr marL="0" marR="0" lvl="0" indent="0" algn="l" rtl="0">
                        <a:spcBef>
                          <a:spcPts val="0"/>
                        </a:spcBef>
                        <a:buSzPct val="25000"/>
                        <a:buNone/>
                      </a:pPr>
                      <a:endParaRPr sz="800">
                        <a:solidFill>
                          <a:srgbClr val="FFFFFF"/>
                        </a:solidFill>
                      </a:endParaRPr>
                    </a:p>
                  </a:txBody>
                  <a:tcPr marL="91450" marR="91450" marT="45700" marB="45700"/>
                </a:tc>
                <a:tc>
                  <a:txBody>
                    <a:bodyPr/>
                    <a:lstStyle/>
                    <a:p>
                      <a:pPr marL="0" marR="0" lvl="0" indent="0" algn="l" rtl="0">
                        <a:spcBef>
                          <a:spcPts val="0"/>
                        </a:spcBef>
                        <a:buSzPct val="25000"/>
                        <a:buNone/>
                      </a:pPr>
                      <a:endParaRPr sz="800"/>
                    </a:p>
                  </a:txBody>
                  <a:tcPr marL="91450" marR="91450" marT="45700" marB="45700">
                    <a:lnT w="9525" cap="flat" cmpd="sng">
                      <a:solidFill>
                        <a:srgbClr val="FFFFFF"/>
                      </a:solidFill>
                      <a:prstDash val="solid"/>
                      <a:round/>
                      <a:headEnd type="none" w="med" len="med"/>
                      <a:tailEnd type="none" w="med" len="med"/>
                    </a:lnT>
                  </a:tcPr>
                </a:tc>
              </a:tr>
              <a:tr h="213300">
                <a:tc>
                  <a:txBody>
                    <a:bodyPr/>
                    <a:lstStyle/>
                    <a:p>
                      <a:pPr marL="0" marR="0" lvl="0" indent="0" algn="l" rtl="0">
                        <a:spcBef>
                          <a:spcPts val="0"/>
                        </a:spcBef>
                        <a:buSzPct val="25000"/>
                        <a:buNone/>
                      </a:pPr>
                      <a:endParaRPr sz="800"/>
                    </a:p>
                  </a:txBody>
                  <a:tcPr marL="91450" marR="91450" marT="45700" marB="45700"/>
                </a:tc>
                <a:tc>
                  <a:txBody>
                    <a:bodyPr/>
                    <a:lstStyle/>
                    <a:p>
                      <a:pPr marL="0" marR="0" lvl="0" indent="0" algn="l" rtl="0">
                        <a:spcBef>
                          <a:spcPts val="0"/>
                        </a:spcBef>
                        <a:buSzPct val="25000"/>
                        <a:buNone/>
                      </a:pPr>
                      <a:endParaRPr sz="800"/>
                    </a:p>
                  </a:txBody>
                  <a:tcPr marL="91450" marR="91450" marT="45700" marB="45700"/>
                </a:tc>
                <a:tc>
                  <a:txBody>
                    <a:bodyPr/>
                    <a:lstStyle/>
                    <a:p>
                      <a:pPr marL="0" marR="0" lvl="0" indent="0" algn="l" rtl="0">
                        <a:spcBef>
                          <a:spcPts val="0"/>
                        </a:spcBef>
                        <a:buSzPct val="25000"/>
                        <a:buNone/>
                      </a:pPr>
                      <a:endParaRPr sz="800"/>
                    </a:p>
                  </a:txBody>
                  <a:tcPr marL="91450" marR="91450" marT="45700" marB="45700"/>
                </a:tc>
                <a:tc>
                  <a:txBody>
                    <a:bodyPr/>
                    <a:lstStyle/>
                    <a:p>
                      <a:pPr marL="0" marR="0" lvl="0" indent="0" algn="l" rtl="0">
                        <a:spcBef>
                          <a:spcPts val="0"/>
                        </a:spcBef>
                        <a:buSzPct val="25000"/>
                        <a:buNone/>
                      </a:pPr>
                      <a:endParaRPr sz="800"/>
                    </a:p>
                  </a:txBody>
                  <a:tcPr marL="91450" marR="91450" marT="45700" marB="45700"/>
                </a:tc>
              </a:tr>
              <a:tr h="213300">
                <a:tc>
                  <a:txBody>
                    <a:bodyPr/>
                    <a:lstStyle/>
                    <a:p>
                      <a:pPr marL="0" marR="0" lvl="0" indent="0" algn="l" rtl="0">
                        <a:spcBef>
                          <a:spcPts val="0"/>
                        </a:spcBef>
                        <a:buSzPct val="25000"/>
                        <a:buNone/>
                      </a:pPr>
                      <a:endParaRPr sz="800"/>
                    </a:p>
                  </a:txBody>
                  <a:tcPr marL="91450" marR="91450" marT="45700" marB="45700"/>
                </a:tc>
                <a:tc>
                  <a:txBody>
                    <a:bodyPr/>
                    <a:lstStyle/>
                    <a:p>
                      <a:pPr marL="0" marR="0" lvl="0" indent="0" algn="l" rtl="0">
                        <a:spcBef>
                          <a:spcPts val="0"/>
                        </a:spcBef>
                        <a:buSzPct val="25000"/>
                        <a:buNone/>
                      </a:pPr>
                      <a:endParaRPr sz="800"/>
                    </a:p>
                  </a:txBody>
                  <a:tcPr marL="91450" marR="91450" marT="45700" marB="45700"/>
                </a:tc>
                <a:tc>
                  <a:txBody>
                    <a:bodyPr/>
                    <a:lstStyle/>
                    <a:p>
                      <a:pPr marL="0" marR="0" lvl="0" indent="0" algn="l" rtl="0">
                        <a:spcBef>
                          <a:spcPts val="0"/>
                        </a:spcBef>
                        <a:buSzPct val="25000"/>
                        <a:buNone/>
                      </a:pPr>
                      <a:endParaRPr sz="800"/>
                    </a:p>
                  </a:txBody>
                  <a:tcPr marL="91450" marR="91450" marT="45700" marB="45700"/>
                </a:tc>
                <a:tc>
                  <a:txBody>
                    <a:bodyPr/>
                    <a:lstStyle/>
                    <a:p>
                      <a:pPr marL="0" marR="0" lvl="0" indent="0" algn="l" rtl="0">
                        <a:spcBef>
                          <a:spcPts val="0"/>
                        </a:spcBef>
                        <a:buSzPct val="25000"/>
                        <a:buNone/>
                      </a:pPr>
                      <a:endParaRPr sz="800"/>
                    </a:p>
                  </a:txBody>
                  <a:tcPr marL="91450" marR="91450" marT="45700" marB="45700"/>
                </a:tc>
              </a:tr>
              <a:tr h="213300">
                <a:tc>
                  <a:txBody>
                    <a:bodyPr/>
                    <a:lstStyle/>
                    <a:p>
                      <a:pPr marL="0" marR="0" lvl="0" indent="0" algn="l" rtl="0">
                        <a:spcBef>
                          <a:spcPts val="0"/>
                        </a:spcBef>
                        <a:buSzPct val="25000"/>
                        <a:buNone/>
                      </a:pPr>
                      <a:endParaRPr sz="800"/>
                    </a:p>
                  </a:txBody>
                  <a:tcPr marL="91450" marR="91450" marT="45700" marB="45700"/>
                </a:tc>
                <a:tc>
                  <a:txBody>
                    <a:bodyPr/>
                    <a:lstStyle/>
                    <a:p>
                      <a:pPr marL="0" marR="0" lvl="0" indent="0" algn="l" rtl="0">
                        <a:spcBef>
                          <a:spcPts val="0"/>
                        </a:spcBef>
                        <a:buSzPct val="25000"/>
                        <a:buNone/>
                      </a:pPr>
                      <a:endParaRPr sz="800"/>
                    </a:p>
                  </a:txBody>
                  <a:tcPr marL="91450" marR="91450" marT="45700" marB="45700"/>
                </a:tc>
                <a:tc>
                  <a:txBody>
                    <a:bodyPr/>
                    <a:lstStyle/>
                    <a:p>
                      <a:pPr marL="0" marR="0" lvl="0" indent="0" algn="l" rtl="0">
                        <a:spcBef>
                          <a:spcPts val="0"/>
                        </a:spcBef>
                        <a:buSzPct val="25000"/>
                        <a:buNone/>
                      </a:pPr>
                      <a:endParaRPr sz="800"/>
                    </a:p>
                  </a:txBody>
                  <a:tcPr marL="91450" marR="91450" marT="45700" marB="45700"/>
                </a:tc>
                <a:tc>
                  <a:txBody>
                    <a:bodyPr/>
                    <a:lstStyle/>
                    <a:p>
                      <a:pPr marL="0" marR="0" lvl="0" indent="0" algn="l" rtl="0">
                        <a:spcBef>
                          <a:spcPts val="0"/>
                        </a:spcBef>
                        <a:buSzPct val="25000"/>
                        <a:buNone/>
                      </a:pPr>
                      <a:endParaRPr sz="800"/>
                    </a:p>
                  </a:txBody>
                  <a:tcPr marL="91450" marR="91450" marT="45700" marB="45700"/>
                </a:tc>
              </a:tr>
            </a:tbl>
          </a:graphicData>
        </a:graphic>
      </p:graphicFrame>
      <p:sp>
        <p:nvSpPr>
          <p:cNvPr id="89" name="Shape 89"/>
          <p:cNvSpPr/>
          <p:nvPr/>
        </p:nvSpPr>
        <p:spPr>
          <a:xfrm>
            <a:off x="2209800" y="1866900"/>
            <a:ext cx="1219200" cy="22860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None/>
            </a:pPr>
            <a:endParaRPr sz="1800">
              <a:solidFill>
                <a:schemeClr val="lt1"/>
              </a:solidFill>
              <a:latin typeface="Calibri"/>
              <a:ea typeface="Calibri"/>
              <a:cs typeface="Calibri"/>
              <a:sym typeface="Calibri"/>
            </a:endParaRPr>
          </a:p>
        </p:txBody>
      </p:sp>
      <p:sp>
        <p:nvSpPr>
          <p:cNvPr id="90" name="Shape 90"/>
          <p:cNvSpPr txBox="1"/>
          <p:nvPr/>
        </p:nvSpPr>
        <p:spPr>
          <a:xfrm>
            <a:off x="76200" y="4953000"/>
            <a:ext cx="3962400" cy="2763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b="1">
                <a:solidFill>
                  <a:schemeClr val="lt1"/>
                </a:solidFill>
                <a:latin typeface="Arial"/>
                <a:ea typeface="Arial"/>
                <a:cs typeface="Arial"/>
                <a:sym typeface="Arial"/>
              </a:rPr>
              <a:t>Key Deliverables/Milestones</a:t>
            </a:r>
            <a:r>
              <a:rPr lang="en-US" sz="1200" b="1">
                <a:solidFill>
                  <a:schemeClr val="lt1"/>
                </a:solidFill>
                <a:latin typeface="Arial"/>
                <a:ea typeface="Arial"/>
                <a:cs typeface="Arial"/>
                <a:sym typeface="Arial"/>
              </a:rPr>
              <a:t>:</a:t>
            </a:r>
          </a:p>
        </p:txBody>
      </p:sp>
      <p:sp>
        <p:nvSpPr>
          <p:cNvPr id="91" name="Shape 91"/>
          <p:cNvSpPr txBox="1"/>
          <p:nvPr/>
        </p:nvSpPr>
        <p:spPr>
          <a:xfrm>
            <a:off x="76200" y="1219200"/>
            <a:ext cx="8001000" cy="5541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b="1">
                <a:solidFill>
                  <a:schemeClr val="lt1"/>
                </a:solidFill>
                <a:latin typeface="Arial"/>
                <a:ea typeface="Arial"/>
                <a:cs typeface="Arial"/>
                <a:sym typeface="Arial"/>
              </a:rPr>
              <a:t>Project Name:	</a:t>
            </a:r>
            <a:r>
              <a:rPr lang="en-US" sz="1000" b="1">
                <a:solidFill>
                  <a:schemeClr val="lt1"/>
                </a:solidFill>
              </a:rPr>
              <a:t>Gesture Tool		</a:t>
            </a:r>
            <a:r>
              <a:rPr lang="en-US" sz="1000" b="1">
                <a:solidFill>
                  <a:schemeClr val="lt1"/>
                </a:solidFill>
                <a:latin typeface="Arial"/>
                <a:ea typeface="Arial"/>
                <a:cs typeface="Arial"/>
                <a:sym typeface="Arial"/>
              </a:rPr>
              <a:t>			Current Phase: </a:t>
            </a:r>
            <a:r>
              <a:rPr lang="en-US" sz="1000" b="1">
                <a:solidFill>
                  <a:schemeClr val="lt1"/>
                </a:solidFill>
              </a:rPr>
              <a:t>Prototyping</a:t>
            </a:r>
          </a:p>
          <a:p>
            <a:pPr marL="0" marR="0" lvl="0" indent="0" algn="l" rtl="0">
              <a:spcBef>
                <a:spcPts val="0"/>
              </a:spcBef>
              <a:buSzPct val="25000"/>
              <a:buNone/>
            </a:pPr>
            <a:r>
              <a:rPr lang="en-US" sz="1000" b="1">
                <a:solidFill>
                  <a:schemeClr val="lt1"/>
                </a:solidFill>
                <a:latin typeface="Arial"/>
                <a:ea typeface="Arial"/>
                <a:cs typeface="Arial"/>
                <a:sym typeface="Arial"/>
              </a:rPr>
              <a:t>Project Start:	</a:t>
            </a:r>
            <a:r>
              <a:rPr lang="en-US" sz="1000" b="1">
                <a:solidFill>
                  <a:schemeClr val="lt1"/>
                </a:solidFill>
              </a:rPr>
              <a:t>Feb</a:t>
            </a:r>
            <a:r>
              <a:rPr lang="en-US" sz="1000" b="1">
                <a:solidFill>
                  <a:schemeClr val="lt1"/>
                </a:solidFill>
                <a:latin typeface="Arial"/>
                <a:ea typeface="Arial"/>
                <a:cs typeface="Arial"/>
                <a:sym typeface="Arial"/>
              </a:rPr>
              <a:t> 19, 201</a:t>
            </a:r>
            <a:r>
              <a:rPr lang="en-US" sz="1000" b="1">
                <a:solidFill>
                  <a:schemeClr val="lt1"/>
                </a:solidFill>
              </a:rPr>
              <a:t>7</a:t>
            </a:r>
            <a:r>
              <a:rPr lang="en-US" sz="1000" b="1">
                <a:solidFill>
                  <a:schemeClr val="lt1"/>
                </a:solidFill>
                <a:latin typeface="Arial"/>
                <a:ea typeface="Arial"/>
                <a:cs typeface="Arial"/>
                <a:sym typeface="Arial"/>
              </a:rPr>
              <a:t>					Planned/Revised End:</a:t>
            </a:r>
            <a:r>
              <a:rPr lang="en-US" sz="1000" b="1">
                <a:solidFill>
                  <a:schemeClr val="lt1"/>
                </a:solidFill>
              </a:rPr>
              <a:t> TBD</a:t>
            </a:r>
          </a:p>
          <a:p>
            <a:pPr marL="0" marR="0" lvl="0" indent="0" algn="l" rtl="0">
              <a:spcBef>
                <a:spcPts val="0"/>
              </a:spcBef>
              <a:buSzPct val="25000"/>
              <a:buNone/>
            </a:pPr>
            <a:r>
              <a:rPr lang="en-US" sz="1000" b="1">
                <a:solidFill>
                  <a:schemeClr val="lt1"/>
                </a:solidFill>
                <a:latin typeface="Arial"/>
                <a:ea typeface="Arial"/>
                <a:cs typeface="Arial"/>
                <a:sym typeface="Arial"/>
              </a:rPr>
              <a:t>% Time Spent: </a:t>
            </a:r>
            <a:r>
              <a:rPr lang="en-US" sz="1000" b="1">
                <a:solidFill>
                  <a:schemeClr val="lt1"/>
                </a:solidFill>
              </a:rPr>
              <a:t>10%</a:t>
            </a:r>
          </a:p>
        </p:txBody>
      </p:sp>
      <p:sp>
        <p:nvSpPr>
          <p:cNvPr id="92" name="Shape 92"/>
          <p:cNvSpPr txBox="1"/>
          <p:nvPr/>
        </p:nvSpPr>
        <p:spPr>
          <a:xfrm>
            <a:off x="6248400" y="6248400"/>
            <a:ext cx="2895600" cy="476100"/>
          </a:xfrm>
          <a:prstGeom prst="rect">
            <a:avLst/>
          </a:prstGeom>
          <a:noFill/>
          <a:ln>
            <a:noFill/>
          </a:ln>
        </p:spPr>
        <p:txBody>
          <a:bodyPr lIns="91425" tIns="45700" rIns="91425" bIns="45700" anchor="t" anchorCtr="0">
            <a:noAutofit/>
          </a:bodyPr>
          <a:lstStyle/>
          <a:p>
            <a:pPr marL="0" marR="0" lvl="0" indent="0" algn="just" rtl="0">
              <a:lnSpc>
                <a:spcPct val="100000"/>
              </a:lnSpc>
              <a:spcBef>
                <a:spcPts val="0"/>
              </a:spcBef>
              <a:spcAft>
                <a:spcPts val="0"/>
              </a:spcAft>
              <a:buSzPct val="25000"/>
              <a:buNone/>
            </a:pPr>
            <a:r>
              <a:rPr lang="en-US" sz="1400">
                <a:solidFill>
                  <a:schemeClr val="lt1"/>
                </a:solidFill>
                <a:latin typeface="Arial"/>
                <a:ea typeface="Arial"/>
                <a:cs typeface="Arial"/>
                <a:sym typeface="Arial"/>
              </a:rPr>
              <a:t>		              </a:t>
            </a:r>
          </a:p>
          <a:p>
            <a:pPr marL="0" marR="0" lvl="0" indent="0" algn="just" rtl="0">
              <a:lnSpc>
                <a:spcPct val="100000"/>
              </a:lnSpc>
              <a:spcBef>
                <a:spcPts val="0"/>
              </a:spcBef>
              <a:buSzPct val="25000"/>
              <a:buNone/>
            </a:pPr>
            <a:r>
              <a:rPr lang="en-US" sz="1400">
                <a:solidFill>
                  <a:schemeClr val="lt1"/>
                </a:solidFill>
                <a:latin typeface="Arial"/>
                <a:ea typeface="Arial"/>
                <a:cs typeface="Arial"/>
                <a:sym typeface="Arial"/>
              </a:rPr>
              <a:t>		               </a:t>
            </a:r>
            <a:fld id="{00000000-1234-1234-1234-123412341234}" type="slidenum">
              <a:rPr lang="en-US" sz="1400">
                <a:solidFill>
                  <a:schemeClr val="lt1"/>
                </a:solidFill>
                <a:latin typeface="Arial"/>
                <a:ea typeface="Arial"/>
                <a:cs typeface="Arial"/>
                <a:sym typeface="Arial"/>
              </a:rPr>
              <a:t>13</a:t>
            </a:fld>
            <a:endParaRPr lang="en-US" sz="1400">
              <a:solidFill>
                <a:schemeClr val="lt1"/>
              </a:solidFill>
              <a:latin typeface="Arial"/>
              <a:ea typeface="Arial"/>
              <a:cs typeface="Arial"/>
              <a:sym typeface="Arial"/>
            </a:endParaRPr>
          </a:p>
        </p:txBody>
      </p:sp>
    </p:spTree>
    <p:extLst>
      <p:ext uri="{BB962C8B-B14F-4D97-AF65-F5344CB8AC3E}">
        <p14:creationId xmlns:p14="http://schemas.microsoft.com/office/powerpoint/2010/main" val="1637946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196850" y="0"/>
            <a:ext cx="84900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lt1"/>
              </a:buClr>
              <a:buSzPct val="25000"/>
              <a:buFont typeface="Calibri"/>
              <a:buNone/>
            </a:pPr>
            <a:r>
              <a:rPr lang="en-US" sz="4400" b="0" i="0" u="none" strike="noStrike" cap="none">
                <a:solidFill>
                  <a:schemeClr val="lt1"/>
                </a:solidFill>
                <a:latin typeface="Calibri"/>
                <a:ea typeface="Calibri"/>
                <a:cs typeface="Calibri"/>
                <a:sym typeface="Calibri"/>
              </a:rPr>
              <a:t>Project Status Andrew</a:t>
            </a:r>
          </a:p>
        </p:txBody>
      </p:sp>
      <p:sp>
        <p:nvSpPr>
          <p:cNvPr id="98" name="Shape 98"/>
          <p:cNvSpPr txBox="1"/>
          <p:nvPr/>
        </p:nvSpPr>
        <p:spPr>
          <a:xfrm>
            <a:off x="76200" y="1956475"/>
            <a:ext cx="8915400" cy="25545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b="1">
                <a:solidFill>
                  <a:schemeClr val="lt1"/>
                </a:solidFill>
                <a:latin typeface="Arial"/>
                <a:ea typeface="Arial"/>
                <a:cs typeface="Arial"/>
                <a:sym typeface="Arial"/>
              </a:rPr>
              <a:t>Summary of Recent Status:  </a:t>
            </a:r>
          </a:p>
          <a:p>
            <a:pPr marL="0" marR="0" lvl="0" indent="0" algn="l" rtl="0">
              <a:spcBef>
                <a:spcPts val="0"/>
              </a:spcBef>
              <a:buSzPct val="25000"/>
              <a:buNone/>
            </a:pPr>
            <a:r>
              <a:rPr lang="en-US" sz="1000" b="1">
                <a:solidFill>
                  <a:schemeClr val="lt1"/>
                </a:solidFill>
              </a:rPr>
              <a:t>Assisted Noel with the Destiny documentary.</a:t>
            </a:r>
          </a:p>
          <a:p>
            <a:pPr marL="0" marR="0" lvl="0" indent="0" algn="l" rtl="0">
              <a:spcBef>
                <a:spcPts val="0"/>
              </a:spcBef>
              <a:buNone/>
            </a:pPr>
            <a:endParaRPr sz="1000" b="1">
              <a:solidFill>
                <a:schemeClr val="lt1"/>
              </a:solidFill>
              <a:latin typeface="Arial"/>
              <a:ea typeface="Arial"/>
              <a:cs typeface="Arial"/>
              <a:sym typeface="Arial"/>
            </a:endParaRPr>
          </a:p>
          <a:p>
            <a:pPr marL="0" marR="0" lvl="0" indent="0" algn="l" rtl="0">
              <a:spcBef>
                <a:spcPts val="0"/>
              </a:spcBef>
              <a:buNone/>
            </a:pPr>
            <a:endParaRPr sz="1000" b="1">
              <a:solidFill>
                <a:schemeClr val="lt1"/>
              </a:solidFill>
              <a:latin typeface="Arial"/>
              <a:ea typeface="Arial"/>
              <a:cs typeface="Arial"/>
              <a:sym typeface="Arial"/>
            </a:endParaRPr>
          </a:p>
          <a:p>
            <a:pPr marL="0" marR="0" lvl="0" indent="0" algn="l" rtl="0">
              <a:spcBef>
                <a:spcPts val="0"/>
              </a:spcBef>
              <a:buSzPct val="25000"/>
              <a:buNone/>
            </a:pPr>
            <a:r>
              <a:rPr lang="en-US" sz="1000" b="1">
                <a:solidFill>
                  <a:schemeClr val="lt1"/>
                </a:solidFill>
                <a:latin typeface="Arial"/>
                <a:ea typeface="Arial"/>
                <a:cs typeface="Arial"/>
                <a:sym typeface="Arial"/>
              </a:rPr>
              <a:t>Activities Completed:</a:t>
            </a:r>
          </a:p>
          <a:p>
            <a:pPr marL="742950" marR="0" lvl="1" indent="-285750" algn="l" rtl="0">
              <a:spcBef>
                <a:spcPts val="0"/>
              </a:spcBef>
              <a:buClr>
                <a:schemeClr val="lt1"/>
              </a:buClr>
              <a:buSzPct val="100000"/>
              <a:buFont typeface="Noto Sans Symbols"/>
              <a:buChar char="▪"/>
            </a:pPr>
            <a:r>
              <a:rPr lang="en-US" sz="1000">
                <a:solidFill>
                  <a:schemeClr val="lt1"/>
                </a:solidFill>
              </a:rPr>
              <a:t>See above</a:t>
            </a:r>
          </a:p>
          <a:p>
            <a:pPr marL="0" marR="0" lvl="0" indent="0" algn="l" rtl="0">
              <a:spcBef>
                <a:spcPts val="0"/>
              </a:spcBef>
              <a:buSzPct val="25000"/>
              <a:buNone/>
            </a:pPr>
            <a:r>
              <a:rPr lang="en-US" sz="1000" b="1">
                <a:solidFill>
                  <a:schemeClr val="lt1"/>
                </a:solidFill>
                <a:latin typeface="Arial"/>
                <a:ea typeface="Arial"/>
                <a:cs typeface="Arial"/>
                <a:sym typeface="Arial"/>
              </a:rPr>
              <a:t>Activities In Progress:</a:t>
            </a:r>
          </a:p>
          <a:p>
            <a:pPr marL="742950" marR="0" lvl="1" indent="-285750" algn="l" rtl="0">
              <a:spcBef>
                <a:spcPts val="0"/>
              </a:spcBef>
              <a:buClr>
                <a:schemeClr val="lt1"/>
              </a:buClr>
              <a:buFont typeface="Noto Sans Symbols"/>
              <a:buChar char="▪"/>
            </a:pPr>
            <a:endParaRPr/>
          </a:p>
          <a:p>
            <a:pPr marL="0" marR="0" lvl="0" indent="0" algn="l" rtl="0">
              <a:spcBef>
                <a:spcPts val="0"/>
              </a:spcBef>
              <a:buSzPct val="25000"/>
              <a:buNone/>
            </a:pPr>
            <a:r>
              <a:rPr lang="en-US" sz="1000" b="1">
                <a:solidFill>
                  <a:schemeClr val="lt1"/>
                </a:solidFill>
                <a:latin typeface="Arial"/>
                <a:ea typeface="Arial"/>
                <a:cs typeface="Arial"/>
                <a:sym typeface="Arial"/>
              </a:rPr>
              <a:t>Issues:</a:t>
            </a:r>
          </a:p>
          <a:p>
            <a:pPr marL="742950" marR="0" lvl="1" indent="-285750" algn="l" rtl="0">
              <a:spcBef>
                <a:spcPts val="0"/>
              </a:spcBef>
              <a:buClr>
                <a:schemeClr val="lt1"/>
              </a:buClr>
              <a:buSzPct val="100000"/>
              <a:buFont typeface="Noto Sans Symbols"/>
              <a:buChar char="▪"/>
            </a:pPr>
            <a:r>
              <a:rPr lang="en-US" sz="1000">
                <a:solidFill>
                  <a:schemeClr val="lt1"/>
                </a:solidFill>
              </a:rPr>
              <a:t>None at the moment</a:t>
            </a:r>
          </a:p>
        </p:txBody>
      </p:sp>
      <p:graphicFrame>
        <p:nvGraphicFramePr>
          <p:cNvPr id="99" name="Shape 99"/>
          <p:cNvGraphicFramePr/>
          <p:nvPr/>
        </p:nvGraphicFramePr>
        <p:xfrm>
          <a:off x="196850" y="5257800"/>
          <a:ext cx="8489950" cy="1081830"/>
        </p:xfrm>
        <a:graphic>
          <a:graphicData uri="http://schemas.openxmlformats.org/drawingml/2006/table">
            <a:tbl>
              <a:tblPr firstRow="1" bandRow="1">
                <a:noFill/>
              </a:tblPr>
              <a:tblGrid>
                <a:gridCol w="2317750"/>
                <a:gridCol w="990600"/>
                <a:gridCol w="1981200"/>
                <a:gridCol w="3200400"/>
              </a:tblGrid>
              <a:tr h="228550">
                <a:tc>
                  <a:txBody>
                    <a:bodyPr/>
                    <a:lstStyle/>
                    <a:p>
                      <a:pPr marL="0" marR="0" lvl="0" indent="0" algn="ctr" rtl="0">
                        <a:spcBef>
                          <a:spcPts val="0"/>
                        </a:spcBef>
                        <a:buSzPct val="25000"/>
                        <a:buNone/>
                      </a:pPr>
                      <a:r>
                        <a:rPr lang="en-US" sz="800" b="1" u="none" strike="noStrike" cap="none">
                          <a:solidFill>
                            <a:srgbClr val="FFFFFF"/>
                          </a:solidFill>
                        </a:rPr>
                        <a:t>Deliverable</a:t>
                      </a:r>
                    </a:p>
                  </a:txBody>
                  <a:tcPr marL="91450" marR="91450" marT="45700" marB="45700"/>
                </a:tc>
                <a:tc>
                  <a:txBody>
                    <a:bodyPr/>
                    <a:lstStyle/>
                    <a:p>
                      <a:pPr marL="0" marR="0" lvl="0" indent="0" algn="ctr" rtl="0">
                        <a:spcBef>
                          <a:spcPts val="0"/>
                        </a:spcBef>
                        <a:buSzPct val="25000"/>
                        <a:buNone/>
                      </a:pPr>
                      <a:r>
                        <a:rPr lang="en-US" sz="800" b="1" u="none" strike="noStrike" cap="none">
                          <a:solidFill>
                            <a:srgbClr val="FFFFFF"/>
                          </a:solidFill>
                        </a:rPr>
                        <a:t>Status</a:t>
                      </a:r>
                    </a:p>
                  </a:txBody>
                  <a:tcPr marL="91450" marR="91450" marT="45700" marB="45700"/>
                </a:tc>
                <a:tc>
                  <a:txBody>
                    <a:bodyPr/>
                    <a:lstStyle/>
                    <a:p>
                      <a:pPr marL="0" marR="0" lvl="0" indent="0" algn="ctr" rtl="0">
                        <a:spcBef>
                          <a:spcPts val="0"/>
                        </a:spcBef>
                        <a:buSzPct val="25000"/>
                        <a:buNone/>
                      </a:pPr>
                      <a:r>
                        <a:rPr lang="en-US" sz="800" b="1" u="none" strike="noStrike" cap="none">
                          <a:solidFill>
                            <a:srgbClr val="FFFFFF"/>
                          </a:solidFill>
                        </a:rPr>
                        <a:t>Planned/Revised Completion Date</a:t>
                      </a:r>
                    </a:p>
                  </a:txBody>
                  <a:tcPr marL="91450" marR="91450" marT="45700" marB="45700">
                    <a:lnR w="9525" cap="flat" cmpd="sng">
                      <a:solidFill>
                        <a:srgbClr val="FFFFFF"/>
                      </a:solidFill>
                      <a:prstDash val="solid"/>
                      <a:round/>
                      <a:headEnd type="none" w="med" len="med"/>
                      <a:tailEnd type="none" w="med" len="med"/>
                    </a:lnR>
                  </a:tcPr>
                </a:tc>
                <a:tc>
                  <a:txBody>
                    <a:bodyPr/>
                    <a:lstStyle/>
                    <a:p>
                      <a:pPr marL="0" marR="0" lvl="0" indent="0" algn="ctr" rtl="0">
                        <a:spcBef>
                          <a:spcPts val="0"/>
                        </a:spcBef>
                        <a:buSzPct val="25000"/>
                        <a:buNone/>
                      </a:pPr>
                      <a:r>
                        <a:rPr lang="en-US" sz="800" b="1" u="none" strike="noStrike" cap="none">
                          <a:solidFill>
                            <a:srgbClr val="FFFFFF"/>
                          </a:solidFill>
                        </a:rPr>
                        <a:t>Comments</a:t>
                      </a:r>
                    </a:p>
                  </a:txBody>
                  <a:tcPr marL="91450" marR="91450" marT="45700" marB="45700">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r>
              <a:tr h="213300">
                <a:tc>
                  <a:txBody>
                    <a:bodyPr/>
                    <a:lstStyle/>
                    <a:p>
                      <a:pPr marL="0" marR="0" lvl="0" indent="0" algn="l" rtl="0">
                        <a:spcBef>
                          <a:spcPts val="0"/>
                        </a:spcBef>
                        <a:buSzPct val="25000"/>
                        <a:buNone/>
                      </a:pPr>
                      <a:endParaRPr sz="800" u="sng">
                        <a:solidFill>
                          <a:srgbClr val="FFFFFF"/>
                        </a:solidFill>
                      </a:endParaRPr>
                    </a:p>
                  </a:txBody>
                  <a:tcPr marL="91450" marR="91450" marT="45700" marB="45700"/>
                </a:tc>
                <a:tc>
                  <a:txBody>
                    <a:bodyPr/>
                    <a:lstStyle/>
                    <a:p>
                      <a:pPr marL="0" marR="0" lvl="0" indent="0" algn="l" rtl="0">
                        <a:spcBef>
                          <a:spcPts val="0"/>
                        </a:spcBef>
                        <a:buSzPct val="25000"/>
                        <a:buNone/>
                      </a:pPr>
                      <a:endParaRPr sz="800">
                        <a:solidFill>
                          <a:srgbClr val="FFFFFF"/>
                        </a:solidFill>
                      </a:endParaRPr>
                    </a:p>
                  </a:txBody>
                  <a:tcPr marL="91450" marR="91450" marT="45700" marB="45700"/>
                </a:tc>
                <a:tc>
                  <a:txBody>
                    <a:bodyPr/>
                    <a:lstStyle/>
                    <a:p>
                      <a:pPr marL="0" marR="0" lvl="0" indent="0" algn="l" rtl="0">
                        <a:spcBef>
                          <a:spcPts val="0"/>
                        </a:spcBef>
                        <a:buSzPct val="25000"/>
                        <a:buNone/>
                      </a:pPr>
                      <a:endParaRPr sz="800">
                        <a:solidFill>
                          <a:srgbClr val="FFFFFF"/>
                        </a:solidFill>
                      </a:endParaRPr>
                    </a:p>
                  </a:txBody>
                  <a:tcPr marL="91450" marR="91450" marT="45700" marB="45700"/>
                </a:tc>
                <a:tc>
                  <a:txBody>
                    <a:bodyPr/>
                    <a:lstStyle/>
                    <a:p>
                      <a:pPr marL="0" marR="0" lvl="0" indent="0" algn="l" rtl="0">
                        <a:spcBef>
                          <a:spcPts val="0"/>
                        </a:spcBef>
                        <a:buSzPct val="25000"/>
                        <a:buNone/>
                      </a:pPr>
                      <a:endParaRPr sz="800"/>
                    </a:p>
                  </a:txBody>
                  <a:tcPr marL="91450" marR="91450" marT="45700" marB="45700">
                    <a:lnT w="9525" cap="flat" cmpd="sng">
                      <a:solidFill>
                        <a:srgbClr val="FFFFFF"/>
                      </a:solidFill>
                      <a:prstDash val="solid"/>
                      <a:round/>
                      <a:headEnd type="none" w="med" len="med"/>
                      <a:tailEnd type="none" w="med" len="med"/>
                    </a:lnT>
                  </a:tcPr>
                </a:tc>
              </a:tr>
              <a:tr h="213300">
                <a:tc>
                  <a:txBody>
                    <a:bodyPr/>
                    <a:lstStyle/>
                    <a:p>
                      <a:pPr marL="0" marR="0" lvl="0" indent="0" algn="l" rtl="0">
                        <a:spcBef>
                          <a:spcPts val="0"/>
                        </a:spcBef>
                        <a:buSzPct val="25000"/>
                        <a:buNone/>
                      </a:pPr>
                      <a:endParaRPr sz="800"/>
                    </a:p>
                  </a:txBody>
                  <a:tcPr marL="91450" marR="91450" marT="45700" marB="45700"/>
                </a:tc>
                <a:tc>
                  <a:txBody>
                    <a:bodyPr/>
                    <a:lstStyle/>
                    <a:p>
                      <a:pPr marL="0" marR="0" lvl="0" indent="0" algn="l" rtl="0">
                        <a:spcBef>
                          <a:spcPts val="0"/>
                        </a:spcBef>
                        <a:buSzPct val="25000"/>
                        <a:buNone/>
                      </a:pPr>
                      <a:endParaRPr sz="800"/>
                    </a:p>
                  </a:txBody>
                  <a:tcPr marL="91450" marR="91450" marT="45700" marB="45700"/>
                </a:tc>
                <a:tc>
                  <a:txBody>
                    <a:bodyPr/>
                    <a:lstStyle/>
                    <a:p>
                      <a:pPr marL="0" marR="0" lvl="0" indent="0" algn="l" rtl="0">
                        <a:spcBef>
                          <a:spcPts val="0"/>
                        </a:spcBef>
                        <a:buSzPct val="25000"/>
                        <a:buNone/>
                      </a:pPr>
                      <a:endParaRPr sz="800"/>
                    </a:p>
                  </a:txBody>
                  <a:tcPr marL="91450" marR="91450" marT="45700" marB="45700"/>
                </a:tc>
                <a:tc>
                  <a:txBody>
                    <a:bodyPr/>
                    <a:lstStyle/>
                    <a:p>
                      <a:pPr marL="0" marR="0" lvl="0" indent="0" algn="l" rtl="0">
                        <a:spcBef>
                          <a:spcPts val="0"/>
                        </a:spcBef>
                        <a:buSzPct val="25000"/>
                        <a:buNone/>
                      </a:pPr>
                      <a:endParaRPr sz="800"/>
                    </a:p>
                  </a:txBody>
                  <a:tcPr marL="91450" marR="91450" marT="45700" marB="45700"/>
                </a:tc>
              </a:tr>
              <a:tr h="213300">
                <a:tc>
                  <a:txBody>
                    <a:bodyPr/>
                    <a:lstStyle/>
                    <a:p>
                      <a:pPr marL="0" marR="0" lvl="0" indent="0" algn="l" rtl="0">
                        <a:spcBef>
                          <a:spcPts val="0"/>
                        </a:spcBef>
                        <a:buSzPct val="25000"/>
                        <a:buNone/>
                      </a:pPr>
                      <a:endParaRPr sz="800"/>
                    </a:p>
                  </a:txBody>
                  <a:tcPr marL="91450" marR="91450" marT="45700" marB="45700"/>
                </a:tc>
                <a:tc>
                  <a:txBody>
                    <a:bodyPr/>
                    <a:lstStyle/>
                    <a:p>
                      <a:pPr marL="0" marR="0" lvl="0" indent="0" algn="l" rtl="0">
                        <a:spcBef>
                          <a:spcPts val="0"/>
                        </a:spcBef>
                        <a:buSzPct val="25000"/>
                        <a:buNone/>
                      </a:pPr>
                      <a:endParaRPr sz="800"/>
                    </a:p>
                  </a:txBody>
                  <a:tcPr marL="91450" marR="91450" marT="45700" marB="45700"/>
                </a:tc>
                <a:tc>
                  <a:txBody>
                    <a:bodyPr/>
                    <a:lstStyle/>
                    <a:p>
                      <a:pPr marL="0" marR="0" lvl="0" indent="0" algn="l" rtl="0">
                        <a:spcBef>
                          <a:spcPts val="0"/>
                        </a:spcBef>
                        <a:buSzPct val="25000"/>
                        <a:buNone/>
                      </a:pPr>
                      <a:endParaRPr sz="800"/>
                    </a:p>
                  </a:txBody>
                  <a:tcPr marL="91450" marR="91450" marT="45700" marB="45700"/>
                </a:tc>
                <a:tc>
                  <a:txBody>
                    <a:bodyPr/>
                    <a:lstStyle/>
                    <a:p>
                      <a:pPr marL="0" marR="0" lvl="0" indent="0" algn="l" rtl="0">
                        <a:spcBef>
                          <a:spcPts val="0"/>
                        </a:spcBef>
                        <a:buSzPct val="25000"/>
                        <a:buNone/>
                      </a:pPr>
                      <a:endParaRPr sz="800"/>
                    </a:p>
                  </a:txBody>
                  <a:tcPr marL="91450" marR="91450" marT="45700" marB="45700"/>
                </a:tc>
              </a:tr>
              <a:tr h="213300">
                <a:tc>
                  <a:txBody>
                    <a:bodyPr/>
                    <a:lstStyle/>
                    <a:p>
                      <a:pPr marL="0" marR="0" lvl="0" indent="0" algn="l" rtl="0">
                        <a:spcBef>
                          <a:spcPts val="0"/>
                        </a:spcBef>
                        <a:buSzPct val="25000"/>
                        <a:buNone/>
                      </a:pPr>
                      <a:endParaRPr sz="800"/>
                    </a:p>
                  </a:txBody>
                  <a:tcPr marL="91450" marR="91450" marT="45700" marB="45700"/>
                </a:tc>
                <a:tc>
                  <a:txBody>
                    <a:bodyPr/>
                    <a:lstStyle/>
                    <a:p>
                      <a:pPr marL="0" marR="0" lvl="0" indent="0" algn="l" rtl="0">
                        <a:spcBef>
                          <a:spcPts val="0"/>
                        </a:spcBef>
                        <a:buSzPct val="25000"/>
                        <a:buNone/>
                      </a:pPr>
                      <a:endParaRPr sz="800"/>
                    </a:p>
                  </a:txBody>
                  <a:tcPr marL="91450" marR="91450" marT="45700" marB="45700"/>
                </a:tc>
                <a:tc>
                  <a:txBody>
                    <a:bodyPr/>
                    <a:lstStyle/>
                    <a:p>
                      <a:pPr marL="0" marR="0" lvl="0" indent="0" algn="l" rtl="0">
                        <a:spcBef>
                          <a:spcPts val="0"/>
                        </a:spcBef>
                        <a:buSzPct val="25000"/>
                        <a:buNone/>
                      </a:pPr>
                      <a:endParaRPr sz="800"/>
                    </a:p>
                  </a:txBody>
                  <a:tcPr marL="91450" marR="91450" marT="45700" marB="45700"/>
                </a:tc>
                <a:tc>
                  <a:txBody>
                    <a:bodyPr/>
                    <a:lstStyle/>
                    <a:p>
                      <a:pPr marL="0" marR="0" lvl="0" indent="0" algn="l" rtl="0">
                        <a:spcBef>
                          <a:spcPts val="0"/>
                        </a:spcBef>
                        <a:buSzPct val="25000"/>
                        <a:buNone/>
                      </a:pPr>
                      <a:endParaRPr sz="800"/>
                    </a:p>
                  </a:txBody>
                  <a:tcPr marL="91450" marR="91450" marT="45700" marB="45700"/>
                </a:tc>
              </a:tr>
            </a:tbl>
          </a:graphicData>
        </a:graphic>
      </p:graphicFrame>
      <p:sp>
        <p:nvSpPr>
          <p:cNvPr id="100" name="Shape 100"/>
          <p:cNvSpPr/>
          <p:nvPr/>
        </p:nvSpPr>
        <p:spPr>
          <a:xfrm>
            <a:off x="2209800" y="1866900"/>
            <a:ext cx="1219200" cy="22860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None/>
            </a:pPr>
            <a:endParaRPr sz="1800">
              <a:solidFill>
                <a:schemeClr val="lt1"/>
              </a:solidFill>
              <a:latin typeface="Calibri"/>
              <a:ea typeface="Calibri"/>
              <a:cs typeface="Calibri"/>
              <a:sym typeface="Calibri"/>
            </a:endParaRPr>
          </a:p>
        </p:txBody>
      </p:sp>
      <p:sp>
        <p:nvSpPr>
          <p:cNvPr id="101" name="Shape 101"/>
          <p:cNvSpPr txBox="1"/>
          <p:nvPr/>
        </p:nvSpPr>
        <p:spPr>
          <a:xfrm>
            <a:off x="76200" y="4953000"/>
            <a:ext cx="3962400" cy="2763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b="1">
                <a:solidFill>
                  <a:schemeClr val="lt1"/>
                </a:solidFill>
                <a:latin typeface="Arial"/>
                <a:ea typeface="Arial"/>
                <a:cs typeface="Arial"/>
                <a:sym typeface="Arial"/>
              </a:rPr>
              <a:t>Key Deliverables/Milestones</a:t>
            </a:r>
            <a:r>
              <a:rPr lang="en-US" sz="1200" b="1">
                <a:solidFill>
                  <a:schemeClr val="lt1"/>
                </a:solidFill>
                <a:latin typeface="Arial"/>
                <a:ea typeface="Arial"/>
                <a:cs typeface="Arial"/>
                <a:sym typeface="Arial"/>
              </a:rPr>
              <a:t>:</a:t>
            </a:r>
          </a:p>
        </p:txBody>
      </p:sp>
      <p:sp>
        <p:nvSpPr>
          <p:cNvPr id="102" name="Shape 102"/>
          <p:cNvSpPr txBox="1"/>
          <p:nvPr/>
        </p:nvSpPr>
        <p:spPr>
          <a:xfrm>
            <a:off x="76200" y="1219200"/>
            <a:ext cx="8001000" cy="5541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b="1">
                <a:solidFill>
                  <a:schemeClr val="lt1"/>
                </a:solidFill>
                <a:latin typeface="Arial"/>
                <a:ea typeface="Arial"/>
                <a:cs typeface="Arial"/>
                <a:sym typeface="Arial"/>
              </a:rPr>
              <a:t>Project Name:</a:t>
            </a:r>
            <a:r>
              <a:rPr lang="en-US" sz="1000" b="1">
                <a:solidFill>
                  <a:schemeClr val="lt1"/>
                </a:solidFill>
              </a:rPr>
              <a:t> Destiny Documentary	</a:t>
            </a:r>
            <a:r>
              <a:rPr lang="en-US" sz="1000" b="1">
                <a:solidFill>
                  <a:schemeClr val="lt1"/>
                </a:solidFill>
                <a:latin typeface="Arial"/>
                <a:ea typeface="Arial"/>
                <a:cs typeface="Arial"/>
                <a:sym typeface="Arial"/>
              </a:rPr>
              <a:t>			Current Phase: </a:t>
            </a:r>
            <a:r>
              <a:rPr lang="en-US" sz="1000" b="1">
                <a:solidFill>
                  <a:schemeClr val="lt1"/>
                </a:solidFill>
              </a:rPr>
              <a:t>Prototyping</a:t>
            </a:r>
          </a:p>
          <a:p>
            <a:pPr marL="0" marR="0" lvl="0" indent="0" algn="l" rtl="0">
              <a:spcBef>
                <a:spcPts val="0"/>
              </a:spcBef>
              <a:buSzPct val="25000"/>
              <a:buNone/>
            </a:pPr>
            <a:r>
              <a:rPr lang="en-US" sz="1000" b="1">
                <a:solidFill>
                  <a:schemeClr val="lt1"/>
                </a:solidFill>
                <a:latin typeface="Arial"/>
                <a:ea typeface="Arial"/>
                <a:cs typeface="Arial"/>
                <a:sym typeface="Arial"/>
              </a:rPr>
              <a:t>Project Start:	</a:t>
            </a:r>
            <a:r>
              <a:rPr lang="en-US" sz="1000" b="1">
                <a:solidFill>
                  <a:schemeClr val="lt1"/>
                </a:solidFill>
              </a:rPr>
              <a:t>	</a:t>
            </a:r>
            <a:r>
              <a:rPr lang="en-US" sz="1000" b="1">
                <a:solidFill>
                  <a:schemeClr val="lt1"/>
                </a:solidFill>
                <a:latin typeface="Arial"/>
                <a:ea typeface="Arial"/>
                <a:cs typeface="Arial"/>
                <a:sym typeface="Arial"/>
              </a:rPr>
              <a:t>					Planned/Revised End:</a:t>
            </a:r>
          </a:p>
          <a:p>
            <a:pPr marL="0" marR="0" lvl="0" indent="0" algn="l" rtl="0">
              <a:spcBef>
                <a:spcPts val="0"/>
              </a:spcBef>
              <a:buSzPct val="25000"/>
              <a:buNone/>
            </a:pPr>
            <a:r>
              <a:rPr lang="en-US" sz="1000" b="1">
                <a:solidFill>
                  <a:schemeClr val="lt1"/>
                </a:solidFill>
                <a:latin typeface="Arial"/>
                <a:ea typeface="Arial"/>
                <a:cs typeface="Arial"/>
                <a:sym typeface="Arial"/>
              </a:rPr>
              <a:t>% Time Spent: </a:t>
            </a:r>
            <a:r>
              <a:rPr lang="en-US" sz="1000" b="1">
                <a:solidFill>
                  <a:schemeClr val="lt1"/>
                </a:solidFill>
              </a:rPr>
              <a:t>20%</a:t>
            </a:r>
          </a:p>
        </p:txBody>
      </p:sp>
      <p:sp>
        <p:nvSpPr>
          <p:cNvPr id="103" name="Shape 103"/>
          <p:cNvSpPr txBox="1"/>
          <p:nvPr/>
        </p:nvSpPr>
        <p:spPr>
          <a:xfrm>
            <a:off x="6248400" y="6248400"/>
            <a:ext cx="2895600" cy="476100"/>
          </a:xfrm>
          <a:prstGeom prst="rect">
            <a:avLst/>
          </a:prstGeom>
          <a:noFill/>
          <a:ln>
            <a:noFill/>
          </a:ln>
        </p:spPr>
        <p:txBody>
          <a:bodyPr lIns="91425" tIns="45700" rIns="91425" bIns="45700" anchor="t" anchorCtr="0">
            <a:noAutofit/>
          </a:bodyPr>
          <a:lstStyle/>
          <a:p>
            <a:pPr marL="0" marR="0" lvl="0" indent="0" algn="just" rtl="0">
              <a:lnSpc>
                <a:spcPct val="100000"/>
              </a:lnSpc>
              <a:spcBef>
                <a:spcPts val="0"/>
              </a:spcBef>
              <a:spcAft>
                <a:spcPts val="0"/>
              </a:spcAft>
              <a:buSzPct val="25000"/>
              <a:buNone/>
            </a:pPr>
            <a:r>
              <a:rPr lang="en-US" sz="1400">
                <a:solidFill>
                  <a:schemeClr val="lt1"/>
                </a:solidFill>
                <a:latin typeface="Arial"/>
                <a:ea typeface="Arial"/>
                <a:cs typeface="Arial"/>
                <a:sym typeface="Arial"/>
              </a:rPr>
              <a:t>		              </a:t>
            </a:r>
          </a:p>
          <a:p>
            <a:pPr marL="0" marR="0" lvl="0" indent="0" algn="just" rtl="0">
              <a:lnSpc>
                <a:spcPct val="100000"/>
              </a:lnSpc>
              <a:spcBef>
                <a:spcPts val="0"/>
              </a:spcBef>
              <a:buSzPct val="25000"/>
              <a:buNone/>
            </a:pPr>
            <a:r>
              <a:rPr lang="en-US" sz="1400">
                <a:solidFill>
                  <a:schemeClr val="lt1"/>
                </a:solidFill>
                <a:latin typeface="Arial"/>
                <a:ea typeface="Arial"/>
                <a:cs typeface="Arial"/>
                <a:sym typeface="Arial"/>
              </a:rPr>
              <a:t>		               </a:t>
            </a:r>
            <a:fld id="{00000000-1234-1234-1234-123412341234}" type="slidenum">
              <a:rPr lang="en-US" sz="1400">
                <a:solidFill>
                  <a:schemeClr val="lt1"/>
                </a:solidFill>
                <a:latin typeface="Arial"/>
                <a:ea typeface="Arial"/>
                <a:cs typeface="Arial"/>
                <a:sym typeface="Arial"/>
              </a:rPr>
              <a:t>14</a:t>
            </a:fld>
            <a:endParaRPr lang="en-US" sz="1400">
              <a:solidFill>
                <a:schemeClr val="lt1"/>
              </a:solidFill>
              <a:latin typeface="Arial"/>
              <a:ea typeface="Arial"/>
              <a:cs typeface="Arial"/>
              <a:sym typeface="Arial"/>
            </a:endParaRPr>
          </a:p>
        </p:txBody>
      </p:sp>
    </p:spTree>
    <p:extLst>
      <p:ext uri="{BB962C8B-B14F-4D97-AF65-F5344CB8AC3E}">
        <p14:creationId xmlns:p14="http://schemas.microsoft.com/office/powerpoint/2010/main" val="826485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96850" y="0"/>
            <a:ext cx="8489950" cy="1143000"/>
          </a:xfrm>
        </p:spPr>
        <p:txBody>
          <a:bodyPr/>
          <a:lstStyle/>
          <a:p>
            <a:pPr algn="l" eaLnBrk="1" hangingPunct="1"/>
            <a:r>
              <a:rPr lang="en-US" dirty="0" smtClean="0"/>
              <a:t>Project Status Anna</a:t>
            </a:r>
          </a:p>
        </p:txBody>
      </p:sp>
      <p:sp>
        <p:nvSpPr>
          <p:cNvPr id="7172" name="TextBox 3"/>
          <p:cNvSpPr txBox="1">
            <a:spLocks noChangeArrowheads="1"/>
          </p:cNvSpPr>
          <p:nvPr/>
        </p:nvSpPr>
        <p:spPr bwMode="auto">
          <a:xfrm>
            <a:off x="76200" y="1956475"/>
            <a:ext cx="89154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en-US" sz="1000" b="1" dirty="0"/>
              <a:t>Summary of Recent Status:  </a:t>
            </a:r>
            <a:endParaRPr lang="en-US" sz="1000" dirty="0"/>
          </a:p>
          <a:p>
            <a:pPr eaLnBrk="1" hangingPunct="1"/>
            <a:r>
              <a:rPr lang="en-US" sz="1000" dirty="0" smtClean="0"/>
              <a:t>For the initial visualization project, I’m working </a:t>
            </a:r>
            <a:r>
              <a:rPr lang="en-US" sz="1000" dirty="0"/>
              <a:t>with the NASA World Wind framework to plot galaxy points on </a:t>
            </a:r>
            <a:r>
              <a:rPr lang="en-US" sz="1000" dirty="0" smtClean="0"/>
              <a:t>a 3D sphere and display different information depending on how the </a:t>
            </a:r>
            <a:r>
              <a:rPr lang="en-US" sz="1000" smtClean="0"/>
              <a:t>user manipulates the </a:t>
            </a:r>
            <a:r>
              <a:rPr lang="en-US" sz="1000" dirty="0" smtClean="0"/>
              <a:t>sphere. Additionally, I’m retrieving Sloan </a:t>
            </a:r>
            <a:r>
              <a:rPr lang="en-US" sz="1000" dirty="0"/>
              <a:t>Digital Sky Survey </a:t>
            </a:r>
            <a:r>
              <a:rPr lang="en-US" sz="1000" dirty="0" smtClean="0"/>
              <a:t>(SDSS) optical </a:t>
            </a:r>
            <a:r>
              <a:rPr lang="en-US" sz="1000" dirty="0"/>
              <a:t>images of all galaxies </a:t>
            </a:r>
            <a:r>
              <a:rPr lang="en-US" sz="1000" dirty="0" smtClean="0"/>
              <a:t>in Dr. Tully’s </a:t>
            </a:r>
            <a:r>
              <a:rPr lang="en-US" sz="1000" dirty="0"/>
              <a:t>data </a:t>
            </a:r>
            <a:r>
              <a:rPr lang="en-US" sz="1000" dirty="0" smtClean="0"/>
              <a:t>set, which we will use in this visualization and the final visualization for Destiny.</a:t>
            </a:r>
            <a:endParaRPr lang="en-US" sz="1000" dirty="0"/>
          </a:p>
          <a:p>
            <a:pPr eaLnBrk="1" hangingPunct="1"/>
            <a:endParaRPr lang="en-US" sz="1000" dirty="0"/>
          </a:p>
          <a:p>
            <a:pPr eaLnBrk="1" hangingPunct="1"/>
            <a:endParaRPr lang="en-US" sz="1000" b="1" dirty="0"/>
          </a:p>
          <a:p>
            <a:pPr eaLnBrk="1" hangingPunct="1"/>
            <a:r>
              <a:rPr lang="en-US" sz="1000" b="1" dirty="0"/>
              <a:t>Activities Completed:</a:t>
            </a:r>
          </a:p>
          <a:p>
            <a:pPr lvl="1" eaLnBrk="1" hangingPunct="1">
              <a:buFont typeface="Wingdings" pitchFamily="2" charset="2"/>
              <a:buChar char="§"/>
            </a:pPr>
            <a:r>
              <a:rPr lang="en-US" sz="1000" dirty="0" smtClean="0"/>
              <a:t>World Wind: getting familiar with framework, added a coordinate frame layer to the sphere</a:t>
            </a:r>
            <a:endParaRPr lang="en-US" sz="1000" dirty="0"/>
          </a:p>
          <a:p>
            <a:pPr lvl="1" eaLnBrk="1" hangingPunct="1">
              <a:buFont typeface="Wingdings" pitchFamily="2" charset="2"/>
              <a:buChar char="§"/>
            </a:pPr>
            <a:r>
              <a:rPr lang="en-US" sz="1000" dirty="0" smtClean="0"/>
              <a:t>SDSS: got access to the correct server to use to gather galaxy images</a:t>
            </a:r>
          </a:p>
          <a:p>
            <a:pPr marL="457200" lvl="1" indent="0" eaLnBrk="1" hangingPunct="1"/>
            <a:endParaRPr lang="en-US" sz="1000" dirty="0"/>
          </a:p>
          <a:p>
            <a:pPr eaLnBrk="1" hangingPunct="1"/>
            <a:r>
              <a:rPr lang="en-US" sz="1000" b="1" dirty="0" smtClean="0"/>
              <a:t>Activities </a:t>
            </a:r>
            <a:r>
              <a:rPr lang="en-US" sz="1000" b="1" dirty="0"/>
              <a:t>In Progress:</a:t>
            </a:r>
          </a:p>
          <a:p>
            <a:pPr lvl="1" eaLnBrk="1" hangingPunct="1">
              <a:buFont typeface="Wingdings" pitchFamily="2" charset="2"/>
              <a:buChar char="§"/>
            </a:pPr>
            <a:r>
              <a:rPr lang="en-US" sz="1000" dirty="0" smtClean="0"/>
              <a:t>World Wind: Adding the galaxy points to the sphere and putting labels on them</a:t>
            </a:r>
          </a:p>
          <a:p>
            <a:pPr lvl="1" eaLnBrk="1" hangingPunct="1">
              <a:buFont typeface="Wingdings" pitchFamily="2" charset="2"/>
              <a:buChar char="§"/>
            </a:pPr>
            <a:r>
              <a:rPr lang="en-US" sz="1000" dirty="0" smtClean="0"/>
              <a:t>Began writing the script to pull galaxy images from the SDSS server</a:t>
            </a:r>
          </a:p>
          <a:p>
            <a:pPr marL="457200" lvl="1" indent="0" eaLnBrk="1" hangingPunct="1"/>
            <a:endParaRPr lang="en-US" sz="1000" dirty="0"/>
          </a:p>
          <a:p>
            <a:pPr eaLnBrk="1" hangingPunct="1"/>
            <a:r>
              <a:rPr lang="en-US" sz="1000" b="1" dirty="0" smtClean="0"/>
              <a:t>Issues:</a:t>
            </a:r>
            <a:endParaRPr lang="en-US" sz="1000" b="1" dirty="0"/>
          </a:p>
          <a:p>
            <a:pPr lvl="1" eaLnBrk="1" hangingPunct="1">
              <a:buFont typeface="Wingdings" pitchFamily="2" charset="2"/>
              <a:buChar char="§"/>
            </a:pPr>
            <a:r>
              <a:rPr lang="en-US" sz="1000" dirty="0" smtClean="0"/>
              <a:t>None so far</a:t>
            </a:r>
            <a:endParaRPr lang="en-US" dirty="0"/>
          </a:p>
        </p:txBody>
      </p:sp>
      <p:graphicFrame>
        <p:nvGraphicFramePr>
          <p:cNvPr id="5" name="Table 4"/>
          <p:cNvGraphicFramePr>
            <a:graphicFrameLocks noGrp="1"/>
          </p:cNvGraphicFramePr>
          <p:nvPr>
            <p:extLst/>
          </p:nvPr>
        </p:nvGraphicFramePr>
        <p:xfrm>
          <a:off x="196850" y="5257800"/>
          <a:ext cx="8489949" cy="1081897"/>
        </p:xfrm>
        <a:graphic>
          <a:graphicData uri="http://schemas.openxmlformats.org/drawingml/2006/table">
            <a:tbl>
              <a:tblPr firstRow="1" bandRow="1">
                <a:tableStyleId>{5940675A-B579-460E-94D1-54222C63F5DA}</a:tableStyleId>
              </a:tblPr>
              <a:tblGrid>
                <a:gridCol w="2317750">
                  <a:extLst>
                    <a:ext uri="{9D8B030D-6E8A-4147-A177-3AD203B41FA5}">
                      <a16:colId xmlns="" xmlns:a16="http://schemas.microsoft.com/office/drawing/2014/main" val="20000"/>
                    </a:ext>
                  </a:extLst>
                </a:gridCol>
                <a:gridCol w="990600">
                  <a:extLst>
                    <a:ext uri="{9D8B030D-6E8A-4147-A177-3AD203B41FA5}">
                      <a16:colId xmlns="" xmlns:a16="http://schemas.microsoft.com/office/drawing/2014/main" val="20001"/>
                    </a:ext>
                  </a:extLst>
                </a:gridCol>
                <a:gridCol w="1981200">
                  <a:extLst>
                    <a:ext uri="{9D8B030D-6E8A-4147-A177-3AD203B41FA5}">
                      <a16:colId xmlns="" xmlns:a16="http://schemas.microsoft.com/office/drawing/2014/main" val="20002"/>
                    </a:ext>
                  </a:extLst>
                </a:gridCol>
                <a:gridCol w="3200399">
                  <a:extLst>
                    <a:ext uri="{9D8B030D-6E8A-4147-A177-3AD203B41FA5}">
                      <a16:colId xmlns="" xmlns:a16="http://schemas.microsoft.com/office/drawing/2014/main" val="20003"/>
                    </a:ext>
                  </a:extLst>
                </a:gridCol>
              </a:tblGrid>
              <a:tr h="228545">
                <a:tc>
                  <a:txBody>
                    <a:bodyPr/>
                    <a:lstStyle/>
                    <a:p>
                      <a:pPr algn="ctr"/>
                      <a:r>
                        <a:rPr lang="en-US" sz="800" b="1" dirty="0" smtClean="0"/>
                        <a:t>Deliverable</a:t>
                      </a:r>
                      <a:endParaRPr lang="en-US" sz="800" b="1" dirty="0"/>
                    </a:p>
                  </a:txBody>
                  <a:tcPr marL="91444" marR="91444" marT="45709" marB="45709"/>
                </a:tc>
                <a:tc>
                  <a:txBody>
                    <a:bodyPr/>
                    <a:lstStyle/>
                    <a:p>
                      <a:pPr algn="ctr"/>
                      <a:r>
                        <a:rPr lang="en-US" sz="800" b="1" dirty="0" smtClean="0"/>
                        <a:t>Status</a:t>
                      </a:r>
                      <a:endParaRPr lang="en-US" sz="800" b="1" dirty="0"/>
                    </a:p>
                  </a:txBody>
                  <a:tcPr marL="91444" marR="91444" marT="45709" marB="45709"/>
                </a:tc>
                <a:tc>
                  <a:txBody>
                    <a:bodyPr/>
                    <a:lstStyle/>
                    <a:p>
                      <a:pPr algn="ctr"/>
                      <a:r>
                        <a:rPr lang="en-US" sz="800" b="1" dirty="0" smtClean="0"/>
                        <a:t>Planned/Revised Completion Date</a:t>
                      </a:r>
                      <a:endParaRPr lang="en-US" sz="800" b="1" dirty="0"/>
                    </a:p>
                  </a:txBody>
                  <a:tcPr marL="91444" marR="91444" marT="45709" marB="45709"/>
                </a:tc>
                <a:tc>
                  <a:txBody>
                    <a:bodyPr/>
                    <a:lstStyle/>
                    <a:p>
                      <a:pPr algn="ctr"/>
                      <a:r>
                        <a:rPr lang="en-US" sz="800" b="1" dirty="0" smtClean="0"/>
                        <a:t>Comments</a:t>
                      </a:r>
                      <a:endParaRPr lang="en-US" sz="800" b="1" dirty="0"/>
                    </a:p>
                  </a:txBody>
                  <a:tcPr marL="91444" marR="91444" marT="45709" marB="45709"/>
                </a:tc>
                <a:extLst>
                  <a:ext uri="{0D108BD9-81ED-4DB2-BD59-A6C34878D82A}">
                    <a16:rowId xmlns="" xmlns:a16="http://schemas.microsoft.com/office/drawing/2014/main" val="10000"/>
                  </a:ext>
                </a:extLst>
              </a:tr>
              <a:tr h="213309">
                <a:tc>
                  <a:txBody>
                    <a:bodyPr/>
                    <a:lstStyle/>
                    <a:p>
                      <a:r>
                        <a:rPr lang="en-US" sz="800" dirty="0" smtClean="0"/>
                        <a:t>World Wind Galaxy Visualization</a:t>
                      </a:r>
                      <a:endParaRPr lang="en-US" sz="800" dirty="0"/>
                    </a:p>
                  </a:txBody>
                  <a:tcPr marL="91444" marR="91444" marT="45709" marB="45709"/>
                </a:tc>
                <a:tc>
                  <a:txBody>
                    <a:bodyPr/>
                    <a:lstStyle/>
                    <a:p>
                      <a:r>
                        <a:rPr lang="en-US" sz="800" dirty="0" smtClean="0"/>
                        <a:t>In progress</a:t>
                      </a:r>
                      <a:endParaRPr lang="en-US" sz="800" dirty="0"/>
                    </a:p>
                  </a:txBody>
                  <a:tcPr marL="91444" marR="91444" marT="45709" marB="45709"/>
                </a:tc>
                <a:tc>
                  <a:txBody>
                    <a:bodyPr/>
                    <a:lstStyle/>
                    <a:p>
                      <a:r>
                        <a:rPr lang="en-US" sz="800" dirty="0" smtClean="0"/>
                        <a:t>TBD,</a:t>
                      </a:r>
                      <a:r>
                        <a:rPr lang="en-US" sz="800" baseline="0" dirty="0" smtClean="0"/>
                        <a:t> targeting April 2017</a:t>
                      </a:r>
                      <a:endParaRPr lang="en-US" sz="800" dirty="0"/>
                    </a:p>
                  </a:txBody>
                  <a:tcPr marL="91444" marR="91444" marT="45709" marB="45709"/>
                </a:tc>
                <a:tc>
                  <a:txBody>
                    <a:bodyPr/>
                    <a:lstStyle/>
                    <a:p>
                      <a:endParaRPr lang="en-US" sz="800" dirty="0"/>
                    </a:p>
                  </a:txBody>
                  <a:tcPr marL="91444" marR="91444" marT="45709" marB="45709"/>
                </a:tc>
                <a:extLst>
                  <a:ext uri="{0D108BD9-81ED-4DB2-BD59-A6C34878D82A}">
                    <a16:rowId xmlns="" xmlns:a16="http://schemas.microsoft.com/office/drawing/2014/main" val="10001"/>
                  </a:ext>
                </a:extLst>
              </a:tr>
              <a:tr h="213309">
                <a:tc>
                  <a:txBody>
                    <a:bodyPr/>
                    <a:lstStyle/>
                    <a:p>
                      <a:r>
                        <a:rPr lang="en-US" sz="800" dirty="0" smtClean="0"/>
                        <a:t>SDSS galaxy image</a:t>
                      </a:r>
                      <a:r>
                        <a:rPr lang="en-US" sz="800" baseline="0" dirty="0" smtClean="0"/>
                        <a:t> catalog for data set</a:t>
                      </a:r>
                      <a:endParaRPr lang="en-US" sz="800" dirty="0"/>
                    </a:p>
                  </a:txBody>
                  <a:tcPr marL="91444" marR="91444" marT="45709" marB="45709"/>
                </a:tc>
                <a:tc>
                  <a:txBody>
                    <a:bodyPr/>
                    <a:lstStyle/>
                    <a:p>
                      <a:r>
                        <a:rPr lang="en-US" sz="800" dirty="0" smtClean="0"/>
                        <a:t>In progress</a:t>
                      </a:r>
                      <a:endParaRPr lang="en-US" sz="800" dirty="0"/>
                    </a:p>
                  </a:txBody>
                  <a:tcPr marL="91444" marR="91444" marT="45709" marB="45709"/>
                </a:tc>
                <a:tc>
                  <a:txBody>
                    <a:bodyPr/>
                    <a:lstStyle/>
                    <a:p>
                      <a:r>
                        <a:rPr lang="en-US" sz="800" dirty="0" smtClean="0"/>
                        <a:t>TBD,</a:t>
                      </a:r>
                      <a:r>
                        <a:rPr lang="en-US" sz="800" baseline="0" dirty="0" smtClean="0"/>
                        <a:t> targeting March 2017</a:t>
                      </a:r>
                      <a:endParaRPr lang="en-US" sz="800" dirty="0"/>
                    </a:p>
                  </a:txBody>
                  <a:tcPr marL="91444" marR="91444" marT="45709" marB="45709"/>
                </a:tc>
                <a:tc>
                  <a:txBody>
                    <a:bodyPr/>
                    <a:lstStyle/>
                    <a:p>
                      <a:endParaRPr lang="en-US" sz="800" dirty="0"/>
                    </a:p>
                  </a:txBody>
                  <a:tcPr marL="91444" marR="91444" marT="45709" marB="45709"/>
                </a:tc>
                <a:extLst>
                  <a:ext uri="{0D108BD9-81ED-4DB2-BD59-A6C34878D82A}">
                    <a16:rowId xmlns="" xmlns:a16="http://schemas.microsoft.com/office/drawing/2014/main" val="10002"/>
                  </a:ext>
                </a:extLst>
              </a:tr>
              <a:tr h="213309">
                <a:tc>
                  <a:txBody>
                    <a:bodyPr/>
                    <a:lstStyle/>
                    <a:p>
                      <a:r>
                        <a:rPr lang="en-US" sz="800" dirty="0" smtClean="0"/>
                        <a:t>Final Destiny Visualization</a:t>
                      </a:r>
                      <a:endParaRPr lang="en-US" sz="800" dirty="0"/>
                    </a:p>
                  </a:txBody>
                  <a:tcPr marL="91444" marR="91444" marT="45709" marB="45709"/>
                </a:tc>
                <a:tc>
                  <a:txBody>
                    <a:bodyPr/>
                    <a:lstStyle/>
                    <a:p>
                      <a:r>
                        <a:rPr lang="en-US" sz="800" dirty="0" smtClean="0"/>
                        <a:t>In progress</a:t>
                      </a:r>
                      <a:endParaRPr lang="en-US" sz="800" dirty="0"/>
                    </a:p>
                  </a:txBody>
                  <a:tcPr marL="91444" marR="91444" marT="45709" marB="45709"/>
                </a:tc>
                <a:tc>
                  <a:txBody>
                    <a:bodyPr/>
                    <a:lstStyle/>
                    <a:p>
                      <a:r>
                        <a:rPr lang="en-US" sz="800" dirty="0" smtClean="0"/>
                        <a:t>TBD</a:t>
                      </a:r>
                      <a:endParaRPr lang="en-US" sz="800" dirty="0"/>
                    </a:p>
                  </a:txBody>
                  <a:tcPr marL="91444" marR="91444" marT="45709" marB="45709"/>
                </a:tc>
                <a:tc>
                  <a:txBody>
                    <a:bodyPr/>
                    <a:lstStyle/>
                    <a:p>
                      <a:endParaRPr lang="en-US" sz="800" dirty="0"/>
                    </a:p>
                  </a:txBody>
                  <a:tcPr marL="91444" marR="91444" marT="45709" marB="45709"/>
                </a:tc>
                <a:extLst>
                  <a:ext uri="{0D108BD9-81ED-4DB2-BD59-A6C34878D82A}">
                    <a16:rowId xmlns="" xmlns:a16="http://schemas.microsoft.com/office/drawing/2014/main" val="10003"/>
                  </a:ext>
                </a:extLst>
              </a:tr>
              <a:tr h="213309">
                <a:tc>
                  <a:txBody>
                    <a:bodyPr/>
                    <a:lstStyle/>
                    <a:p>
                      <a:endParaRPr lang="en-US" sz="800" dirty="0"/>
                    </a:p>
                  </a:txBody>
                  <a:tcPr marL="91444" marR="91444" marT="45709" marB="45709"/>
                </a:tc>
                <a:tc>
                  <a:txBody>
                    <a:bodyPr/>
                    <a:lstStyle/>
                    <a:p>
                      <a:endParaRPr lang="en-US" sz="800" dirty="0"/>
                    </a:p>
                  </a:txBody>
                  <a:tcPr marL="91444" marR="91444" marT="45709" marB="45709"/>
                </a:tc>
                <a:tc>
                  <a:txBody>
                    <a:bodyPr/>
                    <a:lstStyle/>
                    <a:p>
                      <a:endParaRPr lang="en-US" sz="800" dirty="0"/>
                    </a:p>
                  </a:txBody>
                  <a:tcPr marL="91444" marR="91444" marT="45709" marB="45709"/>
                </a:tc>
                <a:tc>
                  <a:txBody>
                    <a:bodyPr/>
                    <a:lstStyle/>
                    <a:p>
                      <a:endParaRPr lang="en-US" sz="800" dirty="0"/>
                    </a:p>
                  </a:txBody>
                  <a:tcPr marL="91444" marR="91444" marT="45709" marB="45709"/>
                </a:tc>
                <a:extLst>
                  <a:ext uri="{0D108BD9-81ED-4DB2-BD59-A6C34878D82A}">
                    <a16:rowId xmlns="" xmlns:a16="http://schemas.microsoft.com/office/drawing/2014/main" val="10004"/>
                  </a:ext>
                </a:extLst>
              </a:tr>
            </a:tbl>
          </a:graphicData>
        </a:graphic>
      </p:graphicFrame>
      <p:sp>
        <p:nvSpPr>
          <p:cNvPr id="7217" name="Rectangle 5"/>
          <p:cNvSpPr>
            <a:spLocks noChangeArrowheads="1"/>
          </p:cNvSpPr>
          <p:nvPr/>
        </p:nvSpPr>
        <p:spPr bwMode="auto">
          <a:xfrm>
            <a:off x="2209800" y="1866900"/>
            <a:ext cx="1219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p>
            <a:pPr defTabSz="1139825">
              <a:lnSpc>
                <a:spcPct val="90000"/>
              </a:lnSpc>
              <a:spcBef>
                <a:spcPct val="20000"/>
              </a:spcBef>
              <a:tabLst>
                <a:tab pos="288925" algn="l"/>
                <a:tab pos="3946525" algn="l"/>
              </a:tabLst>
            </a:pPr>
            <a:endParaRPr lang="en-US"/>
          </a:p>
        </p:txBody>
      </p:sp>
      <p:sp>
        <p:nvSpPr>
          <p:cNvPr id="7218" name="TextBox 18"/>
          <p:cNvSpPr txBox="1">
            <a:spLocks noChangeArrowheads="1"/>
          </p:cNvSpPr>
          <p:nvPr/>
        </p:nvSpPr>
        <p:spPr bwMode="auto">
          <a:xfrm>
            <a:off x="76200" y="4953000"/>
            <a:ext cx="3962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en-US" sz="1000" b="1"/>
              <a:t>Key Deliverables/Milestones</a:t>
            </a:r>
            <a:r>
              <a:rPr lang="en-US" sz="1200" b="1"/>
              <a:t>:</a:t>
            </a:r>
            <a:endParaRPr lang="en-US" sz="1200"/>
          </a:p>
        </p:txBody>
      </p:sp>
      <p:sp>
        <p:nvSpPr>
          <p:cNvPr id="7219" name="TextBox 21"/>
          <p:cNvSpPr txBox="1">
            <a:spLocks noChangeArrowheads="1"/>
          </p:cNvSpPr>
          <p:nvPr/>
        </p:nvSpPr>
        <p:spPr bwMode="auto">
          <a:xfrm>
            <a:off x="76200" y="1219200"/>
            <a:ext cx="80010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en-US" sz="1000" b="1" dirty="0"/>
              <a:t>Project Name:	</a:t>
            </a:r>
            <a:r>
              <a:rPr lang="en-US" sz="1000" b="1" dirty="0" smtClean="0"/>
              <a:t>Galaxies Visualization					Current </a:t>
            </a:r>
            <a:r>
              <a:rPr lang="en-US" sz="1000" b="1" dirty="0"/>
              <a:t>Phase</a:t>
            </a:r>
            <a:r>
              <a:rPr lang="en-US" sz="1000" b="1" dirty="0" smtClean="0"/>
              <a:t>: Start/Initial </a:t>
            </a:r>
            <a:endParaRPr lang="en-US" sz="1000" b="1" dirty="0"/>
          </a:p>
          <a:p>
            <a:pPr eaLnBrk="1" hangingPunct="1"/>
            <a:r>
              <a:rPr lang="en-US" sz="1000" b="1" dirty="0"/>
              <a:t>Project Start</a:t>
            </a:r>
            <a:r>
              <a:rPr lang="en-US" sz="1000" b="1" dirty="0" smtClean="0"/>
              <a:t>: February 2017</a:t>
            </a:r>
            <a:r>
              <a:rPr lang="en-US" sz="1000" b="1" dirty="0"/>
              <a:t>			</a:t>
            </a:r>
            <a:r>
              <a:rPr lang="en-US" sz="1000" b="1" dirty="0" smtClean="0"/>
              <a:t>			Planned/Revised </a:t>
            </a:r>
            <a:r>
              <a:rPr lang="en-US" sz="1000" b="1" dirty="0"/>
              <a:t>End</a:t>
            </a:r>
            <a:r>
              <a:rPr lang="en-US" sz="1000" b="1" dirty="0" smtClean="0"/>
              <a:t>: TBD</a:t>
            </a:r>
            <a:endParaRPr lang="en-US" sz="1000" b="1" dirty="0"/>
          </a:p>
          <a:p>
            <a:pPr eaLnBrk="1" hangingPunct="1"/>
            <a:r>
              <a:rPr lang="en-US" sz="1000" b="1" dirty="0" smtClean="0"/>
              <a:t>% Time Spent: 100%</a:t>
            </a:r>
            <a:endParaRPr lang="en-US" sz="1000" dirty="0"/>
          </a:p>
        </p:txBody>
      </p:sp>
      <p:sp>
        <p:nvSpPr>
          <p:cNvPr id="15" name="Footer Placeholder 3"/>
          <p:cNvSpPr txBox="1">
            <a:spLocks/>
          </p:cNvSpPr>
          <p:nvPr/>
        </p:nvSpPr>
        <p:spPr>
          <a:xfrm>
            <a:off x="6248400" y="6248400"/>
            <a:ext cx="2895600" cy="47625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lnSpc>
                <a:spcPct val="90000"/>
              </a:lnSpc>
              <a:spcBef>
                <a:spcPct val="20000"/>
              </a:spcBef>
              <a:defRPr sz="1600" kern="1200">
                <a:solidFill>
                  <a:schemeClr val="tx1"/>
                </a:solidFill>
                <a:latin typeface="Arial" charset="0"/>
                <a:ea typeface="+mn-ea"/>
                <a:cs typeface="+mn-cs"/>
              </a:defRPr>
            </a:lvl1pPr>
            <a:lvl2pPr marL="742950" indent="-285750" algn="l" defTabSz="914400" rtl="0" eaLnBrk="0" latinLnBrk="0" hangingPunct="0">
              <a:lnSpc>
                <a:spcPct val="90000"/>
              </a:lnSpc>
              <a:spcBef>
                <a:spcPct val="20000"/>
              </a:spcBef>
              <a:defRPr sz="1600" kern="1200">
                <a:solidFill>
                  <a:schemeClr val="tx1"/>
                </a:solidFill>
                <a:latin typeface="Arial" charset="0"/>
                <a:ea typeface="+mn-ea"/>
                <a:cs typeface="+mn-cs"/>
              </a:defRPr>
            </a:lvl2pPr>
            <a:lvl3pPr marL="1143000" indent="-228600" algn="l" defTabSz="914400" rtl="0" eaLnBrk="0" latinLnBrk="0" hangingPunct="0">
              <a:lnSpc>
                <a:spcPct val="90000"/>
              </a:lnSpc>
              <a:spcBef>
                <a:spcPct val="20000"/>
              </a:spcBef>
              <a:defRPr sz="1600" kern="1200">
                <a:solidFill>
                  <a:schemeClr val="tx1"/>
                </a:solidFill>
                <a:latin typeface="Arial" charset="0"/>
                <a:ea typeface="+mn-ea"/>
                <a:cs typeface="+mn-cs"/>
              </a:defRPr>
            </a:lvl3pPr>
            <a:lvl4pPr marL="1600200" indent="-228600" algn="l" defTabSz="914400" rtl="0" eaLnBrk="0" latinLnBrk="0" hangingPunct="0">
              <a:lnSpc>
                <a:spcPct val="90000"/>
              </a:lnSpc>
              <a:spcBef>
                <a:spcPct val="20000"/>
              </a:spcBef>
              <a:defRPr sz="1600" kern="1200">
                <a:solidFill>
                  <a:schemeClr val="tx1"/>
                </a:solidFill>
                <a:latin typeface="Arial" charset="0"/>
                <a:ea typeface="+mn-ea"/>
                <a:cs typeface="+mn-cs"/>
              </a:defRPr>
            </a:lvl4pPr>
            <a:lvl5pPr marL="2057400" indent="-228600" algn="l" defTabSz="914400" rtl="0" eaLnBrk="0" latinLnBrk="0" hangingPunct="0">
              <a:lnSpc>
                <a:spcPct val="90000"/>
              </a:lnSpc>
              <a:spcBef>
                <a:spcPct val="20000"/>
              </a:spcBef>
              <a:defRPr sz="1600" kern="1200">
                <a:solidFill>
                  <a:schemeClr val="tx1"/>
                </a:solidFill>
                <a:latin typeface="Arial" charset="0"/>
                <a:ea typeface="+mn-ea"/>
                <a:cs typeface="+mn-cs"/>
              </a:defRPr>
            </a:lvl5pPr>
            <a:lvl6pPr marL="2514600" indent="-228600" algn="l" defTabSz="914400" rtl="0" eaLnBrk="0" fontAlgn="base" latinLnBrk="0" hangingPunct="0">
              <a:lnSpc>
                <a:spcPct val="90000"/>
              </a:lnSpc>
              <a:spcBef>
                <a:spcPct val="20000"/>
              </a:spcBef>
              <a:spcAft>
                <a:spcPct val="0"/>
              </a:spcAft>
              <a:defRPr sz="1600" kern="1200">
                <a:solidFill>
                  <a:schemeClr val="tx1"/>
                </a:solidFill>
                <a:latin typeface="Arial" charset="0"/>
                <a:ea typeface="+mn-ea"/>
                <a:cs typeface="+mn-cs"/>
              </a:defRPr>
            </a:lvl6pPr>
            <a:lvl7pPr marL="2971800" indent="-228600" algn="l" defTabSz="914400" rtl="0" eaLnBrk="0" fontAlgn="base" latinLnBrk="0" hangingPunct="0">
              <a:lnSpc>
                <a:spcPct val="90000"/>
              </a:lnSpc>
              <a:spcBef>
                <a:spcPct val="20000"/>
              </a:spcBef>
              <a:spcAft>
                <a:spcPct val="0"/>
              </a:spcAft>
              <a:defRPr sz="1600" kern="1200">
                <a:solidFill>
                  <a:schemeClr val="tx1"/>
                </a:solidFill>
                <a:latin typeface="Arial" charset="0"/>
                <a:ea typeface="+mn-ea"/>
                <a:cs typeface="+mn-cs"/>
              </a:defRPr>
            </a:lvl7pPr>
            <a:lvl8pPr marL="3429000" indent="-228600" algn="l" defTabSz="914400" rtl="0" eaLnBrk="0" fontAlgn="base" latinLnBrk="0" hangingPunct="0">
              <a:lnSpc>
                <a:spcPct val="90000"/>
              </a:lnSpc>
              <a:spcBef>
                <a:spcPct val="20000"/>
              </a:spcBef>
              <a:spcAft>
                <a:spcPct val="0"/>
              </a:spcAft>
              <a:defRPr sz="1600" kern="1200">
                <a:solidFill>
                  <a:schemeClr val="tx1"/>
                </a:solidFill>
                <a:latin typeface="Arial" charset="0"/>
                <a:ea typeface="+mn-ea"/>
                <a:cs typeface="+mn-cs"/>
              </a:defRPr>
            </a:lvl8pPr>
            <a:lvl9pPr marL="3886200" indent="-228600" algn="l" defTabSz="914400" rtl="0" eaLnBrk="0" fontAlgn="base" latinLnBrk="0" hangingPunct="0">
              <a:lnSpc>
                <a:spcPct val="90000"/>
              </a:lnSpc>
              <a:spcBef>
                <a:spcPct val="20000"/>
              </a:spcBef>
              <a:spcAft>
                <a:spcPct val="0"/>
              </a:spcAft>
              <a:defRPr sz="1600" kern="1200">
                <a:solidFill>
                  <a:schemeClr val="tx1"/>
                </a:solidFill>
                <a:latin typeface="Arial" charset="0"/>
                <a:ea typeface="+mn-ea"/>
                <a:cs typeface="+mn-cs"/>
              </a:defRPr>
            </a:lvl9pPr>
          </a:lstStyle>
          <a:p>
            <a:pPr algn="just" eaLnBrk="1" hangingPunct="1">
              <a:lnSpc>
                <a:spcPct val="100000"/>
              </a:lnSpc>
              <a:spcBef>
                <a:spcPct val="0"/>
              </a:spcBef>
              <a:defRPr/>
            </a:pPr>
            <a:r>
              <a:rPr lang="en-US" sz="1400" dirty="0" smtClean="0"/>
              <a:t>		              </a:t>
            </a:r>
          </a:p>
          <a:p>
            <a:pPr algn="just" eaLnBrk="1" hangingPunct="1">
              <a:lnSpc>
                <a:spcPct val="100000"/>
              </a:lnSpc>
              <a:spcBef>
                <a:spcPct val="0"/>
              </a:spcBef>
              <a:defRPr/>
            </a:pPr>
            <a:r>
              <a:rPr lang="en-US" sz="1400" dirty="0" smtClean="0"/>
              <a:t>		               </a:t>
            </a:r>
            <a:fld id="{3839EE53-753A-4AE1-9B62-1070B4C7F677}" type="slidenum">
              <a:rPr lang="en-US" sz="1400" smtClean="0"/>
              <a:pPr algn="just" eaLnBrk="1" hangingPunct="1">
                <a:lnSpc>
                  <a:spcPct val="100000"/>
                </a:lnSpc>
                <a:spcBef>
                  <a:spcPct val="0"/>
                </a:spcBef>
                <a:defRPr/>
              </a:pPr>
              <a:t>15</a:t>
            </a:fld>
            <a:endParaRPr lang="en-US" sz="1400" dirty="0" smtClean="0"/>
          </a:p>
        </p:txBody>
      </p:sp>
    </p:spTree>
    <p:extLst>
      <p:ext uri="{BB962C8B-B14F-4D97-AF65-F5344CB8AC3E}">
        <p14:creationId xmlns:p14="http://schemas.microsoft.com/office/powerpoint/2010/main" val="11451844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p:nvPr/>
        </p:nvSpPr>
        <p:spPr>
          <a:xfrm>
            <a:off x="114300" y="-102025"/>
            <a:ext cx="8490000" cy="1143000"/>
          </a:xfrm>
          <a:prstGeom prst="rect">
            <a:avLst/>
          </a:prstGeom>
          <a:noFill/>
          <a:ln>
            <a:noFill/>
          </a:ln>
        </p:spPr>
        <p:txBody>
          <a:bodyPr lIns="91425" tIns="45700" rIns="91425" bIns="45700" anchor="ctr" anchorCtr="0">
            <a:noAutofit/>
          </a:bodyPr>
          <a:lstStyle/>
          <a:p>
            <a:pPr lvl="0" rtl="0">
              <a:spcBef>
                <a:spcPts val="0"/>
              </a:spcBef>
              <a:buNone/>
            </a:pPr>
            <a:r>
              <a:rPr lang="en-US" sz="4400">
                <a:solidFill>
                  <a:srgbClr val="FFFFFF"/>
                </a:solidFill>
                <a:latin typeface="Calibri"/>
                <a:ea typeface="Calibri"/>
                <a:cs typeface="Calibri"/>
                <a:sym typeface="Calibri"/>
              </a:rPr>
              <a:t>Project Status: Kari</a:t>
            </a:r>
          </a:p>
        </p:txBody>
      </p:sp>
      <p:sp>
        <p:nvSpPr>
          <p:cNvPr id="76" name="Shape 76"/>
          <p:cNvSpPr txBox="1"/>
          <p:nvPr/>
        </p:nvSpPr>
        <p:spPr>
          <a:xfrm>
            <a:off x="114300" y="1699775"/>
            <a:ext cx="8915400" cy="29631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1">
              <a:solidFill>
                <a:srgbClr val="FFFFFF"/>
              </a:solidFill>
            </a:endParaRPr>
          </a:p>
          <a:p>
            <a:pPr marL="0" marR="0" lvl="0" indent="0" algn="l" rtl="0">
              <a:spcBef>
                <a:spcPts val="0"/>
              </a:spcBef>
              <a:buSzPct val="25000"/>
              <a:buNone/>
            </a:pPr>
            <a:r>
              <a:rPr lang="en-US" sz="1200" b="1">
                <a:solidFill>
                  <a:srgbClr val="FFFFFF"/>
                </a:solidFill>
              </a:rPr>
              <a:t>Summary of Recent Status: </a:t>
            </a:r>
          </a:p>
          <a:p>
            <a:pPr marL="0" marR="0" lvl="0" indent="0" algn="l" rtl="0">
              <a:spcBef>
                <a:spcPts val="0"/>
              </a:spcBef>
              <a:buSzPct val="25000"/>
              <a:buNone/>
            </a:pPr>
            <a:r>
              <a:rPr lang="en-US" sz="1200" b="1">
                <a:solidFill>
                  <a:srgbClr val="FFFFFF"/>
                </a:solidFill>
              </a:rPr>
              <a:t> </a:t>
            </a:r>
            <a:r>
              <a:rPr lang="en-US" sz="1200">
                <a:solidFill>
                  <a:srgbClr val="FFFFFF"/>
                </a:solidFill>
              </a:rPr>
              <a:t>Learn how to create Destiny projects by creating demos of models provided by Jay Silverstein, an Anthropologist Professor working on a dig in Tel Timai, Egypt </a:t>
            </a:r>
          </a:p>
          <a:p>
            <a:pPr marL="0" marR="0" lvl="0" indent="0" algn="l" rtl="0">
              <a:spcBef>
                <a:spcPts val="0"/>
              </a:spcBef>
              <a:buNone/>
            </a:pPr>
            <a:endParaRPr sz="1200" b="1">
              <a:solidFill>
                <a:srgbClr val="FFFFFF"/>
              </a:solidFill>
            </a:endParaRPr>
          </a:p>
          <a:p>
            <a:pPr marL="0" marR="0" lvl="0" indent="0" algn="l" rtl="0">
              <a:spcBef>
                <a:spcPts val="0"/>
              </a:spcBef>
              <a:buSzPct val="25000"/>
              <a:buNone/>
            </a:pPr>
            <a:r>
              <a:rPr lang="en-US" sz="1200" b="1">
                <a:solidFill>
                  <a:srgbClr val="FFFFFF"/>
                </a:solidFill>
              </a:rPr>
              <a:t>Activities Completed:</a:t>
            </a:r>
          </a:p>
          <a:p>
            <a:pPr marL="742950" marR="0" lvl="1" indent="-298450" algn="l" rtl="0">
              <a:spcBef>
                <a:spcPts val="0"/>
              </a:spcBef>
              <a:buClr>
                <a:srgbClr val="FFFFFF"/>
              </a:buClr>
              <a:buSzPct val="100000"/>
              <a:buFont typeface="Arial"/>
              <a:buChar char="▪"/>
            </a:pPr>
            <a:r>
              <a:rPr lang="en-US" sz="1200">
                <a:solidFill>
                  <a:srgbClr val="FFFFFF"/>
                </a:solidFill>
              </a:rPr>
              <a:t>Timai Street view is in Destiny</a:t>
            </a:r>
          </a:p>
          <a:p>
            <a:pPr marL="742950" marR="0" lvl="1" indent="-298450" algn="l" rtl="0">
              <a:spcBef>
                <a:spcPts val="0"/>
              </a:spcBef>
              <a:buClr>
                <a:srgbClr val="FFFFFF"/>
              </a:buClr>
              <a:buSzPct val="100000"/>
              <a:buFont typeface="Arial"/>
              <a:buChar char="▪"/>
            </a:pPr>
            <a:r>
              <a:rPr lang="en-US" sz="1200">
                <a:solidFill>
                  <a:srgbClr val="FFFFFF"/>
                </a:solidFill>
              </a:rPr>
              <a:t>Timai Aerial view is in Destiny</a:t>
            </a:r>
          </a:p>
          <a:p>
            <a:pPr marL="742950" marR="0" lvl="1" indent="-298450" algn="l" rtl="0">
              <a:spcBef>
                <a:spcPts val="0"/>
              </a:spcBef>
              <a:buClr>
                <a:srgbClr val="FFFFFF"/>
              </a:buClr>
              <a:buSzPct val="100000"/>
              <a:buFont typeface="Arial"/>
              <a:buChar char="▪"/>
            </a:pPr>
            <a:r>
              <a:rPr lang="en-US" sz="1200">
                <a:solidFill>
                  <a:srgbClr val="FFFFFF"/>
                </a:solidFill>
              </a:rPr>
              <a:t>Timai Assemblage is in Destiny</a:t>
            </a:r>
          </a:p>
          <a:p>
            <a:pPr marR="0" lvl="0" algn="l" rtl="0">
              <a:spcBef>
                <a:spcPts val="0"/>
              </a:spcBef>
              <a:buNone/>
            </a:pPr>
            <a:endParaRPr sz="1200">
              <a:solidFill>
                <a:srgbClr val="FFFFFF"/>
              </a:solidFill>
            </a:endParaRPr>
          </a:p>
          <a:p>
            <a:pPr marL="0" marR="0" lvl="0" indent="0" algn="l" rtl="0">
              <a:spcBef>
                <a:spcPts val="0"/>
              </a:spcBef>
              <a:buSzPct val="25000"/>
              <a:buNone/>
            </a:pPr>
            <a:r>
              <a:rPr lang="en-US" sz="1200" b="1">
                <a:solidFill>
                  <a:srgbClr val="FFFFFF"/>
                </a:solidFill>
              </a:rPr>
              <a:t>Activities In Progress:</a:t>
            </a:r>
          </a:p>
          <a:p>
            <a:pPr marL="742950" lvl="1" indent="-298450" rtl="0">
              <a:spcBef>
                <a:spcPts val="0"/>
              </a:spcBef>
              <a:buClr>
                <a:srgbClr val="FFFFFF"/>
              </a:buClr>
              <a:buSzPct val="100000"/>
              <a:buFont typeface="Arial"/>
              <a:buChar char="▪"/>
            </a:pPr>
            <a:r>
              <a:rPr lang="en-US" sz="1200">
                <a:solidFill>
                  <a:srgbClr val="FFFFFF"/>
                </a:solidFill>
              </a:rPr>
              <a:t>Continued talks with Jay Silverstein about potential of future visualizations from Tel Timai</a:t>
            </a:r>
          </a:p>
          <a:p>
            <a:pPr lvl="0" rtl="0">
              <a:spcBef>
                <a:spcPts val="0"/>
              </a:spcBef>
              <a:buNone/>
            </a:pPr>
            <a:endParaRPr sz="1200">
              <a:solidFill>
                <a:srgbClr val="FFFFFF"/>
              </a:solidFill>
            </a:endParaRPr>
          </a:p>
          <a:p>
            <a:pPr marL="0" marR="0" lvl="0" indent="0" algn="l" rtl="0">
              <a:spcBef>
                <a:spcPts val="0"/>
              </a:spcBef>
              <a:buSzPct val="25000"/>
              <a:buNone/>
            </a:pPr>
            <a:r>
              <a:rPr lang="en-US" sz="1200" b="1">
                <a:solidFill>
                  <a:srgbClr val="FFFFFF"/>
                </a:solidFill>
              </a:rPr>
              <a:t>Issues:</a:t>
            </a:r>
          </a:p>
          <a:p>
            <a:pPr marL="742950" marR="0" lvl="1" indent="-298450" algn="l" rtl="0">
              <a:spcBef>
                <a:spcPts val="0"/>
              </a:spcBef>
              <a:buClr>
                <a:srgbClr val="FFFFFF"/>
              </a:buClr>
              <a:buSzPct val="100000"/>
              <a:buFont typeface="Arial"/>
              <a:buChar char="▪"/>
            </a:pPr>
            <a:r>
              <a:rPr lang="en-US" sz="1200">
                <a:solidFill>
                  <a:srgbClr val="FFFFFF"/>
                </a:solidFill>
              </a:rPr>
              <a:t>None at this time</a:t>
            </a:r>
          </a:p>
        </p:txBody>
      </p:sp>
      <p:sp>
        <p:nvSpPr>
          <p:cNvPr id="77" name="Shape 77"/>
          <p:cNvSpPr txBox="1"/>
          <p:nvPr/>
        </p:nvSpPr>
        <p:spPr>
          <a:xfrm>
            <a:off x="165775" y="4531075"/>
            <a:ext cx="3962400" cy="2763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b="1">
                <a:solidFill>
                  <a:srgbClr val="FFFFFF"/>
                </a:solidFill>
                <a:latin typeface="Arial"/>
                <a:ea typeface="Arial"/>
                <a:cs typeface="Arial"/>
                <a:sym typeface="Arial"/>
              </a:rPr>
              <a:t>Key Deliverables/Milestones</a:t>
            </a:r>
            <a:r>
              <a:rPr lang="en-US" sz="1200" b="1">
                <a:solidFill>
                  <a:srgbClr val="FFFFFF"/>
                </a:solidFill>
                <a:latin typeface="Arial"/>
                <a:ea typeface="Arial"/>
                <a:cs typeface="Arial"/>
                <a:sym typeface="Arial"/>
              </a:rPr>
              <a:t>:</a:t>
            </a:r>
          </a:p>
        </p:txBody>
      </p:sp>
      <p:sp>
        <p:nvSpPr>
          <p:cNvPr id="78" name="Shape 78"/>
          <p:cNvSpPr txBox="1"/>
          <p:nvPr/>
        </p:nvSpPr>
        <p:spPr>
          <a:xfrm>
            <a:off x="165775" y="942750"/>
            <a:ext cx="8001000" cy="10047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100" b="1">
                <a:solidFill>
                  <a:srgbClr val="FFFFFF"/>
                </a:solidFill>
                <a:latin typeface="Arial"/>
                <a:ea typeface="Arial"/>
                <a:cs typeface="Arial"/>
                <a:sym typeface="Arial"/>
              </a:rPr>
              <a:t>Project Name:</a:t>
            </a:r>
            <a:r>
              <a:rPr lang="en-US" sz="1100" b="1">
                <a:solidFill>
                  <a:srgbClr val="FFFFFF"/>
                </a:solidFill>
              </a:rPr>
              <a:t> Destiny Timai Projects</a:t>
            </a:r>
            <a:r>
              <a:rPr lang="en-US" sz="1100" b="1">
                <a:solidFill>
                  <a:srgbClr val="FFFFFF"/>
                </a:solidFill>
                <a:latin typeface="Arial"/>
                <a:ea typeface="Arial"/>
                <a:cs typeface="Arial"/>
                <a:sym typeface="Arial"/>
              </a:rPr>
              <a:t>		Current Phase: Start/ Initial</a:t>
            </a:r>
          </a:p>
          <a:p>
            <a:pPr marL="0" marR="0" lvl="0" indent="0" algn="l" rtl="0">
              <a:spcBef>
                <a:spcPts val="0"/>
              </a:spcBef>
              <a:buSzPct val="25000"/>
              <a:buNone/>
            </a:pPr>
            <a:r>
              <a:rPr lang="en-US" sz="1100" b="1">
                <a:solidFill>
                  <a:srgbClr val="FFFFFF"/>
                </a:solidFill>
                <a:latin typeface="Arial"/>
                <a:ea typeface="Arial"/>
                <a:cs typeface="Arial"/>
                <a:sym typeface="Arial"/>
              </a:rPr>
              <a:t>Project Start:	February 2017			Planned/Revised End: </a:t>
            </a:r>
            <a:r>
              <a:rPr lang="en-US" sz="1100" b="1">
                <a:solidFill>
                  <a:srgbClr val="FFFFFF"/>
                </a:solidFill>
              </a:rPr>
              <a:t>May</a:t>
            </a:r>
            <a:r>
              <a:rPr lang="en-US" sz="1100" b="1">
                <a:solidFill>
                  <a:srgbClr val="FFFFFF"/>
                </a:solidFill>
                <a:latin typeface="Arial"/>
                <a:ea typeface="Arial"/>
                <a:cs typeface="Arial"/>
                <a:sym typeface="Arial"/>
              </a:rPr>
              <a:t> 2017</a:t>
            </a:r>
          </a:p>
          <a:p>
            <a:pPr marL="0" marR="0" lvl="0" indent="0" algn="l" rtl="0">
              <a:spcBef>
                <a:spcPts val="0"/>
              </a:spcBef>
              <a:buSzPct val="25000"/>
              <a:buNone/>
            </a:pPr>
            <a:r>
              <a:rPr lang="en-US" sz="1100" b="1">
                <a:solidFill>
                  <a:srgbClr val="FFFFFF"/>
                </a:solidFill>
                <a:latin typeface="Arial"/>
                <a:ea typeface="Arial"/>
                <a:cs typeface="Arial"/>
                <a:sym typeface="Arial"/>
              </a:rPr>
              <a:t>% Time Spent: </a:t>
            </a:r>
            <a:r>
              <a:rPr lang="en-US" sz="1100" b="1">
                <a:solidFill>
                  <a:srgbClr val="FFFFFF"/>
                </a:solidFill>
              </a:rPr>
              <a:t>20</a:t>
            </a:r>
            <a:r>
              <a:rPr lang="en-US" sz="1100" b="1">
                <a:solidFill>
                  <a:srgbClr val="FFFFFF"/>
                </a:solidFill>
                <a:latin typeface="Arial"/>
                <a:ea typeface="Arial"/>
                <a:cs typeface="Arial"/>
                <a:sym typeface="Arial"/>
              </a:rPr>
              <a:t>%</a:t>
            </a:r>
          </a:p>
        </p:txBody>
      </p:sp>
      <p:graphicFrame>
        <p:nvGraphicFramePr>
          <p:cNvPr id="79" name="Shape 79"/>
          <p:cNvGraphicFramePr/>
          <p:nvPr/>
        </p:nvGraphicFramePr>
        <p:xfrm>
          <a:off x="257450" y="4807375"/>
          <a:ext cx="8629100" cy="1539180"/>
        </p:xfrm>
        <a:graphic>
          <a:graphicData uri="http://schemas.openxmlformats.org/drawingml/2006/table">
            <a:tbl>
              <a:tblPr>
                <a:noFill/>
              </a:tblPr>
              <a:tblGrid>
                <a:gridCol w="1991500"/>
                <a:gridCol w="1035025"/>
                <a:gridCol w="2284750"/>
                <a:gridCol w="3317825"/>
              </a:tblGrid>
              <a:tr h="291925">
                <a:tc>
                  <a:txBody>
                    <a:bodyPr/>
                    <a:lstStyle/>
                    <a:p>
                      <a:pPr lvl="0" rtl="0">
                        <a:spcBef>
                          <a:spcPts val="0"/>
                        </a:spcBef>
                        <a:buNone/>
                      </a:pPr>
                      <a:r>
                        <a:rPr lang="en-US" sz="1100" b="1">
                          <a:solidFill>
                            <a:srgbClr val="783F04"/>
                          </a:solidFill>
                        </a:rPr>
                        <a:t>Deliverable(s)</a:t>
                      </a:r>
                    </a:p>
                  </a:txBody>
                  <a:tcPr marL="91425" marR="91425" marT="91425" marB="91425">
                    <a:lnL w="9525" cap="flat" cmpd="sng">
                      <a:solidFill>
                        <a:srgbClr val="F6B26B"/>
                      </a:solidFill>
                      <a:prstDash val="solid"/>
                      <a:round/>
                      <a:headEnd type="none" w="med" len="med"/>
                      <a:tailEnd type="none" w="med" len="med"/>
                    </a:lnL>
                    <a:lnR w="9525" cap="flat" cmpd="sng">
                      <a:solidFill>
                        <a:srgbClr val="F6B26B"/>
                      </a:solidFill>
                      <a:prstDash val="solid"/>
                      <a:round/>
                      <a:headEnd type="none" w="med" len="med"/>
                      <a:tailEnd type="none" w="med" len="med"/>
                    </a:lnR>
                    <a:lnT w="9525" cap="flat" cmpd="sng">
                      <a:solidFill>
                        <a:srgbClr val="F6B26B"/>
                      </a:solidFill>
                      <a:prstDash val="solid"/>
                      <a:round/>
                      <a:headEnd type="none" w="med" len="med"/>
                      <a:tailEnd type="none" w="med" len="med"/>
                    </a:lnT>
                    <a:lnB w="9525" cap="flat" cmpd="sng">
                      <a:solidFill>
                        <a:srgbClr val="F6B26B"/>
                      </a:solidFill>
                      <a:prstDash val="solid"/>
                      <a:round/>
                      <a:headEnd type="none" w="med" len="med"/>
                      <a:tailEnd type="none" w="med" len="med"/>
                    </a:lnB>
                    <a:solidFill>
                      <a:srgbClr val="F9CB9C"/>
                    </a:solidFill>
                  </a:tcPr>
                </a:tc>
                <a:tc>
                  <a:txBody>
                    <a:bodyPr/>
                    <a:lstStyle/>
                    <a:p>
                      <a:pPr lvl="0" rtl="0">
                        <a:spcBef>
                          <a:spcPts val="0"/>
                        </a:spcBef>
                        <a:buNone/>
                      </a:pPr>
                      <a:r>
                        <a:rPr lang="en-US" sz="1100" b="1">
                          <a:solidFill>
                            <a:srgbClr val="783F04"/>
                          </a:solidFill>
                        </a:rPr>
                        <a:t>Status</a:t>
                      </a:r>
                    </a:p>
                  </a:txBody>
                  <a:tcPr marL="91425" marR="91425" marT="91425" marB="91425">
                    <a:lnL w="9525" cap="flat" cmpd="sng">
                      <a:solidFill>
                        <a:srgbClr val="F6B26B"/>
                      </a:solidFill>
                      <a:prstDash val="solid"/>
                      <a:round/>
                      <a:headEnd type="none" w="med" len="med"/>
                      <a:tailEnd type="none" w="med" len="med"/>
                    </a:lnL>
                    <a:lnR w="9525" cap="flat" cmpd="sng">
                      <a:solidFill>
                        <a:srgbClr val="F6B26B"/>
                      </a:solidFill>
                      <a:prstDash val="solid"/>
                      <a:round/>
                      <a:headEnd type="none" w="med" len="med"/>
                      <a:tailEnd type="none" w="med" len="med"/>
                    </a:lnR>
                    <a:lnT w="9525" cap="flat" cmpd="sng">
                      <a:solidFill>
                        <a:srgbClr val="F6B26B"/>
                      </a:solidFill>
                      <a:prstDash val="solid"/>
                      <a:round/>
                      <a:headEnd type="none" w="med" len="med"/>
                      <a:tailEnd type="none" w="med" len="med"/>
                    </a:lnT>
                    <a:lnB w="9525" cap="flat" cmpd="sng">
                      <a:solidFill>
                        <a:srgbClr val="F6B26B"/>
                      </a:solidFill>
                      <a:prstDash val="solid"/>
                      <a:round/>
                      <a:headEnd type="none" w="med" len="med"/>
                      <a:tailEnd type="none" w="med" len="med"/>
                    </a:lnB>
                    <a:solidFill>
                      <a:srgbClr val="F9CB9C"/>
                    </a:solidFill>
                  </a:tcPr>
                </a:tc>
                <a:tc>
                  <a:txBody>
                    <a:bodyPr/>
                    <a:lstStyle/>
                    <a:p>
                      <a:pPr lvl="0" rtl="0">
                        <a:spcBef>
                          <a:spcPts val="0"/>
                        </a:spcBef>
                        <a:buNone/>
                      </a:pPr>
                      <a:r>
                        <a:rPr lang="en-US" sz="1100" b="1">
                          <a:solidFill>
                            <a:srgbClr val="783F04"/>
                          </a:solidFill>
                        </a:rPr>
                        <a:t>Planned/Revised Completion Date</a:t>
                      </a:r>
                    </a:p>
                  </a:txBody>
                  <a:tcPr marL="91425" marR="91425" marT="91425" marB="91425">
                    <a:lnL w="9525" cap="flat" cmpd="sng">
                      <a:solidFill>
                        <a:srgbClr val="F6B26B"/>
                      </a:solidFill>
                      <a:prstDash val="solid"/>
                      <a:round/>
                      <a:headEnd type="none" w="med" len="med"/>
                      <a:tailEnd type="none" w="med" len="med"/>
                    </a:lnL>
                    <a:lnR w="9525" cap="flat" cmpd="sng">
                      <a:solidFill>
                        <a:srgbClr val="F6B26B"/>
                      </a:solidFill>
                      <a:prstDash val="solid"/>
                      <a:round/>
                      <a:headEnd type="none" w="med" len="med"/>
                      <a:tailEnd type="none" w="med" len="med"/>
                    </a:lnR>
                    <a:lnT w="9525" cap="flat" cmpd="sng">
                      <a:solidFill>
                        <a:srgbClr val="F6B26B"/>
                      </a:solidFill>
                      <a:prstDash val="solid"/>
                      <a:round/>
                      <a:headEnd type="none" w="med" len="med"/>
                      <a:tailEnd type="none" w="med" len="med"/>
                    </a:lnT>
                    <a:lnB w="9525" cap="flat" cmpd="sng">
                      <a:solidFill>
                        <a:srgbClr val="F6B26B"/>
                      </a:solidFill>
                      <a:prstDash val="solid"/>
                      <a:round/>
                      <a:headEnd type="none" w="med" len="med"/>
                      <a:tailEnd type="none" w="med" len="med"/>
                    </a:lnB>
                    <a:solidFill>
                      <a:srgbClr val="F9CB9C"/>
                    </a:solidFill>
                  </a:tcPr>
                </a:tc>
                <a:tc>
                  <a:txBody>
                    <a:bodyPr/>
                    <a:lstStyle/>
                    <a:p>
                      <a:pPr lvl="0" rtl="0">
                        <a:spcBef>
                          <a:spcPts val="0"/>
                        </a:spcBef>
                        <a:buNone/>
                      </a:pPr>
                      <a:r>
                        <a:rPr lang="en-US" sz="1100" b="1">
                          <a:solidFill>
                            <a:srgbClr val="783F04"/>
                          </a:solidFill>
                        </a:rPr>
                        <a:t>Comments</a:t>
                      </a:r>
                    </a:p>
                  </a:txBody>
                  <a:tcPr marL="91425" marR="91425" marT="91425" marB="91425">
                    <a:lnL w="9525" cap="flat" cmpd="sng">
                      <a:solidFill>
                        <a:srgbClr val="F6B26B"/>
                      </a:solidFill>
                      <a:prstDash val="solid"/>
                      <a:round/>
                      <a:headEnd type="none" w="med" len="med"/>
                      <a:tailEnd type="none" w="med" len="med"/>
                    </a:lnL>
                    <a:lnR w="9525" cap="flat" cmpd="sng">
                      <a:solidFill>
                        <a:srgbClr val="F6B26B"/>
                      </a:solidFill>
                      <a:prstDash val="solid"/>
                      <a:round/>
                      <a:headEnd type="none" w="med" len="med"/>
                      <a:tailEnd type="none" w="med" len="med"/>
                    </a:lnR>
                    <a:lnT w="9525" cap="flat" cmpd="sng">
                      <a:solidFill>
                        <a:srgbClr val="F6B26B"/>
                      </a:solidFill>
                      <a:prstDash val="solid"/>
                      <a:round/>
                      <a:headEnd type="none" w="med" len="med"/>
                      <a:tailEnd type="none" w="med" len="med"/>
                    </a:lnT>
                    <a:lnB w="9525" cap="flat" cmpd="sng">
                      <a:solidFill>
                        <a:srgbClr val="F6B26B"/>
                      </a:solidFill>
                      <a:prstDash val="solid"/>
                      <a:round/>
                      <a:headEnd type="none" w="med" len="med"/>
                      <a:tailEnd type="none" w="med" len="med"/>
                    </a:lnB>
                    <a:solidFill>
                      <a:srgbClr val="F9CB9C"/>
                    </a:solidFill>
                  </a:tcPr>
                </a:tc>
              </a:tr>
              <a:tr h="852700">
                <a:tc>
                  <a:txBody>
                    <a:bodyPr/>
                    <a:lstStyle/>
                    <a:p>
                      <a:pPr lvl="0" rtl="0">
                        <a:spcBef>
                          <a:spcPts val="0"/>
                        </a:spcBef>
                        <a:buNone/>
                      </a:pPr>
                      <a:r>
                        <a:rPr lang="en-US" sz="1100" b="1">
                          <a:solidFill>
                            <a:srgbClr val="FFFFFF"/>
                          </a:solidFill>
                        </a:rPr>
                        <a:t>3 Destiny Projects</a:t>
                      </a:r>
                      <a:r>
                        <a:rPr lang="en-US" sz="1100">
                          <a:solidFill>
                            <a:srgbClr val="FFFFFF"/>
                          </a:solidFill>
                        </a:rPr>
                        <a:t>, </a:t>
                      </a:r>
                    </a:p>
                    <a:p>
                      <a:pPr lvl="0" rtl="0">
                        <a:spcBef>
                          <a:spcPts val="0"/>
                        </a:spcBef>
                        <a:buNone/>
                      </a:pPr>
                      <a:r>
                        <a:rPr lang="en-US" sz="1100">
                          <a:solidFill>
                            <a:srgbClr val="FFFFFF"/>
                          </a:solidFill>
                        </a:rPr>
                        <a:t>one for each model acquired from  Jay Silverstein</a:t>
                      </a:r>
                    </a:p>
                  </a:txBody>
                  <a:tcPr marL="91425" marR="91425" marT="91425" marB="91425">
                    <a:lnL w="9525" cap="flat" cmpd="sng">
                      <a:solidFill>
                        <a:srgbClr val="F6B26B"/>
                      </a:solidFill>
                      <a:prstDash val="solid"/>
                      <a:round/>
                      <a:headEnd type="none" w="med" len="med"/>
                      <a:tailEnd type="none" w="med" len="med"/>
                    </a:lnL>
                    <a:lnR w="9525" cap="flat" cmpd="sng">
                      <a:solidFill>
                        <a:srgbClr val="F6B26B"/>
                      </a:solidFill>
                      <a:prstDash val="solid"/>
                      <a:round/>
                      <a:headEnd type="none" w="med" len="med"/>
                      <a:tailEnd type="none" w="med" len="med"/>
                    </a:lnR>
                    <a:lnT w="9525" cap="flat" cmpd="sng">
                      <a:solidFill>
                        <a:srgbClr val="F6B26B"/>
                      </a:solidFill>
                      <a:prstDash val="solid"/>
                      <a:round/>
                      <a:headEnd type="none" w="med" len="med"/>
                      <a:tailEnd type="none" w="med" len="med"/>
                    </a:lnT>
                    <a:lnB w="9525" cap="flat" cmpd="sng">
                      <a:solidFill>
                        <a:srgbClr val="F6B26B"/>
                      </a:solidFill>
                      <a:prstDash val="solid"/>
                      <a:round/>
                      <a:headEnd type="none" w="med" len="med"/>
                      <a:tailEnd type="none" w="med" len="med"/>
                    </a:lnB>
                  </a:tcPr>
                </a:tc>
                <a:tc>
                  <a:txBody>
                    <a:bodyPr/>
                    <a:lstStyle/>
                    <a:p>
                      <a:pPr lvl="0" rtl="0">
                        <a:spcBef>
                          <a:spcPts val="0"/>
                        </a:spcBef>
                        <a:buNone/>
                      </a:pPr>
                      <a:r>
                        <a:rPr lang="en-US" sz="1100" b="1">
                          <a:solidFill>
                            <a:srgbClr val="FFFFFF"/>
                          </a:solidFill>
                        </a:rPr>
                        <a:t>Complete (Tentatively)</a:t>
                      </a:r>
                    </a:p>
                  </a:txBody>
                  <a:tcPr marL="91425" marR="91425" marT="91425" marB="91425">
                    <a:lnL w="9525" cap="flat" cmpd="sng">
                      <a:solidFill>
                        <a:srgbClr val="F6B26B"/>
                      </a:solidFill>
                      <a:prstDash val="solid"/>
                      <a:round/>
                      <a:headEnd type="none" w="med" len="med"/>
                      <a:tailEnd type="none" w="med" len="med"/>
                    </a:lnL>
                    <a:lnR w="9525" cap="flat" cmpd="sng">
                      <a:solidFill>
                        <a:srgbClr val="F6B26B"/>
                      </a:solidFill>
                      <a:prstDash val="solid"/>
                      <a:round/>
                      <a:headEnd type="none" w="med" len="med"/>
                      <a:tailEnd type="none" w="med" len="med"/>
                    </a:lnR>
                    <a:lnT w="9525" cap="flat" cmpd="sng">
                      <a:solidFill>
                        <a:srgbClr val="F6B26B"/>
                      </a:solidFill>
                      <a:prstDash val="solid"/>
                      <a:round/>
                      <a:headEnd type="none" w="med" len="med"/>
                      <a:tailEnd type="none" w="med" len="med"/>
                    </a:lnT>
                    <a:lnB w="9525" cap="flat" cmpd="sng">
                      <a:solidFill>
                        <a:srgbClr val="F6B26B"/>
                      </a:solidFill>
                      <a:prstDash val="solid"/>
                      <a:round/>
                      <a:headEnd type="none" w="med" len="med"/>
                      <a:tailEnd type="none" w="med" len="med"/>
                    </a:lnB>
                  </a:tcPr>
                </a:tc>
                <a:tc>
                  <a:txBody>
                    <a:bodyPr/>
                    <a:lstStyle/>
                    <a:p>
                      <a:pPr lvl="0" rtl="0">
                        <a:spcBef>
                          <a:spcPts val="0"/>
                        </a:spcBef>
                        <a:buNone/>
                      </a:pPr>
                      <a:r>
                        <a:rPr lang="en-US" sz="1100" b="1">
                          <a:solidFill>
                            <a:srgbClr val="FFFFFF"/>
                          </a:solidFill>
                        </a:rPr>
                        <a:t>Completed for now, may work on the project further into the future</a:t>
                      </a:r>
                    </a:p>
                  </a:txBody>
                  <a:tcPr marL="91425" marR="91425" marT="91425" marB="91425">
                    <a:lnL w="9525" cap="flat" cmpd="sng">
                      <a:solidFill>
                        <a:srgbClr val="F6B26B"/>
                      </a:solidFill>
                      <a:prstDash val="solid"/>
                      <a:round/>
                      <a:headEnd type="none" w="med" len="med"/>
                      <a:tailEnd type="none" w="med" len="med"/>
                    </a:lnL>
                    <a:lnR w="9525" cap="flat" cmpd="sng">
                      <a:solidFill>
                        <a:srgbClr val="F6B26B"/>
                      </a:solidFill>
                      <a:prstDash val="solid"/>
                      <a:round/>
                      <a:headEnd type="none" w="med" len="med"/>
                      <a:tailEnd type="none" w="med" len="med"/>
                    </a:lnR>
                    <a:lnT w="9525" cap="flat" cmpd="sng">
                      <a:solidFill>
                        <a:srgbClr val="F6B26B"/>
                      </a:solidFill>
                      <a:prstDash val="solid"/>
                      <a:round/>
                      <a:headEnd type="none" w="med" len="med"/>
                      <a:tailEnd type="none" w="med" len="med"/>
                    </a:lnT>
                    <a:lnB w="9525" cap="flat" cmpd="sng">
                      <a:solidFill>
                        <a:srgbClr val="F6B26B"/>
                      </a:solidFill>
                      <a:prstDash val="solid"/>
                      <a:round/>
                      <a:headEnd type="none" w="med" len="med"/>
                      <a:tailEnd type="none" w="med" len="med"/>
                    </a:lnB>
                  </a:tcPr>
                </a:tc>
                <a:tc>
                  <a:txBody>
                    <a:bodyPr/>
                    <a:lstStyle/>
                    <a:p>
                      <a:pPr lvl="0" rtl="0">
                        <a:spcBef>
                          <a:spcPts val="0"/>
                        </a:spcBef>
                        <a:buNone/>
                      </a:pPr>
                      <a:r>
                        <a:rPr lang="en-US" sz="1100" b="1">
                          <a:solidFill>
                            <a:srgbClr val="FFFFFF"/>
                          </a:solidFill>
                        </a:rPr>
                        <a:t>Jay Silverstein has an overall goal that he would like to create a protect in which a “time machine” application can be made so that 3D recreations of things of interest can be added to lidar scans to see what the past may have looked like. whether this will happen or not is not certain</a:t>
                      </a:r>
                    </a:p>
                  </a:txBody>
                  <a:tcPr marL="91425" marR="91425" marT="91425" marB="91425">
                    <a:lnL w="9525" cap="flat" cmpd="sng">
                      <a:solidFill>
                        <a:srgbClr val="F6B26B"/>
                      </a:solidFill>
                      <a:prstDash val="solid"/>
                      <a:round/>
                      <a:headEnd type="none" w="med" len="med"/>
                      <a:tailEnd type="none" w="med" len="med"/>
                    </a:lnL>
                    <a:lnR w="9525" cap="flat" cmpd="sng">
                      <a:solidFill>
                        <a:srgbClr val="F6B26B"/>
                      </a:solidFill>
                      <a:prstDash val="solid"/>
                      <a:round/>
                      <a:headEnd type="none" w="med" len="med"/>
                      <a:tailEnd type="none" w="med" len="med"/>
                    </a:lnR>
                    <a:lnT w="9525" cap="flat" cmpd="sng">
                      <a:solidFill>
                        <a:srgbClr val="F6B26B"/>
                      </a:solidFill>
                      <a:prstDash val="solid"/>
                      <a:round/>
                      <a:headEnd type="none" w="med" len="med"/>
                      <a:tailEnd type="none" w="med" len="med"/>
                    </a:lnT>
                    <a:lnB w="9525" cap="flat" cmpd="sng">
                      <a:solidFill>
                        <a:srgbClr val="F6B26B"/>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97922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p:nvPr/>
        </p:nvSpPr>
        <p:spPr>
          <a:xfrm>
            <a:off x="114300" y="-102025"/>
            <a:ext cx="8490000" cy="1143000"/>
          </a:xfrm>
          <a:prstGeom prst="rect">
            <a:avLst/>
          </a:prstGeom>
          <a:noFill/>
          <a:ln>
            <a:noFill/>
          </a:ln>
        </p:spPr>
        <p:txBody>
          <a:bodyPr lIns="91425" tIns="45700" rIns="91425" bIns="45700" anchor="ctr" anchorCtr="0">
            <a:noAutofit/>
          </a:bodyPr>
          <a:lstStyle/>
          <a:p>
            <a:pPr lvl="0" rtl="0">
              <a:spcBef>
                <a:spcPts val="0"/>
              </a:spcBef>
              <a:buNone/>
            </a:pPr>
            <a:r>
              <a:rPr lang="en-US" sz="4400">
                <a:solidFill>
                  <a:srgbClr val="FFFFFF"/>
                </a:solidFill>
                <a:latin typeface="Calibri"/>
                <a:ea typeface="Calibri"/>
                <a:cs typeface="Calibri"/>
                <a:sym typeface="Calibri"/>
              </a:rPr>
              <a:t>Project Status: Kari</a:t>
            </a:r>
          </a:p>
        </p:txBody>
      </p:sp>
      <p:sp>
        <p:nvSpPr>
          <p:cNvPr id="85" name="Shape 85"/>
          <p:cNvSpPr txBox="1"/>
          <p:nvPr/>
        </p:nvSpPr>
        <p:spPr>
          <a:xfrm>
            <a:off x="114300" y="1947450"/>
            <a:ext cx="8915400" cy="29631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rgbClr val="F3F3F3"/>
                </a:solidFill>
              </a:rPr>
              <a:t>Summary of Recent Status:  </a:t>
            </a:r>
          </a:p>
          <a:p>
            <a:pPr lvl="0" rtl="0">
              <a:spcBef>
                <a:spcPts val="0"/>
              </a:spcBef>
              <a:buSzPct val="25000"/>
              <a:buNone/>
            </a:pPr>
            <a:r>
              <a:rPr lang="en-US" sz="1200">
                <a:solidFill>
                  <a:srgbClr val="F3F3F3"/>
                </a:solidFill>
              </a:rPr>
              <a:t>Designing logo for the HAVEN Project. The planned logo design will incorporate the four elements ( earth, wind, fire, air) in support of the HAVEN project. The project focus is on renewable energy and the logo design should reflect that.</a:t>
            </a:r>
          </a:p>
          <a:p>
            <a:pPr lvl="0" rtl="0">
              <a:spcBef>
                <a:spcPts val="0"/>
              </a:spcBef>
              <a:buNone/>
            </a:pPr>
            <a:endParaRPr sz="1200" b="1">
              <a:solidFill>
                <a:srgbClr val="F3F3F3"/>
              </a:solidFill>
            </a:endParaRPr>
          </a:p>
          <a:p>
            <a:pPr lvl="0" rtl="0">
              <a:spcBef>
                <a:spcPts val="0"/>
              </a:spcBef>
              <a:buSzPct val="25000"/>
              <a:buNone/>
            </a:pPr>
            <a:r>
              <a:rPr lang="en-US" sz="1200" b="1">
                <a:solidFill>
                  <a:srgbClr val="F3F3F3"/>
                </a:solidFill>
              </a:rPr>
              <a:t>Activities Completed:</a:t>
            </a:r>
          </a:p>
          <a:p>
            <a:pPr marL="742950" lvl="1" indent="-298450" rtl="0">
              <a:spcBef>
                <a:spcPts val="0"/>
              </a:spcBef>
              <a:buClr>
                <a:srgbClr val="F3F3F3"/>
              </a:buClr>
              <a:buSzPct val="100000"/>
              <a:buFont typeface="Noto Sans Symbols"/>
              <a:buChar char="▪"/>
            </a:pPr>
            <a:r>
              <a:rPr lang="en-US" sz="1200">
                <a:solidFill>
                  <a:srgbClr val="F3F3F3"/>
                </a:solidFill>
              </a:rPr>
              <a:t>1</a:t>
            </a:r>
            <a:r>
              <a:rPr lang="en-US" sz="1200" baseline="30000">
                <a:solidFill>
                  <a:srgbClr val="F3F3F3"/>
                </a:solidFill>
              </a:rPr>
              <a:t>st</a:t>
            </a:r>
            <a:r>
              <a:rPr lang="en-US" sz="1200">
                <a:solidFill>
                  <a:srgbClr val="F3F3F3"/>
                </a:solidFill>
              </a:rPr>
              <a:t> ,2</a:t>
            </a:r>
            <a:r>
              <a:rPr lang="en-US" sz="1200" baseline="30000">
                <a:solidFill>
                  <a:srgbClr val="F3F3F3"/>
                </a:solidFill>
              </a:rPr>
              <a:t>nd</a:t>
            </a:r>
            <a:r>
              <a:rPr lang="en-US" sz="1200">
                <a:solidFill>
                  <a:srgbClr val="F3F3F3"/>
                </a:solidFill>
              </a:rPr>
              <a:t> , 3rd round of designs presented to group. Group feedback incorporated into designs.</a:t>
            </a:r>
          </a:p>
          <a:p>
            <a:pPr lvl="0" rtl="0">
              <a:spcBef>
                <a:spcPts val="0"/>
              </a:spcBef>
              <a:buNone/>
            </a:pPr>
            <a:endParaRPr sz="1200">
              <a:solidFill>
                <a:srgbClr val="F3F3F3"/>
              </a:solidFill>
            </a:endParaRPr>
          </a:p>
          <a:p>
            <a:pPr lvl="0" rtl="0">
              <a:spcBef>
                <a:spcPts val="0"/>
              </a:spcBef>
              <a:buSzPct val="25000"/>
              <a:buNone/>
            </a:pPr>
            <a:r>
              <a:rPr lang="en-US" sz="1200" b="1">
                <a:solidFill>
                  <a:srgbClr val="F3F3F3"/>
                </a:solidFill>
              </a:rPr>
              <a:t>Activities In Progress:</a:t>
            </a:r>
          </a:p>
          <a:p>
            <a:pPr marL="742950" lvl="1" indent="-298450" rtl="0">
              <a:spcBef>
                <a:spcPts val="0"/>
              </a:spcBef>
              <a:buClr>
                <a:srgbClr val="F3F3F3"/>
              </a:buClr>
              <a:buSzPct val="100000"/>
              <a:buFont typeface="Noto Sans Symbols"/>
              <a:buChar char="▪"/>
            </a:pPr>
            <a:r>
              <a:rPr lang="en-US" sz="1200">
                <a:solidFill>
                  <a:srgbClr val="F3F3F3"/>
                </a:solidFill>
              </a:rPr>
              <a:t>Refining logo designs and working on color choices</a:t>
            </a:r>
          </a:p>
          <a:p>
            <a:pPr lvl="0" rtl="0">
              <a:spcBef>
                <a:spcPts val="0"/>
              </a:spcBef>
              <a:buNone/>
            </a:pPr>
            <a:endParaRPr sz="1200">
              <a:solidFill>
                <a:srgbClr val="F3F3F3"/>
              </a:solidFill>
            </a:endParaRPr>
          </a:p>
          <a:p>
            <a:pPr lvl="0" rtl="0">
              <a:spcBef>
                <a:spcPts val="0"/>
              </a:spcBef>
              <a:buSzPct val="25000"/>
              <a:buNone/>
            </a:pPr>
            <a:r>
              <a:rPr lang="en-US" sz="1200" b="1">
                <a:solidFill>
                  <a:srgbClr val="F3F3F3"/>
                </a:solidFill>
              </a:rPr>
              <a:t>Issues:</a:t>
            </a:r>
          </a:p>
          <a:p>
            <a:pPr marL="742950" lvl="1" indent="-298450" rtl="0">
              <a:spcBef>
                <a:spcPts val="0"/>
              </a:spcBef>
              <a:buClr>
                <a:srgbClr val="F3F3F3"/>
              </a:buClr>
              <a:buSzPct val="100000"/>
              <a:buFont typeface="Noto Sans Symbols"/>
              <a:buChar char="▪"/>
            </a:pPr>
            <a:r>
              <a:rPr lang="en-US" sz="1200">
                <a:solidFill>
                  <a:srgbClr val="F3F3F3"/>
                </a:solidFill>
              </a:rPr>
              <a:t>None at this time</a:t>
            </a:r>
          </a:p>
        </p:txBody>
      </p:sp>
      <p:sp>
        <p:nvSpPr>
          <p:cNvPr id="86" name="Shape 86"/>
          <p:cNvSpPr txBox="1"/>
          <p:nvPr/>
        </p:nvSpPr>
        <p:spPr>
          <a:xfrm>
            <a:off x="257450" y="4487425"/>
            <a:ext cx="3962400" cy="2763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b="1">
                <a:solidFill>
                  <a:srgbClr val="FFFFFF"/>
                </a:solidFill>
                <a:latin typeface="Arial"/>
                <a:ea typeface="Arial"/>
                <a:cs typeface="Arial"/>
                <a:sym typeface="Arial"/>
              </a:rPr>
              <a:t>Key Deliverables/Milestones</a:t>
            </a:r>
            <a:r>
              <a:rPr lang="en-US" sz="1200" b="1">
                <a:solidFill>
                  <a:srgbClr val="FFFFFF"/>
                </a:solidFill>
                <a:latin typeface="Arial"/>
                <a:ea typeface="Arial"/>
                <a:cs typeface="Arial"/>
                <a:sym typeface="Arial"/>
              </a:rPr>
              <a:t>:</a:t>
            </a:r>
          </a:p>
        </p:txBody>
      </p:sp>
      <p:sp>
        <p:nvSpPr>
          <p:cNvPr id="87" name="Shape 87"/>
          <p:cNvSpPr txBox="1"/>
          <p:nvPr/>
        </p:nvSpPr>
        <p:spPr>
          <a:xfrm>
            <a:off x="165775" y="942750"/>
            <a:ext cx="8001000" cy="1004700"/>
          </a:xfrm>
          <a:prstGeom prst="rect">
            <a:avLst/>
          </a:prstGeom>
          <a:noFill/>
          <a:ln>
            <a:noFill/>
          </a:ln>
        </p:spPr>
        <p:txBody>
          <a:bodyPr lIns="91425" tIns="45700" rIns="91425" bIns="45700" anchor="t" anchorCtr="0">
            <a:noAutofit/>
          </a:bodyPr>
          <a:lstStyle/>
          <a:p>
            <a:pPr lvl="0" rtl="0">
              <a:spcBef>
                <a:spcPts val="0"/>
              </a:spcBef>
              <a:buSzPct val="25000"/>
              <a:buNone/>
            </a:pPr>
            <a:r>
              <a:rPr lang="en-US" sz="1100" b="1">
                <a:solidFill>
                  <a:srgbClr val="FFFFFF"/>
                </a:solidFill>
              </a:rPr>
              <a:t>Project Name: Haven Logo design		Current Phase: Design</a:t>
            </a:r>
          </a:p>
          <a:p>
            <a:pPr lvl="0" rtl="0">
              <a:spcBef>
                <a:spcPts val="0"/>
              </a:spcBef>
              <a:buSzPct val="25000"/>
              <a:buNone/>
            </a:pPr>
            <a:r>
              <a:rPr lang="en-US" sz="1100" b="1">
                <a:solidFill>
                  <a:srgbClr val="FFFFFF"/>
                </a:solidFill>
              </a:rPr>
              <a:t>Project Start:	January 2017			Planned/Revised End: March/April 2017</a:t>
            </a:r>
          </a:p>
          <a:p>
            <a:pPr lvl="0" rtl="0">
              <a:spcBef>
                <a:spcPts val="0"/>
              </a:spcBef>
              <a:buSzPct val="25000"/>
              <a:buNone/>
            </a:pPr>
            <a:r>
              <a:rPr lang="en-US" sz="1100" b="1">
                <a:solidFill>
                  <a:srgbClr val="FFFFFF"/>
                </a:solidFill>
              </a:rPr>
              <a:t>% Time Spent: 75%</a:t>
            </a:r>
          </a:p>
          <a:p>
            <a:pPr marL="0" marR="0" lvl="0" indent="0" algn="l" rtl="0">
              <a:spcBef>
                <a:spcPts val="0"/>
              </a:spcBef>
              <a:buNone/>
            </a:pPr>
            <a:endParaRPr sz="1100" b="1">
              <a:solidFill>
                <a:srgbClr val="B45F06"/>
              </a:solidFill>
            </a:endParaRPr>
          </a:p>
        </p:txBody>
      </p:sp>
      <p:graphicFrame>
        <p:nvGraphicFramePr>
          <p:cNvPr id="88" name="Shape 88"/>
          <p:cNvGraphicFramePr/>
          <p:nvPr/>
        </p:nvGraphicFramePr>
        <p:xfrm>
          <a:off x="257450" y="4807375"/>
          <a:ext cx="8629100" cy="1203190"/>
        </p:xfrm>
        <a:graphic>
          <a:graphicData uri="http://schemas.openxmlformats.org/drawingml/2006/table">
            <a:tbl>
              <a:tblPr>
                <a:noFill/>
              </a:tblPr>
              <a:tblGrid>
                <a:gridCol w="1991500"/>
                <a:gridCol w="1035025"/>
                <a:gridCol w="2284750"/>
                <a:gridCol w="3317825"/>
              </a:tblGrid>
              <a:tr h="291925">
                <a:tc>
                  <a:txBody>
                    <a:bodyPr/>
                    <a:lstStyle/>
                    <a:p>
                      <a:pPr lvl="0" rtl="0">
                        <a:spcBef>
                          <a:spcPts val="0"/>
                        </a:spcBef>
                        <a:buNone/>
                      </a:pPr>
                      <a:r>
                        <a:rPr lang="en-US" sz="1100" b="1">
                          <a:solidFill>
                            <a:srgbClr val="783F04"/>
                          </a:solidFill>
                        </a:rPr>
                        <a:t>Deliverable(s)</a:t>
                      </a:r>
                    </a:p>
                  </a:txBody>
                  <a:tcPr marL="91425" marR="91425" marT="91425" marB="91425">
                    <a:lnL w="9525" cap="flat" cmpd="sng">
                      <a:solidFill>
                        <a:srgbClr val="F6B26B"/>
                      </a:solidFill>
                      <a:prstDash val="solid"/>
                      <a:round/>
                      <a:headEnd type="none" w="med" len="med"/>
                      <a:tailEnd type="none" w="med" len="med"/>
                    </a:lnL>
                    <a:lnR w="9525" cap="flat" cmpd="sng">
                      <a:solidFill>
                        <a:srgbClr val="F6B26B"/>
                      </a:solidFill>
                      <a:prstDash val="solid"/>
                      <a:round/>
                      <a:headEnd type="none" w="med" len="med"/>
                      <a:tailEnd type="none" w="med" len="med"/>
                    </a:lnR>
                    <a:lnT w="9525" cap="flat" cmpd="sng">
                      <a:solidFill>
                        <a:srgbClr val="F6B26B"/>
                      </a:solidFill>
                      <a:prstDash val="solid"/>
                      <a:round/>
                      <a:headEnd type="none" w="med" len="med"/>
                      <a:tailEnd type="none" w="med" len="med"/>
                    </a:lnT>
                    <a:lnB w="9525" cap="flat" cmpd="sng">
                      <a:solidFill>
                        <a:srgbClr val="F6B26B"/>
                      </a:solidFill>
                      <a:prstDash val="solid"/>
                      <a:round/>
                      <a:headEnd type="none" w="med" len="med"/>
                      <a:tailEnd type="none" w="med" len="med"/>
                    </a:lnB>
                    <a:solidFill>
                      <a:srgbClr val="F9CB9C"/>
                    </a:solidFill>
                  </a:tcPr>
                </a:tc>
                <a:tc>
                  <a:txBody>
                    <a:bodyPr/>
                    <a:lstStyle/>
                    <a:p>
                      <a:pPr lvl="0" rtl="0">
                        <a:spcBef>
                          <a:spcPts val="0"/>
                        </a:spcBef>
                        <a:buNone/>
                      </a:pPr>
                      <a:r>
                        <a:rPr lang="en-US" sz="1100" b="1">
                          <a:solidFill>
                            <a:srgbClr val="783F04"/>
                          </a:solidFill>
                        </a:rPr>
                        <a:t>Status</a:t>
                      </a:r>
                    </a:p>
                  </a:txBody>
                  <a:tcPr marL="91425" marR="91425" marT="91425" marB="91425">
                    <a:lnL w="9525" cap="flat" cmpd="sng">
                      <a:solidFill>
                        <a:srgbClr val="F6B26B"/>
                      </a:solidFill>
                      <a:prstDash val="solid"/>
                      <a:round/>
                      <a:headEnd type="none" w="med" len="med"/>
                      <a:tailEnd type="none" w="med" len="med"/>
                    </a:lnL>
                    <a:lnR w="9525" cap="flat" cmpd="sng">
                      <a:solidFill>
                        <a:srgbClr val="F6B26B"/>
                      </a:solidFill>
                      <a:prstDash val="solid"/>
                      <a:round/>
                      <a:headEnd type="none" w="med" len="med"/>
                      <a:tailEnd type="none" w="med" len="med"/>
                    </a:lnR>
                    <a:lnT w="9525" cap="flat" cmpd="sng">
                      <a:solidFill>
                        <a:srgbClr val="F6B26B"/>
                      </a:solidFill>
                      <a:prstDash val="solid"/>
                      <a:round/>
                      <a:headEnd type="none" w="med" len="med"/>
                      <a:tailEnd type="none" w="med" len="med"/>
                    </a:lnT>
                    <a:lnB w="9525" cap="flat" cmpd="sng">
                      <a:solidFill>
                        <a:srgbClr val="F6B26B"/>
                      </a:solidFill>
                      <a:prstDash val="solid"/>
                      <a:round/>
                      <a:headEnd type="none" w="med" len="med"/>
                      <a:tailEnd type="none" w="med" len="med"/>
                    </a:lnB>
                    <a:solidFill>
                      <a:srgbClr val="F9CB9C"/>
                    </a:solidFill>
                  </a:tcPr>
                </a:tc>
                <a:tc>
                  <a:txBody>
                    <a:bodyPr/>
                    <a:lstStyle/>
                    <a:p>
                      <a:pPr lvl="0" rtl="0">
                        <a:spcBef>
                          <a:spcPts val="0"/>
                        </a:spcBef>
                        <a:buNone/>
                      </a:pPr>
                      <a:r>
                        <a:rPr lang="en-US" sz="1100" b="1">
                          <a:solidFill>
                            <a:srgbClr val="783F04"/>
                          </a:solidFill>
                        </a:rPr>
                        <a:t>Planned/Revised Completion Date</a:t>
                      </a:r>
                    </a:p>
                  </a:txBody>
                  <a:tcPr marL="91425" marR="91425" marT="91425" marB="91425">
                    <a:lnL w="9525" cap="flat" cmpd="sng">
                      <a:solidFill>
                        <a:srgbClr val="F6B26B"/>
                      </a:solidFill>
                      <a:prstDash val="solid"/>
                      <a:round/>
                      <a:headEnd type="none" w="med" len="med"/>
                      <a:tailEnd type="none" w="med" len="med"/>
                    </a:lnL>
                    <a:lnR w="9525" cap="flat" cmpd="sng">
                      <a:solidFill>
                        <a:srgbClr val="F6B26B"/>
                      </a:solidFill>
                      <a:prstDash val="solid"/>
                      <a:round/>
                      <a:headEnd type="none" w="med" len="med"/>
                      <a:tailEnd type="none" w="med" len="med"/>
                    </a:lnR>
                    <a:lnT w="9525" cap="flat" cmpd="sng">
                      <a:solidFill>
                        <a:srgbClr val="F6B26B"/>
                      </a:solidFill>
                      <a:prstDash val="solid"/>
                      <a:round/>
                      <a:headEnd type="none" w="med" len="med"/>
                      <a:tailEnd type="none" w="med" len="med"/>
                    </a:lnT>
                    <a:lnB w="9525" cap="flat" cmpd="sng">
                      <a:solidFill>
                        <a:srgbClr val="F6B26B"/>
                      </a:solidFill>
                      <a:prstDash val="solid"/>
                      <a:round/>
                      <a:headEnd type="none" w="med" len="med"/>
                      <a:tailEnd type="none" w="med" len="med"/>
                    </a:lnB>
                    <a:solidFill>
                      <a:srgbClr val="F9CB9C"/>
                    </a:solidFill>
                  </a:tcPr>
                </a:tc>
                <a:tc>
                  <a:txBody>
                    <a:bodyPr/>
                    <a:lstStyle/>
                    <a:p>
                      <a:pPr lvl="0" rtl="0">
                        <a:spcBef>
                          <a:spcPts val="0"/>
                        </a:spcBef>
                        <a:buNone/>
                      </a:pPr>
                      <a:r>
                        <a:rPr lang="en-US" sz="1100" b="1">
                          <a:solidFill>
                            <a:srgbClr val="783F04"/>
                          </a:solidFill>
                        </a:rPr>
                        <a:t>Comments</a:t>
                      </a:r>
                    </a:p>
                  </a:txBody>
                  <a:tcPr marL="91425" marR="91425" marT="91425" marB="91425">
                    <a:lnL w="9525" cap="flat" cmpd="sng">
                      <a:solidFill>
                        <a:srgbClr val="F6B26B"/>
                      </a:solidFill>
                      <a:prstDash val="solid"/>
                      <a:round/>
                      <a:headEnd type="none" w="med" len="med"/>
                      <a:tailEnd type="none" w="med" len="med"/>
                    </a:lnL>
                    <a:lnR w="9525" cap="flat" cmpd="sng">
                      <a:solidFill>
                        <a:srgbClr val="F6B26B"/>
                      </a:solidFill>
                      <a:prstDash val="solid"/>
                      <a:round/>
                      <a:headEnd type="none" w="med" len="med"/>
                      <a:tailEnd type="none" w="med" len="med"/>
                    </a:lnR>
                    <a:lnT w="9525" cap="flat" cmpd="sng">
                      <a:solidFill>
                        <a:srgbClr val="F6B26B"/>
                      </a:solidFill>
                      <a:prstDash val="solid"/>
                      <a:round/>
                      <a:headEnd type="none" w="med" len="med"/>
                      <a:tailEnd type="none" w="med" len="med"/>
                    </a:lnT>
                    <a:lnB w="9525" cap="flat" cmpd="sng">
                      <a:solidFill>
                        <a:srgbClr val="F6B26B"/>
                      </a:solidFill>
                      <a:prstDash val="solid"/>
                      <a:round/>
                      <a:headEnd type="none" w="med" len="med"/>
                      <a:tailEnd type="none" w="med" len="med"/>
                    </a:lnB>
                    <a:solidFill>
                      <a:srgbClr val="F9CB9C"/>
                    </a:solidFill>
                  </a:tcPr>
                </a:tc>
              </a:tr>
              <a:tr h="852700">
                <a:tc>
                  <a:txBody>
                    <a:bodyPr/>
                    <a:lstStyle/>
                    <a:p>
                      <a:pPr lvl="0" rtl="0">
                        <a:spcBef>
                          <a:spcPts val="0"/>
                        </a:spcBef>
                        <a:buNone/>
                      </a:pPr>
                      <a:r>
                        <a:rPr lang="en-US" sz="1100" b="1">
                          <a:solidFill>
                            <a:srgbClr val="FFFFFF"/>
                          </a:solidFill>
                        </a:rPr>
                        <a:t>Official logo for HAVEN project</a:t>
                      </a:r>
                    </a:p>
                  </a:txBody>
                  <a:tcPr marL="91425" marR="91425" marT="91425" marB="91425">
                    <a:lnL w="9525" cap="flat" cmpd="sng">
                      <a:solidFill>
                        <a:srgbClr val="F6B26B"/>
                      </a:solidFill>
                      <a:prstDash val="solid"/>
                      <a:round/>
                      <a:headEnd type="none" w="med" len="med"/>
                      <a:tailEnd type="none" w="med" len="med"/>
                    </a:lnL>
                    <a:lnR w="9525" cap="flat" cmpd="sng">
                      <a:solidFill>
                        <a:srgbClr val="F6B26B"/>
                      </a:solidFill>
                      <a:prstDash val="solid"/>
                      <a:round/>
                      <a:headEnd type="none" w="med" len="med"/>
                      <a:tailEnd type="none" w="med" len="med"/>
                    </a:lnR>
                    <a:lnT w="9525" cap="flat" cmpd="sng">
                      <a:solidFill>
                        <a:srgbClr val="F6B26B"/>
                      </a:solidFill>
                      <a:prstDash val="solid"/>
                      <a:round/>
                      <a:headEnd type="none" w="med" len="med"/>
                      <a:tailEnd type="none" w="med" len="med"/>
                    </a:lnT>
                    <a:lnB w="9525" cap="flat" cmpd="sng">
                      <a:solidFill>
                        <a:srgbClr val="F6B26B"/>
                      </a:solidFill>
                      <a:prstDash val="solid"/>
                      <a:round/>
                      <a:headEnd type="none" w="med" len="med"/>
                      <a:tailEnd type="none" w="med" len="med"/>
                    </a:lnB>
                  </a:tcPr>
                </a:tc>
                <a:tc>
                  <a:txBody>
                    <a:bodyPr/>
                    <a:lstStyle/>
                    <a:p>
                      <a:pPr lvl="0" rtl="0">
                        <a:spcBef>
                          <a:spcPts val="0"/>
                        </a:spcBef>
                        <a:buNone/>
                      </a:pPr>
                      <a:r>
                        <a:rPr lang="en-US" sz="1100" b="1">
                          <a:solidFill>
                            <a:srgbClr val="FFFFFF"/>
                          </a:solidFill>
                        </a:rPr>
                        <a:t>Ongoing</a:t>
                      </a:r>
                    </a:p>
                  </a:txBody>
                  <a:tcPr marL="91425" marR="91425" marT="91425" marB="91425">
                    <a:lnL w="9525" cap="flat" cmpd="sng">
                      <a:solidFill>
                        <a:srgbClr val="F6B26B"/>
                      </a:solidFill>
                      <a:prstDash val="solid"/>
                      <a:round/>
                      <a:headEnd type="none" w="med" len="med"/>
                      <a:tailEnd type="none" w="med" len="med"/>
                    </a:lnL>
                    <a:lnR w="9525" cap="flat" cmpd="sng">
                      <a:solidFill>
                        <a:srgbClr val="F6B26B"/>
                      </a:solidFill>
                      <a:prstDash val="solid"/>
                      <a:round/>
                      <a:headEnd type="none" w="med" len="med"/>
                      <a:tailEnd type="none" w="med" len="med"/>
                    </a:lnR>
                    <a:lnT w="9525" cap="flat" cmpd="sng">
                      <a:solidFill>
                        <a:srgbClr val="F6B26B"/>
                      </a:solidFill>
                      <a:prstDash val="solid"/>
                      <a:round/>
                      <a:headEnd type="none" w="med" len="med"/>
                      <a:tailEnd type="none" w="med" len="med"/>
                    </a:lnT>
                    <a:lnB w="9525" cap="flat" cmpd="sng">
                      <a:solidFill>
                        <a:srgbClr val="F6B26B"/>
                      </a:solidFill>
                      <a:prstDash val="solid"/>
                      <a:round/>
                      <a:headEnd type="none" w="med" len="med"/>
                      <a:tailEnd type="none" w="med" len="med"/>
                    </a:lnB>
                  </a:tcPr>
                </a:tc>
                <a:tc>
                  <a:txBody>
                    <a:bodyPr/>
                    <a:lstStyle/>
                    <a:p>
                      <a:pPr lvl="0" rtl="0">
                        <a:spcBef>
                          <a:spcPts val="0"/>
                        </a:spcBef>
                        <a:buNone/>
                      </a:pPr>
                      <a:r>
                        <a:rPr lang="en-US" sz="1100" b="1">
                          <a:solidFill>
                            <a:srgbClr val="FFFFFF"/>
                          </a:solidFill>
                        </a:rPr>
                        <a:t>March/April 2017</a:t>
                      </a:r>
                    </a:p>
                  </a:txBody>
                  <a:tcPr marL="91425" marR="91425" marT="91425" marB="91425">
                    <a:lnL w="9525" cap="flat" cmpd="sng">
                      <a:solidFill>
                        <a:srgbClr val="F6B26B"/>
                      </a:solidFill>
                      <a:prstDash val="solid"/>
                      <a:round/>
                      <a:headEnd type="none" w="med" len="med"/>
                      <a:tailEnd type="none" w="med" len="med"/>
                    </a:lnL>
                    <a:lnR w="9525" cap="flat" cmpd="sng">
                      <a:solidFill>
                        <a:srgbClr val="F6B26B"/>
                      </a:solidFill>
                      <a:prstDash val="solid"/>
                      <a:round/>
                      <a:headEnd type="none" w="med" len="med"/>
                      <a:tailEnd type="none" w="med" len="med"/>
                    </a:lnR>
                    <a:lnT w="9525" cap="flat" cmpd="sng">
                      <a:solidFill>
                        <a:srgbClr val="F6B26B"/>
                      </a:solidFill>
                      <a:prstDash val="solid"/>
                      <a:round/>
                      <a:headEnd type="none" w="med" len="med"/>
                      <a:tailEnd type="none" w="med" len="med"/>
                    </a:lnT>
                    <a:lnB w="9525" cap="flat" cmpd="sng">
                      <a:solidFill>
                        <a:srgbClr val="F6B26B"/>
                      </a:solidFill>
                      <a:prstDash val="solid"/>
                      <a:round/>
                      <a:headEnd type="none" w="med" len="med"/>
                      <a:tailEnd type="none" w="med" len="med"/>
                    </a:lnB>
                  </a:tcPr>
                </a:tc>
                <a:tc>
                  <a:txBody>
                    <a:bodyPr/>
                    <a:lstStyle/>
                    <a:p>
                      <a:pPr lvl="0" rtl="0">
                        <a:spcBef>
                          <a:spcPts val="0"/>
                        </a:spcBef>
                        <a:buNone/>
                      </a:pPr>
                      <a:r>
                        <a:rPr lang="en-US" sz="1100" b="1">
                          <a:solidFill>
                            <a:srgbClr val="FFFFFF"/>
                          </a:solidFill>
                        </a:rPr>
                        <a:t>No official deadline has been given for this project</a:t>
                      </a:r>
                    </a:p>
                  </a:txBody>
                  <a:tcPr marL="91425" marR="91425" marT="91425" marB="91425">
                    <a:lnL w="9525" cap="flat" cmpd="sng">
                      <a:solidFill>
                        <a:srgbClr val="F6B26B"/>
                      </a:solidFill>
                      <a:prstDash val="solid"/>
                      <a:round/>
                      <a:headEnd type="none" w="med" len="med"/>
                      <a:tailEnd type="none" w="med" len="med"/>
                    </a:lnL>
                    <a:lnR w="9525" cap="flat" cmpd="sng">
                      <a:solidFill>
                        <a:srgbClr val="F6B26B"/>
                      </a:solidFill>
                      <a:prstDash val="solid"/>
                      <a:round/>
                      <a:headEnd type="none" w="med" len="med"/>
                      <a:tailEnd type="none" w="med" len="med"/>
                    </a:lnR>
                    <a:lnT w="9525" cap="flat" cmpd="sng">
                      <a:solidFill>
                        <a:srgbClr val="F6B26B"/>
                      </a:solidFill>
                      <a:prstDash val="solid"/>
                      <a:round/>
                      <a:headEnd type="none" w="med" len="med"/>
                      <a:tailEnd type="none" w="med" len="med"/>
                    </a:lnT>
                    <a:lnB w="9525" cap="flat" cmpd="sng">
                      <a:solidFill>
                        <a:srgbClr val="F6B26B"/>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21112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96850" y="0"/>
            <a:ext cx="8489950" cy="1143000"/>
          </a:xfrm>
        </p:spPr>
        <p:txBody>
          <a:bodyPr/>
          <a:lstStyle/>
          <a:p>
            <a:pPr algn="l" eaLnBrk="1" hangingPunct="1"/>
            <a:r>
              <a:rPr lang="en-US" dirty="0" smtClean="0"/>
              <a:t>Project Status Eric</a:t>
            </a:r>
          </a:p>
        </p:txBody>
      </p:sp>
      <p:sp>
        <p:nvSpPr>
          <p:cNvPr id="7172" name="TextBox 3"/>
          <p:cNvSpPr txBox="1">
            <a:spLocks noChangeArrowheads="1"/>
          </p:cNvSpPr>
          <p:nvPr/>
        </p:nvSpPr>
        <p:spPr bwMode="auto">
          <a:xfrm>
            <a:off x="76200" y="1956475"/>
            <a:ext cx="89154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en-US" sz="1000" b="1" dirty="0"/>
              <a:t>Summary of Recent Status:  </a:t>
            </a:r>
            <a:endParaRPr lang="en-US" sz="1000" dirty="0"/>
          </a:p>
          <a:p>
            <a:pPr marL="458788" indent="-228600" eaLnBrk="1" hangingPunct="1">
              <a:buFont typeface="+mj-lt"/>
              <a:buAutoNum type="arabicPeriod"/>
            </a:pPr>
            <a:r>
              <a:rPr lang="en-US" sz="1000" b="1" dirty="0" smtClean="0"/>
              <a:t>Found 2 thesis papers that cover how they found the splat radius and how they used an octree structure to load the data.</a:t>
            </a:r>
          </a:p>
          <a:p>
            <a:pPr marL="458788" indent="-228600" eaLnBrk="1" hangingPunct="1">
              <a:buFont typeface="+mj-lt"/>
              <a:buAutoNum type="arabicPeriod"/>
            </a:pPr>
            <a:r>
              <a:rPr lang="en-US" sz="1000" b="1" dirty="0" smtClean="0"/>
              <a:t>Trying to writing the abstract and introduction.</a:t>
            </a:r>
          </a:p>
          <a:p>
            <a:pPr eaLnBrk="1" hangingPunct="1"/>
            <a:endParaRPr lang="en-US" sz="1000" b="1" dirty="0"/>
          </a:p>
          <a:p>
            <a:pPr eaLnBrk="1" hangingPunct="1"/>
            <a:r>
              <a:rPr lang="en-US" sz="1000" b="1" dirty="0"/>
              <a:t>Activities Completed:</a:t>
            </a:r>
          </a:p>
          <a:p>
            <a:pPr lvl="1" eaLnBrk="1" hangingPunct="1">
              <a:buFont typeface="Wingdings" pitchFamily="2" charset="2"/>
              <a:buChar char="§"/>
            </a:pPr>
            <a:r>
              <a:rPr lang="en-US" sz="1000" dirty="0" smtClean="0"/>
              <a:t>Screenshots for Results</a:t>
            </a:r>
          </a:p>
          <a:p>
            <a:pPr lvl="1" eaLnBrk="1" hangingPunct="1">
              <a:buFont typeface="Wingdings" pitchFamily="2" charset="2"/>
              <a:buChar char="§"/>
            </a:pPr>
            <a:r>
              <a:rPr lang="en-US" sz="1000" dirty="0" smtClean="0"/>
              <a:t>Experiment and Results section written out</a:t>
            </a:r>
          </a:p>
          <a:p>
            <a:pPr lvl="1" eaLnBrk="1" hangingPunct="1">
              <a:buFont typeface="Wingdings" pitchFamily="2" charset="2"/>
              <a:buChar char="§"/>
            </a:pPr>
            <a:r>
              <a:rPr lang="en-US" sz="1000" dirty="0" smtClean="0"/>
              <a:t>Found all of the necessary references</a:t>
            </a:r>
          </a:p>
          <a:p>
            <a:pPr eaLnBrk="1" hangingPunct="1"/>
            <a:r>
              <a:rPr lang="en-US" sz="1000" b="1" dirty="0" smtClean="0"/>
              <a:t>Activities </a:t>
            </a:r>
            <a:r>
              <a:rPr lang="en-US" sz="1000" b="1" dirty="0"/>
              <a:t>In Progress:</a:t>
            </a:r>
          </a:p>
          <a:p>
            <a:pPr lvl="1" eaLnBrk="1" hangingPunct="1">
              <a:buFont typeface="Wingdings" pitchFamily="2" charset="2"/>
              <a:buChar char="§"/>
            </a:pPr>
            <a:r>
              <a:rPr lang="en-US" sz="1000" smtClean="0"/>
              <a:t>Introduction </a:t>
            </a:r>
            <a:r>
              <a:rPr lang="en-US" sz="1000" dirty="0" smtClean="0"/>
              <a:t>and Abstract</a:t>
            </a:r>
          </a:p>
          <a:p>
            <a:pPr lvl="1" eaLnBrk="1" hangingPunct="1">
              <a:buFont typeface="Wingdings" pitchFamily="2" charset="2"/>
              <a:buChar char="§"/>
            </a:pPr>
            <a:r>
              <a:rPr lang="en-US" sz="1000" dirty="0" smtClean="0"/>
              <a:t>TBD</a:t>
            </a:r>
          </a:p>
          <a:p>
            <a:pPr lvl="1" eaLnBrk="1" hangingPunct="1">
              <a:buFont typeface="Wingdings" pitchFamily="2" charset="2"/>
              <a:buChar char="§"/>
            </a:pPr>
            <a:r>
              <a:rPr lang="en-US" sz="1000" dirty="0" smtClean="0"/>
              <a:t>TBD</a:t>
            </a:r>
          </a:p>
          <a:p>
            <a:pPr eaLnBrk="1" hangingPunct="1"/>
            <a:r>
              <a:rPr lang="en-US" sz="1000" b="1" dirty="0" smtClean="0"/>
              <a:t>Issues:</a:t>
            </a:r>
          </a:p>
          <a:p>
            <a:pPr lvl="1" eaLnBrk="1" hangingPunct="1">
              <a:buFont typeface="Wingdings" pitchFamily="2" charset="2"/>
              <a:buChar char="§"/>
            </a:pPr>
            <a:r>
              <a:rPr lang="en-US" sz="1000" dirty="0" smtClean="0"/>
              <a:t>Writer’s block</a:t>
            </a:r>
          </a:p>
          <a:p>
            <a:pPr lvl="1" eaLnBrk="1" hangingPunct="1">
              <a:buFont typeface="Wingdings" pitchFamily="2" charset="2"/>
              <a:buChar char="§"/>
            </a:pPr>
            <a:r>
              <a:rPr lang="en-US" sz="1000" dirty="0" smtClean="0"/>
              <a:t>TBD</a:t>
            </a:r>
          </a:p>
          <a:p>
            <a:pPr lvl="1" eaLnBrk="1" hangingPunct="1">
              <a:buFont typeface="Wingdings" pitchFamily="2" charset="2"/>
              <a:buChar char="§"/>
            </a:pPr>
            <a:r>
              <a:rPr lang="en-US" sz="1000" dirty="0" smtClean="0"/>
              <a:t>TBD</a:t>
            </a:r>
            <a:endParaRPr lang="en-US" sz="1000" dirty="0"/>
          </a:p>
        </p:txBody>
      </p:sp>
      <p:graphicFrame>
        <p:nvGraphicFramePr>
          <p:cNvPr id="5" name="Table 4"/>
          <p:cNvGraphicFramePr>
            <a:graphicFrameLocks noGrp="1"/>
          </p:cNvGraphicFramePr>
          <p:nvPr>
            <p:extLst/>
          </p:nvPr>
        </p:nvGraphicFramePr>
        <p:xfrm>
          <a:off x="196850" y="5257800"/>
          <a:ext cx="8489949" cy="1081879"/>
        </p:xfrm>
        <a:graphic>
          <a:graphicData uri="http://schemas.openxmlformats.org/drawingml/2006/table">
            <a:tbl>
              <a:tblPr firstRow="1" bandRow="1">
                <a:tableStyleId>{5940675A-B579-460E-94D1-54222C63F5DA}</a:tableStyleId>
              </a:tblPr>
              <a:tblGrid>
                <a:gridCol w="2317750">
                  <a:extLst>
                    <a:ext uri="{9D8B030D-6E8A-4147-A177-3AD203B41FA5}">
                      <a16:colId xmlns="" xmlns:a16="http://schemas.microsoft.com/office/drawing/2014/main" val="20000"/>
                    </a:ext>
                  </a:extLst>
                </a:gridCol>
                <a:gridCol w="990600">
                  <a:extLst>
                    <a:ext uri="{9D8B030D-6E8A-4147-A177-3AD203B41FA5}">
                      <a16:colId xmlns="" xmlns:a16="http://schemas.microsoft.com/office/drawing/2014/main" val="20001"/>
                    </a:ext>
                  </a:extLst>
                </a:gridCol>
                <a:gridCol w="1981200">
                  <a:extLst>
                    <a:ext uri="{9D8B030D-6E8A-4147-A177-3AD203B41FA5}">
                      <a16:colId xmlns="" xmlns:a16="http://schemas.microsoft.com/office/drawing/2014/main" val="20002"/>
                    </a:ext>
                  </a:extLst>
                </a:gridCol>
                <a:gridCol w="3200399">
                  <a:extLst>
                    <a:ext uri="{9D8B030D-6E8A-4147-A177-3AD203B41FA5}">
                      <a16:colId xmlns="" xmlns:a16="http://schemas.microsoft.com/office/drawing/2014/main" val="20003"/>
                    </a:ext>
                  </a:extLst>
                </a:gridCol>
              </a:tblGrid>
              <a:tr h="228545">
                <a:tc>
                  <a:txBody>
                    <a:bodyPr/>
                    <a:lstStyle/>
                    <a:p>
                      <a:pPr algn="ctr"/>
                      <a:r>
                        <a:rPr lang="en-US" sz="800" b="1" dirty="0" smtClean="0"/>
                        <a:t>Deliverable</a:t>
                      </a:r>
                      <a:endParaRPr lang="en-US" sz="800" b="1" dirty="0"/>
                    </a:p>
                  </a:txBody>
                  <a:tcPr marL="91444" marR="91444" marT="45709" marB="45709"/>
                </a:tc>
                <a:tc>
                  <a:txBody>
                    <a:bodyPr/>
                    <a:lstStyle/>
                    <a:p>
                      <a:pPr algn="ctr"/>
                      <a:r>
                        <a:rPr lang="en-US" sz="800" b="1" dirty="0" smtClean="0"/>
                        <a:t>Status</a:t>
                      </a:r>
                      <a:endParaRPr lang="en-US" sz="800" b="1" dirty="0"/>
                    </a:p>
                  </a:txBody>
                  <a:tcPr marL="91444" marR="91444" marT="45709" marB="45709"/>
                </a:tc>
                <a:tc>
                  <a:txBody>
                    <a:bodyPr/>
                    <a:lstStyle/>
                    <a:p>
                      <a:pPr algn="ctr"/>
                      <a:r>
                        <a:rPr lang="en-US" sz="800" b="1" dirty="0" smtClean="0"/>
                        <a:t>Planned/Revised Completion Date</a:t>
                      </a:r>
                      <a:endParaRPr lang="en-US" sz="800" b="1" dirty="0"/>
                    </a:p>
                  </a:txBody>
                  <a:tcPr marL="91444" marR="91444" marT="45709" marB="45709"/>
                </a:tc>
                <a:tc>
                  <a:txBody>
                    <a:bodyPr/>
                    <a:lstStyle/>
                    <a:p>
                      <a:pPr algn="ctr"/>
                      <a:r>
                        <a:rPr lang="en-US" sz="800" b="1" dirty="0" smtClean="0"/>
                        <a:t>Comments</a:t>
                      </a:r>
                      <a:endParaRPr lang="en-US" sz="800" b="1" dirty="0"/>
                    </a:p>
                  </a:txBody>
                  <a:tcPr marL="91444" marR="91444" marT="45709" marB="45709"/>
                </a:tc>
                <a:extLst>
                  <a:ext uri="{0D108BD9-81ED-4DB2-BD59-A6C34878D82A}">
                    <a16:rowId xmlns="" xmlns:a16="http://schemas.microsoft.com/office/drawing/2014/main" val="10000"/>
                  </a:ext>
                </a:extLst>
              </a:tr>
              <a:tr h="213309">
                <a:tc>
                  <a:txBody>
                    <a:bodyPr/>
                    <a:lstStyle/>
                    <a:p>
                      <a:pPr marL="0" marR="0" lvl="0" indent="0" algn="l" rtl="0">
                        <a:spcBef>
                          <a:spcPts val="0"/>
                        </a:spcBef>
                        <a:buSzPct val="25000"/>
                        <a:buNone/>
                      </a:pPr>
                      <a:r>
                        <a:rPr lang="en-US" sz="800" dirty="0">
                          <a:solidFill>
                            <a:srgbClr val="FFFFFF"/>
                          </a:solidFill>
                        </a:rPr>
                        <a:t>Rough Draft MS Report</a:t>
                      </a:r>
                    </a:p>
                  </a:txBody>
                  <a:tcPr marL="91450" marR="91450" marT="45700" marB="45700"/>
                </a:tc>
                <a:tc>
                  <a:txBody>
                    <a:bodyPr/>
                    <a:lstStyle/>
                    <a:p>
                      <a:pPr marL="0" marR="0" lvl="0" indent="0" algn="l" rtl="0">
                        <a:spcBef>
                          <a:spcPts val="0"/>
                        </a:spcBef>
                        <a:buSzPct val="25000"/>
                        <a:buNone/>
                      </a:pPr>
                      <a:r>
                        <a:rPr lang="en-US" sz="800" dirty="0">
                          <a:solidFill>
                            <a:srgbClr val="FFFFFF"/>
                          </a:solidFill>
                        </a:rPr>
                        <a:t>In Progress</a:t>
                      </a:r>
                    </a:p>
                  </a:txBody>
                  <a:tcPr marL="91450" marR="91450" marT="45700" marB="45700"/>
                </a:tc>
                <a:tc>
                  <a:txBody>
                    <a:bodyPr/>
                    <a:lstStyle/>
                    <a:p>
                      <a:pPr marL="0" marR="0" lvl="0" indent="0" algn="l" rtl="0">
                        <a:spcBef>
                          <a:spcPts val="0"/>
                        </a:spcBef>
                        <a:buSzPct val="25000"/>
                        <a:buNone/>
                      </a:pPr>
                      <a:r>
                        <a:rPr lang="en-US" sz="800" dirty="0">
                          <a:solidFill>
                            <a:srgbClr val="FFFFFF"/>
                          </a:solidFill>
                        </a:rPr>
                        <a:t>Before April</a:t>
                      </a:r>
                    </a:p>
                  </a:txBody>
                  <a:tcPr marL="91450" marR="91450" marT="45700" marB="45700"/>
                </a:tc>
                <a:tc>
                  <a:txBody>
                    <a:bodyPr/>
                    <a:lstStyle/>
                    <a:p>
                      <a:pPr marL="0" marR="0" lvl="0" indent="0" algn="l" rtl="0">
                        <a:spcBef>
                          <a:spcPts val="0"/>
                        </a:spcBef>
                        <a:buSzPct val="25000"/>
                        <a:buNone/>
                      </a:pPr>
                      <a:endParaRPr sz="800" dirty="0">
                        <a:solidFill>
                          <a:srgbClr val="FFFFFF"/>
                        </a:solidFill>
                      </a:endParaRPr>
                    </a:p>
                  </a:txBody>
                  <a:tcPr marL="91450" marR="91450" marT="45700" marB="45700"/>
                </a:tc>
                <a:extLst>
                  <a:ext uri="{0D108BD9-81ED-4DB2-BD59-A6C34878D82A}">
                    <a16:rowId xmlns="" xmlns:a16="http://schemas.microsoft.com/office/drawing/2014/main" val="10001"/>
                  </a:ext>
                </a:extLst>
              </a:tr>
              <a:tr h="213309">
                <a:tc>
                  <a:txBody>
                    <a:bodyPr/>
                    <a:lstStyle/>
                    <a:p>
                      <a:endParaRPr lang="en-US" sz="800" dirty="0"/>
                    </a:p>
                  </a:txBody>
                  <a:tcPr marL="91444" marR="91444" marT="45709" marB="45709"/>
                </a:tc>
                <a:tc>
                  <a:txBody>
                    <a:bodyPr/>
                    <a:lstStyle/>
                    <a:p>
                      <a:endParaRPr lang="en-US" sz="800" dirty="0"/>
                    </a:p>
                  </a:txBody>
                  <a:tcPr marL="91444" marR="91444" marT="45709" marB="45709"/>
                </a:tc>
                <a:tc>
                  <a:txBody>
                    <a:bodyPr/>
                    <a:lstStyle/>
                    <a:p>
                      <a:endParaRPr lang="en-US" sz="800" dirty="0"/>
                    </a:p>
                  </a:txBody>
                  <a:tcPr marL="91444" marR="91444" marT="45709" marB="45709"/>
                </a:tc>
                <a:tc>
                  <a:txBody>
                    <a:bodyPr/>
                    <a:lstStyle/>
                    <a:p>
                      <a:endParaRPr lang="en-US" sz="800" dirty="0"/>
                    </a:p>
                  </a:txBody>
                  <a:tcPr marL="91444" marR="91444" marT="45709" marB="45709"/>
                </a:tc>
                <a:extLst>
                  <a:ext uri="{0D108BD9-81ED-4DB2-BD59-A6C34878D82A}">
                    <a16:rowId xmlns="" xmlns:a16="http://schemas.microsoft.com/office/drawing/2014/main" val="10002"/>
                  </a:ext>
                </a:extLst>
              </a:tr>
              <a:tr h="213309">
                <a:tc>
                  <a:txBody>
                    <a:bodyPr/>
                    <a:lstStyle/>
                    <a:p>
                      <a:endParaRPr lang="en-US" sz="800" dirty="0"/>
                    </a:p>
                  </a:txBody>
                  <a:tcPr marL="91444" marR="91444" marT="45709" marB="45709"/>
                </a:tc>
                <a:tc>
                  <a:txBody>
                    <a:bodyPr/>
                    <a:lstStyle/>
                    <a:p>
                      <a:endParaRPr lang="en-US" sz="800" dirty="0"/>
                    </a:p>
                  </a:txBody>
                  <a:tcPr marL="91444" marR="91444" marT="45709" marB="45709"/>
                </a:tc>
                <a:tc>
                  <a:txBody>
                    <a:bodyPr/>
                    <a:lstStyle/>
                    <a:p>
                      <a:endParaRPr lang="en-US" sz="800" dirty="0"/>
                    </a:p>
                  </a:txBody>
                  <a:tcPr marL="91444" marR="91444" marT="45709" marB="45709"/>
                </a:tc>
                <a:tc>
                  <a:txBody>
                    <a:bodyPr/>
                    <a:lstStyle/>
                    <a:p>
                      <a:endParaRPr lang="en-US" sz="800" dirty="0"/>
                    </a:p>
                  </a:txBody>
                  <a:tcPr marL="91444" marR="91444" marT="45709" marB="45709"/>
                </a:tc>
                <a:extLst>
                  <a:ext uri="{0D108BD9-81ED-4DB2-BD59-A6C34878D82A}">
                    <a16:rowId xmlns="" xmlns:a16="http://schemas.microsoft.com/office/drawing/2014/main" val="10003"/>
                  </a:ext>
                </a:extLst>
              </a:tr>
              <a:tr h="213309">
                <a:tc>
                  <a:txBody>
                    <a:bodyPr/>
                    <a:lstStyle/>
                    <a:p>
                      <a:endParaRPr lang="en-US" sz="800" dirty="0"/>
                    </a:p>
                  </a:txBody>
                  <a:tcPr marL="91444" marR="91444" marT="45709" marB="45709"/>
                </a:tc>
                <a:tc>
                  <a:txBody>
                    <a:bodyPr/>
                    <a:lstStyle/>
                    <a:p>
                      <a:endParaRPr lang="en-US" sz="800" dirty="0"/>
                    </a:p>
                  </a:txBody>
                  <a:tcPr marL="91444" marR="91444" marT="45709" marB="45709"/>
                </a:tc>
                <a:tc>
                  <a:txBody>
                    <a:bodyPr/>
                    <a:lstStyle/>
                    <a:p>
                      <a:endParaRPr lang="en-US" sz="800" dirty="0"/>
                    </a:p>
                  </a:txBody>
                  <a:tcPr marL="91444" marR="91444" marT="45709" marB="45709"/>
                </a:tc>
                <a:tc>
                  <a:txBody>
                    <a:bodyPr/>
                    <a:lstStyle/>
                    <a:p>
                      <a:endParaRPr lang="en-US" sz="800" dirty="0"/>
                    </a:p>
                  </a:txBody>
                  <a:tcPr marL="91444" marR="91444" marT="45709" marB="45709"/>
                </a:tc>
                <a:extLst>
                  <a:ext uri="{0D108BD9-81ED-4DB2-BD59-A6C34878D82A}">
                    <a16:rowId xmlns="" xmlns:a16="http://schemas.microsoft.com/office/drawing/2014/main" val="10004"/>
                  </a:ext>
                </a:extLst>
              </a:tr>
            </a:tbl>
          </a:graphicData>
        </a:graphic>
      </p:graphicFrame>
      <p:sp>
        <p:nvSpPr>
          <p:cNvPr id="7217" name="Rectangle 5"/>
          <p:cNvSpPr>
            <a:spLocks noChangeArrowheads="1"/>
          </p:cNvSpPr>
          <p:nvPr/>
        </p:nvSpPr>
        <p:spPr bwMode="auto">
          <a:xfrm>
            <a:off x="2209800" y="1866900"/>
            <a:ext cx="1219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p>
            <a:pPr defTabSz="1139825">
              <a:lnSpc>
                <a:spcPct val="90000"/>
              </a:lnSpc>
              <a:spcBef>
                <a:spcPct val="20000"/>
              </a:spcBef>
              <a:tabLst>
                <a:tab pos="288925" algn="l"/>
                <a:tab pos="3946525" algn="l"/>
              </a:tabLst>
            </a:pPr>
            <a:endParaRPr lang="en-US"/>
          </a:p>
        </p:txBody>
      </p:sp>
      <p:sp>
        <p:nvSpPr>
          <p:cNvPr id="7218" name="TextBox 18"/>
          <p:cNvSpPr txBox="1">
            <a:spLocks noChangeArrowheads="1"/>
          </p:cNvSpPr>
          <p:nvPr/>
        </p:nvSpPr>
        <p:spPr bwMode="auto">
          <a:xfrm>
            <a:off x="76200" y="4953000"/>
            <a:ext cx="3962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en-US" sz="1000" b="1"/>
              <a:t>Key Deliverables/Milestones</a:t>
            </a:r>
            <a:r>
              <a:rPr lang="en-US" sz="1200" b="1"/>
              <a:t>:</a:t>
            </a:r>
            <a:endParaRPr lang="en-US" sz="1200"/>
          </a:p>
        </p:txBody>
      </p:sp>
      <p:sp>
        <p:nvSpPr>
          <p:cNvPr id="7219" name="TextBox 21"/>
          <p:cNvSpPr txBox="1">
            <a:spLocks noChangeArrowheads="1"/>
          </p:cNvSpPr>
          <p:nvPr/>
        </p:nvSpPr>
        <p:spPr bwMode="auto">
          <a:xfrm>
            <a:off x="76200" y="1219200"/>
            <a:ext cx="80010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en-US" sz="1000" b="1" dirty="0"/>
              <a:t>Project Name:	MS Report	</a:t>
            </a:r>
            <a:r>
              <a:rPr lang="en-US" sz="1000" b="1" dirty="0" smtClean="0"/>
              <a:t>				Current </a:t>
            </a:r>
            <a:r>
              <a:rPr lang="en-US" sz="1000" b="1" dirty="0"/>
              <a:t>Phase</a:t>
            </a:r>
            <a:r>
              <a:rPr lang="en-US" sz="1000" b="1" dirty="0" smtClean="0"/>
              <a:t>: </a:t>
            </a:r>
            <a:r>
              <a:rPr lang="en-US" sz="1000" b="1" dirty="0"/>
              <a:t>Rough Draft</a:t>
            </a:r>
          </a:p>
          <a:p>
            <a:pPr eaLnBrk="1" hangingPunct="1"/>
            <a:r>
              <a:rPr lang="en-US" sz="1000" b="1" dirty="0"/>
              <a:t>Project Start:	1/1/17		</a:t>
            </a:r>
            <a:r>
              <a:rPr lang="en-US" sz="1000" b="1" dirty="0" smtClean="0"/>
              <a:t>				Planned/Revised </a:t>
            </a:r>
            <a:r>
              <a:rPr lang="en-US" sz="1000" b="1" dirty="0"/>
              <a:t>End</a:t>
            </a:r>
            <a:r>
              <a:rPr lang="en-US" sz="1000" b="1" dirty="0" smtClean="0"/>
              <a:t>: </a:t>
            </a:r>
            <a:r>
              <a:rPr lang="en-US" sz="1000" b="1" dirty="0"/>
              <a:t>Before April</a:t>
            </a:r>
          </a:p>
          <a:p>
            <a:pPr eaLnBrk="1" hangingPunct="1"/>
            <a:r>
              <a:rPr lang="en-US" sz="1000" b="1" dirty="0"/>
              <a:t>% Time Spent: </a:t>
            </a:r>
            <a:r>
              <a:rPr lang="en-US" sz="1000" b="1" dirty="0" smtClean="0"/>
              <a:t>0.80</a:t>
            </a:r>
            <a:endParaRPr lang="en-US" sz="1000" b="1" dirty="0"/>
          </a:p>
        </p:txBody>
      </p:sp>
      <p:sp>
        <p:nvSpPr>
          <p:cNvPr id="15" name="Footer Placeholder 3"/>
          <p:cNvSpPr txBox="1">
            <a:spLocks/>
          </p:cNvSpPr>
          <p:nvPr/>
        </p:nvSpPr>
        <p:spPr>
          <a:xfrm>
            <a:off x="6248400" y="6248400"/>
            <a:ext cx="2895600" cy="47625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lnSpc>
                <a:spcPct val="90000"/>
              </a:lnSpc>
              <a:spcBef>
                <a:spcPct val="20000"/>
              </a:spcBef>
              <a:defRPr sz="1600" kern="1200">
                <a:solidFill>
                  <a:schemeClr val="tx1"/>
                </a:solidFill>
                <a:latin typeface="Arial" charset="0"/>
                <a:ea typeface="+mn-ea"/>
                <a:cs typeface="+mn-cs"/>
              </a:defRPr>
            </a:lvl1pPr>
            <a:lvl2pPr marL="742950" indent="-285750" algn="l" defTabSz="914400" rtl="0" eaLnBrk="0" latinLnBrk="0" hangingPunct="0">
              <a:lnSpc>
                <a:spcPct val="90000"/>
              </a:lnSpc>
              <a:spcBef>
                <a:spcPct val="20000"/>
              </a:spcBef>
              <a:defRPr sz="1600" kern="1200">
                <a:solidFill>
                  <a:schemeClr val="tx1"/>
                </a:solidFill>
                <a:latin typeface="Arial" charset="0"/>
                <a:ea typeface="+mn-ea"/>
                <a:cs typeface="+mn-cs"/>
              </a:defRPr>
            </a:lvl2pPr>
            <a:lvl3pPr marL="1143000" indent="-228600" algn="l" defTabSz="914400" rtl="0" eaLnBrk="0" latinLnBrk="0" hangingPunct="0">
              <a:lnSpc>
                <a:spcPct val="90000"/>
              </a:lnSpc>
              <a:spcBef>
                <a:spcPct val="20000"/>
              </a:spcBef>
              <a:defRPr sz="1600" kern="1200">
                <a:solidFill>
                  <a:schemeClr val="tx1"/>
                </a:solidFill>
                <a:latin typeface="Arial" charset="0"/>
                <a:ea typeface="+mn-ea"/>
                <a:cs typeface="+mn-cs"/>
              </a:defRPr>
            </a:lvl3pPr>
            <a:lvl4pPr marL="1600200" indent="-228600" algn="l" defTabSz="914400" rtl="0" eaLnBrk="0" latinLnBrk="0" hangingPunct="0">
              <a:lnSpc>
                <a:spcPct val="90000"/>
              </a:lnSpc>
              <a:spcBef>
                <a:spcPct val="20000"/>
              </a:spcBef>
              <a:defRPr sz="1600" kern="1200">
                <a:solidFill>
                  <a:schemeClr val="tx1"/>
                </a:solidFill>
                <a:latin typeface="Arial" charset="0"/>
                <a:ea typeface="+mn-ea"/>
                <a:cs typeface="+mn-cs"/>
              </a:defRPr>
            </a:lvl4pPr>
            <a:lvl5pPr marL="2057400" indent="-228600" algn="l" defTabSz="914400" rtl="0" eaLnBrk="0" latinLnBrk="0" hangingPunct="0">
              <a:lnSpc>
                <a:spcPct val="90000"/>
              </a:lnSpc>
              <a:spcBef>
                <a:spcPct val="20000"/>
              </a:spcBef>
              <a:defRPr sz="1600" kern="1200">
                <a:solidFill>
                  <a:schemeClr val="tx1"/>
                </a:solidFill>
                <a:latin typeface="Arial" charset="0"/>
                <a:ea typeface="+mn-ea"/>
                <a:cs typeface="+mn-cs"/>
              </a:defRPr>
            </a:lvl5pPr>
            <a:lvl6pPr marL="2514600" indent="-228600" algn="l" defTabSz="914400" rtl="0" eaLnBrk="0" fontAlgn="base" latinLnBrk="0" hangingPunct="0">
              <a:lnSpc>
                <a:spcPct val="90000"/>
              </a:lnSpc>
              <a:spcBef>
                <a:spcPct val="20000"/>
              </a:spcBef>
              <a:spcAft>
                <a:spcPct val="0"/>
              </a:spcAft>
              <a:defRPr sz="1600" kern="1200">
                <a:solidFill>
                  <a:schemeClr val="tx1"/>
                </a:solidFill>
                <a:latin typeface="Arial" charset="0"/>
                <a:ea typeface="+mn-ea"/>
                <a:cs typeface="+mn-cs"/>
              </a:defRPr>
            </a:lvl6pPr>
            <a:lvl7pPr marL="2971800" indent="-228600" algn="l" defTabSz="914400" rtl="0" eaLnBrk="0" fontAlgn="base" latinLnBrk="0" hangingPunct="0">
              <a:lnSpc>
                <a:spcPct val="90000"/>
              </a:lnSpc>
              <a:spcBef>
                <a:spcPct val="20000"/>
              </a:spcBef>
              <a:spcAft>
                <a:spcPct val="0"/>
              </a:spcAft>
              <a:defRPr sz="1600" kern="1200">
                <a:solidFill>
                  <a:schemeClr val="tx1"/>
                </a:solidFill>
                <a:latin typeface="Arial" charset="0"/>
                <a:ea typeface="+mn-ea"/>
                <a:cs typeface="+mn-cs"/>
              </a:defRPr>
            </a:lvl7pPr>
            <a:lvl8pPr marL="3429000" indent="-228600" algn="l" defTabSz="914400" rtl="0" eaLnBrk="0" fontAlgn="base" latinLnBrk="0" hangingPunct="0">
              <a:lnSpc>
                <a:spcPct val="90000"/>
              </a:lnSpc>
              <a:spcBef>
                <a:spcPct val="20000"/>
              </a:spcBef>
              <a:spcAft>
                <a:spcPct val="0"/>
              </a:spcAft>
              <a:defRPr sz="1600" kern="1200">
                <a:solidFill>
                  <a:schemeClr val="tx1"/>
                </a:solidFill>
                <a:latin typeface="Arial" charset="0"/>
                <a:ea typeface="+mn-ea"/>
                <a:cs typeface="+mn-cs"/>
              </a:defRPr>
            </a:lvl8pPr>
            <a:lvl9pPr marL="3886200" indent="-228600" algn="l" defTabSz="914400" rtl="0" eaLnBrk="0" fontAlgn="base" latinLnBrk="0" hangingPunct="0">
              <a:lnSpc>
                <a:spcPct val="90000"/>
              </a:lnSpc>
              <a:spcBef>
                <a:spcPct val="20000"/>
              </a:spcBef>
              <a:spcAft>
                <a:spcPct val="0"/>
              </a:spcAft>
              <a:defRPr sz="1600" kern="1200">
                <a:solidFill>
                  <a:schemeClr val="tx1"/>
                </a:solidFill>
                <a:latin typeface="Arial" charset="0"/>
                <a:ea typeface="+mn-ea"/>
                <a:cs typeface="+mn-cs"/>
              </a:defRPr>
            </a:lvl9pPr>
          </a:lstStyle>
          <a:p>
            <a:pPr algn="just" eaLnBrk="1" hangingPunct="1">
              <a:lnSpc>
                <a:spcPct val="100000"/>
              </a:lnSpc>
              <a:spcBef>
                <a:spcPct val="0"/>
              </a:spcBef>
              <a:defRPr/>
            </a:pPr>
            <a:r>
              <a:rPr lang="en-US" sz="1400" dirty="0" smtClean="0"/>
              <a:t>		              </a:t>
            </a:r>
          </a:p>
          <a:p>
            <a:pPr algn="just" eaLnBrk="1" hangingPunct="1">
              <a:lnSpc>
                <a:spcPct val="100000"/>
              </a:lnSpc>
              <a:spcBef>
                <a:spcPct val="0"/>
              </a:spcBef>
              <a:defRPr/>
            </a:pPr>
            <a:r>
              <a:rPr lang="en-US" sz="1400" dirty="0" smtClean="0"/>
              <a:t>		               </a:t>
            </a:r>
            <a:fld id="{3839EE53-753A-4AE1-9B62-1070B4C7F677}" type="slidenum">
              <a:rPr lang="en-US" sz="1400" smtClean="0"/>
              <a:pPr algn="just" eaLnBrk="1" hangingPunct="1">
                <a:lnSpc>
                  <a:spcPct val="100000"/>
                </a:lnSpc>
                <a:spcBef>
                  <a:spcPct val="0"/>
                </a:spcBef>
                <a:defRPr/>
              </a:pPr>
              <a:t>18</a:t>
            </a:fld>
            <a:endParaRPr lang="en-US" sz="1400" dirty="0" smtClean="0"/>
          </a:p>
        </p:txBody>
      </p:sp>
    </p:spTree>
    <p:extLst>
      <p:ext uri="{BB962C8B-B14F-4D97-AF65-F5344CB8AC3E}">
        <p14:creationId xmlns:p14="http://schemas.microsoft.com/office/powerpoint/2010/main" val="17000586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96850" y="0"/>
            <a:ext cx="8489950" cy="1143000"/>
          </a:xfrm>
        </p:spPr>
        <p:txBody>
          <a:bodyPr/>
          <a:lstStyle/>
          <a:p>
            <a:pPr algn="l" eaLnBrk="1" hangingPunct="1"/>
            <a:r>
              <a:rPr lang="en-US" dirty="0" smtClean="0"/>
              <a:t>Project Status Eric</a:t>
            </a:r>
          </a:p>
        </p:txBody>
      </p:sp>
      <p:sp>
        <p:nvSpPr>
          <p:cNvPr id="7172" name="TextBox 3"/>
          <p:cNvSpPr txBox="1">
            <a:spLocks noChangeArrowheads="1"/>
          </p:cNvSpPr>
          <p:nvPr/>
        </p:nvSpPr>
        <p:spPr bwMode="auto">
          <a:xfrm>
            <a:off x="76200" y="1956475"/>
            <a:ext cx="89154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en-US" sz="1000" b="1" dirty="0" smtClean="0"/>
              <a:t>Summary of Recent Status:  </a:t>
            </a:r>
            <a:endParaRPr lang="en-US" sz="1000" dirty="0" smtClean="0"/>
          </a:p>
          <a:p>
            <a:pPr marL="458788" indent="-228600" eaLnBrk="1" hangingPunct="1">
              <a:buFont typeface="+mj-lt"/>
              <a:buAutoNum type="arabicPeriod"/>
            </a:pPr>
            <a:r>
              <a:rPr lang="en-US" sz="1000" b="1" dirty="0"/>
              <a:t>Commented my sample project along with the wrapper class for Kamehameha usage.</a:t>
            </a:r>
          </a:p>
          <a:p>
            <a:pPr eaLnBrk="1" hangingPunct="1"/>
            <a:endParaRPr lang="en-US" sz="1000" b="1" dirty="0" smtClean="0"/>
          </a:p>
          <a:p>
            <a:pPr eaLnBrk="1" hangingPunct="1"/>
            <a:r>
              <a:rPr lang="en-US" sz="1000" b="1" dirty="0" smtClean="0"/>
              <a:t>Activities Completed:</a:t>
            </a:r>
          </a:p>
          <a:p>
            <a:pPr lvl="1" eaLnBrk="1" hangingPunct="1">
              <a:buFont typeface="Wingdings" pitchFamily="2" charset="2"/>
              <a:buChar char="§"/>
            </a:pPr>
            <a:r>
              <a:rPr lang="en-US" sz="1000" dirty="0"/>
              <a:t>Wrapper class completed. Able to load up any </a:t>
            </a:r>
            <a:r>
              <a:rPr lang="en-US" sz="1000" dirty="0" err="1"/>
              <a:t>lidar</a:t>
            </a:r>
            <a:r>
              <a:rPr lang="en-US" sz="1000" dirty="0"/>
              <a:t> data with less lines of code for the user.</a:t>
            </a:r>
          </a:p>
          <a:p>
            <a:pPr lvl="1" eaLnBrk="1" hangingPunct="1">
              <a:buFont typeface="Wingdings" pitchFamily="2" charset="2"/>
              <a:buChar char="§"/>
            </a:pPr>
            <a:r>
              <a:rPr lang="en-US" sz="1000" dirty="0"/>
              <a:t>TDB</a:t>
            </a:r>
          </a:p>
          <a:p>
            <a:pPr lvl="1" eaLnBrk="1" hangingPunct="1">
              <a:buFont typeface="Wingdings" pitchFamily="2" charset="2"/>
              <a:buChar char="§"/>
            </a:pPr>
            <a:r>
              <a:rPr lang="en-US" sz="1000" dirty="0"/>
              <a:t>TBD</a:t>
            </a:r>
          </a:p>
          <a:p>
            <a:pPr eaLnBrk="1" hangingPunct="1"/>
            <a:r>
              <a:rPr lang="en-US" sz="1000" b="1" dirty="0" smtClean="0"/>
              <a:t>Activities In Progress:</a:t>
            </a:r>
          </a:p>
          <a:p>
            <a:pPr lvl="1" eaLnBrk="1" hangingPunct="1">
              <a:buFont typeface="Wingdings" pitchFamily="2" charset="2"/>
              <a:buChar char="§"/>
            </a:pPr>
            <a:r>
              <a:rPr lang="en-US" sz="1000" dirty="0"/>
              <a:t>Delivering it to Elena or Stacy at Kamehameha.</a:t>
            </a:r>
          </a:p>
          <a:p>
            <a:pPr lvl="1" eaLnBrk="1" hangingPunct="1">
              <a:buFont typeface="Wingdings" pitchFamily="2" charset="2"/>
              <a:buChar char="§"/>
            </a:pPr>
            <a:r>
              <a:rPr lang="en-US" sz="1000" dirty="0"/>
              <a:t>TBD</a:t>
            </a:r>
          </a:p>
          <a:p>
            <a:pPr lvl="1" eaLnBrk="1" hangingPunct="1">
              <a:buFont typeface="Wingdings" pitchFamily="2" charset="2"/>
              <a:buChar char="§"/>
            </a:pPr>
            <a:r>
              <a:rPr lang="en-US" sz="1000" dirty="0"/>
              <a:t>TBD</a:t>
            </a:r>
          </a:p>
          <a:p>
            <a:pPr eaLnBrk="1" hangingPunct="1"/>
            <a:r>
              <a:rPr lang="en-US" sz="1000" b="1" dirty="0" smtClean="0"/>
              <a:t>Issues:</a:t>
            </a:r>
          </a:p>
          <a:p>
            <a:pPr lvl="1" eaLnBrk="1" hangingPunct="1">
              <a:buFont typeface="Wingdings" pitchFamily="2" charset="2"/>
              <a:buChar char="§"/>
            </a:pPr>
            <a:r>
              <a:rPr lang="en-US" sz="1000" dirty="0"/>
              <a:t>N/A</a:t>
            </a:r>
          </a:p>
          <a:p>
            <a:pPr lvl="1" eaLnBrk="1" hangingPunct="1">
              <a:buFont typeface="Wingdings" pitchFamily="2" charset="2"/>
              <a:buChar char="§"/>
            </a:pPr>
            <a:r>
              <a:rPr lang="en-US" sz="1000" dirty="0"/>
              <a:t>TBD</a:t>
            </a:r>
          </a:p>
          <a:p>
            <a:pPr lvl="1" eaLnBrk="1" hangingPunct="1">
              <a:buFont typeface="Wingdings" pitchFamily="2" charset="2"/>
              <a:buChar char="§"/>
            </a:pPr>
            <a:r>
              <a:rPr lang="en-US" sz="1000" dirty="0"/>
              <a:t>TBD</a:t>
            </a:r>
          </a:p>
        </p:txBody>
      </p:sp>
      <p:graphicFrame>
        <p:nvGraphicFramePr>
          <p:cNvPr id="5" name="Table 4"/>
          <p:cNvGraphicFramePr>
            <a:graphicFrameLocks noGrp="1"/>
          </p:cNvGraphicFramePr>
          <p:nvPr>
            <p:extLst/>
          </p:nvPr>
        </p:nvGraphicFramePr>
        <p:xfrm>
          <a:off x="196850" y="5257800"/>
          <a:ext cx="8489949" cy="1325701"/>
        </p:xfrm>
        <a:graphic>
          <a:graphicData uri="http://schemas.openxmlformats.org/drawingml/2006/table">
            <a:tbl>
              <a:tblPr firstRow="1" bandRow="1">
                <a:tableStyleId>{5940675A-B579-460E-94D1-54222C63F5DA}</a:tableStyleId>
              </a:tblPr>
              <a:tblGrid>
                <a:gridCol w="2317750">
                  <a:extLst>
                    <a:ext uri="{9D8B030D-6E8A-4147-A177-3AD203B41FA5}">
                      <a16:colId xmlns="" xmlns:a16="http://schemas.microsoft.com/office/drawing/2014/main" val="20000"/>
                    </a:ext>
                  </a:extLst>
                </a:gridCol>
                <a:gridCol w="990600">
                  <a:extLst>
                    <a:ext uri="{9D8B030D-6E8A-4147-A177-3AD203B41FA5}">
                      <a16:colId xmlns="" xmlns:a16="http://schemas.microsoft.com/office/drawing/2014/main" val="20001"/>
                    </a:ext>
                  </a:extLst>
                </a:gridCol>
                <a:gridCol w="1981200">
                  <a:extLst>
                    <a:ext uri="{9D8B030D-6E8A-4147-A177-3AD203B41FA5}">
                      <a16:colId xmlns="" xmlns:a16="http://schemas.microsoft.com/office/drawing/2014/main" val="20002"/>
                    </a:ext>
                  </a:extLst>
                </a:gridCol>
                <a:gridCol w="3200399">
                  <a:extLst>
                    <a:ext uri="{9D8B030D-6E8A-4147-A177-3AD203B41FA5}">
                      <a16:colId xmlns="" xmlns:a16="http://schemas.microsoft.com/office/drawing/2014/main" val="20003"/>
                    </a:ext>
                  </a:extLst>
                </a:gridCol>
              </a:tblGrid>
              <a:tr h="228545">
                <a:tc>
                  <a:txBody>
                    <a:bodyPr/>
                    <a:lstStyle/>
                    <a:p>
                      <a:pPr algn="ctr"/>
                      <a:r>
                        <a:rPr lang="en-US" sz="800" b="1" dirty="0" smtClean="0"/>
                        <a:t>Deliverable</a:t>
                      </a:r>
                      <a:endParaRPr lang="en-US" sz="800" b="1" dirty="0"/>
                    </a:p>
                  </a:txBody>
                  <a:tcPr marL="91444" marR="91444" marT="45709" marB="45709"/>
                </a:tc>
                <a:tc>
                  <a:txBody>
                    <a:bodyPr/>
                    <a:lstStyle/>
                    <a:p>
                      <a:pPr algn="ctr"/>
                      <a:r>
                        <a:rPr lang="en-US" sz="800" b="1" dirty="0" smtClean="0"/>
                        <a:t>Status</a:t>
                      </a:r>
                      <a:endParaRPr lang="en-US" sz="800" b="1" dirty="0"/>
                    </a:p>
                  </a:txBody>
                  <a:tcPr marL="91444" marR="91444" marT="45709" marB="45709"/>
                </a:tc>
                <a:tc>
                  <a:txBody>
                    <a:bodyPr/>
                    <a:lstStyle/>
                    <a:p>
                      <a:pPr algn="ctr"/>
                      <a:r>
                        <a:rPr lang="en-US" sz="800" b="1" dirty="0" smtClean="0"/>
                        <a:t>Planned/Revised Completion Date</a:t>
                      </a:r>
                      <a:endParaRPr lang="en-US" sz="800" b="1" dirty="0"/>
                    </a:p>
                  </a:txBody>
                  <a:tcPr marL="91444" marR="91444" marT="45709" marB="45709"/>
                </a:tc>
                <a:tc>
                  <a:txBody>
                    <a:bodyPr/>
                    <a:lstStyle/>
                    <a:p>
                      <a:pPr algn="ctr"/>
                      <a:r>
                        <a:rPr lang="en-US" sz="800" b="1" dirty="0" smtClean="0"/>
                        <a:t>Comments</a:t>
                      </a:r>
                      <a:endParaRPr lang="en-US" sz="800" b="1" dirty="0"/>
                    </a:p>
                  </a:txBody>
                  <a:tcPr marL="91444" marR="91444" marT="45709" marB="45709"/>
                </a:tc>
                <a:extLst>
                  <a:ext uri="{0D108BD9-81ED-4DB2-BD59-A6C34878D82A}">
                    <a16:rowId xmlns="" xmlns:a16="http://schemas.microsoft.com/office/drawing/2014/main" val="10000"/>
                  </a:ext>
                </a:extLst>
              </a:tr>
              <a:tr h="213309">
                <a:tc>
                  <a:txBody>
                    <a:bodyPr/>
                    <a:lstStyle/>
                    <a:p>
                      <a:pPr marL="0" marR="0" lvl="0" indent="0" algn="l" rtl="0">
                        <a:spcBef>
                          <a:spcPts val="0"/>
                        </a:spcBef>
                        <a:buSzPct val="25000"/>
                        <a:buNone/>
                      </a:pPr>
                      <a:r>
                        <a:rPr lang="en-US" sz="800" dirty="0" err="1">
                          <a:solidFill>
                            <a:srgbClr val="FFFFFF"/>
                          </a:solidFill>
                        </a:rPr>
                        <a:t>PointCloud</a:t>
                      </a:r>
                      <a:r>
                        <a:rPr lang="en-US" sz="800" dirty="0">
                          <a:solidFill>
                            <a:srgbClr val="FFFFFF"/>
                          </a:solidFill>
                        </a:rPr>
                        <a:t> Wrapper class</a:t>
                      </a:r>
                    </a:p>
                  </a:txBody>
                  <a:tcPr marL="91450" marR="91450" marT="45700" marB="45700"/>
                </a:tc>
                <a:tc>
                  <a:txBody>
                    <a:bodyPr/>
                    <a:lstStyle/>
                    <a:p>
                      <a:pPr marL="0" marR="0" lvl="0" indent="0" algn="l" rtl="0">
                        <a:spcBef>
                          <a:spcPts val="0"/>
                        </a:spcBef>
                        <a:buSzPct val="25000"/>
                        <a:buNone/>
                      </a:pPr>
                      <a:r>
                        <a:rPr lang="en-US" sz="800">
                          <a:solidFill>
                            <a:srgbClr val="FFFFFF"/>
                          </a:solidFill>
                        </a:rPr>
                        <a:t>Complete</a:t>
                      </a:r>
                    </a:p>
                  </a:txBody>
                  <a:tcPr marL="91450" marR="91450" marT="45700" marB="45700"/>
                </a:tc>
                <a:tc>
                  <a:txBody>
                    <a:bodyPr/>
                    <a:lstStyle/>
                    <a:p>
                      <a:pPr marL="0" marR="0" lvl="0" indent="0" algn="l" rtl="0">
                        <a:spcBef>
                          <a:spcPts val="0"/>
                        </a:spcBef>
                        <a:buSzPct val="25000"/>
                        <a:buNone/>
                      </a:pPr>
                      <a:endParaRPr sz="800">
                        <a:solidFill>
                          <a:srgbClr val="FFFFFF"/>
                        </a:solidFill>
                      </a:endParaRPr>
                    </a:p>
                  </a:txBody>
                  <a:tcPr marL="91450" marR="91450" marT="45700" marB="45700"/>
                </a:tc>
                <a:tc>
                  <a:txBody>
                    <a:bodyPr/>
                    <a:lstStyle/>
                    <a:p>
                      <a:pPr marL="0" marR="0" lvl="0" indent="0" algn="l" rtl="0">
                        <a:spcBef>
                          <a:spcPts val="0"/>
                        </a:spcBef>
                        <a:buSzPct val="25000"/>
                        <a:buNone/>
                      </a:pPr>
                      <a:r>
                        <a:rPr lang="en-US" sz="800" dirty="0">
                          <a:solidFill>
                            <a:srgbClr val="FFFFFF"/>
                          </a:solidFill>
                        </a:rPr>
                        <a:t>Class allows user to quickly load any point cloud data as long as the data file follows </a:t>
                      </a:r>
                      <a:r>
                        <a:rPr lang="en-US" sz="800" dirty="0" err="1">
                          <a:solidFill>
                            <a:srgbClr val="FFFFFF"/>
                          </a:solidFill>
                        </a:rPr>
                        <a:t>Omegalib’s</a:t>
                      </a:r>
                      <a:r>
                        <a:rPr lang="en-US" sz="800" dirty="0">
                          <a:solidFill>
                            <a:srgbClr val="FFFFFF"/>
                          </a:solidFill>
                        </a:rPr>
                        <a:t> standard</a:t>
                      </a:r>
                    </a:p>
                  </a:txBody>
                  <a:tcPr marL="91450" marR="91450" marT="45700" marB="45700"/>
                </a:tc>
                <a:extLst>
                  <a:ext uri="{0D108BD9-81ED-4DB2-BD59-A6C34878D82A}">
                    <a16:rowId xmlns="" xmlns:a16="http://schemas.microsoft.com/office/drawing/2014/main" val="10001"/>
                  </a:ext>
                </a:extLst>
              </a:tr>
              <a:tr h="213309">
                <a:tc>
                  <a:txBody>
                    <a:bodyPr/>
                    <a:lstStyle/>
                    <a:p>
                      <a:pPr marL="0" marR="0" lvl="0" indent="0" algn="l" rtl="0">
                        <a:spcBef>
                          <a:spcPts val="0"/>
                        </a:spcBef>
                        <a:buSzPct val="25000"/>
                        <a:buNone/>
                      </a:pPr>
                      <a:r>
                        <a:rPr lang="en-US" sz="800" dirty="0">
                          <a:solidFill>
                            <a:srgbClr val="FFFFFF"/>
                          </a:solidFill>
                        </a:rPr>
                        <a:t>Sample project</a:t>
                      </a:r>
                    </a:p>
                  </a:txBody>
                  <a:tcPr marL="91450" marR="91450" marT="45700" marB="45700"/>
                </a:tc>
                <a:tc>
                  <a:txBody>
                    <a:bodyPr/>
                    <a:lstStyle/>
                    <a:p>
                      <a:pPr marL="0" marR="0" lvl="0" indent="0" algn="l" rtl="0">
                        <a:spcBef>
                          <a:spcPts val="0"/>
                        </a:spcBef>
                        <a:buSzPct val="25000"/>
                        <a:buNone/>
                      </a:pPr>
                      <a:r>
                        <a:rPr lang="en-US" sz="800" dirty="0">
                          <a:solidFill>
                            <a:srgbClr val="FFFFFF"/>
                          </a:solidFill>
                        </a:rPr>
                        <a:t>Complete</a:t>
                      </a:r>
                    </a:p>
                  </a:txBody>
                  <a:tcPr marL="91450" marR="91450" marT="45700" marB="45700"/>
                </a:tc>
                <a:tc>
                  <a:txBody>
                    <a:bodyPr/>
                    <a:lstStyle/>
                    <a:p>
                      <a:pPr marL="0" marR="0" lvl="0" indent="0" algn="l" rtl="0">
                        <a:spcBef>
                          <a:spcPts val="0"/>
                        </a:spcBef>
                        <a:buSzPct val="25000"/>
                        <a:buNone/>
                      </a:pPr>
                      <a:endParaRPr sz="800" dirty="0">
                        <a:solidFill>
                          <a:srgbClr val="FFFFFF"/>
                        </a:solidFill>
                      </a:endParaRPr>
                    </a:p>
                  </a:txBody>
                  <a:tcPr marL="91450" marR="91450" marT="45700" marB="45700"/>
                </a:tc>
                <a:tc>
                  <a:txBody>
                    <a:bodyPr/>
                    <a:lstStyle/>
                    <a:p>
                      <a:pPr marL="0" marR="0" lvl="0" indent="0" algn="l" rtl="0">
                        <a:spcBef>
                          <a:spcPts val="0"/>
                        </a:spcBef>
                        <a:buSzPct val="25000"/>
                        <a:buNone/>
                      </a:pPr>
                      <a:r>
                        <a:rPr lang="en-US" sz="800" dirty="0">
                          <a:solidFill>
                            <a:srgbClr val="FFFFFF"/>
                          </a:solidFill>
                        </a:rPr>
                        <a:t>A sample python script that has the core things loaded and sample lines on how to load, center and change size of the point cloud model.</a:t>
                      </a:r>
                    </a:p>
                  </a:txBody>
                  <a:tcPr marL="91450" marR="91450" marT="45700" marB="45700"/>
                </a:tc>
                <a:extLst>
                  <a:ext uri="{0D108BD9-81ED-4DB2-BD59-A6C34878D82A}">
                    <a16:rowId xmlns="" xmlns:a16="http://schemas.microsoft.com/office/drawing/2014/main" val="10002"/>
                  </a:ext>
                </a:extLst>
              </a:tr>
              <a:tr h="213309">
                <a:tc>
                  <a:txBody>
                    <a:bodyPr/>
                    <a:lstStyle/>
                    <a:p>
                      <a:endParaRPr lang="en-US" sz="800" dirty="0"/>
                    </a:p>
                  </a:txBody>
                  <a:tcPr marL="91444" marR="91444" marT="45709" marB="45709"/>
                </a:tc>
                <a:tc>
                  <a:txBody>
                    <a:bodyPr/>
                    <a:lstStyle/>
                    <a:p>
                      <a:endParaRPr lang="en-US" sz="800" dirty="0"/>
                    </a:p>
                  </a:txBody>
                  <a:tcPr marL="91444" marR="91444" marT="45709" marB="45709"/>
                </a:tc>
                <a:tc>
                  <a:txBody>
                    <a:bodyPr/>
                    <a:lstStyle/>
                    <a:p>
                      <a:endParaRPr lang="en-US" sz="800" dirty="0"/>
                    </a:p>
                  </a:txBody>
                  <a:tcPr marL="91444" marR="91444" marT="45709" marB="45709"/>
                </a:tc>
                <a:tc>
                  <a:txBody>
                    <a:bodyPr/>
                    <a:lstStyle/>
                    <a:p>
                      <a:endParaRPr lang="en-US" sz="800" dirty="0"/>
                    </a:p>
                  </a:txBody>
                  <a:tcPr marL="91444" marR="91444" marT="45709" marB="45709"/>
                </a:tc>
                <a:extLst>
                  <a:ext uri="{0D108BD9-81ED-4DB2-BD59-A6C34878D82A}">
                    <a16:rowId xmlns="" xmlns:a16="http://schemas.microsoft.com/office/drawing/2014/main" val="10003"/>
                  </a:ext>
                </a:extLst>
              </a:tr>
              <a:tr h="213309">
                <a:tc>
                  <a:txBody>
                    <a:bodyPr/>
                    <a:lstStyle/>
                    <a:p>
                      <a:endParaRPr lang="en-US" sz="800" dirty="0"/>
                    </a:p>
                  </a:txBody>
                  <a:tcPr marL="91444" marR="91444" marT="45709" marB="45709"/>
                </a:tc>
                <a:tc>
                  <a:txBody>
                    <a:bodyPr/>
                    <a:lstStyle/>
                    <a:p>
                      <a:endParaRPr lang="en-US" sz="800" dirty="0"/>
                    </a:p>
                  </a:txBody>
                  <a:tcPr marL="91444" marR="91444" marT="45709" marB="45709"/>
                </a:tc>
                <a:tc>
                  <a:txBody>
                    <a:bodyPr/>
                    <a:lstStyle/>
                    <a:p>
                      <a:endParaRPr lang="en-US" sz="800" dirty="0"/>
                    </a:p>
                  </a:txBody>
                  <a:tcPr marL="91444" marR="91444" marT="45709" marB="45709"/>
                </a:tc>
                <a:tc>
                  <a:txBody>
                    <a:bodyPr/>
                    <a:lstStyle/>
                    <a:p>
                      <a:endParaRPr lang="en-US" sz="800" dirty="0"/>
                    </a:p>
                  </a:txBody>
                  <a:tcPr marL="91444" marR="91444" marT="45709" marB="45709"/>
                </a:tc>
                <a:extLst>
                  <a:ext uri="{0D108BD9-81ED-4DB2-BD59-A6C34878D82A}">
                    <a16:rowId xmlns="" xmlns:a16="http://schemas.microsoft.com/office/drawing/2014/main" val="10004"/>
                  </a:ext>
                </a:extLst>
              </a:tr>
            </a:tbl>
          </a:graphicData>
        </a:graphic>
      </p:graphicFrame>
      <p:sp>
        <p:nvSpPr>
          <p:cNvPr id="7217" name="Rectangle 5"/>
          <p:cNvSpPr>
            <a:spLocks noChangeArrowheads="1"/>
          </p:cNvSpPr>
          <p:nvPr/>
        </p:nvSpPr>
        <p:spPr bwMode="auto">
          <a:xfrm>
            <a:off x="2209800" y="1866900"/>
            <a:ext cx="1219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p>
            <a:pPr defTabSz="1139825">
              <a:lnSpc>
                <a:spcPct val="90000"/>
              </a:lnSpc>
              <a:spcBef>
                <a:spcPct val="20000"/>
              </a:spcBef>
              <a:tabLst>
                <a:tab pos="288925" algn="l"/>
                <a:tab pos="3946525" algn="l"/>
              </a:tabLst>
            </a:pPr>
            <a:endParaRPr lang="en-US"/>
          </a:p>
        </p:txBody>
      </p:sp>
      <p:sp>
        <p:nvSpPr>
          <p:cNvPr id="7218" name="TextBox 18"/>
          <p:cNvSpPr txBox="1">
            <a:spLocks noChangeArrowheads="1"/>
          </p:cNvSpPr>
          <p:nvPr/>
        </p:nvSpPr>
        <p:spPr bwMode="auto">
          <a:xfrm>
            <a:off x="76200" y="4953000"/>
            <a:ext cx="3962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en-US" sz="1000" b="1"/>
              <a:t>Key Deliverables/Milestones</a:t>
            </a:r>
            <a:r>
              <a:rPr lang="en-US" sz="1200" b="1"/>
              <a:t>:</a:t>
            </a:r>
            <a:endParaRPr lang="en-US" sz="1200"/>
          </a:p>
        </p:txBody>
      </p:sp>
      <p:sp>
        <p:nvSpPr>
          <p:cNvPr id="7219" name="TextBox 21"/>
          <p:cNvSpPr txBox="1">
            <a:spLocks noChangeArrowheads="1"/>
          </p:cNvSpPr>
          <p:nvPr/>
        </p:nvSpPr>
        <p:spPr bwMode="auto">
          <a:xfrm>
            <a:off x="76200" y="1219200"/>
            <a:ext cx="80010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en-US" sz="1000" b="1" dirty="0"/>
              <a:t>Project Name:	</a:t>
            </a:r>
            <a:r>
              <a:rPr lang="en-US" sz="1000" b="1" dirty="0" err="1"/>
              <a:t>PointCloud</a:t>
            </a:r>
            <a:r>
              <a:rPr lang="en-US" sz="1000" b="1" dirty="0"/>
              <a:t> Wrapper for </a:t>
            </a:r>
            <a:r>
              <a:rPr lang="en-US" sz="1000" b="1" dirty="0" err="1"/>
              <a:t>Omegalib</a:t>
            </a:r>
            <a:r>
              <a:rPr lang="en-US" sz="1000" b="1" dirty="0"/>
              <a:t>		Current Phase: Completed</a:t>
            </a:r>
          </a:p>
          <a:p>
            <a:pPr eaLnBrk="1" hangingPunct="1"/>
            <a:r>
              <a:rPr lang="en-US" sz="1000" b="1" dirty="0"/>
              <a:t>Project Start:	2/23/17						Planned/Revised End: N/A</a:t>
            </a:r>
          </a:p>
          <a:p>
            <a:pPr eaLnBrk="1" hangingPunct="1"/>
            <a:r>
              <a:rPr lang="en-US" sz="1000" b="1" dirty="0"/>
              <a:t>% Time Spent: 0.10</a:t>
            </a:r>
          </a:p>
        </p:txBody>
      </p:sp>
      <p:sp>
        <p:nvSpPr>
          <p:cNvPr id="15" name="Footer Placeholder 3"/>
          <p:cNvSpPr txBox="1">
            <a:spLocks/>
          </p:cNvSpPr>
          <p:nvPr/>
        </p:nvSpPr>
        <p:spPr>
          <a:xfrm>
            <a:off x="6248400" y="6248400"/>
            <a:ext cx="2895600" cy="47625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lnSpc>
                <a:spcPct val="90000"/>
              </a:lnSpc>
              <a:spcBef>
                <a:spcPct val="20000"/>
              </a:spcBef>
              <a:defRPr sz="1600" kern="1200">
                <a:solidFill>
                  <a:schemeClr val="tx1"/>
                </a:solidFill>
                <a:latin typeface="Arial" charset="0"/>
                <a:ea typeface="+mn-ea"/>
                <a:cs typeface="+mn-cs"/>
              </a:defRPr>
            </a:lvl1pPr>
            <a:lvl2pPr marL="742950" indent="-285750" algn="l" defTabSz="914400" rtl="0" eaLnBrk="0" latinLnBrk="0" hangingPunct="0">
              <a:lnSpc>
                <a:spcPct val="90000"/>
              </a:lnSpc>
              <a:spcBef>
                <a:spcPct val="20000"/>
              </a:spcBef>
              <a:defRPr sz="1600" kern="1200">
                <a:solidFill>
                  <a:schemeClr val="tx1"/>
                </a:solidFill>
                <a:latin typeface="Arial" charset="0"/>
                <a:ea typeface="+mn-ea"/>
                <a:cs typeface="+mn-cs"/>
              </a:defRPr>
            </a:lvl2pPr>
            <a:lvl3pPr marL="1143000" indent="-228600" algn="l" defTabSz="914400" rtl="0" eaLnBrk="0" latinLnBrk="0" hangingPunct="0">
              <a:lnSpc>
                <a:spcPct val="90000"/>
              </a:lnSpc>
              <a:spcBef>
                <a:spcPct val="20000"/>
              </a:spcBef>
              <a:defRPr sz="1600" kern="1200">
                <a:solidFill>
                  <a:schemeClr val="tx1"/>
                </a:solidFill>
                <a:latin typeface="Arial" charset="0"/>
                <a:ea typeface="+mn-ea"/>
                <a:cs typeface="+mn-cs"/>
              </a:defRPr>
            </a:lvl3pPr>
            <a:lvl4pPr marL="1600200" indent="-228600" algn="l" defTabSz="914400" rtl="0" eaLnBrk="0" latinLnBrk="0" hangingPunct="0">
              <a:lnSpc>
                <a:spcPct val="90000"/>
              </a:lnSpc>
              <a:spcBef>
                <a:spcPct val="20000"/>
              </a:spcBef>
              <a:defRPr sz="1600" kern="1200">
                <a:solidFill>
                  <a:schemeClr val="tx1"/>
                </a:solidFill>
                <a:latin typeface="Arial" charset="0"/>
                <a:ea typeface="+mn-ea"/>
                <a:cs typeface="+mn-cs"/>
              </a:defRPr>
            </a:lvl4pPr>
            <a:lvl5pPr marL="2057400" indent="-228600" algn="l" defTabSz="914400" rtl="0" eaLnBrk="0" latinLnBrk="0" hangingPunct="0">
              <a:lnSpc>
                <a:spcPct val="90000"/>
              </a:lnSpc>
              <a:spcBef>
                <a:spcPct val="20000"/>
              </a:spcBef>
              <a:defRPr sz="1600" kern="1200">
                <a:solidFill>
                  <a:schemeClr val="tx1"/>
                </a:solidFill>
                <a:latin typeface="Arial" charset="0"/>
                <a:ea typeface="+mn-ea"/>
                <a:cs typeface="+mn-cs"/>
              </a:defRPr>
            </a:lvl5pPr>
            <a:lvl6pPr marL="2514600" indent="-228600" algn="l" defTabSz="914400" rtl="0" eaLnBrk="0" fontAlgn="base" latinLnBrk="0" hangingPunct="0">
              <a:lnSpc>
                <a:spcPct val="90000"/>
              </a:lnSpc>
              <a:spcBef>
                <a:spcPct val="20000"/>
              </a:spcBef>
              <a:spcAft>
                <a:spcPct val="0"/>
              </a:spcAft>
              <a:defRPr sz="1600" kern="1200">
                <a:solidFill>
                  <a:schemeClr val="tx1"/>
                </a:solidFill>
                <a:latin typeface="Arial" charset="0"/>
                <a:ea typeface="+mn-ea"/>
                <a:cs typeface="+mn-cs"/>
              </a:defRPr>
            </a:lvl6pPr>
            <a:lvl7pPr marL="2971800" indent="-228600" algn="l" defTabSz="914400" rtl="0" eaLnBrk="0" fontAlgn="base" latinLnBrk="0" hangingPunct="0">
              <a:lnSpc>
                <a:spcPct val="90000"/>
              </a:lnSpc>
              <a:spcBef>
                <a:spcPct val="20000"/>
              </a:spcBef>
              <a:spcAft>
                <a:spcPct val="0"/>
              </a:spcAft>
              <a:defRPr sz="1600" kern="1200">
                <a:solidFill>
                  <a:schemeClr val="tx1"/>
                </a:solidFill>
                <a:latin typeface="Arial" charset="0"/>
                <a:ea typeface="+mn-ea"/>
                <a:cs typeface="+mn-cs"/>
              </a:defRPr>
            </a:lvl7pPr>
            <a:lvl8pPr marL="3429000" indent="-228600" algn="l" defTabSz="914400" rtl="0" eaLnBrk="0" fontAlgn="base" latinLnBrk="0" hangingPunct="0">
              <a:lnSpc>
                <a:spcPct val="90000"/>
              </a:lnSpc>
              <a:spcBef>
                <a:spcPct val="20000"/>
              </a:spcBef>
              <a:spcAft>
                <a:spcPct val="0"/>
              </a:spcAft>
              <a:defRPr sz="1600" kern="1200">
                <a:solidFill>
                  <a:schemeClr val="tx1"/>
                </a:solidFill>
                <a:latin typeface="Arial" charset="0"/>
                <a:ea typeface="+mn-ea"/>
                <a:cs typeface="+mn-cs"/>
              </a:defRPr>
            </a:lvl8pPr>
            <a:lvl9pPr marL="3886200" indent="-228600" algn="l" defTabSz="914400" rtl="0" eaLnBrk="0" fontAlgn="base" latinLnBrk="0" hangingPunct="0">
              <a:lnSpc>
                <a:spcPct val="90000"/>
              </a:lnSpc>
              <a:spcBef>
                <a:spcPct val="20000"/>
              </a:spcBef>
              <a:spcAft>
                <a:spcPct val="0"/>
              </a:spcAft>
              <a:defRPr sz="1600" kern="1200">
                <a:solidFill>
                  <a:schemeClr val="tx1"/>
                </a:solidFill>
                <a:latin typeface="Arial" charset="0"/>
                <a:ea typeface="+mn-ea"/>
                <a:cs typeface="+mn-cs"/>
              </a:defRPr>
            </a:lvl9pPr>
          </a:lstStyle>
          <a:p>
            <a:pPr algn="just" eaLnBrk="1" hangingPunct="1">
              <a:lnSpc>
                <a:spcPct val="100000"/>
              </a:lnSpc>
              <a:spcBef>
                <a:spcPct val="0"/>
              </a:spcBef>
              <a:defRPr/>
            </a:pPr>
            <a:r>
              <a:rPr lang="en-US" sz="1400" dirty="0" smtClean="0"/>
              <a:t>		              </a:t>
            </a:r>
          </a:p>
          <a:p>
            <a:pPr algn="just" eaLnBrk="1" hangingPunct="1">
              <a:lnSpc>
                <a:spcPct val="100000"/>
              </a:lnSpc>
              <a:spcBef>
                <a:spcPct val="0"/>
              </a:spcBef>
              <a:defRPr/>
            </a:pPr>
            <a:r>
              <a:rPr lang="en-US" sz="1400" dirty="0" smtClean="0"/>
              <a:t>		               </a:t>
            </a:r>
            <a:fld id="{3839EE53-753A-4AE1-9B62-1070B4C7F677}" type="slidenum">
              <a:rPr lang="en-US" sz="1400" smtClean="0"/>
              <a:pPr algn="just" eaLnBrk="1" hangingPunct="1">
                <a:lnSpc>
                  <a:spcPct val="100000"/>
                </a:lnSpc>
                <a:spcBef>
                  <a:spcPct val="0"/>
                </a:spcBef>
                <a:defRPr/>
              </a:pPr>
              <a:t>19</a:t>
            </a:fld>
            <a:endParaRPr lang="en-US" sz="1400" dirty="0" smtClean="0"/>
          </a:p>
        </p:txBody>
      </p:sp>
    </p:spTree>
    <p:extLst>
      <p:ext uri="{BB962C8B-B14F-4D97-AF65-F5344CB8AC3E}">
        <p14:creationId xmlns:p14="http://schemas.microsoft.com/office/powerpoint/2010/main" val="6154038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Current Project Updates</a:t>
            </a:r>
            <a:endParaRPr lang="en-US" dirty="0"/>
          </a:p>
        </p:txBody>
      </p:sp>
      <p:sp>
        <p:nvSpPr>
          <p:cNvPr id="3" name="Subtitle 2"/>
          <p:cNvSpPr>
            <a:spLocks noGrp="1"/>
          </p:cNvSpPr>
          <p:nvPr>
            <p:ph type="subTitle" idx="1"/>
          </p:nvPr>
        </p:nvSpPr>
        <p:spPr>
          <a:xfrm>
            <a:off x="1371600" y="3886200"/>
            <a:ext cx="6400800" cy="838200"/>
          </a:xfrm>
        </p:spPr>
        <p:txBody>
          <a:bodyPr/>
          <a:lstStyle/>
          <a:p>
            <a:r>
              <a:rPr lang="en-US" dirty="0" smtClean="0"/>
              <a:t>LAVA Team 3/3/2017</a:t>
            </a:r>
            <a:endParaRPr lang="en-US" dirty="0"/>
          </a:p>
        </p:txBody>
      </p:sp>
    </p:spTree>
    <p:extLst>
      <p:ext uri="{BB962C8B-B14F-4D97-AF65-F5344CB8AC3E}">
        <p14:creationId xmlns:p14="http://schemas.microsoft.com/office/powerpoint/2010/main" val="17759974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96850" y="0"/>
            <a:ext cx="8489950" cy="1143000"/>
          </a:xfrm>
        </p:spPr>
        <p:txBody>
          <a:bodyPr/>
          <a:lstStyle/>
          <a:p>
            <a:pPr algn="l" eaLnBrk="1" hangingPunct="1"/>
            <a:r>
              <a:rPr lang="en-US" dirty="0" smtClean="0"/>
              <a:t>Project Status Eric</a:t>
            </a:r>
          </a:p>
        </p:txBody>
      </p:sp>
      <p:sp>
        <p:nvSpPr>
          <p:cNvPr id="7172" name="TextBox 3"/>
          <p:cNvSpPr txBox="1">
            <a:spLocks noChangeArrowheads="1"/>
          </p:cNvSpPr>
          <p:nvPr/>
        </p:nvSpPr>
        <p:spPr bwMode="auto">
          <a:xfrm>
            <a:off x="76200" y="1956475"/>
            <a:ext cx="89154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en-US" sz="1000" b="1" dirty="0" smtClean="0"/>
              <a:t>Summary of Recent Status:  </a:t>
            </a:r>
            <a:endParaRPr lang="en-US" sz="1000" dirty="0" smtClean="0"/>
          </a:p>
          <a:p>
            <a:pPr marL="458788" indent="-228600" eaLnBrk="1" hangingPunct="1">
              <a:buFont typeface="+mj-lt"/>
              <a:buAutoNum type="arabicPeriod"/>
            </a:pPr>
            <a:r>
              <a:rPr lang="en-US" sz="1000" b="1" dirty="0"/>
              <a:t>Took a bunch of screenshot for Motive and wrote up a draft on things like how to set it up, configure and calibrate the software.</a:t>
            </a:r>
          </a:p>
          <a:p>
            <a:pPr eaLnBrk="1" hangingPunct="1"/>
            <a:endParaRPr lang="en-US" sz="1000" b="1" dirty="0" smtClean="0"/>
          </a:p>
          <a:p>
            <a:pPr eaLnBrk="1" hangingPunct="1"/>
            <a:r>
              <a:rPr lang="en-US" sz="1000" b="1" dirty="0" smtClean="0"/>
              <a:t>Activities Completed:</a:t>
            </a:r>
          </a:p>
          <a:p>
            <a:pPr lvl="1" eaLnBrk="1" hangingPunct="1">
              <a:buFont typeface="Wingdings" pitchFamily="2" charset="2"/>
              <a:buChar char="§"/>
            </a:pPr>
            <a:r>
              <a:rPr lang="en-US" sz="1000" dirty="0"/>
              <a:t>All screenshots for setup, configuration and calibration.</a:t>
            </a:r>
          </a:p>
          <a:p>
            <a:pPr lvl="1" eaLnBrk="1" hangingPunct="1">
              <a:buFont typeface="Wingdings" pitchFamily="2" charset="2"/>
              <a:buChar char="§"/>
            </a:pPr>
            <a:r>
              <a:rPr lang="en-US" sz="1000" dirty="0"/>
              <a:t>More pictures and screenshot of creating rigid bodies.</a:t>
            </a:r>
          </a:p>
          <a:p>
            <a:pPr lvl="1" eaLnBrk="1" hangingPunct="1">
              <a:buFont typeface="Wingdings" pitchFamily="2" charset="2"/>
              <a:buChar char="§"/>
            </a:pPr>
            <a:r>
              <a:rPr lang="en-US" sz="1000" dirty="0"/>
              <a:t>TBD</a:t>
            </a:r>
          </a:p>
          <a:p>
            <a:pPr eaLnBrk="1" hangingPunct="1"/>
            <a:r>
              <a:rPr lang="en-US" sz="1000" b="1" dirty="0" smtClean="0"/>
              <a:t>Activities In Progress:</a:t>
            </a:r>
          </a:p>
          <a:p>
            <a:pPr lvl="1" eaLnBrk="1" hangingPunct="1">
              <a:buFont typeface="Wingdings" pitchFamily="2" charset="2"/>
              <a:buChar char="§"/>
            </a:pPr>
            <a:r>
              <a:rPr lang="en-US" sz="1000" dirty="0"/>
              <a:t>TBD</a:t>
            </a:r>
          </a:p>
          <a:p>
            <a:pPr lvl="1" eaLnBrk="1" hangingPunct="1">
              <a:buFont typeface="Wingdings" pitchFamily="2" charset="2"/>
              <a:buChar char="§"/>
            </a:pPr>
            <a:r>
              <a:rPr lang="en-US" sz="1000" dirty="0"/>
              <a:t>TBD</a:t>
            </a:r>
          </a:p>
          <a:p>
            <a:pPr lvl="1" eaLnBrk="1" hangingPunct="1">
              <a:buFont typeface="Wingdings" pitchFamily="2" charset="2"/>
              <a:buChar char="§"/>
            </a:pPr>
            <a:r>
              <a:rPr lang="en-US" sz="1000" dirty="0"/>
              <a:t>TBD</a:t>
            </a:r>
          </a:p>
          <a:p>
            <a:pPr eaLnBrk="1" hangingPunct="1"/>
            <a:r>
              <a:rPr lang="en-US" sz="1000" b="1" dirty="0" smtClean="0"/>
              <a:t>Issues:</a:t>
            </a:r>
          </a:p>
          <a:p>
            <a:pPr lvl="1" eaLnBrk="1" hangingPunct="1">
              <a:buFont typeface="Wingdings" pitchFamily="2" charset="2"/>
              <a:buChar char="§"/>
            </a:pPr>
            <a:r>
              <a:rPr lang="en-US" sz="1000" dirty="0"/>
              <a:t>N/A</a:t>
            </a:r>
          </a:p>
          <a:p>
            <a:pPr lvl="1" eaLnBrk="1" hangingPunct="1">
              <a:buFont typeface="Wingdings" pitchFamily="2" charset="2"/>
              <a:buChar char="§"/>
            </a:pPr>
            <a:r>
              <a:rPr lang="en-US" sz="1000" dirty="0"/>
              <a:t>TBD</a:t>
            </a:r>
          </a:p>
          <a:p>
            <a:pPr lvl="1" eaLnBrk="1" hangingPunct="1">
              <a:buFont typeface="Wingdings" pitchFamily="2" charset="2"/>
              <a:buChar char="§"/>
            </a:pPr>
            <a:r>
              <a:rPr lang="en-US" sz="1000" dirty="0"/>
              <a:t>TBD</a:t>
            </a:r>
          </a:p>
        </p:txBody>
      </p:sp>
      <p:graphicFrame>
        <p:nvGraphicFramePr>
          <p:cNvPr id="5" name="Table 4"/>
          <p:cNvGraphicFramePr>
            <a:graphicFrameLocks noGrp="1"/>
          </p:cNvGraphicFramePr>
          <p:nvPr>
            <p:extLst/>
          </p:nvPr>
        </p:nvGraphicFramePr>
        <p:xfrm>
          <a:off x="196850" y="5257800"/>
          <a:ext cx="8489949" cy="1081861"/>
        </p:xfrm>
        <a:graphic>
          <a:graphicData uri="http://schemas.openxmlformats.org/drawingml/2006/table">
            <a:tbl>
              <a:tblPr firstRow="1" bandRow="1">
                <a:tableStyleId>{5940675A-B579-460E-94D1-54222C63F5DA}</a:tableStyleId>
              </a:tblPr>
              <a:tblGrid>
                <a:gridCol w="2317750">
                  <a:extLst>
                    <a:ext uri="{9D8B030D-6E8A-4147-A177-3AD203B41FA5}">
                      <a16:colId xmlns="" xmlns:a16="http://schemas.microsoft.com/office/drawing/2014/main" val="20000"/>
                    </a:ext>
                  </a:extLst>
                </a:gridCol>
                <a:gridCol w="990600">
                  <a:extLst>
                    <a:ext uri="{9D8B030D-6E8A-4147-A177-3AD203B41FA5}">
                      <a16:colId xmlns="" xmlns:a16="http://schemas.microsoft.com/office/drawing/2014/main" val="20001"/>
                    </a:ext>
                  </a:extLst>
                </a:gridCol>
                <a:gridCol w="1981200">
                  <a:extLst>
                    <a:ext uri="{9D8B030D-6E8A-4147-A177-3AD203B41FA5}">
                      <a16:colId xmlns="" xmlns:a16="http://schemas.microsoft.com/office/drawing/2014/main" val="20002"/>
                    </a:ext>
                  </a:extLst>
                </a:gridCol>
                <a:gridCol w="3200399">
                  <a:extLst>
                    <a:ext uri="{9D8B030D-6E8A-4147-A177-3AD203B41FA5}">
                      <a16:colId xmlns="" xmlns:a16="http://schemas.microsoft.com/office/drawing/2014/main" val="20003"/>
                    </a:ext>
                  </a:extLst>
                </a:gridCol>
              </a:tblGrid>
              <a:tr h="228545">
                <a:tc>
                  <a:txBody>
                    <a:bodyPr/>
                    <a:lstStyle/>
                    <a:p>
                      <a:pPr algn="ctr"/>
                      <a:r>
                        <a:rPr lang="en-US" sz="800" b="1" dirty="0" smtClean="0"/>
                        <a:t>Deliverable</a:t>
                      </a:r>
                      <a:endParaRPr lang="en-US" sz="800" b="1" dirty="0"/>
                    </a:p>
                  </a:txBody>
                  <a:tcPr marL="91444" marR="91444" marT="45709" marB="45709"/>
                </a:tc>
                <a:tc>
                  <a:txBody>
                    <a:bodyPr/>
                    <a:lstStyle/>
                    <a:p>
                      <a:pPr algn="ctr"/>
                      <a:r>
                        <a:rPr lang="en-US" sz="800" b="1" dirty="0" smtClean="0"/>
                        <a:t>Status</a:t>
                      </a:r>
                      <a:endParaRPr lang="en-US" sz="800" b="1" dirty="0"/>
                    </a:p>
                  </a:txBody>
                  <a:tcPr marL="91444" marR="91444" marT="45709" marB="45709"/>
                </a:tc>
                <a:tc>
                  <a:txBody>
                    <a:bodyPr/>
                    <a:lstStyle/>
                    <a:p>
                      <a:pPr algn="ctr"/>
                      <a:r>
                        <a:rPr lang="en-US" sz="800" b="1" dirty="0" smtClean="0"/>
                        <a:t>Planned/Revised Completion Date</a:t>
                      </a:r>
                      <a:endParaRPr lang="en-US" sz="800" b="1" dirty="0"/>
                    </a:p>
                  </a:txBody>
                  <a:tcPr marL="91444" marR="91444" marT="45709" marB="45709"/>
                </a:tc>
                <a:tc>
                  <a:txBody>
                    <a:bodyPr/>
                    <a:lstStyle/>
                    <a:p>
                      <a:pPr algn="ctr"/>
                      <a:r>
                        <a:rPr lang="en-US" sz="800" b="1" dirty="0" smtClean="0"/>
                        <a:t>Comments</a:t>
                      </a:r>
                      <a:endParaRPr lang="en-US" sz="800" b="1" dirty="0"/>
                    </a:p>
                  </a:txBody>
                  <a:tcPr marL="91444" marR="91444" marT="45709" marB="45709"/>
                </a:tc>
                <a:extLst>
                  <a:ext uri="{0D108BD9-81ED-4DB2-BD59-A6C34878D82A}">
                    <a16:rowId xmlns="" xmlns:a16="http://schemas.microsoft.com/office/drawing/2014/main" val="10000"/>
                  </a:ext>
                </a:extLst>
              </a:tr>
              <a:tr h="213309">
                <a:tc>
                  <a:txBody>
                    <a:bodyPr/>
                    <a:lstStyle/>
                    <a:p>
                      <a:pPr marL="0" marR="0" lvl="0" indent="0" algn="l" rtl="0">
                        <a:spcBef>
                          <a:spcPts val="0"/>
                        </a:spcBef>
                        <a:buSzPct val="25000"/>
                        <a:buNone/>
                      </a:pPr>
                      <a:r>
                        <a:rPr lang="en-US" sz="800" dirty="0">
                          <a:solidFill>
                            <a:srgbClr val="FFFFFF"/>
                          </a:solidFill>
                        </a:rPr>
                        <a:t>Motive User Guide</a:t>
                      </a:r>
                    </a:p>
                  </a:txBody>
                  <a:tcPr marL="91450" marR="91450" marT="45700" marB="45700"/>
                </a:tc>
                <a:tc>
                  <a:txBody>
                    <a:bodyPr/>
                    <a:lstStyle/>
                    <a:p>
                      <a:pPr marL="0" marR="0" lvl="0" indent="0" algn="l" rtl="0">
                        <a:spcBef>
                          <a:spcPts val="0"/>
                        </a:spcBef>
                        <a:buSzPct val="25000"/>
                        <a:buNone/>
                      </a:pPr>
                      <a:r>
                        <a:rPr lang="en-US" sz="800" dirty="0">
                          <a:solidFill>
                            <a:srgbClr val="FFFFFF"/>
                          </a:solidFill>
                        </a:rPr>
                        <a:t>In Progress</a:t>
                      </a:r>
                    </a:p>
                  </a:txBody>
                  <a:tcPr marL="91450" marR="91450" marT="45700" marB="45700"/>
                </a:tc>
                <a:tc>
                  <a:txBody>
                    <a:bodyPr/>
                    <a:lstStyle/>
                    <a:p>
                      <a:pPr marL="0" marR="0" lvl="0" indent="0" algn="l" rtl="0">
                        <a:spcBef>
                          <a:spcPts val="0"/>
                        </a:spcBef>
                        <a:buSzPct val="25000"/>
                        <a:buNone/>
                      </a:pPr>
                      <a:r>
                        <a:rPr lang="en-US" sz="800" dirty="0">
                          <a:solidFill>
                            <a:srgbClr val="FFFFFF"/>
                          </a:solidFill>
                        </a:rPr>
                        <a:t>Before Spring Break</a:t>
                      </a:r>
                    </a:p>
                  </a:txBody>
                  <a:tcPr marL="91450" marR="91450" marT="45700" marB="45700"/>
                </a:tc>
                <a:tc>
                  <a:txBody>
                    <a:bodyPr/>
                    <a:lstStyle/>
                    <a:p>
                      <a:pPr marL="0" marR="0" lvl="0" indent="0" algn="l" rtl="0">
                        <a:spcBef>
                          <a:spcPts val="0"/>
                        </a:spcBef>
                        <a:buSzPct val="25000"/>
                        <a:buNone/>
                      </a:pPr>
                      <a:r>
                        <a:rPr lang="en-US" sz="800" dirty="0">
                          <a:solidFill>
                            <a:srgbClr val="FFFFFF"/>
                          </a:solidFill>
                        </a:rPr>
                        <a:t>Guide may be completed already. Saved on lab </a:t>
                      </a:r>
                      <a:r>
                        <a:rPr lang="en-US" sz="800" dirty="0" err="1">
                          <a:solidFill>
                            <a:srgbClr val="FFFFFF"/>
                          </a:solidFill>
                        </a:rPr>
                        <a:t>gmail</a:t>
                      </a:r>
                      <a:r>
                        <a:rPr lang="en-US" sz="800" dirty="0">
                          <a:solidFill>
                            <a:srgbClr val="FFFFFF"/>
                          </a:solidFill>
                        </a:rPr>
                        <a:t> account</a:t>
                      </a:r>
                    </a:p>
                  </a:txBody>
                  <a:tcPr marL="91450" marR="91450" marT="45700" marB="45700"/>
                </a:tc>
                <a:extLst>
                  <a:ext uri="{0D108BD9-81ED-4DB2-BD59-A6C34878D82A}">
                    <a16:rowId xmlns="" xmlns:a16="http://schemas.microsoft.com/office/drawing/2014/main" val="10001"/>
                  </a:ext>
                </a:extLst>
              </a:tr>
              <a:tr h="213309">
                <a:tc>
                  <a:txBody>
                    <a:bodyPr/>
                    <a:lstStyle/>
                    <a:p>
                      <a:pPr marL="0" marR="0" lvl="0" indent="0" algn="l" rtl="0">
                        <a:spcBef>
                          <a:spcPts val="0"/>
                        </a:spcBef>
                        <a:buSzPct val="25000"/>
                        <a:buNone/>
                      </a:pPr>
                      <a:endParaRPr lang="en-US" sz="800" dirty="0">
                        <a:solidFill>
                          <a:srgbClr val="FFFFFF"/>
                        </a:solidFill>
                      </a:endParaRPr>
                    </a:p>
                  </a:txBody>
                  <a:tcPr marL="91450" marR="91450" marT="45700" marB="45700"/>
                </a:tc>
                <a:tc>
                  <a:txBody>
                    <a:bodyPr/>
                    <a:lstStyle/>
                    <a:p>
                      <a:pPr marL="0" marR="0" lvl="0" indent="0" algn="l" rtl="0">
                        <a:spcBef>
                          <a:spcPts val="0"/>
                        </a:spcBef>
                        <a:buSzPct val="25000"/>
                        <a:buNone/>
                      </a:pPr>
                      <a:endParaRPr lang="en-US" sz="800" dirty="0">
                        <a:solidFill>
                          <a:srgbClr val="FFFFFF"/>
                        </a:solidFill>
                      </a:endParaRPr>
                    </a:p>
                  </a:txBody>
                  <a:tcPr marL="91450" marR="91450" marT="45700" marB="45700"/>
                </a:tc>
                <a:tc>
                  <a:txBody>
                    <a:bodyPr/>
                    <a:lstStyle/>
                    <a:p>
                      <a:pPr marL="0" marR="0" lvl="0" indent="0" algn="l" rtl="0">
                        <a:spcBef>
                          <a:spcPts val="0"/>
                        </a:spcBef>
                        <a:buSzPct val="25000"/>
                        <a:buNone/>
                      </a:pPr>
                      <a:endParaRPr lang="en-US" sz="800" dirty="0">
                        <a:solidFill>
                          <a:srgbClr val="FFFFFF"/>
                        </a:solidFill>
                      </a:endParaRPr>
                    </a:p>
                  </a:txBody>
                  <a:tcPr marL="91450" marR="91450" marT="45700" marB="45700"/>
                </a:tc>
                <a:tc>
                  <a:txBody>
                    <a:bodyPr/>
                    <a:lstStyle/>
                    <a:p>
                      <a:pPr marL="0" marR="0" lvl="0" indent="0" algn="l" rtl="0">
                        <a:spcBef>
                          <a:spcPts val="0"/>
                        </a:spcBef>
                        <a:buSzPct val="25000"/>
                        <a:buNone/>
                      </a:pPr>
                      <a:endParaRPr lang="en-US" sz="800" dirty="0">
                        <a:solidFill>
                          <a:srgbClr val="FFFFFF"/>
                        </a:solidFill>
                      </a:endParaRPr>
                    </a:p>
                  </a:txBody>
                  <a:tcPr marL="91450" marR="91450" marT="45700" marB="45700"/>
                </a:tc>
                <a:extLst>
                  <a:ext uri="{0D108BD9-81ED-4DB2-BD59-A6C34878D82A}">
                    <a16:rowId xmlns="" xmlns:a16="http://schemas.microsoft.com/office/drawing/2014/main" val="10002"/>
                  </a:ext>
                </a:extLst>
              </a:tr>
              <a:tr h="213309">
                <a:tc>
                  <a:txBody>
                    <a:bodyPr/>
                    <a:lstStyle/>
                    <a:p>
                      <a:endParaRPr lang="en-US" sz="800" dirty="0"/>
                    </a:p>
                  </a:txBody>
                  <a:tcPr marL="91444" marR="91444" marT="45709" marB="45709"/>
                </a:tc>
                <a:tc>
                  <a:txBody>
                    <a:bodyPr/>
                    <a:lstStyle/>
                    <a:p>
                      <a:endParaRPr lang="en-US" sz="800" dirty="0"/>
                    </a:p>
                  </a:txBody>
                  <a:tcPr marL="91444" marR="91444" marT="45709" marB="45709"/>
                </a:tc>
                <a:tc>
                  <a:txBody>
                    <a:bodyPr/>
                    <a:lstStyle/>
                    <a:p>
                      <a:endParaRPr lang="en-US" sz="800" dirty="0"/>
                    </a:p>
                  </a:txBody>
                  <a:tcPr marL="91444" marR="91444" marT="45709" marB="45709"/>
                </a:tc>
                <a:tc>
                  <a:txBody>
                    <a:bodyPr/>
                    <a:lstStyle/>
                    <a:p>
                      <a:endParaRPr lang="en-US" sz="800" dirty="0"/>
                    </a:p>
                  </a:txBody>
                  <a:tcPr marL="91444" marR="91444" marT="45709" marB="45709"/>
                </a:tc>
                <a:extLst>
                  <a:ext uri="{0D108BD9-81ED-4DB2-BD59-A6C34878D82A}">
                    <a16:rowId xmlns="" xmlns:a16="http://schemas.microsoft.com/office/drawing/2014/main" val="10003"/>
                  </a:ext>
                </a:extLst>
              </a:tr>
              <a:tr h="213309">
                <a:tc>
                  <a:txBody>
                    <a:bodyPr/>
                    <a:lstStyle/>
                    <a:p>
                      <a:endParaRPr lang="en-US" sz="800" dirty="0"/>
                    </a:p>
                  </a:txBody>
                  <a:tcPr marL="91444" marR="91444" marT="45709" marB="45709"/>
                </a:tc>
                <a:tc>
                  <a:txBody>
                    <a:bodyPr/>
                    <a:lstStyle/>
                    <a:p>
                      <a:endParaRPr lang="en-US" sz="800" dirty="0"/>
                    </a:p>
                  </a:txBody>
                  <a:tcPr marL="91444" marR="91444" marT="45709" marB="45709"/>
                </a:tc>
                <a:tc>
                  <a:txBody>
                    <a:bodyPr/>
                    <a:lstStyle/>
                    <a:p>
                      <a:endParaRPr lang="en-US" sz="800" dirty="0"/>
                    </a:p>
                  </a:txBody>
                  <a:tcPr marL="91444" marR="91444" marT="45709" marB="45709"/>
                </a:tc>
                <a:tc>
                  <a:txBody>
                    <a:bodyPr/>
                    <a:lstStyle/>
                    <a:p>
                      <a:endParaRPr lang="en-US" sz="800" dirty="0"/>
                    </a:p>
                  </a:txBody>
                  <a:tcPr marL="91444" marR="91444" marT="45709" marB="45709"/>
                </a:tc>
                <a:extLst>
                  <a:ext uri="{0D108BD9-81ED-4DB2-BD59-A6C34878D82A}">
                    <a16:rowId xmlns="" xmlns:a16="http://schemas.microsoft.com/office/drawing/2014/main" val="10004"/>
                  </a:ext>
                </a:extLst>
              </a:tr>
            </a:tbl>
          </a:graphicData>
        </a:graphic>
      </p:graphicFrame>
      <p:sp>
        <p:nvSpPr>
          <p:cNvPr id="7217" name="Rectangle 5"/>
          <p:cNvSpPr>
            <a:spLocks noChangeArrowheads="1"/>
          </p:cNvSpPr>
          <p:nvPr/>
        </p:nvSpPr>
        <p:spPr bwMode="auto">
          <a:xfrm>
            <a:off x="2209800" y="1866900"/>
            <a:ext cx="1219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p>
            <a:pPr defTabSz="1139825">
              <a:lnSpc>
                <a:spcPct val="90000"/>
              </a:lnSpc>
              <a:spcBef>
                <a:spcPct val="20000"/>
              </a:spcBef>
              <a:tabLst>
                <a:tab pos="288925" algn="l"/>
                <a:tab pos="3946525" algn="l"/>
              </a:tabLst>
            </a:pPr>
            <a:endParaRPr lang="en-US"/>
          </a:p>
        </p:txBody>
      </p:sp>
      <p:sp>
        <p:nvSpPr>
          <p:cNvPr id="7218" name="TextBox 18"/>
          <p:cNvSpPr txBox="1">
            <a:spLocks noChangeArrowheads="1"/>
          </p:cNvSpPr>
          <p:nvPr/>
        </p:nvSpPr>
        <p:spPr bwMode="auto">
          <a:xfrm>
            <a:off x="76200" y="4953000"/>
            <a:ext cx="3962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en-US" sz="1000" b="1"/>
              <a:t>Key Deliverables/Milestones</a:t>
            </a:r>
            <a:r>
              <a:rPr lang="en-US" sz="1200" b="1"/>
              <a:t>:</a:t>
            </a:r>
            <a:endParaRPr lang="en-US" sz="1200"/>
          </a:p>
        </p:txBody>
      </p:sp>
      <p:sp>
        <p:nvSpPr>
          <p:cNvPr id="7219" name="TextBox 21"/>
          <p:cNvSpPr txBox="1">
            <a:spLocks noChangeArrowheads="1"/>
          </p:cNvSpPr>
          <p:nvPr/>
        </p:nvSpPr>
        <p:spPr bwMode="auto">
          <a:xfrm>
            <a:off x="76200" y="1219200"/>
            <a:ext cx="80010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en-US" sz="1000" b="1" dirty="0"/>
              <a:t>Project Name:	MISC Project/Task				Current Phase: Rough Draft</a:t>
            </a:r>
          </a:p>
          <a:p>
            <a:pPr eaLnBrk="1" hangingPunct="1"/>
            <a:r>
              <a:rPr lang="en-US" sz="1000" b="1" dirty="0"/>
              <a:t>Project Start:	2/27/17						Planned/Revised End: Before Spring Break</a:t>
            </a:r>
          </a:p>
          <a:p>
            <a:pPr eaLnBrk="1" hangingPunct="1"/>
            <a:r>
              <a:rPr lang="en-US" sz="1000" b="1" dirty="0"/>
              <a:t>% Time Spent: 0.10</a:t>
            </a:r>
          </a:p>
        </p:txBody>
      </p:sp>
      <p:sp>
        <p:nvSpPr>
          <p:cNvPr id="15" name="Footer Placeholder 3"/>
          <p:cNvSpPr txBox="1">
            <a:spLocks/>
          </p:cNvSpPr>
          <p:nvPr/>
        </p:nvSpPr>
        <p:spPr>
          <a:xfrm>
            <a:off x="6248400" y="6248400"/>
            <a:ext cx="2895600" cy="47625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lnSpc>
                <a:spcPct val="90000"/>
              </a:lnSpc>
              <a:spcBef>
                <a:spcPct val="20000"/>
              </a:spcBef>
              <a:defRPr sz="1600" kern="1200">
                <a:solidFill>
                  <a:schemeClr val="tx1"/>
                </a:solidFill>
                <a:latin typeface="Arial" charset="0"/>
                <a:ea typeface="+mn-ea"/>
                <a:cs typeface="+mn-cs"/>
              </a:defRPr>
            </a:lvl1pPr>
            <a:lvl2pPr marL="742950" indent="-285750" algn="l" defTabSz="914400" rtl="0" eaLnBrk="0" latinLnBrk="0" hangingPunct="0">
              <a:lnSpc>
                <a:spcPct val="90000"/>
              </a:lnSpc>
              <a:spcBef>
                <a:spcPct val="20000"/>
              </a:spcBef>
              <a:defRPr sz="1600" kern="1200">
                <a:solidFill>
                  <a:schemeClr val="tx1"/>
                </a:solidFill>
                <a:latin typeface="Arial" charset="0"/>
                <a:ea typeface="+mn-ea"/>
                <a:cs typeface="+mn-cs"/>
              </a:defRPr>
            </a:lvl2pPr>
            <a:lvl3pPr marL="1143000" indent="-228600" algn="l" defTabSz="914400" rtl="0" eaLnBrk="0" latinLnBrk="0" hangingPunct="0">
              <a:lnSpc>
                <a:spcPct val="90000"/>
              </a:lnSpc>
              <a:spcBef>
                <a:spcPct val="20000"/>
              </a:spcBef>
              <a:defRPr sz="1600" kern="1200">
                <a:solidFill>
                  <a:schemeClr val="tx1"/>
                </a:solidFill>
                <a:latin typeface="Arial" charset="0"/>
                <a:ea typeface="+mn-ea"/>
                <a:cs typeface="+mn-cs"/>
              </a:defRPr>
            </a:lvl3pPr>
            <a:lvl4pPr marL="1600200" indent="-228600" algn="l" defTabSz="914400" rtl="0" eaLnBrk="0" latinLnBrk="0" hangingPunct="0">
              <a:lnSpc>
                <a:spcPct val="90000"/>
              </a:lnSpc>
              <a:spcBef>
                <a:spcPct val="20000"/>
              </a:spcBef>
              <a:defRPr sz="1600" kern="1200">
                <a:solidFill>
                  <a:schemeClr val="tx1"/>
                </a:solidFill>
                <a:latin typeface="Arial" charset="0"/>
                <a:ea typeface="+mn-ea"/>
                <a:cs typeface="+mn-cs"/>
              </a:defRPr>
            </a:lvl4pPr>
            <a:lvl5pPr marL="2057400" indent="-228600" algn="l" defTabSz="914400" rtl="0" eaLnBrk="0" latinLnBrk="0" hangingPunct="0">
              <a:lnSpc>
                <a:spcPct val="90000"/>
              </a:lnSpc>
              <a:spcBef>
                <a:spcPct val="20000"/>
              </a:spcBef>
              <a:defRPr sz="1600" kern="1200">
                <a:solidFill>
                  <a:schemeClr val="tx1"/>
                </a:solidFill>
                <a:latin typeface="Arial" charset="0"/>
                <a:ea typeface="+mn-ea"/>
                <a:cs typeface="+mn-cs"/>
              </a:defRPr>
            </a:lvl5pPr>
            <a:lvl6pPr marL="2514600" indent="-228600" algn="l" defTabSz="914400" rtl="0" eaLnBrk="0" fontAlgn="base" latinLnBrk="0" hangingPunct="0">
              <a:lnSpc>
                <a:spcPct val="90000"/>
              </a:lnSpc>
              <a:spcBef>
                <a:spcPct val="20000"/>
              </a:spcBef>
              <a:spcAft>
                <a:spcPct val="0"/>
              </a:spcAft>
              <a:defRPr sz="1600" kern="1200">
                <a:solidFill>
                  <a:schemeClr val="tx1"/>
                </a:solidFill>
                <a:latin typeface="Arial" charset="0"/>
                <a:ea typeface="+mn-ea"/>
                <a:cs typeface="+mn-cs"/>
              </a:defRPr>
            </a:lvl6pPr>
            <a:lvl7pPr marL="2971800" indent="-228600" algn="l" defTabSz="914400" rtl="0" eaLnBrk="0" fontAlgn="base" latinLnBrk="0" hangingPunct="0">
              <a:lnSpc>
                <a:spcPct val="90000"/>
              </a:lnSpc>
              <a:spcBef>
                <a:spcPct val="20000"/>
              </a:spcBef>
              <a:spcAft>
                <a:spcPct val="0"/>
              </a:spcAft>
              <a:defRPr sz="1600" kern="1200">
                <a:solidFill>
                  <a:schemeClr val="tx1"/>
                </a:solidFill>
                <a:latin typeface="Arial" charset="0"/>
                <a:ea typeface="+mn-ea"/>
                <a:cs typeface="+mn-cs"/>
              </a:defRPr>
            </a:lvl7pPr>
            <a:lvl8pPr marL="3429000" indent="-228600" algn="l" defTabSz="914400" rtl="0" eaLnBrk="0" fontAlgn="base" latinLnBrk="0" hangingPunct="0">
              <a:lnSpc>
                <a:spcPct val="90000"/>
              </a:lnSpc>
              <a:spcBef>
                <a:spcPct val="20000"/>
              </a:spcBef>
              <a:spcAft>
                <a:spcPct val="0"/>
              </a:spcAft>
              <a:defRPr sz="1600" kern="1200">
                <a:solidFill>
                  <a:schemeClr val="tx1"/>
                </a:solidFill>
                <a:latin typeface="Arial" charset="0"/>
                <a:ea typeface="+mn-ea"/>
                <a:cs typeface="+mn-cs"/>
              </a:defRPr>
            </a:lvl8pPr>
            <a:lvl9pPr marL="3886200" indent="-228600" algn="l" defTabSz="914400" rtl="0" eaLnBrk="0" fontAlgn="base" latinLnBrk="0" hangingPunct="0">
              <a:lnSpc>
                <a:spcPct val="90000"/>
              </a:lnSpc>
              <a:spcBef>
                <a:spcPct val="20000"/>
              </a:spcBef>
              <a:spcAft>
                <a:spcPct val="0"/>
              </a:spcAft>
              <a:defRPr sz="1600" kern="1200">
                <a:solidFill>
                  <a:schemeClr val="tx1"/>
                </a:solidFill>
                <a:latin typeface="Arial" charset="0"/>
                <a:ea typeface="+mn-ea"/>
                <a:cs typeface="+mn-cs"/>
              </a:defRPr>
            </a:lvl9pPr>
          </a:lstStyle>
          <a:p>
            <a:pPr algn="just" eaLnBrk="1" hangingPunct="1">
              <a:lnSpc>
                <a:spcPct val="100000"/>
              </a:lnSpc>
              <a:spcBef>
                <a:spcPct val="0"/>
              </a:spcBef>
              <a:defRPr/>
            </a:pPr>
            <a:r>
              <a:rPr lang="en-US" sz="1400" dirty="0" smtClean="0"/>
              <a:t>		              </a:t>
            </a:r>
          </a:p>
          <a:p>
            <a:pPr algn="just" eaLnBrk="1" hangingPunct="1">
              <a:lnSpc>
                <a:spcPct val="100000"/>
              </a:lnSpc>
              <a:spcBef>
                <a:spcPct val="0"/>
              </a:spcBef>
              <a:defRPr/>
            </a:pPr>
            <a:r>
              <a:rPr lang="en-US" sz="1400" dirty="0" smtClean="0"/>
              <a:t>		               </a:t>
            </a:r>
            <a:fld id="{3839EE53-753A-4AE1-9B62-1070B4C7F677}" type="slidenum">
              <a:rPr lang="en-US" sz="1400" smtClean="0"/>
              <a:pPr algn="just" eaLnBrk="1" hangingPunct="1">
                <a:lnSpc>
                  <a:spcPct val="100000"/>
                </a:lnSpc>
                <a:spcBef>
                  <a:spcPct val="0"/>
                </a:spcBef>
                <a:defRPr/>
              </a:pPr>
              <a:t>20</a:t>
            </a:fld>
            <a:endParaRPr lang="en-US" sz="1400" dirty="0" smtClean="0"/>
          </a:p>
        </p:txBody>
      </p:sp>
    </p:spTree>
    <p:extLst>
      <p:ext uri="{BB962C8B-B14F-4D97-AF65-F5344CB8AC3E}">
        <p14:creationId xmlns:p14="http://schemas.microsoft.com/office/powerpoint/2010/main" val="8112125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96850" y="0"/>
            <a:ext cx="8489950" cy="1143000"/>
          </a:xfrm>
        </p:spPr>
        <p:txBody>
          <a:bodyPr/>
          <a:lstStyle/>
          <a:p>
            <a:pPr algn="l" eaLnBrk="1" hangingPunct="1"/>
            <a:r>
              <a:rPr lang="en-US" dirty="0"/>
              <a:t>Project Status Noel</a:t>
            </a:r>
          </a:p>
        </p:txBody>
      </p:sp>
      <p:sp>
        <p:nvSpPr>
          <p:cNvPr id="7172" name="TextBox 3"/>
          <p:cNvSpPr txBox="1">
            <a:spLocks noChangeArrowheads="1"/>
          </p:cNvSpPr>
          <p:nvPr/>
        </p:nvSpPr>
        <p:spPr bwMode="auto">
          <a:xfrm>
            <a:off x="76200" y="1956475"/>
            <a:ext cx="8915400"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en-US" sz="1000" b="1" dirty="0"/>
              <a:t>Summary of Recent Status:  </a:t>
            </a:r>
            <a:endParaRPr lang="en-US" sz="1000" dirty="0"/>
          </a:p>
          <a:p>
            <a:pPr eaLnBrk="1" hangingPunct="1"/>
            <a:r>
              <a:rPr lang="en-US" sz="1000" b="1" dirty="0"/>
              <a:t>The 2</a:t>
            </a:r>
            <a:r>
              <a:rPr lang="en-US" sz="1000" b="1" baseline="30000" dirty="0"/>
              <a:t>nd</a:t>
            </a:r>
            <a:r>
              <a:rPr lang="en-US" sz="1000" b="1" dirty="0"/>
              <a:t> draft of the Destiny Documentary video is currently in progress. B-rolls of Kari and Andrew in Destiny were shot using last week’s recommendations. Voice over will be completed by myself. Completion of 2</a:t>
            </a:r>
            <a:r>
              <a:rPr lang="en-US" sz="1000" b="1" baseline="30000" dirty="0"/>
              <a:t>nd</a:t>
            </a:r>
            <a:r>
              <a:rPr lang="en-US" sz="1000" b="1" dirty="0"/>
              <a:t> draft will be done by the next meeting (tomorrow).</a:t>
            </a:r>
          </a:p>
          <a:p>
            <a:pPr eaLnBrk="1" hangingPunct="1"/>
            <a:endParaRPr lang="en-US" sz="1000" b="1" dirty="0"/>
          </a:p>
          <a:p>
            <a:pPr eaLnBrk="1" hangingPunct="1"/>
            <a:endParaRPr lang="en-US" sz="1000" b="1" dirty="0"/>
          </a:p>
          <a:p>
            <a:pPr eaLnBrk="1" hangingPunct="1"/>
            <a:r>
              <a:rPr lang="en-US" sz="1000" b="1" dirty="0"/>
              <a:t>Activities Completed:</a:t>
            </a:r>
          </a:p>
          <a:p>
            <a:pPr lvl="1" eaLnBrk="1" hangingPunct="1">
              <a:buFont typeface="Wingdings" pitchFamily="2" charset="2"/>
              <a:buChar char="§"/>
            </a:pPr>
            <a:r>
              <a:rPr lang="en-US" sz="1000" dirty="0"/>
              <a:t>B-roll shoot of Kari</a:t>
            </a:r>
          </a:p>
          <a:p>
            <a:pPr marL="457200" lvl="1" indent="0" eaLnBrk="1" hangingPunct="1"/>
            <a:endParaRPr lang="en-US" sz="1000" dirty="0"/>
          </a:p>
          <a:p>
            <a:pPr marL="457200" lvl="1" indent="0" eaLnBrk="1" hangingPunct="1"/>
            <a:endParaRPr lang="en-US" sz="1000" dirty="0"/>
          </a:p>
          <a:p>
            <a:pPr eaLnBrk="1" hangingPunct="1"/>
            <a:r>
              <a:rPr lang="en-US" sz="1000" b="1" dirty="0"/>
              <a:t>Activities In Progress:</a:t>
            </a:r>
          </a:p>
          <a:p>
            <a:pPr lvl="1" eaLnBrk="1" hangingPunct="1">
              <a:buFont typeface="Wingdings" pitchFamily="2" charset="2"/>
              <a:buChar char="§"/>
            </a:pPr>
            <a:r>
              <a:rPr lang="en-US" sz="1000" dirty="0"/>
              <a:t>Possible reshoot of Andrew</a:t>
            </a:r>
          </a:p>
          <a:p>
            <a:pPr lvl="1" eaLnBrk="1" hangingPunct="1">
              <a:buFont typeface="Wingdings" pitchFamily="2" charset="2"/>
              <a:buChar char="§"/>
            </a:pPr>
            <a:r>
              <a:rPr lang="en-US" sz="1000" dirty="0"/>
              <a:t>Redo of commentary </a:t>
            </a:r>
          </a:p>
          <a:p>
            <a:pPr lvl="1" eaLnBrk="1" hangingPunct="1">
              <a:buFont typeface="Wingdings" pitchFamily="2" charset="2"/>
              <a:buChar char="§"/>
            </a:pPr>
            <a:endParaRPr lang="en-US" sz="1000" dirty="0"/>
          </a:p>
          <a:p>
            <a:pPr eaLnBrk="1" hangingPunct="1"/>
            <a:r>
              <a:rPr lang="en-US" sz="1000" b="1" dirty="0"/>
              <a:t>Issues:</a:t>
            </a:r>
          </a:p>
          <a:p>
            <a:pPr lvl="1" eaLnBrk="1" hangingPunct="1">
              <a:buFont typeface="Wingdings" pitchFamily="2" charset="2"/>
              <a:buChar char="§"/>
            </a:pPr>
            <a:r>
              <a:rPr lang="en-US" sz="1000" dirty="0" err="1"/>
              <a:t>Kanaloa</a:t>
            </a:r>
            <a:r>
              <a:rPr lang="en-US" sz="1000" dirty="0"/>
              <a:t> 4 freezing</a:t>
            </a:r>
          </a:p>
          <a:p>
            <a:pPr lvl="1" eaLnBrk="1" hangingPunct="1">
              <a:buFont typeface="Wingdings" pitchFamily="2" charset="2"/>
              <a:buChar char="§"/>
            </a:pPr>
            <a:endParaRPr lang="en-US" sz="1000" dirty="0"/>
          </a:p>
          <a:p>
            <a:pPr lvl="1" eaLnBrk="1" hangingPunct="1">
              <a:buFont typeface="Wingdings" pitchFamily="2" charset="2"/>
              <a:buChar char="§"/>
            </a:pPr>
            <a:endParaRPr lang="en-US" dirty="0"/>
          </a:p>
        </p:txBody>
      </p:sp>
      <p:graphicFrame>
        <p:nvGraphicFramePr>
          <p:cNvPr id="5" name="Table 4"/>
          <p:cNvGraphicFramePr>
            <a:graphicFrameLocks noGrp="1"/>
          </p:cNvGraphicFramePr>
          <p:nvPr>
            <p:extLst/>
          </p:nvPr>
        </p:nvGraphicFramePr>
        <p:xfrm>
          <a:off x="196850" y="5257800"/>
          <a:ext cx="8489949" cy="1081897"/>
        </p:xfrm>
        <a:graphic>
          <a:graphicData uri="http://schemas.openxmlformats.org/drawingml/2006/table">
            <a:tbl>
              <a:tblPr firstRow="1" bandRow="1">
                <a:tableStyleId>{5940675A-B579-460E-94D1-54222C63F5DA}</a:tableStyleId>
              </a:tblPr>
              <a:tblGrid>
                <a:gridCol w="2317750">
                  <a:extLst>
                    <a:ext uri="{9D8B030D-6E8A-4147-A177-3AD203B41FA5}">
                      <a16:colId xmlns:a16="http://schemas.microsoft.com/office/drawing/2014/main" xmlns="" val="20000"/>
                    </a:ext>
                  </a:extLst>
                </a:gridCol>
                <a:gridCol w="990600">
                  <a:extLst>
                    <a:ext uri="{9D8B030D-6E8A-4147-A177-3AD203B41FA5}">
                      <a16:colId xmlns:a16="http://schemas.microsoft.com/office/drawing/2014/main" xmlns="" val="20001"/>
                    </a:ext>
                  </a:extLst>
                </a:gridCol>
                <a:gridCol w="1981200">
                  <a:extLst>
                    <a:ext uri="{9D8B030D-6E8A-4147-A177-3AD203B41FA5}">
                      <a16:colId xmlns:a16="http://schemas.microsoft.com/office/drawing/2014/main" xmlns="" val="20002"/>
                    </a:ext>
                  </a:extLst>
                </a:gridCol>
                <a:gridCol w="3200399">
                  <a:extLst>
                    <a:ext uri="{9D8B030D-6E8A-4147-A177-3AD203B41FA5}">
                      <a16:colId xmlns:a16="http://schemas.microsoft.com/office/drawing/2014/main" xmlns="" val="20003"/>
                    </a:ext>
                  </a:extLst>
                </a:gridCol>
              </a:tblGrid>
              <a:tr h="228545">
                <a:tc>
                  <a:txBody>
                    <a:bodyPr/>
                    <a:lstStyle/>
                    <a:p>
                      <a:pPr algn="ctr"/>
                      <a:r>
                        <a:rPr lang="en-US" sz="800" b="1" dirty="0"/>
                        <a:t>Deliverable</a:t>
                      </a:r>
                    </a:p>
                  </a:txBody>
                  <a:tcPr marL="91444" marR="91444" marT="45709" marB="45709"/>
                </a:tc>
                <a:tc>
                  <a:txBody>
                    <a:bodyPr/>
                    <a:lstStyle/>
                    <a:p>
                      <a:pPr algn="ctr"/>
                      <a:r>
                        <a:rPr lang="en-US" sz="800" b="1" dirty="0"/>
                        <a:t>Status</a:t>
                      </a:r>
                    </a:p>
                  </a:txBody>
                  <a:tcPr marL="91444" marR="91444" marT="45709" marB="45709"/>
                </a:tc>
                <a:tc>
                  <a:txBody>
                    <a:bodyPr/>
                    <a:lstStyle/>
                    <a:p>
                      <a:pPr algn="ctr"/>
                      <a:r>
                        <a:rPr lang="en-US" sz="800" b="1" dirty="0"/>
                        <a:t>Planned/Revised Completion Date</a:t>
                      </a:r>
                    </a:p>
                  </a:txBody>
                  <a:tcPr marL="91444" marR="91444" marT="45709" marB="45709"/>
                </a:tc>
                <a:tc>
                  <a:txBody>
                    <a:bodyPr/>
                    <a:lstStyle/>
                    <a:p>
                      <a:pPr algn="ctr"/>
                      <a:r>
                        <a:rPr lang="en-US" sz="800" b="1" dirty="0"/>
                        <a:t>Comments</a:t>
                      </a:r>
                    </a:p>
                  </a:txBody>
                  <a:tcPr marL="91444" marR="91444" marT="45709" marB="45709"/>
                </a:tc>
                <a:extLst>
                  <a:ext uri="{0D108BD9-81ED-4DB2-BD59-A6C34878D82A}">
                    <a16:rowId xmlns:a16="http://schemas.microsoft.com/office/drawing/2014/main" xmlns="" val="10000"/>
                  </a:ext>
                </a:extLst>
              </a:tr>
              <a:tr h="213309">
                <a:tc>
                  <a:txBody>
                    <a:bodyPr/>
                    <a:lstStyle/>
                    <a:p>
                      <a:r>
                        <a:rPr lang="en-US" sz="800" dirty="0"/>
                        <a:t>Destiny Documentary Video 2</a:t>
                      </a:r>
                      <a:r>
                        <a:rPr lang="en-US" sz="800" baseline="30000" dirty="0"/>
                        <a:t>nd</a:t>
                      </a:r>
                      <a:r>
                        <a:rPr lang="en-US" sz="800" baseline="0" dirty="0"/>
                        <a:t> Draft</a:t>
                      </a:r>
                      <a:endParaRPr lang="en-US" sz="800" dirty="0"/>
                    </a:p>
                  </a:txBody>
                  <a:tcPr marL="91444" marR="91444" marT="45709" marB="45709"/>
                </a:tc>
                <a:tc>
                  <a:txBody>
                    <a:bodyPr/>
                    <a:lstStyle/>
                    <a:p>
                      <a:r>
                        <a:rPr lang="en-US" sz="800" dirty="0"/>
                        <a:t>In Progress</a:t>
                      </a:r>
                    </a:p>
                  </a:txBody>
                  <a:tcPr marL="91444" marR="91444" marT="45709" marB="45709"/>
                </a:tc>
                <a:tc>
                  <a:txBody>
                    <a:bodyPr/>
                    <a:lstStyle/>
                    <a:p>
                      <a:r>
                        <a:rPr lang="en-US" sz="800" dirty="0"/>
                        <a:t>March 9</a:t>
                      </a:r>
                      <a:r>
                        <a:rPr lang="en-US" sz="800" baseline="30000" dirty="0"/>
                        <a:t>th</a:t>
                      </a:r>
                      <a:r>
                        <a:rPr lang="en-US" sz="800" dirty="0"/>
                        <a:t> </a:t>
                      </a:r>
                    </a:p>
                  </a:txBody>
                  <a:tcPr marL="91444" marR="91444" marT="45709" marB="45709"/>
                </a:tc>
                <a:tc>
                  <a:txBody>
                    <a:bodyPr/>
                    <a:lstStyle/>
                    <a:p>
                      <a:endParaRPr lang="en-US" sz="800" dirty="0"/>
                    </a:p>
                  </a:txBody>
                  <a:tcPr marL="91444" marR="91444" marT="45709" marB="45709"/>
                </a:tc>
                <a:extLst>
                  <a:ext uri="{0D108BD9-81ED-4DB2-BD59-A6C34878D82A}">
                    <a16:rowId xmlns:a16="http://schemas.microsoft.com/office/drawing/2014/main" xmlns="" val="10001"/>
                  </a:ext>
                </a:extLst>
              </a:tr>
              <a:tr h="213309">
                <a:tc>
                  <a:txBody>
                    <a:bodyPr/>
                    <a:lstStyle/>
                    <a:p>
                      <a:endParaRPr lang="en-US" sz="800" dirty="0"/>
                    </a:p>
                  </a:txBody>
                  <a:tcPr marL="91444" marR="91444" marT="45709" marB="45709"/>
                </a:tc>
                <a:tc>
                  <a:txBody>
                    <a:bodyPr/>
                    <a:lstStyle/>
                    <a:p>
                      <a:endParaRPr lang="en-US" sz="800" dirty="0"/>
                    </a:p>
                  </a:txBody>
                  <a:tcPr marL="91444" marR="91444" marT="45709" marB="45709"/>
                </a:tc>
                <a:tc>
                  <a:txBody>
                    <a:bodyPr/>
                    <a:lstStyle/>
                    <a:p>
                      <a:endParaRPr lang="en-US" sz="800" dirty="0"/>
                    </a:p>
                  </a:txBody>
                  <a:tcPr marL="91444" marR="91444" marT="45709" marB="45709"/>
                </a:tc>
                <a:tc>
                  <a:txBody>
                    <a:bodyPr/>
                    <a:lstStyle/>
                    <a:p>
                      <a:endParaRPr lang="en-US" sz="800" dirty="0"/>
                    </a:p>
                  </a:txBody>
                  <a:tcPr marL="91444" marR="91444" marT="45709" marB="45709"/>
                </a:tc>
                <a:extLst>
                  <a:ext uri="{0D108BD9-81ED-4DB2-BD59-A6C34878D82A}">
                    <a16:rowId xmlns:a16="http://schemas.microsoft.com/office/drawing/2014/main" xmlns="" val="10002"/>
                  </a:ext>
                </a:extLst>
              </a:tr>
              <a:tr h="213309">
                <a:tc>
                  <a:txBody>
                    <a:bodyPr/>
                    <a:lstStyle/>
                    <a:p>
                      <a:endParaRPr lang="en-US" sz="800" dirty="0"/>
                    </a:p>
                  </a:txBody>
                  <a:tcPr marL="91444" marR="91444" marT="45709" marB="45709"/>
                </a:tc>
                <a:tc>
                  <a:txBody>
                    <a:bodyPr/>
                    <a:lstStyle/>
                    <a:p>
                      <a:endParaRPr lang="en-US" sz="800" dirty="0"/>
                    </a:p>
                  </a:txBody>
                  <a:tcPr marL="91444" marR="91444" marT="45709" marB="45709"/>
                </a:tc>
                <a:tc>
                  <a:txBody>
                    <a:bodyPr/>
                    <a:lstStyle/>
                    <a:p>
                      <a:endParaRPr lang="en-US" sz="800" dirty="0"/>
                    </a:p>
                  </a:txBody>
                  <a:tcPr marL="91444" marR="91444" marT="45709" marB="45709"/>
                </a:tc>
                <a:tc>
                  <a:txBody>
                    <a:bodyPr/>
                    <a:lstStyle/>
                    <a:p>
                      <a:endParaRPr lang="en-US" sz="800" dirty="0"/>
                    </a:p>
                  </a:txBody>
                  <a:tcPr marL="91444" marR="91444" marT="45709" marB="45709"/>
                </a:tc>
                <a:extLst>
                  <a:ext uri="{0D108BD9-81ED-4DB2-BD59-A6C34878D82A}">
                    <a16:rowId xmlns:a16="http://schemas.microsoft.com/office/drawing/2014/main" xmlns="" val="10003"/>
                  </a:ext>
                </a:extLst>
              </a:tr>
              <a:tr h="213309">
                <a:tc>
                  <a:txBody>
                    <a:bodyPr/>
                    <a:lstStyle/>
                    <a:p>
                      <a:endParaRPr lang="en-US" sz="800" dirty="0"/>
                    </a:p>
                  </a:txBody>
                  <a:tcPr marL="91444" marR="91444" marT="45709" marB="45709"/>
                </a:tc>
                <a:tc>
                  <a:txBody>
                    <a:bodyPr/>
                    <a:lstStyle/>
                    <a:p>
                      <a:endParaRPr lang="en-US" sz="800" dirty="0"/>
                    </a:p>
                  </a:txBody>
                  <a:tcPr marL="91444" marR="91444" marT="45709" marB="45709"/>
                </a:tc>
                <a:tc>
                  <a:txBody>
                    <a:bodyPr/>
                    <a:lstStyle/>
                    <a:p>
                      <a:endParaRPr lang="en-US" sz="800" dirty="0"/>
                    </a:p>
                  </a:txBody>
                  <a:tcPr marL="91444" marR="91444" marT="45709" marB="45709"/>
                </a:tc>
                <a:tc>
                  <a:txBody>
                    <a:bodyPr/>
                    <a:lstStyle/>
                    <a:p>
                      <a:endParaRPr lang="en-US" sz="800" dirty="0"/>
                    </a:p>
                  </a:txBody>
                  <a:tcPr marL="91444" marR="91444" marT="45709" marB="45709"/>
                </a:tc>
                <a:extLst>
                  <a:ext uri="{0D108BD9-81ED-4DB2-BD59-A6C34878D82A}">
                    <a16:rowId xmlns:a16="http://schemas.microsoft.com/office/drawing/2014/main" xmlns="" val="10004"/>
                  </a:ext>
                </a:extLst>
              </a:tr>
            </a:tbl>
          </a:graphicData>
        </a:graphic>
      </p:graphicFrame>
      <p:sp>
        <p:nvSpPr>
          <p:cNvPr id="7217" name="Rectangle 5"/>
          <p:cNvSpPr>
            <a:spLocks noChangeArrowheads="1"/>
          </p:cNvSpPr>
          <p:nvPr/>
        </p:nvSpPr>
        <p:spPr bwMode="auto">
          <a:xfrm>
            <a:off x="2209800" y="1866900"/>
            <a:ext cx="1219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p>
            <a:pPr defTabSz="1139825">
              <a:lnSpc>
                <a:spcPct val="90000"/>
              </a:lnSpc>
              <a:spcBef>
                <a:spcPct val="20000"/>
              </a:spcBef>
              <a:tabLst>
                <a:tab pos="288925" algn="l"/>
                <a:tab pos="3946525" algn="l"/>
              </a:tabLst>
            </a:pPr>
            <a:endParaRPr lang="en-US"/>
          </a:p>
        </p:txBody>
      </p:sp>
      <p:sp>
        <p:nvSpPr>
          <p:cNvPr id="7218" name="TextBox 18"/>
          <p:cNvSpPr txBox="1">
            <a:spLocks noChangeArrowheads="1"/>
          </p:cNvSpPr>
          <p:nvPr/>
        </p:nvSpPr>
        <p:spPr bwMode="auto">
          <a:xfrm>
            <a:off x="76200" y="4953000"/>
            <a:ext cx="3962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en-US" sz="1000" b="1"/>
              <a:t>Key Deliverables/Milestones</a:t>
            </a:r>
            <a:r>
              <a:rPr lang="en-US" sz="1200" b="1"/>
              <a:t>:</a:t>
            </a:r>
            <a:endParaRPr lang="en-US" sz="1200"/>
          </a:p>
        </p:txBody>
      </p:sp>
      <p:sp>
        <p:nvSpPr>
          <p:cNvPr id="7219" name="TextBox 21"/>
          <p:cNvSpPr txBox="1">
            <a:spLocks noChangeArrowheads="1"/>
          </p:cNvSpPr>
          <p:nvPr/>
        </p:nvSpPr>
        <p:spPr bwMode="auto">
          <a:xfrm>
            <a:off x="76200" y="1219200"/>
            <a:ext cx="80010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en-US" sz="1000" b="1" dirty="0"/>
              <a:t>Project Name:	Destiny Documentary Video			Current Phase: 2</a:t>
            </a:r>
            <a:r>
              <a:rPr lang="en-US" sz="1000" b="1" baseline="30000" dirty="0"/>
              <a:t>nd</a:t>
            </a:r>
            <a:r>
              <a:rPr lang="en-US" sz="1000" b="1" dirty="0"/>
              <a:t> Draft</a:t>
            </a:r>
          </a:p>
          <a:p>
            <a:pPr eaLnBrk="1" hangingPunct="1"/>
            <a:r>
              <a:rPr lang="en-US" sz="1000" b="1" dirty="0"/>
              <a:t>Project Start:	February 16</a:t>
            </a:r>
            <a:r>
              <a:rPr lang="en-US" sz="1000" b="1" baseline="30000" dirty="0"/>
              <a:t>th</a:t>
            </a:r>
            <a:r>
              <a:rPr lang="en-US" sz="1000" b="1" dirty="0"/>
              <a:t> 					Planned/Revised End: March 10</a:t>
            </a:r>
            <a:r>
              <a:rPr lang="en-US" sz="1000" b="1" baseline="30000" dirty="0"/>
              <a:t>th</a:t>
            </a:r>
            <a:r>
              <a:rPr lang="en-US" sz="1000" b="1" dirty="0"/>
              <a:t> </a:t>
            </a:r>
          </a:p>
          <a:p>
            <a:pPr eaLnBrk="1" hangingPunct="1"/>
            <a:r>
              <a:rPr lang="en-US" sz="1000" b="1" dirty="0"/>
              <a:t>% Time Spent: 40%</a:t>
            </a:r>
            <a:endParaRPr lang="en-US" sz="1000" dirty="0"/>
          </a:p>
        </p:txBody>
      </p:sp>
      <p:sp>
        <p:nvSpPr>
          <p:cNvPr id="15" name="Footer Placeholder 3"/>
          <p:cNvSpPr txBox="1">
            <a:spLocks/>
          </p:cNvSpPr>
          <p:nvPr/>
        </p:nvSpPr>
        <p:spPr>
          <a:xfrm>
            <a:off x="6248400" y="6248400"/>
            <a:ext cx="2895600" cy="47625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lnSpc>
                <a:spcPct val="90000"/>
              </a:lnSpc>
              <a:spcBef>
                <a:spcPct val="20000"/>
              </a:spcBef>
              <a:defRPr sz="1600" kern="1200">
                <a:solidFill>
                  <a:schemeClr val="tx1"/>
                </a:solidFill>
                <a:latin typeface="Arial" charset="0"/>
                <a:ea typeface="+mn-ea"/>
                <a:cs typeface="+mn-cs"/>
              </a:defRPr>
            </a:lvl1pPr>
            <a:lvl2pPr marL="742950" indent="-285750" algn="l" defTabSz="914400" rtl="0" eaLnBrk="0" latinLnBrk="0" hangingPunct="0">
              <a:lnSpc>
                <a:spcPct val="90000"/>
              </a:lnSpc>
              <a:spcBef>
                <a:spcPct val="20000"/>
              </a:spcBef>
              <a:defRPr sz="1600" kern="1200">
                <a:solidFill>
                  <a:schemeClr val="tx1"/>
                </a:solidFill>
                <a:latin typeface="Arial" charset="0"/>
                <a:ea typeface="+mn-ea"/>
                <a:cs typeface="+mn-cs"/>
              </a:defRPr>
            </a:lvl2pPr>
            <a:lvl3pPr marL="1143000" indent="-228600" algn="l" defTabSz="914400" rtl="0" eaLnBrk="0" latinLnBrk="0" hangingPunct="0">
              <a:lnSpc>
                <a:spcPct val="90000"/>
              </a:lnSpc>
              <a:spcBef>
                <a:spcPct val="20000"/>
              </a:spcBef>
              <a:defRPr sz="1600" kern="1200">
                <a:solidFill>
                  <a:schemeClr val="tx1"/>
                </a:solidFill>
                <a:latin typeface="Arial" charset="0"/>
                <a:ea typeface="+mn-ea"/>
                <a:cs typeface="+mn-cs"/>
              </a:defRPr>
            </a:lvl3pPr>
            <a:lvl4pPr marL="1600200" indent="-228600" algn="l" defTabSz="914400" rtl="0" eaLnBrk="0" latinLnBrk="0" hangingPunct="0">
              <a:lnSpc>
                <a:spcPct val="90000"/>
              </a:lnSpc>
              <a:spcBef>
                <a:spcPct val="20000"/>
              </a:spcBef>
              <a:defRPr sz="1600" kern="1200">
                <a:solidFill>
                  <a:schemeClr val="tx1"/>
                </a:solidFill>
                <a:latin typeface="Arial" charset="0"/>
                <a:ea typeface="+mn-ea"/>
                <a:cs typeface="+mn-cs"/>
              </a:defRPr>
            </a:lvl4pPr>
            <a:lvl5pPr marL="2057400" indent="-228600" algn="l" defTabSz="914400" rtl="0" eaLnBrk="0" latinLnBrk="0" hangingPunct="0">
              <a:lnSpc>
                <a:spcPct val="90000"/>
              </a:lnSpc>
              <a:spcBef>
                <a:spcPct val="20000"/>
              </a:spcBef>
              <a:defRPr sz="1600" kern="1200">
                <a:solidFill>
                  <a:schemeClr val="tx1"/>
                </a:solidFill>
                <a:latin typeface="Arial" charset="0"/>
                <a:ea typeface="+mn-ea"/>
                <a:cs typeface="+mn-cs"/>
              </a:defRPr>
            </a:lvl5pPr>
            <a:lvl6pPr marL="2514600" indent="-228600" algn="l" defTabSz="914400" rtl="0" eaLnBrk="0" fontAlgn="base" latinLnBrk="0" hangingPunct="0">
              <a:lnSpc>
                <a:spcPct val="90000"/>
              </a:lnSpc>
              <a:spcBef>
                <a:spcPct val="20000"/>
              </a:spcBef>
              <a:spcAft>
                <a:spcPct val="0"/>
              </a:spcAft>
              <a:defRPr sz="1600" kern="1200">
                <a:solidFill>
                  <a:schemeClr val="tx1"/>
                </a:solidFill>
                <a:latin typeface="Arial" charset="0"/>
                <a:ea typeface="+mn-ea"/>
                <a:cs typeface="+mn-cs"/>
              </a:defRPr>
            </a:lvl6pPr>
            <a:lvl7pPr marL="2971800" indent="-228600" algn="l" defTabSz="914400" rtl="0" eaLnBrk="0" fontAlgn="base" latinLnBrk="0" hangingPunct="0">
              <a:lnSpc>
                <a:spcPct val="90000"/>
              </a:lnSpc>
              <a:spcBef>
                <a:spcPct val="20000"/>
              </a:spcBef>
              <a:spcAft>
                <a:spcPct val="0"/>
              </a:spcAft>
              <a:defRPr sz="1600" kern="1200">
                <a:solidFill>
                  <a:schemeClr val="tx1"/>
                </a:solidFill>
                <a:latin typeface="Arial" charset="0"/>
                <a:ea typeface="+mn-ea"/>
                <a:cs typeface="+mn-cs"/>
              </a:defRPr>
            </a:lvl7pPr>
            <a:lvl8pPr marL="3429000" indent="-228600" algn="l" defTabSz="914400" rtl="0" eaLnBrk="0" fontAlgn="base" latinLnBrk="0" hangingPunct="0">
              <a:lnSpc>
                <a:spcPct val="90000"/>
              </a:lnSpc>
              <a:spcBef>
                <a:spcPct val="20000"/>
              </a:spcBef>
              <a:spcAft>
                <a:spcPct val="0"/>
              </a:spcAft>
              <a:defRPr sz="1600" kern="1200">
                <a:solidFill>
                  <a:schemeClr val="tx1"/>
                </a:solidFill>
                <a:latin typeface="Arial" charset="0"/>
                <a:ea typeface="+mn-ea"/>
                <a:cs typeface="+mn-cs"/>
              </a:defRPr>
            </a:lvl8pPr>
            <a:lvl9pPr marL="3886200" indent="-228600" algn="l" defTabSz="914400" rtl="0" eaLnBrk="0" fontAlgn="base" latinLnBrk="0" hangingPunct="0">
              <a:lnSpc>
                <a:spcPct val="90000"/>
              </a:lnSpc>
              <a:spcBef>
                <a:spcPct val="20000"/>
              </a:spcBef>
              <a:spcAft>
                <a:spcPct val="0"/>
              </a:spcAft>
              <a:defRPr sz="1600" kern="1200">
                <a:solidFill>
                  <a:schemeClr val="tx1"/>
                </a:solidFill>
                <a:latin typeface="Arial" charset="0"/>
                <a:ea typeface="+mn-ea"/>
                <a:cs typeface="+mn-cs"/>
              </a:defRPr>
            </a:lvl9pPr>
          </a:lstStyle>
          <a:p>
            <a:pPr algn="just" eaLnBrk="1" hangingPunct="1">
              <a:lnSpc>
                <a:spcPct val="100000"/>
              </a:lnSpc>
              <a:spcBef>
                <a:spcPct val="0"/>
              </a:spcBef>
              <a:defRPr/>
            </a:pPr>
            <a:r>
              <a:rPr lang="en-US" sz="1400" dirty="0"/>
              <a:t>		              </a:t>
            </a:r>
          </a:p>
          <a:p>
            <a:pPr algn="just" eaLnBrk="1" hangingPunct="1">
              <a:lnSpc>
                <a:spcPct val="100000"/>
              </a:lnSpc>
              <a:spcBef>
                <a:spcPct val="0"/>
              </a:spcBef>
              <a:defRPr/>
            </a:pPr>
            <a:r>
              <a:rPr lang="en-US" sz="1400" dirty="0"/>
              <a:t>		               </a:t>
            </a:r>
            <a:fld id="{3839EE53-753A-4AE1-9B62-1070B4C7F677}" type="slidenum">
              <a:rPr lang="en-US" sz="1400" smtClean="0"/>
              <a:pPr algn="just" eaLnBrk="1" hangingPunct="1">
                <a:lnSpc>
                  <a:spcPct val="100000"/>
                </a:lnSpc>
                <a:spcBef>
                  <a:spcPct val="0"/>
                </a:spcBef>
                <a:defRPr/>
              </a:pPr>
              <a:t>21</a:t>
            </a:fld>
            <a:endParaRPr lang="en-US" sz="1400" dirty="0"/>
          </a:p>
        </p:txBody>
      </p:sp>
    </p:spTree>
    <p:extLst>
      <p:ext uri="{BB962C8B-B14F-4D97-AF65-F5344CB8AC3E}">
        <p14:creationId xmlns:p14="http://schemas.microsoft.com/office/powerpoint/2010/main" val="1474560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96850" y="0"/>
            <a:ext cx="8489950" cy="1143000"/>
          </a:xfrm>
        </p:spPr>
        <p:txBody>
          <a:bodyPr/>
          <a:lstStyle/>
          <a:p>
            <a:pPr algn="l" eaLnBrk="1" hangingPunct="1"/>
            <a:r>
              <a:rPr lang="en-US" dirty="0"/>
              <a:t>Project Status Noel</a:t>
            </a:r>
          </a:p>
        </p:txBody>
      </p:sp>
      <p:sp>
        <p:nvSpPr>
          <p:cNvPr id="7172" name="TextBox 3"/>
          <p:cNvSpPr txBox="1">
            <a:spLocks noChangeArrowheads="1"/>
          </p:cNvSpPr>
          <p:nvPr/>
        </p:nvSpPr>
        <p:spPr bwMode="auto">
          <a:xfrm>
            <a:off x="76200" y="1956475"/>
            <a:ext cx="8915400"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en-US" sz="1000" b="1" dirty="0"/>
              <a:t>Summary of Recent Status:  </a:t>
            </a:r>
            <a:endParaRPr lang="en-US" sz="1000" dirty="0"/>
          </a:p>
          <a:p>
            <a:pPr eaLnBrk="1" hangingPunct="1"/>
            <a:r>
              <a:rPr lang="en-US" sz="1000" b="1" dirty="0"/>
              <a:t>This demo is a spin off of my algorithms assignment. It will be a simulation of two galaxies colliding. This week I spent most of the time integrating the Vis Visa equation to find the initial velocity for elliptical orbits. I also worked on a static particle system to astatically represent a full galaxy system.</a:t>
            </a:r>
          </a:p>
          <a:p>
            <a:pPr eaLnBrk="1" hangingPunct="1"/>
            <a:endParaRPr lang="en-US" sz="1000" b="1" dirty="0"/>
          </a:p>
          <a:p>
            <a:pPr eaLnBrk="1" hangingPunct="1"/>
            <a:endParaRPr lang="en-US" sz="1000" b="1" dirty="0"/>
          </a:p>
          <a:p>
            <a:pPr eaLnBrk="1" hangingPunct="1"/>
            <a:endParaRPr lang="en-US" sz="1000" b="1" dirty="0"/>
          </a:p>
          <a:p>
            <a:pPr eaLnBrk="1" hangingPunct="1"/>
            <a:r>
              <a:rPr lang="en-US" sz="1000" b="1" dirty="0"/>
              <a:t>Activities Completed:</a:t>
            </a:r>
          </a:p>
          <a:p>
            <a:pPr lvl="1" eaLnBrk="1" hangingPunct="1">
              <a:buFont typeface="Wingdings" pitchFamily="2" charset="2"/>
              <a:buChar char="§"/>
            </a:pPr>
            <a:r>
              <a:rPr lang="en-US" sz="1000" dirty="0"/>
              <a:t>Vis Visa Equation implemented</a:t>
            </a:r>
          </a:p>
          <a:p>
            <a:pPr lvl="1" eaLnBrk="1" hangingPunct="1">
              <a:buFont typeface="Wingdings" pitchFamily="2" charset="2"/>
              <a:buChar char="§"/>
            </a:pPr>
            <a:r>
              <a:rPr lang="en-US" sz="1000" dirty="0"/>
              <a:t>Static Particle System</a:t>
            </a:r>
          </a:p>
          <a:p>
            <a:pPr lvl="1" eaLnBrk="1" hangingPunct="1">
              <a:buFont typeface="Wingdings" pitchFamily="2" charset="2"/>
              <a:buChar char="§"/>
            </a:pPr>
            <a:endParaRPr lang="en-US" sz="1000" dirty="0"/>
          </a:p>
          <a:p>
            <a:pPr eaLnBrk="1" hangingPunct="1"/>
            <a:r>
              <a:rPr lang="en-US" sz="1000" b="1" dirty="0"/>
              <a:t>Activities In Progress:</a:t>
            </a:r>
          </a:p>
          <a:p>
            <a:pPr lvl="1" eaLnBrk="1" hangingPunct="1">
              <a:buFont typeface="Wingdings" pitchFamily="2" charset="2"/>
              <a:buChar char="§"/>
            </a:pPr>
            <a:r>
              <a:rPr lang="en-US" sz="1000" dirty="0"/>
              <a:t>Collision of two galaxies</a:t>
            </a:r>
          </a:p>
          <a:p>
            <a:pPr lvl="1" eaLnBrk="1" hangingPunct="1">
              <a:buFont typeface="Wingdings" pitchFamily="2" charset="2"/>
              <a:buChar char="§"/>
            </a:pPr>
            <a:r>
              <a:rPr lang="en-US" sz="1000" dirty="0"/>
              <a:t>Testing in Destiny</a:t>
            </a:r>
          </a:p>
          <a:p>
            <a:pPr lvl="1" eaLnBrk="1" hangingPunct="1">
              <a:buFont typeface="Wingdings" pitchFamily="2" charset="2"/>
              <a:buChar char="§"/>
            </a:pPr>
            <a:endParaRPr lang="en-US" sz="1000" dirty="0"/>
          </a:p>
          <a:p>
            <a:pPr eaLnBrk="1" hangingPunct="1"/>
            <a:r>
              <a:rPr lang="en-US" sz="1000" b="1" dirty="0"/>
              <a:t>Issues:</a:t>
            </a:r>
          </a:p>
          <a:p>
            <a:pPr lvl="1" eaLnBrk="1" hangingPunct="1">
              <a:buFont typeface="Wingdings" pitchFamily="2" charset="2"/>
              <a:buChar char="§"/>
            </a:pPr>
            <a:r>
              <a:rPr lang="en-US" sz="1000" dirty="0"/>
              <a:t>Floating points</a:t>
            </a:r>
          </a:p>
          <a:p>
            <a:pPr lvl="1" eaLnBrk="1" hangingPunct="1">
              <a:buFont typeface="Wingdings" pitchFamily="2" charset="2"/>
              <a:buChar char="§"/>
            </a:pPr>
            <a:endParaRPr lang="en-US" dirty="0"/>
          </a:p>
          <a:p>
            <a:pPr lvl="1" eaLnBrk="1" hangingPunct="1">
              <a:buFont typeface="Wingdings" pitchFamily="2" charset="2"/>
              <a:buChar char="§"/>
            </a:pPr>
            <a:endParaRPr lang="en-US" sz="1000" dirty="0"/>
          </a:p>
        </p:txBody>
      </p:sp>
      <p:graphicFrame>
        <p:nvGraphicFramePr>
          <p:cNvPr id="5" name="Table 4"/>
          <p:cNvGraphicFramePr>
            <a:graphicFrameLocks noGrp="1"/>
          </p:cNvGraphicFramePr>
          <p:nvPr>
            <p:extLst/>
          </p:nvPr>
        </p:nvGraphicFramePr>
        <p:xfrm>
          <a:off x="196850" y="5257800"/>
          <a:ext cx="8489949" cy="1081897"/>
        </p:xfrm>
        <a:graphic>
          <a:graphicData uri="http://schemas.openxmlformats.org/drawingml/2006/table">
            <a:tbl>
              <a:tblPr firstRow="1" bandRow="1">
                <a:tableStyleId>{5940675A-B579-460E-94D1-54222C63F5DA}</a:tableStyleId>
              </a:tblPr>
              <a:tblGrid>
                <a:gridCol w="2317750">
                  <a:extLst>
                    <a:ext uri="{9D8B030D-6E8A-4147-A177-3AD203B41FA5}">
                      <a16:colId xmlns:a16="http://schemas.microsoft.com/office/drawing/2014/main" xmlns="" val="20000"/>
                    </a:ext>
                  </a:extLst>
                </a:gridCol>
                <a:gridCol w="990600">
                  <a:extLst>
                    <a:ext uri="{9D8B030D-6E8A-4147-A177-3AD203B41FA5}">
                      <a16:colId xmlns:a16="http://schemas.microsoft.com/office/drawing/2014/main" xmlns="" val="20001"/>
                    </a:ext>
                  </a:extLst>
                </a:gridCol>
                <a:gridCol w="1981200">
                  <a:extLst>
                    <a:ext uri="{9D8B030D-6E8A-4147-A177-3AD203B41FA5}">
                      <a16:colId xmlns:a16="http://schemas.microsoft.com/office/drawing/2014/main" xmlns="" val="20002"/>
                    </a:ext>
                  </a:extLst>
                </a:gridCol>
                <a:gridCol w="3200399">
                  <a:extLst>
                    <a:ext uri="{9D8B030D-6E8A-4147-A177-3AD203B41FA5}">
                      <a16:colId xmlns:a16="http://schemas.microsoft.com/office/drawing/2014/main" xmlns="" val="20003"/>
                    </a:ext>
                  </a:extLst>
                </a:gridCol>
              </a:tblGrid>
              <a:tr h="228545">
                <a:tc>
                  <a:txBody>
                    <a:bodyPr/>
                    <a:lstStyle/>
                    <a:p>
                      <a:pPr algn="ctr"/>
                      <a:r>
                        <a:rPr lang="en-US" sz="800" b="1" dirty="0"/>
                        <a:t>Deliverable</a:t>
                      </a:r>
                    </a:p>
                  </a:txBody>
                  <a:tcPr marL="91444" marR="91444" marT="45709" marB="45709"/>
                </a:tc>
                <a:tc>
                  <a:txBody>
                    <a:bodyPr/>
                    <a:lstStyle/>
                    <a:p>
                      <a:pPr algn="ctr"/>
                      <a:r>
                        <a:rPr lang="en-US" sz="800" b="1" dirty="0"/>
                        <a:t>Status</a:t>
                      </a:r>
                    </a:p>
                  </a:txBody>
                  <a:tcPr marL="91444" marR="91444" marT="45709" marB="45709"/>
                </a:tc>
                <a:tc>
                  <a:txBody>
                    <a:bodyPr/>
                    <a:lstStyle/>
                    <a:p>
                      <a:pPr algn="ctr"/>
                      <a:r>
                        <a:rPr lang="en-US" sz="800" b="1" dirty="0"/>
                        <a:t>Planned/Revised Completion Date</a:t>
                      </a:r>
                    </a:p>
                  </a:txBody>
                  <a:tcPr marL="91444" marR="91444" marT="45709" marB="45709"/>
                </a:tc>
                <a:tc>
                  <a:txBody>
                    <a:bodyPr/>
                    <a:lstStyle/>
                    <a:p>
                      <a:pPr algn="ctr"/>
                      <a:r>
                        <a:rPr lang="en-US" sz="800" b="1" dirty="0"/>
                        <a:t>Comments</a:t>
                      </a:r>
                    </a:p>
                  </a:txBody>
                  <a:tcPr marL="91444" marR="91444" marT="45709" marB="45709"/>
                </a:tc>
                <a:extLst>
                  <a:ext uri="{0D108BD9-81ED-4DB2-BD59-A6C34878D82A}">
                    <a16:rowId xmlns:a16="http://schemas.microsoft.com/office/drawing/2014/main" xmlns="" val="10000"/>
                  </a:ext>
                </a:extLst>
              </a:tr>
              <a:tr h="213309">
                <a:tc>
                  <a:txBody>
                    <a:bodyPr/>
                    <a:lstStyle/>
                    <a:p>
                      <a:r>
                        <a:rPr lang="en-US" sz="800" dirty="0"/>
                        <a:t>Galaxy</a:t>
                      </a:r>
                      <a:r>
                        <a:rPr lang="en-US" sz="800" baseline="0" dirty="0"/>
                        <a:t> Collision</a:t>
                      </a:r>
                      <a:endParaRPr lang="en-US" sz="800" dirty="0"/>
                    </a:p>
                  </a:txBody>
                  <a:tcPr marL="91444" marR="91444" marT="45709" marB="45709"/>
                </a:tc>
                <a:tc>
                  <a:txBody>
                    <a:bodyPr/>
                    <a:lstStyle/>
                    <a:p>
                      <a:r>
                        <a:rPr lang="en-US" sz="800" dirty="0"/>
                        <a:t>In progress</a:t>
                      </a:r>
                    </a:p>
                  </a:txBody>
                  <a:tcPr marL="91444" marR="91444" marT="45709" marB="45709"/>
                </a:tc>
                <a:tc>
                  <a:txBody>
                    <a:bodyPr/>
                    <a:lstStyle/>
                    <a:p>
                      <a:r>
                        <a:rPr lang="en-US" sz="800" dirty="0"/>
                        <a:t>March</a:t>
                      </a:r>
                      <a:r>
                        <a:rPr lang="en-US" sz="800" baseline="0" dirty="0"/>
                        <a:t> 10</a:t>
                      </a:r>
                      <a:r>
                        <a:rPr lang="en-US" sz="800" baseline="30000" dirty="0"/>
                        <a:t>th</a:t>
                      </a:r>
                      <a:r>
                        <a:rPr lang="en-US" sz="800" baseline="0" dirty="0"/>
                        <a:t> </a:t>
                      </a:r>
                      <a:endParaRPr lang="en-US" sz="800" dirty="0"/>
                    </a:p>
                  </a:txBody>
                  <a:tcPr marL="91444" marR="91444" marT="45709" marB="45709"/>
                </a:tc>
                <a:tc>
                  <a:txBody>
                    <a:bodyPr/>
                    <a:lstStyle/>
                    <a:p>
                      <a:r>
                        <a:rPr lang="en-US" sz="800" dirty="0"/>
                        <a:t>Same</a:t>
                      </a:r>
                      <a:r>
                        <a:rPr lang="en-US" sz="800" baseline="0" dirty="0"/>
                        <a:t> completion time for my Algorithm assignment</a:t>
                      </a:r>
                      <a:endParaRPr lang="en-US" sz="800" dirty="0"/>
                    </a:p>
                  </a:txBody>
                  <a:tcPr marL="91444" marR="91444" marT="45709" marB="45709"/>
                </a:tc>
                <a:extLst>
                  <a:ext uri="{0D108BD9-81ED-4DB2-BD59-A6C34878D82A}">
                    <a16:rowId xmlns:a16="http://schemas.microsoft.com/office/drawing/2014/main" xmlns="" val="10001"/>
                  </a:ext>
                </a:extLst>
              </a:tr>
              <a:tr h="213309">
                <a:tc>
                  <a:txBody>
                    <a:bodyPr/>
                    <a:lstStyle/>
                    <a:p>
                      <a:endParaRPr lang="en-US" sz="800" dirty="0"/>
                    </a:p>
                  </a:txBody>
                  <a:tcPr marL="91444" marR="91444" marT="45709" marB="45709"/>
                </a:tc>
                <a:tc>
                  <a:txBody>
                    <a:bodyPr/>
                    <a:lstStyle/>
                    <a:p>
                      <a:endParaRPr lang="en-US" sz="800" dirty="0"/>
                    </a:p>
                  </a:txBody>
                  <a:tcPr marL="91444" marR="91444" marT="45709" marB="45709"/>
                </a:tc>
                <a:tc>
                  <a:txBody>
                    <a:bodyPr/>
                    <a:lstStyle/>
                    <a:p>
                      <a:endParaRPr lang="en-US" sz="800" dirty="0"/>
                    </a:p>
                  </a:txBody>
                  <a:tcPr marL="91444" marR="91444" marT="45709" marB="45709"/>
                </a:tc>
                <a:tc>
                  <a:txBody>
                    <a:bodyPr/>
                    <a:lstStyle/>
                    <a:p>
                      <a:endParaRPr lang="en-US" sz="800" dirty="0"/>
                    </a:p>
                  </a:txBody>
                  <a:tcPr marL="91444" marR="91444" marT="45709" marB="45709"/>
                </a:tc>
                <a:extLst>
                  <a:ext uri="{0D108BD9-81ED-4DB2-BD59-A6C34878D82A}">
                    <a16:rowId xmlns:a16="http://schemas.microsoft.com/office/drawing/2014/main" xmlns="" val="10002"/>
                  </a:ext>
                </a:extLst>
              </a:tr>
              <a:tr h="213309">
                <a:tc>
                  <a:txBody>
                    <a:bodyPr/>
                    <a:lstStyle/>
                    <a:p>
                      <a:endParaRPr lang="en-US" sz="800" dirty="0"/>
                    </a:p>
                  </a:txBody>
                  <a:tcPr marL="91444" marR="91444" marT="45709" marB="45709"/>
                </a:tc>
                <a:tc>
                  <a:txBody>
                    <a:bodyPr/>
                    <a:lstStyle/>
                    <a:p>
                      <a:endParaRPr lang="en-US" sz="800" dirty="0"/>
                    </a:p>
                  </a:txBody>
                  <a:tcPr marL="91444" marR="91444" marT="45709" marB="45709"/>
                </a:tc>
                <a:tc>
                  <a:txBody>
                    <a:bodyPr/>
                    <a:lstStyle/>
                    <a:p>
                      <a:endParaRPr lang="en-US" sz="800" dirty="0"/>
                    </a:p>
                  </a:txBody>
                  <a:tcPr marL="91444" marR="91444" marT="45709" marB="45709"/>
                </a:tc>
                <a:tc>
                  <a:txBody>
                    <a:bodyPr/>
                    <a:lstStyle/>
                    <a:p>
                      <a:endParaRPr lang="en-US" sz="800" dirty="0"/>
                    </a:p>
                  </a:txBody>
                  <a:tcPr marL="91444" marR="91444" marT="45709" marB="45709"/>
                </a:tc>
                <a:extLst>
                  <a:ext uri="{0D108BD9-81ED-4DB2-BD59-A6C34878D82A}">
                    <a16:rowId xmlns:a16="http://schemas.microsoft.com/office/drawing/2014/main" xmlns="" val="10003"/>
                  </a:ext>
                </a:extLst>
              </a:tr>
              <a:tr h="213309">
                <a:tc>
                  <a:txBody>
                    <a:bodyPr/>
                    <a:lstStyle/>
                    <a:p>
                      <a:endParaRPr lang="en-US" sz="800" dirty="0"/>
                    </a:p>
                  </a:txBody>
                  <a:tcPr marL="91444" marR="91444" marT="45709" marB="45709"/>
                </a:tc>
                <a:tc>
                  <a:txBody>
                    <a:bodyPr/>
                    <a:lstStyle/>
                    <a:p>
                      <a:endParaRPr lang="en-US" sz="800" dirty="0"/>
                    </a:p>
                  </a:txBody>
                  <a:tcPr marL="91444" marR="91444" marT="45709" marB="45709"/>
                </a:tc>
                <a:tc>
                  <a:txBody>
                    <a:bodyPr/>
                    <a:lstStyle/>
                    <a:p>
                      <a:endParaRPr lang="en-US" sz="800" dirty="0"/>
                    </a:p>
                  </a:txBody>
                  <a:tcPr marL="91444" marR="91444" marT="45709" marB="45709"/>
                </a:tc>
                <a:tc>
                  <a:txBody>
                    <a:bodyPr/>
                    <a:lstStyle/>
                    <a:p>
                      <a:endParaRPr lang="en-US" sz="800" dirty="0"/>
                    </a:p>
                  </a:txBody>
                  <a:tcPr marL="91444" marR="91444" marT="45709" marB="45709"/>
                </a:tc>
                <a:extLst>
                  <a:ext uri="{0D108BD9-81ED-4DB2-BD59-A6C34878D82A}">
                    <a16:rowId xmlns:a16="http://schemas.microsoft.com/office/drawing/2014/main" xmlns="" val="10004"/>
                  </a:ext>
                </a:extLst>
              </a:tr>
            </a:tbl>
          </a:graphicData>
        </a:graphic>
      </p:graphicFrame>
      <p:sp>
        <p:nvSpPr>
          <p:cNvPr id="7217" name="Rectangle 5"/>
          <p:cNvSpPr>
            <a:spLocks noChangeArrowheads="1"/>
          </p:cNvSpPr>
          <p:nvPr/>
        </p:nvSpPr>
        <p:spPr bwMode="auto">
          <a:xfrm>
            <a:off x="2209800" y="1866900"/>
            <a:ext cx="1219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p>
            <a:pPr defTabSz="1139825">
              <a:lnSpc>
                <a:spcPct val="90000"/>
              </a:lnSpc>
              <a:spcBef>
                <a:spcPct val="20000"/>
              </a:spcBef>
              <a:tabLst>
                <a:tab pos="288925" algn="l"/>
                <a:tab pos="3946525" algn="l"/>
              </a:tabLst>
            </a:pPr>
            <a:endParaRPr lang="en-US"/>
          </a:p>
        </p:txBody>
      </p:sp>
      <p:sp>
        <p:nvSpPr>
          <p:cNvPr id="7218" name="TextBox 18"/>
          <p:cNvSpPr txBox="1">
            <a:spLocks noChangeArrowheads="1"/>
          </p:cNvSpPr>
          <p:nvPr/>
        </p:nvSpPr>
        <p:spPr bwMode="auto">
          <a:xfrm>
            <a:off x="76200" y="4953000"/>
            <a:ext cx="3962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en-US" sz="1000" b="1"/>
              <a:t>Key Deliverables/Milestones</a:t>
            </a:r>
            <a:r>
              <a:rPr lang="en-US" sz="1200" b="1"/>
              <a:t>:</a:t>
            </a:r>
            <a:endParaRPr lang="en-US" sz="1200"/>
          </a:p>
        </p:txBody>
      </p:sp>
      <p:sp>
        <p:nvSpPr>
          <p:cNvPr id="7219" name="TextBox 21"/>
          <p:cNvSpPr txBox="1">
            <a:spLocks noChangeArrowheads="1"/>
          </p:cNvSpPr>
          <p:nvPr/>
        </p:nvSpPr>
        <p:spPr bwMode="auto">
          <a:xfrm>
            <a:off x="76200" y="1219200"/>
            <a:ext cx="80010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en-US" sz="1000" b="1" dirty="0"/>
              <a:t>Project Name:	Galaxy Collision Demo					Current Phase: Design</a:t>
            </a:r>
          </a:p>
          <a:p>
            <a:pPr eaLnBrk="1" hangingPunct="1"/>
            <a:r>
              <a:rPr lang="en-US" sz="1000" b="1" dirty="0"/>
              <a:t>Project Start:	January 1</a:t>
            </a:r>
            <a:r>
              <a:rPr lang="en-US" sz="1000" b="1" baseline="30000" dirty="0"/>
              <a:t>st</a:t>
            </a:r>
            <a:r>
              <a:rPr lang="en-US" sz="1000" b="1" dirty="0"/>
              <a:t>						Planned/Revised End: March 10</a:t>
            </a:r>
            <a:r>
              <a:rPr lang="en-US" sz="1000" b="1" baseline="30000" dirty="0"/>
              <a:t>th</a:t>
            </a:r>
            <a:r>
              <a:rPr lang="en-US" sz="1000" b="1" dirty="0"/>
              <a:t> </a:t>
            </a:r>
          </a:p>
          <a:p>
            <a:pPr eaLnBrk="1" hangingPunct="1"/>
            <a:r>
              <a:rPr lang="en-US" sz="1000" b="1" dirty="0"/>
              <a:t>% Time Spent: 40%</a:t>
            </a:r>
            <a:endParaRPr lang="en-US" sz="1000" dirty="0"/>
          </a:p>
        </p:txBody>
      </p:sp>
      <p:sp>
        <p:nvSpPr>
          <p:cNvPr id="15" name="Footer Placeholder 3"/>
          <p:cNvSpPr txBox="1">
            <a:spLocks/>
          </p:cNvSpPr>
          <p:nvPr/>
        </p:nvSpPr>
        <p:spPr>
          <a:xfrm>
            <a:off x="6248400" y="6248400"/>
            <a:ext cx="2895600" cy="47625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lnSpc>
                <a:spcPct val="90000"/>
              </a:lnSpc>
              <a:spcBef>
                <a:spcPct val="20000"/>
              </a:spcBef>
              <a:defRPr sz="1600" kern="1200">
                <a:solidFill>
                  <a:schemeClr val="tx1"/>
                </a:solidFill>
                <a:latin typeface="Arial" charset="0"/>
                <a:ea typeface="+mn-ea"/>
                <a:cs typeface="+mn-cs"/>
              </a:defRPr>
            </a:lvl1pPr>
            <a:lvl2pPr marL="742950" indent="-285750" algn="l" defTabSz="914400" rtl="0" eaLnBrk="0" latinLnBrk="0" hangingPunct="0">
              <a:lnSpc>
                <a:spcPct val="90000"/>
              </a:lnSpc>
              <a:spcBef>
                <a:spcPct val="20000"/>
              </a:spcBef>
              <a:defRPr sz="1600" kern="1200">
                <a:solidFill>
                  <a:schemeClr val="tx1"/>
                </a:solidFill>
                <a:latin typeface="Arial" charset="0"/>
                <a:ea typeface="+mn-ea"/>
                <a:cs typeface="+mn-cs"/>
              </a:defRPr>
            </a:lvl2pPr>
            <a:lvl3pPr marL="1143000" indent="-228600" algn="l" defTabSz="914400" rtl="0" eaLnBrk="0" latinLnBrk="0" hangingPunct="0">
              <a:lnSpc>
                <a:spcPct val="90000"/>
              </a:lnSpc>
              <a:spcBef>
                <a:spcPct val="20000"/>
              </a:spcBef>
              <a:defRPr sz="1600" kern="1200">
                <a:solidFill>
                  <a:schemeClr val="tx1"/>
                </a:solidFill>
                <a:latin typeface="Arial" charset="0"/>
                <a:ea typeface="+mn-ea"/>
                <a:cs typeface="+mn-cs"/>
              </a:defRPr>
            </a:lvl3pPr>
            <a:lvl4pPr marL="1600200" indent="-228600" algn="l" defTabSz="914400" rtl="0" eaLnBrk="0" latinLnBrk="0" hangingPunct="0">
              <a:lnSpc>
                <a:spcPct val="90000"/>
              </a:lnSpc>
              <a:spcBef>
                <a:spcPct val="20000"/>
              </a:spcBef>
              <a:defRPr sz="1600" kern="1200">
                <a:solidFill>
                  <a:schemeClr val="tx1"/>
                </a:solidFill>
                <a:latin typeface="Arial" charset="0"/>
                <a:ea typeface="+mn-ea"/>
                <a:cs typeface="+mn-cs"/>
              </a:defRPr>
            </a:lvl4pPr>
            <a:lvl5pPr marL="2057400" indent="-228600" algn="l" defTabSz="914400" rtl="0" eaLnBrk="0" latinLnBrk="0" hangingPunct="0">
              <a:lnSpc>
                <a:spcPct val="90000"/>
              </a:lnSpc>
              <a:spcBef>
                <a:spcPct val="20000"/>
              </a:spcBef>
              <a:defRPr sz="1600" kern="1200">
                <a:solidFill>
                  <a:schemeClr val="tx1"/>
                </a:solidFill>
                <a:latin typeface="Arial" charset="0"/>
                <a:ea typeface="+mn-ea"/>
                <a:cs typeface="+mn-cs"/>
              </a:defRPr>
            </a:lvl5pPr>
            <a:lvl6pPr marL="2514600" indent="-228600" algn="l" defTabSz="914400" rtl="0" eaLnBrk="0" fontAlgn="base" latinLnBrk="0" hangingPunct="0">
              <a:lnSpc>
                <a:spcPct val="90000"/>
              </a:lnSpc>
              <a:spcBef>
                <a:spcPct val="20000"/>
              </a:spcBef>
              <a:spcAft>
                <a:spcPct val="0"/>
              </a:spcAft>
              <a:defRPr sz="1600" kern="1200">
                <a:solidFill>
                  <a:schemeClr val="tx1"/>
                </a:solidFill>
                <a:latin typeface="Arial" charset="0"/>
                <a:ea typeface="+mn-ea"/>
                <a:cs typeface="+mn-cs"/>
              </a:defRPr>
            </a:lvl6pPr>
            <a:lvl7pPr marL="2971800" indent="-228600" algn="l" defTabSz="914400" rtl="0" eaLnBrk="0" fontAlgn="base" latinLnBrk="0" hangingPunct="0">
              <a:lnSpc>
                <a:spcPct val="90000"/>
              </a:lnSpc>
              <a:spcBef>
                <a:spcPct val="20000"/>
              </a:spcBef>
              <a:spcAft>
                <a:spcPct val="0"/>
              </a:spcAft>
              <a:defRPr sz="1600" kern="1200">
                <a:solidFill>
                  <a:schemeClr val="tx1"/>
                </a:solidFill>
                <a:latin typeface="Arial" charset="0"/>
                <a:ea typeface="+mn-ea"/>
                <a:cs typeface="+mn-cs"/>
              </a:defRPr>
            </a:lvl7pPr>
            <a:lvl8pPr marL="3429000" indent="-228600" algn="l" defTabSz="914400" rtl="0" eaLnBrk="0" fontAlgn="base" latinLnBrk="0" hangingPunct="0">
              <a:lnSpc>
                <a:spcPct val="90000"/>
              </a:lnSpc>
              <a:spcBef>
                <a:spcPct val="20000"/>
              </a:spcBef>
              <a:spcAft>
                <a:spcPct val="0"/>
              </a:spcAft>
              <a:defRPr sz="1600" kern="1200">
                <a:solidFill>
                  <a:schemeClr val="tx1"/>
                </a:solidFill>
                <a:latin typeface="Arial" charset="0"/>
                <a:ea typeface="+mn-ea"/>
                <a:cs typeface="+mn-cs"/>
              </a:defRPr>
            </a:lvl8pPr>
            <a:lvl9pPr marL="3886200" indent="-228600" algn="l" defTabSz="914400" rtl="0" eaLnBrk="0" fontAlgn="base" latinLnBrk="0" hangingPunct="0">
              <a:lnSpc>
                <a:spcPct val="90000"/>
              </a:lnSpc>
              <a:spcBef>
                <a:spcPct val="20000"/>
              </a:spcBef>
              <a:spcAft>
                <a:spcPct val="0"/>
              </a:spcAft>
              <a:defRPr sz="1600" kern="1200">
                <a:solidFill>
                  <a:schemeClr val="tx1"/>
                </a:solidFill>
                <a:latin typeface="Arial" charset="0"/>
                <a:ea typeface="+mn-ea"/>
                <a:cs typeface="+mn-cs"/>
              </a:defRPr>
            </a:lvl9pPr>
          </a:lstStyle>
          <a:p>
            <a:pPr algn="just" eaLnBrk="1" hangingPunct="1">
              <a:lnSpc>
                <a:spcPct val="100000"/>
              </a:lnSpc>
              <a:spcBef>
                <a:spcPct val="0"/>
              </a:spcBef>
              <a:defRPr/>
            </a:pPr>
            <a:r>
              <a:rPr lang="en-US" sz="1400" dirty="0"/>
              <a:t>		              </a:t>
            </a:r>
          </a:p>
          <a:p>
            <a:pPr algn="just" eaLnBrk="1" hangingPunct="1">
              <a:lnSpc>
                <a:spcPct val="100000"/>
              </a:lnSpc>
              <a:spcBef>
                <a:spcPct val="0"/>
              </a:spcBef>
              <a:defRPr/>
            </a:pPr>
            <a:r>
              <a:rPr lang="en-US" sz="1400" dirty="0"/>
              <a:t>		               </a:t>
            </a:r>
            <a:fld id="{3839EE53-753A-4AE1-9B62-1070B4C7F677}" type="slidenum">
              <a:rPr lang="en-US" sz="1400" smtClean="0"/>
              <a:pPr algn="just" eaLnBrk="1" hangingPunct="1">
                <a:lnSpc>
                  <a:spcPct val="100000"/>
                </a:lnSpc>
                <a:spcBef>
                  <a:spcPct val="0"/>
                </a:spcBef>
                <a:defRPr/>
              </a:pPr>
              <a:t>22</a:t>
            </a:fld>
            <a:endParaRPr lang="en-US" sz="1400" dirty="0"/>
          </a:p>
        </p:txBody>
      </p:sp>
    </p:spTree>
    <p:extLst>
      <p:ext uri="{BB962C8B-B14F-4D97-AF65-F5344CB8AC3E}">
        <p14:creationId xmlns:p14="http://schemas.microsoft.com/office/powerpoint/2010/main" val="9713731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96850" y="0"/>
            <a:ext cx="8489950" cy="1143000"/>
          </a:xfrm>
        </p:spPr>
        <p:txBody>
          <a:bodyPr/>
          <a:lstStyle/>
          <a:p>
            <a:pPr algn="l" eaLnBrk="1" hangingPunct="1"/>
            <a:r>
              <a:rPr lang="en-US" dirty="0"/>
              <a:t>Project Status Noel</a:t>
            </a:r>
          </a:p>
        </p:txBody>
      </p:sp>
      <p:sp>
        <p:nvSpPr>
          <p:cNvPr id="7172" name="TextBox 3"/>
          <p:cNvSpPr txBox="1">
            <a:spLocks noChangeArrowheads="1"/>
          </p:cNvSpPr>
          <p:nvPr/>
        </p:nvSpPr>
        <p:spPr bwMode="auto">
          <a:xfrm>
            <a:off x="76200" y="1956475"/>
            <a:ext cx="89154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lvl="0" eaLnBrk="1" hangingPunct="1"/>
            <a:r>
              <a:rPr lang="en-US" sz="1000" b="1" dirty="0"/>
              <a:t>Summary of Recent Status: </a:t>
            </a:r>
          </a:p>
          <a:p>
            <a:pPr lvl="0" eaLnBrk="1" hangingPunct="1"/>
            <a:r>
              <a:rPr lang="en-US" sz="1000" b="1" dirty="0"/>
              <a:t>The Destiny Journal Paper was updated with additional topics. A list of potential journals were added to the bottom of the document.</a:t>
            </a:r>
          </a:p>
          <a:p>
            <a:pPr lvl="0" eaLnBrk="1" hangingPunct="1"/>
            <a:endParaRPr lang="en-US" sz="1000" b="1" dirty="0"/>
          </a:p>
          <a:p>
            <a:pPr eaLnBrk="1" hangingPunct="1"/>
            <a:endParaRPr lang="en-US" sz="1000" b="1" dirty="0"/>
          </a:p>
          <a:p>
            <a:pPr eaLnBrk="1" hangingPunct="1"/>
            <a:r>
              <a:rPr lang="en-US" sz="1000" b="1" dirty="0"/>
              <a:t>Activities Completed:</a:t>
            </a:r>
          </a:p>
          <a:p>
            <a:pPr lvl="1" eaLnBrk="1" hangingPunct="1">
              <a:buFont typeface="Wingdings" pitchFamily="2" charset="2"/>
              <a:buChar char="§"/>
            </a:pPr>
            <a:r>
              <a:rPr lang="en-US" sz="1000" dirty="0"/>
              <a:t>Journal topics added</a:t>
            </a:r>
          </a:p>
          <a:p>
            <a:pPr lvl="1" eaLnBrk="1" hangingPunct="1">
              <a:buFont typeface="Wingdings" pitchFamily="2" charset="2"/>
              <a:buChar char="§"/>
            </a:pPr>
            <a:r>
              <a:rPr lang="en-US" sz="1000"/>
              <a:t>Journal publishers </a:t>
            </a:r>
            <a:r>
              <a:rPr lang="en-US" sz="1000" dirty="0"/>
              <a:t>added</a:t>
            </a:r>
          </a:p>
          <a:p>
            <a:pPr lvl="1" eaLnBrk="1" hangingPunct="1">
              <a:buFont typeface="Wingdings" pitchFamily="2" charset="2"/>
              <a:buChar char="§"/>
            </a:pPr>
            <a:endParaRPr lang="en-US" sz="1000" dirty="0"/>
          </a:p>
          <a:p>
            <a:pPr eaLnBrk="1" hangingPunct="1"/>
            <a:r>
              <a:rPr lang="en-US" sz="1000" b="1" dirty="0"/>
              <a:t>Activities In Progress:</a:t>
            </a:r>
          </a:p>
          <a:p>
            <a:pPr lvl="1" eaLnBrk="1" hangingPunct="1">
              <a:buFont typeface="Wingdings" pitchFamily="2" charset="2"/>
              <a:buChar char="§"/>
            </a:pPr>
            <a:r>
              <a:rPr lang="en-US" sz="1000" dirty="0"/>
              <a:t>Topic content</a:t>
            </a:r>
          </a:p>
          <a:p>
            <a:pPr lvl="1" eaLnBrk="1" hangingPunct="1">
              <a:buFont typeface="Wingdings" pitchFamily="2" charset="2"/>
              <a:buChar char="§"/>
            </a:pPr>
            <a:r>
              <a:rPr lang="en-US" sz="1000" dirty="0"/>
              <a:t>Edits</a:t>
            </a:r>
          </a:p>
          <a:p>
            <a:pPr lvl="1" eaLnBrk="1" hangingPunct="1">
              <a:buFont typeface="Wingdings" pitchFamily="2" charset="2"/>
              <a:buChar char="§"/>
            </a:pPr>
            <a:endParaRPr lang="en-US" sz="1000" dirty="0"/>
          </a:p>
          <a:p>
            <a:pPr eaLnBrk="1" hangingPunct="1"/>
            <a:r>
              <a:rPr lang="en-US" sz="1000" b="1" dirty="0"/>
              <a:t>Issues:</a:t>
            </a:r>
          </a:p>
          <a:p>
            <a:pPr lvl="1" eaLnBrk="1" hangingPunct="1">
              <a:buFont typeface="Wingdings" pitchFamily="2" charset="2"/>
              <a:buChar char="§"/>
            </a:pPr>
            <a:r>
              <a:rPr lang="en-US" sz="1000" dirty="0"/>
              <a:t>None at this time</a:t>
            </a:r>
          </a:p>
          <a:p>
            <a:pPr lvl="1" eaLnBrk="1" hangingPunct="1">
              <a:buFont typeface="Wingdings" pitchFamily="2" charset="2"/>
              <a:buChar char="§"/>
            </a:pPr>
            <a:endParaRPr lang="en-US" sz="1000" dirty="0"/>
          </a:p>
          <a:p>
            <a:pPr lvl="1" eaLnBrk="1" hangingPunct="1">
              <a:buFont typeface="Wingdings" pitchFamily="2" charset="2"/>
              <a:buChar char="§"/>
            </a:pPr>
            <a:endParaRPr lang="en-US" sz="1000" dirty="0"/>
          </a:p>
        </p:txBody>
      </p:sp>
      <p:graphicFrame>
        <p:nvGraphicFramePr>
          <p:cNvPr id="5" name="Table 4"/>
          <p:cNvGraphicFramePr>
            <a:graphicFrameLocks noGrp="1"/>
          </p:cNvGraphicFramePr>
          <p:nvPr>
            <p:extLst/>
          </p:nvPr>
        </p:nvGraphicFramePr>
        <p:xfrm>
          <a:off x="196850" y="5257800"/>
          <a:ext cx="8489949" cy="1081897"/>
        </p:xfrm>
        <a:graphic>
          <a:graphicData uri="http://schemas.openxmlformats.org/drawingml/2006/table">
            <a:tbl>
              <a:tblPr firstRow="1" bandRow="1">
                <a:tableStyleId>{5940675A-B579-460E-94D1-54222C63F5DA}</a:tableStyleId>
              </a:tblPr>
              <a:tblGrid>
                <a:gridCol w="2317750">
                  <a:extLst>
                    <a:ext uri="{9D8B030D-6E8A-4147-A177-3AD203B41FA5}">
                      <a16:colId xmlns:a16="http://schemas.microsoft.com/office/drawing/2014/main" xmlns="" val="20000"/>
                    </a:ext>
                  </a:extLst>
                </a:gridCol>
                <a:gridCol w="990600">
                  <a:extLst>
                    <a:ext uri="{9D8B030D-6E8A-4147-A177-3AD203B41FA5}">
                      <a16:colId xmlns:a16="http://schemas.microsoft.com/office/drawing/2014/main" xmlns="" val="20001"/>
                    </a:ext>
                  </a:extLst>
                </a:gridCol>
                <a:gridCol w="1981200">
                  <a:extLst>
                    <a:ext uri="{9D8B030D-6E8A-4147-A177-3AD203B41FA5}">
                      <a16:colId xmlns:a16="http://schemas.microsoft.com/office/drawing/2014/main" xmlns="" val="20002"/>
                    </a:ext>
                  </a:extLst>
                </a:gridCol>
                <a:gridCol w="3200399">
                  <a:extLst>
                    <a:ext uri="{9D8B030D-6E8A-4147-A177-3AD203B41FA5}">
                      <a16:colId xmlns:a16="http://schemas.microsoft.com/office/drawing/2014/main" xmlns="" val="20003"/>
                    </a:ext>
                  </a:extLst>
                </a:gridCol>
              </a:tblGrid>
              <a:tr h="228545">
                <a:tc>
                  <a:txBody>
                    <a:bodyPr/>
                    <a:lstStyle/>
                    <a:p>
                      <a:pPr algn="ctr"/>
                      <a:r>
                        <a:rPr lang="en-US" sz="800" b="1" dirty="0"/>
                        <a:t>Deliverable</a:t>
                      </a:r>
                    </a:p>
                  </a:txBody>
                  <a:tcPr marL="91444" marR="91444" marT="45709" marB="45709"/>
                </a:tc>
                <a:tc>
                  <a:txBody>
                    <a:bodyPr/>
                    <a:lstStyle/>
                    <a:p>
                      <a:pPr algn="ctr"/>
                      <a:r>
                        <a:rPr lang="en-US" sz="800" b="1" dirty="0"/>
                        <a:t>Status</a:t>
                      </a:r>
                    </a:p>
                  </a:txBody>
                  <a:tcPr marL="91444" marR="91444" marT="45709" marB="45709"/>
                </a:tc>
                <a:tc>
                  <a:txBody>
                    <a:bodyPr/>
                    <a:lstStyle/>
                    <a:p>
                      <a:pPr algn="ctr"/>
                      <a:r>
                        <a:rPr lang="en-US" sz="800" b="1" dirty="0"/>
                        <a:t>Planned/Revised Completion Date</a:t>
                      </a:r>
                    </a:p>
                  </a:txBody>
                  <a:tcPr marL="91444" marR="91444" marT="45709" marB="45709"/>
                </a:tc>
                <a:tc>
                  <a:txBody>
                    <a:bodyPr/>
                    <a:lstStyle/>
                    <a:p>
                      <a:pPr algn="ctr"/>
                      <a:r>
                        <a:rPr lang="en-US" sz="800" b="1" dirty="0"/>
                        <a:t>Comments</a:t>
                      </a:r>
                    </a:p>
                  </a:txBody>
                  <a:tcPr marL="91444" marR="91444" marT="45709" marB="45709"/>
                </a:tc>
                <a:extLst>
                  <a:ext uri="{0D108BD9-81ED-4DB2-BD59-A6C34878D82A}">
                    <a16:rowId xmlns:a16="http://schemas.microsoft.com/office/drawing/2014/main" xmlns="" val="10000"/>
                  </a:ext>
                </a:extLst>
              </a:tr>
              <a:tr h="213309">
                <a:tc>
                  <a:txBody>
                    <a:bodyPr/>
                    <a:lstStyle/>
                    <a:p>
                      <a:r>
                        <a:rPr lang="en-US" sz="800" dirty="0"/>
                        <a:t>Destiny Journal</a:t>
                      </a:r>
                      <a:r>
                        <a:rPr lang="en-US" sz="800" baseline="0" dirty="0"/>
                        <a:t> Paper</a:t>
                      </a:r>
                      <a:endParaRPr lang="en-US" sz="800" dirty="0"/>
                    </a:p>
                  </a:txBody>
                  <a:tcPr marL="91444" marR="91444" marT="45709" marB="45709"/>
                </a:tc>
                <a:tc>
                  <a:txBody>
                    <a:bodyPr/>
                    <a:lstStyle/>
                    <a:p>
                      <a:r>
                        <a:rPr lang="en-US" sz="800" dirty="0"/>
                        <a:t>In progress</a:t>
                      </a:r>
                    </a:p>
                  </a:txBody>
                  <a:tcPr marL="91444" marR="91444" marT="45709" marB="45709"/>
                </a:tc>
                <a:tc>
                  <a:txBody>
                    <a:bodyPr/>
                    <a:lstStyle/>
                    <a:p>
                      <a:r>
                        <a:rPr lang="en-US" sz="800" dirty="0"/>
                        <a:t>April</a:t>
                      </a:r>
                      <a:r>
                        <a:rPr lang="en-US" sz="800" baseline="0" dirty="0"/>
                        <a:t> 28</a:t>
                      </a:r>
                      <a:r>
                        <a:rPr lang="en-US" sz="800" baseline="30000" dirty="0"/>
                        <a:t>th</a:t>
                      </a:r>
                      <a:r>
                        <a:rPr lang="en-US" sz="800" baseline="0" dirty="0"/>
                        <a:t> </a:t>
                      </a:r>
                      <a:endParaRPr lang="en-US" sz="800" dirty="0"/>
                    </a:p>
                  </a:txBody>
                  <a:tcPr marL="91444" marR="91444" marT="45709" marB="45709"/>
                </a:tc>
                <a:tc>
                  <a:txBody>
                    <a:bodyPr/>
                    <a:lstStyle/>
                    <a:p>
                      <a:endParaRPr lang="en-US" sz="800" dirty="0"/>
                    </a:p>
                  </a:txBody>
                  <a:tcPr marL="91444" marR="91444" marT="45709" marB="45709"/>
                </a:tc>
                <a:extLst>
                  <a:ext uri="{0D108BD9-81ED-4DB2-BD59-A6C34878D82A}">
                    <a16:rowId xmlns:a16="http://schemas.microsoft.com/office/drawing/2014/main" xmlns="" val="10001"/>
                  </a:ext>
                </a:extLst>
              </a:tr>
              <a:tr h="213309">
                <a:tc>
                  <a:txBody>
                    <a:bodyPr/>
                    <a:lstStyle/>
                    <a:p>
                      <a:endParaRPr lang="en-US" sz="800" dirty="0"/>
                    </a:p>
                  </a:txBody>
                  <a:tcPr marL="91444" marR="91444" marT="45709" marB="45709"/>
                </a:tc>
                <a:tc>
                  <a:txBody>
                    <a:bodyPr/>
                    <a:lstStyle/>
                    <a:p>
                      <a:endParaRPr lang="en-US" sz="800" dirty="0"/>
                    </a:p>
                  </a:txBody>
                  <a:tcPr marL="91444" marR="91444" marT="45709" marB="45709"/>
                </a:tc>
                <a:tc>
                  <a:txBody>
                    <a:bodyPr/>
                    <a:lstStyle/>
                    <a:p>
                      <a:endParaRPr lang="en-US" sz="800" dirty="0"/>
                    </a:p>
                  </a:txBody>
                  <a:tcPr marL="91444" marR="91444" marT="45709" marB="45709"/>
                </a:tc>
                <a:tc>
                  <a:txBody>
                    <a:bodyPr/>
                    <a:lstStyle/>
                    <a:p>
                      <a:endParaRPr lang="en-US" sz="800" dirty="0"/>
                    </a:p>
                  </a:txBody>
                  <a:tcPr marL="91444" marR="91444" marT="45709" marB="45709"/>
                </a:tc>
                <a:extLst>
                  <a:ext uri="{0D108BD9-81ED-4DB2-BD59-A6C34878D82A}">
                    <a16:rowId xmlns:a16="http://schemas.microsoft.com/office/drawing/2014/main" xmlns="" val="10002"/>
                  </a:ext>
                </a:extLst>
              </a:tr>
              <a:tr h="213309">
                <a:tc>
                  <a:txBody>
                    <a:bodyPr/>
                    <a:lstStyle/>
                    <a:p>
                      <a:endParaRPr lang="en-US" sz="800" dirty="0"/>
                    </a:p>
                  </a:txBody>
                  <a:tcPr marL="91444" marR="91444" marT="45709" marB="45709"/>
                </a:tc>
                <a:tc>
                  <a:txBody>
                    <a:bodyPr/>
                    <a:lstStyle/>
                    <a:p>
                      <a:endParaRPr lang="en-US" sz="800" dirty="0"/>
                    </a:p>
                  </a:txBody>
                  <a:tcPr marL="91444" marR="91444" marT="45709" marB="45709"/>
                </a:tc>
                <a:tc>
                  <a:txBody>
                    <a:bodyPr/>
                    <a:lstStyle/>
                    <a:p>
                      <a:endParaRPr lang="en-US" sz="800" dirty="0"/>
                    </a:p>
                  </a:txBody>
                  <a:tcPr marL="91444" marR="91444" marT="45709" marB="45709"/>
                </a:tc>
                <a:tc>
                  <a:txBody>
                    <a:bodyPr/>
                    <a:lstStyle/>
                    <a:p>
                      <a:endParaRPr lang="en-US" sz="800" dirty="0"/>
                    </a:p>
                  </a:txBody>
                  <a:tcPr marL="91444" marR="91444" marT="45709" marB="45709"/>
                </a:tc>
                <a:extLst>
                  <a:ext uri="{0D108BD9-81ED-4DB2-BD59-A6C34878D82A}">
                    <a16:rowId xmlns:a16="http://schemas.microsoft.com/office/drawing/2014/main" xmlns="" val="10003"/>
                  </a:ext>
                </a:extLst>
              </a:tr>
              <a:tr h="213309">
                <a:tc>
                  <a:txBody>
                    <a:bodyPr/>
                    <a:lstStyle/>
                    <a:p>
                      <a:endParaRPr lang="en-US" sz="800" dirty="0"/>
                    </a:p>
                  </a:txBody>
                  <a:tcPr marL="91444" marR="91444" marT="45709" marB="45709"/>
                </a:tc>
                <a:tc>
                  <a:txBody>
                    <a:bodyPr/>
                    <a:lstStyle/>
                    <a:p>
                      <a:endParaRPr lang="en-US" sz="800" dirty="0"/>
                    </a:p>
                  </a:txBody>
                  <a:tcPr marL="91444" marR="91444" marT="45709" marB="45709"/>
                </a:tc>
                <a:tc>
                  <a:txBody>
                    <a:bodyPr/>
                    <a:lstStyle/>
                    <a:p>
                      <a:endParaRPr lang="en-US" sz="800" dirty="0"/>
                    </a:p>
                  </a:txBody>
                  <a:tcPr marL="91444" marR="91444" marT="45709" marB="45709"/>
                </a:tc>
                <a:tc>
                  <a:txBody>
                    <a:bodyPr/>
                    <a:lstStyle/>
                    <a:p>
                      <a:endParaRPr lang="en-US" sz="800" dirty="0"/>
                    </a:p>
                  </a:txBody>
                  <a:tcPr marL="91444" marR="91444" marT="45709" marB="45709"/>
                </a:tc>
                <a:extLst>
                  <a:ext uri="{0D108BD9-81ED-4DB2-BD59-A6C34878D82A}">
                    <a16:rowId xmlns:a16="http://schemas.microsoft.com/office/drawing/2014/main" xmlns="" val="10004"/>
                  </a:ext>
                </a:extLst>
              </a:tr>
            </a:tbl>
          </a:graphicData>
        </a:graphic>
      </p:graphicFrame>
      <p:sp>
        <p:nvSpPr>
          <p:cNvPr id="7217" name="Rectangle 5"/>
          <p:cNvSpPr>
            <a:spLocks noChangeArrowheads="1"/>
          </p:cNvSpPr>
          <p:nvPr/>
        </p:nvSpPr>
        <p:spPr bwMode="auto">
          <a:xfrm>
            <a:off x="2209800" y="1866900"/>
            <a:ext cx="1219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p>
            <a:pPr defTabSz="1139825">
              <a:lnSpc>
                <a:spcPct val="90000"/>
              </a:lnSpc>
              <a:spcBef>
                <a:spcPct val="20000"/>
              </a:spcBef>
              <a:tabLst>
                <a:tab pos="288925" algn="l"/>
                <a:tab pos="3946525" algn="l"/>
              </a:tabLst>
            </a:pPr>
            <a:endParaRPr lang="en-US"/>
          </a:p>
        </p:txBody>
      </p:sp>
      <p:sp>
        <p:nvSpPr>
          <p:cNvPr id="7218" name="TextBox 18"/>
          <p:cNvSpPr txBox="1">
            <a:spLocks noChangeArrowheads="1"/>
          </p:cNvSpPr>
          <p:nvPr/>
        </p:nvSpPr>
        <p:spPr bwMode="auto">
          <a:xfrm>
            <a:off x="76200" y="4953000"/>
            <a:ext cx="3962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en-US" sz="1000" b="1"/>
              <a:t>Key Deliverables/Milestones</a:t>
            </a:r>
            <a:r>
              <a:rPr lang="en-US" sz="1200" b="1"/>
              <a:t>:</a:t>
            </a:r>
            <a:endParaRPr lang="en-US" sz="1200"/>
          </a:p>
        </p:txBody>
      </p:sp>
      <p:sp>
        <p:nvSpPr>
          <p:cNvPr id="7219" name="TextBox 21"/>
          <p:cNvSpPr txBox="1">
            <a:spLocks noChangeArrowheads="1"/>
          </p:cNvSpPr>
          <p:nvPr/>
        </p:nvSpPr>
        <p:spPr bwMode="auto">
          <a:xfrm>
            <a:off x="76200" y="1219200"/>
            <a:ext cx="80010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en-US" sz="1000" b="1" dirty="0"/>
              <a:t>Project Name:	Destiny Journal Paper					Current Phase: Start</a:t>
            </a:r>
          </a:p>
          <a:p>
            <a:pPr eaLnBrk="1" hangingPunct="1"/>
            <a:r>
              <a:rPr lang="en-US" sz="1000" b="1" dirty="0"/>
              <a:t>Project Start:	February 3</a:t>
            </a:r>
            <a:r>
              <a:rPr lang="en-US" sz="1000" b="1" baseline="30000" dirty="0"/>
              <a:t>rd</a:t>
            </a:r>
            <a:r>
              <a:rPr lang="en-US" sz="1000" b="1" dirty="0"/>
              <a:t> 						Planned/Revised End: April 28</a:t>
            </a:r>
            <a:r>
              <a:rPr lang="en-US" sz="1000" b="1" baseline="30000" dirty="0"/>
              <a:t>th</a:t>
            </a:r>
            <a:r>
              <a:rPr lang="en-US" sz="1000" b="1" dirty="0"/>
              <a:t> </a:t>
            </a:r>
          </a:p>
          <a:p>
            <a:pPr eaLnBrk="1" hangingPunct="1"/>
            <a:r>
              <a:rPr lang="en-US" sz="1000" b="1" dirty="0"/>
              <a:t>% Time Spent: 10%</a:t>
            </a:r>
            <a:endParaRPr lang="en-US" sz="1000" dirty="0"/>
          </a:p>
        </p:txBody>
      </p:sp>
      <p:sp>
        <p:nvSpPr>
          <p:cNvPr id="15" name="Footer Placeholder 3"/>
          <p:cNvSpPr txBox="1">
            <a:spLocks/>
          </p:cNvSpPr>
          <p:nvPr/>
        </p:nvSpPr>
        <p:spPr>
          <a:xfrm>
            <a:off x="6248400" y="6248400"/>
            <a:ext cx="2895600" cy="47625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lnSpc>
                <a:spcPct val="90000"/>
              </a:lnSpc>
              <a:spcBef>
                <a:spcPct val="20000"/>
              </a:spcBef>
              <a:defRPr sz="1600" kern="1200">
                <a:solidFill>
                  <a:schemeClr val="tx1"/>
                </a:solidFill>
                <a:latin typeface="Arial" charset="0"/>
                <a:ea typeface="+mn-ea"/>
                <a:cs typeface="+mn-cs"/>
              </a:defRPr>
            </a:lvl1pPr>
            <a:lvl2pPr marL="742950" indent="-285750" algn="l" defTabSz="914400" rtl="0" eaLnBrk="0" latinLnBrk="0" hangingPunct="0">
              <a:lnSpc>
                <a:spcPct val="90000"/>
              </a:lnSpc>
              <a:spcBef>
                <a:spcPct val="20000"/>
              </a:spcBef>
              <a:defRPr sz="1600" kern="1200">
                <a:solidFill>
                  <a:schemeClr val="tx1"/>
                </a:solidFill>
                <a:latin typeface="Arial" charset="0"/>
                <a:ea typeface="+mn-ea"/>
                <a:cs typeface="+mn-cs"/>
              </a:defRPr>
            </a:lvl2pPr>
            <a:lvl3pPr marL="1143000" indent="-228600" algn="l" defTabSz="914400" rtl="0" eaLnBrk="0" latinLnBrk="0" hangingPunct="0">
              <a:lnSpc>
                <a:spcPct val="90000"/>
              </a:lnSpc>
              <a:spcBef>
                <a:spcPct val="20000"/>
              </a:spcBef>
              <a:defRPr sz="1600" kern="1200">
                <a:solidFill>
                  <a:schemeClr val="tx1"/>
                </a:solidFill>
                <a:latin typeface="Arial" charset="0"/>
                <a:ea typeface="+mn-ea"/>
                <a:cs typeface="+mn-cs"/>
              </a:defRPr>
            </a:lvl3pPr>
            <a:lvl4pPr marL="1600200" indent="-228600" algn="l" defTabSz="914400" rtl="0" eaLnBrk="0" latinLnBrk="0" hangingPunct="0">
              <a:lnSpc>
                <a:spcPct val="90000"/>
              </a:lnSpc>
              <a:spcBef>
                <a:spcPct val="20000"/>
              </a:spcBef>
              <a:defRPr sz="1600" kern="1200">
                <a:solidFill>
                  <a:schemeClr val="tx1"/>
                </a:solidFill>
                <a:latin typeface="Arial" charset="0"/>
                <a:ea typeface="+mn-ea"/>
                <a:cs typeface="+mn-cs"/>
              </a:defRPr>
            </a:lvl4pPr>
            <a:lvl5pPr marL="2057400" indent="-228600" algn="l" defTabSz="914400" rtl="0" eaLnBrk="0" latinLnBrk="0" hangingPunct="0">
              <a:lnSpc>
                <a:spcPct val="90000"/>
              </a:lnSpc>
              <a:spcBef>
                <a:spcPct val="20000"/>
              </a:spcBef>
              <a:defRPr sz="1600" kern="1200">
                <a:solidFill>
                  <a:schemeClr val="tx1"/>
                </a:solidFill>
                <a:latin typeface="Arial" charset="0"/>
                <a:ea typeface="+mn-ea"/>
                <a:cs typeface="+mn-cs"/>
              </a:defRPr>
            </a:lvl5pPr>
            <a:lvl6pPr marL="2514600" indent="-228600" algn="l" defTabSz="914400" rtl="0" eaLnBrk="0" fontAlgn="base" latinLnBrk="0" hangingPunct="0">
              <a:lnSpc>
                <a:spcPct val="90000"/>
              </a:lnSpc>
              <a:spcBef>
                <a:spcPct val="20000"/>
              </a:spcBef>
              <a:spcAft>
                <a:spcPct val="0"/>
              </a:spcAft>
              <a:defRPr sz="1600" kern="1200">
                <a:solidFill>
                  <a:schemeClr val="tx1"/>
                </a:solidFill>
                <a:latin typeface="Arial" charset="0"/>
                <a:ea typeface="+mn-ea"/>
                <a:cs typeface="+mn-cs"/>
              </a:defRPr>
            </a:lvl6pPr>
            <a:lvl7pPr marL="2971800" indent="-228600" algn="l" defTabSz="914400" rtl="0" eaLnBrk="0" fontAlgn="base" latinLnBrk="0" hangingPunct="0">
              <a:lnSpc>
                <a:spcPct val="90000"/>
              </a:lnSpc>
              <a:spcBef>
                <a:spcPct val="20000"/>
              </a:spcBef>
              <a:spcAft>
                <a:spcPct val="0"/>
              </a:spcAft>
              <a:defRPr sz="1600" kern="1200">
                <a:solidFill>
                  <a:schemeClr val="tx1"/>
                </a:solidFill>
                <a:latin typeface="Arial" charset="0"/>
                <a:ea typeface="+mn-ea"/>
                <a:cs typeface="+mn-cs"/>
              </a:defRPr>
            </a:lvl7pPr>
            <a:lvl8pPr marL="3429000" indent="-228600" algn="l" defTabSz="914400" rtl="0" eaLnBrk="0" fontAlgn="base" latinLnBrk="0" hangingPunct="0">
              <a:lnSpc>
                <a:spcPct val="90000"/>
              </a:lnSpc>
              <a:spcBef>
                <a:spcPct val="20000"/>
              </a:spcBef>
              <a:spcAft>
                <a:spcPct val="0"/>
              </a:spcAft>
              <a:defRPr sz="1600" kern="1200">
                <a:solidFill>
                  <a:schemeClr val="tx1"/>
                </a:solidFill>
                <a:latin typeface="Arial" charset="0"/>
                <a:ea typeface="+mn-ea"/>
                <a:cs typeface="+mn-cs"/>
              </a:defRPr>
            </a:lvl8pPr>
            <a:lvl9pPr marL="3886200" indent="-228600" algn="l" defTabSz="914400" rtl="0" eaLnBrk="0" fontAlgn="base" latinLnBrk="0" hangingPunct="0">
              <a:lnSpc>
                <a:spcPct val="90000"/>
              </a:lnSpc>
              <a:spcBef>
                <a:spcPct val="20000"/>
              </a:spcBef>
              <a:spcAft>
                <a:spcPct val="0"/>
              </a:spcAft>
              <a:defRPr sz="1600" kern="1200">
                <a:solidFill>
                  <a:schemeClr val="tx1"/>
                </a:solidFill>
                <a:latin typeface="Arial" charset="0"/>
                <a:ea typeface="+mn-ea"/>
                <a:cs typeface="+mn-cs"/>
              </a:defRPr>
            </a:lvl9pPr>
          </a:lstStyle>
          <a:p>
            <a:pPr algn="just" eaLnBrk="1" hangingPunct="1">
              <a:lnSpc>
                <a:spcPct val="100000"/>
              </a:lnSpc>
              <a:spcBef>
                <a:spcPct val="0"/>
              </a:spcBef>
              <a:defRPr/>
            </a:pPr>
            <a:r>
              <a:rPr lang="en-US" sz="1400" dirty="0"/>
              <a:t>		              </a:t>
            </a:r>
          </a:p>
          <a:p>
            <a:pPr algn="just" eaLnBrk="1" hangingPunct="1">
              <a:lnSpc>
                <a:spcPct val="100000"/>
              </a:lnSpc>
              <a:spcBef>
                <a:spcPct val="0"/>
              </a:spcBef>
              <a:defRPr/>
            </a:pPr>
            <a:r>
              <a:rPr lang="en-US" sz="1400" dirty="0"/>
              <a:t>		               </a:t>
            </a:r>
            <a:fld id="{3839EE53-753A-4AE1-9B62-1070B4C7F677}" type="slidenum">
              <a:rPr lang="en-US" sz="1400" smtClean="0"/>
              <a:pPr algn="just" eaLnBrk="1" hangingPunct="1">
                <a:lnSpc>
                  <a:spcPct val="100000"/>
                </a:lnSpc>
                <a:spcBef>
                  <a:spcPct val="0"/>
                </a:spcBef>
                <a:defRPr/>
              </a:pPr>
              <a:t>23</a:t>
            </a:fld>
            <a:endParaRPr lang="en-US" sz="1400" dirty="0"/>
          </a:p>
        </p:txBody>
      </p:sp>
    </p:spTree>
    <p:extLst>
      <p:ext uri="{BB962C8B-B14F-4D97-AF65-F5344CB8AC3E}">
        <p14:creationId xmlns:p14="http://schemas.microsoft.com/office/powerpoint/2010/main" val="6980324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196850" y="0"/>
            <a:ext cx="8489949"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lt1"/>
              </a:buClr>
              <a:buSzPct val="25000"/>
              <a:buFont typeface="Calibri"/>
              <a:buNone/>
            </a:pPr>
            <a:r>
              <a:rPr lang="en-US" sz="4400" b="0" i="0" u="none" strike="noStrike" cap="none">
                <a:solidFill>
                  <a:schemeClr val="lt1"/>
                </a:solidFill>
                <a:latin typeface="Calibri"/>
                <a:ea typeface="Calibri"/>
                <a:cs typeface="Calibri"/>
                <a:sym typeface="Calibri"/>
              </a:rPr>
              <a:t>Project Status Ryan</a:t>
            </a:r>
          </a:p>
        </p:txBody>
      </p:sp>
      <p:sp>
        <p:nvSpPr>
          <p:cNvPr id="76" name="Shape 76"/>
          <p:cNvSpPr txBox="1"/>
          <p:nvPr/>
        </p:nvSpPr>
        <p:spPr>
          <a:xfrm>
            <a:off x="76200" y="1923125"/>
            <a:ext cx="8915400" cy="33690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b="1" u="sng">
                <a:solidFill>
                  <a:schemeClr val="lt1"/>
                </a:solidFill>
                <a:latin typeface="Arial"/>
                <a:ea typeface="Arial"/>
                <a:cs typeface="Arial"/>
                <a:sym typeface="Arial"/>
              </a:rPr>
              <a:t>Summary of Recent Status:  </a:t>
            </a:r>
          </a:p>
          <a:p>
            <a:pPr marL="0" marR="0" lvl="0" indent="0" algn="l" rtl="0">
              <a:spcBef>
                <a:spcPts val="0"/>
              </a:spcBef>
              <a:buNone/>
            </a:pPr>
            <a:endParaRPr sz="1000" b="1">
              <a:solidFill>
                <a:schemeClr val="lt1"/>
              </a:solidFill>
            </a:endParaRPr>
          </a:p>
          <a:p>
            <a:pPr marL="457200" marR="0" lvl="0" indent="-292100" algn="l" rtl="0">
              <a:spcBef>
                <a:spcPts val="0"/>
              </a:spcBef>
              <a:buClr>
                <a:schemeClr val="lt1"/>
              </a:buClr>
              <a:buSzPct val="100000"/>
              <a:buChar char="●"/>
            </a:pPr>
            <a:r>
              <a:rPr lang="en-US" sz="1000">
                <a:solidFill>
                  <a:schemeClr val="lt1"/>
                </a:solidFill>
              </a:rPr>
              <a:t>Classes are requiring a lot more time lately so going to only focus on Haven project stuff (D3, Data Viz, databases...etc)  </a:t>
            </a:r>
          </a:p>
          <a:p>
            <a:pPr marR="0" lvl="0" algn="l" rtl="0">
              <a:spcBef>
                <a:spcPts val="0"/>
              </a:spcBef>
              <a:buNone/>
            </a:pPr>
            <a:endParaRPr sz="1000">
              <a:solidFill>
                <a:schemeClr val="lt1"/>
              </a:solidFill>
            </a:endParaRPr>
          </a:p>
          <a:p>
            <a:pPr marL="457200" marR="0" lvl="0" indent="-292100" algn="l" rtl="0">
              <a:spcBef>
                <a:spcPts val="0"/>
              </a:spcBef>
              <a:buClr>
                <a:schemeClr val="lt1"/>
              </a:buClr>
              <a:buSzPct val="100000"/>
              <a:buChar char="●"/>
            </a:pPr>
            <a:r>
              <a:rPr lang="en-US" sz="1000">
                <a:solidFill>
                  <a:schemeClr val="lt1"/>
                </a:solidFill>
              </a:rPr>
              <a:t>Explored incorporating Meteor JS to allow for an app that is reactive to database changes. </a:t>
            </a:r>
          </a:p>
          <a:p>
            <a:pPr marR="0" lvl="0" algn="l" rtl="0">
              <a:spcBef>
                <a:spcPts val="0"/>
              </a:spcBef>
              <a:buNone/>
            </a:pPr>
            <a:endParaRPr sz="1000">
              <a:solidFill>
                <a:schemeClr val="lt1"/>
              </a:solidFill>
            </a:endParaRPr>
          </a:p>
          <a:p>
            <a:pPr marL="457200" marR="0" lvl="0" indent="-292100" algn="l" rtl="0">
              <a:spcBef>
                <a:spcPts val="0"/>
              </a:spcBef>
              <a:buClr>
                <a:srgbClr val="FFFFFF"/>
              </a:buClr>
              <a:buSzPct val="100000"/>
              <a:buChar char="●"/>
            </a:pPr>
            <a:r>
              <a:rPr lang="en-US" sz="1000" u="sng">
                <a:solidFill>
                  <a:schemeClr val="hlink"/>
                </a:solidFill>
                <a:hlinkClick r:id="rId3"/>
              </a:rPr>
              <a:t>https://d3-meteor-cqrxxjvcqt.now.sh/</a:t>
            </a:r>
            <a:r>
              <a:rPr lang="en-US" sz="1000">
                <a:solidFill>
                  <a:schemeClr val="lt1"/>
                </a:solidFill>
              </a:rPr>
              <a:t> (Not exciting but it is the groundwork showing a website changing instantly to database changes and using D3 to render)</a:t>
            </a:r>
          </a:p>
          <a:p>
            <a:pPr marL="0" marR="0" lvl="0" indent="0" algn="l" rtl="0">
              <a:spcBef>
                <a:spcPts val="0"/>
              </a:spcBef>
              <a:buNone/>
            </a:pPr>
            <a:endParaRPr sz="1000" b="1">
              <a:solidFill>
                <a:schemeClr val="lt1"/>
              </a:solidFill>
              <a:latin typeface="Arial"/>
              <a:ea typeface="Arial"/>
              <a:cs typeface="Arial"/>
              <a:sym typeface="Arial"/>
            </a:endParaRPr>
          </a:p>
          <a:p>
            <a:pPr marL="0" marR="0" lvl="0" indent="0" algn="l" rtl="0">
              <a:spcBef>
                <a:spcPts val="0"/>
              </a:spcBef>
              <a:buSzPct val="25000"/>
              <a:buNone/>
            </a:pPr>
            <a:r>
              <a:rPr lang="en-US" sz="1000" b="1" u="sng">
                <a:solidFill>
                  <a:schemeClr val="lt1"/>
                </a:solidFill>
                <a:latin typeface="Arial"/>
                <a:ea typeface="Arial"/>
                <a:cs typeface="Arial"/>
                <a:sym typeface="Arial"/>
              </a:rPr>
              <a:t>Activities Completed:</a:t>
            </a:r>
          </a:p>
          <a:p>
            <a:pPr marL="742950" marR="0" lvl="1" indent="-285750" algn="l" rtl="0">
              <a:spcBef>
                <a:spcPts val="0"/>
              </a:spcBef>
              <a:buClr>
                <a:schemeClr val="lt1"/>
              </a:buClr>
              <a:buSzPct val="100000"/>
              <a:buFont typeface="Noto Sans Symbols"/>
              <a:buChar char="▪"/>
            </a:pPr>
            <a:r>
              <a:rPr lang="en-US" sz="1000">
                <a:solidFill>
                  <a:schemeClr val="lt1"/>
                </a:solidFill>
              </a:rPr>
              <a:t>Reviewed changes from D3 V.4 - Future work will all be in V.4 </a:t>
            </a:r>
          </a:p>
          <a:p>
            <a:pPr marL="742950" marR="0" lvl="1" indent="-285750" algn="l" rtl="0">
              <a:spcBef>
                <a:spcPts val="0"/>
              </a:spcBef>
              <a:buClr>
                <a:schemeClr val="lt1"/>
              </a:buClr>
              <a:buSzPct val="100000"/>
              <a:buFont typeface="Noto Sans Symbols"/>
              <a:buChar char="▪"/>
            </a:pPr>
            <a:r>
              <a:rPr lang="en-US" sz="1000">
                <a:solidFill>
                  <a:schemeClr val="lt1"/>
                </a:solidFill>
              </a:rPr>
              <a:t>Evaluated npm package meteor-now </a:t>
            </a:r>
          </a:p>
          <a:p>
            <a:pPr marL="742950" marR="0" lvl="1" indent="-285750" algn="l" rtl="0">
              <a:spcBef>
                <a:spcPts val="0"/>
              </a:spcBef>
              <a:buClr>
                <a:schemeClr val="lt1"/>
              </a:buClr>
              <a:buSzPct val="100000"/>
              <a:buFont typeface="Noto Sans Symbols"/>
              <a:buChar char="▪"/>
            </a:pPr>
            <a:r>
              <a:rPr lang="en-US" sz="1000">
                <a:solidFill>
                  <a:schemeClr val="lt1"/>
                </a:solidFill>
              </a:rPr>
              <a:t>Setup a basic D3 and Meteor project to show website reacting to database changes</a:t>
            </a:r>
          </a:p>
          <a:p>
            <a:pPr marL="457200" marR="0" lvl="0" indent="0" algn="l" rtl="0">
              <a:spcBef>
                <a:spcPts val="0"/>
              </a:spcBef>
              <a:buNone/>
            </a:pPr>
            <a:endParaRPr sz="1000">
              <a:solidFill>
                <a:schemeClr val="lt1"/>
              </a:solidFill>
            </a:endParaRPr>
          </a:p>
          <a:p>
            <a:pPr marL="0" marR="0" lvl="0" indent="0" algn="l" rtl="0">
              <a:spcBef>
                <a:spcPts val="0"/>
              </a:spcBef>
              <a:buSzPct val="25000"/>
              <a:buNone/>
            </a:pPr>
            <a:r>
              <a:rPr lang="en-US" sz="1000" b="1" u="sng">
                <a:solidFill>
                  <a:schemeClr val="lt1"/>
                </a:solidFill>
                <a:latin typeface="Arial"/>
                <a:ea typeface="Arial"/>
                <a:cs typeface="Arial"/>
                <a:sym typeface="Arial"/>
              </a:rPr>
              <a:t>Activities In Progress:</a:t>
            </a:r>
          </a:p>
          <a:p>
            <a:pPr marL="742950" marR="0" lvl="1" indent="-285750" algn="l" rtl="0">
              <a:spcBef>
                <a:spcPts val="0"/>
              </a:spcBef>
              <a:buClr>
                <a:schemeClr val="lt1"/>
              </a:buClr>
              <a:buSzPct val="100000"/>
              <a:buFont typeface="Noto Sans Symbols"/>
              <a:buChar char="▪"/>
            </a:pPr>
            <a:r>
              <a:rPr lang="en-US" sz="1000">
                <a:solidFill>
                  <a:schemeClr val="lt1"/>
                </a:solidFill>
              </a:rPr>
              <a:t>Incorporate a MongoDB with mLab to have a fully functional DB</a:t>
            </a:r>
          </a:p>
          <a:p>
            <a:pPr marL="742950" marR="0" lvl="1" indent="-285750" algn="l" rtl="0">
              <a:spcBef>
                <a:spcPts val="0"/>
              </a:spcBef>
              <a:buClr>
                <a:schemeClr val="lt1"/>
              </a:buClr>
              <a:buSzPct val="100000"/>
              <a:buFont typeface="Noto Sans Symbols"/>
              <a:buChar char="▪"/>
            </a:pPr>
            <a:r>
              <a:rPr lang="en-US" sz="1000">
                <a:solidFill>
                  <a:schemeClr val="lt1"/>
                </a:solidFill>
              </a:rPr>
              <a:t>Design a demo where people can change things on the website which alters the database and then reactively changes D3 elements</a:t>
            </a:r>
          </a:p>
          <a:p>
            <a:pPr marL="457200" marR="0" lvl="0" indent="0" algn="l" rtl="0">
              <a:spcBef>
                <a:spcPts val="0"/>
              </a:spcBef>
              <a:buNone/>
            </a:pPr>
            <a:endParaRPr sz="1000">
              <a:solidFill>
                <a:schemeClr val="lt1"/>
              </a:solidFill>
            </a:endParaRPr>
          </a:p>
          <a:p>
            <a:pPr marL="0" marR="0" lvl="0" indent="0" algn="l" rtl="0">
              <a:spcBef>
                <a:spcPts val="0"/>
              </a:spcBef>
              <a:buSzPct val="25000"/>
              <a:buNone/>
            </a:pPr>
            <a:r>
              <a:rPr lang="en-US" sz="1000" b="1">
                <a:solidFill>
                  <a:schemeClr val="lt1"/>
                </a:solidFill>
                <a:latin typeface="Arial"/>
                <a:ea typeface="Arial"/>
                <a:cs typeface="Arial"/>
                <a:sym typeface="Arial"/>
              </a:rPr>
              <a:t>Issues:</a:t>
            </a:r>
          </a:p>
          <a:p>
            <a:pPr marL="742950" marR="0" lvl="1" indent="-285750" algn="l" rtl="0">
              <a:spcBef>
                <a:spcPts val="0"/>
              </a:spcBef>
              <a:buClr>
                <a:schemeClr val="lt1"/>
              </a:buClr>
              <a:buSzPct val="100000"/>
              <a:buFont typeface="Noto Sans Symbols"/>
              <a:buChar char="▪"/>
            </a:pPr>
            <a:r>
              <a:rPr lang="en-US" sz="1000">
                <a:solidFill>
                  <a:schemeClr val="lt1"/>
                </a:solidFill>
              </a:rPr>
              <a:t>Meteor JS does not allow for free test deployments anymore. Community just recently came out with npm package </a:t>
            </a:r>
            <a:r>
              <a:rPr lang="en-US" sz="1000" i="1">
                <a:solidFill>
                  <a:schemeClr val="lt1"/>
                </a:solidFill>
              </a:rPr>
              <a:t>meteor-now</a:t>
            </a:r>
            <a:r>
              <a:rPr lang="en-US" sz="1000">
                <a:solidFill>
                  <a:schemeClr val="lt1"/>
                </a:solidFill>
              </a:rPr>
              <a:t> </a:t>
            </a:r>
          </a:p>
          <a:p>
            <a:pPr marL="742950" marR="0" lvl="1" indent="-285750" algn="l" rtl="0">
              <a:spcBef>
                <a:spcPts val="0"/>
              </a:spcBef>
              <a:buClr>
                <a:schemeClr val="lt1"/>
              </a:buClr>
              <a:buSzPct val="100000"/>
              <a:buFont typeface="Noto Sans Symbols"/>
              <a:buChar char="▪"/>
            </a:pPr>
            <a:r>
              <a:rPr lang="en-US" sz="1000">
                <a:solidFill>
                  <a:schemeClr val="lt1"/>
                </a:solidFill>
              </a:rPr>
              <a:t>Meteor does cost money once you make a production deployment (Monthly $30-$115)</a:t>
            </a:r>
          </a:p>
          <a:p>
            <a:pPr marL="457200" marR="0" lvl="0" indent="0" algn="l" rtl="0">
              <a:spcBef>
                <a:spcPts val="0"/>
              </a:spcBef>
              <a:buNone/>
            </a:pPr>
            <a:endParaRPr sz="1000">
              <a:solidFill>
                <a:schemeClr val="lt1"/>
              </a:solidFill>
            </a:endParaRPr>
          </a:p>
          <a:p>
            <a:pPr marL="457200" marR="0" lvl="0" indent="0" algn="l" rtl="0">
              <a:spcBef>
                <a:spcPts val="0"/>
              </a:spcBef>
              <a:buNone/>
            </a:pPr>
            <a:endParaRPr sz="1000">
              <a:solidFill>
                <a:schemeClr val="lt1"/>
              </a:solidFill>
            </a:endParaRPr>
          </a:p>
        </p:txBody>
      </p:sp>
      <p:graphicFrame>
        <p:nvGraphicFramePr>
          <p:cNvPr id="77" name="Shape 77"/>
          <p:cNvGraphicFramePr/>
          <p:nvPr/>
        </p:nvGraphicFramePr>
        <p:xfrm>
          <a:off x="196850" y="5715000"/>
          <a:ext cx="8489950" cy="1112310"/>
        </p:xfrm>
        <a:graphic>
          <a:graphicData uri="http://schemas.openxmlformats.org/drawingml/2006/table">
            <a:tbl>
              <a:tblPr firstRow="1" bandRow="1">
                <a:noFill/>
              </a:tblPr>
              <a:tblGrid>
                <a:gridCol w="2407150"/>
                <a:gridCol w="901200"/>
                <a:gridCol w="1981200"/>
                <a:gridCol w="3200400"/>
              </a:tblGrid>
              <a:tr h="228550">
                <a:tc>
                  <a:txBody>
                    <a:bodyPr/>
                    <a:lstStyle/>
                    <a:p>
                      <a:pPr marL="0" marR="0" lvl="0" indent="0" algn="ctr" rtl="0">
                        <a:spcBef>
                          <a:spcPts val="0"/>
                        </a:spcBef>
                        <a:buSzPct val="25000"/>
                        <a:buNone/>
                      </a:pPr>
                      <a:r>
                        <a:rPr lang="en-US" sz="800" b="1" u="none" strike="noStrike" cap="none">
                          <a:solidFill>
                            <a:srgbClr val="FFFFFF"/>
                          </a:solidFill>
                        </a:rPr>
                        <a:t>Deliverable</a:t>
                      </a:r>
                    </a:p>
                  </a:txBody>
                  <a:tcPr marL="91450" marR="91450" marT="45700" marB="45700"/>
                </a:tc>
                <a:tc>
                  <a:txBody>
                    <a:bodyPr/>
                    <a:lstStyle/>
                    <a:p>
                      <a:pPr marL="0" marR="0" lvl="0" indent="0" algn="ctr" rtl="0">
                        <a:spcBef>
                          <a:spcPts val="0"/>
                        </a:spcBef>
                        <a:buSzPct val="25000"/>
                        <a:buNone/>
                      </a:pPr>
                      <a:r>
                        <a:rPr lang="en-US" sz="800" b="1" u="none" strike="noStrike" cap="none">
                          <a:solidFill>
                            <a:srgbClr val="FFFFFF"/>
                          </a:solidFill>
                        </a:rPr>
                        <a:t>Status</a:t>
                      </a:r>
                    </a:p>
                  </a:txBody>
                  <a:tcPr marL="91450" marR="91450" marT="45700" marB="45700"/>
                </a:tc>
                <a:tc>
                  <a:txBody>
                    <a:bodyPr/>
                    <a:lstStyle/>
                    <a:p>
                      <a:pPr marL="0" marR="0" lvl="0" indent="0" algn="ctr" rtl="0">
                        <a:spcBef>
                          <a:spcPts val="0"/>
                        </a:spcBef>
                        <a:buSzPct val="25000"/>
                        <a:buNone/>
                      </a:pPr>
                      <a:r>
                        <a:rPr lang="en-US" sz="800" b="1" u="none" strike="noStrike" cap="none">
                          <a:solidFill>
                            <a:srgbClr val="FFFFFF"/>
                          </a:solidFill>
                        </a:rPr>
                        <a:t>Planned/Revised Completion Date</a:t>
                      </a:r>
                    </a:p>
                  </a:txBody>
                  <a:tcPr marL="91450" marR="91450" marT="45700" marB="45700"/>
                </a:tc>
                <a:tc>
                  <a:txBody>
                    <a:bodyPr/>
                    <a:lstStyle/>
                    <a:p>
                      <a:pPr marL="0" marR="0" lvl="0" indent="0" algn="ctr" rtl="0">
                        <a:spcBef>
                          <a:spcPts val="0"/>
                        </a:spcBef>
                        <a:buSzPct val="25000"/>
                        <a:buNone/>
                      </a:pPr>
                      <a:r>
                        <a:rPr lang="en-US" sz="800" b="1" u="none" strike="noStrike" cap="none">
                          <a:solidFill>
                            <a:srgbClr val="FFFFFF"/>
                          </a:solidFill>
                        </a:rPr>
                        <a:t>Comments</a:t>
                      </a:r>
                    </a:p>
                  </a:txBody>
                  <a:tcPr marL="91450" marR="91450" marT="45700" marB="45700"/>
                </a:tc>
              </a:tr>
              <a:tr h="213300">
                <a:tc>
                  <a:txBody>
                    <a:bodyPr/>
                    <a:lstStyle/>
                    <a:p>
                      <a:pPr lvl="0" rtl="0">
                        <a:spcBef>
                          <a:spcPts val="0"/>
                        </a:spcBef>
                        <a:buClr>
                          <a:schemeClr val="dk1"/>
                        </a:buClr>
                        <a:buSzPct val="25000"/>
                        <a:buFont typeface="Arial"/>
                        <a:buNone/>
                      </a:pPr>
                      <a:r>
                        <a:rPr lang="en-US" sz="1000" b="1">
                          <a:solidFill>
                            <a:srgbClr val="FFFFFF"/>
                          </a:solidFill>
                        </a:rPr>
                        <a:t>Meteor/D3 test site</a:t>
                      </a:r>
                    </a:p>
                  </a:txBody>
                  <a:tcPr marL="91450" marR="91450" marT="45700" marB="45700"/>
                </a:tc>
                <a:tc>
                  <a:txBody>
                    <a:bodyPr/>
                    <a:lstStyle/>
                    <a:p>
                      <a:pPr marL="0" marR="0" lvl="0" indent="0" algn="l" rtl="0">
                        <a:spcBef>
                          <a:spcPts val="0"/>
                        </a:spcBef>
                        <a:buSzPct val="25000"/>
                        <a:buNone/>
                      </a:pPr>
                      <a:r>
                        <a:rPr lang="en-US" sz="800">
                          <a:solidFill>
                            <a:srgbClr val="FFFFFF"/>
                          </a:solidFill>
                        </a:rPr>
                        <a:t>In Progress</a:t>
                      </a:r>
                    </a:p>
                  </a:txBody>
                  <a:tcPr marL="91450" marR="91450" marT="45700" marB="45700"/>
                </a:tc>
                <a:tc>
                  <a:txBody>
                    <a:bodyPr/>
                    <a:lstStyle/>
                    <a:p>
                      <a:pPr marL="0" marR="0" lvl="0" indent="0" algn="l" rtl="0">
                        <a:spcBef>
                          <a:spcPts val="0"/>
                        </a:spcBef>
                        <a:buSzPct val="25000"/>
                        <a:buNone/>
                      </a:pPr>
                      <a:r>
                        <a:rPr lang="en-US" sz="800">
                          <a:solidFill>
                            <a:srgbClr val="FFFFFF"/>
                          </a:solidFill>
                        </a:rPr>
                        <a:t>End of March</a:t>
                      </a:r>
                    </a:p>
                  </a:txBody>
                  <a:tcPr marL="91450" marR="91450" marT="45700" marB="45700"/>
                </a:tc>
                <a:tc>
                  <a:txBody>
                    <a:bodyPr/>
                    <a:lstStyle/>
                    <a:p>
                      <a:pPr marL="0" marR="0" lvl="0" indent="0" algn="l" rtl="0">
                        <a:spcBef>
                          <a:spcPts val="0"/>
                        </a:spcBef>
                        <a:buSzPct val="25000"/>
                        <a:buNone/>
                      </a:pPr>
                      <a:r>
                        <a:rPr lang="en-US" sz="800">
                          <a:solidFill>
                            <a:srgbClr val="FFFFFF"/>
                          </a:solidFill>
                        </a:rPr>
                        <a:t>Demo project that will translate into the actual Haven project</a:t>
                      </a:r>
                    </a:p>
                  </a:txBody>
                  <a:tcPr marL="91450" marR="91450" marT="45700" marB="45700"/>
                </a:tc>
              </a:tr>
              <a:tr h="213300">
                <a:tc>
                  <a:txBody>
                    <a:bodyPr/>
                    <a:lstStyle/>
                    <a:p>
                      <a:pPr marL="0" marR="0" lvl="0" indent="0" algn="l" rtl="0">
                        <a:spcBef>
                          <a:spcPts val="0"/>
                        </a:spcBef>
                        <a:buSzPct val="25000"/>
                        <a:buNone/>
                      </a:pPr>
                      <a:endParaRPr sz="800"/>
                    </a:p>
                  </a:txBody>
                  <a:tcPr marL="91450" marR="91450" marT="45700" marB="45700"/>
                </a:tc>
                <a:tc>
                  <a:txBody>
                    <a:bodyPr/>
                    <a:lstStyle/>
                    <a:p>
                      <a:pPr marL="0" marR="0" lvl="0" indent="0" algn="l" rtl="0">
                        <a:spcBef>
                          <a:spcPts val="0"/>
                        </a:spcBef>
                        <a:buSzPct val="25000"/>
                        <a:buNone/>
                      </a:pPr>
                      <a:endParaRPr sz="800"/>
                    </a:p>
                  </a:txBody>
                  <a:tcPr marL="91450" marR="91450" marT="45700" marB="45700"/>
                </a:tc>
                <a:tc>
                  <a:txBody>
                    <a:bodyPr/>
                    <a:lstStyle/>
                    <a:p>
                      <a:pPr marL="0" marR="0" lvl="0" indent="0" algn="l" rtl="0">
                        <a:spcBef>
                          <a:spcPts val="0"/>
                        </a:spcBef>
                        <a:buSzPct val="25000"/>
                        <a:buNone/>
                      </a:pPr>
                      <a:endParaRPr sz="800"/>
                    </a:p>
                  </a:txBody>
                  <a:tcPr marL="91450" marR="91450" marT="45700" marB="45700"/>
                </a:tc>
                <a:tc>
                  <a:txBody>
                    <a:bodyPr/>
                    <a:lstStyle/>
                    <a:p>
                      <a:pPr marL="0" marR="0" lvl="0" indent="0" algn="l" rtl="0">
                        <a:spcBef>
                          <a:spcPts val="0"/>
                        </a:spcBef>
                        <a:buSzPct val="25000"/>
                        <a:buNone/>
                      </a:pPr>
                      <a:endParaRPr sz="800"/>
                    </a:p>
                  </a:txBody>
                  <a:tcPr marL="91450" marR="91450" marT="45700" marB="45700"/>
                </a:tc>
              </a:tr>
              <a:tr h="213300">
                <a:tc>
                  <a:txBody>
                    <a:bodyPr/>
                    <a:lstStyle/>
                    <a:p>
                      <a:pPr marL="0" marR="0" lvl="0" indent="0" algn="l" rtl="0">
                        <a:spcBef>
                          <a:spcPts val="0"/>
                        </a:spcBef>
                        <a:buSzPct val="25000"/>
                        <a:buNone/>
                      </a:pPr>
                      <a:endParaRPr sz="800"/>
                    </a:p>
                  </a:txBody>
                  <a:tcPr marL="91450" marR="91450" marT="45700" marB="45700"/>
                </a:tc>
                <a:tc>
                  <a:txBody>
                    <a:bodyPr/>
                    <a:lstStyle/>
                    <a:p>
                      <a:pPr marL="0" marR="0" lvl="0" indent="0" algn="l" rtl="0">
                        <a:spcBef>
                          <a:spcPts val="0"/>
                        </a:spcBef>
                        <a:buSzPct val="25000"/>
                        <a:buNone/>
                      </a:pPr>
                      <a:endParaRPr sz="800"/>
                    </a:p>
                  </a:txBody>
                  <a:tcPr marL="91450" marR="91450" marT="45700" marB="45700"/>
                </a:tc>
                <a:tc>
                  <a:txBody>
                    <a:bodyPr/>
                    <a:lstStyle/>
                    <a:p>
                      <a:pPr marL="0" marR="0" lvl="0" indent="0" algn="l" rtl="0">
                        <a:spcBef>
                          <a:spcPts val="0"/>
                        </a:spcBef>
                        <a:buSzPct val="25000"/>
                        <a:buNone/>
                      </a:pPr>
                      <a:endParaRPr sz="800"/>
                    </a:p>
                  </a:txBody>
                  <a:tcPr marL="91450" marR="91450" marT="45700" marB="45700"/>
                </a:tc>
                <a:tc>
                  <a:txBody>
                    <a:bodyPr/>
                    <a:lstStyle/>
                    <a:p>
                      <a:pPr marL="0" marR="0" lvl="0" indent="0" algn="l" rtl="0">
                        <a:spcBef>
                          <a:spcPts val="0"/>
                        </a:spcBef>
                        <a:buSzPct val="25000"/>
                        <a:buNone/>
                      </a:pPr>
                      <a:endParaRPr sz="800"/>
                    </a:p>
                  </a:txBody>
                  <a:tcPr marL="91450" marR="91450" marT="45700" marB="45700"/>
                </a:tc>
              </a:tr>
              <a:tr h="213300">
                <a:tc>
                  <a:txBody>
                    <a:bodyPr/>
                    <a:lstStyle/>
                    <a:p>
                      <a:pPr marL="0" marR="0" lvl="0" indent="0" algn="l" rtl="0">
                        <a:spcBef>
                          <a:spcPts val="0"/>
                        </a:spcBef>
                        <a:buSzPct val="25000"/>
                        <a:buNone/>
                      </a:pPr>
                      <a:endParaRPr sz="800"/>
                    </a:p>
                  </a:txBody>
                  <a:tcPr marL="91450" marR="91450" marT="45700" marB="45700"/>
                </a:tc>
                <a:tc>
                  <a:txBody>
                    <a:bodyPr/>
                    <a:lstStyle/>
                    <a:p>
                      <a:pPr marL="0" marR="0" lvl="0" indent="0" algn="l" rtl="0">
                        <a:spcBef>
                          <a:spcPts val="0"/>
                        </a:spcBef>
                        <a:buSzPct val="25000"/>
                        <a:buNone/>
                      </a:pPr>
                      <a:endParaRPr sz="800"/>
                    </a:p>
                  </a:txBody>
                  <a:tcPr marL="91450" marR="91450" marT="45700" marB="45700"/>
                </a:tc>
                <a:tc>
                  <a:txBody>
                    <a:bodyPr/>
                    <a:lstStyle/>
                    <a:p>
                      <a:pPr marL="0" marR="0" lvl="0" indent="0" algn="l" rtl="0">
                        <a:spcBef>
                          <a:spcPts val="0"/>
                        </a:spcBef>
                        <a:buSzPct val="25000"/>
                        <a:buNone/>
                      </a:pPr>
                      <a:endParaRPr sz="800"/>
                    </a:p>
                  </a:txBody>
                  <a:tcPr marL="91450" marR="91450" marT="45700" marB="45700"/>
                </a:tc>
                <a:tc>
                  <a:txBody>
                    <a:bodyPr/>
                    <a:lstStyle/>
                    <a:p>
                      <a:pPr marL="0" marR="0" lvl="0" indent="0" algn="l" rtl="0">
                        <a:spcBef>
                          <a:spcPts val="0"/>
                        </a:spcBef>
                        <a:buSzPct val="25000"/>
                        <a:buNone/>
                      </a:pPr>
                      <a:endParaRPr sz="800"/>
                    </a:p>
                  </a:txBody>
                  <a:tcPr marL="91450" marR="91450" marT="45700" marB="45700"/>
                </a:tc>
              </a:tr>
            </a:tbl>
          </a:graphicData>
        </a:graphic>
      </p:graphicFrame>
      <p:sp>
        <p:nvSpPr>
          <p:cNvPr id="78" name="Shape 78"/>
          <p:cNvSpPr/>
          <p:nvPr/>
        </p:nvSpPr>
        <p:spPr>
          <a:xfrm>
            <a:off x="2209800" y="1866900"/>
            <a:ext cx="1219199" cy="22860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None/>
            </a:pPr>
            <a:endParaRPr sz="1800">
              <a:solidFill>
                <a:schemeClr val="lt1"/>
              </a:solidFill>
              <a:latin typeface="Calibri"/>
              <a:ea typeface="Calibri"/>
              <a:cs typeface="Calibri"/>
              <a:sym typeface="Calibri"/>
            </a:endParaRPr>
          </a:p>
        </p:txBody>
      </p:sp>
      <p:sp>
        <p:nvSpPr>
          <p:cNvPr id="79" name="Shape 79"/>
          <p:cNvSpPr txBox="1"/>
          <p:nvPr/>
        </p:nvSpPr>
        <p:spPr>
          <a:xfrm>
            <a:off x="76200" y="5410200"/>
            <a:ext cx="3962400" cy="2763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b="1">
                <a:solidFill>
                  <a:schemeClr val="lt1"/>
                </a:solidFill>
                <a:latin typeface="Arial"/>
                <a:ea typeface="Arial"/>
                <a:cs typeface="Arial"/>
                <a:sym typeface="Arial"/>
              </a:rPr>
              <a:t>Key Deliverables/Milestones</a:t>
            </a:r>
            <a:r>
              <a:rPr lang="en-US" sz="1200" b="1">
                <a:solidFill>
                  <a:schemeClr val="lt1"/>
                </a:solidFill>
                <a:latin typeface="Arial"/>
                <a:ea typeface="Arial"/>
                <a:cs typeface="Arial"/>
                <a:sym typeface="Arial"/>
              </a:rPr>
              <a:t>:</a:t>
            </a:r>
          </a:p>
        </p:txBody>
      </p:sp>
      <p:sp>
        <p:nvSpPr>
          <p:cNvPr id="80" name="Shape 80"/>
          <p:cNvSpPr txBox="1"/>
          <p:nvPr/>
        </p:nvSpPr>
        <p:spPr>
          <a:xfrm>
            <a:off x="76200" y="1219200"/>
            <a:ext cx="8001000" cy="55403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b="1">
                <a:solidFill>
                  <a:schemeClr val="lt1"/>
                </a:solidFill>
                <a:latin typeface="Arial"/>
                <a:ea typeface="Arial"/>
                <a:cs typeface="Arial"/>
                <a:sym typeface="Arial"/>
              </a:rPr>
              <a:t>Project Name: Haven - </a:t>
            </a:r>
            <a:r>
              <a:rPr lang="en-US" sz="1000" b="1">
                <a:solidFill>
                  <a:schemeClr val="lt1"/>
                </a:solidFill>
              </a:rPr>
              <a:t>D3 </a:t>
            </a:r>
            <a:r>
              <a:rPr lang="en-US" sz="1000" b="1">
                <a:solidFill>
                  <a:schemeClr val="lt1"/>
                </a:solidFill>
                <a:latin typeface="Arial"/>
                <a:ea typeface="Arial"/>
                <a:cs typeface="Arial"/>
                <a:sym typeface="Arial"/>
              </a:rPr>
              <a:t>Demo </a:t>
            </a:r>
            <a:r>
              <a:rPr lang="en-US" sz="1000" b="1">
                <a:solidFill>
                  <a:schemeClr val="lt1"/>
                </a:solidFill>
              </a:rPr>
              <a:t>Project</a:t>
            </a:r>
            <a:r>
              <a:rPr lang="en-US" sz="1000" b="1">
                <a:solidFill>
                  <a:schemeClr val="lt1"/>
                </a:solidFill>
                <a:latin typeface="Arial"/>
                <a:ea typeface="Arial"/>
                <a:cs typeface="Arial"/>
                <a:sym typeface="Arial"/>
              </a:rPr>
              <a:t>				Current Phase: </a:t>
            </a:r>
            <a:r>
              <a:rPr lang="en-US" sz="1000" b="1">
                <a:solidFill>
                  <a:schemeClr val="lt1"/>
                </a:solidFill>
              </a:rPr>
              <a:t>Exploration/Design</a:t>
            </a:r>
          </a:p>
          <a:p>
            <a:pPr marL="0" marR="0" lvl="0" indent="0" algn="l" rtl="0">
              <a:spcBef>
                <a:spcPts val="0"/>
              </a:spcBef>
              <a:buSzPct val="25000"/>
              <a:buNone/>
            </a:pPr>
            <a:r>
              <a:rPr lang="en-US" sz="1000" b="1">
                <a:solidFill>
                  <a:schemeClr val="lt1"/>
                </a:solidFill>
                <a:latin typeface="Arial"/>
                <a:ea typeface="Arial"/>
                <a:cs typeface="Arial"/>
                <a:sym typeface="Arial"/>
              </a:rPr>
              <a:t>Project Start:</a:t>
            </a:r>
            <a:r>
              <a:rPr lang="en-US" sz="1000" b="1">
                <a:solidFill>
                  <a:schemeClr val="lt1"/>
                </a:solidFill>
              </a:rPr>
              <a:t> Janurary 2017</a:t>
            </a:r>
            <a:r>
              <a:rPr lang="en-US" sz="1000" b="1">
                <a:solidFill>
                  <a:schemeClr val="lt1"/>
                </a:solidFill>
                <a:latin typeface="Arial"/>
                <a:ea typeface="Arial"/>
                <a:cs typeface="Arial"/>
                <a:sym typeface="Arial"/>
              </a:rPr>
              <a:t>						Planned/Revised End: </a:t>
            </a:r>
            <a:r>
              <a:rPr lang="en-US" sz="1000" b="1">
                <a:solidFill>
                  <a:schemeClr val="lt1"/>
                </a:solidFill>
              </a:rPr>
              <a:t>End of March</a:t>
            </a:r>
          </a:p>
          <a:p>
            <a:pPr marL="0" marR="0" lvl="0" indent="0" algn="l" rtl="0">
              <a:spcBef>
                <a:spcPts val="0"/>
              </a:spcBef>
              <a:buSzPct val="25000"/>
              <a:buNone/>
            </a:pPr>
            <a:r>
              <a:rPr lang="en-US" sz="1000" b="1">
                <a:solidFill>
                  <a:schemeClr val="lt1"/>
                </a:solidFill>
                <a:latin typeface="Arial"/>
                <a:ea typeface="Arial"/>
                <a:cs typeface="Arial"/>
                <a:sym typeface="Arial"/>
              </a:rPr>
              <a:t>% Time Spent: 100%</a:t>
            </a:r>
          </a:p>
        </p:txBody>
      </p:sp>
      <p:sp>
        <p:nvSpPr>
          <p:cNvPr id="81" name="Shape 81"/>
          <p:cNvSpPr txBox="1"/>
          <p:nvPr/>
        </p:nvSpPr>
        <p:spPr>
          <a:xfrm>
            <a:off x="6248400" y="6705600"/>
            <a:ext cx="2895600" cy="476100"/>
          </a:xfrm>
          <a:prstGeom prst="rect">
            <a:avLst/>
          </a:prstGeom>
          <a:noFill/>
          <a:ln>
            <a:noFill/>
          </a:ln>
        </p:spPr>
        <p:txBody>
          <a:bodyPr lIns="91425" tIns="45700" rIns="91425" bIns="45700" anchor="t" anchorCtr="0">
            <a:noAutofit/>
          </a:bodyPr>
          <a:lstStyle/>
          <a:p>
            <a:pPr marL="0" marR="0" lvl="0" indent="0" algn="just" rtl="0">
              <a:lnSpc>
                <a:spcPct val="100000"/>
              </a:lnSpc>
              <a:spcBef>
                <a:spcPts val="0"/>
              </a:spcBef>
              <a:spcAft>
                <a:spcPts val="0"/>
              </a:spcAft>
              <a:buSzPct val="25000"/>
              <a:buNone/>
            </a:pPr>
            <a:r>
              <a:rPr lang="en-US" sz="1400">
                <a:solidFill>
                  <a:schemeClr val="lt1"/>
                </a:solidFill>
                <a:latin typeface="Arial"/>
                <a:ea typeface="Arial"/>
                <a:cs typeface="Arial"/>
                <a:sym typeface="Arial"/>
              </a:rPr>
              <a:t>		              </a:t>
            </a:r>
          </a:p>
          <a:p>
            <a:pPr marL="0" marR="0" lvl="0" indent="0" algn="just" rtl="0">
              <a:lnSpc>
                <a:spcPct val="100000"/>
              </a:lnSpc>
              <a:spcBef>
                <a:spcPts val="0"/>
              </a:spcBef>
              <a:buSzPct val="25000"/>
              <a:buNone/>
            </a:pPr>
            <a:r>
              <a:rPr lang="en-US" sz="1400">
                <a:solidFill>
                  <a:schemeClr val="lt1"/>
                </a:solidFill>
                <a:latin typeface="Arial"/>
                <a:ea typeface="Arial"/>
                <a:cs typeface="Arial"/>
                <a:sym typeface="Arial"/>
              </a:rPr>
              <a:t>		               </a:t>
            </a:r>
            <a:fld id="{00000000-1234-1234-1234-123412341234}" type="slidenum">
              <a:rPr lang="en-US" sz="1400">
                <a:solidFill>
                  <a:schemeClr val="lt1"/>
                </a:solidFill>
                <a:latin typeface="Arial"/>
                <a:ea typeface="Arial"/>
                <a:cs typeface="Arial"/>
                <a:sym typeface="Arial"/>
              </a:rPr>
              <a:t>24</a:t>
            </a:fld>
            <a:endParaRPr lang="en-US" sz="1400">
              <a:solidFill>
                <a:schemeClr val="lt1"/>
              </a:solidFill>
              <a:latin typeface="Arial"/>
              <a:ea typeface="Arial"/>
              <a:cs typeface="Arial"/>
              <a:sym typeface="Arial"/>
            </a:endParaRPr>
          </a:p>
        </p:txBody>
      </p:sp>
    </p:spTree>
    <p:extLst>
      <p:ext uri="{BB962C8B-B14F-4D97-AF65-F5344CB8AC3E}">
        <p14:creationId xmlns:p14="http://schemas.microsoft.com/office/powerpoint/2010/main" val="6206504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95" y="-152400"/>
            <a:ext cx="9144000" cy="6858000"/>
          </a:xfrm>
          <a:prstGeom prst="rect">
            <a:avLst/>
          </a:prstGeom>
        </p:spPr>
      </p:pic>
      <p:sp>
        <p:nvSpPr>
          <p:cNvPr id="7" name="Shape 75"/>
          <p:cNvSpPr txBox="1">
            <a:spLocks noGrp="1"/>
          </p:cNvSpPr>
          <p:nvPr>
            <p:ph type="title"/>
          </p:nvPr>
        </p:nvSpPr>
        <p:spPr>
          <a:xfrm>
            <a:off x="152400" y="-121508"/>
            <a:ext cx="8489949"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lt1"/>
              </a:buClr>
              <a:buSzPct val="25000"/>
              <a:buFont typeface="Calibri"/>
              <a:buNone/>
            </a:pPr>
            <a:r>
              <a:rPr lang="en-US" sz="4400" b="0" i="0" u="none" strike="noStrike" cap="none" dirty="0" smtClean="0">
                <a:solidFill>
                  <a:schemeClr val="lt1"/>
                </a:solidFill>
                <a:latin typeface="Calibri"/>
                <a:ea typeface="Calibri"/>
                <a:cs typeface="Calibri"/>
                <a:sym typeface="Calibri"/>
              </a:rPr>
              <a:t>                          Reed</a:t>
            </a:r>
            <a:endParaRPr lang="en-US" sz="4400" b="0" i="0" u="none" strike="noStrike" cap="none" dirty="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21205818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196850" y="857250"/>
            <a:ext cx="8490000" cy="857400"/>
          </a:xfrm>
          <a:prstGeom prst="rect">
            <a:avLst/>
          </a:prstGeom>
          <a:noFill/>
          <a:ln>
            <a:noFill/>
          </a:ln>
        </p:spPr>
        <p:txBody>
          <a:bodyPr vert="horz" lIns="91425" tIns="45700" rIns="91425" bIns="45700" rtlCol="0" anchor="ctr" anchorCtr="0">
            <a:noAutofit/>
          </a:bodyPr>
          <a:lstStyle/>
          <a:p>
            <a:pPr algn="l">
              <a:spcBef>
                <a:spcPts val="0"/>
              </a:spcBef>
              <a:buClr>
                <a:schemeClr val="lt1"/>
              </a:buClr>
              <a:buSzPct val="25000"/>
            </a:pPr>
            <a:r>
              <a:rPr lang="en">
                <a:solidFill>
                  <a:schemeClr val="lt1"/>
                </a:solidFill>
                <a:latin typeface="Calibri"/>
                <a:ea typeface="Calibri"/>
                <a:cs typeface="Calibri"/>
                <a:sym typeface="Calibri"/>
              </a:rPr>
              <a:t>Project Status Anson</a:t>
            </a:r>
          </a:p>
        </p:txBody>
      </p:sp>
      <p:sp>
        <p:nvSpPr>
          <p:cNvPr id="117" name="Shape 117"/>
          <p:cNvSpPr txBox="1"/>
          <p:nvPr/>
        </p:nvSpPr>
        <p:spPr>
          <a:xfrm>
            <a:off x="76200" y="2324606"/>
            <a:ext cx="8915400" cy="1915800"/>
          </a:xfrm>
          <a:prstGeom prst="rect">
            <a:avLst/>
          </a:prstGeom>
          <a:noFill/>
          <a:ln>
            <a:noFill/>
          </a:ln>
        </p:spPr>
        <p:txBody>
          <a:bodyPr lIns="91425" tIns="45700" rIns="91425" bIns="45700" anchor="t" anchorCtr="0">
            <a:noAutofit/>
          </a:bodyPr>
          <a:lstStyle/>
          <a:p>
            <a:pPr>
              <a:buSzPct val="25000"/>
            </a:pPr>
            <a:r>
              <a:rPr lang="en" sz="1000" b="1">
                <a:solidFill>
                  <a:schemeClr val="lt1"/>
                </a:solidFill>
                <a:latin typeface="Arial"/>
                <a:ea typeface="Arial"/>
                <a:cs typeface="Arial"/>
                <a:sym typeface="Arial"/>
              </a:rPr>
              <a:t>Summary of Recent Status:   Imp</a:t>
            </a:r>
            <a:r>
              <a:rPr lang="en" sz="1000" b="1">
                <a:solidFill>
                  <a:schemeClr val="lt1"/>
                </a:solidFill>
              </a:rPr>
              <a:t>lementing D3 into a teaching project in the process of learning. </a:t>
            </a:r>
            <a:r>
              <a:rPr lang="en" sz="1000">
                <a:solidFill>
                  <a:schemeClr val="lt1"/>
                </a:solidFill>
              </a:rPr>
              <a:t> Specifically making a model Web of Trust for students in classroom.</a:t>
            </a:r>
          </a:p>
          <a:p>
            <a:endParaRPr sz="1000" b="1">
              <a:solidFill>
                <a:schemeClr val="lt1"/>
              </a:solidFill>
              <a:latin typeface="Arial"/>
              <a:ea typeface="Arial"/>
              <a:cs typeface="Arial"/>
              <a:sym typeface="Arial"/>
            </a:endParaRPr>
          </a:p>
          <a:p>
            <a:pPr>
              <a:buSzPct val="25000"/>
            </a:pPr>
            <a:r>
              <a:rPr lang="en" sz="1000" b="1">
                <a:solidFill>
                  <a:schemeClr val="lt1"/>
                </a:solidFill>
                <a:latin typeface="Arial"/>
                <a:ea typeface="Arial"/>
                <a:cs typeface="Arial"/>
                <a:sym typeface="Arial"/>
              </a:rPr>
              <a:t>Activities Completed:</a:t>
            </a:r>
          </a:p>
          <a:p>
            <a:pPr marL="742950" lvl="1" indent="-285750">
              <a:buClr>
                <a:schemeClr val="lt1"/>
              </a:buClr>
              <a:buSzPct val="100000"/>
              <a:buFont typeface="Noto Sans Symbols"/>
              <a:buChar char="▪"/>
            </a:pPr>
            <a:r>
              <a:rPr lang="en" sz="1000">
                <a:solidFill>
                  <a:schemeClr val="lt1"/>
                </a:solidFill>
                <a:latin typeface="Arial"/>
                <a:ea typeface="Arial"/>
                <a:cs typeface="Arial"/>
                <a:sym typeface="Arial"/>
              </a:rPr>
              <a:t>TBD</a:t>
            </a:r>
          </a:p>
          <a:p>
            <a:pPr marL="742950" lvl="1" indent="-285750">
              <a:buClr>
                <a:schemeClr val="lt1"/>
              </a:buClr>
              <a:buSzPct val="100000"/>
              <a:buFont typeface="Noto Sans Symbols"/>
              <a:buChar char="▪"/>
            </a:pPr>
            <a:r>
              <a:rPr lang="en" sz="1000">
                <a:solidFill>
                  <a:schemeClr val="lt1"/>
                </a:solidFill>
                <a:latin typeface="Arial"/>
                <a:ea typeface="Arial"/>
                <a:cs typeface="Arial"/>
                <a:sym typeface="Arial"/>
              </a:rPr>
              <a:t>TBD</a:t>
            </a:r>
          </a:p>
          <a:p>
            <a:pPr marL="742950" lvl="1" indent="-285750">
              <a:buClr>
                <a:schemeClr val="lt1"/>
              </a:buClr>
              <a:buSzPct val="100000"/>
              <a:buFont typeface="Noto Sans Symbols"/>
              <a:buChar char="▪"/>
            </a:pPr>
            <a:r>
              <a:rPr lang="en" sz="1000">
                <a:solidFill>
                  <a:schemeClr val="lt1"/>
                </a:solidFill>
                <a:latin typeface="Arial"/>
                <a:ea typeface="Arial"/>
                <a:cs typeface="Arial"/>
                <a:sym typeface="Arial"/>
              </a:rPr>
              <a:t>TBD</a:t>
            </a:r>
          </a:p>
          <a:p>
            <a:pPr>
              <a:buSzPct val="25000"/>
            </a:pPr>
            <a:r>
              <a:rPr lang="en" sz="1000" b="1">
                <a:solidFill>
                  <a:schemeClr val="lt1"/>
                </a:solidFill>
                <a:latin typeface="Arial"/>
                <a:ea typeface="Arial"/>
                <a:cs typeface="Arial"/>
                <a:sym typeface="Arial"/>
              </a:rPr>
              <a:t>Activities In Progress:</a:t>
            </a:r>
          </a:p>
          <a:p>
            <a:pPr marL="742950" lvl="1" indent="-285750">
              <a:buClr>
                <a:schemeClr val="lt1"/>
              </a:buClr>
              <a:buSzPct val="100000"/>
              <a:buFont typeface="Noto Sans Symbols"/>
              <a:buChar char="▪"/>
            </a:pPr>
            <a:r>
              <a:rPr lang="en" sz="1000">
                <a:solidFill>
                  <a:schemeClr val="lt1"/>
                </a:solidFill>
              </a:rPr>
              <a:t>Searching for D3 Implementation for Class Project</a:t>
            </a:r>
          </a:p>
          <a:p>
            <a:pPr marL="742950" lvl="1" indent="-285750">
              <a:buClr>
                <a:schemeClr val="lt1"/>
              </a:buClr>
              <a:buSzPct val="100000"/>
              <a:buFont typeface="Noto Sans Symbols"/>
              <a:buChar char="▪"/>
            </a:pPr>
            <a:r>
              <a:rPr lang="en" sz="1000">
                <a:solidFill>
                  <a:schemeClr val="lt1"/>
                </a:solidFill>
              </a:rPr>
              <a:t>Working on D3 to model a Web of Trust</a:t>
            </a:r>
          </a:p>
          <a:p>
            <a:pPr marL="742950" lvl="1" indent="-285750">
              <a:buClr>
                <a:schemeClr val="lt1"/>
              </a:buClr>
              <a:buFont typeface="Noto Sans Symbols"/>
              <a:buChar char="▪"/>
            </a:pPr>
            <a:endParaRPr/>
          </a:p>
          <a:p>
            <a:pPr>
              <a:buSzPct val="25000"/>
            </a:pPr>
            <a:r>
              <a:rPr lang="en" sz="1000" b="1">
                <a:solidFill>
                  <a:schemeClr val="lt1"/>
                </a:solidFill>
                <a:latin typeface="Arial"/>
                <a:ea typeface="Arial"/>
                <a:cs typeface="Arial"/>
                <a:sym typeface="Arial"/>
              </a:rPr>
              <a:t>Issues:</a:t>
            </a:r>
          </a:p>
          <a:p>
            <a:pPr marL="742950" lvl="1" indent="-285750">
              <a:buClr>
                <a:schemeClr val="lt1"/>
              </a:buClr>
              <a:buSzPct val="100000"/>
              <a:buFont typeface="Noto Sans Symbols"/>
              <a:buChar char="▪"/>
            </a:pPr>
            <a:r>
              <a:rPr lang="en" sz="1000">
                <a:solidFill>
                  <a:schemeClr val="lt1"/>
                </a:solidFill>
              </a:rPr>
              <a:t>Gathering Data from students...</a:t>
            </a:r>
          </a:p>
          <a:p>
            <a:pPr marL="742950" lvl="1" indent="-285750">
              <a:buClr>
                <a:schemeClr val="lt1"/>
              </a:buClr>
              <a:buSzPct val="100000"/>
              <a:buFont typeface="Noto Sans Symbols"/>
              <a:buChar char="▪"/>
            </a:pPr>
            <a:r>
              <a:rPr lang="en" sz="1000">
                <a:solidFill>
                  <a:schemeClr val="lt1"/>
                </a:solidFill>
                <a:latin typeface="Arial"/>
                <a:ea typeface="Arial"/>
                <a:cs typeface="Arial"/>
                <a:sym typeface="Arial"/>
              </a:rPr>
              <a:t>TBD</a:t>
            </a:r>
          </a:p>
          <a:p>
            <a:pPr marL="742950" lvl="1" indent="-285750">
              <a:buClr>
                <a:schemeClr val="lt1"/>
              </a:buClr>
              <a:buSzPct val="100000"/>
              <a:buFont typeface="Noto Sans Symbols"/>
              <a:buChar char="▪"/>
            </a:pPr>
            <a:r>
              <a:rPr lang="en" sz="1000">
                <a:solidFill>
                  <a:schemeClr val="lt1"/>
                </a:solidFill>
                <a:latin typeface="Arial"/>
                <a:ea typeface="Arial"/>
                <a:cs typeface="Arial"/>
                <a:sym typeface="Arial"/>
              </a:rPr>
              <a:t>TBD</a:t>
            </a:r>
          </a:p>
        </p:txBody>
      </p:sp>
      <p:graphicFrame>
        <p:nvGraphicFramePr>
          <p:cNvPr id="118" name="Shape 118"/>
          <p:cNvGraphicFramePr/>
          <p:nvPr/>
        </p:nvGraphicFramePr>
        <p:xfrm>
          <a:off x="196850" y="4800601"/>
          <a:ext cx="8489950" cy="811385"/>
        </p:xfrm>
        <a:graphic>
          <a:graphicData uri="http://schemas.openxmlformats.org/drawingml/2006/table">
            <a:tbl>
              <a:tblPr firstRow="1" bandRow="1">
                <a:noFill/>
              </a:tblPr>
              <a:tblGrid>
                <a:gridCol w="2317750"/>
                <a:gridCol w="990600"/>
                <a:gridCol w="1981200"/>
                <a:gridCol w="3200400"/>
              </a:tblGrid>
              <a:tr h="171425">
                <a:tc>
                  <a:txBody>
                    <a:bodyPr/>
                    <a:lstStyle/>
                    <a:p>
                      <a:pPr marL="0" marR="0" lvl="0" indent="0" algn="ctr" rtl="0">
                        <a:spcBef>
                          <a:spcPts val="0"/>
                        </a:spcBef>
                        <a:buSzPct val="25000"/>
                        <a:buNone/>
                      </a:pPr>
                      <a:r>
                        <a:rPr lang="en" sz="600" b="1" u="none" strike="noStrike" cap="none"/>
                        <a:t>Deliverable</a:t>
                      </a:r>
                    </a:p>
                  </a:txBody>
                  <a:tcPr marL="91450" marR="91450" marT="34275" marB="34275"/>
                </a:tc>
                <a:tc>
                  <a:txBody>
                    <a:bodyPr/>
                    <a:lstStyle/>
                    <a:p>
                      <a:pPr marL="0" marR="0" lvl="0" indent="0" algn="ctr" rtl="0">
                        <a:spcBef>
                          <a:spcPts val="0"/>
                        </a:spcBef>
                        <a:buSzPct val="25000"/>
                        <a:buNone/>
                      </a:pPr>
                      <a:r>
                        <a:rPr lang="en" sz="600" b="1" u="none" strike="noStrike" cap="none"/>
                        <a:t>Status</a:t>
                      </a:r>
                    </a:p>
                  </a:txBody>
                  <a:tcPr marL="91450" marR="91450" marT="34275" marB="34275"/>
                </a:tc>
                <a:tc>
                  <a:txBody>
                    <a:bodyPr/>
                    <a:lstStyle/>
                    <a:p>
                      <a:pPr marL="0" marR="0" lvl="0" indent="0" algn="ctr" rtl="0">
                        <a:spcBef>
                          <a:spcPts val="0"/>
                        </a:spcBef>
                        <a:buSzPct val="25000"/>
                        <a:buNone/>
                      </a:pPr>
                      <a:r>
                        <a:rPr lang="en" sz="600" b="1" u="none" strike="noStrike" cap="none"/>
                        <a:t>Planned/Revised Completion Date</a:t>
                      </a:r>
                    </a:p>
                  </a:txBody>
                  <a:tcPr marL="91450" marR="91450" marT="34275" marB="34275"/>
                </a:tc>
                <a:tc>
                  <a:txBody>
                    <a:bodyPr/>
                    <a:lstStyle/>
                    <a:p>
                      <a:pPr marL="0" marR="0" lvl="0" indent="0" algn="ctr" rtl="0">
                        <a:spcBef>
                          <a:spcPts val="0"/>
                        </a:spcBef>
                        <a:buSzPct val="25000"/>
                        <a:buNone/>
                      </a:pPr>
                      <a:r>
                        <a:rPr lang="en" sz="600" b="1" u="none" strike="noStrike" cap="none"/>
                        <a:t>Comments</a:t>
                      </a:r>
                    </a:p>
                  </a:txBody>
                  <a:tcPr marL="91450" marR="91450" marT="34275" marB="34275"/>
                </a:tc>
              </a:tr>
              <a:tr h="159975">
                <a:tc>
                  <a:txBody>
                    <a:bodyPr/>
                    <a:lstStyle/>
                    <a:p>
                      <a:pPr marL="0" marR="0" lvl="0" indent="0" algn="l" rtl="0">
                        <a:spcBef>
                          <a:spcPts val="0"/>
                        </a:spcBef>
                        <a:buSzPct val="25000"/>
                        <a:buNone/>
                      </a:pPr>
                      <a:endParaRPr sz="600"/>
                    </a:p>
                  </a:txBody>
                  <a:tcPr marL="91450" marR="91450" marT="34275" marB="34275"/>
                </a:tc>
                <a:tc>
                  <a:txBody>
                    <a:bodyPr/>
                    <a:lstStyle/>
                    <a:p>
                      <a:pPr marL="0" marR="0" lvl="0" indent="0" algn="l" rtl="0">
                        <a:spcBef>
                          <a:spcPts val="0"/>
                        </a:spcBef>
                        <a:buSzPct val="25000"/>
                        <a:buNone/>
                      </a:pPr>
                      <a:endParaRPr sz="600"/>
                    </a:p>
                  </a:txBody>
                  <a:tcPr marL="91450" marR="91450" marT="34275" marB="34275"/>
                </a:tc>
                <a:tc>
                  <a:txBody>
                    <a:bodyPr/>
                    <a:lstStyle/>
                    <a:p>
                      <a:pPr marL="0" marR="0" lvl="0" indent="0" algn="l" rtl="0">
                        <a:spcBef>
                          <a:spcPts val="0"/>
                        </a:spcBef>
                        <a:buSzPct val="25000"/>
                        <a:buNone/>
                      </a:pPr>
                      <a:endParaRPr sz="600"/>
                    </a:p>
                  </a:txBody>
                  <a:tcPr marL="91450" marR="91450" marT="34275" marB="34275"/>
                </a:tc>
                <a:tc>
                  <a:txBody>
                    <a:bodyPr/>
                    <a:lstStyle/>
                    <a:p>
                      <a:pPr marL="0" marR="0" lvl="0" indent="0" algn="l" rtl="0">
                        <a:spcBef>
                          <a:spcPts val="0"/>
                        </a:spcBef>
                        <a:buSzPct val="25000"/>
                        <a:buNone/>
                      </a:pPr>
                      <a:endParaRPr sz="600"/>
                    </a:p>
                  </a:txBody>
                  <a:tcPr marL="91450" marR="91450" marT="34275" marB="34275"/>
                </a:tc>
              </a:tr>
              <a:tr h="159975">
                <a:tc>
                  <a:txBody>
                    <a:bodyPr/>
                    <a:lstStyle/>
                    <a:p>
                      <a:pPr marL="0" marR="0" lvl="0" indent="0" algn="l" rtl="0">
                        <a:spcBef>
                          <a:spcPts val="0"/>
                        </a:spcBef>
                        <a:buSzPct val="25000"/>
                        <a:buNone/>
                      </a:pPr>
                      <a:endParaRPr sz="600"/>
                    </a:p>
                  </a:txBody>
                  <a:tcPr marL="91450" marR="91450" marT="34275" marB="34275"/>
                </a:tc>
                <a:tc>
                  <a:txBody>
                    <a:bodyPr/>
                    <a:lstStyle/>
                    <a:p>
                      <a:pPr marL="0" marR="0" lvl="0" indent="0" algn="l" rtl="0">
                        <a:spcBef>
                          <a:spcPts val="0"/>
                        </a:spcBef>
                        <a:buSzPct val="25000"/>
                        <a:buNone/>
                      </a:pPr>
                      <a:endParaRPr sz="600"/>
                    </a:p>
                  </a:txBody>
                  <a:tcPr marL="91450" marR="91450" marT="34275" marB="34275"/>
                </a:tc>
                <a:tc>
                  <a:txBody>
                    <a:bodyPr/>
                    <a:lstStyle/>
                    <a:p>
                      <a:pPr marL="0" marR="0" lvl="0" indent="0" algn="l" rtl="0">
                        <a:spcBef>
                          <a:spcPts val="0"/>
                        </a:spcBef>
                        <a:buSzPct val="25000"/>
                        <a:buNone/>
                      </a:pPr>
                      <a:endParaRPr sz="600"/>
                    </a:p>
                  </a:txBody>
                  <a:tcPr marL="91450" marR="91450" marT="34275" marB="34275"/>
                </a:tc>
                <a:tc>
                  <a:txBody>
                    <a:bodyPr/>
                    <a:lstStyle/>
                    <a:p>
                      <a:pPr marL="0" marR="0" lvl="0" indent="0" algn="l" rtl="0">
                        <a:spcBef>
                          <a:spcPts val="0"/>
                        </a:spcBef>
                        <a:buSzPct val="25000"/>
                        <a:buNone/>
                      </a:pPr>
                      <a:endParaRPr sz="600"/>
                    </a:p>
                  </a:txBody>
                  <a:tcPr marL="91450" marR="91450" marT="34275" marB="34275"/>
                </a:tc>
              </a:tr>
              <a:tr h="159975">
                <a:tc>
                  <a:txBody>
                    <a:bodyPr/>
                    <a:lstStyle/>
                    <a:p>
                      <a:pPr marL="0" marR="0" lvl="0" indent="0" algn="l" rtl="0">
                        <a:spcBef>
                          <a:spcPts val="0"/>
                        </a:spcBef>
                        <a:buSzPct val="25000"/>
                        <a:buNone/>
                      </a:pPr>
                      <a:endParaRPr sz="600"/>
                    </a:p>
                  </a:txBody>
                  <a:tcPr marL="91450" marR="91450" marT="34275" marB="34275"/>
                </a:tc>
                <a:tc>
                  <a:txBody>
                    <a:bodyPr/>
                    <a:lstStyle/>
                    <a:p>
                      <a:pPr marL="0" marR="0" lvl="0" indent="0" algn="l" rtl="0">
                        <a:spcBef>
                          <a:spcPts val="0"/>
                        </a:spcBef>
                        <a:buSzPct val="25000"/>
                        <a:buNone/>
                      </a:pPr>
                      <a:endParaRPr sz="600"/>
                    </a:p>
                  </a:txBody>
                  <a:tcPr marL="91450" marR="91450" marT="34275" marB="34275"/>
                </a:tc>
                <a:tc>
                  <a:txBody>
                    <a:bodyPr/>
                    <a:lstStyle/>
                    <a:p>
                      <a:pPr marL="0" marR="0" lvl="0" indent="0" algn="l" rtl="0">
                        <a:spcBef>
                          <a:spcPts val="0"/>
                        </a:spcBef>
                        <a:buSzPct val="25000"/>
                        <a:buNone/>
                      </a:pPr>
                      <a:endParaRPr sz="600"/>
                    </a:p>
                  </a:txBody>
                  <a:tcPr marL="91450" marR="91450" marT="34275" marB="34275"/>
                </a:tc>
                <a:tc>
                  <a:txBody>
                    <a:bodyPr/>
                    <a:lstStyle/>
                    <a:p>
                      <a:pPr marL="0" marR="0" lvl="0" indent="0" algn="l" rtl="0">
                        <a:spcBef>
                          <a:spcPts val="0"/>
                        </a:spcBef>
                        <a:buSzPct val="25000"/>
                        <a:buNone/>
                      </a:pPr>
                      <a:endParaRPr sz="600"/>
                    </a:p>
                  </a:txBody>
                  <a:tcPr marL="91450" marR="91450" marT="34275" marB="34275"/>
                </a:tc>
              </a:tr>
              <a:tr h="159975">
                <a:tc>
                  <a:txBody>
                    <a:bodyPr/>
                    <a:lstStyle/>
                    <a:p>
                      <a:pPr marL="0" marR="0" lvl="0" indent="0" algn="l" rtl="0">
                        <a:spcBef>
                          <a:spcPts val="0"/>
                        </a:spcBef>
                        <a:buSzPct val="25000"/>
                        <a:buNone/>
                      </a:pPr>
                      <a:endParaRPr sz="600"/>
                    </a:p>
                  </a:txBody>
                  <a:tcPr marL="91450" marR="91450" marT="34275" marB="34275"/>
                </a:tc>
                <a:tc>
                  <a:txBody>
                    <a:bodyPr/>
                    <a:lstStyle/>
                    <a:p>
                      <a:pPr marL="0" marR="0" lvl="0" indent="0" algn="l" rtl="0">
                        <a:spcBef>
                          <a:spcPts val="0"/>
                        </a:spcBef>
                        <a:buSzPct val="25000"/>
                        <a:buNone/>
                      </a:pPr>
                      <a:endParaRPr sz="600"/>
                    </a:p>
                  </a:txBody>
                  <a:tcPr marL="91450" marR="91450" marT="34275" marB="34275"/>
                </a:tc>
                <a:tc>
                  <a:txBody>
                    <a:bodyPr/>
                    <a:lstStyle/>
                    <a:p>
                      <a:pPr marL="0" marR="0" lvl="0" indent="0" algn="l" rtl="0">
                        <a:spcBef>
                          <a:spcPts val="0"/>
                        </a:spcBef>
                        <a:buSzPct val="25000"/>
                        <a:buNone/>
                      </a:pPr>
                      <a:endParaRPr sz="600"/>
                    </a:p>
                  </a:txBody>
                  <a:tcPr marL="91450" marR="91450" marT="34275" marB="34275"/>
                </a:tc>
                <a:tc>
                  <a:txBody>
                    <a:bodyPr/>
                    <a:lstStyle/>
                    <a:p>
                      <a:pPr marL="0" marR="0" lvl="0" indent="0" algn="l" rtl="0">
                        <a:spcBef>
                          <a:spcPts val="0"/>
                        </a:spcBef>
                        <a:buSzPct val="25000"/>
                        <a:buNone/>
                      </a:pPr>
                      <a:endParaRPr sz="600"/>
                    </a:p>
                  </a:txBody>
                  <a:tcPr marL="91450" marR="91450" marT="34275" marB="34275"/>
                </a:tc>
              </a:tr>
            </a:tbl>
          </a:graphicData>
        </a:graphic>
      </p:graphicFrame>
      <p:sp>
        <p:nvSpPr>
          <p:cNvPr id="119" name="Shape 119"/>
          <p:cNvSpPr/>
          <p:nvPr/>
        </p:nvSpPr>
        <p:spPr>
          <a:xfrm>
            <a:off x="2209800" y="2257425"/>
            <a:ext cx="1219200" cy="171600"/>
          </a:xfrm>
          <a:prstGeom prst="rect">
            <a:avLst/>
          </a:prstGeom>
          <a:noFill/>
          <a:ln>
            <a:noFill/>
          </a:ln>
        </p:spPr>
        <p:txBody>
          <a:bodyPr lIns="91425" tIns="45700" rIns="91425" bIns="45700" anchor="t" anchorCtr="0">
            <a:noAutofit/>
          </a:bodyPr>
          <a:lstStyle/>
          <a:p>
            <a:pPr>
              <a:lnSpc>
                <a:spcPct val="90000"/>
              </a:lnSpc>
            </a:pPr>
            <a:endParaRPr>
              <a:solidFill>
                <a:schemeClr val="lt1"/>
              </a:solidFill>
              <a:latin typeface="Calibri"/>
              <a:ea typeface="Calibri"/>
              <a:cs typeface="Calibri"/>
              <a:sym typeface="Calibri"/>
            </a:endParaRPr>
          </a:p>
        </p:txBody>
      </p:sp>
      <p:sp>
        <p:nvSpPr>
          <p:cNvPr id="120" name="Shape 120"/>
          <p:cNvSpPr txBox="1"/>
          <p:nvPr/>
        </p:nvSpPr>
        <p:spPr>
          <a:xfrm>
            <a:off x="76200" y="4572000"/>
            <a:ext cx="3962400" cy="207300"/>
          </a:xfrm>
          <a:prstGeom prst="rect">
            <a:avLst/>
          </a:prstGeom>
          <a:noFill/>
          <a:ln>
            <a:noFill/>
          </a:ln>
        </p:spPr>
        <p:txBody>
          <a:bodyPr lIns="91425" tIns="45700" rIns="91425" bIns="45700" anchor="t" anchorCtr="0">
            <a:noAutofit/>
          </a:bodyPr>
          <a:lstStyle/>
          <a:p>
            <a:pPr>
              <a:buSzPct val="25000"/>
            </a:pPr>
            <a:r>
              <a:rPr lang="en" sz="1000" b="1">
                <a:solidFill>
                  <a:schemeClr val="lt1"/>
                </a:solidFill>
                <a:latin typeface="Arial"/>
                <a:ea typeface="Arial"/>
                <a:cs typeface="Arial"/>
                <a:sym typeface="Arial"/>
              </a:rPr>
              <a:t>Key Deliverables/Milestones</a:t>
            </a:r>
            <a:r>
              <a:rPr lang="en" sz="1200" b="1">
                <a:solidFill>
                  <a:schemeClr val="lt1"/>
                </a:solidFill>
                <a:latin typeface="Arial"/>
                <a:ea typeface="Arial"/>
                <a:cs typeface="Arial"/>
                <a:sym typeface="Arial"/>
              </a:rPr>
              <a:t>:</a:t>
            </a:r>
          </a:p>
        </p:txBody>
      </p:sp>
      <p:sp>
        <p:nvSpPr>
          <p:cNvPr id="121" name="Shape 121"/>
          <p:cNvSpPr txBox="1"/>
          <p:nvPr/>
        </p:nvSpPr>
        <p:spPr>
          <a:xfrm>
            <a:off x="76200" y="1771650"/>
            <a:ext cx="8001000" cy="415500"/>
          </a:xfrm>
          <a:prstGeom prst="rect">
            <a:avLst/>
          </a:prstGeom>
          <a:noFill/>
          <a:ln>
            <a:noFill/>
          </a:ln>
        </p:spPr>
        <p:txBody>
          <a:bodyPr lIns="91425" tIns="45700" rIns="91425" bIns="45700" anchor="t" anchorCtr="0">
            <a:noAutofit/>
          </a:bodyPr>
          <a:lstStyle/>
          <a:p>
            <a:pPr>
              <a:buSzPct val="25000"/>
            </a:pPr>
            <a:r>
              <a:rPr lang="en" sz="1000" b="1">
                <a:solidFill>
                  <a:schemeClr val="lt1"/>
                </a:solidFill>
                <a:latin typeface="Arial"/>
                <a:ea typeface="Arial"/>
                <a:cs typeface="Arial"/>
                <a:sym typeface="Arial"/>
              </a:rPr>
              <a:t>Project Name:	D3 Learning						Current Phase:  Lear</a:t>
            </a:r>
            <a:r>
              <a:rPr lang="en" sz="1000" b="1">
                <a:solidFill>
                  <a:schemeClr val="lt1"/>
                </a:solidFill>
              </a:rPr>
              <a:t>ning</a:t>
            </a:r>
          </a:p>
          <a:p>
            <a:pPr>
              <a:buSzPct val="25000"/>
            </a:pPr>
            <a:r>
              <a:rPr lang="en" sz="1000" b="1">
                <a:solidFill>
                  <a:schemeClr val="lt1"/>
                </a:solidFill>
                <a:latin typeface="Arial"/>
                <a:ea typeface="Arial"/>
                <a:cs typeface="Arial"/>
                <a:sym typeface="Arial"/>
              </a:rPr>
              <a:t>Project Start: </a:t>
            </a:r>
            <a:r>
              <a:rPr lang="en" sz="1000" b="1">
                <a:solidFill>
                  <a:schemeClr val="lt1"/>
                </a:solidFill>
              </a:rPr>
              <a:t>February 2017</a:t>
            </a:r>
            <a:r>
              <a:rPr lang="en" sz="1000" b="1">
                <a:solidFill>
                  <a:schemeClr val="lt1"/>
                </a:solidFill>
                <a:latin typeface="Arial"/>
                <a:ea typeface="Arial"/>
                <a:cs typeface="Arial"/>
                <a:sym typeface="Arial"/>
              </a:rPr>
              <a:t>						Planned/Revised End: </a:t>
            </a:r>
            <a:r>
              <a:rPr lang="en" sz="1000" b="1">
                <a:solidFill>
                  <a:schemeClr val="lt1"/>
                </a:solidFill>
              </a:rPr>
              <a:t>May/June 2017</a:t>
            </a:r>
          </a:p>
          <a:p>
            <a:pPr>
              <a:buSzPct val="25000"/>
            </a:pPr>
            <a:r>
              <a:rPr lang="en" sz="1000" b="1">
                <a:solidFill>
                  <a:schemeClr val="lt1"/>
                </a:solidFill>
                <a:latin typeface="Arial"/>
                <a:ea typeface="Arial"/>
                <a:cs typeface="Arial"/>
                <a:sym typeface="Arial"/>
              </a:rPr>
              <a:t>% Time Spent:  </a:t>
            </a:r>
            <a:r>
              <a:rPr lang="en" sz="1000" b="1">
                <a:solidFill>
                  <a:schemeClr val="lt1"/>
                </a:solidFill>
              </a:rPr>
              <a:t>2</a:t>
            </a:r>
            <a:r>
              <a:rPr lang="en" sz="1000" b="1">
                <a:solidFill>
                  <a:schemeClr val="lt1"/>
                </a:solidFill>
                <a:latin typeface="Arial"/>
                <a:ea typeface="Arial"/>
                <a:cs typeface="Arial"/>
                <a:sym typeface="Arial"/>
              </a:rPr>
              <a:t>5%</a:t>
            </a:r>
          </a:p>
        </p:txBody>
      </p:sp>
      <p:sp>
        <p:nvSpPr>
          <p:cNvPr id="122" name="Shape 122"/>
          <p:cNvSpPr txBox="1"/>
          <p:nvPr/>
        </p:nvSpPr>
        <p:spPr>
          <a:xfrm>
            <a:off x="6248400" y="5543550"/>
            <a:ext cx="2895600" cy="357000"/>
          </a:xfrm>
          <a:prstGeom prst="rect">
            <a:avLst/>
          </a:prstGeom>
          <a:noFill/>
          <a:ln>
            <a:noFill/>
          </a:ln>
        </p:spPr>
        <p:txBody>
          <a:bodyPr lIns="91425" tIns="45700" rIns="91425" bIns="45700" anchor="t" anchorCtr="0">
            <a:noAutofit/>
          </a:bodyPr>
          <a:lstStyle/>
          <a:p>
            <a:pPr algn="just">
              <a:buSzPct val="25000"/>
            </a:pPr>
            <a:r>
              <a:rPr lang="en" sz="1400">
                <a:solidFill>
                  <a:schemeClr val="lt1"/>
                </a:solidFill>
                <a:latin typeface="Arial"/>
                <a:ea typeface="Arial"/>
                <a:cs typeface="Arial"/>
                <a:sym typeface="Arial"/>
              </a:rPr>
              <a:t>		              </a:t>
            </a:r>
          </a:p>
          <a:p>
            <a:pPr algn="just">
              <a:buSzPct val="25000"/>
            </a:pPr>
            <a:r>
              <a:rPr lang="en" sz="1400">
                <a:solidFill>
                  <a:schemeClr val="lt1"/>
                </a:solidFill>
                <a:latin typeface="Arial"/>
                <a:ea typeface="Arial"/>
                <a:cs typeface="Arial"/>
                <a:sym typeface="Arial"/>
              </a:rPr>
              <a:t>		               </a:t>
            </a:r>
            <a:fld id="{00000000-1234-1234-1234-123412341234}" type="slidenum">
              <a:rPr lang="en" sz="1400">
                <a:solidFill>
                  <a:schemeClr val="lt1"/>
                </a:solidFill>
                <a:latin typeface="Arial"/>
                <a:ea typeface="Arial"/>
                <a:cs typeface="Arial"/>
                <a:sym typeface="Arial"/>
              </a:rPr>
              <a:pPr algn="just">
                <a:buSzPct val="25000"/>
              </a:pPr>
              <a:t>26</a:t>
            </a:fld>
            <a:endParaRPr lang="en" sz="1400">
              <a:solidFill>
                <a:schemeClr val="lt1"/>
              </a:solidFill>
              <a:latin typeface="Arial"/>
              <a:ea typeface="Arial"/>
              <a:cs typeface="Arial"/>
              <a:sym typeface="Arial"/>
            </a:endParaRPr>
          </a:p>
        </p:txBody>
      </p:sp>
    </p:spTree>
    <p:extLst>
      <p:ext uri="{BB962C8B-B14F-4D97-AF65-F5344CB8AC3E}">
        <p14:creationId xmlns:p14="http://schemas.microsoft.com/office/powerpoint/2010/main" val="947543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Closed Projects Status</a:t>
            </a:r>
            <a:endParaRPr lang="en-US" dirty="0"/>
          </a:p>
        </p:txBody>
      </p:sp>
    </p:spTree>
    <p:extLst>
      <p:ext uri="{BB962C8B-B14F-4D97-AF65-F5344CB8AC3E}">
        <p14:creationId xmlns:p14="http://schemas.microsoft.com/office/powerpoint/2010/main" val="1512977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96850" y="0"/>
            <a:ext cx="8489950" cy="1143000"/>
          </a:xfrm>
        </p:spPr>
        <p:txBody>
          <a:bodyPr/>
          <a:lstStyle/>
          <a:p>
            <a:pPr algn="l" eaLnBrk="1" hangingPunct="1"/>
            <a:r>
              <a:rPr lang="en-US" dirty="0" smtClean="0"/>
              <a:t>Project Status </a:t>
            </a:r>
            <a:r>
              <a:rPr lang="en-US" dirty="0" err="1" smtClean="0"/>
              <a:t>NetSage</a:t>
            </a:r>
            <a:r>
              <a:rPr lang="en-US" dirty="0" smtClean="0"/>
              <a:t> Paper</a:t>
            </a:r>
          </a:p>
        </p:txBody>
      </p:sp>
      <p:sp>
        <p:nvSpPr>
          <p:cNvPr id="7172" name="TextBox 3"/>
          <p:cNvSpPr txBox="1">
            <a:spLocks noChangeArrowheads="1"/>
          </p:cNvSpPr>
          <p:nvPr/>
        </p:nvSpPr>
        <p:spPr bwMode="auto">
          <a:xfrm>
            <a:off x="76200" y="1956475"/>
            <a:ext cx="89154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en-US" sz="1000" b="1" dirty="0"/>
              <a:t>Summary of Recent Status:  </a:t>
            </a:r>
            <a:endParaRPr lang="en-US" sz="1000" dirty="0"/>
          </a:p>
          <a:p>
            <a:pPr eaLnBrk="1" hangingPunct="1"/>
            <a:r>
              <a:rPr lang="en-US" sz="1000" b="1" dirty="0" smtClean="0"/>
              <a:t>Finished </a:t>
            </a:r>
            <a:r>
              <a:rPr lang="en-US" sz="1000" b="1" dirty="0" smtClean="0"/>
              <a:t> and submitted</a:t>
            </a:r>
            <a:endParaRPr lang="en-US" sz="1000" b="1" dirty="0"/>
          </a:p>
          <a:p>
            <a:pPr eaLnBrk="1" hangingPunct="1"/>
            <a:endParaRPr lang="en-US" sz="1000" b="1" dirty="0"/>
          </a:p>
          <a:p>
            <a:pPr eaLnBrk="1" hangingPunct="1"/>
            <a:r>
              <a:rPr lang="en-US" sz="1000" b="1" dirty="0"/>
              <a:t>Activities Completed:</a:t>
            </a:r>
          </a:p>
          <a:p>
            <a:pPr lvl="1" eaLnBrk="1" hangingPunct="1">
              <a:buFont typeface="Wingdings" pitchFamily="2" charset="2"/>
              <a:buChar char="§"/>
            </a:pPr>
            <a:r>
              <a:rPr lang="en-US" sz="1000" b="1" dirty="0" smtClean="0"/>
              <a:t>Made some small changes</a:t>
            </a:r>
          </a:p>
          <a:p>
            <a:pPr lvl="1" eaLnBrk="1" hangingPunct="1">
              <a:buFont typeface="Wingdings" pitchFamily="2" charset="2"/>
              <a:buChar char="§"/>
            </a:pPr>
            <a:r>
              <a:rPr lang="en-US" sz="1000" b="1" dirty="0" smtClean="0"/>
              <a:t>Formatting issues</a:t>
            </a:r>
          </a:p>
          <a:p>
            <a:pPr lvl="1" eaLnBrk="1" hangingPunct="1">
              <a:buFont typeface="Wingdings" pitchFamily="2" charset="2"/>
              <a:buChar char="§"/>
            </a:pPr>
            <a:r>
              <a:rPr lang="en-US" sz="1000" b="1" dirty="0" smtClean="0"/>
              <a:t>Figures cites numbering</a:t>
            </a:r>
          </a:p>
          <a:p>
            <a:pPr eaLnBrk="1" hangingPunct="1"/>
            <a:r>
              <a:rPr lang="en-US" sz="1000" b="1" dirty="0" smtClean="0"/>
              <a:t>Activities </a:t>
            </a:r>
            <a:r>
              <a:rPr lang="en-US" sz="1000" b="1" dirty="0"/>
              <a:t>In Progress:</a:t>
            </a:r>
          </a:p>
          <a:p>
            <a:pPr eaLnBrk="1" hangingPunct="1"/>
            <a:r>
              <a:rPr lang="en-US" sz="1000" b="1" dirty="0" smtClean="0"/>
              <a:t>Issues:</a:t>
            </a:r>
            <a:endParaRPr lang="en-US" sz="1000" b="1" dirty="0"/>
          </a:p>
        </p:txBody>
      </p:sp>
      <p:graphicFrame>
        <p:nvGraphicFramePr>
          <p:cNvPr id="5" name="Table 4"/>
          <p:cNvGraphicFramePr>
            <a:graphicFrameLocks noGrp="1"/>
          </p:cNvGraphicFramePr>
          <p:nvPr>
            <p:extLst>
              <p:ext uri="{D42A27DB-BD31-4B8C-83A1-F6EECF244321}">
                <p14:modId xmlns:p14="http://schemas.microsoft.com/office/powerpoint/2010/main" val="1999547690"/>
              </p:ext>
            </p:extLst>
          </p:nvPr>
        </p:nvGraphicFramePr>
        <p:xfrm>
          <a:off x="196850" y="5257800"/>
          <a:ext cx="8489949" cy="1081897"/>
        </p:xfrm>
        <a:graphic>
          <a:graphicData uri="http://schemas.openxmlformats.org/drawingml/2006/table">
            <a:tbl>
              <a:tblPr firstRow="1" bandRow="1">
                <a:tableStyleId>{5940675A-B579-460E-94D1-54222C63F5DA}</a:tableStyleId>
              </a:tblPr>
              <a:tblGrid>
                <a:gridCol w="2317750">
                  <a:extLst>
                    <a:ext uri="{9D8B030D-6E8A-4147-A177-3AD203B41FA5}">
                      <a16:colId xmlns:a16="http://schemas.microsoft.com/office/drawing/2014/main" xmlns="" val="20000"/>
                    </a:ext>
                  </a:extLst>
                </a:gridCol>
                <a:gridCol w="990600">
                  <a:extLst>
                    <a:ext uri="{9D8B030D-6E8A-4147-A177-3AD203B41FA5}">
                      <a16:colId xmlns:a16="http://schemas.microsoft.com/office/drawing/2014/main" xmlns="" val="20001"/>
                    </a:ext>
                  </a:extLst>
                </a:gridCol>
                <a:gridCol w="1981200">
                  <a:extLst>
                    <a:ext uri="{9D8B030D-6E8A-4147-A177-3AD203B41FA5}">
                      <a16:colId xmlns:a16="http://schemas.microsoft.com/office/drawing/2014/main" xmlns="" val="20002"/>
                    </a:ext>
                  </a:extLst>
                </a:gridCol>
                <a:gridCol w="3200399">
                  <a:extLst>
                    <a:ext uri="{9D8B030D-6E8A-4147-A177-3AD203B41FA5}">
                      <a16:colId xmlns:a16="http://schemas.microsoft.com/office/drawing/2014/main" xmlns="" val="20003"/>
                    </a:ext>
                  </a:extLst>
                </a:gridCol>
              </a:tblGrid>
              <a:tr h="228545">
                <a:tc>
                  <a:txBody>
                    <a:bodyPr/>
                    <a:lstStyle/>
                    <a:p>
                      <a:pPr algn="ctr"/>
                      <a:r>
                        <a:rPr lang="en-US" sz="800" b="1" dirty="0" smtClean="0"/>
                        <a:t>Deliverable</a:t>
                      </a:r>
                      <a:endParaRPr lang="en-US" sz="800" b="1" dirty="0"/>
                    </a:p>
                  </a:txBody>
                  <a:tcPr marL="91444" marR="91444" marT="45709" marB="45709"/>
                </a:tc>
                <a:tc>
                  <a:txBody>
                    <a:bodyPr/>
                    <a:lstStyle/>
                    <a:p>
                      <a:pPr algn="ctr"/>
                      <a:r>
                        <a:rPr lang="en-US" sz="800" b="1" dirty="0" smtClean="0"/>
                        <a:t>Status</a:t>
                      </a:r>
                      <a:endParaRPr lang="en-US" sz="800" b="1" dirty="0"/>
                    </a:p>
                  </a:txBody>
                  <a:tcPr marL="91444" marR="91444" marT="45709" marB="45709"/>
                </a:tc>
                <a:tc>
                  <a:txBody>
                    <a:bodyPr/>
                    <a:lstStyle/>
                    <a:p>
                      <a:pPr algn="ctr"/>
                      <a:r>
                        <a:rPr lang="en-US" sz="800" b="1" dirty="0" smtClean="0"/>
                        <a:t>Planned/Revised Completion Date</a:t>
                      </a:r>
                      <a:endParaRPr lang="en-US" sz="800" b="1" dirty="0"/>
                    </a:p>
                  </a:txBody>
                  <a:tcPr marL="91444" marR="91444" marT="45709" marB="45709"/>
                </a:tc>
                <a:tc>
                  <a:txBody>
                    <a:bodyPr/>
                    <a:lstStyle/>
                    <a:p>
                      <a:pPr algn="ctr"/>
                      <a:r>
                        <a:rPr lang="en-US" sz="800" b="1" dirty="0" smtClean="0"/>
                        <a:t>Comments</a:t>
                      </a:r>
                      <a:endParaRPr lang="en-US" sz="800" b="1" dirty="0"/>
                    </a:p>
                  </a:txBody>
                  <a:tcPr marL="91444" marR="91444" marT="45709" marB="45709"/>
                </a:tc>
                <a:extLst>
                  <a:ext uri="{0D108BD9-81ED-4DB2-BD59-A6C34878D82A}">
                    <a16:rowId xmlns:a16="http://schemas.microsoft.com/office/drawing/2014/main" xmlns="" val="10000"/>
                  </a:ext>
                </a:extLst>
              </a:tr>
              <a:tr h="213309">
                <a:tc>
                  <a:txBody>
                    <a:bodyPr/>
                    <a:lstStyle/>
                    <a:p>
                      <a:r>
                        <a:rPr lang="en-US" sz="800" dirty="0" err="1" smtClean="0"/>
                        <a:t>NetSage</a:t>
                      </a:r>
                      <a:r>
                        <a:rPr lang="en-US" sz="800" dirty="0" smtClean="0"/>
                        <a:t> Paper document</a:t>
                      </a:r>
                      <a:endParaRPr lang="en-US" sz="800" dirty="0"/>
                    </a:p>
                  </a:txBody>
                  <a:tcPr marL="91444" marR="91444" marT="45709" marB="45709"/>
                </a:tc>
                <a:tc>
                  <a:txBody>
                    <a:bodyPr/>
                    <a:lstStyle/>
                    <a:p>
                      <a:r>
                        <a:rPr lang="en-US" sz="800" dirty="0" smtClean="0"/>
                        <a:t>Sent</a:t>
                      </a:r>
                      <a:endParaRPr lang="en-US" sz="800" dirty="0"/>
                    </a:p>
                  </a:txBody>
                  <a:tcPr marL="91444" marR="91444" marT="45709" marB="45709"/>
                </a:tc>
                <a:tc>
                  <a:txBody>
                    <a:bodyPr/>
                    <a:lstStyle/>
                    <a:p>
                      <a:r>
                        <a:rPr lang="en-US" sz="800" dirty="0" smtClean="0"/>
                        <a:t>Monday</a:t>
                      </a:r>
                      <a:endParaRPr lang="en-US" sz="800" dirty="0"/>
                    </a:p>
                  </a:txBody>
                  <a:tcPr marL="91444" marR="91444" marT="45709" marB="45709"/>
                </a:tc>
                <a:tc>
                  <a:txBody>
                    <a:bodyPr/>
                    <a:lstStyle/>
                    <a:p>
                      <a:endParaRPr lang="en-US" sz="800" dirty="0"/>
                    </a:p>
                  </a:txBody>
                  <a:tcPr marL="91444" marR="91444" marT="45709" marB="45709"/>
                </a:tc>
                <a:extLst>
                  <a:ext uri="{0D108BD9-81ED-4DB2-BD59-A6C34878D82A}">
                    <a16:rowId xmlns:a16="http://schemas.microsoft.com/office/drawing/2014/main" xmlns="" val="10001"/>
                  </a:ext>
                </a:extLst>
              </a:tr>
              <a:tr h="213309">
                <a:tc>
                  <a:txBody>
                    <a:bodyPr/>
                    <a:lstStyle/>
                    <a:p>
                      <a:endParaRPr lang="en-US" sz="800" dirty="0"/>
                    </a:p>
                  </a:txBody>
                  <a:tcPr marL="91444" marR="91444" marT="45709" marB="45709"/>
                </a:tc>
                <a:tc>
                  <a:txBody>
                    <a:bodyPr/>
                    <a:lstStyle/>
                    <a:p>
                      <a:endParaRPr lang="en-US" sz="800" dirty="0"/>
                    </a:p>
                  </a:txBody>
                  <a:tcPr marL="91444" marR="91444" marT="45709" marB="45709"/>
                </a:tc>
                <a:tc>
                  <a:txBody>
                    <a:bodyPr/>
                    <a:lstStyle/>
                    <a:p>
                      <a:endParaRPr lang="en-US" sz="800" dirty="0"/>
                    </a:p>
                  </a:txBody>
                  <a:tcPr marL="91444" marR="91444" marT="45709" marB="45709"/>
                </a:tc>
                <a:tc>
                  <a:txBody>
                    <a:bodyPr/>
                    <a:lstStyle/>
                    <a:p>
                      <a:endParaRPr lang="en-US" sz="800" dirty="0"/>
                    </a:p>
                  </a:txBody>
                  <a:tcPr marL="91444" marR="91444" marT="45709" marB="45709"/>
                </a:tc>
                <a:extLst>
                  <a:ext uri="{0D108BD9-81ED-4DB2-BD59-A6C34878D82A}">
                    <a16:rowId xmlns:a16="http://schemas.microsoft.com/office/drawing/2014/main" xmlns="" val="10002"/>
                  </a:ext>
                </a:extLst>
              </a:tr>
              <a:tr h="213309">
                <a:tc>
                  <a:txBody>
                    <a:bodyPr/>
                    <a:lstStyle/>
                    <a:p>
                      <a:endParaRPr lang="en-US" sz="800" dirty="0"/>
                    </a:p>
                  </a:txBody>
                  <a:tcPr marL="91444" marR="91444" marT="45709" marB="45709"/>
                </a:tc>
                <a:tc>
                  <a:txBody>
                    <a:bodyPr/>
                    <a:lstStyle/>
                    <a:p>
                      <a:endParaRPr lang="en-US" sz="800" dirty="0"/>
                    </a:p>
                  </a:txBody>
                  <a:tcPr marL="91444" marR="91444" marT="45709" marB="45709"/>
                </a:tc>
                <a:tc>
                  <a:txBody>
                    <a:bodyPr/>
                    <a:lstStyle/>
                    <a:p>
                      <a:endParaRPr lang="en-US" sz="800" dirty="0"/>
                    </a:p>
                  </a:txBody>
                  <a:tcPr marL="91444" marR="91444" marT="45709" marB="45709"/>
                </a:tc>
                <a:tc>
                  <a:txBody>
                    <a:bodyPr/>
                    <a:lstStyle/>
                    <a:p>
                      <a:endParaRPr lang="en-US" sz="800" dirty="0"/>
                    </a:p>
                  </a:txBody>
                  <a:tcPr marL="91444" marR="91444" marT="45709" marB="45709"/>
                </a:tc>
                <a:extLst>
                  <a:ext uri="{0D108BD9-81ED-4DB2-BD59-A6C34878D82A}">
                    <a16:rowId xmlns:a16="http://schemas.microsoft.com/office/drawing/2014/main" xmlns="" val="10003"/>
                  </a:ext>
                </a:extLst>
              </a:tr>
              <a:tr h="213309">
                <a:tc>
                  <a:txBody>
                    <a:bodyPr/>
                    <a:lstStyle/>
                    <a:p>
                      <a:endParaRPr lang="en-US" sz="800" dirty="0"/>
                    </a:p>
                  </a:txBody>
                  <a:tcPr marL="91444" marR="91444" marT="45709" marB="45709"/>
                </a:tc>
                <a:tc>
                  <a:txBody>
                    <a:bodyPr/>
                    <a:lstStyle/>
                    <a:p>
                      <a:endParaRPr lang="en-US" sz="800" dirty="0"/>
                    </a:p>
                  </a:txBody>
                  <a:tcPr marL="91444" marR="91444" marT="45709" marB="45709"/>
                </a:tc>
                <a:tc>
                  <a:txBody>
                    <a:bodyPr/>
                    <a:lstStyle/>
                    <a:p>
                      <a:endParaRPr lang="en-US" sz="800" dirty="0"/>
                    </a:p>
                  </a:txBody>
                  <a:tcPr marL="91444" marR="91444" marT="45709" marB="45709"/>
                </a:tc>
                <a:tc>
                  <a:txBody>
                    <a:bodyPr/>
                    <a:lstStyle/>
                    <a:p>
                      <a:endParaRPr lang="en-US" sz="800" dirty="0"/>
                    </a:p>
                  </a:txBody>
                  <a:tcPr marL="91444" marR="91444" marT="45709" marB="45709"/>
                </a:tc>
                <a:extLst>
                  <a:ext uri="{0D108BD9-81ED-4DB2-BD59-A6C34878D82A}">
                    <a16:rowId xmlns:a16="http://schemas.microsoft.com/office/drawing/2014/main" xmlns="" val="10004"/>
                  </a:ext>
                </a:extLst>
              </a:tr>
            </a:tbl>
          </a:graphicData>
        </a:graphic>
      </p:graphicFrame>
      <p:sp>
        <p:nvSpPr>
          <p:cNvPr id="7217" name="Rectangle 5"/>
          <p:cNvSpPr>
            <a:spLocks noChangeArrowheads="1"/>
          </p:cNvSpPr>
          <p:nvPr/>
        </p:nvSpPr>
        <p:spPr bwMode="auto">
          <a:xfrm>
            <a:off x="2209800" y="1866900"/>
            <a:ext cx="1219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p>
            <a:pPr defTabSz="1139825">
              <a:lnSpc>
                <a:spcPct val="90000"/>
              </a:lnSpc>
              <a:spcBef>
                <a:spcPct val="20000"/>
              </a:spcBef>
              <a:tabLst>
                <a:tab pos="288925" algn="l"/>
                <a:tab pos="3946525" algn="l"/>
              </a:tabLst>
            </a:pPr>
            <a:endParaRPr lang="en-US"/>
          </a:p>
        </p:txBody>
      </p:sp>
      <p:sp>
        <p:nvSpPr>
          <p:cNvPr id="7218" name="TextBox 18"/>
          <p:cNvSpPr txBox="1">
            <a:spLocks noChangeArrowheads="1"/>
          </p:cNvSpPr>
          <p:nvPr/>
        </p:nvSpPr>
        <p:spPr bwMode="auto">
          <a:xfrm>
            <a:off x="76200" y="4953000"/>
            <a:ext cx="3962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en-US" sz="1000" b="1"/>
              <a:t>Key Deliverables/Milestones</a:t>
            </a:r>
            <a:r>
              <a:rPr lang="en-US" sz="1200" b="1"/>
              <a:t>:</a:t>
            </a:r>
            <a:endParaRPr lang="en-US" sz="1200"/>
          </a:p>
        </p:txBody>
      </p:sp>
      <p:sp>
        <p:nvSpPr>
          <p:cNvPr id="7219" name="TextBox 21"/>
          <p:cNvSpPr txBox="1">
            <a:spLocks noChangeArrowheads="1"/>
          </p:cNvSpPr>
          <p:nvPr/>
        </p:nvSpPr>
        <p:spPr bwMode="auto">
          <a:xfrm>
            <a:off x="76200" y="1219200"/>
            <a:ext cx="80010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en-US" sz="1000" b="1" dirty="0"/>
              <a:t>Project Name:	</a:t>
            </a:r>
            <a:r>
              <a:rPr lang="en-US" sz="1000" b="1" dirty="0" err="1" smtClean="0"/>
              <a:t>NetSage</a:t>
            </a:r>
            <a:r>
              <a:rPr lang="en-US" sz="1000" b="1" dirty="0" smtClean="0"/>
              <a:t> </a:t>
            </a:r>
            <a:r>
              <a:rPr lang="en-US" sz="1000" b="1" smtClean="0"/>
              <a:t>paper </a:t>
            </a:r>
            <a:r>
              <a:rPr lang="en-US" sz="1000" b="1" smtClean="0"/>
              <a:t>IEEE</a:t>
            </a:r>
            <a:r>
              <a:rPr lang="en-US" sz="1000" b="1" smtClean="0"/>
              <a:t> </a:t>
            </a:r>
            <a:r>
              <a:rPr lang="en-US" sz="1000" b="1" dirty="0" smtClean="0"/>
              <a:t>big Data</a:t>
            </a:r>
            <a:r>
              <a:rPr lang="en-US" sz="1000" b="1" dirty="0"/>
              <a:t>	</a:t>
            </a:r>
            <a:r>
              <a:rPr lang="en-US" sz="1000" b="1" dirty="0" smtClean="0"/>
              <a:t>					Current </a:t>
            </a:r>
            <a:r>
              <a:rPr lang="en-US" sz="1000" b="1" dirty="0"/>
              <a:t>Phase</a:t>
            </a:r>
            <a:r>
              <a:rPr lang="en-US" sz="1000" b="1" dirty="0" smtClean="0"/>
              <a:t>: </a:t>
            </a:r>
            <a:r>
              <a:rPr lang="en-US" sz="1000" b="1" dirty="0" smtClean="0"/>
              <a:t>Submitted. </a:t>
            </a:r>
          </a:p>
          <a:p>
            <a:pPr eaLnBrk="1" hangingPunct="1"/>
            <a:r>
              <a:rPr lang="en-US" sz="1000" b="1" dirty="0" smtClean="0"/>
              <a:t>Project Start: January							Planned/Revised End: Ended</a:t>
            </a:r>
          </a:p>
          <a:p>
            <a:pPr eaLnBrk="1" hangingPunct="1"/>
            <a:r>
              <a:rPr lang="en-US" sz="1000" b="1" dirty="0" smtClean="0"/>
              <a:t>% </a:t>
            </a:r>
            <a:r>
              <a:rPr lang="en-US" sz="1000" b="1" dirty="0" smtClean="0"/>
              <a:t>Time Spent: </a:t>
            </a:r>
            <a:r>
              <a:rPr lang="en-US" sz="1000" b="1" dirty="0"/>
              <a:t>1</a:t>
            </a:r>
            <a:r>
              <a:rPr lang="en-US" sz="1000" b="1" dirty="0" smtClean="0"/>
              <a:t>0</a:t>
            </a:r>
            <a:r>
              <a:rPr lang="en-US" sz="1000" b="1" dirty="0" smtClean="0"/>
              <a:t>%</a:t>
            </a:r>
            <a:endParaRPr lang="en-US" sz="1000" dirty="0"/>
          </a:p>
        </p:txBody>
      </p:sp>
      <p:sp>
        <p:nvSpPr>
          <p:cNvPr id="15" name="Footer Placeholder 3"/>
          <p:cNvSpPr txBox="1">
            <a:spLocks/>
          </p:cNvSpPr>
          <p:nvPr/>
        </p:nvSpPr>
        <p:spPr>
          <a:xfrm>
            <a:off x="6248400" y="6248400"/>
            <a:ext cx="2895600" cy="47625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lnSpc>
                <a:spcPct val="90000"/>
              </a:lnSpc>
              <a:spcBef>
                <a:spcPct val="20000"/>
              </a:spcBef>
              <a:defRPr sz="1600" kern="1200">
                <a:solidFill>
                  <a:schemeClr val="tx1"/>
                </a:solidFill>
                <a:latin typeface="Arial" charset="0"/>
                <a:ea typeface="+mn-ea"/>
                <a:cs typeface="+mn-cs"/>
              </a:defRPr>
            </a:lvl1pPr>
            <a:lvl2pPr marL="742950" indent="-285750" algn="l" defTabSz="914400" rtl="0" eaLnBrk="0" latinLnBrk="0" hangingPunct="0">
              <a:lnSpc>
                <a:spcPct val="90000"/>
              </a:lnSpc>
              <a:spcBef>
                <a:spcPct val="20000"/>
              </a:spcBef>
              <a:defRPr sz="1600" kern="1200">
                <a:solidFill>
                  <a:schemeClr val="tx1"/>
                </a:solidFill>
                <a:latin typeface="Arial" charset="0"/>
                <a:ea typeface="+mn-ea"/>
                <a:cs typeface="+mn-cs"/>
              </a:defRPr>
            </a:lvl2pPr>
            <a:lvl3pPr marL="1143000" indent="-228600" algn="l" defTabSz="914400" rtl="0" eaLnBrk="0" latinLnBrk="0" hangingPunct="0">
              <a:lnSpc>
                <a:spcPct val="90000"/>
              </a:lnSpc>
              <a:spcBef>
                <a:spcPct val="20000"/>
              </a:spcBef>
              <a:defRPr sz="1600" kern="1200">
                <a:solidFill>
                  <a:schemeClr val="tx1"/>
                </a:solidFill>
                <a:latin typeface="Arial" charset="0"/>
                <a:ea typeface="+mn-ea"/>
                <a:cs typeface="+mn-cs"/>
              </a:defRPr>
            </a:lvl3pPr>
            <a:lvl4pPr marL="1600200" indent="-228600" algn="l" defTabSz="914400" rtl="0" eaLnBrk="0" latinLnBrk="0" hangingPunct="0">
              <a:lnSpc>
                <a:spcPct val="90000"/>
              </a:lnSpc>
              <a:spcBef>
                <a:spcPct val="20000"/>
              </a:spcBef>
              <a:defRPr sz="1600" kern="1200">
                <a:solidFill>
                  <a:schemeClr val="tx1"/>
                </a:solidFill>
                <a:latin typeface="Arial" charset="0"/>
                <a:ea typeface="+mn-ea"/>
                <a:cs typeface="+mn-cs"/>
              </a:defRPr>
            </a:lvl4pPr>
            <a:lvl5pPr marL="2057400" indent="-228600" algn="l" defTabSz="914400" rtl="0" eaLnBrk="0" latinLnBrk="0" hangingPunct="0">
              <a:lnSpc>
                <a:spcPct val="90000"/>
              </a:lnSpc>
              <a:spcBef>
                <a:spcPct val="20000"/>
              </a:spcBef>
              <a:defRPr sz="1600" kern="1200">
                <a:solidFill>
                  <a:schemeClr val="tx1"/>
                </a:solidFill>
                <a:latin typeface="Arial" charset="0"/>
                <a:ea typeface="+mn-ea"/>
                <a:cs typeface="+mn-cs"/>
              </a:defRPr>
            </a:lvl5pPr>
            <a:lvl6pPr marL="2514600" indent="-228600" algn="l" defTabSz="914400" rtl="0" eaLnBrk="0" fontAlgn="base" latinLnBrk="0" hangingPunct="0">
              <a:lnSpc>
                <a:spcPct val="90000"/>
              </a:lnSpc>
              <a:spcBef>
                <a:spcPct val="20000"/>
              </a:spcBef>
              <a:spcAft>
                <a:spcPct val="0"/>
              </a:spcAft>
              <a:defRPr sz="1600" kern="1200">
                <a:solidFill>
                  <a:schemeClr val="tx1"/>
                </a:solidFill>
                <a:latin typeface="Arial" charset="0"/>
                <a:ea typeface="+mn-ea"/>
                <a:cs typeface="+mn-cs"/>
              </a:defRPr>
            </a:lvl6pPr>
            <a:lvl7pPr marL="2971800" indent="-228600" algn="l" defTabSz="914400" rtl="0" eaLnBrk="0" fontAlgn="base" latinLnBrk="0" hangingPunct="0">
              <a:lnSpc>
                <a:spcPct val="90000"/>
              </a:lnSpc>
              <a:spcBef>
                <a:spcPct val="20000"/>
              </a:spcBef>
              <a:spcAft>
                <a:spcPct val="0"/>
              </a:spcAft>
              <a:defRPr sz="1600" kern="1200">
                <a:solidFill>
                  <a:schemeClr val="tx1"/>
                </a:solidFill>
                <a:latin typeface="Arial" charset="0"/>
                <a:ea typeface="+mn-ea"/>
                <a:cs typeface="+mn-cs"/>
              </a:defRPr>
            </a:lvl7pPr>
            <a:lvl8pPr marL="3429000" indent="-228600" algn="l" defTabSz="914400" rtl="0" eaLnBrk="0" fontAlgn="base" latinLnBrk="0" hangingPunct="0">
              <a:lnSpc>
                <a:spcPct val="90000"/>
              </a:lnSpc>
              <a:spcBef>
                <a:spcPct val="20000"/>
              </a:spcBef>
              <a:spcAft>
                <a:spcPct val="0"/>
              </a:spcAft>
              <a:defRPr sz="1600" kern="1200">
                <a:solidFill>
                  <a:schemeClr val="tx1"/>
                </a:solidFill>
                <a:latin typeface="Arial" charset="0"/>
                <a:ea typeface="+mn-ea"/>
                <a:cs typeface="+mn-cs"/>
              </a:defRPr>
            </a:lvl8pPr>
            <a:lvl9pPr marL="3886200" indent="-228600" algn="l" defTabSz="914400" rtl="0" eaLnBrk="0" fontAlgn="base" latinLnBrk="0" hangingPunct="0">
              <a:lnSpc>
                <a:spcPct val="90000"/>
              </a:lnSpc>
              <a:spcBef>
                <a:spcPct val="20000"/>
              </a:spcBef>
              <a:spcAft>
                <a:spcPct val="0"/>
              </a:spcAft>
              <a:defRPr sz="1600" kern="1200">
                <a:solidFill>
                  <a:schemeClr val="tx1"/>
                </a:solidFill>
                <a:latin typeface="Arial" charset="0"/>
                <a:ea typeface="+mn-ea"/>
                <a:cs typeface="+mn-cs"/>
              </a:defRPr>
            </a:lvl9pPr>
          </a:lstStyle>
          <a:p>
            <a:pPr algn="just" eaLnBrk="1" hangingPunct="1">
              <a:lnSpc>
                <a:spcPct val="100000"/>
              </a:lnSpc>
              <a:spcBef>
                <a:spcPct val="0"/>
              </a:spcBef>
              <a:defRPr/>
            </a:pPr>
            <a:r>
              <a:rPr lang="en-US" sz="1400" dirty="0" smtClean="0"/>
              <a:t>		              </a:t>
            </a:r>
          </a:p>
          <a:p>
            <a:pPr algn="just" eaLnBrk="1" hangingPunct="1">
              <a:lnSpc>
                <a:spcPct val="100000"/>
              </a:lnSpc>
              <a:spcBef>
                <a:spcPct val="0"/>
              </a:spcBef>
              <a:defRPr/>
            </a:pPr>
            <a:r>
              <a:rPr lang="en-US" sz="1400" dirty="0" smtClean="0"/>
              <a:t>		               </a:t>
            </a:r>
            <a:fld id="{3839EE53-753A-4AE1-9B62-1070B4C7F677}" type="slidenum">
              <a:rPr lang="en-US" sz="1400" smtClean="0"/>
              <a:pPr algn="just" eaLnBrk="1" hangingPunct="1">
                <a:lnSpc>
                  <a:spcPct val="100000"/>
                </a:lnSpc>
                <a:spcBef>
                  <a:spcPct val="0"/>
                </a:spcBef>
                <a:defRPr/>
              </a:pPr>
              <a:t>3</a:t>
            </a:fld>
            <a:endParaRPr lang="en-US" sz="1400" dirty="0" smtClean="0"/>
          </a:p>
        </p:txBody>
      </p:sp>
    </p:spTree>
    <p:extLst>
      <p:ext uri="{BB962C8B-B14F-4D97-AF65-F5344CB8AC3E}">
        <p14:creationId xmlns:p14="http://schemas.microsoft.com/office/powerpoint/2010/main" val="22278304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96850" y="0"/>
            <a:ext cx="8489950" cy="1143000"/>
          </a:xfrm>
        </p:spPr>
        <p:txBody>
          <a:bodyPr>
            <a:normAutofit fontScale="90000"/>
          </a:bodyPr>
          <a:lstStyle/>
          <a:p>
            <a:pPr algn="l" eaLnBrk="1" hangingPunct="1"/>
            <a:r>
              <a:rPr lang="en-US" dirty="0" smtClean="0"/>
              <a:t>Project Status Brainstorming Prototype</a:t>
            </a:r>
          </a:p>
        </p:txBody>
      </p:sp>
      <p:sp>
        <p:nvSpPr>
          <p:cNvPr id="7172" name="TextBox 3"/>
          <p:cNvSpPr txBox="1">
            <a:spLocks noChangeArrowheads="1"/>
          </p:cNvSpPr>
          <p:nvPr/>
        </p:nvSpPr>
        <p:spPr bwMode="auto">
          <a:xfrm>
            <a:off x="76200" y="1956475"/>
            <a:ext cx="89154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en-US" sz="1000" b="1" dirty="0"/>
              <a:t>Summary of Recent Status:  </a:t>
            </a:r>
            <a:endParaRPr lang="en-US" sz="1000" dirty="0"/>
          </a:p>
          <a:p>
            <a:pPr eaLnBrk="1" hangingPunct="1"/>
            <a:r>
              <a:rPr lang="en-US" sz="1000" b="1" dirty="0" smtClean="0"/>
              <a:t>Initial </a:t>
            </a:r>
            <a:r>
              <a:rPr lang="en-US" sz="1000" b="1" dirty="0" smtClean="0"/>
              <a:t>Prototype development.</a:t>
            </a:r>
          </a:p>
          <a:p>
            <a:pPr eaLnBrk="1" hangingPunct="1"/>
            <a:r>
              <a:rPr lang="en-US" sz="1000" b="1" dirty="0" smtClean="0"/>
              <a:t>Studying possibilities and direction of the project.</a:t>
            </a:r>
            <a:endParaRPr lang="en-US" sz="1000" b="1" dirty="0" smtClean="0"/>
          </a:p>
          <a:p>
            <a:pPr eaLnBrk="1" hangingPunct="1"/>
            <a:endParaRPr lang="en-US" sz="1000" b="1" dirty="0"/>
          </a:p>
          <a:p>
            <a:pPr eaLnBrk="1" hangingPunct="1"/>
            <a:endParaRPr lang="en-US" sz="1000" b="1" dirty="0"/>
          </a:p>
          <a:p>
            <a:pPr eaLnBrk="1" hangingPunct="1"/>
            <a:r>
              <a:rPr lang="en-US" sz="1000" b="1" dirty="0"/>
              <a:t>Activities Completed:</a:t>
            </a:r>
          </a:p>
          <a:p>
            <a:pPr lvl="1" eaLnBrk="1" hangingPunct="1">
              <a:buFont typeface="Wingdings" pitchFamily="2" charset="2"/>
              <a:buChar char="§"/>
            </a:pPr>
            <a:r>
              <a:rPr lang="en-US" sz="1000" b="1" dirty="0" smtClean="0"/>
              <a:t>Goggle, Bing, Yahoo and </a:t>
            </a:r>
            <a:r>
              <a:rPr lang="en-US" sz="1000" b="1" dirty="0" err="1" smtClean="0"/>
              <a:t>Picsearch</a:t>
            </a:r>
            <a:r>
              <a:rPr lang="en-US" sz="1000" b="1" dirty="0" smtClean="0"/>
              <a:t> image scrapper.</a:t>
            </a:r>
          </a:p>
          <a:p>
            <a:pPr lvl="1" eaLnBrk="1" hangingPunct="1">
              <a:buFont typeface="Wingdings" pitchFamily="2" charset="2"/>
              <a:buChar char="§"/>
            </a:pPr>
            <a:r>
              <a:rPr lang="en-US" sz="1000" b="1" dirty="0" smtClean="0"/>
              <a:t>Testing Pdf Parser to read text from pdf files</a:t>
            </a:r>
          </a:p>
          <a:p>
            <a:pPr lvl="1" eaLnBrk="1" hangingPunct="1">
              <a:buFont typeface="Wingdings" pitchFamily="2" charset="2"/>
              <a:buChar char="§"/>
            </a:pPr>
            <a:r>
              <a:rPr lang="en-US" sz="1000" b="1" dirty="0" smtClean="0"/>
              <a:t>Google Scholar scrapper implemented to search for papers.</a:t>
            </a:r>
            <a:endParaRPr lang="en-US" sz="1000" dirty="0" smtClean="0"/>
          </a:p>
          <a:p>
            <a:pPr eaLnBrk="1" hangingPunct="1"/>
            <a:r>
              <a:rPr lang="en-US" sz="1000" b="1" dirty="0" smtClean="0"/>
              <a:t>Activities </a:t>
            </a:r>
            <a:r>
              <a:rPr lang="en-US" sz="1000" b="1" dirty="0"/>
              <a:t>In Progress:</a:t>
            </a:r>
          </a:p>
          <a:p>
            <a:pPr lvl="1" eaLnBrk="1" hangingPunct="1">
              <a:buFont typeface="Wingdings" pitchFamily="2" charset="2"/>
              <a:buChar char="§"/>
            </a:pPr>
            <a:r>
              <a:rPr lang="en-US" sz="1000" dirty="0" smtClean="0"/>
              <a:t>Remove duplicates </a:t>
            </a:r>
            <a:r>
              <a:rPr lang="en-US" sz="1000" dirty="0" err="1" smtClean="0"/>
              <a:t>urls</a:t>
            </a:r>
            <a:r>
              <a:rPr lang="en-US" sz="1000" dirty="0" smtClean="0"/>
              <a:t> from images so that images don</a:t>
            </a:r>
            <a:r>
              <a:rPr lang="uk-UA" sz="1000" dirty="0" smtClean="0"/>
              <a:t>’</a:t>
            </a:r>
            <a:r>
              <a:rPr lang="en-US" sz="1000" dirty="0" smtClean="0"/>
              <a:t>t repeat</a:t>
            </a:r>
            <a:endParaRPr lang="en-US" sz="1000" dirty="0" smtClean="0"/>
          </a:p>
          <a:p>
            <a:pPr lvl="1" eaLnBrk="1" hangingPunct="1">
              <a:buFont typeface="Wingdings" pitchFamily="2" charset="2"/>
              <a:buChar char="§"/>
            </a:pPr>
            <a:r>
              <a:rPr lang="en-US" sz="1000" dirty="0" smtClean="0"/>
              <a:t>Simple interface for papers showing some info of the paper</a:t>
            </a:r>
            <a:endParaRPr lang="en-US" sz="1000" dirty="0" smtClean="0"/>
          </a:p>
          <a:p>
            <a:pPr lvl="1" eaLnBrk="1" hangingPunct="1">
              <a:buFont typeface="Wingdings" pitchFamily="2" charset="2"/>
              <a:buChar char="§"/>
            </a:pPr>
            <a:r>
              <a:rPr lang="en-US" sz="1000" dirty="0" smtClean="0"/>
              <a:t>Improve the interface of the images, move text to the side and change text depending on topic group. Clearly show which word has changed in the current topic.</a:t>
            </a:r>
            <a:endParaRPr lang="en-US" sz="1000" dirty="0"/>
          </a:p>
          <a:p>
            <a:pPr eaLnBrk="1" hangingPunct="1"/>
            <a:r>
              <a:rPr lang="en-US" sz="1000" b="1" dirty="0" smtClean="0"/>
              <a:t>Issues:</a:t>
            </a:r>
            <a:endParaRPr lang="en-US" sz="1000" b="1" dirty="0"/>
          </a:p>
          <a:p>
            <a:pPr lvl="1" eaLnBrk="1" hangingPunct="1">
              <a:buFont typeface="Wingdings" pitchFamily="2" charset="2"/>
              <a:buChar char="§"/>
            </a:pPr>
            <a:r>
              <a:rPr lang="en-US" sz="1000" dirty="0" smtClean="0"/>
              <a:t>Thank you Reed for your comments last week and the emails that you sent.</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2664195"/>
              </p:ext>
            </p:extLst>
          </p:nvPr>
        </p:nvGraphicFramePr>
        <p:xfrm>
          <a:off x="196850" y="5257800"/>
          <a:ext cx="8489949" cy="1203817"/>
        </p:xfrm>
        <a:graphic>
          <a:graphicData uri="http://schemas.openxmlformats.org/drawingml/2006/table">
            <a:tbl>
              <a:tblPr firstRow="1" bandRow="1">
                <a:tableStyleId>{5940675A-B579-460E-94D1-54222C63F5DA}</a:tableStyleId>
              </a:tblPr>
              <a:tblGrid>
                <a:gridCol w="2317750">
                  <a:extLst>
                    <a:ext uri="{9D8B030D-6E8A-4147-A177-3AD203B41FA5}">
                      <a16:colId xmlns:a16="http://schemas.microsoft.com/office/drawing/2014/main" xmlns="" val="20000"/>
                    </a:ext>
                  </a:extLst>
                </a:gridCol>
                <a:gridCol w="990600">
                  <a:extLst>
                    <a:ext uri="{9D8B030D-6E8A-4147-A177-3AD203B41FA5}">
                      <a16:colId xmlns:a16="http://schemas.microsoft.com/office/drawing/2014/main" xmlns="" val="20001"/>
                    </a:ext>
                  </a:extLst>
                </a:gridCol>
                <a:gridCol w="1981200">
                  <a:extLst>
                    <a:ext uri="{9D8B030D-6E8A-4147-A177-3AD203B41FA5}">
                      <a16:colId xmlns:a16="http://schemas.microsoft.com/office/drawing/2014/main" xmlns="" val="20002"/>
                    </a:ext>
                  </a:extLst>
                </a:gridCol>
                <a:gridCol w="3200399">
                  <a:extLst>
                    <a:ext uri="{9D8B030D-6E8A-4147-A177-3AD203B41FA5}">
                      <a16:colId xmlns:a16="http://schemas.microsoft.com/office/drawing/2014/main" xmlns="" val="20003"/>
                    </a:ext>
                  </a:extLst>
                </a:gridCol>
              </a:tblGrid>
              <a:tr h="228545">
                <a:tc>
                  <a:txBody>
                    <a:bodyPr/>
                    <a:lstStyle/>
                    <a:p>
                      <a:pPr algn="ctr"/>
                      <a:r>
                        <a:rPr lang="en-US" sz="800" b="1" dirty="0" smtClean="0"/>
                        <a:t>Deliverable</a:t>
                      </a:r>
                      <a:endParaRPr lang="en-US" sz="800" b="1" dirty="0"/>
                    </a:p>
                  </a:txBody>
                  <a:tcPr marL="91444" marR="91444" marT="45709" marB="45709"/>
                </a:tc>
                <a:tc>
                  <a:txBody>
                    <a:bodyPr/>
                    <a:lstStyle/>
                    <a:p>
                      <a:pPr algn="ctr"/>
                      <a:r>
                        <a:rPr lang="en-US" sz="800" b="1" dirty="0" smtClean="0"/>
                        <a:t>Status</a:t>
                      </a:r>
                      <a:endParaRPr lang="en-US" sz="800" b="1" dirty="0"/>
                    </a:p>
                  </a:txBody>
                  <a:tcPr marL="91444" marR="91444" marT="45709" marB="45709"/>
                </a:tc>
                <a:tc>
                  <a:txBody>
                    <a:bodyPr/>
                    <a:lstStyle/>
                    <a:p>
                      <a:pPr algn="ctr"/>
                      <a:r>
                        <a:rPr lang="en-US" sz="800" b="1" dirty="0" smtClean="0"/>
                        <a:t>Planned/Revised Completion Date</a:t>
                      </a:r>
                      <a:endParaRPr lang="en-US" sz="800" b="1" dirty="0"/>
                    </a:p>
                  </a:txBody>
                  <a:tcPr marL="91444" marR="91444" marT="45709" marB="45709"/>
                </a:tc>
                <a:tc>
                  <a:txBody>
                    <a:bodyPr/>
                    <a:lstStyle/>
                    <a:p>
                      <a:pPr algn="ctr"/>
                      <a:r>
                        <a:rPr lang="en-US" sz="800" b="1" dirty="0" smtClean="0"/>
                        <a:t>Comments</a:t>
                      </a:r>
                      <a:endParaRPr lang="en-US" sz="800" b="1" dirty="0"/>
                    </a:p>
                  </a:txBody>
                  <a:tcPr marL="91444" marR="91444" marT="45709" marB="45709"/>
                </a:tc>
                <a:extLst>
                  <a:ext uri="{0D108BD9-81ED-4DB2-BD59-A6C34878D82A}">
                    <a16:rowId xmlns:a16="http://schemas.microsoft.com/office/drawing/2014/main" xmlns="" val="10000"/>
                  </a:ext>
                </a:extLst>
              </a:tr>
              <a:tr h="213309">
                <a:tc>
                  <a:txBody>
                    <a:bodyPr/>
                    <a:lstStyle/>
                    <a:p>
                      <a:r>
                        <a:rPr lang="en-US" sz="800" dirty="0" smtClean="0"/>
                        <a:t>Brainstorming </a:t>
                      </a:r>
                      <a:r>
                        <a:rPr lang="en-US" sz="800" dirty="0" smtClean="0"/>
                        <a:t>development</a:t>
                      </a:r>
                      <a:r>
                        <a:rPr lang="en-US" sz="800" baseline="0" dirty="0" smtClean="0"/>
                        <a:t> </a:t>
                      </a:r>
                      <a:r>
                        <a:rPr lang="en-US" sz="800" dirty="0" smtClean="0"/>
                        <a:t> </a:t>
                      </a:r>
                      <a:r>
                        <a:rPr lang="en-US" sz="800" dirty="0" smtClean="0"/>
                        <a:t>prototype</a:t>
                      </a:r>
                      <a:endParaRPr lang="en-US" sz="800" dirty="0"/>
                    </a:p>
                  </a:txBody>
                  <a:tcPr marL="91444" marR="91444" marT="45709" marB="45709"/>
                </a:tc>
                <a:tc>
                  <a:txBody>
                    <a:bodyPr/>
                    <a:lstStyle/>
                    <a:p>
                      <a:r>
                        <a:rPr lang="en-US" sz="800" dirty="0" smtClean="0"/>
                        <a:t>Adding</a:t>
                      </a:r>
                      <a:r>
                        <a:rPr lang="en-US" sz="800" baseline="0" dirty="0" smtClean="0"/>
                        <a:t> features, thinking direction</a:t>
                      </a:r>
                      <a:endParaRPr lang="en-US" sz="800" dirty="0"/>
                    </a:p>
                  </a:txBody>
                  <a:tcPr marL="91444" marR="91444" marT="45709" marB="45709"/>
                </a:tc>
                <a:tc>
                  <a:txBody>
                    <a:bodyPr/>
                    <a:lstStyle/>
                    <a:p>
                      <a:r>
                        <a:rPr lang="en-US" sz="800" dirty="0" smtClean="0"/>
                        <a:t>Next two weeks</a:t>
                      </a:r>
                      <a:endParaRPr lang="en-US" sz="800" dirty="0"/>
                    </a:p>
                  </a:txBody>
                  <a:tcPr marL="91444" marR="91444" marT="45709" marB="45709"/>
                </a:tc>
                <a:tc>
                  <a:txBody>
                    <a:bodyPr/>
                    <a:lstStyle/>
                    <a:p>
                      <a:r>
                        <a:rPr lang="en-US" sz="800" dirty="0" smtClean="0"/>
                        <a:t>Define</a:t>
                      </a:r>
                      <a:r>
                        <a:rPr lang="en-US" sz="800" baseline="0" dirty="0" smtClean="0"/>
                        <a:t> a goal for the project.</a:t>
                      </a:r>
                      <a:endParaRPr lang="en-US" sz="800" dirty="0"/>
                    </a:p>
                  </a:txBody>
                  <a:tcPr marL="91444" marR="91444" marT="45709" marB="45709"/>
                </a:tc>
                <a:extLst>
                  <a:ext uri="{0D108BD9-81ED-4DB2-BD59-A6C34878D82A}">
                    <a16:rowId xmlns:a16="http://schemas.microsoft.com/office/drawing/2014/main" xmlns="" val="10001"/>
                  </a:ext>
                </a:extLst>
              </a:tr>
              <a:tr h="213309">
                <a:tc>
                  <a:txBody>
                    <a:bodyPr/>
                    <a:lstStyle/>
                    <a:p>
                      <a:endParaRPr lang="en-US" sz="800" dirty="0"/>
                    </a:p>
                  </a:txBody>
                  <a:tcPr marL="91444" marR="91444" marT="45709" marB="45709"/>
                </a:tc>
                <a:tc>
                  <a:txBody>
                    <a:bodyPr/>
                    <a:lstStyle/>
                    <a:p>
                      <a:endParaRPr lang="en-US" sz="800" dirty="0"/>
                    </a:p>
                  </a:txBody>
                  <a:tcPr marL="91444" marR="91444" marT="45709" marB="45709"/>
                </a:tc>
                <a:tc>
                  <a:txBody>
                    <a:bodyPr/>
                    <a:lstStyle/>
                    <a:p>
                      <a:endParaRPr lang="en-US" sz="800" dirty="0"/>
                    </a:p>
                  </a:txBody>
                  <a:tcPr marL="91444" marR="91444" marT="45709" marB="45709"/>
                </a:tc>
                <a:tc>
                  <a:txBody>
                    <a:bodyPr/>
                    <a:lstStyle/>
                    <a:p>
                      <a:endParaRPr lang="en-US" sz="800" dirty="0"/>
                    </a:p>
                  </a:txBody>
                  <a:tcPr marL="91444" marR="91444" marT="45709" marB="45709"/>
                </a:tc>
                <a:extLst>
                  <a:ext uri="{0D108BD9-81ED-4DB2-BD59-A6C34878D82A}">
                    <a16:rowId xmlns:a16="http://schemas.microsoft.com/office/drawing/2014/main" xmlns="" val="10002"/>
                  </a:ext>
                </a:extLst>
              </a:tr>
              <a:tr h="213309">
                <a:tc>
                  <a:txBody>
                    <a:bodyPr/>
                    <a:lstStyle/>
                    <a:p>
                      <a:endParaRPr lang="en-US" sz="800" dirty="0"/>
                    </a:p>
                  </a:txBody>
                  <a:tcPr marL="91444" marR="91444" marT="45709" marB="45709"/>
                </a:tc>
                <a:tc>
                  <a:txBody>
                    <a:bodyPr/>
                    <a:lstStyle/>
                    <a:p>
                      <a:endParaRPr lang="en-US" sz="800" dirty="0"/>
                    </a:p>
                  </a:txBody>
                  <a:tcPr marL="91444" marR="91444" marT="45709" marB="45709"/>
                </a:tc>
                <a:tc>
                  <a:txBody>
                    <a:bodyPr/>
                    <a:lstStyle/>
                    <a:p>
                      <a:endParaRPr lang="en-US" sz="800" dirty="0"/>
                    </a:p>
                  </a:txBody>
                  <a:tcPr marL="91444" marR="91444" marT="45709" marB="45709"/>
                </a:tc>
                <a:tc>
                  <a:txBody>
                    <a:bodyPr/>
                    <a:lstStyle/>
                    <a:p>
                      <a:endParaRPr lang="en-US" sz="800" dirty="0"/>
                    </a:p>
                  </a:txBody>
                  <a:tcPr marL="91444" marR="91444" marT="45709" marB="45709"/>
                </a:tc>
                <a:extLst>
                  <a:ext uri="{0D108BD9-81ED-4DB2-BD59-A6C34878D82A}">
                    <a16:rowId xmlns:a16="http://schemas.microsoft.com/office/drawing/2014/main" xmlns="" val="10003"/>
                  </a:ext>
                </a:extLst>
              </a:tr>
              <a:tr h="213309">
                <a:tc>
                  <a:txBody>
                    <a:bodyPr/>
                    <a:lstStyle/>
                    <a:p>
                      <a:endParaRPr lang="en-US" sz="800" dirty="0"/>
                    </a:p>
                  </a:txBody>
                  <a:tcPr marL="91444" marR="91444" marT="45709" marB="45709"/>
                </a:tc>
                <a:tc>
                  <a:txBody>
                    <a:bodyPr/>
                    <a:lstStyle/>
                    <a:p>
                      <a:endParaRPr lang="en-US" sz="800" dirty="0"/>
                    </a:p>
                  </a:txBody>
                  <a:tcPr marL="91444" marR="91444" marT="45709" marB="45709"/>
                </a:tc>
                <a:tc>
                  <a:txBody>
                    <a:bodyPr/>
                    <a:lstStyle/>
                    <a:p>
                      <a:endParaRPr lang="en-US" sz="800" dirty="0"/>
                    </a:p>
                  </a:txBody>
                  <a:tcPr marL="91444" marR="91444" marT="45709" marB="45709"/>
                </a:tc>
                <a:tc>
                  <a:txBody>
                    <a:bodyPr/>
                    <a:lstStyle/>
                    <a:p>
                      <a:endParaRPr lang="en-US" sz="800" dirty="0"/>
                    </a:p>
                  </a:txBody>
                  <a:tcPr marL="91444" marR="91444" marT="45709" marB="45709"/>
                </a:tc>
                <a:extLst>
                  <a:ext uri="{0D108BD9-81ED-4DB2-BD59-A6C34878D82A}">
                    <a16:rowId xmlns:a16="http://schemas.microsoft.com/office/drawing/2014/main" xmlns="" val="10004"/>
                  </a:ext>
                </a:extLst>
              </a:tr>
            </a:tbl>
          </a:graphicData>
        </a:graphic>
      </p:graphicFrame>
      <p:sp>
        <p:nvSpPr>
          <p:cNvPr id="7217" name="Rectangle 5"/>
          <p:cNvSpPr>
            <a:spLocks noChangeArrowheads="1"/>
          </p:cNvSpPr>
          <p:nvPr/>
        </p:nvSpPr>
        <p:spPr bwMode="auto">
          <a:xfrm>
            <a:off x="2209800" y="1866900"/>
            <a:ext cx="1219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p>
            <a:pPr defTabSz="1139825">
              <a:lnSpc>
                <a:spcPct val="90000"/>
              </a:lnSpc>
              <a:spcBef>
                <a:spcPct val="20000"/>
              </a:spcBef>
              <a:tabLst>
                <a:tab pos="288925" algn="l"/>
                <a:tab pos="3946525" algn="l"/>
              </a:tabLst>
            </a:pPr>
            <a:endParaRPr lang="en-US"/>
          </a:p>
        </p:txBody>
      </p:sp>
      <p:sp>
        <p:nvSpPr>
          <p:cNvPr id="7218" name="TextBox 18"/>
          <p:cNvSpPr txBox="1">
            <a:spLocks noChangeArrowheads="1"/>
          </p:cNvSpPr>
          <p:nvPr/>
        </p:nvSpPr>
        <p:spPr bwMode="auto">
          <a:xfrm>
            <a:off x="76200" y="4953000"/>
            <a:ext cx="3962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en-US" sz="1000" b="1"/>
              <a:t>Key Deliverables/Milestones</a:t>
            </a:r>
            <a:r>
              <a:rPr lang="en-US" sz="1200" b="1"/>
              <a:t>:</a:t>
            </a:r>
            <a:endParaRPr lang="en-US" sz="1200"/>
          </a:p>
        </p:txBody>
      </p:sp>
      <p:sp>
        <p:nvSpPr>
          <p:cNvPr id="7219" name="TextBox 21"/>
          <p:cNvSpPr txBox="1">
            <a:spLocks noChangeArrowheads="1"/>
          </p:cNvSpPr>
          <p:nvPr/>
        </p:nvSpPr>
        <p:spPr bwMode="auto">
          <a:xfrm>
            <a:off x="76200" y="1219200"/>
            <a:ext cx="80010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en-US" sz="1000" b="1" dirty="0"/>
              <a:t>Project Name:	</a:t>
            </a:r>
            <a:r>
              <a:rPr lang="en-US" sz="1000" b="1" dirty="0" smtClean="0"/>
              <a:t>Brainstorming Prototype</a:t>
            </a:r>
            <a:r>
              <a:rPr lang="en-US" sz="1000" b="1" dirty="0"/>
              <a:t>	</a:t>
            </a:r>
            <a:r>
              <a:rPr lang="en-US" sz="1000" b="1" dirty="0" smtClean="0"/>
              <a:t>					Current </a:t>
            </a:r>
            <a:r>
              <a:rPr lang="en-US" sz="1000" b="1" dirty="0"/>
              <a:t>Phase</a:t>
            </a:r>
            <a:r>
              <a:rPr lang="en-US" sz="1000" b="1" dirty="0" smtClean="0"/>
              <a:t>: initial development </a:t>
            </a:r>
            <a:endParaRPr lang="en-US" sz="1000" b="1" dirty="0"/>
          </a:p>
          <a:p>
            <a:pPr eaLnBrk="1" hangingPunct="1"/>
            <a:r>
              <a:rPr lang="en-US" sz="1000" b="1" dirty="0"/>
              <a:t>Project Start</a:t>
            </a:r>
            <a:r>
              <a:rPr lang="en-US" sz="1000" b="1" dirty="0" smtClean="0"/>
              <a:t>: </a:t>
            </a:r>
            <a:r>
              <a:rPr lang="en-US" sz="1000" b="1" dirty="0" smtClean="0"/>
              <a:t>Mach</a:t>
            </a:r>
            <a:r>
              <a:rPr lang="en-US" sz="1000" b="1" dirty="0"/>
              <a:t>			</a:t>
            </a:r>
            <a:r>
              <a:rPr lang="en-US" sz="1000" b="1" dirty="0" smtClean="0"/>
              <a:t>				Planned/Revised </a:t>
            </a:r>
            <a:r>
              <a:rPr lang="en-US" sz="1000" b="1" dirty="0"/>
              <a:t>End</a:t>
            </a:r>
            <a:r>
              <a:rPr lang="en-US" sz="1000" b="1" dirty="0" smtClean="0"/>
              <a:t>: </a:t>
            </a:r>
            <a:r>
              <a:rPr lang="en-US" sz="1000" b="1" dirty="0" smtClean="0"/>
              <a:t> --</a:t>
            </a:r>
            <a:endParaRPr lang="en-US" sz="1000" b="1" dirty="0"/>
          </a:p>
          <a:p>
            <a:pPr eaLnBrk="1" hangingPunct="1"/>
            <a:r>
              <a:rPr lang="en-US" sz="1000" b="1" dirty="0" smtClean="0"/>
              <a:t>% Time Spent: </a:t>
            </a:r>
            <a:r>
              <a:rPr lang="en-US" sz="1000" b="1" dirty="0"/>
              <a:t>6</a:t>
            </a:r>
            <a:r>
              <a:rPr lang="en-US" sz="1000" b="1" dirty="0" smtClean="0"/>
              <a:t>0%</a:t>
            </a:r>
            <a:endParaRPr lang="en-US" sz="1000" dirty="0"/>
          </a:p>
        </p:txBody>
      </p:sp>
      <p:sp>
        <p:nvSpPr>
          <p:cNvPr id="15" name="Footer Placeholder 3"/>
          <p:cNvSpPr txBox="1">
            <a:spLocks/>
          </p:cNvSpPr>
          <p:nvPr/>
        </p:nvSpPr>
        <p:spPr>
          <a:xfrm>
            <a:off x="6248400" y="6248400"/>
            <a:ext cx="2895600" cy="47625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lnSpc>
                <a:spcPct val="90000"/>
              </a:lnSpc>
              <a:spcBef>
                <a:spcPct val="20000"/>
              </a:spcBef>
              <a:defRPr sz="1600" kern="1200">
                <a:solidFill>
                  <a:schemeClr val="tx1"/>
                </a:solidFill>
                <a:latin typeface="Arial" charset="0"/>
                <a:ea typeface="+mn-ea"/>
                <a:cs typeface="+mn-cs"/>
              </a:defRPr>
            </a:lvl1pPr>
            <a:lvl2pPr marL="742950" indent="-285750" algn="l" defTabSz="914400" rtl="0" eaLnBrk="0" latinLnBrk="0" hangingPunct="0">
              <a:lnSpc>
                <a:spcPct val="90000"/>
              </a:lnSpc>
              <a:spcBef>
                <a:spcPct val="20000"/>
              </a:spcBef>
              <a:defRPr sz="1600" kern="1200">
                <a:solidFill>
                  <a:schemeClr val="tx1"/>
                </a:solidFill>
                <a:latin typeface="Arial" charset="0"/>
                <a:ea typeface="+mn-ea"/>
                <a:cs typeface="+mn-cs"/>
              </a:defRPr>
            </a:lvl2pPr>
            <a:lvl3pPr marL="1143000" indent="-228600" algn="l" defTabSz="914400" rtl="0" eaLnBrk="0" latinLnBrk="0" hangingPunct="0">
              <a:lnSpc>
                <a:spcPct val="90000"/>
              </a:lnSpc>
              <a:spcBef>
                <a:spcPct val="20000"/>
              </a:spcBef>
              <a:defRPr sz="1600" kern="1200">
                <a:solidFill>
                  <a:schemeClr val="tx1"/>
                </a:solidFill>
                <a:latin typeface="Arial" charset="0"/>
                <a:ea typeface="+mn-ea"/>
                <a:cs typeface="+mn-cs"/>
              </a:defRPr>
            </a:lvl3pPr>
            <a:lvl4pPr marL="1600200" indent="-228600" algn="l" defTabSz="914400" rtl="0" eaLnBrk="0" latinLnBrk="0" hangingPunct="0">
              <a:lnSpc>
                <a:spcPct val="90000"/>
              </a:lnSpc>
              <a:spcBef>
                <a:spcPct val="20000"/>
              </a:spcBef>
              <a:defRPr sz="1600" kern="1200">
                <a:solidFill>
                  <a:schemeClr val="tx1"/>
                </a:solidFill>
                <a:latin typeface="Arial" charset="0"/>
                <a:ea typeface="+mn-ea"/>
                <a:cs typeface="+mn-cs"/>
              </a:defRPr>
            </a:lvl4pPr>
            <a:lvl5pPr marL="2057400" indent="-228600" algn="l" defTabSz="914400" rtl="0" eaLnBrk="0" latinLnBrk="0" hangingPunct="0">
              <a:lnSpc>
                <a:spcPct val="90000"/>
              </a:lnSpc>
              <a:spcBef>
                <a:spcPct val="20000"/>
              </a:spcBef>
              <a:defRPr sz="1600" kern="1200">
                <a:solidFill>
                  <a:schemeClr val="tx1"/>
                </a:solidFill>
                <a:latin typeface="Arial" charset="0"/>
                <a:ea typeface="+mn-ea"/>
                <a:cs typeface="+mn-cs"/>
              </a:defRPr>
            </a:lvl5pPr>
            <a:lvl6pPr marL="2514600" indent="-228600" algn="l" defTabSz="914400" rtl="0" eaLnBrk="0" fontAlgn="base" latinLnBrk="0" hangingPunct="0">
              <a:lnSpc>
                <a:spcPct val="90000"/>
              </a:lnSpc>
              <a:spcBef>
                <a:spcPct val="20000"/>
              </a:spcBef>
              <a:spcAft>
                <a:spcPct val="0"/>
              </a:spcAft>
              <a:defRPr sz="1600" kern="1200">
                <a:solidFill>
                  <a:schemeClr val="tx1"/>
                </a:solidFill>
                <a:latin typeface="Arial" charset="0"/>
                <a:ea typeface="+mn-ea"/>
                <a:cs typeface="+mn-cs"/>
              </a:defRPr>
            </a:lvl6pPr>
            <a:lvl7pPr marL="2971800" indent="-228600" algn="l" defTabSz="914400" rtl="0" eaLnBrk="0" fontAlgn="base" latinLnBrk="0" hangingPunct="0">
              <a:lnSpc>
                <a:spcPct val="90000"/>
              </a:lnSpc>
              <a:spcBef>
                <a:spcPct val="20000"/>
              </a:spcBef>
              <a:spcAft>
                <a:spcPct val="0"/>
              </a:spcAft>
              <a:defRPr sz="1600" kern="1200">
                <a:solidFill>
                  <a:schemeClr val="tx1"/>
                </a:solidFill>
                <a:latin typeface="Arial" charset="0"/>
                <a:ea typeface="+mn-ea"/>
                <a:cs typeface="+mn-cs"/>
              </a:defRPr>
            </a:lvl7pPr>
            <a:lvl8pPr marL="3429000" indent="-228600" algn="l" defTabSz="914400" rtl="0" eaLnBrk="0" fontAlgn="base" latinLnBrk="0" hangingPunct="0">
              <a:lnSpc>
                <a:spcPct val="90000"/>
              </a:lnSpc>
              <a:spcBef>
                <a:spcPct val="20000"/>
              </a:spcBef>
              <a:spcAft>
                <a:spcPct val="0"/>
              </a:spcAft>
              <a:defRPr sz="1600" kern="1200">
                <a:solidFill>
                  <a:schemeClr val="tx1"/>
                </a:solidFill>
                <a:latin typeface="Arial" charset="0"/>
                <a:ea typeface="+mn-ea"/>
                <a:cs typeface="+mn-cs"/>
              </a:defRPr>
            </a:lvl8pPr>
            <a:lvl9pPr marL="3886200" indent="-228600" algn="l" defTabSz="914400" rtl="0" eaLnBrk="0" fontAlgn="base" latinLnBrk="0" hangingPunct="0">
              <a:lnSpc>
                <a:spcPct val="90000"/>
              </a:lnSpc>
              <a:spcBef>
                <a:spcPct val="20000"/>
              </a:spcBef>
              <a:spcAft>
                <a:spcPct val="0"/>
              </a:spcAft>
              <a:defRPr sz="1600" kern="1200">
                <a:solidFill>
                  <a:schemeClr val="tx1"/>
                </a:solidFill>
                <a:latin typeface="Arial" charset="0"/>
                <a:ea typeface="+mn-ea"/>
                <a:cs typeface="+mn-cs"/>
              </a:defRPr>
            </a:lvl9pPr>
          </a:lstStyle>
          <a:p>
            <a:pPr algn="just" eaLnBrk="1" hangingPunct="1">
              <a:lnSpc>
                <a:spcPct val="100000"/>
              </a:lnSpc>
              <a:spcBef>
                <a:spcPct val="0"/>
              </a:spcBef>
              <a:defRPr/>
            </a:pPr>
            <a:r>
              <a:rPr lang="en-US" sz="1400" dirty="0" smtClean="0"/>
              <a:t>		              </a:t>
            </a:r>
          </a:p>
          <a:p>
            <a:pPr algn="just" eaLnBrk="1" hangingPunct="1">
              <a:lnSpc>
                <a:spcPct val="100000"/>
              </a:lnSpc>
              <a:spcBef>
                <a:spcPct val="0"/>
              </a:spcBef>
              <a:defRPr/>
            </a:pPr>
            <a:r>
              <a:rPr lang="en-US" sz="1400" dirty="0" smtClean="0"/>
              <a:t>		               </a:t>
            </a:r>
            <a:fld id="{3839EE53-753A-4AE1-9B62-1070B4C7F677}" type="slidenum">
              <a:rPr lang="en-US" sz="1400" smtClean="0"/>
              <a:pPr algn="just" eaLnBrk="1" hangingPunct="1">
                <a:lnSpc>
                  <a:spcPct val="100000"/>
                </a:lnSpc>
                <a:spcBef>
                  <a:spcPct val="0"/>
                </a:spcBef>
                <a:defRPr/>
              </a:pPr>
              <a:t>4</a:t>
            </a:fld>
            <a:endParaRPr lang="en-US" sz="1400" dirty="0" smtClean="0"/>
          </a:p>
        </p:txBody>
      </p:sp>
    </p:spTree>
    <p:extLst>
      <p:ext uri="{BB962C8B-B14F-4D97-AF65-F5344CB8AC3E}">
        <p14:creationId xmlns:p14="http://schemas.microsoft.com/office/powerpoint/2010/main" val="5157568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96850" y="0"/>
            <a:ext cx="8489950" cy="1143000"/>
          </a:xfrm>
        </p:spPr>
        <p:txBody>
          <a:bodyPr/>
          <a:lstStyle/>
          <a:p>
            <a:pPr algn="l" eaLnBrk="1" hangingPunct="1"/>
            <a:r>
              <a:rPr lang="en-US" dirty="0" smtClean="0"/>
              <a:t>MISC Project Status Alberto</a:t>
            </a:r>
          </a:p>
        </p:txBody>
      </p:sp>
      <p:sp>
        <p:nvSpPr>
          <p:cNvPr id="7172" name="TextBox 3"/>
          <p:cNvSpPr txBox="1">
            <a:spLocks noChangeArrowheads="1"/>
          </p:cNvSpPr>
          <p:nvPr/>
        </p:nvSpPr>
        <p:spPr bwMode="auto">
          <a:xfrm>
            <a:off x="76200" y="1956475"/>
            <a:ext cx="8915400"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lvl="0" eaLnBrk="1" hangingPunct="1"/>
            <a:r>
              <a:rPr lang="en-US" sz="1000" b="1" dirty="0"/>
              <a:t>Summary of Recent Status</a:t>
            </a:r>
            <a:r>
              <a:rPr lang="en-US" sz="1000" b="1" dirty="0" smtClean="0"/>
              <a:t>:</a:t>
            </a:r>
          </a:p>
          <a:p>
            <a:pPr marL="171450" lvl="0" indent="-171450" eaLnBrk="1" hangingPunct="1">
              <a:buFont typeface="Arial" panose="020B0604020202020204" pitchFamily="34" charset="0"/>
              <a:buChar char="•"/>
            </a:pPr>
            <a:r>
              <a:rPr lang="en-US" sz="1000" b="1" dirty="0" smtClean="0"/>
              <a:t>Other activities</a:t>
            </a:r>
            <a:endParaRPr lang="en-US" sz="1000" b="1" dirty="0"/>
          </a:p>
          <a:p>
            <a:pPr eaLnBrk="1" hangingPunct="1"/>
            <a:endParaRPr lang="en-US" sz="1000" b="1" dirty="0"/>
          </a:p>
          <a:p>
            <a:pPr eaLnBrk="1" hangingPunct="1"/>
            <a:r>
              <a:rPr lang="en-US" sz="1000" b="1" dirty="0"/>
              <a:t>Activities Completed:</a:t>
            </a:r>
          </a:p>
          <a:p>
            <a:pPr lvl="1" eaLnBrk="1" hangingPunct="1">
              <a:buFont typeface="Wingdings" pitchFamily="2" charset="2"/>
              <a:buChar char="§"/>
            </a:pPr>
            <a:r>
              <a:rPr lang="en-US" sz="1000" dirty="0" smtClean="0"/>
              <a:t>Compiling Project Reports</a:t>
            </a:r>
            <a:endParaRPr lang="en-US" sz="1000" dirty="0"/>
          </a:p>
          <a:p>
            <a:pPr eaLnBrk="1" hangingPunct="1"/>
            <a:r>
              <a:rPr lang="en-US" sz="1000" b="1" dirty="0"/>
              <a:t>Activities In Progress:</a:t>
            </a:r>
          </a:p>
          <a:p>
            <a:pPr lvl="1" eaLnBrk="1" hangingPunct="1">
              <a:buFont typeface="Wingdings" pitchFamily="2" charset="2"/>
              <a:buChar char="§"/>
            </a:pPr>
            <a:r>
              <a:rPr lang="en-US" sz="1000" dirty="0" smtClean="0"/>
              <a:t>Reading more papers on </a:t>
            </a:r>
            <a:r>
              <a:rPr lang="en-US" sz="1000" dirty="0" err="1" smtClean="0"/>
              <a:t>Sensemaking</a:t>
            </a:r>
            <a:r>
              <a:rPr lang="en-US" sz="1000" dirty="0" smtClean="0"/>
              <a:t> and Brainstorming</a:t>
            </a:r>
          </a:p>
          <a:p>
            <a:pPr lvl="1" eaLnBrk="1" hangingPunct="1">
              <a:buFont typeface="Wingdings" pitchFamily="2" charset="2"/>
              <a:buChar char="§"/>
            </a:pPr>
            <a:r>
              <a:rPr lang="en-US" sz="1000" dirty="0" smtClean="0"/>
              <a:t>Testing articulate branch prototype I do not have access to the server but there is no error so I </a:t>
            </a:r>
            <a:r>
              <a:rPr lang="en-US" sz="1000" dirty="0" err="1" smtClean="0"/>
              <a:t>neew</a:t>
            </a:r>
            <a:r>
              <a:rPr lang="en-US" sz="1000" dirty="0" smtClean="0"/>
              <a:t> to drill down into their code and see why I'm getting an error. (I guess is a CORS problem but need to check it) don</a:t>
            </a:r>
            <a:r>
              <a:rPr lang="uk-UA" sz="1000" dirty="0" smtClean="0"/>
              <a:t>’</a:t>
            </a:r>
            <a:r>
              <a:rPr lang="en-US" sz="1000" dirty="0" smtClean="0"/>
              <a:t>t know when I will have time to do this. </a:t>
            </a:r>
            <a:endParaRPr lang="en-US" sz="1000" dirty="0"/>
          </a:p>
          <a:p>
            <a:pPr eaLnBrk="1" hangingPunct="1"/>
            <a:r>
              <a:rPr lang="en-US" sz="1000" b="1" dirty="0" smtClean="0"/>
              <a:t>Issues:</a:t>
            </a:r>
            <a:endParaRPr lang="en-US" sz="1000" b="1" dirty="0"/>
          </a:p>
          <a:p>
            <a:pPr lvl="1" eaLnBrk="1" hangingPunct="1">
              <a:buFont typeface="Wingdings" pitchFamily="2" charset="2"/>
              <a:buChar char="§"/>
            </a:pPr>
            <a:r>
              <a:rPr lang="en-US" sz="1000" dirty="0" smtClean="0"/>
              <a:t>None at this time</a:t>
            </a:r>
            <a:endParaRPr lang="en-US" sz="1000" dirty="0"/>
          </a:p>
        </p:txBody>
      </p:sp>
      <p:graphicFrame>
        <p:nvGraphicFramePr>
          <p:cNvPr id="5" name="Table 4"/>
          <p:cNvGraphicFramePr>
            <a:graphicFrameLocks noGrp="1"/>
          </p:cNvGraphicFramePr>
          <p:nvPr>
            <p:extLst>
              <p:ext uri="{D42A27DB-BD31-4B8C-83A1-F6EECF244321}">
                <p14:modId xmlns:p14="http://schemas.microsoft.com/office/powerpoint/2010/main" val="1394459555"/>
              </p:ext>
            </p:extLst>
          </p:nvPr>
        </p:nvGraphicFramePr>
        <p:xfrm>
          <a:off x="196850" y="5257800"/>
          <a:ext cx="8489949" cy="1203817"/>
        </p:xfrm>
        <a:graphic>
          <a:graphicData uri="http://schemas.openxmlformats.org/drawingml/2006/table">
            <a:tbl>
              <a:tblPr firstRow="1" bandRow="1">
                <a:tableStyleId>{5940675A-B579-460E-94D1-54222C63F5DA}</a:tableStyleId>
              </a:tblPr>
              <a:tblGrid>
                <a:gridCol w="2317750">
                  <a:extLst>
                    <a:ext uri="{9D8B030D-6E8A-4147-A177-3AD203B41FA5}">
                      <a16:colId xmlns="" xmlns:a16="http://schemas.microsoft.com/office/drawing/2014/main" val="20000"/>
                    </a:ext>
                  </a:extLst>
                </a:gridCol>
                <a:gridCol w="990600">
                  <a:extLst>
                    <a:ext uri="{9D8B030D-6E8A-4147-A177-3AD203B41FA5}">
                      <a16:colId xmlns="" xmlns:a16="http://schemas.microsoft.com/office/drawing/2014/main" val="20001"/>
                    </a:ext>
                  </a:extLst>
                </a:gridCol>
                <a:gridCol w="1981200">
                  <a:extLst>
                    <a:ext uri="{9D8B030D-6E8A-4147-A177-3AD203B41FA5}">
                      <a16:colId xmlns="" xmlns:a16="http://schemas.microsoft.com/office/drawing/2014/main" val="20002"/>
                    </a:ext>
                  </a:extLst>
                </a:gridCol>
                <a:gridCol w="3200399">
                  <a:extLst>
                    <a:ext uri="{9D8B030D-6E8A-4147-A177-3AD203B41FA5}">
                      <a16:colId xmlns="" xmlns:a16="http://schemas.microsoft.com/office/drawing/2014/main" val="20003"/>
                    </a:ext>
                  </a:extLst>
                </a:gridCol>
              </a:tblGrid>
              <a:tr h="228545">
                <a:tc>
                  <a:txBody>
                    <a:bodyPr/>
                    <a:lstStyle/>
                    <a:p>
                      <a:pPr algn="ctr"/>
                      <a:r>
                        <a:rPr lang="en-US" sz="800" b="1" dirty="0" smtClean="0"/>
                        <a:t>Deliverable</a:t>
                      </a:r>
                      <a:endParaRPr lang="en-US" sz="800" b="1" dirty="0"/>
                    </a:p>
                  </a:txBody>
                  <a:tcPr marL="91444" marR="91444" marT="45709" marB="45709"/>
                </a:tc>
                <a:tc>
                  <a:txBody>
                    <a:bodyPr/>
                    <a:lstStyle/>
                    <a:p>
                      <a:pPr algn="ctr"/>
                      <a:r>
                        <a:rPr lang="en-US" sz="800" b="1" dirty="0" smtClean="0"/>
                        <a:t>Status</a:t>
                      </a:r>
                      <a:endParaRPr lang="en-US" sz="800" b="1" dirty="0"/>
                    </a:p>
                  </a:txBody>
                  <a:tcPr marL="91444" marR="91444" marT="45709" marB="45709"/>
                </a:tc>
                <a:tc>
                  <a:txBody>
                    <a:bodyPr/>
                    <a:lstStyle/>
                    <a:p>
                      <a:pPr algn="ctr"/>
                      <a:r>
                        <a:rPr lang="en-US" sz="800" b="1" dirty="0" smtClean="0"/>
                        <a:t>Planned/Revised Completion Date</a:t>
                      </a:r>
                      <a:endParaRPr lang="en-US" sz="800" b="1" dirty="0"/>
                    </a:p>
                  </a:txBody>
                  <a:tcPr marL="91444" marR="91444" marT="45709" marB="45709"/>
                </a:tc>
                <a:tc>
                  <a:txBody>
                    <a:bodyPr/>
                    <a:lstStyle/>
                    <a:p>
                      <a:pPr algn="ctr"/>
                      <a:r>
                        <a:rPr lang="en-US" sz="800" b="1" dirty="0" smtClean="0"/>
                        <a:t>Comments</a:t>
                      </a:r>
                      <a:endParaRPr lang="en-US" sz="800" b="1" dirty="0"/>
                    </a:p>
                  </a:txBody>
                  <a:tcPr marL="91444" marR="91444" marT="45709" marB="45709"/>
                </a:tc>
                <a:extLst>
                  <a:ext uri="{0D108BD9-81ED-4DB2-BD59-A6C34878D82A}">
                    <a16:rowId xmlns="" xmlns:a16="http://schemas.microsoft.com/office/drawing/2014/main" val="10000"/>
                  </a:ext>
                </a:extLst>
              </a:tr>
              <a:tr h="213309">
                <a:tc>
                  <a:txBody>
                    <a:bodyPr/>
                    <a:lstStyle/>
                    <a:p>
                      <a:r>
                        <a:rPr lang="en-US" sz="800" dirty="0" smtClean="0"/>
                        <a:t>Project Reports</a:t>
                      </a:r>
                      <a:endParaRPr lang="en-US" sz="800" dirty="0"/>
                    </a:p>
                  </a:txBody>
                  <a:tcPr marL="91444" marR="91444" marT="45709" marB="45709"/>
                </a:tc>
                <a:tc>
                  <a:txBody>
                    <a:bodyPr/>
                    <a:lstStyle/>
                    <a:p>
                      <a:r>
                        <a:rPr lang="en-US" sz="800" dirty="0" smtClean="0"/>
                        <a:t>Done</a:t>
                      </a:r>
                      <a:endParaRPr lang="en-US" sz="800" dirty="0"/>
                    </a:p>
                  </a:txBody>
                  <a:tcPr marL="91444" marR="91444" marT="45709" marB="45709"/>
                </a:tc>
                <a:tc>
                  <a:txBody>
                    <a:bodyPr/>
                    <a:lstStyle/>
                    <a:p>
                      <a:endParaRPr lang="en-US" sz="800" dirty="0"/>
                    </a:p>
                  </a:txBody>
                  <a:tcPr marL="91444" marR="91444" marT="45709" marB="45709"/>
                </a:tc>
                <a:tc>
                  <a:txBody>
                    <a:bodyPr/>
                    <a:lstStyle/>
                    <a:p>
                      <a:endParaRPr lang="en-US" sz="800" dirty="0"/>
                    </a:p>
                  </a:txBody>
                  <a:tcPr marL="91444" marR="91444" marT="45709" marB="45709"/>
                </a:tc>
                <a:extLst>
                  <a:ext uri="{0D108BD9-81ED-4DB2-BD59-A6C34878D82A}">
                    <a16:rowId xmlns="" xmlns:a16="http://schemas.microsoft.com/office/drawing/2014/main" val="10001"/>
                  </a:ext>
                </a:extLst>
              </a:tr>
              <a:tr h="213309">
                <a:tc>
                  <a:txBody>
                    <a:bodyPr/>
                    <a:lstStyle/>
                    <a:p>
                      <a:r>
                        <a:rPr lang="en-US" sz="800" dirty="0" smtClean="0"/>
                        <a:t>Papers</a:t>
                      </a:r>
                      <a:endParaRPr lang="en-US" sz="800" dirty="0"/>
                    </a:p>
                  </a:txBody>
                  <a:tcPr marL="91444" marR="91444" marT="45709" marB="45709"/>
                </a:tc>
                <a:tc>
                  <a:txBody>
                    <a:bodyPr/>
                    <a:lstStyle/>
                    <a:p>
                      <a:r>
                        <a:rPr lang="en-US" sz="800" dirty="0" smtClean="0"/>
                        <a:t>Ongoing</a:t>
                      </a:r>
                      <a:endParaRPr lang="en-US" sz="800" dirty="0"/>
                    </a:p>
                  </a:txBody>
                  <a:tcPr marL="91444" marR="91444" marT="45709" marB="45709"/>
                </a:tc>
                <a:tc>
                  <a:txBody>
                    <a:bodyPr/>
                    <a:lstStyle/>
                    <a:p>
                      <a:r>
                        <a:rPr lang="en-US" sz="800" dirty="0" smtClean="0"/>
                        <a:t>Following weeks</a:t>
                      </a:r>
                      <a:endParaRPr lang="en-US" sz="800" dirty="0"/>
                    </a:p>
                  </a:txBody>
                  <a:tcPr marL="91444" marR="91444" marT="45709" marB="45709"/>
                </a:tc>
                <a:tc>
                  <a:txBody>
                    <a:bodyPr/>
                    <a:lstStyle/>
                    <a:p>
                      <a:r>
                        <a:rPr lang="en-US" sz="800" dirty="0" smtClean="0"/>
                        <a:t>While I read more papers I fid</a:t>
                      </a:r>
                      <a:r>
                        <a:rPr lang="en-US" sz="800" baseline="0" dirty="0" smtClean="0"/>
                        <a:t> others to read difficult to know how long.</a:t>
                      </a:r>
                      <a:endParaRPr lang="en-US" sz="800" dirty="0"/>
                    </a:p>
                  </a:txBody>
                  <a:tcPr marL="91444" marR="91444" marT="45709" marB="45709"/>
                </a:tc>
                <a:extLst>
                  <a:ext uri="{0D108BD9-81ED-4DB2-BD59-A6C34878D82A}">
                    <a16:rowId xmlns="" xmlns:a16="http://schemas.microsoft.com/office/drawing/2014/main" val="10002"/>
                  </a:ext>
                </a:extLst>
              </a:tr>
              <a:tr h="213309">
                <a:tc>
                  <a:txBody>
                    <a:bodyPr/>
                    <a:lstStyle/>
                    <a:p>
                      <a:r>
                        <a:rPr lang="en-US" sz="800" dirty="0" smtClean="0"/>
                        <a:t>Articulate test</a:t>
                      </a:r>
                      <a:endParaRPr lang="en-US" sz="800" dirty="0"/>
                    </a:p>
                  </a:txBody>
                  <a:tcPr marL="91444" marR="91444" marT="45709" marB="45709"/>
                </a:tc>
                <a:tc>
                  <a:txBody>
                    <a:bodyPr/>
                    <a:lstStyle/>
                    <a:p>
                      <a:r>
                        <a:rPr lang="en-US" sz="800" dirty="0" smtClean="0"/>
                        <a:t>Ongoing</a:t>
                      </a:r>
                      <a:endParaRPr lang="en-US" sz="800" dirty="0"/>
                    </a:p>
                  </a:txBody>
                  <a:tcPr marL="91444" marR="91444" marT="45709" marB="45709"/>
                </a:tc>
                <a:tc>
                  <a:txBody>
                    <a:bodyPr/>
                    <a:lstStyle/>
                    <a:p>
                      <a:r>
                        <a:rPr lang="en-US" sz="800" dirty="0" smtClean="0"/>
                        <a:t>Following weeks</a:t>
                      </a:r>
                      <a:endParaRPr lang="en-US" sz="800" dirty="0"/>
                    </a:p>
                  </a:txBody>
                  <a:tcPr marL="91444" marR="91444" marT="45709" marB="45709"/>
                </a:tc>
                <a:tc>
                  <a:txBody>
                    <a:bodyPr/>
                    <a:lstStyle/>
                    <a:p>
                      <a:r>
                        <a:rPr lang="en-US" sz="800" dirty="0" smtClean="0"/>
                        <a:t>This is the least of</a:t>
                      </a:r>
                      <a:r>
                        <a:rPr lang="en-US" sz="800" baseline="0" dirty="0" smtClean="0"/>
                        <a:t> my priorities but I would like to take it a look in the next 2 weeks.</a:t>
                      </a:r>
                      <a:endParaRPr lang="en-US" sz="800" dirty="0"/>
                    </a:p>
                  </a:txBody>
                  <a:tcPr marL="91444" marR="91444" marT="45709" marB="45709"/>
                </a:tc>
                <a:extLst>
                  <a:ext uri="{0D108BD9-81ED-4DB2-BD59-A6C34878D82A}">
                    <a16:rowId xmlns="" xmlns:a16="http://schemas.microsoft.com/office/drawing/2014/main" val="10003"/>
                  </a:ext>
                </a:extLst>
              </a:tr>
              <a:tr h="213309">
                <a:tc>
                  <a:txBody>
                    <a:bodyPr/>
                    <a:lstStyle/>
                    <a:p>
                      <a:endParaRPr lang="en-US" sz="800" dirty="0"/>
                    </a:p>
                  </a:txBody>
                  <a:tcPr marL="91444" marR="91444" marT="45709" marB="45709"/>
                </a:tc>
                <a:tc>
                  <a:txBody>
                    <a:bodyPr/>
                    <a:lstStyle/>
                    <a:p>
                      <a:endParaRPr lang="en-US" sz="800" dirty="0"/>
                    </a:p>
                  </a:txBody>
                  <a:tcPr marL="91444" marR="91444" marT="45709" marB="45709"/>
                </a:tc>
                <a:tc>
                  <a:txBody>
                    <a:bodyPr/>
                    <a:lstStyle/>
                    <a:p>
                      <a:endParaRPr lang="en-US" sz="800" dirty="0"/>
                    </a:p>
                  </a:txBody>
                  <a:tcPr marL="91444" marR="91444" marT="45709" marB="45709"/>
                </a:tc>
                <a:tc>
                  <a:txBody>
                    <a:bodyPr/>
                    <a:lstStyle/>
                    <a:p>
                      <a:endParaRPr lang="en-US" sz="800" dirty="0"/>
                    </a:p>
                  </a:txBody>
                  <a:tcPr marL="91444" marR="91444" marT="45709" marB="45709"/>
                </a:tc>
                <a:extLst>
                  <a:ext uri="{0D108BD9-81ED-4DB2-BD59-A6C34878D82A}">
                    <a16:rowId xmlns="" xmlns:a16="http://schemas.microsoft.com/office/drawing/2014/main" val="10004"/>
                  </a:ext>
                </a:extLst>
              </a:tr>
            </a:tbl>
          </a:graphicData>
        </a:graphic>
      </p:graphicFrame>
      <p:sp>
        <p:nvSpPr>
          <p:cNvPr id="7217" name="Rectangle 5"/>
          <p:cNvSpPr>
            <a:spLocks noChangeArrowheads="1"/>
          </p:cNvSpPr>
          <p:nvPr/>
        </p:nvSpPr>
        <p:spPr bwMode="auto">
          <a:xfrm>
            <a:off x="2209800" y="1866900"/>
            <a:ext cx="1219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p>
            <a:pPr defTabSz="1139825">
              <a:lnSpc>
                <a:spcPct val="90000"/>
              </a:lnSpc>
              <a:spcBef>
                <a:spcPct val="20000"/>
              </a:spcBef>
              <a:tabLst>
                <a:tab pos="288925" algn="l"/>
                <a:tab pos="3946525" algn="l"/>
              </a:tabLst>
            </a:pPr>
            <a:endParaRPr lang="en-US"/>
          </a:p>
        </p:txBody>
      </p:sp>
      <p:sp>
        <p:nvSpPr>
          <p:cNvPr id="7218" name="TextBox 18"/>
          <p:cNvSpPr txBox="1">
            <a:spLocks noChangeArrowheads="1"/>
          </p:cNvSpPr>
          <p:nvPr/>
        </p:nvSpPr>
        <p:spPr bwMode="auto">
          <a:xfrm>
            <a:off x="76200" y="4953000"/>
            <a:ext cx="3962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en-US" sz="1000" b="1"/>
              <a:t>Key Deliverables/Milestones</a:t>
            </a:r>
            <a:r>
              <a:rPr lang="en-US" sz="1200" b="1"/>
              <a:t>:</a:t>
            </a:r>
            <a:endParaRPr lang="en-US" sz="1200"/>
          </a:p>
        </p:txBody>
      </p:sp>
      <p:sp>
        <p:nvSpPr>
          <p:cNvPr id="7219" name="TextBox 21"/>
          <p:cNvSpPr txBox="1">
            <a:spLocks noChangeArrowheads="1"/>
          </p:cNvSpPr>
          <p:nvPr/>
        </p:nvSpPr>
        <p:spPr bwMode="auto">
          <a:xfrm>
            <a:off x="76200" y="1219200"/>
            <a:ext cx="80010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en-US" sz="1000" b="1" dirty="0"/>
              <a:t>Project Name:	</a:t>
            </a:r>
            <a:r>
              <a:rPr lang="en-US" sz="1000" b="1" dirty="0" smtClean="0"/>
              <a:t>MISC Projects/Task</a:t>
            </a:r>
            <a:r>
              <a:rPr lang="en-US" sz="1000" b="1" dirty="0"/>
              <a:t>	</a:t>
            </a:r>
            <a:r>
              <a:rPr lang="en-US" sz="1000" b="1" dirty="0" smtClean="0"/>
              <a:t>				Current </a:t>
            </a:r>
            <a:r>
              <a:rPr lang="en-US" sz="1000" b="1" dirty="0"/>
              <a:t>Phase</a:t>
            </a:r>
            <a:r>
              <a:rPr lang="en-US" sz="1000" b="1" dirty="0" smtClean="0"/>
              <a:t>: Various</a:t>
            </a:r>
            <a:endParaRPr lang="en-US" sz="1000" b="1" dirty="0"/>
          </a:p>
          <a:p>
            <a:pPr eaLnBrk="1" hangingPunct="1"/>
            <a:r>
              <a:rPr lang="en-US" sz="1000" b="1" dirty="0"/>
              <a:t>Project Start:	</a:t>
            </a:r>
            <a:r>
              <a:rPr lang="en-US" sz="1000" b="1" dirty="0" smtClean="0"/>
              <a:t>N/A</a:t>
            </a:r>
            <a:r>
              <a:rPr lang="en-US" sz="1000" b="1" dirty="0"/>
              <a:t>		</a:t>
            </a:r>
            <a:r>
              <a:rPr lang="en-US" sz="1000" b="1" dirty="0" smtClean="0"/>
              <a:t>				Planned/Revised </a:t>
            </a:r>
            <a:r>
              <a:rPr lang="en-US" sz="1000" b="1" dirty="0"/>
              <a:t>End</a:t>
            </a:r>
            <a:r>
              <a:rPr lang="en-US" sz="1000" b="1" dirty="0" smtClean="0"/>
              <a:t>: N/A</a:t>
            </a:r>
            <a:endParaRPr lang="en-US" sz="1000" b="1" dirty="0"/>
          </a:p>
          <a:p>
            <a:pPr eaLnBrk="1" hangingPunct="1"/>
            <a:r>
              <a:rPr lang="en-US" sz="1000" b="1" dirty="0" smtClean="0"/>
              <a:t>% Time Spent: 10%</a:t>
            </a:r>
            <a:endParaRPr lang="en-US" sz="1000" dirty="0"/>
          </a:p>
        </p:txBody>
      </p:sp>
      <p:sp>
        <p:nvSpPr>
          <p:cNvPr id="15" name="Footer Placeholder 3"/>
          <p:cNvSpPr txBox="1">
            <a:spLocks/>
          </p:cNvSpPr>
          <p:nvPr/>
        </p:nvSpPr>
        <p:spPr>
          <a:xfrm>
            <a:off x="6248400" y="6248400"/>
            <a:ext cx="2895600" cy="47625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lnSpc>
                <a:spcPct val="90000"/>
              </a:lnSpc>
              <a:spcBef>
                <a:spcPct val="20000"/>
              </a:spcBef>
              <a:defRPr sz="1600" kern="1200">
                <a:solidFill>
                  <a:schemeClr val="tx1"/>
                </a:solidFill>
                <a:latin typeface="Arial" charset="0"/>
                <a:ea typeface="+mn-ea"/>
                <a:cs typeface="+mn-cs"/>
              </a:defRPr>
            </a:lvl1pPr>
            <a:lvl2pPr marL="742950" indent="-285750" algn="l" defTabSz="914400" rtl="0" eaLnBrk="0" latinLnBrk="0" hangingPunct="0">
              <a:lnSpc>
                <a:spcPct val="90000"/>
              </a:lnSpc>
              <a:spcBef>
                <a:spcPct val="20000"/>
              </a:spcBef>
              <a:defRPr sz="1600" kern="1200">
                <a:solidFill>
                  <a:schemeClr val="tx1"/>
                </a:solidFill>
                <a:latin typeface="Arial" charset="0"/>
                <a:ea typeface="+mn-ea"/>
                <a:cs typeface="+mn-cs"/>
              </a:defRPr>
            </a:lvl2pPr>
            <a:lvl3pPr marL="1143000" indent="-228600" algn="l" defTabSz="914400" rtl="0" eaLnBrk="0" latinLnBrk="0" hangingPunct="0">
              <a:lnSpc>
                <a:spcPct val="90000"/>
              </a:lnSpc>
              <a:spcBef>
                <a:spcPct val="20000"/>
              </a:spcBef>
              <a:defRPr sz="1600" kern="1200">
                <a:solidFill>
                  <a:schemeClr val="tx1"/>
                </a:solidFill>
                <a:latin typeface="Arial" charset="0"/>
                <a:ea typeface="+mn-ea"/>
                <a:cs typeface="+mn-cs"/>
              </a:defRPr>
            </a:lvl3pPr>
            <a:lvl4pPr marL="1600200" indent="-228600" algn="l" defTabSz="914400" rtl="0" eaLnBrk="0" latinLnBrk="0" hangingPunct="0">
              <a:lnSpc>
                <a:spcPct val="90000"/>
              </a:lnSpc>
              <a:spcBef>
                <a:spcPct val="20000"/>
              </a:spcBef>
              <a:defRPr sz="1600" kern="1200">
                <a:solidFill>
                  <a:schemeClr val="tx1"/>
                </a:solidFill>
                <a:latin typeface="Arial" charset="0"/>
                <a:ea typeface="+mn-ea"/>
                <a:cs typeface="+mn-cs"/>
              </a:defRPr>
            </a:lvl4pPr>
            <a:lvl5pPr marL="2057400" indent="-228600" algn="l" defTabSz="914400" rtl="0" eaLnBrk="0" latinLnBrk="0" hangingPunct="0">
              <a:lnSpc>
                <a:spcPct val="90000"/>
              </a:lnSpc>
              <a:spcBef>
                <a:spcPct val="20000"/>
              </a:spcBef>
              <a:defRPr sz="1600" kern="1200">
                <a:solidFill>
                  <a:schemeClr val="tx1"/>
                </a:solidFill>
                <a:latin typeface="Arial" charset="0"/>
                <a:ea typeface="+mn-ea"/>
                <a:cs typeface="+mn-cs"/>
              </a:defRPr>
            </a:lvl5pPr>
            <a:lvl6pPr marL="2514600" indent="-228600" algn="l" defTabSz="914400" rtl="0" eaLnBrk="0" fontAlgn="base" latinLnBrk="0" hangingPunct="0">
              <a:lnSpc>
                <a:spcPct val="90000"/>
              </a:lnSpc>
              <a:spcBef>
                <a:spcPct val="20000"/>
              </a:spcBef>
              <a:spcAft>
                <a:spcPct val="0"/>
              </a:spcAft>
              <a:defRPr sz="1600" kern="1200">
                <a:solidFill>
                  <a:schemeClr val="tx1"/>
                </a:solidFill>
                <a:latin typeface="Arial" charset="0"/>
                <a:ea typeface="+mn-ea"/>
                <a:cs typeface="+mn-cs"/>
              </a:defRPr>
            </a:lvl6pPr>
            <a:lvl7pPr marL="2971800" indent="-228600" algn="l" defTabSz="914400" rtl="0" eaLnBrk="0" fontAlgn="base" latinLnBrk="0" hangingPunct="0">
              <a:lnSpc>
                <a:spcPct val="90000"/>
              </a:lnSpc>
              <a:spcBef>
                <a:spcPct val="20000"/>
              </a:spcBef>
              <a:spcAft>
                <a:spcPct val="0"/>
              </a:spcAft>
              <a:defRPr sz="1600" kern="1200">
                <a:solidFill>
                  <a:schemeClr val="tx1"/>
                </a:solidFill>
                <a:latin typeface="Arial" charset="0"/>
                <a:ea typeface="+mn-ea"/>
                <a:cs typeface="+mn-cs"/>
              </a:defRPr>
            </a:lvl7pPr>
            <a:lvl8pPr marL="3429000" indent="-228600" algn="l" defTabSz="914400" rtl="0" eaLnBrk="0" fontAlgn="base" latinLnBrk="0" hangingPunct="0">
              <a:lnSpc>
                <a:spcPct val="90000"/>
              </a:lnSpc>
              <a:spcBef>
                <a:spcPct val="20000"/>
              </a:spcBef>
              <a:spcAft>
                <a:spcPct val="0"/>
              </a:spcAft>
              <a:defRPr sz="1600" kern="1200">
                <a:solidFill>
                  <a:schemeClr val="tx1"/>
                </a:solidFill>
                <a:latin typeface="Arial" charset="0"/>
                <a:ea typeface="+mn-ea"/>
                <a:cs typeface="+mn-cs"/>
              </a:defRPr>
            </a:lvl8pPr>
            <a:lvl9pPr marL="3886200" indent="-228600" algn="l" defTabSz="914400" rtl="0" eaLnBrk="0" fontAlgn="base" latinLnBrk="0" hangingPunct="0">
              <a:lnSpc>
                <a:spcPct val="90000"/>
              </a:lnSpc>
              <a:spcBef>
                <a:spcPct val="20000"/>
              </a:spcBef>
              <a:spcAft>
                <a:spcPct val="0"/>
              </a:spcAft>
              <a:defRPr sz="1600" kern="1200">
                <a:solidFill>
                  <a:schemeClr val="tx1"/>
                </a:solidFill>
                <a:latin typeface="Arial" charset="0"/>
                <a:ea typeface="+mn-ea"/>
                <a:cs typeface="+mn-cs"/>
              </a:defRPr>
            </a:lvl9pPr>
          </a:lstStyle>
          <a:p>
            <a:pPr algn="just" eaLnBrk="1" hangingPunct="1">
              <a:lnSpc>
                <a:spcPct val="100000"/>
              </a:lnSpc>
              <a:spcBef>
                <a:spcPct val="0"/>
              </a:spcBef>
              <a:defRPr/>
            </a:pPr>
            <a:r>
              <a:rPr lang="en-US" sz="1400" dirty="0" smtClean="0"/>
              <a:t>		              </a:t>
            </a:r>
          </a:p>
          <a:p>
            <a:pPr algn="just" eaLnBrk="1" hangingPunct="1">
              <a:lnSpc>
                <a:spcPct val="100000"/>
              </a:lnSpc>
              <a:spcBef>
                <a:spcPct val="0"/>
              </a:spcBef>
              <a:defRPr/>
            </a:pPr>
            <a:r>
              <a:rPr lang="en-US" sz="1400" dirty="0" smtClean="0"/>
              <a:t>		               </a:t>
            </a:r>
            <a:fld id="{3839EE53-753A-4AE1-9B62-1070B4C7F677}" type="slidenum">
              <a:rPr lang="en-US" sz="1400" smtClean="0"/>
              <a:pPr algn="just" eaLnBrk="1" hangingPunct="1">
                <a:lnSpc>
                  <a:spcPct val="100000"/>
                </a:lnSpc>
                <a:spcBef>
                  <a:spcPct val="0"/>
                </a:spcBef>
                <a:defRPr/>
              </a:pPr>
              <a:t>5</a:t>
            </a:fld>
            <a:endParaRPr lang="en-US" sz="1400" dirty="0" smtClean="0"/>
          </a:p>
        </p:txBody>
      </p:sp>
    </p:spTree>
    <p:extLst>
      <p:ext uri="{BB962C8B-B14F-4D97-AF65-F5344CB8AC3E}">
        <p14:creationId xmlns:p14="http://schemas.microsoft.com/office/powerpoint/2010/main" val="3479865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196850" y="0"/>
            <a:ext cx="8489949"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lt1"/>
              </a:buClr>
              <a:buSzPct val="25000"/>
              <a:buFont typeface="Calibri"/>
              <a:buNone/>
            </a:pPr>
            <a:r>
              <a:rPr lang="en-US" sz="4400" b="0" i="0" u="none" strike="noStrike" cap="none">
                <a:solidFill>
                  <a:schemeClr val="lt1"/>
                </a:solidFill>
                <a:latin typeface="Calibri"/>
                <a:ea typeface="Calibri"/>
                <a:cs typeface="Calibri"/>
                <a:sym typeface="Calibri"/>
              </a:rPr>
              <a:t>Project Status </a:t>
            </a:r>
            <a:r>
              <a:rPr lang="en-US"/>
              <a:t>Dylan</a:t>
            </a:r>
          </a:p>
        </p:txBody>
      </p:sp>
      <p:sp>
        <p:nvSpPr>
          <p:cNvPr id="76" name="Shape 76"/>
          <p:cNvSpPr txBox="1"/>
          <p:nvPr/>
        </p:nvSpPr>
        <p:spPr>
          <a:xfrm>
            <a:off x="76200" y="1956475"/>
            <a:ext cx="8915400" cy="286232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b="1">
                <a:solidFill>
                  <a:schemeClr val="lt1"/>
                </a:solidFill>
                <a:latin typeface="Arial"/>
                <a:ea typeface="Arial"/>
                <a:cs typeface="Arial"/>
                <a:sym typeface="Arial"/>
              </a:rPr>
              <a:t>Summary of Recent Status:  </a:t>
            </a:r>
          </a:p>
          <a:p>
            <a:pPr marL="0" marR="0" lvl="0" indent="0" algn="l" rtl="0">
              <a:spcBef>
                <a:spcPts val="0"/>
              </a:spcBef>
              <a:buSzPct val="25000"/>
              <a:buNone/>
            </a:pPr>
            <a:r>
              <a:rPr lang="en-US" sz="1000" b="1">
                <a:solidFill>
                  <a:schemeClr val="lt1"/>
                </a:solidFill>
              </a:rPr>
              <a:t>Prototype worked, but needed to fix bugs. Added server handlers for packet passing and correctly determining whether or not a wall was capable of taking a screenshot. Takes into account whether or not Electron was used as browser and if displays were mirrored or took up more than one tile.</a:t>
            </a:r>
          </a:p>
          <a:p>
            <a:pPr marL="0" marR="0" lvl="0" indent="0" algn="l" rtl="0">
              <a:spcBef>
                <a:spcPts val="0"/>
              </a:spcBef>
              <a:buNone/>
            </a:pPr>
            <a:endParaRPr sz="1000" b="1">
              <a:solidFill>
                <a:schemeClr val="lt1"/>
              </a:solidFill>
              <a:latin typeface="Arial"/>
              <a:ea typeface="Arial"/>
              <a:cs typeface="Arial"/>
              <a:sym typeface="Arial"/>
            </a:endParaRPr>
          </a:p>
          <a:p>
            <a:pPr marL="0" marR="0" lvl="0" indent="0" algn="l" rtl="0">
              <a:spcBef>
                <a:spcPts val="0"/>
              </a:spcBef>
              <a:buNone/>
            </a:pPr>
            <a:endParaRPr sz="1000" b="1">
              <a:solidFill>
                <a:schemeClr val="lt1"/>
              </a:solidFill>
              <a:latin typeface="Arial"/>
              <a:ea typeface="Arial"/>
              <a:cs typeface="Arial"/>
              <a:sym typeface="Arial"/>
            </a:endParaRPr>
          </a:p>
          <a:p>
            <a:pPr marL="0" marR="0" lvl="0" indent="0" algn="l" rtl="0">
              <a:spcBef>
                <a:spcPts val="0"/>
              </a:spcBef>
              <a:buSzPct val="25000"/>
              <a:buNone/>
            </a:pPr>
            <a:r>
              <a:rPr lang="en-US" sz="1000" b="1">
                <a:solidFill>
                  <a:schemeClr val="lt1"/>
                </a:solidFill>
                <a:latin typeface="Arial"/>
                <a:ea typeface="Arial"/>
                <a:cs typeface="Arial"/>
                <a:sym typeface="Arial"/>
              </a:rPr>
              <a:t>Activities Completed:</a:t>
            </a:r>
          </a:p>
          <a:p>
            <a:pPr marL="742950" marR="0" lvl="1" indent="-285750" algn="l" rtl="0">
              <a:spcBef>
                <a:spcPts val="0"/>
              </a:spcBef>
              <a:buClr>
                <a:schemeClr val="lt1"/>
              </a:buClr>
              <a:buSzPct val="100000"/>
              <a:buFont typeface="Noto Sans Symbols"/>
              <a:buChar char="▪"/>
            </a:pPr>
            <a:r>
              <a:rPr lang="en-US" sz="1000">
                <a:solidFill>
                  <a:schemeClr val="lt1"/>
                </a:solidFill>
              </a:rPr>
              <a:t>Code bug fixes</a:t>
            </a:r>
          </a:p>
          <a:p>
            <a:pPr marL="742950" marR="0" lvl="1" indent="-285750" algn="l" rtl="0">
              <a:spcBef>
                <a:spcPts val="0"/>
              </a:spcBef>
              <a:buClr>
                <a:schemeClr val="lt1"/>
              </a:buClr>
              <a:buSzPct val="100000"/>
              <a:buFont typeface="Noto Sans Symbols"/>
              <a:buChar char="▪"/>
            </a:pPr>
            <a:r>
              <a:rPr lang="en-US" sz="1000">
                <a:solidFill>
                  <a:schemeClr val="lt1"/>
                </a:solidFill>
              </a:rPr>
              <a:t>Implemented detection methods when connection is made</a:t>
            </a:r>
          </a:p>
          <a:p>
            <a:pPr marL="742950" marR="0" lvl="1" indent="-285750" algn="l" rtl="0">
              <a:spcBef>
                <a:spcPts val="0"/>
              </a:spcBef>
              <a:buClr>
                <a:schemeClr val="lt1"/>
              </a:buClr>
              <a:buSzPct val="100000"/>
              <a:buFont typeface="Noto Sans Symbols"/>
              <a:buChar char="▪"/>
            </a:pPr>
            <a:r>
              <a:rPr lang="en-US" sz="1000">
                <a:solidFill>
                  <a:schemeClr val="lt1"/>
                </a:solidFill>
              </a:rPr>
              <a:t>Revisions to comply with SAGE2 code guide</a:t>
            </a:r>
          </a:p>
          <a:p>
            <a:pPr marL="742950" marR="0" lvl="1" indent="-285750" algn="l" rtl="0">
              <a:spcBef>
                <a:spcPts val="0"/>
              </a:spcBef>
              <a:buClr>
                <a:schemeClr val="lt1"/>
              </a:buClr>
              <a:buFont typeface="Noto Sans Symbols"/>
              <a:buChar char="▪"/>
            </a:pPr>
            <a:endParaRPr sz="1000">
              <a:solidFill>
                <a:schemeClr val="lt1"/>
              </a:solidFill>
            </a:endParaRPr>
          </a:p>
          <a:p>
            <a:pPr marL="0" marR="0" lvl="0" indent="0" algn="l" rtl="0">
              <a:spcBef>
                <a:spcPts val="0"/>
              </a:spcBef>
              <a:buSzPct val="25000"/>
              <a:buNone/>
            </a:pPr>
            <a:r>
              <a:rPr lang="en-US" sz="1000" b="1">
                <a:solidFill>
                  <a:schemeClr val="lt1"/>
                </a:solidFill>
                <a:latin typeface="Arial"/>
                <a:ea typeface="Arial"/>
                <a:cs typeface="Arial"/>
                <a:sym typeface="Arial"/>
              </a:rPr>
              <a:t>Activities In Progress:</a:t>
            </a:r>
          </a:p>
          <a:p>
            <a:pPr marL="742950" marR="0" lvl="1" indent="-285750" algn="l" rtl="0">
              <a:spcBef>
                <a:spcPts val="0"/>
              </a:spcBef>
              <a:buClr>
                <a:schemeClr val="lt1"/>
              </a:buClr>
              <a:buSzPct val="100000"/>
              <a:buFont typeface="Noto Sans Symbols"/>
              <a:buChar char="▪"/>
            </a:pPr>
            <a:r>
              <a:rPr lang="en-US" sz="1000">
                <a:solidFill>
                  <a:schemeClr val="lt1"/>
                </a:solidFill>
              </a:rPr>
              <a:t>Awaiting feedback</a:t>
            </a:r>
          </a:p>
          <a:p>
            <a:pPr marL="742950" marR="0" lvl="1" indent="-285750" algn="l" rtl="0">
              <a:spcBef>
                <a:spcPts val="0"/>
              </a:spcBef>
              <a:buClr>
                <a:schemeClr val="lt1"/>
              </a:buClr>
              <a:buSzPct val="100000"/>
              <a:buFont typeface="Noto Sans Symbols"/>
              <a:buChar char="▪"/>
            </a:pPr>
            <a:r>
              <a:rPr lang="en-US" sz="1000">
                <a:solidFill>
                  <a:schemeClr val="lt1"/>
                </a:solidFill>
              </a:rPr>
              <a:t>Looking into method to notify user why screen halted</a:t>
            </a:r>
          </a:p>
          <a:p>
            <a:pPr marL="742950" marR="0" lvl="1" indent="-285750" algn="l" rtl="0">
              <a:spcBef>
                <a:spcPts val="0"/>
              </a:spcBef>
              <a:buClr>
                <a:schemeClr val="lt1"/>
              </a:buClr>
              <a:buSzPct val="100000"/>
              <a:buFont typeface="Noto Sans Symbols"/>
              <a:buChar char="▪"/>
            </a:pPr>
            <a:r>
              <a:rPr lang="en-US" sz="1000">
                <a:solidFill>
                  <a:schemeClr val="lt1"/>
                </a:solidFill>
              </a:rPr>
              <a:t>Have UI ask server if it can screen shot and only show button if it can.</a:t>
            </a:r>
          </a:p>
          <a:p>
            <a:pPr marL="0" marR="0" lvl="0" indent="0" algn="l" rtl="0">
              <a:spcBef>
                <a:spcPts val="0"/>
              </a:spcBef>
              <a:buSzPct val="25000"/>
              <a:buNone/>
            </a:pPr>
            <a:r>
              <a:rPr lang="en-US" sz="1000" b="1">
                <a:solidFill>
                  <a:schemeClr val="lt1"/>
                </a:solidFill>
                <a:latin typeface="Arial"/>
                <a:ea typeface="Arial"/>
                <a:cs typeface="Arial"/>
                <a:sym typeface="Arial"/>
              </a:rPr>
              <a:t>Issues:</a:t>
            </a:r>
          </a:p>
          <a:p>
            <a:pPr marL="742950" marR="0" lvl="1" indent="-285750" algn="l" rtl="0">
              <a:spcBef>
                <a:spcPts val="0"/>
              </a:spcBef>
              <a:buClr>
                <a:schemeClr val="lt1"/>
              </a:buClr>
              <a:buSzPct val="100000"/>
              <a:buFont typeface="Noto Sans Symbols"/>
              <a:buChar char="▪"/>
            </a:pPr>
            <a:r>
              <a:rPr lang="en-US" sz="1000">
                <a:solidFill>
                  <a:schemeClr val="lt1"/>
                </a:solidFill>
              </a:rPr>
              <a:t>Non-standard way of writing files to server that may not be compliant with current design.</a:t>
            </a:r>
          </a:p>
        </p:txBody>
      </p:sp>
      <p:graphicFrame>
        <p:nvGraphicFramePr>
          <p:cNvPr id="77" name="Shape 77"/>
          <p:cNvGraphicFramePr/>
          <p:nvPr/>
        </p:nvGraphicFramePr>
        <p:xfrm>
          <a:off x="196850" y="5257800"/>
          <a:ext cx="8489950" cy="1081830"/>
        </p:xfrm>
        <a:graphic>
          <a:graphicData uri="http://schemas.openxmlformats.org/drawingml/2006/table">
            <a:tbl>
              <a:tblPr firstRow="1" bandRow="1">
                <a:noFill/>
              </a:tblPr>
              <a:tblGrid>
                <a:gridCol w="2317750"/>
                <a:gridCol w="990600"/>
                <a:gridCol w="1981200"/>
                <a:gridCol w="3200400"/>
              </a:tblGrid>
              <a:tr h="228550">
                <a:tc>
                  <a:txBody>
                    <a:bodyPr/>
                    <a:lstStyle/>
                    <a:p>
                      <a:pPr marL="0" marR="0" lvl="0" indent="0" algn="ctr" rtl="0">
                        <a:spcBef>
                          <a:spcPts val="0"/>
                        </a:spcBef>
                        <a:buSzPct val="25000"/>
                        <a:buNone/>
                      </a:pPr>
                      <a:r>
                        <a:rPr lang="en-US" sz="800" b="1">
                          <a:solidFill>
                            <a:srgbClr val="FFFFFF"/>
                          </a:solidFill>
                        </a:rPr>
                        <a:t>Deliverable</a:t>
                      </a:r>
                    </a:p>
                  </a:txBody>
                  <a:tcPr marL="91450" marR="91450" marT="45700" marB="45700"/>
                </a:tc>
                <a:tc>
                  <a:txBody>
                    <a:bodyPr/>
                    <a:lstStyle/>
                    <a:p>
                      <a:pPr marL="0" marR="0" lvl="0" indent="0" algn="ctr" rtl="0">
                        <a:spcBef>
                          <a:spcPts val="0"/>
                        </a:spcBef>
                        <a:buSzPct val="25000"/>
                        <a:buNone/>
                      </a:pPr>
                      <a:r>
                        <a:rPr lang="en-US" sz="800" b="1">
                          <a:solidFill>
                            <a:srgbClr val="FFFFFF"/>
                          </a:solidFill>
                        </a:rPr>
                        <a:t>Status</a:t>
                      </a:r>
                    </a:p>
                  </a:txBody>
                  <a:tcPr marL="91450" marR="91450" marT="45700" marB="45700"/>
                </a:tc>
                <a:tc>
                  <a:txBody>
                    <a:bodyPr/>
                    <a:lstStyle/>
                    <a:p>
                      <a:pPr marL="0" marR="0" lvl="0" indent="0" algn="ctr" rtl="0">
                        <a:spcBef>
                          <a:spcPts val="0"/>
                        </a:spcBef>
                        <a:buSzPct val="25000"/>
                        <a:buNone/>
                      </a:pPr>
                      <a:r>
                        <a:rPr lang="en-US" sz="800" b="1">
                          <a:solidFill>
                            <a:srgbClr val="FFFFFF"/>
                          </a:solidFill>
                        </a:rPr>
                        <a:t>Planned/Revised Completion Date</a:t>
                      </a:r>
                    </a:p>
                  </a:txBody>
                  <a:tcPr marL="91450" marR="91450" marT="45700" marB="45700"/>
                </a:tc>
                <a:tc>
                  <a:txBody>
                    <a:bodyPr/>
                    <a:lstStyle/>
                    <a:p>
                      <a:pPr marL="0" marR="0" lvl="0" indent="0" algn="ctr" rtl="0">
                        <a:spcBef>
                          <a:spcPts val="0"/>
                        </a:spcBef>
                        <a:buSzPct val="25000"/>
                        <a:buNone/>
                      </a:pPr>
                      <a:r>
                        <a:rPr lang="en-US" sz="800" b="1">
                          <a:solidFill>
                            <a:srgbClr val="FFFFFF"/>
                          </a:solidFill>
                        </a:rPr>
                        <a:t>Comments</a:t>
                      </a:r>
                    </a:p>
                  </a:txBody>
                  <a:tcPr marL="91450" marR="91450" marT="45700" marB="45700"/>
                </a:tc>
              </a:tr>
              <a:tr h="213300">
                <a:tc>
                  <a:txBody>
                    <a:bodyPr/>
                    <a:lstStyle/>
                    <a:p>
                      <a:pPr marL="0" marR="0" lvl="0" indent="0" algn="l" rtl="0">
                        <a:spcBef>
                          <a:spcPts val="0"/>
                        </a:spcBef>
                        <a:buSzPct val="25000"/>
                        <a:buNone/>
                      </a:pPr>
                      <a:r>
                        <a:rPr lang="en-US" sz="800">
                          <a:solidFill>
                            <a:srgbClr val="FFFFFF"/>
                          </a:solidFill>
                        </a:rPr>
                        <a:t>SAGE2 screenshot capabilities</a:t>
                      </a:r>
                    </a:p>
                  </a:txBody>
                  <a:tcPr marL="91450" marR="91450" marT="45700" marB="45700"/>
                </a:tc>
                <a:tc>
                  <a:txBody>
                    <a:bodyPr/>
                    <a:lstStyle/>
                    <a:p>
                      <a:pPr marL="0" marR="0" lvl="0" indent="0" algn="l" rtl="0">
                        <a:spcBef>
                          <a:spcPts val="0"/>
                        </a:spcBef>
                        <a:buSzPct val="25000"/>
                        <a:buNone/>
                      </a:pPr>
                      <a:r>
                        <a:rPr lang="en-US" sz="800">
                          <a:solidFill>
                            <a:srgbClr val="FFFFFF"/>
                          </a:solidFill>
                        </a:rPr>
                        <a:t>In progress</a:t>
                      </a:r>
                    </a:p>
                  </a:txBody>
                  <a:tcPr marL="91450" marR="91450" marT="45700" marB="45700"/>
                </a:tc>
                <a:tc>
                  <a:txBody>
                    <a:bodyPr/>
                    <a:lstStyle/>
                    <a:p>
                      <a:pPr marL="0" marR="0" lvl="0" indent="0" algn="l" rtl="0">
                        <a:spcBef>
                          <a:spcPts val="0"/>
                        </a:spcBef>
                        <a:buSzPct val="25000"/>
                        <a:buNone/>
                      </a:pPr>
                      <a:r>
                        <a:rPr lang="en-US" sz="800">
                          <a:solidFill>
                            <a:srgbClr val="FFFFFF"/>
                          </a:solidFill>
                        </a:rPr>
                        <a:t>March</a:t>
                      </a:r>
                    </a:p>
                  </a:txBody>
                  <a:tcPr marL="91450" marR="91450" marT="45700" marB="45700"/>
                </a:tc>
                <a:tc>
                  <a:txBody>
                    <a:bodyPr/>
                    <a:lstStyle/>
                    <a:p>
                      <a:pPr lvl="0" rtl="0">
                        <a:spcBef>
                          <a:spcPts val="0"/>
                        </a:spcBef>
                        <a:buClr>
                          <a:schemeClr val="dk1"/>
                        </a:buClr>
                        <a:buSzPct val="25000"/>
                        <a:buFont typeface="Arial"/>
                        <a:buNone/>
                      </a:pPr>
                      <a:r>
                        <a:rPr lang="en-US" sz="800">
                          <a:solidFill>
                            <a:srgbClr val="FFFFFF"/>
                          </a:solidFill>
                        </a:rPr>
                        <a:t>Awaiting review and button space in UI</a:t>
                      </a:r>
                    </a:p>
                  </a:txBody>
                  <a:tcPr marL="91450" marR="91450" marT="45700" marB="45700"/>
                </a:tc>
              </a:tr>
              <a:tr h="213300">
                <a:tc>
                  <a:txBody>
                    <a:bodyPr/>
                    <a:lstStyle/>
                    <a:p>
                      <a:pPr marL="0" marR="0" lvl="0" indent="0" algn="l" rtl="0">
                        <a:spcBef>
                          <a:spcPts val="0"/>
                        </a:spcBef>
                        <a:buSzPct val="25000"/>
                        <a:buNone/>
                      </a:pPr>
                      <a:endParaRPr sz="800">
                        <a:solidFill>
                          <a:srgbClr val="FFFFFF"/>
                        </a:solidFill>
                      </a:endParaRPr>
                    </a:p>
                  </a:txBody>
                  <a:tcPr marL="91450" marR="91450" marT="45700" marB="45700"/>
                </a:tc>
                <a:tc>
                  <a:txBody>
                    <a:bodyPr/>
                    <a:lstStyle/>
                    <a:p>
                      <a:pPr marL="0" marR="0" lvl="0" indent="0" algn="l" rtl="0">
                        <a:spcBef>
                          <a:spcPts val="0"/>
                        </a:spcBef>
                        <a:buSzPct val="25000"/>
                        <a:buNone/>
                      </a:pPr>
                      <a:endParaRPr sz="800">
                        <a:solidFill>
                          <a:srgbClr val="FFFFFF"/>
                        </a:solidFill>
                      </a:endParaRPr>
                    </a:p>
                  </a:txBody>
                  <a:tcPr marL="91450" marR="91450" marT="45700" marB="45700"/>
                </a:tc>
                <a:tc>
                  <a:txBody>
                    <a:bodyPr/>
                    <a:lstStyle/>
                    <a:p>
                      <a:pPr marL="0" marR="0" lvl="0" indent="0" algn="l" rtl="0">
                        <a:spcBef>
                          <a:spcPts val="0"/>
                        </a:spcBef>
                        <a:buSzPct val="25000"/>
                        <a:buNone/>
                      </a:pPr>
                      <a:endParaRPr sz="800">
                        <a:solidFill>
                          <a:srgbClr val="FFFFFF"/>
                        </a:solidFill>
                      </a:endParaRPr>
                    </a:p>
                  </a:txBody>
                  <a:tcPr marL="91450" marR="91450" marT="45700" marB="45700"/>
                </a:tc>
                <a:tc>
                  <a:txBody>
                    <a:bodyPr/>
                    <a:lstStyle/>
                    <a:p>
                      <a:pPr marL="0" marR="0" lvl="0" indent="0" algn="l" rtl="0">
                        <a:spcBef>
                          <a:spcPts val="0"/>
                        </a:spcBef>
                        <a:buSzPct val="25000"/>
                        <a:buNone/>
                      </a:pPr>
                      <a:endParaRPr sz="800">
                        <a:solidFill>
                          <a:srgbClr val="FFFFFF"/>
                        </a:solidFill>
                      </a:endParaRPr>
                    </a:p>
                  </a:txBody>
                  <a:tcPr marL="91450" marR="91450" marT="45700" marB="45700"/>
                </a:tc>
              </a:tr>
              <a:tr h="213300">
                <a:tc>
                  <a:txBody>
                    <a:bodyPr/>
                    <a:lstStyle/>
                    <a:p>
                      <a:pPr marL="0" marR="0" lvl="0" indent="0" algn="l" rtl="0">
                        <a:spcBef>
                          <a:spcPts val="0"/>
                        </a:spcBef>
                        <a:buSzPct val="25000"/>
                        <a:buNone/>
                      </a:pPr>
                      <a:endParaRPr sz="800">
                        <a:solidFill>
                          <a:srgbClr val="FFFFFF"/>
                        </a:solidFill>
                      </a:endParaRPr>
                    </a:p>
                  </a:txBody>
                  <a:tcPr marL="91450" marR="91450" marT="45700" marB="45700"/>
                </a:tc>
                <a:tc>
                  <a:txBody>
                    <a:bodyPr/>
                    <a:lstStyle/>
                    <a:p>
                      <a:pPr marL="0" marR="0" lvl="0" indent="0" algn="l" rtl="0">
                        <a:spcBef>
                          <a:spcPts val="0"/>
                        </a:spcBef>
                        <a:buSzPct val="25000"/>
                        <a:buNone/>
                      </a:pPr>
                      <a:endParaRPr sz="800">
                        <a:solidFill>
                          <a:srgbClr val="FFFFFF"/>
                        </a:solidFill>
                      </a:endParaRPr>
                    </a:p>
                  </a:txBody>
                  <a:tcPr marL="91450" marR="91450" marT="45700" marB="45700"/>
                </a:tc>
                <a:tc>
                  <a:txBody>
                    <a:bodyPr/>
                    <a:lstStyle/>
                    <a:p>
                      <a:pPr marL="0" marR="0" lvl="0" indent="0" algn="l" rtl="0">
                        <a:spcBef>
                          <a:spcPts val="0"/>
                        </a:spcBef>
                        <a:buSzPct val="25000"/>
                        <a:buNone/>
                      </a:pPr>
                      <a:endParaRPr sz="800">
                        <a:solidFill>
                          <a:srgbClr val="FFFFFF"/>
                        </a:solidFill>
                      </a:endParaRPr>
                    </a:p>
                  </a:txBody>
                  <a:tcPr marL="91450" marR="91450" marT="45700" marB="45700"/>
                </a:tc>
                <a:tc>
                  <a:txBody>
                    <a:bodyPr/>
                    <a:lstStyle/>
                    <a:p>
                      <a:pPr marL="0" marR="0" lvl="0" indent="0" algn="l" rtl="0">
                        <a:spcBef>
                          <a:spcPts val="0"/>
                        </a:spcBef>
                        <a:buSzPct val="25000"/>
                        <a:buNone/>
                      </a:pPr>
                      <a:endParaRPr sz="800">
                        <a:solidFill>
                          <a:srgbClr val="FFFFFF"/>
                        </a:solidFill>
                      </a:endParaRPr>
                    </a:p>
                  </a:txBody>
                  <a:tcPr marL="91450" marR="91450" marT="45700" marB="45700"/>
                </a:tc>
              </a:tr>
              <a:tr h="213300">
                <a:tc>
                  <a:txBody>
                    <a:bodyPr/>
                    <a:lstStyle/>
                    <a:p>
                      <a:pPr marL="0" marR="0" lvl="0" indent="0" algn="l" rtl="0">
                        <a:spcBef>
                          <a:spcPts val="0"/>
                        </a:spcBef>
                        <a:buSzPct val="25000"/>
                        <a:buNone/>
                      </a:pPr>
                      <a:endParaRPr sz="800">
                        <a:solidFill>
                          <a:srgbClr val="FFFFFF"/>
                        </a:solidFill>
                      </a:endParaRPr>
                    </a:p>
                  </a:txBody>
                  <a:tcPr marL="91450" marR="91450" marT="45700" marB="45700"/>
                </a:tc>
                <a:tc>
                  <a:txBody>
                    <a:bodyPr/>
                    <a:lstStyle/>
                    <a:p>
                      <a:pPr marL="0" marR="0" lvl="0" indent="0" algn="l" rtl="0">
                        <a:spcBef>
                          <a:spcPts val="0"/>
                        </a:spcBef>
                        <a:buSzPct val="25000"/>
                        <a:buNone/>
                      </a:pPr>
                      <a:endParaRPr sz="800">
                        <a:solidFill>
                          <a:srgbClr val="FFFFFF"/>
                        </a:solidFill>
                      </a:endParaRPr>
                    </a:p>
                  </a:txBody>
                  <a:tcPr marL="91450" marR="91450" marT="45700" marB="45700"/>
                </a:tc>
                <a:tc>
                  <a:txBody>
                    <a:bodyPr/>
                    <a:lstStyle/>
                    <a:p>
                      <a:pPr marL="0" marR="0" lvl="0" indent="0" algn="l" rtl="0">
                        <a:spcBef>
                          <a:spcPts val="0"/>
                        </a:spcBef>
                        <a:buSzPct val="25000"/>
                        <a:buNone/>
                      </a:pPr>
                      <a:endParaRPr sz="800">
                        <a:solidFill>
                          <a:srgbClr val="FFFFFF"/>
                        </a:solidFill>
                      </a:endParaRPr>
                    </a:p>
                  </a:txBody>
                  <a:tcPr marL="91450" marR="91450" marT="45700" marB="45700"/>
                </a:tc>
                <a:tc>
                  <a:txBody>
                    <a:bodyPr/>
                    <a:lstStyle/>
                    <a:p>
                      <a:pPr marL="0" marR="0" lvl="0" indent="0" algn="l" rtl="0">
                        <a:spcBef>
                          <a:spcPts val="0"/>
                        </a:spcBef>
                        <a:buSzPct val="25000"/>
                        <a:buNone/>
                      </a:pPr>
                      <a:endParaRPr sz="800">
                        <a:solidFill>
                          <a:srgbClr val="FFFFFF"/>
                        </a:solidFill>
                      </a:endParaRPr>
                    </a:p>
                  </a:txBody>
                  <a:tcPr marL="91450" marR="91450" marT="45700" marB="45700"/>
                </a:tc>
              </a:tr>
            </a:tbl>
          </a:graphicData>
        </a:graphic>
      </p:graphicFrame>
      <p:sp>
        <p:nvSpPr>
          <p:cNvPr id="78" name="Shape 78"/>
          <p:cNvSpPr/>
          <p:nvPr/>
        </p:nvSpPr>
        <p:spPr>
          <a:xfrm>
            <a:off x="2209800" y="1866900"/>
            <a:ext cx="1219199" cy="22860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None/>
            </a:pPr>
            <a:endParaRPr sz="1800">
              <a:solidFill>
                <a:schemeClr val="lt1"/>
              </a:solidFill>
              <a:latin typeface="Calibri"/>
              <a:ea typeface="Calibri"/>
              <a:cs typeface="Calibri"/>
              <a:sym typeface="Calibri"/>
            </a:endParaRPr>
          </a:p>
        </p:txBody>
      </p:sp>
      <p:sp>
        <p:nvSpPr>
          <p:cNvPr id="79" name="Shape 79"/>
          <p:cNvSpPr txBox="1"/>
          <p:nvPr/>
        </p:nvSpPr>
        <p:spPr>
          <a:xfrm>
            <a:off x="76200" y="4953000"/>
            <a:ext cx="3962399" cy="27622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b="1">
                <a:solidFill>
                  <a:schemeClr val="lt1"/>
                </a:solidFill>
                <a:latin typeface="Arial"/>
                <a:ea typeface="Arial"/>
                <a:cs typeface="Arial"/>
                <a:sym typeface="Arial"/>
              </a:rPr>
              <a:t>Key Deliverables/Milestones</a:t>
            </a:r>
            <a:r>
              <a:rPr lang="en-US" sz="1200" b="1">
                <a:solidFill>
                  <a:schemeClr val="lt1"/>
                </a:solidFill>
                <a:latin typeface="Arial"/>
                <a:ea typeface="Arial"/>
                <a:cs typeface="Arial"/>
                <a:sym typeface="Arial"/>
              </a:rPr>
              <a:t>:</a:t>
            </a:r>
          </a:p>
        </p:txBody>
      </p:sp>
      <p:sp>
        <p:nvSpPr>
          <p:cNvPr id="80" name="Shape 80"/>
          <p:cNvSpPr txBox="1"/>
          <p:nvPr/>
        </p:nvSpPr>
        <p:spPr>
          <a:xfrm>
            <a:off x="76200" y="1219200"/>
            <a:ext cx="8001000" cy="55403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b="1">
                <a:solidFill>
                  <a:schemeClr val="lt1"/>
                </a:solidFill>
                <a:latin typeface="Arial"/>
                <a:ea typeface="Arial"/>
                <a:cs typeface="Arial"/>
                <a:sym typeface="Arial"/>
              </a:rPr>
              <a:t>Project Name:	</a:t>
            </a:r>
            <a:r>
              <a:rPr lang="en-US" sz="1000" b="1">
                <a:solidFill>
                  <a:schemeClr val="lt1"/>
                </a:solidFill>
              </a:rPr>
              <a:t>SAGE2 Wall Screen Shot</a:t>
            </a:r>
            <a:r>
              <a:rPr lang="en-US" sz="1000" b="1">
                <a:solidFill>
                  <a:schemeClr val="lt1"/>
                </a:solidFill>
                <a:latin typeface="Arial"/>
                <a:ea typeface="Arial"/>
                <a:cs typeface="Arial"/>
                <a:sym typeface="Arial"/>
              </a:rPr>
              <a:t>				Current Phase: </a:t>
            </a:r>
            <a:r>
              <a:rPr lang="en-US" sz="1000" b="1">
                <a:solidFill>
                  <a:schemeClr val="lt1"/>
                </a:solidFill>
              </a:rPr>
              <a:t>Clean up for review and integration</a:t>
            </a:r>
          </a:p>
          <a:p>
            <a:pPr marL="0" marR="0" lvl="0" indent="0" algn="l" rtl="0">
              <a:spcBef>
                <a:spcPts val="0"/>
              </a:spcBef>
              <a:buSzPct val="25000"/>
              <a:buNone/>
            </a:pPr>
            <a:r>
              <a:rPr lang="en-US" sz="1000" b="1">
                <a:solidFill>
                  <a:schemeClr val="lt1"/>
                </a:solidFill>
                <a:latin typeface="Arial"/>
                <a:ea typeface="Arial"/>
                <a:cs typeface="Arial"/>
                <a:sym typeface="Arial"/>
              </a:rPr>
              <a:t>Project Start:	</a:t>
            </a:r>
            <a:r>
              <a:rPr lang="en-US" sz="1000" b="1">
                <a:solidFill>
                  <a:schemeClr val="lt1"/>
                </a:solidFill>
              </a:rPr>
              <a:t>February</a:t>
            </a:r>
            <a:r>
              <a:rPr lang="en-US" sz="1000" b="1">
                <a:solidFill>
                  <a:schemeClr val="lt1"/>
                </a:solidFill>
                <a:latin typeface="Arial"/>
                <a:ea typeface="Arial"/>
                <a:cs typeface="Arial"/>
                <a:sym typeface="Arial"/>
              </a:rPr>
              <a:t> 2017						Planned/Revised End:</a:t>
            </a:r>
            <a:r>
              <a:rPr lang="en-US" sz="1000" b="1">
                <a:solidFill>
                  <a:schemeClr val="lt1"/>
                </a:solidFill>
              </a:rPr>
              <a:t> March</a:t>
            </a:r>
            <a:r>
              <a:rPr lang="en-US" sz="1000" b="1">
                <a:solidFill>
                  <a:schemeClr val="lt1"/>
                </a:solidFill>
                <a:latin typeface="Arial"/>
                <a:ea typeface="Arial"/>
                <a:cs typeface="Arial"/>
                <a:sym typeface="Arial"/>
              </a:rPr>
              <a:t> 2017</a:t>
            </a:r>
          </a:p>
          <a:p>
            <a:pPr marL="0" marR="0" lvl="0" indent="0" algn="l" rtl="0">
              <a:spcBef>
                <a:spcPts val="0"/>
              </a:spcBef>
              <a:buSzPct val="25000"/>
              <a:buNone/>
            </a:pPr>
            <a:r>
              <a:rPr lang="en-US" sz="1000" b="1">
                <a:solidFill>
                  <a:schemeClr val="lt1"/>
                </a:solidFill>
                <a:latin typeface="Arial"/>
                <a:ea typeface="Arial"/>
                <a:cs typeface="Arial"/>
                <a:sym typeface="Arial"/>
              </a:rPr>
              <a:t>% Time Spent: 1</a:t>
            </a:r>
            <a:r>
              <a:rPr lang="en-US" sz="1000" b="1">
                <a:solidFill>
                  <a:schemeClr val="lt1"/>
                </a:solidFill>
              </a:rPr>
              <a:t>5</a:t>
            </a:r>
            <a:r>
              <a:rPr lang="en-US" sz="1000" b="1">
                <a:solidFill>
                  <a:schemeClr val="lt1"/>
                </a:solidFill>
                <a:latin typeface="Arial"/>
                <a:ea typeface="Arial"/>
                <a:cs typeface="Arial"/>
                <a:sym typeface="Arial"/>
              </a:rPr>
              <a:t>%</a:t>
            </a:r>
          </a:p>
        </p:txBody>
      </p:sp>
      <p:sp>
        <p:nvSpPr>
          <p:cNvPr id="81" name="Shape 81"/>
          <p:cNvSpPr txBox="1"/>
          <p:nvPr/>
        </p:nvSpPr>
        <p:spPr>
          <a:xfrm>
            <a:off x="6248400" y="6248400"/>
            <a:ext cx="2895600" cy="476249"/>
          </a:xfrm>
          <a:prstGeom prst="rect">
            <a:avLst/>
          </a:prstGeom>
          <a:noFill/>
          <a:ln>
            <a:noFill/>
          </a:ln>
        </p:spPr>
        <p:txBody>
          <a:bodyPr lIns="91425" tIns="45700" rIns="91425" bIns="45700" anchor="t" anchorCtr="0">
            <a:noAutofit/>
          </a:bodyPr>
          <a:lstStyle/>
          <a:p>
            <a:pPr marL="0" marR="0" lvl="0" indent="0" algn="just" rtl="0">
              <a:lnSpc>
                <a:spcPct val="100000"/>
              </a:lnSpc>
              <a:spcBef>
                <a:spcPts val="0"/>
              </a:spcBef>
              <a:spcAft>
                <a:spcPts val="0"/>
              </a:spcAft>
              <a:buSzPct val="25000"/>
              <a:buNone/>
            </a:pPr>
            <a:r>
              <a:rPr lang="en-US" sz="1400">
                <a:solidFill>
                  <a:schemeClr val="lt1"/>
                </a:solidFill>
                <a:latin typeface="Arial"/>
                <a:ea typeface="Arial"/>
                <a:cs typeface="Arial"/>
                <a:sym typeface="Arial"/>
              </a:rPr>
              <a:t>		              </a:t>
            </a:r>
          </a:p>
          <a:p>
            <a:pPr marL="0" marR="0" lvl="0" indent="0" algn="just" rtl="0">
              <a:lnSpc>
                <a:spcPct val="100000"/>
              </a:lnSpc>
              <a:spcBef>
                <a:spcPts val="0"/>
              </a:spcBef>
              <a:buSzPct val="25000"/>
              <a:buNone/>
            </a:pPr>
            <a:r>
              <a:rPr lang="en-US" sz="1400">
                <a:solidFill>
                  <a:schemeClr val="lt1"/>
                </a:solidFill>
                <a:latin typeface="Arial"/>
                <a:ea typeface="Arial"/>
                <a:cs typeface="Arial"/>
                <a:sym typeface="Arial"/>
              </a:rPr>
              <a:t>		         </a:t>
            </a:r>
            <a:r>
              <a:rPr lang="en-US">
                <a:solidFill>
                  <a:schemeClr val="lt1"/>
                </a:solidFill>
              </a:rPr>
              <a:t>1 / 4</a:t>
            </a:r>
          </a:p>
        </p:txBody>
      </p:sp>
    </p:spTree>
    <p:extLst>
      <p:ext uri="{BB962C8B-B14F-4D97-AF65-F5344CB8AC3E}">
        <p14:creationId xmlns:p14="http://schemas.microsoft.com/office/powerpoint/2010/main" val="1967726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196850" y="0"/>
            <a:ext cx="84900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lt1"/>
              </a:buClr>
              <a:buSzPct val="25000"/>
              <a:buFont typeface="Calibri"/>
              <a:buNone/>
            </a:pPr>
            <a:r>
              <a:rPr lang="en-US" sz="4400" b="0" i="0" u="none" strike="noStrike" cap="none">
                <a:solidFill>
                  <a:schemeClr val="lt1"/>
                </a:solidFill>
                <a:latin typeface="Calibri"/>
                <a:ea typeface="Calibri"/>
                <a:cs typeface="Calibri"/>
                <a:sym typeface="Calibri"/>
              </a:rPr>
              <a:t>Project Status </a:t>
            </a:r>
            <a:r>
              <a:rPr lang="en-US"/>
              <a:t>Dylan</a:t>
            </a:r>
          </a:p>
        </p:txBody>
      </p:sp>
      <p:sp>
        <p:nvSpPr>
          <p:cNvPr id="87" name="Shape 87"/>
          <p:cNvSpPr txBox="1"/>
          <p:nvPr/>
        </p:nvSpPr>
        <p:spPr>
          <a:xfrm>
            <a:off x="76200" y="1956475"/>
            <a:ext cx="8915400" cy="28623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b="1">
                <a:solidFill>
                  <a:schemeClr val="lt1"/>
                </a:solidFill>
                <a:latin typeface="Arial"/>
                <a:ea typeface="Arial"/>
                <a:cs typeface="Arial"/>
                <a:sym typeface="Arial"/>
              </a:rPr>
              <a:t>Summary of Recent Status:  </a:t>
            </a:r>
            <a:r>
              <a:rPr lang="en-US" sz="1000" b="1">
                <a:solidFill>
                  <a:schemeClr val="lt1"/>
                </a:solidFill>
              </a:rPr>
              <a:t/>
            </a:r>
            <a:br>
              <a:rPr lang="en-US" sz="1000" b="1">
                <a:solidFill>
                  <a:schemeClr val="lt1"/>
                </a:solidFill>
              </a:rPr>
            </a:br>
            <a:r>
              <a:rPr lang="en-US" sz="1000" b="1">
                <a:solidFill>
                  <a:schemeClr val="lt1"/>
                </a:solidFill>
              </a:rPr>
              <a:t>SAGE2 has interested users in and out of state. More specifics in the completed section.</a:t>
            </a:r>
          </a:p>
          <a:p>
            <a:pPr marL="0" marR="0" lvl="0" indent="0" algn="l" rtl="0">
              <a:spcBef>
                <a:spcPts val="0"/>
              </a:spcBef>
              <a:buSzPct val="25000"/>
              <a:buNone/>
            </a:pPr>
            <a:r>
              <a:rPr lang="en-US" sz="1000" b="1">
                <a:solidFill>
                  <a:schemeClr val="lt1"/>
                </a:solidFill>
              </a:rPr>
              <a:t>Users have also noted some potential problems when using SAGE2. </a:t>
            </a:r>
          </a:p>
          <a:p>
            <a:pPr marL="0" marR="0" lvl="0" indent="0" algn="l" rtl="0">
              <a:spcBef>
                <a:spcPts val="0"/>
              </a:spcBef>
              <a:buSzPct val="25000"/>
              <a:buNone/>
            </a:pPr>
            <a:r>
              <a:rPr lang="en-US" sz="1000" b="1">
                <a:solidFill>
                  <a:schemeClr val="lt1"/>
                </a:solidFill>
              </a:rPr>
              <a:t>This section also includes SAGE2 meetings and usage checks like the SAGE2 app store, dzi converter, and microphone tests.</a:t>
            </a:r>
          </a:p>
          <a:p>
            <a:pPr marL="0" marR="0" lvl="0" indent="0" algn="l" rtl="0">
              <a:spcBef>
                <a:spcPts val="0"/>
              </a:spcBef>
              <a:buNone/>
            </a:pPr>
            <a:endParaRPr sz="1000" b="1">
              <a:solidFill>
                <a:schemeClr val="lt1"/>
              </a:solidFill>
              <a:latin typeface="Arial"/>
              <a:ea typeface="Arial"/>
              <a:cs typeface="Arial"/>
              <a:sym typeface="Arial"/>
            </a:endParaRPr>
          </a:p>
          <a:p>
            <a:pPr marL="0" marR="0" lvl="0" indent="0" algn="l" rtl="0">
              <a:spcBef>
                <a:spcPts val="0"/>
              </a:spcBef>
              <a:buSzPct val="25000"/>
              <a:buNone/>
            </a:pPr>
            <a:r>
              <a:rPr lang="en-US" sz="1000" b="1">
                <a:solidFill>
                  <a:schemeClr val="lt1"/>
                </a:solidFill>
                <a:latin typeface="Arial"/>
                <a:ea typeface="Arial"/>
                <a:cs typeface="Arial"/>
                <a:sym typeface="Arial"/>
              </a:rPr>
              <a:t>Activities Completed:</a:t>
            </a:r>
          </a:p>
          <a:p>
            <a:pPr marL="742950" marR="0" lvl="1" indent="-285750" algn="l" rtl="0">
              <a:spcBef>
                <a:spcPts val="0"/>
              </a:spcBef>
              <a:buClr>
                <a:schemeClr val="lt1"/>
              </a:buClr>
              <a:buSzPct val="100000"/>
              <a:buFont typeface="Noto Sans Symbols"/>
              <a:buChar char="▪"/>
            </a:pPr>
            <a:r>
              <a:rPr lang="en-US" sz="1000">
                <a:solidFill>
                  <a:schemeClr val="lt1"/>
                </a:solidFill>
              </a:rPr>
              <a:t>Workshop at Kamehameha to introduce ~6 people to usage of the wall. Covered basic usage topics.</a:t>
            </a:r>
          </a:p>
          <a:p>
            <a:pPr marL="742950" marR="0" lvl="1" indent="-285750" algn="l" rtl="0">
              <a:spcBef>
                <a:spcPts val="0"/>
              </a:spcBef>
              <a:buClr>
                <a:schemeClr val="lt1"/>
              </a:buClr>
              <a:buSzPct val="100000"/>
              <a:buFont typeface="Noto Sans Symbols"/>
              <a:buChar char="▪"/>
            </a:pPr>
            <a:r>
              <a:rPr lang="en-US" sz="1000">
                <a:solidFill>
                  <a:schemeClr val="lt1"/>
                </a:solidFill>
              </a:rPr>
              <a:t>SAGE2 had a couple bugs: Fixed is when the web UI control panel saves remotes sites, password / session hash is lost.</a:t>
            </a:r>
          </a:p>
          <a:p>
            <a:pPr marL="742950" marR="0" lvl="1" indent="-285750" algn="l" rtl="0">
              <a:spcBef>
                <a:spcPts val="0"/>
              </a:spcBef>
              <a:buClr>
                <a:schemeClr val="lt1"/>
              </a:buClr>
              <a:buSzPct val="100000"/>
              <a:buFont typeface="Noto Sans Symbols"/>
              <a:buChar char="▪"/>
            </a:pPr>
            <a:r>
              <a:rPr lang="en-US" sz="1000">
                <a:solidFill>
                  <a:schemeClr val="lt1"/>
                </a:solidFill>
              </a:rPr>
              <a:t>Guided Jared(Hilo student) through SAGE2 update process and display client connection test.</a:t>
            </a:r>
          </a:p>
          <a:p>
            <a:pPr marL="742950" marR="0" lvl="1" indent="-285750" algn="l" rtl="0">
              <a:spcBef>
                <a:spcPts val="0"/>
              </a:spcBef>
              <a:buClr>
                <a:schemeClr val="lt1"/>
              </a:buClr>
              <a:buSzPct val="100000"/>
              <a:buFont typeface="Noto Sans Symbols"/>
              <a:buChar char="▪"/>
            </a:pPr>
            <a:r>
              <a:rPr lang="en-US" sz="1000">
                <a:solidFill>
                  <a:schemeClr val="lt1"/>
                </a:solidFill>
              </a:rPr>
              <a:t>Taiwan reported errors with cellphone videos, after investigation seems to be a hardware limitation, not a problem with SAGE2.</a:t>
            </a:r>
          </a:p>
          <a:p>
            <a:pPr marL="742950" lvl="1" indent="-285750" rtl="0">
              <a:spcBef>
                <a:spcPts val="0"/>
              </a:spcBef>
              <a:buClr>
                <a:schemeClr val="lt1"/>
              </a:buClr>
              <a:buSzPct val="100000"/>
              <a:buFont typeface="Noto Sans Symbols"/>
              <a:buChar char="▪"/>
            </a:pPr>
            <a:r>
              <a:rPr lang="en-US" sz="1000">
                <a:solidFill>
                  <a:schemeClr val="lt1"/>
                </a:solidFill>
              </a:rPr>
              <a:t>Filling in Three.js document on differences for Native app creation</a:t>
            </a:r>
          </a:p>
          <a:p>
            <a:pPr marL="0" marR="0" lvl="0" indent="0" algn="l" rtl="0">
              <a:spcBef>
                <a:spcPts val="0"/>
              </a:spcBef>
              <a:buSzPct val="25000"/>
              <a:buNone/>
            </a:pPr>
            <a:r>
              <a:rPr lang="en-US" sz="1000" b="1">
                <a:solidFill>
                  <a:schemeClr val="lt1"/>
                </a:solidFill>
                <a:latin typeface="Arial"/>
                <a:ea typeface="Arial"/>
                <a:cs typeface="Arial"/>
                <a:sym typeface="Arial"/>
              </a:rPr>
              <a:t>Activities In Progress:</a:t>
            </a:r>
          </a:p>
          <a:p>
            <a:pPr marL="742950" marR="0" lvl="1" indent="-285750" algn="l" rtl="0">
              <a:spcBef>
                <a:spcPts val="0"/>
              </a:spcBef>
              <a:buClr>
                <a:schemeClr val="lt1"/>
              </a:buClr>
              <a:buSzPct val="100000"/>
              <a:buFont typeface="Noto Sans Symbols"/>
              <a:buChar char="▪"/>
            </a:pPr>
            <a:r>
              <a:rPr lang="en-US" sz="1000">
                <a:solidFill>
                  <a:schemeClr val="lt1"/>
                </a:solidFill>
              </a:rPr>
              <a:t>Three.js has shown that keyboard events are not correctly translated to native SAGE2 apps. Have not yet looked into if why this is happening or how to fix it.</a:t>
            </a:r>
          </a:p>
          <a:p>
            <a:pPr marL="742950" marR="0" lvl="1" indent="-285750" algn="l" rtl="0">
              <a:spcBef>
                <a:spcPts val="0"/>
              </a:spcBef>
              <a:buClr>
                <a:schemeClr val="lt1"/>
              </a:buClr>
              <a:buFont typeface="Noto Sans Symbols"/>
              <a:buChar char="▪"/>
            </a:pPr>
            <a:endParaRPr/>
          </a:p>
          <a:p>
            <a:pPr marL="0" marR="0" lvl="0" indent="0" algn="l" rtl="0">
              <a:spcBef>
                <a:spcPts val="0"/>
              </a:spcBef>
              <a:buSzPct val="25000"/>
              <a:buNone/>
            </a:pPr>
            <a:r>
              <a:rPr lang="en-US" sz="1000" b="1">
                <a:solidFill>
                  <a:schemeClr val="lt1"/>
                </a:solidFill>
                <a:latin typeface="Arial"/>
                <a:ea typeface="Arial"/>
                <a:cs typeface="Arial"/>
                <a:sym typeface="Arial"/>
              </a:rPr>
              <a:t>Issues:</a:t>
            </a:r>
          </a:p>
          <a:p>
            <a:pPr marL="742950" marR="0" lvl="1" indent="-285750" algn="l" rtl="0">
              <a:spcBef>
                <a:spcPts val="0"/>
              </a:spcBef>
              <a:buClr>
                <a:schemeClr val="lt1"/>
              </a:buClr>
              <a:buSzPct val="100000"/>
              <a:buFont typeface="Noto Sans Symbols"/>
              <a:buChar char="▪"/>
            </a:pPr>
            <a:r>
              <a:rPr lang="en-US" sz="1000">
                <a:solidFill>
                  <a:schemeClr val="lt1"/>
                </a:solidFill>
              </a:rPr>
              <a:t>Not at this moment</a:t>
            </a:r>
          </a:p>
        </p:txBody>
      </p:sp>
      <p:graphicFrame>
        <p:nvGraphicFramePr>
          <p:cNvPr id="88" name="Shape 88"/>
          <p:cNvGraphicFramePr/>
          <p:nvPr/>
        </p:nvGraphicFramePr>
        <p:xfrm>
          <a:off x="196850" y="5257800"/>
          <a:ext cx="8489950" cy="1081830"/>
        </p:xfrm>
        <a:graphic>
          <a:graphicData uri="http://schemas.openxmlformats.org/drawingml/2006/table">
            <a:tbl>
              <a:tblPr firstRow="1" bandRow="1">
                <a:noFill/>
              </a:tblPr>
              <a:tblGrid>
                <a:gridCol w="2317750"/>
                <a:gridCol w="990600"/>
                <a:gridCol w="1981200"/>
                <a:gridCol w="3200400"/>
              </a:tblGrid>
              <a:tr h="228550">
                <a:tc>
                  <a:txBody>
                    <a:bodyPr/>
                    <a:lstStyle/>
                    <a:p>
                      <a:pPr marL="0" marR="0" lvl="0" indent="0" algn="ctr" rtl="0">
                        <a:spcBef>
                          <a:spcPts val="0"/>
                        </a:spcBef>
                        <a:buSzPct val="25000"/>
                        <a:buNone/>
                      </a:pPr>
                      <a:r>
                        <a:rPr lang="en-US" sz="800" b="1">
                          <a:solidFill>
                            <a:srgbClr val="FFFFFF"/>
                          </a:solidFill>
                        </a:rPr>
                        <a:t>Deliverable</a:t>
                      </a:r>
                    </a:p>
                  </a:txBody>
                  <a:tcPr marL="91450" marR="91450" marT="45700" marB="45700"/>
                </a:tc>
                <a:tc>
                  <a:txBody>
                    <a:bodyPr/>
                    <a:lstStyle/>
                    <a:p>
                      <a:pPr marL="0" marR="0" lvl="0" indent="0" algn="ctr" rtl="0">
                        <a:spcBef>
                          <a:spcPts val="0"/>
                        </a:spcBef>
                        <a:buSzPct val="25000"/>
                        <a:buNone/>
                      </a:pPr>
                      <a:r>
                        <a:rPr lang="en-US" sz="800" b="1">
                          <a:solidFill>
                            <a:srgbClr val="FFFFFF"/>
                          </a:solidFill>
                        </a:rPr>
                        <a:t>Status</a:t>
                      </a:r>
                    </a:p>
                  </a:txBody>
                  <a:tcPr marL="91450" marR="91450" marT="45700" marB="45700"/>
                </a:tc>
                <a:tc>
                  <a:txBody>
                    <a:bodyPr/>
                    <a:lstStyle/>
                    <a:p>
                      <a:pPr marL="0" marR="0" lvl="0" indent="0" algn="ctr" rtl="0">
                        <a:spcBef>
                          <a:spcPts val="0"/>
                        </a:spcBef>
                        <a:buSzPct val="25000"/>
                        <a:buNone/>
                      </a:pPr>
                      <a:r>
                        <a:rPr lang="en-US" sz="800" b="1">
                          <a:solidFill>
                            <a:srgbClr val="FFFFFF"/>
                          </a:solidFill>
                        </a:rPr>
                        <a:t>Planned/Revised Completion Date</a:t>
                      </a:r>
                    </a:p>
                  </a:txBody>
                  <a:tcPr marL="91450" marR="91450" marT="45700" marB="45700"/>
                </a:tc>
                <a:tc>
                  <a:txBody>
                    <a:bodyPr/>
                    <a:lstStyle/>
                    <a:p>
                      <a:pPr marL="0" marR="0" lvl="0" indent="0" algn="ctr" rtl="0">
                        <a:spcBef>
                          <a:spcPts val="0"/>
                        </a:spcBef>
                        <a:buSzPct val="25000"/>
                        <a:buNone/>
                      </a:pPr>
                      <a:r>
                        <a:rPr lang="en-US" sz="800" b="1">
                          <a:solidFill>
                            <a:srgbClr val="FFFFFF"/>
                          </a:solidFill>
                        </a:rPr>
                        <a:t>Comments</a:t>
                      </a:r>
                    </a:p>
                  </a:txBody>
                  <a:tcPr marL="91450" marR="91450" marT="45700" marB="45700"/>
                </a:tc>
              </a:tr>
              <a:tr h="213300">
                <a:tc>
                  <a:txBody>
                    <a:bodyPr/>
                    <a:lstStyle/>
                    <a:p>
                      <a:pPr marL="0" marR="0" lvl="0" indent="0" algn="l" rtl="0">
                        <a:spcBef>
                          <a:spcPts val="0"/>
                        </a:spcBef>
                        <a:buSzPct val="25000"/>
                        <a:buNone/>
                      </a:pPr>
                      <a:r>
                        <a:rPr lang="en-US" sz="800">
                          <a:solidFill>
                            <a:srgbClr val="FFFFFF"/>
                          </a:solidFill>
                        </a:rPr>
                        <a:t>Improved Control panel</a:t>
                      </a:r>
                    </a:p>
                  </a:txBody>
                  <a:tcPr marL="91450" marR="91450" marT="45700" marB="45700"/>
                </a:tc>
                <a:tc>
                  <a:txBody>
                    <a:bodyPr/>
                    <a:lstStyle/>
                    <a:p>
                      <a:pPr marL="0" marR="0" lvl="0" indent="0" algn="l" rtl="0">
                        <a:spcBef>
                          <a:spcPts val="0"/>
                        </a:spcBef>
                        <a:buSzPct val="25000"/>
                        <a:buNone/>
                      </a:pPr>
                      <a:r>
                        <a:rPr lang="en-US" sz="800">
                          <a:solidFill>
                            <a:srgbClr val="FFFFFF"/>
                          </a:solidFill>
                        </a:rPr>
                        <a:t>Complete</a:t>
                      </a:r>
                    </a:p>
                  </a:txBody>
                  <a:tcPr marL="91450" marR="91450" marT="45700" marB="45700"/>
                </a:tc>
                <a:tc>
                  <a:txBody>
                    <a:bodyPr/>
                    <a:lstStyle/>
                    <a:p>
                      <a:pPr marL="0" marR="0" lvl="0" indent="0" algn="l" rtl="0">
                        <a:spcBef>
                          <a:spcPts val="0"/>
                        </a:spcBef>
                        <a:buSzPct val="25000"/>
                        <a:buNone/>
                      </a:pPr>
                      <a:endParaRPr sz="800">
                        <a:solidFill>
                          <a:srgbClr val="FFFFFF"/>
                        </a:solidFill>
                      </a:endParaRPr>
                    </a:p>
                  </a:txBody>
                  <a:tcPr marL="91450" marR="91450" marT="45700" marB="45700"/>
                </a:tc>
                <a:tc>
                  <a:txBody>
                    <a:bodyPr/>
                    <a:lstStyle/>
                    <a:p>
                      <a:pPr marL="0" marR="0" lvl="0" indent="0" algn="l" rtl="0">
                        <a:spcBef>
                          <a:spcPts val="0"/>
                        </a:spcBef>
                        <a:buSzPct val="25000"/>
                        <a:buNone/>
                      </a:pPr>
                      <a:r>
                        <a:rPr lang="en-US" sz="800">
                          <a:solidFill>
                            <a:srgbClr val="FFFFFF"/>
                          </a:solidFill>
                        </a:rPr>
                        <a:t>May still be altered later as more config control is desired.</a:t>
                      </a:r>
                    </a:p>
                  </a:txBody>
                  <a:tcPr marL="91450" marR="91450" marT="45700" marB="45700"/>
                </a:tc>
              </a:tr>
              <a:tr h="213300">
                <a:tc>
                  <a:txBody>
                    <a:bodyPr/>
                    <a:lstStyle/>
                    <a:p>
                      <a:pPr marL="0" marR="0" lvl="0" indent="0" algn="l" rtl="0">
                        <a:spcBef>
                          <a:spcPts val="0"/>
                        </a:spcBef>
                        <a:buSzPct val="25000"/>
                        <a:buNone/>
                      </a:pPr>
                      <a:r>
                        <a:rPr lang="en-US" sz="800">
                          <a:solidFill>
                            <a:srgbClr val="FFFFFF"/>
                          </a:solidFill>
                        </a:rPr>
                        <a:t>Threejs usage evaluate for SAGE2</a:t>
                      </a:r>
                    </a:p>
                  </a:txBody>
                  <a:tcPr marL="91450" marR="91450" marT="45700" marB="45700"/>
                </a:tc>
                <a:tc>
                  <a:txBody>
                    <a:bodyPr/>
                    <a:lstStyle/>
                    <a:p>
                      <a:pPr marL="0" marR="0" lvl="0" indent="0" algn="l" rtl="0">
                        <a:spcBef>
                          <a:spcPts val="0"/>
                        </a:spcBef>
                        <a:buSzPct val="25000"/>
                        <a:buNone/>
                      </a:pPr>
                      <a:r>
                        <a:rPr lang="en-US" sz="800">
                          <a:solidFill>
                            <a:srgbClr val="FFFFFF"/>
                          </a:solidFill>
                        </a:rPr>
                        <a:t>Complete</a:t>
                      </a:r>
                    </a:p>
                  </a:txBody>
                  <a:tcPr marL="91450" marR="91450" marT="45700" marB="45700"/>
                </a:tc>
                <a:tc>
                  <a:txBody>
                    <a:bodyPr/>
                    <a:lstStyle/>
                    <a:p>
                      <a:pPr marL="0" marR="0" lvl="0" indent="0" algn="l" rtl="0">
                        <a:spcBef>
                          <a:spcPts val="0"/>
                        </a:spcBef>
                        <a:buSzPct val="25000"/>
                        <a:buNone/>
                      </a:pPr>
                      <a:endParaRPr sz="800">
                        <a:solidFill>
                          <a:srgbClr val="FFFFFF"/>
                        </a:solidFill>
                      </a:endParaRPr>
                    </a:p>
                  </a:txBody>
                  <a:tcPr marL="91450" marR="91450" marT="45700" marB="45700"/>
                </a:tc>
                <a:tc>
                  <a:txBody>
                    <a:bodyPr/>
                    <a:lstStyle/>
                    <a:p>
                      <a:pPr marL="0" marR="0" lvl="0" indent="0" algn="l" rtl="0">
                        <a:spcBef>
                          <a:spcPts val="0"/>
                        </a:spcBef>
                        <a:buSzPct val="25000"/>
                        <a:buNone/>
                      </a:pPr>
                      <a:endParaRPr sz="800">
                        <a:solidFill>
                          <a:srgbClr val="FFFFFF"/>
                        </a:solidFill>
                      </a:endParaRPr>
                    </a:p>
                  </a:txBody>
                  <a:tcPr marL="91450" marR="91450" marT="45700" marB="45700"/>
                </a:tc>
              </a:tr>
              <a:tr h="213300">
                <a:tc>
                  <a:txBody>
                    <a:bodyPr/>
                    <a:lstStyle/>
                    <a:p>
                      <a:pPr marL="0" marR="0" lvl="0" indent="0" algn="l" rtl="0">
                        <a:spcBef>
                          <a:spcPts val="0"/>
                        </a:spcBef>
                        <a:buSzPct val="25000"/>
                        <a:buNone/>
                      </a:pPr>
                      <a:r>
                        <a:rPr lang="en-US" sz="800">
                          <a:solidFill>
                            <a:srgbClr val="FFFFFF"/>
                          </a:solidFill>
                        </a:rPr>
                        <a:t>SAGE2 app compliance document</a:t>
                      </a:r>
                    </a:p>
                  </a:txBody>
                  <a:tcPr marL="91450" marR="91450" marT="45700" marB="45700"/>
                </a:tc>
                <a:tc>
                  <a:txBody>
                    <a:bodyPr/>
                    <a:lstStyle/>
                    <a:p>
                      <a:pPr marL="0" marR="0" lvl="0" indent="0" algn="l" rtl="0">
                        <a:spcBef>
                          <a:spcPts val="0"/>
                        </a:spcBef>
                        <a:buSzPct val="25000"/>
                        <a:buNone/>
                      </a:pPr>
                      <a:r>
                        <a:rPr lang="en-US" sz="800">
                          <a:solidFill>
                            <a:srgbClr val="FFFFFF"/>
                          </a:solidFill>
                        </a:rPr>
                        <a:t>In progress</a:t>
                      </a:r>
                    </a:p>
                  </a:txBody>
                  <a:tcPr marL="91450" marR="91450" marT="45700" marB="45700"/>
                </a:tc>
                <a:tc>
                  <a:txBody>
                    <a:bodyPr/>
                    <a:lstStyle/>
                    <a:p>
                      <a:pPr marL="0" marR="0" lvl="0" indent="0" algn="l" rtl="0">
                        <a:spcBef>
                          <a:spcPts val="0"/>
                        </a:spcBef>
                        <a:buSzPct val="25000"/>
                        <a:buNone/>
                      </a:pPr>
                      <a:r>
                        <a:rPr lang="en-US" sz="800">
                          <a:solidFill>
                            <a:srgbClr val="FFFFFF"/>
                          </a:solidFill>
                        </a:rPr>
                        <a:t>TBD</a:t>
                      </a:r>
                    </a:p>
                  </a:txBody>
                  <a:tcPr marL="91450" marR="91450" marT="45700" marB="45700"/>
                </a:tc>
                <a:tc>
                  <a:txBody>
                    <a:bodyPr/>
                    <a:lstStyle/>
                    <a:p>
                      <a:pPr marL="0" marR="0" lvl="0" indent="0" algn="l" rtl="0">
                        <a:spcBef>
                          <a:spcPts val="0"/>
                        </a:spcBef>
                        <a:buSzPct val="25000"/>
                        <a:buNone/>
                      </a:pPr>
                      <a:endParaRPr sz="800">
                        <a:solidFill>
                          <a:srgbClr val="FFFFFF"/>
                        </a:solidFill>
                      </a:endParaRPr>
                    </a:p>
                  </a:txBody>
                  <a:tcPr marL="91450" marR="91450" marT="45700" marB="45700"/>
                </a:tc>
              </a:tr>
              <a:tr h="213300">
                <a:tc>
                  <a:txBody>
                    <a:bodyPr/>
                    <a:lstStyle/>
                    <a:p>
                      <a:pPr marL="0" marR="0" lvl="0" indent="0" algn="l" rtl="0">
                        <a:spcBef>
                          <a:spcPts val="0"/>
                        </a:spcBef>
                        <a:buSzPct val="25000"/>
                        <a:buNone/>
                      </a:pPr>
                      <a:r>
                        <a:rPr lang="en-US" sz="800">
                          <a:solidFill>
                            <a:srgbClr val="FFFFFF"/>
                          </a:solidFill>
                        </a:rPr>
                        <a:t>Intro to SAGE2 code architecture video </a:t>
                      </a:r>
                    </a:p>
                  </a:txBody>
                  <a:tcPr marL="91450" marR="91450" marT="45700" marB="45700"/>
                </a:tc>
                <a:tc>
                  <a:txBody>
                    <a:bodyPr/>
                    <a:lstStyle/>
                    <a:p>
                      <a:pPr marL="0" marR="0" lvl="0" indent="0" algn="l" rtl="0">
                        <a:spcBef>
                          <a:spcPts val="0"/>
                        </a:spcBef>
                        <a:buSzPct val="25000"/>
                        <a:buNone/>
                      </a:pPr>
                      <a:r>
                        <a:rPr lang="en-US" sz="800">
                          <a:solidFill>
                            <a:srgbClr val="FFFFFF"/>
                          </a:solidFill>
                        </a:rPr>
                        <a:t>In progress</a:t>
                      </a:r>
                    </a:p>
                  </a:txBody>
                  <a:tcPr marL="91450" marR="91450" marT="45700" marB="45700"/>
                </a:tc>
                <a:tc>
                  <a:txBody>
                    <a:bodyPr/>
                    <a:lstStyle/>
                    <a:p>
                      <a:pPr marL="0" marR="0" lvl="0" indent="0" algn="l" rtl="0">
                        <a:spcBef>
                          <a:spcPts val="0"/>
                        </a:spcBef>
                        <a:buSzPct val="25000"/>
                        <a:buNone/>
                      </a:pPr>
                      <a:r>
                        <a:rPr lang="en-US" sz="800">
                          <a:solidFill>
                            <a:srgbClr val="FFFFFF"/>
                          </a:solidFill>
                        </a:rPr>
                        <a:t>March</a:t>
                      </a:r>
                    </a:p>
                  </a:txBody>
                  <a:tcPr marL="91450" marR="91450" marT="45700" marB="45700"/>
                </a:tc>
                <a:tc>
                  <a:txBody>
                    <a:bodyPr/>
                    <a:lstStyle/>
                    <a:p>
                      <a:pPr marL="0" marR="0" lvl="0" indent="0" algn="l" rtl="0">
                        <a:spcBef>
                          <a:spcPts val="0"/>
                        </a:spcBef>
                        <a:buSzPct val="25000"/>
                        <a:buNone/>
                      </a:pPr>
                      <a:endParaRPr sz="800">
                        <a:solidFill>
                          <a:srgbClr val="FFFFFF"/>
                        </a:solidFill>
                      </a:endParaRPr>
                    </a:p>
                  </a:txBody>
                  <a:tcPr marL="91450" marR="91450" marT="45700" marB="45700"/>
                </a:tc>
              </a:tr>
            </a:tbl>
          </a:graphicData>
        </a:graphic>
      </p:graphicFrame>
      <p:sp>
        <p:nvSpPr>
          <p:cNvPr id="89" name="Shape 89"/>
          <p:cNvSpPr/>
          <p:nvPr/>
        </p:nvSpPr>
        <p:spPr>
          <a:xfrm>
            <a:off x="2209800" y="1866900"/>
            <a:ext cx="1219200" cy="22860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None/>
            </a:pPr>
            <a:endParaRPr sz="1800">
              <a:solidFill>
                <a:schemeClr val="lt1"/>
              </a:solidFill>
              <a:latin typeface="Calibri"/>
              <a:ea typeface="Calibri"/>
              <a:cs typeface="Calibri"/>
              <a:sym typeface="Calibri"/>
            </a:endParaRPr>
          </a:p>
        </p:txBody>
      </p:sp>
      <p:sp>
        <p:nvSpPr>
          <p:cNvPr id="90" name="Shape 90"/>
          <p:cNvSpPr txBox="1"/>
          <p:nvPr/>
        </p:nvSpPr>
        <p:spPr>
          <a:xfrm>
            <a:off x="76200" y="4953000"/>
            <a:ext cx="3962400" cy="2763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b="1">
                <a:solidFill>
                  <a:schemeClr val="lt1"/>
                </a:solidFill>
                <a:latin typeface="Arial"/>
                <a:ea typeface="Arial"/>
                <a:cs typeface="Arial"/>
                <a:sym typeface="Arial"/>
              </a:rPr>
              <a:t>Key Deliverables/Milestones</a:t>
            </a:r>
            <a:r>
              <a:rPr lang="en-US" sz="1200" b="1">
                <a:solidFill>
                  <a:schemeClr val="lt1"/>
                </a:solidFill>
                <a:latin typeface="Arial"/>
                <a:ea typeface="Arial"/>
                <a:cs typeface="Arial"/>
                <a:sym typeface="Arial"/>
              </a:rPr>
              <a:t>:</a:t>
            </a:r>
          </a:p>
        </p:txBody>
      </p:sp>
      <p:sp>
        <p:nvSpPr>
          <p:cNvPr id="91" name="Shape 91"/>
          <p:cNvSpPr txBox="1"/>
          <p:nvPr/>
        </p:nvSpPr>
        <p:spPr>
          <a:xfrm>
            <a:off x="76200" y="1219200"/>
            <a:ext cx="8001000" cy="5541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b="1">
                <a:solidFill>
                  <a:schemeClr val="lt1"/>
                </a:solidFill>
                <a:latin typeface="Arial"/>
                <a:ea typeface="Arial"/>
                <a:cs typeface="Arial"/>
                <a:sym typeface="Arial"/>
              </a:rPr>
              <a:t>Project Name:	</a:t>
            </a:r>
            <a:r>
              <a:rPr lang="en-US" sz="1000" b="1">
                <a:solidFill>
                  <a:schemeClr val="lt1"/>
                </a:solidFill>
              </a:rPr>
              <a:t>SAGE2 Maintenance / Support</a:t>
            </a:r>
            <a:r>
              <a:rPr lang="en-US" sz="1000" b="1">
                <a:solidFill>
                  <a:schemeClr val="lt1"/>
                </a:solidFill>
                <a:latin typeface="Arial"/>
                <a:ea typeface="Arial"/>
                <a:cs typeface="Arial"/>
                <a:sym typeface="Arial"/>
              </a:rPr>
              <a:t>				Current Phase: </a:t>
            </a:r>
            <a:r>
              <a:rPr lang="en-US" sz="1000" b="1">
                <a:solidFill>
                  <a:schemeClr val="lt1"/>
                </a:solidFill>
              </a:rPr>
              <a:t>Bug fixes, inquiries, and documentation</a:t>
            </a:r>
          </a:p>
          <a:p>
            <a:pPr marL="0" marR="0" lvl="0" indent="0" algn="l" rtl="0">
              <a:spcBef>
                <a:spcPts val="0"/>
              </a:spcBef>
              <a:buSzPct val="25000"/>
              <a:buNone/>
            </a:pPr>
            <a:r>
              <a:rPr lang="en-US" sz="1000" b="1">
                <a:solidFill>
                  <a:schemeClr val="lt1"/>
                </a:solidFill>
                <a:latin typeface="Arial"/>
                <a:ea typeface="Arial"/>
                <a:cs typeface="Arial"/>
                <a:sym typeface="Arial"/>
              </a:rPr>
              <a:t>Project Start:	</a:t>
            </a:r>
            <a:r>
              <a:rPr lang="en-US" sz="1000" b="1">
                <a:solidFill>
                  <a:schemeClr val="lt1"/>
                </a:solidFill>
              </a:rPr>
              <a:t>February</a:t>
            </a:r>
            <a:r>
              <a:rPr lang="en-US" sz="1000" b="1">
                <a:solidFill>
                  <a:schemeClr val="lt1"/>
                </a:solidFill>
                <a:latin typeface="Arial"/>
                <a:ea typeface="Arial"/>
                <a:cs typeface="Arial"/>
                <a:sym typeface="Arial"/>
              </a:rPr>
              <a:t> 2017						Planned/Revised End:</a:t>
            </a:r>
            <a:r>
              <a:rPr lang="en-US" sz="1000" b="1">
                <a:solidFill>
                  <a:schemeClr val="lt1"/>
                </a:solidFill>
              </a:rPr>
              <a:t> March 2017</a:t>
            </a:r>
          </a:p>
          <a:p>
            <a:pPr marL="0" marR="0" lvl="0" indent="0" algn="l" rtl="0">
              <a:spcBef>
                <a:spcPts val="0"/>
              </a:spcBef>
              <a:buSzPct val="25000"/>
              <a:buNone/>
            </a:pPr>
            <a:r>
              <a:rPr lang="en-US" sz="1000" b="1">
                <a:solidFill>
                  <a:schemeClr val="lt1"/>
                </a:solidFill>
                <a:latin typeface="Arial"/>
                <a:ea typeface="Arial"/>
                <a:cs typeface="Arial"/>
                <a:sym typeface="Arial"/>
              </a:rPr>
              <a:t>% Time Spent: 60%</a:t>
            </a:r>
          </a:p>
        </p:txBody>
      </p:sp>
      <p:sp>
        <p:nvSpPr>
          <p:cNvPr id="92" name="Shape 92"/>
          <p:cNvSpPr txBox="1"/>
          <p:nvPr/>
        </p:nvSpPr>
        <p:spPr>
          <a:xfrm>
            <a:off x="6248400" y="6248400"/>
            <a:ext cx="2895600" cy="476100"/>
          </a:xfrm>
          <a:prstGeom prst="rect">
            <a:avLst/>
          </a:prstGeom>
          <a:noFill/>
          <a:ln>
            <a:noFill/>
          </a:ln>
        </p:spPr>
        <p:txBody>
          <a:bodyPr lIns="91425" tIns="45700" rIns="91425" bIns="45700" anchor="t" anchorCtr="0">
            <a:noAutofit/>
          </a:bodyPr>
          <a:lstStyle/>
          <a:p>
            <a:pPr marL="0" marR="0" lvl="0" indent="0" algn="just" rtl="0">
              <a:lnSpc>
                <a:spcPct val="100000"/>
              </a:lnSpc>
              <a:spcBef>
                <a:spcPts val="0"/>
              </a:spcBef>
              <a:spcAft>
                <a:spcPts val="0"/>
              </a:spcAft>
              <a:buSzPct val="25000"/>
              <a:buNone/>
            </a:pPr>
            <a:r>
              <a:rPr lang="en-US" sz="1400">
                <a:solidFill>
                  <a:schemeClr val="lt1"/>
                </a:solidFill>
                <a:latin typeface="Arial"/>
                <a:ea typeface="Arial"/>
                <a:cs typeface="Arial"/>
                <a:sym typeface="Arial"/>
              </a:rPr>
              <a:t>		              </a:t>
            </a:r>
          </a:p>
          <a:p>
            <a:pPr marL="0" marR="0" lvl="0" indent="0" algn="just" rtl="0">
              <a:lnSpc>
                <a:spcPct val="100000"/>
              </a:lnSpc>
              <a:spcBef>
                <a:spcPts val="0"/>
              </a:spcBef>
              <a:buSzPct val="25000"/>
              <a:buNone/>
            </a:pPr>
            <a:r>
              <a:rPr lang="en-US" sz="1400">
                <a:solidFill>
                  <a:schemeClr val="lt1"/>
                </a:solidFill>
                <a:latin typeface="Arial"/>
                <a:ea typeface="Arial"/>
                <a:cs typeface="Arial"/>
                <a:sym typeface="Arial"/>
              </a:rPr>
              <a:t>		         </a:t>
            </a:r>
            <a:r>
              <a:rPr lang="en-US">
                <a:solidFill>
                  <a:schemeClr val="lt1"/>
                </a:solidFill>
              </a:rPr>
              <a:t>2 / 4</a:t>
            </a:r>
          </a:p>
        </p:txBody>
      </p:sp>
    </p:spTree>
    <p:extLst>
      <p:ext uri="{BB962C8B-B14F-4D97-AF65-F5344CB8AC3E}">
        <p14:creationId xmlns:p14="http://schemas.microsoft.com/office/powerpoint/2010/main" val="252771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196850" y="0"/>
            <a:ext cx="84900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lt1"/>
              </a:buClr>
              <a:buSzPct val="25000"/>
              <a:buFont typeface="Calibri"/>
              <a:buNone/>
            </a:pPr>
            <a:r>
              <a:rPr lang="en-US" sz="4400" b="0" i="0" u="none" strike="noStrike" cap="none">
                <a:solidFill>
                  <a:schemeClr val="lt1"/>
                </a:solidFill>
                <a:latin typeface="Calibri"/>
                <a:ea typeface="Calibri"/>
                <a:cs typeface="Calibri"/>
                <a:sym typeface="Calibri"/>
              </a:rPr>
              <a:t>Project Status </a:t>
            </a:r>
            <a:r>
              <a:rPr lang="en-US"/>
              <a:t>Dylan</a:t>
            </a:r>
          </a:p>
        </p:txBody>
      </p:sp>
      <p:sp>
        <p:nvSpPr>
          <p:cNvPr id="98" name="Shape 98"/>
          <p:cNvSpPr txBox="1"/>
          <p:nvPr/>
        </p:nvSpPr>
        <p:spPr>
          <a:xfrm>
            <a:off x="76200" y="1956475"/>
            <a:ext cx="8915400" cy="28623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b="1" dirty="0">
                <a:solidFill>
                  <a:schemeClr val="lt1"/>
                </a:solidFill>
                <a:latin typeface="Arial"/>
                <a:ea typeface="Arial"/>
                <a:cs typeface="Arial"/>
                <a:sym typeface="Arial"/>
              </a:rPr>
              <a:t>Summary of Recent Status:  </a:t>
            </a:r>
            <a:r>
              <a:rPr lang="en-US" sz="1000" b="1" dirty="0">
                <a:solidFill>
                  <a:schemeClr val="lt1"/>
                </a:solidFill>
              </a:rPr>
              <a:t/>
            </a:r>
            <a:br>
              <a:rPr lang="en-US" sz="1000" b="1" dirty="0">
                <a:solidFill>
                  <a:schemeClr val="lt1"/>
                </a:solidFill>
              </a:rPr>
            </a:br>
            <a:r>
              <a:rPr lang="en-US" sz="1000" b="1" dirty="0">
                <a:solidFill>
                  <a:schemeClr val="lt1"/>
                </a:solidFill>
              </a:rPr>
              <a:t>There seems to be a large interest in getting  data flowing between different and distinct apps. For example overlaying map information from two different applications. Currently </a:t>
            </a:r>
            <a:r>
              <a:rPr lang="en-US" sz="1000" b="1" dirty="0" err="1">
                <a:solidFill>
                  <a:schemeClr val="lt1"/>
                </a:solidFill>
              </a:rPr>
              <a:t>javascript</a:t>
            </a:r>
            <a:r>
              <a:rPr lang="en-US" sz="1000" b="1" dirty="0">
                <a:solidFill>
                  <a:schemeClr val="lt1"/>
                </a:solidFill>
              </a:rPr>
              <a:t> AJAX calls and POST / GET methods have security issues that are not simple to resolve. Initial testing shows that </a:t>
            </a:r>
            <a:r>
              <a:rPr lang="en-US" sz="1000" b="1" dirty="0" err="1">
                <a:solidFill>
                  <a:schemeClr val="lt1"/>
                </a:solidFill>
              </a:rPr>
              <a:t>websockets</a:t>
            </a:r>
            <a:r>
              <a:rPr lang="en-US" sz="1000" b="1" dirty="0">
                <a:solidFill>
                  <a:schemeClr val="lt1"/>
                </a:solidFill>
              </a:rPr>
              <a:t> may provide the easiest way for developers to quickly join such a system.</a:t>
            </a:r>
          </a:p>
          <a:p>
            <a:pPr marL="0" marR="0" lvl="0" indent="0" algn="l" rtl="0">
              <a:spcBef>
                <a:spcPts val="0"/>
              </a:spcBef>
              <a:buNone/>
            </a:pPr>
            <a:endParaRPr sz="1000" b="1" dirty="0">
              <a:solidFill>
                <a:schemeClr val="lt1"/>
              </a:solidFill>
              <a:latin typeface="Arial"/>
              <a:ea typeface="Arial"/>
              <a:cs typeface="Arial"/>
              <a:sym typeface="Arial"/>
            </a:endParaRPr>
          </a:p>
          <a:p>
            <a:pPr marL="0" marR="0" lvl="0" indent="0" algn="l" rtl="0">
              <a:spcBef>
                <a:spcPts val="0"/>
              </a:spcBef>
              <a:buNone/>
            </a:pPr>
            <a:endParaRPr sz="1000" b="1" dirty="0">
              <a:solidFill>
                <a:schemeClr val="lt1"/>
              </a:solidFill>
              <a:latin typeface="Arial"/>
              <a:ea typeface="Arial"/>
              <a:cs typeface="Arial"/>
              <a:sym typeface="Arial"/>
            </a:endParaRPr>
          </a:p>
          <a:p>
            <a:pPr marL="0" marR="0" lvl="0" indent="0" algn="l" rtl="0">
              <a:spcBef>
                <a:spcPts val="0"/>
              </a:spcBef>
              <a:buSzPct val="25000"/>
              <a:buNone/>
            </a:pPr>
            <a:r>
              <a:rPr lang="en-US" sz="1000" b="1" dirty="0">
                <a:solidFill>
                  <a:schemeClr val="lt1"/>
                </a:solidFill>
                <a:latin typeface="Arial"/>
                <a:ea typeface="Arial"/>
                <a:cs typeface="Arial"/>
                <a:sym typeface="Arial"/>
              </a:rPr>
              <a:t>Activities Completed:</a:t>
            </a:r>
          </a:p>
          <a:p>
            <a:pPr marL="742950" marR="0" lvl="1" indent="-285750" algn="l" rtl="0">
              <a:spcBef>
                <a:spcPts val="0"/>
              </a:spcBef>
              <a:buClr>
                <a:schemeClr val="lt1"/>
              </a:buClr>
              <a:buSzPct val="100000"/>
              <a:buFont typeface="Noto Sans Symbols"/>
              <a:buChar char="▪"/>
            </a:pPr>
            <a:r>
              <a:rPr lang="en-US" sz="1000" dirty="0">
                <a:solidFill>
                  <a:schemeClr val="lt1"/>
                </a:solidFill>
              </a:rPr>
              <a:t>Created a prototype data broker server that only passes strings</a:t>
            </a:r>
          </a:p>
          <a:p>
            <a:pPr marL="742950" marR="0" lvl="1" indent="-285750" algn="l" rtl="0">
              <a:spcBef>
                <a:spcPts val="0"/>
              </a:spcBef>
              <a:buClr>
                <a:schemeClr val="lt1"/>
              </a:buClr>
              <a:buSzPct val="100000"/>
              <a:buFont typeface="Noto Sans Symbols"/>
              <a:buChar char="▪"/>
            </a:pPr>
            <a:r>
              <a:rPr lang="en-US" sz="1000" dirty="0">
                <a:solidFill>
                  <a:schemeClr val="lt1"/>
                </a:solidFill>
              </a:rPr>
              <a:t>It is designed like a chat program, but the hosted pages are on two different server Pela and </a:t>
            </a:r>
            <a:r>
              <a:rPr lang="en-US" sz="1000" dirty="0" err="1">
                <a:solidFill>
                  <a:schemeClr val="lt1"/>
                </a:solidFill>
              </a:rPr>
              <a:t>Mokulua</a:t>
            </a:r>
            <a:r>
              <a:rPr lang="en-US" sz="1000" dirty="0">
                <a:solidFill>
                  <a:schemeClr val="lt1"/>
                </a:solidFill>
              </a:rPr>
              <a:t>. The data broker is on </a:t>
            </a:r>
            <a:r>
              <a:rPr lang="en-US" sz="1000" dirty="0" err="1">
                <a:solidFill>
                  <a:schemeClr val="lt1"/>
                </a:solidFill>
              </a:rPr>
              <a:t>Mokulua</a:t>
            </a:r>
            <a:r>
              <a:rPr lang="en-US" sz="1000" dirty="0">
                <a:solidFill>
                  <a:schemeClr val="lt1"/>
                </a:solidFill>
              </a:rPr>
              <a:t>.</a:t>
            </a:r>
          </a:p>
          <a:p>
            <a:pPr marL="742950" marR="0" lvl="1" indent="-285750" algn="l" rtl="0">
              <a:spcBef>
                <a:spcPts val="0"/>
              </a:spcBef>
              <a:buClr>
                <a:schemeClr val="lt1"/>
              </a:buClr>
              <a:buFont typeface="Noto Sans Symbols"/>
              <a:buChar char="▪"/>
            </a:pPr>
            <a:endParaRPr sz="1000" dirty="0">
              <a:solidFill>
                <a:schemeClr val="lt1"/>
              </a:solidFill>
            </a:endParaRPr>
          </a:p>
          <a:p>
            <a:pPr marL="0" marR="0" lvl="0" indent="0" algn="l" rtl="0">
              <a:spcBef>
                <a:spcPts val="0"/>
              </a:spcBef>
              <a:buSzPct val="25000"/>
              <a:buNone/>
            </a:pPr>
            <a:r>
              <a:rPr lang="en-US" sz="1000" b="1" dirty="0">
                <a:solidFill>
                  <a:schemeClr val="lt1"/>
                </a:solidFill>
                <a:latin typeface="Arial"/>
                <a:ea typeface="Arial"/>
                <a:cs typeface="Arial"/>
                <a:sym typeface="Arial"/>
              </a:rPr>
              <a:t>Activities In Progress:</a:t>
            </a:r>
          </a:p>
          <a:p>
            <a:pPr marL="742950" marR="0" lvl="1" indent="-285750" algn="l" rtl="0">
              <a:spcBef>
                <a:spcPts val="0"/>
              </a:spcBef>
              <a:buClr>
                <a:schemeClr val="lt1"/>
              </a:buClr>
              <a:buSzPct val="100000"/>
              <a:buFont typeface="Noto Sans Symbols"/>
              <a:buChar char="▪"/>
            </a:pPr>
            <a:r>
              <a:rPr lang="en-US" sz="1000" dirty="0">
                <a:solidFill>
                  <a:schemeClr val="lt1"/>
                </a:solidFill>
              </a:rPr>
              <a:t>Create send and request methods to specify type of data or named data.</a:t>
            </a:r>
          </a:p>
          <a:p>
            <a:pPr marL="742950" marR="0" lvl="1" indent="-285750" algn="l" rtl="0">
              <a:spcBef>
                <a:spcPts val="0"/>
              </a:spcBef>
              <a:buClr>
                <a:schemeClr val="lt1"/>
              </a:buClr>
              <a:buSzPct val="100000"/>
              <a:buFont typeface="Noto Sans Symbols"/>
              <a:buChar char="▪"/>
            </a:pPr>
            <a:r>
              <a:rPr lang="en-US" sz="1000" dirty="0">
                <a:solidFill>
                  <a:schemeClr val="lt1"/>
                </a:solidFill>
              </a:rPr>
              <a:t>Get the data broker to use more than strings.</a:t>
            </a:r>
          </a:p>
          <a:p>
            <a:pPr marL="0" marR="0" lvl="0" indent="0" algn="l" rtl="0">
              <a:spcBef>
                <a:spcPts val="0"/>
              </a:spcBef>
              <a:buSzPct val="25000"/>
              <a:buNone/>
            </a:pPr>
            <a:r>
              <a:rPr lang="en-US" sz="1000" b="1" dirty="0">
                <a:solidFill>
                  <a:schemeClr val="lt1"/>
                </a:solidFill>
                <a:latin typeface="Arial"/>
                <a:ea typeface="Arial"/>
                <a:cs typeface="Arial"/>
                <a:sym typeface="Arial"/>
              </a:rPr>
              <a:t>Issues:</a:t>
            </a:r>
          </a:p>
          <a:p>
            <a:pPr marL="742950" marR="0" lvl="1" indent="-285750" algn="l" rtl="0">
              <a:spcBef>
                <a:spcPts val="0"/>
              </a:spcBef>
              <a:buClr>
                <a:schemeClr val="lt1"/>
              </a:buClr>
              <a:buSzPct val="100000"/>
              <a:buFont typeface="Noto Sans Symbols"/>
              <a:buChar char="▪"/>
            </a:pPr>
            <a:r>
              <a:rPr lang="en-US" sz="1000" dirty="0">
                <a:solidFill>
                  <a:schemeClr val="lt1"/>
                </a:solidFill>
              </a:rPr>
              <a:t>Developing a send / request system that correctly accounts for ideas of information.</a:t>
            </a:r>
            <a:br>
              <a:rPr lang="en-US" sz="1000" dirty="0">
                <a:solidFill>
                  <a:schemeClr val="lt1"/>
                </a:solidFill>
              </a:rPr>
            </a:br>
            <a:r>
              <a:rPr lang="en-US" sz="1000" dirty="0">
                <a:solidFill>
                  <a:schemeClr val="lt1"/>
                </a:solidFill>
              </a:rPr>
              <a:t>For example, sending a restriction of time has at minimum two aspects. Start Time and End Time.</a:t>
            </a:r>
            <a:br>
              <a:rPr lang="en-US" sz="1000" dirty="0">
                <a:solidFill>
                  <a:schemeClr val="lt1"/>
                </a:solidFill>
              </a:rPr>
            </a:br>
            <a:r>
              <a:rPr lang="en-US" sz="1000" dirty="0">
                <a:solidFill>
                  <a:schemeClr val="lt1"/>
                </a:solidFill>
              </a:rPr>
              <a:t>In addition to restriction there is actual data. I want to send my data within Start Time and End Time.</a:t>
            </a:r>
          </a:p>
          <a:p>
            <a:pPr marL="742950" marR="0" lvl="1" indent="-285750" algn="l" rtl="0">
              <a:spcBef>
                <a:spcPts val="0"/>
              </a:spcBef>
              <a:buClr>
                <a:schemeClr val="lt1"/>
              </a:buClr>
              <a:buSzPct val="100000"/>
              <a:buFont typeface="Noto Sans Symbols"/>
              <a:buChar char="▪"/>
            </a:pPr>
            <a:r>
              <a:rPr lang="en-US" sz="1000" dirty="0">
                <a:solidFill>
                  <a:schemeClr val="lt1"/>
                </a:solidFill>
              </a:rPr>
              <a:t>Prototyping a specific usage case may be necessary to evaluate what should be implemented</a:t>
            </a:r>
          </a:p>
        </p:txBody>
      </p:sp>
      <p:graphicFrame>
        <p:nvGraphicFramePr>
          <p:cNvPr id="99" name="Shape 99"/>
          <p:cNvGraphicFramePr/>
          <p:nvPr/>
        </p:nvGraphicFramePr>
        <p:xfrm>
          <a:off x="196850" y="5257800"/>
          <a:ext cx="8489950" cy="1081830"/>
        </p:xfrm>
        <a:graphic>
          <a:graphicData uri="http://schemas.openxmlformats.org/drawingml/2006/table">
            <a:tbl>
              <a:tblPr firstRow="1" bandRow="1">
                <a:noFill/>
              </a:tblPr>
              <a:tblGrid>
                <a:gridCol w="2317750"/>
                <a:gridCol w="990600"/>
                <a:gridCol w="1981200"/>
                <a:gridCol w="3200400"/>
              </a:tblGrid>
              <a:tr h="228550">
                <a:tc>
                  <a:txBody>
                    <a:bodyPr/>
                    <a:lstStyle/>
                    <a:p>
                      <a:pPr marL="0" marR="0" lvl="0" indent="0" algn="ctr" rtl="0">
                        <a:spcBef>
                          <a:spcPts val="0"/>
                        </a:spcBef>
                        <a:buSzPct val="25000"/>
                        <a:buNone/>
                      </a:pPr>
                      <a:r>
                        <a:rPr lang="en-US" sz="800" b="1">
                          <a:solidFill>
                            <a:srgbClr val="FFFFFF"/>
                          </a:solidFill>
                        </a:rPr>
                        <a:t>Deliverable</a:t>
                      </a:r>
                    </a:p>
                  </a:txBody>
                  <a:tcPr marL="91450" marR="91450" marT="45700" marB="45700"/>
                </a:tc>
                <a:tc>
                  <a:txBody>
                    <a:bodyPr/>
                    <a:lstStyle/>
                    <a:p>
                      <a:pPr marL="0" marR="0" lvl="0" indent="0" algn="ctr" rtl="0">
                        <a:spcBef>
                          <a:spcPts val="0"/>
                        </a:spcBef>
                        <a:buSzPct val="25000"/>
                        <a:buNone/>
                      </a:pPr>
                      <a:r>
                        <a:rPr lang="en-US" sz="800" b="1">
                          <a:solidFill>
                            <a:srgbClr val="FFFFFF"/>
                          </a:solidFill>
                        </a:rPr>
                        <a:t>Status</a:t>
                      </a:r>
                    </a:p>
                  </a:txBody>
                  <a:tcPr marL="91450" marR="91450" marT="45700" marB="45700"/>
                </a:tc>
                <a:tc>
                  <a:txBody>
                    <a:bodyPr/>
                    <a:lstStyle/>
                    <a:p>
                      <a:pPr marL="0" marR="0" lvl="0" indent="0" algn="ctr" rtl="0">
                        <a:spcBef>
                          <a:spcPts val="0"/>
                        </a:spcBef>
                        <a:buSzPct val="25000"/>
                        <a:buNone/>
                      </a:pPr>
                      <a:r>
                        <a:rPr lang="en-US" sz="800" b="1">
                          <a:solidFill>
                            <a:srgbClr val="FFFFFF"/>
                          </a:solidFill>
                        </a:rPr>
                        <a:t>Planned/Revised Completion Date</a:t>
                      </a:r>
                    </a:p>
                  </a:txBody>
                  <a:tcPr marL="91450" marR="91450" marT="45700" marB="45700"/>
                </a:tc>
                <a:tc>
                  <a:txBody>
                    <a:bodyPr/>
                    <a:lstStyle/>
                    <a:p>
                      <a:pPr marL="0" marR="0" lvl="0" indent="0" algn="ctr" rtl="0">
                        <a:spcBef>
                          <a:spcPts val="0"/>
                        </a:spcBef>
                        <a:buSzPct val="25000"/>
                        <a:buNone/>
                      </a:pPr>
                      <a:r>
                        <a:rPr lang="en-US" sz="800" b="1">
                          <a:solidFill>
                            <a:srgbClr val="FFFFFF"/>
                          </a:solidFill>
                        </a:rPr>
                        <a:t>Comments</a:t>
                      </a:r>
                    </a:p>
                  </a:txBody>
                  <a:tcPr marL="91450" marR="91450" marT="45700" marB="45700"/>
                </a:tc>
              </a:tr>
              <a:tr h="213300">
                <a:tc>
                  <a:txBody>
                    <a:bodyPr/>
                    <a:lstStyle/>
                    <a:p>
                      <a:pPr marL="0" marR="0" lvl="0" indent="0" algn="l" rtl="0">
                        <a:spcBef>
                          <a:spcPts val="0"/>
                        </a:spcBef>
                        <a:buSzPct val="25000"/>
                        <a:buNone/>
                      </a:pPr>
                      <a:r>
                        <a:rPr lang="en-US" sz="800">
                          <a:solidFill>
                            <a:srgbClr val="FFFFFF"/>
                          </a:solidFill>
                        </a:rPr>
                        <a:t>Js file to use in app development</a:t>
                      </a:r>
                    </a:p>
                  </a:txBody>
                  <a:tcPr marL="91450" marR="91450" marT="45700" marB="45700"/>
                </a:tc>
                <a:tc>
                  <a:txBody>
                    <a:bodyPr/>
                    <a:lstStyle/>
                    <a:p>
                      <a:pPr marL="0" marR="0" lvl="0" indent="0" algn="l" rtl="0">
                        <a:spcBef>
                          <a:spcPts val="0"/>
                        </a:spcBef>
                        <a:buSzPct val="25000"/>
                        <a:buNone/>
                      </a:pPr>
                      <a:r>
                        <a:rPr lang="en-US" sz="800">
                          <a:solidFill>
                            <a:srgbClr val="FFFFFF"/>
                          </a:solidFill>
                        </a:rPr>
                        <a:t>In progress</a:t>
                      </a:r>
                    </a:p>
                  </a:txBody>
                  <a:tcPr marL="91450" marR="91450" marT="45700" marB="45700"/>
                </a:tc>
                <a:tc>
                  <a:txBody>
                    <a:bodyPr/>
                    <a:lstStyle/>
                    <a:p>
                      <a:pPr marL="0" marR="0" lvl="0" indent="0" algn="l" rtl="0">
                        <a:spcBef>
                          <a:spcPts val="0"/>
                        </a:spcBef>
                        <a:buSzPct val="25000"/>
                        <a:buNone/>
                      </a:pPr>
                      <a:r>
                        <a:rPr lang="en-US" sz="800">
                          <a:solidFill>
                            <a:srgbClr val="FFFFFF"/>
                          </a:solidFill>
                        </a:rPr>
                        <a:t>Prototype planned for end of March</a:t>
                      </a:r>
                    </a:p>
                  </a:txBody>
                  <a:tcPr marL="91450" marR="91450" marT="45700" marB="45700"/>
                </a:tc>
                <a:tc>
                  <a:txBody>
                    <a:bodyPr/>
                    <a:lstStyle/>
                    <a:p>
                      <a:pPr marL="0" marR="0" lvl="0" indent="0" algn="l" rtl="0">
                        <a:spcBef>
                          <a:spcPts val="0"/>
                        </a:spcBef>
                        <a:buSzPct val="25000"/>
                        <a:buNone/>
                      </a:pPr>
                      <a:endParaRPr sz="800">
                        <a:solidFill>
                          <a:srgbClr val="FFFFFF"/>
                        </a:solidFill>
                      </a:endParaRPr>
                    </a:p>
                  </a:txBody>
                  <a:tcPr marL="91450" marR="91450" marT="45700" marB="45700"/>
                </a:tc>
              </a:tr>
              <a:tr h="213300">
                <a:tc>
                  <a:txBody>
                    <a:bodyPr/>
                    <a:lstStyle/>
                    <a:p>
                      <a:pPr marL="0" marR="0" lvl="0" indent="0" algn="l" rtl="0">
                        <a:spcBef>
                          <a:spcPts val="0"/>
                        </a:spcBef>
                        <a:buSzPct val="25000"/>
                        <a:buNone/>
                      </a:pPr>
                      <a:endParaRPr sz="800">
                        <a:solidFill>
                          <a:srgbClr val="FFFFFF"/>
                        </a:solidFill>
                      </a:endParaRPr>
                    </a:p>
                  </a:txBody>
                  <a:tcPr marL="91450" marR="91450" marT="45700" marB="45700"/>
                </a:tc>
                <a:tc>
                  <a:txBody>
                    <a:bodyPr/>
                    <a:lstStyle/>
                    <a:p>
                      <a:pPr marL="0" marR="0" lvl="0" indent="0" algn="l" rtl="0">
                        <a:spcBef>
                          <a:spcPts val="0"/>
                        </a:spcBef>
                        <a:buSzPct val="25000"/>
                        <a:buNone/>
                      </a:pPr>
                      <a:endParaRPr sz="800">
                        <a:solidFill>
                          <a:srgbClr val="FFFFFF"/>
                        </a:solidFill>
                      </a:endParaRPr>
                    </a:p>
                  </a:txBody>
                  <a:tcPr marL="91450" marR="91450" marT="45700" marB="45700"/>
                </a:tc>
                <a:tc>
                  <a:txBody>
                    <a:bodyPr/>
                    <a:lstStyle/>
                    <a:p>
                      <a:pPr marL="0" marR="0" lvl="0" indent="0" algn="l" rtl="0">
                        <a:spcBef>
                          <a:spcPts val="0"/>
                        </a:spcBef>
                        <a:buSzPct val="25000"/>
                        <a:buNone/>
                      </a:pPr>
                      <a:endParaRPr sz="800">
                        <a:solidFill>
                          <a:srgbClr val="FFFFFF"/>
                        </a:solidFill>
                      </a:endParaRPr>
                    </a:p>
                  </a:txBody>
                  <a:tcPr marL="91450" marR="91450" marT="45700" marB="45700"/>
                </a:tc>
                <a:tc>
                  <a:txBody>
                    <a:bodyPr/>
                    <a:lstStyle/>
                    <a:p>
                      <a:pPr marL="0" marR="0" lvl="0" indent="0" algn="l" rtl="0">
                        <a:spcBef>
                          <a:spcPts val="0"/>
                        </a:spcBef>
                        <a:buSzPct val="25000"/>
                        <a:buNone/>
                      </a:pPr>
                      <a:endParaRPr sz="800">
                        <a:solidFill>
                          <a:srgbClr val="FFFFFF"/>
                        </a:solidFill>
                      </a:endParaRPr>
                    </a:p>
                  </a:txBody>
                  <a:tcPr marL="91450" marR="91450" marT="45700" marB="45700"/>
                </a:tc>
              </a:tr>
              <a:tr h="213300">
                <a:tc>
                  <a:txBody>
                    <a:bodyPr/>
                    <a:lstStyle/>
                    <a:p>
                      <a:pPr marL="0" marR="0" lvl="0" indent="0" algn="l" rtl="0">
                        <a:spcBef>
                          <a:spcPts val="0"/>
                        </a:spcBef>
                        <a:buSzPct val="25000"/>
                        <a:buNone/>
                      </a:pPr>
                      <a:endParaRPr sz="800">
                        <a:solidFill>
                          <a:srgbClr val="FFFFFF"/>
                        </a:solidFill>
                      </a:endParaRPr>
                    </a:p>
                  </a:txBody>
                  <a:tcPr marL="91450" marR="91450" marT="45700" marB="45700"/>
                </a:tc>
                <a:tc>
                  <a:txBody>
                    <a:bodyPr/>
                    <a:lstStyle/>
                    <a:p>
                      <a:pPr marL="0" marR="0" lvl="0" indent="0" algn="l" rtl="0">
                        <a:spcBef>
                          <a:spcPts val="0"/>
                        </a:spcBef>
                        <a:buSzPct val="25000"/>
                        <a:buNone/>
                      </a:pPr>
                      <a:endParaRPr sz="800">
                        <a:solidFill>
                          <a:srgbClr val="FFFFFF"/>
                        </a:solidFill>
                      </a:endParaRPr>
                    </a:p>
                  </a:txBody>
                  <a:tcPr marL="91450" marR="91450" marT="45700" marB="45700"/>
                </a:tc>
                <a:tc>
                  <a:txBody>
                    <a:bodyPr/>
                    <a:lstStyle/>
                    <a:p>
                      <a:pPr marL="0" marR="0" lvl="0" indent="0" algn="l" rtl="0">
                        <a:spcBef>
                          <a:spcPts val="0"/>
                        </a:spcBef>
                        <a:buSzPct val="25000"/>
                        <a:buNone/>
                      </a:pPr>
                      <a:endParaRPr sz="800">
                        <a:solidFill>
                          <a:srgbClr val="FFFFFF"/>
                        </a:solidFill>
                      </a:endParaRPr>
                    </a:p>
                  </a:txBody>
                  <a:tcPr marL="91450" marR="91450" marT="45700" marB="45700"/>
                </a:tc>
                <a:tc>
                  <a:txBody>
                    <a:bodyPr/>
                    <a:lstStyle/>
                    <a:p>
                      <a:pPr marL="0" marR="0" lvl="0" indent="0" algn="l" rtl="0">
                        <a:spcBef>
                          <a:spcPts val="0"/>
                        </a:spcBef>
                        <a:buSzPct val="25000"/>
                        <a:buNone/>
                      </a:pPr>
                      <a:endParaRPr sz="800">
                        <a:solidFill>
                          <a:srgbClr val="FFFFFF"/>
                        </a:solidFill>
                      </a:endParaRPr>
                    </a:p>
                  </a:txBody>
                  <a:tcPr marL="91450" marR="91450" marT="45700" marB="45700"/>
                </a:tc>
              </a:tr>
              <a:tr h="213300">
                <a:tc>
                  <a:txBody>
                    <a:bodyPr/>
                    <a:lstStyle/>
                    <a:p>
                      <a:pPr marL="0" marR="0" lvl="0" indent="0" algn="l" rtl="0">
                        <a:spcBef>
                          <a:spcPts val="0"/>
                        </a:spcBef>
                        <a:buSzPct val="25000"/>
                        <a:buNone/>
                      </a:pPr>
                      <a:endParaRPr sz="800">
                        <a:solidFill>
                          <a:srgbClr val="FFFFFF"/>
                        </a:solidFill>
                      </a:endParaRPr>
                    </a:p>
                  </a:txBody>
                  <a:tcPr marL="91450" marR="91450" marT="45700" marB="45700"/>
                </a:tc>
                <a:tc>
                  <a:txBody>
                    <a:bodyPr/>
                    <a:lstStyle/>
                    <a:p>
                      <a:pPr marL="0" marR="0" lvl="0" indent="0" algn="l" rtl="0">
                        <a:spcBef>
                          <a:spcPts val="0"/>
                        </a:spcBef>
                        <a:buSzPct val="25000"/>
                        <a:buNone/>
                      </a:pPr>
                      <a:endParaRPr sz="800">
                        <a:solidFill>
                          <a:srgbClr val="FFFFFF"/>
                        </a:solidFill>
                      </a:endParaRPr>
                    </a:p>
                  </a:txBody>
                  <a:tcPr marL="91450" marR="91450" marT="45700" marB="45700"/>
                </a:tc>
                <a:tc>
                  <a:txBody>
                    <a:bodyPr/>
                    <a:lstStyle/>
                    <a:p>
                      <a:pPr marL="0" marR="0" lvl="0" indent="0" algn="l" rtl="0">
                        <a:spcBef>
                          <a:spcPts val="0"/>
                        </a:spcBef>
                        <a:buSzPct val="25000"/>
                        <a:buNone/>
                      </a:pPr>
                      <a:endParaRPr sz="800">
                        <a:solidFill>
                          <a:srgbClr val="FFFFFF"/>
                        </a:solidFill>
                      </a:endParaRPr>
                    </a:p>
                  </a:txBody>
                  <a:tcPr marL="91450" marR="91450" marT="45700" marB="45700"/>
                </a:tc>
                <a:tc>
                  <a:txBody>
                    <a:bodyPr/>
                    <a:lstStyle/>
                    <a:p>
                      <a:pPr marL="0" marR="0" lvl="0" indent="0" algn="l" rtl="0">
                        <a:spcBef>
                          <a:spcPts val="0"/>
                        </a:spcBef>
                        <a:buSzPct val="25000"/>
                        <a:buNone/>
                      </a:pPr>
                      <a:endParaRPr sz="800">
                        <a:solidFill>
                          <a:srgbClr val="FFFFFF"/>
                        </a:solidFill>
                      </a:endParaRPr>
                    </a:p>
                  </a:txBody>
                  <a:tcPr marL="91450" marR="91450" marT="45700" marB="45700"/>
                </a:tc>
              </a:tr>
            </a:tbl>
          </a:graphicData>
        </a:graphic>
      </p:graphicFrame>
      <p:sp>
        <p:nvSpPr>
          <p:cNvPr id="100" name="Shape 100"/>
          <p:cNvSpPr/>
          <p:nvPr/>
        </p:nvSpPr>
        <p:spPr>
          <a:xfrm>
            <a:off x="2209800" y="1866900"/>
            <a:ext cx="1219200" cy="22860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None/>
            </a:pPr>
            <a:endParaRPr sz="1800">
              <a:solidFill>
                <a:schemeClr val="lt1"/>
              </a:solidFill>
              <a:latin typeface="Calibri"/>
              <a:ea typeface="Calibri"/>
              <a:cs typeface="Calibri"/>
              <a:sym typeface="Calibri"/>
            </a:endParaRPr>
          </a:p>
        </p:txBody>
      </p:sp>
      <p:sp>
        <p:nvSpPr>
          <p:cNvPr id="101" name="Shape 101"/>
          <p:cNvSpPr txBox="1"/>
          <p:nvPr/>
        </p:nvSpPr>
        <p:spPr>
          <a:xfrm>
            <a:off x="76200" y="4953000"/>
            <a:ext cx="3962400" cy="2763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b="1">
                <a:solidFill>
                  <a:schemeClr val="lt1"/>
                </a:solidFill>
                <a:latin typeface="Arial"/>
                <a:ea typeface="Arial"/>
                <a:cs typeface="Arial"/>
                <a:sym typeface="Arial"/>
              </a:rPr>
              <a:t>Key Deliverables/Milestones</a:t>
            </a:r>
            <a:r>
              <a:rPr lang="en-US" sz="1200" b="1">
                <a:solidFill>
                  <a:schemeClr val="lt1"/>
                </a:solidFill>
                <a:latin typeface="Arial"/>
                <a:ea typeface="Arial"/>
                <a:cs typeface="Arial"/>
                <a:sym typeface="Arial"/>
              </a:rPr>
              <a:t>:</a:t>
            </a:r>
          </a:p>
        </p:txBody>
      </p:sp>
      <p:sp>
        <p:nvSpPr>
          <p:cNvPr id="102" name="Shape 102"/>
          <p:cNvSpPr txBox="1"/>
          <p:nvPr/>
        </p:nvSpPr>
        <p:spPr>
          <a:xfrm>
            <a:off x="76200" y="1219200"/>
            <a:ext cx="8001000" cy="5541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b="1">
                <a:solidFill>
                  <a:schemeClr val="lt1"/>
                </a:solidFill>
                <a:latin typeface="Arial"/>
                <a:ea typeface="Arial"/>
                <a:cs typeface="Arial"/>
                <a:sym typeface="Arial"/>
              </a:rPr>
              <a:t>Project Name:	Cross </a:t>
            </a:r>
            <a:r>
              <a:rPr lang="en-US" sz="1000" b="1">
                <a:solidFill>
                  <a:schemeClr val="lt1"/>
                </a:solidFill>
              </a:rPr>
              <a:t>Server/Webpage Data Broker		</a:t>
            </a:r>
            <a:r>
              <a:rPr lang="en-US" sz="1000" b="1">
                <a:solidFill>
                  <a:schemeClr val="lt1"/>
                </a:solidFill>
                <a:latin typeface="Arial"/>
                <a:ea typeface="Arial"/>
                <a:cs typeface="Arial"/>
                <a:sym typeface="Arial"/>
              </a:rPr>
              <a:t>	Current Phase: </a:t>
            </a:r>
            <a:r>
              <a:rPr lang="en-US" sz="1000" b="1">
                <a:solidFill>
                  <a:schemeClr val="lt1"/>
                </a:solidFill>
              </a:rPr>
              <a:t>Proof of concept</a:t>
            </a:r>
          </a:p>
          <a:p>
            <a:pPr marL="0" marR="0" lvl="0" indent="0" algn="l" rtl="0">
              <a:spcBef>
                <a:spcPts val="0"/>
              </a:spcBef>
              <a:buSzPct val="25000"/>
              <a:buNone/>
            </a:pPr>
            <a:r>
              <a:rPr lang="en-US" sz="1000" b="1">
                <a:solidFill>
                  <a:schemeClr val="lt1"/>
                </a:solidFill>
                <a:latin typeface="Arial"/>
                <a:ea typeface="Arial"/>
                <a:cs typeface="Arial"/>
                <a:sym typeface="Arial"/>
              </a:rPr>
              <a:t>Project Start:	</a:t>
            </a:r>
            <a:r>
              <a:rPr lang="en-US" sz="1000" b="1">
                <a:solidFill>
                  <a:schemeClr val="lt1"/>
                </a:solidFill>
              </a:rPr>
              <a:t>February</a:t>
            </a:r>
            <a:r>
              <a:rPr lang="en-US" sz="1000" b="1">
                <a:solidFill>
                  <a:schemeClr val="lt1"/>
                </a:solidFill>
                <a:latin typeface="Arial"/>
                <a:ea typeface="Arial"/>
                <a:cs typeface="Arial"/>
                <a:sym typeface="Arial"/>
              </a:rPr>
              <a:t> 2017						Planned/Revised End:</a:t>
            </a:r>
            <a:r>
              <a:rPr lang="en-US" sz="1000" b="1">
                <a:solidFill>
                  <a:schemeClr val="lt1"/>
                </a:solidFill>
              </a:rPr>
              <a:t> </a:t>
            </a:r>
            <a:r>
              <a:rPr lang="en-US" sz="1000" b="1">
                <a:solidFill>
                  <a:schemeClr val="lt1"/>
                </a:solidFill>
                <a:latin typeface="Arial"/>
                <a:ea typeface="Arial"/>
                <a:cs typeface="Arial"/>
                <a:sym typeface="Arial"/>
              </a:rPr>
              <a:t> March 2017 (</a:t>
            </a:r>
            <a:r>
              <a:rPr lang="en-US" sz="1000" b="1">
                <a:solidFill>
                  <a:schemeClr val="lt1"/>
                </a:solidFill>
              </a:rPr>
              <a:t>proof of concept)</a:t>
            </a:r>
          </a:p>
          <a:p>
            <a:pPr marL="0" marR="0" lvl="0" indent="0" algn="l" rtl="0">
              <a:spcBef>
                <a:spcPts val="0"/>
              </a:spcBef>
              <a:buSzPct val="25000"/>
              <a:buNone/>
            </a:pPr>
            <a:r>
              <a:rPr lang="en-US" sz="1000" b="1">
                <a:solidFill>
                  <a:schemeClr val="lt1"/>
                </a:solidFill>
                <a:latin typeface="Arial"/>
                <a:ea typeface="Arial"/>
                <a:cs typeface="Arial"/>
                <a:sym typeface="Arial"/>
              </a:rPr>
              <a:t>% Time Spent: 10%</a:t>
            </a:r>
          </a:p>
        </p:txBody>
      </p:sp>
      <p:sp>
        <p:nvSpPr>
          <p:cNvPr id="103" name="Shape 103"/>
          <p:cNvSpPr txBox="1"/>
          <p:nvPr/>
        </p:nvSpPr>
        <p:spPr>
          <a:xfrm>
            <a:off x="6248400" y="6248400"/>
            <a:ext cx="2895600" cy="476100"/>
          </a:xfrm>
          <a:prstGeom prst="rect">
            <a:avLst/>
          </a:prstGeom>
          <a:noFill/>
          <a:ln>
            <a:noFill/>
          </a:ln>
        </p:spPr>
        <p:txBody>
          <a:bodyPr lIns="91425" tIns="45700" rIns="91425" bIns="45700" anchor="t" anchorCtr="0">
            <a:noAutofit/>
          </a:bodyPr>
          <a:lstStyle/>
          <a:p>
            <a:pPr marL="0" marR="0" lvl="0" indent="0" algn="just" rtl="0">
              <a:lnSpc>
                <a:spcPct val="100000"/>
              </a:lnSpc>
              <a:spcBef>
                <a:spcPts val="0"/>
              </a:spcBef>
              <a:spcAft>
                <a:spcPts val="0"/>
              </a:spcAft>
              <a:buSzPct val="25000"/>
              <a:buNone/>
            </a:pPr>
            <a:r>
              <a:rPr lang="en-US" sz="1400">
                <a:solidFill>
                  <a:schemeClr val="lt1"/>
                </a:solidFill>
                <a:latin typeface="Arial"/>
                <a:ea typeface="Arial"/>
                <a:cs typeface="Arial"/>
                <a:sym typeface="Arial"/>
              </a:rPr>
              <a:t>		              </a:t>
            </a:r>
          </a:p>
          <a:p>
            <a:pPr marL="0" marR="0" lvl="0" indent="0" algn="just" rtl="0">
              <a:lnSpc>
                <a:spcPct val="100000"/>
              </a:lnSpc>
              <a:spcBef>
                <a:spcPts val="0"/>
              </a:spcBef>
              <a:buSzPct val="25000"/>
              <a:buNone/>
            </a:pPr>
            <a:r>
              <a:rPr lang="en-US" sz="1400">
                <a:solidFill>
                  <a:schemeClr val="lt1"/>
                </a:solidFill>
                <a:latin typeface="Arial"/>
                <a:ea typeface="Arial"/>
                <a:cs typeface="Arial"/>
                <a:sym typeface="Arial"/>
              </a:rPr>
              <a:t>		         </a:t>
            </a:r>
            <a:r>
              <a:rPr lang="en-US">
                <a:solidFill>
                  <a:schemeClr val="lt1"/>
                </a:solidFill>
              </a:rPr>
              <a:t>3 / 4</a:t>
            </a:r>
          </a:p>
        </p:txBody>
      </p:sp>
    </p:spTree>
    <p:extLst>
      <p:ext uri="{BB962C8B-B14F-4D97-AF65-F5344CB8AC3E}">
        <p14:creationId xmlns:p14="http://schemas.microsoft.com/office/powerpoint/2010/main" val="585081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196850" y="0"/>
            <a:ext cx="84900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lt1"/>
              </a:buClr>
              <a:buSzPct val="25000"/>
              <a:buFont typeface="Calibri"/>
              <a:buNone/>
            </a:pPr>
            <a:r>
              <a:rPr lang="en-US" sz="4400" b="0" i="0" u="none" strike="noStrike" cap="none">
                <a:solidFill>
                  <a:schemeClr val="lt1"/>
                </a:solidFill>
                <a:latin typeface="Calibri"/>
                <a:ea typeface="Calibri"/>
                <a:cs typeface="Calibri"/>
                <a:sym typeface="Calibri"/>
              </a:rPr>
              <a:t>Project Status </a:t>
            </a:r>
            <a:r>
              <a:rPr lang="en-US"/>
              <a:t>Dylan</a:t>
            </a:r>
          </a:p>
        </p:txBody>
      </p:sp>
      <p:sp>
        <p:nvSpPr>
          <p:cNvPr id="109" name="Shape 109"/>
          <p:cNvSpPr txBox="1"/>
          <p:nvPr/>
        </p:nvSpPr>
        <p:spPr>
          <a:xfrm>
            <a:off x="76200" y="1956475"/>
            <a:ext cx="8915400" cy="28623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b="1">
                <a:solidFill>
                  <a:schemeClr val="lt1"/>
                </a:solidFill>
                <a:latin typeface="Arial"/>
                <a:ea typeface="Arial"/>
                <a:cs typeface="Arial"/>
                <a:sym typeface="Arial"/>
              </a:rPr>
              <a:t>Summary of Recent Status:  </a:t>
            </a:r>
            <a:r>
              <a:rPr lang="en-US" sz="1000" b="1">
                <a:solidFill>
                  <a:schemeClr val="lt1"/>
                </a:solidFill>
              </a:rPr>
              <a:t/>
            </a:r>
            <a:br>
              <a:rPr lang="en-US" sz="1000" b="1">
                <a:solidFill>
                  <a:schemeClr val="lt1"/>
                </a:solidFill>
              </a:rPr>
            </a:br>
            <a:r>
              <a:rPr lang="en-US" sz="1000" b="1">
                <a:solidFill>
                  <a:schemeClr val="lt1"/>
                </a:solidFill>
              </a:rPr>
              <a:t>Various lab activities this week.</a:t>
            </a:r>
          </a:p>
          <a:p>
            <a:pPr marL="0" marR="0" lvl="0" indent="0" algn="l" rtl="0">
              <a:spcBef>
                <a:spcPts val="0"/>
              </a:spcBef>
              <a:buNone/>
            </a:pPr>
            <a:endParaRPr sz="1000" b="1">
              <a:solidFill>
                <a:schemeClr val="lt1"/>
              </a:solidFill>
              <a:latin typeface="Arial"/>
              <a:ea typeface="Arial"/>
              <a:cs typeface="Arial"/>
              <a:sym typeface="Arial"/>
            </a:endParaRPr>
          </a:p>
          <a:p>
            <a:pPr marL="0" marR="0" lvl="0" indent="0" algn="l" rtl="0">
              <a:spcBef>
                <a:spcPts val="0"/>
              </a:spcBef>
              <a:buNone/>
            </a:pPr>
            <a:endParaRPr sz="1000" b="1">
              <a:solidFill>
                <a:schemeClr val="lt1"/>
              </a:solidFill>
              <a:latin typeface="Arial"/>
              <a:ea typeface="Arial"/>
              <a:cs typeface="Arial"/>
              <a:sym typeface="Arial"/>
            </a:endParaRPr>
          </a:p>
          <a:p>
            <a:pPr marL="0" marR="0" lvl="0" indent="0" algn="l" rtl="0">
              <a:spcBef>
                <a:spcPts val="0"/>
              </a:spcBef>
              <a:buSzPct val="25000"/>
              <a:buNone/>
            </a:pPr>
            <a:r>
              <a:rPr lang="en-US" sz="1000" b="1">
                <a:solidFill>
                  <a:schemeClr val="lt1"/>
                </a:solidFill>
                <a:latin typeface="Arial"/>
                <a:ea typeface="Arial"/>
                <a:cs typeface="Arial"/>
                <a:sym typeface="Arial"/>
              </a:rPr>
              <a:t>Activities Completed:</a:t>
            </a:r>
          </a:p>
          <a:p>
            <a:pPr marL="742950" marR="0" lvl="1" indent="-285750" algn="l" rtl="0">
              <a:spcBef>
                <a:spcPts val="0"/>
              </a:spcBef>
              <a:buClr>
                <a:schemeClr val="lt1"/>
              </a:buClr>
              <a:buSzPct val="100000"/>
              <a:buFont typeface="Noto Sans Symbols"/>
              <a:buChar char="▪"/>
            </a:pPr>
            <a:r>
              <a:rPr lang="en-US" sz="1000">
                <a:solidFill>
                  <a:schemeClr val="lt1"/>
                </a:solidFill>
              </a:rPr>
              <a:t>Setup for Monday Demo</a:t>
            </a:r>
          </a:p>
          <a:p>
            <a:pPr marL="742950" marR="0" lvl="1" indent="-285750" algn="l" rtl="0">
              <a:spcBef>
                <a:spcPts val="0"/>
              </a:spcBef>
              <a:buClr>
                <a:schemeClr val="lt1"/>
              </a:buClr>
              <a:buSzPct val="100000"/>
              <a:buFont typeface="Noto Sans Symbols"/>
              <a:buChar char="▪"/>
            </a:pPr>
            <a:r>
              <a:rPr lang="en-US" sz="1000">
                <a:solidFill>
                  <a:schemeClr val="lt1"/>
                </a:solidFill>
              </a:rPr>
              <a:t>Made basic voice recording page to start collecting data for brainstorming tool.</a:t>
            </a:r>
          </a:p>
          <a:p>
            <a:pPr marL="742950" marR="0" lvl="1" indent="-285750" algn="l" rtl="0">
              <a:spcBef>
                <a:spcPts val="0"/>
              </a:spcBef>
              <a:buClr>
                <a:schemeClr val="lt1"/>
              </a:buClr>
              <a:buSzPct val="100000"/>
              <a:buFont typeface="Noto Sans Symbols"/>
              <a:buChar char="▪"/>
            </a:pPr>
            <a:r>
              <a:rPr lang="en-US" sz="1000">
                <a:solidFill>
                  <a:schemeClr val="lt1"/>
                </a:solidFill>
              </a:rPr>
              <a:t>Tuesday / Wednesday Demo </a:t>
            </a:r>
          </a:p>
          <a:p>
            <a:pPr marL="0" marR="0" lvl="0" indent="0" algn="l" rtl="0">
              <a:spcBef>
                <a:spcPts val="0"/>
              </a:spcBef>
              <a:buSzPct val="25000"/>
              <a:buNone/>
            </a:pPr>
            <a:r>
              <a:rPr lang="en-US" sz="1000" b="1">
                <a:solidFill>
                  <a:schemeClr val="lt1"/>
                </a:solidFill>
                <a:latin typeface="Arial"/>
                <a:ea typeface="Arial"/>
                <a:cs typeface="Arial"/>
                <a:sym typeface="Arial"/>
              </a:rPr>
              <a:t>Activities In Progress:</a:t>
            </a:r>
          </a:p>
          <a:p>
            <a:pPr marL="742950" lvl="1" indent="-285750" rtl="0">
              <a:spcBef>
                <a:spcPts val="0"/>
              </a:spcBef>
              <a:buClr>
                <a:schemeClr val="lt1"/>
              </a:buClr>
              <a:buSzPct val="100000"/>
              <a:buFont typeface="Noto Sans Symbols"/>
              <a:buChar char="▪"/>
            </a:pPr>
            <a:r>
              <a:rPr lang="en-US" sz="1000">
                <a:solidFill>
                  <a:schemeClr val="lt1"/>
                </a:solidFill>
              </a:rPr>
              <a:t>Visited library for high resolution map data. For testing SAGE2 Deep Zoom Image processing. Stitching image in progress.</a:t>
            </a:r>
          </a:p>
          <a:p>
            <a:pPr marL="742950" lvl="1" indent="-285750" rtl="0">
              <a:spcBef>
                <a:spcPts val="0"/>
              </a:spcBef>
              <a:buClr>
                <a:schemeClr val="lt1"/>
              </a:buClr>
              <a:buSzPct val="100000"/>
              <a:buFont typeface="Noto Sans Symbols"/>
              <a:buChar char="▪"/>
            </a:pPr>
            <a:r>
              <a:rPr lang="en-US" sz="1000">
                <a:solidFill>
                  <a:schemeClr val="lt1"/>
                </a:solidFill>
              </a:rPr>
              <a:t>Brainstorm tool collaboration with Alberto for SAGE2. Investigating audio clarity and options for pulling text from the wall.</a:t>
            </a:r>
          </a:p>
          <a:p>
            <a:pPr marL="0" marR="0" lvl="0" indent="0" algn="l" rtl="0">
              <a:spcBef>
                <a:spcPts val="0"/>
              </a:spcBef>
              <a:buSzPct val="25000"/>
              <a:buNone/>
            </a:pPr>
            <a:r>
              <a:rPr lang="en-US" sz="1000" b="1">
                <a:solidFill>
                  <a:schemeClr val="lt1"/>
                </a:solidFill>
                <a:latin typeface="Arial"/>
                <a:ea typeface="Arial"/>
                <a:cs typeface="Arial"/>
                <a:sym typeface="Arial"/>
              </a:rPr>
              <a:t>Issues:</a:t>
            </a:r>
          </a:p>
          <a:p>
            <a:pPr marL="742950" marR="0" lvl="1" indent="-285750" algn="l" rtl="0">
              <a:spcBef>
                <a:spcPts val="0"/>
              </a:spcBef>
              <a:buClr>
                <a:schemeClr val="lt1"/>
              </a:buClr>
              <a:buFont typeface="Noto Sans Symbols"/>
              <a:buChar char="▪"/>
            </a:pPr>
            <a:endParaRPr sz="1600" b="0" i="0" u="none" strike="noStrike" cap="none">
              <a:solidFill>
                <a:schemeClr val="lt1"/>
              </a:solidFill>
              <a:latin typeface="Arial"/>
              <a:ea typeface="Arial"/>
              <a:cs typeface="Arial"/>
              <a:sym typeface="Arial"/>
            </a:endParaRPr>
          </a:p>
        </p:txBody>
      </p:sp>
      <p:graphicFrame>
        <p:nvGraphicFramePr>
          <p:cNvPr id="110" name="Shape 110"/>
          <p:cNvGraphicFramePr/>
          <p:nvPr/>
        </p:nvGraphicFramePr>
        <p:xfrm>
          <a:off x="196850" y="5257800"/>
          <a:ext cx="8489950" cy="1081830"/>
        </p:xfrm>
        <a:graphic>
          <a:graphicData uri="http://schemas.openxmlformats.org/drawingml/2006/table">
            <a:tbl>
              <a:tblPr firstRow="1" bandRow="1">
                <a:noFill/>
              </a:tblPr>
              <a:tblGrid>
                <a:gridCol w="2317750"/>
                <a:gridCol w="990600"/>
                <a:gridCol w="1981200"/>
                <a:gridCol w="3200400"/>
              </a:tblGrid>
              <a:tr h="228550">
                <a:tc>
                  <a:txBody>
                    <a:bodyPr/>
                    <a:lstStyle/>
                    <a:p>
                      <a:pPr marL="0" marR="0" lvl="0" indent="0" algn="ctr" rtl="0">
                        <a:spcBef>
                          <a:spcPts val="0"/>
                        </a:spcBef>
                        <a:buSzPct val="25000"/>
                        <a:buNone/>
                      </a:pPr>
                      <a:r>
                        <a:rPr lang="en-US" sz="800" b="1">
                          <a:solidFill>
                            <a:srgbClr val="FFFFFF"/>
                          </a:solidFill>
                        </a:rPr>
                        <a:t>Deliverable</a:t>
                      </a:r>
                    </a:p>
                  </a:txBody>
                  <a:tcPr marL="91450" marR="91450" marT="45700" marB="45700"/>
                </a:tc>
                <a:tc>
                  <a:txBody>
                    <a:bodyPr/>
                    <a:lstStyle/>
                    <a:p>
                      <a:pPr marL="0" marR="0" lvl="0" indent="0" algn="ctr" rtl="0">
                        <a:spcBef>
                          <a:spcPts val="0"/>
                        </a:spcBef>
                        <a:buSzPct val="25000"/>
                        <a:buNone/>
                      </a:pPr>
                      <a:r>
                        <a:rPr lang="en-US" sz="800" b="1">
                          <a:solidFill>
                            <a:srgbClr val="FFFFFF"/>
                          </a:solidFill>
                        </a:rPr>
                        <a:t>Status</a:t>
                      </a:r>
                    </a:p>
                  </a:txBody>
                  <a:tcPr marL="91450" marR="91450" marT="45700" marB="45700"/>
                </a:tc>
                <a:tc>
                  <a:txBody>
                    <a:bodyPr/>
                    <a:lstStyle/>
                    <a:p>
                      <a:pPr marL="0" marR="0" lvl="0" indent="0" algn="ctr" rtl="0">
                        <a:spcBef>
                          <a:spcPts val="0"/>
                        </a:spcBef>
                        <a:buSzPct val="25000"/>
                        <a:buNone/>
                      </a:pPr>
                      <a:r>
                        <a:rPr lang="en-US" sz="800" b="1">
                          <a:solidFill>
                            <a:srgbClr val="FFFFFF"/>
                          </a:solidFill>
                        </a:rPr>
                        <a:t>Planned/Revised Completion Date</a:t>
                      </a:r>
                    </a:p>
                  </a:txBody>
                  <a:tcPr marL="91450" marR="91450" marT="45700" marB="45700"/>
                </a:tc>
                <a:tc>
                  <a:txBody>
                    <a:bodyPr/>
                    <a:lstStyle/>
                    <a:p>
                      <a:pPr marL="0" marR="0" lvl="0" indent="0" algn="ctr" rtl="0">
                        <a:spcBef>
                          <a:spcPts val="0"/>
                        </a:spcBef>
                        <a:buSzPct val="25000"/>
                        <a:buNone/>
                      </a:pPr>
                      <a:r>
                        <a:rPr lang="en-US" sz="800" b="1">
                          <a:solidFill>
                            <a:srgbClr val="FFFFFF"/>
                          </a:solidFill>
                        </a:rPr>
                        <a:t>Comments</a:t>
                      </a:r>
                    </a:p>
                  </a:txBody>
                  <a:tcPr marL="91450" marR="91450" marT="45700" marB="45700"/>
                </a:tc>
              </a:tr>
              <a:tr h="213300">
                <a:tc>
                  <a:txBody>
                    <a:bodyPr/>
                    <a:lstStyle/>
                    <a:p>
                      <a:pPr marL="0" marR="0" lvl="0" indent="0" algn="l" rtl="0">
                        <a:spcBef>
                          <a:spcPts val="0"/>
                        </a:spcBef>
                        <a:buSzPct val="25000"/>
                        <a:buNone/>
                      </a:pPr>
                      <a:r>
                        <a:rPr lang="en-US" sz="800">
                          <a:solidFill>
                            <a:srgbClr val="FFFFFF"/>
                          </a:solidFill>
                        </a:rPr>
                        <a:t>Deep zoom map</a:t>
                      </a:r>
                    </a:p>
                  </a:txBody>
                  <a:tcPr marL="91450" marR="91450" marT="45700" marB="45700"/>
                </a:tc>
                <a:tc>
                  <a:txBody>
                    <a:bodyPr/>
                    <a:lstStyle/>
                    <a:p>
                      <a:pPr marL="0" marR="0" lvl="0" indent="0" algn="l" rtl="0">
                        <a:spcBef>
                          <a:spcPts val="0"/>
                        </a:spcBef>
                        <a:buSzPct val="25000"/>
                        <a:buNone/>
                      </a:pPr>
                      <a:r>
                        <a:rPr lang="en-US" sz="800">
                          <a:solidFill>
                            <a:srgbClr val="FFFFFF"/>
                          </a:solidFill>
                        </a:rPr>
                        <a:t>In progress</a:t>
                      </a:r>
                    </a:p>
                  </a:txBody>
                  <a:tcPr marL="91450" marR="91450" marT="45700" marB="45700"/>
                </a:tc>
                <a:tc>
                  <a:txBody>
                    <a:bodyPr/>
                    <a:lstStyle/>
                    <a:p>
                      <a:pPr marL="0" marR="0" lvl="0" indent="0" algn="l" rtl="0">
                        <a:spcBef>
                          <a:spcPts val="0"/>
                        </a:spcBef>
                        <a:buSzPct val="25000"/>
                        <a:buNone/>
                      </a:pPr>
                      <a:r>
                        <a:rPr lang="en-US" sz="800">
                          <a:solidFill>
                            <a:srgbClr val="FFFFFF"/>
                          </a:solidFill>
                        </a:rPr>
                        <a:t>March 10th</a:t>
                      </a:r>
                    </a:p>
                  </a:txBody>
                  <a:tcPr marL="91450" marR="91450" marT="45700" marB="45700"/>
                </a:tc>
                <a:tc>
                  <a:txBody>
                    <a:bodyPr/>
                    <a:lstStyle/>
                    <a:p>
                      <a:pPr marL="0" marR="0" lvl="0" indent="0" algn="l" rtl="0">
                        <a:spcBef>
                          <a:spcPts val="0"/>
                        </a:spcBef>
                        <a:buSzPct val="25000"/>
                        <a:buNone/>
                      </a:pPr>
                      <a:r>
                        <a:rPr lang="en-US" sz="800">
                          <a:solidFill>
                            <a:srgbClr val="FFFFFF"/>
                          </a:solidFill>
                        </a:rPr>
                        <a:t>Stitching was not as simple as originally thought</a:t>
                      </a:r>
                    </a:p>
                  </a:txBody>
                  <a:tcPr marL="91450" marR="91450" marT="45700" marB="45700"/>
                </a:tc>
              </a:tr>
              <a:tr h="213300">
                <a:tc>
                  <a:txBody>
                    <a:bodyPr/>
                    <a:lstStyle/>
                    <a:p>
                      <a:pPr marL="0" marR="0" lvl="0" indent="0" algn="l" rtl="0">
                        <a:spcBef>
                          <a:spcPts val="0"/>
                        </a:spcBef>
                        <a:buSzPct val="25000"/>
                        <a:buNone/>
                      </a:pPr>
                      <a:endParaRPr sz="800">
                        <a:solidFill>
                          <a:srgbClr val="FFFFFF"/>
                        </a:solidFill>
                      </a:endParaRPr>
                    </a:p>
                  </a:txBody>
                  <a:tcPr marL="91450" marR="91450" marT="45700" marB="45700"/>
                </a:tc>
                <a:tc>
                  <a:txBody>
                    <a:bodyPr/>
                    <a:lstStyle/>
                    <a:p>
                      <a:pPr marL="0" marR="0" lvl="0" indent="0" algn="l" rtl="0">
                        <a:spcBef>
                          <a:spcPts val="0"/>
                        </a:spcBef>
                        <a:buSzPct val="25000"/>
                        <a:buNone/>
                      </a:pPr>
                      <a:endParaRPr sz="800">
                        <a:solidFill>
                          <a:srgbClr val="FFFFFF"/>
                        </a:solidFill>
                      </a:endParaRPr>
                    </a:p>
                  </a:txBody>
                  <a:tcPr marL="91450" marR="91450" marT="45700" marB="45700"/>
                </a:tc>
                <a:tc>
                  <a:txBody>
                    <a:bodyPr/>
                    <a:lstStyle/>
                    <a:p>
                      <a:pPr marL="0" marR="0" lvl="0" indent="0" algn="l" rtl="0">
                        <a:spcBef>
                          <a:spcPts val="0"/>
                        </a:spcBef>
                        <a:buSzPct val="25000"/>
                        <a:buNone/>
                      </a:pPr>
                      <a:endParaRPr sz="800">
                        <a:solidFill>
                          <a:srgbClr val="FFFFFF"/>
                        </a:solidFill>
                      </a:endParaRPr>
                    </a:p>
                  </a:txBody>
                  <a:tcPr marL="91450" marR="91450" marT="45700" marB="45700"/>
                </a:tc>
                <a:tc>
                  <a:txBody>
                    <a:bodyPr/>
                    <a:lstStyle/>
                    <a:p>
                      <a:pPr marL="0" marR="0" lvl="0" indent="0" algn="l" rtl="0">
                        <a:spcBef>
                          <a:spcPts val="0"/>
                        </a:spcBef>
                        <a:buSzPct val="25000"/>
                        <a:buNone/>
                      </a:pPr>
                      <a:endParaRPr sz="800">
                        <a:solidFill>
                          <a:srgbClr val="FFFFFF"/>
                        </a:solidFill>
                      </a:endParaRPr>
                    </a:p>
                  </a:txBody>
                  <a:tcPr marL="91450" marR="91450" marT="45700" marB="45700"/>
                </a:tc>
              </a:tr>
              <a:tr h="213300">
                <a:tc>
                  <a:txBody>
                    <a:bodyPr/>
                    <a:lstStyle/>
                    <a:p>
                      <a:pPr marL="0" marR="0" lvl="0" indent="0" algn="l" rtl="0">
                        <a:spcBef>
                          <a:spcPts val="0"/>
                        </a:spcBef>
                        <a:buSzPct val="25000"/>
                        <a:buNone/>
                      </a:pPr>
                      <a:endParaRPr sz="800">
                        <a:solidFill>
                          <a:srgbClr val="FFFFFF"/>
                        </a:solidFill>
                      </a:endParaRPr>
                    </a:p>
                  </a:txBody>
                  <a:tcPr marL="91450" marR="91450" marT="45700" marB="45700"/>
                </a:tc>
                <a:tc>
                  <a:txBody>
                    <a:bodyPr/>
                    <a:lstStyle/>
                    <a:p>
                      <a:pPr marL="0" marR="0" lvl="0" indent="0" algn="l" rtl="0">
                        <a:spcBef>
                          <a:spcPts val="0"/>
                        </a:spcBef>
                        <a:buSzPct val="25000"/>
                        <a:buNone/>
                      </a:pPr>
                      <a:endParaRPr sz="800">
                        <a:solidFill>
                          <a:srgbClr val="FFFFFF"/>
                        </a:solidFill>
                      </a:endParaRPr>
                    </a:p>
                  </a:txBody>
                  <a:tcPr marL="91450" marR="91450" marT="45700" marB="45700"/>
                </a:tc>
                <a:tc>
                  <a:txBody>
                    <a:bodyPr/>
                    <a:lstStyle/>
                    <a:p>
                      <a:pPr marL="0" marR="0" lvl="0" indent="0" algn="l" rtl="0">
                        <a:spcBef>
                          <a:spcPts val="0"/>
                        </a:spcBef>
                        <a:buSzPct val="25000"/>
                        <a:buNone/>
                      </a:pPr>
                      <a:endParaRPr sz="800">
                        <a:solidFill>
                          <a:srgbClr val="FFFFFF"/>
                        </a:solidFill>
                      </a:endParaRPr>
                    </a:p>
                  </a:txBody>
                  <a:tcPr marL="91450" marR="91450" marT="45700" marB="45700"/>
                </a:tc>
                <a:tc>
                  <a:txBody>
                    <a:bodyPr/>
                    <a:lstStyle/>
                    <a:p>
                      <a:pPr marL="0" marR="0" lvl="0" indent="0" algn="l" rtl="0">
                        <a:spcBef>
                          <a:spcPts val="0"/>
                        </a:spcBef>
                        <a:buSzPct val="25000"/>
                        <a:buNone/>
                      </a:pPr>
                      <a:endParaRPr sz="800">
                        <a:solidFill>
                          <a:srgbClr val="FFFFFF"/>
                        </a:solidFill>
                      </a:endParaRPr>
                    </a:p>
                  </a:txBody>
                  <a:tcPr marL="91450" marR="91450" marT="45700" marB="45700"/>
                </a:tc>
              </a:tr>
              <a:tr h="213300">
                <a:tc>
                  <a:txBody>
                    <a:bodyPr/>
                    <a:lstStyle/>
                    <a:p>
                      <a:pPr marL="0" marR="0" lvl="0" indent="0" algn="l" rtl="0">
                        <a:spcBef>
                          <a:spcPts val="0"/>
                        </a:spcBef>
                        <a:buSzPct val="25000"/>
                        <a:buNone/>
                      </a:pPr>
                      <a:endParaRPr sz="800">
                        <a:solidFill>
                          <a:srgbClr val="FFFFFF"/>
                        </a:solidFill>
                      </a:endParaRPr>
                    </a:p>
                  </a:txBody>
                  <a:tcPr marL="91450" marR="91450" marT="45700" marB="45700"/>
                </a:tc>
                <a:tc>
                  <a:txBody>
                    <a:bodyPr/>
                    <a:lstStyle/>
                    <a:p>
                      <a:pPr marL="0" marR="0" lvl="0" indent="0" algn="l" rtl="0">
                        <a:spcBef>
                          <a:spcPts val="0"/>
                        </a:spcBef>
                        <a:buSzPct val="25000"/>
                        <a:buNone/>
                      </a:pPr>
                      <a:endParaRPr sz="800">
                        <a:solidFill>
                          <a:srgbClr val="FFFFFF"/>
                        </a:solidFill>
                      </a:endParaRPr>
                    </a:p>
                  </a:txBody>
                  <a:tcPr marL="91450" marR="91450" marT="45700" marB="45700"/>
                </a:tc>
                <a:tc>
                  <a:txBody>
                    <a:bodyPr/>
                    <a:lstStyle/>
                    <a:p>
                      <a:pPr marL="0" marR="0" lvl="0" indent="0" algn="l" rtl="0">
                        <a:spcBef>
                          <a:spcPts val="0"/>
                        </a:spcBef>
                        <a:buSzPct val="25000"/>
                        <a:buNone/>
                      </a:pPr>
                      <a:endParaRPr sz="800">
                        <a:solidFill>
                          <a:srgbClr val="FFFFFF"/>
                        </a:solidFill>
                      </a:endParaRPr>
                    </a:p>
                  </a:txBody>
                  <a:tcPr marL="91450" marR="91450" marT="45700" marB="45700"/>
                </a:tc>
                <a:tc>
                  <a:txBody>
                    <a:bodyPr/>
                    <a:lstStyle/>
                    <a:p>
                      <a:pPr marL="0" marR="0" lvl="0" indent="0" algn="l" rtl="0">
                        <a:spcBef>
                          <a:spcPts val="0"/>
                        </a:spcBef>
                        <a:buSzPct val="25000"/>
                        <a:buNone/>
                      </a:pPr>
                      <a:endParaRPr sz="800">
                        <a:solidFill>
                          <a:srgbClr val="FFFFFF"/>
                        </a:solidFill>
                      </a:endParaRPr>
                    </a:p>
                  </a:txBody>
                  <a:tcPr marL="91450" marR="91450" marT="45700" marB="45700"/>
                </a:tc>
              </a:tr>
            </a:tbl>
          </a:graphicData>
        </a:graphic>
      </p:graphicFrame>
      <p:sp>
        <p:nvSpPr>
          <p:cNvPr id="111" name="Shape 111"/>
          <p:cNvSpPr/>
          <p:nvPr/>
        </p:nvSpPr>
        <p:spPr>
          <a:xfrm>
            <a:off x="2209800" y="1866900"/>
            <a:ext cx="1219200" cy="22860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None/>
            </a:pPr>
            <a:endParaRPr sz="1800">
              <a:solidFill>
                <a:schemeClr val="lt1"/>
              </a:solidFill>
              <a:latin typeface="Calibri"/>
              <a:ea typeface="Calibri"/>
              <a:cs typeface="Calibri"/>
              <a:sym typeface="Calibri"/>
            </a:endParaRPr>
          </a:p>
        </p:txBody>
      </p:sp>
      <p:sp>
        <p:nvSpPr>
          <p:cNvPr id="112" name="Shape 112"/>
          <p:cNvSpPr txBox="1"/>
          <p:nvPr/>
        </p:nvSpPr>
        <p:spPr>
          <a:xfrm>
            <a:off x="76200" y="4953000"/>
            <a:ext cx="3962400" cy="2763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b="1">
                <a:solidFill>
                  <a:schemeClr val="lt1"/>
                </a:solidFill>
                <a:latin typeface="Arial"/>
                <a:ea typeface="Arial"/>
                <a:cs typeface="Arial"/>
                <a:sym typeface="Arial"/>
              </a:rPr>
              <a:t>Key Deliverables/Milestones</a:t>
            </a:r>
            <a:r>
              <a:rPr lang="en-US" sz="1200" b="1">
                <a:solidFill>
                  <a:schemeClr val="lt1"/>
                </a:solidFill>
                <a:latin typeface="Arial"/>
                <a:ea typeface="Arial"/>
                <a:cs typeface="Arial"/>
                <a:sym typeface="Arial"/>
              </a:rPr>
              <a:t>:</a:t>
            </a:r>
          </a:p>
        </p:txBody>
      </p:sp>
      <p:sp>
        <p:nvSpPr>
          <p:cNvPr id="113" name="Shape 113"/>
          <p:cNvSpPr txBox="1"/>
          <p:nvPr/>
        </p:nvSpPr>
        <p:spPr>
          <a:xfrm>
            <a:off x="76200" y="1219200"/>
            <a:ext cx="8001000" cy="5541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b="1">
                <a:solidFill>
                  <a:schemeClr val="lt1"/>
                </a:solidFill>
                <a:latin typeface="Arial"/>
                <a:ea typeface="Arial"/>
                <a:cs typeface="Arial"/>
                <a:sym typeface="Arial"/>
              </a:rPr>
              <a:t>Project Name:	</a:t>
            </a:r>
            <a:r>
              <a:rPr lang="en-US" sz="1000" b="1">
                <a:solidFill>
                  <a:schemeClr val="lt1"/>
                </a:solidFill>
              </a:rPr>
              <a:t>MISC Projects/Task		</a:t>
            </a:r>
            <a:r>
              <a:rPr lang="en-US" sz="1000" b="1">
                <a:solidFill>
                  <a:schemeClr val="lt1"/>
                </a:solidFill>
                <a:latin typeface="Arial"/>
                <a:ea typeface="Arial"/>
                <a:cs typeface="Arial"/>
                <a:sym typeface="Arial"/>
              </a:rPr>
              <a:t>			Current Phase: </a:t>
            </a:r>
            <a:r>
              <a:rPr lang="en-US" sz="1000" b="1">
                <a:solidFill>
                  <a:schemeClr val="lt1"/>
                </a:solidFill>
              </a:rPr>
              <a:t>Various</a:t>
            </a:r>
          </a:p>
          <a:p>
            <a:pPr marL="0" marR="0" lvl="0" indent="0" algn="l" rtl="0">
              <a:spcBef>
                <a:spcPts val="0"/>
              </a:spcBef>
              <a:buSzPct val="25000"/>
              <a:buNone/>
            </a:pPr>
            <a:r>
              <a:rPr lang="en-US" sz="1000" b="1">
                <a:solidFill>
                  <a:schemeClr val="lt1"/>
                </a:solidFill>
                <a:latin typeface="Arial"/>
                <a:ea typeface="Arial"/>
                <a:cs typeface="Arial"/>
                <a:sym typeface="Arial"/>
              </a:rPr>
              <a:t>Project Start:	</a:t>
            </a:r>
            <a:r>
              <a:rPr lang="en-US" sz="1000" b="1">
                <a:solidFill>
                  <a:schemeClr val="lt1"/>
                </a:solidFill>
              </a:rPr>
              <a:t>N/A	</a:t>
            </a:r>
            <a:r>
              <a:rPr lang="en-US" sz="1000" b="1">
                <a:solidFill>
                  <a:schemeClr val="lt1"/>
                </a:solidFill>
                <a:latin typeface="Arial"/>
                <a:ea typeface="Arial"/>
                <a:cs typeface="Arial"/>
                <a:sym typeface="Arial"/>
              </a:rPr>
              <a:t>						Planned/Revised End:</a:t>
            </a:r>
            <a:r>
              <a:rPr lang="en-US" sz="1000" b="1">
                <a:solidFill>
                  <a:schemeClr val="lt1"/>
                </a:solidFill>
              </a:rPr>
              <a:t> </a:t>
            </a:r>
            <a:r>
              <a:rPr lang="en-US" sz="1000" b="1">
                <a:solidFill>
                  <a:schemeClr val="lt1"/>
                </a:solidFill>
                <a:latin typeface="Arial"/>
                <a:ea typeface="Arial"/>
                <a:cs typeface="Arial"/>
                <a:sym typeface="Arial"/>
              </a:rPr>
              <a:t> </a:t>
            </a:r>
            <a:r>
              <a:rPr lang="en-US" sz="1000" b="1">
                <a:solidFill>
                  <a:schemeClr val="lt1"/>
                </a:solidFill>
              </a:rPr>
              <a:t>N/A</a:t>
            </a:r>
          </a:p>
          <a:p>
            <a:pPr marL="0" marR="0" lvl="0" indent="0" algn="l" rtl="0">
              <a:spcBef>
                <a:spcPts val="0"/>
              </a:spcBef>
              <a:buSzPct val="25000"/>
              <a:buNone/>
            </a:pPr>
            <a:r>
              <a:rPr lang="en-US" sz="1000" b="1">
                <a:solidFill>
                  <a:schemeClr val="lt1"/>
                </a:solidFill>
                <a:latin typeface="Arial"/>
                <a:ea typeface="Arial"/>
                <a:cs typeface="Arial"/>
                <a:sym typeface="Arial"/>
              </a:rPr>
              <a:t>% Time Spent: </a:t>
            </a:r>
            <a:r>
              <a:rPr lang="en-US" sz="1000" b="1">
                <a:solidFill>
                  <a:schemeClr val="lt1"/>
                </a:solidFill>
              </a:rPr>
              <a:t>15</a:t>
            </a:r>
            <a:r>
              <a:rPr lang="en-US" sz="1000" b="1">
                <a:solidFill>
                  <a:schemeClr val="lt1"/>
                </a:solidFill>
                <a:latin typeface="Arial"/>
                <a:ea typeface="Arial"/>
                <a:cs typeface="Arial"/>
                <a:sym typeface="Arial"/>
              </a:rPr>
              <a:t>%</a:t>
            </a:r>
          </a:p>
        </p:txBody>
      </p:sp>
      <p:sp>
        <p:nvSpPr>
          <p:cNvPr id="114" name="Shape 114"/>
          <p:cNvSpPr txBox="1"/>
          <p:nvPr/>
        </p:nvSpPr>
        <p:spPr>
          <a:xfrm>
            <a:off x="6248400" y="6248400"/>
            <a:ext cx="2895600" cy="476100"/>
          </a:xfrm>
          <a:prstGeom prst="rect">
            <a:avLst/>
          </a:prstGeom>
          <a:noFill/>
          <a:ln>
            <a:noFill/>
          </a:ln>
        </p:spPr>
        <p:txBody>
          <a:bodyPr lIns="91425" tIns="45700" rIns="91425" bIns="45700" anchor="t" anchorCtr="0">
            <a:noAutofit/>
          </a:bodyPr>
          <a:lstStyle/>
          <a:p>
            <a:pPr marL="0" marR="0" lvl="0" indent="0" algn="just" rtl="0">
              <a:lnSpc>
                <a:spcPct val="100000"/>
              </a:lnSpc>
              <a:spcBef>
                <a:spcPts val="0"/>
              </a:spcBef>
              <a:spcAft>
                <a:spcPts val="0"/>
              </a:spcAft>
              <a:buSzPct val="25000"/>
              <a:buNone/>
            </a:pPr>
            <a:r>
              <a:rPr lang="en-US" sz="1400">
                <a:solidFill>
                  <a:schemeClr val="lt1"/>
                </a:solidFill>
                <a:latin typeface="Arial"/>
                <a:ea typeface="Arial"/>
                <a:cs typeface="Arial"/>
                <a:sym typeface="Arial"/>
              </a:rPr>
              <a:t>		              </a:t>
            </a:r>
          </a:p>
          <a:p>
            <a:pPr marL="0" marR="0" lvl="0" indent="0" algn="just" rtl="0">
              <a:lnSpc>
                <a:spcPct val="100000"/>
              </a:lnSpc>
              <a:spcBef>
                <a:spcPts val="0"/>
              </a:spcBef>
              <a:buSzPct val="25000"/>
              <a:buNone/>
            </a:pPr>
            <a:r>
              <a:rPr lang="en-US" sz="1400">
                <a:solidFill>
                  <a:schemeClr val="lt1"/>
                </a:solidFill>
                <a:latin typeface="Arial"/>
                <a:ea typeface="Arial"/>
                <a:cs typeface="Arial"/>
                <a:sym typeface="Arial"/>
              </a:rPr>
              <a:t>		         </a:t>
            </a:r>
            <a:r>
              <a:rPr lang="en-US">
                <a:solidFill>
                  <a:schemeClr val="lt1"/>
                </a:solidFill>
              </a:rPr>
              <a:t>4 / 4</a:t>
            </a:r>
          </a:p>
        </p:txBody>
      </p:sp>
    </p:spTree>
    <p:extLst>
      <p:ext uri="{BB962C8B-B14F-4D97-AF65-F5344CB8AC3E}">
        <p14:creationId xmlns:p14="http://schemas.microsoft.com/office/powerpoint/2010/main" val="974116788"/>
      </p:ext>
    </p:extLst>
  </p:cSld>
  <p:clrMapOvr>
    <a:masterClrMapping/>
  </p:clrMapOvr>
</p:sld>
</file>

<file path=ppt/theme/theme1.xml><?xml version="1.0" encoding="utf-8"?>
<a:theme xmlns:a="http://schemas.openxmlformats.org/drawingml/2006/main" name="lava2013 (1)">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284"/>
      </a:hlink>
      <a:folHlink>
        <a:srgbClr val="807A1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lava2013 (1)</Template>
  <TotalTime>6086</TotalTime>
  <Words>2547</Words>
  <Application>Microsoft Macintosh PowerPoint</Application>
  <PresentationFormat>On-screen Show (4:3)</PresentationFormat>
  <Paragraphs>665</Paragraphs>
  <Slides>27</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Calibri</vt:lpstr>
      <vt:lpstr>Noto Sans Symbols</vt:lpstr>
      <vt:lpstr>Wingdings</vt:lpstr>
      <vt:lpstr>Arial</vt:lpstr>
      <vt:lpstr>lava2013 (1)</vt:lpstr>
      <vt:lpstr>Weekly LAVA Status Project Summary</vt:lpstr>
      <vt:lpstr>Current Project Updates</vt:lpstr>
      <vt:lpstr>Project Status NetSage Paper</vt:lpstr>
      <vt:lpstr>Project Status Brainstorming Prototype</vt:lpstr>
      <vt:lpstr>MISC Project Status Alberto</vt:lpstr>
      <vt:lpstr>Project Status Dylan</vt:lpstr>
      <vt:lpstr>Project Status Dylan</vt:lpstr>
      <vt:lpstr>Project Status Dylan</vt:lpstr>
      <vt:lpstr>Project Status Dylan</vt:lpstr>
      <vt:lpstr>Project Status Jack</vt:lpstr>
      <vt:lpstr>MISC Project Status Jack</vt:lpstr>
      <vt:lpstr>Project Status Andrew</vt:lpstr>
      <vt:lpstr>Project Status Andrew</vt:lpstr>
      <vt:lpstr>Project Status Andrew</vt:lpstr>
      <vt:lpstr>Project Status Anna</vt:lpstr>
      <vt:lpstr>PowerPoint Presentation</vt:lpstr>
      <vt:lpstr>PowerPoint Presentation</vt:lpstr>
      <vt:lpstr>Project Status Eric</vt:lpstr>
      <vt:lpstr>Project Status Eric</vt:lpstr>
      <vt:lpstr>Project Status Eric</vt:lpstr>
      <vt:lpstr>Project Status Noel</vt:lpstr>
      <vt:lpstr>Project Status Noel</vt:lpstr>
      <vt:lpstr>Project Status Noel</vt:lpstr>
      <vt:lpstr>Project Status Ryan</vt:lpstr>
      <vt:lpstr>                          Reed</vt:lpstr>
      <vt:lpstr>Project Status Anson</vt:lpstr>
      <vt:lpstr>Closed Projects Status</vt:lpstr>
    </vt:vector>
  </TitlesOfParts>
  <Company>ACCC</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Karl</dc:creator>
  <cp:lastModifiedBy>Alberto Gonzalez</cp:lastModifiedBy>
  <cp:revision>16</cp:revision>
  <dcterms:created xsi:type="dcterms:W3CDTF">2017-02-23T07:08:59Z</dcterms:created>
  <dcterms:modified xsi:type="dcterms:W3CDTF">2017-03-09T21:14:26Z</dcterms:modified>
</cp:coreProperties>
</file>