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579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9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68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9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85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6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9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92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3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8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4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54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32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5C7EB1-0DA5-489A-B171-B5DDB85F8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SG" dirty="0"/>
              <a:t>Tag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47C3D-AC62-43F6-9ABD-B5662BF77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SG" dirty="0"/>
              <a:t>More on HTML Tags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C0798-9462-4E02-9BDC-AA0A4385B7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97" r="19349" b="2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823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C34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0F8A5F-85C2-4D25-8624-1F0AEBF34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SG" sz="4000" dirty="0">
                <a:solidFill>
                  <a:srgbClr val="FFFFFF"/>
                </a:solidFill>
              </a:rPr>
              <a:t>HTML &lt;</a:t>
            </a:r>
            <a:r>
              <a:rPr lang="en-SG" sz="4000">
                <a:solidFill>
                  <a:srgbClr val="FFFFFF"/>
                </a:solidFill>
              </a:rPr>
              <a:t>abbr</a:t>
            </a:r>
            <a:r>
              <a:rPr lang="en-SG" sz="4000" dirty="0">
                <a:solidFill>
                  <a:srgbClr val="FFFFFF"/>
                </a:solidFill>
              </a:rPr>
              <a:t>&gt;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8EBCF-A721-49D5-A12E-D969F7C52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1800" dirty="0">
                <a:solidFill>
                  <a:srgbClr val="FFFFFF"/>
                </a:solidFill>
              </a:rPr>
              <a:t>Defines an abbreviation or an acronym.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800" dirty="0">
                <a:solidFill>
                  <a:srgbClr val="FFFFFF"/>
                </a:solidFill>
              </a:rPr>
              <a:t>It can give useful information to browsers, translation systems and search engines.</a:t>
            </a:r>
          </a:p>
        </p:txBody>
      </p:sp>
      <p:pic>
        <p:nvPicPr>
          <p:cNvPr id="5" name="Picture 4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77BA03C3-ECD4-4775-926C-AA612B468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2171354"/>
            <a:ext cx="6798082" cy="251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98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C34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0F8A5F-85C2-4D25-8624-1F0AEBF34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SG" sz="4000" dirty="0">
                <a:solidFill>
                  <a:srgbClr val="FFFFFF"/>
                </a:solidFill>
              </a:rPr>
              <a:t>HTML &lt;address&gt;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8EBCF-A721-49D5-A12E-D969F7C52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1800" dirty="0">
                <a:solidFill>
                  <a:srgbClr val="FFFFFF"/>
                </a:solidFill>
              </a:rPr>
              <a:t>Defines the contact information of the author/owner of the document or article.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800" dirty="0">
                <a:solidFill>
                  <a:srgbClr val="FFFFFF"/>
                </a:solidFill>
              </a:rPr>
              <a:t>It can contain addresses such as email, phone number,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800" dirty="0">
                <a:solidFill>
                  <a:srgbClr val="FFFFFF"/>
                </a:solidFill>
              </a:rPr>
              <a:t>Usually displayed in italics.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0884022-7463-4AEF-80E3-909CE1E41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924924"/>
            <a:ext cx="6798082" cy="300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82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C34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0F8A5F-85C2-4D25-8624-1F0AEBF34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SG" sz="4000" dirty="0">
                <a:solidFill>
                  <a:srgbClr val="FFFFFF"/>
                </a:solidFill>
              </a:rPr>
              <a:t>HTML &lt;cite&gt;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8EBCF-A721-49D5-A12E-D969F7C52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1800" dirty="0">
                <a:solidFill>
                  <a:srgbClr val="FFFFFF"/>
                </a:solidFill>
              </a:rPr>
              <a:t>Defines the title of the creative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800" dirty="0">
                <a:solidFill>
                  <a:srgbClr val="FFFFFF"/>
                </a:solidFill>
              </a:rPr>
              <a:t>Usually displayed in italics.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205027-5444-403D-9BA0-3636518DF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517039"/>
            <a:ext cx="6798082" cy="382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22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C34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0F8A5F-85C2-4D25-8624-1F0AEBF34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SG" sz="4000" dirty="0">
                <a:solidFill>
                  <a:srgbClr val="FFFFFF"/>
                </a:solidFill>
              </a:rPr>
              <a:t>HTML &lt;</a:t>
            </a:r>
            <a:r>
              <a:rPr lang="en-SG" sz="4000">
                <a:solidFill>
                  <a:srgbClr val="FFFFFF"/>
                </a:solidFill>
              </a:rPr>
              <a:t>bdo</a:t>
            </a:r>
            <a:r>
              <a:rPr lang="en-SG" sz="4000" dirty="0">
                <a:solidFill>
                  <a:srgbClr val="FFFFFF"/>
                </a:solidFill>
              </a:rPr>
              <a:t>&gt;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8EBCF-A721-49D5-A12E-D969F7C52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1800" dirty="0">
                <a:solidFill>
                  <a:srgbClr val="FFFFFF"/>
                </a:solidFill>
              </a:rPr>
              <a:t>BDO stands for bi-directional Override.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800" dirty="0">
                <a:solidFill>
                  <a:srgbClr val="FFFFFF"/>
                </a:solidFill>
              </a:rPr>
              <a:t>It is used to override current text direction.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800" dirty="0">
                <a:solidFill>
                  <a:srgbClr val="FFFFFF"/>
                </a:solidFill>
              </a:rPr>
              <a:t>Example reads “right-to-left”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BD9E46-0915-41D2-BA0C-1E7A013D9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2332809"/>
            <a:ext cx="6798082" cy="219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32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FE1B2C-7BC1-4AE2-9A50-2A4A70A9D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E8244A-2C81-4C0E-A929-3EC8EFF3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54965-673B-4DAA-80A8-8B439E55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anchor="ctr">
            <a:normAutofit/>
          </a:bodyPr>
          <a:lstStyle/>
          <a:p>
            <a:pPr algn="r"/>
            <a:r>
              <a:rPr lang="en-SG" dirty="0"/>
              <a:t>Task 3</a:t>
            </a:r>
            <a:endParaRPr lang="en-SG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B9687-2188-47A7-B14A-7699821DB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798" y="963507"/>
            <a:ext cx="5968181" cy="4938851"/>
          </a:xfrm>
        </p:spPr>
        <p:txBody>
          <a:bodyPr anchor="ctr">
            <a:normAutofit/>
          </a:bodyPr>
          <a:lstStyle/>
          <a:p>
            <a:r>
              <a:rPr lang="en-SG" dirty="0"/>
              <a:t>Using all of the things that we’ve learnt so far, create me a page that is titled ABOUT ME. List down </a:t>
            </a:r>
            <a:r>
              <a:rPr lang="en-SG" b="1" u="sng" dirty="0"/>
              <a:t>3</a:t>
            </a:r>
            <a:r>
              <a:rPr lang="en-SG" dirty="0"/>
              <a:t> favourite food, in order of preference, in the body. Add in </a:t>
            </a:r>
            <a:r>
              <a:rPr lang="en-SG" b="1" u="sng" dirty="0"/>
              <a:t>3</a:t>
            </a:r>
            <a:r>
              <a:rPr lang="en-SG" dirty="0"/>
              <a:t> images of your favourite food. At the end of the image, add in citation.</a:t>
            </a:r>
          </a:p>
          <a:p>
            <a:r>
              <a:rPr lang="en-SG" dirty="0"/>
              <a:t>Then sign off at the footer of </a:t>
            </a:r>
            <a:r>
              <a:rPr lang="en-SG"/>
              <a:t>the document.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6810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C34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FC48C-3982-42D0-8ED2-D4A62BCC3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SG" sz="3700">
                <a:solidFill>
                  <a:srgbClr val="FFFFFF"/>
                </a:solidFill>
              </a:rPr>
              <a:t>HTML PARAGRAPHS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10827-27F1-4DAB-AFC4-72252EFF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1800">
                <a:solidFill>
                  <a:srgbClr val="FFFFFF"/>
                </a:solidFill>
              </a:rPr>
              <a:t>Tag &lt;p&gt; defines a paragraph.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800">
                <a:solidFill>
                  <a:srgbClr val="FFFFFF"/>
                </a:solidFill>
              </a:rPr>
              <a:t>It always starts a new line, and browser automatically add some white space (margin) before and after a paragraph.</a:t>
            </a:r>
          </a:p>
          <a:p>
            <a:pPr marL="0" indent="0">
              <a:buNone/>
            </a:pPr>
            <a:endParaRPr lang="en-SG" sz="1800">
              <a:solidFill>
                <a:srgbClr val="FFFFFF"/>
              </a:solidFill>
            </a:endParaRPr>
          </a:p>
        </p:txBody>
      </p:sp>
      <p:pic>
        <p:nvPicPr>
          <p:cNvPr id="8" name="Picture 7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3BCA80B5-F44B-4E03-98E0-718A7F401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166" y="2241402"/>
            <a:ext cx="6798082" cy="202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08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C34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31395-C58C-4A2A-A656-F14E26122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SG" sz="4000">
                <a:solidFill>
                  <a:srgbClr val="FFFFFF"/>
                </a:solidFill>
              </a:rPr>
              <a:t>BEWARE!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AB078-AF73-4ED5-81FF-5D11522F5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1800">
                <a:solidFill>
                  <a:srgbClr val="FFFFFF"/>
                </a:solidFill>
              </a:rPr>
              <a:t>Browser will automatically remove any extra spaces and lines when displayed.</a:t>
            </a:r>
          </a:p>
          <a:p>
            <a:pPr>
              <a:buFont typeface="Arial" panose="020B0604020202020204" pitchFamily="34" charset="0"/>
              <a:buChar char="•"/>
            </a:pPr>
            <a:endParaRPr lang="en-SG" sz="1800">
              <a:solidFill>
                <a:srgbClr val="FFFFFF"/>
              </a:solidFill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9397F03-5F20-430E-8314-C76DB601F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998685"/>
            <a:ext cx="6798082" cy="486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6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C34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B03CA-B13F-4135-9D3F-1BF6AA339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SG" sz="3400">
                <a:solidFill>
                  <a:srgbClr val="FFFFFF"/>
                </a:solidFill>
              </a:rPr>
              <a:t>HTML HORIZONTAL RULE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3E8E7-24FA-4967-AB6C-A4731283F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1800">
                <a:solidFill>
                  <a:srgbClr val="FFFFFF"/>
                </a:solidFill>
              </a:rPr>
              <a:t>The &lt;hr&gt; tag defines a thematic break in HTML pages.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800">
                <a:solidFill>
                  <a:srgbClr val="FFFFFF"/>
                </a:solidFill>
              </a:rPr>
              <a:t>It is mainly used to separate contents in a HTML page.</a:t>
            </a:r>
          </a:p>
          <a:p>
            <a:pPr marL="0" indent="0">
              <a:buNone/>
            </a:pPr>
            <a:endParaRPr lang="en-SG" sz="1800">
              <a:solidFill>
                <a:srgbClr val="FFFFFF"/>
              </a:solidFill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920C455-7DBF-413C-9A02-21993144D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960" y="1966458"/>
            <a:ext cx="7317372" cy="318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7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C34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842FA-E338-4E20-A73D-B58C35FB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SG" sz="4000">
                <a:solidFill>
                  <a:srgbClr val="FFFFFF"/>
                </a:solidFill>
              </a:rPr>
              <a:t>HTML LINE BREAKS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45D23-FD6C-4053-AF41-369B699BB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1800">
                <a:solidFill>
                  <a:srgbClr val="FFFFFF"/>
                </a:solidFill>
              </a:rPr>
              <a:t>HTML &lt;br&gt; element defines a line break.</a:t>
            </a:r>
          </a:p>
          <a:p>
            <a:pPr marL="0" indent="0">
              <a:buNone/>
            </a:pPr>
            <a:endParaRPr lang="en-SG" sz="18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4320D-6529-4C77-A18E-85BF59C8C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166" y="2342332"/>
            <a:ext cx="6798082" cy="205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6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C34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AB8B7-C36A-4E9A-A8FE-D5A5B3CA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SG" sz="2800">
                <a:solidFill>
                  <a:srgbClr val="FFFFFF"/>
                </a:solidFill>
              </a:rPr>
              <a:t>HTML PRE-FORMAT ELEMENT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D89DC-8429-4CE4-ABAF-6C72FFC1C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1800" dirty="0">
                <a:solidFill>
                  <a:srgbClr val="FFFFFF"/>
                </a:solidFill>
              </a:rPr>
              <a:t>&lt;pre&gt; element defines a preformatted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800" dirty="0">
                <a:solidFill>
                  <a:srgbClr val="FFFFFF"/>
                </a:solidFill>
              </a:rPr>
              <a:t>It preserves both spaces and line breaks.</a:t>
            </a:r>
          </a:p>
          <a:p>
            <a:pPr>
              <a:buFont typeface="Arial" panose="020B0604020202020204" pitchFamily="34" charset="0"/>
              <a:buChar char="•"/>
            </a:pPr>
            <a:endParaRPr lang="en-SG" sz="1800" dirty="0">
              <a:solidFill>
                <a:srgbClr val="FFFFFF"/>
              </a:solidFill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065D840-0399-4DE5-BFD8-B53FC95B6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6" y="1780465"/>
            <a:ext cx="6878231" cy="333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9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C34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BE1BD-74B6-4B97-A58E-E9D09E25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SG" sz="4000">
                <a:solidFill>
                  <a:srgbClr val="FFFFFF"/>
                </a:solidFill>
              </a:rPr>
              <a:t>HTML LIST ELEMENT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75448-6DA2-45BC-AB2D-20ED2591E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1800">
                <a:solidFill>
                  <a:srgbClr val="FFFFFF"/>
                </a:solidFill>
              </a:rPr>
              <a:t>Allows developers to group a set of related items together in a list.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800">
                <a:solidFill>
                  <a:srgbClr val="FFFFFF"/>
                </a:solidFill>
              </a:rPr>
              <a:t>There are </a:t>
            </a:r>
            <a:r>
              <a:rPr lang="en-SG" sz="1800" b="1" u="sng">
                <a:solidFill>
                  <a:srgbClr val="FFFFFF"/>
                </a:solidFill>
              </a:rPr>
              <a:t>2</a:t>
            </a:r>
            <a:r>
              <a:rPr lang="en-SG" sz="1800">
                <a:solidFill>
                  <a:srgbClr val="FFFFFF"/>
                </a:solidFill>
              </a:rPr>
              <a:t> types of lists, namely ordered and unorded.</a:t>
            </a:r>
          </a:p>
          <a:p>
            <a:pPr>
              <a:buFont typeface="Arial" panose="020B0604020202020204" pitchFamily="34" charset="0"/>
              <a:buChar char="•"/>
            </a:pPr>
            <a:endParaRPr lang="en-SG" sz="18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8DBE1-4A39-4D95-98BD-52F7920F9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160140"/>
            <a:ext cx="6798082" cy="453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0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C34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0F8A5F-85C2-4D25-8624-1F0AEBF34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SG" sz="4000">
                <a:solidFill>
                  <a:srgbClr val="FFFFFF"/>
                </a:solidFill>
              </a:rPr>
              <a:t>HTML &lt;blockquote&gt;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8EBCF-A721-49D5-A12E-D969F7C52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1800">
                <a:solidFill>
                  <a:srgbClr val="FFFFFF"/>
                </a:solidFill>
              </a:rPr>
              <a:t>Defines a section that is quoted from another source.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800">
                <a:solidFill>
                  <a:srgbClr val="FFFFFF"/>
                </a:solidFill>
              </a:rPr>
              <a:t>Usually displayed indented.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3B5F7BD-4016-407F-9B05-E6A12EE75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653001"/>
            <a:ext cx="6798082" cy="355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5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C34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0F8A5F-85C2-4D25-8624-1F0AEBF34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SG" sz="4000" dirty="0">
                <a:solidFill>
                  <a:srgbClr val="FFFFFF"/>
                </a:solidFill>
              </a:rPr>
              <a:t>HTML &lt;q&gt;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8EBCF-A721-49D5-A12E-D969F7C52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1800" dirty="0">
                <a:solidFill>
                  <a:srgbClr val="FFFFFF"/>
                </a:solidFill>
              </a:rPr>
              <a:t>Defines a short quotation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800" dirty="0">
                <a:solidFill>
                  <a:srgbClr val="FFFFFF"/>
                </a:solidFill>
              </a:rPr>
              <a:t>Usually displays the quotation marks.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DEC20B-A691-4E57-9735-CACD68629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2332809"/>
            <a:ext cx="6798082" cy="219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735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_2SEEDS">
      <a:dk1>
        <a:srgbClr val="000000"/>
      </a:dk1>
      <a:lt1>
        <a:srgbClr val="FFFFFF"/>
      </a:lt1>
      <a:dk2>
        <a:srgbClr val="1B2F30"/>
      </a:dk2>
      <a:lt2>
        <a:srgbClr val="F3F0F0"/>
      </a:lt2>
      <a:accent1>
        <a:srgbClr val="3BABB1"/>
      </a:accent1>
      <a:accent2>
        <a:srgbClr val="46B28B"/>
      </a:accent2>
      <a:accent3>
        <a:srgbClr val="4D8BC3"/>
      </a:accent3>
      <a:accent4>
        <a:srgbClr val="B13B81"/>
      </a:accent4>
      <a:accent5>
        <a:srgbClr val="C34D62"/>
      </a:accent5>
      <a:accent6>
        <a:srgbClr val="B1573B"/>
      </a:accent6>
      <a:hlink>
        <a:srgbClr val="C2504A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345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Garamond</vt:lpstr>
      <vt:lpstr>RetrospectVTI</vt:lpstr>
      <vt:lpstr>Tag 2</vt:lpstr>
      <vt:lpstr>HTML PARAGRAPHS</vt:lpstr>
      <vt:lpstr>BEWARE!</vt:lpstr>
      <vt:lpstr>HTML HORIZONTAL RULE</vt:lpstr>
      <vt:lpstr>HTML LINE BREAKS</vt:lpstr>
      <vt:lpstr>HTML PRE-FORMAT ELEMENT</vt:lpstr>
      <vt:lpstr>HTML LIST ELEMENT</vt:lpstr>
      <vt:lpstr>HTML &lt;blockquote&gt;</vt:lpstr>
      <vt:lpstr>HTML &lt;q&gt;</vt:lpstr>
      <vt:lpstr>HTML &lt;abbr&gt;</vt:lpstr>
      <vt:lpstr>HTML &lt;address&gt;</vt:lpstr>
      <vt:lpstr>HTML &lt;cite&gt;</vt:lpstr>
      <vt:lpstr>HTML &lt;bdo&gt;</vt:lpstr>
      <vt:lpstr>Task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Tag 2</dc:title>
  <dc:creator>Benjamin</dc:creator>
  <cp:lastModifiedBy>Benjamin</cp:lastModifiedBy>
  <cp:revision>3</cp:revision>
  <dcterms:created xsi:type="dcterms:W3CDTF">2021-01-30T07:23:22Z</dcterms:created>
  <dcterms:modified xsi:type="dcterms:W3CDTF">2021-02-06T06:09:21Z</dcterms:modified>
</cp:coreProperties>
</file>