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73"/>
    <a:srgbClr val="9B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0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0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4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class.asp" TargetMode="External"/><Relationship Id="rId7" Type="http://schemas.openxmlformats.org/officeDocument/2006/relationships/hyperlink" Target="https://www.w3schools.com/cssref/sel_element_comma.asp" TargetMode="External"/><Relationship Id="rId2" Type="http://schemas.openxmlformats.org/officeDocument/2006/relationships/hyperlink" Target="https://www.w3schools.com/cssref/sel_i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lement.asp" TargetMode="External"/><Relationship Id="rId5" Type="http://schemas.openxmlformats.org/officeDocument/2006/relationships/hyperlink" Target="https://www.w3schools.com/cssref/sel_all.asp" TargetMode="External"/><Relationship Id="rId4" Type="http://schemas.openxmlformats.org/officeDocument/2006/relationships/hyperlink" Target="https://www.w3schools.com/cssref/sel_element_clas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1581A-801B-4CD3-9E2A-F48758FFD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02BA0-E187-43DA-9F13-26DBAB8C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SG" sz="4800"/>
              <a:t>CSS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5993B-6200-410B-BC38-63D1871A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SG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104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F5CE5-613A-47AB-B0FD-376A241C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SG"/>
              <a:t>Summary</a:t>
            </a:r>
            <a:endParaRPr lang="en-SG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110F3C-7C49-4A88-AB5E-8C4F296DC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164040"/>
              </p:ext>
            </p:extLst>
          </p:nvPr>
        </p:nvGraphicFramePr>
        <p:xfrm>
          <a:off x="1035742" y="1926266"/>
          <a:ext cx="10120517" cy="4357526"/>
        </p:xfrm>
        <a:graphic>
          <a:graphicData uri="http://schemas.openxmlformats.org/drawingml/2006/table">
            <a:tbl>
              <a:tblPr/>
              <a:tblGrid>
                <a:gridCol w="3773735">
                  <a:extLst>
                    <a:ext uri="{9D8B030D-6E8A-4147-A177-3AD203B41FA5}">
                      <a16:colId xmlns:a16="http://schemas.microsoft.com/office/drawing/2014/main" val="4279429446"/>
                    </a:ext>
                  </a:extLst>
                </a:gridCol>
                <a:gridCol w="2489264">
                  <a:extLst>
                    <a:ext uri="{9D8B030D-6E8A-4147-A177-3AD203B41FA5}">
                      <a16:colId xmlns:a16="http://schemas.microsoft.com/office/drawing/2014/main" val="3586900209"/>
                    </a:ext>
                  </a:extLst>
                </a:gridCol>
                <a:gridCol w="3857518">
                  <a:extLst>
                    <a:ext uri="{9D8B030D-6E8A-4147-A177-3AD203B41FA5}">
                      <a16:colId xmlns:a16="http://schemas.microsoft.com/office/drawing/2014/main" val="4224039635"/>
                    </a:ext>
                  </a:extLst>
                </a:gridCol>
              </a:tblGrid>
              <a:tr h="44797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Selector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Example description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659923"/>
                  </a:ext>
                </a:extLst>
              </a:tr>
              <a:tr h="75340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  <a:hlinkClick r:id="rId2"/>
                        </a:rPr>
                        <a:t>#</a:t>
                      </a:r>
                      <a:r>
                        <a:rPr lang="en-SG" sz="2000" b="0" i="1" u="none" strike="noStrike">
                          <a:effectLst/>
                          <a:latin typeface="Arial" panose="020B0604020202020204" pitchFamily="34" charset="0"/>
                          <a:hlinkClick r:id="rId2"/>
                        </a:rPr>
                        <a:t>id</a:t>
                      </a:r>
                      <a:endParaRPr lang="en-SG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#firstname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effectLst/>
                          <a:latin typeface="Arial" panose="020B0604020202020204" pitchFamily="34" charset="0"/>
                        </a:rPr>
                        <a:t>Selects the element with id="</a:t>
                      </a:r>
                      <a:r>
                        <a:rPr lang="en-GB" sz="2000" b="0" i="0" u="none" strike="noStrike" dirty="0" err="1">
                          <a:effectLst/>
                          <a:latin typeface="Arial" panose="020B0604020202020204" pitchFamily="34" charset="0"/>
                        </a:rPr>
                        <a:t>firstname</a:t>
                      </a:r>
                      <a:r>
                        <a:rPr lang="en-GB" sz="2000" b="0" i="0" u="none" strike="noStrike" dirty="0">
                          <a:effectLst/>
                          <a:latin typeface="Arial" panose="020B0604020202020204" pitchFamily="34" charset="0"/>
                        </a:rPr>
                        <a:t>"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5810"/>
                  </a:ext>
                </a:extLst>
              </a:tr>
              <a:tr h="75340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  <a:hlinkClick r:id="rId3"/>
                        </a:rPr>
                        <a:t>.</a:t>
                      </a:r>
                      <a:r>
                        <a:rPr lang="en-SG" sz="2000" b="0" i="1" u="none" strike="noStrike">
                          <a:effectLst/>
                          <a:latin typeface="Arial" panose="020B0604020202020204" pitchFamily="34" charset="0"/>
                          <a:hlinkClick r:id="rId3"/>
                        </a:rPr>
                        <a:t>class</a:t>
                      </a:r>
                      <a:endParaRPr lang="en-SG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.intro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effectLst/>
                          <a:latin typeface="Arial" panose="020B0604020202020204" pitchFamily="34" charset="0"/>
                        </a:rPr>
                        <a:t>Selects all elements with class="intro"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811308"/>
                  </a:ext>
                </a:extLst>
              </a:tr>
              <a:tr h="75340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>
                          <a:effectLst/>
                          <a:latin typeface="Arial" panose="020B0604020202020204" pitchFamily="34" charset="0"/>
                          <a:hlinkClick r:id="rId4"/>
                        </a:rPr>
                        <a:t>element.class</a:t>
                      </a:r>
                      <a:endParaRPr lang="en-SG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p.intro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effectLst/>
                          <a:latin typeface="Arial" panose="020B0604020202020204" pitchFamily="34" charset="0"/>
                        </a:rPr>
                        <a:t>Selects only &lt;p&gt; elements with class="intro"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5382"/>
                  </a:ext>
                </a:extLst>
              </a:tr>
              <a:tr h="44797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  <a:hlinkClick r:id="rId5"/>
                        </a:rPr>
                        <a:t>*</a:t>
                      </a:r>
                      <a:endParaRPr lang="en-SG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Selects all elements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427020"/>
                  </a:ext>
                </a:extLst>
              </a:tr>
              <a:tr h="44797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>
                          <a:effectLst/>
                          <a:latin typeface="Arial" panose="020B0604020202020204" pitchFamily="34" charset="0"/>
                          <a:hlinkClick r:id="rId6"/>
                        </a:rPr>
                        <a:t>element</a:t>
                      </a:r>
                      <a:endParaRPr lang="en-SG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Selects all &lt;p&gt; elements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510000"/>
                  </a:ext>
                </a:extLst>
              </a:tr>
              <a:tr h="75340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1" u="none" strike="noStrike">
                          <a:effectLst/>
                          <a:latin typeface="Arial" panose="020B0604020202020204" pitchFamily="34" charset="0"/>
                          <a:hlinkClick r:id="rId7"/>
                        </a:rPr>
                        <a:t>element,element,..</a:t>
                      </a:r>
                      <a:endParaRPr lang="en-SG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div, p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effectLst/>
                          <a:latin typeface="Arial" panose="020B0604020202020204" pitchFamily="34" charset="0"/>
                        </a:rPr>
                        <a:t>Selects all &lt;div&gt; elements and all &lt;p&gt; elements</a:t>
                      </a:r>
                    </a:p>
                  </a:txBody>
                  <a:tcPr marL="101811" marR="101811" marT="50906" marB="50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2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38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F168-D288-4BD5-8A85-B3A83A76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C920-799F-4AE1-875B-63DF8457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It stands for </a:t>
            </a:r>
            <a:r>
              <a:rPr lang="en-SG" b="1" u="sng" dirty="0"/>
              <a:t>C</a:t>
            </a:r>
            <a:r>
              <a:rPr lang="en-SG" dirty="0"/>
              <a:t>ascading </a:t>
            </a:r>
            <a:r>
              <a:rPr lang="en-SG" b="1" u="sng" dirty="0"/>
              <a:t>S</a:t>
            </a:r>
            <a:r>
              <a:rPr lang="en-SG" dirty="0"/>
              <a:t>tyle </a:t>
            </a:r>
            <a:r>
              <a:rPr lang="en-SG" b="1" u="sng" dirty="0"/>
              <a:t>S</a:t>
            </a:r>
            <a:r>
              <a:rPr lang="en-SG" dirty="0"/>
              <a:t>heets.</a:t>
            </a:r>
          </a:p>
          <a:p>
            <a:r>
              <a:rPr lang="en-SG" dirty="0"/>
              <a:t>It describes how HTML elements are displayed in the browser.</a:t>
            </a:r>
          </a:p>
          <a:p>
            <a:r>
              <a:rPr lang="en-SG" dirty="0"/>
              <a:t>Can stored separately as external stylesheets</a:t>
            </a:r>
          </a:p>
          <a:p>
            <a:r>
              <a:rPr lang="en-SG" dirty="0"/>
              <a:t>Allows for 1 HTML, </a:t>
            </a:r>
            <a:r>
              <a:rPr lang="en-SG"/>
              <a:t>different style!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127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23E-1C93-495A-BD7D-9201601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CCC0-3F03-4BB2-9005-F3CCE459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18633"/>
            <a:ext cx="10168128" cy="3694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SG" b="0" dirty="0">
                <a:effectLst/>
                <a:latin typeface="Consolas" panose="020B0609020204030204" pitchFamily="49" charset="0"/>
              </a:rPr>
              <a:t>    &lt;meta charset="UTF-8"&gt;</a:t>
            </a:r>
          </a:p>
          <a:p>
            <a:pPr marL="0" indent="0">
              <a:buNone/>
            </a:pPr>
            <a:r>
              <a:rPr lang="en-SG" b="0" dirty="0">
                <a:effectLst/>
                <a:latin typeface="Consolas" panose="020B0609020204030204" pitchFamily="49" charset="0"/>
              </a:rPr>
              <a:t>    &lt;meta name="viewport" content="width=device-width, initial-scale=1.0"&gt;</a:t>
            </a:r>
          </a:p>
          <a:p>
            <a:pPr marL="0" indent="0">
              <a:buNone/>
            </a:pPr>
            <a:r>
              <a:rPr lang="en-SG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SG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&lt;link </a:t>
            </a:r>
            <a:r>
              <a:rPr lang="en-SG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rel</a:t>
            </a:r>
            <a:r>
              <a:rPr lang="en-SG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="stylesheet" </a:t>
            </a:r>
            <a:r>
              <a:rPr lang="en-SG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href</a:t>
            </a:r>
            <a:r>
              <a:rPr lang="en-SG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="styles.css"&gt;</a:t>
            </a:r>
          </a:p>
          <a:p>
            <a:pPr marL="0" indent="0">
              <a:buNone/>
            </a:pPr>
            <a:r>
              <a:rPr lang="en-SG" b="0" dirty="0">
                <a:effectLst/>
                <a:latin typeface="Consolas" panose="020B0609020204030204" pitchFamily="49" charset="0"/>
              </a:rPr>
              <a:t>    &lt;title&gt;Document&lt;/title&gt;</a:t>
            </a:r>
          </a:p>
          <a:p>
            <a:pPr marL="0" indent="0">
              <a:buNone/>
            </a:pPr>
            <a:r>
              <a:rPr lang="en-SG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430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75F5D-1839-4EE5-8782-F810F553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Syntax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4CE4F-0D5D-4E9B-9798-D6623B7BF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831513"/>
            <a:ext cx="11420856" cy="27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9B9-8C91-4191-AEFC-3B82F407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A204-B672-479D-9C48-B12C5E1D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>
                <a:solidFill>
                  <a:srgbClr val="9B72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SG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SG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SG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S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red</a:t>
            </a:r>
            <a:r>
              <a:rPr lang="en-S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text-align</a:t>
            </a:r>
            <a:r>
              <a:rPr lang="en-S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 err="1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S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>
                <a:solidFill>
                  <a:srgbClr val="9B7272"/>
                </a:solidFill>
              </a:rPr>
              <a:t>p</a:t>
            </a:r>
            <a:r>
              <a:rPr lang="en-GB" dirty="0"/>
              <a:t> is a selector in CSS (it points to the HTML element you want to style: &lt;p&gt;).</a:t>
            </a:r>
          </a:p>
          <a:p>
            <a:r>
              <a:rPr lang="en-GB" dirty="0" err="1">
                <a:solidFill>
                  <a:srgbClr val="FF0000"/>
                </a:solidFill>
              </a:rPr>
              <a:t>color</a:t>
            </a:r>
            <a:r>
              <a:rPr lang="en-GB" dirty="0"/>
              <a:t> is a property, and red is the property value</a:t>
            </a:r>
          </a:p>
          <a:p>
            <a:r>
              <a:rPr lang="en-GB" dirty="0">
                <a:solidFill>
                  <a:srgbClr val="FF0000"/>
                </a:solidFill>
              </a:rPr>
              <a:t>text-align</a:t>
            </a:r>
            <a:r>
              <a:rPr lang="en-GB" dirty="0"/>
              <a:t> is a property, and </a:t>
            </a:r>
            <a:r>
              <a:rPr lang="en-GB" dirty="0" err="1"/>
              <a:t>center</a:t>
            </a:r>
            <a:r>
              <a:rPr lang="en-GB" dirty="0"/>
              <a:t> is the property value</a:t>
            </a:r>
          </a:p>
        </p:txBody>
      </p:sp>
    </p:spTree>
    <p:extLst>
      <p:ext uri="{BB962C8B-B14F-4D97-AF65-F5344CB8AC3E}">
        <p14:creationId xmlns:p14="http://schemas.microsoft.com/office/powerpoint/2010/main" val="285619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DF02-9222-4B3A-A86F-E98BCABA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4F63-7CB0-4C39-91F9-217937CFF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Generally divided into 5:</a:t>
            </a:r>
          </a:p>
          <a:p>
            <a:pPr lvl="1"/>
            <a:r>
              <a:rPr lang="en-SG" dirty="0"/>
              <a:t>Simple selectors</a:t>
            </a:r>
          </a:p>
          <a:p>
            <a:pPr lvl="1"/>
            <a:r>
              <a:rPr lang="en-SG" dirty="0"/>
              <a:t>Combinator selectors</a:t>
            </a:r>
          </a:p>
          <a:p>
            <a:pPr lvl="1"/>
            <a:r>
              <a:rPr lang="en-SG" dirty="0"/>
              <a:t>Pseudo-class selectors</a:t>
            </a:r>
          </a:p>
          <a:p>
            <a:pPr lvl="1"/>
            <a:r>
              <a:rPr lang="en-SG" dirty="0"/>
              <a:t>Pseudo-elements selectors</a:t>
            </a:r>
          </a:p>
          <a:p>
            <a:pPr lvl="1"/>
            <a:r>
              <a:rPr lang="en-SG" dirty="0"/>
              <a:t>Attributes selectors</a:t>
            </a:r>
          </a:p>
        </p:txBody>
      </p:sp>
    </p:spTree>
    <p:extLst>
      <p:ext uri="{BB962C8B-B14F-4D97-AF65-F5344CB8AC3E}">
        <p14:creationId xmlns:p14="http://schemas.microsoft.com/office/powerpoint/2010/main" val="10973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5C4B-0FFB-4A08-AE13-97EEA0C3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Simple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E908-D670-4C20-8440-295E83CFB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Uses basic elements such as name, id and class to do the selection</a:t>
            </a:r>
          </a:p>
          <a:p>
            <a:pPr marL="0" indent="0">
              <a:buNone/>
            </a:pPr>
            <a:r>
              <a:rPr lang="en-SG" dirty="0">
                <a:solidFill>
                  <a:srgbClr val="A52A2A"/>
                </a:solidFill>
                <a:effectLst/>
              </a:rPr>
              <a:t>p </a:t>
            </a:r>
            <a:r>
              <a:rPr lang="en-SG" dirty="0">
                <a:solidFill>
                  <a:srgbClr val="000000"/>
                </a:solidFill>
                <a:effectLst/>
              </a:rPr>
              <a:t>{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 text-align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</a:t>
            </a:r>
            <a:r>
              <a:rPr lang="en-SG" dirty="0" err="1">
                <a:solidFill>
                  <a:srgbClr val="0000CD"/>
                </a:solidFill>
                <a:effectLst/>
              </a:rPr>
              <a:t>center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 </a:t>
            </a:r>
            <a:r>
              <a:rPr lang="en-SG" dirty="0" err="1">
                <a:solidFill>
                  <a:srgbClr val="FF0000"/>
                </a:solidFill>
                <a:effectLst/>
              </a:rPr>
              <a:t>color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red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000000"/>
                </a:solidFill>
                <a:effectLst/>
              </a:rPr>
              <a:t>}</a:t>
            </a:r>
          </a:p>
          <a:p>
            <a:pPr marL="0" indent="0">
              <a:buNone/>
            </a:pPr>
            <a:r>
              <a:rPr lang="es-ES" dirty="0">
                <a:solidFill>
                  <a:srgbClr val="A52A2A"/>
                </a:solidFill>
                <a:effectLst/>
              </a:rPr>
              <a:t>#para1 </a:t>
            </a:r>
            <a:r>
              <a:rPr lang="es-ES" dirty="0">
                <a:solidFill>
                  <a:srgbClr val="000000"/>
                </a:solidFill>
                <a:effectLst/>
              </a:rPr>
              <a:t>{</a:t>
            </a:r>
            <a:br>
              <a:rPr lang="es-ES" dirty="0">
                <a:solidFill>
                  <a:srgbClr val="FF0000"/>
                </a:solidFill>
                <a:effectLst/>
              </a:rPr>
            </a:br>
            <a:r>
              <a:rPr lang="es-ES" dirty="0">
                <a:solidFill>
                  <a:srgbClr val="FF0000"/>
                </a:solidFill>
                <a:effectLst/>
              </a:rPr>
              <a:t>  </a:t>
            </a:r>
            <a:r>
              <a:rPr lang="es-ES" dirty="0" err="1">
                <a:solidFill>
                  <a:srgbClr val="FF0000"/>
                </a:solidFill>
                <a:effectLst/>
              </a:rPr>
              <a:t>text-align</a:t>
            </a:r>
            <a:r>
              <a:rPr lang="es-ES" dirty="0">
                <a:solidFill>
                  <a:srgbClr val="000000"/>
                </a:solidFill>
                <a:effectLst/>
              </a:rPr>
              <a:t>:</a:t>
            </a:r>
            <a:r>
              <a:rPr lang="es-ES" dirty="0">
                <a:solidFill>
                  <a:srgbClr val="0000CD"/>
                </a:solidFill>
                <a:effectLst/>
              </a:rPr>
              <a:t> center</a:t>
            </a:r>
            <a:r>
              <a:rPr lang="es-ES" dirty="0">
                <a:solidFill>
                  <a:srgbClr val="000000"/>
                </a:solidFill>
                <a:effectLst/>
              </a:rPr>
              <a:t>;</a:t>
            </a:r>
            <a:br>
              <a:rPr lang="es-ES" dirty="0">
                <a:solidFill>
                  <a:srgbClr val="FF0000"/>
                </a:solidFill>
                <a:effectLst/>
              </a:rPr>
            </a:br>
            <a:r>
              <a:rPr lang="es-ES" dirty="0">
                <a:solidFill>
                  <a:srgbClr val="FF0000"/>
                </a:solidFill>
                <a:effectLst/>
              </a:rPr>
              <a:t>  color</a:t>
            </a:r>
            <a:r>
              <a:rPr lang="es-ES" dirty="0">
                <a:solidFill>
                  <a:srgbClr val="000000"/>
                </a:solidFill>
                <a:effectLst/>
              </a:rPr>
              <a:t>:</a:t>
            </a:r>
            <a:r>
              <a:rPr lang="es-ES" dirty="0">
                <a:solidFill>
                  <a:srgbClr val="0000CD"/>
                </a:solidFill>
                <a:effectLst/>
              </a:rPr>
              <a:t> red</a:t>
            </a:r>
            <a:r>
              <a:rPr lang="es-ES" dirty="0">
                <a:solidFill>
                  <a:srgbClr val="000000"/>
                </a:solidFill>
                <a:effectLst/>
              </a:rPr>
              <a:t>;</a:t>
            </a:r>
            <a:br>
              <a:rPr lang="es-ES" dirty="0">
                <a:solidFill>
                  <a:srgbClr val="FF0000"/>
                </a:solidFill>
                <a:effectLst/>
              </a:rPr>
            </a:br>
            <a:r>
              <a:rPr lang="es-ES" dirty="0">
                <a:solidFill>
                  <a:srgbClr val="000000"/>
                </a:solidFill>
                <a:effectLst/>
              </a:rPr>
              <a:t>}</a:t>
            </a:r>
          </a:p>
          <a:p>
            <a:pPr marL="0" indent="0">
              <a:buNone/>
            </a:pPr>
            <a:r>
              <a:rPr lang="en-SG" dirty="0">
                <a:solidFill>
                  <a:srgbClr val="A52A2A"/>
                </a:solidFill>
                <a:effectLst/>
              </a:rPr>
              <a:t>.</a:t>
            </a:r>
            <a:r>
              <a:rPr lang="en-SG" dirty="0" err="1">
                <a:solidFill>
                  <a:srgbClr val="A52A2A"/>
                </a:solidFill>
                <a:effectLst/>
              </a:rPr>
              <a:t>center</a:t>
            </a:r>
            <a:r>
              <a:rPr lang="en-SG" dirty="0">
                <a:solidFill>
                  <a:srgbClr val="A52A2A"/>
                </a:solidFill>
                <a:effectLst/>
              </a:rPr>
              <a:t> </a:t>
            </a:r>
            <a:r>
              <a:rPr lang="en-SG" dirty="0">
                <a:solidFill>
                  <a:srgbClr val="000000"/>
                </a:solidFill>
                <a:effectLst/>
              </a:rPr>
              <a:t>{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 text-align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</a:t>
            </a:r>
            <a:r>
              <a:rPr lang="en-SG" dirty="0" err="1">
                <a:solidFill>
                  <a:srgbClr val="0000CD"/>
                </a:solidFill>
                <a:effectLst/>
              </a:rPr>
              <a:t>center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 </a:t>
            </a:r>
            <a:r>
              <a:rPr lang="en-SG" dirty="0" err="1">
                <a:solidFill>
                  <a:srgbClr val="FF0000"/>
                </a:solidFill>
                <a:effectLst/>
              </a:rPr>
              <a:t>color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red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000000"/>
                </a:solidFill>
                <a:effectLst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805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8013-CD8C-405E-9A4B-483496F3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Universal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F4D3-7BEE-4625-A58A-5E9C0E11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Rule to affect all HTML elements on the page</a:t>
            </a:r>
          </a:p>
          <a:p>
            <a:pPr marL="0" indent="0">
              <a:buNone/>
            </a:pPr>
            <a:endParaRPr lang="en-SG" dirty="0">
              <a:solidFill>
                <a:srgbClr val="A52A2A"/>
              </a:solidFill>
              <a:effectLst/>
            </a:endParaRPr>
          </a:p>
          <a:p>
            <a:pPr marL="0" indent="0">
              <a:buNone/>
            </a:pPr>
            <a:r>
              <a:rPr lang="en-SG" dirty="0">
                <a:solidFill>
                  <a:srgbClr val="A52A2A"/>
                </a:solidFill>
                <a:effectLst/>
              </a:rPr>
              <a:t>* </a:t>
            </a:r>
            <a:r>
              <a:rPr lang="en-SG" dirty="0">
                <a:solidFill>
                  <a:srgbClr val="000000"/>
                </a:solidFill>
                <a:effectLst/>
              </a:rPr>
              <a:t>{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 text-align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</a:t>
            </a:r>
            <a:r>
              <a:rPr lang="en-SG" dirty="0" err="1">
                <a:solidFill>
                  <a:srgbClr val="0000CD"/>
                </a:solidFill>
                <a:effectLst/>
              </a:rPr>
              <a:t>center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 </a:t>
            </a:r>
            <a:r>
              <a:rPr lang="en-SG" dirty="0" err="1">
                <a:solidFill>
                  <a:srgbClr val="FF0000"/>
                </a:solidFill>
                <a:effectLst/>
              </a:rPr>
              <a:t>color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blue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000000"/>
                </a:solidFill>
                <a:effectLst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4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6845-B62A-4653-B1B2-842D8F53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Combinator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E54A-96B2-4CC2-969D-B435E7A0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Grouping of HTML elements with the same style definition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>
                <a:solidFill>
                  <a:srgbClr val="A52A2A"/>
                </a:solidFill>
                <a:effectLst/>
              </a:rPr>
              <a:t>h1, h2, p </a:t>
            </a:r>
            <a:r>
              <a:rPr lang="en-SG" dirty="0">
                <a:solidFill>
                  <a:srgbClr val="000000"/>
                </a:solidFill>
                <a:effectLst/>
              </a:rPr>
              <a:t>{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 text-align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</a:t>
            </a:r>
            <a:r>
              <a:rPr lang="en-SG" dirty="0" err="1">
                <a:solidFill>
                  <a:srgbClr val="0000CD"/>
                </a:solidFill>
                <a:effectLst/>
              </a:rPr>
              <a:t>center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FF0000"/>
                </a:solidFill>
                <a:effectLst/>
              </a:rPr>
              <a:t>  </a:t>
            </a:r>
            <a:r>
              <a:rPr lang="en-SG" dirty="0" err="1">
                <a:solidFill>
                  <a:srgbClr val="FF0000"/>
                </a:solidFill>
                <a:effectLst/>
              </a:rPr>
              <a:t>color</a:t>
            </a:r>
            <a:r>
              <a:rPr lang="en-SG" dirty="0">
                <a:solidFill>
                  <a:srgbClr val="000000"/>
                </a:solidFill>
                <a:effectLst/>
              </a:rPr>
              <a:t>:</a:t>
            </a:r>
            <a:r>
              <a:rPr lang="en-SG" dirty="0">
                <a:solidFill>
                  <a:srgbClr val="0000CD"/>
                </a:solidFill>
                <a:effectLst/>
              </a:rPr>
              <a:t> red</a:t>
            </a:r>
            <a:r>
              <a:rPr lang="en-SG" dirty="0">
                <a:solidFill>
                  <a:srgbClr val="000000"/>
                </a:solidFill>
                <a:effectLst/>
              </a:rPr>
              <a:t>;</a:t>
            </a:r>
            <a:br>
              <a:rPr lang="en-SG" dirty="0">
                <a:solidFill>
                  <a:srgbClr val="FF0000"/>
                </a:solidFill>
                <a:effectLst/>
              </a:rPr>
            </a:br>
            <a:r>
              <a:rPr lang="en-SG" dirty="0">
                <a:solidFill>
                  <a:srgbClr val="000000"/>
                </a:solidFill>
                <a:effectLst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489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E3920"/>
      </a:dk2>
      <a:lt2>
        <a:srgbClr val="E2E8E7"/>
      </a:lt2>
      <a:accent1>
        <a:srgbClr val="EB718C"/>
      </a:accent1>
      <a:accent2>
        <a:srgbClr val="E76E52"/>
      </a:accent2>
      <a:accent3>
        <a:srgbClr val="D99730"/>
      </a:accent3>
      <a:accent4>
        <a:srgbClr val="A6A93B"/>
      </a:accent4>
      <a:accent5>
        <a:srgbClr val="85B14D"/>
      </a:accent5>
      <a:accent6>
        <a:srgbClr val="4CB93A"/>
      </a:accent6>
      <a:hlink>
        <a:srgbClr val="568E8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Consolas</vt:lpstr>
      <vt:lpstr>Courier New</vt:lpstr>
      <vt:lpstr>AccentBoxVTI</vt:lpstr>
      <vt:lpstr>CSS Introduction</vt:lpstr>
      <vt:lpstr>What is CSS?</vt:lpstr>
      <vt:lpstr>How to use?</vt:lpstr>
      <vt:lpstr>Syntax</vt:lpstr>
      <vt:lpstr>Example</vt:lpstr>
      <vt:lpstr>Selectors</vt:lpstr>
      <vt:lpstr>Simple Selectors</vt:lpstr>
      <vt:lpstr>Universal Selectors</vt:lpstr>
      <vt:lpstr>Combinator Selectors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Introduction</dc:title>
  <dc:creator>Benjamin</dc:creator>
  <cp:lastModifiedBy>Benjamin</cp:lastModifiedBy>
  <cp:revision>18</cp:revision>
  <dcterms:created xsi:type="dcterms:W3CDTF">2021-02-06T07:15:39Z</dcterms:created>
  <dcterms:modified xsi:type="dcterms:W3CDTF">2021-02-06T08:02:06Z</dcterms:modified>
</cp:coreProperties>
</file>