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6" autoAdjust="0"/>
    <p:restoredTop sz="64987" autoAdjust="0"/>
  </p:normalViewPr>
  <p:slideViewPr>
    <p:cSldViewPr snapToGrid="0">
      <p:cViewPr varScale="1">
        <p:scale>
          <a:sx n="55" d="100"/>
          <a:sy n="55" d="100"/>
        </p:scale>
        <p:origin x="17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885C3-F2F7-4790-B181-0FFEC7BBA60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E0F9B5C-E06D-4FEE-B1C4-8760BD470BAD}">
      <dgm:prSet/>
      <dgm:spPr/>
      <dgm:t>
        <a:bodyPr/>
        <a:lstStyle/>
        <a:p>
          <a:r>
            <a:rPr lang="en-SG"/>
            <a:t>Color</a:t>
          </a:r>
          <a:endParaRPr lang="en-US"/>
        </a:p>
      </dgm:t>
    </dgm:pt>
    <dgm:pt modelId="{5F03DCD0-7DCA-4076-BA8D-6B74E7844326}" type="parTrans" cxnId="{B709C0A4-EAB2-48DF-98D2-50EA73956B6B}">
      <dgm:prSet/>
      <dgm:spPr/>
      <dgm:t>
        <a:bodyPr/>
        <a:lstStyle/>
        <a:p>
          <a:endParaRPr lang="en-US"/>
        </a:p>
      </dgm:t>
    </dgm:pt>
    <dgm:pt modelId="{8911C08F-D64E-447D-A1EC-B06F1C5D4D3D}" type="sibTrans" cxnId="{B709C0A4-EAB2-48DF-98D2-50EA73956B6B}">
      <dgm:prSet/>
      <dgm:spPr/>
      <dgm:t>
        <a:bodyPr/>
        <a:lstStyle/>
        <a:p>
          <a:endParaRPr lang="en-US"/>
        </a:p>
      </dgm:t>
    </dgm:pt>
    <dgm:pt modelId="{E2E955DB-1530-4CD7-B793-FF9BF8D344B9}">
      <dgm:prSet/>
      <dgm:spPr/>
      <dgm:t>
        <a:bodyPr/>
        <a:lstStyle/>
        <a:p>
          <a:r>
            <a:rPr lang="en-SG"/>
            <a:t>Background-color</a:t>
          </a:r>
          <a:endParaRPr lang="en-US"/>
        </a:p>
      </dgm:t>
    </dgm:pt>
    <dgm:pt modelId="{4DC3D8D9-817B-4667-BA83-88C42DC947F7}" type="parTrans" cxnId="{B3E92013-3759-451D-89F6-41A908FC0F10}">
      <dgm:prSet/>
      <dgm:spPr/>
      <dgm:t>
        <a:bodyPr/>
        <a:lstStyle/>
        <a:p>
          <a:endParaRPr lang="en-US"/>
        </a:p>
      </dgm:t>
    </dgm:pt>
    <dgm:pt modelId="{135E8437-436A-4E68-BC1A-7FBFCB9436D1}" type="sibTrans" cxnId="{B3E92013-3759-451D-89F6-41A908FC0F10}">
      <dgm:prSet/>
      <dgm:spPr/>
      <dgm:t>
        <a:bodyPr/>
        <a:lstStyle/>
        <a:p>
          <a:endParaRPr lang="en-US"/>
        </a:p>
      </dgm:t>
    </dgm:pt>
    <dgm:pt modelId="{AC726675-FB59-42FB-8245-6F5BCD099880}">
      <dgm:prSet/>
      <dgm:spPr/>
      <dgm:t>
        <a:bodyPr/>
        <a:lstStyle/>
        <a:p>
          <a:r>
            <a:rPr lang="en-SG"/>
            <a:t>Text-align</a:t>
          </a:r>
          <a:endParaRPr lang="en-US"/>
        </a:p>
      </dgm:t>
    </dgm:pt>
    <dgm:pt modelId="{3C7DCDB2-B39F-4F2D-8AA3-6BDD6001685F}" type="parTrans" cxnId="{1FFC7A25-BCC4-4FBC-ADF0-25C0D66E311A}">
      <dgm:prSet/>
      <dgm:spPr/>
      <dgm:t>
        <a:bodyPr/>
        <a:lstStyle/>
        <a:p>
          <a:endParaRPr lang="en-US"/>
        </a:p>
      </dgm:t>
    </dgm:pt>
    <dgm:pt modelId="{800C5672-46AD-487C-9C21-FA7CF6249367}" type="sibTrans" cxnId="{1FFC7A25-BCC4-4FBC-ADF0-25C0D66E311A}">
      <dgm:prSet/>
      <dgm:spPr/>
      <dgm:t>
        <a:bodyPr/>
        <a:lstStyle/>
        <a:p>
          <a:endParaRPr lang="en-US"/>
        </a:p>
      </dgm:t>
    </dgm:pt>
    <dgm:pt modelId="{501BFD70-5A72-42A7-8535-7D9BB8FD2575}">
      <dgm:prSet/>
      <dgm:spPr/>
      <dgm:t>
        <a:bodyPr/>
        <a:lstStyle/>
        <a:p>
          <a:r>
            <a:rPr lang="en-SG"/>
            <a:t>Direction</a:t>
          </a:r>
          <a:endParaRPr lang="en-US"/>
        </a:p>
      </dgm:t>
    </dgm:pt>
    <dgm:pt modelId="{D519E0F5-411F-4934-A2C3-FCE9DD4B9594}" type="parTrans" cxnId="{4A31FFC5-7A3F-40FE-A758-D9F7C928AF88}">
      <dgm:prSet/>
      <dgm:spPr/>
      <dgm:t>
        <a:bodyPr/>
        <a:lstStyle/>
        <a:p>
          <a:endParaRPr lang="en-US"/>
        </a:p>
      </dgm:t>
    </dgm:pt>
    <dgm:pt modelId="{455FBF13-0CE8-45D0-A075-26A647C63BE2}" type="sibTrans" cxnId="{4A31FFC5-7A3F-40FE-A758-D9F7C928AF88}">
      <dgm:prSet/>
      <dgm:spPr/>
      <dgm:t>
        <a:bodyPr/>
        <a:lstStyle/>
        <a:p>
          <a:endParaRPr lang="en-US"/>
        </a:p>
      </dgm:t>
    </dgm:pt>
    <dgm:pt modelId="{95C3F626-1DD5-4C21-93FF-D314ED249647}" type="pres">
      <dgm:prSet presAssocID="{0EA885C3-F2F7-4790-B181-0FFEC7BBA604}" presName="root" presStyleCnt="0">
        <dgm:presLayoutVars>
          <dgm:dir/>
          <dgm:resizeHandles val="exact"/>
        </dgm:presLayoutVars>
      </dgm:prSet>
      <dgm:spPr/>
    </dgm:pt>
    <dgm:pt modelId="{EA6915AE-4D27-4A4B-9CBC-F1F1A010E09A}" type="pres">
      <dgm:prSet presAssocID="{BE0F9B5C-E06D-4FEE-B1C4-8760BD470BAD}" presName="compNode" presStyleCnt="0"/>
      <dgm:spPr/>
    </dgm:pt>
    <dgm:pt modelId="{5957E5D3-16D8-4AB2-B19D-89E744565E68}" type="pres">
      <dgm:prSet presAssocID="{BE0F9B5C-E06D-4FEE-B1C4-8760BD470B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58A9CE4C-7AF5-423A-8D98-89D68B3D91B0}" type="pres">
      <dgm:prSet presAssocID="{BE0F9B5C-E06D-4FEE-B1C4-8760BD470BAD}" presName="spaceRect" presStyleCnt="0"/>
      <dgm:spPr/>
    </dgm:pt>
    <dgm:pt modelId="{B8BFB11F-9A84-41D9-A95E-A34AEEDE30DC}" type="pres">
      <dgm:prSet presAssocID="{BE0F9B5C-E06D-4FEE-B1C4-8760BD470BAD}" presName="textRect" presStyleLbl="revTx" presStyleIdx="0" presStyleCnt="4">
        <dgm:presLayoutVars>
          <dgm:chMax val="1"/>
          <dgm:chPref val="1"/>
        </dgm:presLayoutVars>
      </dgm:prSet>
      <dgm:spPr/>
    </dgm:pt>
    <dgm:pt modelId="{1D738967-4252-40F2-979F-0B4EE83B74AC}" type="pres">
      <dgm:prSet presAssocID="{8911C08F-D64E-447D-A1EC-B06F1C5D4D3D}" presName="sibTrans" presStyleCnt="0"/>
      <dgm:spPr/>
    </dgm:pt>
    <dgm:pt modelId="{EC656963-56C0-447E-B2B7-89B6CAD32DA9}" type="pres">
      <dgm:prSet presAssocID="{E2E955DB-1530-4CD7-B793-FF9BF8D344B9}" presName="compNode" presStyleCnt="0"/>
      <dgm:spPr/>
    </dgm:pt>
    <dgm:pt modelId="{7CF2F7C2-FBC2-4942-88FC-CC684DFC4256}" type="pres">
      <dgm:prSet presAssocID="{E2E955DB-1530-4CD7-B793-FF9BF8D344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rge paint brush"/>
        </a:ext>
      </dgm:extLst>
    </dgm:pt>
    <dgm:pt modelId="{12AAB7B8-061B-4B50-9DF0-869D5AF7CF34}" type="pres">
      <dgm:prSet presAssocID="{E2E955DB-1530-4CD7-B793-FF9BF8D344B9}" presName="spaceRect" presStyleCnt="0"/>
      <dgm:spPr/>
    </dgm:pt>
    <dgm:pt modelId="{0615CF5F-E515-4901-A749-76ACEB76C160}" type="pres">
      <dgm:prSet presAssocID="{E2E955DB-1530-4CD7-B793-FF9BF8D344B9}" presName="textRect" presStyleLbl="revTx" presStyleIdx="1" presStyleCnt="4">
        <dgm:presLayoutVars>
          <dgm:chMax val="1"/>
          <dgm:chPref val="1"/>
        </dgm:presLayoutVars>
      </dgm:prSet>
      <dgm:spPr/>
    </dgm:pt>
    <dgm:pt modelId="{3A02B62C-FF6B-455B-BA15-BC70957E6055}" type="pres">
      <dgm:prSet presAssocID="{135E8437-436A-4E68-BC1A-7FBFCB9436D1}" presName="sibTrans" presStyleCnt="0"/>
      <dgm:spPr/>
    </dgm:pt>
    <dgm:pt modelId="{0150C522-D59C-49EA-B7DE-6A13C153BB70}" type="pres">
      <dgm:prSet presAssocID="{AC726675-FB59-42FB-8245-6F5BCD099880}" presName="compNode" presStyleCnt="0"/>
      <dgm:spPr/>
    </dgm:pt>
    <dgm:pt modelId="{72D79864-7EA2-4BA4-8B09-5E5933C25FD7}" type="pres">
      <dgm:prSet presAssocID="{AC726675-FB59-42FB-8245-6F5BCD0998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8014115-701B-4F60-BA93-0A98E5C04C29}" type="pres">
      <dgm:prSet presAssocID="{AC726675-FB59-42FB-8245-6F5BCD099880}" presName="spaceRect" presStyleCnt="0"/>
      <dgm:spPr/>
    </dgm:pt>
    <dgm:pt modelId="{AB0A1C52-CCB7-4CB2-9672-94D9434DB3BA}" type="pres">
      <dgm:prSet presAssocID="{AC726675-FB59-42FB-8245-6F5BCD099880}" presName="textRect" presStyleLbl="revTx" presStyleIdx="2" presStyleCnt="4">
        <dgm:presLayoutVars>
          <dgm:chMax val="1"/>
          <dgm:chPref val="1"/>
        </dgm:presLayoutVars>
      </dgm:prSet>
      <dgm:spPr/>
    </dgm:pt>
    <dgm:pt modelId="{19B8EC22-BFCA-451B-8666-FDDBCAAC5374}" type="pres">
      <dgm:prSet presAssocID="{800C5672-46AD-487C-9C21-FA7CF6249367}" presName="sibTrans" presStyleCnt="0"/>
      <dgm:spPr/>
    </dgm:pt>
    <dgm:pt modelId="{D26045E2-C9A9-4079-814A-6E91E4A55C81}" type="pres">
      <dgm:prSet presAssocID="{501BFD70-5A72-42A7-8535-7D9BB8FD2575}" presName="compNode" presStyleCnt="0"/>
      <dgm:spPr/>
    </dgm:pt>
    <dgm:pt modelId="{11071881-1B7E-4885-8D03-498ECF98EAA4}" type="pres">
      <dgm:prSet presAssocID="{501BFD70-5A72-42A7-8535-7D9BB8FD25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F1B18F64-6D86-4705-9455-05BB813457D6}" type="pres">
      <dgm:prSet presAssocID="{501BFD70-5A72-42A7-8535-7D9BB8FD2575}" presName="spaceRect" presStyleCnt="0"/>
      <dgm:spPr/>
    </dgm:pt>
    <dgm:pt modelId="{088D1401-1A41-4E1C-BAB5-FD0535D658A5}" type="pres">
      <dgm:prSet presAssocID="{501BFD70-5A72-42A7-8535-7D9BB8FD257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E92013-3759-451D-89F6-41A908FC0F10}" srcId="{0EA885C3-F2F7-4790-B181-0FFEC7BBA604}" destId="{E2E955DB-1530-4CD7-B793-FF9BF8D344B9}" srcOrd="1" destOrd="0" parTransId="{4DC3D8D9-817B-4667-BA83-88C42DC947F7}" sibTransId="{135E8437-436A-4E68-BC1A-7FBFCB9436D1}"/>
    <dgm:cxn modelId="{1FFC7A25-BCC4-4FBC-ADF0-25C0D66E311A}" srcId="{0EA885C3-F2F7-4790-B181-0FFEC7BBA604}" destId="{AC726675-FB59-42FB-8245-6F5BCD099880}" srcOrd="2" destOrd="0" parTransId="{3C7DCDB2-B39F-4F2D-8AA3-6BDD6001685F}" sibTransId="{800C5672-46AD-487C-9C21-FA7CF6249367}"/>
    <dgm:cxn modelId="{4A191AA1-EAA9-4B9D-AB3A-877676DF57EB}" type="presOf" srcId="{BE0F9B5C-E06D-4FEE-B1C4-8760BD470BAD}" destId="{B8BFB11F-9A84-41D9-A95E-A34AEEDE30DC}" srcOrd="0" destOrd="0" presId="urn:microsoft.com/office/officeart/2018/2/layout/IconLabelList"/>
    <dgm:cxn modelId="{B709C0A4-EAB2-48DF-98D2-50EA73956B6B}" srcId="{0EA885C3-F2F7-4790-B181-0FFEC7BBA604}" destId="{BE0F9B5C-E06D-4FEE-B1C4-8760BD470BAD}" srcOrd="0" destOrd="0" parTransId="{5F03DCD0-7DCA-4076-BA8D-6B74E7844326}" sibTransId="{8911C08F-D64E-447D-A1EC-B06F1C5D4D3D}"/>
    <dgm:cxn modelId="{4A31FFC5-7A3F-40FE-A758-D9F7C928AF88}" srcId="{0EA885C3-F2F7-4790-B181-0FFEC7BBA604}" destId="{501BFD70-5A72-42A7-8535-7D9BB8FD2575}" srcOrd="3" destOrd="0" parTransId="{D519E0F5-411F-4934-A2C3-FCE9DD4B9594}" sibTransId="{455FBF13-0CE8-45D0-A075-26A647C63BE2}"/>
    <dgm:cxn modelId="{13845FD6-2B1E-480A-AD9C-2399A2B168FB}" type="presOf" srcId="{0EA885C3-F2F7-4790-B181-0FFEC7BBA604}" destId="{95C3F626-1DD5-4C21-93FF-D314ED249647}" srcOrd="0" destOrd="0" presId="urn:microsoft.com/office/officeart/2018/2/layout/IconLabelList"/>
    <dgm:cxn modelId="{858081E1-13F9-4480-93BA-3E1F83052AC0}" type="presOf" srcId="{501BFD70-5A72-42A7-8535-7D9BB8FD2575}" destId="{088D1401-1A41-4E1C-BAB5-FD0535D658A5}" srcOrd="0" destOrd="0" presId="urn:microsoft.com/office/officeart/2018/2/layout/IconLabelList"/>
    <dgm:cxn modelId="{A36D2FF1-841E-4417-815D-295C7E87E9C6}" type="presOf" srcId="{E2E955DB-1530-4CD7-B793-FF9BF8D344B9}" destId="{0615CF5F-E515-4901-A749-76ACEB76C160}" srcOrd="0" destOrd="0" presId="urn:microsoft.com/office/officeart/2018/2/layout/IconLabelList"/>
    <dgm:cxn modelId="{571B93FB-4209-4300-A0B4-3FFEDF4DAE41}" type="presOf" srcId="{AC726675-FB59-42FB-8245-6F5BCD099880}" destId="{AB0A1C52-CCB7-4CB2-9672-94D9434DB3BA}" srcOrd="0" destOrd="0" presId="urn:microsoft.com/office/officeart/2018/2/layout/IconLabelList"/>
    <dgm:cxn modelId="{C71A9794-9C05-4670-BFF2-89863514A109}" type="presParOf" srcId="{95C3F626-1DD5-4C21-93FF-D314ED249647}" destId="{EA6915AE-4D27-4A4B-9CBC-F1F1A010E09A}" srcOrd="0" destOrd="0" presId="urn:microsoft.com/office/officeart/2018/2/layout/IconLabelList"/>
    <dgm:cxn modelId="{92198FC6-2DA8-4013-B356-15A9908DABB2}" type="presParOf" srcId="{EA6915AE-4D27-4A4B-9CBC-F1F1A010E09A}" destId="{5957E5D3-16D8-4AB2-B19D-89E744565E68}" srcOrd="0" destOrd="0" presId="urn:microsoft.com/office/officeart/2018/2/layout/IconLabelList"/>
    <dgm:cxn modelId="{B9E4781F-98C4-4E2B-A171-96BE3BB9111E}" type="presParOf" srcId="{EA6915AE-4D27-4A4B-9CBC-F1F1A010E09A}" destId="{58A9CE4C-7AF5-423A-8D98-89D68B3D91B0}" srcOrd="1" destOrd="0" presId="urn:microsoft.com/office/officeart/2018/2/layout/IconLabelList"/>
    <dgm:cxn modelId="{93D21C05-4BF7-4180-9C53-0E303F4D8B0F}" type="presParOf" srcId="{EA6915AE-4D27-4A4B-9CBC-F1F1A010E09A}" destId="{B8BFB11F-9A84-41D9-A95E-A34AEEDE30DC}" srcOrd="2" destOrd="0" presId="urn:microsoft.com/office/officeart/2018/2/layout/IconLabelList"/>
    <dgm:cxn modelId="{563C83C8-4560-45BA-9057-055EE96F18B5}" type="presParOf" srcId="{95C3F626-1DD5-4C21-93FF-D314ED249647}" destId="{1D738967-4252-40F2-979F-0B4EE83B74AC}" srcOrd="1" destOrd="0" presId="urn:microsoft.com/office/officeart/2018/2/layout/IconLabelList"/>
    <dgm:cxn modelId="{D58541CB-2184-4B99-ADE5-1109BA9F726C}" type="presParOf" srcId="{95C3F626-1DD5-4C21-93FF-D314ED249647}" destId="{EC656963-56C0-447E-B2B7-89B6CAD32DA9}" srcOrd="2" destOrd="0" presId="urn:microsoft.com/office/officeart/2018/2/layout/IconLabelList"/>
    <dgm:cxn modelId="{7841DB62-38EC-41F7-A914-F75F4910C77C}" type="presParOf" srcId="{EC656963-56C0-447E-B2B7-89B6CAD32DA9}" destId="{7CF2F7C2-FBC2-4942-88FC-CC684DFC4256}" srcOrd="0" destOrd="0" presId="urn:microsoft.com/office/officeart/2018/2/layout/IconLabelList"/>
    <dgm:cxn modelId="{B2C4016B-FF15-4F6A-A974-CC44650FCBB7}" type="presParOf" srcId="{EC656963-56C0-447E-B2B7-89B6CAD32DA9}" destId="{12AAB7B8-061B-4B50-9DF0-869D5AF7CF34}" srcOrd="1" destOrd="0" presId="urn:microsoft.com/office/officeart/2018/2/layout/IconLabelList"/>
    <dgm:cxn modelId="{5D519660-97BD-43B3-BD96-B5E607DFA7BF}" type="presParOf" srcId="{EC656963-56C0-447E-B2B7-89B6CAD32DA9}" destId="{0615CF5F-E515-4901-A749-76ACEB76C160}" srcOrd="2" destOrd="0" presId="urn:microsoft.com/office/officeart/2018/2/layout/IconLabelList"/>
    <dgm:cxn modelId="{488CDD16-867F-4CA1-8AB9-1ECE759EBD79}" type="presParOf" srcId="{95C3F626-1DD5-4C21-93FF-D314ED249647}" destId="{3A02B62C-FF6B-455B-BA15-BC70957E6055}" srcOrd="3" destOrd="0" presId="urn:microsoft.com/office/officeart/2018/2/layout/IconLabelList"/>
    <dgm:cxn modelId="{F11EAFF6-F11F-4441-B9E1-5729ED65426F}" type="presParOf" srcId="{95C3F626-1DD5-4C21-93FF-D314ED249647}" destId="{0150C522-D59C-49EA-B7DE-6A13C153BB70}" srcOrd="4" destOrd="0" presId="urn:microsoft.com/office/officeart/2018/2/layout/IconLabelList"/>
    <dgm:cxn modelId="{71571E32-C31D-43F3-B38D-C8E3355125AE}" type="presParOf" srcId="{0150C522-D59C-49EA-B7DE-6A13C153BB70}" destId="{72D79864-7EA2-4BA4-8B09-5E5933C25FD7}" srcOrd="0" destOrd="0" presId="urn:microsoft.com/office/officeart/2018/2/layout/IconLabelList"/>
    <dgm:cxn modelId="{9454B300-B0A7-4C8D-B011-A9B27ECCCC7B}" type="presParOf" srcId="{0150C522-D59C-49EA-B7DE-6A13C153BB70}" destId="{88014115-701B-4F60-BA93-0A98E5C04C29}" srcOrd="1" destOrd="0" presId="urn:microsoft.com/office/officeart/2018/2/layout/IconLabelList"/>
    <dgm:cxn modelId="{B76CE2E9-22C4-459B-B6ED-F2D8C1799BE2}" type="presParOf" srcId="{0150C522-D59C-49EA-B7DE-6A13C153BB70}" destId="{AB0A1C52-CCB7-4CB2-9672-94D9434DB3BA}" srcOrd="2" destOrd="0" presId="urn:microsoft.com/office/officeart/2018/2/layout/IconLabelList"/>
    <dgm:cxn modelId="{038C6488-D460-4500-AB02-D5DA0D87C177}" type="presParOf" srcId="{95C3F626-1DD5-4C21-93FF-D314ED249647}" destId="{19B8EC22-BFCA-451B-8666-FDDBCAAC5374}" srcOrd="5" destOrd="0" presId="urn:microsoft.com/office/officeart/2018/2/layout/IconLabelList"/>
    <dgm:cxn modelId="{6ECCE6C3-FD9A-406B-99D7-CEA5379FBC56}" type="presParOf" srcId="{95C3F626-1DD5-4C21-93FF-D314ED249647}" destId="{D26045E2-C9A9-4079-814A-6E91E4A55C81}" srcOrd="6" destOrd="0" presId="urn:microsoft.com/office/officeart/2018/2/layout/IconLabelList"/>
    <dgm:cxn modelId="{B2706232-C0F0-4E4B-AA15-3BEE11567767}" type="presParOf" srcId="{D26045E2-C9A9-4079-814A-6E91E4A55C81}" destId="{11071881-1B7E-4885-8D03-498ECF98EAA4}" srcOrd="0" destOrd="0" presId="urn:microsoft.com/office/officeart/2018/2/layout/IconLabelList"/>
    <dgm:cxn modelId="{8CE91052-CBF5-41F4-A179-85FA7A4FFB4D}" type="presParOf" srcId="{D26045E2-C9A9-4079-814A-6E91E4A55C81}" destId="{F1B18F64-6D86-4705-9455-05BB813457D6}" srcOrd="1" destOrd="0" presId="urn:microsoft.com/office/officeart/2018/2/layout/IconLabelList"/>
    <dgm:cxn modelId="{F9AD0910-7290-4BFB-8CB1-FCB296E209F1}" type="presParOf" srcId="{D26045E2-C9A9-4079-814A-6E91E4A55C81}" destId="{088D1401-1A41-4E1C-BAB5-FD0535D658A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0C6E35-F9DC-4BE7-817A-F6F6C0D143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43DEBEF-E8D2-44C5-BE3D-BD93A3831025}">
      <dgm:prSet/>
      <dgm:spPr/>
      <dgm:t>
        <a:bodyPr/>
        <a:lstStyle/>
        <a:p>
          <a:r>
            <a:rPr lang="en-SG"/>
            <a:t>Font-style</a:t>
          </a:r>
          <a:endParaRPr lang="en-US"/>
        </a:p>
      </dgm:t>
    </dgm:pt>
    <dgm:pt modelId="{E68B9B03-AE2A-41A7-8B7E-EDA1F6C10A29}" type="parTrans" cxnId="{6290EBFB-E592-4D0B-B2EF-A77950E926FF}">
      <dgm:prSet/>
      <dgm:spPr/>
      <dgm:t>
        <a:bodyPr/>
        <a:lstStyle/>
        <a:p>
          <a:endParaRPr lang="en-US"/>
        </a:p>
      </dgm:t>
    </dgm:pt>
    <dgm:pt modelId="{9F06906C-71B9-4C61-82E5-0FCA6D057E04}" type="sibTrans" cxnId="{6290EBFB-E592-4D0B-B2EF-A77950E926FF}">
      <dgm:prSet/>
      <dgm:spPr/>
      <dgm:t>
        <a:bodyPr/>
        <a:lstStyle/>
        <a:p>
          <a:endParaRPr lang="en-US"/>
        </a:p>
      </dgm:t>
    </dgm:pt>
    <dgm:pt modelId="{1EBFB246-BAFF-4551-96E6-F03CA101A848}">
      <dgm:prSet/>
      <dgm:spPr/>
      <dgm:t>
        <a:bodyPr/>
        <a:lstStyle/>
        <a:p>
          <a:r>
            <a:rPr lang="en-SG"/>
            <a:t>Font-weight</a:t>
          </a:r>
          <a:endParaRPr lang="en-US"/>
        </a:p>
      </dgm:t>
    </dgm:pt>
    <dgm:pt modelId="{3F107B6E-BD65-44BF-96C8-2CBCD8FFDC84}" type="parTrans" cxnId="{CF5AFB8F-A671-4CB8-AA54-63A39E4DCFB3}">
      <dgm:prSet/>
      <dgm:spPr/>
      <dgm:t>
        <a:bodyPr/>
        <a:lstStyle/>
        <a:p>
          <a:endParaRPr lang="en-US"/>
        </a:p>
      </dgm:t>
    </dgm:pt>
    <dgm:pt modelId="{D0586350-9654-4F21-89F7-4242E1767800}" type="sibTrans" cxnId="{CF5AFB8F-A671-4CB8-AA54-63A39E4DCFB3}">
      <dgm:prSet/>
      <dgm:spPr/>
      <dgm:t>
        <a:bodyPr/>
        <a:lstStyle/>
        <a:p>
          <a:endParaRPr lang="en-US"/>
        </a:p>
      </dgm:t>
    </dgm:pt>
    <dgm:pt modelId="{8B78324F-F320-4ADA-B736-F800A71E53E5}">
      <dgm:prSet/>
      <dgm:spPr/>
      <dgm:t>
        <a:bodyPr/>
        <a:lstStyle/>
        <a:p>
          <a:r>
            <a:rPr lang="en-SG"/>
            <a:t>Font-variant</a:t>
          </a:r>
          <a:endParaRPr lang="en-US"/>
        </a:p>
      </dgm:t>
    </dgm:pt>
    <dgm:pt modelId="{A64D098C-F2BD-4C74-A6ED-7196F84B2332}" type="parTrans" cxnId="{425D5B11-2346-4680-99C1-6E20D88829F1}">
      <dgm:prSet/>
      <dgm:spPr/>
      <dgm:t>
        <a:bodyPr/>
        <a:lstStyle/>
        <a:p>
          <a:endParaRPr lang="en-US"/>
        </a:p>
      </dgm:t>
    </dgm:pt>
    <dgm:pt modelId="{71BA555B-FBB4-41C3-AB1F-79B14A55581A}" type="sibTrans" cxnId="{425D5B11-2346-4680-99C1-6E20D88829F1}">
      <dgm:prSet/>
      <dgm:spPr/>
      <dgm:t>
        <a:bodyPr/>
        <a:lstStyle/>
        <a:p>
          <a:endParaRPr lang="en-US"/>
        </a:p>
      </dgm:t>
    </dgm:pt>
    <dgm:pt modelId="{468B1596-5BA1-41BA-80ED-D35ED0FA0D8B}" type="pres">
      <dgm:prSet presAssocID="{CB0C6E35-F9DC-4BE7-817A-F6F6C0D14304}" presName="root" presStyleCnt="0">
        <dgm:presLayoutVars>
          <dgm:dir/>
          <dgm:resizeHandles val="exact"/>
        </dgm:presLayoutVars>
      </dgm:prSet>
      <dgm:spPr/>
    </dgm:pt>
    <dgm:pt modelId="{A68C0521-14A8-4A86-A030-8A5F4FBD88B0}" type="pres">
      <dgm:prSet presAssocID="{943DEBEF-E8D2-44C5-BE3D-BD93A3831025}" presName="compNode" presStyleCnt="0"/>
      <dgm:spPr/>
    </dgm:pt>
    <dgm:pt modelId="{62EC2C1F-7BD3-4B44-8BAE-FF4FD8B150CA}" type="pres">
      <dgm:prSet presAssocID="{943DEBEF-E8D2-44C5-BE3D-BD93A3831025}" presName="bgRect" presStyleLbl="bgShp" presStyleIdx="0" presStyleCnt="3"/>
      <dgm:spPr/>
    </dgm:pt>
    <dgm:pt modelId="{66427B42-E7A9-438F-B337-77235FE1AC7E}" type="pres">
      <dgm:prSet presAssocID="{943DEBEF-E8D2-44C5-BE3D-BD93A38310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36FEF60F-0058-4869-9CD2-8825D3BA7625}" type="pres">
      <dgm:prSet presAssocID="{943DEBEF-E8D2-44C5-BE3D-BD93A3831025}" presName="spaceRect" presStyleCnt="0"/>
      <dgm:spPr/>
    </dgm:pt>
    <dgm:pt modelId="{CCF11F92-35DA-4BA5-BA69-AB8D95DE5CF0}" type="pres">
      <dgm:prSet presAssocID="{943DEBEF-E8D2-44C5-BE3D-BD93A3831025}" presName="parTx" presStyleLbl="revTx" presStyleIdx="0" presStyleCnt="3">
        <dgm:presLayoutVars>
          <dgm:chMax val="0"/>
          <dgm:chPref val="0"/>
        </dgm:presLayoutVars>
      </dgm:prSet>
      <dgm:spPr/>
    </dgm:pt>
    <dgm:pt modelId="{9FB8BE7C-3EC5-41E5-8E7B-FAD46E1EE07A}" type="pres">
      <dgm:prSet presAssocID="{9F06906C-71B9-4C61-82E5-0FCA6D057E04}" presName="sibTrans" presStyleCnt="0"/>
      <dgm:spPr/>
    </dgm:pt>
    <dgm:pt modelId="{85F3332D-2DFD-4878-A9B0-ED75CB829E33}" type="pres">
      <dgm:prSet presAssocID="{1EBFB246-BAFF-4551-96E6-F03CA101A848}" presName="compNode" presStyleCnt="0"/>
      <dgm:spPr/>
    </dgm:pt>
    <dgm:pt modelId="{7D21FB1F-FDEA-4365-9994-3B0AAFA2A9C8}" type="pres">
      <dgm:prSet presAssocID="{1EBFB246-BAFF-4551-96E6-F03CA101A848}" presName="bgRect" presStyleLbl="bgShp" presStyleIdx="1" presStyleCnt="3"/>
      <dgm:spPr/>
    </dgm:pt>
    <dgm:pt modelId="{E17752E1-98BD-4F0B-9B63-F03DCC138C3F}" type="pres">
      <dgm:prSet presAssocID="{1EBFB246-BAFF-4551-96E6-F03CA101A8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ABCD2D-0273-41BC-BA3F-39C7ECFD58CE}" type="pres">
      <dgm:prSet presAssocID="{1EBFB246-BAFF-4551-96E6-F03CA101A848}" presName="spaceRect" presStyleCnt="0"/>
      <dgm:spPr/>
    </dgm:pt>
    <dgm:pt modelId="{04685954-6851-474B-A040-1630C117C3F6}" type="pres">
      <dgm:prSet presAssocID="{1EBFB246-BAFF-4551-96E6-F03CA101A848}" presName="parTx" presStyleLbl="revTx" presStyleIdx="1" presStyleCnt="3">
        <dgm:presLayoutVars>
          <dgm:chMax val="0"/>
          <dgm:chPref val="0"/>
        </dgm:presLayoutVars>
      </dgm:prSet>
      <dgm:spPr/>
    </dgm:pt>
    <dgm:pt modelId="{C0950F4E-70C4-4938-86FC-32A8717CC23B}" type="pres">
      <dgm:prSet presAssocID="{D0586350-9654-4F21-89F7-4242E1767800}" presName="sibTrans" presStyleCnt="0"/>
      <dgm:spPr/>
    </dgm:pt>
    <dgm:pt modelId="{71B9EFA4-370B-4FE2-9B62-DCA4C504D177}" type="pres">
      <dgm:prSet presAssocID="{8B78324F-F320-4ADA-B736-F800A71E53E5}" presName="compNode" presStyleCnt="0"/>
      <dgm:spPr/>
    </dgm:pt>
    <dgm:pt modelId="{6CF579E0-073E-417E-9DEA-353D1722A6B1}" type="pres">
      <dgm:prSet presAssocID="{8B78324F-F320-4ADA-B736-F800A71E53E5}" presName="bgRect" presStyleLbl="bgShp" presStyleIdx="2" presStyleCnt="3"/>
      <dgm:spPr/>
    </dgm:pt>
    <dgm:pt modelId="{4B41E228-B177-406B-8474-6B53FE1A6D3E}" type="pres">
      <dgm:prSet presAssocID="{8B78324F-F320-4ADA-B736-F800A71E53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3A37E15B-F44E-4707-B0F9-36D11B3507A0}" type="pres">
      <dgm:prSet presAssocID="{8B78324F-F320-4ADA-B736-F800A71E53E5}" presName="spaceRect" presStyleCnt="0"/>
      <dgm:spPr/>
    </dgm:pt>
    <dgm:pt modelId="{F1A69994-CB87-4B6A-A4A1-0E3CEC3D0F21}" type="pres">
      <dgm:prSet presAssocID="{8B78324F-F320-4ADA-B736-F800A71E53E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8BF2E0F-6FE8-4CDA-A564-DBA1052D58AB}" type="presOf" srcId="{8B78324F-F320-4ADA-B736-F800A71E53E5}" destId="{F1A69994-CB87-4B6A-A4A1-0E3CEC3D0F21}" srcOrd="0" destOrd="0" presId="urn:microsoft.com/office/officeart/2018/2/layout/IconVerticalSolidList"/>
    <dgm:cxn modelId="{425D5B11-2346-4680-99C1-6E20D88829F1}" srcId="{CB0C6E35-F9DC-4BE7-817A-F6F6C0D14304}" destId="{8B78324F-F320-4ADA-B736-F800A71E53E5}" srcOrd="2" destOrd="0" parTransId="{A64D098C-F2BD-4C74-A6ED-7196F84B2332}" sibTransId="{71BA555B-FBB4-41C3-AB1F-79B14A55581A}"/>
    <dgm:cxn modelId="{FBB42D2F-3D88-478C-AC18-AC38FD72E187}" type="presOf" srcId="{943DEBEF-E8D2-44C5-BE3D-BD93A3831025}" destId="{CCF11F92-35DA-4BA5-BA69-AB8D95DE5CF0}" srcOrd="0" destOrd="0" presId="urn:microsoft.com/office/officeart/2018/2/layout/IconVerticalSolidList"/>
    <dgm:cxn modelId="{CF5AFB8F-A671-4CB8-AA54-63A39E4DCFB3}" srcId="{CB0C6E35-F9DC-4BE7-817A-F6F6C0D14304}" destId="{1EBFB246-BAFF-4551-96E6-F03CA101A848}" srcOrd="1" destOrd="0" parTransId="{3F107B6E-BD65-44BF-96C8-2CBCD8FFDC84}" sibTransId="{D0586350-9654-4F21-89F7-4242E1767800}"/>
    <dgm:cxn modelId="{07178B94-6F8B-4678-A416-D09844594C7F}" type="presOf" srcId="{1EBFB246-BAFF-4551-96E6-F03CA101A848}" destId="{04685954-6851-474B-A040-1630C117C3F6}" srcOrd="0" destOrd="0" presId="urn:microsoft.com/office/officeart/2018/2/layout/IconVerticalSolidList"/>
    <dgm:cxn modelId="{C0C337F5-B16F-4872-9445-9929D2A04105}" type="presOf" srcId="{CB0C6E35-F9DC-4BE7-817A-F6F6C0D14304}" destId="{468B1596-5BA1-41BA-80ED-D35ED0FA0D8B}" srcOrd="0" destOrd="0" presId="urn:microsoft.com/office/officeart/2018/2/layout/IconVerticalSolidList"/>
    <dgm:cxn modelId="{6290EBFB-E592-4D0B-B2EF-A77950E926FF}" srcId="{CB0C6E35-F9DC-4BE7-817A-F6F6C0D14304}" destId="{943DEBEF-E8D2-44C5-BE3D-BD93A3831025}" srcOrd="0" destOrd="0" parTransId="{E68B9B03-AE2A-41A7-8B7E-EDA1F6C10A29}" sibTransId="{9F06906C-71B9-4C61-82E5-0FCA6D057E04}"/>
    <dgm:cxn modelId="{A739D840-1659-42BB-931A-0B075BD9E6D9}" type="presParOf" srcId="{468B1596-5BA1-41BA-80ED-D35ED0FA0D8B}" destId="{A68C0521-14A8-4A86-A030-8A5F4FBD88B0}" srcOrd="0" destOrd="0" presId="urn:microsoft.com/office/officeart/2018/2/layout/IconVerticalSolidList"/>
    <dgm:cxn modelId="{6678DCA2-2CDD-42C6-9F26-2A902FFFBC7D}" type="presParOf" srcId="{A68C0521-14A8-4A86-A030-8A5F4FBD88B0}" destId="{62EC2C1F-7BD3-4B44-8BAE-FF4FD8B150CA}" srcOrd="0" destOrd="0" presId="urn:microsoft.com/office/officeart/2018/2/layout/IconVerticalSolidList"/>
    <dgm:cxn modelId="{D3961DFA-60F7-4A47-A1DE-EB74A39F178C}" type="presParOf" srcId="{A68C0521-14A8-4A86-A030-8A5F4FBD88B0}" destId="{66427B42-E7A9-438F-B337-77235FE1AC7E}" srcOrd="1" destOrd="0" presId="urn:microsoft.com/office/officeart/2018/2/layout/IconVerticalSolidList"/>
    <dgm:cxn modelId="{402B973F-6D1C-4679-B3AE-B89A2E00452A}" type="presParOf" srcId="{A68C0521-14A8-4A86-A030-8A5F4FBD88B0}" destId="{36FEF60F-0058-4869-9CD2-8825D3BA7625}" srcOrd="2" destOrd="0" presId="urn:microsoft.com/office/officeart/2018/2/layout/IconVerticalSolidList"/>
    <dgm:cxn modelId="{64E7AC58-9953-4851-824B-894249D117D0}" type="presParOf" srcId="{A68C0521-14A8-4A86-A030-8A5F4FBD88B0}" destId="{CCF11F92-35DA-4BA5-BA69-AB8D95DE5CF0}" srcOrd="3" destOrd="0" presId="urn:microsoft.com/office/officeart/2018/2/layout/IconVerticalSolidList"/>
    <dgm:cxn modelId="{4AEF9393-DC07-405C-B182-0F957C745B19}" type="presParOf" srcId="{468B1596-5BA1-41BA-80ED-D35ED0FA0D8B}" destId="{9FB8BE7C-3EC5-41E5-8E7B-FAD46E1EE07A}" srcOrd="1" destOrd="0" presId="urn:microsoft.com/office/officeart/2018/2/layout/IconVerticalSolidList"/>
    <dgm:cxn modelId="{1667C1CB-66CE-41DD-BD35-6F80C902C918}" type="presParOf" srcId="{468B1596-5BA1-41BA-80ED-D35ED0FA0D8B}" destId="{85F3332D-2DFD-4878-A9B0-ED75CB829E33}" srcOrd="2" destOrd="0" presId="urn:microsoft.com/office/officeart/2018/2/layout/IconVerticalSolidList"/>
    <dgm:cxn modelId="{3134C94B-40BD-4733-BD0A-F7273BB98DF6}" type="presParOf" srcId="{85F3332D-2DFD-4878-A9B0-ED75CB829E33}" destId="{7D21FB1F-FDEA-4365-9994-3B0AAFA2A9C8}" srcOrd="0" destOrd="0" presId="urn:microsoft.com/office/officeart/2018/2/layout/IconVerticalSolidList"/>
    <dgm:cxn modelId="{CABDAF6F-4E90-4703-90D4-2F71A87DE9D6}" type="presParOf" srcId="{85F3332D-2DFD-4878-A9B0-ED75CB829E33}" destId="{E17752E1-98BD-4F0B-9B63-F03DCC138C3F}" srcOrd="1" destOrd="0" presId="urn:microsoft.com/office/officeart/2018/2/layout/IconVerticalSolidList"/>
    <dgm:cxn modelId="{BAA3CECD-C7CF-4CBE-9BBC-77A9D409F02B}" type="presParOf" srcId="{85F3332D-2DFD-4878-A9B0-ED75CB829E33}" destId="{BAABCD2D-0273-41BC-BA3F-39C7ECFD58CE}" srcOrd="2" destOrd="0" presId="urn:microsoft.com/office/officeart/2018/2/layout/IconVerticalSolidList"/>
    <dgm:cxn modelId="{E2FCA980-9D11-4EDF-A509-FF76CA8FD613}" type="presParOf" srcId="{85F3332D-2DFD-4878-A9B0-ED75CB829E33}" destId="{04685954-6851-474B-A040-1630C117C3F6}" srcOrd="3" destOrd="0" presId="urn:microsoft.com/office/officeart/2018/2/layout/IconVerticalSolidList"/>
    <dgm:cxn modelId="{E3234871-175F-4C30-950A-C8E193E2A3A1}" type="presParOf" srcId="{468B1596-5BA1-41BA-80ED-D35ED0FA0D8B}" destId="{C0950F4E-70C4-4938-86FC-32A8717CC23B}" srcOrd="3" destOrd="0" presId="urn:microsoft.com/office/officeart/2018/2/layout/IconVerticalSolidList"/>
    <dgm:cxn modelId="{68FEEA2A-B60D-445B-A38A-3F30C3543989}" type="presParOf" srcId="{468B1596-5BA1-41BA-80ED-D35ED0FA0D8B}" destId="{71B9EFA4-370B-4FE2-9B62-DCA4C504D177}" srcOrd="4" destOrd="0" presId="urn:microsoft.com/office/officeart/2018/2/layout/IconVerticalSolidList"/>
    <dgm:cxn modelId="{26DA89BA-A34C-4B39-88EB-E47897473AF7}" type="presParOf" srcId="{71B9EFA4-370B-4FE2-9B62-DCA4C504D177}" destId="{6CF579E0-073E-417E-9DEA-353D1722A6B1}" srcOrd="0" destOrd="0" presId="urn:microsoft.com/office/officeart/2018/2/layout/IconVerticalSolidList"/>
    <dgm:cxn modelId="{99949501-7955-49D1-9880-C846AEFBB9AB}" type="presParOf" srcId="{71B9EFA4-370B-4FE2-9B62-DCA4C504D177}" destId="{4B41E228-B177-406B-8474-6B53FE1A6D3E}" srcOrd="1" destOrd="0" presId="urn:microsoft.com/office/officeart/2018/2/layout/IconVerticalSolidList"/>
    <dgm:cxn modelId="{9F72C25F-12AD-4D46-8AEA-5CEE44DE942C}" type="presParOf" srcId="{71B9EFA4-370B-4FE2-9B62-DCA4C504D177}" destId="{3A37E15B-F44E-4707-B0F9-36D11B3507A0}" srcOrd="2" destOrd="0" presId="urn:microsoft.com/office/officeart/2018/2/layout/IconVerticalSolidList"/>
    <dgm:cxn modelId="{F77F63FF-17B5-4240-9506-6030F548C090}" type="presParOf" srcId="{71B9EFA4-370B-4FE2-9B62-DCA4C504D177}" destId="{F1A69994-CB87-4B6A-A4A1-0E3CEC3D0F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7E5D3-16D8-4AB2-B19D-89E744565E68}">
      <dsp:nvSpPr>
        <dsp:cNvPr id="0" name=""/>
        <dsp:cNvSpPr/>
      </dsp:nvSpPr>
      <dsp:spPr>
        <a:xfrm>
          <a:off x="1378752" y="348659"/>
          <a:ext cx="1175890" cy="11758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FB11F-9A84-41D9-A95E-A34AEEDE30DC}">
      <dsp:nvSpPr>
        <dsp:cNvPr id="0" name=""/>
        <dsp:cNvSpPr/>
      </dsp:nvSpPr>
      <dsp:spPr>
        <a:xfrm>
          <a:off x="660152" y="1875166"/>
          <a:ext cx="261309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Color</a:t>
          </a:r>
          <a:endParaRPr lang="en-US" sz="2500" kern="1200"/>
        </a:p>
      </dsp:txBody>
      <dsp:txXfrm>
        <a:off x="660152" y="1875166"/>
        <a:ext cx="2613090" cy="720000"/>
      </dsp:txXfrm>
    </dsp:sp>
    <dsp:sp modelId="{7CF2F7C2-FBC2-4942-88FC-CC684DFC4256}">
      <dsp:nvSpPr>
        <dsp:cNvPr id="0" name=""/>
        <dsp:cNvSpPr/>
      </dsp:nvSpPr>
      <dsp:spPr>
        <a:xfrm>
          <a:off x="4449133" y="348659"/>
          <a:ext cx="1175890" cy="11758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5CF5F-E515-4901-A749-76ACEB76C160}">
      <dsp:nvSpPr>
        <dsp:cNvPr id="0" name=""/>
        <dsp:cNvSpPr/>
      </dsp:nvSpPr>
      <dsp:spPr>
        <a:xfrm>
          <a:off x="3730533" y="1875166"/>
          <a:ext cx="261309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Background-color</a:t>
          </a:r>
          <a:endParaRPr lang="en-US" sz="2500" kern="1200"/>
        </a:p>
      </dsp:txBody>
      <dsp:txXfrm>
        <a:off x="3730533" y="1875166"/>
        <a:ext cx="2613090" cy="720000"/>
      </dsp:txXfrm>
    </dsp:sp>
    <dsp:sp modelId="{72D79864-7EA2-4BA4-8B09-5E5933C25FD7}">
      <dsp:nvSpPr>
        <dsp:cNvPr id="0" name=""/>
        <dsp:cNvSpPr/>
      </dsp:nvSpPr>
      <dsp:spPr>
        <a:xfrm>
          <a:off x="1378752" y="3248438"/>
          <a:ext cx="1175890" cy="11758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A1C52-CCB7-4CB2-9672-94D9434DB3BA}">
      <dsp:nvSpPr>
        <dsp:cNvPr id="0" name=""/>
        <dsp:cNvSpPr/>
      </dsp:nvSpPr>
      <dsp:spPr>
        <a:xfrm>
          <a:off x="660152" y="4774945"/>
          <a:ext cx="261309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Text-align</a:t>
          </a:r>
          <a:endParaRPr lang="en-US" sz="2500" kern="1200"/>
        </a:p>
      </dsp:txBody>
      <dsp:txXfrm>
        <a:off x="660152" y="4774945"/>
        <a:ext cx="2613090" cy="720000"/>
      </dsp:txXfrm>
    </dsp:sp>
    <dsp:sp modelId="{11071881-1B7E-4885-8D03-498ECF98EAA4}">
      <dsp:nvSpPr>
        <dsp:cNvPr id="0" name=""/>
        <dsp:cNvSpPr/>
      </dsp:nvSpPr>
      <dsp:spPr>
        <a:xfrm>
          <a:off x="4449133" y="3248438"/>
          <a:ext cx="1175890" cy="11758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D1401-1A41-4E1C-BAB5-FD0535D658A5}">
      <dsp:nvSpPr>
        <dsp:cNvPr id="0" name=""/>
        <dsp:cNvSpPr/>
      </dsp:nvSpPr>
      <dsp:spPr>
        <a:xfrm>
          <a:off x="3730533" y="4774945"/>
          <a:ext cx="261309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Direction</a:t>
          </a:r>
          <a:endParaRPr lang="en-US" sz="2500" kern="1200"/>
        </a:p>
      </dsp:txBody>
      <dsp:txXfrm>
        <a:off x="3730533" y="4774945"/>
        <a:ext cx="261309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C2C1F-7BD3-4B44-8BAE-FF4FD8B150CA}">
      <dsp:nvSpPr>
        <dsp:cNvPr id="0" name=""/>
        <dsp:cNvSpPr/>
      </dsp:nvSpPr>
      <dsp:spPr>
        <a:xfrm>
          <a:off x="0" y="713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27B42-E7A9-438F-B337-77235FE1AC7E}">
      <dsp:nvSpPr>
        <dsp:cNvPr id="0" name=""/>
        <dsp:cNvSpPr/>
      </dsp:nvSpPr>
      <dsp:spPr>
        <a:xfrm>
          <a:off x="504931" y="376281"/>
          <a:ext cx="918056" cy="918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11F92-35DA-4BA5-BA69-AB8D95DE5CF0}">
      <dsp:nvSpPr>
        <dsp:cNvPr id="0" name=""/>
        <dsp:cNvSpPr/>
      </dsp:nvSpPr>
      <dsp:spPr>
        <a:xfrm>
          <a:off x="1927918" y="713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Font-style</a:t>
          </a:r>
          <a:endParaRPr lang="en-US" sz="2500" kern="1200"/>
        </a:p>
      </dsp:txBody>
      <dsp:txXfrm>
        <a:off x="1927918" y="713"/>
        <a:ext cx="5075858" cy="1669193"/>
      </dsp:txXfrm>
    </dsp:sp>
    <dsp:sp modelId="{7D21FB1F-FDEA-4365-9994-3B0AAFA2A9C8}">
      <dsp:nvSpPr>
        <dsp:cNvPr id="0" name=""/>
        <dsp:cNvSpPr/>
      </dsp:nvSpPr>
      <dsp:spPr>
        <a:xfrm>
          <a:off x="0" y="2087205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752E1-98BD-4F0B-9B63-F03DCC138C3F}">
      <dsp:nvSpPr>
        <dsp:cNvPr id="0" name=""/>
        <dsp:cNvSpPr/>
      </dsp:nvSpPr>
      <dsp:spPr>
        <a:xfrm>
          <a:off x="504931" y="2462774"/>
          <a:ext cx="918056" cy="918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85954-6851-474B-A040-1630C117C3F6}">
      <dsp:nvSpPr>
        <dsp:cNvPr id="0" name=""/>
        <dsp:cNvSpPr/>
      </dsp:nvSpPr>
      <dsp:spPr>
        <a:xfrm>
          <a:off x="1927918" y="2087205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Font-weight</a:t>
          </a:r>
          <a:endParaRPr lang="en-US" sz="2500" kern="1200"/>
        </a:p>
      </dsp:txBody>
      <dsp:txXfrm>
        <a:off x="1927918" y="2087205"/>
        <a:ext cx="5075858" cy="1669193"/>
      </dsp:txXfrm>
    </dsp:sp>
    <dsp:sp modelId="{6CF579E0-073E-417E-9DEA-353D1722A6B1}">
      <dsp:nvSpPr>
        <dsp:cNvPr id="0" name=""/>
        <dsp:cNvSpPr/>
      </dsp:nvSpPr>
      <dsp:spPr>
        <a:xfrm>
          <a:off x="0" y="4173697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1E228-B177-406B-8474-6B53FE1A6D3E}">
      <dsp:nvSpPr>
        <dsp:cNvPr id="0" name=""/>
        <dsp:cNvSpPr/>
      </dsp:nvSpPr>
      <dsp:spPr>
        <a:xfrm>
          <a:off x="504931" y="4549266"/>
          <a:ext cx="918056" cy="918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69994-CB87-4B6A-A4A1-0E3CEC3D0F21}">
      <dsp:nvSpPr>
        <dsp:cNvPr id="0" name=""/>
        <dsp:cNvSpPr/>
      </dsp:nvSpPr>
      <dsp:spPr>
        <a:xfrm>
          <a:off x="1927918" y="4173697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Font-variant</a:t>
          </a:r>
          <a:endParaRPr lang="en-US" sz="2500" kern="1200"/>
        </a:p>
      </dsp:txBody>
      <dsp:txXfrm>
        <a:off x="1927918" y="4173697"/>
        <a:ext cx="5075858" cy="1669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356C1-B992-41BF-8968-D992D4A083C4}" type="datetimeFigureOut">
              <a:rPr lang="en-SG" smtClean="0"/>
              <a:t>27/2/2021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6FF29-DE73-4423-942E-E9C198A345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260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e.g. p {</a:t>
            </a:r>
          </a:p>
          <a:p>
            <a:r>
              <a:rPr lang="en-SG" dirty="0"/>
              <a:t> </a:t>
            </a:r>
            <a:r>
              <a:rPr lang="en-SG" dirty="0" err="1"/>
              <a:t>color</a:t>
            </a:r>
            <a:r>
              <a:rPr lang="en-SG" dirty="0"/>
              <a:t> : </a:t>
            </a:r>
            <a:r>
              <a:rPr lang="en-SG" dirty="0" err="1"/>
              <a:t>rgb</a:t>
            </a:r>
            <a:r>
              <a:rPr lang="en-SG" dirty="0"/>
              <a:t>(0,0,0);</a:t>
            </a:r>
          </a:p>
          <a:p>
            <a:r>
              <a:rPr lang="en-SG" dirty="0"/>
              <a:t>}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6FF29-DE73-4423-942E-E9C198A345C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9628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Syntax: horizontal shadow, vertical shadow, blurriness, colour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6FF29-DE73-4423-942E-E9C198A345C9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8752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If more than 1 word, use “ “.</a:t>
            </a:r>
          </a:p>
          <a:p>
            <a:endParaRPr lang="en-SG" dirty="0"/>
          </a:p>
          <a:p>
            <a:r>
              <a:rPr lang="en-GB" dirty="0"/>
              <a:t>Start with the font you want, and end with a generic family (to let the browser pick a similar font in the generic family, if no other fonts are available). </a:t>
            </a:r>
          </a:p>
          <a:p>
            <a:endParaRPr lang="en-GB" dirty="0"/>
          </a:p>
          <a:p>
            <a:r>
              <a:rPr lang="en-GB" dirty="0"/>
              <a:t>The font names should be separated with comma.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6FF29-DE73-4423-942E-E9C198A345C9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4616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6FF29-DE73-4423-942E-E9C198A345C9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9487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Of course, we can select multiple using “|” pipe character as well for effect.</a:t>
            </a:r>
          </a:p>
          <a:p>
            <a:endParaRPr lang="en-SG" dirty="0"/>
          </a:p>
          <a:p>
            <a:r>
              <a:rPr lang="en-SG" dirty="0"/>
              <a:t>Visit https://fonts.google.com/ for more fonts.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6FF29-DE73-4423-942E-E9C198A345C9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464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Guess which </a:t>
            </a:r>
            <a:r>
              <a:rPr lang="en-SG" dirty="0" err="1"/>
              <a:t>css</a:t>
            </a:r>
            <a:r>
              <a:rPr lang="en-SG" dirty="0"/>
              <a:t> is the correct syntax? </a:t>
            </a:r>
            <a:r>
              <a:rPr lang="en-SG" dirty="0" err="1"/>
              <a:t>Img.top</a:t>
            </a:r>
            <a:endParaRPr lang="en-SG" dirty="0"/>
          </a:p>
          <a:p>
            <a:endParaRPr lang="en-SG" dirty="0"/>
          </a:p>
          <a:p>
            <a:r>
              <a:rPr lang="en-SG" dirty="0"/>
              <a:t>Left is CSS</a:t>
            </a:r>
            <a:br>
              <a:rPr lang="en-SG" dirty="0"/>
            </a:br>
            <a:r>
              <a:rPr lang="en-SG" dirty="0"/>
              <a:t>right is HTML</a:t>
            </a:r>
          </a:p>
          <a:p>
            <a:endParaRPr lang="en-SG" dirty="0"/>
          </a:p>
          <a:p>
            <a:r>
              <a:rPr lang="en-SG" dirty="0"/>
              <a:t>This would set the image to align with the paragraph using vertical-align.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6FF29-DE73-4423-942E-E9C198A345C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432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Left is CSS</a:t>
            </a:r>
            <a:br>
              <a:rPr lang="en-SG" dirty="0"/>
            </a:br>
            <a:r>
              <a:rPr lang="en-SG" dirty="0"/>
              <a:t>right is HTML</a:t>
            </a:r>
          </a:p>
          <a:p>
            <a:endParaRPr lang="en-SG" dirty="0"/>
          </a:p>
          <a:p>
            <a:r>
              <a:rPr lang="en-SG" dirty="0"/>
              <a:t>This would set the image to align with the paragraph using text-decoration.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6FF29-DE73-4423-942E-E9C198A345C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903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Guess which </a:t>
            </a:r>
            <a:r>
              <a:rPr lang="en-SG" dirty="0" err="1"/>
              <a:t>css</a:t>
            </a:r>
            <a:r>
              <a:rPr lang="en-SG" dirty="0"/>
              <a:t> is the correct syntax? </a:t>
            </a:r>
            <a:r>
              <a:rPr lang="en-SG" dirty="0" err="1"/>
              <a:t>P.lowercase</a:t>
            </a:r>
            <a:endParaRPr lang="en-SG" dirty="0"/>
          </a:p>
          <a:p>
            <a:endParaRPr lang="en-SG" dirty="0"/>
          </a:p>
          <a:p>
            <a:r>
              <a:rPr lang="en-SG" dirty="0"/>
              <a:t>Left is CSS</a:t>
            </a:r>
            <a:br>
              <a:rPr lang="en-SG" dirty="0"/>
            </a:br>
            <a:r>
              <a:rPr lang="en-SG" dirty="0"/>
              <a:t>right is HTML</a:t>
            </a:r>
          </a:p>
          <a:p>
            <a:endParaRPr lang="en-SG" dirty="0"/>
          </a:p>
          <a:p>
            <a:r>
              <a:rPr lang="en-SG" dirty="0"/>
              <a:t>This would set the image to align with the paragraph using text-transformation.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6FF29-DE73-4423-942E-E9C198A345C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9276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Is this syntax correct? No. Why? It’ll be used for all p, but I only want for hello. Then how? Use </a:t>
            </a:r>
            <a:r>
              <a:rPr lang="en-SG" dirty="0" err="1"/>
              <a:t>p.hello</a:t>
            </a:r>
            <a:r>
              <a:rPr lang="en-SG" dirty="0"/>
              <a:t> {};</a:t>
            </a:r>
          </a:p>
          <a:p>
            <a:endParaRPr lang="en-SG" dirty="0"/>
          </a:p>
          <a:p>
            <a:r>
              <a:rPr lang="en-SG" dirty="0"/>
              <a:t>Left is CSS</a:t>
            </a:r>
            <a:br>
              <a:rPr lang="en-SG" dirty="0"/>
            </a:br>
            <a:r>
              <a:rPr lang="en-SG" dirty="0"/>
              <a:t>right is HTML</a:t>
            </a:r>
          </a:p>
          <a:p>
            <a:endParaRPr lang="en-SG" dirty="0"/>
          </a:p>
          <a:p>
            <a:r>
              <a:rPr lang="en-SG" dirty="0"/>
              <a:t>This would set the image to align with the paragraph using text-transformation.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6FF29-DE73-4423-942E-E9C198A345C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652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If I want to have both h1 size, how can I go about it?</a:t>
            </a:r>
          </a:p>
          <a:p>
            <a:endParaRPr lang="en-SG" dirty="0"/>
          </a:p>
          <a:p>
            <a:r>
              <a:rPr lang="en-SG" dirty="0"/>
              <a:t>Use class to distinguish between the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6FF29-DE73-4423-942E-E9C198A345C9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3138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Default is 110% - 120%. </a:t>
            </a:r>
          </a:p>
          <a:p>
            <a:endParaRPr lang="en-SG" dirty="0"/>
          </a:p>
          <a:p>
            <a:r>
              <a:rPr lang="en-SG" dirty="0"/>
              <a:t>Aka spacing between every new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6FF29-DE73-4423-942E-E9C198A345C9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031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Specify the space between the words in a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6FF29-DE73-4423-942E-E9C198A345C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973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Wrap overflow characters or unwrap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6FF29-DE73-4423-942E-E9C198A345C9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2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1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5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2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3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1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7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6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4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5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2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0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3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9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fonts/docs/css2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 descr="Floral design made with continuous lines">
            <a:extLst>
              <a:ext uri="{FF2B5EF4-FFF2-40B4-BE49-F238E27FC236}">
                <a16:creationId xmlns:a16="http://schemas.microsoft.com/office/drawing/2014/main" id="{B27EF7AF-E059-40B0-BE13-7604179C01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7058" r="-1" b="1911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FA95BB-1448-4FE8-BFC6-A800446B8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SG" sz="5200" dirty="0">
                <a:solidFill>
                  <a:srgbClr val="FFFFFF"/>
                </a:solidFill>
              </a:rPr>
              <a:t>CSS Text and Fonts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F9B2E-FD2E-479C-AD89-6CA11EED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en-SG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83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8EA5-99A1-4101-870B-FD88772C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Word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6836-3581-49FF-BB3C-061E9187F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GB" dirty="0">
                <a:effectLst/>
              </a:rPr>
              <a:t>h1 {</a:t>
            </a:r>
            <a:br>
              <a:rPr lang="en-GB" dirty="0">
                <a:effectLst/>
              </a:rPr>
            </a:br>
            <a:r>
              <a:rPr lang="en-GB" dirty="0">
                <a:effectLst/>
              </a:rPr>
              <a:t>  word-spacing: 10px;</a:t>
            </a:r>
            <a:br>
              <a:rPr lang="en-GB" dirty="0">
                <a:effectLst/>
              </a:rPr>
            </a:br>
            <a:r>
              <a:rPr lang="en-GB" dirty="0">
                <a:effectLst/>
              </a:rPr>
              <a:t>}</a:t>
            </a:r>
            <a:endParaRPr lang="en-GB" dirty="0"/>
          </a:p>
          <a:p>
            <a:r>
              <a:rPr lang="en-GB" dirty="0">
                <a:effectLst/>
              </a:rPr>
              <a:t>h2 {</a:t>
            </a:r>
            <a:br>
              <a:rPr lang="en-GB" dirty="0">
                <a:effectLst/>
              </a:rPr>
            </a:br>
            <a:r>
              <a:rPr lang="en-GB" dirty="0">
                <a:effectLst/>
              </a:rPr>
              <a:t>  word-spacing: -5px;</a:t>
            </a:r>
            <a:br>
              <a:rPr lang="en-GB" dirty="0">
                <a:effectLst/>
              </a:rPr>
            </a:br>
            <a:r>
              <a:rPr lang="en-GB" dirty="0">
                <a:effectLst/>
              </a:rPr>
              <a:t>}</a:t>
            </a:r>
            <a:endParaRPr lang="en-GB" dirty="0"/>
          </a:p>
          <a:p>
            <a:endParaRPr lang="en-GB" dirty="0"/>
          </a:p>
          <a:p>
            <a:r>
              <a:rPr lang="en-GB" dirty="0"/>
              <a:t>&lt;h1&gt;This is some text.&lt;/h1&gt;</a:t>
            </a:r>
            <a:endParaRPr lang="en-SG" dirty="0"/>
          </a:p>
          <a:p>
            <a:r>
              <a:rPr lang="en-GB" dirty="0"/>
              <a:t>&lt;h2&gt;This is some text.&lt;/h2&gt;</a:t>
            </a:r>
            <a:endParaRPr lang="en-SG" dirty="0">
              <a:effectLst/>
            </a:endParaRP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797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8EA5-99A1-4101-870B-FD88772C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6836-3581-49FF-BB3C-061E9187F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SG" dirty="0">
                <a:effectLst/>
              </a:rPr>
              <a:t>p {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  white-space: </a:t>
            </a:r>
            <a:r>
              <a:rPr lang="en-SG" dirty="0" err="1">
                <a:effectLst/>
              </a:rPr>
              <a:t>nowrap</a:t>
            </a:r>
            <a:r>
              <a:rPr lang="en-SG" dirty="0">
                <a:effectLst/>
              </a:rPr>
              <a:t>;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}</a:t>
            </a:r>
          </a:p>
          <a:p>
            <a:endParaRPr lang="en-SG" dirty="0">
              <a:solidFill>
                <a:srgbClr val="000000"/>
              </a:solidFill>
            </a:endParaRPr>
          </a:p>
          <a:p>
            <a:endParaRPr lang="en-SG" dirty="0">
              <a:solidFill>
                <a:srgbClr val="000000"/>
              </a:solidFill>
            </a:endParaRPr>
          </a:p>
          <a:p>
            <a:endParaRPr lang="en-SG" dirty="0">
              <a:solidFill>
                <a:srgbClr val="000000"/>
              </a:solidFill>
            </a:endParaRPr>
          </a:p>
          <a:p>
            <a:endParaRPr lang="en-GB" dirty="0"/>
          </a:p>
          <a:p>
            <a:r>
              <a:rPr lang="en-GB" dirty="0"/>
              <a:t>&lt;p&gt;This is some text.&lt;/p&gt;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491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8EA5-99A1-4101-870B-FD88772C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Text-shadow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6836-3581-49FF-BB3C-061E9187F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SG" dirty="0">
                <a:effectLst/>
              </a:rPr>
              <a:t>p {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  text-shadow: 2px </a:t>
            </a:r>
            <a:r>
              <a:rPr lang="en-SG" dirty="0" err="1">
                <a:effectLst/>
              </a:rPr>
              <a:t>2px</a:t>
            </a:r>
            <a:r>
              <a:rPr lang="en-SG" dirty="0">
                <a:effectLst/>
              </a:rPr>
              <a:t> 5px red;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}</a:t>
            </a:r>
            <a:endParaRPr lang="en-SG" dirty="0">
              <a:solidFill>
                <a:srgbClr val="000000"/>
              </a:solidFill>
            </a:endParaRPr>
          </a:p>
          <a:p>
            <a:endParaRPr lang="en-SG" dirty="0">
              <a:solidFill>
                <a:srgbClr val="000000"/>
              </a:solidFill>
            </a:endParaRPr>
          </a:p>
          <a:p>
            <a:endParaRPr lang="en-SG" dirty="0">
              <a:solidFill>
                <a:srgbClr val="000000"/>
              </a:solidFill>
            </a:endParaRPr>
          </a:p>
          <a:p>
            <a:endParaRPr lang="en-GB" dirty="0"/>
          </a:p>
          <a:p>
            <a:r>
              <a:rPr lang="en-GB" dirty="0"/>
              <a:t>&lt;p&gt;Text-shadow effect!&lt;/p&gt;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D5CB5-CB53-44E2-AAE0-21C7DB02F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116" y="4047331"/>
            <a:ext cx="6969767" cy="161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9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EF2E-B33A-4FE7-9597-DA9DE17E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11382"/>
          </a:xfrm>
        </p:spPr>
        <p:txBody>
          <a:bodyPr/>
          <a:lstStyle/>
          <a:p>
            <a:r>
              <a:rPr lang="en-SG" dirty="0"/>
              <a:t>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34DE2-4B99-4C37-8B40-D73182936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11382"/>
            <a:ext cx="12192000" cy="5846619"/>
          </a:xfrm>
        </p:spPr>
      </p:pic>
    </p:spTree>
    <p:extLst>
      <p:ext uri="{BB962C8B-B14F-4D97-AF65-F5344CB8AC3E}">
        <p14:creationId xmlns:p14="http://schemas.microsoft.com/office/powerpoint/2010/main" val="348494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8EA5-99A1-4101-870B-FD88772C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Font-family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6836-3581-49FF-BB3C-061E9187F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960"/>
            <a:ext cx="10515600" cy="5010280"/>
          </a:xfrm>
        </p:spPr>
        <p:txBody>
          <a:bodyPr numCol="2">
            <a:normAutofit lnSpcReduction="10000"/>
          </a:bodyPr>
          <a:lstStyle/>
          <a:p>
            <a:r>
              <a:rPr lang="en-SG" sz="2400" dirty="0">
                <a:effectLst/>
              </a:rPr>
              <a:t>.p1 {</a:t>
            </a:r>
            <a:br>
              <a:rPr lang="en-SG" sz="2400" dirty="0">
                <a:effectLst/>
              </a:rPr>
            </a:br>
            <a:r>
              <a:rPr lang="en-SG" sz="2400" dirty="0">
                <a:effectLst/>
              </a:rPr>
              <a:t>  font-family: "Times New Roman", Times, serif;</a:t>
            </a:r>
            <a:br>
              <a:rPr lang="en-SG" sz="2400" dirty="0">
                <a:effectLst/>
              </a:rPr>
            </a:br>
            <a:r>
              <a:rPr lang="en-SG" sz="2400" dirty="0">
                <a:effectLst/>
              </a:rPr>
              <a:t>}</a:t>
            </a:r>
          </a:p>
          <a:p>
            <a:r>
              <a:rPr lang="en-SG" sz="2400" dirty="0">
                <a:effectLst/>
              </a:rPr>
              <a:t>p2 {</a:t>
            </a:r>
            <a:br>
              <a:rPr lang="en-SG" sz="2400" dirty="0">
                <a:effectLst/>
              </a:rPr>
            </a:br>
            <a:r>
              <a:rPr lang="en-SG" sz="2400" dirty="0">
                <a:effectLst/>
              </a:rPr>
              <a:t>  font-family: Arial, Helvetica, sans-serif;</a:t>
            </a:r>
            <a:br>
              <a:rPr lang="en-SG" sz="2400" dirty="0">
                <a:effectLst/>
              </a:rPr>
            </a:br>
            <a:r>
              <a:rPr lang="en-SG" sz="2400" dirty="0">
                <a:effectLst/>
              </a:rPr>
              <a:t>}</a:t>
            </a:r>
          </a:p>
          <a:p>
            <a:r>
              <a:rPr lang="en-SG" sz="2400" dirty="0">
                <a:effectLst/>
              </a:rPr>
              <a:t>p3 {</a:t>
            </a:r>
            <a:br>
              <a:rPr lang="en-SG" sz="2400" dirty="0">
                <a:effectLst/>
              </a:rPr>
            </a:br>
            <a:r>
              <a:rPr lang="en-SG" sz="2400" dirty="0">
                <a:effectLst/>
              </a:rPr>
              <a:t>  font-family: "Lucida Console", "Courier New", monospace;</a:t>
            </a:r>
            <a:br>
              <a:rPr lang="en-SG" sz="2400" dirty="0">
                <a:effectLst/>
              </a:rPr>
            </a:br>
            <a:r>
              <a:rPr lang="en-SG" sz="2400" dirty="0">
                <a:effectLst/>
              </a:rPr>
              <a:t>}</a:t>
            </a:r>
          </a:p>
          <a:p>
            <a:endParaRPr lang="en-GB" sz="2400" dirty="0"/>
          </a:p>
          <a:p>
            <a:r>
              <a:rPr lang="en-GB" sz="2400" dirty="0"/>
              <a:t>&lt;h1&gt;CSS font-family&lt;/h1&gt;</a:t>
            </a:r>
          </a:p>
          <a:p>
            <a:r>
              <a:rPr lang="en-GB" sz="2400" dirty="0"/>
              <a:t>&lt;p class="p1"&gt;This is a paragraph, shown in the Times New Roman font.&lt;/p&gt;</a:t>
            </a:r>
          </a:p>
          <a:p>
            <a:r>
              <a:rPr lang="en-GB" sz="2400" dirty="0"/>
              <a:t>&lt;p class="p2"&gt;This is a paragraph, shown in the Arial font.&lt;/p&gt;</a:t>
            </a:r>
          </a:p>
          <a:p>
            <a:r>
              <a:rPr lang="en-GB" sz="2400" dirty="0"/>
              <a:t>&lt;p class="p3"&gt;This is a paragraph, shown in the Lucida Console font.&lt;/p&gt;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58956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048D-9A87-4735-8ABD-17410157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93ED-B27C-454E-BC6D-D3C7DA67E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98A9B-C84E-4685-A7DB-2BFFBFD7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04" y="1830323"/>
            <a:ext cx="9879592" cy="31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472DE-5735-44D9-B2DF-3DA493CE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SG" dirty="0"/>
              <a:t>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3C5177-EC6C-4A03-A664-A807A9344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09363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6682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339D-963C-42A8-8FD2-D4E645A6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Using Google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514B7-CE7B-411C-B276-43D55F6AA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Add a special style sheet in the &lt;head&gt; section.</a:t>
            </a:r>
          </a:p>
          <a:p>
            <a:r>
              <a:rPr lang="en-SG" dirty="0"/>
              <a:t>Then thereafter, we can refer to it as per normal in CSS.</a:t>
            </a:r>
          </a:p>
          <a:p>
            <a:r>
              <a:rPr lang="en-SG" dirty="0"/>
              <a:t>Good to always have one fallback font (compatibility issue).</a:t>
            </a:r>
          </a:p>
        </p:txBody>
      </p:sp>
    </p:spTree>
    <p:extLst>
      <p:ext uri="{BB962C8B-B14F-4D97-AF65-F5344CB8AC3E}">
        <p14:creationId xmlns:p14="http://schemas.microsoft.com/office/powerpoint/2010/main" val="1891898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7044-51B9-431E-BD19-428C79BF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Using of Multiple Google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41D6-1BF8-446C-B246-1A25F5072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>
                <a:effectLst/>
              </a:rPr>
              <a:t>&lt;head&gt;</a:t>
            </a:r>
            <a:br>
              <a:rPr lang="en-SG" dirty="0"/>
            </a:br>
            <a:r>
              <a:rPr lang="en-SG" b="1" dirty="0">
                <a:effectLst/>
              </a:rPr>
              <a:t>&lt;link </a:t>
            </a:r>
            <a:r>
              <a:rPr lang="en-SG" b="1" dirty="0" err="1">
                <a:effectLst/>
              </a:rPr>
              <a:t>rel</a:t>
            </a:r>
            <a:r>
              <a:rPr lang="en-SG" b="1" dirty="0">
                <a:effectLst/>
              </a:rPr>
              <a:t>="stylesheet" </a:t>
            </a:r>
            <a:r>
              <a:rPr lang="en-SG" b="1" dirty="0" err="1">
                <a:effectLst/>
              </a:rPr>
              <a:t>href</a:t>
            </a:r>
            <a:r>
              <a:rPr lang="en-SG" b="1" dirty="0">
                <a:effectLst/>
              </a:rPr>
              <a:t>="https://fonts.googleapis.com/</a:t>
            </a:r>
            <a:r>
              <a:rPr lang="en-SG" b="1" dirty="0" err="1">
                <a:effectLst/>
              </a:rPr>
              <a:t>css?family</a:t>
            </a:r>
            <a:r>
              <a:rPr lang="en-SG" b="1" dirty="0">
                <a:effectLst/>
              </a:rPr>
              <a:t>=</a:t>
            </a:r>
            <a:r>
              <a:rPr lang="en-SG" b="1" dirty="0" err="1">
                <a:effectLst/>
              </a:rPr>
              <a:t>Audiowide|Sofia|Trirong</a:t>
            </a:r>
            <a:r>
              <a:rPr lang="en-SG" b="1" dirty="0">
                <a:effectLst/>
              </a:rPr>
              <a:t>"&gt;</a:t>
            </a:r>
            <a:br>
              <a:rPr lang="en-SG" dirty="0"/>
            </a:br>
            <a:r>
              <a:rPr lang="en-SG" dirty="0">
                <a:effectLst/>
              </a:rPr>
              <a:t>&lt;style&gt;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h1.a {font-family: "</a:t>
            </a:r>
            <a:r>
              <a:rPr lang="en-SG" dirty="0" err="1">
                <a:effectLst/>
              </a:rPr>
              <a:t>Audiowide</a:t>
            </a:r>
            <a:r>
              <a:rPr lang="en-SG" dirty="0">
                <a:effectLst/>
              </a:rPr>
              <a:t>", sans-serif;}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h1.b {font-family: "Sofia", sans-serif;}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h1.c {font-family: "</a:t>
            </a:r>
            <a:r>
              <a:rPr lang="en-SG" dirty="0" err="1">
                <a:effectLst/>
              </a:rPr>
              <a:t>Trirong</a:t>
            </a:r>
            <a:r>
              <a:rPr lang="en-SG" dirty="0">
                <a:effectLst/>
              </a:rPr>
              <a:t>", serif;}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&lt;/style&gt;</a:t>
            </a:r>
            <a:br>
              <a:rPr lang="en-SG" dirty="0"/>
            </a:br>
            <a:r>
              <a:rPr lang="en-SG" dirty="0">
                <a:effectLst/>
              </a:rPr>
              <a:t>&lt;/head&gt;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714D4-34F7-4584-9C20-699D7B5FC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215" y="4047331"/>
            <a:ext cx="3581710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06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36CC-277D-4418-82AC-46BA878B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Enabling Font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1FE8-E5E9-4A03-B48D-523E06222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323"/>
            <a:ext cx="10515600" cy="4800917"/>
          </a:xfrm>
        </p:spPr>
        <p:txBody>
          <a:bodyPr>
            <a:normAutofit fontScale="92500" lnSpcReduction="10000"/>
          </a:bodyPr>
          <a:lstStyle/>
          <a:p>
            <a:r>
              <a:rPr lang="en-SG" sz="2000" dirty="0">
                <a:effectLst/>
              </a:rPr>
              <a:t>&lt;head&gt;</a:t>
            </a:r>
            <a:br>
              <a:rPr lang="en-SG" sz="2000" dirty="0"/>
            </a:br>
            <a:r>
              <a:rPr lang="en-SG" sz="2000" b="1" dirty="0">
                <a:effectLst/>
              </a:rPr>
              <a:t>&lt;link </a:t>
            </a:r>
            <a:r>
              <a:rPr lang="en-SG" sz="2000" b="1" dirty="0" err="1">
                <a:effectLst/>
              </a:rPr>
              <a:t>rel</a:t>
            </a:r>
            <a:r>
              <a:rPr lang="en-SG" sz="2000" b="1" dirty="0">
                <a:effectLst/>
              </a:rPr>
              <a:t>="stylesheet" </a:t>
            </a:r>
            <a:r>
              <a:rPr lang="en-SG" sz="2000" b="1" dirty="0" err="1">
                <a:effectLst/>
              </a:rPr>
              <a:t>href</a:t>
            </a:r>
            <a:r>
              <a:rPr lang="en-SG" sz="2000" b="1" dirty="0">
                <a:effectLst/>
              </a:rPr>
              <a:t>="https://fonts.googleapis.com/</a:t>
            </a:r>
            <a:r>
              <a:rPr lang="en-SG" sz="2000" b="1" dirty="0" err="1">
                <a:effectLst/>
              </a:rPr>
              <a:t>css?family</a:t>
            </a:r>
            <a:r>
              <a:rPr lang="en-SG" sz="2000" b="1" dirty="0">
                <a:effectLst/>
              </a:rPr>
              <a:t>=</a:t>
            </a:r>
            <a:r>
              <a:rPr lang="en-SG" sz="2000" b="1" dirty="0" err="1">
                <a:effectLst/>
              </a:rPr>
              <a:t>Sofia&amp;effect</a:t>
            </a:r>
            <a:r>
              <a:rPr lang="en-SG" sz="2000" b="1" dirty="0">
                <a:effectLst/>
              </a:rPr>
              <a:t>=fire"&gt;</a:t>
            </a:r>
            <a:br>
              <a:rPr lang="en-SG" sz="2000" dirty="0"/>
            </a:br>
            <a:r>
              <a:rPr lang="en-SG" sz="2000" dirty="0">
                <a:effectLst/>
              </a:rPr>
              <a:t>&lt;style&gt;</a:t>
            </a:r>
            <a:br>
              <a:rPr lang="en-SG" sz="2000" dirty="0">
                <a:effectLst/>
              </a:rPr>
            </a:br>
            <a:r>
              <a:rPr lang="en-SG" sz="2000" dirty="0">
                <a:effectLst/>
              </a:rPr>
              <a:t>body {</a:t>
            </a:r>
            <a:br>
              <a:rPr lang="en-SG" sz="2000" dirty="0">
                <a:effectLst/>
              </a:rPr>
            </a:br>
            <a:r>
              <a:rPr lang="en-SG" sz="2000" dirty="0">
                <a:effectLst/>
              </a:rPr>
              <a:t>  font-family: "Sofia", sans-serif;</a:t>
            </a:r>
            <a:br>
              <a:rPr lang="en-SG" sz="2000" dirty="0">
                <a:effectLst/>
              </a:rPr>
            </a:br>
            <a:r>
              <a:rPr lang="en-SG" sz="2000" dirty="0">
                <a:effectLst/>
              </a:rPr>
              <a:t>  font-size: 30px;</a:t>
            </a:r>
            <a:br>
              <a:rPr lang="en-SG" sz="2000" dirty="0">
                <a:effectLst/>
              </a:rPr>
            </a:br>
            <a:r>
              <a:rPr lang="en-SG" sz="2000" dirty="0">
                <a:effectLst/>
              </a:rPr>
              <a:t>}</a:t>
            </a:r>
            <a:br>
              <a:rPr lang="en-SG" sz="2000" dirty="0">
                <a:effectLst/>
              </a:rPr>
            </a:br>
            <a:r>
              <a:rPr lang="en-SG" sz="2000" dirty="0">
                <a:effectLst/>
              </a:rPr>
              <a:t>&lt;/style&gt;</a:t>
            </a:r>
            <a:br>
              <a:rPr lang="en-SG" sz="2000" dirty="0"/>
            </a:br>
            <a:r>
              <a:rPr lang="en-SG" sz="2000" dirty="0">
                <a:effectLst/>
              </a:rPr>
              <a:t>&lt;/head&gt;</a:t>
            </a:r>
            <a:br>
              <a:rPr lang="en-SG" sz="2000" dirty="0"/>
            </a:br>
            <a:r>
              <a:rPr lang="en-SG" sz="2000" dirty="0">
                <a:effectLst/>
              </a:rPr>
              <a:t>&lt;body&gt;</a:t>
            </a:r>
            <a:br>
              <a:rPr lang="en-SG" sz="2000" dirty="0"/>
            </a:br>
            <a:br>
              <a:rPr lang="en-SG" sz="2000" dirty="0"/>
            </a:br>
            <a:r>
              <a:rPr lang="en-SG" sz="2000" dirty="0">
                <a:effectLst/>
              </a:rPr>
              <a:t>&lt;h1 class="font-effect-fire"&gt;</a:t>
            </a:r>
            <a:r>
              <a:rPr lang="en-SG" sz="2000" dirty="0"/>
              <a:t>Sofia on Fire</a:t>
            </a:r>
            <a:r>
              <a:rPr lang="en-SG" sz="2000" dirty="0">
                <a:effectLst/>
              </a:rPr>
              <a:t>&lt;/h1&gt;</a:t>
            </a:r>
            <a:br>
              <a:rPr lang="en-SG" sz="2000" dirty="0"/>
            </a:br>
            <a:br>
              <a:rPr lang="en-SG" sz="2000" dirty="0"/>
            </a:br>
            <a:r>
              <a:rPr lang="en-SG" sz="2000" dirty="0">
                <a:effectLst/>
              </a:rPr>
              <a:t>&lt;/body&gt;</a:t>
            </a:r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F7755-A433-4482-8F21-58F4E4A81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890" y="3429000"/>
            <a:ext cx="4506910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4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4B4D4-F00F-4930-8C54-B1A3E4AE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Text and Fonts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0183A-67C4-4395-B7A8-280A0F644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245" y="613741"/>
            <a:ext cx="2887014" cy="57168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6327-8D1E-400E-B299-051A2F53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en-SG" sz="1800" dirty="0">
                <a:solidFill>
                  <a:schemeClr val="tx2"/>
                </a:solidFill>
              </a:rPr>
              <a:t>A typical word doc probably has this function for you to choose your font and other settings.</a:t>
            </a:r>
          </a:p>
          <a:p>
            <a:r>
              <a:rPr lang="en-SG" sz="1800" dirty="0">
                <a:solidFill>
                  <a:schemeClr val="tx2"/>
                </a:solidFill>
              </a:rPr>
              <a:t>In web design, we use CSS to edit these elements.</a:t>
            </a:r>
          </a:p>
        </p:txBody>
      </p:sp>
    </p:spTree>
    <p:extLst>
      <p:ext uri="{BB962C8B-B14F-4D97-AF65-F5344CB8AC3E}">
        <p14:creationId xmlns:p14="http://schemas.microsoft.com/office/powerpoint/2010/main" val="984443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F18FC-5E4C-43A4-B330-6E4B0575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2800">
                <a:solidFill>
                  <a:schemeClr val="tx2"/>
                </a:solidFill>
              </a:rPr>
              <a:t>Using https://fonts.google.com/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C8E8C7-5C79-43AF-9833-E781EFBE8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" y="708596"/>
            <a:ext cx="4724400" cy="552715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0463D5-9057-4694-9080-9EB44240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Google allows you to copy the necessary syntax into our script!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Read the doc at: </a:t>
            </a:r>
            <a:r>
              <a:rPr lang="en-US" sz="1800" dirty="0">
                <a:solidFill>
                  <a:schemeClr val="tx2"/>
                </a:solidFill>
                <a:hlinkClick r:id="rId4"/>
              </a:rPr>
              <a:t>https://developers.google.com/fonts/docs/css2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20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0E9B-5AB9-4CB7-9973-E7CD71E5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F356-9C06-44ED-B116-4D363014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Remember Task 7 where we created a webpage with a floating icon? </a:t>
            </a:r>
          </a:p>
          <a:p>
            <a:r>
              <a:rPr lang="en-SG" dirty="0"/>
              <a:t>Open Task 7.</a:t>
            </a:r>
          </a:p>
          <a:p>
            <a:r>
              <a:rPr lang="en-SG" dirty="0"/>
              <a:t>Go to Google font, look for a nice font of your choice, pick a complimentary pair. </a:t>
            </a:r>
          </a:p>
          <a:p>
            <a:r>
              <a:rPr lang="en-SG" dirty="0"/>
              <a:t>Change the Fonts to make them look good.</a:t>
            </a:r>
          </a:p>
        </p:txBody>
      </p:sp>
    </p:spTree>
    <p:extLst>
      <p:ext uri="{BB962C8B-B14F-4D97-AF65-F5344CB8AC3E}">
        <p14:creationId xmlns:p14="http://schemas.microsoft.com/office/powerpoint/2010/main" val="123571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F288D-3077-4ABC-BD85-6F10D312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SG" dirty="0"/>
              <a:t>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AE67F1-ABD6-4F93-B181-B8B3B76F4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768140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673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8702-DC5B-49DF-8059-B3363689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Vertical-align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A8C0-6F76-4BEA-993B-7276EC7F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174"/>
            <a:ext cx="10515600" cy="4724066"/>
          </a:xfrm>
        </p:spPr>
        <p:txBody>
          <a:bodyPr numCol="2">
            <a:normAutofit/>
          </a:bodyPr>
          <a:lstStyle/>
          <a:p>
            <a:r>
              <a:rPr lang="en-SG" dirty="0" err="1">
                <a:effectLst/>
              </a:rPr>
              <a:t>img.top</a:t>
            </a:r>
            <a:r>
              <a:rPr lang="en-SG" dirty="0">
                <a:effectLst/>
              </a:rPr>
              <a:t> {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  vertical-align: top;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}</a:t>
            </a:r>
            <a:endParaRPr lang="en-SG" dirty="0"/>
          </a:p>
          <a:p>
            <a:r>
              <a:rPr lang="en-SG" dirty="0" err="1">
                <a:effectLst/>
              </a:rPr>
              <a:t>img.middle</a:t>
            </a:r>
            <a:r>
              <a:rPr lang="en-SG" dirty="0">
                <a:effectLst/>
              </a:rPr>
              <a:t> {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  vertical-align: middle;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}</a:t>
            </a:r>
            <a:endParaRPr lang="en-SG" dirty="0"/>
          </a:p>
          <a:p>
            <a:r>
              <a:rPr lang="en-SG" dirty="0" err="1">
                <a:effectLst/>
              </a:rPr>
              <a:t>img.bottom</a:t>
            </a:r>
            <a:r>
              <a:rPr lang="en-SG" dirty="0">
                <a:effectLst/>
              </a:rPr>
              <a:t> {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  vertical-align: bottom;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}</a:t>
            </a:r>
          </a:p>
          <a:p>
            <a:r>
              <a:rPr lang="en-GB" dirty="0"/>
              <a:t>&lt;p&gt;An &lt;</a:t>
            </a:r>
            <a:r>
              <a:rPr lang="en-GB" dirty="0" err="1"/>
              <a:t>img</a:t>
            </a:r>
            <a:r>
              <a:rPr lang="en-GB" dirty="0"/>
              <a:t> class="top" </a:t>
            </a:r>
            <a:r>
              <a:rPr lang="en-GB" dirty="0" err="1"/>
              <a:t>src</a:t>
            </a:r>
            <a:r>
              <a:rPr lang="en-GB" dirty="0"/>
              <a:t>=“some_img.png" alt=“some image" width="270" height="50"&gt; image with a top alignment.&lt;/p&gt;&lt;</a:t>
            </a:r>
            <a:r>
              <a:rPr lang="en-GB" dirty="0" err="1"/>
              <a:t>br</a:t>
            </a:r>
            <a:r>
              <a:rPr lang="en-GB" dirty="0"/>
              <a:t>&gt;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818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8702-DC5B-49DF-8059-B3363689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Text-decoration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A8C0-6F76-4BEA-993B-7276EC7F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17432"/>
          </a:xfrm>
        </p:spPr>
        <p:txBody>
          <a:bodyPr numCol="2">
            <a:normAutofit/>
          </a:bodyPr>
          <a:lstStyle/>
          <a:p>
            <a:r>
              <a:rPr lang="en-GB" dirty="0">
                <a:effectLst/>
              </a:rPr>
              <a:t>h1 {</a:t>
            </a:r>
            <a:br>
              <a:rPr lang="en-GB" dirty="0">
                <a:effectLst/>
              </a:rPr>
            </a:br>
            <a:r>
              <a:rPr lang="en-GB" dirty="0">
                <a:effectLst/>
              </a:rPr>
              <a:t>  text-decoration: overline;</a:t>
            </a:r>
            <a:br>
              <a:rPr lang="en-GB" dirty="0">
                <a:effectLst/>
              </a:rPr>
            </a:br>
            <a:r>
              <a:rPr lang="en-GB" dirty="0">
                <a:effectLst/>
              </a:rPr>
              <a:t>}</a:t>
            </a:r>
            <a:endParaRPr lang="en-GB" dirty="0"/>
          </a:p>
          <a:p>
            <a:r>
              <a:rPr lang="en-GB" dirty="0">
                <a:effectLst/>
              </a:rPr>
              <a:t>h2 {</a:t>
            </a:r>
            <a:br>
              <a:rPr lang="en-GB" dirty="0">
                <a:effectLst/>
              </a:rPr>
            </a:br>
            <a:r>
              <a:rPr lang="en-GB" dirty="0">
                <a:effectLst/>
              </a:rPr>
              <a:t>  text-decoration: line-through;</a:t>
            </a:r>
            <a:br>
              <a:rPr lang="en-GB" dirty="0">
                <a:effectLst/>
              </a:rPr>
            </a:br>
            <a:r>
              <a:rPr lang="en-GB" dirty="0">
                <a:effectLst/>
              </a:rPr>
              <a:t>}</a:t>
            </a:r>
            <a:endParaRPr lang="en-GB" dirty="0"/>
          </a:p>
          <a:p>
            <a:r>
              <a:rPr lang="en-GB" dirty="0">
                <a:effectLst/>
              </a:rPr>
              <a:t>h3 {</a:t>
            </a:r>
            <a:br>
              <a:rPr lang="en-GB" dirty="0">
                <a:effectLst/>
              </a:rPr>
            </a:br>
            <a:r>
              <a:rPr lang="en-GB" dirty="0">
                <a:effectLst/>
              </a:rPr>
              <a:t>  text-decoration: underline;</a:t>
            </a:r>
            <a:br>
              <a:rPr lang="en-GB" dirty="0">
                <a:effectLst/>
              </a:rPr>
            </a:br>
            <a:r>
              <a:rPr lang="en-GB" dirty="0">
                <a:effectLst/>
              </a:rPr>
              <a:t>}</a:t>
            </a:r>
          </a:p>
          <a:p>
            <a:r>
              <a:rPr lang="en-GB" dirty="0"/>
              <a:t>&lt;h1&gt;This is heading 1&lt;/h1&gt;</a:t>
            </a:r>
          </a:p>
          <a:p>
            <a:r>
              <a:rPr lang="en-GB" dirty="0"/>
              <a:t>&lt;h2&gt;This is heading 2&lt;/h2&gt;</a:t>
            </a:r>
          </a:p>
          <a:p>
            <a:r>
              <a:rPr lang="en-GB" dirty="0"/>
              <a:t>&lt;h3&gt;This is heading 3&lt;/h3&gt;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554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8702-DC5B-49DF-8059-B3363689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Text-transformation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A8C0-6F76-4BEA-993B-7276EC7F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17432"/>
          </a:xfrm>
        </p:spPr>
        <p:txBody>
          <a:bodyPr numCol="2">
            <a:normAutofit/>
          </a:bodyPr>
          <a:lstStyle/>
          <a:p>
            <a:r>
              <a:rPr lang="en-SG" dirty="0" err="1">
                <a:effectLst/>
              </a:rPr>
              <a:t>p.uppercase</a:t>
            </a:r>
            <a:r>
              <a:rPr lang="en-SG" dirty="0">
                <a:effectLst/>
              </a:rPr>
              <a:t> {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  text-transform: uppercase;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}</a:t>
            </a:r>
            <a:endParaRPr lang="en-SG" dirty="0"/>
          </a:p>
          <a:p>
            <a:r>
              <a:rPr lang="en-SG" dirty="0" err="1">
                <a:effectLst/>
              </a:rPr>
              <a:t>p.lowercase</a:t>
            </a:r>
            <a:r>
              <a:rPr lang="en-SG" dirty="0">
                <a:effectLst/>
              </a:rPr>
              <a:t> {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  text-transform: lowercase;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}</a:t>
            </a:r>
            <a:endParaRPr lang="en-SG" dirty="0"/>
          </a:p>
          <a:p>
            <a:r>
              <a:rPr lang="en-SG" dirty="0" err="1">
                <a:effectLst/>
              </a:rPr>
              <a:t>p.capitalize</a:t>
            </a:r>
            <a:r>
              <a:rPr lang="en-SG" dirty="0">
                <a:effectLst/>
              </a:rPr>
              <a:t> {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  text-transform: capitalize;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}</a:t>
            </a:r>
          </a:p>
          <a:p>
            <a:r>
              <a:rPr lang="en-GB" dirty="0"/>
              <a:t>&lt;p class=“lowercase"&gt;This is some text.&lt;/p&gt;</a:t>
            </a:r>
          </a:p>
        </p:txBody>
      </p:sp>
    </p:spTree>
    <p:extLst>
      <p:ext uri="{BB962C8B-B14F-4D97-AF65-F5344CB8AC3E}">
        <p14:creationId xmlns:p14="http://schemas.microsoft.com/office/powerpoint/2010/main" val="153578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8702-DC5B-49DF-8059-B3363689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Text-indentation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A8C0-6F76-4BEA-993B-7276EC7F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17432"/>
          </a:xfrm>
        </p:spPr>
        <p:txBody>
          <a:bodyPr numCol="2">
            <a:normAutofit/>
          </a:bodyPr>
          <a:lstStyle/>
          <a:p>
            <a:r>
              <a:rPr lang="en-SG" dirty="0">
                <a:effectLst/>
              </a:rPr>
              <a:t>p {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  text-indent: 50px;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}</a:t>
            </a:r>
          </a:p>
          <a:p>
            <a:endParaRPr lang="en-SG" dirty="0">
              <a:solidFill>
                <a:srgbClr val="000000"/>
              </a:solidFill>
            </a:endParaRPr>
          </a:p>
          <a:p>
            <a:endParaRPr lang="en-SG" dirty="0">
              <a:solidFill>
                <a:srgbClr val="000000"/>
              </a:solidFill>
            </a:endParaRPr>
          </a:p>
          <a:p>
            <a:endParaRPr lang="en-SG" dirty="0">
              <a:solidFill>
                <a:srgbClr val="000000"/>
              </a:solidFill>
            </a:endParaRPr>
          </a:p>
          <a:p>
            <a:endParaRPr lang="en-SG" dirty="0">
              <a:solidFill>
                <a:srgbClr val="000000"/>
              </a:solidFill>
            </a:endParaRPr>
          </a:p>
          <a:p>
            <a:endParaRPr lang="en-SG" dirty="0">
              <a:solidFill>
                <a:srgbClr val="000000"/>
              </a:solidFill>
            </a:endParaRPr>
          </a:p>
          <a:p>
            <a:endParaRPr lang="en-SG" dirty="0">
              <a:solidFill>
                <a:srgbClr val="000000"/>
              </a:solidFill>
            </a:endParaRPr>
          </a:p>
          <a:p>
            <a:r>
              <a:rPr lang="en-GB" dirty="0"/>
              <a:t>&lt;p class=“lowercase"&gt;This is some text.&lt;/p&gt;</a:t>
            </a:r>
          </a:p>
          <a:p>
            <a:r>
              <a:rPr lang="en-GB" dirty="0"/>
              <a:t>&lt;p class=“test"&gt;This is some text.&lt;/p&gt;</a:t>
            </a:r>
          </a:p>
          <a:p>
            <a:r>
              <a:rPr lang="en-GB" dirty="0"/>
              <a:t>&lt;p class=“hello"&gt;This is some text.&lt;/p&gt;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91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8EA5-99A1-4101-870B-FD88772C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Letter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6836-3581-49FF-BB3C-061E9187F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SG" dirty="0">
                <a:effectLst/>
              </a:rPr>
              <a:t>h1 {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  letter-spacing: 3px;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}</a:t>
            </a:r>
            <a:endParaRPr lang="en-SG" dirty="0"/>
          </a:p>
          <a:p>
            <a:r>
              <a:rPr lang="en-SG" dirty="0">
                <a:effectLst/>
              </a:rPr>
              <a:t>h2 {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  letter-spacing: -3px;</a:t>
            </a:r>
            <a:br>
              <a:rPr lang="en-SG" dirty="0">
                <a:effectLst/>
              </a:rPr>
            </a:br>
            <a:r>
              <a:rPr lang="en-SG" dirty="0">
                <a:effectLst/>
              </a:rPr>
              <a:t>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&lt;h1&gt;This is some text.&lt;/h1&gt;</a:t>
            </a:r>
            <a:endParaRPr lang="en-SG" dirty="0"/>
          </a:p>
          <a:p>
            <a:r>
              <a:rPr lang="en-GB" dirty="0"/>
              <a:t>&lt;h2&gt;This is some text.&lt;/h2&gt;</a:t>
            </a:r>
            <a:endParaRPr lang="en-SG" dirty="0">
              <a:effectLst/>
            </a:endParaRP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838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8EA5-99A1-4101-870B-FD88772C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Line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6836-3581-49FF-BB3C-061E9187F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GB" sz="1800" dirty="0" err="1">
                <a:effectLst/>
              </a:rPr>
              <a:t>p.small</a:t>
            </a:r>
            <a:r>
              <a:rPr lang="en-GB" sz="1800" dirty="0">
                <a:effectLst/>
              </a:rPr>
              <a:t> {</a:t>
            </a:r>
            <a:br>
              <a:rPr lang="en-GB" sz="1800" dirty="0">
                <a:effectLst/>
              </a:rPr>
            </a:br>
            <a:r>
              <a:rPr lang="en-GB" sz="1800" dirty="0">
                <a:effectLst/>
              </a:rPr>
              <a:t>  line-height: 0.8;</a:t>
            </a:r>
            <a:br>
              <a:rPr lang="en-GB" sz="1800" dirty="0">
                <a:effectLst/>
              </a:rPr>
            </a:br>
            <a:r>
              <a:rPr lang="en-GB" sz="1800" dirty="0">
                <a:effectLst/>
              </a:rPr>
              <a:t>}</a:t>
            </a:r>
            <a:endParaRPr lang="en-GB" sz="1800" dirty="0"/>
          </a:p>
          <a:p>
            <a:r>
              <a:rPr lang="en-GB" sz="1800" dirty="0" err="1">
                <a:effectLst/>
              </a:rPr>
              <a:t>p.big</a:t>
            </a:r>
            <a:r>
              <a:rPr lang="en-GB" sz="1800" dirty="0">
                <a:effectLst/>
              </a:rPr>
              <a:t> {</a:t>
            </a:r>
            <a:br>
              <a:rPr lang="en-GB" sz="1800" dirty="0">
                <a:effectLst/>
              </a:rPr>
            </a:br>
            <a:r>
              <a:rPr lang="en-GB" sz="1800" dirty="0">
                <a:effectLst/>
              </a:rPr>
              <a:t>  line-height: 1.8;</a:t>
            </a:r>
            <a:br>
              <a:rPr lang="en-GB" sz="1800" dirty="0">
                <a:effectLst/>
              </a:rPr>
            </a:br>
            <a:r>
              <a:rPr lang="en-GB" sz="1800" dirty="0">
                <a:effectLst/>
              </a:rPr>
              <a:t>}</a:t>
            </a:r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&lt;p class="small"&gt;</a:t>
            </a:r>
          </a:p>
          <a:p>
            <a:r>
              <a:rPr lang="en-GB" sz="1800" dirty="0"/>
              <a:t>This is a paragraph with a smaller line-height.&lt;</a:t>
            </a:r>
            <a:r>
              <a:rPr lang="en-GB" sz="1800" dirty="0" err="1"/>
              <a:t>br</a:t>
            </a:r>
            <a:r>
              <a:rPr lang="en-GB" sz="1800" dirty="0"/>
              <a:t>&gt;</a:t>
            </a:r>
          </a:p>
          <a:p>
            <a:r>
              <a:rPr lang="en-GB" sz="1800" dirty="0"/>
              <a:t>This is a paragraph with a smaller line-height.&lt;</a:t>
            </a:r>
            <a:r>
              <a:rPr lang="en-GB" sz="1800" dirty="0" err="1"/>
              <a:t>br</a:t>
            </a:r>
            <a:r>
              <a:rPr lang="en-GB" sz="1800" dirty="0"/>
              <a:t>&gt;</a:t>
            </a:r>
          </a:p>
          <a:p>
            <a:r>
              <a:rPr lang="en-GB" sz="1800" dirty="0"/>
              <a:t>&lt;/p&gt;</a:t>
            </a:r>
          </a:p>
          <a:p>
            <a:endParaRPr lang="en-GB" sz="1800" dirty="0"/>
          </a:p>
          <a:p>
            <a:r>
              <a:rPr lang="en-GB" sz="1800" dirty="0"/>
              <a:t>&lt;p class="big"&gt;</a:t>
            </a:r>
          </a:p>
          <a:p>
            <a:r>
              <a:rPr lang="en-GB" sz="1800" dirty="0"/>
              <a:t>This is a paragraph with a bigger line-height.&lt;</a:t>
            </a:r>
            <a:r>
              <a:rPr lang="en-GB" sz="1800" dirty="0" err="1"/>
              <a:t>br</a:t>
            </a:r>
            <a:r>
              <a:rPr lang="en-GB" sz="1800" dirty="0"/>
              <a:t>&gt;</a:t>
            </a:r>
          </a:p>
          <a:p>
            <a:r>
              <a:rPr lang="en-GB" sz="1800" dirty="0"/>
              <a:t>This is a paragraph with a bigger line-height.&lt;</a:t>
            </a:r>
            <a:r>
              <a:rPr lang="en-GB" sz="1800" dirty="0" err="1"/>
              <a:t>br</a:t>
            </a:r>
            <a:r>
              <a:rPr lang="en-GB" sz="1800" dirty="0"/>
              <a:t>&gt;</a:t>
            </a:r>
          </a:p>
          <a:p>
            <a:r>
              <a:rPr lang="en-GB" sz="1800" dirty="0"/>
              <a:t>&lt;/p&gt;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5729648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_2SEEDS">
      <a:dk1>
        <a:srgbClr val="000000"/>
      </a:dk1>
      <a:lt1>
        <a:srgbClr val="FFFFFF"/>
      </a:lt1>
      <a:dk2>
        <a:srgbClr val="34221E"/>
      </a:dk2>
      <a:lt2>
        <a:srgbClr val="E2E2E8"/>
      </a:lt2>
      <a:accent1>
        <a:srgbClr val="A1A570"/>
      </a:accent1>
      <a:accent2>
        <a:srgbClr val="B19F7D"/>
      </a:accent2>
      <a:accent3>
        <a:srgbClr val="94A77F"/>
      </a:accent3>
      <a:accent4>
        <a:srgbClr val="74A9A6"/>
      </a:accent4>
      <a:accent5>
        <a:srgbClr val="7EA4B9"/>
      </a:accent5>
      <a:accent6>
        <a:srgbClr val="7F8DBA"/>
      </a:accent6>
      <a:hlink>
        <a:srgbClr val="6E69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1247</Words>
  <Application>Microsoft Office PowerPoint</Application>
  <PresentationFormat>Widescreen</PresentationFormat>
  <Paragraphs>160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AvenirNext LT Pro Medium</vt:lpstr>
      <vt:lpstr>Arial</vt:lpstr>
      <vt:lpstr>Avenir Next LT Pro</vt:lpstr>
      <vt:lpstr>Calibri</vt:lpstr>
      <vt:lpstr>BlockprintVTI</vt:lpstr>
      <vt:lpstr>CSS Text and Fonts</vt:lpstr>
      <vt:lpstr>Text and Fonts</vt:lpstr>
      <vt:lpstr>Basics</vt:lpstr>
      <vt:lpstr>Vertical-align</vt:lpstr>
      <vt:lpstr>Text-decoration</vt:lpstr>
      <vt:lpstr>Text-transformation</vt:lpstr>
      <vt:lpstr>Text-indentation</vt:lpstr>
      <vt:lpstr>Letter Spacing</vt:lpstr>
      <vt:lpstr>Line Height</vt:lpstr>
      <vt:lpstr>Word Spacing</vt:lpstr>
      <vt:lpstr>White Space</vt:lpstr>
      <vt:lpstr>Text-shadow</vt:lpstr>
      <vt:lpstr>Summary</vt:lpstr>
      <vt:lpstr>Font-family</vt:lpstr>
      <vt:lpstr>PowerPoint Presentation</vt:lpstr>
      <vt:lpstr>Basics</vt:lpstr>
      <vt:lpstr>Using Google Fonts</vt:lpstr>
      <vt:lpstr>Using of Multiple Google Fonts</vt:lpstr>
      <vt:lpstr>Enabling Font Effects</vt:lpstr>
      <vt:lpstr>Using https://fonts.google.com/</vt:lpstr>
      <vt:lpstr>Task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Text</dc:title>
  <dc:creator>Benjamin</dc:creator>
  <cp:lastModifiedBy>Benjamin</cp:lastModifiedBy>
  <cp:revision>88</cp:revision>
  <dcterms:created xsi:type="dcterms:W3CDTF">2021-02-26T16:21:12Z</dcterms:created>
  <dcterms:modified xsi:type="dcterms:W3CDTF">2021-02-26T17:26:34Z</dcterms:modified>
</cp:coreProperties>
</file>