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1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5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52AF8-EE74-42DD-A1E1-067E77A4D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0" b="374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7A913-997F-4B4C-85D3-973FEB45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SG" sz="4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853B-51FC-4EE4-97EB-1B347984B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en-SG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27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969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09D1-8649-41EE-AF45-1EABCFD2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Setting position of background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DD40-65AB-4999-AA13-41E489D4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A52A2A"/>
                </a:solidFill>
                <a:effectLst/>
              </a:rPr>
              <a:t>body </a:t>
            </a:r>
            <a:r>
              <a:rPr lang="en-GB" sz="1800" dirty="0">
                <a:solidFill>
                  <a:srgbClr val="000000"/>
                </a:solidFill>
                <a:effectLst/>
              </a:rPr>
              <a:t>{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 background-image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</a:t>
            </a:r>
            <a:r>
              <a:rPr lang="en-GB" sz="1800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sz="1800" dirty="0">
                <a:solidFill>
                  <a:srgbClr val="0000CD"/>
                </a:solidFill>
                <a:effectLst/>
              </a:rPr>
              <a:t>(“gradient.png")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 background-repeat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no-repeat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 background-position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bottom;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000000"/>
                </a:solidFill>
                <a:effectLst/>
              </a:rPr>
              <a:t>}</a:t>
            </a:r>
            <a:endParaRPr lang="en-SG" sz="1800" dirty="0"/>
          </a:p>
          <a:p>
            <a:endParaRPr lang="en-SG" sz="1800" dirty="0">
              <a:solidFill>
                <a:srgbClr val="FFFFFF"/>
              </a:solidFill>
            </a:endParaRPr>
          </a:p>
          <a:p>
            <a:r>
              <a:rPr lang="en-SG" sz="1800" dirty="0">
                <a:solidFill>
                  <a:srgbClr val="FFFFFF"/>
                </a:solidFill>
              </a:rPr>
              <a:t>What can you infer from this example itself? Does the “gradient.png” stretch the whole page?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30BF9-1F8C-42FF-9254-E9D4EB5C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39949"/>
            <a:ext cx="6798082" cy="31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1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24D-3AE5-481B-9FDA-F27D9E2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438-8318-4267-8C03-AF571C38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It defines whether the background image should scroll or be fixed from the rest of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52A2A"/>
                </a:solidFill>
                <a:effectLst/>
              </a:rPr>
              <a:t>body </a:t>
            </a:r>
            <a:r>
              <a:rPr lang="en-GB" dirty="0">
                <a:solidFill>
                  <a:srgbClr val="000000"/>
                </a:solidFill>
                <a:effectLst/>
              </a:rPr>
              <a:t>{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 background-image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</a:t>
            </a:r>
            <a:r>
              <a:rPr lang="en-GB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dirty="0">
                <a:solidFill>
                  <a:srgbClr val="0000CD"/>
                </a:solidFill>
                <a:effectLst/>
              </a:rPr>
              <a:t>(“gradient.png")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 background-repeat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no-repeat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 background-position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right top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 background-attachment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fixed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943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969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09D1-8649-41EE-AF45-1EABCFD2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Scroll vs fixed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DD40-65AB-4999-AA13-41E489D4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A52A2A"/>
                </a:solidFill>
                <a:effectLst/>
              </a:rPr>
              <a:t>body </a:t>
            </a:r>
            <a:r>
              <a:rPr lang="en-GB" sz="1800" dirty="0">
                <a:solidFill>
                  <a:srgbClr val="000000"/>
                </a:solidFill>
                <a:effectLst/>
              </a:rPr>
              <a:t>{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 background-image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</a:t>
            </a:r>
            <a:r>
              <a:rPr lang="en-GB" sz="1800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sz="1800" dirty="0">
                <a:solidFill>
                  <a:srgbClr val="0000CD"/>
                </a:solidFill>
                <a:effectLst/>
              </a:rPr>
              <a:t>(“gradient.png")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 background-repeat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no-repeat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 background-position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bottom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 background-attachment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fixed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000000"/>
                </a:solidFill>
                <a:effectLst/>
              </a:rPr>
              <a:t>}</a:t>
            </a:r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ABA87-8C28-4588-A5E4-04B6AFB0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31451"/>
            <a:ext cx="6798082" cy="31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D5A3-FE09-468F-9559-F5291CC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5DD2-4280-4835-91D3-C580D693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51EA2-6899-4C97-A242-380165A0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1624"/>
            <a:ext cx="976206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8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5C04-08B8-4A30-965C-1F23187E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1E3C-3980-4B66-A8DE-EC33121A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 floating icon that floats at the side and follows the user where ever they scroll to.</a:t>
            </a:r>
          </a:p>
          <a:p>
            <a:r>
              <a:rPr lang="en-SG" dirty="0"/>
              <a:t>Let the image bring you </a:t>
            </a:r>
            <a:r>
              <a:rPr lang="en-SG"/>
              <a:t>to google.com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71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24D-3AE5-481B-9FDA-F27D9E2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background-</a:t>
            </a:r>
            <a:r>
              <a:rPr lang="en-SG" dirty="0" err="1"/>
              <a:t>color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438-8318-4267-8C03-AF571C38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Changing the background colour of an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A52A2A"/>
                </a:solidFill>
                <a:effectLst/>
              </a:rPr>
              <a:t>body </a:t>
            </a:r>
            <a:r>
              <a:rPr lang="en-SG" dirty="0">
                <a:solidFill>
                  <a:srgbClr val="000000"/>
                </a:solidFill>
                <a:effectLst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background-</a:t>
            </a:r>
            <a:r>
              <a:rPr lang="en-SG" dirty="0" err="1">
                <a:solidFill>
                  <a:srgbClr val="FF0000"/>
                </a:solidFill>
                <a:effectLst/>
              </a:rPr>
              <a:t>color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</a:t>
            </a:r>
            <a:r>
              <a:rPr lang="en-SG" dirty="0" err="1">
                <a:solidFill>
                  <a:srgbClr val="0000CD"/>
                </a:solidFill>
                <a:effectLst/>
              </a:rPr>
              <a:t>lightblue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000000"/>
                </a:solidFill>
                <a:effectLst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</a:rPr>
              <a:t>Can use specified colours, RGB or HEX + opacity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</a:rPr>
              <a:t>Or just use RGBA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46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969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29C-FE8D-4733-92C1-7F340CD3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Colours + opacity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FF86-5957-450B-947A-544C19B4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lnSpcReduction="10000"/>
          </a:bodyPr>
          <a:lstStyle/>
          <a:p>
            <a:r>
              <a:rPr lang="en-SG" sz="1800" dirty="0">
                <a:solidFill>
                  <a:srgbClr val="FFFFFF"/>
                </a:solidFill>
              </a:rPr>
              <a:t>We can tell the browser to reduce the opacity of the background as well (so maybe we can overlap different colours together)</a:t>
            </a:r>
          </a:p>
          <a:p>
            <a:endParaRPr lang="en-SG" sz="1800" dirty="0">
              <a:solidFill>
                <a:srgbClr val="FFFFFF"/>
              </a:solidFill>
            </a:endParaRPr>
          </a:p>
          <a:p>
            <a:r>
              <a:rPr lang="en-GB" sz="1800" dirty="0">
                <a:solidFill>
                  <a:srgbClr val="A52A2A"/>
                </a:solidFill>
                <a:effectLst/>
              </a:rPr>
              <a:t>div </a:t>
            </a:r>
            <a:r>
              <a:rPr lang="en-GB" sz="1800" dirty="0">
                <a:solidFill>
                  <a:srgbClr val="000000"/>
                </a:solidFill>
                <a:effectLst/>
              </a:rPr>
              <a:t>{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 background-</a:t>
            </a:r>
            <a:r>
              <a:rPr lang="en-GB" sz="1800" dirty="0" err="1">
                <a:solidFill>
                  <a:srgbClr val="FF0000"/>
                </a:solidFill>
                <a:effectLst/>
              </a:rPr>
              <a:t>color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green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 opacity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0.3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000000"/>
                </a:solidFill>
                <a:effectLst/>
              </a:rPr>
              <a:t>}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6CF54-198C-489B-9720-38FDED9A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902149"/>
            <a:ext cx="6798082" cy="10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969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29C-FE8D-4733-92C1-7F340CD3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RGBA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FF86-5957-450B-947A-544C19B4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lnSpcReduction="10000"/>
          </a:bodyPr>
          <a:lstStyle/>
          <a:p>
            <a:r>
              <a:rPr lang="en-SG" sz="1800" dirty="0">
                <a:solidFill>
                  <a:srgbClr val="FFFFFF"/>
                </a:solidFill>
              </a:rPr>
              <a:t>We can tell the browser to reduce the opacity of the background as well (so maybe we can overlap different colours together)</a:t>
            </a:r>
          </a:p>
          <a:p>
            <a:endParaRPr lang="en-SG" sz="18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A52A2A"/>
                </a:solidFill>
                <a:effectLst/>
              </a:rPr>
              <a:t>div </a:t>
            </a:r>
            <a:r>
              <a:rPr lang="en-GB" sz="1600" dirty="0">
                <a:solidFill>
                  <a:srgbClr val="000000"/>
                </a:solidFill>
                <a:effectLst/>
              </a:rPr>
              <a:t>{</a:t>
            </a:r>
            <a:br>
              <a:rPr lang="en-GB" sz="1600" dirty="0">
                <a:solidFill>
                  <a:srgbClr val="FF0000"/>
                </a:solidFill>
                <a:effectLst/>
              </a:rPr>
            </a:br>
            <a:r>
              <a:rPr lang="en-GB" sz="1600" dirty="0">
                <a:solidFill>
                  <a:srgbClr val="FF0000"/>
                </a:solidFill>
                <a:effectLst/>
              </a:rPr>
              <a:t>  background</a:t>
            </a:r>
            <a:r>
              <a:rPr lang="en-GB" sz="1600" dirty="0">
                <a:solidFill>
                  <a:srgbClr val="000000"/>
                </a:solidFill>
                <a:effectLst/>
              </a:rPr>
              <a:t>:</a:t>
            </a:r>
            <a:r>
              <a:rPr lang="en-GB" sz="1600" dirty="0">
                <a:solidFill>
                  <a:srgbClr val="0000CD"/>
                </a:solidFill>
                <a:effectLst/>
              </a:rPr>
              <a:t> </a:t>
            </a:r>
            <a:r>
              <a:rPr lang="en-GB" sz="1600" dirty="0" err="1">
                <a:solidFill>
                  <a:srgbClr val="0000CD"/>
                </a:solidFill>
                <a:effectLst/>
              </a:rPr>
              <a:t>rgba</a:t>
            </a:r>
            <a:r>
              <a:rPr lang="en-GB" sz="1600" dirty="0">
                <a:solidFill>
                  <a:srgbClr val="0000CD"/>
                </a:solidFill>
                <a:effectLst/>
              </a:rPr>
              <a:t>(0, 128, 0, 0.3) </a:t>
            </a:r>
            <a:r>
              <a:rPr lang="en-GB" sz="1600" dirty="0">
                <a:solidFill>
                  <a:srgbClr val="008000"/>
                </a:solidFill>
                <a:effectLst/>
              </a:rPr>
              <a:t>/* Green background with 30% opacity */</a:t>
            </a:r>
            <a:br>
              <a:rPr lang="en-GB" sz="1600" dirty="0">
                <a:solidFill>
                  <a:srgbClr val="0000CD"/>
                </a:solidFill>
                <a:effectLst/>
              </a:rPr>
            </a:br>
            <a:r>
              <a:rPr lang="en-GB" sz="1600" dirty="0">
                <a:solidFill>
                  <a:srgbClr val="000000"/>
                </a:solidFill>
                <a:effectLst/>
              </a:rPr>
              <a:t>}</a:t>
            </a:r>
            <a:endParaRPr lang="en-SG" sz="2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6CF54-198C-489B-9720-38FDED9A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902149"/>
            <a:ext cx="6798082" cy="10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2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24D-3AE5-481B-9FDA-F27D9E2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438-8318-4267-8C03-AF571C38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Specifies an image to be used as a background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52A2A"/>
                </a:solidFill>
                <a:effectLst/>
              </a:rPr>
              <a:t>body </a:t>
            </a:r>
            <a:r>
              <a:rPr lang="en-GB" dirty="0">
                <a:solidFill>
                  <a:srgbClr val="000000"/>
                </a:solidFill>
                <a:effectLst/>
              </a:rPr>
              <a:t>{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 background-image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</a:t>
            </a:r>
            <a:r>
              <a:rPr lang="en-GB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dirty="0">
                <a:solidFill>
                  <a:srgbClr val="0000CD"/>
                </a:solidFill>
                <a:effectLst/>
              </a:rPr>
              <a:t>("paper.gif")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109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D4D6C-7029-4B91-A826-50AB5EB28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6" r="30502"/>
          <a:stretch/>
        </p:blipFill>
        <p:spPr>
          <a:xfrm>
            <a:off x="-2637" y="5696"/>
            <a:ext cx="1218895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29C-FE8D-4733-92C1-7F340CD3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chemeClr val="tx1"/>
                </a:solidFill>
              </a:rPr>
              <a:t>Beware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FF86-5957-450B-947A-544C19B4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Do not use colours that is </a:t>
            </a:r>
            <a:r>
              <a:rPr lang="en-SG" sz="1600">
                <a:solidFill>
                  <a:schemeClr val="tx1"/>
                </a:solidFill>
              </a:rPr>
              <a:t>impedes readability</a:t>
            </a:r>
            <a:endParaRPr lang="en-SG" sz="1600" dirty="0">
              <a:solidFill>
                <a:schemeClr val="tx1"/>
              </a:solidFill>
            </a:endParaRPr>
          </a:p>
          <a:p>
            <a:endParaRPr lang="en-SG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A52A2A"/>
                </a:solidFill>
                <a:effectLst/>
              </a:rPr>
              <a:t>body </a:t>
            </a:r>
            <a:r>
              <a:rPr lang="en-GB" sz="1600" dirty="0">
                <a:solidFill>
                  <a:srgbClr val="000000"/>
                </a:solidFill>
                <a:effectLst/>
              </a:rPr>
              <a:t>{</a:t>
            </a:r>
            <a:br>
              <a:rPr lang="en-GB" sz="1600" dirty="0">
                <a:solidFill>
                  <a:srgbClr val="FF0000"/>
                </a:solidFill>
                <a:effectLst/>
              </a:rPr>
            </a:br>
            <a:r>
              <a:rPr lang="en-GB" sz="1600" dirty="0">
                <a:solidFill>
                  <a:srgbClr val="FF0000"/>
                </a:solidFill>
                <a:effectLst/>
              </a:rPr>
              <a:t>  background-image</a:t>
            </a:r>
            <a:r>
              <a:rPr lang="en-GB" sz="1600" dirty="0">
                <a:solidFill>
                  <a:srgbClr val="000000"/>
                </a:solidFill>
                <a:effectLst/>
              </a:rPr>
              <a:t>:</a:t>
            </a:r>
            <a:r>
              <a:rPr lang="en-GB" sz="1600" dirty="0">
                <a:solidFill>
                  <a:srgbClr val="0000CD"/>
                </a:solidFill>
                <a:effectLst/>
              </a:rPr>
              <a:t> </a:t>
            </a:r>
            <a:r>
              <a:rPr lang="en-GB" sz="1600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sz="1600" dirty="0">
                <a:solidFill>
                  <a:srgbClr val="0000CD"/>
                </a:solidFill>
                <a:effectLst/>
              </a:rPr>
              <a:t>("paper.gif")</a:t>
            </a:r>
            <a:r>
              <a:rPr lang="en-GB" sz="1600" dirty="0">
                <a:solidFill>
                  <a:srgbClr val="000000"/>
                </a:solidFill>
                <a:effectLst/>
              </a:rPr>
              <a:t>;</a:t>
            </a:r>
            <a:br>
              <a:rPr lang="en-GB" sz="1600" dirty="0">
                <a:solidFill>
                  <a:srgbClr val="FF0000"/>
                </a:solidFill>
                <a:effectLst/>
              </a:rPr>
            </a:br>
            <a:r>
              <a:rPr lang="en-GB" sz="1600" dirty="0">
                <a:solidFill>
                  <a:srgbClr val="000000"/>
                </a:solidFill>
                <a:effectLst/>
              </a:rPr>
              <a:t>}</a:t>
            </a:r>
            <a:endParaRPr lang="en-SG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2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24D-3AE5-481B-9FDA-F27D9E2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background-repeat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438-8318-4267-8C03-AF571C38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By default, an image will be repeated both horizontally and vertically.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However, some images looks weird when set to default setting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52A2A"/>
                </a:solidFill>
                <a:effectLst/>
              </a:rPr>
              <a:t>body </a:t>
            </a:r>
            <a:r>
              <a:rPr lang="en-GB" dirty="0">
                <a:solidFill>
                  <a:srgbClr val="000000"/>
                </a:solidFill>
                <a:effectLst/>
              </a:rPr>
              <a:t>{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 background-image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</a:t>
            </a:r>
            <a:r>
              <a:rPr lang="en-GB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dirty="0">
                <a:solidFill>
                  <a:srgbClr val="0000CD"/>
                </a:solidFill>
                <a:effectLst/>
              </a:rPr>
              <a:t>(“</a:t>
            </a:r>
            <a:r>
              <a:rPr lang="en-GB" dirty="0">
                <a:solidFill>
                  <a:srgbClr val="0000CD"/>
                </a:solidFill>
              </a:rPr>
              <a:t>gradient</a:t>
            </a:r>
            <a:r>
              <a:rPr lang="en-GB" dirty="0">
                <a:solidFill>
                  <a:srgbClr val="0000CD"/>
                </a:solidFill>
                <a:effectLst/>
              </a:rPr>
              <a:t>.gif")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78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969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09D1-8649-41EE-AF45-1EABCFD2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Weird duplication of background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DD40-65AB-4999-AA13-41E489D4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rgbClr val="FFFFFF"/>
                </a:solidFill>
              </a:rPr>
              <a:t>If we just do:</a:t>
            </a:r>
          </a:p>
          <a:p>
            <a:r>
              <a:rPr lang="en-GB" sz="1800" dirty="0">
                <a:solidFill>
                  <a:srgbClr val="A52A2A"/>
                </a:solidFill>
                <a:effectLst/>
              </a:rPr>
              <a:t>body </a:t>
            </a:r>
            <a:r>
              <a:rPr lang="en-GB" sz="1800" dirty="0">
                <a:solidFill>
                  <a:srgbClr val="000000"/>
                </a:solidFill>
                <a:effectLst/>
              </a:rPr>
              <a:t>{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 background-image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</a:t>
            </a:r>
            <a:r>
              <a:rPr lang="en-GB" sz="1800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sz="1800" dirty="0">
                <a:solidFill>
                  <a:srgbClr val="0000CD"/>
                </a:solidFill>
                <a:effectLst/>
              </a:rPr>
              <a:t>("gradient_bg.png")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FF0000"/>
                </a:solidFill>
                <a:effectLst/>
              </a:rPr>
              <a:t>  background-repeat</a:t>
            </a:r>
            <a:r>
              <a:rPr lang="en-GB" sz="1800" dirty="0">
                <a:solidFill>
                  <a:srgbClr val="000000"/>
                </a:solidFill>
                <a:effectLst/>
              </a:rPr>
              <a:t>:</a:t>
            </a:r>
            <a:r>
              <a:rPr lang="en-GB" sz="1800" dirty="0">
                <a:solidFill>
                  <a:srgbClr val="0000CD"/>
                </a:solidFill>
                <a:effectLst/>
              </a:rPr>
              <a:t> no-repeat</a:t>
            </a:r>
            <a:r>
              <a:rPr lang="en-GB" sz="1800" dirty="0">
                <a:solidFill>
                  <a:srgbClr val="000000"/>
                </a:solidFill>
                <a:effectLst/>
              </a:rPr>
              <a:t>;</a:t>
            </a:r>
            <a:br>
              <a:rPr lang="en-GB" sz="1800" dirty="0">
                <a:solidFill>
                  <a:srgbClr val="FF0000"/>
                </a:solidFill>
                <a:effectLst/>
              </a:rPr>
            </a:br>
            <a:r>
              <a:rPr lang="en-GB" sz="18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GB" sz="1800" dirty="0">
                <a:solidFill>
                  <a:srgbClr val="000000"/>
                </a:solidFill>
              </a:rPr>
              <a:t>Then it’ll look more natural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B123B-2027-4233-8664-9BE2CE6B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56944"/>
            <a:ext cx="6798082" cy="31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24D-3AE5-481B-9FDA-F27D9E2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background-position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438-8318-4267-8C03-AF571C38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By default, an image will be placed at the 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However, we can also specify where the background should start in the page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A52A2A"/>
                </a:solidFill>
                <a:effectLst/>
              </a:rPr>
              <a:t>body </a:t>
            </a:r>
            <a:r>
              <a:rPr lang="en-GB" dirty="0">
                <a:solidFill>
                  <a:srgbClr val="000000"/>
                </a:solidFill>
                <a:effectLst/>
              </a:rPr>
              <a:t>{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 background-image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</a:t>
            </a:r>
            <a:r>
              <a:rPr lang="en-GB" dirty="0" err="1">
                <a:solidFill>
                  <a:srgbClr val="0000CD"/>
                </a:solidFill>
                <a:effectLst/>
              </a:rPr>
              <a:t>url</a:t>
            </a:r>
            <a:r>
              <a:rPr lang="en-GB" dirty="0">
                <a:solidFill>
                  <a:srgbClr val="0000CD"/>
                </a:solidFill>
                <a:effectLst/>
              </a:rPr>
              <a:t>(“gradient.png")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 background-repeat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no-repeat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 background-position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bottom;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8839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8E7E2"/>
      </a:lt2>
      <a:accent1>
        <a:srgbClr val="969FC6"/>
      </a:accent1>
      <a:accent2>
        <a:srgbClr val="7FA2BA"/>
      </a:accent2>
      <a:accent3>
        <a:srgbClr val="82ACAB"/>
      </a:accent3>
      <a:accent4>
        <a:srgbClr val="77AE96"/>
      </a:accent4>
      <a:accent5>
        <a:srgbClr val="84AE8A"/>
      </a:accent5>
      <a:accent6>
        <a:srgbClr val="86AF78"/>
      </a:accent6>
      <a:hlink>
        <a:srgbClr val="8D835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RetrospectVTI</vt:lpstr>
      <vt:lpstr>Background</vt:lpstr>
      <vt:lpstr>background-color</vt:lpstr>
      <vt:lpstr>Colours + opacity</vt:lpstr>
      <vt:lpstr>RGBA</vt:lpstr>
      <vt:lpstr>background-image</vt:lpstr>
      <vt:lpstr>Beware </vt:lpstr>
      <vt:lpstr>background-repeat</vt:lpstr>
      <vt:lpstr>Weird duplication of background</vt:lpstr>
      <vt:lpstr>background-position</vt:lpstr>
      <vt:lpstr>Setting position of background</vt:lpstr>
      <vt:lpstr>background-attachment</vt:lpstr>
      <vt:lpstr>Scroll vs fixed</vt:lpstr>
      <vt:lpstr>Summary</vt:lpstr>
      <vt:lpstr>Task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40</cp:revision>
  <dcterms:created xsi:type="dcterms:W3CDTF">2021-02-06T08:33:28Z</dcterms:created>
  <dcterms:modified xsi:type="dcterms:W3CDTF">2021-02-06T12:52:54Z</dcterms:modified>
</cp:coreProperties>
</file>