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60" r:id="rId6"/>
    <p:sldId id="259" r:id="rId7"/>
    <p:sldId id="261" r:id="rId8"/>
    <p:sldId id="262" r:id="rId9"/>
    <p:sldId id="264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9950" autoAdjust="0"/>
  </p:normalViewPr>
  <p:slideViewPr>
    <p:cSldViewPr snapToGrid="0">
      <p:cViewPr>
        <p:scale>
          <a:sx n="75" d="100"/>
          <a:sy n="75" d="100"/>
        </p:scale>
        <p:origin x="749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E9C33-A330-471E-B4A0-85899832BDA9}" type="datetimeFigureOut">
              <a:rPr lang="en-SG" smtClean="0"/>
              <a:t>30/1/2021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47E51-AD71-48A2-A6E4-1B4D4BCD07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7351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dirty="0"/>
              <a:t>style attribute is used to add styles to an element, such as </a:t>
            </a:r>
            <a:r>
              <a:rPr lang="en-GB" dirty="0" err="1"/>
              <a:t>color</a:t>
            </a:r>
            <a:r>
              <a:rPr lang="en-GB" dirty="0"/>
              <a:t>, font, size, and more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title attribute defines some extra information about an element. The value of the title attribute will be displayed as a tooltip when you mouse over the element.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47E51-AD71-48A2-A6E4-1B4D4BCD0787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5444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href</a:t>
            </a:r>
            <a:r>
              <a:rPr lang="en-GB" dirty="0"/>
              <a:t> attribute specifies the URL of the page the link goes to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47E51-AD71-48A2-A6E4-1B4D4BCD0787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3967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dirty="0" err="1"/>
              <a:t>src</a:t>
            </a:r>
            <a:r>
              <a:rPr lang="en-GB" dirty="0"/>
              <a:t> attribute specifies the path to the image to be displayed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Absolute path vs relative. Always, as good practice, to use relative paths.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width and height attributes specifies the width and height of the image (in pixels)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alt attribute for the &lt;</a:t>
            </a:r>
            <a:r>
              <a:rPr lang="en-GB" dirty="0" err="1"/>
              <a:t>img</a:t>
            </a:r>
            <a:r>
              <a:rPr lang="en-GB" dirty="0"/>
              <a:t>&gt; tag specifies an alternate text for an image, if the image for some reason cannot be displayed, or for screen reader (people visually handicapped uses this feature to navigate around)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47E51-AD71-48A2-A6E4-1B4D4BCD0787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347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47E51-AD71-48A2-A6E4-1B4D4BCD0787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8472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Such case may produce unexpected behaviour in different browsers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47E51-AD71-48A2-A6E4-1B4D4BCD0787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520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47E51-AD71-48A2-A6E4-1B4D4BCD0787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4846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1/30/2021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4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4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0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6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1/30/2021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1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98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3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814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115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1/30/2021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41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C8CB8-93C0-4B75-8343-B529F3BC14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C259B-0E8A-42CB-B1DF-BF3C56FAD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19" y="2100845"/>
            <a:ext cx="4670234" cy="1975527"/>
          </a:xfrm>
        </p:spPr>
        <p:txBody>
          <a:bodyPr anchor="ctr">
            <a:normAutofit/>
          </a:bodyPr>
          <a:lstStyle/>
          <a:p>
            <a:pPr algn="l"/>
            <a:r>
              <a:rPr lang="en-SG" sz="6600"/>
              <a:t>HTML Basics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6AC8E-65C4-4D5E-AF33-866460FC6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19" y="4372379"/>
            <a:ext cx="4670233" cy="540135"/>
          </a:xfrm>
        </p:spPr>
        <p:txBody>
          <a:bodyPr anchor="ctr">
            <a:normAutofit/>
          </a:bodyPr>
          <a:lstStyle/>
          <a:p>
            <a:pPr algn="l"/>
            <a:r>
              <a:rPr lang="en-SG" sz="2800" dirty="0"/>
              <a:t>Tags and its uses</a:t>
            </a:r>
          </a:p>
        </p:txBody>
      </p:sp>
    </p:spTree>
    <p:extLst>
      <p:ext uri="{BB962C8B-B14F-4D97-AF65-F5344CB8AC3E}">
        <p14:creationId xmlns:p14="http://schemas.microsoft.com/office/powerpoint/2010/main" val="2976954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41881-72ED-42C1-A3FD-8ECEC15A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Always!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D39DE-6A56-4947-AB73-922F91CC3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57598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dirty="0"/>
              <a:t>Remember to close of the end tag.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b="1" u="sng" dirty="0"/>
              <a:t>Do not </a:t>
            </a:r>
            <a:r>
              <a:rPr lang="en-SG" dirty="0"/>
              <a:t>do it as follows:</a:t>
            </a:r>
          </a:p>
          <a:p>
            <a:r>
              <a:rPr lang="en-GB" dirty="0">
                <a:solidFill>
                  <a:srgbClr val="0000CD"/>
                </a:solidFill>
                <a:effectLst/>
              </a:rPr>
              <a:t>&lt;</a:t>
            </a:r>
            <a:r>
              <a:rPr lang="en-GB" dirty="0">
                <a:solidFill>
                  <a:srgbClr val="A52A2A"/>
                </a:solidFill>
                <a:effectLst/>
              </a:rPr>
              <a:t>html</a:t>
            </a:r>
            <a:r>
              <a:rPr lang="en-GB" dirty="0">
                <a:solidFill>
                  <a:srgbClr val="0000CD"/>
                </a:solidFill>
                <a:effectLst/>
              </a:rPr>
              <a:t>&gt;</a:t>
            </a:r>
            <a:br>
              <a:rPr lang="en-GB" dirty="0"/>
            </a:br>
            <a:r>
              <a:rPr lang="en-GB" dirty="0">
                <a:solidFill>
                  <a:srgbClr val="0000CD"/>
                </a:solidFill>
                <a:effectLst/>
              </a:rPr>
              <a:t>&lt;</a:t>
            </a:r>
            <a:r>
              <a:rPr lang="en-GB" dirty="0">
                <a:solidFill>
                  <a:srgbClr val="A52A2A"/>
                </a:solidFill>
                <a:effectLst/>
              </a:rPr>
              <a:t>body</a:t>
            </a:r>
            <a:r>
              <a:rPr lang="en-GB" dirty="0">
                <a:solidFill>
                  <a:srgbClr val="0000CD"/>
                </a:solidFill>
                <a:effectLst/>
              </a:rPr>
              <a:t>&gt;</a:t>
            </a:r>
            <a:br>
              <a:rPr lang="en-GB" dirty="0"/>
            </a:br>
            <a:br>
              <a:rPr lang="en-GB" dirty="0"/>
            </a:br>
            <a:r>
              <a:rPr lang="en-GB" dirty="0">
                <a:solidFill>
                  <a:srgbClr val="0000CD"/>
                </a:solidFill>
                <a:effectLst/>
              </a:rPr>
              <a:t>&lt;</a:t>
            </a:r>
            <a:r>
              <a:rPr lang="en-GB" dirty="0">
                <a:solidFill>
                  <a:srgbClr val="A52A2A"/>
                </a:solidFill>
                <a:effectLst/>
              </a:rPr>
              <a:t>p</a:t>
            </a:r>
            <a:r>
              <a:rPr lang="en-GB" dirty="0">
                <a:solidFill>
                  <a:srgbClr val="0000CD"/>
                </a:solidFill>
                <a:effectLst/>
              </a:rPr>
              <a:t>&gt;</a:t>
            </a:r>
            <a:r>
              <a:rPr lang="en-GB" dirty="0"/>
              <a:t>This is a paragraph</a:t>
            </a:r>
            <a:br>
              <a:rPr lang="en-GB" dirty="0"/>
            </a:br>
            <a:r>
              <a:rPr lang="en-GB" dirty="0">
                <a:solidFill>
                  <a:srgbClr val="0000CD"/>
                </a:solidFill>
                <a:effectLst/>
              </a:rPr>
              <a:t>&lt;</a:t>
            </a:r>
            <a:r>
              <a:rPr lang="en-GB" dirty="0">
                <a:solidFill>
                  <a:srgbClr val="A52A2A"/>
                </a:solidFill>
                <a:effectLst/>
              </a:rPr>
              <a:t>p</a:t>
            </a:r>
            <a:r>
              <a:rPr lang="en-GB" dirty="0">
                <a:solidFill>
                  <a:srgbClr val="0000CD"/>
                </a:solidFill>
                <a:effectLst/>
              </a:rPr>
              <a:t>&gt;</a:t>
            </a:r>
            <a:r>
              <a:rPr lang="en-GB" dirty="0"/>
              <a:t>This is a paragraph</a:t>
            </a:r>
            <a:br>
              <a:rPr lang="en-GB" dirty="0"/>
            </a:br>
            <a:br>
              <a:rPr lang="en-GB" dirty="0"/>
            </a:br>
            <a:r>
              <a:rPr lang="en-GB" dirty="0">
                <a:solidFill>
                  <a:srgbClr val="0000CD"/>
                </a:solidFill>
                <a:effectLst/>
              </a:rPr>
              <a:t>&lt;</a:t>
            </a:r>
            <a:r>
              <a:rPr lang="en-GB" dirty="0">
                <a:solidFill>
                  <a:srgbClr val="A52A2A"/>
                </a:solidFill>
                <a:effectLst/>
              </a:rPr>
              <a:t>/body</a:t>
            </a:r>
            <a:r>
              <a:rPr lang="en-GB" dirty="0">
                <a:solidFill>
                  <a:srgbClr val="0000CD"/>
                </a:solidFill>
                <a:effectLst/>
              </a:rPr>
              <a:t>&gt;</a:t>
            </a:r>
            <a:br>
              <a:rPr lang="en-GB" dirty="0"/>
            </a:br>
            <a:r>
              <a:rPr lang="en-GB" dirty="0">
                <a:solidFill>
                  <a:srgbClr val="0000CD"/>
                </a:solidFill>
                <a:effectLst/>
              </a:rPr>
              <a:t>&lt;</a:t>
            </a:r>
            <a:r>
              <a:rPr lang="en-GB" dirty="0">
                <a:solidFill>
                  <a:srgbClr val="A52A2A"/>
                </a:solidFill>
                <a:effectLst/>
              </a:rPr>
              <a:t>/html</a:t>
            </a:r>
            <a:r>
              <a:rPr lang="en-GB" dirty="0">
                <a:solidFill>
                  <a:srgbClr val="0000CD"/>
                </a:solidFill>
                <a:effectLst/>
              </a:rPr>
              <a:t>&gt;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2306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5FB4-28F4-427A-A405-447FBF4C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18E96-2662-4730-B92C-DA52E628E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Create a webpage that has a header that says “</a:t>
            </a:r>
            <a:r>
              <a:rPr lang="en-SG" i="1" dirty="0">
                <a:solidFill>
                  <a:schemeClr val="accent1"/>
                </a:solidFill>
              </a:rPr>
              <a:t>any random favourite stuff</a:t>
            </a:r>
            <a:r>
              <a:rPr lang="en-SG" dirty="0"/>
              <a:t>”.</a:t>
            </a:r>
          </a:p>
          <a:p>
            <a:r>
              <a:rPr lang="en-SG" dirty="0"/>
              <a:t>Insert your </a:t>
            </a:r>
            <a:r>
              <a:rPr lang="en-SG" i="1" dirty="0">
                <a:solidFill>
                  <a:schemeClr val="accent1"/>
                </a:solidFill>
              </a:rPr>
              <a:t>any random favourite stuff’s </a:t>
            </a:r>
            <a:r>
              <a:rPr lang="en-SG" dirty="0"/>
              <a:t>image into the webpage.</a:t>
            </a:r>
          </a:p>
        </p:txBody>
      </p:sp>
    </p:spTree>
    <p:extLst>
      <p:ext uri="{BB962C8B-B14F-4D97-AF65-F5344CB8AC3E}">
        <p14:creationId xmlns:p14="http://schemas.microsoft.com/office/powerpoint/2010/main" val="16775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F816-596D-4B45-9009-A913FF3F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HTML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BEADB-17BE-4533-8791-1DC633C54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dirty="0"/>
              <a:t>ALL HTML document starts with a declaration of </a:t>
            </a:r>
            <a:r>
              <a:rPr lang="en-S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dirty="0">
                <a:latin typeface="Franklin Gothic Medium (Body)"/>
                <a:cs typeface="Courier New" panose="02070309020205020404" pitchFamily="49" charset="0"/>
              </a:rPr>
              <a:t>It begins with </a:t>
            </a:r>
            <a:r>
              <a:rPr lang="en-S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 </a:t>
            </a:r>
            <a:r>
              <a:rPr lang="en-SG" dirty="0">
                <a:latin typeface="Franklin Gothic Medium (Body)"/>
                <a:cs typeface="Courier New" panose="02070309020205020404" pitchFamily="49" charset="0"/>
              </a:rPr>
              <a:t>and ends with </a:t>
            </a:r>
            <a:r>
              <a:rPr lang="en-S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dirty="0">
                <a:latin typeface="Franklin Gothic Medium (Body)"/>
                <a:cs typeface="Courier New" panose="02070309020205020404" pitchFamily="49" charset="0"/>
              </a:rPr>
              <a:t>The visible part of the document is between </a:t>
            </a:r>
            <a:r>
              <a:rPr lang="en-S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 </a:t>
            </a:r>
            <a:r>
              <a:rPr lang="en-SG" dirty="0">
                <a:latin typeface="Franklin Gothic Medium (Body)"/>
                <a:cs typeface="Courier New" panose="02070309020205020404" pitchFamily="49" charset="0"/>
              </a:rPr>
              <a:t>and </a:t>
            </a:r>
            <a:r>
              <a:rPr lang="en-S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dirty="0">
                <a:latin typeface="Franklin Gothic Medium (Body)"/>
                <a:cs typeface="Courier New" panose="02070309020205020404" pitchFamily="49" charset="0"/>
              </a:rPr>
              <a:t>Those in angular brackets are called tags</a:t>
            </a:r>
            <a:endParaRPr lang="en-SG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SG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19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D3F60-224B-4A33-8366-65BAA0E6E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iagram of an element">
            <a:extLst>
              <a:ext uri="{FF2B5EF4-FFF2-40B4-BE49-F238E27FC236}">
                <a16:creationId xmlns:a16="http://schemas.microsoft.com/office/drawing/2014/main" id="{6781C3D1-173A-423D-A12F-DF4C48F1305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930" y="643467"/>
            <a:ext cx="10222139" cy="5571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00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80274F-D264-4177-8194-280BF7F45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631" y="2273223"/>
            <a:ext cx="5170285" cy="23115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156E4C-DB2C-4DDC-BEE3-9F8AEAAA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03690-ECAF-4B7C-8F7E-E59B36625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0000CD"/>
                </a:solidFill>
                <a:effectLst/>
              </a:rPr>
              <a:t>&lt;</a:t>
            </a:r>
            <a:r>
              <a:rPr lang="en-GB" dirty="0">
                <a:solidFill>
                  <a:srgbClr val="A52A2A"/>
                </a:solidFill>
                <a:effectLst/>
              </a:rPr>
              <a:t>!DOCTYPE</a:t>
            </a:r>
            <a:r>
              <a:rPr lang="en-GB" dirty="0">
                <a:solidFill>
                  <a:srgbClr val="FF0000"/>
                </a:solidFill>
                <a:effectLst/>
              </a:rPr>
              <a:t> html</a:t>
            </a:r>
            <a:r>
              <a:rPr lang="en-GB" dirty="0">
                <a:solidFill>
                  <a:srgbClr val="0000CD"/>
                </a:solidFill>
                <a:effectLst/>
              </a:rPr>
              <a:t>&gt;</a:t>
            </a:r>
            <a:br>
              <a:rPr lang="en-GB" dirty="0"/>
            </a:br>
            <a:r>
              <a:rPr lang="en-GB" dirty="0">
                <a:solidFill>
                  <a:srgbClr val="0000CD"/>
                </a:solidFill>
                <a:effectLst/>
              </a:rPr>
              <a:t>&lt;</a:t>
            </a:r>
            <a:r>
              <a:rPr lang="en-GB" dirty="0">
                <a:solidFill>
                  <a:srgbClr val="A52A2A"/>
                </a:solidFill>
                <a:effectLst/>
              </a:rPr>
              <a:t>html</a:t>
            </a:r>
            <a:r>
              <a:rPr lang="en-GB" dirty="0">
                <a:solidFill>
                  <a:srgbClr val="0000CD"/>
                </a:solidFill>
                <a:effectLst/>
              </a:rPr>
              <a:t>&gt;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solidFill>
                  <a:srgbClr val="0000CD"/>
                </a:solidFill>
                <a:effectLst/>
              </a:rPr>
              <a:t>&lt;</a:t>
            </a:r>
            <a:r>
              <a:rPr lang="en-GB" dirty="0">
                <a:solidFill>
                  <a:srgbClr val="A52A2A"/>
                </a:solidFill>
                <a:effectLst/>
              </a:rPr>
              <a:t>body</a:t>
            </a:r>
            <a:r>
              <a:rPr lang="en-GB" dirty="0">
                <a:solidFill>
                  <a:srgbClr val="0000CD"/>
                </a:solidFill>
                <a:effectLst/>
              </a:rPr>
              <a:t>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		</a:t>
            </a:r>
            <a:r>
              <a:rPr lang="en-GB" dirty="0">
                <a:solidFill>
                  <a:srgbClr val="0000CD"/>
                </a:solidFill>
                <a:effectLst/>
              </a:rPr>
              <a:t>&lt;</a:t>
            </a:r>
            <a:r>
              <a:rPr lang="en-GB" dirty="0">
                <a:solidFill>
                  <a:srgbClr val="A52A2A"/>
                </a:solidFill>
                <a:effectLst/>
              </a:rPr>
              <a:t>h1</a:t>
            </a:r>
            <a:r>
              <a:rPr lang="en-GB" dirty="0">
                <a:solidFill>
                  <a:srgbClr val="0000CD"/>
                </a:solidFill>
                <a:effectLst/>
              </a:rPr>
              <a:t>&gt;</a:t>
            </a:r>
            <a:r>
              <a:rPr lang="en-GB" dirty="0"/>
              <a:t>My First Heading</a:t>
            </a:r>
            <a:r>
              <a:rPr lang="en-GB" dirty="0">
                <a:solidFill>
                  <a:srgbClr val="0000CD"/>
                </a:solidFill>
                <a:effectLst/>
              </a:rPr>
              <a:t>&lt;</a:t>
            </a:r>
            <a:r>
              <a:rPr lang="en-GB" dirty="0">
                <a:solidFill>
                  <a:srgbClr val="A52A2A"/>
                </a:solidFill>
                <a:effectLst/>
              </a:rPr>
              <a:t>/h1</a:t>
            </a:r>
            <a:r>
              <a:rPr lang="en-GB" dirty="0">
                <a:solidFill>
                  <a:srgbClr val="0000CD"/>
                </a:solidFill>
                <a:effectLst/>
              </a:rPr>
              <a:t>&gt;</a:t>
            </a:r>
            <a:br>
              <a:rPr lang="en-GB" dirty="0"/>
            </a:br>
            <a:r>
              <a:rPr lang="en-GB" dirty="0"/>
              <a:t>		</a:t>
            </a:r>
            <a:r>
              <a:rPr lang="en-GB" dirty="0">
                <a:solidFill>
                  <a:srgbClr val="0000CD"/>
                </a:solidFill>
                <a:effectLst/>
              </a:rPr>
              <a:t>&lt;</a:t>
            </a:r>
            <a:r>
              <a:rPr lang="en-GB" dirty="0">
                <a:solidFill>
                  <a:srgbClr val="A52A2A"/>
                </a:solidFill>
                <a:effectLst/>
              </a:rPr>
              <a:t>p</a:t>
            </a:r>
            <a:r>
              <a:rPr lang="en-GB" dirty="0">
                <a:solidFill>
                  <a:srgbClr val="0000CD"/>
                </a:solidFill>
                <a:effectLst/>
              </a:rPr>
              <a:t>&gt;</a:t>
            </a:r>
            <a:r>
              <a:rPr lang="en-GB" dirty="0"/>
              <a:t>My first paragraph.</a:t>
            </a:r>
            <a:r>
              <a:rPr lang="en-GB" dirty="0">
                <a:solidFill>
                  <a:srgbClr val="0000CD"/>
                </a:solidFill>
                <a:effectLst/>
              </a:rPr>
              <a:t>&lt;</a:t>
            </a:r>
            <a:r>
              <a:rPr lang="en-GB" dirty="0">
                <a:solidFill>
                  <a:srgbClr val="A52A2A"/>
                </a:solidFill>
                <a:effectLst/>
              </a:rPr>
              <a:t>/p</a:t>
            </a:r>
            <a:r>
              <a:rPr lang="en-GB" dirty="0">
                <a:solidFill>
                  <a:srgbClr val="0000CD"/>
                </a:solidFill>
                <a:effectLst/>
              </a:rPr>
              <a:t>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solidFill>
                  <a:srgbClr val="0000CD"/>
                </a:solidFill>
                <a:effectLst/>
              </a:rPr>
              <a:t>&lt;</a:t>
            </a:r>
            <a:r>
              <a:rPr lang="en-GB" dirty="0">
                <a:solidFill>
                  <a:srgbClr val="A52A2A"/>
                </a:solidFill>
                <a:effectLst/>
              </a:rPr>
              <a:t>/body</a:t>
            </a:r>
            <a:r>
              <a:rPr lang="en-GB" dirty="0">
                <a:solidFill>
                  <a:srgbClr val="0000CD"/>
                </a:solidFill>
                <a:effectLst/>
              </a:rPr>
              <a:t>&gt;</a:t>
            </a:r>
            <a:br>
              <a:rPr lang="en-GB" dirty="0"/>
            </a:br>
            <a:r>
              <a:rPr lang="en-GB" dirty="0">
                <a:solidFill>
                  <a:srgbClr val="0000CD"/>
                </a:solidFill>
                <a:effectLst/>
              </a:rPr>
              <a:t>&lt;</a:t>
            </a:r>
            <a:r>
              <a:rPr lang="en-GB" dirty="0">
                <a:solidFill>
                  <a:srgbClr val="A52A2A"/>
                </a:solidFill>
                <a:effectLst/>
              </a:rPr>
              <a:t>/html</a:t>
            </a:r>
            <a:r>
              <a:rPr lang="en-GB" dirty="0">
                <a:solidFill>
                  <a:srgbClr val="0000CD"/>
                </a:solidFill>
                <a:effectLst/>
              </a:rPr>
              <a:t>&gt;</a:t>
            </a:r>
            <a:r>
              <a:rPr lang="en-GB" dirty="0"/>
              <a:t>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5254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B0224-8948-4EBC-A75D-40F27801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SG" dirty="0"/>
              <a:t>HTML Paragraphs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14B2D-5AFD-4123-8FD0-6D285BF9C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97" y="3638071"/>
            <a:ext cx="3694176" cy="17027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5AF65-B1B5-49CE-A363-E42128B1A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240" y="2835776"/>
            <a:ext cx="5932591" cy="3274183"/>
          </a:xfrm>
        </p:spPr>
        <p:txBody>
          <a:bodyPr anchor="ctr"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dirty="0"/>
              <a:t>Defined with the </a:t>
            </a:r>
            <a:r>
              <a:rPr lang="en-S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SG" dirty="0"/>
              <a:t> tags</a:t>
            </a:r>
          </a:p>
          <a:p>
            <a:endParaRPr lang="en-SG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&lt;p&gt;This is a paragraph&lt;/p&gt;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&lt;p&gt;This is another paragraph&lt;/p&gt;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S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64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D9F2F-8FA8-4EEF-A655-137840B41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en-SG" dirty="0"/>
              <a:t>HTML Headings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5CD62-57BE-41C8-B43E-9DC8CB3BA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Defined with </a:t>
            </a:r>
            <a:r>
              <a:rPr lang="en-S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 </a:t>
            </a:r>
            <a:r>
              <a:rPr lang="en-SG" dirty="0">
                <a:solidFill>
                  <a:schemeClr val="bg1"/>
                </a:solidFill>
              </a:rPr>
              <a:t>to </a:t>
            </a:r>
            <a:r>
              <a:rPr lang="en-S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&lt;h6&gt; </a:t>
            </a:r>
            <a:r>
              <a:rPr lang="en-SG" dirty="0">
                <a:solidFill>
                  <a:schemeClr val="bg1"/>
                </a:solidFill>
              </a:rPr>
              <a:t>tags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 </a:t>
            </a:r>
            <a:r>
              <a:rPr lang="en-SG" dirty="0">
                <a:solidFill>
                  <a:schemeClr val="bg1"/>
                </a:solidFill>
              </a:rPr>
              <a:t>has the greatest emphasise, or font size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A7D10F1-30D7-4664-8858-7700836D5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822" y="891376"/>
            <a:ext cx="4795019" cy="507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6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1A18D-E749-42B9-A152-EFB46716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SG" dirty="0"/>
              <a:t>Html links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BB015-771A-4265-BB5A-D8CD75A15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97" y="3633086"/>
            <a:ext cx="3694176" cy="17127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9C90-D49F-4BC0-AF7A-781AE3428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240" y="2835776"/>
            <a:ext cx="5932591" cy="3274183"/>
          </a:xfrm>
        </p:spPr>
        <p:txBody>
          <a:bodyPr anchor="ctr">
            <a:normAutofit fontScale="55000" lnSpcReduction="20000"/>
          </a:bodyPr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3300" dirty="0">
                <a:latin typeface="+mj-lt"/>
                <a:cs typeface="Courier New" panose="02070309020205020404" pitchFamily="49" charset="0"/>
              </a:rPr>
              <a:t>Defined using </a:t>
            </a:r>
            <a:r>
              <a:rPr lang="en-SG" sz="3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&lt;a&gt;</a:t>
            </a:r>
            <a:r>
              <a:rPr lang="en-SG" sz="3300" dirty="0">
                <a:latin typeface="+mj-lt"/>
                <a:cs typeface="Courier New" panose="02070309020205020404" pitchFamily="49" charset="0"/>
              </a:rPr>
              <a:t> tag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&lt;h2&gt;HTML Links&lt;/h2&gt;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&lt;p&gt;HTML links are defined with the a tag:&lt;/p&gt;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="https://www.google.com"&gt;This is a link&lt;/a&gt;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S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56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71D2F-AD28-4E0B-897A-0A354BCB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SG" dirty="0"/>
              <a:t>HTML IMAGES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81B049-3F27-41FF-B2F9-F3871DD65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" y="2802587"/>
            <a:ext cx="3229975" cy="33073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40801-A7FD-499B-9C1F-7D3E5A847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240" y="2835776"/>
            <a:ext cx="5932591" cy="3274183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SG" sz="1200" dirty="0"/>
              <a:t>Defined within </a:t>
            </a:r>
            <a:r>
              <a:rPr lang="en-SG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SG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SG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SG" sz="1200" dirty="0"/>
              <a:t>tag</a:t>
            </a:r>
          </a:p>
          <a:p>
            <a:pPr>
              <a:lnSpc>
                <a:spcPct val="91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>
              <a:lnSpc>
                <a:spcPct val="91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>
              <a:lnSpc>
                <a:spcPct val="91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>
              <a:lnSpc>
                <a:spcPct val="91000"/>
              </a:lnSpc>
              <a:spcBef>
                <a:spcPts val="0"/>
              </a:spcBef>
              <a:spcAft>
                <a:spcPts val="0"/>
              </a:spcAft>
            </a:pPr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1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&lt;h2&gt;HTML Images&lt;/h2&gt;</a:t>
            </a:r>
          </a:p>
          <a:p>
            <a:pPr>
              <a:lnSpc>
                <a:spcPct val="91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&lt;p&gt;HTML images are defined with the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tag:&lt;/p&gt;</a:t>
            </a:r>
          </a:p>
          <a:p>
            <a:pPr>
              <a:lnSpc>
                <a:spcPct val="91000"/>
              </a:lnSpc>
              <a:spcBef>
                <a:spcPts val="0"/>
              </a:spcBef>
              <a:spcAft>
                <a:spcPts val="0"/>
              </a:spcAft>
            </a:pPr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1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="https://upload.wikimedia.org/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wikipedia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/commons/thumb/a/a3/June_odd-eyed-cat.jpg/1106px-June_odd-eyed-cat.jpg" alt=“cat image" width=“300" height=“400"&gt;</a:t>
            </a:r>
          </a:p>
          <a:p>
            <a:pPr>
              <a:lnSpc>
                <a:spcPct val="91000"/>
              </a:lnSpc>
              <a:spcBef>
                <a:spcPts val="0"/>
              </a:spcBef>
              <a:spcAft>
                <a:spcPts val="0"/>
              </a:spcAft>
            </a:pPr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1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>
              <a:lnSpc>
                <a:spcPct val="91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3342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58A3-C0A1-46E1-81BC-49631519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HTML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B2713-18FC-4CEF-A940-4FF5B1B95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dirty="0"/>
              <a:t>Attributes provide additional information about the element.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b="1" u="sng" dirty="0"/>
              <a:t>Always</a:t>
            </a:r>
            <a:r>
              <a:rPr lang="en-SG" dirty="0"/>
              <a:t> specified in the start tag.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dirty="0"/>
              <a:t>Comes in a name-value pair e.g. </a:t>
            </a:r>
            <a:r>
              <a:rPr lang="en-SG" i="1" dirty="0"/>
              <a:t>attribute=“value”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83634821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598</Words>
  <Application>Microsoft Office PowerPoint</Application>
  <PresentationFormat>Widescreen</PresentationFormat>
  <Paragraphs>76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Franklin Gothic Medium (Body)</vt:lpstr>
      <vt:lpstr>Arial</vt:lpstr>
      <vt:lpstr>Calibri</vt:lpstr>
      <vt:lpstr>Courier New</vt:lpstr>
      <vt:lpstr>Franklin Gothic Demi Cond</vt:lpstr>
      <vt:lpstr>Franklin Gothic Medium</vt:lpstr>
      <vt:lpstr>Wingdings</vt:lpstr>
      <vt:lpstr>JuxtaposeVTI</vt:lpstr>
      <vt:lpstr>HTML Basics</vt:lpstr>
      <vt:lpstr>HTML Document</vt:lpstr>
      <vt:lpstr>PowerPoint Presentation</vt:lpstr>
      <vt:lpstr>Example</vt:lpstr>
      <vt:lpstr>HTML Paragraphs</vt:lpstr>
      <vt:lpstr>HTML Headings</vt:lpstr>
      <vt:lpstr>Html links</vt:lpstr>
      <vt:lpstr>HTML IMAGES</vt:lpstr>
      <vt:lpstr>HTML Attributes</vt:lpstr>
      <vt:lpstr>Always!</vt:lpstr>
      <vt:lpstr>Task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</dc:title>
  <dc:creator>Benjamin</dc:creator>
  <cp:lastModifiedBy>Benjamin</cp:lastModifiedBy>
  <cp:revision>8</cp:revision>
  <dcterms:created xsi:type="dcterms:W3CDTF">2021-01-16T15:33:28Z</dcterms:created>
  <dcterms:modified xsi:type="dcterms:W3CDTF">2021-01-30T06:13:21Z</dcterms:modified>
</cp:coreProperties>
</file>