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Sunday, February 28,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39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Sunday, February 28,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5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Sunday, February 28,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Sunday, February 28,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4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Sunday, February 28,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5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Sunday, February 28,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3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Sunday, February 28,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Sunday, February 28,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7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Sunday, February 28,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9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Sunday, February 28,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2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Sunday, February 28,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85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Sunday, February 28,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0174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20ACD-6C02-438C-A98E-86ABED5D6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5015638" cy="2804400"/>
          </a:xfrm>
        </p:spPr>
        <p:txBody>
          <a:bodyPr>
            <a:normAutofit/>
          </a:bodyPr>
          <a:lstStyle/>
          <a:p>
            <a:r>
              <a:rPr lang="en-SG" dirty="0"/>
              <a:t>HTML Attributes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E41F2-E5ED-45D1-82CC-5BA9CF6F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9"/>
            <a:ext cx="5015638" cy="1936800"/>
          </a:xfrm>
        </p:spPr>
        <p:txBody>
          <a:bodyPr>
            <a:normAutofit/>
          </a:bodyPr>
          <a:lstStyle/>
          <a:p>
            <a:r>
              <a:rPr lang="en-SG" dirty="0"/>
              <a:t>What are attributes?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CCAB31-89F3-4728-94F8-BDEEDB91F7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13" r="17468" b="-1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89847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60066AE-516A-442D-AD0E-FB9A19E72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43C154-1D94-40CC-93ED-E075731B1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4A8DB-19B8-4C65-9A83-E130D904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720000"/>
            <a:ext cx="5015638" cy="280440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 dirty="0"/>
              <a:t>Semantics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72FA90D-8CAF-4C39-88C1-00DD80AF9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542374" y="542375"/>
            <a:ext cx="6858000" cy="5773253"/>
          </a:xfrm>
          <a:custGeom>
            <a:avLst/>
            <a:gdLst>
              <a:gd name="connsiteX0" fmla="*/ 0 w 6858000"/>
              <a:gd name="connsiteY0" fmla="*/ 5773253 h 5773253"/>
              <a:gd name="connsiteX1" fmla="*/ 0 w 6858000"/>
              <a:gd name="connsiteY1" fmla="*/ 43571 h 5773253"/>
              <a:gd name="connsiteX2" fmla="*/ 266567 w 6858000"/>
              <a:gd name="connsiteY2" fmla="*/ 43992 h 5773253"/>
              <a:gd name="connsiteX3" fmla="*/ 2395558 w 6858000"/>
              <a:gd name="connsiteY3" fmla="*/ 21121 h 5773253"/>
              <a:gd name="connsiteX4" fmla="*/ 6845953 w 6858000"/>
              <a:gd name="connsiteY4" fmla="*/ 52794 h 5773253"/>
              <a:gd name="connsiteX5" fmla="*/ 6858000 w 6858000"/>
              <a:gd name="connsiteY5" fmla="*/ 53070 h 5773253"/>
              <a:gd name="connsiteX6" fmla="*/ 6858000 w 6858000"/>
              <a:gd name="connsiteY6" fmla="*/ 5773253 h 5773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73253">
                <a:moveTo>
                  <a:pt x="0" y="5773253"/>
                </a:moveTo>
                <a:lnTo>
                  <a:pt x="0" y="43571"/>
                </a:lnTo>
                <a:lnTo>
                  <a:pt x="266567" y="43992"/>
                </a:lnTo>
                <a:cubicBezTo>
                  <a:pt x="1182954" y="44986"/>
                  <a:pt x="2015133" y="42335"/>
                  <a:pt x="2395558" y="21121"/>
                </a:cubicBezTo>
                <a:cubicBezTo>
                  <a:pt x="3029599" y="-26022"/>
                  <a:pt x="5182696" y="15228"/>
                  <a:pt x="6845953" y="52794"/>
                </a:cubicBezTo>
                <a:lnTo>
                  <a:pt x="6858000" y="53070"/>
                </a:lnTo>
                <a:lnTo>
                  <a:pt x="6858000" y="5773253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840E82-D788-4154-BDEB-6D0C64147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122785"/>
              </p:ext>
            </p:extLst>
          </p:nvPr>
        </p:nvGraphicFramePr>
        <p:xfrm>
          <a:off x="311286" y="1419021"/>
          <a:ext cx="5116750" cy="4786440"/>
        </p:xfrm>
        <a:graphic>
          <a:graphicData uri="http://schemas.openxmlformats.org/drawingml/2006/table">
            <a:tbl>
              <a:tblPr firstRow="1" firstCol="1" bandRow="1"/>
              <a:tblGrid>
                <a:gridCol w="1312885">
                  <a:extLst>
                    <a:ext uri="{9D8B030D-6E8A-4147-A177-3AD203B41FA5}">
                      <a16:colId xmlns:a16="http://schemas.microsoft.com/office/drawing/2014/main" val="1411702436"/>
                    </a:ext>
                  </a:extLst>
                </a:gridCol>
                <a:gridCol w="1662513">
                  <a:extLst>
                    <a:ext uri="{9D8B030D-6E8A-4147-A177-3AD203B41FA5}">
                      <a16:colId xmlns:a16="http://schemas.microsoft.com/office/drawing/2014/main" val="3542520480"/>
                    </a:ext>
                  </a:extLst>
                </a:gridCol>
                <a:gridCol w="2141352">
                  <a:extLst>
                    <a:ext uri="{9D8B030D-6E8A-4147-A177-3AD203B41FA5}">
                      <a16:colId xmlns:a16="http://schemas.microsoft.com/office/drawing/2014/main" val="435231968"/>
                    </a:ext>
                  </a:extLst>
                </a:gridCol>
              </a:tblGrid>
              <a:tr h="42132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b="1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&lt;article&gt;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Defines independent content that should make sense on its own outside of the document such as newspaper articles, blog posts, etc.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&lt;article&gt;</a:t>
                      </a:r>
                      <a:br>
                        <a:rPr lang="en-SG" sz="18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SG" sz="18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&lt;h1&gt;A blogger's analysis of this brilliant satire&lt;/h1&gt;</a:t>
                      </a:r>
                      <a:br>
                        <a:rPr lang="en-SG" sz="18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SG" sz="18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&lt;p&gt;This witty, sometimes conscious play is Wilde's playground to raise his progressive sentiments...&lt;/p&gt;</a:t>
                      </a:r>
                      <a:br>
                        <a:rPr lang="en-SG" sz="18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SG" sz="18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&lt;/article&gt;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635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59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60066AE-516A-442D-AD0E-FB9A19E72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43C154-1D94-40CC-93ED-E075731B1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4A8DB-19B8-4C65-9A83-E130D904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720000"/>
            <a:ext cx="5015638" cy="280440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 dirty="0"/>
              <a:t>Semantics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72FA90D-8CAF-4C39-88C1-00DD80AF9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542374" y="542375"/>
            <a:ext cx="6858000" cy="5773253"/>
          </a:xfrm>
          <a:custGeom>
            <a:avLst/>
            <a:gdLst>
              <a:gd name="connsiteX0" fmla="*/ 0 w 6858000"/>
              <a:gd name="connsiteY0" fmla="*/ 5773253 h 5773253"/>
              <a:gd name="connsiteX1" fmla="*/ 0 w 6858000"/>
              <a:gd name="connsiteY1" fmla="*/ 43571 h 5773253"/>
              <a:gd name="connsiteX2" fmla="*/ 266567 w 6858000"/>
              <a:gd name="connsiteY2" fmla="*/ 43992 h 5773253"/>
              <a:gd name="connsiteX3" fmla="*/ 2395558 w 6858000"/>
              <a:gd name="connsiteY3" fmla="*/ 21121 h 5773253"/>
              <a:gd name="connsiteX4" fmla="*/ 6845953 w 6858000"/>
              <a:gd name="connsiteY4" fmla="*/ 52794 h 5773253"/>
              <a:gd name="connsiteX5" fmla="*/ 6858000 w 6858000"/>
              <a:gd name="connsiteY5" fmla="*/ 53070 h 5773253"/>
              <a:gd name="connsiteX6" fmla="*/ 6858000 w 6858000"/>
              <a:gd name="connsiteY6" fmla="*/ 5773253 h 5773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73253">
                <a:moveTo>
                  <a:pt x="0" y="5773253"/>
                </a:moveTo>
                <a:lnTo>
                  <a:pt x="0" y="43571"/>
                </a:lnTo>
                <a:lnTo>
                  <a:pt x="266567" y="43992"/>
                </a:lnTo>
                <a:cubicBezTo>
                  <a:pt x="1182954" y="44986"/>
                  <a:pt x="2015133" y="42335"/>
                  <a:pt x="2395558" y="21121"/>
                </a:cubicBezTo>
                <a:cubicBezTo>
                  <a:pt x="3029599" y="-26022"/>
                  <a:pt x="5182696" y="15228"/>
                  <a:pt x="6845953" y="52794"/>
                </a:cubicBezTo>
                <a:lnTo>
                  <a:pt x="6858000" y="53070"/>
                </a:lnTo>
                <a:lnTo>
                  <a:pt x="6858000" y="5773253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840E82-D788-4154-BDEB-6D0C64147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781042"/>
              </p:ext>
            </p:extLst>
          </p:nvPr>
        </p:nvGraphicFramePr>
        <p:xfrm>
          <a:off x="418291" y="155289"/>
          <a:ext cx="5116750" cy="6547422"/>
        </p:xfrm>
        <a:graphic>
          <a:graphicData uri="http://schemas.openxmlformats.org/drawingml/2006/table">
            <a:tbl>
              <a:tblPr firstRow="1" firstCol="1" bandRow="1"/>
              <a:tblGrid>
                <a:gridCol w="1312885">
                  <a:extLst>
                    <a:ext uri="{9D8B030D-6E8A-4147-A177-3AD203B41FA5}">
                      <a16:colId xmlns:a16="http://schemas.microsoft.com/office/drawing/2014/main" val="1411702436"/>
                    </a:ext>
                  </a:extLst>
                </a:gridCol>
                <a:gridCol w="1662513">
                  <a:extLst>
                    <a:ext uri="{9D8B030D-6E8A-4147-A177-3AD203B41FA5}">
                      <a16:colId xmlns:a16="http://schemas.microsoft.com/office/drawing/2014/main" val="3542520480"/>
                    </a:ext>
                  </a:extLst>
                </a:gridCol>
                <a:gridCol w="2141352">
                  <a:extLst>
                    <a:ext uri="{9D8B030D-6E8A-4147-A177-3AD203B41FA5}">
                      <a16:colId xmlns:a16="http://schemas.microsoft.com/office/drawing/2014/main" val="435231968"/>
                    </a:ext>
                  </a:extLst>
                </a:gridCol>
              </a:tblGrid>
              <a:tr h="42132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b="1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&lt;aside&gt;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Side content other than main content, like a sidebar. These are not considered as part of the main page outline.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&lt;p&gt;Algernon's flat is luxuriously and artistically furnished&lt;/p&gt;</a:t>
                      </a:r>
                      <a:br>
                        <a:rPr lang="en-SG" sz="18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</a:br>
                      <a:br>
                        <a:rPr lang="en-SG" sz="18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SG" sz="18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&lt;aside&gt;</a:t>
                      </a:r>
                      <a:br>
                        <a:rPr lang="en-SG" sz="18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SG" sz="18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&lt;h3&gt;Algernon Moncrieff&lt;/h3&gt;</a:t>
                      </a:r>
                      <a:br>
                        <a:rPr lang="en-SG" sz="18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SG" sz="18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&lt;p&gt;A wealthy bachelor who lives in a fashionable part of London. He has a good sense of </a:t>
                      </a:r>
                      <a:r>
                        <a:rPr lang="en-SG" sz="1800" dirty="0" err="1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humor</a:t>
                      </a:r>
                      <a:r>
                        <a:rPr lang="en-SG" sz="18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and utter lack of respect for society.&lt;/p&gt;</a:t>
                      </a:r>
                      <a:br>
                        <a:rPr lang="en-SG" sz="18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SG" sz="18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&lt;/aside&gt;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635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606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00A0-9EB6-4418-A8BF-0481A711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Guided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83A07-931E-473F-B679-9ACA2CFEA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Description of what each tags represent on </a:t>
            </a:r>
            <a:r>
              <a:rPr lang="en-SG"/>
              <a:t>the webpage.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0967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C5689C5-C365-4756-8748-420A638FD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69FC84-C6C5-489C-A3A5-2AF7A7FA3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DBD125-6DFB-4436-ADB5-DC63EDEFD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199"/>
            <a:ext cx="8831988" cy="576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pc="-100"/>
              <a:t>Anyone tried the challenge?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2427176"/>
            <a:ext cx="12191501" cy="4430825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B1B8AE90-F6C5-4439-A01C-E76D29124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5574" y="3249613"/>
            <a:ext cx="6717176" cy="2888387"/>
          </a:xfrm>
          <a:custGeom>
            <a:avLst/>
            <a:gdLst/>
            <a:ahLst/>
            <a:cxnLst/>
            <a:rect l="l" t="t" r="r" b="b"/>
            <a:pathLst>
              <a:path w="10728325" h="3501162">
                <a:moveTo>
                  <a:pt x="0" y="0"/>
                </a:moveTo>
                <a:lnTo>
                  <a:pt x="10728325" y="0"/>
                </a:lnTo>
                <a:lnTo>
                  <a:pt x="10728325" y="3501162"/>
                </a:lnTo>
                <a:lnTo>
                  <a:pt x="0" y="35011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9404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6346A-C460-4D86-98DB-9E4FB7E8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08547"/>
          </a:xfrm>
        </p:spPr>
        <p:txBody>
          <a:bodyPr/>
          <a:lstStyle/>
          <a:p>
            <a:r>
              <a:rPr lang="en-SG" dirty="0"/>
              <a:t>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376BE-A4BD-4DF4-BA4A-516F12701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427748"/>
            <a:ext cx="10728325" cy="4341228"/>
          </a:xfrm>
        </p:spPr>
        <p:txBody>
          <a:bodyPr/>
          <a:lstStyle/>
          <a:p>
            <a:r>
              <a:rPr lang="en-SG" b="1" u="sng" dirty="0"/>
              <a:t>All HTML elements</a:t>
            </a:r>
            <a:r>
              <a:rPr lang="en-SG" dirty="0"/>
              <a:t> can have attributes</a:t>
            </a:r>
          </a:p>
          <a:p>
            <a:r>
              <a:rPr lang="en-SG" dirty="0"/>
              <a:t>They provide additional information about the elements itself.</a:t>
            </a:r>
          </a:p>
          <a:p>
            <a:r>
              <a:rPr lang="en-SG" dirty="0"/>
              <a:t>They are ALWAYS specified in the start tag.</a:t>
            </a:r>
          </a:p>
          <a:p>
            <a:r>
              <a:rPr lang="en-SG" dirty="0"/>
              <a:t>They come in a name/value pair e.g. name=‘value’.</a:t>
            </a:r>
          </a:p>
          <a:p>
            <a:r>
              <a:rPr lang="en-SG" dirty="0"/>
              <a:t>Note: it is good practise to have all the style attributes written in a separate file called .</a:t>
            </a:r>
            <a:r>
              <a:rPr lang="en-SG" dirty="0" err="1"/>
              <a:t>css</a:t>
            </a:r>
            <a:r>
              <a:rPr lang="en-SG" dirty="0"/>
              <a:t> (which we will cover more in details when we go into CSS)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949B47-4B27-49E8-B098-A4E904F4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833" y="4779973"/>
            <a:ext cx="6736664" cy="5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7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BFDD9-29F8-4518-82DD-EEFD9B9A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00000"/>
          </a:xfrm>
        </p:spPr>
        <p:txBody>
          <a:bodyPr/>
          <a:lstStyle/>
          <a:p>
            <a:r>
              <a:rPr lang="en-SG" dirty="0"/>
              <a:t>‘id’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BB117-0E5A-4D2B-A46A-E05CC1A6C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47538"/>
            <a:ext cx="10728325" cy="4421438"/>
          </a:xfrm>
        </p:spPr>
        <p:txBody>
          <a:bodyPr/>
          <a:lstStyle/>
          <a:p>
            <a:r>
              <a:rPr lang="en-SG" dirty="0"/>
              <a:t>As its name suggest, it s an identifier.</a:t>
            </a:r>
          </a:p>
          <a:p>
            <a:r>
              <a:rPr lang="en-SG" dirty="0"/>
              <a:t>It is </a:t>
            </a:r>
            <a:r>
              <a:rPr lang="en-SG" b="1" u="sng" dirty="0"/>
              <a:t>GLOBALLY UNIQUE</a:t>
            </a:r>
            <a:r>
              <a:rPr lang="en-SG" dirty="0"/>
              <a:t>. </a:t>
            </a:r>
          </a:p>
          <a:p>
            <a:r>
              <a:rPr lang="en-SG" dirty="0"/>
              <a:t>It is </a:t>
            </a:r>
            <a:r>
              <a:rPr lang="en-SG" b="1" u="sng" dirty="0" err="1"/>
              <a:t>CASe-senSItIVe</a:t>
            </a:r>
            <a:r>
              <a:rPr lang="en-SG" dirty="0"/>
              <a:t>!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E0A3E-D78D-4AA1-A1B2-DB28B200B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1" y="3968879"/>
            <a:ext cx="11443857" cy="89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26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1BEB-0A7D-47D6-AFC4-32F2DF2DA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79294"/>
          </a:xfrm>
        </p:spPr>
        <p:txBody>
          <a:bodyPr/>
          <a:lstStyle/>
          <a:p>
            <a:r>
              <a:rPr lang="en-SG" dirty="0"/>
              <a:t>‘class’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4D140-8D54-4802-B5DD-537C3DBDE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67436"/>
            <a:ext cx="10728325" cy="4101540"/>
          </a:xfrm>
        </p:spPr>
        <p:txBody>
          <a:bodyPr/>
          <a:lstStyle/>
          <a:p>
            <a:r>
              <a:rPr lang="en-SG" dirty="0"/>
              <a:t>Similar to id, but it is not globally unique.</a:t>
            </a:r>
          </a:p>
          <a:p>
            <a:r>
              <a:rPr lang="en-SG" dirty="0"/>
              <a:t>Remember class in </a:t>
            </a:r>
            <a:r>
              <a:rPr lang="en-SG" dirty="0" err="1"/>
              <a:t>c++</a:t>
            </a:r>
            <a:r>
              <a:rPr lang="en-SG" dirty="0"/>
              <a:t>?</a:t>
            </a:r>
          </a:p>
          <a:p>
            <a:pPr lvl="1"/>
            <a:r>
              <a:rPr lang="en-SG" dirty="0"/>
              <a:t>They have similar functionality. </a:t>
            </a:r>
          </a:p>
          <a:p>
            <a:pPr lvl="1"/>
            <a:r>
              <a:rPr lang="en-SG" dirty="0"/>
              <a:t>Think of it as a blueprint for the webpage.</a:t>
            </a:r>
          </a:p>
          <a:p>
            <a:r>
              <a:rPr lang="en-SG" dirty="0"/>
              <a:t>You can mix both &lt;id&gt; and &lt;class&gt; together.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188E68-1611-4B0E-9AC3-D8275F79D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4416640"/>
            <a:ext cx="10728322" cy="97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24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60066AE-516A-442D-AD0E-FB9A19E72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43C154-1D94-40CC-93ED-E075731B1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4A8DB-19B8-4C65-9A83-E130D904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720000"/>
            <a:ext cx="5015638" cy="280440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 dirty="0"/>
              <a:t>Semantics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72FA90D-8CAF-4C39-88C1-00DD80AF9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542374" y="542375"/>
            <a:ext cx="6858000" cy="5773253"/>
          </a:xfrm>
          <a:custGeom>
            <a:avLst/>
            <a:gdLst>
              <a:gd name="connsiteX0" fmla="*/ 0 w 6858000"/>
              <a:gd name="connsiteY0" fmla="*/ 5773253 h 5773253"/>
              <a:gd name="connsiteX1" fmla="*/ 0 w 6858000"/>
              <a:gd name="connsiteY1" fmla="*/ 43571 h 5773253"/>
              <a:gd name="connsiteX2" fmla="*/ 266567 w 6858000"/>
              <a:gd name="connsiteY2" fmla="*/ 43992 h 5773253"/>
              <a:gd name="connsiteX3" fmla="*/ 2395558 w 6858000"/>
              <a:gd name="connsiteY3" fmla="*/ 21121 h 5773253"/>
              <a:gd name="connsiteX4" fmla="*/ 6845953 w 6858000"/>
              <a:gd name="connsiteY4" fmla="*/ 52794 h 5773253"/>
              <a:gd name="connsiteX5" fmla="*/ 6858000 w 6858000"/>
              <a:gd name="connsiteY5" fmla="*/ 53070 h 5773253"/>
              <a:gd name="connsiteX6" fmla="*/ 6858000 w 6858000"/>
              <a:gd name="connsiteY6" fmla="*/ 5773253 h 5773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73253">
                <a:moveTo>
                  <a:pt x="0" y="5773253"/>
                </a:moveTo>
                <a:lnTo>
                  <a:pt x="0" y="43571"/>
                </a:lnTo>
                <a:lnTo>
                  <a:pt x="266567" y="43992"/>
                </a:lnTo>
                <a:cubicBezTo>
                  <a:pt x="1182954" y="44986"/>
                  <a:pt x="2015133" y="42335"/>
                  <a:pt x="2395558" y="21121"/>
                </a:cubicBezTo>
                <a:cubicBezTo>
                  <a:pt x="3029599" y="-26022"/>
                  <a:pt x="5182696" y="15228"/>
                  <a:pt x="6845953" y="52794"/>
                </a:cubicBezTo>
                <a:lnTo>
                  <a:pt x="6858000" y="53070"/>
                </a:lnTo>
                <a:lnTo>
                  <a:pt x="6858000" y="5773253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840E82-D788-4154-BDEB-6D0C64147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007552"/>
              </p:ext>
            </p:extLst>
          </p:nvPr>
        </p:nvGraphicFramePr>
        <p:xfrm>
          <a:off x="340468" y="1419021"/>
          <a:ext cx="5175115" cy="4529727"/>
        </p:xfrm>
        <a:graphic>
          <a:graphicData uri="http://schemas.openxmlformats.org/drawingml/2006/table">
            <a:tbl>
              <a:tblPr firstRow="1" firstCol="1" bandRow="1"/>
              <a:tblGrid>
                <a:gridCol w="1327860">
                  <a:extLst>
                    <a:ext uri="{9D8B030D-6E8A-4147-A177-3AD203B41FA5}">
                      <a16:colId xmlns:a16="http://schemas.microsoft.com/office/drawing/2014/main" val="1411702436"/>
                    </a:ext>
                  </a:extLst>
                </a:gridCol>
                <a:gridCol w="1681477">
                  <a:extLst>
                    <a:ext uri="{9D8B030D-6E8A-4147-A177-3AD203B41FA5}">
                      <a16:colId xmlns:a16="http://schemas.microsoft.com/office/drawing/2014/main" val="3542520480"/>
                    </a:ext>
                  </a:extLst>
                </a:gridCol>
                <a:gridCol w="2165778">
                  <a:extLst>
                    <a:ext uri="{9D8B030D-6E8A-4147-A177-3AD203B41FA5}">
                      <a16:colId xmlns:a16="http://schemas.microsoft.com/office/drawing/2014/main" val="435231968"/>
                    </a:ext>
                  </a:extLst>
                </a:gridCol>
              </a:tblGrid>
              <a:tr h="401129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SG" sz="1800" b="1" i="0" u="none" strike="noStrike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&lt;header&gt;</a:t>
                      </a:r>
                      <a:endParaRPr lang="en-SG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6" marR="63636" marT="63636" marB="6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SG" sz="1800" b="0" i="0" u="none" strike="noStrike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Introduction for the whole page or individual sections, article, nav, aside elements. Typically contains site name, logo, navigation. Does not have to be at the beginning of page.</a:t>
                      </a:r>
                      <a:endParaRPr lang="en-SG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6" marR="63636" marT="63636" marB="6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SG" sz="1800" b="0" i="0" u="none" strike="noStrike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&lt;header&gt;</a:t>
                      </a:r>
                      <a:br>
                        <a:rPr lang="en-SG" sz="1800" b="0" i="0" u="none" strike="noStrike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SG" sz="1800" b="0" i="0" u="none" strike="noStrike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&lt;h1&gt;The Importance of Being Earnest&lt;/h1&gt;</a:t>
                      </a:r>
                      <a:br>
                        <a:rPr lang="en-SG" sz="1800" b="0" i="0" u="none" strike="noStrike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SG" sz="1800" b="0" i="0" u="none" strike="noStrike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&lt;h3&gt;A Quest for Truth and Beauty&lt;/h3&gt;</a:t>
                      </a:r>
                      <a:br>
                        <a:rPr lang="en-SG" sz="1800" b="0" i="0" u="none" strike="noStrike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SG" sz="1800" b="0" i="0" u="none" strike="noStrike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&lt;p&gt;The play was written in 1895 by playwright Oscar Wilde&lt;/p&gt;</a:t>
                      </a:r>
                      <a:br>
                        <a:rPr lang="en-SG" sz="1800" b="0" i="0" u="none" strike="noStrike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SG" sz="1800" b="0" i="0" u="none" strike="noStrike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&lt;/header&gt;</a:t>
                      </a:r>
                      <a:endParaRPr lang="en-SG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6" marR="63636" marT="63636" marB="6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635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94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60066AE-516A-442D-AD0E-FB9A19E72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43C154-1D94-40CC-93ED-E075731B1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4A8DB-19B8-4C65-9A83-E130D904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720000"/>
            <a:ext cx="5015638" cy="280440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 dirty="0"/>
              <a:t>Semantics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72FA90D-8CAF-4C39-88C1-00DD80AF9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542374" y="542375"/>
            <a:ext cx="6858000" cy="5773253"/>
          </a:xfrm>
          <a:custGeom>
            <a:avLst/>
            <a:gdLst>
              <a:gd name="connsiteX0" fmla="*/ 0 w 6858000"/>
              <a:gd name="connsiteY0" fmla="*/ 5773253 h 5773253"/>
              <a:gd name="connsiteX1" fmla="*/ 0 w 6858000"/>
              <a:gd name="connsiteY1" fmla="*/ 43571 h 5773253"/>
              <a:gd name="connsiteX2" fmla="*/ 266567 w 6858000"/>
              <a:gd name="connsiteY2" fmla="*/ 43992 h 5773253"/>
              <a:gd name="connsiteX3" fmla="*/ 2395558 w 6858000"/>
              <a:gd name="connsiteY3" fmla="*/ 21121 h 5773253"/>
              <a:gd name="connsiteX4" fmla="*/ 6845953 w 6858000"/>
              <a:gd name="connsiteY4" fmla="*/ 52794 h 5773253"/>
              <a:gd name="connsiteX5" fmla="*/ 6858000 w 6858000"/>
              <a:gd name="connsiteY5" fmla="*/ 53070 h 5773253"/>
              <a:gd name="connsiteX6" fmla="*/ 6858000 w 6858000"/>
              <a:gd name="connsiteY6" fmla="*/ 5773253 h 5773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73253">
                <a:moveTo>
                  <a:pt x="0" y="5773253"/>
                </a:moveTo>
                <a:lnTo>
                  <a:pt x="0" y="43571"/>
                </a:lnTo>
                <a:lnTo>
                  <a:pt x="266567" y="43992"/>
                </a:lnTo>
                <a:cubicBezTo>
                  <a:pt x="1182954" y="44986"/>
                  <a:pt x="2015133" y="42335"/>
                  <a:pt x="2395558" y="21121"/>
                </a:cubicBezTo>
                <a:cubicBezTo>
                  <a:pt x="3029599" y="-26022"/>
                  <a:pt x="5182696" y="15228"/>
                  <a:pt x="6845953" y="52794"/>
                </a:cubicBezTo>
                <a:lnTo>
                  <a:pt x="6858000" y="53070"/>
                </a:lnTo>
                <a:lnTo>
                  <a:pt x="6858000" y="5773253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840E82-D788-4154-BDEB-6D0C64147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01864"/>
              </p:ext>
            </p:extLst>
          </p:nvPr>
        </p:nvGraphicFramePr>
        <p:xfrm>
          <a:off x="214010" y="1419021"/>
          <a:ext cx="5223753" cy="4011296"/>
        </p:xfrm>
        <a:graphic>
          <a:graphicData uri="http://schemas.openxmlformats.org/drawingml/2006/table">
            <a:tbl>
              <a:tblPr firstRow="1" firstCol="1" bandRow="1"/>
              <a:tblGrid>
                <a:gridCol w="1340340">
                  <a:extLst>
                    <a:ext uri="{9D8B030D-6E8A-4147-A177-3AD203B41FA5}">
                      <a16:colId xmlns:a16="http://schemas.microsoft.com/office/drawing/2014/main" val="1411702436"/>
                    </a:ext>
                  </a:extLst>
                </a:gridCol>
                <a:gridCol w="1697281">
                  <a:extLst>
                    <a:ext uri="{9D8B030D-6E8A-4147-A177-3AD203B41FA5}">
                      <a16:colId xmlns:a16="http://schemas.microsoft.com/office/drawing/2014/main" val="3542520480"/>
                    </a:ext>
                  </a:extLst>
                </a:gridCol>
                <a:gridCol w="2186132">
                  <a:extLst>
                    <a:ext uri="{9D8B030D-6E8A-4147-A177-3AD203B41FA5}">
                      <a16:colId xmlns:a16="http://schemas.microsoft.com/office/drawing/2014/main" val="435231968"/>
                    </a:ext>
                  </a:extLst>
                </a:gridCol>
              </a:tblGrid>
              <a:tr h="40112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b="1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&lt;footer&gt;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Includes typical footer information like authoring, copyrights, contact information and a footer menu.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&lt;footer&gt;</a:t>
                      </a:r>
                      <a:br>
                        <a:rPr lang="en-SG" sz="18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SG" sz="18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&lt;p&gt;Written by: Oscar Wilde&lt;/p&gt;</a:t>
                      </a:r>
                      <a:br>
                        <a:rPr lang="en-SG" sz="18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SG" sz="18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&lt;p&gt;Contact information: &lt;a </a:t>
                      </a:r>
                      <a:r>
                        <a:rPr lang="en-SG" sz="1800" dirty="0" err="1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href</a:t>
                      </a:r>
                      <a:r>
                        <a:rPr lang="en-SG" sz="18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="mailto:oscar@wilde.com"&gt;</a:t>
                      </a:r>
                      <a:br>
                        <a:rPr lang="en-SG" sz="18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SG" sz="18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oscar@wilde.com&lt;/a&gt;.&lt;/p&gt;</a:t>
                      </a:r>
                      <a:br>
                        <a:rPr lang="en-SG" sz="18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SG" sz="18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&lt;/footer&gt;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635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957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60066AE-516A-442D-AD0E-FB9A19E72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43C154-1D94-40CC-93ED-E075731B1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4A8DB-19B8-4C65-9A83-E130D904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720000"/>
            <a:ext cx="5015638" cy="280440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 dirty="0"/>
              <a:t>Semantics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72FA90D-8CAF-4C39-88C1-00DD80AF9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542374" y="542375"/>
            <a:ext cx="6858000" cy="5773253"/>
          </a:xfrm>
          <a:custGeom>
            <a:avLst/>
            <a:gdLst>
              <a:gd name="connsiteX0" fmla="*/ 0 w 6858000"/>
              <a:gd name="connsiteY0" fmla="*/ 5773253 h 5773253"/>
              <a:gd name="connsiteX1" fmla="*/ 0 w 6858000"/>
              <a:gd name="connsiteY1" fmla="*/ 43571 h 5773253"/>
              <a:gd name="connsiteX2" fmla="*/ 266567 w 6858000"/>
              <a:gd name="connsiteY2" fmla="*/ 43992 h 5773253"/>
              <a:gd name="connsiteX3" fmla="*/ 2395558 w 6858000"/>
              <a:gd name="connsiteY3" fmla="*/ 21121 h 5773253"/>
              <a:gd name="connsiteX4" fmla="*/ 6845953 w 6858000"/>
              <a:gd name="connsiteY4" fmla="*/ 52794 h 5773253"/>
              <a:gd name="connsiteX5" fmla="*/ 6858000 w 6858000"/>
              <a:gd name="connsiteY5" fmla="*/ 53070 h 5773253"/>
              <a:gd name="connsiteX6" fmla="*/ 6858000 w 6858000"/>
              <a:gd name="connsiteY6" fmla="*/ 5773253 h 5773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73253">
                <a:moveTo>
                  <a:pt x="0" y="5773253"/>
                </a:moveTo>
                <a:lnTo>
                  <a:pt x="0" y="43571"/>
                </a:lnTo>
                <a:lnTo>
                  <a:pt x="266567" y="43992"/>
                </a:lnTo>
                <a:cubicBezTo>
                  <a:pt x="1182954" y="44986"/>
                  <a:pt x="2015133" y="42335"/>
                  <a:pt x="2395558" y="21121"/>
                </a:cubicBezTo>
                <a:cubicBezTo>
                  <a:pt x="3029599" y="-26022"/>
                  <a:pt x="5182696" y="15228"/>
                  <a:pt x="6845953" y="52794"/>
                </a:cubicBezTo>
                <a:lnTo>
                  <a:pt x="6858000" y="53070"/>
                </a:lnTo>
                <a:lnTo>
                  <a:pt x="6858000" y="5773253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840E82-D788-4154-BDEB-6D0C64147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042717"/>
              </p:ext>
            </p:extLst>
          </p:nvPr>
        </p:nvGraphicFramePr>
        <p:xfrm>
          <a:off x="116732" y="1419021"/>
          <a:ext cx="5330757" cy="4011296"/>
        </p:xfrm>
        <a:graphic>
          <a:graphicData uri="http://schemas.openxmlformats.org/drawingml/2006/table">
            <a:tbl>
              <a:tblPr firstRow="1" firstCol="1" bandRow="1"/>
              <a:tblGrid>
                <a:gridCol w="1367796">
                  <a:extLst>
                    <a:ext uri="{9D8B030D-6E8A-4147-A177-3AD203B41FA5}">
                      <a16:colId xmlns:a16="http://schemas.microsoft.com/office/drawing/2014/main" val="1411702436"/>
                    </a:ext>
                  </a:extLst>
                </a:gridCol>
                <a:gridCol w="1732047">
                  <a:extLst>
                    <a:ext uri="{9D8B030D-6E8A-4147-A177-3AD203B41FA5}">
                      <a16:colId xmlns:a16="http://schemas.microsoft.com/office/drawing/2014/main" val="3542520480"/>
                    </a:ext>
                  </a:extLst>
                </a:gridCol>
                <a:gridCol w="2230914">
                  <a:extLst>
                    <a:ext uri="{9D8B030D-6E8A-4147-A177-3AD203B41FA5}">
                      <a16:colId xmlns:a16="http://schemas.microsoft.com/office/drawing/2014/main" val="435231968"/>
                    </a:ext>
                  </a:extLst>
                </a:gridCol>
              </a:tblGrid>
              <a:tr h="40112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b="1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&lt;nav&gt;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Navigation links for the document. A page can have more than one &lt;nav&gt; element like table of contents, horizontal navigation in header and footer navigation.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&lt;nav&gt;&lt;</a:t>
                      </a:r>
                      <a:r>
                        <a:rPr lang="en-SG" sz="1800" dirty="0" err="1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ol</a:t>
                      </a:r>
                      <a:r>
                        <a:rPr lang="en-SG" sz="18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br>
                        <a:rPr lang="en-SG" sz="18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SG" sz="18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&lt;li&gt;&lt;a </a:t>
                      </a:r>
                      <a:r>
                        <a:rPr lang="en-SG" sz="1800" dirty="0" err="1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href</a:t>
                      </a:r>
                      <a:r>
                        <a:rPr lang="en-SG" sz="18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="/act1/"&gt;Act 1&lt;/a&gt;&lt;/li&gt;  </a:t>
                      </a:r>
                      <a:br>
                        <a:rPr lang="en-SG" sz="18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SG" sz="18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&lt;li&gt;&lt;a </a:t>
                      </a:r>
                      <a:r>
                        <a:rPr lang="en-SG" sz="1800" dirty="0" err="1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href</a:t>
                      </a:r>
                      <a:r>
                        <a:rPr lang="en-SG" sz="18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="/act2/"&gt;Act 2&lt;/a&gt;&lt;/li&gt; </a:t>
                      </a:r>
                      <a:br>
                        <a:rPr lang="en-SG" sz="18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SG" sz="18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&lt;li&gt;&lt;a </a:t>
                      </a:r>
                      <a:r>
                        <a:rPr lang="en-SG" sz="1800" dirty="0" err="1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href</a:t>
                      </a:r>
                      <a:r>
                        <a:rPr lang="en-SG" sz="18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="/act3/"&gt;Act 3&lt;/a&gt;&lt;/li&gt;</a:t>
                      </a:r>
                      <a:br>
                        <a:rPr lang="en-SG" sz="18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SG" sz="18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&lt;/</a:t>
                      </a:r>
                      <a:r>
                        <a:rPr lang="en-SG" sz="1800" dirty="0" err="1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ol</a:t>
                      </a:r>
                      <a:r>
                        <a:rPr lang="en-SG" sz="18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&gt;&lt;/nav&gt;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635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391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60066AE-516A-442D-AD0E-FB9A19E72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43C154-1D94-40CC-93ED-E075731B1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4A8DB-19B8-4C65-9A83-E130D904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720000"/>
            <a:ext cx="5015638" cy="280440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 dirty="0"/>
              <a:t>Semantics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72FA90D-8CAF-4C39-88C1-00DD80AF9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542374" y="542375"/>
            <a:ext cx="6858000" cy="5773253"/>
          </a:xfrm>
          <a:custGeom>
            <a:avLst/>
            <a:gdLst>
              <a:gd name="connsiteX0" fmla="*/ 0 w 6858000"/>
              <a:gd name="connsiteY0" fmla="*/ 5773253 h 5773253"/>
              <a:gd name="connsiteX1" fmla="*/ 0 w 6858000"/>
              <a:gd name="connsiteY1" fmla="*/ 43571 h 5773253"/>
              <a:gd name="connsiteX2" fmla="*/ 266567 w 6858000"/>
              <a:gd name="connsiteY2" fmla="*/ 43992 h 5773253"/>
              <a:gd name="connsiteX3" fmla="*/ 2395558 w 6858000"/>
              <a:gd name="connsiteY3" fmla="*/ 21121 h 5773253"/>
              <a:gd name="connsiteX4" fmla="*/ 6845953 w 6858000"/>
              <a:gd name="connsiteY4" fmla="*/ 52794 h 5773253"/>
              <a:gd name="connsiteX5" fmla="*/ 6858000 w 6858000"/>
              <a:gd name="connsiteY5" fmla="*/ 53070 h 5773253"/>
              <a:gd name="connsiteX6" fmla="*/ 6858000 w 6858000"/>
              <a:gd name="connsiteY6" fmla="*/ 5773253 h 5773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73253">
                <a:moveTo>
                  <a:pt x="0" y="5773253"/>
                </a:moveTo>
                <a:lnTo>
                  <a:pt x="0" y="43571"/>
                </a:lnTo>
                <a:lnTo>
                  <a:pt x="266567" y="43992"/>
                </a:lnTo>
                <a:cubicBezTo>
                  <a:pt x="1182954" y="44986"/>
                  <a:pt x="2015133" y="42335"/>
                  <a:pt x="2395558" y="21121"/>
                </a:cubicBezTo>
                <a:cubicBezTo>
                  <a:pt x="3029599" y="-26022"/>
                  <a:pt x="5182696" y="15228"/>
                  <a:pt x="6845953" y="52794"/>
                </a:cubicBezTo>
                <a:lnTo>
                  <a:pt x="6858000" y="53070"/>
                </a:lnTo>
                <a:lnTo>
                  <a:pt x="6858000" y="5773253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840E82-D788-4154-BDEB-6D0C64147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855441"/>
              </p:ext>
            </p:extLst>
          </p:nvPr>
        </p:nvGraphicFramePr>
        <p:xfrm>
          <a:off x="486384" y="1419021"/>
          <a:ext cx="4941651" cy="4213294"/>
        </p:xfrm>
        <a:graphic>
          <a:graphicData uri="http://schemas.openxmlformats.org/drawingml/2006/table">
            <a:tbl>
              <a:tblPr firstRow="1" firstCol="1" bandRow="1"/>
              <a:tblGrid>
                <a:gridCol w="1267957">
                  <a:extLst>
                    <a:ext uri="{9D8B030D-6E8A-4147-A177-3AD203B41FA5}">
                      <a16:colId xmlns:a16="http://schemas.microsoft.com/office/drawing/2014/main" val="1411702436"/>
                    </a:ext>
                  </a:extLst>
                </a:gridCol>
                <a:gridCol w="1605621">
                  <a:extLst>
                    <a:ext uri="{9D8B030D-6E8A-4147-A177-3AD203B41FA5}">
                      <a16:colId xmlns:a16="http://schemas.microsoft.com/office/drawing/2014/main" val="3542520480"/>
                    </a:ext>
                  </a:extLst>
                </a:gridCol>
                <a:gridCol w="2068073">
                  <a:extLst>
                    <a:ext uri="{9D8B030D-6E8A-4147-A177-3AD203B41FA5}">
                      <a16:colId xmlns:a16="http://schemas.microsoft.com/office/drawing/2014/main" val="435231968"/>
                    </a:ext>
                  </a:extLst>
                </a:gridCol>
              </a:tblGrid>
              <a:tr h="42132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b="1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&lt;section&gt;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Defines sections in the document such as chapters, headers, etc. Typically used on content that cannot make sense on its own. 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&lt;section&gt;</a:t>
                      </a:r>
                      <a:br>
                        <a:rPr lang="en-SG" sz="18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SG" sz="18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&lt;h1&gt;Act 1 - Scene 1&lt;/h1&gt;</a:t>
                      </a:r>
                      <a:br>
                        <a:rPr lang="en-SG" sz="18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SG" sz="18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&lt;p&gt;Set in the morning room of Algy's flat in Half Moon Street&lt;/p&gt;</a:t>
                      </a:r>
                      <a:br>
                        <a:rPr lang="en-SG" sz="18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SG" sz="18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&lt;/section&gt;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635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254526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1F3F0"/>
      </a:lt2>
      <a:accent1>
        <a:srgbClr val="A62DE3"/>
      </a:accent1>
      <a:accent2>
        <a:srgbClr val="562DD5"/>
      </a:accent2>
      <a:accent3>
        <a:srgbClr val="2D4CE3"/>
      </a:accent3>
      <a:accent4>
        <a:srgbClr val="1B86D1"/>
      </a:accent4>
      <a:accent5>
        <a:srgbClr val="25BEBE"/>
      </a:accent5>
      <a:accent6>
        <a:srgbClr val="19C57D"/>
      </a:accent6>
      <a:hlink>
        <a:srgbClr val="3897AA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648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Avenir Next LT Pro</vt:lpstr>
      <vt:lpstr>Calibri</vt:lpstr>
      <vt:lpstr>Courier New</vt:lpstr>
      <vt:lpstr>Sagona Book</vt:lpstr>
      <vt:lpstr>The Hand Extrablack</vt:lpstr>
      <vt:lpstr>BlobVTI</vt:lpstr>
      <vt:lpstr>HTML Attributes</vt:lpstr>
      <vt:lpstr>Anyone tried the challenge?</vt:lpstr>
      <vt:lpstr>Information</vt:lpstr>
      <vt:lpstr>‘id’ attribute</vt:lpstr>
      <vt:lpstr>‘class’ attribute</vt:lpstr>
      <vt:lpstr>Semantics</vt:lpstr>
      <vt:lpstr>Semantics</vt:lpstr>
      <vt:lpstr>Semantics</vt:lpstr>
      <vt:lpstr>Semantics</vt:lpstr>
      <vt:lpstr>Semantics</vt:lpstr>
      <vt:lpstr>Semantics</vt:lpstr>
      <vt:lpstr>Guided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Attributes</dc:title>
  <dc:creator>Benjamin</dc:creator>
  <cp:lastModifiedBy>Benjamin</cp:lastModifiedBy>
  <cp:revision>9</cp:revision>
  <dcterms:created xsi:type="dcterms:W3CDTF">2021-01-22T14:41:05Z</dcterms:created>
  <dcterms:modified xsi:type="dcterms:W3CDTF">2021-02-28T15:42:16Z</dcterms:modified>
</cp:coreProperties>
</file>