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78" r:id="rId3"/>
    <p:sldId id="271" r:id="rId4"/>
    <p:sldId id="272" r:id="rId5"/>
    <p:sldId id="273" r:id="rId6"/>
    <p:sldId id="274"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5" r:id="rId22"/>
    <p:sldId id="276" r:id="rId23"/>
    <p:sldId id="277"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69" y="54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C35728-338A-4031-A6CE-402648714FDC}" type="datetimeFigureOut">
              <a:rPr lang="en-US" smtClean="0"/>
              <a:t>12/27/2018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6E393-8056-4505-8B03-0930BA32E6A0}" type="slidenum">
              <a:rPr lang="en-US" smtClean="0"/>
              <a:t>‹#›</a:t>
            </a:fld>
            <a:endParaRPr lang="en-US"/>
          </a:p>
        </p:txBody>
      </p:sp>
    </p:spTree>
    <p:extLst>
      <p:ext uri="{BB962C8B-B14F-4D97-AF65-F5344CB8AC3E}">
        <p14:creationId xmlns:p14="http://schemas.microsoft.com/office/powerpoint/2010/main" val="3218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06E393-8056-4505-8B03-0930BA32E6A0}" type="slidenum">
              <a:rPr lang="en-US" smtClean="0"/>
              <a:t>1</a:t>
            </a:fld>
            <a:endParaRPr lang="en-US"/>
          </a:p>
        </p:txBody>
      </p:sp>
    </p:spTree>
    <p:extLst>
      <p:ext uri="{BB962C8B-B14F-4D97-AF65-F5344CB8AC3E}">
        <p14:creationId xmlns:p14="http://schemas.microsoft.com/office/powerpoint/2010/main" val="25442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6E393-8056-4505-8B03-0930BA32E6A0}" type="slidenum">
              <a:rPr lang="en-US" smtClean="0"/>
              <a:t>28</a:t>
            </a:fld>
            <a:endParaRPr lang="en-US"/>
          </a:p>
        </p:txBody>
      </p:sp>
    </p:spTree>
    <p:extLst>
      <p:ext uri="{BB962C8B-B14F-4D97-AF65-F5344CB8AC3E}">
        <p14:creationId xmlns:p14="http://schemas.microsoft.com/office/powerpoint/2010/main" val="53794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BE486B-81B4-4E29-81D2-8D929AF5F377}" type="datetime1">
              <a:rPr lang="en-US" smtClean="0"/>
              <a:t>12/27/2018</a:t>
            </a:fld>
            <a:endParaRPr lang="en-US"/>
          </a:p>
        </p:txBody>
      </p:sp>
      <p:sp>
        <p:nvSpPr>
          <p:cNvPr id="5" name="Footer Placeholder 4"/>
          <p:cNvSpPr>
            <a:spLocks noGrp="1"/>
          </p:cNvSpPr>
          <p:nvPr>
            <p:ph type="ftr" sz="quarter" idx="11"/>
          </p:nvPr>
        </p:nvSpPr>
        <p:spPr/>
        <p:txBody>
          <a:bodyPr/>
          <a:lstStyle/>
          <a:p>
            <a:r>
              <a:rPr lang="vi-VN" smtClean="0"/>
              <a:t>TRƯỜNG ĐH KHOA HỌC TỰ NHIÊN TP.HCM</a:t>
            </a:r>
            <a:endParaRPr lang="en-US"/>
          </a:p>
        </p:txBody>
      </p:sp>
      <p:sp>
        <p:nvSpPr>
          <p:cNvPr id="6" name="Slide Number Placeholder 5"/>
          <p:cNvSpPr>
            <a:spLocks noGrp="1"/>
          </p:cNvSpPr>
          <p:nvPr>
            <p:ph type="sldNum" sz="quarter" idx="12"/>
          </p:nvPr>
        </p:nvSpPr>
        <p:spPr/>
        <p:txBody>
          <a:bodyPr/>
          <a:lstStyle/>
          <a:p>
            <a:fld id="{643A98D4-55F6-4186-B899-2869A85F6F6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26C56-812D-4DB2-B7BA-9F20D2E4F70C}" type="datetime1">
              <a:rPr lang="en-US" smtClean="0"/>
              <a:t>12/27/2018</a:t>
            </a:fld>
            <a:endParaRPr lang="en-US"/>
          </a:p>
        </p:txBody>
      </p:sp>
      <p:sp>
        <p:nvSpPr>
          <p:cNvPr id="5" name="Footer Placeholder 4"/>
          <p:cNvSpPr>
            <a:spLocks noGrp="1"/>
          </p:cNvSpPr>
          <p:nvPr>
            <p:ph type="ftr" sz="quarter" idx="11"/>
          </p:nvPr>
        </p:nvSpPr>
        <p:spPr/>
        <p:txBody>
          <a:bodyPr/>
          <a:lstStyle/>
          <a:p>
            <a:r>
              <a:rPr lang="vi-VN" smtClean="0"/>
              <a:t>TRƯỜNG ĐH KHOA HỌC TỰ NHIÊN TP.HCM</a:t>
            </a:r>
            <a:endParaRPr lang="en-US"/>
          </a:p>
        </p:txBody>
      </p:sp>
      <p:sp>
        <p:nvSpPr>
          <p:cNvPr id="6" name="Slide Number Placeholder 5"/>
          <p:cNvSpPr>
            <a:spLocks noGrp="1"/>
          </p:cNvSpPr>
          <p:nvPr>
            <p:ph type="sldNum" sz="quarter" idx="12"/>
          </p:nvPr>
        </p:nvSpPr>
        <p:spPr/>
        <p:txBody>
          <a:bodyPr/>
          <a:lstStyle/>
          <a:p>
            <a:fld id="{643A98D4-55F6-4186-B899-2869A85F6F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E0B655-210E-4401-90BC-31E4C04CE568}" type="datetime1">
              <a:rPr lang="en-US" smtClean="0"/>
              <a:t>12/27/2018</a:t>
            </a:fld>
            <a:endParaRPr lang="en-US"/>
          </a:p>
        </p:txBody>
      </p:sp>
      <p:sp>
        <p:nvSpPr>
          <p:cNvPr id="5" name="Footer Placeholder 4"/>
          <p:cNvSpPr>
            <a:spLocks noGrp="1"/>
          </p:cNvSpPr>
          <p:nvPr>
            <p:ph type="ftr" sz="quarter" idx="11"/>
          </p:nvPr>
        </p:nvSpPr>
        <p:spPr/>
        <p:txBody>
          <a:bodyPr/>
          <a:lstStyle/>
          <a:p>
            <a:r>
              <a:rPr lang="vi-VN" smtClean="0"/>
              <a:t>TRƯỜNG ĐH KHOA HỌC TỰ NHIÊN TP.HCM</a:t>
            </a:r>
            <a:endParaRPr lang="en-US"/>
          </a:p>
        </p:txBody>
      </p:sp>
      <p:sp>
        <p:nvSpPr>
          <p:cNvPr id="6" name="Slide Number Placeholder 5"/>
          <p:cNvSpPr>
            <a:spLocks noGrp="1"/>
          </p:cNvSpPr>
          <p:nvPr>
            <p:ph type="sldNum" sz="quarter" idx="12"/>
          </p:nvPr>
        </p:nvSpPr>
        <p:spPr/>
        <p:txBody>
          <a:bodyPr/>
          <a:lstStyle/>
          <a:p>
            <a:fld id="{643A98D4-55F6-4186-B899-2869A85F6F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F7D10-1DF6-47C1-862B-1F6BD6DF10D2}" type="datetime1">
              <a:rPr lang="en-US" smtClean="0"/>
              <a:t>12/27/2018</a:t>
            </a:fld>
            <a:endParaRPr lang="en-US"/>
          </a:p>
        </p:txBody>
      </p:sp>
      <p:sp>
        <p:nvSpPr>
          <p:cNvPr id="5" name="Footer Placeholder 4"/>
          <p:cNvSpPr>
            <a:spLocks noGrp="1"/>
          </p:cNvSpPr>
          <p:nvPr>
            <p:ph type="ftr" sz="quarter" idx="11"/>
          </p:nvPr>
        </p:nvSpPr>
        <p:spPr/>
        <p:txBody>
          <a:bodyPr/>
          <a:lstStyle/>
          <a:p>
            <a:r>
              <a:rPr lang="vi-VN" smtClean="0"/>
              <a:t>TRƯỜNG ĐH KHOA HỌC TỰ NHIÊN TP.HCM</a:t>
            </a:r>
            <a:endParaRPr lang="en-US"/>
          </a:p>
        </p:txBody>
      </p:sp>
      <p:sp>
        <p:nvSpPr>
          <p:cNvPr id="6" name="Slide Number Placeholder 5"/>
          <p:cNvSpPr>
            <a:spLocks noGrp="1"/>
          </p:cNvSpPr>
          <p:nvPr>
            <p:ph type="sldNum" sz="quarter" idx="12"/>
          </p:nvPr>
        </p:nvSpPr>
        <p:spPr/>
        <p:txBody>
          <a:bodyPr/>
          <a:lstStyle/>
          <a:p>
            <a:fld id="{643A98D4-55F6-4186-B899-2869A85F6F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8D68D-550A-4A04-B561-26E9274E2FDD}" type="datetime1">
              <a:rPr lang="en-US" smtClean="0"/>
              <a:t>12/27/2018</a:t>
            </a:fld>
            <a:endParaRPr lang="en-US"/>
          </a:p>
        </p:txBody>
      </p:sp>
      <p:sp>
        <p:nvSpPr>
          <p:cNvPr id="5" name="Footer Placeholder 4"/>
          <p:cNvSpPr>
            <a:spLocks noGrp="1"/>
          </p:cNvSpPr>
          <p:nvPr>
            <p:ph type="ftr" sz="quarter" idx="11"/>
          </p:nvPr>
        </p:nvSpPr>
        <p:spPr/>
        <p:txBody>
          <a:bodyPr/>
          <a:lstStyle/>
          <a:p>
            <a:r>
              <a:rPr lang="vi-VN" smtClean="0"/>
              <a:t>TRƯỜNG ĐH KHOA HỌC TỰ NHIÊN TP.HCM</a:t>
            </a:r>
            <a:endParaRPr lang="en-US"/>
          </a:p>
        </p:txBody>
      </p:sp>
      <p:sp>
        <p:nvSpPr>
          <p:cNvPr id="6" name="Slide Number Placeholder 5"/>
          <p:cNvSpPr>
            <a:spLocks noGrp="1"/>
          </p:cNvSpPr>
          <p:nvPr>
            <p:ph type="sldNum" sz="quarter" idx="12"/>
          </p:nvPr>
        </p:nvSpPr>
        <p:spPr/>
        <p:txBody>
          <a:bodyPr/>
          <a:lstStyle/>
          <a:p>
            <a:fld id="{643A98D4-55F6-4186-B899-2869A85F6F6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29DF93-5AAE-4510-8530-93A794A0DA32}" type="datetime1">
              <a:rPr lang="en-US" smtClean="0"/>
              <a:t>12/27/2018</a:t>
            </a:fld>
            <a:endParaRPr lang="en-US"/>
          </a:p>
        </p:txBody>
      </p:sp>
      <p:sp>
        <p:nvSpPr>
          <p:cNvPr id="6" name="Footer Placeholder 5"/>
          <p:cNvSpPr>
            <a:spLocks noGrp="1"/>
          </p:cNvSpPr>
          <p:nvPr>
            <p:ph type="ftr" sz="quarter" idx="11"/>
          </p:nvPr>
        </p:nvSpPr>
        <p:spPr/>
        <p:txBody>
          <a:bodyPr/>
          <a:lstStyle/>
          <a:p>
            <a:r>
              <a:rPr lang="vi-VN" smtClean="0"/>
              <a:t>TRƯỜNG ĐH KHOA HỌC TỰ NHIÊN TP.HCM</a:t>
            </a:r>
            <a:endParaRPr lang="en-US"/>
          </a:p>
        </p:txBody>
      </p:sp>
      <p:sp>
        <p:nvSpPr>
          <p:cNvPr id="7" name="Slide Number Placeholder 6"/>
          <p:cNvSpPr>
            <a:spLocks noGrp="1"/>
          </p:cNvSpPr>
          <p:nvPr>
            <p:ph type="sldNum" sz="quarter" idx="12"/>
          </p:nvPr>
        </p:nvSpPr>
        <p:spPr/>
        <p:txBody>
          <a:bodyPr/>
          <a:lstStyle/>
          <a:p>
            <a:fld id="{643A98D4-55F6-4186-B899-2869A85F6F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E60E69-F170-4150-9FD4-F025E364912F}" type="datetime1">
              <a:rPr lang="en-US" smtClean="0"/>
              <a:t>12/27/2018</a:t>
            </a:fld>
            <a:endParaRPr lang="en-US"/>
          </a:p>
        </p:txBody>
      </p:sp>
      <p:sp>
        <p:nvSpPr>
          <p:cNvPr id="8" name="Footer Placeholder 7"/>
          <p:cNvSpPr>
            <a:spLocks noGrp="1"/>
          </p:cNvSpPr>
          <p:nvPr>
            <p:ph type="ftr" sz="quarter" idx="11"/>
          </p:nvPr>
        </p:nvSpPr>
        <p:spPr/>
        <p:txBody>
          <a:bodyPr/>
          <a:lstStyle/>
          <a:p>
            <a:r>
              <a:rPr lang="vi-VN" smtClean="0"/>
              <a:t>TRƯỜNG ĐH KHOA HỌC TỰ NHIÊN TP.HCM</a:t>
            </a:r>
            <a:endParaRPr lang="en-US"/>
          </a:p>
        </p:txBody>
      </p:sp>
      <p:sp>
        <p:nvSpPr>
          <p:cNvPr id="9" name="Slide Number Placeholder 8"/>
          <p:cNvSpPr>
            <a:spLocks noGrp="1"/>
          </p:cNvSpPr>
          <p:nvPr>
            <p:ph type="sldNum" sz="quarter" idx="12"/>
          </p:nvPr>
        </p:nvSpPr>
        <p:spPr/>
        <p:txBody>
          <a:bodyPr/>
          <a:lstStyle/>
          <a:p>
            <a:fld id="{643A98D4-55F6-4186-B899-2869A85F6F6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EA3D30-AB17-45AF-9A7F-DDADD8CE12A6}" type="datetime1">
              <a:rPr lang="en-US" smtClean="0"/>
              <a:t>12/27/2018</a:t>
            </a:fld>
            <a:endParaRPr lang="en-US"/>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52741-ED7C-452A-A77B-5DB1A76A0333}" type="datetime1">
              <a:rPr lang="en-US" smtClean="0"/>
              <a:t>12/27/2018</a:t>
            </a:fld>
            <a:endParaRPr lang="en-US"/>
          </a:p>
        </p:txBody>
      </p:sp>
      <p:sp>
        <p:nvSpPr>
          <p:cNvPr id="3" name="Footer Placeholder 2"/>
          <p:cNvSpPr>
            <a:spLocks noGrp="1"/>
          </p:cNvSpPr>
          <p:nvPr>
            <p:ph type="ftr" sz="quarter" idx="11"/>
          </p:nvPr>
        </p:nvSpPr>
        <p:spPr/>
        <p:txBody>
          <a:bodyPr/>
          <a:lstStyle/>
          <a:p>
            <a:r>
              <a:rPr lang="vi-VN" smtClean="0"/>
              <a:t>TRƯỜNG ĐH KHOA HỌC TỰ NHIÊN TP.HCM</a:t>
            </a:r>
            <a:endParaRPr lang="en-US"/>
          </a:p>
        </p:txBody>
      </p:sp>
      <p:sp>
        <p:nvSpPr>
          <p:cNvPr id="4" name="Slide Number Placeholder 3"/>
          <p:cNvSpPr>
            <a:spLocks noGrp="1"/>
          </p:cNvSpPr>
          <p:nvPr>
            <p:ph type="sldNum" sz="quarter" idx="12"/>
          </p:nvPr>
        </p:nvSpPr>
        <p:spPr/>
        <p:txBody>
          <a:bodyPr/>
          <a:lstStyle/>
          <a:p>
            <a:fld id="{643A98D4-55F6-4186-B899-2869A85F6F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3BE1B-D8CF-4B2A-9A1E-AF8F48D9018D}" type="datetime1">
              <a:rPr lang="en-US" smtClean="0"/>
              <a:t>12/27/2018</a:t>
            </a:fld>
            <a:endParaRPr lang="en-US"/>
          </a:p>
        </p:txBody>
      </p:sp>
      <p:sp>
        <p:nvSpPr>
          <p:cNvPr id="6" name="Footer Placeholder 5"/>
          <p:cNvSpPr>
            <a:spLocks noGrp="1"/>
          </p:cNvSpPr>
          <p:nvPr>
            <p:ph type="ftr" sz="quarter" idx="11"/>
          </p:nvPr>
        </p:nvSpPr>
        <p:spPr/>
        <p:txBody>
          <a:bodyPr/>
          <a:lstStyle/>
          <a:p>
            <a:r>
              <a:rPr lang="vi-VN" smtClean="0"/>
              <a:t>TRƯỜNG ĐH KHOA HỌC TỰ NHIÊN TP.HCM</a:t>
            </a:r>
            <a:endParaRPr lang="en-US"/>
          </a:p>
        </p:txBody>
      </p:sp>
      <p:sp>
        <p:nvSpPr>
          <p:cNvPr id="7" name="Slide Number Placeholder 6"/>
          <p:cNvSpPr>
            <a:spLocks noGrp="1"/>
          </p:cNvSpPr>
          <p:nvPr>
            <p:ph type="sldNum" sz="quarter" idx="12"/>
          </p:nvPr>
        </p:nvSpPr>
        <p:spPr/>
        <p:txBody>
          <a:bodyPr/>
          <a:lstStyle/>
          <a:p>
            <a:fld id="{643A98D4-55F6-4186-B899-2869A85F6F6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EA92B-D9CE-439F-85C5-C354490498C4}" type="datetime1">
              <a:rPr lang="en-US" smtClean="0"/>
              <a:t>12/27/2018</a:t>
            </a:fld>
            <a:endParaRPr lang="en-US"/>
          </a:p>
        </p:txBody>
      </p:sp>
      <p:sp>
        <p:nvSpPr>
          <p:cNvPr id="6" name="Footer Placeholder 5"/>
          <p:cNvSpPr>
            <a:spLocks noGrp="1"/>
          </p:cNvSpPr>
          <p:nvPr>
            <p:ph type="ftr" sz="quarter" idx="11"/>
          </p:nvPr>
        </p:nvSpPr>
        <p:spPr/>
        <p:txBody>
          <a:bodyPr/>
          <a:lstStyle/>
          <a:p>
            <a:r>
              <a:rPr lang="vi-VN" smtClean="0"/>
              <a:t>TRƯỜNG ĐH KHOA HỌC TỰ NHIÊN TP.HCM</a:t>
            </a:r>
            <a:endParaRPr lang="en-US"/>
          </a:p>
        </p:txBody>
      </p:sp>
      <p:sp>
        <p:nvSpPr>
          <p:cNvPr id="7" name="Slide Number Placeholder 6"/>
          <p:cNvSpPr>
            <a:spLocks noGrp="1"/>
          </p:cNvSpPr>
          <p:nvPr>
            <p:ph type="sldNum" sz="quarter" idx="12"/>
          </p:nvPr>
        </p:nvSpPr>
        <p:spPr/>
        <p:txBody>
          <a:bodyPr/>
          <a:lstStyle/>
          <a:p>
            <a:fld id="{643A98D4-55F6-4186-B899-2869A85F6F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79FB220-92BD-439D-AB87-716D594AD6B9}" type="datetime1">
              <a:rPr lang="en-US" smtClean="0"/>
              <a:t>12/27/2018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vi-VN" smtClean="0"/>
              <a:t>TRƯỜNG ĐH KHOA HỌC TỰ NHIÊN TP.HCM</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43A98D4-55F6-4186-B899-2869A85F6F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4.xml"/><Relationship Id="rId12"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1.xml"/><Relationship Id="rId5" Type="http://schemas.openxmlformats.org/officeDocument/2006/relationships/slide" Target="slide8.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Tes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viblo.asia/p/50-project-open-source-javascript-pho-bien-nhat-tren-github-2018-phan-i-yMnKMAEgK7P" TargetMode="External"/><Relationship Id="rId2" Type="http://schemas.openxmlformats.org/officeDocument/2006/relationships/hyperlink" Target="https://manu.ninja/25-real-world-applications-using-webgl" TargetMode="External"/><Relationship Id="rId1" Type="http://schemas.openxmlformats.org/officeDocument/2006/relationships/slideLayout" Target="../slideLayouts/slideLayout2.xml"/><Relationship Id="rId6" Type="http://schemas.openxmlformats.org/officeDocument/2006/relationships/hyperlink" Target="https://www.tutorialspoint.com/webgl/index.htm" TargetMode="External"/><Relationship Id="rId5" Type="http://schemas.openxmlformats.org/officeDocument/2006/relationships/hyperlink" Target="https://github.com/tensorflow/tfjs-core" TargetMode="External"/><Relationship Id="rId4" Type="http://schemas.openxmlformats.org/officeDocument/2006/relationships/hyperlink" Target="https://github.com/mrdoob/three.j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Xây dựng ứng dụng đồ họa 3d dựa vào html5 + webgl</a:t>
            </a:r>
            <a:endParaRPr lang="en-US" b="1" dirty="0"/>
          </a:p>
        </p:txBody>
      </p:sp>
      <p:sp>
        <p:nvSpPr>
          <p:cNvPr id="3" name="Subtitle 2"/>
          <p:cNvSpPr>
            <a:spLocks noGrp="1"/>
          </p:cNvSpPr>
          <p:nvPr>
            <p:ph type="subTitle" idx="1"/>
          </p:nvPr>
        </p:nvSpPr>
        <p:spPr>
          <a:xfrm>
            <a:off x="685800" y="3505200"/>
            <a:ext cx="8001000" cy="2895600"/>
          </a:xfrm>
        </p:spPr>
        <p:txBody>
          <a:bodyPr>
            <a:normAutofit/>
          </a:bodyPr>
          <a:lstStyle/>
          <a:p>
            <a:r>
              <a:rPr lang="en-US" dirty="0" smtClean="0"/>
              <a:t>Thực hiện: nhóm Code dạo</a:t>
            </a:r>
          </a:p>
          <a:p>
            <a:endParaRPr lang="en-US" dirty="0"/>
          </a:p>
          <a:p>
            <a:r>
              <a:rPr lang="en-US" dirty="0"/>
              <a:t>	</a:t>
            </a:r>
            <a:r>
              <a:rPr lang="en-US" dirty="0" smtClean="0"/>
              <a:t>					</a:t>
            </a:r>
            <a:r>
              <a:rPr lang="en-US" sz="1800" dirty="0" smtClean="0"/>
              <a:t>Bùi Trọng Xuyến</a:t>
            </a:r>
          </a:p>
          <a:p>
            <a:r>
              <a:rPr lang="en-US" sz="1800" dirty="0"/>
              <a:t>	</a:t>
            </a:r>
            <a:r>
              <a:rPr lang="en-US" sz="1800" dirty="0" smtClean="0"/>
              <a:t>					Trần Thanh Vũ</a:t>
            </a:r>
          </a:p>
          <a:p>
            <a:r>
              <a:rPr lang="en-US" sz="1800" dirty="0"/>
              <a:t>	</a:t>
            </a:r>
            <a:r>
              <a:rPr lang="en-US" sz="1800" dirty="0" smtClean="0"/>
              <a:t>					Đặng Tiến Dũng</a:t>
            </a:r>
          </a:p>
          <a:p>
            <a:r>
              <a:rPr lang="en-US" sz="1800" dirty="0"/>
              <a:t>	</a:t>
            </a:r>
            <a:r>
              <a:rPr lang="en-US" sz="1800" dirty="0" smtClean="0"/>
              <a:t>					Nguyễn Đào Vinh Hải</a:t>
            </a:r>
          </a:p>
          <a:p>
            <a:r>
              <a:rPr lang="en-US" sz="1800" dirty="0"/>
              <a:t>	</a:t>
            </a:r>
            <a:r>
              <a:rPr lang="en-US" sz="1800" dirty="0" smtClean="0"/>
              <a:t>					Bùi Thúy Vy</a:t>
            </a:r>
          </a:p>
        </p:txBody>
      </p:sp>
      <p:sp>
        <p:nvSpPr>
          <p:cNvPr id="4" name="Slide Number Placeholder 3"/>
          <p:cNvSpPr>
            <a:spLocks noGrp="1"/>
          </p:cNvSpPr>
          <p:nvPr>
            <p:ph type="sldNum" sz="quarter" idx="12"/>
          </p:nvPr>
        </p:nvSpPr>
        <p:spPr/>
        <p:txBody>
          <a:bodyPr/>
          <a:lstStyle/>
          <a:p>
            <a:fld id="{643A98D4-55F6-4186-B899-2869A85F6F6C}" type="slidenum">
              <a:rPr lang="en-US" smtClean="0"/>
              <a:t>1</a:t>
            </a:fld>
            <a:endParaRPr lang="en-US"/>
          </a:p>
        </p:txBody>
      </p:sp>
      <p:sp>
        <p:nvSpPr>
          <p:cNvPr id="6" name="Footer Placeholder 5"/>
          <p:cNvSpPr>
            <a:spLocks noGrp="1"/>
          </p:cNvSpPr>
          <p:nvPr>
            <p:ph type="ftr" sz="quarter" idx="11"/>
          </p:nvPr>
        </p:nvSpPr>
        <p:spPr/>
        <p:txBody>
          <a:bodyPr/>
          <a:lstStyle/>
          <a:p>
            <a:r>
              <a:rPr lang="vi-VN" smtClean="0"/>
              <a:t>TRƯỜNG ĐH KHOA HỌC TỰ NHIÊN TP.HCM</a:t>
            </a:r>
            <a:endParaRPr lang="en-US"/>
          </a:p>
        </p:txBody>
      </p:sp>
    </p:spTree>
    <p:extLst>
      <p:ext uri="{BB962C8B-B14F-4D97-AF65-F5344CB8AC3E}">
        <p14:creationId xmlns:p14="http://schemas.microsoft.com/office/powerpoint/2010/main" val="1805574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xuất đồ họa 3D</a:t>
            </a: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10</a:t>
            </a:fld>
            <a:endParaRPr lang="en-US"/>
          </a:p>
        </p:txBody>
      </p:sp>
      <p:pic>
        <p:nvPicPr>
          <p:cNvPr id="1026" name="Picture 2" descr="ÄÆ°á»ng á»ng Äá» há»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59229"/>
            <a:ext cx="6477000" cy="46367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76600" y="6172200"/>
            <a:ext cx="2895600" cy="369332"/>
          </a:xfrm>
          <a:prstGeom prst="rect">
            <a:avLst/>
          </a:prstGeom>
          <a:noFill/>
        </p:spPr>
        <p:txBody>
          <a:bodyPr wrap="square" rtlCol="0">
            <a:spAutoFit/>
          </a:bodyPr>
          <a:lstStyle/>
          <a:p>
            <a:r>
              <a:rPr lang="en-US" i="1" dirty="0" smtClean="0"/>
              <a:t>Hình 2.2 Graphic Pipeline</a:t>
            </a:r>
            <a:endParaRPr lang="en-US" i="1" dirty="0"/>
          </a:p>
        </p:txBody>
      </p:sp>
    </p:spTree>
    <p:extLst>
      <p:ext uri="{BB962C8B-B14F-4D97-AF65-F5344CB8AC3E}">
        <p14:creationId xmlns:p14="http://schemas.microsoft.com/office/powerpoint/2010/main" val="3430393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xuất đồ họa 3D</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được sử dụng để viết mã điều khiển</a:t>
            </a:r>
          </a:p>
          <a:p>
            <a:pPr lvl="1"/>
            <a:r>
              <a:rPr lang="en-US" dirty="0" smtClean="0"/>
              <a:t>Khởi tạo WebGL</a:t>
            </a:r>
          </a:p>
          <a:p>
            <a:pPr lvl="1"/>
            <a:r>
              <a:rPr lang="en-US" dirty="0" smtClean="0"/>
              <a:t>Tạo mảng</a:t>
            </a:r>
          </a:p>
          <a:p>
            <a:pPr lvl="1"/>
            <a:r>
              <a:rPr lang="en-US" dirty="0" smtClean="0"/>
              <a:t>Các đối tượng bộ đệm</a:t>
            </a:r>
          </a:p>
          <a:p>
            <a:pPr lvl="1"/>
            <a:r>
              <a:rPr lang="en-US" dirty="0" smtClean="0"/>
              <a:t>Trình tạo bóng</a:t>
            </a:r>
          </a:p>
          <a:p>
            <a:pPr lvl="1"/>
            <a:r>
              <a:rPr lang="en-US" dirty="0" smtClean="0"/>
              <a:t>Các thuộc tính</a:t>
            </a:r>
          </a:p>
          <a:p>
            <a:pPr lvl="1"/>
            <a:r>
              <a:rPr lang="en-US" dirty="0" smtClean="0"/>
              <a:t>Đồng phục</a:t>
            </a:r>
          </a:p>
          <a:p>
            <a:pPr lvl="1"/>
            <a:r>
              <a:rPr lang="en-US" dirty="0" smtClean="0"/>
              <a:t>Ma trận chuyển đổi</a:t>
            </a:r>
          </a:p>
          <a:p>
            <a:r>
              <a:rPr lang="en-US" dirty="0" smtClean="0"/>
              <a:t>Vertex Shader – khi gọi phương thức draw(), vertex được thực thi cho mỗi đỉnh cung cấp trong bộ đệm đỉnh. Nó tính toán vị trí và lưu giữ trong glPosition, còn lưu giữ các thuộc tính khác như màu sắc, tọa độ kết cấu, và các đỉnh liên kết</a:t>
            </a:r>
          </a:p>
          <a:p>
            <a:pPr lvl="1"/>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11</a:t>
            </a:fld>
            <a:endParaRPr lang="en-US"/>
          </a:p>
        </p:txBody>
      </p:sp>
    </p:spTree>
    <p:extLst>
      <p:ext uri="{BB962C8B-B14F-4D97-AF65-F5344CB8AC3E}">
        <p14:creationId xmlns:p14="http://schemas.microsoft.com/office/powerpoint/2010/main" val="143437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xuất đồ họa 3D</a:t>
            </a:r>
            <a:endParaRPr lang="en-US" dirty="0"/>
          </a:p>
        </p:txBody>
      </p:sp>
      <p:sp>
        <p:nvSpPr>
          <p:cNvPr id="3" name="Content Placeholder 2"/>
          <p:cNvSpPr>
            <a:spLocks noGrp="1"/>
          </p:cNvSpPr>
          <p:nvPr>
            <p:ph idx="1"/>
          </p:nvPr>
        </p:nvSpPr>
        <p:spPr/>
        <p:txBody>
          <a:bodyPr/>
          <a:lstStyle/>
          <a:p>
            <a:r>
              <a:rPr lang="en-US" dirty="0" smtClean="0"/>
              <a:t>Primitive assembly – Sau khi tính toán vị trí và các chi tiết khác của từng đỉnh. Các hình tam giác được lắp ráp và chuyển qua cho rasterizer.</a:t>
            </a:r>
          </a:p>
          <a:p>
            <a:r>
              <a:rPr lang="en-US" dirty="0" smtClean="0"/>
              <a:t>Rasterization – Các pixel trong hình ảnh cuối cùng được xác định</a:t>
            </a:r>
          </a:p>
          <a:p>
            <a:pPr lvl="1"/>
            <a:r>
              <a:rPr lang="en-US" dirty="0" smtClean="0"/>
              <a:t>Culling – định hướng, quá trình loại bỏ các hình tam giác có hướng không phù hợp.</a:t>
            </a:r>
          </a:p>
          <a:p>
            <a:pPr lvl="1"/>
            <a:r>
              <a:rPr lang="en-US" dirty="0" smtClean="0"/>
              <a:t>Clipping – nếu 1 hình tam giác nằm ngoài vùng xem sẽ bị loại bỏ.</a:t>
            </a:r>
          </a:p>
          <a:p>
            <a:r>
              <a:rPr lang="en-US" dirty="0" smtClean="0"/>
              <a:t>Fragment Shader – Có được từ</a:t>
            </a:r>
          </a:p>
          <a:p>
            <a:pPr lvl="1"/>
            <a:r>
              <a:rPr lang="en-US" dirty="0" smtClean="0"/>
              <a:t>Dữ liệu từ vertex shader.</a:t>
            </a:r>
          </a:p>
          <a:p>
            <a:pPr lvl="1"/>
            <a:r>
              <a:rPr lang="en-US" dirty="0" smtClean="0"/>
              <a:t>Từ giai đoạn rasterization.</a:t>
            </a:r>
          </a:p>
          <a:p>
            <a:pPr lvl="1"/>
            <a:r>
              <a:rPr lang="en-US" dirty="0" smtClean="0"/>
              <a:t>Tính toán các giá trị màu cho mỗi pixel</a:t>
            </a:r>
          </a:p>
          <a:p>
            <a:pPr lvl="1"/>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12</a:t>
            </a:fld>
            <a:endParaRPr lang="en-US"/>
          </a:p>
        </p:txBody>
      </p:sp>
    </p:spTree>
    <p:extLst>
      <p:ext uri="{BB962C8B-B14F-4D97-AF65-F5344CB8AC3E}">
        <p14:creationId xmlns:p14="http://schemas.microsoft.com/office/powerpoint/2010/main" val="3846230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Kết xuất đồ họa 3D</a:t>
            </a:r>
            <a:endParaRPr lang="en-US" dirty="0"/>
          </a:p>
        </p:txBody>
      </p:sp>
      <p:sp>
        <p:nvSpPr>
          <p:cNvPr id="3" name="Content Placeholder 2"/>
          <p:cNvSpPr>
            <a:spLocks noGrp="1"/>
          </p:cNvSpPr>
          <p:nvPr>
            <p:ph idx="1"/>
          </p:nvPr>
        </p:nvSpPr>
        <p:spPr/>
        <p:txBody>
          <a:bodyPr/>
          <a:lstStyle/>
          <a:p>
            <a:r>
              <a:rPr lang="en-US" dirty="0" smtClean="0"/>
              <a:t>Fragment operations – được thực hiện sau khi xác định màu của từng pixel</a:t>
            </a:r>
          </a:p>
          <a:p>
            <a:pPr lvl="1"/>
            <a:r>
              <a:rPr lang="en-US" dirty="0" smtClean="0"/>
              <a:t>Khi tất cả các mảnh được xử lý, hình ảnh 2D được hình thành và hiển thị trên màng hình.</a:t>
            </a:r>
          </a:p>
          <a:p>
            <a:pPr lvl="1"/>
            <a:r>
              <a:rPr lang="en-US" dirty="0" smtClean="0"/>
              <a:t>Frame buffer là đích cuối cùng</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13</a:t>
            </a:fld>
            <a:endParaRPr lang="en-US"/>
          </a:p>
        </p:txBody>
      </p:sp>
      <p:pic>
        <p:nvPicPr>
          <p:cNvPr id="1026" name="Picture 2" descr="Hoáº¡t Äá»ng máº£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05200"/>
            <a:ext cx="5715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52800" y="6477000"/>
            <a:ext cx="2286000" cy="369332"/>
          </a:xfrm>
          <a:prstGeom prst="rect">
            <a:avLst/>
          </a:prstGeom>
          <a:noFill/>
        </p:spPr>
        <p:txBody>
          <a:bodyPr wrap="square" rtlCol="0">
            <a:spAutoFit/>
          </a:bodyPr>
          <a:lstStyle/>
          <a:p>
            <a:r>
              <a:rPr lang="en-US" i="1" dirty="0" smtClean="0"/>
              <a:t>Hình 2.3 PipeLine</a:t>
            </a:r>
            <a:endParaRPr lang="en-US" i="1" dirty="0"/>
          </a:p>
        </p:txBody>
      </p:sp>
    </p:spTree>
    <p:extLst>
      <p:ext uri="{BB962C8B-B14F-4D97-AF65-F5344CB8AC3E}">
        <p14:creationId xmlns:p14="http://schemas.microsoft.com/office/powerpoint/2010/main" val="2456088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Bối cảnh</a:t>
            </a:r>
            <a:endParaRPr lang="en-US" dirty="0"/>
          </a:p>
        </p:txBody>
      </p:sp>
      <p:sp>
        <p:nvSpPr>
          <p:cNvPr id="3" name="Content Placeholder 2"/>
          <p:cNvSpPr>
            <a:spLocks noGrp="1"/>
          </p:cNvSpPr>
          <p:nvPr>
            <p:ph idx="1"/>
          </p:nvPr>
        </p:nvSpPr>
        <p:spPr/>
        <p:txBody>
          <a:bodyPr/>
          <a:lstStyle/>
          <a:p>
            <a:r>
              <a:rPr lang="en-US" dirty="0" smtClean="0"/>
              <a:t>Lấy ID canvas</a:t>
            </a:r>
            <a:endParaRPr lang="en-US" dirty="0"/>
          </a:p>
          <a:p>
            <a:pPr lvl="1"/>
            <a:r>
              <a:rPr lang="en-US" sz="1800" dirty="0">
                <a:solidFill>
                  <a:srgbClr val="00B0F0"/>
                </a:solidFill>
              </a:rPr>
              <a:t>v</a:t>
            </a:r>
            <a:r>
              <a:rPr lang="en-US" sz="1800" dirty="0" smtClean="0">
                <a:solidFill>
                  <a:srgbClr val="00B0F0"/>
                </a:solidFill>
              </a:rPr>
              <a:t>ar</a:t>
            </a:r>
            <a:r>
              <a:rPr lang="en-US" sz="1800" dirty="0" smtClean="0"/>
              <a:t> canvas = </a:t>
            </a:r>
            <a:r>
              <a:rPr lang="en-US" sz="1800" dirty="0" smtClean="0">
                <a:solidFill>
                  <a:srgbClr val="00B0F0"/>
                </a:solidFill>
              </a:rPr>
              <a:t>document</a:t>
            </a:r>
            <a:r>
              <a:rPr lang="en-US" sz="1800" dirty="0" smtClean="0"/>
              <a:t>.getElementById(“canvas”);</a:t>
            </a:r>
          </a:p>
          <a:p>
            <a:r>
              <a:rPr lang="en-US" dirty="0" smtClean="0"/>
              <a:t>Lấy bối cảnh</a:t>
            </a:r>
          </a:p>
          <a:p>
            <a:pPr lvl="1"/>
            <a:r>
              <a:rPr lang="en-US" sz="1800" dirty="0" smtClean="0">
                <a:solidFill>
                  <a:srgbClr val="00B0F0"/>
                </a:solidFill>
              </a:rPr>
              <a:t>canvas</a:t>
            </a:r>
            <a:r>
              <a:rPr lang="en-US" sz="1800" dirty="0" smtClean="0"/>
              <a:t>.getContext(contextType, contextAttributes);</a:t>
            </a:r>
          </a:p>
          <a:p>
            <a:pPr lvl="1"/>
            <a:r>
              <a:rPr lang="en-US" sz="1800" dirty="0" smtClean="0">
                <a:solidFill>
                  <a:srgbClr val="00B0F0"/>
                </a:solidFill>
              </a:rPr>
              <a:t>var</a:t>
            </a:r>
            <a:r>
              <a:rPr lang="en-US" sz="1800" dirty="0" smtClean="0"/>
              <a:t> gl = </a:t>
            </a:r>
            <a:r>
              <a:rPr lang="en-US" sz="1800" dirty="0" smtClean="0">
                <a:solidFill>
                  <a:srgbClr val="00B0F0"/>
                </a:solidFill>
              </a:rPr>
              <a:t>canvas</a:t>
            </a:r>
            <a:r>
              <a:rPr lang="en-US" sz="1800" dirty="0" smtClean="0"/>
              <a:t>.getContext(‘experimental-webgl’);</a:t>
            </a:r>
          </a:p>
          <a:p>
            <a:pPr lvl="1"/>
            <a:r>
              <a:rPr lang="en-US" dirty="0" smtClean="0"/>
              <a:t>Tham số contextAttributes là không bắt buộc.</a:t>
            </a:r>
          </a:p>
          <a:p>
            <a:pPr marL="0" indent="0">
              <a:buNone/>
            </a:pPr>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14</a:t>
            </a:fld>
            <a:endParaRPr lang="en-US"/>
          </a:p>
        </p:txBody>
      </p:sp>
    </p:spTree>
    <p:extLst>
      <p:ext uri="{BB962C8B-B14F-4D97-AF65-F5344CB8AC3E}">
        <p14:creationId xmlns:p14="http://schemas.microsoft.com/office/powerpoint/2010/main" val="229615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Hình học</a:t>
            </a:r>
            <a:endParaRPr lang="en-US" dirty="0"/>
          </a:p>
        </p:txBody>
      </p:sp>
      <p:sp>
        <p:nvSpPr>
          <p:cNvPr id="3" name="Content Placeholder 2"/>
          <p:cNvSpPr>
            <a:spLocks noGrp="1"/>
          </p:cNvSpPr>
          <p:nvPr>
            <p:ph idx="1"/>
          </p:nvPr>
        </p:nvSpPr>
        <p:spPr/>
        <p:txBody>
          <a:bodyPr/>
          <a:lstStyle/>
          <a:p>
            <a:r>
              <a:rPr lang="en-US" dirty="0" smtClean="0"/>
              <a:t>Xác định hình học cần vẽ - cần phải xác định các đỉnh và chỉ mục bàng mảng JavaScript</a:t>
            </a:r>
          </a:p>
          <a:p>
            <a:pPr lvl="1"/>
            <a:r>
              <a:rPr lang="en-US" dirty="0" smtClean="0">
                <a:solidFill>
                  <a:srgbClr val="00B0F0"/>
                </a:solidFill>
              </a:rPr>
              <a:t>var</a:t>
            </a:r>
            <a:r>
              <a:rPr lang="en-US" dirty="0" smtClean="0"/>
              <a:t> vertices = [</a:t>
            </a:r>
          </a:p>
          <a:p>
            <a:pPr marL="548640" lvl="2" indent="0">
              <a:buNone/>
            </a:pPr>
            <a:r>
              <a:rPr lang="en-US" dirty="0"/>
              <a:t>	</a:t>
            </a:r>
            <a:r>
              <a:rPr lang="en-US" dirty="0" smtClean="0"/>
              <a:t>0.5, 0.5, 0.5,	//Vertex 1</a:t>
            </a:r>
          </a:p>
          <a:p>
            <a:pPr marL="548640" lvl="2" indent="0">
              <a:buNone/>
            </a:pPr>
            <a:r>
              <a:rPr lang="en-US" dirty="0"/>
              <a:t>	</a:t>
            </a:r>
            <a:r>
              <a:rPr lang="en-US" dirty="0" smtClean="0"/>
              <a:t>0.5, -0.5, 0,	//Vertex 2</a:t>
            </a:r>
          </a:p>
          <a:p>
            <a:pPr marL="548640" lvl="2" indent="0">
              <a:buNone/>
            </a:pPr>
            <a:r>
              <a:rPr lang="en-US" dirty="0"/>
              <a:t>	</a:t>
            </a:r>
            <a:r>
              <a:rPr lang="en-US" dirty="0" smtClean="0"/>
              <a:t>-0.5, -0.5, 0	//vertex 3</a:t>
            </a:r>
          </a:p>
          <a:p>
            <a:pPr marL="548640" lvl="2" indent="0">
              <a:buNone/>
            </a:pPr>
            <a:r>
              <a:rPr lang="en-US" dirty="0" smtClean="0"/>
              <a:t>];</a:t>
            </a:r>
          </a:p>
          <a:p>
            <a:pPr lvl="1"/>
            <a:r>
              <a:rPr lang="en-US" sz="1800" dirty="0" smtClean="0">
                <a:solidFill>
                  <a:srgbClr val="00B0F0"/>
                </a:solidFill>
              </a:rPr>
              <a:t>var</a:t>
            </a:r>
            <a:r>
              <a:rPr lang="en-US" sz="1800" dirty="0" smtClean="0"/>
              <a:t> indices = [0, 1, 2];</a:t>
            </a:r>
          </a:p>
          <a:p>
            <a:r>
              <a:rPr lang="en-US" dirty="0" smtClean="0"/>
              <a:t>Tạo bộ đệm</a:t>
            </a:r>
          </a:p>
          <a:p>
            <a:pPr lvl="1"/>
            <a:r>
              <a:rPr lang="en-US" sz="1800" dirty="0" smtClean="0">
                <a:solidFill>
                  <a:srgbClr val="00B0F0"/>
                </a:solidFill>
              </a:rPr>
              <a:t>var</a:t>
            </a:r>
            <a:r>
              <a:rPr lang="en-US" sz="1800" dirty="0" smtClean="0"/>
              <a:t> vertex_buffer = </a:t>
            </a:r>
            <a:r>
              <a:rPr lang="en-US" sz="1800" dirty="0" smtClean="0">
                <a:solidFill>
                  <a:srgbClr val="00B0F0"/>
                </a:solidFill>
              </a:rPr>
              <a:t>gl</a:t>
            </a:r>
            <a:r>
              <a:rPr lang="en-US" sz="1800" dirty="0" smtClean="0"/>
              <a:t>.createBuffer();	//gl là biến tham chiếu webgl</a:t>
            </a:r>
          </a:p>
          <a:p>
            <a:r>
              <a:rPr lang="en-US" dirty="0" smtClean="0"/>
              <a:t>Ràng buộc bộ đệm</a:t>
            </a:r>
          </a:p>
          <a:p>
            <a:pPr lvl="1"/>
            <a:r>
              <a:rPr lang="en-US" sz="1800" dirty="0" smtClean="0">
                <a:solidFill>
                  <a:srgbClr val="00B0F0"/>
                </a:solidFill>
              </a:rPr>
              <a:t>void</a:t>
            </a:r>
            <a:r>
              <a:rPr lang="en-US" sz="1800" dirty="0" smtClean="0"/>
              <a:t> bindBuffer(</a:t>
            </a:r>
            <a:r>
              <a:rPr lang="en-US" sz="1800" dirty="0" smtClean="0">
                <a:solidFill>
                  <a:srgbClr val="00B0F0"/>
                </a:solidFill>
              </a:rPr>
              <a:t>enum</a:t>
            </a:r>
            <a:r>
              <a:rPr lang="en-US" sz="1800" dirty="0" smtClean="0"/>
              <a:t> </a:t>
            </a:r>
            <a:r>
              <a:rPr lang="en-US" sz="1800" i="1" dirty="0" smtClean="0"/>
              <a:t>target</a:t>
            </a:r>
            <a:r>
              <a:rPr lang="en-US" sz="1800" dirty="0" smtClean="0"/>
              <a:t>, </a:t>
            </a:r>
            <a:r>
              <a:rPr lang="en-US" sz="1800" dirty="0" smtClean="0">
                <a:solidFill>
                  <a:srgbClr val="00B0F0"/>
                </a:solidFill>
              </a:rPr>
              <a:t>Object</a:t>
            </a:r>
            <a:r>
              <a:rPr lang="en-US" sz="1800" dirty="0" smtClean="0"/>
              <a:t> </a:t>
            </a:r>
            <a:r>
              <a:rPr lang="en-US" sz="1800" i="1" dirty="0" smtClean="0"/>
              <a:t>buffer</a:t>
            </a:r>
            <a:r>
              <a:rPr lang="en-US" sz="1800" dirty="0" smtClean="0"/>
              <a:t>);</a:t>
            </a:r>
          </a:p>
          <a:p>
            <a:pPr lvl="1"/>
            <a:r>
              <a:rPr lang="en-US" dirty="0" smtClean="0"/>
              <a:t>Target nhận 2 giá trị là ARRAY_BUFFER hoặc Element_ARRAY_...</a:t>
            </a:r>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15</a:t>
            </a:fld>
            <a:endParaRPr lang="en-US"/>
          </a:p>
        </p:txBody>
      </p:sp>
    </p:spTree>
    <p:extLst>
      <p:ext uri="{BB962C8B-B14F-4D97-AF65-F5344CB8AC3E}">
        <p14:creationId xmlns:p14="http://schemas.microsoft.com/office/powerpoint/2010/main" val="1751731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Hình học</a:t>
            </a:r>
            <a:endParaRPr lang="en-US" dirty="0"/>
          </a:p>
        </p:txBody>
      </p:sp>
      <p:sp>
        <p:nvSpPr>
          <p:cNvPr id="3" name="Content Placeholder 2"/>
          <p:cNvSpPr>
            <a:spLocks noGrp="1"/>
          </p:cNvSpPr>
          <p:nvPr>
            <p:ph idx="1"/>
          </p:nvPr>
        </p:nvSpPr>
        <p:spPr/>
        <p:txBody>
          <a:bodyPr/>
          <a:lstStyle/>
          <a:p>
            <a:pPr lvl="1"/>
            <a:r>
              <a:rPr lang="en-US" dirty="0" smtClean="0"/>
              <a:t>Ví dụ</a:t>
            </a:r>
          </a:p>
          <a:p>
            <a:pPr marL="548640" lvl="2" indent="0">
              <a:buNone/>
            </a:pPr>
            <a:r>
              <a:rPr lang="en-US" dirty="0"/>
              <a:t>	</a:t>
            </a:r>
            <a:r>
              <a:rPr lang="en-US" dirty="0" smtClean="0">
                <a:solidFill>
                  <a:srgbClr val="00B0F0"/>
                </a:solidFill>
              </a:rPr>
              <a:t>var</a:t>
            </a:r>
            <a:r>
              <a:rPr lang="en-US" dirty="0" smtClean="0"/>
              <a:t> vertex_buffer = </a:t>
            </a:r>
            <a:r>
              <a:rPr lang="en-US" dirty="0" smtClean="0">
                <a:solidFill>
                  <a:srgbClr val="00B0F0"/>
                </a:solidFill>
              </a:rPr>
              <a:t>gl</a:t>
            </a:r>
            <a:r>
              <a:rPr lang="en-US" dirty="0" smtClean="0"/>
              <a:t>.createBuffer();</a:t>
            </a:r>
          </a:p>
          <a:p>
            <a:pPr marL="548640" lvl="2" indent="0">
              <a:buNone/>
            </a:pPr>
            <a:r>
              <a:rPr lang="en-US" dirty="0"/>
              <a:t>	</a:t>
            </a:r>
            <a:r>
              <a:rPr lang="en-US" dirty="0" smtClean="0">
                <a:solidFill>
                  <a:srgbClr val="00B0F0"/>
                </a:solidFill>
              </a:rPr>
              <a:t>gl</a:t>
            </a:r>
            <a:r>
              <a:rPr lang="en-US" dirty="0" smtClean="0"/>
              <a:t>.bindBuffer(</a:t>
            </a:r>
            <a:r>
              <a:rPr lang="en-US" dirty="0" smtClean="0">
                <a:solidFill>
                  <a:srgbClr val="00B0F0"/>
                </a:solidFill>
              </a:rPr>
              <a:t>gl</a:t>
            </a:r>
            <a:r>
              <a:rPr lang="en-US" dirty="0" smtClean="0"/>
              <a:t>.ARRAY_BUFFER, vertex_buffer);</a:t>
            </a:r>
          </a:p>
          <a:p>
            <a:pPr marL="548640" lvl="2" indent="0">
              <a:buNone/>
            </a:pPr>
            <a:endParaRPr lang="en-US" dirty="0"/>
          </a:p>
          <a:p>
            <a:pPr marL="548640" lvl="2" indent="0">
              <a:buNone/>
            </a:pPr>
            <a:r>
              <a:rPr lang="en-US" dirty="0" smtClean="0"/>
              <a:t>	</a:t>
            </a:r>
            <a:r>
              <a:rPr lang="en-US" dirty="0" smtClean="0">
                <a:solidFill>
                  <a:srgbClr val="00B0F0"/>
                </a:solidFill>
              </a:rPr>
              <a:t>var</a:t>
            </a:r>
            <a:r>
              <a:rPr lang="en-US" dirty="0" smtClean="0"/>
              <a:t> index_buffer = </a:t>
            </a:r>
            <a:r>
              <a:rPr lang="en-US" dirty="0" smtClean="0">
                <a:solidFill>
                  <a:srgbClr val="00B0F0"/>
                </a:solidFill>
              </a:rPr>
              <a:t>gl</a:t>
            </a:r>
            <a:r>
              <a:rPr lang="en-US" dirty="0" smtClean="0"/>
              <a:t>.createBuffer();</a:t>
            </a:r>
          </a:p>
          <a:p>
            <a:pPr marL="548640" lvl="2" indent="0">
              <a:buNone/>
            </a:pPr>
            <a:r>
              <a:rPr lang="en-US" dirty="0"/>
              <a:t>	</a:t>
            </a:r>
            <a:r>
              <a:rPr lang="en-US" dirty="0" smtClean="0">
                <a:solidFill>
                  <a:srgbClr val="00B0F0"/>
                </a:solidFill>
              </a:rPr>
              <a:t>gl</a:t>
            </a:r>
            <a:r>
              <a:rPr lang="en-US" dirty="0" smtClean="0"/>
              <a:t>.bindBuffer(</a:t>
            </a:r>
            <a:r>
              <a:rPr lang="en-US" dirty="0" smtClean="0">
                <a:solidFill>
                  <a:srgbClr val="00B0F0"/>
                </a:solidFill>
              </a:rPr>
              <a:t>gl</a:t>
            </a:r>
            <a:r>
              <a:rPr lang="en-US" dirty="0" smtClean="0"/>
              <a:t>.ELEMENT_ARRAY_BUFFER, index_buffer);</a:t>
            </a:r>
          </a:p>
          <a:p>
            <a:r>
              <a:rPr lang="en-US" dirty="0" smtClean="0"/>
              <a:t>Truyền dữ liệu vào bộ đệm</a:t>
            </a:r>
          </a:p>
          <a:p>
            <a:pPr lvl="1"/>
            <a:r>
              <a:rPr lang="en-US" sz="1800" dirty="0" smtClean="0">
                <a:solidFill>
                  <a:srgbClr val="00B0F0"/>
                </a:solidFill>
              </a:rPr>
              <a:t>void</a:t>
            </a:r>
            <a:r>
              <a:rPr lang="en-US" sz="1800" dirty="0" smtClean="0"/>
              <a:t> bufferData(</a:t>
            </a:r>
            <a:r>
              <a:rPr lang="en-US" sz="1800" dirty="0" smtClean="0">
                <a:solidFill>
                  <a:srgbClr val="00B0F0"/>
                </a:solidFill>
              </a:rPr>
              <a:t>enum</a:t>
            </a:r>
            <a:r>
              <a:rPr lang="en-US" sz="1800" dirty="0" smtClean="0"/>
              <a:t> </a:t>
            </a:r>
            <a:r>
              <a:rPr lang="en-US" sz="1800" i="1" dirty="0" smtClean="0"/>
              <a:t>target</a:t>
            </a:r>
            <a:r>
              <a:rPr lang="en-US" sz="1800" dirty="0" smtClean="0"/>
              <a:t>, </a:t>
            </a:r>
            <a:r>
              <a:rPr lang="en-US" sz="1800" dirty="0" smtClean="0">
                <a:solidFill>
                  <a:srgbClr val="00B0F0"/>
                </a:solidFill>
              </a:rPr>
              <a:t>Object</a:t>
            </a:r>
            <a:r>
              <a:rPr lang="en-US" sz="1800" dirty="0" smtClean="0"/>
              <a:t> </a:t>
            </a:r>
            <a:r>
              <a:rPr lang="en-US" sz="1800" i="1" dirty="0" smtClean="0"/>
              <a:t>data</a:t>
            </a:r>
            <a:r>
              <a:rPr lang="en-US" sz="1800" dirty="0" smtClean="0"/>
              <a:t>, </a:t>
            </a:r>
            <a:r>
              <a:rPr lang="en-US" sz="1800" dirty="0" smtClean="0">
                <a:solidFill>
                  <a:srgbClr val="00B0F0"/>
                </a:solidFill>
              </a:rPr>
              <a:t>enum</a:t>
            </a:r>
            <a:r>
              <a:rPr lang="en-US" sz="1800" dirty="0" smtClean="0"/>
              <a:t> </a:t>
            </a:r>
            <a:r>
              <a:rPr lang="en-US" sz="1800" i="1" dirty="0" smtClean="0"/>
              <a:t>usage</a:t>
            </a:r>
            <a:r>
              <a:rPr lang="en-US" sz="1800" dirty="0" smtClean="0"/>
              <a:t>);</a:t>
            </a:r>
          </a:p>
          <a:p>
            <a:pPr lvl="1"/>
            <a:r>
              <a:rPr lang="en-US" dirty="0" smtClean="0"/>
              <a:t>usage chỉ định cách sử dụng – STATIC_DRAW, STREM_DRAW, DYNAMIC_DRAW</a:t>
            </a:r>
          </a:p>
          <a:p>
            <a:pPr lvl="1"/>
            <a:r>
              <a:rPr lang="en-US" sz="1800" dirty="0" smtClean="0">
                <a:solidFill>
                  <a:srgbClr val="00B0F0"/>
                </a:solidFill>
              </a:rPr>
              <a:t>gl</a:t>
            </a:r>
            <a:r>
              <a:rPr lang="en-US" sz="1800" dirty="0" smtClean="0"/>
              <a:t>.bufferData(</a:t>
            </a:r>
            <a:r>
              <a:rPr lang="en-US" sz="1800" dirty="0" smtClean="0">
                <a:solidFill>
                  <a:srgbClr val="00B0F0"/>
                </a:solidFill>
              </a:rPr>
              <a:t>gl</a:t>
            </a:r>
            <a:r>
              <a:rPr lang="en-US" sz="1800" dirty="0" smtClean="0"/>
              <a:t>.ARRAY_BUFFER, </a:t>
            </a:r>
            <a:r>
              <a:rPr lang="en-US" sz="1800" dirty="0" smtClean="0">
                <a:solidFill>
                  <a:srgbClr val="00B0F0"/>
                </a:solidFill>
              </a:rPr>
              <a:t>new</a:t>
            </a:r>
            <a:r>
              <a:rPr lang="en-US" sz="1800" dirty="0" smtClean="0"/>
              <a:t> Float32Array(vertiecs), </a:t>
            </a:r>
            <a:r>
              <a:rPr lang="en-US" sz="1800" dirty="0" smtClean="0">
                <a:solidFill>
                  <a:srgbClr val="00B0F0"/>
                </a:solidFill>
              </a:rPr>
              <a:t>gl</a:t>
            </a:r>
            <a:r>
              <a:rPr lang="en-US" sz="1800" dirty="0" smtClean="0"/>
              <a:t>.STATIC_DRAW);</a:t>
            </a:r>
          </a:p>
          <a:p>
            <a:r>
              <a:rPr lang="en-US" dirty="0" smtClean="0"/>
              <a:t>Hủy liên kết</a:t>
            </a:r>
          </a:p>
          <a:p>
            <a:pPr lvl="1"/>
            <a:r>
              <a:rPr lang="en-US" sz="1800" dirty="0" smtClean="0">
                <a:solidFill>
                  <a:srgbClr val="00B0F0"/>
                </a:solidFill>
              </a:rPr>
              <a:t>gl</a:t>
            </a:r>
            <a:r>
              <a:rPr lang="en-US" sz="1800" dirty="0" smtClean="0"/>
              <a:t>.bindBuffer(</a:t>
            </a:r>
            <a:r>
              <a:rPr lang="en-US" sz="1800" dirty="0" smtClean="0">
                <a:solidFill>
                  <a:srgbClr val="00B0F0"/>
                </a:solidFill>
              </a:rPr>
              <a:t>gl</a:t>
            </a:r>
            <a:r>
              <a:rPr lang="en-US" sz="1800" dirty="0" smtClean="0"/>
              <a:t>.ARRAY_BUFFER, </a:t>
            </a:r>
            <a:r>
              <a:rPr lang="en-US" sz="1800" dirty="0" smtClean="0">
                <a:solidFill>
                  <a:srgbClr val="00B0F0"/>
                </a:solidFill>
              </a:rPr>
              <a:t>null</a:t>
            </a:r>
            <a:r>
              <a:rPr lang="en-US" sz="1800" dirty="0" smtClean="0"/>
              <a:t>);</a:t>
            </a:r>
          </a:p>
          <a:p>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16</a:t>
            </a:fld>
            <a:endParaRPr lang="en-US"/>
          </a:p>
        </p:txBody>
      </p:sp>
    </p:spTree>
    <p:extLst>
      <p:ext uri="{BB962C8B-B14F-4D97-AF65-F5344CB8AC3E}">
        <p14:creationId xmlns:p14="http://schemas.microsoft.com/office/powerpoint/2010/main" val="3002089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Trình tạo bóng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Vertex shader – biến đổi hình học dựa trên đỉnh</a:t>
            </a:r>
          </a:p>
          <a:p>
            <a:pPr marL="274320" lvl="1" indent="0">
              <a:buNone/>
            </a:pPr>
            <a:r>
              <a:rPr lang="en-US" dirty="0"/>
              <a:t>	</a:t>
            </a:r>
            <a:r>
              <a:rPr lang="en-US" sz="1900" dirty="0" smtClean="0">
                <a:solidFill>
                  <a:srgbClr val="00B0F0"/>
                </a:solidFill>
              </a:rPr>
              <a:t>attribute</a:t>
            </a:r>
            <a:r>
              <a:rPr lang="en-US" sz="1900" dirty="0" smtClean="0"/>
              <a:t> </a:t>
            </a:r>
            <a:r>
              <a:rPr lang="en-US" sz="1900" dirty="0" smtClean="0">
                <a:solidFill>
                  <a:srgbClr val="00B0F0"/>
                </a:solidFill>
              </a:rPr>
              <a:t>vec2</a:t>
            </a:r>
            <a:r>
              <a:rPr lang="en-US" sz="1900" dirty="0" smtClean="0"/>
              <a:t> coordinates;</a:t>
            </a:r>
            <a:endParaRPr lang="en-US" sz="1900" dirty="0"/>
          </a:p>
          <a:p>
            <a:pPr marL="274320" lvl="1" indent="0">
              <a:buNone/>
            </a:pPr>
            <a:r>
              <a:rPr lang="en-US" sz="1900" dirty="0" smtClean="0"/>
              <a:t>	</a:t>
            </a:r>
            <a:r>
              <a:rPr lang="en-US" sz="1900" dirty="0" smtClean="0">
                <a:solidFill>
                  <a:srgbClr val="00B0F0"/>
                </a:solidFill>
              </a:rPr>
              <a:t>void</a:t>
            </a:r>
            <a:r>
              <a:rPr lang="en-US" sz="1900" dirty="0" smtClean="0"/>
              <a:t> main() {</a:t>
            </a:r>
          </a:p>
          <a:p>
            <a:pPr marL="274320" lvl="1" indent="0">
              <a:buNone/>
            </a:pPr>
            <a:r>
              <a:rPr lang="en-US" sz="1900" dirty="0"/>
              <a:t>	</a:t>
            </a:r>
            <a:r>
              <a:rPr lang="en-US" sz="1900" dirty="0" smtClean="0"/>
              <a:t>	gl_Position = vec4(coordinates, 0.0, 1.0);</a:t>
            </a:r>
          </a:p>
          <a:p>
            <a:pPr marL="274320" lvl="1" indent="0">
              <a:buNone/>
            </a:pPr>
            <a:r>
              <a:rPr lang="en-US" sz="1900" dirty="0"/>
              <a:t>	</a:t>
            </a:r>
            <a:r>
              <a:rPr lang="en-US" sz="1900" dirty="0" smtClean="0"/>
              <a:t>}</a:t>
            </a:r>
          </a:p>
          <a:p>
            <a:r>
              <a:rPr lang="en-US" dirty="0" smtClean="0"/>
              <a:t>Fragment Shader – chạy trên mỗi pixel trên mỗi ảnh. Được tính toán và tô màu trên mỗi pixel riêng lẻ.</a:t>
            </a:r>
          </a:p>
          <a:p>
            <a:pPr lvl="1"/>
            <a:r>
              <a:rPr lang="en-US" dirty="0" smtClean="0"/>
              <a:t>Hoạt động trên các giá trị nội suy</a:t>
            </a:r>
          </a:p>
          <a:p>
            <a:pPr lvl="1"/>
            <a:r>
              <a:rPr lang="en-US" dirty="0" smtClean="0"/>
              <a:t>Truy cập kết cấu</a:t>
            </a:r>
          </a:p>
          <a:p>
            <a:pPr lvl="1"/>
            <a:r>
              <a:rPr lang="en-US" dirty="0" smtClean="0"/>
              <a:t>Ứng dụng kết cấu</a:t>
            </a:r>
          </a:p>
          <a:p>
            <a:pPr lvl="1"/>
            <a:r>
              <a:rPr lang="en-US" dirty="0" smtClean="0"/>
              <a:t>Sương mù</a:t>
            </a:r>
          </a:p>
          <a:p>
            <a:pPr lvl="1"/>
            <a:r>
              <a:rPr lang="en-US" dirty="0" smtClean="0"/>
              <a:t>Tổng màu</a:t>
            </a:r>
          </a:p>
          <a:p>
            <a:pPr marL="548640" lvl="2" indent="0">
              <a:buNone/>
            </a:pPr>
            <a:r>
              <a:rPr lang="en-US" dirty="0" smtClean="0">
                <a:solidFill>
                  <a:srgbClr val="00B0F0"/>
                </a:solidFill>
              </a:rPr>
              <a:t>void</a:t>
            </a:r>
            <a:r>
              <a:rPr lang="en-US" dirty="0" smtClean="0"/>
              <a:t> main(</a:t>
            </a:r>
            <a:r>
              <a:rPr lang="en-US" dirty="0" smtClean="0">
                <a:solidFill>
                  <a:srgbClr val="00B0F0"/>
                </a:solidFill>
              </a:rPr>
              <a:t>void</a:t>
            </a:r>
            <a:r>
              <a:rPr lang="en-US" dirty="0" smtClean="0"/>
              <a:t>) {</a:t>
            </a:r>
          </a:p>
          <a:p>
            <a:pPr marL="548640" lvl="2" indent="0">
              <a:buNone/>
            </a:pPr>
            <a:r>
              <a:rPr lang="en-US" dirty="0"/>
              <a:t>	</a:t>
            </a:r>
            <a:r>
              <a:rPr lang="en-US" dirty="0" smtClean="0"/>
              <a:t>gl_FragColor = vec4(0, 0.8, 0, 1);</a:t>
            </a:r>
          </a:p>
          <a:p>
            <a:pPr marL="548640" lvl="2" indent="0">
              <a:buNone/>
            </a:pPr>
            <a:r>
              <a:rPr lang="en-US" dirty="0"/>
              <a:t>}</a:t>
            </a:r>
            <a:endParaRPr lang="en-US" dirty="0" smtClean="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17</a:t>
            </a:fld>
            <a:endParaRPr lang="en-US"/>
          </a:p>
        </p:txBody>
      </p:sp>
    </p:spTree>
    <p:extLst>
      <p:ext uri="{BB962C8B-B14F-4D97-AF65-F5344CB8AC3E}">
        <p14:creationId xmlns:p14="http://schemas.microsoft.com/office/powerpoint/2010/main" val="1370718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Trình tạo bóng</a:t>
            </a:r>
            <a:endParaRPr lang="en-US" dirty="0"/>
          </a:p>
        </p:txBody>
      </p:sp>
      <p:sp>
        <p:nvSpPr>
          <p:cNvPr id="3" name="Content Placeholder 2"/>
          <p:cNvSpPr>
            <a:spLocks noGrp="1"/>
          </p:cNvSpPr>
          <p:nvPr>
            <p:ph idx="1"/>
          </p:nvPr>
        </p:nvSpPr>
        <p:spPr/>
        <p:txBody>
          <a:bodyPr>
            <a:normAutofit/>
          </a:bodyPr>
          <a:lstStyle/>
          <a:p>
            <a:r>
              <a:rPr lang="en-US" dirty="0" smtClean="0"/>
              <a:t>Lưu trữ và biên dịch các program Shader</a:t>
            </a:r>
            <a:r>
              <a:rPr lang="en-US" dirty="0"/>
              <a:t> </a:t>
            </a:r>
            <a:r>
              <a:rPr lang="en-US" dirty="0" smtClean="0"/>
              <a:t>– vì shader là 1 chương trình độc lập, nên được viết dưới dạng 1 tập lệnh đặc biệt hoặc có thể lưu trữ dưới dạng chuỗi</a:t>
            </a:r>
            <a:endParaRPr lang="en-US" dirty="0"/>
          </a:p>
          <a:p>
            <a:pPr marL="0" indent="0">
              <a:buNone/>
            </a:pPr>
            <a:r>
              <a:rPr lang="en-US" dirty="0" smtClean="0"/>
              <a:t>	</a:t>
            </a:r>
            <a:r>
              <a:rPr lang="en-US" sz="1800" dirty="0" smtClean="0">
                <a:solidFill>
                  <a:srgbClr val="00B0F0"/>
                </a:solidFill>
              </a:rPr>
              <a:t>var</a:t>
            </a:r>
            <a:r>
              <a:rPr lang="en-US" sz="1800" dirty="0" smtClean="0"/>
              <a:t> vertcode =</a:t>
            </a:r>
          </a:p>
          <a:p>
            <a:pPr marL="0" indent="0">
              <a:buNone/>
            </a:pPr>
            <a:r>
              <a:rPr lang="en-US" sz="1800" dirty="0"/>
              <a:t>	</a:t>
            </a:r>
            <a:r>
              <a:rPr lang="en-US" sz="1800" dirty="0" smtClean="0"/>
              <a:t>	‘</a:t>
            </a:r>
            <a:r>
              <a:rPr lang="en-US" sz="1800" dirty="0" smtClean="0">
                <a:solidFill>
                  <a:srgbClr val="FF0000"/>
                </a:solidFill>
              </a:rPr>
              <a:t>attribute vec2 coordinates;</a:t>
            </a:r>
            <a:r>
              <a:rPr lang="en-US" sz="1800" dirty="0" smtClean="0"/>
              <a:t>’ +</a:t>
            </a:r>
          </a:p>
          <a:p>
            <a:pPr marL="0" indent="0">
              <a:buNone/>
            </a:pPr>
            <a:r>
              <a:rPr lang="en-US" sz="1800" dirty="0"/>
              <a:t>	</a:t>
            </a:r>
            <a:r>
              <a:rPr lang="en-US" sz="1800" dirty="0" smtClean="0"/>
              <a:t>	‘</a:t>
            </a:r>
            <a:r>
              <a:rPr lang="en-US" sz="1800" dirty="0" smtClean="0">
                <a:solidFill>
                  <a:srgbClr val="FF0000"/>
                </a:solidFill>
              </a:rPr>
              <a:t>void main(void) {</a:t>
            </a:r>
            <a:r>
              <a:rPr lang="en-US" sz="1800" dirty="0" smtClean="0"/>
              <a:t>‘ +</a:t>
            </a:r>
          </a:p>
          <a:p>
            <a:pPr marL="0" indent="0">
              <a:buNone/>
            </a:pPr>
            <a:r>
              <a:rPr lang="en-US" sz="1800" dirty="0"/>
              <a:t>	</a:t>
            </a:r>
            <a:r>
              <a:rPr lang="en-US" sz="1800" dirty="0" smtClean="0"/>
              <a:t>		‘</a:t>
            </a:r>
            <a:r>
              <a:rPr lang="en-US" sz="1800" dirty="0" smtClean="0">
                <a:solidFill>
                  <a:srgbClr val="FF0000"/>
                </a:solidFill>
              </a:rPr>
              <a:t>gl_Position = vec4(coordinates, 0.0, 1.0</a:t>
            </a:r>
            <a:r>
              <a:rPr lang="en-US" sz="1800" dirty="0" smtClean="0"/>
              <a:t>’ +</a:t>
            </a:r>
          </a:p>
          <a:p>
            <a:pPr marL="0" indent="0">
              <a:buNone/>
            </a:pPr>
            <a:r>
              <a:rPr lang="en-US" sz="1800" dirty="0"/>
              <a:t>	</a:t>
            </a:r>
            <a:r>
              <a:rPr lang="en-US" sz="1800" dirty="0" smtClean="0"/>
              <a:t>	‘</a:t>
            </a:r>
            <a:r>
              <a:rPr lang="en-US" sz="1800" dirty="0" smtClean="0">
                <a:solidFill>
                  <a:srgbClr val="FF0000"/>
                </a:solidFill>
              </a:rPr>
              <a:t>}</a:t>
            </a:r>
            <a:r>
              <a:rPr lang="en-US" sz="1800" dirty="0" smtClean="0"/>
              <a:t>’;</a:t>
            </a:r>
          </a:p>
          <a:p>
            <a:r>
              <a:rPr lang="en-US" dirty="0" smtClean="0"/>
              <a:t>Tạo vertex shader</a:t>
            </a:r>
          </a:p>
          <a:p>
            <a:pPr lvl="1"/>
            <a:r>
              <a:rPr lang="en-US" sz="1800" dirty="0" smtClean="0">
                <a:solidFill>
                  <a:srgbClr val="00B0F0"/>
                </a:solidFill>
              </a:rPr>
              <a:t>Object</a:t>
            </a:r>
            <a:r>
              <a:rPr lang="en-US" sz="1800" dirty="0" smtClean="0"/>
              <a:t> createShader(</a:t>
            </a:r>
            <a:r>
              <a:rPr lang="en-US" sz="1800" dirty="0" smtClean="0">
                <a:solidFill>
                  <a:srgbClr val="00B0F0"/>
                </a:solidFill>
              </a:rPr>
              <a:t>enum</a:t>
            </a:r>
            <a:r>
              <a:rPr lang="en-US" sz="1800" dirty="0" smtClean="0"/>
              <a:t> </a:t>
            </a:r>
            <a:r>
              <a:rPr lang="en-US" sz="1800" i="1" dirty="0" smtClean="0"/>
              <a:t>type</a:t>
            </a:r>
            <a:r>
              <a:rPr lang="en-US" sz="1800" dirty="0" smtClean="0"/>
              <a:t>);</a:t>
            </a:r>
          </a:p>
          <a:p>
            <a:pPr lvl="1"/>
            <a:r>
              <a:rPr lang="en-US" dirty="0" smtClean="0"/>
              <a:t>Type: VERTEX_SHADER, FRAGMENT_SHADER</a:t>
            </a:r>
            <a:endParaRPr lang="en-US" dirty="0"/>
          </a:p>
          <a:p>
            <a:r>
              <a:rPr lang="en-US" dirty="0" smtClean="0"/>
              <a:t>Đính kèm nguồn vào shader</a:t>
            </a:r>
          </a:p>
          <a:p>
            <a:pPr lvl="1"/>
            <a:r>
              <a:rPr lang="en-US" sz="1800" dirty="0" smtClean="0">
                <a:solidFill>
                  <a:srgbClr val="00B0F0"/>
                </a:solidFill>
              </a:rPr>
              <a:t>void</a:t>
            </a:r>
            <a:r>
              <a:rPr lang="en-US" sz="1800" dirty="0" smtClean="0"/>
              <a:t> shaderSource(</a:t>
            </a:r>
            <a:r>
              <a:rPr lang="en-US" sz="1800" dirty="0" smtClean="0">
                <a:solidFill>
                  <a:srgbClr val="00B0F0"/>
                </a:solidFill>
              </a:rPr>
              <a:t>Object</a:t>
            </a:r>
            <a:r>
              <a:rPr lang="en-US" sz="1800" dirty="0" smtClean="0"/>
              <a:t> </a:t>
            </a:r>
            <a:r>
              <a:rPr lang="en-US" sz="1800" i="1" dirty="0" smtClean="0"/>
              <a:t>shader</a:t>
            </a:r>
            <a:r>
              <a:rPr lang="en-US" sz="1800" dirty="0" smtClean="0"/>
              <a:t>, </a:t>
            </a:r>
            <a:r>
              <a:rPr lang="en-US" sz="1800" dirty="0" smtClean="0">
                <a:solidFill>
                  <a:srgbClr val="00B0F0"/>
                </a:solidFill>
              </a:rPr>
              <a:t>string</a:t>
            </a:r>
            <a:r>
              <a:rPr lang="en-US" sz="1800" dirty="0" smtClean="0"/>
              <a:t> </a:t>
            </a:r>
            <a:r>
              <a:rPr lang="en-US" sz="1800" i="1" dirty="0" smtClean="0"/>
              <a:t>source</a:t>
            </a:r>
            <a:r>
              <a:rPr lang="en-US" sz="1800" dirty="0" smtClean="0"/>
              <a:t>);</a:t>
            </a:r>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18</a:t>
            </a:fld>
            <a:endParaRPr lang="en-US"/>
          </a:p>
        </p:txBody>
      </p:sp>
    </p:spTree>
    <p:extLst>
      <p:ext uri="{BB962C8B-B14F-4D97-AF65-F5344CB8AC3E}">
        <p14:creationId xmlns:p14="http://schemas.microsoft.com/office/powerpoint/2010/main" val="1487789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Trình tạo bóng</a:t>
            </a:r>
            <a:endParaRPr lang="en-US" dirty="0"/>
          </a:p>
        </p:txBody>
      </p:sp>
      <p:sp>
        <p:nvSpPr>
          <p:cNvPr id="3" name="Content Placeholder 2"/>
          <p:cNvSpPr>
            <a:spLocks noGrp="1"/>
          </p:cNvSpPr>
          <p:nvPr>
            <p:ph idx="1"/>
          </p:nvPr>
        </p:nvSpPr>
        <p:spPr/>
        <p:txBody>
          <a:bodyPr>
            <a:normAutofit lnSpcReduction="10000"/>
          </a:bodyPr>
          <a:lstStyle/>
          <a:p>
            <a:r>
              <a:rPr lang="en-US" dirty="0" smtClean="0"/>
              <a:t>Biên soạn chương trình – compileShader(Object shader);</a:t>
            </a:r>
          </a:p>
          <a:p>
            <a:pPr marL="0" indent="0">
              <a:buNone/>
            </a:pPr>
            <a:r>
              <a:rPr lang="en-US" dirty="0" smtClean="0"/>
              <a:t>	</a:t>
            </a:r>
            <a:r>
              <a:rPr lang="en-US" sz="1800" dirty="0" smtClean="0">
                <a:solidFill>
                  <a:srgbClr val="00B0F0"/>
                </a:solidFill>
              </a:rPr>
              <a:t>var</a:t>
            </a:r>
            <a:r>
              <a:rPr lang="en-US" sz="1800" dirty="0" smtClean="0"/>
              <a:t> </a:t>
            </a:r>
            <a:r>
              <a:rPr lang="en-US" sz="1800" dirty="0"/>
              <a:t>vertCode </a:t>
            </a:r>
            <a:r>
              <a:rPr lang="en-US" sz="1800" dirty="0" smtClean="0"/>
              <a:t>=</a:t>
            </a:r>
          </a:p>
          <a:p>
            <a:pPr marL="0" indent="0">
              <a:buNone/>
            </a:pPr>
            <a:r>
              <a:rPr lang="en-US" sz="1800" dirty="0"/>
              <a:t>	</a:t>
            </a:r>
            <a:r>
              <a:rPr lang="en-US" sz="1800" dirty="0" smtClean="0"/>
              <a:t>	'</a:t>
            </a:r>
            <a:r>
              <a:rPr lang="en-US" sz="1800" dirty="0" smtClean="0">
                <a:solidFill>
                  <a:srgbClr val="FF0000"/>
                </a:solidFill>
              </a:rPr>
              <a:t>attribute </a:t>
            </a:r>
            <a:r>
              <a:rPr lang="en-US" sz="1800" dirty="0">
                <a:solidFill>
                  <a:srgbClr val="FF0000"/>
                </a:solidFill>
              </a:rPr>
              <a:t>vec3 coordinates;</a:t>
            </a:r>
            <a:r>
              <a:rPr lang="en-US" sz="1800" dirty="0"/>
              <a:t>' </a:t>
            </a:r>
            <a:r>
              <a:rPr lang="en-US" sz="1800" dirty="0" smtClean="0"/>
              <a:t>+</a:t>
            </a:r>
          </a:p>
          <a:p>
            <a:pPr marL="0" indent="0">
              <a:buNone/>
            </a:pPr>
            <a:r>
              <a:rPr lang="en-US" sz="1800" dirty="0"/>
              <a:t>	</a:t>
            </a:r>
            <a:r>
              <a:rPr lang="en-US" sz="1800" dirty="0" smtClean="0"/>
              <a:t>	'</a:t>
            </a:r>
            <a:r>
              <a:rPr lang="en-US" sz="1800" dirty="0" smtClean="0">
                <a:solidFill>
                  <a:srgbClr val="FF0000"/>
                </a:solidFill>
              </a:rPr>
              <a:t>void </a:t>
            </a:r>
            <a:r>
              <a:rPr lang="en-US" sz="1800" dirty="0">
                <a:solidFill>
                  <a:srgbClr val="FF0000"/>
                </a:solidFill>
              </a:rPr>
              <a:t>main(void) {</a:t>
            </a:r>
            <a:r>
              <a:rPr lang="en-US" sz="1800" dirty="0"/>
              <a:t>' </a:t>
            </a:r>
            <a:r>
              <a:rPr lang="en-US" sz="1800" dirty="0" smtClean="0"/>
              <a:t>+</a:t>
            </a:r>
          </a:p>
          <a:p>
            <a:pPr marL="0" indent="0">
              <a:buNone/>
            </a:pPr>
            <a:r>
              <a:rPr lang="en-US" sz="1800" dirty="0"/>
              <a:t>	</a:t>
            </a:r>
            <a:r>
              <a:rPr lang="en-US" sz="1800" dirty="0" smtClean="0"/>
              <a:t>	'</a:t>
            </a:r>
            <a:r>
              <a:rPr lang="en-US" sz="1800" dirty="0" smtClean="0">
                <a:solidFill>
                  <a:srgbClr val="FF0000"/>
                </a:solidFill>
              </a:rPr>
              <a:t>gl_Position </a:t>
            </a:r>
            <a:r>
              <a:rPr lang="en-US" sz="1800" dirty="0">
                <a:solidFill>
                  <a:srgbClr val="FF0000"/>
                </a:solidFill>
              </a:rPr>
              <a:t>= vec4(coordinates, 1.0);</a:t>
            </a:r>
            <a:r>
              <a:rPr lang="en-US" sz="1800" dirty="0"/>
              <a:t>' </a:t>
            </a:r>
            <a:r>
              <a:rPr lang="en-US" sz="1800" dirty="0" smtClean="0"/>
              <a:t>+</a:t>
            </a:r>
          </a:p>
          <a:p>
            <a:pPr marL="0" indent="0">
              <a:buNone/>
            </a:pPr>
            <a:r>
              <a:rPr lang="en-US" sz="1800" dirty="0"/>
              <a:t>	</a:t>
            </a:r>
            <a:r>
              <a:rPr lang="en-US" sz="1800" dirty="0" smtClean="0"/>
              <a:t>'</a:t>
            </a:r>
            <a:r>
              <a:rPr lang="en-US" sz="1800" dirty="0" smtClean="0">
                <a:solidFill>
                  <a:srgbClr val="FF0000"/>
                </a:solidFill>
              </a:rPr>
              <a:t>}</a:t>
            </a:r>
            <a:r>
              <a:rPr lang="en-US" sz="1800" dirty="0" smtClean="0"/>
              <a:t>';</a:t>
            </a:r>
          </a:p>
          <a:p>
            <a:pPr marL="0" indent="0">
              <a:buNone/>
            </a:pPr>
            <a:r>
              <a:rPr lang="en-US" sz="1800" dirty="0"/>
              <a:t>	</a:t>
            </a:r>
            <a:r>
              <a:rPr lang="en-US" sz="1800" dirty="0" smtClean="0">
                <a:solidFill>
                  <a:srgbClr val="00B0F0"/>
                </a:solidFill>
              </a:rPr>
              <a:t>var</a:t>
            </a:r>
            <a:r>
              <a:rPr lang="en-US" sz="1800" dirty="0" smtClean="0"/>
              <a:t> </a:t>
            </a:r>
            <a:r>
              <a:rPr lang="en-US" sz="1800" dirty="0"/>
              <a:t>vertShader = </a:t>
            </a:r>
            <a:r>
              <a:rPr lang="en-US" sz="1800" dirty="0">
                <a:solidFill>
                  <a:srgbClr val="00B0F0"/>
                </a:solidFill>
              </a:rPr>
              <a:t>gl</a:t>
            </a:r>
            <a:r>
              <a:rPr lang="en-US" sz="1800" dirty="0"/>
              <a:t>.createShader(</a:t>
            </a:r>
            <a:r>
              <a:rPr lang="en-US" sz="1800" dirty="0">
                <a:solidFill>
                  <a:srgbClr val="00B0F0"/>
                </a:solidFill>
              </a:rPr>
              <a:t>gl</a:t>
            </a:r>
            <a:r>
              <a:rPr lang="en-US" sz="1800" dirty="0"/>
              <a:t>.VERTEX_SHADER); </a:t>
            </a:r>
            <a:r>
              <a:rPr lang="en-US" sz="1800" dirty="0" smtClean="0"/>
              <a:t>	</a:t>
            </a:r>
            <a:r>
              <a:rPr lang="en-US" sz="1800" dirty="0" smtClean="0">
                <a:solidFill>
                  <a:srgbClr val="00B0F0"/>
                </a:solidFill>
              </a:rPr>
              <a:t>gl</a:t>
            </a:r>
            <a:r>
              <a:rPr lang="en-US" sz="1800" dirty="0" smtClean="0"/>
              <a:t>.shaderSource(vertShader</a:t>
            </a:r>
            <a:r>
              <a:rPr lang="en-US" sz="1800" dirty="0"/>
              <a:t>, vertCode); </a:t>
            </a:r>
            <a:r>
              <a:rPr lang="en-US" sz="1800" dirty="0" smtClean="0"/>
              <a:t>	</a:t>
            </a:r>
            <a:r>
              <a:rPr lang="en-US" sz="1800" dirty="0" smtClean="0">
                <a:solidFill>
                  <a:srgbClr val="00B0F0"/>
                </a:solidFill>
              </a:rPr>
              <a:t>gl</a:t>
            </a:r>
            <a:r>
              <a:rPr lang="en-US" sz="1800" dirty="0" smtClean="0"/>
              <a:t>.compileShader(vertShader);</a:t>
            </a:r>
          </a:p>
          <a:p>
            <a:r>
              <a:rPr lang="en-US" dirty="0" smtClean="0"/>
              <a:t>Chương trình kết hợp</a:t>
            </a:r>
          </a:p>
          <a:p>
            <a:pPr marL="0" indent="0">
              <a:buNone/>
            </a:pPr>
            <a:r>
              <a:rPr lang="en-US" dirty="0"/>
              <a:t>	</a:t>
            </a:r>
            <a:r>
              <a:rPr lang="en-US" sz="1800" dirty="0" smtClean="0">
                <a:solidFill>
                  <a:srgbClr val="00B0F0"/>
                </a:solidFill>
              </a:rPr>
              <a:t>var</a:t>
            </a:r>
            <a:r>
              <a:rPr lang="en-US" sz="1800" dirty="0" smtClean="0"/>
              <a:t> </a:t>
            </a:r>
            <a:r>
              <a:rPr lang="en-US" sz="1800" dirty="0"/>
              <a:t>shaderProgram = </a:t>
            </a:r>
            <a:r>
              <a:rPr lang="en-US" sz="1800" dirty="0">
                <a:solidFill>
                  <a:srgbClr val="00B0F0"/>
                </a:solidFill>
              </a:rPr>
              <a:t>gl</a:t>
            </a:r>
            <a:r>
              <a:rPr lang="en-US" sz="1800" dirty="0"/>
              <a:t>.createProgram(); </a:t>
            </a:r>
            <a:r>
              <a:rPr lang="en-US" sz="1800" dirty="0" smtClean="0"/>
              <a:t>	</a:t>
            </a:r>
            <a:r>
              <a:rPr lang="en-US" sz="1800" dirty="0" smtClean="0">
                <a:solidFill>
                  <a:srgbClr val="00B0F0"/>
                </a:solidFill>
              </a:rPr>
              <a:t>gl</a:t>
            </a:r>
            <a:r>
              <a:rPr lang="en-US" sz="1800" dirty="0" smtClean="0"/>
              <a:t>.attachShader(shaderProgram</a:t>
            </a:r>
            <a:r>
              <a:rPr lang="en-US" sz="1800" dirty="0"/>
              <a:t>, vertShader); </a:t>
            </a:r>
            <a:r>
              <a:rPr lang="en-US" sz="1800" dirty="0" smtClean="0"/>
              <a:t>	</a:t>
            </a:r>
            <a:r>
              <a:rPr lang="en-US" sz="1800" dirty="0" smtClean="0">
                <a:solidFill>
                  <a:srgbClr val="00B0F0"/>
                </a:solidFill>
              </a:rPr>
              <a:t>gl</a:t>
            </a:r>
            <a:r>
              <a:rPr lang="en-US" sz="1800" dirty="0" smtClean="0"/>
              <a:t>.attachShader(shaderProgram</a:t>
            </a:r>
            <a:r>
              <a:rPr lang="en-US" sz="1800" dirty="0"/>
              <a:t>, fragShader); </a:t>
            </a:r>
            <a:r>
              <a:rPr lang="en-US" sz="1800" dirty="0" smtClean="0"/>
              <a:t>	</a:t>
            </a:r>
            <a:r>
              <a:rPr lang="en-US" sz="1800" dirty="0" smtClean="0">
                <a:solidFill>
                  <a:srgbClr val="00B0F0"/>
                </a:solidFill>
              </a:rPr>
              <a:t>gl</a:t>
            </a:r>
            <a:r>
              <a:rPr lang="en-US" sz="1800" dirty="0" smtClean="0"/>
              <a:t>.linkProgram(shaderProgram);</a:t>
            </a:r>
          </a:p>
          <a:p>
            <a:pPr marL="0" indent="0">
              <a:buNone/>
            </a:pPr>
            <a:r>
              <a:rPr lang="en-US" sz="1800" dirty="0"/>
              <a:t>	</a:t>
            </a:r>
            <a:r>
              <a:rPr lang="en-US" sz="1800" dirty="0" smtClean="0">
                <a:solidFill>
                  <a:srgbClr val="00B0F0"/>
                </a:solidFill>
              </a:rPr>
              <a:t>gl</a:t>
            </a:r>
            <a:r>
              <a:rPr lang="en-US" sz="1800" dirty="0" smtClean="0"/>
              <a:t>.useProgram(shaderProgram</a:t>
            </a:r>
            <a:r>
              <a:rPr lang="en-US" sz="1800" dirty="0"/>
              <a:t>);</a:t>
            </a:r>
            <a:r>
              <a:rPr lang="en-US" sz="1900" dirty="0"/>
              <a:t> </a:t>
            </a:r>
            <a:endParaRPr lang="en-US" sz="1900" dirty="0" smtClean="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19</a:t>
            </a:fld>
            <a:endParaRPr lang="en-US"/>
          </a:p>
        </p:txBody>
      </p:sp>
    </p:spTree>
    <p:extLst>
      <p:ext uri="{BB962C8B-B14F-4D97-AF65-F5344CB8AC3E}">
        <p14:creationId xmlns:p14="http://schemas.microsoft.com/office/powerpoint/2010/main" val="1623369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lục</a:t>
            </a:r>
            <a:endParaRPr lang="en-US" dirty="0"/>
          </a:p>
        </p:txBody>
      </p:sp>
      <p:sp>
        <p:nvSpPr>
          <p:cNvPr id="3" name="Content Placeholder 2"/>
          <p:cNvSpPr>
            <a:spLocks noGrp="1"/>
          </p:cNvSpPr>
          <p:nvPr>
            <p:ph idx="1"/>
          </p:nvPr>
        </p:nvSpPr>
        <p:spPr/>
        <p:txBody>
          <a:bodyPr>
            <a:normAutofit fontScale="85000" lnSpcReduction="10000"/>
          </a:bodyPr>
          <a:lstStyle/>
          <a:p>
            <a:r>
              <a:rPr lang="en-US" dirty="0">
                <a:solidFill>
                  <a:srgbClr val="C00000"/>
                </a:solidFill>
              </a:rPr>
              <a:t>Toàn cảnh</a:t>
            </a:r>
          </a:p>
          <a:p>
            <a:pPr lvl="1">
              <a:tabLst>
                <a:tab pos="7315200" algn="l"/>
              </a:tabLst>
            </a:pPr>
            <a:r>
              <a:rPr lang="en-US" dirty="0" smtClean="0">
                <a:hlinkClick r:id="rId2" action="ppaction://hlinksldjump"/>
              </a:rPr>
              <a:t>Ứng dụng thực tế</a:t>
            </a:r>
            <a:r>
              <a:rPr lang="en-US" dirty="0" smtClean="0"/>
              <a:t>.....................................................................................	3</a:t>
            </a:r>
          </a:p>
          <a:p>
            <a:pPr lvl="1"/>
            <a:r>
              <a:rPr lang="en-US" dirty="0" smtClean="0">
                <a:hlinkClick r:id="rId3" action="ppaction://hlinksldjump"/>
              </a:rPr>
              <a:t>Các dự án mã nguồn mở </a:t>
            </a:r>
            <a:r>
              <a:rPr lang="en-US" dirty="0" smtClean="0"/>
              <a:t>........................................................................	5</a:t>
            </a:r>
          </a:p>
          <a:p>
            <a:r>
              <a:rPr lang="en-US" dirty="0" smtClean="0">
                <a:solidFill>
                  <a:srgbClr val="C00000"/>
                </a:solidFill>
              </a:rPr>
              <a:t>Tìm hiểu về WebGL</a:t>
            </a:r>
          </a:p>
          <a:p>
            <a:pPr lvl="1"/>
            <a:r>
              <a:rPr lang="en-US" dirty="0" smtClean="0">
                <a:hlinkClick r:id="rId4" action="ppaction://hlinksldjump"/>
              </a:rPr>
              <a:t>Tổng quan về WebGL</a:t>
            </a:r>
            <a:r>
              <a:rPr lang="en-US" dirty="0" smtClean="0"/>
              <a:t> .............................................................................	7</a:t>
            </a:r>
          </a:p>
          <a:p>
            <a:pPr lvl="1"/>
            <a:r>
              <a:rPr lang="en-US" dirty="0" smtClean="0">
                <a:hlinkClick r:id="rId5" action="ppaction://hlinksldjump"/>
              </a:rPr>
              <a:t>Các khái niệm</a:t>
            </a:r>
            <a:r>
              <a:rPr lang="en-US" dirty="0" smtClean="0"/>
              <a:t> .........................................................................................	8</a:t>
            </a:r>
          </a:p>
          <a:p>
            <a:pPr lvl="1"/>
            <a:r>
              <a:rPr lang="en-US" dirty="0" smtClean="0">
                <a:hlinkClick r:id="rId6" action="ppaction://hlinksldjump"/>
              </a:rPr>
              <a:t>Kết xuất đồ họa 3D</a:t>
            </a:r>
            <a:r>
              <a:rPr lang="en-US" dirty="0" smtClean="0"/>
              <a:t>..................................................................................	10</a:t>
            </a:r>
          </a:p>
          <a:p>
            <a:r>
              <a:rPr lang="en-US" dirty="0" smtClean="0">
                <a:solidFill>
                  <a:srgbClr val="C00000"/>
                </a:solidFill>
              </a:rPr>
              <a:t>Hướng dẫn code WebGL</a:t>
            </a:r>
          </a:p>
          <a:p>
            <a:pPr lvl="1"/>
            <a:r>
              <a:rPr lang="en-US" dirty="0" smtClean="0">
                <a:hlinkClick r:id="rId7" action="ppaction://hlinksldjump"/>
              </a:rPr>
              <a:t>Bối cảnh</a:t>
            </a:r>
            <a:r>
              <a:rPr lang="en-US" dirty="0" smtClean="0"/>
              <a:t> ..................................................................................................	14</a:t>
            </a:r>
          </a:p>
          <a:p>
            <a:pPr lvl="1"/>
            <a:r>
              <a:rPr lang="en-US" dirty="0" smtClean="0">
                <a:hlinkClick r:id="rId8" action="ppaction://hlinksldjump"/>
              </a:rPr>
              <a:t>Hình học</a:t>
            </a:r>
            <a:r>
              <a:rPr lang="en-US" dirty="0" smtClean="0"/>
              <a:t> ..................................................................................................	15</a:t>
            </a:r>
          </a:p>
          <a:p>
            <a:pPr lvl="1"/>
            <a:r>
              <a:rPr lang="en-US" dirty="0" smtClean="0">
                <a:hlinkClick r:id="rId9" action="ppaction://hlinksldjump"/>
              </a:rPr>
              <a:t>Trình tạo bóng</a:t>
            </a:r>
            <a:r>
              <a:rPr lang="en-US" dirty="0" smtClean="0"/>
              <a:t> .........................................................................................	17</a:t>
            </a:r>
          </a:p>
          <a:p>
            <a:pPr lvl="1"/>
            <a:r>
              <a:rPr lang="en-US" dirty="0" smtClean="0">
                <a:hlinkClick r:id="rId10" action="ppaction://hlinksldjump"/>
              </a:rPr>
              <a:t>Liên kết các thuộc tính và đối tượng bộ đệm</a:t>
            </a:r>
            <a:r>
              <a:rPr lang="en-US" dirty="0" smtClean="0"/>
              <a:t> ..........................................	20</a:t>
            </a:r>
          </a:p>
          <a:p>
            <a:pPr lvl="1"/>
            <a:r>
              <a:rPr lang="en-US" dirty="0" smtClean="0">
                <a:hlinkClick r:id="rId11" action="ppaction://hlinksldjump"/>
              </a:rPr>
              <a:t>Vẽ mô hình</a:t>
            </a:r>
            <a:r>
              <a:rPr lang="en-US" dirty="0" smtClean="0"/>
              <a:t> ..............................................................................................	21</a:t>
            </a:r>
          </a:p>
          <a:p>
            <a:pPr lvl="1"/>
            <a:r>
              <a:rPr lang="en-US" dirty="0" smtClean="0">
                <a:hlinkClick r:id="rId12" action="ppaction://hlinksldjump"/>
              </a:rPr>
              <a:t>Ví dụ </a:t>
            </a:r>
            <a:r>
              <a:rPr lang="en-US" dirty="0" smtClean="0"/>
              <a:t>........................................................................................................	24</a:t>
            </a:r>
          </a:p>
          <a:p>
            <a:r>
              <a:rPr lang="en-US" dirty="0" smtClean="0">
                <a:solidFill>
                  <a:srgbClr val="C00000"/>
                </a:solidFill>
              </a:rPr>
              <a:t>Ứng dụng thực hiện</a:t>
            </a:r>
          </a:p>
          <a:p>
            <a:r>
              <a:rPr lang="en-US" dirty="0" smtClean="0">
                <a:solidFill>
                  <a:srgbClr val="C00000"/>
                </a:solidFill>
              </a:rPr>
              <a:t>Tài liệu tham khảo</a:t>
            </a:r>
          </a:p>
          <a:p>
            <a:pPr lvl="1"/>
            <a:endParaRPr lang="en-US" dirty="0" smtClean="0"/>
          </a:p>
          <a:p>
            <a:pPr lvl="1"/>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a:t>
            </a:fld>
            <a:endParaRPr lang="en-US"/>
          </a:p>
        </p:txBody>
      </p:sp>
    </p:spTree>
    <p:extLst>
      <p:ext uri="{BB962C8B-B14F-4D97-AF65-F5344CB8AC3E}">
        <p14:creationId xmlns:p14="http://schemas.microsoft.com/office/powerpoint/2010/main" val="1816593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Liên kết các thuộc tính &amp; đối tượng đệm</a:t>
            </a:r>
            <a:endParaRPr lang="en-US" dirty="0"/>
          </a:p>
        </p:txBody>
      </p:sp>
      <p:sp>
        <p:nvSpPr>
          <p:cNvPr id="3" name="Content Placeholder 2"/>
          <p:cNvSpPr>
            <a:spLocks noGrp="1"/>
          </p:cNvSpPr>
          <p:nvPr>
            <p:ph idx="1"/>
          </p:nvPr>
        </p:nvSpPr>
        <p:spPr/>
        <p:txBody>
          <a:bodyPr/>
          <a:lstStyle/>
          <a:p>
            <a:r>
              <a:rPr lang="en-US" dirty="0" smtClean="0"/>
              <a:t>Nhận vị trí thuộc tính</a:t>
            </a:r>
          </a:p>
          <a:p>
            <a:pPr lvl="1"/>
            <a:r>
              <a:rPr lang="en-US" sz="1800" dirty="0" smtClean="0">
                <a:solidFill>
                  <a:srgbClr val="00B0F0"/>
                </a:solidFill>
              </a:rPr>
              <a:t>ulong</a:t>
            </a:r>
            <a:r>
              <a:rPr lang="en-US" sz="1800" dirty="0" smtClean="0"/>
              <a:t> getAttriLocation(</a:t>
            </a:r>
            <a:r>
              <a:rPr lang="en-US" sz="1800" dirty="0" smtClean="0">
                <a:solidFill>
                  <a:srgbClr val="00B0F0"/>
                </a:solidFill>
              </a:rPr>
              <a:t>Object</a:t>
            </a:r>
            <a:r>
              <a:rPr lang="en-US" sz="1800" dirty="0" smtClean="0"/>
              <a:t> </a:t>
            </a:r>
            <a:r>
              <a:rPr lang="en-US" sz="1800" i="1" dirty="0" smtClean="0"/>
              <a:t>program</a:t>
            </a:r>
            <a:r>
              <a:rPr lang="en-US" sz="1800" dirty="0" smtClean="0"/>
              <a:t>, </a:t>
            </a:r>
            <a:r>
              <a:rPr lang="en-US" sz="1800" dirty="0" smtClean="0">
                <a:solidFill>
                  <a:srgbClr val="00B0F0"/>
                </a:solidFill>
              </a:rPr>
              <a:t>string</a:t>
            </a:r>
            <a:r>
              <a:rPr lang="en-US" sz="1800" dirty="0" smtClean="0"/>
              <a:t> </a:t>
            </a:r>
            <a:r>
              <a:rPr lang="en-US" sz="1800" i="1" dirty="0" smtClean="0"/>
              <a:t>name</a:t>
            </a:r>
            <a:r>
              <a:rPr lang="en-US" sz="1800" dirty="0" smtClean="0"/>
              <a:t>);</a:t>
            </a:r>
          </a:p>
          <a:p>
            <a:pPr lvl="1"/>
            <a:r>
              <a:rPr lang="en-US" sz="1800" dirty="0" smtClean="0">
                <a:solidFill>
                  <a:srgbClr val="00B0F0"/>
                </a:solidFill>
              </a:rPr>
              <a:t>var</a:t>
            </a:r>
            <a:r>
              <a:rPr lang="en-US" sz="1800" dirty="0" smtClean="0"/>
              <a:t> coordinatesVar = </a:t>
            </a:r>
            <a:r>
              <a:rPr lang="en-US" sz="1800" dirty="0" smtClean="0">
                <a:solidFill>
                  <a:srgbClr val="00B0F0"/>
                </a:solidFill>
              </a:rPr>
              <a:t>gl</a:t>
            </a:r>
            <a:r>
              <a:rPr lang="en-US" sz="1800" dirty="0" smtClean="0"/>
              <a:t>.getAttribLocation(shader_program, “coordinates”);</a:t>
            </a:r>
          </a:p>
          <a:p>
            <a:pPr lvl="1"/>
            <a:r>
              <a:rPr lang="en-US" dirty="0" smtClean="0"/>
              <a:t>Shader_program là đối tượng chương trình, coordinates là thuộc tính của chương trình.</a:t>
            </a:r>
          </a:p>
          <a:p>
            <a:r>
              <a:rPr lang="en-US" dirty="0" smtClean="0"/>
              <a:t>Trỏ thuộc tính vào VBO</a:t>
            </a:r>
          </a:p>
          <a:p>
            <a:pPr lvl="1"/>
            <a:r>
              <a:rPr lang="en-US" sz="1800" dirty="0" smtClean="0">
                <a:solidFill>
                  <a:srgbClr val="00B0F0"/>
                </a:solidFill>
              </a:rPr>
              <a:t>void</a:t>
            </a:r>
            <a:r>
              <a:rPr lang="en-US" sz="1800" dirty="0" smtClean="0"/>
              <a:t> vertexAttribPointer(</a:t>
            </a:r>
            <a:r>
              <a:rPr lang="en-US" sz="1800" i="1" dirty="0" smtClean="0"/>
              <a:t>Location</a:t>
            </a:r>
            <a:r>
              <a:rPr lang="en-US" sz="1800" dirty="0" smtClean="0"/>
              <a:t>, </a:t>
            </a:r>
            <a:r>
              <a:rPr lang="en-US" sz="1800" dirty="0" smtClean="0">
                <a:solidFill>
                  <a:srgbClr val="00B0F0"/>
                </a:solidFill>
              </a:rPr>
              <a:t>int</a:t>
            </a:r>
            <a:r>
              <a:rPr lang="en-US" sz="1800" dirty="0" smtClean="0"/>
              <a:t> </a:t>
            </a:r>
            <a:r>
              <a:rPr lang="en-US" sz="1800" i="1" dirty="0" smtClean="0"/>
              <a:t>size</a:t>
            </a:r>
            <a:r>
              <a:rPr lang="en-US" sz="1800" dirty="0" smtClean="0"/>
              <a:t>, </a:t>
            </a:r>
            <a:r>
              <a:rPr lang="en-US" sz="1800" dirty="0" smtClean="0">
                <a:solidFill>
                  <a:srgbClr val="00B0F0"/>
                </a:solidFill>
              </a:rPr>
              <a:t>enum</a:t>
            </a:r>
            <a:r>
              <a:rPr lang="en-US" sz="1800" dirty="0" smtClean="0"/>
              <a:t> </a:t>
            </a:r>
            <a:r>
              <a:rPr lang="en-US" sz="1800" i="1" dirty="0" smtClean="0"/>
              <a:t>type</a:t>
            </a:r>
            <a:r>
              <a:rPr lang="en-US" sz="1800" dirty="0" smtClean="0"/>
              <a:t>, </a:t>
            </a:r>
            <a:r>
              <a:rPr lang="en-US" sz="1800" dirty="0" smtClean="0">
                <a:solidFill>
                  <a:srgbClr val="00B0F0"/>
                </a:solidFill>
              </a:rPr>
              <a:t>bool</a:t>
            </a:r>
            <a:r>
              <a:rPr lang="en-US" sz="1800" dirty="0" smtClean="0"/>
              <a:t> </a:t>
            </a:r>
            <a:r>
              <a:rPr lang="en-US" sz="1800" i="1" dirty="0" smtClean="0"/>
              <a:t>normalized</a:t>
            </a:r>
            <a:r>
              <a:rPr lang="en-US" sz="1800" dirty="0" smtClean="0"/>
              <a:t>, </a:t>
            </a:r>
            <a:r>
              <a:rPr lang="en-US" sz="1800" dirty="0" smtClean="0">
                <a:solidFill>
                  <a:srgbClr val="00B0F0"/>
                </a:solidFill>
              </a:rPr>
              <a:t>long</a:t>
            </a:r>
            <a:r>
              <a:rPr lang="en-US" sz="1800" dirty="0" smtClean="0"/>
              <a:t> </a:t>
            </a:r>
            <a:r>
              <a:rPr lang="en-US" sz="1800" i="1" dirty="0" smtClean="0"/>
              <a:t>stride</a:t>
            </a:r>
            <a:r>
              <a:rPr lang="en-US" sz="1800" dirty="0" smtClean="0"/>
              <a:t>, </a:t>
            </a:r>
            <a:r>
              <a:rPr lang="en-US" sz="1800" dirty="0" smtClean="0">
                <a:solidFill>
                  <a:srgbClr val="00B0F0"/>
                </a:solidFill>
              </a:rPr>
              <a:t>long</a:t>
            </a:r>
            <a:r>
              <a:rPr lang="en-US" sz="1800" dirty="0" smtClean="0"/>
              <a:t> </a:t>
            </a:r>
            <a:r>
              <a:rPr lang="en-US" sz="1800" i="1" dirty="0" smtClean="0"/>
              <a:t>offset</a:t>
            </a:r>
            <a:r>
              <a:rPr lang="en-US" sz="1800" dirty="0" smtClean="0"/>
              <a:t>);</a:t>
            </a:r>
          </a:p>
          <a:p>
            <a:pPr lvl="1"/>
            <a:r>
              <a:rPr lang="en-US" dirty="0" smtClean="0"/>
              <a:t>Ví dụ:</a:t>
            </a:r>
          </a:p>
          <a:p>
            <a:pPr marL="274320" lvl="1" indent="0">
              <a:buNone/>
            </a:pPr>
            <a:r>
              <a:rPr lang="en-US" dirty="0"/>
              <a:t>	</a:t>
            </a:r>
            <a:r>
              <a:rPr lang="en-US" sz="1800" dirty="0" smtClean="0">
                <a:solidFill>
                  <a:srgbClr val="00B0F0"/>
                </a:solidFill>
              </a:rPr>
              <a:t>gl</a:t>
            </a:r>
            <a:r>
              <a:rPr lang="en-US" sz="1800" dirty="0" smtClean="0"/>
              <a:t>.vertexAttribPointer(coordeinatesVar, 3, </a:t>
            </a:r>
            <a:r>
              <a:rPr lang="en-US" sz="1800" dirty="0" smtClean="0">
                <a:solidFill>
                  <a:srgbClr val="00B0F0"/>
                </a:solidFill>
              </a:rPr>
              <a:t>gl</a:t>
            </a:r>
            <a:r>
              <a:rPr lang="en-US" sz="1800" dirty="0" smtClean="0"/>
              <a:t>.FLOAT, </a:t>
            </a:r>
            <a:r>
              <a:rPr lang="en-US" sz="1800" dirty="0" smtClean="0">
                <a:solidFill>
                  <a:srgbClr val="00B0F0"/>
                </a:solidFill>
              </a:rPr>
              <a:t>false</a:t>
            </a:r>
            <a:r>
              <a:rPr lang="en-US" sz="1800" dirty="0" smtClean="0"/>
              <a:t>, 0, 0);</a:t>
            </a:r>
          </a:p>
          <a:p>
            <a:r>
              <a:rPr lang="en-US" dirty="0" smtClean="0"/>
              <a:t>Kích hoạt thuộc tính</a:t>
            </a:r>
          </a:p>
          <a:p>
            <a:pPr lvl="1"/>
            <a:r>
              <a:rPr lang="en-US" sz="1800" dirty="0" smtClean="0">
                <a:solidFill>
                  <a:srgbClr val="00B0F0"/>
                </a:solidFill>
              </a:rPr>
              <a:t>gl</a:t>
            </a:r>
            <a:r>
              <a:rPr lang="en-US" sz="1800" dirty="0" smtClean="0"/>
              <a:t>.enableVertexAttribArray(coordinatesVar);</a:t>
            </a:r>
            <a:endParaRPr lang="en-US" sz="1800"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20</a:t>
            </a:fld>
            <a:endParaRPr lang="en-US"/>
          </a:p>
        </p:txBody>
      </p:sp>
    </p:spTree>
    <p:extLst>
      <p:ext uri="{BB962C8B-B14F-4D97-AF65-F5344CB8AC3E}">
        <p14:creationId xmlns:p14="http://schemas.microsoft.com/office/powerpoint/2010/main" val="3386738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Vẽ mô hình</a:t>
            </a:r>
            <a:endParaRPr lang="en-US" dirty="0"/>
          </a:p>
        </p:txBody>
      </p:sp>
      <p:sp>
        <p:nvSpPr>
          <p:cNvPr id="3" name="Content Placeholder 2"/>
          <p:cNvSpPr>
            <a:spLocks noGrp="1"/>
          </p:cNvSpPr>
          <p:nvPr>
            <p:ph idx="1"/>
          </p:nvPr>
        </p:nvSpPr>
        <p:spPr/>
        <p:txBody>
          <a:bodyPr/>
          <a:lstStyle/>
          <a:p>
            <a:r>
              <a:rPr lang="en-US" dirty="0" smtClean="0"/>
              <a:t>drawArray(</a:t>
            </a:r>
            <a:r>
              <a:rPr lang="en-US" dirty="0" smtClean="0">
                <a:solidFill>
                  <a:srgbClr val="00B0F0"/>
                </a:solidFill>
              </a:rPr>
              <a:t>enum</a:t>
            </a:r>
            <a:r>
              <a:rPr lang="en-US" dirty="0" smtClean="0"/>
              <a:t> </a:t>
            </a:r>
            <a:r>
              <a:rPr lang="en-US" i="1" dirty="0" smtClean="0"/>
              <a:t>mode</a:t>
            </a:r>
            <a:r>
              <a:rPr lang="en-US" dirty="0" smtClean="0"/>
              <a:t>, </a:t>
            </a:r>
            <a:r>
              <a:rPr lang="en-US" dirty="0" smtClean="0">
                <a:solidFill>
                  <a:srgbClr val="00B0F0"/>
                </a:solidFill>
              </a:rPr>
              <a:t>int</a:t>
            </a:r>
            <a:r>
              <a:rPr lang="en-US" dirty="0" smtClean="0"/>
              <a:t> </a:t>
            </a:r>
            <a:r>
              <a:rPr lang="en-US" i="1" dirty="0" smtClean="0"/>
              <a:t>first</a:t>
            </a:r>
            <a:r>
              <a:rPr lang="en-US" dirty="0" smtClean="0"/>
              <a:t>, </a:t>
            </a:r>
            <a:r>
              <a:rPr lang="en-US" dirty="0" smtClean="0">
                <a:solidFill>
                  <a:srgbClr val="00B0F0"/>
                </a:solidFill>
              </a:rPr>
              <a:t>long</a:t>
            </a:r>
            <a:r>
              <a:rPr lang="en-US" dirty="0" smtClean="0"/>
              <a:t> </a:t>
            </a:r>
            <a:r>
              <a:rPr lang="en-US" i="1" dirty="0" smtClean="0"/>
              <a:t>coun</a:t>
            </a:r>
            <a:r>
              <a:rPr lang="en-US" dirty="0" smtClean="0"/>
              <a:t>t)</a:t>
            </a:r>
          </a:p>
          <a:p>
            <a:pPr lvl="1"/>
            <a:r>
              <a:rPr lang="en-US" dirty="0" smtClean="0"/>
              <a:t>glPOINTS, glLINE_STRIP, glLINE_LOOP, glTRIANGLES,...</a:t>
            </a:r>
          </a:p>
          <a:p>
            <a:pPr lvl="1"/>
            <a:r>
              <a:rPr lang="en-US" dirty="0" smtClean="0"/>
              <a:t>Firt: chỉ định phần tử bắt đầu trong các mảng được kích hoạt, không được âm.</a:t>
            </a:r>
          </a:p>
          <a:p>
            <a:pPr lvl="1"/>
            <a:r>
              <a:rPr lang="en-US" dirty="0" smtClean="0"/>
              <a:t>Count: tùy chọn số lượng phần tử sẽ được hiển thị</a:t>
            </a:r>
          </a:p>
          <a:p>
            <a:pPr marL="548640" lvl="2" indent="0">
              <a:buNone/>
            </a:pPr>
            <a:r>
              <a:rPr lang="en-US" dirty="0">
                <a:solidFill>
                  <a:srgbClr val="00B0F0"/>
                </a:solidFill>
              </a:rPr>
              <a:t>var</a:t>
            </a:r>
            <a:r>
              <a:rPr lang="en-US" dirty="0"/>
              <a:t> vertices = [-0.5,-0.5, -0.25,0.5, 0.0,-0.5</a:t>
            </a:r>
            <a:r>
              <a:rPr lang="en-US" dirty="0" smtClean="0"/>
              <a:t>,];</a:t>
            </a:r>
          </a:p>
          <a:p>
            <a:pPr marL="548640" lvl="2" indent="0">
              <a:buNone/>
            </a:pPr>
            <a:r>
              <a:rPr lang="en-US" dirty="0" smtClean="0">
                <a:solidFill>
                  <a:srgbClr val="00B0F0"/>
                </a:solidFill>
              </a:rPr>
              <a:t>gl</a:t>
            </a:r>
            <a:r>
              <a:rPr lang="en-US" dirty="0" smtClean="0"/>
              <a:t>.drawArrays(</a:t>
            </a:r>
            <a:r>
              <a:rPr lang="en-US" dirty="0" smtClean="0">
                <a:solidFill>
                  <a:srgbClr val="00B0F0"/>
                </a:solidFill>
              </a:rPr>
              <a:t>gl</a:t>
            </a:r>
            <a:r>
              <a:rPr lang="en-US" dirty="0" smtClean="0"/>
              <a:t>.TRIANGLES, 0, 3);</a:t>
            </a: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21</a:t>
            </a:fld>
            <a:endParaRPr lang="en-US"/>
          </a:p>
        </p:txBody>
      </p:sp>
      <p:pic>
        <p:nvPicPr>
          <p:cNvPr id="3074" name="Picture 2" descr="Tam giÃ¡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145268"/>
            <a:ext cx="2667000" cy="26583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95400" y="6400800"/>
            <a:ext cx="1905000" cy="369332"/>
          </a:xfrm>
          <a:prstGeom prst="rect">
            <a:avLst/>
          </a:prstGeom>
          <a:noFill/>
        </p:spPr>
        <p:txBody>
          <a:bodyPr wrap="square" rtlCol="0">
            <a:spAutoFit/>
          </a:bodyPr>
          <a:lstStyle/>
          <a:p>
            <a:r>
              <a:rPr lang="en-US" i="1" dirty="0" smtClean="0"/>
              <a:t>Hình 2.4 triangle</a:t>
            </a:r>
            <a:endParaRPr lang="en-US" i="1" dirty="0"/>
          </a:p>
        </p:txBody>
      </p:sp>
    </p:spTree>
    <p:extLst>
      <p:ext uri="{BB962C8B-B14F-4D97-AF65-F5344CB8AC3E}">
        <p14:creationId xmlns:p14="http://schemas.microsoft.com/office/powerpoint/2010/main" val="2761419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Vẽ mô hình</a:t>
            </a:r>
            <a:endParaRPr lang="en-US" dirty="0"/>
          </a:p>
        </p:txBody>
      </p:sp>
      <p:sp>
        <p:nvSpPr>
          <p:cNvPr id="3" name="Content Placeholder 2"/>
          <p:cNvSpPr>
            <a:spLocks noGrp="1"/>
          </p:cNvSpPr>
          <p:nvPr>
            <p:ph idx="1"/>
          </p:nvPr>
        </p:nvSpPr>
        <p:spPr/>
        <p:txBody>
          <a:bodyPr/>
          <a:lstStyle/>
          <a:p>
            <a:r>
              <a:rPr lang="en-US" dirty="0" smtClean="0"/>
              <a:t>drawElements(</a:t>
            </a:r>
            <a:r>
              <a:rPr lang="en-US" dirty="0" smtClean="0">
                <a:solidFill>
                  <a:srgbClr val="00B0F0"/>
                </a:solidFill>
              </a:rPr>
              <a:t>enum</a:t>
            </a:r>
            <a:r>
              <a:rPr lang="en-US" dirty="0" smtClean="0"/>
              <a:t> </a:t>
            </a:r>
            <a:r>
              <a:rPr lang="en-US" i="1" dirty="0" smtClean="0"/>
              <a:t>mode</a:t>
            </a:r>
            <a:r>
              <a:rPr lang="en-US" dirty="0" smtClean="0"/>
              <a:t>, </a:t>
            </a:r>
            <a:r>
              <a:rPr lang="en-US" dirty="0" smtClean="0">
                <a:solidFill>
                  <a:srgbClr val="00B0F0"/>
                </a:solidFill>
              </a:rPr>
              <a:t>long</a:t>
            </a:r>
            <a:r>
              <a:rPr lang="en-US" dirty="0" smtClean="0"/>
              <a:t> </a:t>
            </a:r>
            <a:r>
              <a:rPr lang="en-US" i="1" dirty="0" smtClean="0"/>
              <a:t>count</a:t>
            </a:r>
            <a:r>
              <a:rPr lang="en-US" dirty="0" smtClean="0"/>
              <a:t>, </a:t>
            </a:r>
            <a:r>
              <a:rPr lang="en-US" dirty="0" smtClean="0">
                <a:solidFill>
                  <a:srgbClr val="00B0F0"/>
                </a:solidFill>
              </a:rPr>
              <a:t>enum</a:t>
            </a:r>
            <a:r>
              <a:rPr lang="en-US" dirty="0" smtClean="0"/>
              <a:t> </a:t>
            </a:r>
            <a:r>
              <a:rPr lang="en-US" i="1" dirty="0" smtClean="0"/>
              <a:t>type</a:t>
            </a:r>
            <a:r>
              <a:rPr lang="en-US" dirty="0" smtClean="0"/>
              <a:t>, </a:t>
            </a:r>
            <a:r>
              <a:rPr lang="en-US" dirty="0" smtClean="0">
                <a:solidFill>
                  <a:srgbClr val="00B0F0"/>
                </a:solidFill>
              </a:rPr>
              <a:t>long</a:t>
            </a:r>
            <a:r>
              <a:rPr lang="en-US" dirty="0" smtClean="0"/>
              <a:t> </a:t>
            </a:r>
            <a:r>
              <a:rPr lang="en-US" i="1" dirty="0" smtClean="0"/>
              <a:t>offset</a:t>
            </a:r>
            <a:r>
              <a:rPr lang="en-US" dirty="0" smtClean="0"/>
              <a:t>)</a:t>
            </a:r>
          </a:p>
          <a:p>
            <a:pPr lvl="1"/>
            <a:r>
              <a:rPr lang="en-US" dirty="0" smtClean="0"/>
              <a:t>Type: UNSIGNED_BYTE hoặc UNSIGNED_SHORT</a:t>
            </a:r>
          </a:p>
          <a:p>
            <a:pPr lvl="1"/>
            <a:r>
              <a:rPr lang="en-US" dirty="0" smtClean="0"/>
              <a:t>Offset: điểm để bắt đầu kết xuất, thường là 0</a:t>
            </a:r>
          </a:p>
          <a:p>
            <a:pPr marL="548640" lvl="2" indent="0">
              <a:buNone/>
            </a:pPr>
            <a:r>
              <a:rPr lang="en-US" dirty="0">
                <a:solidFill>
                  <a:srgbClr val="00B0F0"/>
                </a:solidFill>
              </a:rPr>
              <a:t>var</a:t>
            </a:r>
            <a:r>
              <a:rPr lang="en-US" dirty="0"/>
              <a:t> vertices = [ -0.5,-0.5,0.0, -0.25,0.5,0.0, 0.0,-0.5,0.0 </a:t>
            </a:r>
            <a:r>
              <a:rPr lang="en-US" dirty="0" smtClean="0"/>
              <a:t>];</a:t>
            </a:r>
          </a:p>
          <a:p>
            <a:pPr marL="548640" lvl="2" indent="0">
              <a:buNone/>
            </a:pPr>
            <a:r>
              <a:rPr lang="en-US" dirty="0">
                <a:solidFill>
                  <a:srgbClr val="00B0F0"/>
                </a:solidFill>
              </a:rPr>
              <a:t>var</a:t>
            </a:r>
            <a:r>
              <a:rPr lang="en-US" dirty="0"/>
              <a:t> indices = [0,1,2</a:t>
            </a:r>
            <a:r>
              <a:rPr lang="en-US" dirty="0" smtClean="0"/>
              <a:t>];</a:t>
            </a:r>
          </a:p>
          <a:p>
            <a:pPr marL="548640" lvl="2" indent="0">
              <a:buNone/>
            </a:pPr>
            <a:r>
              <a:rPr lang="en-US" dirty="0">
                <a:solidFill>
                  <a:srgbClr val="00B0F0"/>
                </a:solidFill>
              </a:rPr>
              <a:t>gl</a:t>
            </a:r>
            <a:r>
              <a:rPr lang="en-US" dirty="0"/>
              <a:t>.drawElements(</a:t>
            </a:r>
            <a:r>
              <a:rPr lang="en-US" dirty="0">
                <a:solidFill>
                  <a:srgbClr val="00B0F0"/>
                </a:solidFill>
              </a:rPr>
              <a:t>gl</a:t>
            </a:r>
            <a:r>
              <a:rPr lang="en-US" dirty="0"/>
              <a:t>.TRIANGLES, </a:t>
            </a:r>
            <a:r>
              <a:rPr lang="en-US" dirty="0" smtClean="0">
                <a:solidFill>
                  <a:srgbClr val="00B0F0"/>
                </a:solidFill>
              </a:rPr>
              <a:t>indices</a:t>
            </a:r>
            <a:r>
              <a:rPr lang="en-US" dirty="0" smtClean="0"/>
              <a:t>.length, </a:t>
            </a:r>
            <a:r>
              <a:rPr lang="en-US" dirty="0" smtClean="0">
                <a:solidFill>
                  <a:srgbClr val="00B0F0"/>
                </a:solidFill>
              </a:rPr>
              <a:t>gl</a:t>
            </a:r>
            <a:r>
              <a:rPr lang="en-US" dirty="0" smtClean="0"/>
              <a:t>.UNSIGNED_SHORT,0</a:t>
            </a:r>
            <a:r>
              <a:rPr lang="en-US" dirty="0"/>
              <a:t>);</a:t>
            </a:r>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22</a:t>
            </a:fld>
            <a:endParaRPr lang="en-US"/>
          </a:p>
        </p:txBody>
      </p:sp>
      <p:pic>
        <p:nvPicPr>
          <p:cNvPr id="4098" name="Picture 2" descr="Tam giÃ¡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4475011"/>
            <a:ext cx="2390775" cy="23829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676400" y="6400800"/>
            <a:ext cx="1905000" cy="369332"/>
          </a:xfrm>
          <a:prstGeom prst="rect">
            <a:avLst/>
          </a:prstGeom>
          <a:noFill/>
        </p:spPr>
        <p:txBody>
          <a:bodyPr wrap="square" rtlCol="0">
            <a:spAutoFit/>
          </a:bodyPr>
          <a:lstStyle/>
          <a:p>
            <a:r>
              <a:rPr lang="en-US" i="1" dirty="0" smtClean="0"/>
              <a:t>Hình 2.5 triangle</a:t>
            </a:r>
            <a:endParaRPr lang="en-US" i="1" dirty="0"/>
          </a:p>
        </p:txBody>
      </p:sp>
    </p:spTree>
    <p:extLst>
      <p:ext uri="{BB962C8B-B14F-4D97-AF65-F5344CB8AC3E}">
        <p14:creationId xmlns:p14="http://schemas.microsoft.com/office/powerpoint/2010/main" val="800419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Vẽ mô hình</a:t>
            </a:r>
            <a:endParaRPr lang="en-US" dirty="0"/>
          </a:p>
        </p:txBody>
      </p:sp>
      <p:sp>
        <p:nvSpPr>
          <p:cNvPr id="3" name="Content Placeholder 2"/>
          <p:cNvSpPr>
            <a:spLocks noGrp="1"/>
          </p:cNvSpPr>
          <p:nvPr>
            <p:ph idx="1"/>
          </p:nvPr>
        </p:nvSpPr>
        <p:spPr/>
        <p:txBody>
          <a:bodyPr/>
          <a:lstStyle/>
          <a:p>
            <a:r>
              <a:rPr lang="en-US" dirty="0" smtClean="0"/>
              <a:t>Các hoạt động cần thiết</a:t>
            </a:r>
          </a:p>
          <a:p>
            <a:pPr lvl="1"/>
            <a:r>
              <a:rPr lang="en-US" dirty="0" smtClean="0"/>
              <a:t>Xóa canvas</a:t>
            </a:r>
          </a:p>
          <a:p>
            <a:pPr marL="548640" lvl="2" indent="0">
              <a:buNone/>
            </a:pPr>
            <a:r>
              <a:rPr lang="en-US" dirty="0"/>
              <a:t>	</a:t>
            </a:r>
            <a:r>
              <a:rPr lang="en-US" dirty="0" smtClean="0">
                <a:solidFill>
                  <a:srgbClr val="00B0F0"/>
                </a:solidFill>
              </a:rPr>
              <a:t>gl</a:t>
            </a:r>
            <a:r>
              <a:rPr lang="en-US" dirty="0" smtClean="0"/>
              <a:t>.clearColor(0.5, 0.5, 0.5, 1);</a:t>
            </a:r>
          </a:p>
          <a:p>
            <a:pPr lvl="1"/>
            <a:r>
              <a:rPr lang="en-US" dirty="0" smtClean="0"/>
              <a:t>Kích hoạt kiểm tra độ sâu</a:t>
            </a:r>
          </a:p>
          <a:p>
            <a:pPr marL="548640" lvl="2" indent="0">
              <a:buNone/>
            </a:pPr>
            <a:r>
              <a:rPr lang="en-US" dirty="0" smtClean="0"/>
              <a:t>	</a:t>
            </a:r>
            <a:r>
              <a:rPr lang="en-US" dirty="0" smtClean="0">
                <a:solidFill>
                  <a:srgbClr val="00B0F0"/>
                </a:solidFill>
              </a:rPr>
              <a:t>gl</a:t>
            </a:r>
            <a:r>
              <a:rPr lang="en-US" dirty="0" smtClean="0"/>
              <a:t>.enable(</a:t>
            </a:r>
            <a:r>
              <a:rPr lang="en-US" dirty="0" smtClean="0">
                <a:solidFill>
                  <a:srgbClr val="00B0F0"/>
                </a:solidFill>
              </a:rPr>
              <a:t>gl</a:t>
            </a:r>
            <a:r>
              <a:rPr lang="en-US" dirty="0" smtClean="0"/>
              <a:t>.DEPTH_TEST);</a:t>
            </a:r>
          </a:p>
          <a:p>
            <a:pPr lvl="1"/>
            <a:r>
              <a:rPr lang="en-US" dirty="0" smtClean="0"/>
              <a:t>Xóa bit đệm màu</a:t>
            </a:r>
          </a:p>
          <a:p>
            <a:pPr marL="548640" lvl="2" indent="0">
              <a:buNone/>
            </a:pPr>
            <a:r>
              <a:rPr lang="en-US" dirty="0"/>
              <a:t>	</a:t>
            </a:r>
            <a:r>
              <a:rPr lang="en-US" dirty="0" smtClean="0">
                <a:solidFill>
                  <a:srgbClr val="00B0F0"/>
                </a:solidFill>
              </a:rPr>
              <a:t>gl</a:t>
            </a:r>
            <a:r>
              <a:rPr lang="en-US" dirty="0" smtClean="0"/>
              <a:t>.clear(</a:t>
            </a:r>
            <a:r>
              <a:rPr lang="en-US" dirty="0" smtClean="0">
                <a:solidFill>
                  <a:srgbClr val="00B0F0"/>
                </a:solidFill>
              </a:rPr>
              <a:t>gl</a:t>
            </a:r>
            <a:r>
              <a:rPr lang="en-US" dirty="0" smtClean="0"/>
              <a:t>.COLOR_BUFFER_BIT | </a:t>
            </a:r>
            <a:r>
              <a:rPr lang="en-US" dirty="0" smtClean="0">
                <a:solidFill>
                  <a:srgbClr val="00B0F0"/>
                </a:solidFill>
              </a:rPr>
              <a:t>gl</a:t>
            </a:r>
            <a:r>
              <a:rPr lang="en-US" dirty="0" smtClean="0"/>
              <a:t>.DEPTH_BUFFER_BIT);</a:t>
            </a:r>
          </a:p>
          <a:p>
            <a:pPr lvl="1"/>
            <a:r>
              <a:rPr lang="en-US" dirty="0" smtClean="0"/>
              <a:t>Đặt màng hình nhìn</a:t>
            </a:r>
          </a:p>
          <a:p>
            <a:pPr marL="548640" lvl="2" indent="0">
              <a:buNone/>
            </a:pPr>
            <a:r>
              <a:rPr lang="en-US" dirty="0"/>
              <a:t>	</a:t>
            </a:r>
            <a:r>
              <a:rPr lang="en-US" dirty="0" smtClean="0">
                <a:solidFill>
                  <a:srgbClr val="00B0F0"/>
                </a:solidFill>
              </a:rPr>
              <a:t>gl</a:t>
            </a:r>
            <a:r>
              <a:rPr lang="en-US" dirty="0" smtClean="0"/>
              <a:t>.viewport(0, 0, </a:t>
            </a:r>
            <a:r>
              <a:rPr lang="en-US" dirty="0" smtClean="0">
                <a:solidFill>
                  <a:srgbClr val="00B0F0"/>
                </a:solidFill>
              </a:rPr>
              <a:t>canvas</a:t>
            </a:r>
            <a:r>
              <a:rPr lang="en-US" dirty="0" smtClean="0"/>
              <a:t>.width, </a:t>
            </a:r>
            <a:r>
              <a:rPr lang="en-US" dirty="0" smtClean="0">
                <a:solidFill>
                  <a:srgbClr val="00B0F0"/>
                </a:solidFill>
              </a:rPr>
              <a:t>canvas</a:t>
            </a:r>
            <a:r>
              <a:rPr lang="en-US" dirty="0" smtClean="0"/>
              <a:t>.height);</a:t>
            </a:r>
          </a:p>
          <a:p>
            <a:pPr lvl="2"/>
            <a:endParaRPr lang="en-US" dirty="0" smtClean="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23</a:t>
            </a:fld>
            <a:endParaRPr lang="en-US"/>
          </a:p>
        </p:txBody>
      </p:sp>
    </p:spTree>
    <p:extLst>
      <p:ext uri="{BB962C8B-B14F-4D97-AF65-F5344CB8AC3E}">
        <p14:creationId xmlns:p14="http://schemas.microsoft.com/office/powerpoint/2010/main" val="1604969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Ví dụ</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Chuẩn bị canvas và nhận bối cảnh kết xuất Webgl</a:t>
            </a:r>
          </a:p>
          <a:p>
            <a:pPr marL="548640" lvl="2" indent="0">
              <a:buNone/>
            </a:pPr>
            <a:r>
              <a:rPr lang="en-US" dirty="0">
                <a:solidFill>
                  <a:srgbClr val="00B0F0"/>
                </a:solidFill>
              </a:rPr>
              <a:t>var</a:t>
            </a:r>
            <a:r>
              <a:rPr lang="en-US" dirty="0"/>
              <a:t> canvas = </a:t>
            </a:r>
            <a:r>
              <a:rPr lang="en-US" dirty="0">
                <a:solidFill>
                  <a:srgbClr val="00B0F0"/>
                </a:solidFill>
              </a:rPr>
              <a:t>document</a:t>
            </a:r>
            <a:r>
              <a:rPr lang="en-US" dirty="0"/>
              <a:t>.getElementById('</a:t>
            </a:r>
            <a:r>
              <a:rPr lang="en-US" dirty="0">
                <a:solidFill>
                  <a:srgbClr val="FF0000"/>
                </a:solidFill>
              </a:rPr>
              <a:t>my_Canvas</a:t>
            </a:r>
            <a:r>
              <a:rPr lang="en-US" dirty="0" smtClean="0"/>
              <a:t>');</a:t>
            </a:r>
          </a:p>
          <a:p>
            <a:pPr marL="548640" lvl="2" indent="0">
              <a:buNone/>
            </a:pPr>
            <a:r>
              <a:rPr lang="en-US" dirty="0" smtClean="0">
                <a:solidFill>
                  <a:srgbClr val="00B0F0"/>
                </a:solidFill>
              </a:rPr>
              <a:t>gl</a:t>
            </a:r>
            <a:r>
              <a:rPr lang="en-US" dirty="0" smtClean="0"/>
              <a:t> </a:t>
            </a:r>
            <a:r>
              <a:rPr lang="en-US" dirty="0"/>
              <a:t>= canvas.getContext('</a:t>
            </a:r>
            <a:r>
              <a:rPr lang="en-US" dirty="0">
                <a:solidFill>
                  <a:srgbClr val="FF0000"/>
                </a:solidFill>
              </a:rPr>
              <a:t>experimental-webgl</a:t>
            </a:r>
            <a:r>
              <a:rPr lang="en-US" dirty="0"/>
              <a:t>'); </a:t>
            </a:r>
            <a:endParaRPr lang="en-US" dirty="0" smtClean="0"/>
          </a:p>
          <a:p>
            <a:r>
              <a:rPr lang="en-US" dirty="0" smtClean="0"/>
              <a:t>Xác định hình học và lưu trữ nó trong các đối tượng bộ đệm</a:t>
            </a:r>
          </a:p>
          <a:p>
            <a:pPr marL="548640" lvl="2" indent="0">
              <a:buNone/>
            </a:pPr>
            <a:r>
              <a:rPr lang="en-US" dirty="0">
                <a:solidFill>
                  <a:srgbClr val="00B0F0"/>
                </a:solidFill>
              </a:rPr>
              <a:t>var</a:t>
            </a:r>
            <a:r>
              <a:rPr lang="en-US" dirty="0"/>
              <a:t> vertices = [</a:t>
            </a:r>
          </a:p>
          <a:p>
            <a:pPr marL="548640" lvl="2" indent="0">
              <a:buNone/>
            </a:pPr>
            <a:r>
              <a:rPr lang="en-US" dirty="0"/>
              <a:t>            -0.5,0.5,0.0,</a:t>
            </a:r>
          </a:p>
          <a:p>
            <a:pPr marL="548640" lvl="2" indent="0">
              <a:buNone/>
            </a:pPr>
            <a:r>
              <a:rPr lang="en-US" dirty="0"/>
              <a:t>            0.0,0.5,0.0,</a:t>
            </a:r>
          </a:p>
          <a:p>
            <a:pPr marL="548640" lvl="2" indent="0">
              <a:buNone/>
            </a:pPr>
            <a:r>
              <a:rPr lang="en-US" dirty="0"/>
              <a:t>            -0.25,0.25,0.0, </a:t>
            </a:r>
          </a:p>
          <a:p>
            <a:pPr marL="548640" lvl="2" indent="0">
              <a:buNone/>
            </a:pPr>
            <a:r>
              <a:rPr lang="en-US" dirty="0"/>
              <a:t>         ];</a:t>
            </a:r>
            <a:endParaRPr lang="en-US" dirty="0" smtClean="0"/>
          </a:p>
          <a:p>
            <a:r>
              <a:rPr lang="en-US" dirty="0" smtClean="0"/>
              <a:t>Tạo và biên dịch các chương trình Shader</a:t>
            </a:r>
          </a:p>
          <a:p>
            <a:pPr marL="548640" lvl="2" indent="0">
              <a:buNone/>
            </a:pPr>
            <a:r>
              <a:rPr lang="en-US" dirty="0" smtClean="0">
                <a:solidFill>
                  <a:srgbClr val="00B0F0"/>
                </a:solidFill>
              </a:rPr>
              <a:t>var</a:t>
            </a:r>
            <a:r>
              <a:rPr lang="en-US" dirty="0" smtClean="0"/>
              <a:t> </a:t>
            </a:r>
            <a:r>
              <a:rPr lang="en-US" dirty="0"/>
              <a:t>vertCode =</a:t>
            </a:r>
          </a:p>
          <a:p>
            <a:pPr marL="548640" lvl="2" indent="0">
              <a:buNone/>
            </a:pPr>
            <a:r>
              <a:rPr lang="en-US" dirty="0"/>
              <a:t>            '</a:t>
            </a:r>
            <a:r>
              <a:rPr lang="en-US" dirty="0">
                <a:solidFill>
                  <a:srgbClr val="FF0000"/>
                </a:solidFill>
              </a:rPr>
              <a:t>attribute vec3 coordinates;</a:t>
            </a:r>
            <a:r>
              <a:rPr lang="en-US" dirty="0"/>
              <a:t>' </a:t>
            </a:r>
            <a:r>
              <a:rPr lang="en-US" dirty="0" smtClean="0"/>
              <a:t>+</a:t>
            </a:r>
            <a:endParaRPr lang="en-US" dirty="0"/>
          </a:p>
          <a:p>
            <a:pPr marL="548640" lvl="2" indent="0">
              <a:buNone/>
            </a:pPr>
            <a:r>
              <a:rPr lang="en-US" dirty="0"/>
              <a:t>            '</a:t>
            </a:r>
            <a:r>
              <a:rPr lang="en-US" dirty="0">
                <a:solidFill>
                  <a:srgbClr val="FF0000"/>
                </a:solidFill>
              </a:rPr>
              <a:t>void main(void) {</a:t>
            </a:r>
            <a:r>
              <a:rPr lang="en-US" dirty="0"/>
              <a:t>' +</a:t>
            </a:r>
          </a:p>
          <a:p>
            <a:pPr marL="548640" lvl="2" indent="0">
              <a:buNone/>
            </a:pPr>
            <a:r>
              <a:rPr lang="en-US" dirty="0"/>
              <a:t>               </a:t>
            </a:r>
            <a:r>
              <a:rPr lang="en-US" dirty="0" smtClean="0"/>
              <a:t>'</a:t>
            </a:r>
            <a:r>
              <a:rPr lang="en-US" dirty="0" smtClean="0">
                <a:solidFill>
                  <a:srgbClr val="FF0000"/>
                </a:solidFill>
              </a:rPr>
              <a:t>gl_Position </a:t>
            </a:r>
            <a:r>
              <a:rPr lang="en-US" dirty="0">
                <a:solidFill>
                  <a:srgbClr val="FF0000"/>
                </a:solidFill>
              </a:rPr>
              <a:t>= vec4(coordinates, 1.0);</a:t>
            </a:r>
            <a:r>
              <a:rPr lang="en-US" dirty="0"/>
              <a:t>' +</a:t>
            </a:r>
          </a:p>
          <a:p>
            <a:pPr marL="548640" lvl="2" indent="0">
              <a:buNone/>
            </a:pPr>
            <a:r>
              <a:rPr lang="en-US" dirty="0"/>
              <a:t>               '</a:t>
            </a:r>
            <a:r>
              <a:rPr lang="en-US" dirty="0">
                <a:solidFill>
                  <a:srgbClr val="FF0000"/>
                </a:solidFill>
              </a:rPr>
              <a:t>gl_PointSize = 10.0;</a:t>
            </a:r>
            <a:r>
              <a:rPr lang="en-US" dirty="0"/>
              <a:t>'+</a:t>
            </a:r>
          </a:p>
          <a:p>
            <a:pPr marL="548640" lvl="2" indent="0">
              <a:buNone/>
            </a:pPr>
            <a:r>
              <a:rPr lang="en-US" dirty="0"/>
              <a:t>            '</a:t>
            </a:r>
            <a:r>
              <a:rPr lang="en-US" dirty="0">
                <a:solidFill>
                  <a:srgbClr val="FF0000"/>
                </a:solidFill>
              </a:rPr>
              <a:t>}</a:t>
            </a:r>
            <a:r>
              <a:rPr lang="en-US" dirty="0"/>
              <a:t>';</a:t>
            </a:r>
          </a:p>
          <a:p>
            <a:pPr marL="548640" lvl="2" indent="0">
              <a:buNone/>
            </a:pPr>
            <a:r>
              <a:rPr lang="en-US" dirty="0" smtClean="0">
                <a:solidFill>
                  <a:srgbClr val="00B0F0"/>
                </a:solidFill>
              </a:rPr>
              <a:t>var</a:t>
            </a:r>
            <a:r>
              <a:rPr lang="en-US" dirty="0" smtClean="0"/>
              <a:t> </a:t>
            </a:r>
            <a:r>
              <a:rPr lang="en-US" dirty="0"/>
              <a:t>vertShader = </a:t>
            </a:r>
            <a:r>
              <a:rPr lang="en-US" dirty="0">
                <a:solidFill>
                  <a:srgbClr val="00B0F0"/>
                </a:solidFill>
              </a:rPr>
              <a:t>gl</a:t>
            </a:r>
            <a:r>
              <a:rPr lang="en-US" dirty="0"/>
              <a:t>.createShader(</a:t>
            </a:r>
            <a:r>
              <a:rPr lang="en-US" dirty="0">
                <a:solidFill>
                  <a:srgbClr val="00B0F0"/>
                </a:solidFill>
              </a:rPr>
              <a:t>gl</a:t>
            </a:r>
            <a:r>
              <a:rPr lang="en-US" dirty="0"/>
              <a:t>.VERTEX_SHADER);</a:t>
            </a:r>
          </a:p>
          <a:p>
            <a:pPr marL="548640" lvl="2" indent="0">
              <a:buNone/>
            </a:pPr>
            <a:r>
              <a:rPr lang="en-US" dirty="0" smtClean="0">
                <a:solidFill>
                  <a:srgbClr val="00B0F0"/>
                </a:solidFill>
              </a:rPr>
              <a:t>gl</a:t>
            </a:r>
            <a:r>
              <a:rPr lang="en-US" dirty="0" smtClean="0"/>
              <a:t>.shaderSource(vertShader</a:t>
            </a:r>
            <a:r>
              <a:rPr lang="en-US" dirty="0"/>
              <a:t>, vertCode);</a:t>
            </a:r>
          </a:p>
          <a:p>
            <a:pPr marL="548640" lvl="2" indent="0">
              <a:buNone/>
            </a:pPr>
            <a:r>
              <a:rPr lang="en-US" dirty="0" smtClean="0">
                <a:solidFill>
                  <a:srgbClr val="00B0F0"/>
                </a:solidFill>
              </a:rPr>
              <a:t>gl</a:t>
            </a:r>
            <a:r>
              <a:rPr lang="en-US" dirty="0" smtClean="0"/>
              <a:t>.compileShader(vertShader);</a:t>
            </a:r>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24</a:t>
            </a:fld>
            <a:endParaRPr lang="en-US"/>
          </a:p>
        </p:txBody>
      </p:sp>
    </p:spTree>
    <p:extLst>
      <p:ext uri="{BB962C8B-B14F-4D97-AF65-F5344CB8AC3E}">
        <p14:creationId xmlns:p14="http://schemas.microsoft.com/office/powerpoint/2010/main" val="3142361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Ví dụ</a:t>
            </a:r>
            <a:endParaRPr lang="en-US" dirty="0"/>
          </a:p>
        </p:txBody>
      </p:sp>
      <p:sp>
        <p:nvSpPr>
          <p:cNvPr id="3" name="Content Placeholder 2"/>
          <p:cNvSpPr>
            <a:spLocks noGrp="1"/>
          </p:cNvSpPr>
          <p:nvPr>
            <p:ph idx="1"/>
          </p:nvPr>
        </p:nvSpPr>
        <p:spPr/>
        <p:txBody>
          <a:bodyPr>
            <a:normAutofit/>
          </a:bodyPr>
          <a:lstStyle/>
          <a:p>
            <a:r>
              <a:rPr lang="en-US" dirty="0"/>
              <a:t>Liên kết chương trình Shader với các đối tượng bộ </a:t>
            </a:r>
            <a:r>
              <a:rPr lang="en-US" dirty="0" smtClean="0"/>
              <a:t>đệm</a:t>
            </a:r>
          </a:p>
          <a:p>
            <a:pPr marL="548640" lvl="2" indent="0">
              <a:buNone/>
            </a:pPr>
            <a:r>
              <a:rPr lang="en-US" dirty="0">
                <a:solidFill>
                  <a:srgbClr val="00B0F0"/>
                </a:solidFill>
              </a:rPr>
              <a:t>var</a:t>
            </a:r>
            <a:r>
              <a:rPr lang="en-US" dirty="0"/>
              <a:t> shaderProgram = </a:t>
            </a:r>
            <a:r>
              <a:rPr lang="en-US" dirty="0">
                <a:solidFill>
                  <a:srgbClr val="00B0F0"/>
                </a:solidFill>
              </a:rPr>
              <a:t>gl</a:t>
            </a:r>
            <a:r>
              <a:rPr lang="en-US" dirty="0"/>
              <a:t>.createProgram();</a:t>
            </a:r>
          </a:p>
          <a:p>
            <a:pPr marL="548640" lvl="2" indent="0">
              <a:buNone/>
            </a:pPr>
            <a:r>
              <a:rPr lang="en-US" dirty="0" smtClean="0">
                <a:solidFill>
                  <a:srgbClr val="00B0F0"/>
                </a:solidFill>
              </a:rPr>
              <a:t>gl</a:t>
            </a:r>
            <a:r>
              <a:rPr lang="en-US" dirty="0" smtClean="0"/>
              <a:t>.attachShader(shaderProgram</a:t>
            </a:r>
            <a:r>
              <a:rPr lang="en-US" dirty="0"/>
              <a:t>, vertShader); </a:t>
            </a:r>
          </a:p>
          <a:p>
            <a:pPr marL="548640" lvl="2" indent="0">
              <a:buNone/>
            </a:pPr>
            <a:r>
              <a:rPr lang="en-US" dirty="0" smtClean="0">
                <a:solidFill>
                  <a:srgbClr val="00B0F0"/>
                </a:solidFill>
              </a:rPr>
              <a:t>gl</a:t>
            </a:r>
            <a:r>
              <a:rPr lang="en-US" dirty="0" smtClean="0"/>
              <a:t>.attachShader(shaderProgram</a:t>
            </a:r>
            <a:r>
              <a:rPr lang="en-US" dirty="0"/>
              <a:t>, fragShader);</a:t>
            </a:r>
          </a:p>
          <a:p>
            <a:pPr marL="548640" lvl="2" indent="0">
              <a:buNone/>
            </a:pPr>
            <a:r>
              <a:rPr lang="en-US" dirty="0" smtClean="0">
                <a:solidFill>
                  <a:srgbClr val="00B0F0"/>
                </a:solidFill>
              </a:rPr>
              <a:t>gl</a:t>
            </a:r>
            <a:r>
              <a:rPr lang="en-US" dirty="0" smtClean="0"/>
              <a:t>.linkProgram(shaderProgram</a:t>
            </a:r>
            <a:r>
              <a:rPr lang="en-US" dirty="0"/>
              <a:t>);</a:t>
            </a:r>
          </a:p>
          <a:p>
            <a:pPr marL="548640" lvl="2" indent="0">
              <a:buNone/>
            </a:pPr>
            <a:r>
              <a:rPr lang="en-US" dirty="0" smtClean="0">
                <a:solidFill>
                  <a:srgbClr val="00B0F0"/>
                </a:solidFill>
              </a:rPr>
              <a:t>gl</a:t>
            </a:r>
            <a:r>
              <a:rPr lang="en-US" dirty="0" smtClean="0"/>
              <a:t>.useProgram(shaderProgram</a:t>
            </a:r>
            <a:r>
              <a:rPr lang="en-US" dirty="0"/>
              <a:t>);</a:t>
            </a:r>
          </a:p>
          <a:p>
            <a:r>
              <a:rPr lang="en-US" dirty="0"/>
              <a:t>Vẽ đối tượng cần </a:t>
            </a:r>
            <a:r>
              <a:rPr lang="en-US" dirty="0" smtClean="0"/>
              <a:t>thiết</a:t>
            </a:r>
          </a:p>
          <a:p>
            <a:endParaRPr lang="en-US" dirty="0"/>
          </a:p>
          <a:p>
            <a:r>
              <a:rPr lang="en-US" dirty="0"/>
              <a:t>OpenProject - </a:t>
            </a:r>
            <a:r>
              <a:rPr lang="en-US" dirty="0" smtClean="0">
                <a:hlinkClick r:id="rId2" action="ppaction://hlinkfile"/>
              </a:rPr>
              <a:t>Test.html</a:t>
            </a: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25</a:t>
            </a:fld>
            <a:endParaRPr lang="en-US"/>
          </a:p>
        </p:txBody>
      </p:sp>
    </p:spTree>
    <p:extLst>
      <p:ext uri="{BB962C8B-B14F-4D97-AF65-F5344CB8AC3E}">
        <p14:creationId xmlns:p14="http://schemas.microsoft.com/office/powerpoint/2010/main" val="516751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Ứng dụng “3D house”</a:t>
            </a: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26</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757364"/>
            <a:ext cx="7772400" cy="433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581400" y="6324600"/>
            <a:ext cx="2362200" cy="369332"/>
          </a:xfrm>
          <a:prstGeom prst="rect">
            <a:avLst/>
          </a:prstGeom>
          <a:noFill/>
        </p:spPr>
        <p:txBody>
          <a:bodyPr wrap="square" rtlCol="0">
            <a:spAutoFit/>
          </a:bodyPr>
          <a:lstStyle/>
          <a:p>
            <a:r>
              <a:rPr lang="en-US" i="1" dirty="0" smtClean="0"/>
              <a:t>Hình 3.1 3D House</a:t>
            </a:r>
            <a:endParaRPr lang="en-US" i="1" dirty="0"/>
          </a:p>
        </p:txBody>
      </p:sp>
    </p:spTree>
    <p:extLst>
      <p:ext uri="{BB962C8B-B14F-4D97-AF65-F5344CB8AC3E}">
        <p14:creationId xmlns:p14="http://schemas.microsoft.com/office/powerpoint/2010/main" val="252372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Ứnd dụng 3D house</a:t>
            </a:r>
            <a:endParaRPr lang="en-US" dirty="0"/>
          </a:p>
        </p:txBody>
      </p:sp>
      <p:sp>
        <p:nvSpPr>
          <p:cNvPr id="3" name="Content Placeholder 2"/>
          <p:cNvSpPr>
            <a:spLocks noGrp="1"/>
          </p:cNvSpPr>
          <p:nvPr>
            <p:ph idx="1"/>
          </p:nvPr>
        </p:nvSpPr>
        <p:spPr/>
        <p:txBody>
          <a:bodyPr/>
          <a:lstStyle/>
          <a:p>
            <a:r>
              <a:rPr lang="en-US" dirty="0" smtClean="0"/>
              <a:t>Sử dụng mã nguồn mở </a:t>
            </a:r>
            <a:r>
              <a:rPr lang="en-US" dirty="0" smtClean="0"/>
              <a:t>THREE.js</a:t>
            </a:r>
            <a:endParaRPr lang="en-US" dirty="0" smtClean="0"/>
          </a:p>
          <a:p>
            <a:r>
              <a:rPr lang="en-US" dirty="0" smtClean="0"/>
              <a:t>Các tính năng trong mô hình</a:t>
            </a:r>
          </a:p>
          <a:p>
            <a:pPr lvl="1"/>
            <a:r>
              <a:rPr lang="en-US" dirty="0" smtClean="0"/>
              <a:t>2 góc nhìn</a:t>
            </a:r>
          </a:p>
          <a:p>
            <a:pPr lvl="1"/>
            <a:r>
              <a:rPr lang="en-US" dirty="0" smtClean="0"/>
              <a:t>Thay đổi nền nhà từng phòng</a:t>
            </a:r>
          </a:p>
          <a:p>
            <a:pPr lvl="1"/>
            <a:r>
              <a:rPr lang="en-US" dirty="0" smtClean="0"/>
              <a:t>Di chuyển vị trí</a:t>
            </a:r>
          </a:p>
          <a:p>
            <a:pPr lvl="1"/>
            <a:r>
              <a:rPr lang="en-US" dirty="0" smtClean="0"/>
              <a:t>Có thể chọn vị trí phòng</a:t>
            </a:r>
          </a:p>
          <a:p>
            <a:r>
              <a:rPr lang="en-US" dirty="0" smtClean="0"/>
              <a:t>Phát triển thêm</a:t>
            </a:r>
          </a:p>
          <a:p>
            <a:pPr lvl="1"/>
            <a:r>
              <a:rPr lang="en-US" dirty="0" smtClean="0"/>
              <a:t>Đặt Id cho các đồ dùng trong phòng</a:t>
            </a:r>
          </a:p>
          <a:p>
            <a:pPr lvl="1"/>
            <a:r>
              <a:rPr lang="en-US" dirty="0" smtClean="0"/>
              <a:t>Thay đổi vật, di chuyển vật, thay màu,...</a:t>
            </a:r>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27</a:t>
            </a:fld>
            <a:endParaRPr lang="en-US"/>
          </a:p>
        </p:txBody>
      </p:sp>
    </p:spTree>
    <p:extLst>
      <p:ext uri="{BB962C8B-B14F-4D97-AF65-F5344CB8AC3E}">
        <p14:creationId xmlns:p14="http://schemas.microsoft.com/office/powerpoint/2010/main" val="28615243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Ứng dụng 3D house</a:t>
            </a:r>
            <a:endParaRPr lang="en-US" dirty="0"/>
          </a:p>
        </p:txBody>
      </p:sp>
      <p:sp>
        <p:nvSpPr>
          <p:cNvPr id="3" name="Content Placeholder 2"/>
          <p:cNvSpPr>
            <a:spLocks noGrp="1"/>
          </p:cNvSpPr>
          <p:nvPr>
            <p:ph idx="1"/>
          </p:nvPr>
        </p:nvSpPr>
        <p:spPr/>
        <p:txBody>
          <a:bodyPr/>
          <a:lstStyle/>
          <a:p>
            <a:r>
              <a:rPr lang="en-US" dirty="0" smtClean="0"/>
              <a:t>Giải thích mã nguồn</a:t>
            </a:r>
          </a:p>
          <a:p>
            <a:pPr lvl="1"/>
            <a:r>
              <a:rPr lang="en-US" dirty="0" smtClean="0"/>
              <a:t>Function makeGui1(){};</a:t>
            </a:r>
          </a:p>
          <a:p>
            <a:pPr lvl="2"/>
            <a:r>
              <a:rPr lang="en-US" dirty="0" smtClean="0"/>
              <a:t>Thiết kế giao diện với góc nhiều toàn diện ở trên</a:t>
            </a:r>
          </a:p>
          <a:p>
            <a:pPr lvl="2"/>
            <a:r>
              <a:rPr lang="en-US" dirty="0" smtClean="0"/>
              <a:t>Thiết đặt vị tí đặt camera</a:t>
            </a:r>
          </a:p>
          <a:p>
            <a:pPr lvl="2"/>
            <a:r>
              <a:rPr lang="en-US" dirty="0" smtClean="0"/>
              <a:t>Đặt texture nền.</a:t>
            </a: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775" y="2819400"/>
            <a:ext cx="31527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4572000"/>
            <a:ext cx="85471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400800" y="3810000"/>
            <a:ext cx="1905000" cy="369332"/>
          </a:xfrm>
          <a:prstGeom prst="rect">
            <a:avLst/>
          </a:prstGeom>
          <a:noFill/>
        </p:spPr>
        <p:txBody>
          <a:bodyPr wrap="square" rtlCol="0">
            <a:spAutoFit/>
          </a:bodyPr>
          <a:lstStyle/>
          <a:p>
            <a:r>
              <a:rPr lang="en-US" i="1" dirty="0" smtClean="0"/>
              <a:t>Hình 3.2 camera</a:t>
            </a:r>
            <a:endParaRPr lang="en-US" i="1" dirty="0"/>
          </a:p>
        </p:txBody>
      </p:sp>
      <p:sp>
        <p:nvSpPr>
          <p:cNvPr id="9" name="TextBox 8"/>
          <p:cNvSpPr txBox="1"/>
          <p:nvPr/>
        </p:nvSpPr>
        <p:spPr>
          <a:xfrm>
            <a:off x="3733800" y="6400800"/>
            <a:ext cx="1905000" cy="369332"/>
          </a:xfrm>
          <a:prstGeom prst="rect">
            <a:avLst/>
          </a:prstGeom>
          <a:noFill/>
        </p:spPr>
        <p:txBody>
          <a:bodyPr wrap="square" rtlCol="0">
            <a:spAutoFit/>
          </a:bodyPr>
          <a:lstStyle/>
          <a:p>
            <a:r>
              <a:rPr lang="en-US" i="1" dirty="0" smtClean="0"/>
              <a:t>Hình 3.3 texture</a:t>
            </a:r>
            <a:endParaRPr lang="en-US" i="1" dirty="0"/>
          </a:p>
        </p:txBody>
      </p:sp>
    </p:spTree>
    <p:extLst>
      <p:ext uri="{BB962C8B-B14F-4D97-AF65-F5344CB8AC3E}">
        <p14:creationId xmlns:p14="http://schemas.microsoft.com/office/powerpoint/2010/main" val="3408276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Ứng dụng 3D house</a:t>
            </a:r>
            <a:endParaRPr lang="en-US" dirty="0"/>
          </a:p>
        </p:txBody>
      </p:sp>
      <p:sp>
        <p:nvSpPr>
          <p:cNvPr id="3" name="Content Placeholder 2"/>
          <p:cNvSpPr>
            <a:spLocks noGrp="1"/>
          </p:cNvSpPr>
          <p:nvPr>
            <p:ph idx="1"/>
          </p:nvPr>
        </p:nvSpPr>
        <p:spPr/>
        <p:txBody>
          <a:bodyPr/>
          <a:lstStyle/>
          <a:p>
            <a:pPr lvl="1"/>
            <a:r>
              <a:rPr lang="en-US" dirty="0" smtClean="0"/>
              <a:t>Function makeGui2(){};</a:t>
            </a:r>
          </a:p>
          <a:p>
            <a:pPr lvl="2"/>
            <a:r>
              <a:rPr lang="en-US" dirty="0" smtClean="0"/>
              <a:t>Thiết đặt vị trí camera</a:t>
            </a:r>
          </a:p>
          <a:p>
            <a:pPr lvl="2"/>
            <a:r>
              <a:rPr lang="en-US" dirty="0" smtClean="0"/>
              <a:t>Không còn thay đổi texture nền</a:t>
            </a:r>
          </a:p>
          <a:p>
            <a:pPr lvl="1"/>
            <a:r>
              <a:rPr lang="en-US" dirty="0" smtClean="0"/>
              <a:t>Các hàm sự kiện</a:t>
            </a:r>
          </a:p>
          <a:p>
            <a:pPr lvl="2"/>
            <a:r>
              <a:rPr lang="en-US" dirty="0" smtClean="0"/>
              <a:t>onDocumentMouseMove(event);</a:t>
            </a:r>
          </a:p>
          <a:p>
            <a:pPr lvl="2"/>
            <a:r>
              <a:rPr lang="en-US" dirty="0" smtClean="0"/>
              <a:t>onDocumentMouseDown(event);</a:t>
            </a:r>
          </a:p>
          <a:p>
            <a:pPr lvl="2"/>
            <a:endParaRPr lang="en-US" dirty="0" smtClean="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29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828800"/>
            <a:ext cx="26670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63540" y="2590800"/>
            <a:ext cx="1905000" cy="369332"/>
          </a:xfrm>
          <a:prstGeom prst="rect">
            <a:avLst/>
          </a:prstGeom>
          <a:noFill/>
        </p:spPr>
        <p:txBody>
          <a:bodyPr wrap="square" rtlCol="0">
            <a:spAutoFit/>
          </a:bodyPr>
          <a:lstStyle/>
          <a:p>
            <a:r>
              <a:rPr lang="en-US" i="1" dirty="0" smtClean="0"/>
              <a:t>Hình 3.4 camera</a:t>
            </a:r>
            <a:endParaRPr lang="en-US" i="1" dirty="0"/>
          </a:p>
        </p:txBody>
      </p:sp>
    </p:spTree>
    <p:extLst>
      <p:ext uri="{BB962C8B-B14F-4D97-AF65-F5344CB8AC3E}">
        <p14:creationId xmlns:p14="http://schemas.microsoft.com/office/powerpoint/2010/main" val="1325915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Ứng dụng thực tế</a:t>
            </a:r>
            <a:r>
              <a:rPr lang="en-US" baseline="30000" dirty="0"/>
              <a:t> </a:t>
            </a:r>
            <a:r>
              <a:rPr lang="en-US" baseline="30000" dirty="0" smtClean="0"/>
              <a:t>.</a:t>
            </a:r>
            <a:r>
              <a:rPr lang="en-US" sz="2000" baseline="30000" dirty="0" smtClean="0">
                <a:solidFill>
                  <a:schemeClr val="tx1"/>
                </a:solidFill>
              </a:rPr>
              <a:t>[1]</a:t>
            </a:r>
            <a:endParaRPr lang="en-US" sz="2000" baseline="30000" dirty="0">
              <a:solidFill>
                <a:schemeClr val="tx1"/>
              </a:solidFill>
            </a:endParaRPr>
          </a:p>
        </p:txBody>
      </p:sp>
      <p:sp>
        <p:nvSpPr>
          <p:cNvPr id="3" name="Content Placeholder 2"/>
          <p:cNvSpPr>
            <a:spLocks noGrp="1"/>
          </p:cNvSpPr>
          <p:nvPr>
            <p:ph idx="1"/>
          </p:nvPr>
        </p:nvSpPr>
        <p:spPr/>
        <p:txBody>
          <a:bodyPr/>
          <a:lstStyle/>
          <a:p>
            <a:r>
              <a:rPr lang="en-US" dirty="0" smtClean="0"/>
              <a:t>Maps</a:t>
            </a:r>
          </a:p>
          <a:p>
            <a:pPr marL="0" indent="0">
              <a:buNone/>
            </a:pP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828800"/>
            <a:ext cx="6843978" cy="4361272"/>
          </a:xfrm>
          <a:prstGeom prst="rect">
            <a:avLst/>
          </a:prstGeom>
        </p:spPr>
      </p:pic>
      <p:sp>
        <p:nvSpPr>
          <p:cNvPr id="6" name="TextBox 5"/>
          <p:cNvSpPr txBox="1"/>
          <p:nvPr/>
        </p:nvSpPr>
        <p:spPr>
          <a:xfrm>
            <a:off x="4572000" y="6190072"/>
            <a:ext cx="3352800" cy="369332"/>
          </a:xfrm>
          <a:prstGeom prst="rect">
            <a:avLst/>
          </a:prstGeom>
          <a:noFill/>
        </p:spPr>
        <p:txBody>
          <a:bodyPr wrap="square" rtlCol="0">
            <a:spAutoFit/>
          </a:bodyPr>
          <a:lstStyle/>
          <a:p>
            <a:r>
              <a:rPr lang="en-US" i="1" dirty="0"/>
              <a:t>H</a:t>
            </a:r>
            <a:r>
              <a:rPr lang="en-US" i="1" dirty="0" smtClean="0"/>
              <a:t>ình 1.1 Maps</a:t>
            </a:r>
            <a:endParaRPr lang="en-US" i="1" dirty="0"/>
          </a:p>
        </p:txBody>
      </p:sp>
    </p:spTree>
    <p:extLst>
      <p:ext uri="{BB962C8B-B14F-4D97-AF65-F5344CB8AC3E}">
        <p14:creationId xmlns:p14="http://schemas.microsoft.com/office/powerpoint/2010/main" val="2313569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Tài liệu tham khảo</a:t>
            </a:r>
            <a:endParaRPr lang="en-US" dirty="0"/>
          </a:p>
        </p:txBody>
      </p:sp>
      <p:sp>
        <p:nvSpPr>
          <p:cNvPr id="3" name="Content Placeholder 2"/>
          <p:cNvSpPr>
            <a:spLocks noGrp="1"/>
          </p:cNvSpPr>
          <p:nvPr>
            <p:ph idx="1"/>
          </p:nvPr>
        </p:nvSpPr>
        <p:spPr/>
        <p:txBody>
          <a:bodyPr/>
          <a:lstStyle/>
          <a:p>
            <a:r>
              <a:rPr lang="en-US" dirty="0"/>
              <a:t>[1] </a:t>
            </a:r>
            <a:r>
              <a:rPr lang="en-US" dirty="0">
                <a:hlinkClick r:id="rId2"/>
              </a:rPr>
              <a:t>https://</a:t>
            </a:r>
            <a:r>
              <a:rPr lang="en-US" dirty="0" smtClean="0">
                <a:hlinkClick r:id="rId2"/>
              </a:rPr>
              <a:t>manu.ninja/25-real-world-applications-using-webgl</a:t>
            </a:r>
            <a:endParaRPr lang="en-US" dirty="0" smtClean="0"/>
          </a:p>
          <a:p>
            <a:r>
              <a:rPr lang="en-US" dirty="0"/>
              <a:t>[2] </a:t>
            </a:r>
            <a:r>
              <a:rPr lang="en-US" dirty="0">
                <a:hlinkClick r:id="rId3"/>
              </a:rPr>
              <a:t>https://</a:t>
            </a:r>
            <a:r>
              <a:rPr lang="en-US" dirty="0" smtClean="0">
                <a:hlinkClick r:id="rId3"/>
              </a:rPr>
              <a:t>viblo.asia/p/50-project-open-source-javascript-pho-bien-nhat-tren-github-2018-phan-i-yMnKMAEgK7P</a:t>
            </a:r>
            <a:endParaRPr lang="en-US" dirty="0"/>
          </a:p>
          <a:p>
            <a:r>
              <a:rPr lang="en-US" dirty="0" smtClean="0"/>
              <a:t>[3] </a:t>
            </a:r>
            <a:r>
              <a:rPr lang="en-US" dirty="0">
                <a:hlinkClick r:id="rId4"/>
              </a:rPr>
              <a:t>https://github.com/mrdoob/three.js</a:t>
            </a:r>
            <a:endParaRPr lang="en-US" dirty="0" smtClean="0"/>
          </a:p>
          <a:p>
            <a:r>
              <a:rPr lang="en-US" dirty="0" smtClean="0"/>
              <a:t>[</a:t>
            </a:r>
            <a:r>
              <a:rPr lang="en-US" dirty="0"/>
              <a:t>4</a:t>
            </a:r>
            <a:r>
              <a:rPr lang="en-US" dirty="0" smtClean="0"/>
              <a:t>] </a:t>
            </a:r>
            <a:r>
              <a:rPr lang="en-US" dirty="0">
                <a:hlinkClick r:id="rId5"/>
              </a:rPr>
              <a:t>https://</a:t>
            </a:r>
            <a:r>
              <a:rPr lang="en-US" dirty="0" smtClean="0">
                <a:hlinkClick r:id="rId5"/>
              </a:rPr>
              <a:t>github.com/tensorflow/tfjs-core</a:t>
            </a:r>
            <a:endParaRPr lang="en-US" dirty="0" smtClean="0"/>
          </a:p>
          <a:p>
            <a:endParaRPr lang="en-US" dirty="0"/>
          </a:p>
          <a:p>
            <a:r>
              <a:rPr lang="en-US" dirty="0" smtClean="0"/>
              <a:t>Tham khảo chính</a:t>
            </a:r>
          </a:p>
          <a:p>
            <a:pPr marL="548640" lvl="2" indent="0">
              <a:buNone/>
            </a:pPr>
            <a:r>
              <a:rPr lang="en-US" sz="2400" dirty="0" smtClean="0">
                <a:hlinkClick r:id="rId6"/>
              </a:rPr>
              <a:t>https</a:t>
            </a:r>
            <a:r>
              <a:rPr lang="en-US" sz="2400" dirty="0">
                <a:hlinkClick r:id="rId6"/>
              </a:rPr>
              <a:t>://</a:t>
            </a:r>
            <a:r>
              <a:rPr lang="en-US" sz="2400" dirty="0" smtClean="0">
                <a:hlinkClick r:id="rId6"/>
              </a:rPr>
              <a:t>www.tutorialspoint.com/webgl/index.htm</a:t>
            </a:r>
            <a:endParaRPr lang="en-US" sz="2400" dirty="0" smtClean="0"/>
          </a:p>
          <a:p>
            <a:pPr marL="27432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30</a:t>
            </a:fld>
            <a:endParaRPr lang="en-US"/>
          </a:p>
        </p:txBody>
      </p:sp>
    </p:spTree>
    <p:extLst>
      <p:ext uri="{BB962C8B-B14F-4D97-AF65-F5344CB8AC3E}">
        <p14:creationId xmlns:p14="http://schemas.microsoft.com/office/powerpoint/2010/main" val="1210046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Ứng dụng thực tế</a:t>
            </a:r>
            <a:endParaRPr lang="en-US" dirty="0"/>
          </a:p>
        </p:txBody>
      </p:sp>
      <p:sp>
        <p:nvSpPr>
          <p:cNvPr id="3" name="Content Placeholder 2"/>
          <p:cNvSpPr>
            <a:spLocks noGrp="1"/>
          </p:cNvSpPr>
          <p:nvPr>
            <p:ph idx="1"/>
          </p:nvPr>
        </p:nvSpPr>
        <p:spPr/>
        <p:txBody>
          <a:bodyPr/>
          <a:lstStyle/>
          <a:p>
            <a:r>
              <a:rPr lang="en-US" dirty="0" smtClean="0"/>
              <a:t>Medicine</a:t>
            </a:r>
          </a:p>
          <a:p>
            <a:r>
              <a:rPr lang="en-US" dirty="0" smtClean="0"/>
              <a:t>Shops</a:t>
            </a:r>
          </a:p>
          <a:p>
            <a:r>
              <a:rPr lang="en-US" dirty="0" smtClean="0"/>
              <a:t>...</a:t>
            </a: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866900"/>
            <a:ext cx="6664828" cy="4305300"/>
          </a:xfrm>
          <a:prstGeom prst="rect">
            <a:avLst/>
          </a:prstGeom>
        </p:spPr>
      </p:pic>
      <p:sp>
        <p:nvSpPr>
          <p:cNvPr id="7" name="TextBox 6"/>
          <p:cNvSpPr txBox="1"/>
          <p:nvPr/>
        </p:nvSpPr>
        <p:spPr>
          <a:xfrm>
            <a:off x="4572000" y="6190072"/>
            <a:ext cx="3352800" cy="369332"/>
          </a:xfrm>
          <a:prstGeom prst="rect">
            <a:avLst/>
          </a:prstGeom>
          <a:noFill/>
        </p:spPr>
        <p:txBody>
          <a:bodyPr wrap="square" rtlCol="0">
            <a:spAutoFit/>
          </a:bodyPr>
          <a:lstStyle/>
          <a:p>
            <a:r>
              <a:rPr lang="en-US" i="1" dirty="0"/>
              <a:t>H</a:t>
            </a:r>
            <a:r>
              <a:rPr lang="en-US" i="1" dirty="0" smtClean="0"/>
              <a:t>ình 1.2 Medicine</a:t>
            </a:r>
            <a:endParaRPr lang="en-US" i="1" dirty="0"/>
          </a:p>
        </p:txBody>
      </p:sp>
    </p:spTree>
    <p:extLst>
      <p:ext uri="{BB962C8B-B14F-4D97-AF65-F5344CB8AC3E}">
        <p14:creationId xmlns:p14="http://schemas.microsoft.com/office/powerpoint/2010/main" val="2839996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Dự án mã nguồn mở</a:t>
            </a:r>
            <a:r>
              <a:rPr lang="en-US" sz="2000" baseline="30000" dirty="0" smtClean="0">
                <a:solidFill>
                  <a:schemeClr val="tx1"/>
                </a:solidFill>
              </a:rPr>
              <a:t>.[2]</a:t>
            </a:r>
            <a:endParaRPr lang="en-US" sz="2000" dirty="0">
              <a:solidFill>
                <a:schemeClr val="tx1"/>
              </a:solidFill>
            </a:endParaRPr>
          </a:p>
        </p:txBody>
      </p:sp>
      <p:sp>
        <p:nvSpPr>
          <p:cNvPr id="3" name="Content Placeholder 2"/>
          <p:cNvSpPr>
            <a:spLocks noGrp="1"/>
          </p:cNvSpPr>
          <p:nvPr>
            <p:ph idx="1"/>
          </p:nvPr>
        </p:nvSpPr>
        <p:spPr/>
        <p:txBody>
          <a:bodyPr/>
          <a:lstStyle/>
          <a:p>
            <a:r>
              <a:rPr lang="en-US" dirty="0" smtClean="0"/>
              <a:t>THREE </a:t>
            </a:r>
            <a:r>
              <a:rPr lang="en-US" baseline="30000" dirty="0" smtClean="0"/>
              <a:t>[3]</a:t>
            </a:r>
            <a:endParaRPr lang="en-US" dirty="0" smtClean="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5</a:t>
            </a:fld>
            <a:endParaRPr lang="en-US"/>
          </a:p>
        </p:txBody>
      </p:sp>
      <p:sp>
        <p:nvSpPr>
          <p:cNvPr id="6" name="AutoShape 2" descr="https://images.viblo.asia/0b343ba2-c258-4a22-bf41-f42d23d2c978.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Káº¿t quáº£ hÃ¬nh áº£nh cho threej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Káº¿t quáº£ hÃ¬nh áº£nh cho threej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181" y="2266890"/>
            <a:ext cx="6519383" cy="3295710"/>
          </a:xfrm>
          <a:prstGeom prst="rect">
            <a:avLst/>
          </a:prstGeom>
        </p:spPr>
      </p:pic>
    </p:spTree>
    <p:extLst>
      <p:ext uri="{BB962C8B-B14F-4D97-AF65-F5344CB8AC3E}">
        <p14:creationId xmlns:p14="http://schemas.microsoft.com/office/powerpoint/2010/main" val="424320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Dự án mã nguồn mở</a:t>
            </a:r>
            <a:endParaRPr lang="en-US" dirty="0"/>
          </a:p>
        </p:txBody>
      </p:sp>
      <p:sp>
        <p:nvSpPr>
          <p:cNvPr id="3" name="Content Placeholder 2"/>
          <p:cNvSpPr>
            <a:spLocks noGrp="1"/>
          </p:cNvSpPr>
          <p:nvPr>
            <p:ph idx="1"/>
          </p:nvPr>
        </p:nvSpPr>
        <p:spPr/>
        <p:txBody>
          <a:bodyPr/>
          <a:lstStyle/>
          <a:p>
            <a:r>
              <a:rPr lang="en-US" dirty="0" smtClean="0"/>
              <a:t>TensorFlow.js</a:t>
            </a:r>
            <a:r>
              <a:rPr lang="en-US" baseline="30000" dirty="0" smtClean="0"/>
              <a:t> </a:t>
            </a:r>
            <a:r>
              <a:rPr lang="en-US" baseline="30000" dirty="0" smtClean="0"/>
              <a:t>.[5]</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Tăng tốc WebGL dựa trên trình duyệt, hỗ trợ cho việc training và deploying Machine Learing model</a:t>
            </a:r>
            <a:endParaRPr lang="en-US" dirty="0"/>
          </a:p>
        </p:txBody>
      </p:sp>
      <p:sp>
        <p:nvSpPr>
          <p:cNvPr id="4" name="Footer Placeholder 3"/>
          <p:cNvSpPr>
            <a:spLocks noGrp="1"/>
          </p:cNvSpPr>
          <p:nvPr>
            <p:ph type="ftr" sz="quarter" idx="11"/>
          </p:nvPr>
        </p:nvSpPr>
        <p:spPr/>
        <p:txBody>
          <a:bodyPr/>
          <a:lstStyle/>
          <a:p>
            <a:r>
              <a:rPr lang="vi-VN" smtClean="0"/>
              <a:t>TRƯỜNG ĐH KHOA HỌC TỰ NHIÊN TP.HCM</a:t>
            </a:r>
            <a:endParaRPr lang="en-US"/>
          </a:p>
        </p:txBody>
      </p:sp>
      <p:sp>
        <p:nvSpPr>
          <p:cNvPr id="5" name="Slide Number Placeholder 4"/>
          <p:cNvSpPr>
            <a:spLocks noGrp="1"/>
          </p:cNvSpPr>
          <p:nvPr>
            <p:ph type="sldNum" sz="quarter" idx="12"/>
          </p:nvPr>
        </p:nvSpPr>
        <p:spPr/>
        <p:txBody>
          <a:bodyPr/>
          <a:lstStyle/>
          <a:p>
            <a:fld id="{643A98D4-55F6-4186-B899-2869A85F6F6C}" type="slidenum">
              <a:rPr lang="en-US" smtClean="0"/>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010"/>
            <a:ext cx="9144000" cy="2125980"/>
          </a:xfrm>
          <a:prstGeom prst="rect">
            <a:avLst/>
          </a:prstGeom>
        </p:spPr>
      </p:pic>
    </p:spTree>
    <p:extLst>
      <p:ext uri="{BB962C8B-B14F-4D97-AF65-F5344CB8AC3E}">
        <p14:creationId xmlns:p14="http://schemas.microsoft.com/office/powerpoint/2010/main" val="1324784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Tổng quan về WebGL – Html5 Canvas</a:t>
            </a:r>
            <a:endParaRPr lang="en-US" dirty="0"/>
          </a:p>
        </p:txBody>
      </p:sp>
      <p:sp>
        <p:nvSpPr>
          <p:cNvPr id="3" name="Content Placeholder 2"/>
          <p:cNvSpPr>
            <a:spLocks noGrp="1"/>
          </p:cNvSpPr>
          <p:nvPr>
            <p:ph idx="1"/>
          </p:nvPr>
        </p:nvSpPr>
        <p:spPr/>
        <p:txBody>
          <a:bodyPr/>
          <a:lstStyle/>
          <a:p>
            <a:r>
              <a:rPr lang="en-US" dirty="0" smtClean="0"/>
              <a:t>Canvas HTML5: cung cấp tùy chọn dễ dàng và mạnh mẽ để vẽ đồ họa bằng JavaScript.</a:t>
            </a:r>
          </a:p>
          <a:p>
            <a:pPr lvl="1"/>
            <a:r>
              <a:rPr lang="en-US" sz="1800" dirty="0"/>
              <a:t>&lt;canvas id = “canvas” width = “100px” height = “100px”&gt;&lt;/canvas&gt;</a:t>
            </a:r>
          </a:p>
          <a:p>
            <a:pPr lvl="1"/>
            <a:r>
              <a:rPr lang="en-US" dirty="0"/>
              <a:t>Id: định danh của phần tử canvas</a:t>
            </a:r>
          </a:p>
          <a:p>
            <a:pPr lvl="1"/>
            <a:r>
              <a:rPr lang="en-US" dirty="0"/>
              <a:t>Width: độ rộng của khung vẽ (đơn vị pixel)</a:t>
            </a:r>
          </a:p>
          <a:p>
            <a:pPr lvl="1"/>
            <a:r>
              <a:rPr lang="en-US" dirty="0"/>
              <a:t>Height: độ cao của khung vẽ (đơn vị pixel</a:t>
            </a:r>
            <a:r>
              <a:rPr lang="en-US" dirty="0" smtClean="0"/>
              <a:t>)</a:t>
            </a:r>
          </a:p>
          <a:p>
            <a:r>
              <a:rPr lang="en-US" dirty="0" smtClean="0"/>
              <a:t>Bối cảnh Webgl: tạo bối cảnh Webgl trên thành phần canvas – truyền chuỗi “experimental-webgl” thay vì “2d”</a:t>
            </a:r>
          </a:p>
          <a:p>
            <a:pPr marL="274320" lvl="1" indent="0">
              <a:buNone/>
            </a:pPr>
            <a:r>
              <a:rPr lang="en-US" dirty="0"/>
              <a:t>	</a:t>
            </a:r>
            <a:r>
              <a:rPr lang="en-US" sz="1800" dirty="0" smtClean="0">
                <a:solidFill>
                  <a:srgbClr val="00B0F0"/>
                </a:solidFill>
              </a:rPr>
              <a:t>var</a:t>
            </a:r>
            <a:r>
              <a:rPr lang="en-US" sz="1800" dirty="0" smtClean="0"/>
              <a:t> canvas = </a:t>
            </a:r>
            <a:r>
              <a:rPr lang="en-US" sz="1800" dirty="0" smtClean="0">
                <a:solidFill>
                  <a:srgbClr val="00B0F0"/>
                </a:solidFill>
              </a:rPr>
              <a:t>document</a:t>
            </a:r>
            <a:r>
              <a:rPr lang="en-US" sz="1800" dirty="0" smtClean="0"/>
              <a:t>.getElementById(“canvas”);</a:t>
            </a:r>
          </a:p>
          <a:p>
            <a:pPr marL="274320" lvl="1" indent="0">
              <a:buNone/>
            </a:pPr>
            <a:r>
              <a:rPr lang="en-US" sz="1800" dirty="0"/>
              <a:t>	</a:t>
            </a:r>
            <a:r>
              <a:rPr lang="en-US" sz="1800" dirty="0" smtClean="0">
                <a:solidFill>
                  <a:srgbClr val="00B0F0"/>
                </a:solidFill>
              </a:rPr>
              <a:t>var</a:t>
            </a:r>
            <a:r>
              <a:rPr lang="en-US" sz="1800" dirty="0" smtClean="0"/>
              <a:t> gl = </a:t>
            </a:r>
            <a:r>
              <a:rPr lang="en-US" sz="1800" dirty="0" smtClean="0">
                <a:solidFill>
                  <a:srgbClr val="00B0F0"/>
                </a:solidFill>
              </a:rPr>
              <a:t>canvas</a:t>
            </a:r>
            <a:r>
              <a:rPr lang="en-US" sz="1800" dirty="0" smtClean="0"/>
              <a:t>.getContext(‘experimental-webgl’);</a:t>
            </a:r>
          </a:p>
          <a:p>
            <a:pPr marL="274320" lvl="1" indent="0">
              <a:buNone/>
            </a:pPr>
            <a:r>
              <a:rPr lang="en-US" sz="1800" dirty="0"/>
              <a:t>	</a:t>
            </a:r>
            <a:r>
              <a:rPr lang="en-US" sz="1800" dirty="0" smtClean="0">
                <a:solidFill>
                  <a:srgbClr val="00B0F0"/>
                </a:solidFill>
              </a:rPr>
              <a:t>gl</a:t>
            </a:r>
            <a:r>
              <a:rPr lang="en-US" sz="1800" dirty="0" smtClean="0"/>
              <a:t>.clearColor(0, 0, 0, 0);</a:t>
            </a:r>
          </a:p>
          <a:p>
            <a:pPr marL="274320" lvl="1" indent="0">
              <a:buNone/>
            </a:pPr>
            <a:r>
              <a:rPr lang="en-US" sz="1800" dirty="0"/>
              <a:t>	</a:t>
            </a:r>
            <a:r>
              <a:rPr lang="en-US" sz="1800" dirty="0" smtClean="0">
                <a:solidFill>
                  <a:srgbClr val="00B0F0"/>
                </a:solidFill>
              </a:rPr>
              <a:t>gl</a:t>
            </a:r>
            <a:r>
              <a:rPr lang="en-US" sz="1800" dirty="0" smtClean="0"/>
              <a:t>.clear(</a:t>
            </a:r>
            <a:r>
              <a:rPr lang="en-US" sz="1800" dirty="0" smtClean="0">
                <a:solidFill>
                  <a:srgbClr val="00B0F0"/>
                </a:solidFill>
              </a:rPr>
              <a:t>gl</a:t>
            </a:r>
            <a:r>
              <a:rPr lang="en-US" sz="1800" dirty="0" smtClean="0"/>
              <a:t>.COLOR_BUFFER_BIT);</a:t>
            </a:r>
          </a:p>
        </p:txBody>
      </p:sp>
      <p:sp>
        <p:nvSpPr>
          <p:cNvPr id="4" name="Slide Number Placeholder 3"/>
          <p:cNvSpPr>
            <a:spLocks noGrp="1"/>
          </p:cNvSpPr>
          <p:nvPr>
            <p:ph type="sldNum" sz="quarter" idx="12"/>
          </p:nvPr>
        </p:nvSpPr>
        <p:spPr/>
        <p:txBody>
          <a:bodyPr/>
          <a:lstStyle/>
          <a:p>
            <a:fld id="{643A98D4-55F6-4186-B899-2869A85F6F6C}" type="slidenum">
              <a:rPr lang="en-US" smtClean="0"/>
              <a:t>7</a:t>
            </a:fld>
            <a:endParaRPr lang="en-US"/>
          </a:p>
        </p:txBody>
      </p:sp>
      <p:sp>
        <p:nvSpPr>
          <p:cNvPr id="6" name="Footer Placeholder 5"/>
          <p:cNvSpPr>
            <a:spLocks noGrp="1"/>
          </p:cNvSpPr>
          <p:nvPr>
            <p:ph type="ftr" sz="quarter" idx="11"/>
          </p:nvPr>
        </p:nvSpPr>
        <p:spPr/>
        <p:txBody>
          <a:bodyPr/>
          <a:lstStyle/>
          <a:p>
            <a:r>
              <a:rPr lang="vi-VN" smtClean="0"/>
              <a:t>TRƯỜNG ĐH KHOA HỌC TỰ NHIÊN TP.HCM</a:t>
            </a:r>
            <a:endParaRPr lang="en-US"/>
          </a:p>
        </p:txBody>
      </p:sp>
    </p:spTree>
    <p:extLst>
      <p:ext uri="{BB962C8B-B14F-4D97-AF65-F5344CB8AC3E}">
        <p14:creationId xmlns:p14="http://schemas.microsoft.com/office/powerpoint/2010/main" val="1468258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WebGl – Khái niệm cơ bản</a:t>
            </a:r>
            <a:endParaRPr lang="en-US" dirty="0"/>
          </a:p>
        </p:txBody>
      </p:sp>
      <p:sp>
        <p:nvSpPr>
          <p:cNvPr id="3" name="Content Placeholder 2"/>
          <p:cNvSpPr>
            <a:spLocks noGrp="1"/>
          </p:cNvSpPr>
          <p:nvPr>
            <p:ph idx="1"/>
          </p:nvPr>
        </p:nvSpPr>
        <p:spPr>
          <a:xfrm>
            <a:off x="457200" y="1600200"/>
            <a:ext cx="6172200" cy="2667000"/>
          </a:xfrm>
        </p:spPr>
        <p:txBody>
          <a:bodyPr/>
          <a:lstStyle/>
          <a:p>
            <a:r>
              <a:rPr lang="en-US" dirty="0" smtClean="0"/>
              <a:t>Hệ thống tọa độ</a:t>
            </a:r>
          </a:p>
          <a:p>
            <a:pPr lvl="1"/>
            <a:r>
              <a:rPr lang="en-US" dirty="0" smtClean="0"/>
              <a:t>Có 3 trục x, y, z trong đó trục z biểu thị độ sâu.</a:t>
            </a:r>
          </a:p>
          <a:p>
            <a:pPr lvl="1"/>
            <a:r>
              <a:rPr lang="en-US" dirty="0" smtClean="0"/>
              <a:t> Được giới hạn ở (1, 1, 1) đến (-1, -1, -1)</a:t>
            </a:r>
          </a:p>
          <a:p>
            <a:r>
              <a:rPr lang="en-US" dirty="0" smtClean="0"/>
              <a:t>Đồ họa Webgl</a:t>
            </a:r>
          </a:p>
          <a:p>
            <a:pPr lvl="1"/>
            <a:r>
              <a:rPr lang="en-US" dirty="0" smtClean="0"/>
              <a:t>Đỉnh – được biểu diễn bằng bộ 3 giá trị x, y, z.</a:t>
            </a:r>
          </a:p>
          <a:p>
            <a:pPr lvl="1"/>
            <a:r>
              <a:rPr lang="en-US" dirty="0" smtClean="0"/>
              <a:t>Chỉ số - được sử dụng để xác định các đỉnh; đỉnh thứ 1, đỉnh thứ 2,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0" y="990600"/>
            <a:ext cx="2857500" cy="2857500"/>
          </a:xfrm>
          <a:prstGeom prst="rect">
            <a:avLst/>
          </a:prstGeom>
        </p:spPr>
      </p:pic>
      <p:sp>
        <p:nvSpPr>
          <p:cNvPr id="5" name="TextBox 4"/>
          <p:cNvSpPr txBox="1"/>
          <p:nvPr/>
        </p:nvSpPr>
        <p:spPr>
          <a:xfrm>
            <a:off x="457200" y="4191000"/>
            <a:ext cx="8534400" cy="2062103"/>
          </a:xfrm>
          <a:prstGeom prst="rect">
            <a:avLst/>
          </a:prstGeom>
          <a:noFill/>
        </p:spPr>
        <p:txBody>
          <a:bodyPr wrap="square" rtlCol="0">
            <a:spAutoFit/>
          </a:bodyPr>
          <a:lstStyle/>
          <a:p>
            <a:pPr lvl="1" indent="-182880">
              <a:spcBef>
                <a:spcPct val="20000"/>
              </a:spcBef>
              <a:buClr>
                <a:schemeClr val="accent1"/>
              </a:buClr>
              <a:buSzPct val="85000"/>
              <a:buFont typeface="Arial" pitchFamily="34" charset="0"/>
              <a:buChar char="•"/>
            </a:pPr>
            <a:r>
              <a:rPr lang="en-US" sz="2000" dirty="0"/>
              <a:t>Mảng – Không giống như OpenGL, JoGL không có phương thức xác định trước. Chúng ta phải lưu giữ theo cách thủ công dùng mảng </a:t>
            </a:r>
            <a:r>
              <a:rPr lang="en-US" sz="2000" dirty="0" smtClean="0"/>
              <a:t>JavaScript</a:t>
            </a:r>
          </a:p>
          <a:p>
            <a:pPr marL="274320" lvl="1">
              <a:spcBef>
                <a:spcPct val="20000"/>
              </a:spcBef>
              <a:buClr>
                <a:schemeClr val="accent1"/>
              </a:buClr>
              <a:buSzPct val="85000"/>
            </a:pPr>
            <a:r>
              <a:rPr lang="en-US" sz="2000" dirty="0"/>
              <a:t>	</a:t>
            </a:r>
            <a:r>
              <a:rPr lang="en-US" dirty="0">
                <a:solidFill>
                  <a:srgbClr val="00B0F0"/>
                </a:solidFill>
              </a:rPr>
              <a:t>var</a:t>
            </a:r>
            <a:r>
              <a:rPr lang="en-US" dirty="0"/>
              <a:t> vertiecs = [0.5, 0.5, 0.1, -0.5, 0.5, -0.5];</a:t>
            </a:r>
          </a:p>
          <a:p>
            <a:pPr lvl="1" indent="-182880">
              <a:spcBef>
                <a:spcPct val="20000"/>
              </a:spcBef>
              <a:buClr>
                <a:schemeClr val="accent1"/>
              </a:buClr>
              <a:buSzPct val="85000"/>
              <a:buFont typeface="Arial" pitchFamily="34" charset="0"/>
              <a:buChar char="•"/>
            </a:pPr>
            <a:r>
              <a:rPr lang="en-US" sz="2000" dirty="0"/>
              <a:t> </a:t>
            </a:r>
            <a:r>
              <a:rPr lang="en-US" sz="2000" dirty="0" smtClean="0"/>
              <a:t>Bộ đệm – là vùng nhớ của WebGL chứa dữ liệu: bộ đệm vẽ, bộ đệm khung, bộ đệm đỉnh và bộ đệm chỉ mục</a:t>
            </a:r>
            <a:endParaRPr lang="en-US" sz="2000" dirty="0"/>
          </a:p>
        </p:txBody>
      </p:sp>
      <p:sp>
        <p:nvSpPr>
          <p:cNvPr id="6" name="Slide Number Placeholder 5"/>
          <p:cNvSpPr>
            <a:spLocks noGrp="1"/>
          </p:cNvSpPr>
          <p:nvPr>
            <p:ph type="sldNum" sz="quarter" idx="12"/>
          </p:nvPr>
        </p:nvSpPr>
        <p:spPr/>
        <p:txBody>
          <a:bodyPr/>
          <a:lstStyle/>
          <a:p>
            <a:fld id="{643A98D4-55F6-4186-B899-2869A85F6F6C}" type="slidenum">
              <a:rPr lang="en-US" smtClean="0"/>
              <a:t>8</a:t>
            </a:fld>
            <a:endParaRPr lang="en-US"/>
          </a:p>
        </p:txBody>
      </p:sp>
      <p:sp>
        <p:nvSpPr>
          <p:cNvPr id="8" name="Footer Placeholder 7"/>
          <p:cNvSpPr>
            <a:spLocks noGrp="1"/>
          </p:cNvSpPr>
          <p:nvPr>
            <p:ph type="ftr" sz="quarter" idx="11"/>
          </p:nvPr>
        </p:nvSpPr>
        <p:spPr/>
        <p:txBody>
          <a:bodyPr/>
          <a:lstStyle/>
          <a:p>
            <a:r>
              <a:rPr lang="vi-VN" smtClean="0"/>
              <a:t>TRƯỜNG ĐH KHOA HỌC TỰ NHIÊN TP.HCM</a:t>
            </a:r>
            <a:endParaRPr lang="en-US"/>
          </a:p>
        </p:txBody>
      </p:sp>
      <p:sp>
        <p:nvSpPr>
          <p:cNvPr id="7" name="TextBox 6"/>
          <p:cNvSpPr txBox="1"/>
          <p:nvPr/>
        </p:nvSpPr>
        <p:spPr>
          <a:xfrm>
            <a:off x="6934200" y="3733800"/>
            <a:ext cx="1676400" cy="369332"/>
          </a:xfrm>
          <a:prstGeom prst="rect">
            <a:avLst/>
          </a:prstGeom>
          <a:noFill/>
        </p:spPr>
        <p:txBody>
          <a:bodyPr wrap="square" rtlCol="0">
            <a:spAutoFit/>
          </a:bodyPr>
          <a:lstStyle/>
          <a:p>
            <a:r>
              <a:rPr lang="en-US" i="1" dirty="0" smtClean="0"/>
              <a:t>Hình 2.1 Cube</a:t>
            </a:r>
            <a:endParaRPr lang="en-US" i="1" dirty="0"/>
          </a:p>
        </p:txBody>
      </p:sp>
    </p:spTree>
    <p:extLst>
      <p:ext uri="{BB962C8B-B14F-4D97-AF65-F5344CB8AC3E}">
        <p14:creationId xmlns:p14="http://schemas.microsoft.com/office/powerpoint/2010/main" val="1008682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WebGl – Khái niệm cơ bản</a:t>
            </a:r>
            <a:endParaRPr lang="en-US" dirty="0"/>
          </a:p>
        </p:txBody>
      </p:sp>
      <p:sp>
        <p:nvSpPr>
          <p:cNvPr id="3" name="Content Placeholder 2"/>
          <p:cNvSpPr>
            <a:spLocks noGrp="1"/>
          </p:cNvSpPr>
          <p:nvPr>
            <p:ph idx="1"/>
          </p:nvPr>
        </p:nvSpPr>
        <p:spPr/>
        <p:txBody>
          <a:bodyPr/>
          <a:lstStyle/>
          <a:p>
            <a:pPr lvl="1"/>
            <a:r>
              <a:rPr lang="en-US" dirty="0" smtClean="0"/>
              <a:t>Lưới – API WebGl cung cấp 2 phương thức drawArrays() và drawElements().</a:t>
            </a:r>
          </a:p>
          <a:p>
            <a:pPr lvl="2"/>
            <a:r>
              <a:rPr lang="en-US" dirty="0" smtClean="0"/>
              <a:t>Để vẽ 1 đối tượng 3D bằng 2 phương thức này, chúng ta phải xây dựng 1 hoặc nhiều đa giác nguyên thủy(điểm, đường, tam giác), từ đó tạo thành 1 lưới.</a:t>
            </a:r>
          </a:p>
          <a:p>
            <a:pPr lvl="2"/>
            <a:r>
              <a:rPr lang="en-US" dirty="0" smtClean="0"/>
              <a:t>Ví dụ như chúng ta có thể vẽ 1 hình vuông bằng 2 tam giác.</a:t>
            </a:r>
          </a:p>
          <a:p>
            <a:r>
              <a:rPr lang="en-US" dirty="0" smtClean="0"/>
              <a:t>Chương trình Shader</a:t>
            </a:r>
          </a:p>
          <a:p>
            <a:pPr lvl="1"/>
            <a:r>
              <a:rPr lang="en-US" dirty="0" smtClean="0"/>
              <a:t>Là các chương trình cho GPU, ngôn ngữ là GLSL.</a:t>
            </a:r>
          </a:p>
          <a:p>
            <a:pPr lvl="1"/>
            <a:r>
              <a:rPr lang="en-US" dirty="0" smtClean="0"/>
              <a:t>Xác định các đỉnh, biến đổi, vật liệu, ánh sáng và máy ảnh tương tác với nhau để tạo ra một hình ảnh cụ thể.</a:t>
            </a:r>
          </a:p>
          <a:p>
            <a:pPr lvl="1"/>
            <a:r>
              <a:rPr lang="en-US" dirty="0" smtClean="0"/>
              <a:t>Nói tóm lại, nó là một đoạn mã thực hiện các thuật toán để lấy pixel cho lưới</a:t>
            </a:r>
          </a:p>
          <a:p>
            <a:pPr lvl="1"/>
            <a:endParaRPr lang="en-US" dirty="0" smtClean="0"/>
          </a:p>
        </p:txBody>
      </p:sp>
      <p:sp>
        <p:nvSpPr>
          <p:cNvPr id="4" name="Slide Number Placeholder 3"/>
          <p:cNvSpPr>
            <a:spLocks noGrp="1"/>
          </p:cNvSpPr>
          <p:nvPr>
            <p:ph type="sldNum" sz="quarter" idx="12"/>
          </p:nvPr>
        </p:nvSpPr>
        <p:spPr/>
        <p:txBody>
          <a:bodyPr/>
          <a:lstStyle/>
          <a:p>
            <a:fld id="{643A98D4-55F6-4186-B899-2869A85F6F6C}" type="slidenum">
              <a:rPr lang="en-US" smtClean="0"/>
              <a:t>9</a:t>
            </a:fld>
            <a:endParaRPr lang="en-US"/>
          </a:p>
        </p:txBody>
      </p:sp>
      <p:sp>
        <p:nvSpPr>
          <p:cNvPr id="6" name="Footer Placeholder 5"/>
          <p:cNvSpPr>
            <a:spLocks noGrp="1"/>
          </p:cNvSpPr>
          <p:nvPr>
            <p:ph type="ftr" sz="quarter" idx="11"/>
          </p:nvPr>
        </p:nvSpPr>
        <p:spPr/>
        <p:txBody>
          <a:bodyPr/>
          <a:lstStyle/>
          <a:p>
            <a:r>
              <a:rPr lang="vi-VN" smtClean="0"/>
              <a:t>TRƯỜNG ĐH KHOA HỌC TỰ NHIÊN TP.HCM</a:t>
            </a:r>
            <a:endParaRPr lang="en-US"/>
          </a:p>
        </p:txBody>
      </p:sp>
    </p:spTree>
    <p:extLst>
      <p:ext uri="{BB962C8B-B14F-4D97-AF65-F5344CB8AC3E}">
        <p14:creationId xmlns:p14="http://schemas.microsoft.com/office/powerpoint/2010/main" val="25070578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646</TotalTime>
  <Words>1622</Words>
  <Application>Microsoft Office PowerPoint</Application>
  <PresentationFormat>On-screen Show (4:3)</PresentationFormat>
  <Paragraphs>339</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Xây dựng ứng dụng đồ họa 3d dựa vào html5 + webgl</vt:lpstr>
      <vt:lpstr>Mục lục</vt:lpstr>
      <vt:lpstr>Ứng dụng thực tế .[1]</vt:lpstr>
      <vt:lpstr>Ứng dụng thực tế</vt:lpstr>
      <vt:lpstr>Dự án mã nguồn mở.[2]</vt:lpstr>
      <vt:lpstr>Dự án mã nguồn mở</vt:lpstr>
      <vt:lpstr>Tổng quan về WebGL – Html5 Canvas</vt:lpstr>
      <vt:lpstr>WebGl – Khái niệm cơ bản</vt:lpstr>
      <vt:lpstr>WebGl – Khái niệm cơ bản</vt:lpstr>
      <vt:lpstr>Kết xuất đồ họa 3D</vt:lpstr>
      <vt:lpstr>Kết xuất đồ họa 3D</vt:lpstr>
      <vt:lpstr>Kết xuất đồ họa 3D</vt:lpstr>
      <vt:lpstr>Kết xuất đồ họa 3D</vt:lpstr>
      <vt:lpstr>WebGL – Bối cảnh</vt:lpstr>
      <vt:lpstr>WebGL – Hình học</vt:lpstr>
      <vt:lpstr>WebGL – Hình học</vt:lpstr>
      <vt:lpstr>WebGL – Trình tạo bóng</vt:lpstr>
      <vt:lpstr>WebGL – Trình tạo bóng</vt:lpstr>
      <vt:lpstr>WebGL – Trình tạo bóng</vt:lpstr>
      <vt:lpstr>Liên kết các thuộc tính &amp; đối tượng đệm</vt:lpstr>
      <vt:lpstr>WebGL – Vẽ mô hình</vt:lpstr>
      <vt:lpstr>WebGL – Vẽ mô hình</vt:lpstr>
      <vt:lpstr>WebGL – Vẽ mô hình</vt:lpstr>
      <vt:lpstr>WebGL – Ví dụ</vt:lpstr>
      <vt:lpstr>WebGL – Ví dụ</vt:lpstr>
      <vt:lpstr>Ứng dụng “3D house”</vt:lpstr>
      <vt:lpstr>Ứnd dụng 3D house</vt:lpstr>
      <vt:lpstr>Ứng dụng 3D house</vt:lpstr>
      <vt:lpstr>Ứng dụng 3D house</vt:lpstr>
      <vt:lpstr>Tài liệu tham khảo</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đồ họa 3d dựa vào html5 + webgl</dc:title>
  <dc:creator>huy_ctn</dc:creator>
  <cp:lastModifiedBy>huy_ctn</cp:lastModifiedBy>
  <cp:revision>57</cp:revision>
  <dcterms:created xsi:type="dcterms:W3CDTF">2018-12-24T17:50:29Z</dcterms:created>
  <dcterms:modified xsi:type="dcterms:W3CDTF">2018-12-26T23:56:26Z</dcterms:modified>
</cp:coreProperties>
</file>