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3C60063-6480-4A08-8E18-43F278AB6218}">
  <a:tblStyle styleId="{C3C60063-6480-4A08-8E18-43F278AB62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09b19eb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09b19eb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09f5ca5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09f5ca5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0a3c6d4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0a3c6d4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09b19eb4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09b19eb4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09b19eb4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09b19eb4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09b19eb4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09b19eb4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09b19eb4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09b19eb4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9f9bcca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9f9bcca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09f9bcca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09f9bcca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09f9bcca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09f9bcc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 we have all </a:t>
            </a:r>
            <a:r>
              <a:rPr lang="en"/>
              <a:t>successfully</a:t>
            </a:r>
            <a:r>
              <a:rPr lang="en"/>
              <a:t> finished installing Ceph. We met with Ugur and Ali where we were looking at the parts of code which they have written for caching </a:t>
            </a:r>
            <a:r>
              <a:rPr lang="en"/>
              <a:t>functionality</a:t>
            </a:r>
            <a:r>
              <a:rPr lang="en"/>
              <a:t>. We could see where the major changes are happening in the code and it this code walk gave us this understanding where we can make the changes to prefetch. After, we us a team starting thinking about the right place to make prefetching, then we came with the idea to make it on the lower level. However, after talking to Red Hat team again, specifically Matt, we are convinced that making changes on the high level would be more useful. This week, we are currently trying to store and load data to ceph itself using BOTO S3 API.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ceph/ceph" TargetMode="External"/><Relationship Id="rId4" Type="http://schemas.openxmlformats.org/officeDocument/2006/relationships/hyperlink" Target="https://github.com/ceph/ceph/tree/master/src" TargetMode="External"/><Relationship Id="rId5" Type="http://schemas.openxmlformats.org/officeDocument/2006/relationships/hyperlink" Target="https://github.com/ceph/ceph/tree/master/src/rgw" TargetMode="External"/><Relationship Id="rId6" Type="http://schemas.openxmlformats.org/officeDocument/2006/relationships/hyperlink" Target="https://github.com/ceph/ceph" TargetMode="External"/><Relationship Id="rId7" Type="http://schemas.openxmlformats.org/officeDocument/2006/relationships/hyperlink" Target="https://github.com/ceph/ceph/tree/master/src" TargetMode="External"/><Relationship Id="rId8" Type="http://schemas.openxmlformats.org/officeDocument/2006/relationships/hyperlink" Target="https://github.com/ceph/ceph/tree/master/src/rg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Ceph RGW-Prefetching</a:t>
            </a:r>
            <a:endParaRPr/>
          </a:p>
        </p:txBody>
      </p:sp>
      <p:sp>
        <p:nvSpPr>
          <p:cNvPr id="55" name="Google Shape;55;p13"/>
          <p:cNvSpPr txBox="1"/>
          <p:nvPr>
            <p:ph idx="1" type="subTitle"/>
          </p:nvPr>
        </p:nvSpPr>
        <p:spPr>
          <a:xfrm>
            <a:off x="311700" y="28448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Ali R., Amin M., Bissenbay D.</a:t>
            </a:r>
            <a:endParaRPr/>
          </a:p>
          <a:p>
            <a:pPr indent="0" lvl="0" marL="0" rtl="0" algn="ctr">
              <a:spcBef>
                <a:spcPts val="0"/>
              </a:spcBef>
              <a:spcAft>
                <a:spcPts val="0"/>
              </a:spcAft>
              <a:buNone/>
            </a:pPr>
            <a:r>
              <a:rPr i="1" lang="en" sz="1400">
                <a:solidFill>
                  <a:srgbClr val="38761D"/>
                </a:solidFill>
              </a:rPr>
              <a:t>Sprint 2 (Feb 14 - Feb 28)</a:t>
            </a:r>
            <a:endParaRPr i="1" sz="14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urndown chart in Taiga</a:t>
            </a:r>
            <a:r>
              <a:rPr lang="en"/>
              <a:t> (cont.)</a:t>
            </a:r>
            <a:endParaRPr/>
          </a:p>
        </p:txBody>
      </p:sp>
      <p:pic>
        <p:nvPicPr>
          <p:cNvPr id="112" name="Google Shape;112;p22"/>
          <p:cNvPicPr preferRelativeResize="0"/>
          <p:nvPr/>
        </p:nvPicPr>
        <p:blipFill>
          <a:blip r:embed="rId3">
            <a:alphaModFix/>
          </a:blip>
          <a:stretch>
            <a:fillRect/>
          </a:stretch>
        </p:blipFill>
        <p:spPr>
          <a:xfrm>
            <a:off x="152400" y="1170125"/>
            <a:ext cx="8839195" cy="27272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0" y="877686"/>
            <a:ext cx="9144001" cy="31489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Ceph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distributed storage systems</a:t>
            </a:r>
            <a:endParaRPr/>
          </a:p>
          <a:p>
            <a:pPr indent="-342900" lvl="0" marL="457200" rtl="0" algn="l">
              <a:spcBef>
                <a:spcPts val="0"/>
              </a:spcBef>
              <a:spcAft>
                <a:spcPts val="0"/>
              </a:spcAft>
              <a:buSzPts val="1800"/>
              <a:buChar char="●"/>
            </a:pPr>
            <a:r>
              <a:rPr lang="en"/>
              <a:t>Open source</a:t>
            </a:r>
            <a:endParaRPr/>
          </a:p>
          <a:p>
            <a:pPr indent="-342900" lvl="0" marL="457200" rtl="0" algn="l">
              <a:spcBef>
                <a:spcPts val="0"/>
              </a:spcBef>
              <a:spcAft>
                <a:spcPts val="0"/>
              </a:spcAft>
              <a:buSzPts val="1800"/>
              <a:buChar char="●"/>
            </a:pPr>
            <a:r>
              <a:rPr lang="en"/>
              <a:t>Provides interfaces for object, block and file level storage</a:t>
            </a:r>
            <a:endParaRPr/>
          </a:p>
          <a:p>
            <a:pPr indent="-342900" lvl="0" marL="457200" rtl="0" algn="l">
              <a:spcBef>
                <a:spcPts val="0"/>
              </a:spcBef>
              <a:spcAft>
                <a:spcPts val="0"/>
              </a:spcAft>
              <a:buSzPts val="1800"/>
              <a:buChar char="●"/>
            </a:pPr>
            <a:r>
              <a:rPr lang="en"/>
              <a:t>Scalable to the exabyte level</a:t>
            </a:r>
            <a:endParaRPr/>
          </a:p>
          <a:p>
            <a:pPr indent="-342900" lvl="0" marL="457200" rtl="0" algn="l">
              <a:spcBef>
                <a:spcPts val="0"/>
              </a:spcBef>
              <a:spcAft>
                <a:spcPts val="0"/>
              </a:spcAft>
              <a:buSzPts val="1800"/>
              <a:buChar char="●"/>
            </a:pPr>
            <a:r>
              <a:rPr lang="en"/>
              <a:t>Fault-tolerant, Self-healing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Ceph Architecture</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4015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RADOS</a:t>
            </a:r>
            <a:endParaRPr/>
          </a:p>
          <a:p>
            <a:pPr indent="-342900" lvl="0" marL="457200" rtl="0" algn="l">
              <a:spcBef>
                <a:spcPts val="0"/>
              </a:spcBef>
              <a:spcAft>
                <a:spcPts val="0"/>
              </a:spcAft>
              <a:buSzPts val="1800"/>
              <a:buChar char="-"/>
            </a:pPr>
            <a:r>
              <a:rPr lang="en"/>
              <a:t>OSD </a:t>
            </a:r>
            <a:endParaRPr/>
          </a:p>
          <a:p>
            <a:pPr indent="-342900" lvl="0" marL="457200" rtl="0" algn="l">
              <a:spcBef>
                <a:spcPts val="0"/>
              </a:spcBef>
              <a:spcAft>
                <a:spcPts val="0"/>
              </a:spcAft>
              <a:buSzPts val="1800"/>
              <a:buChar char="-"/>
            </a:pPr>
            <a:r>
              <a:rPr lang="en"/>
              <a:t>RADOS </a:t>
            </a:r>
            <a:r>
              <a:rPr lang="en"/>
              <a:t>Gateway</a:t>
            </a:r>
            <a:endParaRPr/>
          </a:p>
          <a:p>
            <a:pPr indent="-342900" lvl="0" marL="457200" rtl="0" algn="l">
              <a:spcBef>
                <a:spcPts val="0"/>
              </a:spcBef>
              <a:spcAft>
                <a:spcPts val="0"/>
              </a:spcAft>
              <a:buSzPts val="1800"/>
              <a:buChar char="-"/>
            </a:pPr>
            <a:r>
              <a:rPr lang="en"/>
              <a:t>CRUSH </a:t>
            </a:r>
            <a:endParaRPr/>
          </a:p>
        </p:txBody>
      </p:sp>
      <p:pic>
        <p:nvPicPr>
          <p:cNvPr id="75" name="Google Shape;75;p16"/>
          <p:cNvPicPr preferRelativeResize="0"/>
          <p:nvPr/>
        </p:nvPicPr>
        <p:blipFill>
          <a:blip r:embed="rId3">
            <a:alphaModFix/>
          </a:blip>
          <a:stretch>
            <a:fillRect/>
          </a:stretch>
        </p:blipFill>
        <p:spPr>
          <a:xfrm>
            <a:off x="5141650" y="53750"/>
            <a:ext cx="3765826" cy="49500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Ceph Flow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1288575" y="1152475"/>
            <a:ext cx="6208800" cy="349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Best place to </a:t>
            </a:r>
            <a:r>
              <a:rPr lang="en"/>
              <a:t>implement prefetching </a:t>
            </a:r>
            <a:r>
              <a:rPr i="1" lang="en"/>
              <a:t>(lower level vs higher level)</a:t>
            </a:r>
            <a:endParaRPr i="1"/>
          </a:p>
          <a:p>
            <a:pPr indent="-317500" lvl="1" marL="1371600" rtl="0" algn="l">
              <a:spcBef>
                <a:spcPts val="0"/>
              </a:spcBef>
              <a:spcAft>
                <a:spcPts val="0"/>
              </a:spcAft>
              <a:buSzPts val="1400"/>
              <a:buChar char="-"/>
            </a:pPr>
            <a:r>
              <a:rPr lang="en"/>
              <a:t>Being explicit or implicit (Using API)</a:t>
            </a:r>
            <a:endParaRPr/>
          </a:p>
          <a:p>
            <a:pPr indent="-317500" lvl="1" marL="1371600" rtl="0" algn="l">
              <a:spcBef>
                <a:spcPts val="0"/>
              </a:spcBef>
              <a:spcAft>
                <a:spcPts val="0"/>
              </a:spcAft>
              <a:buSzPts val="1400"/>
              <a:buChar char="-"/>
            </a:pPr>
            <a:r>
              <a:rPr lang="en"/>
              <a:t>Designing prefetching algorithm</a:t>
            </a:r>
            <a:endParaRPr/>
          </a:p>
          <a:p>
            <a:pPr indent="-317500" lvl="1" marL="1371600" rtl="0" algn="l">
              <a:spcBef>
                <a:spcPts val="0"/>
              </a:spcBef>
              <a:spcAft>
                <a:spcPts val="0"/>
              </a:spcAft>
              <a:buSzPts val="1400"/>
              <a:buChar char="-"/>
            </a:pPr>
            <a:r>
              <a:rPr lang="en"/>
              <a:t>Extracting the required object information</a:t>
            </a:r>
            <a:endParaRPr/>
          </a:p>
          <a:p>
            <a:pPr indent="-342900" lvl="0" marL="457200" rtl="0" algn="l">
              <a:spcBef>
                <a:spcPts val="0"/>
              </a:spcBef>
              <a:spcAft>
                <a:spcPts val="0"/>
              </a:spcAft>
              <a:buSzPts val="1800"/>
              <a:buChar char="-"/>
            </a:pPr>
            <a:r>
              <a:rPr lang="en"/>
              <a:t>Ceph “limits” the client perceived bandwidth</a:t>
            </a:r>
            <a:endParaRPr/>
          </a:p>
          <a:p>
            <a:pPr indent="-317500" lvl="1" marL="1371600" rtl="0" algn="l">
              <a:spcBef>
                <a:spcPts val="0"/>
              </a:spcBef>
              <a:spcAft>
                <a:spcPts val="0"/>
              </a:spcAft>
              <a:buSzPts val="1400"/>
              <a:buChar char="-"/>
            </a:pPr>
            <a:r>
              <a:rPr lang="en"/>
              <a:t>We need to be careful about hurting the performance</a:t>
            </a:r>
            <a:endParaRPr/>
          </a:p>
          <a:p>
            <a:pPr indent="-342900" lvl="0" marL="457200" rtl="0" algn="l">
              <a:spcBef>
                <a:spcPts val="0"/>
              </a:spcBef>
              <a:spcAft>
                <a:spcPts val="0"/>
              </a:spcAft>
              <a:buSzPts val="1800"/>
              <a:buChar char="-"/>
            </a:pPr>
            <a:r>
              <a:rPr lang="en"/>
              <a:t>Use of debugging tool i.e. gdb</a:t>
            </a:r>
            <a:endParaRPr/>
          </a:p>
          <a:p>
            <a:pPr indent="-317500" lvl="1" marL="1371600" rtl="0" algn="l">
              <a:spcBef>
                <a:spcPts val="0"/>
              </a:spcBef>
              <a:spcAft>
                <a:spcPts val="0"/>
              </a:spcAft>
              <a:buSzPts val="1400"/>
              <a:buChar char="-"/>
            </a:pPr>
            <a:r>
              <a:rPr lang="en"/>
              <a:t>Asynchronous functions</a:t>
            </a:r>
            <a:endParaRPr/>
          </a:p>
          <a:p>
            <a:pPr indent="-342900" lvl="0" marL="457200" rtl="0" algn="l">
              <a:spcBef>
                <a:spcPts val="0"/>
              </a:spcBef>
              <a:spcAft>
                <a:spcPts val="0"/>
              </a:spcAft>
              <a:buSzPts val="1800"/>
              <a:buChar char="-"/>
            </a:pPr>
            <a:r>
              <a:rPr lang="en"/>
              <a:t>Code is not “well documented”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r>
              <a:rPr lang="en"/>
              <a:t> Plan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a:solidFill>
                  <a:srgbClr val="666666"/>
                </a:solidFill>
              </a:rPr>
              <a:t>Previous </a:t>
            </a:r>
            <a:r>
              <a:rPr lang="en">
                <a:solidFill>
                  <a:srgbClr val="666666"/>
                </a:solidFill>
              </a:rPr>
              <a:t>implementation</a:t>
            </a:r>
            <a:r>
              <a:rPr lang="en">
                <a:solidFill>
                  <a:srgbClr val="666666"/>
                </a:solidFill>
              </a:rPr>
              <a:t> of cache in Ceph is helpful </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highlight>
                  <a:srgbClr val="FFFFFF"/>
                </a:highlight>
              </a:rPr>
              <a:t>Low Level Implementation</a:t>
            </a:r>
            <a:endParaRPr>
              <a:solidFill>
                <a:srgbClr val="666666"/>
              </a:solidFill>
              <a:highlight>
                <a:srgbClr val="FFFFFF"/>
              </a:highlight>
            </a:endParaRPr>
          </a:p>
          <a:p>
            <a:pPr indent="-317500" lvl="1" marL="914400" rtl="0" algn="l">
              <a:spcBef>
                <a:spcPts val="0"/>
              </a:spcBef>
              <a:spcAft>
                <a:spcPts val="0"/>
              </a:spcAft>
              <a:buClr>
                <a:srgbClr val="666666"/>
              </a:buClr>
              <a:buSzPts val="1400"/>
              <a:buChar char="-"/>
            </a:pPr>
            <a:r>
              <a:rPr lang="en">
                <a:solidFill>
                  <a:srgbClr val="666666"/>
                </a:solidFill>
                <a:highlight>
                  <a:srgbClr val="FFFFFF"/>
                </a:highlight>
              </a:rPr>
              <a:t>“</a:t>
            </a:r>
            <a:r>
              <a:rPr lang="en">
                <a:solidFill>
                  <a:srgbClr val="666666"/>
                </a:solidFill>
                <a:highlight>
                  <a:srgbClr val="FFFFFF"/>
                </a:highlight>
                <a:uFill>
                  <a:noFill/>
                </a:uFill>
                <a:hlinkClick r:id="rId3"/>
              </a:rPr>
              <a:t>ceph</a:t>
            </a:r>
            <a:r>
              <a:rPr lang="en">
                <a:solidFill>
                  <a:srgbClr val="666666"/>
                </a:solidFill>
                <a:highlight>
                  <a:srgbClr val="FFFFFF"/>
                </a:highlight>
              </a:rPr>
              <a:t>/</a:t>
            </a:r>
            <a:r>
              <a:rPr lang="en">
                <a:solidFill>
                  <a:srgbClr val="666666"/>
                </a:solidFill>
                <a:highlight>
                  <a:srgbClr val="FFFFFF"/>
                </a:highlight>
                <a:uFill>
                  <a:noFill/>
                </a:uFill>
                <a:hlinkClick r:id="rId4"/>
              </a:rPr>
              <a:t>src</a:t>
            </a:r>
            <a:r>
              <a:rPr lang="en">
                <a:solidFill>
                  <a:srgbClr val="666666"/>
                </a:solidFill>
                <a:highlight>
                  <a:srgbClr val="FFFFFF"/>
                </a:highlight>
              </a:rPr>
              <a:t>/</a:t>
            </a:r>
            <a:r>
              <a:rPr lang="en">
                <a:solidFill>
                  <a:srgbClr val="666666"/>
                </a:solidFill>
                <a:highlight>
                  <a:srgbClr val="FFFFFF"/>
                </a:highlight>
                <a:uFill>
                  <a:noFill/>
                </a:uFill>
                <a:hlinkClick r:id="rId5"/>
              </a:rPr>
              <a:t>rgw</a:t>
            </a:r>
            <a:r>
              <a:rPr lang="en">
                <a:solidFill>
                  <a:srgbClr val="666666"/>
                </a:solidFill>
                <a:highlight>
                  <a:srgbClr val="FFFFFF"/>
                </a:highlight>
              </a:rPr>
              <a:t>/rgw_rados.cc</a:t>
            </a:r>
            <a:r>
              <a:rPr lang="en">
                <a:solidFill>
                  <a:srgbClr val="666666"/>
                </a:solidFill>
                <a:highlight>
                  <a:srgbClr val="FFFFFF"/>
                </a:highlight>
              </a:rPr>
              <a:t>”  </a:t>
            </a:r>
            <a:endParaRPr>
              <a:solidFill>
                <a:srgbClr val="666666"/>
              </a:solidFill>
              <a:highlight>
                <a:srgbClr val="FFFFFF"/>
              </a:highlight>
            </a:endParaRPr>
          </a:p>
          <a:p>
            <a:pPr indent="-342900" lvl="0" marL="457200" rtl="0" algn="l">
              <a:spcBef>
                <a:spcPts val="0"/>
              </a:spcBef>
              <a:spcAft>
                <a:spcPts val="0"/>
              </a:spcAft>
              <a:buClr>
                <a:srgbClr val="666666"/>
              </a:buClr>
              <a:buSzPts val="1800"/>
              <a:buChar char="-"/>
            </a:pPr>
            <a:r>
              <a:rPr lang="en">
                <a:solidFill>
                  <a:srgbClr val="666666"/>
                </a:solidFill>
                <a:highlight>
                  <a:srgbClr val="FFFFFF"/>
                </a:highlight>
              </a:rPr>
              <a:t>High Level Implementation</a:t>
            </a:r>
            <a:endParaRPr>
              <a:solidFill>
                <a:srgbClr val="666666"/>
              </a:solidFill>
              <a:highlight>
                <a:srgbClr val="FFFFFF"/>
              </a:highlight>
            </a:endParaRPr>
          </a:p>
          <a:p>
            <a:pPr indent="-317500" lvl="1" marL="914400" rtl="0" algn="l">
              <a:spcBef>
                <a:spcPts val="0"/>
              </a:spcBef>
              <a:spcAft>
                <a:spcPts val="0"/>
              </a:spcAft>
              <a:buClr>
                <a:srgbClr val="666666"/>
              </a:buClr>
              <a:buSzPts val="1400"/>
              <a:buChar char="-"/>
            </a:pPr>
            <a:r>
              <a:rPr lang="en">
                <a:solidFill>
                  <a:srgbClr val="666666"/>
                </a:solidFill>
                <a:highlight>
                  <a:srgbClr val="FFFFFF"/>
                </a:highlight>
              </a:rPr>
              <a:t>“</a:t>
            </a:r>
            <a:r>
              <a:rPr lang="en">
                <a:solidFill>
                  <a:srgbClr val="666666"/>
                </a:solidFill>
                <a:highlight>
                  <a:srgbClr val="FFFFFF"/>
                </a:highlight>
                <a:uFill>
                  <a:noFill/>
                </a:uFill>
                <a:hlinkClick r:id="rId6"/>
              </a:rPr>
              <a:t>ceph</a:t>
            </a:r>
            <a:r>
              <a:rPr lang="en">
                <a:solidFill>
                  <a:srgbClr val="666666"/>
                </a:solidFill>
                <a:highlight>
                  <a:srgbClr val="FFFFFF"/>
                </a:highlight>
              </a:rPr>
              <a:t>/</a:t>
            </a:r>
            <a:r>
              <a:rPr lang="en">
                <a:solidFill>
                  <a:srgbClr val="666666"/>
                </a:solidFill>
                <a:highlight>
                  <a:srgbClr val="FFFFFF"/>
                </a:highlight>
                <a:uFill>
                  <a:noFill/>
                </a:uFill>
                <a:hlinkClick r:id="rId7"/>
              </a:rPr>
              <a:t>src</a:t>
            </a:r>
            <a:r>
              <a:rPr lang="en">
                <a:solidFill>
                  <a:srgbClr val="666666"/>
                </a:solidFill>
                <a:highlight>
                  <a:srgbClr val="FFFFFF"/>
                </a:highlight>
              </a:rPr>
              <a:t>/</a:t>
            </a:r>
            <a:r>
              <a:rPr lang="en">
                <a:solidFill>
                  <a:srgbClr val="666666"/>
                </a:solidFill>
                <a:highlight>
                  <a:srgbClr val="FFFFFF"/>
                </a:highlight>
                <a:uFill>
                  <a:noFill/>
                </a:uFill>
                <a:hlinkClick r:id="rId8"/>
              </a:rPr>
              <a:t>rgw</a:t>
            </a:r>
            <a:r>
              <a:rPr lang="en">
                <a:solidFill>
                  <a:srgbClr val="666666"/>
                </a:solidFill>
                <a:highlight>
                  <a:srgbClr val="FFFFFF"/>
                </a:highlight>
              </a:rPr>
              <a:t>/rgw_op.cc”</a:t>
            </a:r>
            <a:endParaRPr>
              <a:solidFill>
                <a:srgbClr val="666666"/>
              </a:solidFill>
              <a:highlight>
                <a:srgbClr val="FFFFFF"/>
              </a:highlight>
            </a:endParaRPr>
          </a:p>
          <a:p>
            <a:pPr indent="-342900" lvl="0" marL="457200" rtl="0" algn="l">
              <a:spcBef>
                <a:spcPts val="0"/>
              </a:spcBef>
              <a:spcAft>
                <a:spcPts val="0"/>
              </a:spcAft>
              <a:buClr>
                <a:srgbClr val="666666"/>
              </a:buClr>
              <a:buSzPts val="1800"/>
              <a:buChar char="-"/>
            </a:pPr>
            <a:r>
              <a:rPr lang="en">
                <a:solidFill>
                  <a:srgbClr val="666666"/>
                </a:solidFill>
                <a:highlight>
                  <a:srgbClr val="FFFFFF"/>
                </a:highlight>
              </a:rPr>
              <a:t>Modify the request data structure being passed to lower level </a:t>
            </a:r>
            <a:endParaRPr>
              <a:solidFill>
                <a:srgbClr val="666666"/>
              </a:solidFill>
              <a:highlight>
                <a:srgbClr val="FFFFFF"/>
              </a:highlight>
            </a:endParaRPr>
          </a:p>
          <a:p>
            <a:pPr indent="-317500" lvl="1" marL="914400" rtl="0" algn="l">
              <a:spcBef>
                <a:spcPts val="0"/>
              </a:spcBef>
              <a:spcAft>
                <a:spcPts val="0"/>
              </a:spcAft>
              <a:buClr>
                <a:srgbClr val="666666"/>
              </a:buClr>
              <a:buSzPts val="1400"/>
              <a:buChar char="-"/>
            </a:pPr>
            <a:r>
              <a:rPr lang="en">
                <a:solidFill>
                  <a:srgbClr val="666666"/>
                </a:solidFill>
                <a:highlight>
                  <a:srgbClr val="FFFFFF"/>
                </a:highlight>
              </a:rPr>
              <a:t>Introduce a flag that indicates the “prefetching request”</a:t>
            </a:r>
            <a:endParaRPr>
              <a:solidFill>
                <a:srgbClr val="666666"/>
              </a:solidFill>
              <a:highlight>
                <a:srgbClr val="FFFFFF"/>
              </a:highlight>
            </a:endParaRPr>
          </a:p>
          <a:p>
            <a:pPr indent="-317500" lvl="1" marL="914400" rtl="0" algn="l">
              <a:spcBef>
                <a:spcPts val="0"/>
              </a:spcBef>
              <a:spcAft>
                <a:spcPts val="0"/>
              </a:spcAft>
              <a:buClr>
                <a:srgbClr val="666666"/>
              </a:buClr>
              <a:buSzPts val="1400"/>
              <a:buChar char="-"/>
            </a:pPr>
            <a:r>
              <a:rPr lang="en">
                <a:solidFill>
                  <a:srgbClr val="666666"/>
                </a:solidFill>
                <a:highlight>
                  <a:srgbClr val="FFFFFF"/>
                </a:highlight>
              </a:rPr>
              <a:t>Check the flag before replying to client and drop if the request was </a:t>
            </a:r>
            <a:r>
              <a:rPr lang="en">
                <a:solidFill>
                  <a:srgbClr val="666666"/>
                </a:solidFill>
                <a:highlight>
                  <a:srgbClr val="FFFFFF"/>
                </a:highlight>
              </a:rPr>
              <a:t>“prefetching request”</a:t>
            </a:r>
            <a:endParaRPr>
              <a:solidFill>
                <a:srgbClr val="666666"/>
              </a:solidFill>
              <a:highlight>
                <a:srgbClr val="FFFFFF"/>
              </a:highlight>
            </a:endParaRPr>
          </a:p>
          <a:p>
            <a:pPr indent="-342900" lvl="0" marL="457200" rtl="0" algn="l">
              <a:spcBef>
                <a:spcPts val="0"/>
              </a:spcBef>
              <a:spcAft>
                <a:spcPts val="0"/>
              </a:spcAft>
              <a:buClr>
                <a:srgbClr val="666666"/>
              </a:buClr>
              <a:buSzPts val="1800"/>
              <a:buChar char="-"/>
            </a:pPr>
            <a:r>
              <a:rPr lang="en">
                <a:solidFill>
                  <a:srgbClr val="666666"/>
                </a:solidFill>
                <a:highlight>
                  <a:srgbClr val="FFFFFF"/>
                </a:highlight>
              </a:rPr>
              <a:t>Evaluation: COSBench - Cloud Object Storage Benchmark</a:t>
            </a:r>
            <a:endParaRPr>
              <a:solidFill>
                <a:srgbClr val="666666"/>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2 - update</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Code walk with caching team</a:t>
            </a:r>
            <a:endParaRPr/>
          </a:p>
          <a:p>
            <a:pPr indent="-342900" lvl="0" marL="457200" rtl="0" algn="l">
              <a:spcBef>
                <a:spcPts val="0"/>
              </a:spcBef>
              <a:spcAft>
                <a:spcPts val="0"/>
              </a:spcAft>
              <a:buSzPts val="1800"/>
              <a:buChar char="-"/>
            </a:pPr>
            <a:r>
              <a:rPr lang="en"/>
              <a:t>Code walk with mentors </a:t>
            </a:r>
            <a:endParaRPr/>
          </a:p>
          <a:p>
            <a:pPr indent="-342900" lvl="0" marL="457200" rtl="0" algn="l">
              <a:spcBef>
                <a:spcPts val="0"/>
              </a:spcBef>
              <a:spcAft>
                <a:spcPts val="0"/>
              </a:spcAft>
              <a:buSzPts val="1800"/>
              <a:buChar char="-"/>
            </a:pPr>
            <a:r>
              <a:rPr lang="en"/>
              <a:t>Deploy ceph with cache </a:t>
            </a:r>
            <a:endParaRPr/>
          </a:p>
          <a:p>
            <a:pPr indent="-342900" lvl="0" marL="457200" rtl="0" algn="l">
              <a:spcBef>
                <a:spcPts val="0"/>
              </a:spcBef>
              <a:spcAft>
                <a:spcPts val="0"/>
              </a:spcAft>
              <a:buSzPts val="1800"/>
              <a:buChar char="-"/>
            </a:pPr>
            <a:r>
              <a:rPr lang="en"/>
              <a:t>Store and </a:t>
            </a:r>
            <a:r>
              <a:rPr lang="en"/>
              <a:t>retrieve</a:t>
            </a:r>
            <a:r>
              <a:rPr lang="en"/>
              <a:t> data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Taiga Updates</a:t>
            </a:r>
            <a:endParaRPr/>
          </a:p>
        </p:txBody>
      </p:sp>
      <p:graphicFrame>
        <p:nvGraphicFramePr>
          <p:cNvPr id="106" name="Google Shape;106;p21"/>
          <p:cNvGraphicFramePr/>
          <p:nvPr/>
        </p:nvGraphicFramePr>
        <p:xfrm>
          <a:off x="952500" y="1177325"/>
          <a:ext cx="3000000" cy="3000000"/>
        </p:xfrm>
        <a:graphic>
          <a:graphicData uri="http://schemas.openxmlformats.org/drawingml/2006/table">
            <a:tbl>
              <a:tblPr>
                <a:noFill/>
                <a:tableStyleId>{C3C60063-6480-4A08-8E18-43F278AB6218}</a:tableStyleId>
              </a:tblPr>
              <a:tblGrid>
                <a:gridCol w="2413000"/>
                <a:gridCol w="2413000"/>
                <a:gridCol w="2413000"/>
              </a:tblGrid>
              <a:tr h="381000">
                <a:tc>
                  <a:txBody>
                    <a:bodyPr>
                      <a:noAutofit/>
                    </a:bodyPr>
                    <a:lstStyle/>
                    <a:p>
                      <a:pPr indent="0" lvl="0" marL="0" rtl="0" algn="l">
                        <a:lnSpc>
                          <a:spcPct val="115000"/>
                        </a:lnSpc>
                        <a:spcBef>
                          <a:spcPts val="0"/>
                        </a:spcBef>
                        <a:spcAft>
                          <a:spcPts val="1600"/>
                        </a:spcAft>
                        <a:buNone/>
                      </a:pPr>
                      <a:r>
                        <a:rPr lang="en" sz="1800">
                          <a:solidFill>
                            <a:schemeClr val="dk2"/>
                          </a:solidFill>
                        </a:rPr>
                        <a:t>Installing Ceph. Storing &amp; retrieving data</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rPr>
                        <a:t>Code Walk</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rPr>
                        <a:t>Brainstorming design and implementation of prefetching</a:t>
                      </a:r>
                      <a:endParaRPr/>
                    </a:p>
                  </a:txBody>
                  <a:tcPr marT="91425" marB="91425" marR="91425" marL="91425"/>
                </a:tc>
              </a:tr>
              <a:tr h="381000">
                <a:tc>
                  <a:txBody>
                    <a:bodyPr>
                      <a:noAutofit/>
                    </a:bodyPr>
                    <a:lstStyle/>
                    <a:p>
                      <a:pPr indent="0" lvl="0" marL="0" rtl="0" algn="l">
                        <a:spcBef>
                          <a:spcPts val="0"/>
                        </a:spcBef>
                        <a:spcAft>
                          <a:spcPts val="0"/>
                        </a:spcAft>
                        <a:buNone/>
                      </a:pPr>
                      <a:r>
                        <a:rPr lang="en"/>
                        <a:t>Installing Standard Ceph</a:t>
                      </a:r>
                      <a:endParaRPr/>
                    </a:p>
                  </a:txBody>
                  <a:tcPr marT="91425" marB="91425" marR="91425" marL="91425"/>
                </a:tc>
                <a:tc>
                  <a:txBody>
                    <a:bodyPr>
                      <a:noAutofit/>
                    </a:bodyPr>
                    <a:lstStyle/>
                    <a:p>
                      <a:pPr indent="0" lvl="0" marL="0" rtl="0" algn="l">
                        <a:spcBef>
                          <a:spcPts val="0"/>
                        </a:spcBef>
                        <a:spcAft>
                          <a:spcPts val="0"/>
                        </a:spcAft>
                        <a:buNone/>
                      </a:pPr>
                      <a:r>
                        <a:rPr lang="en"/>
                        <a:t>Code walks with RedHat Team</a:t>
                      </a:r>
                      <a:endParaRPr/>
                    </a:p>
                  </a:txBody>
                  <a:tcPr marT="91425" marB="91425" marR="91425" marL="91425"/>
                </a:tc>
                <a:tc>
                  <a:txBody>
                    <a:bodyPr>
                      <a:noAutofit/>
                    </a:bodyPr>
                    <a:lstStyle/>
                    <a:p>
                      <a:pPr indent="0" lvl="0" marL="0" rtl="0" algn="l">
                        <a:spcBef>
                          <a:spcPts val="0"/>
                        </a:spcBef>
                        <a:spcAft>
                          <a:spcPts val="0"/>
                        </a:spcAft>
                        <a:buNone/>
                      </a:pPr>
                      <a:r>
                        <a:rPr lang="en"/>
                        <a:t>Team Meetings</a:t>
                      </a:r>
                      <a:endParaRPr/>
                    </a:p>
                  </a:txBody>
                  <a:tcPr marT="91425" marB="91425" marR="91425" marL="91425"/>
                </a:tc>
              </a:tr>
              <a:tr h="381000">
                <a:tc>
                  <a:txBody>
                    <a:bodyPr>
                      <a:noAutofit/>
                    </a:bodyPr>
                    <a:lstStyle/>
                    <a:p>
                      <a:pPr indent="0" lvl="0" marL="0" rtl="0" algn="l">
                        <a:spcBef>
                          <a:spcPts val="0"/>
                        </a:spcBef>
                        <a:spcAft>
                          <a:spcPts val="0"/>
                        </a:spcAft>
                        <a:buNone/>
                      </a:pPr>
                      <a:r>
                        <a:rPr lang="en"/>
                        <a:t>Integrating Ceph with Cache code</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Storing &amp; retrieving data using S3 API (BOTO SDK)</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