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8"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FFFFFF"/>
                </a:solidFill>
                <a:latin typeface="Lato"/>
                <a:ea typeface="Lato"/>
                <a:cs typeface="Lato"/>
                <a:sym typeface="Lato"/>
              </a:rPr>
              <a:t>Togoal</a:t>
            </a:r>
            <a:endParaRPr sz="1300">
              <a:solidFill>
                <a:srgbClr val="FFFFFF"/>
              </a:solidFill>
              <a:latin typeface="Lato"/>
              <a:ea typeface="Lato"/>
              <a:cs typeface="Lato"/>
              <a:sym typeface="Lato"/>
            </a:endParaRPr>
          </a:p>
          <a:p>
            <a:pPr marL="0" lvl="0" indent="0" algn="l" rtl="0">
              <a:lnSpc>
                <a:spcPct val="115000"/>
              </a:lnSpc>
              <a:spcBef>
                <a:spcPts val="0"/>
              </a:spcBef>
              <a:spcAft>
                <a:spcPts val="0"/>
              </a:spcAft>
              <a:buNone/>
            </a:pPr>
            <a:r>
              <a:rPr lang="en"/>
              <a:t>So in our previous demo, we talked about the creating clusters in aws using kops and also creating ec2 instances which was simulate the creation of spot instances.</a:t>
            </a:r>
            <a:endParaRPr/>
          </a:p>
          <a:p>
            <a:pPr marL="0" lvl="0" indent="0" algn="l" rtl="0">
              <a:lnSpc>
                <a:spcPct val="115000"/>
              </a:lnSpc>
              <a:spcBef>
                <a:spcPts val="0"/>
              </a:spcBef>
              <a:spcAft>
                <a:spcPts val="0"/>
              </a:spcAft>
              <a:buNone/>
            </a:pPr>
            <a:r>
              <a:rPr lang="en"/>
              <a:t>Goal of the project is to provide a cost effective way of running an application on  kubernetes cluster using spot instances which are more economical than on demand instances.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0a044e01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0a044e01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a044e01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a044e01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a044e01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0a044e01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0a044e01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0a044e01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0a044e01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0a044e01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0a044e01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0a044e01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0a044e01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0a044e01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a:t>
            </a:r>
            <a:endParaRPr/>
          </a:p>
          <a:p>
            <a:pPr marL="0" lvl="0" indent="0" algn="l" rtl="0">
              <a:spcBef>
                <a:spcPts val="0"/>
              </a:spcBef>
              <a:spcAft>
                <a:spcPts val="0"/>
              </a:spcAft>
              <a:buNone/>
            </a:pPr>
            <a:r>
              <a:rPr lang="en"/>
              <a:t>C4 large instance as master</a:t>
            </a:r>
            <a:endParaRPr/>
          </a:p>
          <a:p>
            <a:pPr marL="0" lvl="0" indent="0" algn="l" rtl="0">
              <a:spcBef>
                <a:spcPts val="0"/>
              </a:spcBef>
              <a:spcAft>
                <a:spcPts val="0"/>
              </a:spcAft>
              <a:buNone/>
            </a:pPr>
            <a:r>
              <a:rPr lang="en"/>
              <a:t>T2 small as slave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0a044e01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0a044e01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0a044e01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0a044e01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use pricing api to get prices of spot instances which is updated every 5 mins. Next we have to set up strategies for our controller. These strategies include the spot instance that is to be spined up is of lower price than the max bid price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0a044e01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0a044e01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0a044e01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0a044e01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SLA will typically have a technical definition in mean time between failures (MTBF), mean time to repair or mean time to recovery (MTTR); identifying which party is responsible for reporting faults or paying fees.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0a044e01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0a044e01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node termination takes place, then the controller looks for a new spot instance or on-demand by maintaining the the SLA and also considering cost of spinning a instance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0a044e01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0a044e01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sprint 1, i used a python library for mocking aws services. But as our controller in going to be written in go, it makes more sense to mock these services in Go lang. </a:t>
            </a:r>
            <a:endParaRPr/>
          </a:p>
          <a:p>
            <a:pPr marL="0" lvl="0" indent="0" algn="l" rtl="0">
              <a:spcBef>
                <a:spcPts val="0"/>
              </a:spcBef>
              <a:spcAft>
                <a:spcPts val="0"/>
              </a:spcAft>
              <a:buNone/>
            </a:pPr>
            <a:r>
              <a:rPr lang="en"/>
              <a:t>For mocking in Go, i first created functions, with same type of inputs and outputs as the actual Aws sdk. SO the output of these mock functions is just the output I expect to get from my actual functions. </a:t>
            </a:r>
            <a:endParaRPr/>
          </a:p>
          <a:p>
            <a:pPr marL="0" lvl="0" indent="0" algn="l" rtl="0">
              <a:spcBef>
                <a:spcPts val="0"/>
              </a:spcBef>
              <a:spcAft>
                <a:spcPts val="0"/>
              </a:spcAft>
              <a:buNone/>
            </a:pPr>
            <a:r>
              <a:rPr lang="en"/>
              <a:t>Now the controller is where we input the SLA. for now it can be uptime performance, number of ec2 instances to be used as spot</a:t>
            </a:r>
            <a:endParaRPr/>
          </a:p>
          <a:p>
            <a:pPr marL="0" lvl="0" indent="0" algn="l" rtl="0">
              <a:spcBef>
                <a:spcPts val="0"/>
              </a:spcBef>
              <a:spcAft>
                <a:spcPts val="0"/>
              </a:spcAft>
              <a:buNone/>
            </a:pPr>
            <a:r>
              <a:rPr lang="en"/>
              <a:t>A controller is basically a infinite while loop which constantly looks for a better state. It will always look to spin up spot instances while maintaining SLS..</a:t>
            </a:r>
            <a:endParaRPr/>
          </a:p>
          <a:p>
            <a:pPr marL="0" lvl="0" indent="0" algn="l" rtl="0">
              <a:spcBef>
                <a:spcPts val="0"/>
              </a:spcBef>
              <a:spcAft>
                <a:spcPts val="0"/>
              </a:spcAft>
              <a:buNone/>
            </a:pPr>
            <a:r>
              <a:rPr lang="en"/>
              <a:t>Now when i just put actual client instead of mock, this controller can be used for actual purposes</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0a044e01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0a044e01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calculates the cost we save when running EC2 spot instances in kubernetes cluster. For that we have to get the prices for different instances using the pricing API provided by the AWS. As this file is very large, what I have done is, I created a mock pricing csv file , and I wrote some of the important attributes for 4-5 different types of instances.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0a044e0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0a044e0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0a044e0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0a044e0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0a044e014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0a044e014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32350" y="968800"/>
            <a:ext cx="5017500" cy="1831200"/>
          </a:xfrm>
          <a:prstGeom prst="rect">
            <a:avLst/>
          </a:prstGeom>
        </p:spPr>
        <p:txBody>
          <a:bodyPr spcFirstLastPara="1" wrap="square" lIns="91425" tIns="91425" rIns="91425" bIns="91425" anchor="t" anchorCtr="0">
            <a:noAutofit/>
          </a:bodyPr>
          <a:lstStyle/>
          <a:p>
            <a:pPr marL="0" lvl="0" indent="0" algn="ctr" rtl="0">
              <a:lnSpc>
                <a:spcPct val="125000"/>
              </a:lnSpc>
              <a:spcBef>
                <a:spcPts val="2400"/>
              </a:spcBef>
              <a:spcAft>
                <a:spcPts val="0"/>
              </a:spcAft>
              <a:buNone/>
            </a:pPr>
            <a:r>
              <a:rPr lang="en" sz="2300" b="1" dirty="0"/>
              <a:t>Exploring AWS Spot Instances within Kubernetes </a:t>
            </a:r>
            <a:r>
              <a:rPr lang="en" sz="2300" b="1" dirty="0" smtClean="0"/>
              <a:t>clusters</a:t>
            </a:r>
            <a:br>
              <a:rPr lang="en" sz="2300" b="1" dirty="0" smtClean="0"/>
            </a:br>
            <a:r>
              <a:rPr lang="en" sz="2300" b="1" dirty="0" smtClean="0"/>
              <a:t>Sprint 2</a:t>
            </a:r>
            <a:endParaRPr sz="2300" b="1" dirty="0"/>
          </a:p>
          <a:p>
            <a:pPr marL="0" lvl="0" indent="0" algn="l" rtl="0">
              <a:lnSpc>
                <a:spcPct val="125000"/>
              </a:lnSpc>
              <a:spcBef>
                <a:spcPts val="2400"/>
              </a:spcBef>
              <a:spcAft>
                <a:spcPts val="1200"/>
              </a:spcAft>
              <a:buNone/>
            </a:pPr>
            <a:r>
              <a:rPr lang="en" sz="1200" b="1" dirty="0"/>
              <a:t>Under the guidance of Dan McPherson and Ravi Gudimetla</a:t>
            </a:r>
            <a:endParaRPr sz="1200" b="1" dirty="0"/>
          </a:p>
        </p:txBody>
      </p:sp>
      <p:sp>
        <p:nvSpPr>
          <p:cNvPr id="135" name="Google Shape;135;p13"/>
          <p:cNvSpPr txBox="1">
            <a:spLocks noGrp="1"/>
          </p:cNvSpPr>
          <p:nvPr>
            <p:ph type="subTitle" idx="1"/>
          </p:nvPr>
        </p:nvSpPr>
        <p:spPr>
          <a:xfrm>
            <a:off x="6226950" y="3696325"/>
            <a:ext cx="2517600" cy="10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Aditya Kadam</a:t>
            </a:r>
            <a:endParaRPr/>
          </a:p>
          <a:p>
            <a:pPr marL="0" lvl="0" indent="0" algn="l" rtl="0">
              <a:spcBef>
                <a:spcPts val="0"/>
              </a:spcBef>
              <a:spcAft>
                <a:spcPts val="0"/>
              </a:spcAft>
              <a:buNone/>
            </a:pPr>
            <a:r>
              <a:rPr lang="en"/>
              <a:t>Kevin Rodrigues</a:t>
            </a:r>
            <a:endParaRPr/>
          </a:p>
          <a:p>
            <a:pPr marL="0" lvl="0" indent="0" algn="l" rtl="0">
              <a:spcBef>
                <a:spcPts val="0"/>
              </a:spcBef>
              <a:spcAft>
                <a:spcPts val="0"/>
              </a:spcAft>
              <a:buNone/>
            </a:pPr>
            <a:r>
              <a:rPr lang="en"/>
              <a:t>Nikhil Singh</a:t>
            </a:r>
            <a:endParaRPr/>
          </a:p>
          <a:p>
            <a:pPr marL="0" lvl="0" indent="0" algn="l" rtl="0">
              <a:spcBef>
                <a:spcPts val="0"/>
              </a:spcBef>
              <a:spcAft>
                <a:spcPts val="0"/>
              </a:spcAft>
              <a:buNone/>
            </a:pPr>
            <a:r>
              <a:rPr lang="en"/>
              <a:t>Suryateja Gudiguntla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Minikube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Redis Master and Slave nodes</a:t>
            </a:r>
            <a:endParaRPr/>
          </a:p>
        </p:txBody>
      </p:sp>
      <p:pic>
        <p:nvPicPr>
          <p:cNvPr id="193" name="Google Shape;193;p23"/>
          <p:cNvPicPr preferRelativeResize="0"/>
          <p:nvPr/>
        </p:nvPicPr>
        <p:blipFill rotWithShape="1">
          <a:blip r:embed="rId3">
            <a:alphaModFix/>
          </a:blip>
          <a:srcRect t="52079"/>
          <a:stretch/>
        </p:blipFill>
        <p:spPr>
          <a:xfrm>
            <a:off x="812725" y="2464793"/>
            <a:ext cx="6467475" cy="1474275"/>
          </a:xfrm>
          <a:prstGeom prst="rect">
            <a:avLst/>
          </a:prstGeom>
          <a:noFill/>
          <a:ln>
            <a:noFill/>
          </a:ln>
        </p:spPr>
      </p:pic>
      <p:pic>
        <p:nvPicPr>
          <p:cNvPr id="194" name="Google Shape;194;p23"/>
          <p:cNvPicPr preferRelativeResize="0"/>
          <p:nvPr/>
        </p:nvPicPr>
        <p:blipFill rotWithShape="1">
          <a:blip r:embed="rId3">
            <a:alphaModFix/>
          </a:blip>
          <a:srcRect b="63470"/>
          <a:stretch/>
        </p:blipFill>
        <p:spPr>
          <a:xfrm>
            <a:off x="812725" y="974649"/>
            <a:ext cx="6467475" cy="112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Frontend nodes</a:t>
            </a:r>
            <a:endParaRPr/>
          </a:p>
        </p:txBody>
      </p:sp>
      <p:pic>
        <p:nvPicPr>
          <p:cNvPr id="200" name="Google Shape;200;p24"/>
          <p:cNvPicPr preferRelativeResize="0"/>
          <p:nvPr/>
        </p:nvPicPr>
        <p:blipFill rotWithShape="1">
          <a:blip r:embed="rId3">
            <a:alphaModFix/>
          </a:blip>
          <a:srcRect t="50833"/>
          <a:stretch/>
        </p:blipFill>
        <p:spPr>
          <a:xfrm>
            <a:off x="812725" y="2709700"/>
            <a:ext cx="5410200" cy="1461150"/>
          </a:xfrm>
          <a:prstGeom prst="rect">
            <a:avLst/>
          </a:prstGeom>
          <a:noFill/>
          <a:ln>
            <a:noFill/>
          </a:ln>
        </p:spPr>
      </p:pic>
      <p:pic>
        <p:nvPicPr>
          <p:cNvPr id="201" name="Google Shape;201;p24"/>
          <p:cNvPicPr preferRelativeResize="0"/>
          <p:nvPr/>
        </p:nvPicPr>
        <p:blipFill rotWithShape="1">
          <a:blip r:embed="rId3">
            <a:alphaModFix/>
          </a:blip>
          <a:srcRect b="60960"/>
          <a:stretch/>
        </p:blipFill>
        <p:spPr>
          <a:xfrm>
            <a:off x="812725" y="1309000"/>
            <a:ext cx="5410200" cy="116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Verifying services running</a:t>
            </a:r>
            <a:endParaRPr/>
          </a:p>
        </p:txBody>
      </p:sp>
      <p:pic>
        <p:nvPicPr>
          <p:cNvPr id="207" name="Google Shape;207;p25"/>
          <p:cNvPicPr preferRelativeResize="0"/>
          <p:nvPr/>
        </p:nvPicPr>
        <p:blipFill rotWithShape="1">
          <a:blip r:embed="rId3">
            <a:alphaModFix/>
          </a:blip>
          <a:srcRect t="46178"/>
          <a:stretch/>
        </p:blipFill>
        <p:spPr>
          <a:xfrm>
            <a:off x="812725" y="2228625"/>
            <a:ext cx="6200775" cy="1809625"/>
          </a:xfrm>
          <a:prstGeom prst="rect">
            <a:avLst/>
          </a:prstGeom>
          <a:noFill/>
          <a:ln>
            <a:noFill/>
          </a:ln>
        </p:spPr>
      </p:pic>
      <p:pic>
        <p:nvPicPr>
          <p:cNvPr id="208" name="Google Shape;208;p25"/>
          <p:cNvPicPr preferRelativeResize="0"/>
          <p:nvPr/>
        </p:nvPicPr>
        <p:blipFill rotWithShape="1">
          <a:blip r:embed="rId3">
            <a:alphaModFix/>
          </a:blip>
          <a:srcRect b="66980"/>
          <a:stretch/>
        </p:blipFill>
        <p:spPr>
          <a:xfrm>
            <a:off x="812725" y="862650"/>
            <a:ext cx="6200775" cy="111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Scaling the application to multiple nodes</a:t>
            </a:r>
            <a:endParaRPr/>
          </a:p>
        </p:txBody>
      </p:sp>
      <p:pic>
        <p:nvPicPr>
          <p:cNvPr id="214" name="Google Shape;214;p26"/>
          <p:cNvPicPr preferRelativeResize="0"/>
          <p:nvPr/>
        </p:nvPicPr>
        <p:blipFill>
          <a:blip r:embed="rId3">
            <a:alphaModFix/>
          </a:blip>
          <a:stretch>
            <a:fillRect/>
          </a:stretch>
        </p:blipFill>
        <p:spPr>
          <a:xfrm>
            <a:off x="812725" y="1206550"/>
            <a:ext cx="4838700" cy="226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Verifying the replicas</a:t>
            </a:r>
            <a:endParaRPr/>
          </a:p>
        </p:txBody>
      </p:sp>
      <p:pic>
        <p:nvPicPr>
          <p:cNvPr id="220" name="Google Shape;220;p27"/>
          <p:cNvPicPr preferRelativeResize="0"/>
          <p:nvPr/>
        </p:nvPicPr>
        <p:blipFill>
          <a:blip r:embed="rId3">
            <a:alphaModFix/>
          </a:blip>
          <a:stretch>
            <a:fillRect/>
          </a:stretch>
        </p:blipFill>
        <p:spPr>
          <a:xfrm>
            <a:off x="812725" y="994300"/>
            <a:ext cx="5886450" cy="298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body" idx="1"/>
          </p:nvPr>
        </p:nvSpPr>
        <p:spPr>
          <a:xfrm>
            <a:off x="812725" y="595575"/>
            <a:ext cx="69360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Montserrat"/>
                <a:ea typeface="Montserrat"/>
                <a:cs typeface="Montserrat"/>
                <a:sym typeface="Montserrat"/>
              </a:rPr>
              <a:t>Interfacing Go with kops to create a cluster</a:t>
            </a:r>
            <a:endParaRPr sz="2400">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26" name="Google Shape;226;p28"/>
          <p:cNvSpPr txBox="1"/>
          <p:nvPr/>
        </p:nvSpPr>
        <p:spPr>
          <a:xfrm>
            <a:off x="660525" y="1494325"/>
            <a:ext cx="8197200" cy="1364400"/>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Creation through terminal</a:t>
            </a:r>
            <a:endParaRPr>
              <a:solidFill>
                <a:schemeClr val="lt1"/>
              </a:solidFill>
              <a:latin typeface="Lato"/>
              <a:ea typeface="Lato"/>
              <a:cs typeface="Lato"/>
              <a:sym typeface="Lato"/>
            </a:endParaRPr>
          </a:p>
          <a:p>
            <a:pPr marL="457200" lvl="0" indent="-317500" algn="l" rtl="0">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Creating the cluster through a go program (Project Block)</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Burndown Chart</a:t>
            </a:r>
            <a:endParaRPr/>
          </a:p>
        </p:txBody>
      </p:sp>
      <p:pic>
        <p:nvPicPr>
          <p:cNvPr id="232" name="Google Shape;232;p29"/>
          <p:cNvPicPr preferRelativeResize="0"/>
          <p:nvPr/>
        </p:nvPicPr>
        <p:blipFill>
          <a:blip r:embed="rId3">
            <a:alphaModFix/>
          </a:blip>
          <a:stretch>
            <a:fillRect/>
          </a:stretch>
        </p:blipFill>
        <p:spPr>
          <a:xfrm>
            <a:off x="152400" y="1462888"/>
            <a:ext cx="8839198" cy="2217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body" idx="1"/>
          </p:nvPr>
        </p:nvSpPr>
        <p:spPr>
          <a:xfrm>
            <a:off x="1297500" y="1262750"/>
            <a:ext cx="7038900" cy="2911200"/>
          </a:xfrm>
          <a:prstGeom prst="rect">
            <a:avLst/>
          </a:prstGeom>
        </p:spPr>
        <p:txBody>
          <a:bodyPr spcFirstLastPara="1" wrap="square" lIns="91425" tIns="91425" rIns="91425" bIns="91425" anchor="t" anchorCtr="0">
            <a:noAutofit/>
          </a:bodyPr>
          <a:lstStyle/>
          <a:p>
            <a:pPr marL="457200" lvl="0" indent="-311150" algn="l" rtl="0">
              <a:spcBef>
                <a:spcPts val="1000"/>
              </a:spcBef>
              <a:spcAft>
                <a:spcPts val="0"/>
              </a:spcAft>
              <a:buSzPts val="1300"/>
              <a:buChar char="●"/>
            </a:pPr>
            <a:r>
              <a:rPr lang="en"/>
              <a:t>Continue the task of interfacing Go and KOPs</a:t>
            </a:r>
            <a:endParaRPr/>
          </a:p>
          <a:p>
            <a:pPr marL="457200" lvl="0" indent="-311150" algn="l" rtl="0">
              <a:spcBef>
                <a:spcPts val="1000"/>
              </a:spcBef>
              <a:spcAft>
                <a:spcPts val="0"/>
              </a:spcAft>
              <a:buSzPts val="1300"/>
              <a:buChar char="●"/>
            </a:pPr>
            <a:r>
              <a:rPr lang="en"/>
              <a:t>Perform JMeter or AB Load testing on the applications deployed</a:t>
            </a:r>
            <a:endParaRPr/>
          </a:p>
          <a:p>
            <a:pPr marL="457200" lvl="0" indent="-311150" algn="l" rtl="0">
              <a:spcBef>
                <a:spcPts val="1000"/>
              </a:spcBef>
              <a:spcAft>
                <a:spcPts val="0"/>
              </a:spcAft>
              <a:buSzPts val="1300"/>
              <a:buChar char="●"/>
            </a:pPr>
            <a:r>
              <a:rPr lang="en"/>
              <a:t>Mocking out the spot instance fleet function of AWS SDK</a:t>
            </a:r>
            <a:endParaRPr/>
          </a:p>
          <a:p>
            <a:pPr marL="457200" lvl="0" indent="-311150" algn="l" rtl="0">
              <a:spcBef>
                <a:spcPts val="1000"/>
              </a:spcBef>
              <a:spcAft>
                <a:spcPts val="0"/>
              </a:spcAft>
              <a:buSzPts val="1300"/>
              <a:buChar char="●"/>
            </a:pPr>
            <a:r>
              <a:rPr lang="en"/>
              <a:t>Using the pricing API to get the price of spot instance and set pricing strategies  for the controller to spin up new spot instances when an instance is terminated</a:t>
            </a:r>
            <a:endParaRPr/>
          </a:p>
          <a:p>
            <a:pPr marL="457200" lvl="0" indent="-311150" algn="l" rtl="0">
              <a:spcBef>
                <a:spcPts val="1000"/>
              </a:spcBef>
              <a:spcAft>
                <a:spcPts val="1000"/>
              </a:spcAft>
              <a:buSzPts val="1300"/>
              <a:buChar char="●"/>
            </a:pPr>
            <a:r>
              <a:rPr lang="en"/>
              <a:t>Reduce the cost of master node of default Kubernetes cluster by using cheaper EC2 Instance</a:t>
            </a:r>
            <a:endParaRPr/>
          </a:p>
        </p:txBody>
      </p:sp>
      <p:sp>
        <p:nvSpPr>
          <p:cNvPr id="238" name="Google Shape;238;p30"/>
          <p:cNvSpPr txBox="1">
            <a:spLocks noGrp="1"/>
          </p:cNvSpPr>
          <p:nvPr>
            <p:ph type="title"/>
          </p:nvPr>
        </p:nvSpPr>
        <p:spPr>
          <a:xfrm>
            <a:off x="1297500" y="393750"/>
            <a:ext cx="7038900" cy="86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Sprint 3 tasks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Defining SLA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6838800" cy="8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SLA (Service Level Agreement)</a:t>
            </a:r>
            <a:endParaRPr/>
          </a:p>
        </p:txBody>
      </p:sp>
      <p:sp>
        <p:nvSpPr>
          <p:cNvPr id="146" name="Google Shape;146;p15"/>
          <p:cNvSpPr txBox="1">
            <a:spLocks noGrp="1"/>
          </p:cNvSpPr>
          <p:nvPr>
            <p:ph type="body" idx="1"/>
          </p:nvPr>
        </p:nvSpPr>
        <p:spPr>
          <a:xfrm>
            <a:off x="1297500" y="1440000"/>
            <a:ext cx="6838800" cy="2415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 service-level agreement (SLA) is a commitment between a service provider and a client</a:t>
            </a:r>
            <a:endParaRPr/>
          </a:p>
          <a:p>
            <a:pPr marL="457200" lvl="0" indent="-311150" algn="l" rtl="0">
              <a:spcBef>
                <a:spcPts val="1600"/>
              </a:spcBef>
              <a:spcAft>
                <a:spcPts val="0"/>
              </a:spcAft>
              <a:buSzPts val="1300"/>
              <a:buChar char="●"/>
            </a:pPr>
            <a:r>
              <a:rPr lang="en"/>
              <a:t>For our controller:</a:t>
            </a:r>
            <a:endParaRPr/>
          </a:p>
          <a:p>
            <a:pPr marL="914400" lvl="1" indent="-298450" algn="l" rtl="0">
              <a:spcBef>
                <a:spcPts val="1000"/>
              </a:spcBef>
              <a:spcAft>
                <a:spcPts val="0"/>
              </a:spcAft>
              <a:buSzPts val="1100"/>
              <a:buChar char="○"/>
            </a:pPr>
            <a:r>
              <a:rPr lang="en"/>
              <a:t>SLA is defined for each application </a:t>
            </a:r>
            <a:endParaRPr/>
          </a:p>
          <a:p>
            <a:pPr marL="914400" lvl="1" indent="-298450" algn="l" rtl="0">
              <a:spcBef>
                <a:spcPts val="1000"/>
              </a:spcBef>
              <a:spcAft>
                <a:spcPts val="0"/>
              </a:spcAft>
              <a:buSzPts val="1100"/>
              <a:buChar char="○"/>
            </a:pPr>
            <a:r>
              <a:rPr lang="en"/>
              <a:t>SLA is defined in the config file</a:t>
            </a:r>
            <a:endParaRPr/>
          </a:p>
          <a:p>
            <a:pPr marL="457200" lvl="0" indent="-311150" algn="l" rtl="0">
              <a:spcBef>
                <a:spcPts val="1000"/>
              </a:spcBef>
              <a:spcAft>
                <a:spcPts val="0"/>
              </a:spcAft>
              <a:buSzPts val="1300"/>
              <a:buChar char="●"/>
            </a:pPr>
            <a:r>
              <a:rPr lang="en"/>
              <a:t>In our project, SLA is the availability expressed as a percentage of uptime, performance, reliability and other parameters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3798900" cy="112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Spot Termination Notice Handler</a:t>
            </a:r>
            <a:endParaRPr/>
          </a:p>
        </p:txBody>
      </p:sp>
      <p:sp>
        <p:nvSpPr>
          <p:cNvPr id="152" name="Google Shape;152;p16"/>
          <p:cNvSpPr txBox="1">
            <a:spLocks noGrp="1"/>
          </p:cNvSpPr>
          <p:nvPr>
            <p:ph type="body" idx="1"/>
          </p:nvPr>
        </p:nvSpPr>
        <p:spPr>
          <a:xfrm>
            <a:off x="1145100" y="1515350"/>
            <a:ext cx="3798900" cy="2415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It polls the EC2 Spot Instance Termination Notices.</a:t>
            </a:r>
            <a:endParaRPr/>
          </a:p>
          <a:p>
            <a:pPr marL="457200" lvl="0" indent="-311150" algn="l" rtl="0">
              <a:spcBef>
                <a:spcPts val="1000"/>
              </a:spcBef>
              <a:spcAft>
                <a:spcPts val="0"/>
              </a:spcAft>
              <a:buSzPts val="1300"/>
              <a:buChar char="●"/>
            </a:pPr>
            <a:r>
              <a:rPr lang="en"/>
              <a:t>So, it drains the node in advance before AWS takes it away.</a:t>
            </a:r>
            <a:endParaRPr/>
          </a:p>
          <a:p>
            <a:pPr marL="457200" lvl="0" indent="-311150" algn="l" rtl="0">
              <a:spcBef>
                <a:spcPts val="1000"/>
              </a:spcBef>
              <a:spcAft>
                <a:spcPts val="1000"/>
              </a:spcAft>
              <a:buSzPts val="1300"/>
              <a:buChar char="●"/>
            </a:pPr>
            <a:r>
              <a:rPr lang="en"/>
              <a:t>Hence, you can be sure that your applications are gracefully re-scheduled to the other nodes in the cluster.</a:t>
            </a:r>
            <a:endParaRPr/>
          </a:p>
        </p:txBody>
      </p:sp>
      <p:pic>
        <p:nvPicPr>
          <p:cNvPr id="153" name="Google Shape;153;p16"/>
          <p:cNvPicPr preferRelativeResize="0"/>
          <p:nvPr/>
        </p:nvPicPr>
        <p:blipFill>
          <a:blip r:embed="rId3">
            <a:alphaModFix/>
          </a:blip>
          <a:stretch>
            <a:fillRect/>
          </a:stretch>
        </p:blipFill>
        <p:spPr>
          <a:xfrm>
            <a:off x="5227575" y="934275"/>
            <a:ext cx="3742800" cy="327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71450" y="2053000"/>
            <a:ext cx="52959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Mock AWS SDK Client in Go and Pricing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a:t>CSV file downloaded from AWS for US-EAST-2 region using Amazon’s Pricing API.</a:t>
            </a:r>
            <a:endParaRPr/>
          </a:p>
        </p:txBody>
      </p:sp>
      <p:pic>
        <p:nvPicPr>
          <p:cNvPr id="164" name="Google Shape;164;p18"/>
          <p:cNvPicPr preferRelativeResize="0"/>
          <p:nvPr/>
        </p:nvPicPr>
        <p:blipFill>
          <a:blip r:embed="rId3">
            <a:alphaModFix/>
          </a:blip>
          <a:stretch>
            <a:fillRect/>
          </a:stretch>
        </p:blipFill>
        <p:spPr>
          <a:xfrm>
            <a:off x="812725" y="827775"/>
            <a:ext cx="7521578" cy="3152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Deploying demo App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622350"/>
            <a:ext cx="7038900" cy="7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deployments tested</a:t>
            </a:r>
            <a:endParaRPr/>
          </a:p>
        </p:txBody>
      </p:sp>
      <p:sp>
        <p:nvSpPr>
          <p:cNvPr id="175" name="Google Shape;175;p20"/>
          <p:cNvSpPr txBox="1">
            <a:spLocks noGrp="1"/>
          </p:cNvSpPr>
          <p:nvPr>
            <p:ph type="body" idx="1"/>
          </p:nvPr>
        </p:nvSpPr>
        <p:spPr>
          <a:xfrm>
            <a:off x="1297500" y="1110350"/>
            <a:ext cx="7038900" cy="2911200"/>
          </a:xfrm>
          <a:prstGeom prst="rect">
            <a:avLst/>
          </a:prstGeom>
        </p:spPr>
        <p:txBody>
          <a:bodyPr spcFirstLastPara="1" wrap="square" lIns="91425" tIns="91425" rIns="91425" bIns="91425" anchor="ctr" anchorCtr="0">
            <a:noAutofit/>
          </a:bodyPr>
          <a:lstStyle/>
          <a:p>
            <a:pPr marL="457200" lvl="0" indent="-311150" algn="l" rtl="0">
              <a:spcBef>
                <a:spcPts val="0"/>
              </a:spcBef>
              <a:spcAft>
                <a:spcPts val="0"/>
              </a:spcAft>
              <a:buSzPts val="1300"/>
              <a:buChar char="●"/>
            </a:pPr>
            <a:r>
              <a:rPr lang="en"/>
              <a:t>Python application on Openshift</a:t>
            </a:r>
            <a:endParaRPr/>
          </a:p>
          <a:p>
            <a:pPr marL="457200" lvl="0" indent="-311150" algn="l" rtl="0">
              <a:spcBef>
                <a:spcPts val="1000"/>
              </a:spcBef>
              <a:spcAft>
                <a:spcPts val="0"/>
              </a:spcAft>
              <a:buSzPts val="1300"/>
              <a:buChar char="●"/>
            </a:pPr>
            <a:r>
              <a:rPr lang="en"/>
              <a:t>Python application on Google Cloud Platform</a:t>
            </a:r>
            <a:endParaRPr/>
          </a:p>
          <a:p>
            <a:pPr marL="457200" lvl="0" indent="-311150" algn="l" rtl="0">
              <a:spcBef>
                <a:spcPts val="1000"/>
              </a:spcBef>
              <a:spcAft>
                <a:spcPts val="0"/>
              </a:spcAft>
              <a:buSzPts val="1300"/>
              <a:buChar char="●"/>
            </a:pPr>
            <a:r>
              <a:rPr lang="en"/>
              <a:t>Created JBoss application’s Docker image and deployed to both Openshift and GCP</a:t>
            </a:r>
            <a:endParaRPr/>
          </a:p>
          <a:p>
            <a:pPr marL="457200" lvl="0" indent="-311150" algn="l" rtl="0">
              <a:spcBef>
                <a:spcPts val="1000"/>
              </a:spcBef>
              <a:spcAft>
                <a:spcPts val="1000"/>
              </a:spcAft>
              <a:buSzPts val="1300"/>
              <a:buChar char="●"/>
            </a:pPr>
            <a:r>
              <a:rPr lang="en"/>
              <a:t>Stateless php application to Minikube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Dockerizing an Application</a:t>
            </a:r>
            <a:endParaRPr/>
          </a:p>
        </p:txBody>
      </p:sp>
      <p:sp>
        <p:nvSpPr>
          <p:cNvPr id="181" name="Google Shape;181;p21"/>
          <p:cNvSpPr txBox="1">
            <a:spLocks noGrp="1"/>
          </p:cNvSpPr>
          <p:nvPr>
            <p:ph type="body" idx="1"/>
          </p:nvPr>
        </p:nvSpPr>
        <p:spPr>
          <a:xfrm>
            <a:off x="1297500" y="10445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1150" algn="l" rtl="0">
              <a:spcBef>
                <a:spcPts val="1000"/>
              </a:spcBef>
              <a:spcAft>
                <a:spcPts val="0"/>
              </a:spcAft>
              <a:buSzPts val="1300"/>
              <a:buChar char="●"/>
            </a:pPr>
            <a:r>
              <a:rPr lang="en"/>
              <a:t>For this sprint we have already dockerized an application and pushed it to Docker Hub.</a:t>
            </a:r>
            <a:endParaRPr/>
          </a:p>
          <a:p>
            <a:pPr marL="0" lvl="0" indent="0" algn="l" rtl="0">
              <a:spcBef>
                <a:spcPts val="1000"/>
              </a:spcBef>
              <a:spcAft>
                <a:spcPts val="0"/>
              </a:spcAft>
              <a:buNone/>
            </a:pPr>
            <a:endParaRPr/>
          </a:p>
          <a:p>
            <a:pPr marL="457200" lvl="0" indent="0" algn="l" rtl="0">
              <a:spcBef>
                <a:spcPts val="1000"/>
              </a:spcBef>
              <a:spcAft>
                <a:spcPts val="0"/>
              </a:spcAft>
              <a:buNone/>
            </a:pPr>
            <a:endParaRPr/>
          </a:p>
          <a:p>
            <a:pPr marL="457200" lvl="0" indent="0" algn="l" rtl="0">
              <a:spcBef>
                <a:spcPts val="1000"/>
              </a:spcBef>
              <a:spcAft>
                <a:spcPts val="1600"/>
              </a:spcAft>
              <a:buNone/>
            </a:pPr>
            <a:endParaRPr/>
          </a:p>
        </p:txBody>
      </p:sp>
      <p:pic>
        <p:nvPicPr>
          <p:cNvPr id="182" name="Google Shape;182;p21"/>
          <p:cNvPicPr preferRelativeResize="0"/>
          <p:nvPr/>
        </p:nvPicPr>
        <p:blipFill>
          <a:blip r:embed="rId3">
            <a:alphaModFix/>
          </a:blip>
          <a:stretch>
            <a:fillRect/>
          </a:stretch>
        </p:blipFill>
        <p:spPr>
          <a:xfrm>
            <a:off x="933900" y="1927250"/>
            <a:ext cx="7688349" cy="2911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Words>
  <Application>Microsoft Office PowerPoint</Application>
  <PresentationFormat>On-screen Show (16:9)</PresentationFormat>
  <Paragraphs>60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Lato</vt:lpstr>
      <vt:lpstr>Arial</vt:lpstr>
      <vt:lpstr>Montserrat</vt:lpstr>
      <vt:lpstr>Focus</vt:lpstr>
      <vt:lpstr>Exploring AWS Spot Instances within Kubernetes clusters Sprint 2 Under the guidance of Dan McPherson and Ravi Gudimetla</vt:lpstr>
      <vt:lpstr>Defining SLA</vt:lpstr>
      <vt:lpstr>SLA (Service Level Agreement)</vt:lpstr>
      <vt:lpstr>Spot Termination Notice Handler</vt:lpstr>
      <vt:lpstr>Mock AWS SDK Client in Go and Pricing API</vt:lpstr>
      <vt:lpstr>PowerPoint Presentation</vt:lpstr>
      <vt:lpstr>Deploying demo App</vt:lpstr>
      <vt:lpstr>Multiple deployments tested</vt:lpstr>
      <vt:lpstr>Dockerizing an Application</vt:lpstr>
      <vt:lpstr>Minikube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3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AWS Spot Instances within Kubernetes clusters Sprint 2 Under the guidance of Dan McPherson and Ravi Gudimetla</dc:title>
  <cp:lastModifiedBy>Kadam, Aditya, Pradip</cp:lastModifiedBy>
  <cp:revision>1</cp:revision>
  <dcterms:modified xsi:type="dcterms:W3CDTF">2019-02-28T18:50:29Z</dcterms:modified>
</cp:coreProperties>
</file>