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Montserrat-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7.xml"/><Relationship Id="rId33" Type="http://schemas.openxmlformats.org/officeDocument/2006/relationships/font" Target="fonts/Lato-bold.fntdata"/><Relationship Id="rId10" Type="http://schemas.openxmlformats.org/officeDocument/2006/relationships/slide" Target="slides/slide6.xml"/><Relationship Id="rId32" Type="http://schemas.openxmlformats.org/officeDocument/2006/relationships/font" Target="fonts/Lato-regular.fntdata"/><Relationship Id="rId13" Type="http://schemas.openxmlformats.org/officeDocument/2006/relationships/slide" Target="slides/slide9.xml"/><Relationship Id="rId35" Type="http://schemas.openxmlformats.org/officeDocument/2006/relationships/font" Target="fonts/Lato-boldItalic.fntdata"/><Relationship Id="rId12" Type="http://schemas.openxmlformats.org/officeDocument/2006/relationships/slide" Target="slides/slide8.xml"/><Relationship Id="rId34" Type="http://schemas.openxmlformats.org/officeDocument/2006/relationships/font" Target="fonts/Lat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58662d5cb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58662d5cb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58662d5cb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58662d5cb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lt1"/>
              </a:buClr>
              <a:buSzPts val="1300"/>
              <a:buFont typeface="Lato"/>
              <a:buChar char="●"/>
            </a:pPr>
            <a:r>
              <a:rPr lang="en" sz="1300">
                <a:latin typeface="Lato"/>
                <a:ea typeface="Lato"/>
                <a:cs typeface="Lato"/>
                <a:sym typeface="Lato"/>
              </a:rPr>
              <a:t>Kubernetes creates a new node if the minimum number of nodes don’t exist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58662d5cb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58662d5cb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scheduler is asked to place a new A v2 pod — the only place it can do so is Node 3. So far so good.</a:t>
            </a:r>
            <a:endParaRPr/>
          </a:p>
          <a:p>
            <a:pPr indent="0" lvl="0" marL="0" rtl="0" algn="l">
              <a:spcBef>
                <a:spcPts val="0"/>
              </a:spcBef>
              <a:spcAft>
                <a:spcPts val="0"/>
              </a:spcAft>
              <a:buNone/>
            </a:pPr>
            <a:r>
              <a:rPr lang="en"/>
              <a:t>However, where should it put the other two? As mentioned above the scheduler tries to avoid having duplicates on the same node</a:t>
            </a:r>
            <a:endParaRPr/>
          </a:p>
          <a:p>
            <a:pPr indent="0" lvl="0" marL="0" rtl="0" algn="l">
              <a:spcBef>
                <a:spcPts val="0"/>
              </a:spcBef>
              <a:spcAft>
                <a:spcPts val="0"/>
              </a:spcAft>
              <a:buNone/>
            </a:pPr>
            <a:r>
              <a:rPr lang="en"/>
              <a:t>but in that case node 3 is massively under-utilised compared to the other nodes.</a:t>
            </a:r>
            <a:endParaRPr/>
          </a:p>
          <a:p>
            <a:pPr indent="0" lvl="0" marL="0" rtl="0" algn="l">
              <a:spcBef>
                <a:spcPts val="0"/>
              </a:spcBef>
              <a:spcAft>
                <a:spcPts val="0"/>
              </a:spcAft>
              <a:buNone/>
            </a:pPr>
            <a:r>
              <a:rPr lang="en"/>
              <a:t>So there is a high chance that all the new A v2 pods will be scheduled on Node 3, which would lead to this situation</a:t>
            </a:r>
            <a:endParaRPr/>
          </a:p>
          <a:p>
            <a:pPr indent="0" lvl="0" marL="0" rtl="0" algn="l">
              <a:spcBef>
                <a:spcPts val="0"/>
              </a:spcBef>
              <a:spcAft>
                <a:spcPts val="0"/>
              </a:spcAft>
              <a:buNone/>
            </a:pPr>
            <a:r>
              <a:rPr lang="en"/>
              <a:t>And now we have a problem; all the A pods are on a single node. If Node 3 were to fail again we lose availability for service A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58662d5cb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58662d5cb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Descheduler does not deploy the evicted pods again on the desired nodes.</a:t>
            </a:r>
            <a:endParaRPr/>
          </a:p>
          <a:p>
            <a:pPr indent="0" lvl="0" marL="0" rtl="0" algn="l">
              <a:spcBef>
                <a:spcPts val="0"/>
              </a:spcBef>
              <a:spcAft>
                <a:spcPts val="0"/>
              </a:spcAft>
              <a:buNone/>
            </a:pPr>
            <a:r>
              <a:rPr lang="en"/>
              <a:t>The default kube-scheduler does this based on the default strategy of deploying pods as stated earlier (balancing node workload takes priority)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58662d5cb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58662d5cb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58662d5c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58662d5c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58662d5cb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58662d5cb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learn how to spin up new nodes and attach it to existing cluster without a need of draining other nodes and spinning them up again.</a:t>
            </a:r>
            <a:endParaRPr/>
          </a:p>
          <a:p>
            <a:pPr indent="0" lvl="0" marL="0" rtl="0" algn="l">
              <a:spcBef>
                <a:spcPts val="0"/>
              </a:spcBef>
              <a:spcAft>
                <a:spcPts val="0"/>
              </a:spcAft>
              <a:buNone/>
            </a:pPr>
            <a:r>
              <a:rPr lang="en"/>
              <a:t>-The algorithm Nikhil explained will be used to decide when a new node needs to be spinned up.</a:t>
            </a:r>
            <a:endParaRPr/>
          </a:p>
          <a:p>
            <a:pPr indent="0" lvl="0" marL="0" rtl="0" algn="l">
              <a:spcBef>
                <a:spcPts val="0"/>
              </a:spcBef>
              <a:spcAft>
                <a:spcPts val="0"/>
              </a:spcAft>
              <a:buNone/>
            </a:pPr>
            <a:r>
              <a:rPr lang="en"/>
              <a:t>- Creating a new node through Kops is actually a manual process.</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58662d5cb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58662d5cb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kops uses an s3 bucket and stores this yaml file there.</a:t>
            </a:r>
            <a:endParaRPr/>
          </a:p>
          <a:p>
            <a:pPr indent="0" lvl="0" marL="0" rtl="0" algn="l">
              <a:spcBef>
                <a:spcPts val="0"/>
              </a:spcBef>
              <a:spcAft>
                <a:spcPts val="0"/>
              </a:spcAft>
              <a:buNone/>
            </a:pPr>
            <a:r>
              <a:rPr lang="en"/>
              <a:t>- Since our controller needs that we automate this process I created a shell script that will download this yaml file from the S3 bucket update this yaml file using a shell script and replaces the the file in the s3 bucket.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58662d5cb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58662d5cb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58662d5cb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58662d5cb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kops to create a new node we need to create a new instance group and edit the yaml file for this group and add Maxprice </a:t>
            </a:r>
            <a:r>
              <a:rPr lang="en"/>
              <a:t>attribute</a:t>
            </a: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461890d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461890d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last sprint we deployed an application on the cluster and load tested it using Jmeter. We observed the impact on application and on the cluster due to scaling pods and nodes.we found out that scaling up and down was proving very costly for us for eg it took 20 mins for the cluster to stablize.</a:t>
            </a:r>
            <a:endParaRPr/>
          </a:p>
          <a:p>
            <a:pPr indent="0" lvl="0" marL="0" rtl="0" algn="l">
              <a:spcBef>
                <a:spcPts val="0"/>
              </a:spcBef>
              <a:spcAft>
                <a:spcPts val="0"/>
              </a:spcAft>
              <a:buNone/>
            </a:pPr>
            <a:r>
              <a:rPr lang="en"/>
              <a:t>When we measured the metrics, we had no concrete idea on how we are going to use them to define our SLA. Also we were getting metrics related to application from the jmeter and there was no way to configure our controller to measure it.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58662d5cb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58662d5cb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update the cluster we get two seperate ig. </a:t>
            </a:r>
            <a:endParaRPr/>
          </a:p>
          <a:p>
            <a:pPr indent="0" lvl="0" marL="0" rtl="0" algn="l">
              <a:spcBef>
                <a:spcPts val="0"/>
              </a:spcBef>
              <a:spcAft>
                <a:spcPts val="0"/>
              </a:spcAft>
              <a:buNone/>
            </a:pPr>
            <a:r>
              <a:rPr lang="en"/>
              <a:t>Now when we need to spin up new node we either need to add it to on demand ig or spot instance ig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58662d5cb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58662d5cb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4661b17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4661b17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4661b171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4661b171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Decide </a:t>
            </a:r>
            <a:r>
              <a:rPr lang="en"/>
              <a:t>which type of node is to be spun up based on the decisions from the algorithm.</a:t>
            </a:r>
            <a:endParaRPr/>
          </a:p>
          <a:p>
            <a:pPr indent="0" lvl="0" marL="0" rtl="0" algn="l">
              <a:spcBef>
                <a:spcPts val="0"/>
              </a:spcBef>
              <a:spcAft>
                <a:spcPts val="0"/>
              </a:spcAft>
              <a:buNone/>
            </a:pPr>
            <a:r>
              <a:rPr lang="en"/>
              <a:t>Defining the thresholds upto which our application is guaranteed to work flawlessly.</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58662d5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58662d5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46c7aca9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46c7aca9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Prometheus scrapes data from the /metric endpoints of the application</a:t>
            </a:r>
            <a:endParaRPr/>
          </a:p>
          <a:p>
            <a:pPr indent="0" lvl="0" marL="0" rtl="0" algn="l">
              <a:spcBef>
                <a:spcPts val="0"/>
              </a:spcBef>
              <a:spcAft>
                <a:spcPts val="0"/>
              </a:spcAft>
              <a:buNone/>
            </a:pPr>
            <a:r>
              <a:rPr lang="en"/>
              <a:t>Prometheus now lets us measure application metrics as well as the node metrics from the cluster</a:t>
            </a:r>
            <a:endParaRPr/>
          </a:p>
          <a:p>
            <a:pPr indent="0" lvl="0" marL="0" rtl="0" algn="l">
              <a:spcBef>
                <a:spcPts val="0"/>
              </a:spcBef>
              <a:spcAft>
                <a:spcPts val="0"/>
              </a:spcAft>
              <a:buNone/>
            </a:pPr>
            <a:r>
              <a:rPr lang="en"/>
              <a:t>Http requests to the application running in our cluster</a:t>
            </a:r>
            <a:endParaRPr/>
          </a:p>
          <a:p>
            <a:pPr indent="0" lvl="0" marL="0" rtl="0" algn="l">
              <a:spcBef>
                <a:spcPts val="0"/>
              </a:spcBef>
              <a:spcAft>
                <a:spcPts val="0"/>
              </a:spcAft>
              <a:buNone/>
            </a:pPr>
            <a:r>
              <a:rPr lang="en"/>
              <a:t>Http req in forms of 200,500,503 </a:t>
            </a:r>
            <a:endParaRPr/>
          </a:p>
          <a:p>
            <a:pPr indent="0" lvl="0" marL="0" rtl="0" algn="l">
              <a:spcBef>
                <a:spcPts val="0"/>
              </a:spcBef>
              <a:spcAft>
                <a:spcPts val="0"/>
              </a:spcAft>
              <a:buNone/>
            </a:pPr>
            <a:r>
              <a:rPr lang="en"/>
              <a:t>Node load gives us the cpu load on the node</a:t>
            </a:r>
            <a:endParaRPr/>
          </a:p>
          <a:p>
            <a:pPr indent="0" lvl="0" marL="0" rtl="0" algn="l">
              <a:spcBef>
                <a:spcPts val="0"/>
              </a:spcBef>
              <a:spcAft>
                <a:spcPts val="0"/>
              </a:spcAft>
              <a:buNone/>
            </a:pPr>
            <a:r>
              <a:rPr lang="en"/>
              <a:t>Req dur gives us the duration for that request(gives response times)</a:t>
            </a:r>
            <a:endParaRPr/>
          </a:p>
          <a:p>
            <a:pPr indent="0" lvl="0" marL="0" rtl="0" algn="l">
              <a:spcBef>
                <a:spcPts val="0"/>
              </a:spcBef>
              <a:spcAft>
                <a:spcPts val="0"/>
              </a:spcAft>
              <a:buNone/>
            </a:pPr>
            <a:r>
              <a:rPr lang="en"/>
              <a:t>Node memory utilization (if lets say some pod has a database running on it and if it becomes full, the load has to be distributed)</a:t>
            </a:r>
            <a:endParaRPr/>
          </a:p>
          <a:p>
            <a:pPr indent="0" lvl="0" marL="0" rtl="0" algn="l">
              <a:spcBef>
                <a:spcPts val="0"/>
              </a:spcBef>
              <a:spcAft>
                <a:spcPts val="0"/>
              </a:spcAft>
              <a:buNone/>
            </a:pPr>
            <a:r>
              <a:rPr lang="en"/>
              <a:t>We can calculate how much time the application was down by checking 500 errors.</a:t>
            </a:r>
            <a:endParaRPr/>
          </a:p>
          <a:p>
            <a:pPr indent="0" lvl="0" marL="0" rtl="0" algn="l">
              <a:spcBef>
                <a:spcPts val="0"/>
              </a:spcBef>
              <a:spcAft>
                <a:spcPts val="0"/>
              </a:spcAft>
              <a:buNone/>
            </a:pPr>
            <a:r>
              <a:rPr lang="en"/>
              <a:t>This will help us to calculate the uptime of the application</a:t>
            </a:r>
            <a:endParaRPr/>
          </a:p>
          <a:p>
            <a:pPr indent="0" lvl="0" marL="0" rtl="0" algn="l">
              <a:spcBef>
                <a:spcPts val="0"/>
              </a:spcBef>
              <a:spcAft>
                <a:spcPts val="0"/>
              </a:spcAft>
              <a:buNone/>
            </a:pPr>
            <a:r>
              <a:rPr lang="en"/>
              <a:t>All this data goes to the controller and the algorithm decides what important decisions like scaling up a node or scaling down is theres no load</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0a044e01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0a044e01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0a044e01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0a044e01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came up with a very simple SLA algorithm, which would invoke new nodes. I would like to share few examples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there is load running on the application, because of which the error rate and cpu usage spiked up, then we would look for nodes which are available in the cluster would have a low cpu usage and would distribute the load .If we are unable to find any such nodes then we would look for a spot instance which is less than the spot price and create on spot instance else we would create a new spot instance.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Suppose we are sending http requests through Jmeter on our application. After sometime if error rate increases, then we will have to check that it happened due to Scaling up or the load was high on the application. We would only invoke a new on-demand node if the error rate had increased due to high load and not for scaling up (And it would add to downtime).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58662d5c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58662d5c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58662d5c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58662d5c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lt1"/>
              </a:buClr>
              <a:buSzPts val="1300"/>
              <a:buFont typeface="Lato"/>
              <a:buChar char="●"/>
            </a:pPr>
            <a:r>
              <a:rPr lang="en" sz="1300">
                <a:latin typeface="Lato"/>
                <a:ea typeface="Lato"/>
                <a:cs typeface="Lato"/>
                <a:sym typeface="Lato"/>
              </a:rPr>
              <a:t>There may be situations when all pods are on the same node</a:t>
            </a:r>
            <a:endParaRPr sz="1300">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58662d5cb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58662d5cb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lt1"/>
              </a:buClr>
              <a:buSzPts val="1300"/>
              <a:buFont typeface="Lato"/>
              <a:buChar char="●"/>
            </a:pPr>
            <a:r>
              <a:rPr lang="en" sz="1300">
                <a:latin typeface="Lato"/>
                <a:ea typeface="Lato"/>
                <a:cs typeface="Lato"/>
                <a:sym typeface="Lato"/>
              </a:rPr>
              <a:t>If a node goes down, the auto-scheduler shifts pods to existing available nodes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8.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32350" y="968800"/>
            <a:ext cx="5017500" cy="1831200"/>
          </a:xfrm>
          <a:prstGeom prst="rect">
            <a:avLst/>
          </a:prstGeom>
        </p:spPr>
        <p:txBody>
          <a:bodyPr anchorCtr="0" anchor="t" bIns="91425" lIns="91425" spcFirstLastPara="1" rIns="91425" wrap="square" tIns="91425">
            <a:noAutofit/>
          </a:bodyPr>
          <a:lstStyle/>
          <a:p>
            <a:pPr indent="0" lvl="0" marL="0" rtl="0" algn="l">
              <a:lnSpc>
                <a:spcPct val="125000"/>
              </a:lnSpc>
              <a:spcBef>
                <a:spcPts val="2400"/>
              </a:spcBef>
              <a:spcAft>
                <a:spcPts val="0"/>
              </a:spcAft>
              <a:buNone/>
            </a:pPr>
            <a:r>
              <a:rPr b="1" lang="en" sz="2300"/>
              <a:t>Exploring AWS Spot Instances within Kubernetes clusters</a:t>
            </a:r>
            <a:endParaRPr b="1" sz="2300"/>
          </a:p>
          <a:p>
            <a:pPr indent="0" lvl="0" marL="0" rtl="0" algn="l">
              <a:lnSpc>
                <a:spcPct val="125000"/>
              </a:lnSpc>
              <a:spcBef>
                <a:spcPts val="2400"/>
              </a:spcBef>
              <a:spcAft>
                <a:spcPts val="1200"/>
              </a:spcAft>
              <a:buNone/>
            </a:pPr>
            <a:r>
              <a:rPr b="1" lang="en" sz="1200"/>
              <a:t>Under the guidance of Dan McPherson and Ravi Gudimetla</a:t>
            </a:r>
            <a:endParaRPr b="1" sz="1200"/>
          </a:p>
        </p:txBody>
      </p:sp>
      <p:sp>
        <p:nvSpPr>
          <p:cNvPr id="135" name="Google Shape;135;p13"/>
          <p:cNvSpPr txBox="1"/>
          <p:nvPr>
            <p:ph idx="1" type="subTitle"/>
          </p:nvPr>
        </p:nvSpPr>
        <p:spPr>
          <a:xfrm>
            <a:off x="6226950" y="3696325"/>
            <a:ext cx="2517600" cy="10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Aditya Kadam</a:t>
            </a:r>
            <a:endParaRPr/>
          </a:p>
          <a:p>
            <a:pPr indent="0" lvl="0" marL="0" rtl="0" algn="l">
              <a:spcBef>
                <a:spcPts val="0"/>
              </a:spcBef>
              <a:spcAft>
                <a:spcPts val="0"/>
              </a:spcAft>
              <a:buNone/>
            </a:pPr>
            <a:r>
              <a:rPr lang="en"/>
              <a:t>Kevin Rodrigues</a:t>
            </a:r>
            <a:endParaRPr/>
          </a:p>
          <a:p>
            <a:pPr indent="0" lvl="0" marL="0" rtl="0" algn="l">
              <a:spcBef>
                <a:spcPts val="0"/>
              </a:spcBef>
              <a:spcAft>
                <a:spcPts val="0"/>
              </a:spcAft>
              <a:buNone/>
            </a:pPr>
            <a:r>
              <a:rPr lang="en"/>
              <a:t>Nikhil Singh</a:t>
            </a:r>
            <a:endParaRPr/>
          </a:p>
          <a:p>
            <a:pPr indent="0" lvl="0" marL="0" rtl="0" algn="l">
              <a:spcBef>
                <a:spcPts val="0"/>
              </a:spcBef>
              <a:spcAft>
                <a:spcPts val="0"/>
              </a:spcAft>
              <a:buNone/>
            </a:pPr>
            <a:r>
              <a:rPr lang="en"/>
              <a:t>Suryateja Gudiguntla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2"/>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Node 3 deleted</a:t>
            </a:r>
            <a:endParaRPr/>
          </a:p>
        </p:txBody>
      </p:sp>
      <p:pic>
        <p:nvPicPr>
          <p:cNvPr id="184" name="Google Shape;184;p22"/>
          <p:cNvPicPr preferRelativeResize="0"/>
          <p:nvPr/>
        </p:nvPicPr>
        <p:blipFill>
          <a:blip r:embed="rId3">
            <a:alphaModFix/>
          </a:blip>
          <a:stretch>
            <a:fillRect/>
          </a:stretch>
        </p:blipFill>
        <p:spPr>
          <a:xfrm>
            <a:off x="1232725" y="580750"/>
            <a:ext cx="6096000" cy="3295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3"/>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New node spun up depending on minsize (assumed to be 3 here)</a:t>
            </a:r>
            <a:endParaRPr/>
          </a:p>
        </p:txBody>
      </p:sp>
      <p:pic>
        <p:nvPicPr>
          <p:cNvPr id="190" name="Google Shape;190;p23"/>
          <p:cNvPicPr preferRelativeResize="0"/>
          <p:nvPr/>
        </p:nvPicPr>
        <p:blipFill>
          <a:blip r:embed="rId3">
            <a:alphaModFix/>
          </a:blip>
          <a:stretch>
            <a:fillRect/>
          </a:stretch>
        </p:blipFill>
        <p:spPr>
          <a:xfrm>
            <a:off x="614363" y="564775"/>
            <a:ext cx="7915275" cy="3457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4"/>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Rolling deployment to release new version of ‘A’</a:t>
            </a:r>
            <a:endParaRPr/>
          </a:p>
        </p:txBody>
      </p:sp>
      <p:pic>
        <p:nvPicPr>
          <p:cNvPr id="196" name="Google Shape;196;p24"/>
          <p:cNvPicPr preferRelativeResize="0"/>
          <p:nvPr/>
        </p:nvPicPr>
        <p:blipFill>
          <a:blip r:embed="rId3">
            <a:alphaModFix/>
          </a:blip>
          <a:stretch>
            <a:fillRect/>
          </a:stretch>
        </p:blipFill>
        <p:spPr>
          <a:xfrm>
            <a:off x="1524000" y="488550"/>
            <a:ext cx="6096000" cy="3295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5"/>
          <p:cNvSpPr txBox="1"/>
          <p:nvPr>
            <p:ph idx="1" type="body"/>
          </p:nvPr>
        </p:nvSpPr>
        <p:spPr>
          <a:xfrm>
            <a:off x="1297500" y="1058850"/>
            <a:ext cx="7038900" cy="36615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1800"/>
              <a:t>Descheduler, based on its policy, finds pods that can be moved and evicts them</a:t>
            </a:r>
            <a:endParaRPr sz="1800"/>
          </a:p>
          <a:p>
            <a:pPr indent="-342900" lvl="0" marL="457200" rtl="0" algn="just">
              <a:spcBef>
                <a:spcPts val="1000"/>
              </a:spcBef>
              <a:spcAft>
                <a:spcPts val="0"/>
              </a:spcAft>
              <a:buSzPts val="1800"/>
              <a:buChar char="●"/>
            </a:pPr>
            <a:r>
              <a:rPr lang="en" sz="1800"/>
              <a:t>Running descheduler as a job inside a pod has the advantage of being able to be run multiple times without needing user intervention</a:t>
            </a:r>
            <a:endParaRPr sz="1800"/>
          </a:p>
          <a:p>
            <a:pPr indent="-342900" lvl="0" marL="457200" rtl="0" algn="just">
              <a:spcBef>
                <a:spcPts val="1000"/>
              </a:spcBef>
              <a:spcAft>
                <a:spcPts val="0"/>
              </a:spcAft>
              <a:buSzPts val="1800"/>
              <a:buChar char="●"/>
            </a:pPr>
            <a:r>
              <a:rPr lang="en" sz="1800"/>
              <a:t>Multiple policies/strategies available:</a:t>
            </a:r>
            <a:endParaRPr sz="1800"/>
          </a:p>
          <a:p>
            <a:pPr indent="-317500" lvl="1" marL="914400" rtl="0" algn="just">
              <a:spcBef>
                <a:spcPts val="1000"/>
              </a:spcBef>
              <a:spcAft>
                <a:spcPts val="0"/>
              </a:spcAft>
              <a:buSzPts val="1400"/>
              <a:buChar char="○"/>
            </a:pPr>
            <a:r>
              <a:rPr lang="en" sz="1400"/>
              <a:t>Remove Duplicates</a:t>
            </a:r>
            <a:endParaRPr sz="1400"/>
          </a:p>
          <a:p>
            <a:pPr indent="-317500" lvl="1" marL="914400" rtl="0" algn="just">
              <a:spcBef>
                <a:spcPts val="1000"/>
              </a:spcBef>
              <a:spcAft>
                <a:spcPts val="0"/>
              </a:spcAft>
              <a:buSzPts val="1400"/>
              <a:buChar char="○"/>
            </a:pPr>
            <a:r>
              <a:rPr lang="en" sz="1400"/>
              <a:t>Removing pods violating NodeAffinity or PodAffinity</a:t>
            </a:r>
            <a:endParaRPr sz="1400"/>
          </a:p>
          <a:p>
            <a:pPr indent="-330200" lvl="1" marL="914400" rtl="0" algn="just">
              <a:spcBef>
                <a:spcPts val="1000"/>
              </a:spcBef>
              <a:spcAft>
                <a:spcPts val="0"/>
              </a:spcAft>
              <a:buSzPts val="1600"/>
              <a:buChar char="○"/>
            </a:pPr>
            <a:r>
              <a:rPr b="1" i="1" lang="en" sz="1600"/>
              <a:t>Low Node Utilization</a:t>
            </a:r>
            <a:endParaRPr b="1" i="1" sz="1600"/>
          </a:p>
          <a:p>
            <a:pPr indent="0" lvl="0" marL="0" rtl="0" algn="l">
              <a:spcBef>
                <a:spcPts val="1000"/>
              </a:spcBef>
              <a:spcAft>
                <a:spcPts val="1000"/>
              </a:spcAft>
              <a:buNone/>
            </a:pPr>
            <a:r>
              <a:t/>
            </a:r>
            <a:endParaRPr/>
          </a:p>
        </p:txBody>
      </p:sp>
      <p:sp>
        <p:nvSpPr>
          <p:cNvPr id="202" name="Google Shape;202;p25"/>
          <p:cNvSpPr txBox="1"/>
          <p:nvPr>
            <p:ph type="title"/>
          </p:nvPr>
        </p:nvSpPr>
        <p:spPr>
          <a:xfrm>
            <a:off x="1297500" y="393750"/>
            <a:ext cx="7038900" cy="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Descheduler</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to decide when to use the Descheduler</a:t>
            </a:r>
            <a:endParaRPr/>
          </a:p>
        </p:txBody>
      </p:sp>
      <p:sp>
        <p:nvSpPr>
          <p:cNvPr id="208" name="Google Shape;208;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threshold </a:t>
            </a:r>
            <a:r>
              <a:rPr i="1" lang="en">
                <a:solidFill>
                  <a:srgbClr val="000000"/>
                </a:solidFill>
                <a:highlight>
                  <a:schemeClr val="lt2"/>
                </a:highlight>
              </a:rPr>
              <a:t>thresholds</a:t>
            </a:r>
            <a:r>
              <a:rPr lang="en"/>
              <a:t> can be configured for cpu, memory, and number of pods in terms of percentage</a:t>
            </a:r>
            <a:endParaRPr/>
          </a:p>
          <a:p>
            <a:pPr indent="-311150" lvl="0" marL="457200" rtl="0" algn="l">
              <a:spcBef>
                <a:spcPts val="1000"/>
              </a:spcBef>
              <a:spcAft>
                <a:spcPts val="0"/>
              </a:spcAft>
              <a:buSzPts val="1300"/>
              <a:buChar char="●"/>
            </a:pPr>
            <a:r>
              <a:rPr lang="en"/>
              <a:t>If a node's usage is below threshold for all, the node is considered underutilized</a:t>
            </a:r>
            <a:endParaRPr/>
          </a:p>
          <a:p>
            <a:pPr indent="-311150" lvl="0" marL="457200" rtl="0" algn="l">
              <a:spcBef>
                <a:spcPts val="1000"/>
              </a:spcBef>
              <a:spcAft>
                <a:spcPts val="0"/>
              </a:spcAft>
              <a:buSzPts val="1300"/>
              <a:buChar char="●"/>
            </a:pPr>
            <a:r>
              <a:rPr lang="en"/>
              <a:t>The threshold </a:t>
            </a:r>
            <a:r>
              <a:rPr i="1" lang="en">
                <a:solidFill>
                  <a:schemeClr val="dk1"/>
                </a:solidFill>
                <a:highlight>
                  <a:schemeClr val="lt2"/>
                </a:highlight>
              </a:rPr>
              <a:t>targetThresholds</a:t>
            </a:r>
            <a:r>
              <a:rPr lang="en"/>
              <a:t> is used to compute those potential nodes from where pods could be evicted</a:t>
            </a:r>
            <a:endParaRPr/>
          </a:p>
          <a:p>
            <a:pPr indent="-311150" lvl="0" marL="457200" rtl="0" algn="l">
              <a:spcBef>
                <a:spcPts val="1000"/>
              </a:spcBef>
              <a:spcAft>
                <a:spcPts val="1000"/>
              </a:spcAft>
              <a:buSzPts val="1300"/>
              <a:buChar char="●"/>
            </a:pPr>
            <a:r>
              <a:rPr lang="en"/>
              <a:t>The parameter </a:t>
            </a:r>
            <a:r>
              <a:rPr i="1" lang="en">
                <a:solidFill>
                  <a:schemeClr val="dk1"/>
                </a:solidFill>
                <a:highlight>
                  <a:schemeClr val="lt2"/>
                </a:highlight>
              </a:rPr>
              <a:t>numberOfNodes</a:t>
            </a:r>
            <a:r>
              <a:rPr lang="en"/>
              <a:t> can be configured to activate the strategy only when number of under utilized nodes are above the configured value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420125" y="1750050"/>
            <a:ext cx="5304600" cy="164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New node from Go program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8"/>
          <p:cNvSpPr txBox="1"/>
          <p:nvPr>
            <p:ph idx="1" type="body"/>
          </p:nvPr>
        </p:nvSpPr>
        <p:spPr>
          <a:xfrm>
            <a:off x="1297500" y="1769425"/>
            <a:ext cx="7038900" cy="1537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1"/>
              </a:buClr>
              <a:buSzPts val="1800"/>
              <a:buFont typeface="Lato"/>
              <a:buChar char="●"/>
            </a:pPr>
            <a:r>
              <a:rPr lang="en" sz="1800"/>
              <a:t>Created a new node within the cluster without affecting other nodes</a:t>
            </a:r>
            <a:endParaRPr sz="1800"/>
          </a:p>
          <a:p>
            <a:pPr indent="-342900" lvl="0" marL="457200" marR="0" rtl="0" algn="l">
              <a:lnSpc>
                <a:spcPct val="115000"/>
              </a:lnSpc>
              <a:spcBef>
                <a:spcPts val="1000"/>
              </a:spcBef>
              <a:spcAft>
                <a:spcPts val="1000"/>
              </a:spcAft>
              <a:buSzPts val="1800"/>
              <a:buChar char="●"/>
            </a:pPr>
            <a:r>
              <a:rPr lang="en" sz="1800"/>
              <a:t>Automated the process of adding a new node to the cluster</a:t>
            </a:r>
            <a:endParaRPr sz="1800"/>
          </a:p>
        </p:txBody>
      </p:sp>
      <p:sp>
        <p:nvSpPr>
          <p:cNvPr id="219" name="Google Shape;219;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Spinning up a new node using GO program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9"/>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Kops edit instance group nodes</a:t>
            </a:r>
            <a:endParaRPr/>
          </a:p>
        </p:txBody>
      </p:sp>
      <p:pic>
        <p:nvPicPr>
          <p:cNvPr id="225" name="Google Shape;225;p29"/>
          <p:cNvPicPr preferRelativeResize="0"/>
          <p:nvPr/>
        </p:nvPicPr>
        <p:blipFill rotWithShape="1">
          <a:blip r:embed="rId3">
            <a:alphaModFix/>
          </a:blip>
          <a:srcRect b="0" l="0" r="36908" t="0"/>
          <a:stretch/>
        </p:blipFill>
        <p:spPr>
          <a:xfrm>
            <a:off x="972788" y="576200"/>
            <a:ext cx="6615872" cy="3489875"/>
          </a:xfrm>
          <a:prstGeom prst="rect">
            <a:avLst/>
          </a:prstGeom>
          <a:noFill/>
          <a:ln>
            <a:noFill/>
          </a:ln>
        </p:spPr>
      </p:pic>
      <p:sp>
        <p:nvSpPr>
          <p:cNvPr id="226" name="Google Shape;226;p29"/>
          <p:cNvSpPr/>
          <p:nvPr/>
        </p:nvSpPr>
        <p:spPr>
          <a:xfrm>
            <a:off x="1106225" y="1905600"/>
            <a:ext cx="791400" cy="290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0"/>
          <p:cNvSpPr txBox="1"/>
          <p:nvPr>
            <p:ph idx="1" type="body"/>
          </p:nvPr>
        </p:nvSpPr>
        <p:spPr>
          <a:xfrm>
            <a:off x="0" y="1623200"/>
            <a:ext cx="9144000" cy="3520200"/>
          </a:xfrm>
          <a:prstGeom prst="rect">
            <a:avLst/>
          </a:prstGeom>
        </p:spPr>
        <p:txBody>
          <a:bodyPr anchorCtr="0" anchor="t" bIns="91425" lIns="91425" spcFirstLastPara="1" rIns="91425" wrap="square" tIns="91425">
            <a:noAutofit/>
          </a:bodyPr>
          <a:lstStyle/>
          <a:p>
            <a:pPr indent="0" lvl="0" marL="1371600" marR="0" rtl="0" algn="l">
              <a:lnSpc>
                <a:spcPct val="115000"/>
              </a:lnSpc>
              <a:spcBef>
                <a:spcPts val="0"/>
              </a:spcBef>
              <a:spcAft>
                <a:spcPts val="0"/>
              </a:spcAft>
              <a:buNone/>
            </a:pPr>
            <a:r>
              <a:t/>
            </a:r>
            <a:endParaRPr sz="2000"/>
          </a:p>
          <a:p>
            <a:pPr indent="-355600" lvl="0" marL="1371600" marR="0" rtl="0" algn="l">
              <a:lnSpc>
                <a:spcPct val="115000"/>
              </a:lnSpc>
              <a:spcBef>
                <a:spcPts val="1000"/>
              </a:spcBef>
              <a:spcAft>
                <a:spcPts val="0"/>
              </a:spcAft>
              <a:buClr>
                <a:schemeClr val="lt1"/>
              </a:buClr>
              <a:buSzPts val="2000"/>
              <a:buFont typeface="Lato"/>
              <a:buChar char="●"/>
            </a:pPr>
            <a:r>
              <a:rPr lang="en" sz="2000"/>
              <a:t>Created a new spot instance node using Kops and adding it to existing cluster</a:t>
            </a:r>
            <a:endParaRPr sz="2000"/>
          </a:p>
          <a:p>
            <a:pPr indent="0" lvl="0" marL="0" marR="0" rtl="0" algn="l">
              <a:lnSpc>
                <a:spcPct val="115000"/>
              </a:lnSpc>
              <a:spcBef>
                <a:spcPts val="1000"/>
              </a:spcBef>
              <a:spcAft>
                <a:spcPts val="0"/>
              </a:spcAft>
              <a:buNone/>
            </a:pPr>
            <a:r>
              <a:t/>
            </a:r>
            <a:endParaRPr sz="2000"/>
          </a:p>
          <a:p>
            <a:pPr indent="0" lvl="0" marL="0" marR="0" rtl="0" algn="l">
              <a:lnSpc>
                <a:spcPct val="115000"/>
              </a:lnSpc>
              <a:spcBef>
                <a:spcPts val="1000"/>
              </a:spcBef>
              <a:spcAft>
                <a:spcPts val="0"/>
              </a:spcAft>
              <a:buNone/>
            </a:pPr>
            <a:r>
              <a:t/>
            </a:r>
            <a:endParaRPr sz="2000"/>
          </a:p>
          <a:p>
            <a:pPr indent="0" lvl="0" marL="0" marR="0" rtl="0" algn="l">
              <a:lnSpc>
                <a:spcPct val="115000"/>
              </a:lnSpc>
              <a:spcBef>
                <a:spcPts val="1000"/>
              </a:spcBef>
              <a:spcAft>
                <a:spcPts val="0"/>
              </a:spcAft>
              <a:buNone/>
            </a:pPr>
            <a:r>
              <a:t/>
            </a:r>
            <a:endParaRPr sz="2000"/>
          </a:p>
          <a:p>
            <a:pPr indent="0" lvl="0" marL="0" marR="0" rtl="0" algn="l">
              <a:lnSpc>
                <a:spcPct val="115000"/>
              </a:lnSpc>
              <a:spcBef>
                <a:spcPts val="1000"/>
              </a:spcBef>
              <a:spcAft>
                <a:spcPts val="0"/>
              </a:spcAft>
              <a:buNone/>
            </a:pPr>
            <a:r>
              <a:t/>
            </a:r>
            <a:endParaRPr sz="2000"/>
          </a:p>
          <a:p>
            <a:pPr indent="0" lvl="0" marL="0" marR="0" rtl="0" algn="l">
              <a:lnSpc>
                <a:spcPct val="115000"/>
              </a:lnSpc>
              <a:spcBef>
                <a:spcPts val="1000"/>
              </a:spcBef>
              <a:spcAft>
                <a:spcPts val="0"/>
              </a:spcAft>
              <a:buNone/>
            </a:pPr>
            <a:r>
              <a:t/>
            </a:r>
            <a:endParaRPr sz="2000"/>
          </a:p>
          <a:p>
            <a:pPr indent="0" lvl="0" marL="0" marR="0" rtl="0" algn="l">
              <a:lnSpc>
                <a:spcPct val="115000"/>
              </a:lnSpc>
              <a:spcBef>
                <a:spcPts val="1000"/>
              </a:spcBef>
              <a:spcAft>
                <a:spcPts val="0"/>
              </a:spcAft>
              <a:buNone/>
            </a:pPr>
            <a:r>
              <a:t/>
            </a:r>
            <a:endParaRPr sz="2000"/>
          </a:p>
          <a:p>
            <a:pPr indent="0" lvl="0" marL="0" marR="0" rtl="0" algn="l">
              <a:lnSpc>
                <a:spcPct val="115000"/>
              </a:lnSpc>
              <a:spcBef>
                <a:spcPts val="1000"/>
              </a:spcBef>
              <a:spcAft>
                <a:spcPts val="0"/>
              </a:spcAft>
              <a:buNone/>
            </a:pPr>
            <a:r>
              <a:t/>
            </a:r>
            <a:endParaRPr sz="2000"/>
          </a:p>
          <a:p>
            <a:pPr indent="0" lvl="0" marL="1828800" marR="0" rtl="0" algn="l">
              <a:lnSpc>
                <a:spcPct val="115000"/>
              </a:lnSpc>
              <a:spcBef>
                <a:spcPts val="1000"/>
              </a:spcBef>
              <a:spcAft>
                <a:spcPts val="0"/>
              </a:spcAft>
              <a:buNone/>
            </a:pPr>
            <a:r>
              <a:t/>
            </a:r>
            <a:endParaRPr sz="2000"/>
          </a:p>
          <a:p>
            <a:pPr indent="0" lvl="0" marL="0" marR="0" rtl="0" algn="l">
              <a:lnSpc>
                <a:spcPct val="115000"/>
              </a:lnSpc>
              <a:spcBef>
                <a:spcPts val="1000"/>
              </a:spcBef>
              <a:spcAft>
                <a:spcPts val="0"/>
              </a:spcAft>
              <a:buNone/>
            </a:pPr>
            <a:r>
              <a:t/>
            </a:r>
            <a:endParaRPr sz="2000"/>
          </a:p>
          <a:p>
            <a:pPr indent="0" lvl="0" marL="0" marR="0" rtl="0" algn="l">
              <a:lnSpc>
                <a:spcPct val="115000"/>
              </a:lnSpc>
              <a:spcBef>
                <a:spcPts val="1000"/>
              </a:spcBef>
              <a:spcAft>
                <a:spcPts val="1000"/>
              </a:spcAft>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1"/>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Created a new spot instance node using Kops and adding it to existing cluster</a:t>
            </a:r>
            <a:endParaRPr/>
          </a:p>
        </p:txBody>
      </p:sp>
      <p:pic>
        <p:nvPicPr>
          <p:cNvPr id="237" name="Google Shape;237;p31"/>
          <p:cNvPicPr preferRelativeResize="0"/>
          <p:nvPr/>
        </p:nvPicPr>
        <p:blipFill rotWithShape="1">
          <a:blip r:embed="rId3">
            <a:alphaModFix/>
          </a:blip>
          <a:srcRect b="0" l="0" r="35266" t="0"/>
          <a:stretch/>
        </p:blipFill>
        <p:spPr>
          <a:xfrm>
            <a:off x="812725" y="273925"/>
            <a:ext cx="6936000" cy="3886575"/>
          </a:xfrm>
          <a:prstGeom prst="rect">
            <a:avLst/>
          </a:prstGeom>
          <a:noFill/>
          <a:ln>
            <a:noFill/>
          </a:ln>
        </p:spPr>
      </p:pic>
      <p:sp>
        <p:nvSpPr>
          <p:cNvPr id="238" name="Google Shape;238;p31"/>
          <p:cNvSpPr/>
          <p:nvPr/>
        </p:nvSpPr>
        <p:spPr>
          <a:xfrm>
            <a:off x="928575" y="1776400"/>
            <a:ext cx="1227300" cy="161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1000"/>
              </a:spcAft>
              <a:buNone/>
            </a:pPr>
            <a:r>
              <a:rPr lang="en" sz="3000"/>
              <a:t>Recap</a:t>
            </a:r>
            <a:endParaRPr sz="3000"/>
          </a:p>
        </p:txBody>
      </p:sp>
      <p:sp>
        <p:nvSpPr>
          <p:cNvPr id="141" name="Google Shape;141;p14"/>
          <p:cNvSpPr txBox="1"/>
          <p:nvPr>
            <p:ph idx="1" type="body"/>
          </p:nvPr>
        </p:nvSpPr>
        <p:spPr>
          <a:xfrm>
            <a:off x="1297500" y="1825925"/>
            <a:ext cx="7038900" cy="187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Load testing using Jmeter</a:t>
            </a:r>
            <a:endParaRPr sz="1800"/>
          </a:p>
          <a:p>
            <a:pPr indent="-342900" lvl="0" marL="457200" rtl="0" algn="l">
              <a:spcBef>
                <a:spcPts val="1000"/>
              </a:spcBef>
              <a:spcAft>
                <a:spcPts val="0"/>
              </a:spcAft>
              <a:buSzPts val="1800"/>
              <a:buChar char="●"/>
            </a:pPr>
            <a:r>
              <a:rPr lang="en" sz="1800"/>
              <a:t>Observed the impact on application due to scaling pods or nodes</a:t>
            </a:r>
            <a:endParaRPr sz="1800"/>
          </a:p>
          <a:p>
            <a:pPr indent="-342900" lvl="0" marL="457200" rtl="0" algn="l">
              <a:spcBef>
                <a:spcPts val="1000"/>
              </a:spcBef>
              <a:spcAft>
                <a:spcPts val="1000"/>
              </a:spcAft>
              <a:buSzPts val="1800"/>
              <a:buChar char="●"/>
            </a:pPr>
            <a:r>
              <a:rPr lang="en" sz="1800"/>
              <a:t>Measured metrics to calculate the SLA</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2"/>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Existing cluster with new instance group for spot instance</a:t>
            </a:r>
            <a:endParaRPr/>
          </a:p>
        </p:txBody>
      </p:sp>
      <p:pic>
        <p:nvPicPr>
          <p:cNvPr id="244" name="Google Shape;244;p32"/>
          <p:cNvPicPr preferRelativeResize="0"/>
          <p:nvPr/>
        </p:nvPicPr>
        <p:blipFill>
          <a:blip r:embed="rId3">
            <a:alphaModFix/>
          </a:blip>
          <a:stretch>
            <a:fillRect/>
          </a:stretch>
        </p:blipFill>
        <p:spPr>
          <a:xfrm>
            <a:off x="953625" y="323225"/>
            <a:ext cx="7365250" cy="3846349"/>
          </a:xfrm>
          <a:prstGeom prst="rect">
            <a:avLst/>
          </a:prstGeom>
          <a:noFill/>
          <a:ln>
            <a:noFill/>
          </a:ln>
        </p:spPr>
      </p:pic>
      <p:sp>
        <p:nvSpPr>
          <p:cNvPr id="245" name="Google Shape;245;p32"/>
          <p:cNvSpPr/>
          <p:nvPr/>
        </p:nvSpPr>
        <p:spPr>
          <a:xfrm>
            <a:off x="953625" y="1784475"/>
            <a:ext cx="6450900" cy="3795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3"/>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Taiga</a:t>
            </a:r>
            <a:endParaRPr/>
          </a:p>
        </p:txBody>
      </p:sp>
      <p:pic>
        <p:nvPicPr>
          <p:cNvPr id="251" name="Google Shape;251;p33"/>
          <p:cNvPicPr preferRelativeResize="0"/>
          <p:nvPr/>
        </p:nvPicPr>
        <p:blipFill>
          <a:blip r:embed="rId3">
            <a:alphaModFix/>
          </a:blip>
          <a:stretch>
            <a:fillRect/>
          </a:stretch>
        </p:blipFill>
        <p:spPr>
          <a:xfrm>
            <a:off x="523875" y="1064825"/>
            <a:ext cx="8096250" cy="2486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Sprint 5</a:t>
            </a:r>
            <a:endParaRPr sz="3000"/>
          </a:p>
          <a:p>
            <a:pPr indent="0" lvl="0" marL="0" rtl="0" algn="l">
              <a:spcBef>
                <a:spcPts val="0"/>
              </a:spcBef>
              <a:spcAft>
                <a:spcPts val="0"/>
              </a:spcAft>
              <a:buNone/>
            </a:pPr>
            <a:r>
              <a:t/>
            </a:r>
            <a:endParaRPr sz="3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To develop the final algorithm and </a:t>
            </a:r>
            <a:r>
              <a:rPr lang="en" sz="1800"/>
              <a:t>decide what action to be taken regarding new nodes</a:t>
            </a:r>
            <a:endParaRPr sz="1800"/>
          </a:p>
          <a:p>
            <a:pPr indent="-342900" lvl="0" marL="457200" rtl="0" algn="l">
              <a:lnSpc>
                <a:spcPct val="115000"/>
              </a:lnSpc>
              <a:spcBef>
                <a:spcPts val="1000"/>
              </a:spcBef>
              <a:spcAft>
                <a:spcPts val="0"/>
              </a:spcAft>
              <a:buSzPts val="1800"/>
              <a:buChar char="●"/>
            </a:pPr>
            <a:r>
              <a:rPr lang="en" sz="1800"/>
              <a:t>Testing limitations of the application under all types of workloads and defining the thresholds for the set of metrics to be used as SLA</a:t>
            </a:r>
            <a:endParaRPr sz="1800"/>
          </a:p>
          <a:p>
            <a:pPr indent="-342900" lvl="0" marL="457200" rtl="0" algn="l">
              <a:lnSpc>
                <a:spcPct val="115000"/>
              </a:lnSpc>
              <a:spcBef>
                <a:spcPts val="1000"/>
              </a:spcBef>
              <a:spcAft>
                <a:spcPts val="0"/>
              </a:spcAft>
              <a:buSzPts val="1800"/>
              <a:buChar char="●"/>
            </a:pPr>
            <a:r>
              <a:rPr lang="en" sz="1800"/>
              <a:t>Running the application for a specific period and calculating the cost saved</a:t>
            </a:r>
            <a:endParaRPr sz="1800"/>
          </a:p>
          <a:p>
            <a:pPr indent="0" lvl="0" marL="457200" rtl="0" algn="l">
              <a:lnSpc>
                <a:spcPct val="115000"/>
              </a:lnSpc>
              <a:spcBef>
                <a:spcPts val="1000"/>
              </a:spcBef>
              <a:spcAft>
                <a:spcPts val="1000"/>
              </a:spcAft>
              <a:buNone/>
            </a:pPr>
            <a:r>
              <a:t/>
            </a:r>
            <a:endParaRPr sz="1800"/>
          </a:p>
        </p:txBody>
      </p:sp>
      <p:sp>
        <p:nvSpPr>
          <p:cNvPr id="262" name="Google Shape;262;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Goals</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Monitoring using Prometheus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idx="1" type="body"/>
          </p:nvPr>
        </p:nvSpPr>
        <p:spPr>
          <a:xfrm>
            <a:off x="1052550" y="829600"/>
            <a:ext cx="7038900" cy="403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Deployed Prometheus operator , node exporter and kube-state-metrics</a:t>
            </a:r>
            <a:endParaRPr sz="1800"/>
          </a:p>
          <a:p>
            <a:pPr indent="-342900" lvl="0" marL="457200" rtl="0" algn="l">
              <a:spcBef>
                <a:spcPts val="1000"/>
              </a:spcBef>
              <a:spcAft>
                <a:spcPts val="0"/>
              </a:spcAft>
              <a:buSzPts val="1800"/>
              <a:buChar char="●"/>
            </a:pPr>
            <a:r>
              <a:rPr lang="en" sz="1800"/>
              <a:t>Configured prometheus to scrape data from the nodes and pods as well as from the endpoints of the deployed application.</a:t>
            </a:r>
            <a:endParaRPr sz="1800"/>
          </a:p>
          <a:p>
            <a:pPr indent="-330200" lvl="1" marL="914400" rtl="0" algn="l">
              <a:spcBef>
                <a:spcPts val="0"/>
              </a:spcBef>
              <a:spcAft>
                <a:spcPts val="0"/>
              </a:spcAft>
              <a:buSzPts val="1600"/>
              <a:buChar char="○"/>
            </a:pPr>
            <a:r>
              <a:rPr lang="en" sz="1600"/>
              <a:t>promhttp_metric_handler_requests_total</a:t>
            </a:r>
            <a:endParaRPr sz="1600"/>
          </a:p>
          <a:p>
            <a:pPr indent="-330200" lvl="1" marL="914400" rtl="0" algn="l">
              <a:spcBef>
                <a:spcPts val="0"/>
              </a:spcBef>
              <a:spcAft>
                <a:spcPts val="0"/>
              </a:spcAft>
              <a:buSzPts val="1600"/>
              <a:buChar char="○"/>
            </a:pPr>
            <a:r>
              <a:rPr lang="en" sz="1600"/>
              <a:t>node_load</a:t>
            </a:r>
            <a:endParaRPr sz="1600"/>
          </a:p>
          <a:p>
            <a:pPr indent="-330200" lvl="1" marL="914400" rtl="0" algn="l">
              <a:spcBef>
                <a:spcPts val="0"/>
              </a:spcBef>
              <a:spcAft>
                <a:spcPts val="0"/>
              </a:spcAft>
              <a:buSzPts val="1600"/>
              <a:buChar char="○"/>
            </a:pPr>
            <a:r>
              <a:rPr lang="en" sz="1600"/>
              <a:t>http_response_time</a:t>
            </a:r>
            <a:endParaRPr sz="1600"/>
          </a:p>
          <a:p>
            <a:pPr indent="-330200" lvl="1" marL="914400" rtl="0" algn="l">
              <a:spcBef>
                <a:spcPts val="0"/>
              </a:spcBef>
              <a:spcAft>
                <a:spcPts val="0"/>
              </a:spcAft>
              <a:buSzPts val="1600"/>
              <a:buChar char="○"/>
            </a:pPr>
            <a:r>
              <a:rPr lang="en" sz="1600"/>
              <a:t>node_memory_utilization</a:t>
            </a:r>
            <a:endParaRPr sz="1600"/>
          </a:p>
          <a:p>
            <a:pPr indent="-342900" lvl="0" marL="457200" rtl="0" algn="l">
              <a:spcBef>
                <a:spcPts val="1000"/>
              </a:spcBef>
              <a:spcAft>
                <a:spcPts val="1000"/>
              </a:spcAft>
              <a:buSzPts val="1800"/>
              <a:buChar char="●"/>
            </a:pPr>
            <a:r>
              <a:rPr lang="en" sz="1800"/>
              <a:t>Collected the data from the Go program with custom metrics for the controller algorithm to take further decisions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23850" y="1750050"/>
            <a:ext cx="4587000" cy="164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Sample SLA Algorithm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8"/>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000"/>
          </a:p>
          <a:p>
            <a:pPr indent="-355600" lvl="2" marL="1371600" rtl="0" algn="l">
              <a:spcBef>
                <a:spcPts val="1000"/>
              </a:spcBef>
              <a:spcAft>
                <a:spcPts val="0"/>
              </a:spcAft>
              <a:buSzPts val="2000"/>
              <a:buChar char="■"/>
            </a:pPr>
            <a:r>
              <a:rPr lang="en" sz="2000"/>
              <a:t>Created a simple SLA algorithm which be will running on few conditions. Example  - </a:t>
            </a:r>
            <a:endParaRPr sz="2000"/>
          </a:p>
          <a:p>
            <a:pPr indent="-355600" lvl="3" marL="1828800" rtl="0" algn="l">
              <a:spcBef>
                <a:spcPts val="0"/>
              </a:spcBef>
              <a:spcAft>
                <a:spcPts val="0"/>
              </a:spcAft>
              <a:buSzPts val="2000"/>
              <a:buChar char="●"/>
            </a:pPr>
            <a:r>
              <a:rPr lang="en" sz="2000"/>
              <a:t>If  errors i</a:t>
            </a:r>
            <a:r>
              <a:rPr lang="en" sz="2000"/>
              <a:t>s high</a:t>
            </a:r>
            <a:r>
              <a:rPr lang="en" sz="2000"/>
              <a:t> and cpu usage of node  is high:</a:t>
            </a:r>
            <a:endParaRPr sz="2000"/>
          </a:p>
          <a:p>
            <a:pPr indent="-355600" lvl="5" marL="2743200" rtl="0" algn="l">
              <a:spcBef>
                <a:spcPts val="0"/>
              </a:spcBef>
              <a:spcAft>
                <a:spcPts val="0"/>
              </a:spcAft>
              <a:buSzPts val="2000"/>
              <a:buChar char="■"/>
            </a:pPr>
            <a:r>
              <a:rPr lang="en" sz="2000"/>
              <a:t>If no node is available in cluster  with cpu usage  is high:</a:t>
            </a:r>
            <a:endParaRPr sz="2000"/>
          </a:p>
          <a:p>
            <a:pPr indent="-355600" lvl="6" marL="3200400" rtl="0" algn="l">
              <a:spcBef>
                <a:spcPts val="0"/>
              </a:spcBef>
              <a:spcAft>
                <a:spcPts val="0"/>
              </a:spcAft>
              <a:buSzPts val="2000"/>
              <a:buChar char="●"/>
            </a:pPr>
            <a:r>
              <a:rPr lang="en" sz="2000"/>
              <a:t>If spot instance available below spot price:</a:t>
            </a:r>
            <a:endParaRPr sz="2000"/>
          </a:p>
          <a:p>
            <a:pPr indent="-355600" lvl="7" marL="3657600" rtl="0" algn="l">
              <a:spcBef>
                <a:spcPts val="0"/>
              </a:spcBef>
              <a:spcAft>
                <a:spcPts val="0"/>
              </a:spcAft>
              <a:buSzPts val="2000"/>
              <a:buChar char="○"/>
            </a:pPr>
            <a:r>
              <a:rPr lang="en" sz="2000"/>
              <a:t>Create a new  spot instance  and distribute load</a:t>
            </a:r>
            <a:endParaRPr sz="2000"/>
          </a:p>
          <a:p>
            <a:pPr indent="-355600" lvl="6" marL="3200400" rtl="0" algn="l">
              <a:spcBef>
                <a:spcPts val="0"/>
              </a:spcBef>
              <a:spcAft>
                <a:spcPts val="0"/>
              </a:spcAft>
              <a:buSzPts val="2000"/>
              <a:buChar char="●"/>
            </a:pPr>
            <a:r>
              <a:rPr lang="en" sz="2000"/>
              <a:t>Else:</a:t>
            </a:r>
            <a:endParaRPr sz="2000"/>
          </a:p>
          <a:p>
            <a:pPr indent="-355600" lvl="7" marL="3657600" rtl="0" algn="l">
              <a:spcBef>
                <a:spcPts val="0"/>
              </a:spcBef>
              <a:spcAft>
                <a:spcPts val="0"/>
              </a:spcAft>
              <a:buSzPts val="2000"/>
              <a:buChar char="○"/>
            </a:pPr>
            <a:r>
              <a:rPr lang="en" sz="2000"/>
              <a:t>Create a on demand node and d</a:t>
            </a:r>
            <a:r>
              <a:rPr lang="en" sz="2000"/>
              <a:t>istribute load</a:t>
            </a:r>
            <a:endParaRPr sz="2000"/>
          </a:p>
          <a:p>
            <a:pPr indent="-355600" lvl="5" marL="2743200" rtl="0" algn="l">
              <a:spcBef>
                <a:spcPts val="0"/>
              </a:spcBef>
              <a:spcAft>
                <a:spcPts val="0"/>
              </a:spcAft>
              <a:buSzPts val="2000"/>
              <a:buChar char="■"/>
            </a:pPr>
            <a:r>
              <a:rPr lang="en" sz="2000"/>
              <a:t>Else:</a:t>
            </a:r>
            <a:endParaRPr sz="2000"/>
          </a:p>
          <a:p>
            <a:pPr indent="-355600" lvl="6" marL="3200400" rtl="0" algn="l">
              <a:spcBef>
                <a:spcPts val="0"/>
              </a:spcBef>
              <a:spcAft>
                <a:spcPts val="0"/>
              </a:spcAft>
              <a:buSzPts val="2000"/>
              <a:buChar char="●"/>
            </a:pPr>
            <a:r>
              <a:rPr lang="en" sz="2000"/>
              <a:t>Distribute the load in the available nodes in cluster</a:t>
            </a:r>
            <a:endParaRPr sz="2000"/>
          </a:p>
          <a:p>
            <a:pPr indent="-355600" lvl="3" marL="1828800" rtl="0" algn="l">
              <a:spcBef>
                <a:spcPts val="0"/>
              </a:spcBef>
              <a:spcAft>
                <a:spcPts val="0"/>
              </a:spcAft>
              <a:buSzPts val="2000"/>
              <a:buChar char="●"/>
            </a:pPr>
            <a:r>
              <a:rPr lang="en" sz="2000"/>
              <a:t>Else</a:t>
            </a:r>
            <a:endParaRPr sz="2000"/>
          </a:p>
          <a:p>
            <a:pPr indent="-355600" lvl="4" marL="2286000" rtl="0" algn="l">
              <a:spcBef>
                <a:spcPts val="0"/>
              </a:spcBef>
              <a:spcAft>
                <a:spcPts val="0"/>
              </a:spcAft>
              <a:buSzPts val="2000"/>
              <a:buChar char="○"/>
            </a:pPr>
            <a:r>
              <a:rPr lang="en" sz="2000"/>
              <a:t>Continue</a:t>
            </a:r>
            <a:endParaRPr sz="2000"/>
          </a:p>
          <a:p>
            <a:pPr indent="0" lvl="0" marL="0" rtl="0" algn="l">
              <a:spcBef>
                <a:spcPts val="1000"/>
              </a:spcBef>
              <a:spcAft>
                <a:spcPts val="100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Descheduler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1297500" y="393750"/>
            <a:ext cx="7038900" cy="5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we used descheduler</a:t>
            </a:r>
            <a:endParaRPr/>
          </a:p>
        </p:txBody>
      </p:sp>
      <p:sp>
        <p:nvSpPr>
          <p:cNvPr id="172" name="Google Shape;172;p20"/>
          <p:cNvSpPr txBox="1"/>
          <p:nvPr>
            <p:ph idx="1" type="body"/>
          </p:nvPr>
        </p:nvSpPr>
        <p:spPr>
          <a:xfrm>
            <a:off x="1297500" y="1448525"/>
            <a:ext cx="6798900" cy="19347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1800"/>
              <a:t>For kubernetes, balancing node workload takes priority over preventing duplicates running on the same node</a:t>
            </a:r>
            <a:endParaRPr sz="1800"/>
          </a:p>
          <a:p>
            <a:pPr indent="-342900" lvl="0" marL="457200" rtl="0" algn="just">
              <a:spcBef>
                <a:spcPts val="1000"/>
              </a:spcBef>
              <a:spcAft>
                <a:spcPts val="0"/>
              </a:spcAft>
              <a:buSzPts val="1800"/>
              <a:buChar char="●"/>
            </a:pPr>
            <a:r>
              <a:rPr lang="en" sz="1800"/>
              <a:t>Pods are not shifted to a new empty node, even if it has no load on it</a:t>
            </a:r>
            <a:endParaRPr sz="1800"/>
          </a:p>
          <a:p>
            <a:pPr indent="-342900" lvl="0" marL="457200" rtl="0" algn="just">
              <a:spcBef>
                <a:spcPts val="1000"/>
              </a:spcBef>
              <a:spcAft>
                <a:spcPts val="1000"/>
              </a:spcAft>
              <a:buSzPts val="1800"/>
              <a:buChar char="●"/>
            </a:pPr>
            <a:r>
              <a:rPr lang="en" sz="1800"/>
              <a:t>Scheduling happens at pod creation only</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1"/>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Initial state</a:t>
            </a:r>
            <a:endParaRPr/>
          </a:p>
        </p:txBody>
      </p:sp>
      <p:pic>
        <p:nvPicPr>
          <p:cNvPr id="178" name="Google Shape;178;p21"/>
          <p:cNvPicPr preferRelativeResize="0"/>
          <p:nvPr/>
        </p:nvPicPr>
        <p:blipFill>
          <a:blip r:embed="rId3">
            <a:alphaModFix/>
          </a:blip>
          <a:stretch>
            <a:fillRect/>
          </a:stretch>
        </p:blipFill>
        <p:spPr>
          <a:xfrm>
            <a:off x="561975" y="422325"/>
            <a:ext cx="8020050" cy="369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