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Lato" panose="020F0502020204030203" pitchFamily="34" charset="77"/>
      <p:regular r:id="rId21"/>
      <p:bold r:id="rId22"/>
      <p:italic r:id="rId23"/>
      <p:boldItalic r:id="rId24"/>
    </p:embeddedFont>
    <p:embeddedFont>
      <p:font typeface="Montserrat" pitchFamily="2" charset="77"/>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9"/>
  </p:normalViewPr>
  <p:slideViewPr>
    <p:cSldViewPr snapToGrid="0" snapToObjects="1">
      <p:cViewPr varScale="1">
        <p:scale>
          <a:sx n="144" d="100"/>
          <a:sy n="144" d="100"/>
        </p:scale>
        <p:origin x="7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solidFill>
                  <a:srgbClr val="FFFFFF"/>
                </a:solidFill>
                <a:latin typeface="Lato"/>
                <a:ea typeface="Lato"/>
                <a:cs typeface="Lato"/>
                <a:sym typeface="Lato"/>
              </a:rPr>
              <a:t>Togoal</a:t>
            </a:r>
            <a:endParaRPr sz="1300">
              <a:solidFill>
                <a:srgbClr val="FFFFFF"/>
              </a:solidFill>
              <a:latin typeface="Lato"/>
              <a:ea typeface="Lato"/>
              <a:cs typeface="Lato"/>
              <a:sym typeface="Lato"/>
            </a:endParaRPr>
          </a:p>
          <a:p>
            <a:pPr marL="0" lvl="0" indent="0" algn="l" rtl="0">
              <a:lnSpc>
                <a:spcPct val="115000"/>
              </a:lnSpc>
              <a:spcBef>
                <a:spcPts val="0"/>
              </a:spcBef>
              <a:spcAft>
                <a:spcPts val="0"/>
              </a:spcAft>
              <a:buNone/>
            </a:pPr>
            <a:r>
              <a:rPr lang="en"/>
              <a:t>So in our previous demo, we talked about the creating clusters in aws using kops and also creating mock ec2 instances which was simulate the creation of spot instances.</a:t>
            </a:r>
            <a:endParaRPr/>
          </a:p>
          <a:p>
            <a:pPr marL="0" lvl="0" indent="0" algn="l" rtl="0">
              <a:lnSpc>
                <a:spcPct val="115000"/>
              </a:lnSpc>
              <a:spcBef>
                <a:spcPts val="0"/>
              </a:spcBef>
              <a:spcAft>
                <a:spcPts val="0"/>
              </a:spcAft>
              <a:buNone/>
            </a:pPr>
            <a:r>
              <a:rPr lang="en"/>
              <a:t>Goal of the project is to provide a cost effective way of running an application on  kubernetes cluster using spot instances which are more economical than on demand instances.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4661b1715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4661b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after deciding some of the metrics, we deployed an application on the running cluster having 2 nodes and one master.</a:t>
            </a:r>
            <a:endParaRPr/>
          </a:p>
          <a:p>
            <a:pPr marL="0" lvl="0" indent="0" algn="l" rtl="0">
              <a:spcBef>
                <a:spcPts val="0"/>
              </a:spcBef>
              <a:spcAft>
                <a:spcPts val="0"/>
              </a:spcAft>
              <a:buNone/>
            </a:pPr>
            <a:r>
              <a:rPr lang="en"/>
              <a:t>As you can see, some of the memory being used on the nodes. And these are the deployments of our application. For the start there is no load .</a:t>
            </a:r>
            <a:endParaRPr/>
          </a:p>
          <a:p>
            <a:pPr marL="0" lvl="0" indent="0" algn="l" rtl="0">
              <a:spcBef>
                <a:spcPts val="0"/>
              </a:spcBef>
              <a:spcAft>
                <a:spcPts val="0"/>
              </a:spcAft>
              <a:buNone/>
            </a:pPr>
            <a:r>
              <a:rPr lang="en"/>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54661b1715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54661b171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15 users in 1 second for 100 loops</a:t>
            </a:r>
            <a:endParaRPr/>
          </a:p>
          <a:p>
            <a:pPr marL="0" lvl="0" indent="0" algn="l" rtl="0">
              <a:spcBef>
                <a:spcPts val="0"/>
              </a:spcBef>
              <a:spcAft>
                <a:spcPts val="0"/>
              </a:spcAft>
              <a:buNone/>
            </a:pPr>
            <a:endParaRPr/>
          </a:p>
          <a:p>
            <a:pPr marL="0" lvl="0" indent="0" algn="l" rtl="0">
              <a:spcBef>
                <a:spcPts val="0"/>
              </a:spcBef>
              <a:spcAft>
                <a:spcPts val="0"/>
              </a:spcAft>
              <a:buNone/>
            </a:pPr>
            <a:r>
              <a:rPr lang="en"/>
              <a:t>Now we increase the load to a small value, and you can see the change in the cpu usage of nodes and pods as well , memory being the same. </a:t>
            </a: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54661b1715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54661b171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Scaling up 15 users’ load to two replicas</a:t>
            </a:r>
            <a:endParaRPr/>
          </a:p>
          <a:p>
            <a:pPr marL="0" lvl="0" indent="0" algn="l" rtl="0">
              <a:spcBef>
                <a:spcPts val="0"/>
              </a:spcBef>
              <a:spcAft>
                <a:spcPts val="0"/>
              </a:spcAft>
              <a:buNone/>
            </a:pPr>
            <a:r>
              <a:rPr lang="en"/>
              <a:t>Initially the response times are bad, and then it settles down</a:t>
            </a:r>
            <a:endParaRPr/>
          </a:p>
          <a:p>
            <a:pPr marL="0" lvl="0" indent="0" algn="l" rtl="0">
              <a:spcBef>
                <a:spcPts val="0"/>
              </a:spcBef>
              <a:spcAft>
                <a:spcPts val="0"/>
              </a:spcAft>
              <a:buNone/>
            </a:pPr>
            <a:r>
              <a:rPr lang="en"/>
              <a:t>So now we scale up the replicas and you can see the spike in the response time graph, so this tells us that scalling up or down affects the response time. So need to keep this in mind. Cpu usage also increases for a small amount of time during the scaling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4661b1715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4661b171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230 users </a:t>
            </a:r>
            <a:endParaRPr/>
          </a:p>
          <a:p>
            <a:pPr marL="0" lvl="0" indent="0" algn="l" rtl="0">
              <a:spcBef>
                <a:spcPts val="0"/>
              </a:spcBef>
              <a:spcAft>
                <a:spcPts val="0"/>
              </a:spcAft>
              <a:buNone/>
            </a:pPr>
            <a:endParaRPr/>
          </a:p>
          <a:p>
            <a:pPr marL="0" lvl="0" indent="0" algn="l" rtl="0">
              <a:spcBef>
                <a:spcPts val="0"/>
              </a:spcBef>
              <a:spcAft>
                <a:spcPts val="0"/>
              </a:spcAft>
              <a:buNone/>
            </a:pPr>
            <a:r>
              <a:rPr lang="en"/>
              <a:t>Now the load is kept very high, and you can see the cpu usage shooting up. Front end pod of our web application, takes most of the load.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54661b1715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4661b171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Increased by 3-4 times</a:t>
            </a:r>
            <a:endParaRPr/>
          </a:p>
          <a:p>
            <a:pPr marL="0" lvl="0" indent="0" algn="l" rtl="0">
              <a:spcBef>
                <a:spcPts val="0"/>
              </a:spcBef>
              <a:spcAft>
                <a:spcPts val="0"/>
              </a:spcAft>
              <a:buNone/>
            </a:pPr>
            <a:r>
              <a:rPr lang="en"/>
              <a:t>The initital spike is just becoz the jmeter initally creates 230 users in 1 sec so the response times are bad.</a:t>
            </a:r>
            <a:endParaRPr/>
          </a:p>
          <a:p>
            <a:pPr marL="0" lvl="0" indent="0" algn="l" rtl="0">
              <a:spcBef>
                <a:spcPts val="0"/>
              </a:spcBef>
              <a:spcAft>
                <a:spcPts val="0"/>
              </a:spcAft>
              <a:buNone/>
            </a:pPr>
            <a:r>
              <a:rPr lang="en"/>
              <a:t>Load increased 3-4 times, you can see the response times going up .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4661b1715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4661b1715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need to check all the metrics mentioned from our go program controller, so that we can change the cluster .</a:t>
            </a:r>
            <a:endParaRPr/>
          </a:p>
          <a:p>
            <a:pPr marL="0" lvl="0" indent="0" algn="l" rtl="0">
              <a:spcBef>
                <a:spcPts val="0"/>
              </a:spcBef>
              <a:spcAft>
                <a:spcPts val="0"/>
              </a:spcAft>
              <a:buNone/>
            </a:pPr>
            <a:r>
              <a:rPr lang="en"/>
              <a:t>We tried to spin up a new node to check  the response times, but it turned out bad. </a:t>
            </a:r>
            <a:endParaRPr/>
          </a:p>
          <a:p>
            <a:pPr marL="0" lvl="0" indent="0" algn="l" rtl="0">
              <a:spcBef>
                <a:spcPts val="0"/>
              </a:spcBef>
              <a:spcAft>
                <a:spcPts val="0"/>
              </a:spcAft>
              <a:buNone/>
            </a:pPr>
            <a:r>
              <a:rPr lang="en"/>
              <a:t>So basically we are doing these tests to see when our cluster can break, and what all things we can measure which affects the performance of our application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54661b1715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54661b171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54661b171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54661b171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4661b171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4661b171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are using the various matrix to create an algorithm that will help us to validate the against SLA.</a:t>
            </a:r>
            <a:endParaRPr dirty="0"/>
          </a:p>
          <a:p>
            <a:pPr marL="0" lvl="0" indent="0" algn="l" rtl="0">
              <a:spcBef>
                <a:spcPts val="0"/>
              </a:spcBef>
              <a:spcAft>
                <a:spcPts val="0"/>
              </a:spcAft>
              <a:buNone/>
            </a:pPr>
            <a:r>
              <a:rPr lang="en" dirty="0"/>
              <a:t>It can be possible that we may have missed some metrics that can affect SLA so we need to figure that out</a:t>
            </a:r>
            <a:endParaRPr dirty="0"/>
          </a:p>
          <a:p>
            <a:pPr marL="0" lvl="0" indent="0" algn="l" rtl="0">
              <a:spcBef>
                <a:spcPts val="0"/>
              </a:spcBef>
              <a:spcAft>
                <a:spcPts val="0"/>
              </a:spcAft>
              <a:buNone/>
            </a:pPr>
            <a:r>
              <a:rPr lang="en" dirty="0"/>
              <a:t>When we tried adding a new node to the cluster, it deleted the original cluster and made up a new cluster with one extra node which took about 20 mins , so we need to figure out a new way to spin up a new node</a:t>
            </a:r>
            <a:endParaRPr dirty="0"/>
          </a:p>
          <a:p>
            <a:pPr marL="0" lvl="0" indent="0" algn="l" rtl="0">
              <a:spcBef>
                <a:spcPts val="0"/>
              </a:spcBef>
              <a:spcAft>
                <a:spcPts val="0"/>
              </a:spcAft>
              <a:buNone/>
            </a:pPr>
            <a:r>
              <a:rPr lang="en" dirty="0"/>
              <a:t>Now scaling of applications has to be done by the controller using kops. So we have to figure that out too</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0a044e014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0a044e01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461890d8f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461890d8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4661b1715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4661b171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4661b1715_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54661b1715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4661b1715_3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4661b1715_3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4661b1715_3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54661b1715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50a044e014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50a044e01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0a044e014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0a044e01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when we actually deploy an application on the cluster , we need some way to get to know how changes in our cluster affect the SLA.  Like for example, if a spot instance (a node) goes away , it might affect the response times,  or if load goes up, the cpu usage might shoot up and result in bad application perfromance. Also we observed in minukube , the performance goes down. So we needed some metrics to measure, from which we get to know how the SLA gets affected.  We came up with some of the metrics and discussed it with our mentors . So here are the few metrics ….explain the metrics</a:t>
            </a:r>
            <a:endParaRPr/>
          </a:p>
          <a:p>
            <a:pPr marL="0" lvl="0" indent="0" algn="l" rtl="0">
              <a:spcBef>
                <a:spcPts val="0"/>
              </a:spcBef>
              <a:spcAft>
                <a:spcPts val="0"/>
              </a:spcAft>
              <a:buNone/>
            </a:pPr>
            <a:endParaRPr/>
          </a:p>
          <a:p>
            <a:pPr marL="0" lvl="0" indent="0" algn="l" rtl="0">
              <a:spcBef>
                <a:spcPts val="0"/>
              </a:spcBef>
              <a:spcAft>
                <a:spcPts val="0"/>
              </a:spcAft>
              <a:buNone/>
            </a:pPr>
            <a:r>
              <a:rPr lang="en"/>
              <a:t>1 core CPU  = 1000 milli cores (depends on the type of cpu)</a:t>
            </a:r>
            <a:endParaRPr/>
          </a:p>
          <a:p>
            <a:pPr marL="0" lvl="0" indent="0" algn="l" rtl="0">
              <a:spcBef>
                <a:spcPts val="0"/>
              </a:spcBef>
              <a:spcAft>
                <a:spcPts val="0"/>
              </a:spcAft>
              <a:buNone/>
            </a:pPr>
            <a:r>
              <a:rPr lang="en"/>
              <a:t>So cpu usage is measure in number of milli cores used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232350" y="968800"/>
            <a:ext cx="5017500" cy="1831200"/>
          </a:xfrm>
          <a:prstGeom prst="rect">
            <a:avLst/>
          </a:prstGeom>
        </p:spPr>
        <p:txBody>
          <a:bodyPr spcFirstLastPara="1" wrap="square" lIns="91425" tIns="91425" rIns="91425" bIns="91425" anchor="t" anchorCtr="0">
            <a:noAutofit/>
          </a:bodyPr>
          <a:lstStyle/>
          <a:p>
            <a:pPr marL="0" lvl="0" indent="0" algn="l" rtl="0">
              <a:lnSpc>
                <a:spcPct val="125000"/>
              </a:lnSpc>
              <a:spcBef>
                <a:spcPts val="2400"/>
              </a:spcBef>
              <a:spcAft>
                <a:spcPts val="0"/>
              </a:spcAft>
              <a:buNone/>
            </a:pPr>
            <a:r>
              <a:rPr lang="en" sz="2300" b="1"/>
              <a:t>Exploring AWS Spot Instances within Kubernetes clusters</a:t>
            </a:r>
            <a:endParaRPr sz="2300" b="1"/>
          </a:p>
          <a:p>
            <a:pPr marL="0" lvl="0" indent="0" algn="l" rtl="0">
              <a:lnSpc>
                <a:spcPct val="125000"/>
              </a:lnSpc>
              <a:spcBef>
                <a:spcPts val="2400"/>
              </a:spcBef>
              <a:spcAft>
                <a:spcPts val="1200"/>
              </a:spcAft>
              <a:buNone/>
            </a:pPr>
            <a:r>
              <a:rPr lang="en" sz="1200" b="1"/>
              <a:t>Under the guidance of Dan McPherson and Ravi Gudimetla</a:t>
            </a:r>
            <a:endParaRPr sz="1200" b="1"/>
          </a:p>
        </p:txBody>
      </p:sp>
      <p:sp>
        <p:nvSpPr>
          <p:cNvPr id="135" name="Google Shape;135;p13"/>
          <p:cNvSpPr txBox="1">
            <a:spLocks noGrp="1"/>
          </p:cNvSpPr>
          <p:nvPr>
            <p:ph type="subTitle" idx="1"/>
          </p:nvPr>
        </p:nvSpPr>
        <p:spPr>
          <a:xfrm>
            <a:off x="6226950" y="3696325"/>
            <a:ext cx="2517600" cy="107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Aditya Kadam</a:t>
            </a:r>
            <a:endParaRPr/>
          </a:p>
          <a:p>
            <a:pPr marL="0" lvl="0" indent="0" algn="l" rtl="0">
              <a:spcBef>
                <a:spcPts val="0"/>
              </a:spcBef>
              <a:spcAft>
                <a:spcPts val="0"/>
              </a:spcAft>
              <a:buNone/>
            </a:pPr>
            <a:r>
              <a:rPr lang="en"/>
              <a:t>Kevin Rodrigues</a:t>
            </a:r>
            <a:endParaRPr/>
          </a:p>
          <a:p>
            <a:pPr marL="0" lvl="0" indent="0" algn="l" rtl="0">
              <a:spcBef>
                <a:spcPts val="0"/>
              </a:spcBef>
              <a:spcAft>
                <a:spcPts val="0"/>
              </a:spcAft>
              <a:buNone/>
            </a:pPr>
            <a:r>
              <a:rPr lang="en"/>
              <a:t>Nikhil Singh</a:t>
            </a:r>
            <a:endParaRPr/>
          </a:p>
          <a:p>
            <a:pPr marL="0" lvl="0" indent="0" algn="l" rtl="0">
              <a:spcBef>
                <a:spcPts val="0"/>
              </a:spcBef>
              <a:spcAft>
                <a:spcPts val="0"/>
              </a:spcAft>
              <a:buNone/>
            </a:pPr>
            <a:r>
              <a:rPr lang="en"/>
              <a:t>Suryateja Gudiguntla</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Idle Load CPU Usage</a:t>
            </a:r>
            <a:endParaRPr/>
          </a:p>
        </p:txBody>
      </p:sp>
      <p:pic>
        <p:nvPicPr>
          <p:cNvPr id="185" name="Google Shape;185;p22"/>
          <p:cNvPicPr preferRelativeResize="0"/>
          <p:nvPr/>
        </p:nvPicPr>
        <p:blipFill rotWithShape="1">
          <a:blip r:embed="rId3">
            <a:alphaModFix/>
          </a:blip>
          <a:srcRect t="2018"/>
          <a:stretch/>
        </p:blipFill>
        <p:spPr>
          <a:xfrm>
            <a:off x="655850" y="304350"/>
            <a:ext cx="7832301" cy="3919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Small Load CPU Usage</a:t>
            </a:r>
            <a:endParaRPr/>
          </a:p>
        </p:txBody>
      </p:sp>
      <p:pic>
        <p:nvPicPr>
          <p:cNvPr id="191" name="Google Shape;191;p23"/>
          <p:cNvPicPr preferRelativeResize="0"/>
          <p:nvPr/>
        </p:nvPicPr>
        <p:blipFill>
          <a:blip r:embed="rId3">
            <a:alphaModFix/>
          </a:blip>
          <a:stretch>
            <a:fillRect/>
          </a:stretch>
        </p:blipFill>
        <p:spPr>
          <a:xfrm>
            <a:off x="324638" y="134850"/>
            <a:ext cx="8494726" cy="40093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4"/>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Response time graph showing spikes while scaling up pods</a:t>
            </a:r>
            <a:endParaRPr/>
          </a:p>
        </p:txBody>
      </p:sp>
      <p:pic>
        <p:nvPicPr>
          <p:cNvPr id="197" name="Google Shape;197;p24"/>
          <p:cNvPicPr preferRelativeResize="0"/>
          <p:nvPr/>
        </p:nvPicPr>
        <p:blipFill>
          <a:blip r:embed="rId3">
            <a:alphaModFix/>
          </a:blip>
          <a:stretch>
            <a:fillRect/>
          </a:stretch>
        </p:blipFill>
        <p:spPr>
          <a:xfrm>
            <a:off x="924900" y="243700"/>
            <a:ext cx="6711659" cy="400057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5"/>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High Load CPU Usage</a:t>
            </a:r>
            <a:endParaRPr/>
          </a:p>
        </p:txBody>
      </p:sp>
      <p:pic>
        <p:nvPicPr>
          <p:cNvPr id="203" name="Google Shape;203;p25"/>
          <p:cNvPicPr preferRelativeResize="0"/>
          <p:nvPr/>
        </p:nvPicPr>
        <p:blipFill>
          <a:blip r:embed="rId3">
            <a:alphaModFix/>
          </a:blip>
          <a:stretch>
            <a:fillRect/>
          </a:stretch>
        </p:blipFill>
        <p:spPr>
          <a:xfrm>
            <a:off x="372813" y="172700"/>
            <a:ext cx="8398370" cy="4000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6"/>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Response Time Graph with higher load shows larger response times</a:t>
            </a:r>
            <a:endParaRPr/>
          </a:p>
        </p:txBody>
      </p:sp>
      <p:pic>
        <p:nvPicPr>
          <p:cNvPr id="209" name="Google Shape;209;p26"/>
          <p:cNvPicPr preferRelativeResize="0"/>
          <p:nvPr/>
        </p:nvPicPr>
        <p:blipFill>
          <a:blip r:embed="rId3">
            <a:alphaModFix/>
          </a:blip>
          <a:stretch>
            <a:fillRect/>
          </a:stretch>
        </p:blipFill>
        <p:spPr>
          <a:xfrm>
            <a:off x="946913" y="152400"/>
            <a:ext cx="6667624" cy="4000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7"/>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Output of Small Load from the Go program (metrics-server API)</a:t>
            </a:r>
            <a:endParaRPr/>
          </a:p>
        </p:txBody>
      </p:sp>
      <p:pic>
        <p:nvPicPr>
          <p:cNvPr id="215" name="Google Shape;215;p27"/>
          <p:cNvPicPr preferRelativeResize="0"/>
          <p:nvPr/>
        </p:nvPicPr>
        <p:blipFill>
          <a:blip r:embed="rId3">
            <a:alphaModFix/>
          </a:blip>
          <a:stretch>
            <a:fillRect/>
          </a:stretch>
        </p:blipFill>
        <p:spPr>
          <a:xfrm>
            <a:off x="1609050" y="212675"/>
            <a:ext cx="4965763" cy="40005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8"/>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Burndown for Sprint 3</a:t>
            </a:r>
            <a:endParaRPr dirty="0"/>
          </a:p>
        </p:txBody>
      </p:sp>
      <p:pic>
        <p:nvPicPr>
          <p:cNvPr id="221" name="Google Shape;221;p28"/>
          <p:cNvPicPr preferRelativeResize="0"/>
          <p:nvPr/>
        </p:nvPicPr>
        <p:blipFill>
          <a:blip r:embed="rId3">
            <a:alphaModFix/>
          </a:blip>
          <a:stretch>
            <a:fillRect/>
          </a:stretch>
        </p:blipFill>
        <p:spPr>
          <a:xfrm>
            <a:off x="152400" y="864700"/>
            <a:ext cx="8839199" cy="2404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Sprint 4 </a:t>
            </a:r>
            <a:endParaRPr/>
          </a:p>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0"/>
          <p:cNvSpPr txBox="1">
            <a:spLocks noGrp="1"/>
          </p:cNvSpPr>
          <p:nvPr>
            <p:ph type="body" idx="1"/>
          </p:nvPr>
        </p:nvSpPr>
        <p:spPr>
          <a:xfrm>
            <a:off x="1297500" y="833800"/>
            <a:ext cx="7038900" cy="3645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sz="1800" dirty="0"/>
              <a:t>To develop an algorithm to define calculate the  SLA using metrics decided. </a:t>
            </a:r>
            <a:endParaRPr sz="1800" dirty="0"/>
          </a:p>
          <a:p>
            <a:pPr marL="457200" lvl="0" indent="-342900" algn="l" rtl="0">
              <a:lnSpc>
                <a:spcPct val="150000"/>
              </a:lnSpc>
              <a:spcBef>
                <a:spcPts val="0"/>
              </a:spcBef>
              <a:spcAft>
                <a:spcPts val="0"/>
              </a:spcAft>
              <a:buSzPts val="1800"/>
              <a:buChar char="●"/>
            </a:pPr>
            <a:r>
              <a:rPr lang="en" sz="1800" dirty="0"/>
              <a:t>Check for different metrics which might affect the SLA</a:t>
            </a:r>
            <a:endParaRPr sz="1800" dirty="0"/>
          </a:p>
          <a:p>
            <a:pPr marL="457200" lvl="0" indent="-342900" algn="l" rtl="0">
              <a:lnSpc>
                <a:spcPct val="150000"/>
              </a:lnSpc>
              <a:spcBef>
                <a:spcPts val="0"/>
              </a:spcBef>
              <a:spcAft>
                <a:spcPts val="0"/>
              </a:spcAft>
              <a:buSzPts val="1800"/>
              <a:buChar char="●"/>
            </a:pPr>
            <a:r>
              <a:rPr lang="en" sz="1800" dirty="0"/>
              <a:t>To look for a better way to spin up a new node </a:t>
            </a:r>
            <a:endParaRPr sz="1800" dirty="0"/>
          </a:p>
          <a:p>
            <a:pPr marL="457200" lvl="0" indent="-342900" algn="l" rtl="0">
              <a:lnSpc>
                <a:spcPct val="150000"/>
              </a:lnSpc>
              <a:spcBef>
                <a:spcPts val="0"/>
              </a:spcBef>
              <a:spcAft>
                <a:spcPts val="0"/>
              </a:spcAft>
              <a:buSzPts val="1800"/>
              <a:buChar char="●"/>
            </a:pPr>
            <a:r>
              <a:rPr lang="en" sz="1800" dirty="0"/>
              <a:t>Scale up and down </a:t>
            </a:r>
            <a:r>
              <a:rPr lang="en" sz="1800"/>
              <a:t>using go program</a:t>
            </a:r>
            <a:endParaRPr sz="1800" dirty="0"/>
          </a:p>
          <a:p>
            <a:pPr marL="457200" lvl="0" indent="0" algn="l" rtl="0">
              <a:spcBef>
                <a:spcPts val="1600"/>
              </a:spcBef>
              <a:spcAft>
                <a:spcPts val="16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Testing deployment on MiniKube using Jmeter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txBox="1">
            <a:spLocks noGrp="1"/>
          </p:cNvSpPr>
          <p:nvPr>
            <p:ph type="title"/>
          </p:nvPr>
        </p:nvSpPr>
        <p:spPr>
          <a:xfrm>
            <a:off x="1145100" y="622350"/>
            <a:ext cx="7038900" cy="3628500"/>
          </a:xfrm>
          <a:prstGeom prst="rect">
            <a:avLst/>
          </a:prstGeom>
        </p:spPr>
        <p:txBody>
          <a:bodyPr spcFirstLastPara="1" wrap="square" lIns="91425" tIns="91425" rIns="91425" bIns="91425" anchor="t" anchorCtr="0">
            <a:noAutofit/>
          </a:bodyPr>
          <a:lstStyle/>
          <a:p>
            <a:pPr marL="457200" lvl="0" indent="-381000" algn="l" rtl="0">
              <a:lnSpc>
                <a:spcPct val="115000"/>
              </a:lnSpc>
              <a:spcBef>
                <a:spcPts val="1000"/>
              </a:spcBef>
              <a:spcAft>
                <a:spcPts val="0"/>
              </a:spcAft>
              <a:buSzPts val="2400"/>
              <a:buChar char="●"/>
            </a:pPr>
            <a:r>
              <a:rPr lang="en"/>
              <a:t>Deployed an application on Minikube</a:t>
            </a:r>
            <a:endParaRPr/>
          </a:p>
          <a:p>
            <a:pPr marL="0" lvl="0" indent="0" algn="l" rtl="0">
              <a:lnSpc>
                <a:spcPct val="115000"/>
              </a:lnSpc>
              <a:spcBef>
                <a:spcPts val="1000"/>
              </a:spcBef>
              <a:spcAft>
                <a:spcPts val="0"/>
              </a:spcAft>
              <a:buNone/>
            </a:pPr>
            <a:endParaRPr/>
          </a:p>
          <a:p>
            <a:pPr marL="457200" lvl="0" indent="-381000" algn="l" rtl="0">
              <a:lnSpc>
                <a:spcPct val="115000"/>
              </a:lnSpc>
              <a:spcBef>
                <a:spcPts val="1000"/>
              </a:spcBef>
              <a:spcAft>
                <a:spcPts val="0"/>
              </a:spcAft>
              <a:buSzPts val="2400"/>
              <a:buChar char="●"/>
            </a:pPr>
            <a:r>
              <a:rPr lang="en"/>
              <a:t>Created a Jmeter script for load testing</a:t>
            </a:r>
            <a:endParaRPr/>
          </a:p>
          <a:p>
            <a:pPr marL="0" lvl="0" indent="0" algn="l" rtl="0">
              <a:lnSpc>
                <a:spcPct val="115000"/>
              </a:lnSpc>
              <a:spcBef>
                <a:spcPts val="1000"/>
              </a:spcBef>
              <a:spcAft>
                <a:spcPts val="0"/>
              </a:spcAft>
              <a:buNone/>
            </a:pPr>
            <a:endParaRPr/>
          </a:p>
          <a:p>
            <a:pPr marL="457200" lvl="0" indent="-381000" algn="l" rtl="0">
              <a:lnSpc>
                <a:spcPct val="115000"/>
              </a:lnSpc>
              <a:spcBef>
                <a:spcPts val="1000"/>
              </a:spcBef>
              <a:spcAft>
                <a:spcPts val="1000"/>
              </a:spcAft>
              <a:buSzPts val="2400"/>
              <a:buChar char="●"/>
            </a:pPr>
            <a:r>
              <a:rPr lang="en"/>
              <a:t>Scaled the deployed application and observed its impact on Response Times and Error Rates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JMeter script to drive the load</a:t>
            </a:r>
            <a:endParaRPr/>
          </a:p>
        </p:txBody>
      </p:sp>
      <p:pic>
        <p:nvPicPr>
          <p:cNvPr id="151" name="Google Shape;151;p16"/>
          <p:cNvPicPr preferRelativeResize="0"/>
          <p:nvPr/>
        </p:nvPicPr>
        <p:blipFill>
          <a:blip r:embed="rId3">
            <a:alphaModFix/>
          </a:blip>
          <a:stretch>
            <a:fillRect/>
          </a:stretch>
        </p:blipFill>
        <p:spPr>
          <a:xfrm>
            <a:off x="1275388" y="174800"/>
            <a:ext cx="6593224" cy="40005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Errors plotted when scaling up the number of pods (Response time latencies)</a:t>
            </a:r>
            <a:endParaRPr/>
          </a:p>
        </p:txBody>
      </p:sp>
      <p:pic>
        <p:nvPicPr>
          <p:cNvPr id="157" name="Google Shape;157;p17"/>
          <p:cNvPicPr preferRelativeResize="0"/>
          <p:nvPr/>
        </p:nvPicPr>
        <p:blipFill>
          <a:blip r:embed="rId3">
            <a:alphaModFix/>
          </a:blip>
          <a:stretch>
            <a:fillRect/>
          </a:stretch>
        </p:blipFill>
        <p:spPr>
          <a:xfrm>
            <a:off x="812725" y="120100"/>
            <a:ext cx="6034500" cy="4082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Errors plotted when scaling up the number of pods (Number of responses/sec)</a:t>
            </a:r>
            <a:endParaRPr/>
          </a:p>
        </p:txBody>
      </p:sp>
      <p:pic>
        <p:nvPicPr>
          <p:cNvPr id="163" name="Google Shape;163;p18"/>
          <p:cNvPicPr preferRelativeResize="0"/>
          <p:nvPr/>
        </p:nvPicPr>
        <p:blipFill>
          <a:blip r:embed="rId3">
            <a:alphaModFix/>
          </a:blip>
          <a:stretch>
            <a:fillRect/>
          </a:stretch>
        </p:blipFill>
        <p:spPr>
          <a:xfrm>
            <a:off x="812725" y="241200"/>
            <a:ext cx="4930505" cy="40005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Response Time Graph showing spike in response times on scaling</a:t>
            </a:r>
            <a:endParaRPr/>
          </a:p>
        </p:txBody>
      </p:sp>
      <p:pic>
        <p:nvPicPr>
          <p:cNvPr id="169" name="Google Shape;169;p19"/>
          <p:cNvPicPr preferRelativeResize="0"/>
          <p:nvPr/>
        </p:nvPicPr>
        <p:blipFill>
          <a:blip r:embed="rId3">
            <a:alphaModFix/>
          </a:blip>
          <a:stretch>
            <a:fillRect/>
          </a:stretch>
        </p:blipFill>
        <p:spPr>
          <a:xfrm>
            <a:off x="812723" y="112050"/>
            <a:ext cx="6133776" cy="4152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xfrm>
            <a:off x="823850" y="1750050"/>
            <a:ext cx="4587000" cy="164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Controller in GoLang to monitor Kubernetes cluster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1"/>
          <p:cNvSpPr txBox="1">
            <a:spLocks noGrp="1"/>
          </p:cNvSpPr>
          <p:nvPr>
            <p:ph type="body" idx="1"/>
          </p:nvPr>
        </p:nvSpPr>
        <p:spPr>
          <a:xfrm>
            <a:off x="0" y="0"/>
            <a:ext cx="91440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1371600" lvl="0" indent="-311150" algn="l" rtl="0">
              <a:spcBef>
                <a:spcPts val="1000"/>
              </a:spcBef>
              <a:spcAft>
                <a:spcPts val="0"/>
              </a:spcAft>
              <a:buSzPts val="1300"/>
              <a:buChar char="●"/>
            </a:pPr>
            <a:r>
              <a:rPr lang="en"/>
              <a:t>Used Client-Go API to create a controller to monitor the cluster.</a:t>
            </a:r>
            <a:endParaRPr/>
          </a:p>
          <a:p>
            <a:pPr marL="1371600" lvl="0" indent="-311150" algn="l" rtl="0">
              <a:spcBef>
                <a:spcPts val="1000"/>
              </a:spcBef>
              <a:spcAft>
                <a:spcPts val="0"/>
              </a:spcAft>
              <a:buSzPts val="1300"/>
              <a:buChar char="●"/>
            </a:pPr>
            <a:r>
              <a:rPr lang="en"/>
              <a:t>Deployed an application on AWS Kubernetes Cluster.</a:t>
            </a:r>
            <a:endParaRPr/>
          </a:p>
          <a:p>
            <a:pPr marL="1371600" lvl="0" indent="-311150" algn="l" rtl="0">
              <a:spcBef>
                <a:spcPts val="1000"/>
              </a:spcBef>
              <a:spcAft>
                <a:spcPts val="0"/>
              </a:spcAft>
              <a:buSzPts val="1300"/>
              <a:buChar char="●"/>
            </a:pPr>
            <a:r>
              <a:rPr lang="en"/>
              <a:t>Used following metrics to monitor the cluster </a:t>
            </a:r>
            <a:endParaRPr/>
          </a:p>
          <a:p>
            <a:pPr marL="1371600" lvl="0" indent="-311150" algn="l" rtl="0">
              <a:spcBef>
                <a:spcPts val="1000"/>
              </a:spcBef>
              <a:spcAft>
                <a:spcPts val="0"/>
              </a:spcAft>
              <a:buSzPts val="1300"/>
              <a:buChar char="●"/>
            </a:pPr>
            <a:r>
              <a:rPr lang="en"/>
              <a:t>For nodes:</a:t>
            </a:r>
            <a:endParaRPr/>
          </a:p>
          <a:p>
            <a:pPr marL="1828800" lvl="1" indent="-298450" algn="l" rtl="0">
              <a:spcBef>
                <a:spcPts val="1000"/>
              </a:spcBef>
              <a:spcAft>
                <a:spcPts val="0"/>
              </a:spcAft>
              <a:buSzPts val="1100"/>
              <a:buChar char="○"/>
            </a:pPr>
            <a:r>
              <a:rPr lang="en"/>
              <a:t>1. CPU Usage - Percentage of allocated CPU currently in use</a:t>
            </a:r>
            <a:endParaRPr/>
          </a:p>
          <a:p>
            <a:pPr marL="1828800" lvl="1" indent="-298450" algn="l" rtl="0">
              <a:spcBef>
                <a:spcPts val="1000"/>
              </a:spcBef>
              <a:spcAft>
                <a:spcPts val="0"/>
              </a:spcAft>
              <a:buSzPts val="1100"/>
              <a:buChar char="○"/>
            </a:pPr>
            <a:r>
              <a:rPr lang="en"/>
              <a:t>2. Node CPU capacity - Total CPU capacity of cluster’s nodes</a:t>
            </a:r>
            <a:endParaRPr/>
          </a:p>
          <a:p>
            <a:pPr marL="1828800" lvl="1" indent="-298450" algn="l" rtl="0">
              <a:spcBef>
                <a:spcPts val="1000"/>
              </a:spcBef>
              <a:spcAft>
                <a:spcPts val="0"/>
              </a:spcAft>
              <a:buSzPts val="1100"/>
              <a:buChar char="○"/>
            </a:pPr>
            <a:r>
              <a:rPr lang="en"/>
              <a:t>3. Memory usage - Percentage of total memory in use</a:t>
            </a:r>
            <a:endParaRPr/>
          </a:p>
          <a:p>
            <a:pPr marL="1828800" lvl="1" indent="-298450" algn="l" rtl="0">
              <a:spcBef>
                <a:spcPts val="1000"/>
              </a:spcBef>
              <a:spcAft>
                <a:spcPts val="0"/>
              </a:spcAft>
              <a:buSzPts val="1100"/>
              <a:buChar char="○"/>
            </a:pPr>
            <a:r>
              <a:rPr lang="en"/>
              <a:t>4. Node Memory capacity - Total memory capacity of cluster’s nodes</a:t>
            </a:r>
            <a:endParaRPr/>
          </a:p>
          <a:p>
            <a:pPr marL="1828800" lvl="1" indent="-298450" algn="l" rtl="0">
              <a:spcBef>
                <a:spcPts val="1000"/>
              </a:spcBef>
              <a:spcAft>
                <a:spcPts val="0"/>
              </a:spcAft>
              <a:buSzPts val="1100"/>
              <a:buChar char="○"/>
            </a:pPr>
            <a:r>
              <a:rPr lang="en"/>
              <a:t>5. Requests - Minimum amount of a given resource required for containers to run (summed over a node)</a:t>
            </a:r>
            <a:endParaRPr/>
          </a:p>
          <a:p>
            <a:pPr marL="1828800" lvl="1" indent="-298450" algn="l" rtl="0">
              <a:spcBef>
                <a:spcPts val="1000"/>
              </a:spcBef>
              <a:spcAft>
                <a:spcPts val="0"/>
              </a:spcAft>
              <a:buSzPts val="1100"/>
              <a:buChar char="○"/>
            </a:pPr>
            <a:r>
              <a:rPr lang="en"/>
              <a:t>6. Limits - Maximum amount of a given resource allowed to containers (summed over a node)</a:t>
            </a:r>
            <a:endParaRPr/>
          </a:p>
          <a:p>
            <a:pPr marL="1371600" lvl="0" indent="-311150" algn="l" rtl="0">
              <a:spcBef>
                <a:spcPts val="1000"/>
              </a:spcBef>
              <a:spcAft>
                <a:spcPts val="0"/>
              </a:spcAft>
              <a:buSzPts val="1300"/>
              <a:buChar char="●"/>
            </a:pPr>
            <a:r>
              <a:rPr lang="en"/>
              <a:t>For pods:</a:t>
            </a:r>
            <a:endParaRPr/>
          </a:p>
          <a:p>
            <a:pPr marL="1828800" lvl="1" indent="-298450" algn="l" rtl="0">
              <a:spcBef>
                <a:spcPts val="1000"/>
              </a:spcBef>
              <a:spcAft>
                <a:spcPts val="1000"/>
              </a:spcAft>
              <a:buSzPts val="1100"/>
              <a:buChar char="○"/>
            </a:pPr>
            <a:r>
              <a:rPr lang="en"/>
              <a:t>1. Health of the pods - Number of running pods, health checks etc.</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975</Words>
  <Application>Microsoft Macintosh PowerPoint</Application>
  <PresentationFormat>On-screen Show (16:9)</PresentationFormat>
  <Paragraphs>71</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Montserrat</vt:lpstr>
      <vt:lpstr>Arial</vt:lpstr>
      <vt:lpstr>Lato</vt:lpstr>
      <vt:lpstr>Focus</vt:lpstr>
      <vt:lpstr>Exploring AWS Spot Instances within Kubernetes clusters Under the guidance of Dan McPherson and Ravi Gudimetla</vt:lpstr>
      <vt:lpstr>Testing deployment on MiniKube using Jmeter</vt:lpstr>
      <vt:lpstr>Deployed an application on Minikube  Created a Jmeter script for load testing  Scaled the deployed application and observed its impact on Response Times and Error Rates</vt:lpstr>
      <vt:lpstr>PowerPoint Presentation</vt:lpstr>
      <vt:lpstr>PowerPoint Presentation</vt:lpstr>
      <vt:lpstr>PowerPoint Presentation</vt:lpstr>
      <vt:lpstr>PowerPoint Presentation</vt:lpstr>
      <vt:lpstr>Controller in GoLang to monitor Kubernetes cluster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Sprint 4  </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AWS Spot Instances within Kubernetes clusters Under the guidance of Dan McPherson and Ravi Gudimetla</dc:title>
  <cp:lastModifiedBy>Rodrigues, Kevin, Agnelo</cp:lastModifiedBy>
  <cp:revision>1</cp:revision>
  <dcterms:modified xsi:type="dcterms:W3CDTF">2019-03-21T17:34:56Z</dcterms:modified>
</cp:coreProperties>
</file>