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68472400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68472400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a:t>
            </a:r>
            <a:r>
              <a:rPr lang="en"/>
              <a:t>when we</a:t>
            </a:r>
            <a:r>
              <a:rPr lang="en"/>
              <a:t> sc</a:t>
            </a:r>
            <a:r>
              <a:rPr lang="en"/>
              <a:t>ale up an application and the throughput gets reduced for sometime which eventually leads to reducing the budget.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0a044e01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0a044e01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68472400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68472400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there are 2 cases, high load and low load. </a:t>
            </a:r>
            <a:endParaRPr/>
          </a:p>
          <a:p>
            <a:pPr indent="0" lvl="0" marL="0" rtl="0" algn="l">
              <a:spcBef>
                <a:spcPts val="0"/>
              </a:spcBef>
              <a:spcAft>
                <a:spcPts val="0"/>
              </a:spcAft>
              <a:buNone/>
            </a:pPr>
            <a:r>
              <a:rPr lang="en"/>
              <a:t>We calculate load by the number of requests the application is getting.</a:t>
            </a:r>
            <a:endParaRPr/>
          </a:p>
          <a:p>
            <a:pPr indent="0" lvl="0" marL="0" rtl="0" algn="l">
              <a:spcBef>
                <a:spcPts val="0"/>
              </a:spcBef>
              <a:spcAft>
                <a:spcPts val="0"/>
              </a:spcAft>
              <a:buNone/>
            </a:pPr>
            <a:r>
              <a:rPr lang="en"/>
              <a:t>We check for the metrics and we know that the system isnt stable so we set the flag to be false for that timestamp</a:t>
            </a:r>
            <a:endParaRPr/>
          </a:p>
          <a:p>
            <a:pPr indent="0" lvl="0" marL="0" rtl="0" algn="l">
              <a:spcBef>
                <a:spcPts val="0"/>
              </a:spcBef>
              <a:spcAft>
                <a:spcPts val="0"/>
              </a:spcAft>
              <a:buNone/>
            </a:pPr>
            <a:r>
              <a:rPr lang="en"/>
              <a:t>Creating spot instance is a risk.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68472400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68472400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68472400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68472400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68472400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68472400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4661b171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4661b171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4661b171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4661b171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61890d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61890d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ade62e7802fca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ade62e7802fca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46c7aca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46c7aca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4661b171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4661b171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4661b1715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4661b1715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68472400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68472400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8472400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8472400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metrics which we used to define the performance of application is leveraged from the concept of SRE.SRE is site reliability enginee</a:t>
            </a:r>
            <a:r>
              <a:rPr lang="en"/>
              <a:t>ring which means ro script and automate the operations part of the application that is the maintenance and support. So for any web application the important metrics used by  sre is below.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ordered map is a data structure which stores the records in the order in which it was inserted. Over the here our key is the Timestamp and performance is the corresponding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given timestamp if the performance of the application is below than the threshold then the performance will be set to low and it higher than the threshold it is stable.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8472400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8472400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is the time whi</a:t>
            </a:r>
            <a:r>
              <a:rPr lang="en"/>
              <a:t>ch the application can afford to run poorly that is if the application has to run for an hour with 90 sla then it afford to be down for 6 minutes i.e 90%60.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the application starts </a:t>
            </a:r>
            <a:r>
              <a:rPr lang="en"/>
              <a:t>performing</a:t>
            </a:r>
            <a:r>
              <a:rPr lang="en"/>
              <a:t> poorly then the budget will be reduced by the time duration for which it was down. This happened while we were scaling up the application, which is one of the example when we reduced the budget.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Suppose my application is running for 2 hours and the sla is 90. In the first hour if the performance was good then budget gets carry forward to the next hour.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decisions are based on the budget which will be explained in the later slides.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32350" y="968800"/>
            <a:ext cx="5017500" cy="1831200"/>
          </a:xfrm>
          <a:prstGeom prst="rect">
            <a:avLst/>
          </a:prstGeom>
        </p:spPr>
        <p:txBody>
          <a:bodyPr anchorCtr="0" anchor="t" bIns="91425" lIns="91425" spcFirstLastPara="1" rIns="91425" wrap="square" tIns="91425">
            <a:noAutofit/>
          </a:bodyPr>
          <a:lstStyle/>
          <a:p>
            <a:pPr indent="0" lvl="0" marL="0" rtl="0" algn="l">
              <a:lnSpc>
                <a:spcPct val="125000"/>
              </a:lnSpc>
              <a:spcBef>
                <a:spcPts val="2400"/>
              </a:spcBef>
              <a:spcAft>
                <a:spcPts val="0"/>
              </a:spcAft>
              <a:buNone/>
            </a:pPr>
            <a:r>
              <a:rPr b="1" lang="en" sz="2300"/>
              <a:t>Exploring AWS Spot Instances within Kubernetes clusters</a:t>
            </a:r>
            <a:endParaRPr b="1" sz="2300"/>
          </a:p>
          <a:p>
            <a:pPr indent="0" lvl="0" marL="0" rtl="0" algn="l">
              <a:lnSpc>
                <a:spcPct val="125000"/>
              </a:lnSpc>
              <a:spcBef>
                <a:spcPts val="2400"/>
              </a:spcBef>
              <a:spcAft>
                <a:spcPts val="1200"/>
              </a:spcAft>
              <a:buNone/>
            </a:pPr>
            <a:r>
              <a:rPr b="1" lang="en" sz="1200"/>
              <a:t>Under the guidance of Dan McPherson and Ravi Gudimetla</a:t>
            </a:r>
            <a:endParaRPr b="1" sz="1200"/>
          </a:p>
        </p:txBody>
      </p:sp>
      <p:sp>
        <p:nvSpPr>
          <p:cNvPr id="135" name="Google Shape;135;p13"/>
          <p:cNvSpPr txBox="1"/>
          <p:nvPr>
            <p:ph idx="1" type="subTitle"/>
          </p:nvPr>
        </p:nvSpPr>
        <p:spPr>
          <a:xfrm>
            <a:off x="6226950" y="3696325"/>
            <a:ext cx="2517600" cy="10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Aditya Kadam</a:t>
            </a:r>
            <a:endParaRPr/>
          </a:p>
          <a:p>
            <a:pPr indent="0" lvl="0" marL="0" rtl="0" algn="l">
              <a:spcBef>
                <a:spcPts val="0"/>
              </a:spcBef>
              <a:spcAft>
                <a:spcPts val="0"/>
              </a:spcAft>
              <a:buNone/>
            </a:pPr>
            <a:r>
              <a:rPr lang="en"/>
              <a:t>Kevin Rodrigues</a:t>
            </a:r>
            <a:endParaRPr/>
          </a:p>
          <a:p>
            <a:pPr indent="0" lvl="0" marL="0" rtl="0" algn="l">
              <a:spcBef>
                <a:spcPts val="0"/>
              </a:spcBef>
              <a:spcAft>
                <a:spcPts val="0"/>
              </a:spcAft>
              <a:buNone/>
            </a:pPr>
            <a:r>
              <a:rPr lang="en"/>
              <a:t>Nikhil Singh</a:t>
            </a:r>
            <a:endParaRPr/>
          </a:p>
          <a:p>
            <a:pPr indent="0" lvl="0" marL="0" rtl="0" algn="l">
              <a:spcBef>
                <a:spcPts val="0"/>
              </a:spcBef>
              <a:spcAft>
                <a:spcPts val="0"/>
              </a:spcAft>
              <a:buNone/>
            </a:pPr>
            <a:r>
              <a:rPr lang="en"/>
              <a:t>Suryateja Gudiguntla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of throughput getting reduced due to scaling</a:t>
            </a:r>
            <a:endParaRPr/>
          </a:p>
        </p:txBody>
      </p:sp>
      <p:pic>
        <p:nvPicPr>
          <p:cNvPr id="187" name="Google Shape;187;p22"/>
          <p:cNvPicPr preferRelativeResize="0"/>
          <p:nvPr/>
        </p:nvPicPr>
        <p:blipFill>
          <a:blip r:embed="rId3">
            <a:alphaModFix/>
          </a:blip>
          <a:stretch>
            <a:fillRect/>
          </a:stretch>
        </p:blipFill>
        <p:spPr>
          <a:xfrm>
            <a:off x="295300" y="88950"/>
            <a:ext cx="8540146" cy="4123951"/>
          </a:xfrm>
          <a:prstGeom prst="rect">
            <a:avLst/>
          </a:prstGeom>
          <a:noFill/>
          <a:ln>
            <a:noFill/>
          </a:ln>
        </p:spPr>
      </p:pic>
      <p:sp>
        <p:nvSpPr>
          <p:cNvPr id="188" name="Google Shape;188;p22"/>
          <p:cNvSpPr txBox="1"/>
          <p:nvPr/>
        </p:nvSpPr>
        <p:spPr>
          <a:xfrm>
            <a:off x="1796075" y="3964000"/>
            <a:ext cx="21501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Time (minutes)</a:t>
            </a:r>
            <a:endParaRPr sz="800"/>
          </a:p>
        </p:txBody>
      </p:sp>
      <p:sp>
        <p:nvSpPr>
          <p:cNvPr id="189" name="Google Shape;189;p22"/>
          <p:cNvSpPr txBox="1"/>
          <p:nvPr/>
        </p:nvSpPr>
        <p:spPr>
          <a:xfrm rot="-5400000">
            <a:off x="-703150" y="2573675"/>
            <a:ext cx="21501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Throughput (number of “200” requests)</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23850" y="1750050"/>
            <a:ext cx="4587000" cy="164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Algorithm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1297500" y="1338950"/>
            <a:ext cx="7038900" cy="326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Check the latency, throughput and error-rate every 15 seconds</a:t>
            </a:r>
            <a:endParaRPr/>
          </a:p>
          <a:p>
            <a:pPr indent="-311150" lvl="0" marL="457200" rtl="0" algn="l">
              <a:spcBef>
                <a:spcPts val="1000"/>
              </a:spcBef>
              <a:spcAft>
                <a:spcPts val="0"/>
              </a:spcAft>
              <a:buSzPts val="1300"/>
              <a:buChar char="●"/>
            </a:pPr>
            <a:r>
              <a:rPr lang="en"/>
              <a:t>For the previous 2 minutes, if the flag is set to low performance consistently, then we decide to add a new node</a:t>
            </a:r>
            <a:endParaRPr/>
          </a:p>
          <a:p>
            <a:pPr indent="-311150" lvl="0" marL="457200" rtl="0" algn="l">
              <a:spcBef>
                <a:spcPts val="1000"/>
              </a:spcBef>
              <a:spcAft>
                <a:spcPts val="0"/>
              </a:spcAft>
              <a:buSzPts val="1300"/>
              <a:buChar char="●"/>
            </a:pPr>
            <a:r>
              <a:rPr lang="en"/>
              <a:t>If we have the budget to afford a spot instance, we create a spot instance; else an on-demand node is created</a:t>
            </a:r>
            <a:endParaRPr/>
          </a:p>
          <a:p>
            <a:pPr indent="-311150" lvl="0" marL="457200" rtl="0" algn="l">
              <a:spcBef>
                <a:spcPts val="1000"/>
              </a:spcBef>
              <a:spcAft>
                <a:spcPts val="0"/>
              </a:spcAft>
              <a:buSzPts val="1300"/>
              <a:buChar char="●"/>
            </a:pPr>
            <a:r>
              <a:rPr lang="en"/>
              <a:t>After validation is completed, we scale up the application</a:t>
            </a:r>
            <a:endParaRPr/>
          </a:p>
          <a:p>
            <a:pPr indent="-311150" lvl="0" marL="457200" rtl="0" algn="l">
              <a:spcBef>
                <a:spcPts val="1000"/>
              </a:spcBef>
              <a:spcAft>
                <a:spcPts val="1000"/>
              </a:spcAft>
              <a:buSzPts val="1300"/>
              <a:buChar char="●"/>
            </a:pPr>
            <a:r>
              <a:rPr lang="en"/>
              <a:t>Metrics are measured again after a defined time interval, to allow the new pods to be scheduled </a:t>
            </a:r>
            <a:endParaRPr/>
          </a:p>
        </p:txBody>
      </p:sp>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requests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requests and system is stable</a:t>
            </a:r>
            <a:endParaRPr/>
          </a:p>
        </p:txBody>
      </p:sp>
      <p:sp>
        <p:nvSpPr>
          <p:cNvPr id="206" name="Google Shape;206;p25"/>
          <p:cNvSpPr txBox="1"/>
          <p:nvPr>
            <p:ph idx="1" type="body"/>
          </p:nvPr>
        </p:nvSpPr>
        <p:spPr>
          <a:xfrm>
            <a:off x="1297500" y="1186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Check the metrics every 15 seconds and set the flag to true</a:t>
            </a:r>
            <a:endParaRPr/>
          </a:p>
          <a:p>
            <a:pPr indent="-298450" lvl="1" marL="914400" rtl="0" algn="l">
              <a:spcBef>
                <a:spcPts val="1000"/>
              </a:spcBef>
              <a:spcAft>
                <a:spcPts val="0"/>
              </a:spcAft>
              <a:buSzPts val="1100"/>
              <a:buChar char="○"/>
            </a:pPr>
            <a:r>
              <a:rPr lang="en"/>
              <a:t>If budget available</a:t>
            </a:r>
            <a:endParaRPr/>
          </a:p>
          <a:p>
            <a:pPr indent="-298450" lvl="2" marL="1371600" rtl="0" algn="l">
              <a:spcBef>
                <a:spcPts val="1000"/>
              </a:spcBef>
              <a:spcAft>
                <a:spcPts val="0"/>
              </a:spcAft>
              <a:buSzPts val="1100"/>
              <a:buChar char="■"/>
            </a:pPr>
            <a:r>
              <a:rPr lang="en"/>
              <a:t>Add empty new spot instance</a:t>
            </a:r>
            <a:endParaRPr/>
          </a:p>
          <a:p>
            <a:pPr indent="-298450" lvl="2" marL="1371600" rtl="0" algn="l">
              <a:spcBef>
                <a:spcPts val="1000"/>
              </a:spcBef>
              <a:spcAft>
                <a:spcPts val="0"/>
              </a:spcAft>
              <a:buSzPts val="1100"/>
              <a:buChar char="■"/>
            </a:pPr>
            <a:r>
              <a:rPr lang="en"/>
              <a:t>Delete on-demand node</a:t>
            </a:r>
            <a:endParaRPr/>
          </a:p>
          <a:p>
            <a:pPr indent="-298450" lvl="2" marL="1371600" rtl="0" algn="l">
              <a:spcBef>
                <a:spcPts val="1000"/>
              </a:spcBef>
              <a:spcAft>
                <a:spcPts val="0"/>
              </a:spcAft>
              <a:buSzPts val="1100"/>
              <a:buChar char="■"/>
            </a:pPr>
            <a:r>
              <a:rPr lang="en"/>
              <a:t>Shift the pods to spot instance</a:t>
            </a:r>
            <a:endParaRPr/>
          </a:p>
          <a:p>
            <a:pPr indent="-298450" lvl="2" marL="1371600" rtl="0" algn="l">
              <a:spcBef>
                <a:spcPts val="1000"/>
              </a:spcBef>
              <a:spcAft>
                <a:spcPts val="1000"/>
              </a:spcAft>
              <a:buSzPts val="1100"/>
              <a:buChar char="■"/>
            </a:pPr>
            <a:r>
              <a:rPr lang="en"/>
              <a:t>Verify if all pods are scheduled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Spot Termination</a:t>
            </a:r>
            <a:endParaRPr/>
          </a:p>
        </p:txBody>
      </p:sp>
      <p:sp>
        <p:nvSpPr>
          <p:cNvPr id="212" name="Google Shape;212;p26"/>
          <p:cNvSpPr txBox="1"/>
          <p:nvPr>
            <p:ph idx="1" type="body"/>
          </p:nvPr>
        </p:nvSpPr>
        <p:spPr>
          <a:xfrm>
            <a:off x="1297500" y="1186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get the 2 minute notification from AWS about a spot instance to be terminated:</a:t>
            </a:r>
            <a:endParaRPr/>
          </a:p>
          <a:p>
            <a:pPr indent="-311150" lvl="0" marL="457200" rtl="0" algn="l">
              <a:spcBef>
                <a:spcPts val="1600"/>
              </a:spcBef>
              <a:spcAft>
                <a:spcPts val="0"/>
              </a:spcAft>
              <a:buSzPts val="1300"/>
              <a:buChar char="●"/>
            </a:pPr>
            <a:r>
              <a:rPr lang="en"/>
              <a:t>Scale down the application</a:t>
            </a:r>
            <a:endParaRPr/>
          </a:p>
          <a:p>
            <a:pPr indent="-311150" lvl="0" marL="457200" rtl="0" algn="l">
              <a:spcBef>
                <a:spcPts val="1000"/>
              </a:spcBef>
              <a:spcAft>
                <a:spcPts val="0"/>
              </a:spcAft>
              <a:buSzPts val="1300"/>
              <a:buChar char="●"/>
            </a:pPr>
            <a:r>
              <a:rPr lang="en"/>
              <a:t>Drain the spot instance</a:t>
            </a:r>
            <a:endParaRPr/>
          </a:p>
          <a:p>
            <a:pPr indent="-311150" lvl="0" marL="457200" rtl="0" algn="l">
              <a:spcBef>
                <a:spcPts val="1000"/>
              </a:spcBef>
              <a:spcAft>
                <a:spcPts val="0"/>
              </a:spcAft>
              <a:buSzPts val="1300"/>
              <a:buChar char="●"/>
            </a:pPr>
            <a:r>
              <a:rPr lang="en"/>
              <a:t>Create a new node</a:t>
            </a:r>
            <a:endParaRPr/>
          </a:p>
          <a:p>
            <a:pPr indent="-298450" lvl="1" marL="914400" rtl="0" algn="l">
              <a:spcBef>
                <a:spcPts val="0"/>
              </a:spcBef>
              <a:spcAft>
                <a:spcPts val="0"/>
              </a:spcAft>
              <a:buSzPts val="1100"/>
              <a:buChar char="○"/>
            </a:pPr>
            <a:r>
              <a:rPr lang="en"/>
              <a:t>This new node can be a spot instance or on-demand, based on available budget</a:t>
            </a:r>
            <a:endParaRPr/>
          </a:p>
          <a:p>
            <a:pPr indent="-311150" lvl="0" marL="457200" rtl="0" algn="l">
              <a:spcBef>
                <a:spcPts val="1000"/>
              </a:spcBef>
              <a:spcAft>
                <a:spcPts val="0"/>
              </a:spcAft>
              <a:buSzPts val="1300"/>
              <a:buChar char="●"/>
            </a:pPr>
            <a:r>
              <a:rPr lang="en"/>
              <a:t>Validate the new node being added</a:t>
            </a:r>
            <a:endParaRPr/>
          </a:p>
          <a:p>
            <a:pPr indent="-311150" lvl="0" marL="457200" rtl="0" algn="l">
              <a:spcBef>
                <a:spcPts val="1000"/>
              </a:spcBef>
              <a:spcAft>
                <a:spcPts val="0"/>
              </a:spcAft>
              <a:buSzPts val="1300"/>
              <a:buChar char="●"/>
            </a:pPr>
            <a:r>
              <a:rPr lang="en"/>
              <a:t>Scale up the application</a:t>
            </a:r>
            <a:endParaRPr/>
          </a:p>
          <a:p>
            <a:pPr indent="0" lvl="0" marL="0" rtl="0" algn="l">
              <a:spcBef>
                <a:spcPts val="10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Run</a:t>
            </a:r>
            <a:endParaRPr/>
          </a:p>
        </p:txBody>
      </p:sp>
      <p:sp>
        <p:nvSpPr>
          <p:cNvPr id="218" name="Google Shape;218;p27"/>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created a cluster with 3 on demand nodes and deployed prometheus along with  an application with 3 replicas. </a:t>
            </a:r>
            <a:endParaRPr/>
          </a:p>
          <a:p>
            <a:pPr indent="-311150" lvl="0" marL="457200" rtl="0" algn="l">
              <a:spcBef>
                <a:spcPts val="1000"/>
              </a:spcBef>
              <a:spcAft>
                <a:spcPts val="0"/>
              </a:spcAft>
              <a:buSzPts val="1300"/>
              <a:buChar char="●"/>
            </a:pPr>
            <a:r>
              <a:rPr lang="en"/>
              <a:t>Increased the load</a:t>
            </a:r>
            <a:endParaRPr/>
          </a:p>
          <a:p>
            <a:pPr indent="-311150" lvl="0" marL="457200" rtl="0" algn="l">
              <a:spcBef>
                <a:spcPts val="1000"/>
              </a:spcBef>
              <a:spcAft>
                <a:spcPts val="0"/>
              </a:spcAft>
              <a:buSzPts val="1300"/>
              <a:buChar char="●"/>
            </a:pPr>
            <a:r>
              <a:rPr lang="en"/>
              <a:t>Measured the latency, throughput and error rate</a:t>
            </a:r>
            <a:endParaRPr/>
          </a:p>
          <a:p>
            <a:pPr indent="-311150" lvl="0" marL="457200" rtl="0" algn="l">
              <a:spcBef>
                <a:spcPts val="1000"/>
              </a:spcBef>
              <a:spcAft>
                <a:spcPts val="0"/>
              </a:spcAft>
              <a:buSzPts val="1300"/>
              <a:buChar char="●"/>
            </a:pPr>
            <a:r>
              <a:rPr lang="en"/>
              <a:t>Controller observed the system to be stable and  had enough budget, so it  decided to replace  one on demand with one spot instance.</a:t>
            </a:r>
            <a:endParaRPr/>
          </a:p>
          <a:p>
            <a:pPr indent="-311150" lvl="0" marL="457200" rtl="0" algn="l">
              <a:spcBef>
                <a:spcPts val="1000"/>
              </a:spcBef>
              <a:spcAft>
                <a:spcPts val="0"/>
              </a:spcAft>
              <a:buSzPts val="1300"/>
              <a:buChar char="●"/>
            </a:pPr>
            <a:r>
              <a:rPr lang="en"/>
              <a:t>Spin up a spot instance and wait for validation</a:t>
            </a:r>
            <a:endParaRPr/>
          </a:p>
          <a:p>
            <a:pPr indent="-311150" lvl="0" marL="457200" rtl="0" algn="l">
              <a:spcBef>
                <a:spcPts val="1000"/>
              </a:spcBef>
              <a:spcAft>
                <a:spcPts val="0"/>
              </a:spcAft>
              <a:buSzPts val="1300"/>
              <a:buChar char="●"/>
            </a:pPr>
            <a:r>
              <a:rPr lang="en"/>
              <a:t>Delete the existing on demand node (all pods are scheduled to new spot instance)</a:t>
            </a:r>
            <a:endParaRPr/>
          </a:p>
          <a:p>
            <a:pPr indent="-311150" lvl="0" marL="457200" rtl="0" algn="l">
              <a:spcBef>
                <a:spcPts val="1000"/>
              </a:spcBef>
              <a:spcAft>
                <a:spcPts val="1000"/>
              </a:spcAft>
              <a:buSzPts val="1300"/>
              <a:buChar char="●"/>
            </a:pPr>
            <a:r>
              <a:rPr lang="en"/>
              <a:t>Observed that we saved 25% costs with 98% uptime in one day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Burndown for Sprint 5</a:t>
            </a:r>
            <a:endParaRPr/>
          </a:p>
        </p:txBody>
      </p:sp>
      <p:pic>
        <p:nvPicPr>
          <p:cNvPr id="224" name="Google Shape;224;p28"/>
          <p:cNvPicPr preferRelativeResize="0"/>
          <p:nvPr/>
        </p:nvPicPr>
        <p:blipFill>
          <a:blip r:embed="rId3">
            <a:alphaModFix/>
          </a:blip>
          <a:stretch>
            <a:fillRect/>
          </a:stretch>
        </p:blipFill>
        <p:spPr>
          <a:xfrm>
            <a:off x="152400" y="1066800"/>
            <a:ext cx="8839198" cy="25668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Improve the algorithm to handle more edge cases</a:t>
            </a:r>
            <a:endParaRPr sz="1600"/>
          </a:p>
          <a:p>
            <a:pPr indent="-330200" lvl="0" marL="457200" rtl="0" algn="l">
              <a:lnSpc>
                <a:spcPct val="150000"/>
              </a:lnSpc>
              <a:spcBef>
                <a:spcPts val="0"/>
              </a:spcBef>
              <a:spcAft>
                <a:spcPts val="0"/>
              </a:spcAft>
              <a:buSzPts val="1600"/>
              <a:buChar char="●"/>
            </a:pPr>
            <a:r>
              <a:rPr lang="en" sz="1600"/>
              <a:t>Control over eviction and scheduling of pods</a:t>
            </a:r>
            <a:endParaRPr sz="1600"/>
          </a:p>
          <a:p>
            <a:pPr indent="-330200" lvl="0" marL="457200" rtl="0" algn="l">
              <a:lnSpc>
                <a:spcPct val="150000"/>
              </a:lnSpc>
              <a:spcBef>
                <a:spcPts val="0"/>
              </a:spcBef>
              <a:spcAft>
                <a:spcPts val="0"/>
              </a:spcAft>
              <a:buSzPts val="1600"/>
              <a:buChar char="●"/>
            </a:pPr>
            <a:r>
              <a:rPr lang="en" sz="1600"/>
              <a:t>Create a config file</a:t>
            </a:r>
            <a:endParaRPr sz="1600"/>
          </a:p>
          <a:p>
            <a:pPr indent="-330200" lvl="0" marL="457200" rtl="0" algn="l">
              <a:lnSpc>
                <a:spcPct val="150000"/>
              </a:lnSpc>
              <a:spcBef>
                <a:spcPts val="0"/>
              </a:spcBef>
              <a:spcAft>
                <a:spcPts val="0"/>
              </a:spcAft>
              <a:buSzPts val="1600"/>
              <a:buChar char="●"/>
            </a:pPr>
            <a:r>
              <a:rPr lang="en" sz="1600"/>
              <a:t>Add a model to predict the termination of spot instance, so that the controller is more prepared. </a:t>
            </a:r>
            <a:endParaRPr sz="1600"/>
          </a:p>
        </p:txBody>
      </p:sp>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52550" y="1429800"/>
            <a:ext cx="7038900" cy="2975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SzPts val="1600"/>
              <a:buFont typeface="Lato"/>
              <a:buChar char="●"/>
            </a:pPr>
            <a:r>
              <a:rPr lang="en" sz="1600">
                <a:latin typeface="Lato"/>
                <a:ea typeface="Lato"/>
                <a:cs typeface="Lato"/>
                <a:sym typeface="Lato"/>
              </a:rPr>
              <a:t>Deployed Prometheus on Kubernetes Clusters in AWS </a:t>
            </a:r>
            <a:endParaRPr sz="1600">
              <a:latin typeface="Lato"/>
              <a:ea typeface="Lato"/>
              <a:cs typeface="Lato"/>
              <a:sym typeface="Lato"/>
            </a:endParaRPr>
          </a:p>
          <a:p>
            <a:pPr indent="-330200" lvl="0" marL="457200" rtl="0" algn="l">
              <a:lnSpc>
                <a:spcPct val="115000"/>
              </a:lnSpc>
              <a:spcBef>
                <a:spcPts val="1000"/>
              </a:spcBef>
              <a:spcAft>
                <a:spcPts val="0"/>
              </a:spcAft>
              <a:buSzPts val="1600"/>
              <a:buFont typeface="Lato"/>
              <a:buChar char="●"/>
            </a:pPr>
            <a:r>
              <a:rPr lang="en" sz="1600">
                <a:latin typeface="Lato"/>
                <a:ea typeface="Lato"/>
                <a:cs typeface="Lato"/>
                <a:sym typeface="Lato"/>
              </a:rPr>
              <a:t>Created a simple algorithm(one metric) to take decisions add/remove nodes depending on SLA</a:t>
            </a:r>
            <a:endParaRPr sz="1600">
              <a:latin typeface="Lato"/>
              <a:ea typeface="Lato"/>
              <a:cs typeface="Lato"/>
              <a:sym typeface="Lato"/>
            </a:endParaRPr>
          </a:p>
          <a:p>
            <a:pPr indent="-330200" lvl="0" marL="457200" rtl="0" algn="l">
              <a:lnSpc>
                <a:spcPct val="115000"/>
              </a:lnSpc>
              <a:spcBef>
                <a:spcPts val="1000"/>
              </a:spcBef>
              <a:spcAft>
                <a:spcPts val="1000"/>
              </a:spcAft>
              <a:buSzPts val="1600"/>
              <a:buFont typeface="Lato"/>
              <a:buChar char="●"/>
            </a:pPr>
            <a:r>
              <a:rPr lang="en" sz="1600">
                <a:latin typeface="Lato"/>
                <a:ea typeface="Lato"/>
                <a:cs typeface="Lato"/>
                <a:sym typeface="Lato"/>
              </a:rPr>
              <a:t>Deployed Descheduler for load balancing</a:t>
            </a:r>
            <a:endParaRPr sz="1600">
              <a:latin typeface="Lato"/>
              <a:ea typeface="Lato"/>
              <a:cs typeface="Lato"/>
              <a:sym typeface="Lato"/>
            </a:endParaRPr>
          </a:p>
        </p:txBody>
      </p:sp>
      <p:sp>
        <p:nvSpPr>
          <p:cNvPr id="141" name="Google Shape;141;p14"/>
          <p:cNvSpPr txBox="1"/>
          <p:nvPr/>
        </p:nvSpPr>
        <p:spPr>
          <a:xfrm>
            <a:off x="1145093" y="576296"/>
            <a:ext cx="73152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Previous Sprint</a:t>
            </a:r>
            <a:endParaRPr sz="24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1202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goals</a:t>
            </a:r>
            <a:endParaRPr/>
          </a:p>
        </p:txBody>
      </p:sp>
      <p:sp>
        <p:nvSpPr>
          <p:cNvPr id="147" name="Google Shape;147;p15"/>
          <p:cNvSpPr txBox="1"/>
          <p:nvPr/>
        </p:nvSpPr>
        <p:spPr>
          <a:xfrm>
            <a:off x="1297500" y="1554500"/>
            <a:ext cx="7038900" cy="2911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To develop the final algorithm and decide what action to be taken regarding new nodes</a:t>
            </a:r>
            <a:endParaRPr sz="1600">
              <a:solidFill>
                <a:srgbClr val="FFFFFF"/>
              </a:solidFill>
              <a:latin typeface="Lato"/>
              <a:ea typeface="Lato"/>
              <a:cs typeface="Lato"/>
              <a:sym typeface="Lato"/>
            </a:endParaRPr>
          </a:p>
          <a:p>
            <a:pPr indent="-330200" lvl="0" marL="457200" rtl="0" algn="l">
              <a:lnSpc>
                <a:spcPct val="115000"/>
              </a:lnSpc>
              <a:spcBef>
                <a:spcPts val="1000"/>
              </a:spcBef>
              <a:spcAft>
                <a:spcPts val="0"/>
              </a:spcAft>
              <a:buClr>
                <a:srgbClr val="FFFFFF"/>
              </a:buClr>
              <a:buSzPts val="1600"/>
              <a:buFont typeface="Lato"/>
              <a:buChar char="●"/>
            </a:pPr>
            <a:r>
              <a:rPr lang="en" sz="1600">
                <a:solidFill>
                  <a:srgbClr val="FFFFFF"/>
                </a:solidFill>
                <a:latin typeface="Lato"/>
                <a:ea typeface="Lato"/>
                <a:cs typeface="Lato"/>
                <a:sym typeface="Lato"/>
              </a:rPr>
              <a:t>Testing limitations of the application under all types of workloads and defining the thresholds for the set of metrics to be used as SLA</a:t>
            </a:r>
            <a:endParaRPr sz="1600">
              <a:solidFill>
                <a:srgbClr val="FFFFFF"/>
              </a:solidFill>
              <a:latin typeface="Lato"/>
              <a:ea typeface="Lato"/>
              <a:cs typeface="Lato"/>
              <a:sym typeface="Lato"/>
            </a:endParaRPr>
          </a:p>
          <a:p>
            <a:pPr indent="-330200" lvl="0" marL="457200" rtl="0" algn="l">
              <a:lnSpc>
                <a:spcPct val="115000"/>
              </a:lnSpc>
              <a:spcBef>
                <a:spcPts val="1000"/>
              </a:spcBef>
              <a:spcAft>
                <a:spcPts val="0"/>
              </a:spcAft>
              <a:buClr>
                <a:srgbClr val="FFFFFF"/>
              </a:buClr>
              <a:buSzPts val="1600"/>
              <a:buFont typeface="Lato"/>
              <a:buChar char="●"/>
            </a:pPr>
            <a:r>
              <a:rPr lang="en" sz="1600">
                <a:solidFill>
                  <a:srgbClr val="FFFFFF"/>
                </a:solidFill>
                <a:latin typeface="Lato"/>
                <a:ea typeface="Lato"/>
                <a:cs typeface="Lato"/>
                <a:sym typeface="Lato"/>
              </a:rPr>
              <a:t>Running the application for a specific period and calculating the cost saved</a:t>
            </a:r>
            <a:endParaRPr sz="1600">
              <a:solidFill>
                <a:srgbClr val="FFFFFF"/>
              </a:solidFill>
              <a:latin typeface="Lato"/>
              <a:ea typeface="Lato"/>
              <a:cs typeface="Lato"/>
              <a:sym typeface="Lato"/>
            </a:endParaRPr>
          </a:p>
          <a:p>
            <a:pPr indent="0" lvl="0" marL="457200" rtl="0" algn="l">
              <a:lnSpc>
                <a:spcPct val="115000"/>
              </a:lnSpc>
              <a:spcBef>
                <a:spcPts val="1000"/>
              </a:spcBef>
              <a:spcAft>
                <a:spcPts val="1000"/>
              </a:spcAft>
              <a:buNone/>
            </a:pPr>
            <a:r>
              <a:t/>
            </a:r>
            <a:endParaRPr sz="18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Descheduler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1000"/>
              </a:spcAft>
              <a:buNone/>
            </a:pPr>
            <a:r>
              <a:rPr lang="en"/>
              <a:t>Why not descheduler</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Descheduler cannot check for current usage of nodes, neither cpu nor memory</a:t>
            </a:r>
            <a:endParaRPr/>
          </a:p>
          <a:p>
            <a:pPr indent="-311150" lvl="0" marL="457200" rtl="0" algn="l">
              <a:spcBef>
                <a:spcPts val="1000"/>
              </a:spcBef>
              <a:spcAft>
                <a:spcPts val="0"/>
              </a:spcAft>
              <a:buSzPts val="1300"/>
              <a:buChar char="●"/>
            </a:pPr>
            <a:r>
              <a:rPr lang="en"/>
              <a:t>It takes decisions based on the requests and limits set by the pods</a:t>
            </a:r>
            <a:endParaRPr/>
          </a:p>
          <a:p>
            <a:pPr indent="-311150" lvl="0" marL="457200" rtl="0" algn="l">
              <a:spcBef>
                <a:spcPts val="1000"/>
              </a:spcBef>
              <a:spcAft>
                <a:spcPts val="0"/>
              </a:spcAft>
              <a:buSzPts val="1300"/>
              <a:buChar char="●"/>
            </a:pPr>
            <a:r>
              <a:rPr lang="en"/>
              <a:t>These values are not set for the sample application we chose to deploy as we needed the application’s pods to be best-effort pods</a:t>
            </a:r>
            <a:endParaRPr/>
          </a:p>
          <a:p>
            <a:pPr indent="-311150" lvl="0" marL="457200" rtl="0" algn="l">
              <a:spcBef>
                <a:spcPts val="1000"/>
              </a:spcBef>
              <a:spcAft>
                <a:spcPts val="0"/>
              </a:spcAft>
              <a:buSzPts val="1300"/>
              <a:buChar char="●"/>
            </a:pPr>
            <a:r>
              <a:rPr lang="en"/>
              <a:t>Thus, balancing nodes using descheduler became unusable</a:t>
            </a:r>
            <a:endParaRPr/>
          </a:p>
          <a:p>
            <a:pPr indent="-311150" lvl="0" marL="457200" rtl="0" algn="l">
              <a:spcBef>
                <a:spcPts val="1000"/>
              </a:spcBef>
              <a:spcAft>
                <a:spcPts val="1000"/>
              </a:spcAft>
              <a:buSzPts val="1300"/>
              <a:buChar char="●"/>
            </a:pPr>
            <a:r>
              <a:rPr lang="en"/>
              <a:t>We decide to use the scheduler of kubernetes in a modified manner to balance the nodes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1000"/>
              </a:spcAft>
              <a:buNone/>
            </a:pPr>
            <a:r>
              <a:rPr lang="en"/>
              <a:t>Balancing nodes</a:t>
            </a:r>
            <a:endParaRPr/>
          </a:p>
        </p:txBody>
      </p:sp>
      <p:sp>
        <p:nvSpPr>
          <p:cNvPr id="164" name="Google Shape;164;p18"/>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Instead of increasing an application’s number of replicas when the performance is low, we decide to create an empty node first to </a:t>
            </a:r>
            <a:r>
              <a:rPr lang="en"/>
              <a:t>accommodate</a:t>
            </a:r>
            <a:r>
              <a:rPr lang="en"/>
              <a:t> these  extra pods</a:t>
            </a:r>
            <a:endParaRPr/>
          </a:p>
          <a:p>
            <a:pPr indent="-311150" lvl="0" marL="457200" rtl="0" algn="l">
              <a:spcBef>
                <a:spcPts val="1000"/>
              </a:spcBef>
              <a:spcAft>
                <a:spcPts val="0"/>
              </a:spcAft>
              <a:buSzPts val="1300"/>
              <a:buChar char="●"/>
            </a:pPr>
            <a:r>
              <a:rPr lang="en"/>
              <a:t>The new node’s type is decided by the controller</a:t>
            </a:r>
            <a:endParaRPr/>
          </a:p>
          <a:p>
            <a:pPr indent="-311150" lvl="0" marL="457200" rtl="0" algn="l">
              <a:spcBef>
                <a:spcPts val="1000"/>
              </a:spcBef>
              <a:spcAft>
                <a:spcPts val="0"/>
              </a:spcAft>
              <a:buSzPts val="1300"/>
              <a:buChar char="●"/>
            </a:pPr>
            <a:r>
              <a:rPr lang="en"/>
              <a:t>Once the new node is ready and validated by the cluster, we scale up the application pods</a:t>
            </a:r>
            <a:endParaRPr/>
          </a:p>
          <a:p>
            <a:pPr indent="-311150" lvl="0" marL="457200" rtl="0" algn="l">
              <a:spcBef>
                <a:spcPts val="1000"/>
              </a:spcBef>
              <a:spcAft>
                <a:spcPts val="0"/>
              </a:spcAft>
              <a:buSzPts val="1300"/>
              <a:buChar char="●"/>
            </a:pPr>
            <a:r>
              <a:rPr lang="en"/>
              <a:t>As default scheduler avoids adding replicas to the same node, the new pods are only scheduled to the empty node that we have just created</a:t>
            </a:r>
            <a:endParaRPr/>
          </a:p>
          <a:p>
            <a:pPr indent="-311150" lvl="0" marL="457200" rtl="0" algn="l">
              <a:spcBef>
                <a:spcPts val="1000"/>
              </a:spcBef>
              <a:spcAft>
                <a:spcPts val="1000"/>
              </a:spcAft>
              <a:buSzPts val="1300"/>
              <a:buChar char="●"/>
            </a:pPr>
            <a:r>
              <a:rPr lang="en"/>
              <a:t>This helps to balance the nodes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200650" y="4420325"/>
            <a:ext cx="6936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Workflow of our Project</a:t>
            </a:r>
            <a:endParaRPr/>
          </a:p>
        </p:txBody>
      </p:sp>
      <p:pic>
        <p:nvPicPr>
          <p:cNvPr id="170" name="Google Shape;170;p19"/>
          <p:cNvPicPr preferRelativeResize="0"/>
          <p:nvPr/>
        </p:nvPicPr>
        <p:blipFill>
          <a:blip r:embed="rId3">
            <a:alphaModFix/>
          </a:blip>
          <a:stretch>
            <a:fillRect/>
          </a:stretch>
        </p:blipFill>
        <p:spPr>
          <a:xfrm>
            <a:off x="1557950" y="304800"/>
            <a:ext cx="6008896" cy="400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1297500" y="755525"/>
            <a:ext cx="7038900" cy="3799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Leveraged performance metrics used by Site Reliability Engineering(SRE) by Google</a:t>
            </a:r>
            <a:endParaRPr/>
          </a:p>
          <a:p>
            <a:pPr indent="-311150" lvl="0" marL="457200" rtl="0" algn="l">
              <a:lnSpc>
                <a:spcPct val="115000"/>
              </a:lnSpc>
              <a:spcBef>
                <a:spcPts val="0"/>
              </a:spcBef>
              <a:spcAft>
                <a:spcPts val="0"/>
              </a:spcAft>
              <a:buSzPts val="1300"/>
              <a:buChar char="●"/>
            </a:pPr>
            <a:r>
              <a:rPr lang="en"/>
              <a:t>Latency</a:t>
            </a:r>
            <a:endParaRPr/>
          </a:p>
          <a:p>
            <a:pPr indent="-311150" lvl="0" marL="457200" rtl="0" algn="l">
              <a:lnSpc>
                <a:spcPct val="115000"/>
              </a:lnSpc>
              <a:spcBef>
                <a:spcPts val="0"/>
              </a:spcBef>
              <a:spcAft>
                <a:spcPts val="0"/>
              </a:spcAft>
              <a:buSzPts val="1300"/>
              <a:buChar char="●"/>
            </a:pPr>
            <a:r>
              <a:rPr lang="en"/>
              <a:t>Throughput</a:t>
            </a:r>
            <a:endParaRPr/>
          </a:p>
          <a:p>
            <a:pPr indent="-311150" lvl="0" marL="457200" rtl="0" algn="l">
              <a:lnSpc>
                <a:spcPct val="115000"/>
              </a:lnSpc>
              <a:spcBef>
                <a:spcPts val="0"/>
              </a:spcBef>
              <a:spcAft>
                <a:spcPts val="0"/>
              </a:spcAft>
              <a:buSzPts val="1300"/>
              <a:buChar char="●"/>
            </a:pPr>
            <a:r>
              <a:rPr lang="en"/>
              <a:t>Error rate</a:t>
            </a:r>
            <a:endParaRPr/>
          </a:p>
          <a:p>
            <a:pPr indent="0" lvl="0" marL="0" rtl="0" algn="l">
              <a:lnSpc>
                <a:spcPct val="115000"/>
              </a:lnSpc>
              <a:spcBef>
                <a:spcPts val="1000"/>
              </a:spcBef>
              <a:spcAft>
                <a:spcPts val="0"/>
              </a:spcAft>
              <a:buNone/>
            </a:pPr>
            <a:r>
              <a:rPr lang="en"/>
              <a:t>An ordered map is used to store the timestamp as key and application performance is stored as the corresponding value</a:t>
            </a:r>
            <a:endParaRPr/>
          </a:p>
          <a:p>
            <a:pPr indent="-311150" lvl="0" marL="457200" rtl="0" algn="l">
              <a:lnSpc>
                <a:spcPct val="115000"/>
              </a:lnSpc>
              <a:spcBef>
                <a:spcPts val="1000"/>
              </a:spcBef>
              <a:spcAft>
                <a:spcPts val="0"/>
              </a:spcAft>
              <a:buSzPts val="1300"/>
              <a:buChar char="●"/>
            </a:pPr>
            <a:r>
              <a:rPr lang="en"/>
              <a:t>If any of the above metrics are worse than the defined threshold for stability</a:t>
            </a:r>
            <a:endParaRPr/>
          </a:p>
          <a:p>
            <a:pPr indent="-298450" lvl="1" marL="914400" rtl="0" algn="l">
              <a:spcBef>
                <a:spcPts val="0"/>
              </a:spcBef>
              <a:spcAft>
                <a:spcPts val="0"/>
              </a:spcAft>
              <a:buSzPts val="1100"/>
              <a:buChar char="○"/>
            </a:pPr>
            <a:r>
              <a:rPr lang="en"/>
              <a:t>The application performance is set to low</a:t>
            </a:r>
            <a:endParaRPr/>
          </a:p>
          <a:p>
            <a:pPr indent="-311150" lvl="0" marL="457200" rtl="0" algn="l">
              <a:lnSpc>
                <a:spcPct val="115000"/>
              </a:lnSpc>
              <a:spcBef>
                <a:spcPts val="1000"/>
              </a:spcBef>
              <a:spcAft>
                <a:spcPts val="0"/>
              </a:spcAft>
              <a:buSzPts val="1300"/>
              <a:buChar char="●"/>
            </a:pPr>
            <a:r>
              <a:rPr lang="en"/>
              <a:t>If all the above metrics are better than the thresholds</a:t>
            </a:r>
            <a:endParaRPr/>
          </a:p>
          <a:p>
            <a:pPr indent="-298450" lvl="1" marL="914400" rtl="0" algn="l">
              <a:lnSpc>
                <a:spcPct val="115000"/>
              </a:lnSpc>
              <a:spcBef>
                <a:spcPts val="0"/>
              </a:spcBef>
              <a:spcAft>
                <a:spcPts val="0"/>
              </a:spcAft>
              <a:buSzPts val="1100"/>
              <a:buChar char="○"/>
            </a:pPr>
            <a:r>
              <a:rPr lang="en"/>
              <a:t>The application performance is set to stable</a:t>
            </a:r>
            <a:endParaRPr/>
          </a:p>
          <a:p>
            <a:pPr indent="0" lvl="0" marL="0" rtl="0" algn="l">
              <a:lnSpc>
                <a:spcPct val="115000"/>
              </a:lnSpc>
              <a:spcBef>
                <a:spcPts val="1000"/>
              </a:spcBef>
              <a:spcAft>
                <a:spcPts val="0"/>
              </a:spcAft>
              <a:buNone/>
            </a:pPr>
            <a:r>
              <a:t/>
            </a:r>
            <a:endParaRPr/>
          </a:p>
          <a:p>
            <a:pPr indent="0" lvl="0" marL="0" rtl="0" algn="l">
              <a:lnSpc>
                <a:spcPct val="150000"/>
              </a:lnSpc>
              <a:spcBef>
                <a:spcPts val="100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a:t>
            </a:r>
            <a:endParaRPr/>
          </a:p>
        </p:txBody>
      </p:sp>
      <p:sp>
        <p:nvSpPr>
          <p:cNvPr id="181" name="Google Shape;181;p21"/>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is the time that the application can afford to perform poorly, over a certain period of time.</a:t>
            </a:r>
            <a:endParaRPr/>
          </a:p>
          <a:p>
            <a:pPr indent="0" lvl="0" marL="0" rtl="0" algn="l">
              <a:spcBef>
                <a:spcPts val="1600"/>
              </a:spcBef>
              <a:spcAft>
                <a:spcPts val="0"/>
              </a:spcAft>
              <a:buNone/>
            </a:pPr>
            <a:r>
              <a:rPr lang="en"/>
              <a:t>Any time the application performing poorly, we reduce the budget. </a:t>
            </a:r>
            <a:endParaRPr/>
          </a:p>
          <a:p>
            <a:pPr indent="0" lvl="0" marL="0" rtl="0" algn="l">
              <a:spcBef>
                <a:spcPts val="1600"/>
              </a:spcBef>
              <a:spcAft>
                <a:spcPts val="0"/>
              </a:spcAft>
              <a:buNone/>
            </a:pPr>
            <a:r>
              <a:rPr lang="en"/>
              <a:t>For all scaling tasks, we observed that the application is performing poorly so we reduce the budget by corresponding values.</a:t>
            </a:r>
            <a:endParaRPr/>
          </a:p>
          <a:p>
            <a:pPr indent="0" lvl="0" marL="0" rtl="0" algn="l">
              <a:spcBef>
                <a:spcPts val="1600"/>
              </a:spcBef>
              <a:spcAft>
                <a:spcPts val="0"/>
              </a:spcAft>
              <a:buNone/>
            </a:pPr>
            <a:r>
              <a:rPr lang="en"/>
              <a:t>If the application is stable, then the overall budget time is increased. </a:t>
            </a:r>
            <a:endParaRPr/>
          </a:p>
          <a:p>
            <a:pPr indent="0" lvl="0" marL="0" rtl="0" algn="l">
              <a:spcBef>
                <a:spcPts val="1600"/>
              </a:spcBef>
              <a:spcAft>
                <a:spcPts val="1600"/>
              </a:spcAft>
              <a:buNone/>
            </a:pPr>
            <a:r>
              <a:rPr lang="en"/>
              <a:t>All the  decision are taken considering the budget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