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ato"/>
      <p:regular r:id="rId28"/>
      <p:bold r:id="rId29"/>
      <p:italic r:id="rId30"/>
      <p:boldItalic r:id="rId31"/>
    </p:embeddedFon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ldStandardTT-bold.fntdata"/><Relationship Id="rId10" Type="http://schemas.openxmlformats.org/officeDocument/2006/relationships/slide" Target="slides/slide5.xml"/><Relationship Id="rId32"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ldStandardT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22dec9de_2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22dec9de_2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22dec9de_2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22dec9de_2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2b89ded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92b89ded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22dec9de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22dec9de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92b89dedb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92b89dedb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922dec9de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922dec9de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92b89dedb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92b89dedb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22dec9de_2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22dec9de_2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22dec9de_2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922dec9de_2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add line with cost of eks</a:t>
            </a:r>
            <a:endParaRPr/>
          </a:p>
          <a:p>
            <a:pPr indent="0" lvl="0" marL="0" rtl="0" algn="l">
              <a:spcBef>
                <a:spcPts val="0"/>
              </a:spcBef>
              <a:spcAft>
                <a:spcPts val="0"/>
              </a:spcAft>
              <a:buNone/>
            </a:pPr>
            <a:r>
              <a:rPr lang="en"/>
              <a:t>// explain size and cost of node</a:t>
            </a:r>
            <a:endParaRPr/>
          </a:p>
          <a:p>
            <a:pPr indent="0" lvl="0" marL="0" rtl="0" algn="l">
              <a:spcBef>
                <a:spcPts val="0"/>
              </a:spcBef>
              <a:spcAft>
                <a:spcPts val="0"/>
              </a:spcAft>
              <a:buNone/>
            </a:pPr>
            <a:r>
              <a:rPr lang="en"/>
              <a:t>// expected cost savings of a month based on 1 day costs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22dec9de_2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22dec9de_2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14a2a583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14a2a583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 spot instances are the spare compute capacity available in AWS. They are offered at a cheaper rate compared to On demand Instances as they have a risk of being taken away at any moment. </a:t>
            </a:r>
            <a:endParaRPr/>
          </a:p>
          <a:p>
            <a:pPr indent="0" lvl="0" marL="0" rtl="0" algn="l">
              <a:spcBef>
                <a:spcPts val="0"/>
              </a:spcBef>
              <a:spcAft>
                <a:spcPts val="0"/>
              </a:spcAft>
              <a:buNone/>
            </a:pPr>
            <a:r>
              <a:rPr lang="en"/>
              <a:t>Kubernetes is an open source container orchestration system which we using for managing our cluster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92b89dedb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92b89dedb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922dec9de_2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922dec9de_2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2b89dedb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2b89dedb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922dec9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922dec9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Developers usually prefer on demand instances as they are risk free compared to spot instances. But cost of running an application on on demand is higher. Also you can use Amazon EKS to manage spot instances but it charges you $150 per month for running an application.</a:t>
            </a:r>
            <a:endParaRPr/>
          </a:p>
          <a:p>
            <a:pPr indent="0" lvl="0" marL="0" rtl="0" algn="l">
              <a:spcBef>
                <a:spcPts val="0"/>
              </a:spcBef>
              <a:spcAft>
                <a:spcPts val="0"/>
              </a:spcAft>
              <a:buNone/>
            </a:pPr>
            <a:r>
              <a:rPr lang="en"/>
              <a:t>If you are administrating kubernetes cluster you dont have to pay the extra 150$ EKS cost.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add cost of without eks cluster, and compare it with spot instances</a:t>
            </a:r>
            <a:endParaRPr/>
          </a:p>
          <a:p>
            <a:pPr indent="0" lvl="0" marL="0" rtl="0" algn="l">
              <a:spcBef>
                <a:spcPts val="0"/>
              </a:spcBef>
              <a:spcAft>
                <a:spcPts val="0"/>
              </a:spcAft>
              <a:buNone/>
            </a:pPr>
            <a:r>
              <a:rPr lang="en"/>
              <a:t>// mention size and relation to cost of node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14a2a583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14a2a583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to this is to come up with a controller which sits on top of Kubernetes cluster and it </a:t>
            </a:r>
            <a:endParaRPr/>
          </a:p>
          <a:p>
            <a:pPr indent="0" lvl="0" marL="0" rtl="0" algn="l">
              <a:spcBef>
                <a:spcPts val="0"/>
              </a:spcBef>
              <a:spcAft>
                <a:spcPts val="0"/>
              </a:spcAft>
              <a:buNone/>
            </a:pPr>
            <a:r>
              <a:rPr lang="en"/>
              <a:t>Runs an application using spot instances within Kubernetes in a cost effective way</a:t>
            </a:r>
            <a:endParaRPr/>
          </a:p>
          <a:p>
            <a:pPr indent="0" lvl="0" marL="0" rtl="0" algn="l">
              <a:spcBef>
                <a:spcPts val="0"/>
              </a:spcBef>
              <a:spcAft>
                <a:spcPts val="0"/>
              </a:spcAft>
              <a:buNone/>
            </a:pPr>
            <a:r>
              <a:rPr lang="en"/>
              <a:t>It also optimises the number of spot instances dynamically while maintaining SLA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SLA is only for the application is maintained</a:t>
            </a:r>
            <a:endParaRPr/>
          </a:p>
          <a:p>
            <a:pPr indent="0" lvl="0" marL="0" rtl="0" algn="l">
              <a:spcBef>
                <a:spcPts val="0"/>
              </a:spcBef>
              <a:spcAft>
                <a:spcPts val="0"/>
              </a:spcAft>
              <a:buNone/>
            </a:pPr>
            <a:r>
              <a:rPr lang="en"/>
              <a:t>// for multiple applications, SLA is maintained for every application</a:t>
            </a:r>
            <a:endParaRPr/>
          </a:p>
          <a:p>
            <a:pPr indent="0" lvl="0" marL="0" rtl="0" algn="l">
              <a:spcBef>
                <a:spcPts val="0"/>
              </a:spcBef>
              <a:spcAft>
                <a:spcPts val="0"/>
              </a:spcAft>
              <a:buNone/>
            </a:pPr>
            <a:r>
              <a:rPr lang="en"/>
              <a:t>// Explain controller</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14a2a583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14a2a583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Old Standard TT"/>
                <a:ea typeface="Old Standard TT"/>
                <a:cs typeface="Old Standard TT"/>
                <a:sym typeface="Old Standard TT"/>
              </a:rPr>
              <a:t>Kops h</a:t>
            </a:r>
            <a:r>
              <a:rPr lang="en" sz="1400">
                <a:solidFill>
                  <a:schemeClr val="dk1"/>
                </a:solidFill>
                <a:latin typeface="Old Standard TT"/>
                <a:ea typeface="Old Standard TT"/>
                <a:cs typeface="Old Standard TT"/>
                <a:sym typeface="Old Standard TT"/>
              </a:rPr>
              <a:t>elps to create, destroy and upgrade clusters from command line  </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400">
                <a:solidFill>
                  <a:schemeClr val="dk1"/>
                </a:solidFill>
                <a:latin typeface="Old Standard TT"/>
                <a:ea typeface="Old Standard TT"/>
                <a:cs typeface="Old Standard TT"/>
                <a:sym typeface="Old Standard TT"/>
              </a:rPr>
              <a:t>Prometheus is a monitoring tool which collects metrics from configured targets at given intervals</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lang="en" sz="1400">
                <a:solidFill>
                  <a:schemeClr val="dk1"/>
                </a:solidFill>
                <a:latin typeface="Old Standard TT"/>
                <a:ea typeface="Old Standard TT"/>
                <a:cs typeface="Old Standard TT"/>
                <a:sym typeface="Old Standard TT"/>
              </a:rPr>
              <a:t>Sock shop is a demo web application which we have used and deployed on our cluster for testing</a:t>
            </a:r>
            <a:endParaRPr sz="1400">
              <a:solidFill>
                <a:schemeClr val="dk1"/>
              </a:solidFill>
              <a:latin typeface="Old Standard TT"/>
              <a:ea typeface="Old Standard TT"/>
              <a:cs typeface="Old Standard TT"/>
              <a:sym typeface="Old Standard T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22dec9de_2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22dec9de_2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detail the inputs as a config file</a:t>
            </a:r>
            <a:endParaRPr/>
          </a:p>
          <a:p>
            <a:pPr indent="0" lvl="0" marL="0" rtl="0" algn="l">
              <a:spcBef>
                <a:spcPts val="0"/>
              </a:spcBef>
              <a:spcAft>
                <a:spcPts val="0"/>
              </a:spcAft>
              <a:buNone/>
            </a:pPr>
            <a:r>
              <a:rPr lang="en"/>
              <a:t>// config instead of input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14a2a583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14a2a583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set the target SLA for our demo application to have 99 percent availability and we calculate availability in terms of throughput , error rate and latency.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14a2a583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14a2a583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eg Our sla is defined as 99 percent availability. So we have approximately 15 mins of slack per day where our application can work below defined thresholds.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explain algorithm with a flowchart then explain the term budget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1524652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524652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334825"/>
            <a:ext cx="8118600" cy="18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Exploring AWS Spot Instances within </a:t>
            </a:r>
            <a:endParaRPr sz="3000"/>
          </a:p>
          <a:p>
            <a:pPr indent="0" lvl="0" marL="0" rtl="0" algn="l">
              <a:spcBef>
                <a:spcPts val="0"/>
              </a:spcBef>
              <a:spcAft>
                <a:spcPts val="0"/>
              </a:spcAft>
              <a:buNone/>
            </a:pPr>
            <a:r>
              <a:rPr lang="en" sz="3000"/>
              <a:t>Kubernetes clusters</a:t>
            </a:r>
            <a:endParaRPr sz="3000"/>
          </a:p>
          <a:p>
            <a:pPr indent="0" lvl="0" marL="0" rtl="0" algn="l">
              <a:spcBef>
                <a:spcPts val="0"/>
              </a:spcBef>
              <a:spcAft>
                <a:spcPts val="0"/>
              </a:spcAft>
              <a:buNone/>
            </a:pPr>
            <a:r>
              <a:t/>
            </a:r>
            <a:endParaRPr sz="1700"/>
          </a:p>
          <a:p>
            <a:pPr indent="0" lvl="0" marL="0" rtl="0" algn="l">
              <a:spcBef>
                <a:spcPts val="0"/>
              </a:spcBef>
              <a:spcAft>
                <a:spcPts val="0"/>
              </a:spcAft>
              <a:buNone/>
            </a:pPr>
            <a:r>
              <a:rPr lang="en" sz="1700"/>
              <a:t>Under the guidance of Dan McPherson and Ravi Gudimetla</a:t>
            </a:r>
            <a:endParaRPr sz="4700"/>
          </a:p>
        </p:txBody>
      </p:sp>
      <p:sp>
        <p:nvSpPr>
          <p:cNvPr id="60" name="Google Shape;60;p13"/>
          <p:cNvSpPr txBox="1"/>
          <p:nvPr>
            <p:ph idx="1" type="subTitle"/>
          </p:nvPr>
        </p:nvSpPr>
        <p:spPr>
          <a:xfrm>
            <a:off x="6710400" y="3617275"/>
            <a:ext cx="2148300" cy="9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Aditya Kadam</a:t>
            </a:r>
            <a:endParaRPr sz="1500"/>
          </a:p>
          <a:p>
            <a:pPr indent="0" lvl="0" marL="0" rtl="0" algn="l">
              <a:spcBef>
                <a:spcPts val="0"/>
              </a:spcBef>
              <a:spcAft>
                <a:spcPts val="0"/>
              </a:spcAft>
              <a:buNone/>
            </a:pPr>
            <a:r>
              <a:rPr lang="en" sz="1500"/>
              <a:t>Kevin Rodrigues</a:t>
            </a:r>
            <a:endParaRPr sz="1500"/>
          </a:p>
          <a:p>
            <a:pPr indent="0" lvl="0" marL="0" rtl="0" algn="l">
              <a:spcBef>
                <a:spcPts val="0"/>
              </a:spcBef>
              <a:spcAft>
                <a:spcPts val="0"/>
              </a:spcAft>
              <a:buNone/>
            </a:pPr>
            <a:r>
              <a:rPr lang="en" sz="1500"/>
              <a:t>Nikhil Singh</a:t>
            </a:r>
            <a:endParaRPr sz="1500"/>
          </a:p>
          <a:p>
            <a:pPr indent="0" lvl="0" marL="0" rtl="0" algn="l">
              <a:spcBef>
                <a:spcPts val="0"/>
              </a:spcBef>
              <a:spcAft>
                <a:spcPts val="0"/>
              </a:spcAft>
              <a:buNone/>
            </a:pPr>
            <a:r>
              <a:rPr lang="en" sz="1500"/>
              <a:t>Suryateja Gudiguntla</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Old Standard TT"/>
                <a:ea typeface="Old Standard TT"/>
                <a:cs typeface="Old Standard TT"/>
                <a:sym typeface="Old Standard TT"/>
              </a:rPr>
              <a:t>‹#›</a:t>
            </a:fld>
            <a:endParaRPr>
              <a:solidFill>
                <a:schemeClr val="accent1"/>
              </a:solidFill>
              <a:latin typeface="Old Standard TT"/>
              <a:ea typeface="Old Standard TT"/>
              <a:cs typeface="Old Standard TT"/>
              <a:sym typeface="Old Standard TT"/>
            </a:endParaRPr>
          </a:p>
        </p:txBody>
      </p:sp>
      <p:sp>
        <p:nvSpPr>
          <p:cNvPr id="62" name="Google Shape;62;p13"/>
          <p:cNvSpPr txBox="1"/>
          <p:nvPr/>
        </p:nvSpPr>
        <p:spPr>
          <a:xfrm>
            <a:off x="421600" y="2202850"/>
            <a:ext cx="8050800" cy="78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latin typeface="Old Standard TT"/>
                <a:ea typeface="Old Standard TT"/>
                <a:cs typeface="Old Standard TT"/>
                <a:sym typeface="Old Standard TT"/>
              </a:rPr>
              <a:t>  </a:t>
            </a:r>
            <a:r>
              <a:rPr lang="en" sz="1700">
                <a:solidFill>
                  <a:schemeClr val="accent1"/>
                </a:solidFill>
                <a:latin typeface="Old Standard TT"/>
                <a:ea typeface="Old Standard TT"/>
                <a:cs typeface="Old Standard TT"/>
                <a:sym typeface="Old Standard TT"/>
              </a:rPr>
              <a:t>Course: EC 528 Cloud Computing</a:t>
            </a:r>
            <a:endParaRPr sz="1700">
              <a:solidFill>
                <a:schemeClr val="accent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lang="en" sz="1700">
                <a:solidFill>
                  <a:schemeClr val="accent1"/>
                </a:solidFill>
                <a:latin typeface="Old Standard TT"/>
                <a:ea typeface="Old Standard TT"/>
                <a:cs typeface="Old Standard TT"/>
                <a:sym typeface="Old Standard TT"/>
              </a:rPr>
              <a:t>  Professor: Orran Krieger</a:t>
            </a:r>
            <a:endParaRPr sz="1800">
              <a:solidFill>
                <a:srgbClr val="FFFFFF"/>
              </a:solidFill>
              <a:latin typeface="Old Standard TT"/>
              <a:ea typeface="Old Standard TT"/>
              <a:cs typeface="Old Standard TT"/>
              <a:sym typeface="Old Standard TT"/>
            </a:endParaRPr>
          </a:p>
        </p:txBody>
      </p:sp>
      <p:pic>
        <p:nvPicPr>
          <p:cNvPr id="63" name="Google Shape;63;p13"/>
          <p:cNvPicPr preferRelativeResize="0"/>
          <p:nvPr/>
        </p:nvPicPr>
        <p:blipFill>
          <a:blip r:embed="rId3">
            <a:alphaModFix/>
          </a:blip>
          <a:stretch>
            <a:fillRect/>
          </a:stretch>
        </p:blipFill>
        <p:spPr>
          <a:xfrm>
            <a:off x="3646866" y="3913350"/>
            <a:ext cx="1850275" cy="836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a:t>
            </a:r>
            <a:endParaRPr/>
          </a:p>
        </p:txBody>
      </p:sp>
      <p:sp>
        <p:nvSpPr>
          <p:cNvPr id="133" name="Google Shape;133;p22"/>
          <p:cNvSpPr txBox="1"/>
          <p:nvPr>
            <p:ph idx="1" type="body"/>
          </p:nvPr>
        </p:nvSpPr>
        <p:spPr>
          <a:xfrm>
            <a:off x="311700" y="1171600"/>
            <a:ext cx="8520600" cy="873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Our application requires minimum 2 nodes to be on demand to run. </a:t>
            </a:r>
            <a:endParaRPr/>
          </a:p>
          <a:p>
            <a:pPr indent="-342900" lvl="0" marL="457200" rtl="0" algn="l">
              <a:lnSpc>
                <a:spcPct val="150000"/>
              </a:lnSpc>
              <a:spcBef>
                <a:spcPts val="0"/>
              </a:spcBef>
              <a:spcAft>
                <a:spcPts val="0"/>
              </a:spcAft>
              <a:buSzPts val="1800"/>
              <a:buChar char="●"/>
            </a:pPr>
            <a:r>
              <a:rPr lang="en"/>
              <a:t>Based on network traffic (load) , our algorithm considers three cases</a:t>
            </a:r>
            <a:endParaRPr/>
          </a:p>
          <a:p>
            <a:pPr indent="0" lvl="0" marL="45720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2"/>
          <p:cNvSpPr txBox="1"/>
          <p:nvPr/>
        </p:nvSpPr>
        <p:spPr>
          <a:xfrm>
            <a:off x="367625" y="2008600"/>
            <a:ext cx="8464800" cy="1455000"/>
          </a:xfrm>
          <a:prstGeom prst="rect">
            <a:avLst/>
          </a:prstGeom>
          <a:noFill/>
          <a:ln>
            <a:noFill/>
          </a:ln>
        </p:spPr>
        <p:txBody>
          <a:bodyPr anchorCtr="0" anchor="t" bIns="91425" lIns="91425" spcFirstLastPara="1" rIns="91425" wrap="square" tIns="91425">
            <a:noAutofit/>
          </a:bodyPr>
          <a:lstStyle/>
          <a:p>
            <a:pPr indent="-330200" lvl="1" marL="914400" rtl="0" algn="l">
              <a:lnSpc>
                <a:spcPct val="150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High Network Traffic ( more than 600 requests per second )</a:t>
            </a:r>
            <a:endParaRPr sz="1600">
              <a:solidFill>
                <a:schemeClr val="dk1"/>
              </a:solidFill>
              <a:latin typeface="Old Standard TT"/>
              <a:ea typeface="Old Standard TT"/>
              <a:cs typeface="Old Standard TT"/>
              <a:sym typeface="Old Standard TT"/>
            </a:endParaRPr>
          </a:p>
          <a:p>
            <a:pPr indent="-330200" lvl="1" marL="914400" rtl="0" algn="l">
              <a:lnSpc>
                <a:spcPct val="150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Medium Network Traffic ( between 100 and 600 requests per second )</a:t>
            </a:r>
            <a:endParaRPr sz="1600">
              <a:solidFill>
                <a:schemeClr val="dk1"/>
              </a:solidFill>
              <a:latin typeface="Old Standard TT"/>
              <a:ea typeface="Old Standard TT"/>
              <a:cs typeface="Old Standard TT"/>
              <a:sym typeface="Old Standard TT"/>
            </a:endParaRPr>
          </a:p>
          <a:p>
            <a:pPr indent="-330200" lvl="1" marL="914400" rtl="0" algn="l">
              <a:lnSpc>
                <a:spcPct val="150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Low Network Traffic ( less than 100 requests per second )</a:t>
            </a:r>
            <a:endParaRPr sz="1200">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3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3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300"/>
                                        <p:tgtEl>
                                          <p:spTgt spid="13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Network Traffic</a:t>
            </a:r>
            <a:endParaRPr/>
          </a:p>
        </p:txBody>
      </p:sp>
      <p:sp>
        <p:nvSpPr>
          <p:cNvPr id="141" name="Google Shape;141;p23"/>
          <p:cNvSpPr txBox="1"/>
          <p:nvPr>
            <p:ph idx="1" type="body"/>
          </p:nvPr>
        </p:nvSpPr>
        <p:spPr>
          <a:xfrm>
            <a:off x="311700" y="1162125"/>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If network_traffic &gt; 600:</a:t>
            </a:r>
            <a:endParaRPr/>
          </a:p>
          <a:p>
            <a:pPr indent="-342900" lvl="1" marL="914400" rtl="0" algn="l">
              <a:lnSpc>
                <a:spcPct val="150000"/>
              </a:lnSpc>
              <a:spcBef>
                <a:spcPts val="0"/>
              </a:spcBef>
              <a:spcAft>
                <a:spcPts val="0"/>
              </a:spcAft>
              <a:buSzPts val="1800"/>
              <a:buChar char="○"/>
            </a:pPr>
            <a:r>
              <a:rPr lang="en" sz="1800"/>
              <a:t>If application performance is low for 10 mins:</a:t>
            </a:r>
            <a:endParaRPr sz="1800"/>
          </a:p>
          <a:p>
            <a:pPr indent="-342900" lvl="2" marL="1371600" rtl="0" algn="l">
              <a:lnSpc>
                <a:spcPct val="150000"/>
              </a:lnSpc>
              <a:spcBef>
                <a:spcPts val="0"/>
              </a:spcBef>
              <a:spcAft>
                <a:spcPts val="0"/>
              </a:spcAft>
              <a:buSzPts val="1800"/>
              <a:buChar char="■"/>
            </a:pPr>
            <a:r>
              <a:rPr lang="en" sz="1800"/>
              <a:t>If budget available:  </a:t>
            </a:r>
            <a:endParaRPr sz="1800"/>
          </a:p>
          <a:p>
            <a:pPr indent="-342900" lvl="3" marL="1828800" rtl="0" algn="l">
              <a:lnSpc>
                <a:spcPct val="150000"/>
              </a:lnSpc>
              <a:spcBef>
                <a:spcPts val="0"/>
              </a:spcBef>
              <a:spcAft>
                <a:spcPts val="0"/>
              </a:spcAft>
              <a:buSzPts val="1800"/>
              <a:buChar char="●"/>
            </a:pPr>
            <a:r>
              <a:rPr lang="en" sz="1800"/>
              <a:t>Spin up a Spot instance scale up the application</a:t>
            </a:r>
            <a:endParaRPr sz="1800"/>
          </a:p>
          <a:p>
            <a:pPr indent="-342900" lvl="2" marL="1371600" rtl="0" algn="l">
              <a:lnSpc>
                <a:spcPct val="150000"/>
              </a:lnSpc>
              <a:spcBef>
                <a:spcPts val="0"/>
              </a:spcBef>
              <a:spcAft>
                <a:spcPts val="0"/>
              </a:spcAft>
              <a:buSzPts val="1800"/>
              <a:buChar char="■"/>
            </a:pPr>
            <a:r>
              <a:rPr lang="en" sz="1800"/>
              <a:t>Else:</a:t>
            </a:r>
            <a:endParaRPr sz="1800"/>
          </a:p>
          <a:p>
            <a:pPr indent="-342900" lvl="3" marL="1828800" rtl="0" algn="l">
              <a:lnSpc>
                <a:spcPct val="150000"/>
              </a:lnSpc>
              <a:spcBef>
                <a:spcPts val="0"/>
              </a:spcBef>
              <a:spcAft>
                <a:spcPts val="0"/>
              </a:spcAft>
              <a:buSzPts val="1800"/>
              <a:buChar char="●"/>
            </a:pPr>
            <a:r>
              <a:rPr lang="en" sz="1800"/>
              <a:t>Spin up an On demand </a:t>
            </a:r>
            <a:r>
              <a:rPr lang="en" sz="1800"/>
              <a:t>and </a:t>
            </a:r>
            <a:r>
              <a:rPr lang="en" sz="1800"/>
              <a:t>scale up the application</a:t>
            </a:r>
            <a:endParaRPr sz="1800"/>
          </a:p>
          <a:p>
            <a:pPr indent="-342900" lvl="1" marL="914400" rtl="0" algn="l">
              <a:lnSpc>
                <a:spcPct val="150000"/>
              </a:lnSpc>
              <a:spcBef>
                <a:spcPts val="0"/>
              </a:spcBef>
              <a:spcAft>
                <a:spcPts val="0"/>
              </a:spcAft>
              <a:buSzPts val="1800"/>
              <a:buChar char="○"/>
            </a:pPr>
            <a:r>
              <a:rPr lang="en" sz="1800"/>
              <a:t>Else </a:t>
            </a:r>
            <a:endParaRPr sz="1800"/>
          </a:p>
          <a:p>
            <a:pPr indent="-342900" lvl="2" marL="1371600" rtl="0" algn="l">
              <a:lnSpc>
                <a:spcPct val="150000"/>
              </a:lnSpc>
              <a:spcBef>
                <a:spcPts val="0"/>
              </a:spcBef>
              <a:spcAft>
                <a:spcPts val="0"/>
              </a:spcAft>
              <a:buSzPts val="1800"/>
              <a:buChar char="■"/>
            </a:pPr>
            <a:r>
              <a:rPr lang="en" sz="1800"/>
              <a:t>Application is running smoothly, do nothing </a:t>
            </a:r>
            <a:endParaRPr sz="1800"/>
          </a:p>
          <a:p>
            <a:pPr indent="0" lvl="0" marL="0" rtl="0" algn="l">
              <a:spcBef>
                <a:spcPts val="1600"/>
              </a:spcBef>
              <a:spcAft>
                <a:spcPts val="1600"/>
              </a:spcAft>
              <a:buNone/>
            </a:pPr>
            <a:r>
              <a:t/>
            </a:r>
            <a:endParaRPr/>
          </a:p>
        </p:txBody>
      </p:sp>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3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3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3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3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3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3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300"/>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300"/>
                                        <p:tgtEl>
                                          <p:spTgt spid="1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animEffect filter="fade" transition="in">
                                      <p:cBhvr>
                                        <p:cTn dur="300"/>
                                        <p:tgtEl>
                                          <p:spTgt spid="14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4"/>
          <p:cNvPicPr preferRelativeResize="0"/>
          <p:nvPr/>
        </p:nvPicPr>
        <p:blipFill>
          <a:blip r:embed="rId3">
            <a:alphaModFix/>
          </a:blip>
          <a:stretch>
            <a:fillRect/>
          </a:stretch>
        </p:blipFill>
        <p:spPr>
          <a:xfrm>
            <a:off x="0" y="0"/>
            <a:ext cx="9144000" cy="2308251"/>
          </a:xfrm>
          <a:prstGeom prst="rect">
            <a:avLst/>
          </a:prstGeom>
          <a:noFill/>
          <a:ln>
            <a:noFill/>
          </a:ln>
        </p:spPr>
      </p:pic>
      <p:pic>
        <p:nvPicPr>
          <p:cNvPr id="151" name="Google Shape;151;p24"/>
          <p:cNvPicPr preferRelativeResize="0"/>
          <p:nvPr/>
        </p:nvPicPr>
        <p:blipFill>
          <a:blip r:embed="rId4">
            <a:alphaModFix/>
          </a:blip>
          <a:stretch>
            <a:fillRect/>
          </a:stretch>
        </p:blipFill>
        <p:spPr>
          <a:xfrm>
            <a:off x="0" y="2571750"/>
            <a:ext cx="9144000" cy="2139624"/>
          </a:xfrm>
          <a:prstGeom prst="rect">
            <a:avLst/>
          </a:prstGeom>
          <a:noFill/>
          <a:ln>
            <a:noFill/>
          </a:ln>
        </p:spPr>
      </p:pic>
      <p:sp>
        <p:nvSpPr>
          <p:cNvPr id="152" name="Google Shape;152;p24"/>
          <p:cNvSpPr txBox="1"/>
          <p:nvPr/>
        </p:nvSpPr>
        <p:spPr>
          <a:xfrm>
            <a:off x="3172550" y="2223925"/>
            <a:ext cx="4890600" cy="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Throughput vs time</a:t>
            </a:r>
            <a:endParaRPr>
              <a:latin typeface="Old Standard TT"/>
              <a:ea typeface="Old Standard TT"/>
              <a:cs typeface="Old Standard TT"/>
              <a:sym typeface="Old Standard TT"/>
            </a:endParaRPr>
          </a:p>
        </p:txBody>
      </p:sp>
      <p:sp>
        <p:nvSpPr>
          <p:cNvPr id="153" name="Google Shape;153;p24"/>
          <p:cNvSpPr txBox="1"/>
          <p:nvPr/>
        </p:nvSpPr>
        <p:spPr>
          <a:xfrm>
            <a:off x="3172550" y="4682175"/>
            <a:ext cx="2086800" cy="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Error rate vs time</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292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Moderate </a:t>
            </a:r>
            <a:r>
              <a:rPr lang="en"/>
              <a:t>Network Traffic</a:t>
            </a:r>
            <a:endParaRPr/>
          </a:p>
        </p:txBody>
      </p:sp>
      <p:sp>
        <p:nvSpPr>
          <p:cNvPr id="159" name="Google Shape;159;p25"/>
          <p:cNvSpPr txBox="1"/>
          <p:nvPr>
            <p:ph idx="1" type="body"/>
          </p:nvPr>
        </p:nvSpPr>
        <p:spPr>
          <a:xfrm>
            <a:off x="311700" y="943000"/>
            <a:ext cx="8520600" cy="375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If 100 &lt; network_traffic &lt; 600:</a:t>
            </a:r>
            <a:endParaRPr/>
          </a:p>
          <a:p>
            <a:pPr indent="-342900" lvl="1" marL="914400" rtl="0" algn="l">
              <a:lnSpc>
                <a:spcPct val="150000"/>
              </a:lnSpc>
              <a:spcBef>
                <a:spcPts val="0"/>
              </a:spcBef>
              <a:spcAft>
                <a:spcPts val="0"/>
              </a:spcAft>
              <a:buSzPts val="1800"/>
              <a:buChar char="○"/>
            </a:pPr>
            <a:r>
              <a:rPr lang="en" sz="1800"/>
              <a:t>If application performance is high for 180 mins:</a:t>
            </a:r>
            <a:endParaRPr sz="1800"/>
          </a:p>
          <a:p>
            <a:pPr indent="-342900" lvl="2" marL="1371600" rtl="0" algn="l">
              <a:lnSpc>
                <a:spcPct val="150000"/>
              </a:lnSpc>
              <a:spcBef>
                <a:spcPts val="0"/>
              </a:spcBef>
              <a:spcAft>
                <a:spcPts val="0"/>
              </a:spcAft>
              <a:buSzPts val="1800"/>
              <a:buChar char="■"/>
            </a:pPr>
            <a:r>
              <a:rPr lang="en" sz="1800"/>
              <a:t>If budget available:  </a:t>
            </a:r>
            <a:endParaRPr sz="1800"/>
          </a:p>
          <a:p>
            <a:pPr indent="-342900" lvl="3" marL="1828800" rtl="0" algn="l">
              <a:lnSpc>
                <a:spcPct val="150000"/>
              </a:lnSpc>
              <a:spcBef>
                <a:spcPts val="0"/>
              </a:spcBef>
              <a:spcAft>
                <a:spcPts val="0"/>
              </a:spcAft>
              <a:buSzPts val="1800"/>
              <a:buChar char="●"/>
            </a:pPr>
            <a:r>
              <a:rPr lang="en" sz="1800"/>
              <a:t>Scale down</a:t>
            </a:r>
            <a:endParaRPr sz="1800"/>
          </a:p>
          <a:p>
            <a:pPr indent="-342900" lvl="3" marL="1828800" rtl="0" algn="l">
              <a:lnSpc>
                <a:spcPct val="150000"/>
              </a:lnSpc>
              <a:spcBef>
                <a:spcPts val="0"/>
              </a:spcBef>
              <a:spcAft>
                <a:spcPts val="0"/>
              </a:spcAft>
              <a:buSzPts val="1800"/>
              <a:buChar char="●"/>
            </a:pPr>
            <a:r>
              <a:rPr lang="en" sz="1800"/>
              <a:t>Delete on demand</a:t>
            </a:r>
            <a:endParaRPr sz="1800"/>
          </a:p>
          <a:p>
            <a:pPr indent="-342900" lvl="3" marL="1828800" rtl="0" algn="l">
              <a:lnSpc>
                <a:spcPct val="150000"/>
              </a:lnSpc>
              <a:spcBef>
                <a:spcPts val="0"/>
              </a:spcBef>
              <a:spcAft>
                <a:spcPts val="0"/>
              </a:spcAft>
              <a:buSzPts val="1800"/>
              <a:buChar char="●"/>
            </a:pPr>
            <a:r>
              <a:rPr lang="en" sz="1800"/>
              <a:t>Spin up a spot</a:t>
            </a:r>
            <a:endParaRPr sz="1800"/>
          </a:p>
          <a:p>
            <a:pPr indent="-342900" lvl="3" marL="1828800" rtl="0" algn="l">
              <a:lnSpc>
                <a:spcPct val="150000"/>
              </a:lnSpc>
              <a:spcBef>
                <a:spcPts val="0"/>
              </a:spcBef>
              <a:spcAft>
                <a:spcPts val="0"/>
              </a:spcAft>
              <a:buSzPts val="1800"/>
              <a:buChar char="●"/>
            </a:pPr>
            <a:r>
              <a:rPr lang="en" sz="1800"/>
              <a:t>Scale up</a:t>
            </a:r>
            <a:endParaRPr sz="1800"/>
          </a:p>
          <a:p>
            <a:pPr indent="-342900" lvl="2" marL="1371600" rtl="0" algn="l">
              <a:lnSpc>
                <a:spcPct val="150000"/>
              </a:lnSpc>
              <a:spcBef>
                <a:spcPts val="0"/>
              </a:spcBef>
              <a:spcAft>
                <a:spcPts val="0"/>
              </a:spcAft>
              <a:buSzPts val="1800"/>
              <a:buChar char="■"/>
            </a:pPr>
            <a:r>
              <a:rPr lang="en" sz="1800"/>
              <a:t>Else:</a:t>
            </a:r>
            <a:endParaRPr sz="1800"/>
          </a:p>
          <a:p>
            <a:pPr indent="-342900" lvl="3" marL="1828800" rtl="0" algn="l">
              <a:lnSpc>
                <a:spcPct val="150000"/>
              </a:lnSpc>
              <a:spcBef>
                <a:spcPts val="0"/>
              </a:spcBef>
              <a:spcAft>
                <a:spcPts val="0"/>
              </a:spcAft>
              <a:buSzPts val="1800"/>
              <a:buChar char="●"/>
            </a:pPr>
            <a:r>
              <a:rPr lang="en" sz="1800"/>
              <a:t>Budget not available</a:t>
            </a:r>
            <a:r>
              <a:rPr lang="en" sz="1800"/>
              <a:t>, do nothing</a:t>
            </a:r>
            <a:endParaRPr sz="1800"/>
          </a:p>
          <a:p>
            <a:pPr indent="0" lvl="0" marL="914400" marR="0" rtl="0" algn="l">
              <a:lnSpc>
                <a:spcPct val="150000"/>
              </a:lnSpc>
              <a:spcBef>
                <a:spcPts val="1600"/>
              </a:spcBef>
              <a:spcAft>
                <a:spcPts val="0"/>
              </a:spcAft>
              <a:buNone/>
            </a:pPr>
            <a:r>
              <a:t/>
            </a:r>
            <a:endParaRPr sz="1800"/>
          </a:p>
          <a:p>
            <a:pPr indent="0" lvl="0" marL="0" rtl="0" algn="l">
              <a:spcBef>
                <a:spcPts val="1600"/>
              </a:spcBef>
              <a:spcAft>
                <a:spcPts val="1600"/>
              </a:spcAft>
              <a:buNone/>
            </a:pPr>
            <a:r>
              <a:t/>
            </a:r>
            <a:endParaRPr/>
          </a:p>
        </p:txBody>
      </p:sp>
      <p:sp>
        <p:nvSpPr>
          <p:cNvPr id="160" name="Google Shape;16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3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3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3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3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3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3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300"/>
                                        <p:tgtEl>
                                          <p:spTgt spid="1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animEffect filter="fade" transition="in">
                                      <p:cBhvr>
                                        <p:cTn dur="300"/>
                                        <p:tgtEl>
                                          <p:spTgt spid="1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animEffect filter="fade" transition="in">
                                      <p:cBhvr>
                                        <p:cTn dur="300"/>
                                        <p:tgtEl>
                                          <p:spTgt spid="1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9" st="9"/>
                                            </p:txEl>
                                          </p:spTgt>
                                        </p:tgtEl>
                                        <p:attrNameLst>
                                          <p:attrName>style.visibility</p:attrName>
                                        </p:attrNameLst>
                                      </p:cBhvr>
                                      <p:to>
                                        <p:strVal val="visible"/>
                                      </p:to>
                                    </p:set>
                                    <p:animEffect filter="fade" transition="in">
                                      <p:cBhvr>
                                        <p:cTn dur="300"/>
                                        <p:tgtEl>
                                          <p:spTgt spid="1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0" st="10"/>
                                            </p:txEl>
                                          </p:spTgt>
                                        </p:tgtEl>
                                        <p:attrNameLst>
                                          <p:attrName>style.visibility</p:attrName>
                                        </p:attrNameLst>
                                      </p:cBhvr>
                                      <p:to>
                                        <p:strVal val="visible"/>
                                      </p:to>
                                    </p:set>
                                    <p:animEffect filter="fade" transition="in">
                                      <p:cBhvr>
                                        <p:cTn dur="300"/>
                                        <p:tgtEl>
                                          <p:spTgt spid="15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7" name="Google Shape;16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6"/>
          <p:cNvPicPr preferRelativeResize="0"/>
          <p:nvPr/>
        </p:nvPicPr>
        <p:blipFill>
          <a:blip r:embed="rId3">
            <a:alphaModFix/>
          </a:blip>
          <a:stretch>
            <a:fillRect/>
          </a:stretch>
        </p:blipFill>
        <p:spPr>
          <a:xfrm>
            <a:off x="0" y="-305675"/>
            <a:ext cx="9144000" cy="2476901"/>
          </a:xfrm>
          <a:prstGeom prst="rect">
            <a:avLst/>
          </a:prstGeom>
          <a:noFill/>
          <a:ln>
            <a:noFill/>
          </a:ln>
        </p:spPr>
      </p:pic>
      <p:pic>
        <p:nvPicPr>
          <p:cNvPr id="169" name="Google Shape;169;p26"/>
          <p:cNvPicPr preferRelativeResize="0"/>
          <p:nvPr/>
        </p:nvPicPr>
        <p:blipFill>
          <a:blip r:embed="rId4">
            <a:alphaModFix/>
          </a:blip>
          <a:stretch>
            <a:fillRect/>
          </a:stretch>
        </p:blipFill>
        <p:spPr>
          <a:xfrm>
            <a:off x="0" y="2571750"/>
            <a:ext cx="9144000" cy="2166974"/>
          </a:xfrm>
          <a:prstGeom prst="rect">
            <a:avLst/>
          </a:prstGeom>
          <a:noFill/>
          <a:ln>
            <a:noFill/>
          </a:ln>
        </p:spPr>
      </p:pic>
      <p:sp>
        <p:nvSpPr>
          <p:cNvPr id="170" name="Google Shape;170;p26"/>
          <p:cNvSpPr txBox="1"/>
          <p:nvPr/>
        </p:nvSpPr>
        <p:spPr>
          <a:xfrm>
            <a:off x="2985750" y="2171213"/>
            <a:ext cx="3172500" cy="2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Throughput vs time</a:t>
            </a:r>
            <a:endParaRPr>
              <a:latin typeface="Old Standard TT"/>
              <a:ea typeface="Old Standard TT"/>
              <a:cs typeface="Old Standard TT"/>
              <a:sym typeface="Old Standard TT"/>
            </a:endParaRPr>
          </a:p>
        </p:txBody>
      </p:sp>
      <p:sp>
        <p:nvSpPr>
          <p:cNvPr id="171" name="Google Shape;171;p26"/>
          <p:cNvSpPr txBox="1"/>
          <p:nvPr/>
        </p:nvSpPr>
        <p:spPr>
          <a:xfrm>
            <a:off x="2901450" y="4682175"/>
            <a:ext cx="3341100" cy="2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Error rate vs time</a:t>
            </a:r>
            <a:endParaRPr>
              <a:latin typeface="Old Standard TT"/>
              <a:ea typeface="Old Standard TT"/>
              <a:cs typeface="Old Standard TT"/>
              <a:sym typeface="Old Standard TT"/>
            </a:endParaRPr>
          </a:p>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368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Network Traffic</a:t>
            </a:r>
            <a:endParaRPr/>
          </a:p>
        </p:txBody>
      </p:sp>
      <p:sp>
        <p:nvSpPr>
          <p:cNvPr id="177" name="Google Shape;177;p27"/>
          <p:cNvSpPr txBox="1"/>
          <p:nvPr>
            <p:ph idx="1" type="body"/>
          </p:nvPr>
        </p:nvSpPr>
        <p:spPr>
          <a:xfrm>
            <a:off x="311700" y="1095400"/>
            <a:ext cx="73032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If network_traffic &lt; 100:</a:t>
            </a:r>
            <a:endParaRPr/>
          </a:p>
          <a:p>
            <a:pPr indent="-342900" lvl="1" marL="914400" rtl="0" algn="l">
              <a:lnSpc>
                <a:spcPct val="150000"/>
              </a:lnSpc>
              <a:spcBef>
                <a:spcPts val="0"/>
              </a:spcBef>
              <a:spcAft>
                <a:spcPts val="0"/>
              </a:spcAft>
              <a:buSzPts val="1800"/>
              <a:buChar char="○"/>
            </a:pPr>
            <a:r>
              <a:rPr lang="en" sz="1800"/>
              <a:t>If application performance stable from 180 mi</a:t>
            </a:r>
            <a:r>
              <a:rPr lang="en" sz="1800"/>
              <a:t>ns</a:t>
            </a:r>
            <a:r>
              <a:rPr lang="en" sz="1800"/>
              <a:t>:</a:t>
            </a:r>
            <a:endParaRPr sz="1800"/>
          </a:p>
          <a:p>
            <a:pPr indent="-342900" lvl="2" marL="1371600" rtl="0" algn="l">
              <a:lnSpc>
                <a:spcPct val="150000"/>
              </a:lnSpc>
              <a:spcBef>
                <a:spcPts val="0"/>
              </a:spcBef>
              <a:spcAft>
                <a:spcPts val="0"/>
              </a:spcAft>
              <a:buSzPts val="1800"/>
              <a:buChar char="■"/>
            </a:pPr>
            <a:r>
              <a:rPr lang="en" sz="1800"/>
              <a:t>If budget available :  </a:t>
            </a:r>
            <a:endParaRPr sz="1800"/>
          </a:p>
          <a:p>
            <a:pPr indent="-342900" lvl="3" marL="1828800" rtl="0" algn="l">
              <a:lnSpc>
                <a:spcPct val="150000"/>
              </a:lnSpc>
              <a:spcBef>
                <a:spcPts val="0"/>
              </a:spcBef>
              <a:spcAft>
                <a:spcPts val="0"/>
              </a:spcAft>
              <a:buSzPts val="1800"/>
              <a:buChar char="●"/>
            </a:pPr>
            <a:r>
              <a:rPr lang="en" sz="1800"/>
              <a:t>Scale down</a:t>
            </a:r>
            <a:endParaRPr sz="1800"/>
          </a:p>
          <a:p>
            <a:pPr indent="-342900" lvl="3" marL="1828800" rtl="0" algn="l">
              <a:lnSpc>
                <a:spcPct val="150000"/>
              </a:lnSpc>
              <a:spcBef>
                <a:spcPts val="0"/>
              </a:spcBef>
              <a:spcAft>
                <a:spcPts val="0"/>
              </a:spcAft>
              <a:buSzPts val="1800"/>
              <a:buChar char="●"/>
            </a:pPr>
            <a:r>
              <a:rPr lang="en" sz="1800"/>
              <a:t>If On demand nodes &gt; 2</a:t>
            </a:r>
            <a:endParaRPr sz="1800"/>
          </a:p>
          <a:p>
            <a:pPr indent="-342900" lvl="4" marL="2286000" rtl="0" algn="l">
              <a:lnSpc>
                <a:spcPct val="150000"/>
              </a:lnSpc>
              <a:spcBef>
                <a:spcPts val="0"/>
              </a:spcBef>
              <a:spcAft>
                <a:spcPts val="0"/>
              </a:spcAft>
              <a:buSzPts val="1800"/>
              <a:buChar char="○"/>
            </a:pPr>
            <a:r>
              <a:rPr lang="en" sz="1800"/>
              <a:t>Delete an On-Demand Node</a:t>
            </a:r>
            <a:endParaRPr sz="1800"/>
          </a:p>
          <a:p>
            <a:pPr indent="-342900" lvl="3" marL="1828800" rtl="0" algn="l">
              <a:lnSpc>
                <a:spcPct val="150000"/>
              </a:lnSpc>
              <a:spcBef>
                <a:spcPts val="0"/>
              </a:spcBef>
              <a:spcAft>
                <a:spcPts val="0"/>
              </a:spcAft>
              <a:buSzPts val="1800"/>
              <a:buChar char="●"/>
            </a:pPr>
            <a:r>
              <a:rPr lang="en" sz="1800"/>
              <a:t>Else </a:t>
            </a:r>
            <a:endParaRPr sz="1800"/>
          </a:p>
          <a:p>
            <a:pPr indent="-342900" lvl="4" marL="2286000" rtl="0" algn="l">
              <a:lnSpc>
                <a:spcPct val="150000"/>
              </a:lnSpc>
              <a:spcBef>
                <a:spcPts val="0"/>
              </a:spcBef>
              <a:spcAft>
                <a:spcPts val="0"/>
              </a:spcAft>
              <a:buSzPts val="1800"/>
              <a:buChar char="○"/>
            </a:pPr>
            <a:r>
              <a:rPr lang="en" sz="1800"/>
              <a:t>Delete Spot instance</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spcBef>
                <a:spcPts val="1600"/>
              </a:spcBef>
              <a:spcAft>
                <a:spcPts val="1600"/>
              </a:spcAft>
              <a:buNone/>
            </a:pPr>
            <a:r>
              <a:t/>
            </a:r>
            <a:endParaRPr/>
          </a:p>
        </p:txBody>
      </p:sp>
      <p:sp>
        <p:nvSpPr>
          <p:cNvPr id="178" name="Google Shape;17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3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3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3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3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3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3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300"/>
                                        <p:tgtEl>
                                          <p:spTgt spid="1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Effect filter="fade" transition="in">
                                      <p:cBhvr>
                                        <p:cTn dur="300"/>
                                        <p:tgtEl>
                                          <p:spTgt spid="1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animEffect filter="fade" transition="in">
                                      <p:cBhvr>
                                        <p:cTn dur="300"/>
                                        <p:tgtEl>
                                          <p:spTgt spid="1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9" st="9"/>
                                            </p:txEl>
                                          </p:spTgt>
                                        </p:tgtEl>
                                        <p:attrNameLst>
                                          <p:attrName>style.visibility</p:attrName>
                                        </p:attrNameLst>
                                      </p:cBhvr>
                                      <p:to>
                                        <p:strVal val="visible"/>
                                      </p:to>
                                    </p:set>
                                    <p:animEffect filter="fade" transition="in">
                                      <p:cBhvr>
                                        <p:cTn dur="300"/>
                                        <p:tgtEl>
                                          <p:spTgt spid="17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0" st="10"/>
                                            </p:txEl>
                                          </p:spTgt>
                                        </p:tgtEl>
                                        <p:attrNameLst>
                                          <p:attrName>style.visibility</p:attrName>
                                        </p:attrNameLst>
                                      </p:cBhvr>
                                      <p:to>
                                        <p:strVal val="visible"/>
                                      </p:to>
                                    </p:set>
                                    <p:animEffect filter="fade" transition="in">
                                      <p:cBhvr>
                                        <p:cTn dur="300"/>
                                        <p:tgtEl>
                                          <p:spTgt spid="17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Spot Termination</a:t>
            </a:r>
            <a:endParaRPr/>
          </a:p>
        </p:txBody>
      </p:sp>
      <p:sp>
        <p:nvSpPr>
          <p:cNvPr id="184" name="Google Shape;184;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Before we spin up a Spot instance, we have to set a max bidding price. </a:t>
            </a:r>
            <a:endParaRPr>
              <a:solidFill>
                <a:srgbClr val="000000"/>
              </a:solidFill>
            </a:endParaRPr>
          </a:p>
          <a:p>
            <a:pPr indent="0" lvl="0" marL="0" rtl="0" algn="l">
              <a:spcBef>
                <a:spcPts val="1000"/>
              </a:spcBef>
              <a:spcAft>
                <a:spcPts val="0"/>
              </a:spcAft>
              <a:buNone/>
            </a:pPr>
            <a:r>
              <a:rPr lang="en">
                <a:solidFill>
                  <a:srgbClr val="000000"/>
                </a:solidFill>
              </a:rPr>
              <a:t>Spot Instances can be taken away at any time due to following reasons: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Price : The Spot price is greater than your maximum bidding price.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Capacity – If there are not enough unused EC2 instances to meet the demand for Spot Instances, Amazon EC2 interrupts Spot Instances. The order in which the instances are interrupted is determined by Amazon EC2.</a:t>
            </a:r>
            <a:endParaRPr>
              <a:solidFill>
                <a:srgbClr val="000000"/>
              </a:solidFill>
            </a:endParaRPr>
          </a:p>
          <a:p>
            <a:pPr indent="0" lvl="0" marL="457200" rtl="0" algn="l">
              <a:spcBef>
                <a:spcPts val="1000"/>
              </a:spcBef>
              <a:spcAft>
                <a:spcPts val="1000"/>
              </a:spcAft>
              <a:buNone/>
            </a:pPr>
            <a:r>
              <a:t/>
            </a:r>
            <a:endParaRPr>
              <a:solidFill>
                <a:srgbClr val="000000"/>
              </a:solidFill>
            </a:endParaRPr>
          </a:p>
        </p:txBody>
      </p:sp>
      <p:sp>
        <p:nvSpPr>
          <p:cNvPr id="185" name="Google Shape;18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Spot Termination </a:t>
            </a:r>
            <a:endParaRPr/>
          </a:p>
        </p:txBody>
      </p:sp>
      <p:sp>
        <p:nvSpPr>
          <p:cNvPr id="191" name="Google Shape;191;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Controller constantly checks for ‘to be terminated’ flag of Spot Instances.</a:t>
            </a:r>
            <a:endParaRPr/>
          </a:p>
          <a:p>
            <a:pPr indent="-342900" lvl="0" marL="457200" rtl="0" algn="l">
              <a:lnSpc>
                <a:spcPct val="150000"/>
              </a:lnSpc>
              <a:spcBef>
                <a:spcPts val="0"/>
              </a:spcBef>
              <a:spcAft>
                <a:spcPts val="0"/>
              </a:spcAft>
              <a:buSzPts val="1800"/>
              <a:buChar char="●"/>
            </a:pPr>
            <a:r>
              <a:rPr lang="en"/>
              <a:t>If to_be_terminated = True:</a:t>
            </a:r>
            <a:endParaRPr/>
          </a:p>
          <a:p>
            <a:pPr indent="-342900" lvl="1" marL="914400" rtl="0" algn="l">
              <a:lnSpc>
                <a:spcPct val="150000"/>
              </a:lnSpc>
              <a:spcBef>
                <a:spcPts val="0"/>
              </a:spcBef>
              <a:spcAft>
                <a:spcPts val="0"/>
              </a:spcAft>
              <a:buSzPts val="1800"/>
              <a:buChar char="○"/>
            </a:pPr>
            <a:r>
              <a:rPr lang="en" sz="1800"/>
              <a:t>Scale down the application</a:t>
            </a:r>
            <a:endParaRPr sz="1800"/>
          </a:p>
          <a:p>
            <a:pPr indent="-342900" lvl="1" marL="914400" rtl="0" algn="l">
              <a:lnSpc>
                <a:spcPct val="150000"/>
              </a:lnSpc>
              <a:spcBef>
                <a:spcPts val="0"/>
              </a:spcBef>
              <a:spcAft>
                <a:spcPts val="0"/>
              </a:spcAft>
              <a:buSzPts val="1800"/>
              <a:buChar char="○"/>
            </a:pPr>
            <a:r>
              <a:rPr lang="en" sz="1800"/>
              <a:t>Drain the spot instance</a:t>
            </a:r>
            <a:endParaRPr sz="1800"/>
          </a:p>
          <a:p>
            <a:pPr indent="-342900" lvl="1" marL="914400" rtl="0" algn="l">
              <a:lnSpc>
                <a:spcPct val="150000"/>
              </a:lnSpc>
              <a:spcBef>
                <a:spcPts val="0"/>
              </a:spcBef>
              <a:spcAft>
                <a:spcPts val="0"/>
              </a:spcAft>
              <a:buSzPts val="1800"/>
              <a:buChar char="○"/>
            </a:pPr>
            <a:r>
              <a:rPr lang="en" sz="1800"/>
              <a:t>If budget available :</a:t>
            </a:r>
            <a:endParaRPr sz="1800"/>
          </a:p>
          <a:p>
            <a:pPr indent="-342900" lvl="2" marL="1371600" rtl="0" algn="l">
              <a:lnSpc>
                <a:spcPct val="150000"/>
              </a:lnSpc>
              <a:spcBef>
                <a:spcPts val="0"/>
              </a:spcBef>
              <a:spcAft>
                <a:spcPts val="0"/>
              </a:spcAft>
              <a:buSzPts val="1800"/>
              <a:buChar char="■"/>
            </a:pPr>
            <a:r>
              <a:rPr lang="en" sz="1800"/>
              <a:t>Spin up a spot instance</a:t>
            </a:r>
            <a:endParaRPr sz="1800"/>
          </a:p>
          <a:p>
            <a:pPr indent="-342900" lvl="1" marL="914400" rtl="0" algn="l">
              <a:lnSpc>
                <a:spcPct val="150000"/>
              </a:lnSpc>
              <a:spcBef>
                <a:spcPts val="0"/>
              </a:spcBef>
              <a:spcAft>
                <a:spcPts val="0"/>
              </a:spcAft>
              <a:buSzPts val="1800"/>
              <a:buChar char="○"/>
            </a:pPr>
            <a:r>
              <a:rPr lang="en" sz="1800"/>
              <a:t>Else</a:t>
            </a:r>
            <a:endParaRPr sz="1800"/>
          </a:p>
          <a:p>
            <a:pPr indent="-342900" lvl="2" marL="1371600" rtl="0" algn="l">
              <a:lnSpc>
                <a:spcPct val="150000"/>
              </a:lnSpc>
              <a:spcBef>
                <a:spcPts val="0"/>
              </a:spcBef>
              <a:spcAft>
                <a:spcPts val="0"/>
              </a:spcAft>
              <a:buSzPts val="1800"/>
              <a:buChar char="■"/>
            </a:pPr>
            <a:r>
              <a:rPr lang="en" sz="1800"/>
              <a:t>Spin up an On demand Instance</a:t>
            </a:r>
            <a:endParaRPr sz="1800"/>
          </a:p>
        </p:txBody>
      </p:sp>
      <p:sp>
        <p:nvSpPr>
          <p:cNvPr id="192" name="Google Shape;19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Comparison </a:t>
            </a:r>
            <a:endParaRPr/>
          </a:p>
        </p:txBody>
      </p:sp>
      <p:sp>
        <p:nvSpPr>
          <p:cNvPr id="198" name="Google Shape;19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30"/>
          <p:cNvPicPr preferRelativeResize="0"/>
          <p:nvPr/>
        </p:nvPicPr>
        <p:blipFill rotWithShape="1">
          <a:blip r:embed="rId3">
            <a:alphaModFix/>
          </a:blip>
          <a:srcRect b="0" l="0" r="0" t="14045"/>
          <a:stretch/>
        </p:blipFill>
        <p:spPr>
          <a:xfrm>
            <a:off x="2086975" y="1148850"/>
            <a:ext cx="4970050" cy="3766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summarize</a:t>
            </a:r>
            <a:endParaRPr/>
          </a:p>
        </p:txBody>
      </p:sp>
      <p:sp>
        <p:nvSpPr>
          <p:cNvPr id="205" name="Google Shape;205;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We deployed our application on AWS </a:t>
            </a:r>
            <a:endParaRPr/>
          </a:p>
          <a:p>
            <a:pPr indent="-342900" lvl="0" marL="457200" rtl="0" algn="l">
              <a:spcBef>
                <a:spcPts val="1600"/>
              </a:spcBef>
              <a:spcAft>
                <a:spcPts val="0"/>
              </a:spcAft>
              <a:buSzPts val="1800"/>
              <a:buChar char="●"/>
            </a:pPr>
            <a:r>
              <a:rPr lang="en"/>
              <a:t>Scrapped metrics from the application </a:t>
            </a:r>
            <a:r>
              <a:rPr lang="en"/>
              <a:t>endpoint using Prometheus</a:t>
            </a:r>
            <a:r>
              <a:rPr lang="en"/>
              <a:t>.</a:t>
            </a:r>
            <a:endParaRPr/>
          </a:p>
          <a:p>
            <a:pPr indent="-342900" lvl="0" marL="457200" rtl="0" algn="l">
              <a:spcBef>
                <a:spcPts val="1600"/>
              </a:spcBef>
              <a:spcAft>
                <a:spcPts val="0"/>
              </a:spcAft>
              <a:buSzPts val="1800"/>
              <a:buChar char="●"/>
            </a:pPr>
            <a:r>
              <a:rPr lang="en"/>
              <a:t>Developed a controller which will be </a:t>
            </a:r>
            <a:r>
              <a:rPr lang="en"/>
              <a:t>continuously comparing the scrapped metrics vs threshold metrics. </a:t>
            </a:r>
            <a:endParaRPr/>
          </a:p>
          <a:p>
            <a:pPr indent="-342900" lvl="0" marL="457200" rtl="0" algn="l">
              <a:spcBef>
                <a:spcPts val="1600"/>
              </a:spcBef>
              <a:spcAft>
                <a:spcPts val="0"/>
              </a:spcAft>
              <a:buSzPts val="1800"/>
              <a:buChar char="●"/>
            </a:pPr>
            <a:r>
              <a:rPr lang="en"/>
              <a:t>After the comparisons, the controller will take an action to manage the cluster using kops.</a:t>
            </a:r>
            <a:r>
              <a:rPr lang="en"/>
              <a:t> </a:t>
            </a:r>
            <a:endParaRPr/>
          </a:p>
          <a:p>
            <a:pPr indent="-342900" lvl="0" marL="457200" rtl="0" algn="l">
              <a:spcBef>
                <a:spcPts val="1600"/>
              </a:spcBef>
              <a:spcAft>
                <a:spcPts val="0"/>
              </a:spcAft>
              <a:buSzPts val="1800"/>
              <a:buChar char="●"/>
            </a:pPr>
            <a:r>
              <a:rPr lang="en"/>
              <a:t>These action make sure that the application is stable and the cost is saved.</a:t>
            </a:r>
            <a:endParaRPr/>
          </a:p>
          <a:p>
            <a:pPr indent="0" lvl="0" marL="0" rtl="0" algn="l">
              <a:spcBef>
                <a:spcPts val="1600"/>
              </a:spcBef>
              <a:spcAft>
                <a:spcPts val="1600"/>
              </a:spcAft>
              <a:buNone/>
            </a:pPr>
            <a:r>
              <a:t/>
            </a:r>
            <a:endParaRPr/>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idx="4294967295" type="body"/>
          </p:nvPr>
        </p:nvSpPr>
        <p:spPr>
          <a:xfrm>
            <a:off x="4933196" y="13389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Kubernetes</a:t>
            </a:r>
            <a:endParaRPr sz="2000"/>
          </a:p>
          <a:p>
            <a:pPr indent="0" lvl="0" marL="0" rtl="0" algn="just">
              <a:spcBef>
                <a:spcPts val="1600"/>
              </a:spcBef>
              <a:spcAft>
                <a:spcPts val="1600"/>
              </a:spcAft>
              <a:buNone/>
            </a:pPr>
            <a:r>
              <a:rPr lang="en" sz="1500"/>
              <a:t>Kubernetes is an open-source container orchestration system for automating application deployment, scaling, and management.</a:t>
            </a:r>
            <a:endParaRPr sz="1500"/>
          </a:p>
        </p:txBody>
      </p:sp>
      <p:sp>
        <p:nvSpPr>
          <p:cNvPr id="69" name="Google Shape;69;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0" name="Google Shape;70;p14"/>
          <p:cNvSpPr txBox="1"/>
          <p:nvPr>
            <p:ph idx="1" type="body"/>
          </p:nvPr>
        </p:nvSpPr>
        <p:spPr>
          <a:xfrm>
            <a:off x="792800" y="1338950"/>
            <a:ext cx="34032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EC2 Spot Instances</a:t>
            </a:r>
            <a:endParaRPr sz="2000"/>
          </a:p>
          <a:p>
            <a:pPr indent="0" lvl="0" marL="0" rtl="0" algn="just">
              <a:spcBef>
                <a:spcPts val="1600"/>
              </a:spcBef>
              <a:spcAft>
                <a:spcPts val="0"/>
              </a:spcAft>
              <a:buNone/>
            </a:pPr>
            <a:r>
              <a:rPr lang="en" sz="1500"/>
              <a:t>Amazon EC2 Spot Instances offer spare compute capacity available in the AWS cloud at </a:t>
            </a:r>
            <a:r>
              <a:rPr i="1" lang="en" sz="1500"/>
              <a:t>steep discounts</a:t>
            </a:r>
            <a:r>
              <a:rPr lang="en" sz="1500"/>
              <a:t> compared to On-Demand instances at a risk of being terminated at any moment.</a:t>
            </a:r>
            <a:endParaRPr sz="1500"/>
          </a:p>
          <a:p>
            <a:pPr indent="0" lvl="0" marL="0" rtl="0" algn="just">
              <a:spcBef>
                <a:spcPts val="1600"/>
              </a:spcBef>
              <a:spcAft>
                <a:spcPts val="1600"/>
              </a:spcAft>
              <a:buNone/>
            </a:pPr>
            <a:r>
              <a:t/>
            </a:r>
            <a:endParaRPr sz="1500"/>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 name="Google Shape;72;p14"/>
          <p:cNvPicPr preferRelativeResize="0"/>
          <p:nvPr/>
        </p:nvPicPr>
        <p:blipFill>
          <a:blip r:embed="rId3">
            <a:alphaModFix/>
          </a:blip>
          <a:stretch>
            <a:fillRect/>
          </a:stretch>
        </p:blipFill>
        <p:spPr>
          <a:xfrm>
            <a:off x="1545550" y="3363500"/>
            <a:ext cx="2178150" cy="1572900"/>
          </a:xfrm>
          <a:prstGeom prst="rect">
            <a:avLst/>
          </a:prstGeom>
          <a:noFill/>
          <a:ln>
            <a:noFill/>
          </a:ln>
        </p:spPr>
      </p:pic>
      <p:pic>
        <p:nvPicPr>
          <p:cNvPr id="73" name="Google Shape;73;p14"/>
          <p:cNvPicPr preferRelativeResize="0"/>
          <p:nvPr/>
        </p:nvPicPr>
        <p:blipFill>
          <a:blip r:embed="rId4">
            <a:alphaModFix/>
          </a:blip>
          <a:stretch>
            <a:fillRect/>
          </a:stretch>
        </p:blipFill>
        <p:spPr>
          <a:xfrm>
            <a:off x="5589700" y="3202850"/>
            <a:ext cx="2286000" cy="173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22651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t>What did we learn from this project ??</a:t>
            </a:r>
            <a:endParaRPr b="1" i="1"/>
          </a:p>
        </p:txBody>
      </p:sp>
      <p:sp>
        <p:nvSpPr>
          <p:cNvPr id="212" name="Google Shape;21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idx="1" type="body"/>
          </p:nvPr>
        </p:nvSpPr>
        <p:spPr>
          <a:xfrm>
            <a:off x="311700" y="873150"/>
            <a:ext cx="8520600" cy="3397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i="1" lang="en" sz="3000"/>
              <a:t>Using our product, you can run your application on AWS spot instances while saving money without worrying much about maintaining the SLA.</a:t>
            </a:r>
            <a:endParaRPr b="1" i="1" sz="3000"/>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24" name="Google Shape;224;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000"/>
              </a:spcBef>
              <a:spcAft>
                <a:spcPts val="0"/>
              </a:spcAft>
              <a:buSzPts val="1600"/>
              <a:buFont typeface="Lato"/>
              <a:buChar char="●"/>
            </a:pPr>
            <a:r>
              <a:rPr lang="en" sz="1600">
                <a:latin typeface="Lato"/>
                <a:ea typeface="Lato"/>
                <a:cs typeface="Lato"/>
                <a:sym typeface="Lato"/>
              </a:rPr>
              <a:t>Control eviction of pods in a better way</a:t>
            </a:r>
            <a:endParaRPr sz="1600">
              <a:latin typeface="Lato"/>
              <a:ea typeface="Lato"/>
              <a:cs typeface="Lato"/>
              <a:sym typeface="Lato"/>
            </a:endParaRPr>
          </a:p>
          <a:p>
            <a:pPr indent="-330200" lvl="0" marL="457200" rtl="0" algn="l">
              <a:lnSpc>
                <a:spcPct val="150000"/>
              </a:lnSpc>
              <a:spcBef>
                <a:spcPts val="1600"/>
              </a:spcBef>
              <a:spcAft>
                <a:spcPts val="0"/>
              </a:spcAft>
              <a:buSzPts val="1600"/>
              <a:buFont typeface="Lato"/>
              <a:buChar char="●"/>
            </a:pPr>
            <a:r>
              <a:rPr lang="en" sz="1600">
                <a:latin typeface="Lato"/>
                <a:ea typeface="Lato"/>
                <a:cs typeface="Lato"/>
                <a:sym typeface="Lato"/>
              </a:rPr>
              <a:t>Deploy and manage multiple application on the same cluster using the controller</a:t>
            </a:r>
            <a:endParaRPr sz="1600">
              <a:latin typeface="Lato"/>
              <a:ea typeface="Lato"/>
              <a:cs typeface="Lato"/>
              <a:sym typeface="Lato"/>
            </a:endParaRPr>
          </a:p>
          <a:p>
            <a:pPr indent="-330200" lvl="0" marL="457200" rtl="0" algn="l">
              <a:lnSpc>
                <a:spcPct val="150000"/>
              </a:lnSpc>
              <a:spcBef>
                <a:spcPts val="1600"/>
              </a:spcBef>
              <a:spcAft>
                <a:spcPts val="0"/>
              </a:spcAft>
              <a:buSzPts val="1600"/>
              <a:buFont typeface="Lato"/>
              <a:buChar char="●"/>
            </a:pPr>
            <a:r>
              <a:rPr lang="en" sz="1600">
                <a:latin typeface="Lato"/>
                <a:ea typeface="Lato"/>
                <a:cs typeface="Lato"/>
                <a:sym typeface="Lato"/>
              </a:rPr>
              <a:t>Add a machine learning model to predict the termination of spot instance, so that the controller is more prepared</a:t>
            </a:r>
            <a:endParaRPr sz="1600">
              <a:latin typeface="Lato"/>
              <a:ea typeface="Lato"/>
              <a:cs typeface="Lato"/>
              <a:sym typeface="Lato"/>
            </a:endParaRPr>
          </a:p>
          <a:p>
            <a:pPr indent="0" lvl="0" marL="0" rtl="0" algn="l">
              <a:spcBef>
                <a:spcPts val="1600"/>
              </a:spcBef>
              <a:spcAft>
                <a:spcPts val="1600"/>
              </a:spcAft>
              <a:buNone/>
            </a:pPr>
            <a:r>
              <a:t/>
            </a:r>
            <a:endParaRPr/>
          </a:p>
        </p:txBody>
      </p:sp>
      <p:sp>
        <p:nvSpPr>
          <p:cNvPr id="225" name="Google Shape;22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9" name="Google Shape;79;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Developers prefer On demand instances within Kubernetes cluster as it is risk free and easier to manage compared to Spot instances</a:t>
            </a:r>
            <a:endParaRPr/>
          </a:p>
          <a:p>
            <a:pPr indent="-342900" lvl="0" marL="457200" rtl="0" algn="l">
              <a:spcBef>
                <a:spcPts val="1000"/>
              </a:spcBef>
              <a:spcAft>
                <a:spcPts val="0"/>
              </a:spcAft>
              <a:buSzPts val="1800"/>
              <a:buChar char="●"/>
            </a:pPr>
            <a:r>
              <a:rPr lang="en"/>
              <a:t>Using Amazon’s Elastic Kubernetes Service (EKS) we can manage Spot Instance, but it charges you $150 per month for running the control panel in addition to cost of running nodes which host the application</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Solution </a:t>
            </a:r>
            <a:endParaRPr sz="2600"/>
          </a:p>
        </p:txBody>
      </p:sp>
      <p:sp>
        <p:nvSpPr>
          <p:cNvPr id="86" name="Google Shape;86;p16"/>
          <p:cNvSpPr txBox="1"/>
          <p:nvPr>
            <p:ph idx="1" type="body"/>
          </p:nvPr>
        </p:nvSpPr>
        <p:spPr>
          <a:xfrm>
            <a:off x="235500" y="1171600"/>
            <a:ext cx="4076100" cy="3134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Create a controller which sits on top on of Kubernetes and  </a:t>
            </a:r>
            <a:endParaRPr sz="1900"/>
          </a:p>
          <a:p>
            <a:pPr indent="-323850" lvl="1" marL="914400" rtl="0" algn="just">
              <a:spcBef>
                <a:spcPts val="1000"/>
              </a:spcBef>
              <a:spcAft>
                <a:spcPts val="0"/>
              </a:spcAft>
              <a:buSzPts val="1500"/>
              <a:buChar char="○"/>
            </a:pPr>
            <a:r>
              <a:rPr lang="en" sz="1500"/>
              <a:t>Manages </a:t>
            </a:r>
            <a:r>
              <a:rPr lang="en" sz="1500"/>
              <a:t>an application that runs on  spot instances within a Kubernetes cluster in a cost effective way</a:t>
            </a:r>
            <a:endParaRPr sz="1500"/>
          </a:p>
          <a:p>
            <a:pPr indent="-323850" lvl="1" marL="914400" rtl="0" algn="just">
              <a:spcBef>
                <a:spcPts val="1000"/>
              </a:spcBef>
              <a:spcAft>
                <a:spcPts val="0"/>
              </a:spcAft>
              <a:buSzPts val="1500"/>
              <a:buChar char="○"/>
            </a:pPr>
            <a:r>
              <a:rPr lang="en" sz="1500"/>
              <a:t>Optimizes the number of spot instances dynamically</a:t>
            </a:r>
            <a:endParaRPr sz="1500"/>
          </a:p>
          <a:p>
            <a:pPr indent="-323850" lvl="1" marL="914400" rtl="0" algn="just">
              <a:spcBef>
                <a:spcPts val="1000"/>
              </a:spcBef>
              <a:spcAft>
                <a:spcPts val="1000"/>
              </a:spcAft>
              <a:buSzPts val="1500"/>
              <a:buChar char="○"/>
            </a:pPr>
            <a:r>
              <a:rPr lang="en" sz="1500"/>
              <a:t>Maintains Service Level Agreement (SLA)</a:t>
            </a:r>
            <a:endParaRPr sz="1500"/>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6"/>
          <p:cNvPicPr preferRelativeResize="0"/>
          <p:nvPr/>
        </p:nvPicPr>
        <p:blipFill>
          <a:blip r:embed="rId3">
            <a:alphaModFix/>
          </a:blip>
          <a:stretch>
            <a:fillRect/>
          </a:stretch>
        </p:blipFill>
        <p:spPr>
          <a:xfrm>
            <a:off x="5210075" y="377725"/>
            <a:ext cx="3059400" cy="419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734925" y="1110750"/>
            <a:ext cx="7038900" cy="3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Kops (Kubernetes Operations)</a:t>
            </a:r>
            <a:endParaRPr>
              <a:solidFill>
                <a:srgbClr val="000000"/>
              </a:solidFill>
            </a:endParaRPr>
          </a:p>
          <a:p>
            <a:pPr indent="-317500" lvl="0" marL="457200" rtl="0" algn="l">
              <a:spcBef>
                <a:spcPts val="0"/>
              </a:spcBef>
              <a:spcAft>
                <a:spcPts val="0"/>
              </a:spcAft>
              <a:buClr>
                <a:srgbClr val="000000"/>
              </a:buClr>
              <a:buSzPts val="1400"/>
              <a:buFont typeface="Old Standard TT"/>
              <a:buChar char="●"/>
            </a:pPr>
            <a:r>
              <a:rPr lang="en" sz="1400">
                <a:solidFill>
                  <a:srgbClr val="000000"/>
                </a:solidFill>
              </a:rPr>
              <a:t>Helps to create, destroy and upgrade clusters from command line  </a:t>
            </a:r>
            <a:endParaRPr sz="1300">
              <a:solidFill>
                <a:srgbClr val="000000"/>
              </a:solidFill>
            </a:endParaRPr>
          </a:p>
          <a:p>
            <a:pPr indent="0" lvl="0" marL="0" rtl="0" algn="l">
              <a:spcBef>
                <a:spcPts val="1600"/>
              </a:spcBef>
              <a:spcAft>
                <a:spcPts val="0"/>
              </a:spcAft>
              <a:buNone/>
            </a:pPr>
            <a:r>
              <a:rPr lang="en">
                <a:solidFill>
                  <a:srgbClr val="000000"/>
                </a:solidFill>
              </a:rPr>
              <a:t>Prometheus (Monitoring tool) </a:t>
            </a:r>
            <a:endParaRPr>
              <a:solidFill>
                <a:srgbClr val="000000"/>
              </a:solidFill>
            </a:endParaRPr>
          </a:p>
          <a:p>
            <a:pPr indent="-317500" lvl="0" marL="457200" rtl="0" algn="l">
              <a:spcBef>
                <a:spcPts val="0"/>
              </a:spcBef>
              <a:spcAft>
                <a:spcPts val="0"/>
              </a:spcAft>
              <a:buClr>
                <a:srgbClr val="000000"/>
              </a:buClr>
              <a:buSzPts val="1400"/>
              <a:buFont typeface="Old Standard TT"/>
              <a:buChar char="●"/>
            </a:pPr>
            <a:r>
              <a:rPr lang="en" sz="1400">
                <a:solidFill>
                  <a:srgbClr val="000000"/>
                </a:solidFill>
              </a:rPr>
              <a:t>Collects metrics from configured targets at given intervals</a:t>
            </a:r>
            <a:endParaRPr sz="1400">
              <a:solidFill>
                <a:srgbClr val="000000"/>
              </a:solidFill>
            </a:endParaRPr>
          </a:p>
          <a:p>
            <a:pPr indent="-317500" lvl="0" marL="457200" rtl="0" algn="l">
              <a:spcBef>
                <a:spcPts val="0"/>
              </a:spcBef>
              <a:spcAft>
                <a:spcPts val="0"/>
              </a:spcAft>
              <a:buClr>
                <a:srgbClr val="000000"/>
              </a:buClr>
              <a:buSzPts val="1400"/>
              <a:buFont typeface="Old Standard TT"/>
              <a:buChar char="●"/>
            </a:pPr>
            <a:r>
              <a:rPr lang="en" sz="1400">
                <a:solidFill>
                  <a:srgbClr val="000000"/>
                </a:solidFill>
              </a:rPr>
              <a:t>Displays the results</a:t>
            </a:r>
            <a:endParaRPr sz="1400">
              <a:solidFill>
                <a:srgbClr val="000000"/>
              </a:solidFill>
            </a:endParaRPr>
          </a:p>
          <a:p>
            <a:pPr indent="0" lvl="0" marL="0" rtl="0" algn="l">
              <a:spcBef>
                <a:spcPts val="1000"/>
              </a:spcBef>
              <a:spcAft>
                <a:spcPts val="0"/>
              </a:spcAft>
              <a:buNone/>
            </a:pPr>
            <a:r>
              <a:rPr lang="en">
                <a:solidFill>
                  <a:srgbClr val="000000"/>
                </a:solidFill>
              </a:rPr>
              <a:t>Sock-Shop (Demo Application)</a:t>
            </a:r>
            <a:endParaRPr>
              <a:solidFill>
                <a:srgbClr val="000000"/>
              </a:solidFill>
            </a:endParaRPr>
          </a:p>
          <a:p>
            <a:pPr indent="-317500" lvl="0" marL="457200" rtl="0" algn="l">
              <a:spcBef>
                <a:spcPts val="0"/>
              </a:spcBef>
              <a:spcAft>
                <a:spcPts val="0"/>
              </a:spcAft>
              <a:buClr>
                <a:srgbClr val="000000"/>
              </a:buClr>
              <a:buSzPts val="1400"/>
              <a:buFont typeface="Old Standard TT"/>
              <a:buChar char="●"/>
            </a:pPr>
            <a:r>
              <a:rPr lang="en" sz="1400">
                <a:solidFill>
                  <a:srgbClr val="000000"/>
                </a:solidFill>
              </a:rPr>
              <a:t>The application is the user-facing part of an online shop that sells socks.</a:t>
            </a:r>
            <a:endParaRPr sz="1400">
              <a:solidFill>
                <a:srgbClr val="000000"/>
              </a:solidFill>
            </a:endParaRPr>
          </a:p>
          <a:p>
            <a:pPr indent="-317500" lvl="0" marL="457200" rtl="0" algn="l">
              <a:spcBef>
                <a:spcPts val="0"/>
              </a:spcBef>
              <a:spcAft>
                <a:spcPts val="0"/>
              </a:spcAft>
              <a:buClr>
                <a:srgbClr val="000000"/>
              </a:buClr>
              <a:buSzPts val="1400"/>
              <a:buFont typeface="Old Standard TT"/>
              <a:buChar char="●"/>
            </a:pPr>
            <a:r>
              <a:rPr lang="en" sz="1400">
                <a:solidFill>
                  <a:srgbClr val="000000"/>
                </a:solidFill>
              </a:rPr>
              <a:t>It is intended to aid the demonstration and testing of microservice and cloud native technologies.</a:t>
            </a:r>
            <a:endParaRPr sz="1200">
              <a:solidFill>
                <a:srgbClr val="000000"/>
              </a:solidFill>
            </a:endParaRPr>
          </a:p>
        </p:txBody>
      </p:sp>
      <p:sp>
        <p:nvSpPr>
          <p:cNvPr id="94" name="Google Shape;94;p17"/>
          <p:cNvSpPr txBox="1"/>
          <p:nvPr>
            <p:ph type="title"/>
          </p:nvPr>
        </p:nvSpPr>
        <p:spPr>
          <a:xfrm>
            <a:off x="383100" y="393750"/>
            <a:ext cx="70389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ld Standard TT"/>
                <a:ea typeface="Old Standard TT"/>
                <a:cs typeface="Old Standard TT"/>
                <a:sym typeface="Old Standard TT"/>
              </a:rPr>
              <a:t>‹#›</a:t>
            </a:fld>
            <a:endParaRPr>
              <a:latin typeface="Old Standard TT"/>
              <a:ea typeface="Old Standard TT"/>
              <a:cs typeface="Old Standard TT"/>
              <a:sym typeface="Old Standard TT"/>
            </a:endParaRPr>
          </a:p>
        </p:txBody>
      </p:sp>
      <p:pic>
        <p:nvPicPr>
          <p:cNvPr id="96" name="Google Shape;96;p17"/>
          <p:cNvPicPr preferRelativeResize="0"/>
          <p:nvPr/>
        </p:nvPicPr>
        <p:blipFill>
          <a:blip r:embed="rId3">
            <a:alphaModFix/>
          </a:blip>
          <a:stretch>
            <a:fillRect/>
          </a:stretch>
        </p:blipFill>
        <p:spPr>
          <a:xfrm>
            <a:off x="7850025" y="1327623"/>
            <a:ext cx="784775" cy="393600"/>
          </a:xfrm>
          <a:prstGeom prst="rect">
            <a:avLst/>
          </a:prstGeom>
          <a:noFill/>
          <a:ln>
            <a:noFill/>
          </a:ln>
        </p:spPr>
      </p:pic>
      <p:pic>
        <p:nvPicPr>
          <p:cNvPr id="97" name="Google Shape;97;p17"/>
          <p:cNvPicPr preferRelativeResize="0"/>
          <p:nvPr/>
        </p:nvPicPr>
        <p:blipFill>
          <a:blip r:embed="rId4">
            <a:alphaModFix/>
          </a:blip>
          <a:stretch>
            <a:fillRect/>
          </a:stretch>
        </p:blipFill>
        <p:spPr>
          <a:xfrm>
            <a:off x="7984000" y="2338625"/>
            <a:ext cx="516800" cy="466250"/>
          </a:xfrm>
          <a:prstGeom prst="rect">
            <a:avLst/>
          </a:prstGeom>
          <a:noFill/>
          <a:ln>
            <a:noFill/>
          </a:ln>
        </p:spPr>
      </p:pic>
      <p:pic>
        <p:nvPicPr>
          <p:cNvPr id="98" name="Google Shape;98;p17"/>
          <p:cNvPicPr preferRelativeResize="0"/>
          <p:nvPr/>
        </p:nvPicPr>
        <p:blipFill>
          <a:blip r:embed="rId5">
            <a:alphaModFix/>
          </a:blip>
          <a:stretch>
            <a:fillRect/>
          </a:stretch>
        </p:blipFill>
        <p:spPr>
          <a:xfrm>
            <a:off x="7709963" y="3351725"/>
            <a:ext cx="1064900" cy="31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8"/>
          <p:cNvPicPr preferRelativeResize="0"/>
          <p:nvPr/>
        </p:nvPicPr>
        <p:blipFill>
          <a:blip r:embed="rId3">
            <a:alphaModFix/>
          </a:blip>
          <a:stretch>
            <a:fillRect/>
          </a:stretch>
        </p:blipFill>
        <p:spPr>
          <a:xfrm>
            <a:off x="1862663" y="1160375"/>
            <a:ext cx="5418676" cy="364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775100" y="413611"/>
            <a:ext cx="7038900" cy="6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SLA</a:t>
            </a:r>
            <a:endParaRPr/>
          </a:p>
        </p:txBody>
      </p:sp>
      <p:sp>
        <p:nvSpPr>
          <p:cNvPr id="111" name="Google Shape;111;p19"/>
          <p:cNvSpPr txBox="1"/>
          <p:nvPr>
            <p:ph idx="1" type="body"/>
          </p:nvPr>
        </p:nvSpPr>
        <p:spPr>
          <a:xfrm>
            <a:off x="825325" y="1285650"/>
            <a:ext cx="7038900" cy="3421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A service level agreement, or SLA, is a common term for formal service commitments that are made to customers by service providers.</a:t>
            </a:r>
            <a:endParaRPr sz="1400"/>
          </a:p>
          <a:p>
            <a:pPr indent="-317500" lvl="0" marL="457200" rtl="0" algn="just">
              <a:spcBef>
                <a:spcPts val="1000"/>
              </a:spcBef>
              <a:spcAft>
                <a:spcPts val="0"/>
              </a:spcAft>
              <a:buSzPts val="1400"/>
              <a:buChar char="●"/>
            </a:pPr>
            <a:r>
              <a:rPr lang="en" sz="1400"/>
              <a:t>The target SLA for this application is set to have availability of 99%  </a:t>
            </a:r>
            <a:r>
              <a:rPr lang="en" sz="1200"/>
              <a:t>(“two nines”)</a:t>
            </a:r>
            <a:endParaRPr sz="1200"/>
          </a:p>
          <a:p>
            <a:pPr indent="-317500" lvl="0" marL="457200" rtl="0" algn="just">
              <a:spcBef>
                <a:spcPts val="1000"/>
              </a:spcBef>
              <a:spcAft>
                <a:spcPts val="0"/>
              </a:spcAft>
              <a:buSzPts val="1400"/>
              <a:buChar char="●"/>
            </a:pPr>
            <a:r>
              <a:rPr lang="en" sz="1400"/>
              <a:t>Availability is defined by these Service Level Indicators (SLIs)</a:t>
            </a:r>
            <a:endParaRPr sz="1400"/>
          </a:p>
          <a:p>
            <a:pPr indent="-317500" lvl="1" marL="914400" rtl="0" algn="just">
              <a:spcBef>
                <a:spcPts val="1000"/>
              </a:spcBef>
              <a:spcAft>
                <a:spcPts val="0"/>
              </a:spcAft>
              <a:buSzPts val="1400"/>
              <a:buChar char="○"/>
            </a:pPr>
            <a:r>
              <a:rPr lang="en" sz="1400"/>
              <a:t>Throughput: More than 96%</a:t>
            </a:r>
            <a:endParaRPr sz="1400"/>
          </a:p>
          <a:p>
            <a:pPr indent="-317500" lvl="1" marL="914400" rtl="0" algn="just">
              <a:spcBef>
                <a:spcPts val="0"/>
              </a:spcBef>
              <a:spcAft>
                <a:spcPts val="0"/>
              </a:spcAft>
              <a:buSzPts val="1400"/>
              <a:buChar char="○"/>
            </a:pPr>
            <a:r>
              <a:rPr lang="en" sz="1400"/>
              <a:t>Error Rate: Less than 4%</a:t>
            </a:r>
            <a:endParaRPr sz="1400"/>
          </a:p>
          <a:p>
            <a:pPr indent="-317500" lvl="1" marL="914400" rtl="0" algn="just">
              <a:spcBef>
                <a:spcPts val="0"/>
              </a:spcBef>
              <a:spcAft>
                <a:spcPts val="1000"/>
              </a:spcAft>
              <a:buSzPts val="1400"/>
              <a:buChar char="○"/>
            </a:pPr>
            <a:r>
              <a:rPr lang="en" sz="1400"/>
              <a:t>Latency: Less than 1.5 seconds</a:t>
            </a:r>
            <a:endParaRPr sz="1400"/>
          </a:p>
        </p:txBody>
      </p: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ld Standard TT"/>
                <a:ea typeface="Old Standard TT"/>
                <a:cs typeface="Old Standard TT"/>
                <a:sym typeface="Old Standard TT"/>
              </a:rPr>
              <a:t>‹#›</a:t>
            </a:fld>
            <a:endParaRPr>
              <a:latin typeface="Old Standard TT"/>
              <a:ea typeface="Old Standard TT"/>
              <a:cs typeface="Old Standard TT"/>
              <a:sym typeface="Old Standard TT"/>
            </a:endParaRPr>
          </a:p>
        </p:txBody>
      </p:sp>
      <p:pic>
        <p:nvPicPr>
          <p:cNvPr id="113" name="Google Shape;113;p19"/>
          <p:cNvPicPr preferRelativeResize="0"/>
          <p:nvPr/>
        </p:nvPicPr>
        <p:blipFill>
          <a:blip r:embed="rId3">
            <a:alphaModFix/>
          </a:blip>
          <a:stretch>
            <a:fillRect/>
          </a:stretch>
        </p:blipFill>
        <p:spPr>
          <a:xfrm>
            <a:off x="5284450" y="2684750"/>
            <a:ext cx="3188000" cy="202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368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a:t>
            </a:r>
            <a:endParaRPr/>
          </a:p>
        </p:txBody>
      </p:sp>
      <p:sp>
        <p:nvSpPr>
          <p:cNvPr id="120" name="Google Shape;120;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Budget is the quota which we have in terms of SLA that allows our application to perform below set thresholds. </a:t>
            </a:r>
            <a:endParaRPr/>
          </a:p>
          <a:p>
            <a:pPr indent="-342900" lvl="0" marL="457200" rtl="0" algn="l">
              <a:spcBef>
                <a:spcPts val="1000"/>
              </a:spcBef>
              <a:spcAft>
                <a:spcPts val="0"/>
              </a:spcAft>
              <a:buSzPts val="1800"/>
              <a:buChar char="●"/>
            </a:pPr>
            <a:r>
              <a:rPr lang="en"/>
              <a:t>Budget is increased after a specific time interval.</a:t>
            </a:r>
            <a:endParaRPr/>
          </a:p>
          <a:p>
            <a:pPr indent="-342900" lvl="0" marL="457200" rtl="0" algn="l">
              <a:spcBef>
                <a:spcPts val="1000"/>
              </a:spcBef>
              <a:spcAft>
                <a:spcPts val="0"/>
              </a:spcAft>
              <a:buSzPts val="1800"/>
              <a:buChar char="●"/>
            </a:pPr>
            <a:r>
              <a:rPr lang="en"/>
              <a:t>Anytime our application performs below a certain threshold, we reduce some amount from the budget</a:t>
            </a:r>
            <a:endParaRPr/>
          </a:p>
          <a:p>
            <a:pPr indent="-342900" lvl="0" marL="457200" rtl="0" algn="l">
              <a:spcBef>
                <a:spcPts val="1000"/>
              </a:spcBef>
              <a:spcAft>
                <a:spcPts val="1000"/>
              </a:spcAft>
              <a:buSzPts val="1800"/>
              <a:buChar char="●"/>
            </a:pPr>
            <a:r>
              <a:rPr lang="en"/>
              <a:t>For our application, we have defined the budget to be 15 mins per day.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1"/>
          <p:cNvPicPr preferRelativeResize="0"/>
          <p:nvPr/>
        </p:nvPicPr>
        <p:blipFill>
          <a:blip r:embed="rId3">
            <a:alphaModFix/>
          </a:blip>
          <a:stretch>
            <a:fillRect/>
          </a:stretch>
        </p:blipFill>
        <p:spPr>
          <a:xfrm>
            <a:off x="748325" y="63250"/>
            <a:ext cx="7536076" cy="4511100"/>
          </a:xfrm>
          <a:prstGeom prst="rect">
            <a:avLst/>
          </a:prstGeom>
          <a:noFill/>
          <a:ln>
            <a:noFill/>
          </a:ln>
        </p:spPr>
      </p:pic>
      <p:sp>
        <p:nvSpPr>
          <p:cNvPr id="127" name="Google Shape;127;p21"/>
          <p:cNvSpPr txBox="1"/>
          <p:nvPr/>
        </p:nvSpPr>
        <p:spPr>
          <a:xfrm>
            <a:off x="2715625" y="4574350"/>
            <a:ext cx="3552000" cy="2847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a:latin typeface="Old Standard TT"/>
                <a:ea typeface="Old Standard TT"/>
                <a:cs typeface="Old Standard TT"/>
                <a:sym typeface="Old Standard TT"/>
              </a:rPr>
              <a:t>Flowchart of Controller</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