
<file path=[Content_Types].xml><?xml version="1.0" encoding="utf-8"?>
<Types xmlns="http://schemas.openxmlformats.org/package/2006/content-types">
  <Default Extension="bin" ContentType="image/unknown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633" r:id="rId3"/>
    <p:sldId id="421" r:id="rId4"/>
    <p:sldId id="630" r:id="rId5"/>
    <p:sldId id="403" r:id="rId6"/>
    <p:sldId id="432" r:id="rId7"/>
    <p:sldId id="409" r:id="rId8"/>
    <p:sldId id="433" r:id="rId9"/>
    <p:sldId id="641" r:id="rId10"/>
    <p:sldId id="640" r:id="rId11"/>
    <p:sldId id="638" r:id="rId12"/>
    <p:sldId id="639" r:id="rId13"/>
    <p:sldId id="435" r:id="rId14"/>
    <p:sldId id="625" r:id="rId15"/>
    <p:sldId id="626" r:id="rId16"/>
    <p:sldId id="629" r:id="rId17"/>
  </p:sldIdLst>
  <p:sldSz cx="12192000" cy="6858000"/>
  <p:notesSz cx="9931400" cy="72644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89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CC9900"/>
    <a:srgbClr val="FF99FF"/>
    <a:srgbClr val="FF3399"/>
    <a:srgbClr val="FF6600"/>
    <a:srgbClr val="FFC000"/>
    <a:srgbClr val="99CCFF"/>
    <a:srgbClr val="CCECFF"/>
    <a:srgbClr val="CC66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44" autoAdjust="0"/>
    <p:restoredTop sz="96824" autoAdjust="0"/>
  </p:normalViewPr>
  <p:slideViewPr>
    <p:cSldViewPr>
      <p:cViewPr varScale="1">
        <p:scale>
          <a:sx n="100" d="100"/>
          <a:sy n="100" d="100"/>
        </p:scale>
        <p:origin x="90" y="7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44" d="100"/>
          <a:sy n="144" d="100"/>
        </p:scale>
        <p:origin x="132" y="252"/>
      </p:cViewPr>
      <p:guideLst>
        <p:guide orient="horz" pos="2289"/>
        <p:guide pos="31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>
            <a:extLst>
              <a:ext uri="{FF2B5EF4-FFF2-40B4-BE49-F238E27FC236}">
                <a16:creationId xmlns:a16="http://schemas.microsoft.com/office/drawing/2014/main" id="{EEE62DD1-F73E-49DD-8A93-852A230DF94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9031" y="2"/>
            <a:ext cx="4302369" cy="362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58" tIns="49478" rIns="98958" bIns="49478" numCol="1" anchor="t" anchorCtr="0" compatLnSpc="1">
            <a:prstTxWarp prst="textNoShape">
              <a:avLst/>
            </a:prstTxWarp>
          </a:bodyPr>
          <a:lstStyle>
            <a:lvl1pPr algn="r" defTabSz="989803" eaLnBrk="1" hangingPunct="1">
              <a:defRPr sz="13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573445" name="Rectangle 5">
            <a:extLst>
              <a:ext uri="{FF2B5EF4-FFF2-40B4-BE49-F238E27FC236}">
                <a16:creationId xmlns:a16="http://schemas.microsoft.com/office/drawing/2014/main" id="{4E86D772-E444-466D-9BDE-128C501F1E5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9031" y="6901995"/>
            <a:ext cx="4302369" cy="362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58" tIns="49478" rIns="98958" bIns="49478" numCol="1" anchor="b" anchorCtr="0" compatLnSpc="1">
            <a:prstTxWarp prst="textNoShape">
              <a:avLst/>
            </a:prstTxWarp>
          </a:bodyPr>
          <a:lstStyle>
            <a:lvl1pPr algn="r" defTabSz="988962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993AA58-D5DD-4B6F-969D-1728A9103615}" type="slidenum">
              <a:rPr lang="zh-TW" altLang="en-GB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1026">
            <a:extLst>
              <a:ext uri="{FF2B5EF4-FFF2-40B4-BE49-F238E27FC236}">
                <a16:creationId xmlns:a16="http://schemas.microsoft.com/office/drawing/2014/main" id="{D7AEC0B7-0EDD-4343-94A6-020E0611DDE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272219" cy="37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82" tIns="45742" rIns="91482" bIns="45742" numCol="1" anchor="t" anchorCtr="0" compatLnSpc="1">
            <a:prstTxWarp prst="textNoShape">
              <a:avLst/>
            </a:prstTxWarp>
          </a:bodyPr>
          <a:lstStyle>
            <a:lvl1pPr defTabSz="915814" eaLnBrk="1" hangingPunct="1">
              <a:defRPr sz="12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574467" name="Rectangle 1027">
            <a:extLst>
              <a:ext uri="{FF2B5EF4-FFF2-40B4-BE49-F238E27FC236}">
                <a16:creationId xmlns:a16="http://schemas.microsoft.com/office/drawing/2014/main" id="{57EB6EAC-8DF6-42B4-9E14-B42FE7B7DA8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59184" y="0"/>
            <a:ext cx="4272219" cy="37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82" tIns="45742" rIns="91482" bIns="45742" numCol="1" anchor="t" anchorCtr="0" compatLnSpc="1">
            <a:prstTxWarp prst="textNoShape">
              <a:avLst/>
            </a:prstTxWarp>
          </a:bodyPr>
          <a:lstStyle>
            <a:lvl1pPr algn="r" defTabSz="915814" eaLnBrk="1" hangingPunct="1">
              <a:defRPr sz="12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5124" name="Rectangle 1028">
            <a:extLst>
              <a:ext uri="{FF2B5EF4-FFF2-40B4-BE49-F238E27FC236}">
                <a16:creationId xmlns:a16="http://schemas.microsoft.com/office/drawing/2014/main" id="{3066AB17-7973-424A-BD54-25543ADEA42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19375" y="542925"/>
            <a:ext cx="4803775" cy="2703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4469" name="Rectangle 1029">
            <a:extLst>
              <a:ext uri="{FF2B5EF4-FFF2-40B4-BE49-F238E27FC236}">
                <a16:creationId xmlns:a16="http://schemas.microsoft.com/office/drawing/2014/main" id="{4597F0D1-A4D9-4594-B7F3-7700350AEA4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275" y="3463776"/>
            <a:ext cx="7370852" cy="325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82" tIns="45742" rIns="91482" bIns="457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 noProof="0"/>
              <a:t>按一下以編輯母片</a:t>
            </a:r>
          </a:p>
          <a:p>
            <a:pPr lvl="1"/>
            <a:r>
              <a:rPr lang="zh-TW" altLang="en-GB" noProof="0"/>
              <a:t>第二層</a:t>
            </a:r>
          </a:p>
          <a:p>
            <a:pPr lvl="2"/>
            <a:r>
              <a:rPr lang="zh-TW" altLang="en-GB" noProof="0"/>
              <a:t>第三層</a:t>
            </a:r>
          </a:p>
          <a:p>
            <a:pPr lvl="3"/>
            <a:r>
              <a:rPr lang="zh-TW" altLang="en-GB" noProof="0"/>
              <a:t>第四層</a:t>
            </a:r>
          </a:p>
          <a:p>
            <a:pPr lvl="4"/>
            <a:r>
              <a:rPr lang="zh-TW" altLang="en-GB" noProof="0"/>
              <a:t>第五層</a:t>
            </a:r>
          </a:p>
        </p:txBody>
      </p:sp>
      <p:sp>
        <p:nvSpPr>
          <p:cNvPr id="574470" name="Rectangle 1030">
            <a:extLst>
              <a:ext uri="{FF2B5EF4-FFF2-40B4-BE49-F238E27FC236}">
                <a16:creationId xmlns:a16="http://schemas.microsoft.com/office/drawing/2014/main" id="{9164F8AE-6BCA-4E9B-8B4C-E4B9BA08ADD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876441"/>
            <a:ext cx="4272219" cy="379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82" tIns="45742" rIns="91482" bIns="45742" numCol="1" anchor="b" anchorCtr="0" compatLnSpc="1">
            <a:prstTxWarp prst="textNoShape">
              <a:avLst/>
            </a:prstTxWarp>
          </a:bodyPr>
          <a:lstStyle>
            <a:lvl1pPr defTabSz="915814" eaLnBrk="1" hangingPunct="1">
              <a:defRPr sz="12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574471" name="Rectangle 1031">
            <a:extLst>
              <a:ext uri="{FF2B5EF4-FFF2-40B4-BE49-F238E27FC236}">
                <a16:creationId xmlns:a16="http://schemas.microsoft.com/office/drawing/2014/main" id="{FBF84CBD-1519-4FCC-96C4-5D46ECDD60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59184" y="6876441"/>
            <a:ext cx="4272219" cy="379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82" tIns="45742" rIns="91482" bIns="45742" numCol="1" anchor="b" anchorCtr="0" compatLnSpc="1">
            <a:prstTxWarp prst="textNoShape">
              <a:avLst/>
            </a:prstTxWarp>
          </a:bodyPr>
          <a:lstStyle>
            <a:lvl1pPr algn="r" defTabSz="915524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13E904-5A3D-41B9-A3A3-A9ABEA22BDF7}" type="slidenum">
              <a:rPr lang="zh-TW" altLang="en-GB"/>
              <a:pPr>
                <a:defRPr/>
              </a:pPr>
              <a:t>‹#›</a:t>
            </a:fld>
            <a:endParaRPr lang="en-GB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10258FD1-9398-4A59-915F-A5AC3898AA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19375" y="542925"/>
            <a:ext cx="4803775" cy="2703513"/>
          </a:xfrm>
          <a:ln/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A78D2626-151A-4AB0-A2B6-E3D6ABE97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6495D064-B7A0-492E-87C0-54631CD9DA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524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63753" indent="-293751" defTabSz="915524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75004" indent="-235001" defTabSz="915524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45006" indent="-235001" defTabSz="915524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115007" indent="-235001" defTabSz="915524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85009" indent="-235001" defTabSz="915524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3055010" indent="-235001" defTabSz="915524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525012" indent="-235001" defTabSz="915524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995014" indent="-235001" defTabSz="915524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FC19FA78-80BB-4011-B635-F3DD8E76E3C6}" type="slidenum">
              <a:rPr lang="zh-TW" altLang="en-GB" sz="1200">
                <a:latin typeface="Times New Roman" panose="02020603050405020304" pitchFamily="18" charset="0"/>
              </a:rPr>
              <a:pPr/>
              <a:t>1</a:t>
            </a:fld>
            <a:endParaRPr lang="en-GB" altLang="zh-TW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31">
            <a:extLst>
              <a:ext uri="{FF2B5EF4-FFF2-40B4-BE49-F238E27FC236}">
                <a16:creationId xmlns:a16="http://schemas.microsoft.com/office/drawing/2014/main" id="{226CAFE4-68E6-4971-89D8-3974771810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997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63753" indent="-293751" defTabSz="908997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75004" indent="-235001" defTabSz="908997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45006" indent="-235001" defTabSz="908997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115007" indent="-235001" defTabSz="908997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85009" indent="-235001" defTabSz="908997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3055010" indent="-235001" defTabSz="908997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525012" indent="-235001" defTabSz="908997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995014" indent="-235001" defTabSz="908997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C7F968B6-E638-45B0-B57A-195DD29507B0}" type="slidenum">
              <a:rPr lang="zh-TW" altLang="en-GB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10</a:t>
            </a:fld>
            <a:endParaRPr lang="en-GB" altLang="zh-TW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BA5C50B3-2B87-481B-B8C7-BAC7D821E3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19375" y="542925"/>
            <a:ext cx="4803775" cy="2703513"/>
          </a:xfrm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DBC9BBF4-18FE-427D-915A-45112B062F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676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31">
            <a:extLst>
              <a:ext uri="{FF2B5EF4-FFF2-40B4-BE49-F238E27FC236}">
                <a16:creationId xmlns:a16="http://schemas.microsoft.com/office/drawing/2014/main" id="{226CAFE4-68E6-4971-89D8-3974771810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997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63753" indent="-293751" defTabSz="908997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75004" indent="-235001" defTabSz="908997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45006" indent="-235001" defTabSz="908997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115007" indent="-235001" defTabSz="908997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85009" indent="-235001" defTabSz="908997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3055010" indent="-235001" defTabSz="908997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525012" indent="-235001" defTabSz="908997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995014" indent="-235001" defTabSz="908997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C7F968B6-E638-45B0-B57A-195DD29507B0}" type="slidenum">
              <a:rPr lang="zh-TW" altLang="en-GB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11</a:t>
            </a:fld>
            <a:endParaRPr lang="en-GB" altLang="zh-TW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BA5C50B3-2B87-481B-B8C7-BAC7D821E3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19375" y="542925"/>
            <a:ext cx="4803775" cy="2703513"/>
          </a:xfrm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DBC9BBF4-18FE-427D-915A-45112B062F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意义</a:t>
            </a:r>
            <a:r>
              <a:rPr lang="en-US" dirty="0"/>
              <a:t>meaning</a:t>
            </a:r>
          </a:p>
          <a:p>
            <a:r>
              <a:rPr lang="zh-CN" altLang="en-US" dirty="0"/>
              <a:t>意义；含义；理解</a:t>
            </a:r>
            <a:r>
              <a:rPr lang="en-US" altLang="zh-CN" dirty="0"/>
              <a:t>…</a:t>
            </a:r>
            <a:r>
              <a:rPr lang="zh-CN" altLang="en-US" dirty="0"/>
              <a:t>的方式；看待</a:t>
            </a:r>
            <a:r>
              <a:rPr lang="en-US" altLang="zh-CN" dirty="0"/>
              <a:t>…</a:t>
            </a:r>
            <a:r>
              <a:rPr lang="zh-CN" altLang="en-US" dirty="0"/>
              <a:t>的角度</a:t>
            </a:r>
            <a:r>
              <a:rPr lang="en-US" dirty="0"/>
              <a:t>the meaning that a word or phrase has; a way of understanding </a:t>
            </a:r>
            <a:r>
              <a:rPr lang="en-US" dirty="0" err="1"/>
              <a:t>sth</a:t>
            </a:r>
            <a:r>
              <a:rPr lang="en-US" dirty="0"/>
              <a:t>.</a:t>
            </a:r>
          </a:p>
          <a:p>
            <a:pPr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6143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31">
            <a:extLst>
              <a:ext uri="{FF2B5EF4-FFF2-40B4-BE49-F238E27FC236}">
                <a16:creationId xmlns:a16="http://schemas.microsoft.com/office/drawing/2014/main" id="{226CAFE4-68E6-4971-89D8-3974771810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997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63753" indent="-293751" defTabSz="908997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75004" indent="-235001" defTabSz="908997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45006" indent="-235001" defTabSz="908997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115007" indent="-235001" defTabSz="908997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85009" indent="-235001" defTabSz="908997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3055010" indent="-235001" defTabSz="908997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525012" indent="-235001" defTabSz="908997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995014" indent="-235001" defTabSz="908997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C7F968B6-E638-45B0-B57A-195DD29507B0}" type="slidenum">
              <a:rPr lang="zh-TW" altLang="en-GB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12</a:t>
            </a:fld>
            <a:endParaRPr lang="en-GB" altLang="zh-TW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BA5C50B3-2B87-481B-B8C7-BAC7D821E3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19375" y="542925"/>
            <a:ext cx="4803775" cy="2703513"/>
          </a:xfrm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DBC9BBF4-18FE-427D-915A-45112B062F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6420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31">
            <a:extLst>
              <a:ext uri="{FF2B5EF4-FFF2-40B4-BE49-F238E27FC236}">
                <a16:creationId xmlns:a16="http://schemas.microsoft.com/office/drawing/2014/main" id="{3D6990E7-F198-424C-A7FA-E48CB8A75C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997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63753" indent="-293751" defTabSz="908997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75004" indent="-235001" defTabSz="908997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45006" indent="-235001" defTabSz="908997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115007" indent="-235001" defTabSz="908997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85009" indent="-235001" defTabSz="908997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3055010" indent="-235001" defTabSz="908997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525012" indent="-235001" defTabSz="908997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995014" indent="-235001" defTabSz="908997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03879BAA-F96D-4260-9A17-7701748A9D4A}" type="slidenum">
              <a:rPr lang="zh-TW" altLang="en-GB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13</a:t>
            </a:fld>
            <a:endParaRPr lang="en-GB" altLang="zh-TW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790DFDC8-8612-4CA0-8AFF-2065EC0F84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19375" y="542925"/>
            <a:ext cx="4803775" cy="2703513"/>
          </a:xfrm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25F35020-036B-407F-B0C1-97BEBAA8E4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31">
            <a:extLst>
              <a:ext uri="{FF2B5EF4-FFF2-40B4-BE49-F238E27FC236}">
                <a16:creationId xmlns:a16="http://schemas.microsoft.com/office/drawing/2014/main" id="{814DCF21-4FDB-440A-8644-19DE7A398F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997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63753" indent="-293751" defTabSz="908997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75004" indent="-235001" defTabSz="908997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45006" indent="-235001" defTabSz="908997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115007" indent="-235001" defTabSz="908997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85009" indent="-235001" defTabSz="908997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3055010" indent="-235001" defTabSz="908997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525012" indent="-235001" defTabSz="908997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995014" indent="-235001" defTabSz="908997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CBB9A3D7-EA95-4474-85A5-A328BE00E0F4}" type="slidenum">
              <a:rPr lang="zh-TW" altLang="en-GB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14</a:t>
            </a:fld>
            <a:endParaRPr lang="en-GB" altLang="zh-TW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EC191555-1F6B-4748-B63B-A1189680A7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19375" y="542925"/>
            <a:ext cx="4803775" cy="2703513"/>
          </a:xfrm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34C8B5E1-9A10-4F7A-A5DA-10A8F6E694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5222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31">
            <a:extLst>
              <a:ext uri="{FF2B5EF4-FFF2-40B4-BE49-F238E27FC236}">
                <a16:creationId xmlns:a16="http://schemas.microsoft.com/office/drawing/2014/main" id="{814DCF21-4FDB-440A-8644-19DE7A398F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997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63753" indent="-293751" defTabSz="908997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75004" indent="-235001" defTabSz="908997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45006" indent="-235001" defTabSz="908997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115007" indent="-235001" defTabSz="908997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85009" indent="-235001" defTabSz="908997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3055010" indent="-235001" defTabSz="908997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525012" indent="-235001" defTabSz="908997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995014" indent="-235001" defTabSz="908997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CBB9A3D7-EA95-4474-85A5-A328BE00E0F4}" type="slidenum">
              <a:rPr lang="zh-TW" altLang="en-GB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15</a:t>
            </a:fld>
            <a:endParaRPr lang="en-GB" altLang="zh-TW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EC191555-1F6B-4748-B63B-A1189680A7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19375" y="542925"/>
            <a:ext cx="4803775" cy="2703513"/>
          </a:xfrm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34C8B5E1-9A10-4F7A-A5DA-10A8F6E694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2211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31">
            <a:extLst>
              <a:ext uri="{FF2B5EF4-FFF2-40B4-BE49-F238E27FC236}">
                <a16:creationId xmlns:a16="http://schemas.microsoft.com/office/drawing/2014/main" id="{814DCF21-4FDB-440A-8644-19DE7A398F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997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63753" indent="-293751" defTabSz="908997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75004" indent="-235001" defTabSz="908997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45006" indent="-235001" defTabSz="908997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115007" indent="-235001" defTabSz="908997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85009" indent="-235001" defTabSz="908997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3055010" indent="-235001" defTabSz="908997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525012" indent="-235001" defTabSz="908997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995014" indent="-235001" defTabSz="908997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CBB9A3D7-EA95-4474-85A5-A328BE00E0F4}" type="slidenum">
              <a:rPr lang="zh-TW" altLang="en-GB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16</a:t>
            </a:fld>
            <a:endParaRPr lang="en-GB" altLang="zh-TW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EC191555-1F6B-4748-B63B-A1189680A7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19375" y="542925"/>
            <a:ext cx="4803775" cy="2703513"/>
          </a:xfrm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34C8B5E1-9A10-4F7A-A5DA-10A8F6E694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7385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31">
            <a:extLst>
              <a:ext uri="{FF2B5EF4-FFF2-40B4-BE49-F238E27FC236}">
                <a16:creationId xmlns:a16="http://schemas.microsoft.com/office/drawing/2014/main" id="{FB7BBF23-0E59-4A93-9DD6-2BC456E01A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524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63753" indent="-293751" defTabSz="915524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75004" indent="-235001" defTabSz="915524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45006" indent="-235001" defTabSz="915524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115007" indent="-235001" defTabSz="915524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85009" indent="-235001" defTabSz="915524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3055010" indent="-235001" defTabSz="915524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525012" indent="-235001" defTabSz="915524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995014" indent="-235001" defTabSz="915524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ACFCD161-A7EA-4BDC-876A-4C294145373E}" type="slidenum">
              <a:rPr lang="zh-TW" altLang="en-GB" sz="1200">
                <a:latin typeface="Times New Roman" panose="02020603050405020304" pitchFamily="18" charset="0"/>
              </a:rPr>
              <a:pPr/>
              <a:t>2</a:t>
            </a:fld>
            <a:endParaRPr lang="en-GB" altLang="zh-TW" sz="1200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5F6D4203-A3A5-4BB1-910A-0ECB72406B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19375" y="542925"/>
            <a:ext cx="4803775" cy="2703513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C4C828D8-F121-4AD1-8D81-C9B8613A3B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TW" dirty="0"/>
          </a:p>
        </p:txBody>
      </p:sp>
    </p:spTree>
    <p:extLst>
      <p:ext uri="{BB962C8B-B14F-4D97-AF65-F5344CB8AC3E}">
        <p14:creationId xmlns:p14="http://schemas.microsoft.com/office/powerpoint/2010/main" val="2436271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31">
            <a:extLst>
              <a:ext uri="{FF2B5EF4-FFF2-40B4-BE49-F238E27FC236}">
                <a16:creationId xmlns:a16="http://schemas.microsoft.com/office/drawing/2014/main" id="{9D38E4E2-4AF9-40CD-A52C-40BF38277B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524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63753" indent="-293751" defTabSz="915524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75004" indent="-235001" defTabSz="915524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45006" indent="-235001" defTabSz="915524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115007" indent="-235001" defTabSz="915524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85009" indent="-235001" defTabSz="915524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3055010" indent="-235001" defTabSz="915524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525012" indent="-235001" defTabSz="915524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995014" indent="-235001" defTabSz="915524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3BBEBEFA-2B82-4650-9086-2E4A2617A87A}" type="slidenum">
              <a:rPr lang="zh-TW" altLang="en-GB" sz="1200">
                <a:latin typeface="Times New Roman" panose="02020603050405020304" pitchFamily="18" charset="0"/>
              </a:rPr>
              <a:pPr/>
              <a:t>3</a:t>
            </a:fld>
            <a:endParaRPr lang="en-GB" altLang="zh-TW" sz="1200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64AC3B30-69A0-4E0E-8510-EF8DBD2E79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19375" y="542925"/>
            <a:ext cx="4803775" cy="2703513"/>
          </a:xfrm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015CFF4B-0A02-4F73-B2E0-EA275D8DBB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31">
            <a:extLst>
              <a:ext uri="{FF2B5EF4-FFF2-40B4-BE49-F238E27FC236}">
                <a16:creationId xmlns:a16="http://schemas.microsoft.com/office/drawing/2014/main" id="{4E8D9D3E-B7D7-431C-BD87-1AF2BC44EB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524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63753" indent="-293751" defTabSz="915524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75004" indent="-235001" defTabSz="915524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45006" indent="-235001" defTabSz="915524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115007" indent="-235001" defTabSz="915524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85009" indent="-235001" defTabSz="915524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3055010" indent="-235001" defTabSz="915524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525012" indent="-235001" defTabSz="915524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995014" indent="-235001" defTabSz="915524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E8DA2126-7FE1-45E5-A10D-C83F4BF6B184}" type="slidenum">
              <a:rPr lang="zh-TW" altLang="en-GB" sz="1200">
                <a:latin typeface="Times New Roman" panose="02020603050405020304" pitchFamily="18" charset="0"/>
              </a:rPr>
              <a:pPr/>
              <a:t>4</a:t>
            </a:fld>
            <a:endParaRPr lang="en-GB" altLang="zh-TW" sz="120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2E67CC0A-2D34-4138-BBA6-4ECD0AE8D9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19375" y="542925"/>
            <a:ext cx="4803775" cy="2703513"/>
          </a:xfrm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7BD7BFE5-68C1-404C-892C-58734D0072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Speech and Language Processing, </a:t>
            </a:r>
            <a:r>
              <a:rPr lang="en-US" b="0" dirty="0"/>
              <a:t>Dan </a:t>
            </a:r>
            <a:r>
              <a:rPr lang="en-US" b="0" dirty="0" err="1"/>
              <a:t>Jurafsky</a:t>
            </a:r>
            <a:r>
              <a:rPr lang="en-US" b="0" dirty="0"/>
              <a:t> from Stanford University</a:t>
            </a: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Foundations of Statistical Natural Language Processing, </a:t>
            </a:r>
            <a:r>
              <a:rPr lang="en-US" b="0" dirty="0"/>
              <a:t>Christopher Manning from Stanford University</a:t>
            </a:r>
          </a:p>
          <a:p>
            <a:r>
              <a:rPr lang="en-US" b="0" dirty="0"/>
              <a:t>Natural Language Processing with Python – Analyzing Text with the </a:t>
            </a:r>
            <a:r>
              <a:rPr lang="en-US" b="1" dirty="0"/>
              <a:t>Natural Language Toolkit (NLTK)</a:t>
            </a:r>
          </a:p>
          <a:p>
            <a:pPr eaLnBrk="1" hangingPunct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1189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31">
            <a:extLst>
              <a:ext uri="{FF2B5EF4-FFF2-40B4-BE49-F238E27FC236}">
                <a16:creationId xmlns:a16="http://schemas.microsoft.com/office/drawing/2014/main" id="{4E8D9D3E-B7D7-431C-BD87-1AF2BC44EB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524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63753" indent="-293751" defTabSz="915524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75004" indent="-235001" defTabSz="915524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45006" indent="-235001" defTabSz="915524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115007" indent="-235001" defTabSz="915524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85009" indent="-235001" defTabSz="915524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3055010" indent="-235001" defTabSz="915524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525012" indent="-235001" defTabSz="915524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995014" indent="-235001" defTabSz="915524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E8DA2126-7FE1-45E5-A10D-C83F4BF6B184}" type="slidenum">
              <a:rPr lang="zh-TW" altLang="en-GB" sz="1200">
                <a:latin typeface="Times New Roman" panose="02020603050405020304" pitchFamily="18" charset="0"/>
              </a:rPr>
              <a:pPr/>
              <a:t>5</a:t>
            </a:fld>
            <a:endParaRPr lang="en-GB" altLang="zh-TW" sz="120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2E67CC0A-2D34-4138-BBA6-4ECD0AE8D9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19375" y="542925"/>
            <a:ext cx="4803775" cy="2703513"/>
          </a:xfrm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7BD7BFE5-68C1-404C-892C-58734D0072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自然语言处理：基于预训练模型的方法 </a:t>
            </a:r>
            <a:r>
              <a:rPr lang="en-US" altLang="zh-CN" dirty="0"/>
              <a:t>(HIT)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sz="1800" kern="100" dirty="0">
                <a:effectLst/>
                <a:latin typeface="Times New Roman" panose="02020603050405020304" pitchFamily="18" charset="0"/>
                <a:ea typeface="KaiTi" panose="02010609060101010101" pitchFamily="49" charset="-122"/>
              </a:rPr>
              <a:t>自然语言理解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KaiTi" panose="02010609060101010101" pitchFamily="49" charset="-122"/>
              </a:rPr>
              <a:t> (Shanghai Jiao Tong University)</a:t>
            </a:r>
            <a:endParaRPr lang="en-US" sz="18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eaLnBrk="1" hangingPunct="1"/>
            <a:endParaRPr lang="en-US" altLang="zh-TW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31">
            <a:extLst>
              <a:ext uri="{FF2B5EF4-FFF2-40B4-BE49-F238E27FC236}">
                <a16:creationId xmlns:a16="http://schemas.microsoft.com/office/drawing/2014/main" id="{FDCBD2FD-DB02-4E46-8F06-8EEE8157A9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524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63753" indent="-293751" defTabSz="915524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75004" indent="-235001" defTabSz="915524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45006" indent="-235001" defTabSz="915524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115007" indent="-235001" defTabSz="915524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85009" indent="-235001" defTabSz="915524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3055010" indent="-235001" defTabSz="915524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525012" indent="-235001" defTabSz="915524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995014" indent="-235001" defTabSz="915524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7877356B-B5E7-4E9F-B32B-8AE1F2B5945C}" type="slidenum">
              <a:rPr lang="zh-TW" altLang="en-GB" sz="1200">
                <a:latin typeface="Times New Roman" panose="02020603050405020304" pitchFamily="18" charset="0"/>
              </a:rPr>
              <a:pPr/>
              <a:t>6</a:t>
            </a:fld>
            <a:endParaRPr lang="en-GB" altLang="zh-TW" sz="1200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6D4C3A3C-9426-4974-9957-2CAB94EC45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19375" y="542925"/>
            <a:ext cx="4803775" cy="2703513"/>
          </a:xfrm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B9E0329A-362D-4A8E-90B5-EC44642B01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31">
            <a:extLst>
              <a:ext uri="{FF2B5EF4-FFF2-40B4-BE49-F238E27FC236}">
                <a16:creationId xmlns:a16="http://schemas.microsoft.com/office/drawing/2014/main" id="{BAB0A8B4-44C8-429C-A099-6809681790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524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63753" indent="-293751" defTabSz="915524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75004" indent="-235001" defTabSz="915524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45006" indent="-235001" defTabSz="915524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115007" indent="-235001" defTabSz="915524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85009" indent="-235001" defTabSz="915524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3055010" indent="-235001" defTabSz="915524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525012" indent="-235001" defTabSz="915524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995014" indent="-235001" defTabSz="915524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7EEBA878-63FB-472B-B276-F2870D2AA7CE}" type="slidenum">
              <a:rPr lang="zh-TW" altLang="en-GB" sz="1200">
                <a:latin typeface="Times New Roman" panose="02020603050405020304" pitchFamily="18" charset="0"/>
              </a:rPr>
              <a:pPr/>
              <a:t>7</a:t>
            </a:fld>
            <a:endParaRPr lang="en-GB" altLang="zh-TW" sz="1200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A0B4CAF7-E903-4F18-AAA2-ED49ECB63B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19375" y="542925"/>
            <a:ext cx="4803775" cy="2703513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36B4AB09-A17C-4686-986A-A71D4E975B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31">
            <a:extLst>
              <a:ext uri="{FF2B5EF4-FFF2-40B4-BE49-F238E27FC236}">
                <a16:creationId xmlns:a16="http://schemas.microsoft.com/office/drawing/2014/main" id="{786FF47A-1AEF-47FC-AB50-3287D0E190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524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63753" indent="-293751" defTabSz="915524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75004" indent="-235001" defTabSz="915524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45006" indent="-235001" defTabSz="915524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115007" indent="-235001" defTabSz="915524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85009" indent="-235001" defTabSz="915524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3055010" indent="-235001" defTabSz="915524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525012" indent="-235001" defTabSz="915524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995014" indent="-235001" defTabSz="915524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7DF21C41-C2B3-4665-93E1-550892D256BE}" type="slidenum">
              <a:rPr lang="zh-TW" altLang="en-GB" sz="1200">
                <a:latin typeface="Times New Roman" panose="02020603050405020304" pitchFamily="18" charset="0"/>
              </a:rPr>
              <a:pPr/>
              <a:t>8</a:t>
            </a:fld>
            <a:endParaRPr lang="en-GB" altLang="zh-TW" sz="1200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3F71B28D-33D7-43E5-845E-CC4EDBB2E2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19375" y="542925"/>
            <a:ext cx="4803775" cy="2703513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486B74A5-D640-4919-942B-31BC1C2B2B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31">
            <a:extLst>
              <a:ext uri="{FF2B5EF4-FFF2-40B4-BE49-F238E27FC236}">
                <a16:creationId xmlns:a16="http://schemas.microsoft.com/office/drawing/2014/main" id="{226CAFE4-68E6-4971-89D8-3974771810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4238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884238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884238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884238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884238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8842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F968B6-E638-45B0-B57A-195DD29507B0}" type="slidenum">
              <a:rPr kumimoji="1" lang="zh-TW" alt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8842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GB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BA5C50B3-2B87-481B-B8C7-BAC7D821E3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70188" y="508000"/>
            <a:ext cx="4498975" cy="2530475"/>
          </a:xfrm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DBC9BBF4-18FE-427D-915A-45112B062F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dirty="0"/>
              <a:t>Overall Picture of NLP</a:t>
            </a:r>
          </a:p>
          <a:p>
            <a:pPr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6425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AD365CFA-2AFD-4E47-8B76-FE2B87F4DE9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7FD65488-22C7-4F71-911C-D7C83C20289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1240E9FC-A05C-446B-A1A6-348D420F208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3F494C09-26A7-405B-B111-9D68753913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42BCBEC2-6530-459B-9AA7-8557A2E8991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99584DF1-1C70-441A-9BAF-B0EECAFD1D9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4C2CBF1C-7D70-4E4F-847D-62901E7E2F4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BDF6EF2B-D683-4E8C-BFFF-B1F21F8DB13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54C1919B-AD7C-4382-9514-A3A06BB6E10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849F0F5F-5051-478D-90F6-D642D0EB664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FB5C00EF-4279-4CCB-AC29-927BDDD13E7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68EA3433-DADE-497E-B6BC-C430B921F41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D385960E-5D66-48E0-9378-90757D8279C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AF88092D-AB0B-48DC-AADF-470FA71EE83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76904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  <a:noFill/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76904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54DD64AC-37A4-44AA-8DD4-E6130448E3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17/01/2011</a:t>
            </a:r>
            <a:endParaRPr lang="en-US" altLang="zh-CN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2163CD1-E63C-4F3F-89AA-784059F5A5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COMP323P Foundation of Chinese Computing (Lecture 1)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89E6ABB2-E809-45D4-95D0-79F1F332C0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A3109-B932-47F1-B508-F2A04E419C5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79292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34879D3-F9EB-453E-983D-9F9C5238F40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COMP323P Foundation of Chinese Computing (Lecture 1)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82E5874-D412-4BAD-93C8-BD46B14E16C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BC347-1340-4519-BDF6-84840DAB959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E17E72A7-7E2F-46DB-A836-4EB1BB807F1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17/01/2011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182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33400"/>
            <a:ext cx="27432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33400"/>
            <a:ext cx="80264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B575AC2-76A4-41CE-8DE2-BA788AD530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COMP323P Foundation of Chinese Computing (Lecture 1)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D462A2C-B617-40A8-8EC1-D5D668B9BD5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8CD240-294E-4246-9B6C-EF15D5F85AF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348A4E7E-F47E-498D-9648-0C193F23615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17/01/2011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4286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447800"/>
            <a:ext cx="53848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3848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BE4195B-3E01-4561-8D48-F6424D81716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COMP323P Foundation of Chinese Computing (Lecture 1)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9AC0592-B25A-4E95-9327-D7A03A2BB5F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893D1-9AC8-420C-9CA5-F9069A2212E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369E50E2-869F-45DC-9FCF-C96D4C06CF4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17/01/2011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8504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CF1CC47-E9C9-4985-B71F-0C14D5BFEC0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5F00B45-2C01-4132-BCC3-3998AA85D20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fld id="{9CAA9991-9F17-4989-AA03-5F58EA867833}" type="slidenum">
              <a:rPr lang="zh-TW" altLang="en-US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C76C6E5C-885C-4EA9-B5D2-ECD689C72EC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237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ED5170E-6131-400E-B0B8-45B868AB8AE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COMP323P Foundation of Chinese Computing (Lecture 1)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A41616B-36D0-4544-8788-B711ADB5847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7A27D-A156-4D32-AF72-77399F2B3B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F4D2FB8C-4BFD-4D7A-AD7F-DD1DE93F4A5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17/01/2011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064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538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38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24F9A3-7098-4CEC-9C63-FEBC4D072D2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COMP323P Foundation of Chinese Computing (Lecture 1)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021021E-5B07-4413-BEFF-4308BFBF502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95598-B713-44F7-9230-2689E69EE3C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79633057-95F7-46D6-81A9-F1A91A6931A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17/01/2011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605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24345D5-097A-444C-A984-482A01A86FB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COMP323P Foundation of Chinese Computing (Lecture 1)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75F54F8-3756-4CAC-9840-811688F869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667598-6066-4D97-BF9A-D18DB76C169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CE4D2999-ED06-4A92-B676-34CFAB7830D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17/01/2011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037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39427A-B994-4108-AAA7-77963D968BC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COMP323P Foundation of Chinese Computing (Lecture 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427F65-9730-4506-98F1-54356F5817A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CD90A-1AF8-42F4-808E-E24D6A8661A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BAF4FBD1-154A-4039-9493-D6CEFB935FB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17/01/2011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185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E4460D5-6447-42CF-83EA-E980B53A9E5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COMP323P Foundation of Chinese Computing (Lecture 1)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1BBBF8B-28F7-4DC8-A55C-07FAE7C8A1B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3B95C-F28B-4B5A-999B-6F3059162F6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9F3A7455-767E-46C8-8FD5-8CC8A34FAD6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17/01/2011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277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0D276CA-AC94-4DCD-BC82-E35D0A8C7C1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COMP323P Foundation of Chinese Computing (Lecture 1)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69726FF-DB68-4B47-B684-912DBA9C905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6F718F-AB82-43AE-A147-1502370D7BE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F53A184B-D43F-4A48-AD20-645A19A9566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17/01/2011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474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8A9C77F-AB1C-4D1E-A7F6-D0194AB7E73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COMP323P Foundation of Chinese Computing (Lecture 1)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46DB4FE-9B63-4987-A5D7-735121C85BD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7B209-B200-4551-B255-8F4D4E9B24A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FE01B4DF-537A-4597-B315-3E765902082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17/01/2011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055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>
            <a:extLst>
              <a:ext uri="{FF2B5EF4-FFF2-40B4-BE49-F238E27FC236}">
                <a16:creationId xmlns:a16="http://schemas.microsoft.com/office/drawing/2014/main" id="{3F541518-4365-4222-967F-0C3B76D1690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40000" y="6248400"/>
            <a:ext cx="741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COMP323P Foundation of Chinese Computing (Lecture 1)</a:t>
            </a:r>
          </a:p>
        </p:txBody>
      </p:sp>
      <p:sp>
        <p:nvSpPr>
          <p:cNvPr id="768003" name="Rectangle 3">
            <a:extLst>
              <a:ext uri="{FF2B5EF4-FFF2-40B4-BE49-F238E27FC236}">
                <a16:creationId xmlns:a16="http://schemas.microsoft.com/office/drawing/2014/main" id="{5A00A080-E0FD-4AE9-80C0-45910039C22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160000" y="6248400"/>
            <a:ext cx="142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0878AB7F-A796-4B68-9575-A7887C5F3B8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93FAF7F5-EB48-4009-8925-B315525BB49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:a16="http://schemas.microsoft.com/office/drawing/2014/main" id="{3E4FFC4C-4F82-4C17-8C5A-D9F32C304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id="{2191A028-F183-4FCA-928B-0D18AE1D6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id="{488B8592-8726-4432-B075-C3FFA4156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F1D3FA43-CB2F-4276-A920-E6B5A06AA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id="{EC04AD65-4DB8-4718-9183-A089055DE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id="{835100D6-7F2F-489C-93F6-1B8452FE3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id="{63B7CF5D-043D-47AC-940B-4F598073F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id="{0D386FCB-88F4-42E9-934B-DAB1E4637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id="{9DAC22E4-D633-4FFF-9864-FA2DD1FD9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AEF86ED6-4769-4686-8385-7358979586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33400"/>
            <a:ext cx="10972800" cy="685800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6B7BAF5B-721C-4B41-AF7D-FC6EE90E3E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10972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768016" name="Rectangle 16">
            <a:extLst>
              <a:ext uri="{FF2B5EF4-FFF2-40B4-BE49-F238E27FC236}">
                <a16:creationId xmlns:a16="http://schemas.microsoft.com/office/drawing/2014/main" id="{D2842FE8-286C-4438-B5A7-003DB712FC4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727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/>
              <a:t>17/01/2011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1" r:id="rId1"/>
    <p:sldLayoutId id="2147484420" r:id="rId2"/>
    <p:sldLayoutId id="2147484421" r:id="rId3"/>
    <p:sldLayoutId id="2147484422" r:id="rId4"/>
    <p:sldLayoutId id="2147484423" r:id="rId5"/>
    <p:sldLayoutId id="2147484424" r:id="rId6"/>
    <p:sldLayoutId id="2147484425" r:id="rId7"/>
    <p:sldLayoutId id="2147484426" r:id="rId8"/>
    <p:sldLayoutId id="2147484427" r:id="rId9"/>
    <p:sldLayoutId id="2147484428" r:id="rId10"/>
    <p:sldLayoutId id="2147484429" r:id="rId11"/>
    <p:sldLayoutId id="214748443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2600" b="1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500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500">
          <a:solidFill>
            <a:srgbClr val="0000C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500">
          <a:solidFill>
            <a:srgbClr val="0000C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500">
          <a:solidFill>
            <a:srgbClr val="0000C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500">
          <a:solidFill>
            <a:srgbClr val="0000C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500">
          <a:solidFill>
            <a:srgbClr val="0000C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500">
          <a:solidFill>
            <a:srgbClr val="0000C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500">
          <a:solidFill>
            <a:srgbClr val="0000CC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corenlp.run/" TargetMode="External"/><Relationship Id="rId7" Type="http://schemas.openxmlformats.org/officeDocument/2006/relationships/image" Target="../media/image2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polyu.edu.hk/ultra/courses/_105123_1/cl/outlin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https://web.stanford.edu/~jurafsky/slp3/" TargetMode="External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hyperlink" Target="https://www.nltk.org/book/" TargetMode="External"/><Relationship Id="rId10" Type="http://schemas.openxmlformats.org/officeDocument/2006/relationships/image" Target="../media/image8.gif"/><Relationship Id="rId4" Type="http://schemas.openxmlformats.org/officeDocument/2006/relationships/hyperlink" Target="https://books.google.com.hk/books?id=YiFDxbEX3SUC&amp;printsec=frontcover&amp;source=gbs_ge_summary_r&amp;cad=0#v=onepage&amp;q&amp;f=false" TargetMode="External"/><Relationship Id="rId9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hyperlink" Target="https://nlp.stanford.edu/IR-book/information-retrieval-book.html" TargetMode="External"/><Relationship Id="rId7" Type="http://schemas.openxmlformats.org/officeDocument/2006/relationships/image" Target="../media/image10.jpg"/><Relationship Id="rId12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11" Type="http://schemas.openxmlformats.org/officeDocument/2006/relationships/image" Target="../media/image14.jpg"/><Relationship Id="rId5" Type="http://schemas.openxmlformats.org/officeDocument/2006/relationships/hyperlink" Target="https://julac-hkpu.primo.exlibrisgroup.com/discovery/fulldisplay?docid=alma991022815181903411&amp;context=L&amp;vid=852JULAC_HKPU:HKPU&amp;lang=en&amp;search_scope=MyInst_and_CI&amp;adaptor=Local%20Search%20Engine&amp;tab=Everything&amp;query=any,contains,Deep%20Learning%20for%20Natural%20Language%20Processing&amp;offset=0" TargetMode="External"/><Relationship Id="rId10" Type="http://schemas.openxmlformats.org/officeDocument/2006/relationships/image" Target="../media/image13.jpg"/><Relationship Id="rId4" Type="http://schemas.openxmlformats.org/officeDocument/2006/relationships/hyperlink" Target="https://julac-hkpu.primo.exlibrisgroup.com/discovery/fulldisplay?docid=alma991022286048803411&amp;context=L&amp;vid=852JULAC_HKPU:HKPU&amp;lang=en&amp;search_scope=MyInst_and_CI&amp;adaptor=Local%20Search%20Engine&amp;tab=Everything&amp;query=any,contains,Neural%20Network%20Methods%20in%20Natural%20Language%20Processing%20&amp;offset=0" TargetMode="External"/><Relationship Id="rId9" Type="http://schemas.openxmlformats.org/officeDocument/2006/relationships/image" Target="../media/image1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polyu.edu.hk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polyu.edu.hk/bbcswebdav/pid-7107357-dt-content-rid-62917837_1/xid-62917837_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learn.polyu.edu.hk/" TargetMode="Externa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>
            <a:extLst>
              <a:ext uri="{FF2B5EF4-FFF2-40B4-BE49-F238E27FC236}">
                <a16:creationId xmlns:a16="http://schemas.microsoft.com/office/drawing/2014/main" id="{295DCFEC-94D4-4CDA-917F-BF78B15ECC4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840480" y="2194560"/>
            <a:ext cx="8321040" cy="1554480"/>
          </a:xfrm>
        </p:spPr>
        <p:txBody>
          <a:bodyPr/>
          <a:lstStyle/>
          <a:p>
            <a:pPr algn="ctr" eaLnBrk="1" hangingPunct="1"/>
            <a:r>
              <a:rPr lang="en-US" altLang="zh-CN" sz="4400" dirty="0">
                <a:solidFill>
                  <a:schemeClr val="bg1"/>
                </a:solidFill>
                <a:latin typeface="Century Schoolbook" panose="02040604050505020304" pitchFamily="18" charset="0"/>
              </a:rPr>
              <a:t>COMP5423 </a:t>
            </a:r>
            <a:r>
              <a:rPr lang="en-US" altLang="zh-TW" sz="4400" dirty="0">
                <a:solidFill>
                  <a:schemeClr val="bg1"/>
                </a:solidFill>
                <a:latin typeface="Century Schoolbook" panose="02040604050505020304" pitchFamily="18" charset="0"/>
              </a:rPr>
              <a:t>Natural Language Processing</a:t>
            </a:r>
            <a:endParaRPr lang="en-GB" altLang="zh-TW" sz="44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>
            <a:extLst>
              <a:ext uri="{FF2B5EF4-FFF2-40B4-BE49-F238E27FC236}">
                <a16:creationId xmlns:a16="http://schemas.microsoft.com/office/drawing/2014/main" id="{444D09A3-1BE6-4AE9-BC4F-607F41E35E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600" b="1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755D12-8E0C-4B13-A49B-B53CFF8DF2AD}" type="slidenum">
              <a:rPr kumimoji="0" lang="zh-TW" altLang="en-US" sz="1200" b="0">
                <a:solidFill>
                  <a:srgbClr val="000000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zh-TW" sz="12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DD9B0F0B-ABCA-4E0B-A33C-0AED3967BE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54480"/>
            <a:ext cx="10972800" cy="477012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zh-TW" dirty="0"/>
              <a:t>Tentative Teaching Content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dirty="0"/>
              <a:t>Lecture </a:t>
            </a:r>
            <a:r>
              <a:rPr lang="en-US" altLang="zh-TW" dirty="0"/>
              <a:t>Sessions</a:t>
            </a:r>
            <a:r>
              <a:rPr lang="en-US" altLang="zh-CN" dirty="0"/>
              <a:t>: </a:t>
            </a:r>
            <a:r>
              <a:rPr lang="en-US" altLang="zh-TW" dirty="0"/>
              <a:t>NLP Concepts, Models, Approaches and Applications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TW" dirty="0"/>
              <a:t>Natural Language Understanding (NLU)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zh-CN" dirty="0"/>
              <a:t>Morphological/</a:t>
            </a:r>
            <a:r>
              <a:rPr lang="en-US" altLang="zh-TW" dirty="0"/>
              <a:t>Lexical Analysis: Tokenization, Stemming/Lemmatization, Chinese Word Segmentation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zh-CN" dirty="0"/>
              <a:t>S</a:t>
            </a:r>
            <a:r>
              <a:rPr lang="en-US" altLang="zh-TW" dirty="0"/>
              <a:t>yntactic</a:t>
            </a:r>
            <a:r>
              <a:rPr lang="en-US" altLang="zh-CN" dirty="0"/>
              <a:t> Analysis: </a:t>
            </a:r>
            <a:r>
              <a:rPr lang="en-US" altLang="zh-TW" dirty="0"/>
              <a:t>Part-of-Speech (POS) Tagging, </a:t>
            </a:r>
            <a:r>
              <a:rPr lang="en-US" altLang="zh-TW" dirty="0">
                <a:solidFill>
                  <a:srgbClr val="99CCFF"/>
                </a:solidFill>
              </a:rPr>
              <a:t>Syntactic Parsing (Constituency Parsing, Dependency Parsing), Chunking, </a:t>
            </a:r>
            <a:r>
              <a:rPr lang="zh-CN" altLang="en-US" dirty="0">
                <a:solidFill>
                  <a:srgbClr val="99CCFF"/>
                </a:solidFill>
              </a:rPr>
              <a:t> </a:t>
            </a:r>
            <a:r>
              <a:rPr lang="en-US" altLang="zh-CN" dirty="0">
                <a:solidFill>
                  <a:srgbClr val="99CCFF"/>
                </a:solidFill>
              </a:rPr>
              <a:t>Context-Free Grammar</a:t>
            </a:r>
            <a:r>
              <a:rPr lang="en-US" altLang="zh-TW" dirty="0">
                <a:solidFill>
                  <a:srgbClr val="99CCFF"/>
                </a:solidFill>
              </a:rPr>
              <a:t> (aka. Phrase-Structure Grammar)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BB0E5059-56DC-4919-8439-112095E259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/>
              <a:t>Course Introduction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11335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>
            <a:extLst>
              <a:ext uri="{FF2B5EF4-FFF2-40B4-BE49-F238E27FC236}">
                <a16:creationId xmlns:a16="http://schemas.microsoft.com/office/drawing/2014/main" id="{444D09A3-1BE6-4AE9-BC4F-607F41E35E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600" b="1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755D12-8E0C-4B13-A49B-B53CFF8DF2AD}" type="slidenum">
              <a:rPr kumimoji="0" lang="zh-TW" altLang="en-US" sz="1200" b="0">
                <a:solidFill>
                  <a:srgbClr val="000000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zh-TW" sz="12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DD9B0F0B-ABCA-4E0B-A33C-0AED3967BE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54480"/>
            <a:ext cx="10972800" cy="477012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zh-TW" dirty="0"/>
              <a:t>Tentative Teaching Content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TW" dirty="0"/>
              <a:t>Natural Language Understanding (NLU)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zh-CN" dirty="0"/>
              <a:t>Semantic Analysis: </a:t>
            </a:r>
            <a:r>
              <a:rPr lang="en-US" altLang="zh-CN" dirty="0">
                <a:solidFill>
                  <a:srgbClr val="99CCFF"/>
                </a:solidFill>
              </a:rPr>
              <a:t>Word Sense Disambiguation, </a:t>
            </a:r>
            <a:r>
              <a:rPr lang="en-US" altLang="zh-CN" dirty="0"/>
              <a:t>Word Embedding, </a:t>
            </a:r>
            <a:r>
              <a:rPr lang="en-US" altLang="zh-CN" dirty="0">
                <a:solidFill>
                  <a:srgbClr val="99CCFF"/>
                </a:solidFill>
              </a:rPr>
              <a:t>Semantic Role Labeling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99CCFF"/>
                </a:solidFill>
              </a:rPr>
              <a:t>Discourse Analysis: Co-Reference Resolution, Coherence Modeling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TW" dirty="0"/>
              <a:t>Natural Language Generation (NLG)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zh-TW" i="1" dirty="0"/>
              <a:t>N</a:t>
            </a:r>
            <a:r>
              <a:rPr lang="en-US" altLang="zh-TW" dirty="0"/>
              <a:t>-Gram Language Models, Neural Language Models, Word-by-Word Generation, Rule-based </a:t>
            </a:r>
            <a:r>
              <a:rPr lang="en-US" altLang="zh-CN" dirty="0"/>
              <a:t>Generation, </a:t>
            </a:r>
            <a:r>
              <a:rPr lang="en-US" altLang="zh-TW" dirty="0"/>
              <a:t>Template-based Generation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BB0E5059-56DC-4919-8439-112095E259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/>
              <a:t>Course Introduction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5897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>
            <a:extLst>
              <a:ext uri="{FF2B5EF4-FFF2-40B4-BE49-F238E27FC236}">
                <a16:creationId xmlns:a16="http://schemas.microsoft.com/office/drawing/2014/main" id="{444D09A3-1BE6-4AE9-BC4F-607F41E35E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600" b="1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755D12-8E0C-4B13-A49B-B53CFF8DF2AD}" type="slidenum">
              <a:rPr kumimoji="0" lang="zh-TW" altLang="en-US" sz="1200" b="0">
                <a:solidFill>
                  <a:srgbClr val="000000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zh-TW" sz="12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DD9B0F0B-ABCA-4E0B-A33C-0AED3967BE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54480"/>
            <a:ext cx="10972800" cy="51054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zh-TW" dirty="0"/>
              <a:t>Tentative Teaching Content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TW" dirty="0"/>
              <a:t>NLP Applications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zh-TW" dirty="0"/>
              <a:t>Information Retrieval (Ranking)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zh-CN" dirty="0"/>
              <a:t>Sentiment/Emotion Analysis (</a:t>
            </a:r>
            <a:r>
              <a:rPr lang="en-US" altLang="zh-TW" dirty="0"/>
              <a:t>Classification</a:t>
            </a:r>
            <a:r>
              <a:rPr lang="en-US" altLang="zh-CN" dirty="0"/>
              <a:t>)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zh-TW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Information Extraction </a:t>
            </a:r>
            <a:r>
              <a:rPr lang="en-US" altLang="zh-TW" dirty="0">
                <a:solidFill>
                  <a:srgbClr val="99CCFF"/>
                </a:solidFill>
              </a:rPr>
              <a:t>and Knowledge Discovery </a:t>
            </a:r>
            <a:r>
              <a:rPr lang="en-US" altLang="zh-TW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(Sequence Labeling)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zh-TW" dirty="0"/>
              <a:t>Question Answering (Classification, Information Retrieval and Information Extraction)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zh-CN" dirty="0">
                <a:solidFill>
                  <a:srgbClr val="99CCFF"/>
                </a:solidFill>
              </a:rPr>
              <a:t>Machine Translation (NLU and NLG)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99CCFF"/>
                </a:solidFill>
              </a:rPr>
              <a:t>Text Summarization </a:t>
            </a:r>
            <a:r>
              <a:rPr lang="en-US" altLang="zh-CN" dirty="0">
                <a:solidFill>
                  <a:srgbClr val="99CCFF"/>
                </a:solidFill>
              </a:rPr>
              <a:t>(Ranking, NLU and NLG)</a:t>
            </a:r>
            <a:endParaRPr lang="en-US" altLang="zh-TW" dirty="0">
              <a:solidFill>
                <a:srgbClr val="99CCFF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en-US" altLang="zh-CN" dirty="0">
                <a:solidFill>
                  <a:srgbClr val="99CCFF"/>
                </a:solidFill>
              </a:rPr>
              <a:t>Dialogue Systems (NLU, NLG, QA, IR, Recommendation)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BB0E5059-56DC-4919-8439-112095E259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/>
              <a:t>Course Introduction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02928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>
            <a:extLst>
              <a:ext uri="{FF2B5EF4-FFF2-40B4-BE49-F238E27FC236}">
                <a16:creationId xmlns:a16="http://schemas.microsoft.com/office/drawing/2014/main" id="{FCDB54D4-A4F2-439D-B700-B0062B31B4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600" b="1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586B17-6C73-432C-9053-3E9350276DE1}" type="slidenum">
              <a:rPr kumimoji="0" lang="zh-TW" altLang="en-US" sz="1200" b="0">
                <a:solidFill>
                  <a:srgbClr val="000000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zh-TW" sz="12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416D0A14-45AF-42E7-AFC9-F43A6ECF67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54480"/>
            <a:ext cx="10972800" cy="477012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zh-TW" dirty="0"/>
              <a:t>Tentative Teaching Content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TW" dirty="0"/>
              <a:t>Lab Sessions: NLP Toolkits like NLTK </a:t>
            </a:r>
            <a:r>
              <a:rPr lang="en-US" altLang="zh-CN" dirty="0"/>
              <a:t>and </a:t>
            </a:r>
            <a:r>
              <a:rPr lang="en-US" altLang="zh-CN" dirty="0">
                <a:hlinkClick r:id="rId3"/>
              </a:rPr>
              <a:t>Stanford </a:t>
            </a:r>
            <a:r>
              <a:rPr lang="en-US" altLang="zh-CN" dirty="0" err="1">
                <a:hlinkClick r:id="rId3"/>
              </a:rPr>
              <a:t>CoreNLP</a:t>
            </a:r>
            <a:r>
              <a:rPr lang="en-US" altLang="zh-CN" dirty="0"/>
              <a:t>,</a:t>
            </a:r>
            <a:r>
              <a:rPr lang="en-US" altLang="zh-TW" dirty="0"/>
              <a:t> Neural Language Models like BERT, GPTs and ChatGPT, Large </a:t>
            </a:r>
            <a:r>
              <a:rPr lang="en-US" altLang="zh-CN" dirty="0"/>
              <a:t>Language Models like</a:t>
            </a:r>
            <a:r>
              <a:rPr lang="zh-CN" altLang="en-US" dirty="0"/>
              <a:t> </a:t>
            </a:r>
            <a:r>
              <a:rPr lang="en-US" altLang="zh-CN" dirty="0"/>
              <a:t>LLAMA,</a:t>
            </a:r>
            <a:r>
              <a:rPr lang="zh-CN" altLang="en-US" dirty="0"/>
              <a:t> </a:t>
            </a:r>
            <a:r>
              <a:rPr lang="en-US" altLang="zh-TW" dirty="0"/>
              <a:t>MISTRAL and etc.</a:t>
            </a:r>
            <a:endParaRPr lang="en-US" altLang="zh-TW" dirty="0">
              <a:solidFill>
                <a:srgbClr val="CC9900"/>
              </a:solidFill>
            </a:endParaRPr>
          </a:p>
          <a:p>
            <a:pPr lvl="1" eaLnBrk="1" hangingPunct="1">
              <a:spcBef>
                <a:spcPts val="600"/>
              </a:spcBef>
            </a:pPr>
            <a:endParaRPr lang="en-US" altLang="zh-TW" dirty="0"/>
          </a:p>
          <a:p>
            <a:pPr lvl="1" eaLnBrk="1" hangingPunct="1">
              <a:spcBef>
                <a:spcPts val="600"/>
              </a:spcBef>
            </a:pPr>
            <a:endParaRPr lang="en-US" altLang="zh-TW" dirty="0"/>
          </a:p>
          <a:p>
            <a:pPr lvl="1" eaLnBrk="1" hangingPunct="1">
              <a:spcBef>
                <a:spcPts val="600"/>
              </a:spcBef>
            </a:pPr>
            <a:endParaRPr lang="en-US" altLang="zh-TW" dirty="0"/>
          </a:p>
          <a:p>
            <a:pPr lvl="1" eaLnBrk="1" hangingPunct="1">
              <a:spcBef>
                <a:spcPts val="600"/>
              </a:spcBef>
            </a:pPr>
            <a:endParaRPr lang="en-US" altLang="zh-TW" dirty="0"/>
          </a:p>
          <a:p>
            <a:pPr lvl="1" eaLnBrk="1" hangingPunct="1">
              <a:spcBef>
                <a:spcPts val="600"/>
              </a:spcBef>
            </a:pPr>
            <a:endParaRPr lang="en-US" altLang="zh-TW" dirty="0"/>
          </a:p>
          <a:p>
            <a:pPr lvl="1" eaLnBrk="1" hangingPunct="1">
              <a:spcBef>
                <a:spcPts val="600"/>
              </a:spcBef>
            </a:pPr>
            <a:r>
              <a:rPr lang="en-US" altLang="zh-TW" dirty="0"/>
              <a:t>Group Project: TBC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FE7685AD-F597-4368-B21A-07B1536D8A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/>
              <a:t>Course Introduction</a:t>
            </a:r>
            <a:endParaRPr lang="zh-TW" altLang="en-US" sz="4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4382A2-F6D4-630F-19E7-9412B772D14E}"/>
              </a:ext>
            </a:extLst>
          </p:cNvPr>
          <p:cNvGrpSpPr/>
          <p:nvPr/>
        </p:nvGrpSpPr>
        <p:grpSpPr>
          <a:xfrm>
            <a:off x="2237702" y="3400425"/>
            <a:ext cx="7716596" cy="1882141"/>
            <a:chOff x="3789605" y="3436620"/>
            <a:chExt cx="7716596" cy="188214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93233C3-9354-8057-9F1C-346617EA7B1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06874" y="4572000"/>
              <a:ext cx="2003725" cy="731520"/>
              <a:chOff x="2620022" y="2852397"/>
              <a:chExt cx="1500395" cy="547764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8BC3293F-FDDC-7E80-42D8-C8FF91CFDB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20022" y="2852397"/>
                <a:ext cx="557290" cy="54776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C7AC49F-CF94-99CB-F446-EAEBDACF08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77311" y="3007847"/>
                <a:ext cx="943106" cy="282932"/>
              </a:xfrm>
              <a:prstGeom prst="rect">
                <a:avLst/>
              </a:prstGeom>
            </p:spPr>
          </p:pic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9EB5A56-5CC9-472C-3487-0CC7735695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34" t="12886" r="9845" b="21134"/>
            <a:stretch/>
          </p:blipFill>
          <p:spPr>
            <a:xfrm>
              <a:off x="6810372" y="3489960"/>
              <a:ext cx="1571628" cy="100584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EB9F6B-5133-21AB-1BE2-E27088A14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2203" y="3505200"/>
              <a:ext cx="1928602" cy="100584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2BD3AAB-E52E-3318-3ECA-95AB846FA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89605" y="4678681"/>
              <a:ext cx="2026996" cy="54864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F47410E-A691-023E-8F80-0079E9273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0401" y="3436620"/>
              <a:ext cx="1784399" cy="100584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C3B3759-C564-F29D-591B-23BC03F67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7670" y="4678681"/>
              <a:ext cx="1948531" cy="6400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>
            <a:extLst>
              <a:ext uri="{FF2B5EF4-FFF2-40B4-BE49-F238E27FC236}">
                <a16:creationId xmlns:a16="http://schemas.microsoft.com/office/drawing/2014/main" id="{78CB8E9F-8791-42CE-BDF8-7ADA1C38BB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600" b="1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BA9866-1126-4BAF-8546-2A6433CC844B}" type="slidenum">
              <a:rPr kumimoji="0" lang="zh-TW" altLang="en-US" sz="1200" b="0">
                <a:solidFill>
                  <a:srgbClr val="000000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zh-TW" sz="12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CB7DA757-B9C2-4E46-B757-F3BA6FDEFB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54480"/>
            <a:ext cx="10972800" cy="51054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zh-TW" dirty="0"/>
              <a:t>Pre-Requisites</a:t>
            </a:r>
          </a:p>
          <a:p>
            <a:pPr lvl="1" eaLnBrk="1" hangingPunct="1">
              <a:spcBef>
                <a:spcPts val="600"/>
              </a:spcBef>
            </a:pPr>
            <a:r>
              <a:rPr lang="en-US" dirty="0">
                <a:effectLst/>
                <a:latin typeface="Arial" panose="020B0604020202020204" pitchFamily="34" charset="0"/>
              </a:rPr>
              <a:t>No </a:t>
            </a:r>
            <a:r>
              <a:rPr lang="en-US" altLang="zh-TW" dirty="0"/>
              <a:t>Pre-Requisites</a:t>
            </a:r>
            <a:r>
              <a:rPr lang="en-US" dirty="0">
                <a:effectLst/>
                <a:latin typeface="Arial" panose="020B0604020202020204" pitchFamily="34" charset="0"/>
              </a:rPr>
              <a:t>? Definite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ly</a:t>
            </a:r>
            <a:r>
              <a:rPr lang="en-US" dirty="0">
                <a:effectLst/>
                <a:latin typeface="Arial" panose="020B0604020202020204" pitchFamily="34" charset="0"/>
              </a:rPr>
              <a:t> NOT!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TW" dirty="0"/>
              <a:t>Machine Learning Knowledge: Classification (e.g., SVM, NB, Random Forest), Sequence Modeling (e.g., Hidden Markov Models), N</a:t>
            </a:r>
            <a:r>
              <a:rPr lang="en-US" altLang="zh-CN" dirty="0"/>
              <a:t>eural Network Models (e.g., Feedforward Neural Networks)</a:t>
            </a:r>
            <a:endParaRPr lang="en-US" altLang="zh-TW" dirty="0"/>
          </a:p>
          <a:p>
            <a:pPr lvl="1" eaLnBrk="1" hangingPunct="1">
              <a:spcBef>
                <a:spcPts val="600"/>
              </a:spcBef>
            </a:pPr>
            <a:r>
              <a:rPr lang="en-US" altLang="zh-CN" dirty="0"/>
              <a:t>Programming Skill: Python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dirty="0"/>
              <a:t>Please find the “</a:t>
            </a:r>
            <a:r>
              <a:rPr lang="en-US" altLang="zh-CN" dirty="0">
                <a:hlinkClick r:id="rId3"/>
              </a:rPr>
              <a:t>Supplementary Reading Materials</a:t>
            </a:r>
            <a:r>
              <a:rPr lang="en-US" altLang="zh-CN" dirty="0"/>
              <a:t>” in Blackboard for your reference.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7950E13E-3EC2-47C7-84DD-9FB44D4E2E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/>
              <a:t>Course Introduction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87638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>
            <a:extLst>
              <a:ext uri="{FF2B5EF4-FFF2-40B4-BE49-F238E27FC236}">
                <a16:creationId xmlns:a16="http://schemas.microsoft.com/office/drawing/2014/main" id="{78CB8E9F-8791-42CE-BDF8-7ADA1C38BB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600" b="1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BA9866-1126-4BAF-8546-2A6433CC844B}" type="slidenum">
              <a:rPr kumimoji="0" lang="zh-TW" altLang="en-US" sz="1200" b="0">
                <a:solidFill>
                  <a:srgbClr val="000000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zh-TW" sz="1200" b="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E910DA-D20C-547C-9FBF-DB003D099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454406"/>
            <a:ext cx="7932844" cy="625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538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261350-CA58-73FA-D636-D22D2E28F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315" y="2133601"/>
            <a:ext cx="5543371" cy="342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0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>
            <a:extLst>
              <a:ext uri="{FF2B5EF4-FFF2-40B4-BE49-F238E27FC236}">
                <a16:creationId xmlns:a16="http://schemas.microsoft.com/office/drawing/2014/main" id="{1C087A2D-F529-42EA-A66D-DC5959AC0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0480" y="2194560"/>
            <a:ext cx="8321040" cy="155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ts val="600"/>
              </a:spcBef>
              <a:buClr>
                <a:schemeClr val="bg2"/>
              </a:buClr>
              <a:buSzPct val="75000"/>
            </a:pPr>
            <a:r>
              <a:rPr lang="en-GB" altLang="zh-CN" sz="4400" b="1" dirty="0">
                <a:solidFill>
                  <a:schemeClr val="bg1"/>
                </a:solidFill>
              </a:rPr>
              <a:t>Course Introduction</a:t>
            </a:r>
            <a:endParaRPr lang="en-GB" altLang="zh-TW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182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>
            <a:extLst>
              <a:ext uri="{FF2B5EF4-FFF2-40B4-BE49-F238E27FC236}">
                <a16:creationId xmlns:a16="http://schemas.microsoft.com/office/drawing/2014/main" id="{8995AC34-01FE-440C-BCB9-140D53F18E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54480"/>
            <a:ext cx="10972800" cy="4876800"/>
          </a:xfrm>
          <a:noFill/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zh-CN" dirty="0"/>
              <a:t>Lecturer (</a:t>
            </a:r>
            <a:r>
              <a:rPr lang="en-US" altLang="zh-TW" dirty="0"/>
              <a:t>Responsible </a:t>
            </a:r>
            <a:r>
              <a:rPr lang="en-US" altLang="zh-CN" dirty="0"/>
              <a:t>for Lecture Classes)</a:t>
            </a:r>
            <a:endParaRPr lang="en-US" altLang="zh-TW" dirty="0"/>
          </a:p>
          <a:p>
            <a:pPr lvl="1" eaLnBrk="1" hangingPunct="1">
              <a:spcBef>
                <a:spcPts val="600"/>
              </a:spcBef>
            </a:pPr>
            <a:r>
              <a:rPr lang="en-US" altLang="zh-TW" dirty="0"/>
              <a:t>Maggie, Wenjie Li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TW" dirty="0"/>
              <a:t>cswjli@</a:t>
            </a:r>
            <a:r>
              <a:rPr lang="en-US" altLang="zh-CN" dirty="0"/>
              <a:t>comp.</a:t>
            </a:r>
            <a:r>
              <a:rPr lang="en-US" altLang="zh-TW" dirty="0"/>
              <a:t>polyu.edu.hk 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dirty="0"/>
              <a:t>PQ707</a:t>
            </a:r>
            <a:endParaRPr lang="en-US" altLang="zh-TW" dirty="0"/>
          </a:p>
          <a:p>
            <a:pPr eaLnBrk="1" hangingPunct="1">
              <a:spcBef>
                <a:spcPts val="600"/>
              </a:spcBef>
            </a:pPr>
            <a:r>
              <a:rPr lang="en-US" altLang="zh-TW" dirty="0"/>
              <a:t>Tutors </a:t>
            </a:r>
            <a:r>
              <a:rPr lang="en-US" altLang="zh-CN" dirty="0"/>
              <a:t>(</a:t>
            </a:r>
            <a:r>
              <a:rPr lang="en-US" altLang="zh-TW" dirty="0"/>
              <a:t>Responsible </a:t>
            </a:r>
            <a:r>
              <a:rPr lang="en-US" altLang="zh-CN" dirty="0"/>
              <a:t>for Labs</a:t>
            </a:r>
            <a:r>
              <a:rPr lang="en-US" altLang="zh-TW" dirty="0"/>
              <a:t> and Project</a:t>
            </a:r>
            <a:r>
              <a:rPr lang="en-US" altLang="zh-CN" dirty="0"/>
              <a:t>)</a:t>
            </a:r>
            <a:endParaRPr lang="en-US" altLang="zh-TW" dirty="0"/>
          </a:p>
          <a:p>
            <a:pPr lvl="1" eaLnBrk="1" hangingPunct="1">
              <a:spcBef>
                <a:spcPts val="600"/>
              </a:spcBef>
            </a:pPr>
            <a:r>
              <a:rPr lang="en-US" altLang="zh-CN" dirty="0" err="1"/>
              <a:t>Dongding</a:t>
            </a:r>
            <a:r>
              <a:rPr lang="en-US" altLang="zh-CN" dirty="0"/>
              <a:t> Lin</a:t>
            </a:r>
            <a:r>
              <a:rPr lang="fr-FR" altLang="zh-CN" dirty="0"/>
              <a:t>, 22037064r@connect.polyu.hk</a:t>
            </a:r>
            <a:r>
              <a:rPr lang="en-US" altLang="zh-CN" dirty="0"/>
              <a:t>,</a:t>
            </a:r>
            <a:r>
              <a:rPr lang="en-US" altLang="en-US" dirty="0"/>
              <a:t> </a:t>
            </a:r>
            <a:r>
              <a:rPr lang="fr-FR" altLang="zh-CN" dirty="0"/>
              <a:t>PQ719 </a:t>
            </a:r>
            <a:endParaRPr lang="en-US" altLang="zh-TW" dirty="0"/>
          </a:p>
          <a:p>
            <a:pPr lvl="1" eaLnBrk="1" hangingPunct="1">
              <a:spcBef>
                <a:spcPts val="600"/>
              </a:spcBef>
            </a:pPr>
            <a:r>
              <a:rPr lang="en-US" altLang="zh-CN" dirty="0"/>
              <a:t>Heming Xia, 23123186r</a:t>
            </a:r>
            <a:r>
              <a:rPr lang="fr-FR" altLang="zh-CN" dirty="0"/>
              <a:t>@connect.polyu.hk, QT415</a:t>
            </a:r>
            <a:endParaRPr lang="fr-FR" altLang="zh-TW" dirty="0"/>
          </a:p>
        </p:txBody>
      </p:sp>
      <p:sp>
        <p:nvSpPr>
          <p:cNvPr id="9218" name="Slide Number Placeholder 4">
            <a:extLst>
              <a:ext uri="{FF2B5EF4-FFF2-40B4-BE49-F238E27FC236}">
                <a16:creationId xmlns:a16="http://schemas.microsoft.com/office/drawing/2014/main" id="{24CAEC9C-09D7-4767-9F99-7F32037A7F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600" b="1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16D4E7-BE09-494F-B2FA-1B6F181CA529}" type="slidenum">
              <a:rPr kumimoji="0" lang="zh-TW" altLang="en-US" sz="1200" b="0">
                <a:solidFill>
                  <a:schemeClr val="tx1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zh-TW" sz="1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1DB97B7B-8B35-42D6-A254-76C563E413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Course Introduction</a:t>
            </a:r>
            <a:endParaRPr lang="zh-TW" altLang="en-US" sz="4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F32A7B-FBC2-4F3B-B923-83B9AEF7C2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16" b="27258"/>
          <a:stretch/>
        </p:blipFill>
        <p:spPr>
          <a:xfrm>
            <a:off x="8763000" y="1905000"/>
            <a:ext cx="1650045" cy="1645920"/>
          </a:xfrm>
          <a:prstGeom prst="rect">
            <a:avLst/>
          </a:prstGeom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544D573-191B-9CC3-7D02-27580AB6069C}"/>
              </a:ext>
            </a:extLst>
          </p:cNvPr>
          <p:cNvGrpSpPr/>
          <p:nvPr/>
        </p:nvGrpSpPr>
        <p:grpSpPr>
          <a:xfrm>
            <a:off x="4519740" y="4961541"/>
            <a:ext cx="3481260" cy="1463040"/>
            <a:chOff x="4457700" y="4981303"/>
            <a:chExt cx="3481260" cy="146304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FFC88A1-0067-1D66-D38B-30658E2F69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32" t="16667"/>
            <a:stretch/>
          </p:blipFill>
          <p:spPr>
            <a:xfrm>
              <a:off x="4457700" y="4981303"/>
              <a:ext cx="1361820" cy="1463040"/>
            </a:xfrm>
            <a:prstGeom prst="rect">
              <a:avLst/>
            </a:prstGeom>
            <a:effectLst>
              <a:outerShdw blurRad="2540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8E431E3-09BF-8AD9-45BE-E09A0CD03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r="5873"/>
            <a:stretch/>
          </p:blipFill>
          <p:spPr>
            <a:xfrm>
              <a:off x="6577140" y="4981303"/>
              <a:ext cx="1361820" cy="1463040"/>
            </a:xfrm>
            <a:prstGeom prst="rect">
              <a:avLst/>
            </a:prstGeom>
            <a:effectLst>
              <a:outerShdw blurRad="2540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>
            <a:extLst>
              <a:ext uri="{FF2B5EF4-FFF2-40B4-BE49-F238E27FC236}">
                <a16:creationId xmlns:a16="http://schemas.microsoft.com/office/drawing/2014/main" id="{AACAC276-CED5-4160-B69E-6DA4B4E086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600" b="1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7DCBCE-C4C1-43B8-A8E7-F9335E529CC5}" type="slidenum">
              <a:rPr kumimoji="0" lang="zh-TW" altLang="en-US" sz="1200" b="0">
                <a:solidFill>
                  <a:schemeClr val="tx1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zh-TW" sz="1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006688F8-4ACA-4931-A71C-FCA696C9D8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/>
              <a:t>Course Introduction</a:t>
            </a:r>
            <a:endParaRPr lang="zh-TW" altLang="en-US" sz="4000" dirty="0"/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5935B975-9B48-4EAF-A48C-397C014501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54480"/>
            <a:ext cx="10972800" cy="4876800"/>
          </a:xfrm>
          <a:noFill/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zh-TW" dirty="0"/>
              <a:t>Reference Books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TW" dirty="0">
                <a:hlinkClick r:id="rId3"/>
              </a:rPr>
              <a:t>Speech and Language Processing: An Introduction to Natural Language Processing, Computational Linguistics and Speech Recognition </a:t>
            </a:r>
            <a:r>
              <a:rPr lang="en-US" altLang="zh-TW" dirty="0">
                <a:solidFill>
                  <a:srgbClr val="FF0000"/>
                </a:solidFill>
              </a:rPr>
              <a:t>(P98.J87)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TW" dirty="0">
                <a:hlinkClick r:id="rId4"/>
              </a:rPr>
              <a:t>Foundations of Statistical Natural Language Processing</a:t>
            </a:r>
            <a:r>
              <a:rPr lang="en-US" altLang="zh-TW" dirty="0"/>
              <a:t> (P98.5.S83 M36)</a:t>
            </a:r>
          </a:p>
          <a:p>
            <a:pPr lvl="1" eaLnBrk="1" hangingPunct="1">
              <a:spcBef>
                <a:spcPts val="600"/>
              </a:spcBef>
            </a:pPr>
            <a:endParaRPr lang="en-US" altLang="zh-TW" dirty="0"/>
          </a:p>
          <a:p>
            <a:pPr lvl="1" eaLnBrk="1" hangingPunct="1">
              <a:spcBef>
                <a:spcPts val="600"/>
              </a:spcBef>
            </a:pPr>
            <a:endParaRPr lang="en-US" altLang="zh-TW" dirty="0"/>
          </a:p>
          <a:p>
            <a:pPr lvl="1" eaLnBrk="1" hangingPunct="1">
              <a:spcBef>
                <a:spcPts val="600"/>
              </a:spcBef>
            </a:pPr>
            <a:endParaRPr lang="en-US" altLang="zh-TW" dirty="0"/>
          </a:p>
          <a:p>
            <a:pPr lvl="1" eaLnBrk="1" hangingPunct="1">
              <a:spcBef>
                <a:spcPts val="600"/>
              </a:spcBef>
            </a:pPr>
            <a:endParaRPr lang="en-US" altLang="zh-TW" dirty="0"/>
          </a:p>
          <a:p>
            <a:pPr lvl="1" eaLnBrk="1" hangingPunct="1">
              <a:spcBef>
                <a:spcPts val="600"/>
              </a:spcBef>
            </a:pPr>
            <a:r>
              <a:rPr lang="en-US" dirty="0">
                <a:hlinkClick r:id="rId5"/>
              </a:rPr>
              <a:t>Natural Language Processing with Python: Analyzing Text with the Natural Language Toolkit </a:t>
            </a:r>
            <a:r>
              <a:rPr lang="en-US" dirty="0"/>
              <a:t>(QA76.73.P98 B57)</a:t>
            </a:r>
            <a:endParaRPr lang="en-US" altLang="zh-TW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B0A537-76D8-09F9-92EA-705517701F21}"/>
              </a:ext>
            </a:extLst>
          </p:cNvPr>
          <p:cNvGrpSpPr/>
          <p:nvPr/>
        </p:nvGrpSpPr>
        <p:grpSpPr>
          <a:xfrm>
            <a:off x="2514600" y="4123945"/>
            <a:ext cx="2675189" cy="1590675"/>
            <a:chOff x="2428623" y="4123945"/>
            <a:chExt cx="2675189" cy="1590675"/>
          </a:xfrm>
        </p:grpSpPr>
        <p:pic>
          <p:nvPicPr>
            <p:cNvPr id="11269" name="Picture 6" descr="Speech and Language Processing: An Introduction to Natural Language Processing, Computational Linguistics and Speech Recognition的圖片搜尋結果">
              <a:extLst>
                <a:ext uri="{FF2B5EF4-FFF2-40B4-BE49-F238E27FC236}">
                  <a16:creationId xmlns:a16="http://schemas.microsoft.com/office/drawing/2014/main" id="{E181455B-B1E0-486C-ACA5-120436690D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623" y="4123945"/>
              <a:ext cx="1187450" cy="1590675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1" name="图片 7">
              <a:extLst>
                <a:ext uri="{FF2B5EF4-FFF2-40B4-BE49-F238E27FC236}">
                  <a16:creationId xmlns:a16="http://schemas.microsoft.com/office/drawing/2014/main" id="{934BC087-A809-4CE7-B0DD-A48CA152DE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4123945"/>
              <a:ext cx="1141412" cy="1590675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6681BB7-94C3-624D-6C8F-4685DBF4E401}"/>
              </a:ext>
            </a:extLst>
          </p:cNvPr>
          <p:cNvGrpSpPr/>
          <p:nvPr/>
        </p:nvGrpSpPr>
        <p:grpSpPr>
          <a:xfrm>
            <a:off x="5904408" y="4123942"/>
            <a:ext cx="2776423" cy="1591058"/>
            <a:chOff x="5675808" y="4123942"/>
            <a:chExt cx="2776423" cy="1591058"/>
          </a:xfrm>
        </p:grpSpPr>
        <p:pic>
          <p:nvPicPr>
            <p:cNvPr id="11270" name="图片 6">
              <a:extLst>
                <a:ext uri="{FF2B5EF4-FFF2-40B4-BE49-F238E27FC236}">
                  <a16:creationId xmlns:a16="http://schemas.microsoft.com/office/drawing/2014/main" id="{9C6EA6CD-1159-480B-9EEF-C88DFA79BB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5808" y="4123944"/>
              <a:ext cx="1268148" cy="1591056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图片 8" descr="统计自然语言处理基础">
              <a:extLst>
                <a:ext uri="{FF2B5EF4-FFF2-40B4-BE49-F238E27FC236}">
                  <a16:creationId xmlns:a16="http://schemas.microsoft.com/office/drawing/2014/main" id="{6E643139-8B88-465D-94A6-33339C078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5200" y="4123942"/>
              <a:ext cx="1137031" cy="1591056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3207E523-0BCC-4175-8AB3-4266FFA1FF7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563" y="4123942"/>
            <a:ext cx="1212237" cy="159105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6740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>
            <a:extLst>
              <a:ext uri="{FF2B5EF4-FFF2-40B4-BE49-F238E27FC236}">
                <a16:creationId xmlns:a16="http://schemas.microsoft.com/office/drawing/2014/main" id="{AACAC276-CED5-4160-B69E-6DA4B4E086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600" b="1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7DCBCE-C4C1-43B8-A8E7-F9335E529CC5}" type="slidenum">
              <a:rPr kumimoji="0" lang="zh-TW" altLang="en-US" sz="1200" b="0">
                <a:solidFill>
                  <a:schemeClr val="tx1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zh-TW" sz="1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006688F8-4ACA-4931-A71C-FCA696C9D8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Course Introduction</a:t>
            </a:r>
            <a:endParaRPr lang="zh-TW" altLang="en-US" sz="4000"/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5935B975-9B48-4EAF-A48C-397C014501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54480"/>
            <a:ext cx="10972800" cy="4876800"/>
          </a:xfrm>
          <a:noFill/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zh-TW" dirty="0"/>
              <a:t>Reference Books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TW" dirty="0">
                <a:hlinkClick r:id="rId3"/>
              </a:rPr>
              <a:t>Introduction to Information Retrieval</a:t>
            </a:r>
            <a:r>
              <a:rPr lang="en-US" altLang="zh-TW" dirty="0"/>
              <a:t> (</a:t>
            </a:r>
            <a:r>
              <a:rPr lang="en-US" dirty="0"/>
              <a:t>QA76.9.T48</a:t>
            </a:r>
            <a:r>
              <a:rPr lang="en-US" altLang="zh-TW" dirty="0"/>
              <a:t>)</a:t>
            </a:r>
          </a:p>
          <a:p>
            <a:pPr lvl="1" eaLnBrk="1" hangingPunct="1">
              <a:spcBef>
                <a:spcPts val="600"/>
              </a:spcBef>
            </a:pPr>
            <a:endParaRPr lang="en-US" altLang="zh-TW" dirty="0"/>
          </a:p>
          <a:p>
            <a:pPr lvl="1" eaLnBrk="1" hangingPunct="1">
              <a:spcBef>
                <a:spcPts val="600"/>
              </a:spcBef>
            </a:pPr>
            <a:endParaRPr lang="en-US" altLang="zh-TW" dirty="0"/>
          </a:p>
          <a:p>
            <a:pPr lvl="1" eaLnBrk="1" hangingPunct="1">
              <a:spcBef>
                <a:spcPts val="600"/>
              </a:spcBef>
            </a:pPr>
            <a:endParaRPr lang="en-US" altLang="zh-TW" dirty="0"/>
          </a:p>
          <a:p>
            <a:pPr lvl="1" eaLnBrk="1" hangingPunct="1">
              <a:spcBef>
                <a:spcPts val="600"/>
              </a:spcBef>
            </a:pPr>
            <a:endParaRPr lang="en-US" altLang="zh-TW" dirty="0"/>
          </a:p>
          <a:p>
            <a:pPr lvl="1" eaLnBrk="1" hangingPunct="1">
              <a:spcBef>
                <a:spcPts val="1800"/>
              </a:spcBef>
            </a:pPr>
            <a:r>
              <a:rPr lang="en-US" altLang="zh-TW" dirty="0">
                <a:hlinkClick r:id="rId4"/>
              </a:rPr>
              <a:t>Neural Network Methods in Natural Language Processing</a:t>
            </a:r>
            <a:r>
              <a:rPr lang="en-US" altLang="zh-TW" dirty="0"/>
              <a:t> (PolyU </a:t>
            </a:r>
            <a:r>
              <a:rPr lang="en-US" altLang="zh-CN" dirty="0"/>
              <a:t>Library</a:t>
            </a:r>
            <a:r>
              <a:rPr lang="en-US" altLang="zh-TW" dirty="0"/>
              <a:t> Online Access)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TW" dirty="0">
                <a:hlinkClick r:id="rId5"/>
              </a:rPr>
              <a:t>Deep Learning for Natural Language Processing</a:t>
            </a:r>
            <a:r>
              <a:rPr lang="en-US" altLang="zh-TW" dirty="0"/>
              <a:t> (PolyU </a:t>
            </a:r>
            <a:r>
              <a:rPr lang="en-US" altLang="zh-CN" dirty="0"/>
              <a:t>Library</a:t>
            </a:r>
            <a:r>
              <a:rPr lang="en-US" altLang="zh-TW" dirty="0"/>
              <a:t> Online Access)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BD4CB7-786B-461D-BDBA-1076754525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743200"/>
            <a:ext cx="1080717" cy="15910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2FA7F37-3738-1ECD-FD89-B7A8D4B660F9}"/>
              </a:ext>
            </a:extLst>
          </p:cNvPr>
          <p:cNvGrpSpPr/>
          <p:nvPr/>
        </p:nvGrpSpPr>
        <p:grpSpPr>
          <a:xfrm>
            <a:off x="2541921" y="2743200"/>
            <a:ext cx="2866759" cy="1591056"/>
            <a:chOff x="2441863" y="2743200"/>
            <a:chExt cx="2866759" cy="159105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6381CAE-09D8-A43D-06C4-07BC535D0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1863" y="2743200"/>
              <a:ext cx="1291937" cy="159105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E18147F-7714-B9B1-02FF-BCD65AA15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8600" y="2743200"/>
              <a:ext cx="1270022" cy="159105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76CC5F4-378C-F2BC-7CA7-D56CCC7D30CB}"/>
              </a:ext>
            </a:extLst>
          </p:cNvPr>
          <p:cNvGrpSpPr/>
          <p:nvPr/>
        </p:nvGrpSpPr>
        <p:grpSpPr>
          <a:xfrm>
            <a:off x="5967458" y="2743200"/>
            <a:ext cx="5386342" cy="1591056"/>
            <a:chOff x="6582114" y="2743200"/>
            <a:chExt cx="5386342" cy="15910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EBE0B4-F8AD-837C-7246-C041482B0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2114" y="2743200"/>
              <a:ext cx="1193292" cy="159105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85C6A09-7F1A-1779-DCD4-E3AEB449A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1514" y="2743200"/>
              <a:ext cx="1177381" cy="159105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835B03F-010C-EA5D-93A6-D505B6A4AD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29" t="5771" r="15715" b="3714"/>
            <a:stretch/>
          </p:blipFill>
          <p:spPr>
            <a:xfrm>
              <a:off x="7997702" y="2743200"/>
              <a:ext cx="1175212" cy="1591056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AD8DC42-D307-1E7D-BBD7-3D63ABA80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9314" y="2743200"/>
              <a:ext cx="1119142" cy="159105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>
            <a:extLst>
              <a:ext uri="{FF2B5EF4-FFF2-40B4-BE49-F238E27FC236}">
                <a16:creationId xmlns:a16="http://schemas.microsoft.com/office/drawing/2014/main" id="{4AA04E80-44DA-4E43-80AE-042B40EE10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600" b="1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DE238E-7663-48F1-8CFE-7A2163AEEF93}" type="slidenum">
              <a:rPr kumimoji="0" lang="zh-TW" altLang="en-US" sz="1200" b="0">
                <a:solidFill>
                  <a:schemeClr val="tx1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zh-TW" sz="1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A3412DA0-D258-482F-8D35-305E68BE90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Course Introduction</a:t>
            </a:r>
            <a:endParaRPr lang="zh-TW" altLang="en-US" sz="4000"/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202E18EE-BA17-4175-8094-42B2A533C9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54480"/>
            <a:ext cx="10972800" cy="4876800"/>
          </a:xfrm>
          <a:noFill/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zh-TW" dirty="0"/>
              <a:t>Teaching Materials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TW" dirty="0"/>
              <a:t>Lecture notes, </a:t>
            </a:r>
            <a:r>
              <a:rPr lang="en-US" altLang="zh-CN" dirty="0"/>
              <a:t>lab materials, lecture homework, lab			 assignment, </a:t>
            </a:r>
            <a:r>
              <a:rPr lang="en-US" altLang="zh-TW" dirty="0"/>
              <a:t>project description, and supplementary			 reading materials, etc. are 	downloadable from 			 </a:t>
            </a:r>
            <a:r>
              <a:rPr lang="en-US" altLang="zh-CN" dirty="0"/>
              <a:t>Blackboard.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dirty="0"/>
              <a:t>Lecture notes and lab materials are normally available one day before class. 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dirty="0"/>
              <a:t>Submit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homework</a:t>
            </a:r>
            <a:r>
              <a:rPr lang="en-US" altLang="zh-TW" dirty="0"/>
              <a:t>, assignment, project code and report to the Blackboard by due time. The penalty for </a:t>
            </a:r>
            <a:r>
              <a:rPr lang="en-US" altLang="zh-TW" dirty="0">
                <a:solidFill>
                  <a:srgbClr val="FF0000"/>
                </a:solidFill>
              </a:rPr>
              <a:t>late submission </a:t>
            </a:r>
            <a:r>
              <a:rPr lang="en-US" altLang="zh-TW" dirty="0"/>
              <a:t>(no later than one week) is a reduction by up to 10% of the total mark.</a:t>
            </a:r>
          </a:p>
        </p:txBody>
      </p:sp>
      <p:pic>
        <p:nvPicPr>
          <p:cNvPr id="13317" name="图片 4">
            <a:hlinkClick r:id="rId3"/>
            <a:extLst>
              <a:ext uri="{FF2B5EF4-FFF2-40B4-BE49-F238E27FC236}">
                <a16:creationId xmlns:a16="http://schemas.microsoft.com/office/drawing/2014/main" id="{F1E038BA-6452-462D-9299-BA44782E7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0" y="2209800"/>
            <a:ext cx="1905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>
            <a:extLst>
              <a:ext uri="{FF2B5EF4-FFF2-40B4-BE49-F238E27FC236}">
                <a16:creationId xmlns:a16="http://schemas.microsoft.com/office/drawing/2014/main" id="{1CBB0A3D-8E4B-44E0-AECC-6A4A251AD1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54480"/>
            <a:ext cx="10972800" cy="4876800"/>
          </a:xfrm>
          <a:noFill/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zh-TW" dirty="0"/>
              <a:t>Tentative Teaching</a:t>
            </a:r>
            <a:r>
              <a:rPr lang="en-US" altLang="zh-CN" dirty="0"/>
              <a:t> Arrangement and Schedule</a:t>
            </a:r>
            <a:endParaRPr lang="en-US" altLang="zh-TW" dirty="0"/>
          </a:p>
          <a:p>
            <a:pPr lvl="1" eaLnBrk="1" hangingPunct="1">
              <a:spcBef>
                <a:spcPts val="600"/>
              </a:spcBef>
            </a:pPr>
            <a:r>
              <a:rPr lang="en-US" altLang="zh-CN" dirty="0"/>
              <a:t>Lecture </a:t>
            </a:r>
            <a:r>
              <a:rPr lang="en-US" altLang="zh-TW" dirty="0"/>
              <a:t>Session</a:t>
            </a:r>
            <a:r>
              <a:rPr lang="en-US" altLang="zh-CN" dirty="0"/>
              <a:t>s (FJ304)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zh-CN" dirty="0"/>
              <a:t>Weeks: 1, 2, 3, 5, 6, 9, 11, 12 and 13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dirty="0"/>
              <a:t>Lab </a:t>
            </a:r>
            <a:r>
              <a:rPr lang="en-US" altLang="zh-TW" dirty="0"/>
              <a:t>Session</a:t>
            </a:r>
            <a:r>
              <a:rPr lang="en-US" altLang="zh-CN" dirty="0"/>
              <a:t>s (PQ604A/B/C)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zh-CN" dirty="0"/>
              <a:t>Weeks: 4, 7 and 10</a:t>
            </a:r>
            <a:endParaRPr lang="en-US" altLang="zh-CN" dirty="0">
              <a:solidFill>
                <a:srgbClr val="008000"/>
              </a:solidFill>
              <a:sym typeface="Wingdings" panose="05000000000000000000" pitchFamily="2" charset="2"/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altLang="zh-CN" dirty="0">
                <a:solidFill>
                  <a:srgbClr val="FF0000"/>
                </a:solidFill>
              </a:rPr>
              <a:t>Mid-Term Quiz</a:t>
            </a:r>
          </a:p>
          <a:p>
            <a:pPr lvl="2" eaLnBrk="1" hangingPunct="1">
              <a:spcBef>
                <a:spcPts val="600"/>
              </a:spcBef>
              <a:buClr>
                <a:srgbClr val="00007D"/>
              </a:buClr>
            </a:pPr>
            <a:r>
              <a:rPr lang="en-US" altLang="zh-CN" dirty="0">
                <a:solidFill>
                  <a:srgbClr val="FF0000"/>
                </a:solidFill>
              </a:rPr>
              <a:t>Week: 8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dirty="0"/>
              <a:t>See “Course Outline” in Blackboard for 					 reference.</a:t>
            </a:r>
          </a:p>
        </p:txBody>
      </p:sp>
      <p:sp>
        <p:nvSpPr>
          <p:cNvPr id="17412" name="Slide Number Placeholder 4">
            <a:extLst>
              <a:ext uri="{FF2B5EF4-FFF2-40B4-BE49-F238E27FC236}">
                <a16:creationId xmlns:a16="http://schemas.microsoft.com/office/drawing/2014/main" id="{24EC78DE-0CE7-4A0B-B200-82AD3597BC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600" b="1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F29B87-998D-4637-BCF9-F9B7B224A246}" type="slidenum">
              <a:rPr kumimoji="0" lang="zh-TW" altLang="en-US" sz="1200" b="0">
                <a:solidFill>
                  <a:schemeClr val="tx1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zh-TW" sz="1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A70A7B34-ED70-4430-8D32-D1626F371A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Course Introduction</a:t>
            </a:r>
            <a:endParaRPr lang="zh-TW" altLang="en-US" sz="40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2C32F49-6FA9-0D10-29E0-C03741DF733F}"/>
              </a:ext>
            </a:extLst>
          </p:cNvPr>
          <p:cNvGrpSpPr/>
          <p:nvPr/>
        </p:nvGrpSpPr>
        <p:grpSpPr>
          <a:xfrm>
            <a:off x="7985386" y="2300949"/>
            <a:ext cx="2682614" cy="3566451"/>
            <a:chOff x="7477386" y="2209800"/>
            <a:chExt cx="2682614" cy="356645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1BDACD3-0224-E9E1-94EF-784BD4FFC7B0}"/>
                </a:ext>
              </a:extLst>
            </p:cNvPr>
            <p:cNvGrpSpPr/>
            <p:nvPr/>
          </p:nvGrpSpPr>
          <p:grpSpPr>
            <a:xfrm>
              <a:off x="7477386" y="2834350"/>
              <a:ext cx="2682614" cy="2941901"/>
              <a:chOff x="7971193" y="2653171"/>
              <a:chExt cx="2682614" cy="2941901"/>
            </a:xfrm>
          </p:grpSpPr>
          <p:pic>
            <p:nvPicPr>
              <p:cNvPr id="2" name="Picture 1">
                <a:hlinkClick r:id="rId3"/>
                <a:extLst>
                  <a:ext uri="{FF2B5EF4-FFF2-40B4-BE49-F238E27FC236}">
                    <a16:creationId xmlns:a16="http://schemas.microsoft.com/office/drawing/2014/main" id="{05B50F31-81A2-01FD-F9DB-1CD3279DF3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29300"/>
              <a:stretch/>
            </p:blipFill>
            <p:spPr>
              <a:xfrm>
                <a:off x="7971193" y="2653171"/>
                <a:ext cx="2682614" cy="2941901"/>
              </a:xfrm>
              <a:prstGeom prst="rect">
                <a:avLst/>
              </a:prstGeom>
            </p:spPr>
          </p:pic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A695D712-6E82-CB41-6050-504CD121549D}"/>
                  </a:ext>
                </a:extLst>
              </p:cNvPr>
              <p:cNvSpPr/>
              <p:nvPr/>
            </p:nvSpPr>
            <p:spPr bwMode="auto">
              <a:xfrm>
                <a:off x="8204424" y="4251757"/>
                <a:ext cx="1920875" cy="609600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:endParaRPr lang="en-US">
                  <a:latin typeface="Arial" charset="0"/>
                </a:endParaRPr>
              </a:p>
            </p:txBody>
          </p:sp>
        </p:grpSp>
        <p:pic>
          <p:nvPicPr>
            <p:cNvPr id="5" name="图片 4">
              <a:hlinkClick r:id="rId5"/>
              <a:extLst>
                <a:ext uri="{FF2B5EF4-FFF2-40B4-BE49-F238E27FC236}">
                  <a16:creationId xmlns:a16="http://schemas.microsoft.com/office/drawing/2014/main" id="{8F214B37-6770-D2DC-3574-6B8F616E78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7386" y="2209800"/>
              <a:ext cx="914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>
            <a:extLst>
              <a:ext uri="{FF2B5EF4-FFF2-40B4-BE49-F238E27FC236}">
                <a16:creationId xmlns:a16="http://schemas.microsoft.com/office/drawing/2014/main" id="{D4344BD1-1713-4C9A-AED8-B47A670C97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600" b="1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BB45F6-0B71-41B3-A6AB-BCF28DB0020C}" type="slidenum">
              <a:rPr kumimoji="0" lang="zh-TW" altLang="en-US" sz="1200" b="0">
                <a:solidFill>
                  <a:schemeClr val="tx1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zh-TW" sz="1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9F367204-02E0-4B16-9BD6-DEF999E211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Course Introduction</a:t>
            </a:r>
            <a:endParaRPr lang="zh-TW" altLang="en-US" sz="4000"/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9ED86CD5-171E-4231-8F83-B7A462DBFA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54480"/>
            <a:ext cx="10972800" cy="4876800"/>
          </a:xfrm>
          <a:noFill/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en-US" dirty="0"/>
              <a:t>Method of Assessment</a:t>
            </a:r>
            <a:endParaRPr lang="en-US" altLang="zh-CN" dirty="0"/>
          </a:p>
          <a:p>
            <a:pPr lvl="1" eaLnBrk="1" hangingPunct="1">
              <a:spcBef>
                <a:spcPts val="600"/>
              </a:spcBef>
            </a:pPr>
            <a:r>
              <a:rPr lang="en-US" altLang="zh-TW" dirty="0"/>
              <a:t>Course Work			</a:t>
            </a:r>
            <a:r>
              <a:rPr lang="en-US" altLang="zh-TW" b="1" dirty="0"/>
              <a:t>55%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zh-TW" dirty="0"/>
              <a:t>Homework			5%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zh-TW" dirty="0"/>
              <a:t>Lab Assignment		5%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zh-TW" dirty="0"/>
              <a:t>Mid-Term Quiz		25%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zh-TW" dirty="0"/>
              <a:t>Group Project		20%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TW" dirty="0"/>
              <a:t>Final Examination		45%</a:t>
            </a:r>
          </a:p>
          <a:p>
            <a:pPr lvl="1" eaLnBrk="1" hangingPunct="1">
              <a:spcBef>
                <a:spcPts val="600"/>
              </a:spcBef>
            </a:pPr>
            <a:endParaRPr lang="en-US" altLang="zh-TW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615E58A-5E5D-57EF-04D7-5421D8E524D4}"/>
              </a:ext>
            </a:extLst>
          </p:cNvPr>
          <p:cNvSpPr/>
          <p:nvPr/>
        </p:nvSpPr>
        <p:spPr bwMode="auto">
          <a:xfrm>
            <a:off x="8656318" y="2954559"/>
            <a:ext cx="2697480" cy="21548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28A80A-A456-0B43-B315-022E39C0404F}"/>
              </a:ext>
            </a:extLst>
          </p:cNvPr>
          <p:cNvSpPr/>
          <p:nvPr/>
        </p:nvSpPr>
        <p:spPr bwMode="auto">
          <a:xfrm>
            <a:off x="762000" y="2954559"/>
            <a:ext cx="7631807" cy="2154842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1746" name="Slide Number Placeholder 4">
            <a:extLst>
              <a:ext uri="{FF2B5EF4-FFF2-40B4-BE49-F238E27FC236}">
                <a16:creationId xmlns:a16="http://schemas.microsoft.com/office/drawing/2014/main" id="{444D09A3-1BE6-4AE9-BC4F-607F41E35E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600" b="1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5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755D12-8E0C-4B13-A49B-B53CFF8DF2AD}" type="slidenum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DD9B0F0B-ABCA-4E0B-A33C-0AED3967BE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54480"/>
            <a:ext cx="10972800" cy="477012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zh-TW" dirty="0"/>
              <a:t>Tentative Teaching Content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BB0E5059-56DC-4919-8439-112095E259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/>
              <a:t>Course Introduction</a:t>
            </a:r>
            <a:endParaRPr lang="zh-TW" altLang="en-US" sz="40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CF9BFA6-877D-B44F-77D9-B7A9A5E86462}"/>
              </a:ext>
            </a:extLst>
          </p:cNvPr>
          <p:cNvSpPr/>
          <p:nvPr/>
        </p:nvSpPr>
        <p:spPr>
          <a:xfrm>
            <a:off x="891386" y="3181158"/>
            <a:ext cx="1800000" cy="1554480"/>
          </a:xfrm>
          <a:prstGeom prst="roundRect">
            <a:avLst/>
          </a:prstGeom>
          <a:solidFill>
            <a:srgbClr val="5B9BD5">
              <a:lumMod val="60000"/>
              <a:lumOff val="40000"/>
            </a:srgbClr>
          </a:solidFill>
          <a:ln w="28575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Morphological Analysis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Tokenization, Lemmatization,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Stemming,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Word Segmentation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C18F473-381D-39EB-97C4-7D353D782EE0}"/>
              </a:ext>
            </a:extLst>
          </p:cNvPr>
          <p:cNvSpPr/>
          <p:nvPr/>
        </p:nvSpPr>
        <p:spPr>
          <a:xfrm>
            <a:off x="2820600" y="3744679"/>
            <a:ext cx="1980000" cy="980765"/>
          </a:xfrm>
          <a:prstGeom prst="roundRect">
            <a:avLst/>
          </a:prstGeom>
          <a:solidFill>
            <a:srgbClr val="70AD47">
              <a:lumMod val="60000"/>
              <a:lumOff val="40000"/>
            </a:srgbClr>
          </a:solidFill>
          <a:ln w="28575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Syntactic Analysis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Part-of-Speech Tagging,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i="1" kern="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Syntactic Parsing</a:t>
            </a:r>
            <a:endParaRPr kumimoji="0" lang="en-US" altLang="zh-CN" sz="14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A266C25-B355-F021-5AB5-7AA898E12FD4}"/>
              </a:ext>
            </a:extLst>
          </p:cNvPr>
          <p:cNvSpPr/>
          <p:nvPr/>
        </p:nvSpPr>
        <p:spPr>
          <a:xfrm>
            <a:off x="4928615" y="3588256"/>
            <a:ext cx="1944000" cy="1141794"/>
          </a:xfrm>
          <a:prstGeom prst="roundRect">
            <a:avLst/>
          </a:prstGeom>
          <a:solidFill>
            <a:srgbClr val="FFC000">
              <a:lumMod val="60000"/>
              <a:lumOff val="40000"/>
            </a:srgbClr>
          </a:solidFill>
          <a:ln w="28575" cap="flat" cmpd="sng" algn="ctr">
            <a:solidFill>
              <a:srgbClr val="CC99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Semantic Analysis</a:t>
            </a:r>
            <a:r>
              <a:rPr kumimoji="0" lang="en-US" altLang="zh-CN" sz="16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Sense Disambiguation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Word Embedding,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1" kern="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Semantic Labeling</a:t>
            </a:r>
            <a:endParaRPr kumimoji="0" lang="en-US" sz="14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16ECAC4-10ED-76D9-85CF-C464F597F2EC}"/>
              </a:ext>
            </a:extLst>
          </p:cNvPr>
          <p:cNvSpPr/>
          <p:nvPr/>
        </p:nvSpPr>
        <p:spPr>
          <a:xfrm>
            <a:off x="6984731" y="4084320"/>
            <a:ext cx="1325166" cy="640080"/>
          </a:xfrm>
          <a:prstGeom prst="roundRect">
            <a:avLst/>
          </a:prstGeom>
          <a:solidFill>
            <a:srgbClr val="ED7D31">
              <a:lumMod val="60000"/>
              <a:lumOff val="40000"/>
            </a:srgbClr>
          </a:solidFill>
          <a:ln w="28575" cap="flat" cmpd="sng" algn="ctr">
            <a:solidFill>
              <a:srgbClr val="FF660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Discourse Analysis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B6709D-79EF-6324-63E4-D871225D506D}"/>
              </a:ext>
            </a:extLst>
          </p:cNvPr>
          <p:cNvCxnSpPr/>
          <p:nvPr/>
        </p:nvCxnSpPr>
        <p:spPr bwMode="auto">
          <a:xfrm>
            <a:off x="914400" y="5185602"/>
            <a:ext cx="7406640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FDF300-6AA1-1DB1-5E74-CF7A65D79B3A}"/>
              </a:ext>
            </a:extLst>
          </p:cNvPr>
          <p:cNvSpPr txBox="1"/>
          <p:nvPr/>
        </p:nvSpPr>
        <p:spPr>
          <a:xfrm>
            <a:off x="3405360" y="4770848"/>
            <a:ext cx="3147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Natural Language Understanding</a:t>
            </a:r>
            <a:endParaRPr kumimoji="1" lang="en-US" sz="1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Calibri" panose="020F050202020403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1195344-BFD9-77C3-877C-7EC23CD1A74D}"/>
              </a:ext>
            </a:extLst>
          </p:cNvPr>
          <p:cNvGrpSpPr/>
          <p:nvPr/>
        </p:nvGrpSpPr>
        <p:grpSpPr>
          <a:xfrm>
            <a:off x="8522580" y="3664439"/>
            <a:ext cx="2907420" cy="1521163"/>
            <a:chOff x="7848600" y="4913391"/>
            <a:chExt cx="2907420" cy="1521163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168FC49-0183-B7F2-62FC-87B710F4B9F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97580" y="6434554"/>
              <a:ext cx="2651760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AF547EF-2B3E-3CA8-935D-FF1D276D4C16}"/>
                </a:ext>
              </a:extLst>
            </p:cNvPr>
            <p:cNvSpPr txBox="1"/>
            <p:nvPr/>
          </p:nvSpPr>
          <p:spPr>
            <a:xfrm>
              <a:off x="7848600" y="6019800"/>
              <a:ext cx="29074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Calibri" panose="020F0502020204030204" pitchFamily="34" charset="0"/>
                </a:rPr>
                <a:t>Natural Language Generation</a:t>
              </a:r>
              <a:endPara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1C2C4B8-2837-66D6-95BC-B0F9F76CCEA8}"/>
                </a:ext>
              </a:extLst>
            </p:cNvPr>
            <p:cNvSpPr/>
            <p:nvPr/>
          </p:nvSpPr>
          <p:spPr>
            <a:xfrm>
              <a:off x="8241420" y="4913391"/>
              <a:ext cx="2209800" cy="1059961"/>
            </a:xfrm>
            <a:prstGeom prst="roundRect">
              <a:avLst/>
            </a:prstGeom>
            <a:solidFill>
              <a:srgbClr val="FF99FF">
                <a:alpha val="30196"/>
              </a:srgbClr>
            </a:solidFill>
            <a:ln w="28575" cap="flat" cmpd="sng" algn="ctr">
              <a:solidFill>
                <a:srgbClr val="FF3399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Language Models</a:t>
              </a:r>
              <a:r>
                <a:rPr kumimoji="0" lang="en-US" altLang="zh-CN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:</a:t>
              </a:r>
              <a:endParaRPr kumimoji="0" lang="en-US" altLang="zh-CN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  <a:p>
              <a:pPr marL="4572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N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-Gram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Language Model</a:t>
              </a:r>
            </a:p>
            <a:p>
              <a:pPr marL="4572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Neural Language Model</a:t>
              </a:r>
            </a:p>
            <a:p>
              <a:pPr marL="4572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Large Language Model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96C5FC-5F46-96AC-FA82-A8ACEF5FF0C0}"/>
              </a:ext>
            </a:extLst>
          </p:cNvPr>
          <p:cNvGrpSpPr/>
          <p:nvPr/>
        </p:nvGrpSpPr>
        <p:grpSpPr>
          <a:xfrm>
            <a:off x="914400" y="5185602"/>
            <a:ext cx="10442820" cy="879918"/>
            <a:chOff x="914400" y="5368482"/>
            <a:chExt cx="10442820" cy="879918"/>
          </a:xfrm>
        </p:grpSpPr>
        <p:sp>
          <p:nvSpPr>
            <p:cNvPr id="19" name="Rectangle: Rounded Corners 22">
              <a:extLst>
                <a:ext uri="{FF2B5EF4-FFF2-40B4-BE49-F238E27FC236}">
                  <a16:creationId xmlns:a16="http://schemas.microsoft.com/office/drawing/2014/main" id="{A917321B-495E-8058-CCD9-519240E8CF12}"/>
                </a:ext>
              </a:extLst>
            </p:cNvPr>
            <p:cNvSpPr/>
            <p:nvPr/>
          </p:nvSpPr>
          <p:spPr>
            <a:xfrm>
              <a:off x="914400" y="5791200"/>
              <a:ext cx="10442820" cy="457200"/>
            </a:xfrm>
            <a:prstGeom prst="roundRect">
              <a:avLst/>
            </a:prstGeom>
            <a:solidFill>
              <a:srgbClr val="CCCCFF"/>
            </a:solidFill>
            <a:ln w="28575" cap="flat" cmpd="sng" algn="ctr">
              <a:solidFill>
                <a:schemeClr val="accent3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Text Classification,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Ranking, </a:t>
              </a:r>
              <a:r>
                <a:rPr kumimoji="0" lang="en-US" altLang="zh-CN" sz="2000" kern="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Generation, and 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Sequence Labeling 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+mn-cs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FCCD4BD-E1EF-B572-8271-81555CD5E45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79280" y="5368482"/>
              <a:ext cx="0" cy="42271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740A69D-1544-B8DE-D6F9-44EADB42079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083800" y="5368482"/>
              <a:ext cx="0" cy="42271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FE00C0-58DD-FEF3-CD97-DCF8ACAF7FA3}"/>
              </a:ext>
            </a:extLst>
          </p:cNvPr>
          <p:cNvGrpSpPr/>
          <p:nvPr/>
        </p:nvGrpSpPr>
        <p:grpSpPr>
          <a:xfrm>
            <a:off x="910978" y="2286000"/>
            <a:ext cx="10442820" cy="3307080"/>
            <a:chOff x="910978" y="2468880"/>
            <a:chExt cx="10442820" cy="330708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39D989C-963A-01A0-8CE1-463FE053D81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982200" y="2933483"/>
              <a:ext cx="0" cy="89611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25" name="Rectangle: Rounded Corners 19">
              <a:extLst>
                <a:ext uri="{FF2B5EF4-FFF2-40B4-BE49-F238E27FC236}">
                  <a16:creationId xmlns:a16="http://schemas.microsoft.com/office/drawing/2014/main" id="{1C4E305E-3341-2EE5-9DAD-BCFC8466204B}"/>
                </a:ext>
              </a:extLst>
            </p:cNvPr>
            <p:cNvSpPr/>
            <p:nvPr/>
          </p:nvSpPr>
          <p:spPr>
            <a:xfrm>
              <a:off x="910978" y="2468880"/>
              <a:ext cx="10442820" cy="457200"/>
            </a:xfrm>
            <a:prstGeom prst="roundRect">
              <a:avLst/>
            </a:prstGeom>
            <a:solidFill>
              <a:srgbClr val="CCECFF"/>
            </a:solidFill>
            <a:ln w="28575" cap="flat" cmpd="sng" algn="ctr">
              <a:solidFill>
                <a:schemeClr val="accent3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Information Retrieval, Sentiment Classification, Dialogue Systems, and etc.  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/>
                <a:cs typeface="+mn-cs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01A9F56-C4EA-770F-9924-F5FDAAF2198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828800" y="2926080"/>
              <a:ext cx="0" cy="42271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821DCFE-888D-E567-2559-C4DCA6AC11C2}"/>
                </a:ext>
              </a:extLst>
            </p:cNvPr>
            <p:cNvCxnSpPr>
              <a:cxnSpLocks/>
              <a:stCxn id="3" idx="0"/>
            </p:cNvCxnSpPr>
            <p:nvPr/>
          </p:nvCxnSpPr>
          <p:spPr bwMode="auto">
            <a:xfrm flipH="1" flipV="1">
              <a:off x="3810000" y="2926080"/>
              <a:ext cx="600" cy="100147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D1F615B-A1D0-AD8F-D74E-87F7D2409701}"/>
                </a:ext>
              </a:extLst>
            </p:cNvPr>
            <p:cNvCxnSpPr>
              <a:cxnSpLocks/>
              <a:stCxn id="4" idx="0"/>
            </p:cNvCxnSpPr>
            <p:nvPr/>
          </p:nvCxnSpPr>
          <p:spPr bwMode="auto">
            <a:xfrm flipV="1">
              <a:off x="5900615" y="2941320"/>
              <a:ext cx="0" cy="8298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F086A72-7705-CA90-0FEF-E05D4EFEAB3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534400" y="2941320"/>
              <a:ext cx="0" cy="283464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2399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11025</TotalTime>
  <Words>854</Words>
  <Application>Microsoft Office PowerPoint</Application>
  <PresentationFormat>Widescreen</PresentationFormat>
  <Paragraphs>147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Arial Narrow</vt:lpstr>
      <vt:lpstr>Calibri</vt:lpstr>
      <vt:lpstr>Century Schoolbook</vt:lpstr>
      <vt:lpstr>Times New Roman</vt:lpstr>
      <vt:lpstr>Wingdings</vt:lpstr>
      <vt:lpstr>Pixel</vt:lpstr>
      <vt:lpstr>PowerPoint Presentation</vt:lpstr>
      <vt:lpstr>PowerPoint Presentation</vt:lpstr>
      <vt:lpstr>Course Introduction</vt:lpstr>
      <vt:lpstr>Course Introduction</vt:lpstr>
      <vt:lpstr>Course Introduction</vt:lpstr>
      <vt:lpstr>Course Introduction</vt:lpstr>
      <vt:lpstr>Course Introduction</vt:lpstr>
      <vt:lpstr>Course Introduction</vt:lpstr>
      <vt:lpstr>Course Introduction</vt:lpstr>
      <vt:lpstr>Course Introduction</vt:lpstr>
      <vt:lpstr>Course Introduction</vt:lpstr>
      <vt:lpstr>Course Introduction</vt:lpstr>
      <vt:lpstr>Course Introduction</vt:lpstr>
      <vt:lpstr>Course Introduction</vt:lpstr>
      <vt:lpstr>PowerPoint Presentation</vt:lpstr>
      <vt:lpstr>PowerPoint Presentation</vt:lpstr>
    </vt:vector>
  </TitlesOfParts>
  <Company>HKPU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COMP423P</dc:title>
  <dc:creator>HKPU</dc:creator>
  <cp:lastModifiedBy>Li, Wenjie [COMP]</cp:lastModifiedBy>
  <cp:revision>1740</cp:revision>
  <cp:lastPrinted>2024-01-14T06:37:26Z</cp:lastPrinted>
  <dcterms:created xsi:type="dcterms:W3CDTF">2003-01-14T06:41:15Z</dcterms:created>
  <dcterms:modified xsi:type="dcterms:W3CDTF">2025-01-14T01:21:02Z</dcterms:modified>
</cp:coreProperties>
</file>