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2" r:id="rId1"/>
    <p:sldMasterId id="2147484657" r:id="rId2"/>
  </p:sldMasterIdLst>
  <p:notesMasterIdLst>
    <p:notesMasterId r:id="rId40"/>
  </p:notesMasterIdLst>
  <p:handoutMasterIdLst>
    <p:handoutMasterId r:id="rId41"/>
  </p:handoutMasterIdLst>
  <p:sldIdLst>
    <p:sldId id="256" r:id="rId3"/>
    <p:sldId id="375" r:id="rId4"/>
    <p:sldId id="666" r:id="rId5"/>
    <p:sldId id="532" r:id="rId6"/>
    <p:sldId id="720" r:id="rId7"/>
    <p:sldId id="749" r:id="rId8"/>
    <p:sldId id="709" r:id="rId9"/>
    <p:sldId id="641" r:id="rId10"/>
    <p:sldId id="635" r:id="rId11"/>
    <p:sldId id="739" r:id="rId12"/>
    <p:sldId id="555" r:id="rId13"/>
    <p:sldId id="692" r:id="rId14"/>
    <p:sldId id="721" r:id="rId15"/>
    <p:sldId id="693" r:id="rId16"/>
    <p:sldId id="653" r:id="rId17"/>
    <p:sldId id="770" r:id="rId18"/>
    <p:sldId id="723" r:id="rId19"/>
    <p:sldId id="722" r:id="rId20"/>
    <p:sldId id="726" r:id="rId21"/>
    <p:sldId id="769" r:id="rId22"/>
    <p:sldId id="737" r:id="rId23"/>
    <p:sldId id="664" r:id="rId24"/>
    <p:sldId id="665" r:id="rId25"/>
    <p:sldId id="694" r:id="rId26"/>
    <p:sldId id="695" r:id="rId27"/>
    <p:sldId id="760" r:id="rId28"/>
    <p:sldId id="761" r:id="rId29"/>
    <p:sldId id="750" r:id="rId30"/>
    <p:sldId id="751" r:id="rId31"/>
    <p:sldId id="755" r:id="rId32"/>
    <p:sldId id="752" r:id="rId33"/>
    <p:sldId id="756" r:id="rId34"/>
    <p:sldId id="530" r:id="rId35"/>
    <p:sldId id="746" r:id="rId36"/>
    <p:sldId id="762" r:id="rId37"/>
    <p:sldId id="748" r:id="rId38"/>
    <p:sldId id="771" r:id="rId39"/>
  </p:sldIdLst>
  <p:sldSz cx="12192000" cy="6858000"/>
  <p:notesSz cx="9931400" cy="6794500"/>
  <p:defaultTextStyle>
    <a:defPPr>
      <a:defRPr lang="en-GB"/>
    </a:defPPr>
    <a:lvl1pPr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9CCFF"/>
    <a:srgbClr val="FDEADA"/>
    <a:srgbClr val="3399FF"/>
    <a:srgbClr val="FFCCFF"/>
    <a:srgbClr val="008000"/>
    <a:srgbClr val="CCECFF"/>
    <a:srgbClr val="DBEEF4"/>
    <a:srgbClr val="FF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93" autoAdjust="0"/>
    <p:restoredTop sz="96824" autoAdjust="0"/>
  </p:normalViewPr>
  <p:slideViewPr>
    <p:cSldViewPr>
      <p:cViewPr varScale="1">
        <p:scale>
          <a:sx n="94" d="100"/>
          <a:sy n="94" d="100"/>
        </p:scale>
        <p:origin x="108" y="450"/>
      </p:cViewPr>
      <p:guideLst>
        <p:guide orient="horz" pos="2160"/>
        <p:guide pos="384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58" d="100"/>
          <a:sy n="58" d="100"/>
        </p:scale>
        <p:origin x="-1812" y="-72"/>
      </p:cViewPr>
      <p:guideLst>
        <p:guide orient="horz" pos="2141"/>
        <p:guide pos="312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87A695A1-FD3D-42BF-AB15-39F1BCBFF241}"/>
              </a:ext>
            </a:extLst>
          </p:cNvPr>
          <p:cNvSpPr>
            <a:spLocks noGrp="1" noChangeArrowheads="1"/>
          </p:cNvSpPr>
          <p:nvPr>
            <p:ph type="hdr" sz="quarter"/>
          </p:nvPr>
        </p:nvSpPr>
        <p:spPr bwMode="auto">
          <a:xfrm>
            <a:off x="2" y="0"/>
            <a:ext cx="4304381" cy="338856"/>
          </a:xfrm>
          <a:prstGeom prst="rect">
            <a:avLst/>
          </a:prstGeom>
          <a:noFill/>
          <a:ln w="9525">
            <a:noFill/>
            <a:miter lim="800000"/>
            <a:headEnd/>
            <a:tailEnd/>
          </a:ln>
          <a:effectLst/>
        </p:spPr>
        <p:txBody>
          <a:bodyPr vert="horz" wrap="square" lIns="96271" tIns="48134" rIns="96271" bIns="48134" numCol="1" anchor="t" anchorCtr="0" compatLnSpc="1">
            <a:prstTxWarp prst="textNoShape">
              <a:avLst/>
            </a:prstTxWarp>
          </a:bodyPr>
          <a:lstStyle>
            <a:lvl1pPr defTabSz="962843" eaLnBrk="1" hangingPunct="1">
              <a:defRPr sz="1300" b="0">
                <a:latin typeface="Times New Roman" pitchFamily="18" charset="0"/>
              </a:defRPr>
            </a:lvl1pPr>
          </a:lstStyle>
          <a:p>
            <a:pPr>
              <a:defRPr/>
            </a:pPr>
            <a:endParaRPr lang="en-GB" altLang="zh-TW"/>
          </a:p>
        </p:txBody>
      </p:sp>
      <p:sp>
        <p:nvSpPr>
          <p:cNvPr id="573443" name="Rectangle 3">
            <a:extLst>
              <a:ext uri="{FF2B5EF4-FFF2-40B4-BE49-F238E27FC236}">
                <a16:creationId xmlns:a16="http://schemas.microsoft.com/office/drawing/2014/main" id="{5FFAC60F-36F0-46B9-A1A3-4B78D1138E5A}"/>
              </a:ext>
            </a:extLst>
          </p:cNvPr>
          <p:cNvSpPr>
            <a:spLocks noGrp="1" noChangeArrowheads="1"/>
          </p:cNvSpPr>
          <p:nvPr>
            <p:ph type="dt" sz="quarter" idx="1"/>
          </p:nvPr>
        </p:nvSpPr>
        <p:spPr bwMode="auto">
          <a:xfrm>
            <a:off x="5627022" y="0"/>
            <a:ext cx="4304379" cy="338856"/>
          </a:xfrm>
          <a:prstGeom prst="rect">
            <a:avLst/>
          </a:prstGeom>
          <a:noFill/>
          <a:ln w="9525">
            <a:noFill/>
            <a:miter lim="800000"/>
            <a:headEnd/>
            <a:tailEnd/>
          </a:ln>
          <a:effectLst/>
        </p:spPr>
        <p:txBody>
          <a:bodyPr vert="horz" wrap="square" lIns="96271" tIns="48134" rIns="96271" bIns="48134" numCol="1" anchor="t" anchorCtr="0" compatLnSpc="1">
            <a:prstTxWarp prst="textNoShape">
              <a:avLst/>
            </a:prstTxWarp>
          </a:bodyPr>
          <a:lstStyle>
            <a:lvl1pPr algn="r" defTabSz="962843" eaLnBrk="1" hangingPunct="1">
              <a:defRPr sz="1300" b="0">
                <a:latin typeface="Times New Roman" pitchFamily="18" charset="0"/>
              </a:defRPr>
            </a:lvl1pPr>
          </a:lstStyle>
          <a:p>
            <a:pPr>
              <a:defRPr/>
            </a:pPr>
            <a:endParaRPr lang="en-GB" altLang="zh-TW"/>
          </a:p>
        </p:txBody>
      </p:sp>
      <p:sp>
        <p:nvSpPr>
          <p:cNvPr id="573444" name="Rectangle 4">
            <a:extLst>
              <a:ext uri="{FF2B5EF4-FFF2-40B4-BE49-F238E27FC236}">
                <a16:creationId xmlns:a16="http://schemas.microsoft.com/office/drawing/2014/main" id="{014B6A8A-5A0C-4663-8365-F0C55C423A7E}"/>
              </a:ext>
            </a:extLst>
          </p:cNvPr>
          <p:cNvSpPr>
            <a:spLocks noGrp="1" noChangeArrowheads="1"/>
          </p:cNvSpPr>
          <p:nvPr>
            <p:ph type="ftr" sz="quarter" idx="2"/>
          </p:nvPr>
        </p:nvSpPr>
        <p:spPr bwMode="auto">
          <a:xfrm>
            <a:off x="2" y="6455645"/>
            <a:ext cx="4304381" cy="338856"/>
          </a:xfrm>
          <a:prstGeom prst="rect">
            <a:avLst/>
          </a:prstGeom>
          <a:noFill/>
          <a:ln w="9525">
            <a:noFill/>
            <a:miter lim="800000"/>
            <a:headEnd/>
            <a:tailEnd/>
          </a:ln>
          <a:effectLst/>
        </p:spPr>
        <p:txBody>
          <a:bodyPr vert="horz" wrap="square" lIns="96271" tIns="48134" rIns="96271" bIns="48134" numCol="1" anchor="b" anchorCtr="0" compatLnSpc="1">
            <a:prstTxWarp prst="textNoShape">
              <a:avLst/>
            </a:prstTxWarp>
          </a:bodyPr>
          <a:lstStyle>
            <a:lvl1pPr defTabSz="962843" eaLnBrk="1" hangingPunct="1">
              <a:defRPr sz="1300" b="0">
                <a:latin typeface="Times New Roman" pitchFamily="18" charset="0"/>
              </a:defRPr>
            </a:lvl1pPr>
          </a:lstStyle>
          <a:p>
            <a:pPr>
              <a:defRPr/>
            </a:pPr>
            <a:endParaRPr lang="en-GB" altLang="zh-TW"/>
          </a:p>
        </p:txBody>
      </p:sp>
      <p:sp>
        <p:nvSpPr>
          <p:cNvPr id="573445" name="Rectangle 5">
            <a:extLst>
              <a:ext uri="{FF2B5EF4-FFF2-40B4-BE49-F238E27FC236}">
                <a16:creationId xmlns:a16="http://schemas.microsoft.com/office/drawing/2014/main" id="{EAD8D9B5-EAD1-4169-AF08-7944A58CF649}"/>
              </a:ext>
            </a:extLst>
          </p:cNvPr>
          <p:cNvSpPr>
            <a:spLocks noGrp="1" noChangeArrowheads="1"/>
          </p:cNvSpPr>
          <p:nvPr>
            <p:ph type="sldNum" sz="quarter" idx="3"/>
          </p:nvPr>
        </p:nvSpPr>
        <p:spPr bwMode="auto">
          <a:xfrm>
            <a:off x="5627022" y="6455645"/>
            <a:ext cx="4304379" cy="338856"/>
          </a:xfrm>
          <a:prstGeom prst="rect">
            <a:avLst/>
          </a:prstGeom>
          <a:noFill/>
          <a:ln w="9525">
            <a:noFill/>
            <a:miter lim="800000"/>
            <a:headEnd/>
            <a:tailEnd/>
          </a:ln>
          <a:effectLst/>
        </p:spPr>
        <p:txBody>
          <a:bodyPr vert="horz" wrap="square" lIns="96271" tIns="48134" rIns="96271" bIns="48134" numCol="1" anchor="b" anchorCtr="0" compatLnSpc="1">
            <a:prstTxWarp prst="textNoShape">
              <a:avLst/>
            </a:prstTxWarp>
          </a:bodyPr>
          <a:lstStyle>
            <a:lvl1pPr algn="r" defTabSz="962025" eaLnBrk="1" hangingPunct="1">
              <a:defRPr sz="1300" b="0">
                <a:latin typeface="Times New Roman" panose="02020603050405020304" pitchFamily="18" charset="0"/>
              </a:defRPr>
            </a:lvl1pPr>
          </a:lstStyle>
          <a:p>
            <a:fld id="{6314B9C5-C5F6-4A81-B03D-2EE1DC3F89D6}" type="slidenum">
              <a:rPr lang="zh-TW" altLang="en-GB"/>
              <a:pPr/>
              <a:t>‹#›</a:t>
            </a:fld>
            <a:endParaRPr lang="en-GB"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1026">
            <a:extLst>
              <a:ext uri="{FF2B5EF4-FFF2-40B4-BE49-F238E27FC236}">
                <a16:creationId xmlns:a16="http://schemas.microsoft.com/office/drawing/2014/main" id="{D6F033A8-0AC5-4B6D-883F-422C853660FC}"/>
              </a:ext>
            </a:extLst>
          </p:cNvPr>
          <p:cNvSpPr>
            <a:spLocks noGrp="1" noChangeArrowheads="1"/>
          </p:cNvSpPr>
          <p:nvPr>
            <p:ph type="hdr" sz="quarter"/>
          </p:nvPr>
        </p:nvSpPr>
        <p:spPr bwMode="auto">
          <a:xfrm>
            <a:off x="1" y="2"/>
            <a:ext cx="4269574" cy="354061"/>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lvl1pPr defTabSz="890870" eaLnBrk="1" hangingPunct="1">
              <a:defRPr sz="1200" b="0">
                <a:latin typeface="Times New Roman" pitchFamily="18" charset="0"/>
              </a:defRPr>
            </a:lvl1pPr>
          </a:lstStyle>
          <a:p>
            <a:pPr>
              <a:defRPr/>
            </a:pPr>
            <a:endParaRPr lang="en-GB" altLang="zh-TW"/>
          </a:p>
        </p:txBody>
      </p:sp>
      <p:sp>
        <p:nvSpPr>
          <p:cNvPr id="574467" name="Rectangle 1027">
            <a:extLst>
              <a:ext uri="{FF2B5EF4-FFF2-40B4-BE49-F238E27FC236}">
                <a16:creationId xmlns:a16="http://schemas.microsoft.com/office/drawing/2014/main" id="{6F925EC7-99D7-457D-AB01-3BF2FC80218A}"/>
              </a:ext>
            </a:extLst>
          </p:cNvPr>
          <p:cNvSpPr>
            <a:spLocks noGrp="1" noChangeArrowheads="1"/>
          </p:cNvSpPr>
          <p:nvPr>
            <p:ph type="dt" idx="1"/>
          </p:nvPr>
        </p:nvSpPr>
        <p:spPr bwMode="auto">
          <a:xfrm>
            <a:off x="5661826" y="2"/>
            <a:ext cx="4269574" cy="354061"/>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lvl1pPr algn="r" defTabSz="890870" eaLnBrk="1" hangingPunct="1">
              <a:defRPr sz="1200" b="0">
                <a:latin typeface="Times New Roman" pitchFamily="18" charset="0"/>
              </a:defRPr>
            </a:lvl1pPr>
          </a:lstStyle>
          <a:p>
            <a:pPr>
              <a:defRPr/>
            </a:pPr>
            <a:endParaRPr lang="en-GB" altLang="zh-TW"/>
          </a:p>
        </p:txBody>
      </p:sp>
      <p:sp>
        <p:nvSpPr>
          <p:cNvPr id="59396" name="Rectangle 1028">
            <a:extLst>
              <a:ext uri="{FF2B5EF4-FFF2-40B4-BE49-F238E27FC236}">
                <a16:creationId xmlns:a16="http://schemas.microsoft.com/office/drawing/2014/main" id="{0A5CA073-F1C5-47FA-9299-BC5A7BFFF10D}"/>
              </a:ext>
            </a:extLst>
          </p:cNvPr>
          <p:cNvSpPr>
            <a:spLocks noGrp="1" noRot="1" noChangeAspect="1" noChangeArrowheads="1" noTextEdit="1"/>
          </p:cNvSpPr>
          <p:nvPr>
            <p:ph type="sldImg" idx="2"/>
          </p:nvPr>
        </p:nvSpPr>
        <p:spPr bwMode="auto">
          <a:xfrm>
            <a:off x="2768600" y="506413"/>
            <a:ext cx="4500563" cy="25320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4469" name="Rectangle 1029">
            <a:extLst>
              <a:ext uri="{FF2B5EF4-FFF2-40B4-BE49-F238E27FC236}">
                <a16:creationId xmlns:a16="http://schemas.microsoft.com/office/drawing/2014/main" id="{8CA4B1BD-6103-494E-BD0E-EBEB473BC9DC}"/>
              </a:ext>
            </a:extLst>
          </p:cNvPr>
          <p:cNvSpPr>
            <a:spLocks noGrp="1" noChangeArrowheads="1"/>
          </p:cNvSpPr>
          <p:nvPr>
            <p:ph type="body" sz="quarter" idx="3"/>
          </p:nvPr>
        </p:nvSpPr>
        <p:spPr bwMode="auto">
          <a:xfrm>
            <a:off x="1278553" y="3239769"/>
            <a:ext cx="7374297" cy="3039930"/>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p>
            <a:pPr lvl="0"/>
            <a:r>
              <a:rPr lang="zh-TW" altLang="en-GB" noProof="0"/>
              <a:t>按一下以編輯母片</a:t>
            </a:r>
          </a:p>
          <a:p>
            <a:pPr lvl="1"/>
            <a:r>
              <a:rPr lang="zh-TW" altLang="en-GB" noProof="0"/>
              <a:t>第二層</a:t>
            </a:r>
          </a:p>
          <a:p>
            <a:pPr lvl="2"/>
            <a:r>
              <a:rPr lang="zh-TW" altLang="en-GB" noProof="0"/>
              <a:t>第三層</a:t>
            </a:r>
          </a:p>
          <a:p>
            <a:pPr lvl="3"/>
            <a:r>
              <a:rPr lang="zh-TW" altLang="en-GB" noProof="0"/>
              <a:t>第四層</a:t>
            </a:r>
          </a:p>
          <a:p>
            <a:pPr lvl="4"/>
            <a:r>
              <a:rPr lang="zh-TW" altLang="en-GB" noProof="0"/>
              <a:t>第五層</a:t>
            </a:r>
          </a:p>
        </p:txBody>
      </p:sp>
      <p:sp>
        <p:nvSpPr>
          <p:cNvPr id="574470" name="Rectangle 1030">
            <a:extLst>
              <a:ext uri="{FF2B5EF4-FFF2-40B4-BE49-F238E27FC236}">
                <a16:creationId xmlns:a16="http://schemas.microsoft.com/office/drawing/2014/main" id="{EE704ED2-B04E-46E1-BED9-14D35030C5AB}"/>
              </a:ext>
            </a:extLst>
          </p:cNvPr>
          <p:cNvSpPr>
            <a:spLocks noGrp="1" noChangeArrowheads="1"/>
          </p:cNvSpPr>
          <p:nvPr>
            <p:ph type="ftr" sz="quarter" idx="4"/>
          </p:nvPr>
        </p:nvSpPr>
        <p:spPr bwMode="auto">
          <a:xfrm>
            <a:off x="1" y="6431750"/>
            <a:ext cx="4269574" cy="355148"/>
          </a:xfrm>
          <a:prstGeom prst="rect">
            <a:avLst/>
          </a:prstGeom>
          <a:noFill/>
          <a:ln w="9525">
            <a:noFill/>
            <a:miter lim="800000"/>
            <a:headEnd/>
            <a:tailEnd/>
          </a:ln>
          <a:effectLst/>
        </p:spPr>
        <p:txBody>
          <a:bodyPr vert="horz" wrap="square" lIns="88999" tIns="44499" rIns="88999" bIns="44499" numCol="1" anchor="b" anchorCtr="0" compatLnSpc="1">
            <a:prstTxWarp prst="textNoShape">
              <a:avLst/>
            </a:prstTxWarp>
          </a:bodyPr>
          <a:lstStyle>
            <a:lvl1pPr defTabSz="890870" eaLnBrk="1" hangingPunct="1">
              <a:defRPr sz="1200" b="0">
                <a:latin typeface="Times New Roman" pitchFamily="18" charset="0"/>
              </a:defRPr>
            </a:lvl1pPr>
          </a:lstStyle>
          <a:p>
            <a:pPr>
              <a:defRPr/>
            </a:pPr>
            <a:endParaRPr lang="en-GB" altLang="zh-TW"/>
          </a:p>
        </p:txBody>
      </p:sp>
      <p:sp>
        <p:nvSpPr>
          <p:cNvPr id="574471" name="Rectangle 1031">
            <a:extLst>
              <a:ext uri="{FF2B5EF4-FFF2-40B4-BE49-F238E27FC236}">
                <a16:creationId xmlns:a16="http://schemas.microsoft.com/office/drawing/2014/main" id="{D6FBF671-66B0-4A2C-A5DB-4259FE03C73F}"/>
              </a:ext>
            </a:extLst>
          </p:cNvPr>
          <p:cNvSpPr>
            <a:spLocks noGrp="1" noChangeArrowheads="1"/>
          </p:cNvSpPr>
          <p:nvPr>
            <p:ph type="sldNum" sz="quarter" idx="5"/>
          </p:nvPr>
        </p:nvSpPr>
        <p:spPr bwMode="auto">
          <a:xfrm>
            <a:off x="5661826" y="6431750"/>
            <a:ext cx="4269574" cy="355148"/>
          </a:xfrm>
          <a:prstGeom prst="rect">
            <a:avLst/>
          </a:prstGeom>
          <a:noFill/>
          <a:ln w="9525">
            <a:noFill/>
            <a:miter lim="800000"/>
            <a:headEnd/>
            <a:tailEnd/>
          </a:ln>
          <a:effectLst/>
        </p:spPr>
        <p:txBody>
          <a:bodyPr vert="horz" wrap="square" lIns="88999" tIns="44499" rIns="88999" bIns="44499" numCol="1" anchor="b" anchorCtr="0" compatLnSpc="1">
            <a:prstTxWarp prst="textNoShape">
              <a:avLst/>
            </a:prstTxWarp>
          </a:bodyPr>
          <a:lstStyle>
            <a:lvl1pPr algn="r" defTabSz="890588" eaLnBrk="1" hangingPunct="1">
              <a:defRPr sz="1200" b="0">
                <a:latin typeface="Times New Roman" panose="02020603050405020304" pitchFamily="18" charset="0"/>
              </a:defRPr>
            </a:lvl1pPr>
          </a:lstStyle>
          <a:p>
            <a:fld id="{08EDC327-2E10-41BD-9CD7-80AB82D4E4D2}" type="slidenum">
              <a:rPr lang="zh-TW" altLang="en-GB"/>
              <a:pPr/>
              <a:t>‹#›</a:t>
            </a:fld>
            <a:endParaRPr lang="en-GB"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10258FD1-9398-4A59-915F-A5AC3898AA1D}"/>
              </a:ext>
            </a:extLst>
          </p:cNvPr>
          <p:cNvSpPr>
            <a:spLocks noGrp="1" noRot="1" noChangeAspect="1" noChangeArrowheads="1" noTextEdit="1"/>
          </p:cNvSpPr>
          <p:nvPr>
            <p:ph type="sldImg"/>
          </p:nvPr>
        </p:nvSpPr>
        <p:spPr>
          <a:xfrm>
            <a:off x="2768600" y="506413"/>
            <a:ext cx="4500563" cy="2532062"/>
          </a:xfrm>
          <a:ln/>
        </p:spPr>
      </p:sp>
      <p:sp>
        <p:nvSpPr>
          <p:cNvPr id="8195" name="Notes Placeholder 2">
            <a:extLst>
              <a:ext uri="{FF2B5EF4-FFF2-40B4-BE49-F238E27FC236}">
                <a16:creationId xmlns:a16="http://schemas.microsoft.com/office/drawing/2014/main" id="{A78D2626-151A-4AB0-A2B6-E3D6ABE97C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
        <p:nvSpPr>
          <p:cNvPr id="8196" name="Slide Number Placeholder 3">
            <a:extLst>
              <a:ext uri="{FF2B5EF4-FFF2-40B4-BE49-F238E27FC236}">
                <a16:creationId xmlns:a16="http://schemas.microsoft.com/office/drawing/2014/main" id="{6495D064-B7A0-492E-87C0-54631CD9DA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C19FA78-80BB-4011-B635-F3DD8E76E3C6}" type="slidenum">
              <a:rPr lang="zh-TW" altLang="en-GB" sz="1200" smtClean="0">
                <a:latin typeface="Times New Roman" panose="02020603050405020304" pitchFamily="18" charset="0"/>
              </a:rPr>
              <a:pPr/>
              <a:t>1</a:t>
            </a:fld>
            <a:endParaRPr lang="en-GB" altLang="zh-TW"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a:extLst>
              <a:ext uri="{FF2B5EF4-FFF2-40B4-BE49-F238E27FC236}">
                <a16:creationId xmlns:a16="http://schemas.microsoft.com/office/drawing/2014/main" id="{B92AD055-25DA-461D-BB48-920010872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40F3A3B9-3B12-41E6-A287-0179CF0EAB87}" type="slidenum">
              <a:rPr lang="zh-TW" altLang="en-GB" sz="1200" b="0" smtClean="0">
                <a:latin typeface="Times New Roman" panose="02020603050405020304" pitchFamily="18" charset="0"/>
              </a:rPr>
              <a:pPr/>
              <a:t>10</a:t>
            </a:fld>
            <a:endParaRPr lang="en-GB" altLang="zh-TW" sz="1200" b="0">
              <a:latin typeface="Times New Roman" panose="02020603050405020304" pitchFamily="18" charset="0"/>
            </a:endParaRPr>
          </a:p>
        </p:txBody>
      </p:sp>
      <p:sp>
        <p:nvSpPr>
          <p:cNvPr id="77827" name="Rectangle 2">
            <a:extLst>
              <a:ext uri="{FF2B5EF4-FFF2-40B4-BE49-F238E27FC236}">
                <a16:creationId xmlns:a16="http://schemas.microsoft.com/office/drawing/2014/main" id="{DA35E3EC-133F-418B-B203-A4A86476E614}"/>
              </a:ext>
            </a:extLst>
          </p:cNvPr>
          <p:cNvSpPr>
            <a:spLocks noGrp="1" noRot="1" noChangeAspect="1" noChangeArrowheads="1" noTextEdit="1"/>
          </p:cNvSpPr>
          <p:nvPr>
            <p:ph type="sldImg"/>
          </p:nvPr>
        </p:nvSpPr>
        <p:spPr>
          <a:xfrm>
            <a:off x="2768600" y="506413"/>
            <a:ext cx="4500563" cy="2532062"/>
          </a:xfrm>
          <a:ln/>
        </p:spPr>
      </p:sp>
      <p:sp>
        <p:nvSpPr>
          <p:cNvPr id="77828" name="Rectangle 3">
            <a:extLst>
              <a:ext uri="{FF2B5EF4-FFF2-40B4-BE49-F238E27FC236}">
                <a16:creationId xmlns:a16="http://schemas.microsoft.com/office/drawing/2014/main" id="{4C7183A9-665A-4BD6-AFBC-01DCFA4A30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ffectLst/>
                <a:latin typeface="Times New Roman" panose="02020603050405020304" pitchFamily="18" charset="0"/>
              </a:rPr>
              <a:t>Sentiment Analysis and Opinion Mining </a:t>
            </a:r>
            <a:r>
              <a:rPr lang="en-US" altLang="en-US" dirty="0"/>
              <a:t>P24:</a:t>
            </a:r>
          </a:p>
          <a:p>
            <a:r>
              <a:rPr lang="en-US" altLang="en-US" dirty="0"/>
              <a:t>    Pang, Bo, Lillian Lee, and </a:t>
            </a:r>
            <a:r>
              <a:rPr lang="en-US" altLang="en-US" dirty="0" err="1"/>
              <a:t>Shivakumar</a:t>
            </a:r>
            <a:r>
              <a:rPr lang="en-US" altLang="en-US" dirty="0"/>
              <a:t> </a:t>
            </a:r>
            <a:r>
              <a:rPr lang="en-US" altLang="en-US" dirty="0" err="1"/>
              <a:t>Vaithyanathan</a:t>
            </a:r>
            <a:r>
              <a:rPr lang="en-US" altLang="en-US" dirty="0"/>
              <a:t>. Thumbs up?: sentiment classification using machine learning techniques. In Proceedings of Conference on Empirical Methods in Natural Language Processing (EMNLP-2002). 2002. (http://www.aclweb.org/anthology/W02-1011) (</a:t>
            </a:r>
            <a:r>
              <a:rPr lang="en-US" altLang="en-US" b="1" dirty="0"/>
              <a:t>Features</a:t>
            </a:r>
            <a:r>
              <a:rPr lang="en-US" altLang="en-US" dirty="0"/>
              <a:t>: Uni-gram, Bi-gram, TF or Binary, POS)</a:t>
            </a:r>
          </a:p>
          <a:p>
            <a:endParaRPr lang="en-US" altLang="en-US" dirty="0"/>
          </a:p>
          <a:p>
            <a:r>
              <a:rPr lang="en-US" dirty="0">
                <a:effectLst/>
                <a:latin typeface="Times New Roman" panose="02020603050405020304" pitchFamily="18" charset="0"/>
              </a:rPr>
              <a:t>Sentiment Analysis and Opinion Mining  </a:t>
            </a:r>
            <a:r>
              <a:rPr lang="en-US" altLang="en-US" dirty="0"/>
              <a:t>P25:</a:t>
            </a:r>
          </a:p>
          <a:p>
            <a:r>
              <a:rPr lang="en-US" altLang="en-US" dirty="0"/>
              <a:t>    Like other supervised machine learning applications, the key for sentiment classification is the engineering of a set of effective features.</a:t>
            </a:r>
          </a:p>
          <a:p>
            <a:endParaRPr lang="en-US" altLang="en-US" dirty="0"/>
          </a:p>
          <a:p>
            <a:r>
              <a:rPr lang="en-US" altLang="en-US" dirty="0"/>
              <a:t>P24:</a:t>
            </a:r>
          </a:p>
          <a:p>
            <a:r>
              <a:rPr lang="en-US" altLang="en-US" dirty="0"/>
              <a:t>    Unigrams (a Bag of Words)</a:t>
            </a:r>
          </a:p>
          <a:p>
            <a:endParaRPr lang="en-US" altLang="en-US" dirty="0"/>
          </a:p>
          <a:p>
            <a:r>
              <a:rPr lang="en-US" altLang="en-US" dirty="0"/>
              <a:t>P25:</a:t>
            </a:r>
          </a:p>
          <a:p>
            <a:r>
              <a:rPr lang="en-US" altLang="en-US" dirty="0"/>
              <a:t>    </a:t>
            </a:r>
            <a:r>
              <a:rPr lang="en-US" altLang="en-US" b="1" dirty="0"/>
              <a:t>Terms and their frequency</a:t>
            </a:r>
            <a:r>
              <a:rPr lang="en-US" altLang="en-US" dirty="0"/>
              <a:t>. These features are individual words (unigram) and their n-grams with associated frequency counts. They are also the most common features used in traditional topic-based text classification. The TF-IDF weighting scheme from </a:t>
            </a:r>
            <a:r>
              <a:rPr lang="en-US" altLang="en-US" b="1" dirty="0"/>
              <a:t>information retrieval </a:t>
            </a:r>
            <a:r>
              <a:rPr lang="en-US" altLang="en-US" dirty="0"/>
              <a:t>may be applied too. As in traditional text classification, these features have been shown highly effective for sentiment classification as well.</a:t>
            </a:r>
          </a:p>
          <a:p>
            <a:endParaRPr lang="en-US" altLang="en-US" dirty="0"/>
          </a:p>
          <a:p>
            <a:r>
              <a:rPr lang="en-US" altLang="en-US" dirty="0"/>
              <a:t>a, ago, also, amazing, battery, bought, camera, Canon, for, G12, heavy, her, however, I (2), is (3), it (2), life, long, love, months, my, picture, quality, simply, six, the (2), thinks, too, wife</a:t>
            </a:r>
          </a:p>
          <a:p>
            <a:endParaRPr lang="en-US" altLang="en-US" dirty="0"/>
          </a:p>
          <a:p>
            <a:r>
              <a:rPr lang="en-US" altLang="en-US" dirty="0"/>
              <a:t>    Like other supervised machine learning applications, the key for sentiment classification is the engineering of a set of effective features.</a:t>
            </a:r>
          </a:p>
          <a:p>
            <a:endParaRPr lang="en-US" altLang="zh-TW" dirty="0"/>
          </a:p>
          <a:p>
            <a:r>
              <a:rPr lang="en-US" altLang="zh-TW" dirty="0"/>
              <a:t>    </a:t>
            </a:r>
            <a:r>
              <a:rPr lang="en-US" altLang="en-US" dirty="0"/>
              <a:t>The part-of-speech (POS) of each word can be important too. Words of different parts of speech (POS) may be treated differently. For example, it was shown that adjectives are important indicators of opinions.</a:t>
            </a:r>
          </a:p>
          <a:p>
            <a:endParaRPr lang="en-US" altLang="zh-TW" dirty="0"/>
          </a:p>
          <a:p>
            <a:r>
              <a:rPr lang="en-US" altLang="zh-TW" dirty="0"/>
              <a:t>    Sentiment words are words in a language that are used to express positive or negative sentiments. For example, good, wonderful, and amazing are positive sentiment words, and bad, poor, and terrible are negative sentiment words. Most sentiment words are adjectives and adverbs, but nouns (e.g., rubbish, junk, and crap) and verbs (e.g., hate and love) can also be used to express sentiments. Apart from individual words, there </a:t>
            </a:r>
          </a:p>
          <a:p>
            <a:r>
              <a:rPr lang="en-US" altLang="zh-TW" dirty="0"/>
              <a:t>are also sentiment phrases and idioms, e.g., cost someone an arm and a leg. </a:t>
            </a:r>
          </a:p>
          <a:p>
            <a:endParaRPr lang="en-US" altLang="zh-TW" dirty="0"/>
          </a:p>
          <a:p>
            <a:r>
              <a:rPr lang="en-US" altLang="zh-TW" dirty="0"/>
              <a:t>    Rules of opinions. Apart from sentiment words and phrases, there are also </a:t>
            </a:r>
            <a:r>
              <a:rPr lang="en-US" altLang="en-US" dirty="0"/>
              <a:t>many other expressions or language compositions that can be used to express or imply sentiments and opinions.</a:t>
            </a:r>
            <a:endParaRPr lang="en-GB" altLang="zh-TW" dirty="0"/>
          </a:p>
          <a:p>
            <a:endParaRPr lang="en-US" altLang="en-US" dirty="0"/>
          </a:p>
          <a:p>
            <a:endParaRPr lang="en-US" altLang="zh-TW" dirty="0"/>
          </a:p>
          <a:p>
            <a:endParaRPr lang="en-GB" altLang="zh-TW" dirty="0"/>
          </a:p>
        </p:txBody>
      </p:sp>
    </p:spTree>
    <p:extLst>
      <p:ext uri="{BB962C8B-B14F-4D97-AF65-F5344CB8AC3E}">
        <p14:creationId xmlns:p14="http://schemas.microsoft.com/office/powerpoint/2010/main" val="79861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790950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067987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Knowledge about words</a:t>
            </a:r>
            <a:endParaRPr lang="en-US" altLang="zh-TW" dirty="0"/>
          </a:p>
        </p:txBody>
      </p:sp>
    </p:spTree>
    <p:extLst>
      <p:ext uri="{BB962C8B-B14F-4D97-AF65-F5344CB8AC3E}">
        <p14:creationId xmlns:p14="http://schemas.microsoft.com/office/powerpoint/2010/main" val="2898481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TW" dirty="0"/>
              <a:t>P25:</a:t>
            </a:r>
          </a:p>
          <a:p>
            <a:r>
              <a:rPr lang="en-US" altLang="zh-TW" dirty="0"/>
              <a:t>     </a:t>
            </a:r>
            <a:r>
              <a:rPr lang="en-US" altLang="zh-TW" b="1" dirty="0"/>
              <a:t>Sentiment words </a:t>
            </a:r>
            <a:r>
              <a:rPr lang="en-US" altLang="zh-TW" dirty="0"/>
              <a:t>are words in a language that are used to express positive or negative sentiments. For example, good, wonderful, and amazing are positive sentiment words, and bad, poor, and terrible are negative sentiment words. Most sentiment words are adjectives and adverbs, but nouns (e.g., rubbish, junk, and crap) and verbs (e.g., hate and love) can also be used to express sentiments. Apart from individual words, there are also sentiment phrases and idioms, e.g., cost someone an arm and a leg. </a:t>
            </a:r>
          </a:p>
          <a:p>
            <a:endParaRPr lang="en-US" altLang="zh-TW" dirty="0"/>
          </a:p>
          <a:p>
            <a:r>
              <a:rPr lang="en-US" altLang="zh-TW" dirty="0"/>
              <a:t>    Rules of opinions. Apart from sentiment words and phrases, there are also </a:t>
            </a:r>
            <a:r>
              <a:rPr lang="en-US" altLang="en-US" dirty="0"/>
              <a:t>many other expressions or language compositions that can be used to express or imply sentiments and opinions.</a:t>
            </a:r>
            <a:endParaRPr lang="en-GB" altLang="zh-TW" dirty="0"/>
          </a:p>
          <a:p>
            <a:endParaRPr lang="en-US" altLang="zh-TW" dirty="0"/>
          </a:p>
        </p:txBody>
      </p:sp>
    </p:spTree>
    <p:extLst>
      <p:ext uri="{BB962C8B-B14F-4D97-AF65-F5344CB8AC3E}">
        <p14:creationId xmlns:p14="http://schemas.microsoft.com/office/powerpoint/2010/main" val="4025260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A6CF7F4A-C217-4748-8D5C-2557F1577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2BFDB4-FD87-45F1-B4B9-E9435AF03509}" type="slidenum">
              <a:rPr lang="zh-TW" altLang="en-GB" sz="1200" b="0" smtClean="0">
                <a:latin typeface="Times New Roman" panose="02020603050405020304" pitchFamily="18" charset="0"/>
              </a:rPr>
              <a:pPr/>
              <a:t>15</a:t>
            </a:fld>
            <a:endParaRPr lang="en-GB" altLang="zh-TW"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C5F16B25-42D9-4CBD-BBDE-E44231A955BF}"/>
              </a:ext>
            </a:extLst>
          </p:cNvPr>
          <p:cNvSpPr>
            <a:spLocks noGrp="1" noRot="1" noChangeAspect="1" noChangeArrowheads="1" noTextEdit="1"/>
          </p:cNvSpPr>
          <p:nvPr>
            <p:ph type="sldImg"/>
          </p:nvPr>
        </p:nvSpPr>
        <p:spPr>
          <a:xfrm>
            <a:off x="2768600" y="506413"/>
            <a:ext cx="4500563" cy="2532062"/>
          </a:xfrm>
          <a:ln/>
        </p:spPr>
      </p:sp>
      <p:sp>
        <p:nvSpPr>
          <p:cNvPr id="83972" name="Rectangle 3">
            <a:extLst>
              <a:ext uri="{FF2B5EF4-FFF2-40B4-BE49-F238E27FC236}">
                <a16:creationId xmlns:a16="http://schemas.microsoft.com/office/drawing/2014/main" id="{AD6E239B-A19E-4F47-A820-7EAADD1C80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P25:</a:t>
            </a:r>
          </a:p>
          <a:p>
            <a:r>
              <a:rPr lang="en-US" altLang="zh-TW" dirty="0"/>
              <a:t>    </a:t>
            </a:r>
            <a:r>
              <a:rPr lang="en-US" altLang="en-US" b="1" dirty="0"/>
              <a:t>Part of speech. </a:t>
            </a:r>
            <a:r>
              <a:rPr lang="en-US" altLang="en-US" dirty="0"/>
              <a:t>The part-of-speech (POS) of each word can be important too. Words of different parts of speech (POS) may be treated differently. For example, it was shown that adjectives are important indicators of opinions. Thus, some researchers treated adjectives as special features. However, one can also use all POS tags and their n-grams as features.</a:t>
            </a:r>
          </a:p>
          <a:p>
            <a:endParaRPr lang="en-US" altLang="en-US" dirty="0"/>
          </a:p>
          <a:p>
            <a:r>
              <a:rPr lang="en-US" dirty="0">
                <a:effectLst/>
                <a:latin typeface="Times New Roman" panose="02020603050405020304" pitchFamily="18" charset="0"/>
              </a:rPr>
              <a:t>Sentiment Analysis and Opinion Mining </a:t>
            </a:r>
            <a:r>
              <a:rPr lang="en-US" altLang="en-US" dirty="0"/>
              <a:t>P24:</a:t>
            </a:r>
          </a:p>
          <a:p>
            <a:r>
              <a:rPr lang="en-US" altLang="en-US" dirty="0"/>
              <a:t>    Pang, Bo, Lillian Lee, and </a:t>
            </a:r>
            <a:r>
              <a:rPr lang="en-US" altLang="en-US" dirty="0" err="1"/>
              <a:t>Shivakumar</a:t>
            </a:r>
            <a:r>
              <a:rPr lang="en-US" altLang="en-US" dirty="0"/>
              <a:t> </a:t>
            </a:r>
            <a:r>
              <a:rPr lang="en-US" altLang="en-US" dirty="0" err="1"/>
              <a:t>Vaithyanathan</a:t>
            </a:r>
            <a:r>
              <a:rPr lang="en-US" altLang="en-US" dirty="0"/>
              <a:t>. Thumbs up?: sentiment classification using machine learning techniques. In Proceedings of Conference on Empirical Methods in Natural Language Processing (EMNLP-2002). 2002. (http://www.aclweb.org/anthology/W02-1011) (</a:t>
            </a:r>
            <a:r>
              <a:rPr lang="en-US" altLang="en-US" b="1" dirty="0"/>
              <a:t>Features</a:t>
            </a:r>
            <a:r>
              <a:rPr lang="en-US" altLang="en-US" dirty="0"/>
              <a:t>: Uni-gram, Bi-gram, TF or Binary, POS)</a:t>
            </a:r>
          </a:p>
          <a:p>
            <a:endParaRPr lang="en-US" altLang="en-US" dirty="0"/>
          </a:p>
          <a:p>
            <a:r>
              <a:rPr lang="en-US" altLang="en-US" dirty="0"/>
              <a:t>Like other supervised machine learning applications, the key for sentiment classification is the engineering of a set of effective features.</a:t>
            </a:r>
          </a:p>
          <a:p>
            <a:endParaRPr lang="en-US" altLang="zh-TW" dirty="0"/>
          </a:p>
          <a:p>
            <a:r>
              <a:rPr lang="en-US" altLang="zh-TW" dirty="0"/>
              <a:t>    </a:t>
            </a:r>
            <a:r>
              <a:rPr lang="en-US" altLang="en-US" dirty="0"/>
              <a:t>The part-of-speech (POS) of each word can be important too. Words of different parts of speech (POS) may be treated differently. For example, </a:t>
            </a:r>
            <a:r>
              <a:rPr lang="en-US" altLang="en-US" b="1" dirty="0"/>
              <a:t>it was shown that adjectives are important indicators of opinions</a:t>
            </a:r>
            <a:r>
              <a:rPr lang="en-US" altLang="en-US" dirty="0"/>
              <a:t>.</a:t>
            </a:r>
          </a:p>
          <a:p>
            <a:endParaRPr lang="en-US" altLang="zh-TW" dirty="0"/>
          </a:p>
          <a:p>
            <a:r>
              <a:rPr lang="en-US" altLang="zh-TW" dirty="0"/>
              <a:t>    Sentiment words are words in a language that are used to express positive or negative sentiments. For example, good, wonderful, and amazing are positive sentiment words, and bad, poor, and terrible are negative sentiment words. Most sentiment words are adjectives and adverbs, but nouns (e.g., rubbish, junk, and crap) and verbs (e.g., hate and love) can also be used to express sentiments. Apart from individual words, there </a:t>
            </a:r>
          </a:p>
          <a:p>
            <a:r>
              <a:rPr lang="en-US" altLang="zh-TW" dirty="0"/>
              <a:t>are also sentiment phrases and idioms, e.g., cost someone an arm and a leg. </a:t>
            </a:r>
          </a:p>
          <a:p>
            <a:endParaRPr lang="en-US" altLang="zh-TW" dirty="0"/>
          </a:p>
          <a:p>
            <a:r>
              <a:rPr lang="en-US" altLang="zh-TW" dirty="0"/>
              <a:t>    Rules of opinions. Apart from sentiment words and phrases, there are also </a:t>
            </a:r>
            <a:r>
              <a:rPr lang="en-US" altLang="en-US" dirty="0"/>
              <a:t>many other expressions or language compositions that can be used to express or imply sentiments and opinions.</a:t>
            </a:r>
            <a:endParaRPr lang="en-GB" altLang="zh-TW"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A6CF7F4A-C217-4748-8D5C-2557F1577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2BFDB4-FD87-45F1-B4B9-E9435AF03509}" type="slidenum">
              <a:rPr lang="zh-TW" altLang="en-GB" sz="1200" b="0" smtClean="0">
                <a:latin typeface="Times New Roman" panose="02020603050405020304" pitchFamily="18" charset="0"/>
              </a:rPr>
              <a:pPr/>
              <a:t>16</a:t>
            </a:fld>
            <a:endParaRPr lang="en-GB" altLang="zh-TW"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C5F16B25-42D9-4CBD-BBDE-E44231A955BF}"/>
              </a:ext>
            </a:extLst>
          </p:cNvPr>
          <p:cNvSpPr>
            <a:spLocks noGrp="1" noRot="1" noChangeAspect="1" noChangeArrowheads="1" noTextEdit="1"/>
          </p:cNvSpPr>
          <p:nvPr>
            <p:ph type="sldImg"/>
          </p:nvPr>
        </p:nvSpPr>
        <p:spPr>
          <a:xfrm>
            <a:off x="2768600" y="506413"/>
            <a:ext cx="4500563" cy="2532062"/>
          </a:xfrm>
          <a:ln/>
        </p:spPr>
      </p:sp>
      <p:sp>
        <p:nvSpPr>
          <p:cNvPr id="83972" name="Rectangle 3">
            <a:extLst>
              <a:ext uri="{FF2B5EF4-FFF2-40B4-BE49-F238E27FC236}">
                <a16:creationId xmlns:a16="http://schemas.microsoft.com/office/drawing/2014/main" id="{AD6E239B-A19E-4F47-A820-7EAADD1C80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extLst>
      <p:ext uri="{BB962C8B-B14F-4D97-AF65-F5344CB8AC3E}">
        <p14:creationId xmlns:p14="http://schemas.microsoft.com/office/powerpoint/2010/main" val="1771209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A6CF7F4A-C217-4748-8D5C-2557F1577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2BFDB4-FD87-45F1-B4B9-E9435AF03509}" type="slidenum">
              <a:rPr lang="zh-TW" altLang="en-GB" sz="1200" b="0" smtClean="0">
                <a:latin typeface="Times New Roman" panose="02020603050405020304" pitchFamily="18" charset="0"/>
              </a:rPr>
              <a:pPr/>
              <a:t>17</a:t>
            </a:fld>
            <a:endParaRPr lang="en-GB" altLang="zh-TW"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C5F16B25-42D9-4CBD-BBDE-E44231A955BF}"/>
              </a:ext>
            </a:extLst>
          </p:cNvPr>
          <p:cNvSpPr>
            <a:spLocks noGrp="1" noRot="1" noChangeAspect="1" noChangeArrowheads="1" noTextEdit="1"/>
          </p:cNvSpPr>
          <p:nvPr>
            <p:ph type="sldImg"/>
          </p:nvPr>
        </p:nvSpPr>
        <p:spPr>
          <a:xfrm>
            <a:off x="2768600" y="506413"/>
            <a:ext cx="4500563" cy="2532062"/>
          </a:xfrm>
          <a:ln/>
        </p:spPr>
      </p:sp>
      <p:sp>
        <p:nvSpPr>
          <p:cNvPr id="83972" name="Rectangle 3">
            <a:extLst>
              <a:ext uri="{FF2B5EF4-FFF2-40B4-BE49-F238E27FC236}">
                <a16:creationId xmlns:a16="http://schemas.microsoft.com/office/drawing/2014/main" id="{AD6E239B-A19E-4F47-A820-7EAADD1C80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P78:</a:t>
            </a:r>
          </a:p>
        </p:txBody>
      </p:sp>
    </p:spTree>
    <p:extLst>
      <p:ext uri="{BB962C8B-B14F-4D97-AF65-F5344CB8AC3E}">
        <p14:creationId xmlns:p14="http://schemas.microsoft.com/office/powerpoint/2010/main" val="1651940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A6CF7F4A-C217-4748-8D5C-2557F1577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2BFDB4-FD87-45F1-B4B9-E9435AF03509}" type="slidenum">
              <a:rPr lang="zh-TW" altLang="en-GB" sz="1200" b="0" smtClean="0">
                <a:latin typeface="Times New Roman" panose="02020603050405020304" pitchFamily="18" charset="0"/>
              </a:rPr>
              <a:pPr/>
              <a:t>18</a:t>
            </a:fld>
            <a:endParaRPr lang="en-GB" altLang="zh-TW"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C5F16B25-42D9-4CBD-BBDE-E44231A955BF}"/>
              </a:ext>
            </a:extLst>
          </p:cNvPr>
          <p:cNvSpPr>
            <a:spLocks noGrp="1" noRot="1" noChangeAspect="1" noChangeArrowheads="1" noTextEdit="1"/>
          </p:cNvSpPr>
          <p:nvPr>
            <p:ph type="sldImg"/>
          </p:nvPr>
        </p:nvSpPr>
        <p:spPr>
          <a:xfrm>
            <a:off x="2768600" y="506413"/>
            <a:ext cx="4500563" cy="2532062"/>
          </a:xfrm>
          <a:ln/>
        </p:spPr>
      </p:sp>
      <p:sp>
        <p:nvSpPr>
          <p:cNvPr id="83972" name="Rectangle 3">
            <a:extLst>
              <a:ext uri="{FF2B5EF4-FFF2-40B4-BE49-F238E27FC236}">
                <a16:creationId xmlns:a16="http://schemas.microsoft.com/office/drawing/2014/main" id="{AD6E239B-A19E-4F47-A820-7EAADD1C80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[ˌ</a:t>
            </a:r>
            <a:r>
              <a:rPr lang="en-US" dirty="0" err="1"/>
              <a:t>fɑrməˈsutɪk</a:t>
            </a:r>
            <a:r>
              <a:rPr lang="en-US" dirty="0"/>
              <a:t>(ə)l] </a:t>
            </a:r>
          </a:p>
          <a:p>
            <a:endParaRPr lang="en-GB" altLang="zh-TW" dirty="0"/>
          </a:p>
        </p:txBody>
      </p:sp>
    </p:spTree>
    <p:extLst>
      <p:ext uri="{BB962C8B-B14F-4D97-AF65-F5344CB8AC3E}">
        <p14:creationId xmlns:p14="http://schemas.microsoft.com/office/powerpoint/2010/main" val="2913975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A6CF7F4A-C217-4748-8D5C-2557F1577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2BFDB4-FD87-45F1-B4B9-E9435AF03509}" type="slidenum">
              <a:rPr lang="zh-TW" altLang="en-GB" sz="1200" b="0" smtClean="0">
                <a:latin typeface="Times New Roman" panose="02020603050405020304" pitchFamily="18" charset="0"/>
              </a:rPr>
              <a:pPr/>
              <a:t>19</a:t>
            </a:fld>
            <a:endParaRPr lang="en-GB" altLang="zh-TW"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C5F16B25-42D9-4CBD-BBDE-E44231A955BF}"/>
              </a:ext>
            </a:extLst>
          </p:cNvPr>
          <p:cNvSpPr>
            <a:spLocks noGrp="1" noRot="1" noChangeAspect="1" noChangeArrowheads="1" noTextEdit="1"/>
          </p:cNvSpPr>
          <p:nvPr>
            <p:ph type="sldImg"/>
          </p:nvPr>
        </p:nvSpPr>
        <p:spPr>
          <a:xfrm>
            <a:off x="2768600" y="506413"/>
            <a:ext cx="4500563" cy="2532062"/>
          </a:xfrm>
          <a:ln/>
        </p:spPr>
      </p:sp>
      <p:sp>
        <p:nvSpPr>
          <p:cNvPr id="83972" name="Rectangle 3">
            <a:extLst>
              <a:ext uri="{FF2B5EF4-FFF2-40B4-BE49-F238E27FC236}">
                <a16:creationId xmlns:a16="http://schemas.microsoft.com/office/drawing/2014/main" id="{AD6E239B-A19E-4F47-A820-7EAADD1C80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a:t>acronym </a:t>
            </a:r>
            <a:r>
              <a:rPr lang="zh-CN" altLang="en-US" dirty="0"/>
              <a:t>缩略语</a:t>
            </a:r>
            <a:endParaRPr lang="en-US" b="0" dirty="0"/>
          </a:p>
          <a:p>
            <a:r>
              <a:rPr lang="en-US" altLang="zh-TW" dirty="0"/>
              <a:t>    For example a period following an upper case word is likely to be an EOS, but if the word itself is St. and the previous word is capitalized, then the period is likely part of a shortening of the word street.</a:t>
            </a:r>
          </a:p>
        </p:txBody>
      </p:sp>
    </p:spTree>
    <p:extLst>
      <p:ext uri="{BB962C8B-B14F-4D97-AF65-F5344CB8AC3E}">
        <p14:creationId xmlns:p14="http://schemas.microsoft.com/office/powerpoint/2010/main" val="63326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FB7BBF23-0E59-4A93-9DD6-2BC456E01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CFCD161-A7EA-4BDC-876A-4C294145373E}" type="slidenum">
              <a:rPr lang="zh-TW" altLang="en-GB" sz="1200">
                <a:latin typeface="Times New Roman" panose="02020603050405020304" pitchFamily="18" charset="0"/>
              </a:rPr>
              <a:pPr/>
              <a:t>2</a:t>
            </a:fld>
            <a:endParaRPr lang="en-GB" altLang="zh-TW" sz="1200">
              <a:latin typeface="Times New Roman" panose="02020603050405020304" pitchFamily="18" charset="0"/>
            </a:endParaRPr>
          </a:p>
        </p:txBody>
      </p:sp>
      <p:sp>
        <p:nvSpPr>
          <p:cNvPr id="33795" name="Rectangle 2">
            <a:extLst>
              <a:ext uri="{FF2B5EF4-FFF2-40B4-BE49-F238E27FC236}">
                <a16:creationId xmlns:a16="http://schemas.microsoft.com/office/drawing/2014/main" id="{5F6D4203-A3A5-4BB1-910A-0ECB72406B6E}"/>
              </a:ext>
            </a:extLst>
          </p:cNvPr>
          <p:cNvSpPr>
            <a:spLocks noGrp="1" noRot="1" noChangeAspect="1" noChangeArrowheads="1" noTextEdit="1"/>
          </p:cNvSpPr>
          <p:nvPr>
            <p:ph type="sldImg"/>
          </p:nvPr>
        </p:nvSpPr>
        <p:spPr>
          <a:xfrm>
            <a:off x="2768600" y="506413"/>
            <a:ext cx="4500563" cy="2532062"/>
          </a:xfrm>
          <a:ln/>
        </p:spPr>
      </p:sp>
      <p:sp>
        <p:nvSpPr>
          <p:cNvPr id="33796" name="Rectangle 3">
            <a:extLst>
              <a:ext uri="{FF2B5EF4-FFF2-40B4-BE49-F238E27FC236}">
                <a16:creationId xmlns:a16="http://schemas.microsoft.com/office/drawing/2014/main" id="{C4C828D8-F121-4AD1-8D81-C9B8613A3B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a:extLst>
              <a:ext uri="{FF2B5EF4-FFF2-40B4-BE49-F238E27FC236}">
                <a16:creationId xmlns:a16="http://schemas.microsoft.com/office/drawing/2014/main" id="{A6CF7F4A-C217-4748-8D5C-2557F15770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2BFDB4-FD87-45F1-B4B9-E9435AF03509}" type="slidenum">
              <a:rPr lang="zh-TW" altLang="en-GB" sz="1200" b="0" smtClean="0">
                <a:latin typeface="Times New Roman" panose="02020603050405020304" pitchFamily="18" charset="0"/>
              </a:rPr>
              <a:pPr/>
              <a:t>20</a:t>
            </a:fld>
            <a:endParaRPr lang="en-GB" altLang="zh-TW" sz="1200" b="0">
              <a:latin typeface="Times New Roman" panose="02020603050405020304" pitchFamily="18" charset="0"/>
            </a:endParaRPr>
          </a:p>
        </p:txBody>
      </p:sp>
      <p:sp>
        <p:nvSpPr>
          <p:cNvPr id="83971" name="Rectangle 2">
            <a:extLst>
              <a:ext uri="{FF2B5EF4-FFF2-40B4-BE49-F238E27FC236}">
                <a16:creationId xmlns:a16="http://schemas.microsoft.com/office/drawing/2014/main" id="{C5F16B25-42D9-4CBD-BBDE-E44231A955BF}"/>
              </a:ext>
            </a:extLst>
          </p:cNvPr>
          <p:cNvSpPr>
            <a:spLocks noGrp="1" noRot="1" noChangeAspect="1" noChangeArrowheads="1" noTextEdit="1"/>
          </p:cNvSpPr>
          <p:nvPr>
            <p:ph type="sldImg"/>
          </p:nvPr>
        </p:nvSpPr>
        <p:spPr>
          <a:xfrm>
            <a:off x="2768600" y="506413"/>
            <a:ext cx="4500563" cy="2532062"/>
          </a:xfrm>
          <a:ln/>
        </p:spPr>
      </p:sp>
      <p:sp>
        <p:nvSpPr>
          <p:cNvPr id="83972" name="Rectangle 3">
            <a:extLst>
              <a:ext uri="{FF2B5EF4-FFF2-40B4-BE49-F238E27FC236}">
                <a16:creationId xmlns:a16="http://schemas.microsoft.com/office/drawing/2014/main" id="{AD6E239B-A19E-4F47-A820-7EAADD1C80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555758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21</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1339462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a:extLst>
              <a:ext uri="{FF2B5EF4-FFF2-40B4-BE49-F238E27FC236}">
                <a16:creationId xmlns:a16="http://schemas.microsoft.com/office/drawing/2014/main" id="{FE91F1ED-6ED0-4548-A2D0-7140CCC75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5654BC52-2253-45B8-97F3-DA8CDC4F74F5}" type="slidenum">
              <a:rPr lang="zh-TW" altLang="en-GB" sz="1200" b="0">
                <a:solidFill>
                  <a:srgbClr val="000000"/>
                </a:solidFill>
                <a:latin typeface="Times New Roman" panose="02020603050405020304" pitchFamily="18" charset="0"/>
              </a:rPr>
              <a:pPr/>
              <a:t>22</a:t>
            </a:fld>
            <a:endParaRPr lang="en-GB" altLang="zh-TW" sz="1200" b="0">
              <a:solidFill>
                <a:srgbClr val="000000"/>
              </a:solidFill>
              <a:latin typeface="Times New Roman" panose="02020603050405020304" pitchFamily="18" charset="0"/>
            </a:endParaRPr>
          </a:p>
        </p:txBody>
      </p:sp>
      <p:sp>
        <p:nvSpPr>
          <p:cNvPr id="91139" name="Rectangle 2">
            <a:extLst>
              <a:ext uri="{FF2B5EF4-FFF2-40B4-BE49-F238E27FC236}">
                <a16:creationId xmlns:a16="http://schemas.microsoft.com/office/drawing/2014/main" id="{D6C4C5DB-5181-4A98-A4EC-A80A852438FC}"/>
              </a:ext>
            </a:extLst>
          </p:cNvPr>
          <p:cNvSpPr>
            <a:spLocks noGrp="1" noRot="1" noChangeAspect="1" noChangeArrowheads="1" noTextEdit="1"/>
          </p:cNvSpPr>
          <p:nvPr>
            <p:ph type="sldImg"/>
          </p:nvPr>
        </p:nvSpPr>
        <p:spPr>
          <a:xfrm>
            <a:off x="2768600" y="506413"/>
            <a:ext cx="4500563" cy="2532062"/>
          </a:xfrm>
          <a:ln/>
        </p:spPr>
      </p:sp>
      <p:sp>
        <p:nvSpPr>
          <p:cNvPr id="91140" name="Rectangle 3">
            <a:extLst>
              <a:ext uri="{FF2B5EF4-FFF2-40B4-BE49-F238E27FC236}">
                <a16:creationId xmlns:a16="http://schemas.microsoft.com/office/drawing/2014/main" id="{68DCC82A-BADD-4A42-B4EC-670007D6DF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031">
            <a:extLst>
              <a:ext uri="{FF2B5EF4-FFF2-40B4-BE49-F238E27FC236}">
                <a16:creationId xmlns:a16="http://schemas.microsoft.com/office/drawing/2014/main" id="{90CC21B3-8130-43A3-B4A5-2927CED4EA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A319FBD5-1803-4200-BE50-BF908E87E442}" type="slidenum">
              <a:rPr lang="zh-TW" altLang="en-GB" sz="1200" b="0">
                <a:solidFill>
                  <a:srgbClr val="000000"/>
                </a:solidFill>
                <a:latin typeface="Times New Roman" panose="02020603050405020304" pitchFamily="18" charset="0"/>
              </a:rPr>
              <a:pPr/>
              <a:t>23</a:t>
            </a:fld>
            <a:endParaRPr lang="en-GB" altLang="zh-TW" sz="1200" b="0">
              <a:solidFill>
                <a:srgbClr val="000000"/>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9C096803-DF2E-4DEA-9CDE-00D422F291D1}"/>
              </a:ext>
            </a:extLst>
          </p:cNvPr>
          <p:cNvSpPr>
            <a:spLocks noGrp="1" noRot="1" noChangeAspect="1" noChangeArrowheads="1" noTextEdit="1"/>
          </p:cNvSpPr>
          <p:nvPr>
            <p:ph type="sldImg"/>
          </p:nvPr>
        </p:nvSpPr>
        <p:spPr>
          <a:xfrm>
            <a:off x="2768600" y="506413"/>
            <a:ext cx="4500563" cy="2532062"/>
          </a:xfrm>
          <a:ln/>
        </p:spPr>
      </p:sp>
      <p:sp>
        <p:nvSpPr>
          <p:cNvPr id="92164" name="Rectangle 3">
            <a:extLst>
              <a:ext uri="{FF2B5EF4-FFF2-40B4-BE49-F238E27FC236}">
                <a16:creationId xmlns:a16="http://schemas.microsoft.com/office/drawing/2014/main" id="{37AB65C5-76D3-44CB-8388-1C9425607E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24</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Numerator vs. Denominator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25</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a:t>Numerator vs. Denominator</a:t>
            </a:r>
          </a:p>
        </p:txBody>
      </p:sp>
    </p:spTree>
    <p:extLst>
      <p:ext uri="{BB962C8B-B14F-4D97-AF65-F5344CB8AC3E}">
        <p14:creationId xmlns:p14="http://schemas.microsoft.com/office/powerpoint/2010/main" val="4251677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26</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a:t>Numerator vs. Denominator</a:t>
            </a:r>
          </a:p>
        </p:txBody>
      </p:sp>
    </p:spTree>
    <p:extLst>
      <p:ext uri="{BB962C8B-B14F-4D97-AF65-F5344CB8AC3E}">
        <p14:creationId xmlns:p14="http://schemas.microsoft.com/office/powerpoint/2010/main" val="2357425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27</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Numerator vs. Denominator</a:t>
            </a:r>
          </a:p>
        </p:txBody>
      </p:sp>
    </p:spTree>
    <p:extLst>
      <p:ext uri="{BB962C8B-B14F-4D97-AF65-F5344CB8AC3E}">
        <p14:creationId xmlns:p14="http://schemas.microsoft.com/office/powerpoint/2010/main" val="276044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28</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2020: Chapter 23 P465</a:t>
            </a:r>
          </a:p>
          <a:p>
            <a:pPr algn="l"/>
            <a:r>
              <a:rPr lang="en-GB" altLang="zh-TW" dirty="0"/>
              <a:t>    </a:t>
            </a:r>
            <a:r>
              <a:rPr lang="en-US" sz="1800" b="0" i="0" u="none" strike="noStrike" baseline="0" dirty="0">
                <a:latin typeface="NimbusRomNo9L-Regu"/>
              </a:rPr>
              <a:t>In order to compute scores, we need to efficiently find documents that contain words in the query. The basic search problem in IR is thus to find all documents </a:t>
            </a:r>
            <a:r>
              <a:rPr lang="en-US" sz="1800" b="0" i="0" u="none" strike="noStrike" baseline="0" dirty="0">
                <a:latin typeface="NimbusRomNo9L-ReguItal"/>
              </a:rPr>
              <a:t>d </a:t>
            </a:r>
            <a:r>
              <a:rPr lang="en-US" sz="1800" b="0" i="0" u="none" strike="noStrike" baseline="0" dirty="0">
                <a:latin typeface="CMSY10"/>
              </a:rPr>
              <a:t>in </a:t>
            </a:r>
            <a:r>
              <a:rPr lang="en-US" sz="1800" b="0" i="0" u="none" strike="noStrike" baseline="0" dirty="0">
                <a:latin typeface="NimbusRomNo9L-ReguItal"/>
              </a:rPr>
              <a:t>C </a:t>
            </a:r>
            <a:r>
              <a:rPr lang="en-US" sz="1800" b="0" i="0" u="none" strike="noStrike" baseline="0" dirty="0">
                <a:latin typeface="NimbusRomNo9L-Regu"/>
              </a:rPr>
              <a:t>that contain a term </a:t>
            </a:r>
            <a:r>
              <a:rPr lang="en-US" sz="1800" b="0" i="0" u="none" strike="noStrike" baseline="0" dirty="0">
                <a:latin typeface="NimbusRomNo9L-ReguItal"/>
              </a:rPr>
              <a:t>q </a:t>
            </a:r>
            <a:r>
              <a:rPr lang="en-US" sz="1800" b="0" i="0" u="none" strike="noStrike" baseline="0" dirty="0">
                <a:latin typeface="CMSY10"/>
              </a:rPr>
              <a:t>in </a:t>
            </a:r>
            <a:r>
              <a:rPr lang="en-US" sz="1800" b="0" i="0" u="none" strike="noStrike" baseline="0" dirty="0">
                <a:latin typeface="NimbusRomNo9L-ReguItal"/>
              </a:rPr>
              <a:t>Q</a:t>
            </a:r>
            <a:r>
              <a:rPr lang="en-US" sz="1800" b="0" i="0" u="none" strike="noStrike" baseline="0" dirty="0">
                <a:latin typeface="NimbusRomNo9L-Regu"/>
              </a:rPr>
              <a:t>. The </a:t>
            </a:r>
            <a:r>
              <a:rPr lang="en-US" sz="1800" b="1" i="0" u="none" strike="noStrike" baseline="0" dirty="0">
                <a:latin typeface="NimbusRomNo9L-Regu"/>
              </a:rPr>
              <a:t>data structure </a:t>
            </a:r>
            <a:r>
              <a:rPr lang="en-US" sz="1800" b="0" i="0" u="none" strike="noStrike" baseline="0" dirty="0">
                <a:latin typeface="NimbusRomNo9L-Regu"/>
              </a:rPr>
              <a:t>for this task is the </a:t>
            </a:r>
            <a:r>
              <a:rPr lang="en-US" sz="1800" b="0" i="0" u="none" strike="noStrike" baseline="0" dirty="0">
                <a:latin typeface="NimbusRomNo9L-Medi"/>
              </a:rPr>
              <a:t>inverted index</a:t>
            </a:r>
            <a:r>
              <a:rPr lang="en-US" sz="1800" b="0" i="0" u="none" strike="noStrike" baseline="0" dirty="0">
                <a:latin typeface="NimbusRomNo9L-Regu"/>
              </a:rPr>
              <a:t>, which we use for making this search efficient, and also conveniently storing useful information like the document frequency and the count of each term in each document.</a:t>
            </a:r>
          </a:p>
          <a:p>
            <a:pPr algn="l"/>
            <a:r>
              <a:rPr lang="en-US" altLang="zh-TW" sz="1800" b="0" i="0" u="none" strike="noStrike" baseline="0" dirty="0">
                <a:latin typeface="NimbusRomNo9L-Regu"/>
              </a:rPr>
              <a:t>    </a:t>
            </a:r>
            <a:r>
              <a:rPr lang="en-US" sz="1800" b="0" i="0" u="none" strike="noStrike" baseline="0" dirty="0">
                <a:latin typeface="NimbusRomNo9L-Regu"/>
              </a:rPr>
              <a:t>An inverted index, given a query term, gives a list of documents that contain the term. It consists of two parts, a </a:t>
            </a:r>
            <a:r>
              <a:rPr lang="en-US" sz="1800" b="0" i="0" u="none" strike="noStrike" baseline="0" dirty="0">
                <a:latin typeface="NimbusRomNo9L-Medi"/>
              </a:rPr>
              <a:t>dictionary </a:t>
            </a:r>
            <a:r>
              <a:rPr lang="en-US" sz="1800" b="0" i="0" u="none" strike="noStrike" baseline="0" dirty="0">
                <a:latin typeface="NimbusRomNo9L-Regu"/>
              </a:rPr>
              <a:t>and the </a:t>
            </a:r>
            <a:r>
              <a:rPr lang="en-US" sz="1800" b="0" i="0" u="none" strike="noStrike" baseline="0" dirty="0">
                <a:latin typeface="NimbusRomNo9L-Medi"/>
              </a:rPr>
              <a:t>postings</a:t>
            </a:r>
            <a:r>
              <a:rPr lang="en-US" sz="1800" b="0" i="0" u="none" strike="noStrike" baseline="0" dirty="0">
                <a:latin typeface="NimbusRomNo9L-Regu"/>
              </a:rPr>
              <a:t>. The dictionary is a list of terms (designed to be efficiently accessed), each pointing to a </a:t>
            </a:r>
            <a:r>
              <a:rPr lang="en-US" sz="1800" b="0" i="0" u="none" strike="noStrike" baseline="0" dirty="0">
                <a:latin typeface="NimbusRomNo9L-Medi"/>
              </a:rPr>
              <a:t>postings list </a:t>
            </a:r>
            <a:r>
              <a:rPr lang="en-US" sz="1800" b="0" i="0" u="none" strike="noStrike" baseline="0" dirty="0">
                <a:latin typeface="NimbusRomNo9L-Regu"/>
              </a:rPr>
              <a:t>for the term. A postings list is the list of document IDs associated with each term, which can also contain information like the term frequency or even the exact positions of terms in the document. The dictionary can also start the document frequency for each term</a:t>
            </a:r>
            <a:endParaRPr lang="en-GB" altLang="zh-TW" dirty="0"/>
          </a:p>
        </p:txBody>
      </p:sp>
    </p:spTree>
    <p:extLst>
      <p:ext uri="{BB962C8B-B14F-4D97-AF65-F5344CB8AC3E}">
        <p14:creationId xmlns:p14="http://schemas.microsoft.com/office/powerpoint/2010/main" val="2907581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29</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2020: Chapter 23 P469</a:t>
            </a:r>
          </a:p>
          <a:p>
            <a:pPr eaLnBrk="1" hangingPunct="1"/>
            <a:r>
              <a:rPr lang="en-GB" altLang="zh-TW" dirty="0"/>
              <a:t>    </a:t>
            </a:r>
            <a:r>
              <a:rPr lang="en-US" altLang="zh-TW" sz="1200" b="0" i="0" u="none" strike="noStrike" baseline="0" dirty="0">
                <a:latin typeface="NimbusRomNo9L-Regu"/>
              </a:rPr>
              <a:t> </a:t>
            </a:r>
            <a:r>
              <a:rPr lang="en-US" sz="1200" b="0" i="0" u="none" strike="noStrike" baseline="0" dirty="0">
                <a:latin typeface="NimbusRomNo9L-Regu"/>
              </a:rPr>
              <a:t>An inverted index, given a query term, gives a list of documents that contain the term. It consists of two parts, a </a:t>
            </a:r>
            <a:r>
              <a:rPr lang="en-US" sz="1200" b="0" i="0" u="none" strike="noStrike" baseline="0" dirty="0">
                <a:latin typeface="NimbusRomNo9L-Medi"/>
              </a:rPr>
              <a:t>dictionary </a:t>
            </a:r>
            <a:r>
              <a:rPr lang="en-US" sz="1200" b="0" i="0" u="none" strike="noStrike" baseline="0" dirty="0">
                <a:latin typeface="NimbusRomNo9L-Regu"/>
              </a:rPr>
              <a:t>and the </a:t>
            </a:r>
            <a:r>
              <a:rPr lang="en-US" sz="1200" b="0" i="0" u="none" strike="noStrike" baseline="0" dirty="0">
                <a:latin typeface="NimbusRomNo9L-Medi"/>
              </a:rPr>
              <a:t>postings</a:t>
            </a:r>
            <a:r>
              <a:rPr lang="en-US" sz="1200" b="0" i="0" u="none" strike="noStrike" baseline="0" dirty="0">
                <a:latin typeface="NimbusRomNo9L-Regu"/>
              </a:rPr>
              <a:t>. The dictionary is a list of terms (designed to be efficiently accessed), each pointing to a </a:t>
            </a:r>
            <a:r>
              <a:rPr lang="en-US" sz="1200" b="0" i="0" u="none" strike="noStrike" baseline="0" dirty="0">
                <a:latin typeface="NimbusRomNo9L-Medi"/>
              </a:rPr>
              <a:t>postings list </a:t>
            </a:r>
            <a:r>
              <a:rPr lang="en-US" sz="1200" b="0" i="0" u="none" strike="noStrike" baseline="0" dirty="0">
                <a:latin typeface="NimbusRomNo9L-Regu"/>
              </a:rPr>
              <a:t>for the term. A postings list is the list of document IDs associated with each term, which can also contain information like the term frequency or even the exact positions of terms in the document. The dictionary can also start the document frequency for each term.</a:t>
            </a:r>
            <a:endParaRPr lang="en-GB" altLang="zh-TW" dirty="0"/>
          </a:p>
        </p:txBody>
      </p:sp>
    </p:spTree>
    <p:extLst>
      <p:ext uri="{BB962C8B-B14F-4D97-AF65-F5344CB8AC3E}">
        <p14:creationId xmlns:p14="http://schemas.microsoft.com/office/powerpoint/2010/main" val="103757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a:extLst>
              <a:ext uri="{FF2B5EF4-FFF2-40B4-BE49-F238E27FC236}">
                <a16:creationId xmlns:a16="http://schemas.microsoft.com/office/drawing/2014/main" id="{993918E6-5BA8-4458-B888-23EF247319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93C1F63-A9F9-4A4C-AC6A-A9B0808F98FB}" type="slidenum">
              <a:rPr lang="zh-TW" altLang="en-GB" sz="1200" b="0">
                <a:latin typeface="Times New Roman" panose="02020603050405020304" pitchFamily="18" charset="0"/>
              </a:rPr>
              <a:pPr/>
              <a:t>3</a:t>
            </a:fld>
            <a:endParaRPr lang="en-GB" altLang="zh-TW" sz="1200" b="0">
              <a:latin typeface="Times New Roman" panose="02020603050405020304" pitchFamily="18" charset="0"/>
            </a:endParaRPr>
          </a:p>
        </p:txBody>
      </p:sp>
      <p:sp>
        <p:nvSpPr>
          <p:cNvPr id="63491" name="Rectangle 2">
            <a:extLst>
              <a:ext uri="{FF2B5EF4-FFF2-40B4-BE49-F238E27FC236}">
                <a16:creationId xmlns:a16="http://schemas.microsoft.com/office/drawing/2014/main" id="{7FDCC1CA-3ADB-4970-A1DD-B108B3ABBE35}"/>
              </a:ext>
            </a:extLst>
          </p:cNvPr>
          <p:cNvSpPr>
            <a:spLocks noGrp="1" noRot="1" noChangeAspect="1" noChangeArrowheads="1" noTextEdit="1"/>
          </p:cNvSpPr>
          <p:nvPr>
            <p:ph type="sldImg"/>
          </p:nvPr>
        </p:nvSpPr>
        <p:spPr>
          <a:xfrm>
            <a:off x="2768600" y="506413"/>
            <a:ext cx="4500563" cy="2532062"/>
          </a:xfrm>
          <a:ln/>
        </p:spPr>
      </p:sp>
      <p:sp>
        <p:nvSpPr>
          <p:cNvPr id="63492" name="Rectangle 3">
            <a:extLst>
              <a:ext uri="{FF2B5EF4-FFF2-40B4-BE49-F238E27FC236}">
                <a16:creationId xmlns:a16="http://schemas.microsoft.com/office/drawing/2014/main" id="{1121D50E-38B8-4F5D-A77D-D26399ADB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30</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2020: Chapter 23 P469</a:t>
            </a:r>
          </a:p>
          <a:p>
            <a:pPr eaLnBrk="1" hangingPunct="1"/>
            <a:r>
              <a:rPr lang="en-US" altLang="zh-TW" sz="1200" b="0" i="0" u="none" strike="noStrike" baseline="0" dirty="0">
                <a:latin typeface="NimbusRomNo9L-Regu"/>
              </a:rPr>
              <a:t>      </a:t>
            </a:r>
            <a:r>
              <a:rPr lang="en-US" sz="1200" b="0" i="0" u="none" strike="noStrike" baseline="0" dirty="0">
                <a:latin typeface="NimbusRomNo9L-Regu"/>
              </a:rPr>
              <a:t>An inverted index, given a query term, gives a list of documents that contain the term. It consists of two parts, a </a:t>
            </a:r>
            <a:r>
              <a:rPr lang="en-US" sz="1200" b="1" i="0" u="none" strike="noStrike" baseline="0" dirty="0">
                <a:latin typeface="NimbusRomNo9L-Medi"/>
              </a:rPr>
              <a:t>dictionary</a:t>
            </a:r>
            <a:r>
              <a:rPr lang="en-US" sz="1200" b="0" i="0" u="none" strike="noStrike" baseline="0" dirty="0">
                <a:latin typeface="NimbusRomNo9L-Medi"/>
              </a:rPr>
              <a:t> </a:t>
            </a:r>
            <a:r>
              <a:rPr lang="en-US" sz="1200" b="0" i="0" u="none" strike="noStrike" baseline="0" dirty="0">
                <a:latin typeface="NimbusRomNo9L-Regu"/>
              </a:rPr>
              <a:t>and the </a:t>
            </a:r>
            <a:r>
              <a:rPr lang="en-US" sz="1200" b="1" i="0" u="none" strike="noStrike" baseline="0" dirty="0">
                <a:latin typeface="NimbusRomNo9L-Medi"/>
              </a:rPr>
              <a:t>postings</a:t>
            </a:r>
            <a:r>
              <a:rPr lang="en-US" sz="1200" b="0" i="0" u="none" strike="noStrike" baseline="0" dirty="0">
                <a:latin typeface="NimbusRomNo9L-Regu"/>
              </a:rPr>
              <a:t>. The dictionary is a list of terms (designed to be efficiently accessed), each pointing to a </a:t>
            </a:r>
            <a:r>
              <a:rPr lang="en-US" sz="1200" b="0" i="0" u="none" strike="noStrike" baseline="0" dirty="0">
                <a:latin typeface="NimbusRomNo9L-Medi"/>
              </a:rPr>
              <a:t>postings list </a:t>
            </a:r>
            <a:r>
              <a:rPr lang="en-US" sz="1200" b="0" i="0" u="none" strike="noStrike" baseline="0" dirty="0">
                <a:latin typeface="NimbusRomNo9L-Regu"/>
              </a:rPr>
              <a:t>for the term. A postings list is the list of document IDs associated with each term, which can also contain information like the term frequency or even the exact positions of terms in the document. The dictionary can also start the document frequency for each term.</a:t>
            </a:r>
            <a:endParaRPr lang="en-GB" altLang="zh-TW" dirty="0"/>
          </a:p>
        </p:txBody>
      </p:sp>
    </p:spTree>
    <p:extLst>
      <p:ext uri="{BB962C8B-B14F-4D97-AF65-F5344CB8AC3E}">
        <p14:creationId xmlns:p14="http://schemas.microsoft.com/office/powerpoint/2010/main" val="3635757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31</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zh-TW" dirty="0"/>
              <a:t>begin/start, fast/quick, true/correct, home/house, ….</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GB" altLang="zh-TW" dirty="0"/>
          </a:p>
          <a:p>
            <a:pPr marL="0" marR="0" lvl="0" indent="0" algn="l" defTabSz="914400" rtl="0" eaLnBrk="1" fontAlgn="base" latinLnBrk="0" hangingPunct="1">
              <a:lnSpc>
                <a:spcPct val="100000"/>
              </a:lnSpc>
              <a:spcBef>
                <a:spcPct val="0"/>
              </a:spcBef>
              <a:spcAft>
                <a:spcPct val="0"/>
              </a:spcAft>
              <a:buClrTx/>
              <a:buSzTx/>
              <a:buFontTx/>
              <a:buNone/>
              <a:tabLst/>
              <a:defRPr/>
            </a:pPr>
            <a:r>
              <a:rPr lang="en-GB" altLang="zh-TW" dirty="0"/>
              <a:t>2020: Chapter 23.1 P472</a:t>
            </a:r>
          </a:p>
          <a:p>
            <a:pPr algn="l"/>
            <a:r>
              <a:rPr lang="en-GB" altLang="zh-TW" dirty="0"/>
              <a:t>    </a:t>
            </a:r>
            <a:r>
              <a:rPr lang="en-US" sz="1800" b="0" i="0" u="none" strike="noStrike" baseline="0" dirty="0">
                <a:latin typeface="NimbusRomNo9L-Regu"/>
              </a:rPr>
              <a:t>The classic </a:t>
            </a:r>
            <a:r>
              <a:rPr lang="en-US" sz="1800" b="0" i="0" u="none" strike="noStrike" baseline="0" dirty="0" err="1">
                <a:latin typeface="NimbusRomNo9L-Regu"/>
              </a:rPr>
              <a:t>tf-idf</a:t>
            </a:r>
            <a:r>
              <a:rPr lang="en-US" sz="1800" b="0" i="0" u="none" strike="noStrike" baseline="0" dirty="0">
                <a:latin typeface="NimbusRomNo9L-Regu"/>
              </a:rPr>
              <a:t> or BM25 algorithms for IR have long been known to have a conceptual flaw: they work only if there is exact overlap of words between the query and document. In other words, the user posing a query (or asking a question) needs to guess exactly what words the writer of the answer might have used to discuss the issue.</a:t>
            </a:r>
            <a:endParaRPr lang="en-US" altLang="zh-TW" sz="1800" b="0" i="0" u="none" strike="noStrike" baseline="0" dirty="0">
              <a:latin typeface="NimbusRomNo9L-Regu"/>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sz="1800" b="0" i="0" u="none" strike="noStrike" baseline="0" dirty="0">
                <a:latin typeface="NimbusRomNo9L-Regu"/>
              </a:rPr>
              <a:t>    The solution to this problem is to use an approach that can handle synonymy: instead of (sparse) word-count vectors, using (dense) embeddings. This idea was proposed quite early with the LSI (</a:t>
            </a:r>
            <a:r>
              <a:rPr lang="en-US" sz="2800" b="0" dirty="0"/>
              <a:t>Latent Semantic Indexing</a:t>
            </a:r>
            <a:r>
              <a:rPr lang="en-US" sz="1800" b="0" i="0" u="none" strike="noStrike" baseline="0" dirty="0">
                <a:latin typeface="NimbusRomNo9L-Regu"/>
              </a:rPr>
              <a:t>) approach, but modern methods all make use of encoders like BERT. In what is sometimes called a </a:t>
            </a:r>
            <a:r>
              <a:rPr lang="en-US" sz="1800" b="0" i="0" u="none" strike="noStrike" baseline="0" dirty="0">
                <a:latin typeface="NimbusRomNo9L-Medi"/>
              </a:rPr>
              <a:t>bi-encoder </a:t>
            </a:r>
            <a:r>
              <a:rPr lang="en-US" sz="1800" b="0" i="0" u="none" strike="noStrike" baseline="0" dirty="0">
                <a:latin typeface="NimbusRomNo9L-Regu"/>
              </a:rPr>
              <a:t>we use two separate encoder models, one to encode the query and one to encode the document, and use the dot product between these two vectors as the score.</a:t>
            </a:r>
            <a:endParaRPr lang="en-GB" altLang="zh-TW" dirty="0"/>
          </a:p>
        </p:txBody>
      </p:sp>
    </p:spTree>
    <p:extLst>
      <p:ext uri="{BB962C8B-B14F-4D97-AF65-F5344CB8AC3E}">
        <p14:creationId xmlns:p14="http://schemas.microsoft.com/office/powerpoint/2010/main" val="1667871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a:extLst>
              <a:ext uri="{FF2B5EF4-FFF2-40B4-BE49-F238E27FC236}">
                <a16:creationId xmlns:a16="http://schemas.microsoft.com/office/drawing/2014/main" id="{246987E2-E556-423F-B66B-BEC9A7CB1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BD91D1FF-5CAA-4C0D-B322-B969C8775910}" type="slidenum">
              <a:rPr lang="zh-TW" altLang="en-GB" sz="1200" b="0">
                <a:solidFill>
                  <a:srgbClr val="000000"/>
                </a:solidFill>
                <a:latin typeface="Times New Roman" panose="02020603050405020304" pitchFamily="18" charset="0"/>
              </a:rPr>
              <a:pPr/>
              <a:t>32</a:t>
            </a:fld>
            <a:endParaRPr lang="en-GB" altLang="zh-TW" sz="1200" b="0">
              <a:solidFill>
                <a:srgbClr val="000000"/>
              </a:solidFill>
              <a:latin typeface="Times New Roman" panose="02020603050405020304" pitchFamily="18" charset="0"/>
            </a:endParaRPr>
          </a:p>
        </p:txBody>
      </p:sp>
      <p:sp>
        <p:nvSpPr>
          <p:cNvPr id="93187" name="Rectangle 2">
            <a:extLst>
              <a:ext uri="{FF2B5EF4-FFF2-40B4-BE49-F238E27FC236}">
                <a16:creationId xmlns:a16="http://schemas.microsoft.com/office/drawing/2014/main" id="{AB52B5FA-40DB-4091-984D-D842F31392F9}"/>
              </a:ext>
            </a:extLst>
          </p:cNvPr>
          <p:cNvSpPr>
            <a:spLocks noGrp="1" noRot="1" noChangeAspect="1" noChangeArrowheads="1" noTextEdit="1"/>
          </p:cNvSpPr>
          <p:nvPr>
            <p:ph type="sldImg"/>
          </p:nvPr>
        </p:nvSpPr>
        <p:spPr>
          <a:xfrm>
            <a:off x="2768600" y="506413"/>
            <a:ext cx="4500563" cy="2532062"/>
          </a:xfrm>
          <a:ln/>
        </p:spPr>
      </p:sp>
      <p:sp>
        <p:nvSpPr>
          <p:cNvPr id="93188" name="Rectangle 3">
            <a:extLst>
              <a:ext uri="{FF2B5EF4-FFF2-40B4-BE49-F238E27FC236}">
                <a16:creationId xmlns:a16="http://schemas.microsoft.com/office/drawing/2014/main" id="{30660BFA-DC9C-441E-8748-8A355B1649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zh-TW" dirty="0"/>
              <a:t>2020: Chapter 23.1 P472</a:t>
            </a:r>
          </a:p>
          <a:p>
            <a:pPr algn="l"/>
            <a:r>
              <a:rPr lang="en-GB" altLang="zh-TW" dirty="0"/>
              <a:t>    </a:t>
            </a:r>
            <a:r>
              <a:rPr lang="en-US" sz="1800" b="0" i="0" u="none" strike="noStrike" baseline="0" dirty="0">
                <a:latin typeface="NimbusRomNo9L-Regu"/>
              </a:rPr>
              <a:t>The classic </a:t>
            </a:r>
            <a:r>
              <a:rPr lang="en-US" sz="1800" b="0" i="0" u="none" strike="noStrike" baseline="0" dirty="0" err="1">
                <a:latin typeface="NimbusRomNo9L-Regu"/>
              </a:rPr>
              <a:t>tf-idf</a:t>
            </a:r>
            <a:r>
              <a:rPr lang="en-US" sz="1800" b="0" i="0" u="none" strike="noStrike" baseline="0" dirty="0">
                <a:latin typeface="NimbusRomNo9L-Regu"/>
              </a:rPr>
              <a:t> or BM25 algorithms for IR have long been known to have a conceptual flaw: they work only if there is exact overlap of words between the query and document. In other words, the user posing a query (or asking a question) needs to guess exactly what words the writer of the answer might have used to discuss the issue.</a:t>
            </a:r>
          </a:p>
          <a:p>
            <a:pPr algn="l"/>
            <a:endParaRPr lang="en-US" altLang="zh-TW" sz="1800" b="0" i="0" u="none" strike="noStrike" baseline="0" dirty="0">
              <a:latin typeface="NimbusRomNo9L-Regu"/>
            </a:endParaRPr>
          </a:p>
          <a:p>
            <a:pPr algn="l"/>
            <a:r>
              <a:rPr lang="en-US" sz="1800" b="0" i="0" u="none" strike="noStrike" baseline="0" dirty="0">
                <a:latin typeface="NimbusRomNo9L-Regu"/>
              </a:rPr>
              <a:t>    The solution to this problem is to use an approach that can handle synonymy: instead of (sparse) word-count vectors, using (dense) embeddings.</a:t>
            </a:r>
          </a:p>
        </p:txBody>
      </p:sp>
    </p:spTree>
    <p:extLst>
      <p:ext uri="{BB962C8B-B14F-4D97-AF65-F5344CB8AC3E}">
        <p14:creationId xmlns:p14="http://schemas.microsoft.com/office/powerpoint/2010/main" val="524650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33</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2768600" y="506413"/>
            <a:ext cx="4500563" cy="2532062"/>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endParaRPr lang="en-GB" altLang="zh-TW"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34</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2768600" y="506413"/>
            <a:ext cx="4500563" cy="2532062"/>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endParaRPr lang="en-GB" altLang="zh-TW" dirty="0"/>
          </a:p>
        </p:txBody>
      </p:sp>
    </p:spTree>
    <p:extLst>
      <p:ext uri="{BB962C8B-B14F-4D97-AF65-F5344CB8AC3E}">
        <p14:creationId xmlns:p14="http://schemas.microsoft.com/office/powerpoint/2010/main" val="2447747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35</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2768600" y="506413"/>
            <a:ext cx="4500563" cy="2532062"/>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endParaRPr lang="en-GB" altLang="zh-TW" dirty="0"/>
          </a:p>
        </p:txBody>
      </p:sp>
    </p:spTree>
    <p:extLst>
      <p:ext uri="{BB962C8B-B14F-4D97-AF65-F5344CB8AC3E}">
        <p14:creationId xmlns:p14="http://schemas.microsoft.com/office/powerpoint/2010/main" val="716576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36</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2768600" y="506413"/>
            <a:ext cx="4500563" cy="2532062"/>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endParaRPr lang="en-GB" altLang="zh-TW" dirty="0"/>
          </a:p>
        </p:txBody>
      </p:sp>
    </p:spTree>
    <p:extLst>
      <p:ext uri="{BB962C8B-B14F-4D97-AF65-F5344CB8AC3E}">
        <p14:creationId xmlns:p14="http://schemas.microsoft.com/office/powerpoint/2010/main" val="42309257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a:extLst>
              <a:ext uri="{FF2B5EF4-FFF2-40B4-BE49-F238E27FC236}">
                <a16:creationId xmlns:a16="http://schemas.microsoft.com/office/drawing/2014/main" id="{814DCF21-4FDB-440A-8644-19DE7A398F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4238">
              <a:defRPr kumimoji="1" sz="1600">
                <a:solidFill>
                  <a:schemeClr val="tx1"/>
                </a:solidFill>
                <a:latin typeface="Arial" panose="020B0604020202020204" pitchFamily="34" charset="0"/>
                <a:ea typeface="新細明體" panose="02020500000000000000" pitchFamily="18" charset="-120"/>
              </a:defRPr>
            </a:lvl1pPr>
            <a:lvl2pPr marL="742950" indent="-285750" defTabSz="884238">
              <a:defRPr kumimoji="1" sz="1600">
                <a:solidFill>
                  <a:schemeClr val="tx1"/>
                </a:solidFill>
                <a:latin typeface="Arial" panose="020B0604020202020204" pitchFamily="34" charset="0"/>
                <a:ea typeface="新細明體" panose="02020500000000000000" pitchFamily="18" charset="-120"/>
              </a:defRPr>
            </a:lvl2pPr>
            <a:lvl3pPr marL="1143000" indent="-228600" defTabSz="884238">
              <a:defRPr kumimoji="1" sz="1600">
                <a:solidFill>
                  <a:schemeClr val="tx1"/>
                </a:solidFill>
                <a:latin typeface="Arial" panose="020B0604020202020204" pitchFamily="34" charset="0"/>
                <a:ea typeface="新細明體" panose="02020500000000000000" pitchFamily="18" charset="-120"/>
              </a:defRPr>
            </a:lvl3pPr>
            <a:lvl4pPr marL="1600200" indent="-228600" defTabSz="884238">
              <a:defRPr kumimoji="1" sz="1600">
                <a:solidFill>
                  <a:schemeClr val="tx1"/>
                </a:solidFill>
                <a:latin typeface="Arial" panose="020B0604020202020204" pitchFamily="34" charset="0"/>
                <a:ea typeface="新細明體" panose="02020500000000000000" pitchFamily="18" charset="-120"/>
              </a:defRPr>
            </a:lvl4pPr>
            <a:lvl5pPr marL="2057400" indent="-228600" defTabSz="884238">
              <a:defRPr kumimoji="1" sz="1600">
                <a:solidFill>
                  <a:schemeClr val="tx1"/>
                </a:solidFill>
                <a:latin typeface="Arial" panose="020B0604020202020204" pitchFamily="34" charset="0"/>
                <a:ea typeface="新細明體" panose="02020500000000000000" pitchFamily="18" charset="-120"/>
              </a:defRPr>
            </a:lvl5pPr>
            <a:lvl6pPr marL="25146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BB9A3D7-EA95-4474-85A5-A328BE00E0F4}" type="slidenum">
              <a:rPr lang="zh-TW" altLang="en-GB" sz="1200" smtClean="0">
                <a:solidFill>
                  <a:srgbClr val="000000"/>
                </a:solidFill>
                <a:latin typeface="Times New Roman" panose="02020603050405020304" pitchFamily="18" charset="0"/>
              </a:rPr>
              <a:pPr/>
              <a:t>37</a:t>
            </a:fld>
            <a:endParaRPr lang="en-GB" altLang="zh-TW" sz="1200">
              <a:solidFill>
                <a:srgbClr val="000000"/>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EC191555-1F6B-4748-B63B-A1189680A732}"/>
              </a:ext>
            </a:extLst>
          </p:cNvPr>
          <p:cNvSpPr>
            <a:spLocks noGrp="1" noRot="1" noChangeAspect="1" noChangeArrowheads="1" noTextEdit="1"/>
          </p:cNvSpPr>
          <p:nvPr>
            <p:ph type="sldImg"/>
          </p:nvPr>
        </p:nvSpPr>
        <p:spPr>
          <a:xfrm>
            <a:off x="2768600" y="506413"/>
            <a:ext cx="4500563" cy="2532062"/>
          </a:xfrm>
          <a:ln/>
        </p:spPr>
      </p:sp>
      <p:sp>
        <p:nvSpPr>
          <p:cNvPr id="28676" name="Rectangle 3">
            <a:extLst>
              <a:ext uri="{FF2B5EF4-FFF2-40B4-BE49-F238E27FC236}">
                <a16:creationId xmlns:a16="http://schemas.microsoft.com/office/drawing/2014/main" id="{34C8B5E1-9A10-4F7A-A5DA-10A8F6E694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368534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5299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ffectLst/>
                <a:latin typeface="Times New Roman" panose="02020603050405020304" pitchFamily="18" charset="0"/>
              </a:rPr>
              <a:t>Sentiment Analysis and Opinion Mining (</a:t>
            </a:r>
            <a:r>
              <a:rPr lang="en-GB" altLang="zh-TW" dirty="0"/>
              <a:t>P23):</a:t>
            </a:r>
          </a:p>
          <a:p>
            <a:r>
              <a:rPr lang="en-US" altLang="en-US" dirty="0"/>
              <a:t>    Document sentiment classification is perhaps the most extensively studied topic. It aims to classify an opinion document as expressing a positive or negative opinion or sentiment. .. A large majority of research papers on this topic classifies online reviews. </a:t>
            </a:r>
            <a:endParaRPr lang="en-GB" altLang="zh-TW" dirty="0"/>
          </a:p>
          <a:p>
            <a:r>
              <a:rPr lang="en-US" altLang="zh-TW" b="1" dirty="0"/>
              <a:t>    Problem definition</a:t>
            </a:r>
            <a:r>
              <a:rPr lang="en-US" altLang="zh-TW" dirty="0"/>
              <a:t>: Given an opinion document d evaluating an entity, determine the </a:t>
            </a:r>
            <a:r>
              <a:rPr lang="en-US" altLang="zh-TW" b="1" dirty="0"/>
              <a:t>overall sentiment </a:t>
            </a:r>
            <a:r>
              <a:rPr lang="en-US" altLang="zh-TW" dirty="0"/>
              <a:t>s of the opinion holder about the entity, i.e., determine s expressed on aspect </a:t>
            </a:r>
            <a:r>
              <a:rPr lang="en-US" altLang="zh-TW" b="1" dirty="0"/>
              <a:t>GENERAL</a:t>
            </a:r>
            <a:r>
              <a:rPr lang="en-US" altLang="zh-TW" dirty="0"/>
              <a:t> in the quintuple (_, GENERA L, s, _, _ ), where the entity e, opinion holder h, and time of opinion t are assumed known or irrelevant (do not care).</a:t>
            </a:r>
          </a:p>
          <a:p>
            <a:r>
              <a:rPr lang="en-US" altLang="zh-TW" dirty="0"/>
              <a:t>    </a:t>
            </a:r>
            <a:r>
              <a:rPr lang="en-US" altLang="zh-TW" b="1" dirty="0"/>
              <a:t>Assumption</a:t>
            </a:r>
            <a:r>
              <a:rPr lang="en-US" altLang="zh-TW" dirty="0"/>
              <a:t>: Sentiment classification or regression assumes that the opinion document d (e.g., a product review) expresses opinions on a single entity e and contains opinions from a single opinion holder h. </a:t>
            </a:r>
            <a:r>
              <a:rPr lang="en-US" altLang="en-US" dirty="0"/>
              <a:t>This assumption holds for reviews of products and services because each review usually focuses on evaluating a single </a:t>
            </a:r>
            <a:r>
              <a:rPr lang="en-US" altLang="en-US" i="1" dirty="0"/>
              <a:t>product</a:t>
            </a:r>
            <a:r>
              <a:rPr lang="en-US" altLang="en-US" dirty="0"/>
              <a:t> or </a:t>
            </a:r>
            <a:r>
              <a:rPr lang="en-US" altLang="en-US" i="1" dirty="0"/>
              <a:t>service</a:t>
            </a:r>
            <a:r>
              <a:rPr lang="en-US" altLang="en-US" dirty="0"/>
              <a:t> and is written by a single reviewer. </a:t>
            </a:r>
          </a:p>
          <a:p>
            <a:r>
              <a:rPr lang="en-US" altLang="zh-TW" dirty="0"/>
              <a:t>    </a:t>
            </a:r>
            <a:endParaRPr lang="en-GB" altLang="zh-TW" dirty="0"/>
          </a:p>
          <a:p>
            <a:pPr eaLnBrk="1" hangingPunct="1"/>
            <a:r>
              <a:rPr lang="en-US" altLang="en-US" dirty="0"/>
              <a:t>    If sentiment takes categorical values, e.g., positive and negative, then it is a typical classification problem. </a:t>
            </a:r>
          </a:p>
          <a:p>
            <a:pPr eaLnBrk="1" hangingPunct="1"/>
            <a:r>
              <a:rPr lang="en-US" altLang="en-US" dirty="0"/>
              <a:t>    If sentiment takes numeric values or ordinal scores within a given range, e.g., 1~5, the problem becomes regression.</a:t>
            </a:r>
          </a:p>
          <a:p>
            <a:r>
              <a:rPr lang="en-US" altLang="zh-TW" dirty="0"/>
              <a:t>    </a:t>
            </a:r>
            <a:r>
              <a:rPr lang="en-US" altLang="en-US" dirty="0"/>
              <a:t>Most existing techniques for document-level classification use supervised learning, although there are also unsupervised methods. Sentiment regression has been done mainly using supervised learning.</a:t>
            </a:r>
          </a:p>
          <a:p>
            <a:endParaRPr lang="en-US" altLang="zh-TW" dirty="0"/>
          </a:p>
          <a:p>
            <a:endParaRPr lang="en-US" altLang="zh-TW" dirty="0"/>
          </a:p>
        </p:txBody>
      </p:sp>
    </p:spTree>
    <p:extLst>
      <p:ext uri="{BB962C8B-B14F-4D97-AF65-F5344CB8AC3E}">
        <p14:creationId xmlns:p14="http://schemas.microsoft.com/office/powerpoint/2010/main" val="381708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2768600" y="506413"/>
            <a:ext cx="4500563" cy="25320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43601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1">
            <a:extLst>
              <a:ext uri="{FF2B5EF4-FFF2-40B4-BE49-F238E27FC236}">
                <a16:creationId xmlns:a16="http://schemas.microsoft.com/office/drawing/2014/main" id="{5118757B-0C70-4D62-8AEE-C4D035EEC6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F79D6828-6B38-49A8-8D1C-E7A5112F59CC}" type="slidenum">
              <a:rPr lang="zh-TW" altLang="en-GB" sz="1200" b="0" smtClean="0">
                <a:latin typeface="Times New Roman" panose="02020603050405020304" pitchFamily="18" charset="0"/>
              </a:rPr>
              <a:pPr/>
              <a:t>7</a:t>
            </a:fld>
            <a:endParaRPr lang="en-GB" altLang="zh-TW" sz="1200" b="0">
              <a:latin typeface="Times New Roman" panose="02020603050405020304" pitchFamily="18" charset="0"/>
            </a:endParaRPr>
          </a:p>
        </p:txBody>
      </p:sp>
      <p:sp>
        <p:nvSpPr>
          <p:cNvPr id="75779" name="Rectangle 2">
            <a:extLst>
              <a:ext uri="{FF2B5EF4-FFF2-40B4-BE49-F238E27FC236}">
                <a16:creationId xmlns:a16="http://schemas.microsoft.com/office/drawing/2014/main" id="{42FE928F-781B-4B22-B906-15EB08A0BD56}"/>
              </a:ext>
            </a:extLst>
          </p:cNvPr>
          <p:cNvSpPr>
            <a:spLocks noGrp="1" noRot="1" noChangeAspect="1" noChangeArrowheads="1" noTextEdit="1"/>
          </p:cNvSpPr>
          <p:nvPr>
            <p:ph type="sldImg"/>
          </p:nvPr>
        </p:nvSpPr>
        <p:spPr>
          <a:xfrm>
            <a:off x="2768600" y="506413"/>
            <a:ext cx="4500563" cy="2532062"/>
          </a:xfrm>
          <a:ln/>
        </p:spPr>
      </p:sp>
      <p:sp>
        <p:nvSpPr>
          <p:cNvPr id="75780" name="Rectangle 3">
            <a:extLst>
              <a:ext uri="{FF2B5EF4-FFF2-40B4-BE49-F238E27FC236}">
                <a16:creationId xmlns:a16="http://schemas.microsoft.com/office/drawing/2014/main" id="{172F49F5-55A8-45FF-B772-10B889DD38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u="non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a:extLst>
              <a:ext uri="{FF2B5EF4-FFF2-40B4-BE49-F238E27FC236}">
                <a16:creationId xmlns:a16="http://schemas.microsoft.com/office/drawing/2014/main" id="{F27B3808-F048-4530-ABC9-97D114981F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219F2B8A-CCCA-47C5-B4E1-8AD4F8FDA049}" type="slidenum">
              <a:rPr lang="zh-TW" altLang="en-GB" sz="1200" b="0" smtClean="0">
                <a:latin typeface="Times New Roman" panose="02020603050405020304" pitchFamily="18" charset="0"/>
              </a:rPr>
              <a:pPr/>
              <a:t>8</a:t>
            </a:fld>
            <a:endParaRPr lang="en-GB" altLang="zh-TW" sz="1200" b="0">
              <a:latin typeface="Times New Roman" panose="02020603050405020304" pitchFamily="18" charset="0"/>
            </a:endParaRPr>
          </a:p>
        </p:txBody>
      </p:sp>
      <p:sp>
        <p:nvSpPr>
          <p:cNvPr id="73731" name="Rectangle 2">
            <a:extLst>
              <a:ext uri="{FF2B5EF4-FFF2-40B4-BE49-F238E27FC236}">
                <a16:creationId xmlns:a16="http://schemas.microsoft.com/office/drawing/2014/main" id="{303016E6-E4EB-4A6A-B3F7-D60918168AE4}"/>
              </a:ext>
            </a:extLst>
          </p:cNvPr>
          <p:cNvSpPr>
            <a:spLocks noGrp="1" noRot="1" noChangeAspect="1" noChangeArrowheads="1" noTextEdit="1"/>
          </p:cNvSpPr>
          <p:nvPr>
            <p:ph type="sldImg"/>
          </p:nvPr>
        </p:nvSpPr>
        <p:spPr>
          <a:xfrm>
            <a:off x="2768600" y="506413"/>
            <a:ext cx="4500563" cy="2532062"/>
          </a:xfrm>
          <a:ln/>
        </p:spPr>
      </p:sp>
      <p:sp>
        <p:nvSpPr>
          <p:cNvPr id="73732" name="Rectangle 3">
            <a:extLst>
              <a:ext uri="{FF2B5EF4-FFF2-40B4-BE49-F238E27FC236}">
                <a16:creationId xmlns:a16="http://schemas.microsoft.com/office/drawing/2014/main" id="{65D5C350-E17A-4EC3-B1D3-6911C11224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ffectLst/>
                <a:latin typeface="Times New Roman" panose="02020603050405020304" pitchFamily="18" charset="0"/>
              </a:rPr>
              <a:t>Sentiment Analysis and Opinion Mining (</a:t>
            </a:r>
            <a:r>
              <a:rPr lang="en-GB" altLang="zh-TW" dirty="0"/>
              <a:t>P24):</a:t>
            </a:r>
          </a:p>
          <a:p>
            <a:r>
              <a:rPr lang="en-GB" altLang="zh-TW" dirty="0"/>
              <a:t>    </a:t>
            </a:r>
            <a:r>
              <a:rPr lang="en-US" altLang="zh-TW" dirty="0"/>
              <a:t>Sentiment classification is essentially a text classification problem. Traditional text classification mainly classifies documents of different topics, e.g., politics, sciences, and sports. In such classifications, topic-related words are the key features. However, in sentiment classification, sentiment or </a:t>
            </a:r>
            <a:r>
              <a:rPr lang="en-US" altLang="zh-TW" u="sng" dirty="0"/>
              <a:t>opinion words that indicate positive or negative opinions are more important, e.g., great, excellent, amazing, horrible, bad, worst, etc.</a:t>
            </a:r>
            <a:endParaRPr lang="en-GB" altLang="zh-TW" u="sn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a:extLst>
              <a:ext uri="{FF2B5EF4-FFF2-40B4-BE49-F238E27FC236}">
                <a16:creationId xmlns:a16="http://schemas.microsoft.com/office/drawing/2014/main" id="{B92AD055-25DA-461D-BB48-920010872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40F3A3B9-3B12-41E6-A287-0179CF0EAB87}" type="slidenum">
              <a:rPr lang="zh-TW" altLang="en-GB" sz="1200" b="0" smtClean="0">
                <a:latin typeface="Times New Roman" panose="02020603050405020304" pitchFamily="18" charset="0"/>
              </a:rPr>
              <a:pPr/>
              <a:t>9</a:t>
            </a:fld>
            <a:endParaRPr lang="en-GB" altLang="zh-TW" sz="1200" b="0">
              <a:latin typeface="Times New Roman" panose="02020603050405020304" pitchFamily="18" charset="0"/>
            </a:endParaRPr>
          </a:p>
        </p:txBody>
      </p:sp>
      <p:sp>
        <p:nvSpPr>
          <p:cNvPr id="77827" name="Rectangle 2">
            <a:extLst>
              <a:ext uri="{FF2B5EF4-FFF2-40B4-BE49-F238E27FC236}">
                <a16:creationId xmlns:a16="http://schemas.microsoft.com/office/drawing/2014/main" id="{DA35E3EC-133F-418B-B203-A4A86476E614}"/>
              </a:ext>
            </a:extLst>
          </p:cNvPr>
          <p:cNvSpPr>
            <a:spLocks noGrp="1" noRot="1" noChangeAspect="1" noChangeArrowheads="1" noTextEdit="1"/>
          </p:cNvSpPr>
          <p:nvPr>
            <p:ph type="sldImg"/>
          </p:nvPr>
        </p:nvSpPr>
        <p:spPr>
          <a:xfrm>
            <a:off x="2768600" y="506413"/>
            <a:ext cx="4500563" cy="2532062"/>
          </a:xfrm>
          <a:ln/>
        </p:spPr>
      </p:sp>
      <p:sp>
        <p:nvSpPr>
          <p:cNvPr id="77828" name="Rectangle 3">
            <a:extLst>
              <a:ext uri="{FF2B5EF4-FFF2-40B4-BE49-F238E27FC236}">
                <a16:creationId xmlns:a16="http://schemas.microsoft.com/office/drawing/2014/main" id="{4C7183A9-665A-4BD6-AFBC-01DCFA4A30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Parameter Learning: Probability learning</a:t>
            </a:r>
          </a:p>
          <a:p>
            <a:r>
              <a:rPr lang="en-US" altLang="zh-CN" dirty="0"/>
              <a:t>    The probability to generate the data give a class</a:t>
            </a:r>
          </a:p>
          <a:p>
            <a:r>
              <a:rPr lang="en-US" altLang="zh-TW" dirty="0"/>
              <a:t>    The probability to assign a class to a given data</a:t>
            </a:r>
            <a:endParaRPr lang="en-GB" altLang="zh-TW"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F1F0CA4-5E1B-4A71-AB27-DDED09B0F692}"/>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E453D594-A7EA-40BD-852D-D4D747AF5CE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6" name="Rectangle 4">
              <a:extLst>
                <a:ext uri="{FF2B5EF4-FFF2-40B4-BE49-F238E27FC236}">
                  <a16:creationId xmlns:a16="http://schemas.microsoft.com/office/drawing/2014/main" id="{B625BD3E-0240-40DD-A0AB-D255E281A8BA}"/>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nvGrpSpPr>
            <p:cNvPr id="7" name="Group 5">
              <a:extLst>
                <a:ext uri="{FF2B5EF4-FFF2-40B4-BE49-F238E27FC236}">
                  <a16:creationId xmlns:a16="http://schemas.microsoft.com/office/drawing/2014/main" id="{F363DB8C-8A8E-479D-BC4F-7A978A130978}"/>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1D375CD-E1BE-4530-BFA5-9A86CAEC08F7}"/>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9" name="Rectangle 7">
                <a:extLst>
                  <a:ext uri="{FF2B5EF4-FFF2-40B4-BE49-F238E27FC236}">
                    <a16:creationId xmlns:a16="http://schemas.microsoft.com/office/drawing/2014/main" id="{811D18BA-C204-4785-8A05-996C4E876BA4}"/>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 name="Rectangle 8">
                <a:extLst>
                  <a:ext uri="{FF2B5EF4-FFF2-40B4-BE49-F238E27FC236}">
                    <a16:creationId xmlns:a16="http://schemas.microsoft.com/office/drawing/2014/main" id="{9BF95AA7-7013-4E8D-A57E-29096C7A0D6E}"/>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1" name="Rectangle 9">
                <a:extLst>
                  <a:ext uri="{FF2B5EF4-FFF2-40B4-BE49-F238E27FC236}">
                    <a16:creationId xmlns:a16="http://schemas.microsoft.com/office/drawing/2014/main" id="{47B0B346-A065-4CC2-A320-B54F8C1400B2}"/>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2" name="Rectangle 10">
                <a:extLst>
                  <a:ext uri="{FF2B5EF4-FFF2-40B4-BE49-F238E27FC236}">
                    <a16:creationId xmlns:a16="http://schemas.microsoft.com/office/drawing/2014/main" id="{1FE2DC0B-AF27-49A0-90E5-7EF4267978BC}"/>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3" name="Rectangle 11">
                <a:extLst>
                  <a:ext uri="{FF2B5EF4-FFF2-40B4-BE49-F238E27FC236}">
                    <a16:creationId xmlns:a16="http://schemas.microsoft.com/office/drawing/2014/main" id="{9F388EFD-EE25-4143-B0BA-5FFE56929AA7}"/>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4" name="Rectangle 12">
                <a:extLst>
                  <a:ext uri="{FF2B5EF4-FFF2-40B4-BE49-F238E27FC236}">
                    <a16:creationId xmlns:a16="http://schemas.microsoft.com/office/drawing/2014/main" id="{B02B6932-B335-4FE2-9194-FFB4D65C7431}"/>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5" name="Rectangle 13">
                <a:extLst>
                  <a:ext uri="{FF2B5EF4-FFF2-40B4-BE49-F238E27FC236}">
                    <a16:creationId xmlns:a16="http://schemas.microsoft.com/office/drawing/2014/main" id="{FBD24D2F-5EF8-4C56-8B1B-3F1EB7C903A6}"/>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6" name="Rectangle 14">
                <a:extLst>
                  <a:ext uri="{FF2B5EF4-FFF2-40B4-BE49-F238E27FC236}">
                    <a16:creationId xmlns:a16="http://schemas.microsoft.com/office/drawing/2014/main" id="{D5D077D0-3350-4F80-A079-AFBD1AE97224}"/>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7" name="Rectangle 15">
                <a:extLst>
                  <a:ext uri="{FF2B5EF4-FFF2-40B4-BE49-F238E27FC236}">
                    <a16:creationId xmlns:a16="http://schemas.microsoft.com/office/drawing/2014/main" id="{357DEFE8-FECA-42A4-BD63-79E66F27733C}"/>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grpSp>
      <p:sp>
        <p:nvSpPr>
          <p:cNvPr id="769043" name="Rectangle 19"/>
          <p:cNvSpPr>
            <a:spLocks noGrp="1" noChangeArrowheads="1"/>
          </p:cNvSpPr>
          <p:nvPr>
            <p:ph type="ctrTitle"/>
          </p:nvPr>
        </p:nvSpPr>
        <p:spPr>
          <a:xfrm>
            <a:off x="3962400" y="1828800"/>
            <a:ext cx="8026400" cy="2209800"/>
          </a:xfrm>
          <a:noFill/>
        </p:spPr>
        <p:txBody>
          <a:bodyPr/>
          <a:lstStyle>
            <a:lvl1pPr>
              <a:defRPr sz="5000">
                <a:solidFill>
                  <a:srgbClr val="FFFFFF"/>
                </a:solidFill>
              </a:defRPr>
            </a:lvl1pPr>
          </a:lstStyle>
          <a:p>
            <a:r>
              <a:rPr lang="en-US" altLang="zh-TW"/>
              <a:t>Click to edit Master title style</a:t>
            </a:r>
          </a:p>
        </p:txBody>
      </p:sp>
      <p:sp>
        <p:nvSpPr>
          <p:cNvPr id="76904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800"/>
            </a:lvl1pPr>
          </a:lstStyle>
          <a:p>
            <a:r>
              <a:rPr lang="en-US" altLang="zh-TW"/>
              <a:t>Click to edit Master subtitle style</a:t>
            </a:r>
          </a:p>
        </p:txBody>
      </p:sp>
      <p:sp>
        <p:nvSpPr>
          <p:cNvPr id="18" name="Rectangle 16">
            <a:extLst>
              <a:ext uri="{FF2B5EF4-FFF2-40B4-BE49-F238E27FC236}">
                <a16:creationId xmlns:a16="http://schemas.microsoft.com/office/drawing/2014/main" id="{989F2940-4FEB-4920-B33F-7A922EE05ECB}"/>
              </a:ext>
            </a:extLst>
          </p:cNvPr>
          <p:cNvSpPr>
            <a:spLocks noGrp="1" noChangeArrowheads="1"/>
          </p:cNvSpPr>
          <p:nvPr>
            <p:ph type="dt" sz="half" idx="10"/>
          </p:nvPr>
        </p:nvSpPr>
        <p:spPr>
          <a:xfrm>
            <a:off x="609600" y="6248400"/>
            <a:ext cx="2844800" cy="457200"/>
          </a:xfrm>
        </p:spPr>
        <p:txBody>
          <a:bodyPr/>
          <a:lstStyle>
            <a:lvl1pPr>
              <a:defRPr/>
            </a:lvl1pPr>
          </a:lstStyle>
          <a:p>
            <a:pPr>
              <a:defRPr/>
            </a:pPr>
            <a:r>
              <a:rPr lang="en-US"/>
              <a:t>10/04/2007</a:t>
            </a:r>
            <a:endParaRPr lang="en-US" altLang="zh-TW"/>
          </a:p>
        </p:txBody>
      </p:sp>
      <p:sp>
        <p:nvSpPr>
          <p:cNvPr id="19" name="Rectangle 17">
            <a:extLst>
              <a:ext uri="{FF2B5EF4-FFF2-40B4-BE49-F238E27FC236}">
                <a16:creationId xmlns:a16="http://schemas.microsoft.com/office/drawing/2014/main" id="{4415331C-23AC-434C-8659-8105D324C92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zh-TW" altLang="en-US"/>
              <a:t>COMP323P Foundations of Chinese Computing (Lecture 6)</a:t>
            </a:r>
            <a:endParaRPr lang="en-US" altLang="zh-TW"/>
          </a:p>
        </p:txBody>
      </p:sp>
      <p:sp>
        <p:nvSpPr>
          <p:cNvPr id="20" name="Rectangle 18">
            <a:extLst>
              <a:ext uri="{FF2B5EF4-FFF2-40B4-BE49-F238E27FC236}">
                <a16:creationId xmlns:a16="http://schemas.microsoft.com/office/drawing/2014/main" id="{78A0981A-115F-419E-889B-77CB79ED2ABF}"/>
              </a:ext>
            </a:extLst>
          </p:cNvPr>
          <p:cNvSpPr>
            <a:spLocks noGrp="1" noChangeArrowheads="1"/>
          </p:cNvSpPr>
          <p:nvPr>
            <p:ph type="sldNum" sz="quarter" idx="12"/>
          </p:nvPr>
        </p:nvSpPr>
        <p:spPr>
          <a:xfrm>
            <a:off x="8737600" y="6248400"/>
            <a:ext cx="2844800" cy="457200"/>
          </a:xfrm>
        </p:spPr>
        <p:txBody>
          <a:bodyPr/>
          <a:lstStyle>
            <a:lvl1pPr>
              <a:defRPr/>
            </a:lvl1pPr>
          </a:lstStyle>
          <a:p>
            <a:fld id="{6562537A-A7D8-4483-A609-FBC8A0E7026A}" type="slidenum">
              <a:rPr lang="zh-TW" altLang="en-US"/>
              <a:pPr/>
              <a:t>‹#›</a:t>
            </a:fld>
            <a:endParaRPr lang="en-US" altLang="zh-TW"/>
          </a:p>
        </p:txBody>
      </p:sp>
    </p:spTree>
    <p:extLst>
      <p:ext uri="{BB962C8B-B14F-4D97-AF65-F5344CB8AC3E}">
        <p14:creationId xmlns:p14="http://schemas.microsoft.com/office/powerpoint/2010/main" val="425478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7E1E6653-4322-4F91-A69E-7416C5D028BF}"/>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21E7427E-F0E7-4234-BBA4-DB3B4FA92178}"/>
              </a:ext>
            </a:extLst>
          </p:cNvPr>
          <p:cNvSpPr>
            <a:spLocks noGrp="1" noChangeArrowheads="1"/>
          </p:cNvSpPr>
          <p:nvPr>
            <p:ph type="sldNum" sz="quarter" idx="11"/>
          </p:nvPr>
        </p:nvSpPr>
        <p:spPr>
          <a:ln/>
        </p:spPr>
        <p:txBody>
          <a:bodyPr/>
          <a:lstStyle>
            <a:lvl1pPr>
              <a:defRPr/>
            </a:lvl1pPr>
          </a:lstStyle>
          <a:p>
            <a:fld id="{149687AE-F1AC-476B-BF65-6D08A7AEB10C}" type="slidenum">
              <a:rPr lang="zh-TW" altLang="en-US"/>
              <a:pPr/>
              <a:t>‹#›</a:t>
            </a:fld>
            <a:endParaRPr lang="en-US" altLang="zh-TW"/>
          </a:p>
        </p:txBody>
      </p:sp>
      <p:sp>
        <p:nvSpPr>
          <p:cNvPr id="6" name="Rectangle 16">
            <a:extLst>
              <a:ext uri="{FF2B5EF4-FFF2-40B4-BE49-F238E27FC236}">
                <a16:creationId xmlns:a16="http://schemas.microsoft.com/office/drawing/2014/main" id="{46CBE6CD-D0AC-4FE4-B7A2-2622EAD0B4FD}"/>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214219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0"/>
            <a:ext cx="27432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33400"/>
            <a:ext cx="80264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FA004BA-28AE-406D-A000-04C2F3432C57}"/>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68C2CF2E-F12B-4BD0-8B4F-CF32901CD1C0}"/>
              </a:ext>
            </a:extLst>
          </p:cNvPr>
          <p:cNvSpPr>
            <a:spLocks noGrp="1" noChangeArrowheads="1"/>
          </p:cNvSpPr>
          <p:nvPr>
            <p:ph type="sldNum" sz="quarter" idx="11"/>
          </p:nvPr>
        </p:nvSpPr>
        <p:spPr>
          <a:ln/>
        </p:spPr>
        <p:txBody>
          <a:bodyPr/>
          <a:lstStyle>
            <a:lvl1pPr>
              <a:defRPr/>
            </a:lvl1pPr>
          </a:lstStyle>
          <a:p>
            <a:fld id="{8CCBE2DC-AD4F-4AD8-9752-64A7B09595AD}" type="slidenum">
              <a:rPr lang="zh-TW" altLang="en-US"/>
              <a:pPr/>
              <a:t>‹#›</a:t>
            </a:fld>
            <a:endParaRPr lang="en-US" altLang="zh-TW"/>
          </a:p>
        </p:txBody>
      </p:sp>
      <p:sp>
        <p:nvSpPr>
          <p:cNvPr id="6" name="Rectangle 16">
            <a:extLst>
              <a:ext uri="{FF2B5EF4-FFF2-40B4-BE49-F238E27FC236}">
                <a16:creationId xmlns:a16="http://schemas.microsoft.com/office/drawing/2014/main" id="{CA8D4D52-DDCC-4824-9E82-50E37FFD9E6F}"/>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494555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CF4970D-1EA1-46EE-A335-CDD61F165364}"/>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4EEF8E0D-5A29-4F6F-9422-0FD8F3F5E9B7}"/>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6" name="Rectangle 4">
              <a:extLst>
                <a:ext uri="{FF2B5EF4-FFF2-40B4-BE49-F238E27FC236}">
                  <a16:creationId xmlns:a16="http://schemas.microsoft.com/office/drawing/2014/main" id="{7F5DE2E2-66F3-471D-8FBC-186CC2D525F7}"/>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nvGrpSpPr>
            <p:cNvPr id="7" name="Group 5">
              <a:extLst>
                <a:ext uri="{FF2B5EF4-FFF2-40B4-BE49-F238E27FC236}">
                  <a16:creationId xmlns:a16="http://schemas.microsoft.com/office/drawing/2014/main" id="{F5DAD6BB-C994-49D2-949A-41D368C5E195}"/>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DF609981-2AF5-4A55-B039-212B0B745644}"/>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9" name="Rectangle 7">
                <a:extLst>
                  <a:ext uri="{FF2B5EF4-FFF2-40B4-BE49-F238E27FC236}">
                    <a16:creationId xmlns:a16="http://schemas.microsoft.com/office/drawing/2014/main" id="{948E8130-F2B3-4F8A-BCFC-55B3E3B01A62}"/>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 name="Rectangle 8">
                <a:extLst>
                  <a:ext uri="{FF2B5EF4-FFF2-40B4-BE49-F238E27FC236}">
                    <a16:creationId xmlns:a16="http://schemas.microsoft.com/office/drawing/2014/main" id="{F5BB3FBF-46A2-48F1-B550-11B84A45C102}"/>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1" name="Rectangle 9">
                <a:extLst>
                  <a:ext uri="{FF2B5EF4-FFF2-40B4-BE49-F238E27FC236}">
                    <a16:creationId xmlns:a16="http://schemas.microsoft.com/office/drawing/2014/main" id="{32B955AA-EC02-4DD3-9414-906BEE135276}"/>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2" name="Rectangle 10">
                <a:extLst>
                  <a:ext uri="{FF2B5EF4-FFF2-40B4-BE49-F238E27FC236}">
                    <a16:creationId xmlns:a16="http://schemas.microsoft.com/office/drawing/2014/main" id="{0E6BE13C-F85B-410F-AA0B-A3A0BAF0927B}"/>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3" name="Rectangle 11">
                <a:extLst>
                  <a:ext uri="{FF2B5EF4-FFF2-40B4-BE49-F238E27FC236}">
                    <a16:creationId xmlns:a16="http://schemas.microsoft.com/office/drawing/2014/main" id="{220D7842-D99C-470B-B788-7877936B1D7A}"/>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4" name="Rectangle 12">
                <a:extLst>
                  <a:ext uri="{FF2B5EF4-FFF2-40B4-BE49-F238E27FC236}">
                    <a16:creationId xmlns:a16="http://schemas.microsoft.com/office/drawing/2014/main" id="{FF2F58D8-F173-4C28-A376-9C504DE0FC02}"/>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5" name="Rectangle 13">
                <a:extLst>
                  <a:ext uri="{FF2B5EF4-FFF2-40B4-BE49-F238E27FC236}">
                    <a16:creationId xmlns:a16="http://schemas.microsoft.com/office/drawing/2014/main" id="{AE309E2A-7C02-4DBC-A010-95E0E3B08FF4}"/>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6" name="Rectangle 14">
                <a:extLst>
                  <a:ext uri="{FF2B5EF4-FFF2-40B4-BE49-F238E27FC236}">
                    <a16:creationId xmlns:a16="http://schemas.microsoft.com/office/drawing/2014/main" id="{B698815E-7392-43A3-BCD9-4B0520D9BAA2}"/>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7" name="Rectangle 15">
                <a:extLst>
                  <a:ext uri="{FF2B5EF4-FFF2-40B4-BE49-F238E27FC236}">
                    <a16:creationId xmlns:a16="http://schemas.microsoft.com/office/drawing/2014/main" id="{B8F48A21-4610-4A17-9BDD-15D088483F9A}"/>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grpSp>
      <p:sp>
        <p:nvSpPr>
          <p:cNvPr id="769043" name="Rectangle 19"/>
          <p:cNvSpPr>
            <a:spLocks noGrp="1" noChangeArrowheads="1"/>
          </p:cNvSpPr>
          <p:nvPr>
            <p:ph type="ctrTitle"/>
          </p:nvPr>
        </p:nvSpPr>
        <p:spPr>
          <a:xfrm>
            <a:off x="3962400" y="1828800"/>
            <a:ext cx="8026400" cy="2209800"/>
          </a:xfrm>
          <a:noFill/>
        </p:spPr>
        <p:txBody>
          <a:bodyPr/>
          <a:lstStyle>
            <a:lvl1pPr>
              <a:defRPr sz="5000">
                <a:solidFill>
                  <a:srgbClr val="FFFFFF"/>
                </a:solidFill>
              </a:defRPr>
            </a:lvl1pPr>
          </a:lstStyle>
          <a:p>
            <a:r>
              <a:rPr lang="en-US" altLang="zh-TW"/>
              <a:t>Click to edit Master title style</a:t>
            </a:r>
          </a:p>
        </p:txBody>
      </p:sp>
      <p:sp>
        <p:nvSpPr>
          <p:cNvPr id="76904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800"/>
            </a:lvl1pPr>
          </a:lstStyle>
          <a:p>
            <a:r>
              <a:rPr lang="en-US" altLang="zh-TW"/>
              <a:t>Click to edit Master subtitle style</a:t>
            </a:r>
          </a:p>
        </p:txBody>
      </p:sp>
      <p:sp>
        <p:nvSpPr>
          <p:cNvPr id="18" name="Rectangle 16">
            <a:extLst>
              <a:ext uri="{FF2B5EF4-FFF2-40B4-BE49-F238E27FC236}">
                <a16:creationId xmlns:a16="http://schemas.microsoft.com/office/drawing/2014/main" id="{64AE0057-C382-4DAB-A78C-C2CE8702F117}"/>
              </a:ext>
            </a:extLst>
          </p:cNvPr>
          <p:cNvSpPr>
            <a:spLocks noGrp="1" noChangeArrowheads="1"/>
          </p:cNvSpPr>
          <p:nvPr>
            <p:ph type="dt" sz="half" idx="10"/>
          </p:nvPr>
        </p:nvSpPr>
        <p:spPr>
          <a:xfrm>
            <a:off x="609600" y="6248400"/>
            <a:ext cx="2844800" cy="457200"/>
          </a:xfrm>
        </p:spPr>
        <p:txBody>
          <a:bodyPr/>
          <a:lstStyle>
            <a:lvl1pPr>
              <a:defRPr/>
            </a:lvl1pPr>
          </a:lstStyle>
          <a:p>
            <a:pPr>
              <a:defRPr/>
            </a:pPr>
            <a:r>
              <a:rPr lang="en-US" altLang="zh-TW"/>
              <a:t>30/04/2011</a:t>
            </a:r>
          </a:p>
        </p:txBody>
      </p:sp>
      <p:sp>
        <p:nvSpPr>
          <p:cNvPr id="19" name="Rectangle 17">
            <a:extLst>
              <a:ext uri="{FF2B5EF4-FFF2-40B4-BE49-F238E27FC236}">
                <a16:creationId xmlns:a16="http://schemas.microsoft.com/office/drawing/2014/main" id="{6C8F5F64-910D-45DC-8BF2-D3AEF98C6AB2}"/>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ltLang="zh-TW"/>
              <a:t>COMP323P Foundation of Chinese Computing (Lecture 4)</a:t>
            </a:r>
          </a:p>
        </p:txBody>
      </p:sp>
      <p:sp>
        <p:nvSpPr>
          <p:cNvPr id="20" name="Rectangle 18">
            <a:extLst>
              <a:ext uri="{FF2B5EF4-FFF2-40B4-BE49-F238E27FC236}">
                <a16:creationId xmlns:a16="http://schemas.microsoft.com/office/drawing/2014/main" id="{C1C393BB-8BA9-445A-A4FF-0454555D6E4C}"/>
              </a:ext>
            </a:extLst>
          </p:cNvPr>
          <p:cNvSpPr>
            <a:spLocks noGrp="1" noChangeArrowheads="1"/>
          </p:cNvSpPr>
          <p:nvPr>
            <p:ph type="sldNum" sz="quarter" idx="12"/>
          </p:nvPr>
        </p:nvSpPr>
        <p:spPr>
          <a:xfrm>
            <a:off x="8737600" y="6248400"/>
            <a:ext cx="2844800" cy="457200"/>
          </a:xfrm>
        </p:spPr>
        <p:txBody>
          <a:bodyPr/>
          <a:lstStyle>
            <a:lvl1pPr>
              <a:defRPr/>
            </a:lvl1pPr>
          </a:lstStyle>
          <a:p>
            <a:fld id="{42C40A0E-7699-4F94-9992-53BB05B8FA79}" type="slidenum">
              <a:rPr lang="zh-TW" altLang="en-US"/>
              <a:pPr/>
              <a:t>‹#›</a:t>
            </a:fld>
            <a:endParaRPr lang="en-US" altLang="zh-TW"/>
          </a:p>
        </p:txBody>
      </p:sp>
    </p:spTree>
    <p:extLst>
      <p:ext uri="{BB962C8B-B14F-4D97-AF65-F5344CB8AC3E}">
        <p14:creationId xmlns:p14="http://schemas.microsoft.com/office/powerpoint/2010/main" val="3594242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7074705D-F3ED-404C-AAC7-582622E3DE26}"/>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776FDDE0-2E8A-4E1A-923C-F88A1C4D4118}"/>
              </a:ext>
            </a:extLst>
          </p:cNvPr>
          <p:cNvSpPr>
            <a:spLocks noGrp="1" noChangeArrowheads="1"/>
          </p:cNvSpPr>
          <p:nvPr>
            <p:ph type="sldNum" sz="quarter" idx="11"/>
          </p:nvPr>
        </p:nvSpPr>
        <p:spPr>
          <a:ln/>
        </p:spPr>
        <p:txBody>
          <a:bodyPr/>
          <a:lstStyle>
            <a:lvl1pPr>
              <a:defRPr/>
            </a:lvl1pPr>
          </a:lstStyle>
          <a:p>
            <a:fld id="{EDA6BECA-8E47-4D27-A2F9-A80F111E81F7}" type="slidenum">
              <a:rPr lang="zh-TW" altLang="en-US"/>
              <a:pPr/>
              <a:t>‹#›</a:t>
            </a:fld>
            <a:endParaRPr lang="en-US" altLang="zh-TW"/>
          </a:p>
        </p:txBody>
      </p:sp>
      <p:sp>
        <p:nvSpPr>
          <p:cNvPr id="6" name="Rectangle 16">
            <a:extLst>
              <a:ext uri="{FF2B5EF4-FFF2-40B4-BE49-F238E27FC236}">
                <a16:creationId xmlns:a16="http://schemas.microsoft.com/office/drawing/2014/main" id="{73B9586C-A0C8-458D-AE43-63C8812B78DF}"/>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2058347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8F8B16B4-4279-40BB-86FD-2B30DF53298A}"/>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84F33EA9-D5CA-4600-8C57-26FD73119C20}"/>
              </a:ext>
            </a:extLst>
          </p:cNvPr>
          <p:cNvSpPr>
            <a:spLocks noGrp="1" noChangeArrowheads="1"/>
          </p:cNvSpPr>
          <p:nvPr>
            <p:ph type="sldNum" sz="quarter" idx="11"/>
          </p:nvPr>
        </p:nvSpPr>
        <p:spPr>
          <a:ln/>
        </p:spPr>
        <p:txBody>
          <a:bodyPr/>
          <a:lstStyle>
            <a:lvl1pPr>
              <a:defRPr/>
            </a:lvl1pPr>
          </a:lstStyle>
          <a:p>
            <a:fld id="{A6A195B9-5615-47FB-94D0-B4DD11A34967}" type="slidenum">
              <a:rPr lang="zh-TW" altLang="en-US"/>
              <a:pPr/>
              <a:t>‹#›</a:t>
            </a:fld>
            <a:endParaRPr lang="en-US" altLang="zh-TW"/>
          </a:p>
        </p:txBody>
      </p:sp>
      <p:sp>
        <p:nvSpPr>
          <p:cNvPr id="6" name="Rectangle 16">
            <a:extLst>
              <a:ext uri="{FF2B5EF4-FFF2-40B4-BE49-F238E27FC236}">
                <a16:creationId xmlns:a16="http://schemas.microsoft.com/office/drawing/2014/main" id="{3D453157-5EA7-493D-BF43-BFF018413F41}"/>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150142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B1A902C-D01C-44CE-BC2E-788574A6A967}"/>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6" name="Rectangle 3">
            <a:extLst>
              <a:ext uri="{FF2B5EF4-FFF2-40B4-BE49-F238E27FC236}">
                <a16:creationId xmlns:a16="http://schemas.microsoft.com/office/drawing/2014/main" id="{2BDA9180-140E-4412-8555-DEAE41DDCBEA}"/>
              </a:ext>
            </a:extLst>
          </p:cNvPr>
          <p:cNvSpPr>
            <a:spLocks noGrp="1" noChangeArrowheads="1"/>
          </p:cNvSpPr>
          <p:nvPr>
            <p:ph type="sldNum" sz="quarter" idx="11"/>
          </p:nvPr>
        </p:nvSpPr>
        <p:spPr>
          <a:ln/>
        </p:spPr>
        <p:txBody>
          <a:bodyPr/>
          <a:lstStyle>
            <a:lvl1pPr>
              <a:defRPr/>
            </a:lvl1pPr>
          </a:lstStyle>
          <a:p>
            <a:fld id="{A7A2A350-FE73-4D9A-9A04-D06540D3D839}" type="slidenum">
              <a:rPr lang="zh-TW" altLang="en-US"/>
              <a:pPr/>
              <a:t>‹#›</a:t>
            </a:fld>
            <a:endParaRPr lang="en-US" altLang="zh-TW"/>
          </a:p>
        </p:txBody>
      </p:sp>
      <p:sp>
        <p:nvSpPr>
          <p:cNvPr id="7" name="Rectangle 16">
            <a:extLst>
              <a:ext uri="{FF2B5EF4-FFF2-40B4-BE49-F238E27FC236}">
                <a16:creationId xmlns:a16="http://schemas.microsoft.com/office/drawing/2014/main" id="{5D050C0A-029E-45B5-8172-6FE45B8BBD5D}"/>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427635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22E754F0-179F-4F89-AAAA-ABCDB147CEAE}"/>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8" name="Rectangle 3">
            <a:extLst>
              <a:ext uri="{FF2B5EF4-FFF2-40B4-BE49-F238E27FC236}">
                <a16:creationId xmlns:a16="http://schemas.microsoft.com/office/drawing/2014/main" id="{18826270-2FD2-41B2-8867-2325A0B62E5A}"/>
              </a:ext>
            </a:extLst>
          </p:cNvPr>
          <p:cNvSpPr>
            <a:spLocks noGrp="1" noChangeArrowheads="1"/>
          </p:cNvSpPr>
          <p:nvPr>
            <p:ph type="sldNum" sz="quarter" idx="11"/>
          </p:nvPr>
        </p:nvSpPr>
        <p:spPr>
          <a:ln/>
        </p:spPr>
        <p:txBody>
          <a:bodyPr/>
          <a:lstStyle>
            <a:lvl1pPr>
              <a:defRPr/>
            </a:lvl1pPr>
          </a:lstStyle>
          <a:p>
            <a:fld id="{0B11F915-DB3C-4B0B-A487-9B94FFFB3EF9}" type="slidenum">
              <a:rPr lang="zh-TW" altLang="en-US"/>
              <a:pPr/>
              <a:t>‹#›</a:t>
            </a:fld>
            <a:endParaRPr lang="en-US" altLang="zh-TW"/>
          </a:p>
        </p:txBody>
      </p:sp>
      <p:sp>
        <p:nvSpPr>
          <p:cNvPr id="9" name="Rectangle 16">
            <a:extLst>
              <a:ext uri="{FF2B5EF4-FFF2-40B4-BE49-F238E27FC236}">
                <a16:creationId xmlns:a16="http://schemas.microsoft.com/office/drawing/2014/main" id="{4A93F7CE-B438-4849-946D-D49CA0F0F027}"/>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69380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CA2C884B-6AEF-4340-804F-EDEA27002D91}"/>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4" name="Rectangle 3">
            <a:extLst>
              <a:ext uri="{FF2B5EF4-FFF2-40B4-BE49-F238E27FC236}">
                <a16:creationId xmlns:a16="http://schemas.microsoft.com/office/drawing/2014/main" id="{46BE4C4B-4432-47ED-8A85-3FAC05AF47D5}"/>
              </a:ext>
            </a:extLst>
          </p:cNvPr>
          <p:cNvSpPr>
            <a:spLocks noGrp="1" noChangeArrowheads="1"/>
          </p:cNvSpPr>
          <p:nvPr>
            <p:ph type="sldNum" sz="quarter" idx="11"/>
          </p:nvPr>
        </p:nvSpPr>
        <p:spPr>
          <a:ln/>
        </p:spPr>
        <p:txBody>
          <a:bodyPr/>
          <a:lstStyle>
            <a:lvl1pPr>
              <a:defRPr/>
            </a:lvl1pPr>
          </a:lstStyle>
          <a:p>
            <a:fld id="{0751D99D-7A90-4549-87B5-1690EBC53802}" type="slidenum">
              <a:rPr lang="zh-TW" altLang="en-US"/>
              <a:pPr/>
              <a:t>‹#›</a:t>
            </a:fld>
            <a:endParaRPr lang="en-US" altLang="zh-TW"/>
          </a:p>
        </p:txBody>
      </p:sp>
      <p:sp>
        <p:nvSpPr>
          <p:cNvPr id="5" name="Rectangle 16">
            <a:extLst>
              <a:ext uri="{FF2B5EF4-FFF2-40B4-BE49-F238E27FC236}">
                <a16:creationId xmlns:a16="http://schemas.microsoft.com/office/drawing/2014/main" id="{33E2AAB9-4BE5-429B-9BF7-A7880491394B}"/>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2202005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8AEBFF-2A4F-402E-A776-F5173B054259}"/>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3" name="Rectangle 3">
            <a:extLst>
              <a:ext uri="{FF2B5EF4-FFF2-40B4-BE49-F238E27FC236}">
                <a16:creationId xmlns:a16="http://schemas.microsoft.com/office/drawing/2014/main" id="{28F410CB-FF7A-4B4A-8734-24166DAC6094}"/>
              </a:ext>
            </a:extLst>
          </p:cNvPr>
          <p:cNvSpPr>
            <a:spLocks noGrp="1" noChangeArrowheads="1"/>
          </p:cNvSpPr>
          <p:nvPr>
            <p:ph type="sldNum" sz="quarter" idx="11"/>
          </p:nvPr>
        </p:nvSpPr>
        <p:spPr>
          <a:ln/>
        </p:spPr>
        <p:txBody>
          <a:bodyPr/>
          <a:lstStyle>
            <a:lvl1pPr>
              <a:defRPr/>
            </a:lvl1pPr>
          </a:lstStyle>
          <a:p>
            <a:fld id="{3CCED9F2-7904-45EC-B4D8-F9EF70D457A8}" type="slidenum">
              <a:rPr lang="zh-TW" altLang="en-US"/>
              <a:pPr/>
              <a:t>‹#›</a:t>
            </a:fld>
            <a:endParaRPr lang="en-US" altLang="zh-TW"/>
          </a:p>
        </p:txBody>
      </p:sp>
      <p:sp>
        <p:nvSpPr>
          <p:cNvPr id="4" name="Rectangle 16">
            <a:extLst>
              <a:ext uri="{FF2B5EF4-FFF2-40B4-BE49-F238E27FC236}">
                <a16:creationId xmlns:a16="http://schemas.microsoft.com/office/drawing/2014/main" id="{A5811159-510B-4CBF-BB82-3B51F6AEC541}"/>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4195796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4FB3695D-269B-446E-8E19-5E986861AFBB}"/>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6" name="Rectangle 3">
            <a:extLst>
              <a:ext uri="{FF2B5EF4-FFF2-40B4-BE49-F238E27FC236}">
                <a16:creationId xmlns:a16="http://schemas.microsoft.com/office/drawing/2014/main" id="{934812B6-0C05-4068-9F6A-99623F7915B0}"/>
              </a:ext>
            </a:extLst>
          </p:cNvPr>
          <p:cNvSpPr>
            <a:spLocks noGrp="1" noChangeArrowheads="1"/>
          </p:cNvSpPr>
          <p:nvPr>
            <p:ph type="sldNum" sz="quarter" idx="11"/>
          </p:nvPr>
        </p:nvSpPr>
        <p:spPr>
          <a:ln/>
        </p:spPr>
        <p:txBody>
          <a:bodyPr/>
          <a:lstStyle>
            <a:lvl1pPr>
              <a:defRPr/>
            </a:lvl1pPr>
          </a:lstStyle>
          <a:p>
            <a:fld id="{3D2AF71D-BDA6-4BC1-BFB1-5DDEB7B8C30A}" type="slidenum">
              <a:rPr lang="zh-TW" altLang="en-US"/>
              <a:pPr/>
              <a:t>‹#›</a:t>
            </a:fld>
            <a:endParaRPr lang="en-US" altLang="zh-TW"/>
          </a:p>
        </p:txBody>
      </p:sp>
      <p:sp>
        <p:nvSpPr>
          <p:cNvPr id="7" name="Rectangle 16">
            <a:extLst>
              <a:ext uri="{FF2B5EF4-FFF2-40B4-BE49-F238E27FC236}">
                <a16:creationId xmlns:a16="http://schemas.microsoft.com/office/drawing/2014/main" id="{77A2E07F-C92E-418D-B9C4-E2E48B2DB7DB}"/>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340353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52F44FF-4CC2-47D9-BE63-58A52CF453C3}"/>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91D3FFFE-AF6B-4756-808A-BA8A02034614}"/>
              </a:ext>
            </a:extLst>
          </p:cNvPr>
          <p:cNvSpPr>
            <a:spLocks noGrp="1" noChangeArrowheads="1"/>
          </p:cNvSpPr>
          <p:nvPr>
            <p:ph type="sldNum" sz="quarter" idx="11"/>
          </p:nvPr>
        </p:nvSpPr>
        <p:spPr>
          <a:ln/>
        </p:spPr>
        <p:txBody>
          <a:bodyPr/>
          <a:lstStyle>
            <a:lvl1pPr>
              <a:defRPr/>
            </a:lvl1pPr>
          </a:lstStyle>
          <a:p>
            <a:fld id="{F79F4BDD-E37E-44FC-A429-D0DBB2E2F207}" type="slidenum">
              <a:rPr lang="zh-TW" altLang="en-US"/>
              <a:pPr/>
              <a:t>‹#›</a:t>
            </a:fld>
            <a:endParaRPr lang="en-US" altLang="zh-TW"/>
          </a:p>
        </p:txBody>
      </p:sp>
      <p:sp>
        <p:nvSpPr>
          <p:cNvPr id="6" name="Rectangle 16">
            <a:extLst>
              <a:ext uri="{FF2B5EF4-FFF2-40B4-BE49-F238E27FC236}">
                <a16:creationId xmlns:a16="http://schemas.microsoft.com/office/drawing/2014/main" id="{C78ED921-1E99-450A-B6C3-C92FF871D90A}"/>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857928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1C63FE84-5B1F-4FB9-A019-5639087C2FB9}"/>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6" name="Rectangle 3">
            <a:extLst>
              <a:ext uri="{FF2B5EF4-FFF2-40B4-BE49-F238E27FC236}">
                <a16:creationId xmlns:a16="http://schemas.microsoft.com/office/drawing/2014/main" id="{D889715F-9825-48D7-BDAE-414D56ECDFB8}"/>
              </a:ext>
            </a:extLst>
          </p:cNvPr>
          <p:cNvSpPr>
            <a:spLocks noGrp="1" noChangeArrowheads="1"/>
          </p:cNvSpPr>
          <p:nvPr>
            <p:ph type="sldNum" sz="quarter" idx="11"/>
          </p:nvPr>
        </p:nvSpPr>
        <p:spPr>
          <a:ln/>
        </p:spPr>
        <p:txBody>
          <a:bodyPr/>
          <a:lstStyle>
            <a:lvl1pPr>
              <a:defRPr/>
            </a:lvl1pPr>
          </a:lstStyle>
          <a:p>
            <a:fld id="{896C3C5F-3FD7-454D-B5FB-6336AF8AE862}" type="slidenum">
              <a:rPr lang="zh-TW" altLang="en-US"/>
              <a:pPr/>
              <a:t>‹#›</a:t>
            </a:fld>
            <a:endParaRPr lang="en-US" altLang="zh-TW"/>
          </a:p>
        </p:txBody>
      </p:sp>
      <p:sp>
        <p:nvSpPr>
          <p:cNvPr id="7" name="Rectangle 16">
            <a:extLst>
              <a:ext uri="{FF2B5EF4-FFF2-40B4-BE49-F238E27FC236}">
                <a16:creationId xmlns:a16="http://schemas.microsoft.com/office/drawing/2014/main" id="{A546E358-3C35-4E62-823B-A7481862550C}"/>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666416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8DC70A4-60AD-4D3F-8937-705B15509760}"/>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639FC0A6-4F08-486C-8D23-5A3ECF82D356}"/>
              </a:ext>
            </a:extLst>
          </p:cNvPr>
          <p:cNvSpPr>
            <a:spLocks noGrp="1" noChangeArrowheads="1"/>
          </p:cNvSpPr>
          <p:nvPr>
            <p:ph type="sldNum" sz="quarter" idx="11"/>
          </p:nvPr>
        </p:nvSpPr>
        <p:spPr>
          <a:ln/>
        </p:spPr>
        <p:txBody>
          <a:bodyPr/>
          <a:lstStyle>
            <a:lvl1pPr>
              <a:defRPr/>
            </a:lvl1pPr>
          </a:lstStyle>
          <a:p>
            <a:fld id="{CD710A8A-B76C-4D81-8761-D8031B79A44A}" type="slidenum">
              <a:rPr lang="zh-TW" altLang="en-US"/>
              <a:pPr/>
              <a:t>‹#›</a:t>
            </a:fld>
            <a:endParaRPr lang="en-US" altLang="zh-TW"/>
          </a:p>
        </p:txBody>
      </p:sp>
      <p:sp>
        <p:nvSpPr>
          <p:cNvPr id="6" name="Rectangle 16">
            <a:extLst>
              <a:ext uri="{FF2B5EF4-FFF2-40B4-BE49-F238E27FC236}">
                <a16:creationId xmlns:a16="http://schemas.microsoft.com/office/drawing/2014/main" id="{49C294A6-66A2-4AA8-A785-A4900582F73E}"/>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222607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0"/>
            <a:ext cx="27432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33400"/>
            <a:ext cx="80264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E207B27-248B-460A-900C-A3003FC5F039}"/>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EE619A66-B3CA-4E6F-B6C3-50CC84F46BF4}"/>
              </a:ext>
            </a:extLst>
          </p:cNvPr>
          <p:cNvSpPr>
            <a:spLocks noGrp="1" noChangeArrowheads="1"/>
          </p:cNvSpPr>
          <p:nvPr>
            <p:ph type="sldNum" sz="quarter" idx="11"/>
          </p:nvPr>
        </p:nvSpPr>
        <p:spPr>
          <a:ln/>
        </p:spPr>
        <p:txBody>
          <a:bodyPr/>
          <a:lstStyle>
            <a:lvl1pPr>
              <a:defRPr/>
            </a:lvl1pPr>
          </a:lstStyle>
          <a:p>
            <a:fld id="{EC41D39B-A0C4-4A16-80F1-D6FECF50D2CC}" type="slidenum">
              <a:rPr lang="zh-TW" altLang="en-US"/>
              <a:pPr/>
              <a:t>‹#›</a:t>
            </a:fld>
            <a:endParaRPr lang="en-US" altLang="zh-TW"/>
          </a:p>
        </p:txBody>
      </p:sp>
      <p:sp>
        <p:nvSpPr>
          <p:cNvPr id="6" name="Rectangle 16">
            <a:extLst>
              <a:ext uri="{FF2B5EF4-FFF2-40B4-BE49-F238E27FC236}">
                <a16:creationId xmlns:a16="http://schemas.microsoft.com/office/drawing/2014/main" id="{D176956E-AF14-4C34-97B2-14259AD7D3D8}"/>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162428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D5E8677A-28B4-4A23-B5B7-70EAA88CDCCD}"/>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9814CFFC-9A5C-4FA0-A149-92B38F7CA5F5}"/>
              </a:ext>
            </a:extLst>
          </p:cNvPr>
          <p:cNvSpPr>
            <a:spLocks noGrp="1" noChangeArrowheads="1"/>
          </p:cNvSpPr>
          <p:nvPr>
            <p:ph type="sldNum" sz="quarter" idx="11"/>
          </p:nvPr>
        </p:nvSpPr>
        <p:spPr>
          <a:ln/>
        </p:spPr>
        <p:txBody>
          <a:bodyPr/>
          <a:lstStyle>
            <a:lvl1pPr>
              <a:defRPr/>
            </a:lvl1pPr>
          </a:lstStyle>
          <a:p>
            <a:fld id="{FB42174A-C5DC-48FF-9AB4-B3D5370DD72A}" type="slidenum">
              <a:rPr lang="zh-TW" altLang="en-US"/>
              <a:pPr/>
              <a:t>‹#›</a:t>
            </a:fld>
            <a:endParaRPr lang="en-US" altLang="zh-TW"/>
          </a:p>
        </p:txBody>
      </p:sp>
      <p:sp>
        <p:nvSpPr>
          <p:cNvPr id="6" name="Rectangle 16">
            <a:extLst>
              <a:ext uri="{FF2B5EF4-FFF2-40B4-BE49-F238E27FC236}">
                <a16:creationId xmlns:a16="http://schemas.microsoft.com/office/drawing/2014/main" id="{174C2EB1-86F9-4A47-AC18-D2190BCD4095}"/>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31476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1B802DD-575E-4EF6-B059-F69E0240A093}"/>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6" name="Rectangle 3">
            <a:extLst>
              <a:ext uri="{FF2B5EF4-FFF2-40B4-BE49-F238E27FC236}">
                <a16:creationId xmlns:a16="http://schemas.microsoft.com/office/drawing/2014/main" id="{3E94F62D-FC7A-436B-80F7-B2066A227942}"/>
              </a:ext>
            </a:extLst>
          </p:cNvPr>
          <p:cNvSpPr>
            <a:spLocks noGrp="1" noChangeArrowheads="1"/>
          </p:cNvSpPr>
          <p:nvPr>
            <p:ph type="sldNum" sz="quarter" idx="11"/>
          </p:nvPr>
        </p:nvSpPr>
        <p:spPr>
          <a:ln/>
        </p:spPr>
        <p:txBody>
          <a:bodyPr/>
          <a:lstStyle>
            <a:lvl1pPr>
              <a:defRPr/>
            </a:lvl1pPr>
          </a:lstStyle>
          <a:p>
            <a:fld id="{17AA412E-CC0C-4F22-AAAF-4D966BEB3C37}" type="slidenum">
              <a:rPr lang="zh-TW" altLang="en-US"/>
              <a:pPr/>
              <a:t>‹#›</a:t>
            </a:fld>
            <a:endParaRPr lang="en-US" altLang="zh-TW"/>
          </a:p>
        </p:txBody>
      </p:sp>
      <p:sp>
        <p:nvSpPr>
          <p:cNvPr id="7" name="Rectangle 16">
            <a:extLst>
              <a:ext uri="{FF2B5EF4-FFF2-40B4-BE49-F238E27FC236}">
                <a16:creationId xmlns:a16="http://schemas.microsoft.com/office/drawing/2014/main" id="{7A53AE53-9C11-4DF0-9948-C5E1BB65F00A}"/>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130411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46869C3D-F0C6-4A3F-AF68-19473000EEAE}"/>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8" name="Rectangle 3">
            <a:extLst>
              <a:ext uri="{FF2B5EF4-FFF2-40B4-BE49-F238E27FC236}">
                <a16:creationId xmlns:a16="http://schemas.microsoft.com/office/drawing/2014/main" id="{C7C02D69-0795-4222-99D5-FAD1B1817C81}"/>
              </a:ext>
            </a:extLst>
          </p:cNvPr>
          <p:cNvSpPr>
            <a:spLocks noGrp="1" noChangeArrowheads="1"/>
          </p:cNvSpPr>
          <p:nvPr>
            <p:ph type="sldNum" sz="quarter" idx="11"/>
          </p:nvPr>
        </p:nvSpPr>
        <p:spPr>
          <a:ln/>
        </p:spPr>
        <p:txBody>
          <a:bodyPr/>
          <a:lstStyle>
            <a:lvl1pPr>
              <a:defRPr/>
            </a:lvl1pPr>
          </a:lstStyle>
          <a:p>
            <a:fld id="{EBBAA6FF-3534-4CC7-BEDD-8B3D1B6636A6}" type="slidenum">
              <a:rPr lang="zh-TW" altLang="en-US"/>
              <a:pPr/>
              <a:t>‹#›</a:t>
            </a:fld>
            <a:endParaRPr lang="en-US" altLang="zh-TW"/>
          </a:p>
        </p:txBody>
      </p:sp>
      <p:sp>
        <p:nvSpPr>
          <p:cNvPr id="9" name="Rectangle 16">
            <a:extLst>
              <a:ext uri="{FF2B5EF4-FFF2-40B4-BE49-F238E27FC236}">
                <a16:creationId xmlns:a16="http://schemas.microsoft.com/office/drawing/2014/main" id="{D06BD27C-3B0F-4B03-BF24-108F1A85F27B}"/>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28847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EA161389-D82C-4011-B69E-E98833B06BEC}"/>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4" name="Rectangle 3">
            <a:extLst>
              <a:ext uri="{FF2B5EF4-FFF2-40B4-BE49-F238E27FC236}">
                <a16:creationId xmlns:a16="http://schemas.microsoft.com/office/drawing/2014/main" id="{55847931-8EFC-456A-89E0-8A3C5281368F}"/>
              </a:ext>
            </a:extLst>
          </p:cNvPr>
          <p:cNvSpPr>
            <a:spLocks noGrp="1" noChangeArrowheads="1"/>
          </p:cNvSpPr>
          <p:nvPr>
            <p:ph type="sldNum" sz="quarter" idx="11"/>
          </p:nvPr>
        </p:nvSpPr>
        <p:spPr>
          <a:ln/>
        </p:spPr>
        <p:txBody>
          <a:bodyPr/>
          <a:lstStyle>
            <a:lvl1pPr>
              <a:defRPr/>
            </a:lvl1pPr>
          </a:lstStyle>
          <a:p>
            <a:fld id="{78C65B21-5BE3-402E-8A55-70AD688789F5}" type="slidenum">
              <a:rPr lang="zh-TW" altLang="en-US"/>
              <a:pPr/>
              <a:t>‹#›</a:t>
            </a:fld>
            <a:endParaRPr lang="en-US" altLang="zh-TW"/>
          </a:p>
        </p:txBody>
      </p:sp>
      <p:sp>
        <p:nvSpPr>
          <p:cNvPr id="5" name="Rectangle 16">
            <a:extLst>
              <a:ext uri="{FF2B5EF4-FFF2-40B4-BE49-F238E27FC236}">
                <a16:creationId xmlns:a16="http://schemas.microsoft.com/office/drawing/2014/main" id="{90F53FEC-61B8-4841-ACFA-E85156CF17DE}"/>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69617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2802B9-30D1-418A-A549-A7A1B96013DE}"/>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3" name="Rectangle 3">
            <a:extLst>
              <a:ext uri="{FF2B5EF4-FFF2-40B4-BE49-F238E27FC236}">
                <a16:creationId xmlns:a16="http://schemas.microsoft.com/office/drawing/2014/main" id="{59DF1283-48BB-49A8-A3AF-B594BFF1AF1A}"/>
              </a:ext>
            </a:extLst>
          </p:cNvPr>
          <p:cNvSpPr>
            <a:spLocks noGrp="1" noChangeArrowheads="1"/>
          </p:cNvSpPr>
          <p:nvPr>
            <p:ph type="sldNum" sz="quarter" idx="11"/>
          </p:nvPr>
        </p:nvSpPr>
        <p:spPr>
          <a:ln/>
        </p:spPr>
        <p:txBody>
          <a:bodyPr/>
          <a:lstStyle>
            <a:lvl1pPr>
              <a:defRPr/>
            </a:lvl1pPr>
          </a:lstStyle>
          <a:p>
            <a:fld id="{218859DD-EF1A-4516-B36C-0DAB51CBC8F4}" type="slidenum">
              <a:rPr lang="zh-TW" altLang="en-US"/>
              <a:pPr/>
              <a:t>‹#›</a:t>
            </a:fld>
            <a:endParaRPr lang="en-US" altLang="zh-TW"/>
          </a:p>
        </p:txBody>
      </p:sp>
      <p:sp>
        <p:nvSpPr>
          <p:cNvPr id="4" name="Rectangle 16">
            <a:extLst>
              <a:ext uri="{FF2B5EF4-FFF2-40B4-BE49-F238E27FC236}">
                <a16:creationId xmlns:a16="http://schemas.microsoft.com/office/drawing/2014/main" id="{3F27B303-B728-4177-8714-17D574BD8A92}"/>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164594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E7F129E-32C8-4CB8-9A86-5BFF58B03D66}"/>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6" name="Rectangle 3">
            <a:extLst>
              <a:ext uri="{FF2B5EF4-FFF2-40B4-BE49-F238E27FC236}">
                <a16:creationId xmlns:a16="http://schemas.microsoft.com/office/drawing/2014/main" id="{4C24AEA7-E096-486D-983A-7EBD5C37572C}"/>
              </a:ext>
            </a:extLst>
          </p:cNvPr>
          <p:cNvSpPr>
            <a:spLocks noGrp="1" noChangeArrowheads="1"/>
          </p:cNvSpPr>
          <p:nvPr>
            <p:ph type="sldNum" sz="quarter" idx="11"/>
          </p:nvPr>
        </p:nvSpPr>
        <p:spPr>
          <a:ln/>
        </p:spPr>
        <p:txBody>
          <a:bodyPr/>
          <a:lstStyle>
            <a:lvl1pPr>
              <a:defRPr/>
            </a:lvl1pPr>
          </a:lstStyle>
          <a:p>
            <a:fld id="{152F20A7-6C6F-4D34-A44A-724C7B2C9126}" type="slidenum">
              <a:rPr lang="zh-TW" altLang="en-US"/>
              <a:pPr/>
              <a:t>‹#›</a:t>
            </a:fld>
            <a:endParaRPr lang="en-US" altLang="zh-TW"/>
          </a:p>
        </p:txBody>
      </p:sp>
      <p:sp>
        <p:nvSpPr>
          <p:cNvPr id="7" name="Rectangle 16">
            <a:extLst>
              <a:ext uri="{FF2B5EF4-FFF2-40B4-BE49-F238E27FC236}">
                <a16:creationId xmlns:a16="http://schemas.microsoft.com/office/drawing/2014/main" id="{D30EC64E-B858-4D39-8333-B269D62F2F19}"/>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21581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589C5683-3563-4480-BCF8-25EDE318CD2C}"/>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6" name="Rectangle 3">
            <a:extLst>
              <a:ext uri="{FF2B5EF4-FFF2-40B4-BE49-F238E27FC236}">
                <a16:creationId xmlns:a16="http://schemas.microsoft.com/office/drawing/2014/main" id="{5F95DF1B-0E6E-45ED-AA29-928F18C2AD31}"/>
              </a:ext>
            </a:extLst>
          </p:cNvPr>
          <p:cNvSpPr>
            <a:spLocks noGrp="1" noChangeArrowheads="1"/>
          </p:cNvSpPr>
          <p:nvPr>
            <p:ph type="sldNum" sz="quarter" idx="11"/>
          </p:nvPr>
        </p:nvSpPr>
        <p:spPr>
          <a:ln/>
        </p:spPr>
        <p:txBody>
          <a:bodyPr/>
          <a:lstStyle>
            <a:lvl1pPr>
              <a:defRPr/>
            </a:lvl1pPr>
          </a:lstStyle>
          <a:p>
            <a:fld id="{342D317C-ADCD-4E26-8895-5BD8C1AABB19}" type="slidenum">
              <a:rPr lang="zh-TW" altLang="en-US"/>
              <a:pPr/>
              <a:t>‹#›</a:t>
            </a:fld>
            <a:endParaRPr lang="en-US" altLang="zh-TW"/>
          </a:p>
        </p:txBody>
      </p:sp>
      <p:sp>
        <p:nvSpPr>
          <p:cNvPr id="7" name="Rectangle 16">
            <a:extLst>
              <a:ext uri="{FF2B5EF4-FFF2-40B4-BE49-F238E27FC236}">
                <a16:creationId xmlns:a16="http://schemas.microsoft.com/office/drawing/2014/main" id="{8994F650-F14D-4F59-9BCC-80FBA36B1E12}"/>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2334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ED572834-E9CE-4287-92AB-ACDC3464BBDE}"/>
              </a:ext>
            </a:extLst>
          </p:cNvPr>
          <p:cNvSpPr>
            <a:spLocks noGrp="1" noChangeArrowheads="1"/>
          </p:cNvSpPr>
          <p:nvPr>
            <p:ph type="ftr" sz="quarter" idx="3"/>
          </p:nvPr>
        </p:nvSpPr>
        <p:spPr bwMode="auto">
          <a:xfrm>
            <a:off x="25400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solidFill>
                  <a:srgbClr val="000000"/>
                </a:solidFill>
                <a:latin typeface="Arial" charset="0"/>
              </a:defRPr>
            </a:lvl1pPr>
          </a:lstStyle>
          <a:p>
            <a:pPr>
              <a:defRPr/>
            </a:pPr>
            <a:r>
              <a:rPr lang="zh-TW" altLang="en-US"/>
              <a:t>COMP323P Foundations of Chinese Computing (Lecture 6)</a:t>
            </a:r>
            <a:endParaRPr lang="en-US" altLang="zh-TW"/>
          </a:p>
        </p:txBody>
      </p:sp>
      <p:sp>
        <p:nvSpPr>
          <p:cNvPr id="768003" name="Rectangle 3">
            <a:extLst>
              <a:ext uri="{FF2B5EF4-FFF2-40B4-BE49-F238E27FC236}">
                <a16:creationId xmlns:a16="http://schemas.microsoft.com/office/drawing/2014/main" id="{D30BC455-2F06-4622-BE69-DFDED327CA91}"/>
              </a:ext>
            </a:extLst>
          </p:cNvPr>
          <p:cNvSpPr>
            <a:spLocks noGrp="1" noChangeArrowheads="1"/>
          </p:cNvSpPr>
          <p:nvPr>
            <p:ph type="sldNum" sz="quarter" idx="4"/>
          </p:nvPr>
        </p:nvSpPr>
        <p:spPr bwMode="auto">
          <a:xfrm>
            <a:off x="10160000" y="6248400"/>
            <a:ext cx="142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solidFill>
                  <a:srgbClr val="000000"/>
                </a:solidFill>
                <a:latin typeface="Arial Black" panose="020B0A04020102020204" pitchFamily="34" charset="0"/>
              </a:defRPr>
            </a:lvl1pPr>
          </a:lstStyle>
          <a:p>
            <a:fld id="{A242BF5D-6C0F-4295-9313-9B39BF0DAF62}" type="slidenum">
              <a:rPr lang="zh-TW" altLang="en-US"/>
              <a:pPr/>
              <a:t>‹#›</a:t>
            </a:fld>
            <a:endParaRPr lang="en-US" altLang="zh-TW"/>
          </a:p>
        </p:txBody>
      </p:sp>
      <p:grpSp>
        <p:nvGrpSpPr>
          <p:cNvPr id="2052" name="Group 4">
            <a:extLst>
              <a:ext uri="{FF2B5EF4-FFF2-40B4-BE49-F238E27FC236}">
                <a16:creationId xmlns:a16="http://schemas.microsoft.com/office/drawing/2014/main" id="{BA2F1279-A832-42F7-82A5-9478A3FCC611}"/>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82158AEE-AE81-4378-824F-08BCF375FA7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1033" name="Rectangle 6">
              <a:extLst>
                <a:ext uri="{FF2B5EF4-FFF2-40B4-BE49-F238E27FC236}">
                  <a16:creationId xmlns:a16="http://schemas.microsoft.com/office/drawing/2014/main" id="{44453671-695B-4EDC-BC89-C26C6FBF856E}"/>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34" name="Rectangle 7">
              <a:extLst>
                <a:ext uri="{FF2B5EF4-FFF2-40B4-BE49-F238E27FC236}">
                  <a16:creationId xmlns:a16="http://schemas.microsoft.com/office/drawing/2014/main" id="{E24C0B62-F3A3-4663-A2DC-8685B1EA6DA0}"/>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1035" name="Rectangle 8">
              <a:extLst>
                <a:ext uri="{FF2B5EF4-FFF2-40B4-BE49-F238E27FC236}">
                  <a16:creationId xmlns:a16="http://schemas.microsoft.com/office/drawing/2014/main" id="{60E816E9-DCF7-459F-90C6-8DDE0561E166}"/>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1036" name="Rectangle 9">
              <a:extLst>
                <a:ext uri="{FF2B5EF4-FFF2-40B4-BE49-F238E27FC236}">
                  <a16:creationId xmlns:a16="http://schemas.microsoft.com/office/drawing/2014/main" id="{08C7D519-3768-45C7-9C9E-425CF5BB9822}"/>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1037" name="Rectangle 10">
              <a:extLst>
                <a:ext uri="{FF2B5EF4-FFF2-40B4-BE49-F238E27FC236}">
                  <a16:creationId xmlns:a16="http://schemas.microsoft.com/office/drawing/2014/main" id="{854F6B2E-9C4F-45C9-AA94-E97FA1275E1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1038" name="Rectangle 11">
              <a:extLst>
                <a:ext uri="{FF2B5EF4-FFF2-40B4-BE49-F238E27FC236}">
                  <a16:creationId xmlns:a16="http://schemas.microsoft.com/office/drawing/2014/main" id="{20F5CC2E-8487-49AF-B52A-5AB96959A5C6}"/>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39" name="Rectangle 12">
              <a:extLst>
                <a:ext uri="{FF2B5EF4-FFF2-40B4-BE49-F238E27FC236}">
                  <a16:creationId xmlns:a16="http://schemas.microsoft.com/office/drawing/2014/main" id="{850C833F-74E6-4930-B4F1-90A763F8BEA5}"/>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1040" name="Rectangle 13">
              <a:extLst>
                <a:ext uri="{FF2B5EF4-FFF2-40B4-BE49-F238E27FC236}">
                  <a16:creationId xmlns:a16="http://schemas.microsoft.com/office/drawing/2014/main" id="{4A33E3ED-1E9A-4D3E-8E89-8601515C15EF}"/>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grpSp>
      <p:sp>
        <p:nvSpPr>
          <p:cNvPr id="2053" name="Rectangle 14">
            <a:extLst>
              <a:ext uri="{FF2B5EF4-FFF2-40B4-BE49-F238E27FC236}">
                <a16:creationId xmlns:a16="http://schemas.microsoft.com/office/drawing/2014/main" id="{C2D2EB3F-5727-457E-BD24-5C37CD790A7B}"/>
              </a:ext>
            </a:extLst>
          </p:cNvPr>
          <p:cNvSpPr>
            <a:spLocks noGrp="1" noChangeArrowheads="1"/>
          </p:cNvSpPr>
          <p:nvPr>
            <p:ph type="title"/>
          </p:nvPr>
        </p:nvSpPr>
        <p:spPr bwMode="auto">
          <a:xfrm>
            <a:off x="609600" y="533400"/>
            <a:ext cx="10972800" cy="6858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2054" name="Rectangle 15">
            <a:extLst>
              <a:ext uri="{FF2B5EF4-FFF2-40B4-BE49-F238E27FC236}">
                <a16:creationId xmlns:a16="http://schemas.microsoft.com/office/drawing/2014/main" id="{2D6F6A6E-A823-4F3A-9396-125BFE6B7E34}"/>
              </a:ext>
            </a:extLst>
          </p:cNvPr>
          <p:cNvSpPr>
            <a:spLocks noGrp="1" noChangeArrowheads="1"/>
          </p:cNvSpPr>
          <p:nvPr>
            <p:ph type="body" idx="1"/>
          </p:nvPr>
        </p:nvSpPr>
        <p:spPr bwMode="auto">
          <a:xfrm>
            <a:off x="609600" y="1447800"/>
            <a:ext cx="1097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68016" name="Rectangle 16">
            <a:extLst>
              <a:ext uri="{FF2B5EF4-FFF2-40B4-BE49-F238E27FC236}">
                <a16:creationId xmlns:a16="http://schemas.microsoft.com/office/drawing/2014/main" id="{4E6E69BC-3D60-4137-B6F7-74AAFF646CD6}"/>
              </a:ext>
            </a:extLst>
          </p:cNvPr>
          <p:cNvSpPr>
            <a:spLocks noGrp="1" noChangeArrowheads="1"/>
          </p:cNvSpPr>
          <p:nvPr>
            <p:ph type="dt" sz="half" idx="2"/>
          </p:nvPr>
        </p:nvSpPr>
        <p:spPr bwMode="auto">
          <a:xfrm>
            <a:off x="609600" y="6245225"/>
            <a:ext cx="1727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solidFill>
                  <a:srgbClr val="000000"/>
                </a:solidFill>
                <a:latin typeface="Arial" charset="0"/>
              </a:defRPr>
            </a:lvl1pPr>
          </a:lstStyle>
          <a:p>
            <a:pPr>
              <a:defRPr/>
            </a:pPr>
            <a:r>
              <a:rPr lang="en-US"/>
              <a:t>10/04/2007</a:t>
            </a:r>
            <a:endParaRPr lang="en-US" altLang="zh-TW"/>
          </a:p>
        </p:txBody>
      </p:sp>
    </p:spTree>
  </p:cSld>
  <p:clrMap bg1="lt1" tx1="dk1" bg2="lt2" tx2="dk2" accent1="accent1" accent2="accent2" accent3="accent3" accent4="accent4" accent5="accent5" accent6="accent6" hlink="hlink" folHlink="folHlink"/>
  <p:sldLayoutIdLst>
    <p:sldLayoutId id="2147485648" r:id="rId1"/>
    <p:sldLayoutId id="2147485628" r:id="rId2"/>
    <p:sldLayoutId id="2147485629" r:id="rId3"/>
    <p:sldLayoutId id="2147485630" r:id="rId4"/>
    <p:sldLayoutId id="2147485631" r:id="rId5"/>
    <p:sldLayoutId id="2147485632" r:id="rId6"/>
    <p:sldLayoutId id="2147485633" r:id="rId7"/>
    <p:sldLayoutId id="2147485634" r:id="rId8"/>
    <p:sldLayoutId id="2147485635" r:id="rId9"/>
    <p:sldLayoutId id="2147485636" r:id="rId10"/>
    <p:sldLayoutId id="2147485637" r:id="rId11"/>
  </p:sldLayoutIdLst>
  <p:hf hdr="0"/>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Arial" charset="0"/>
          <a:ea typeface="新細明體" pitchFamily="18" charset="-120"/>
        </a:defRPr>
      </a:lvl2pPr>
      <a:lvl3pPr algn="ctr" rtl="0" eaLnBrk="0" fontAlgn="base" hangingPunct="0">
        <a:spcBef>
          <a:spcPct val="0"/>
        </a:spcBef>
        <a:spcAft>
          <a:spcPct val="0"/>
        </a:spcAft>
        <a:defRPr kumimoji="1" sz="4400" b="1">
          <a:solidFill>
            <a:schemeClr val="bg1"/>
          </a:solidFill>
          <a:latin typeface="Arial" charset="0"/>
          <a:ea typeface="新細明體" pitchFamily="18" charset="-120"/>
        </a:defRPr>
      </a:lvl3pPr>
      <a:lvl4pPr algn="ctr" rtl="0" eaLnBrk="0" fontAlgn="base" hangingPunct="0">
        <a:spcBef>
          <a:spcPct val="0"/>
        </a:spcBef>
        <a:spcAft>
          <a:spcPct val="0"/>
        </a:spcAft>
        <a:defRPr kumimoji="1" sz="4400" b="1">
          <a:solidFill>
            <a:schemeClr val="bg1"/>
          </a:solidFill>
          <a:latin typeface="Arial" charset="0"/>
          <a:ea typeface="新細明體" pitchFamily="18" charset="-120"/>
        </a:defRPr>
      </a:lvl4pPr>
      <a:lvl5pPr algn="ctr" rtl="0" eaLnBrk="0" fontAlgn="base" hangingPunct="0">
        <a:spcBef>
          <a:spcPct val="0"/>
        </a:spcBef>
        <a:spcAft>
          <a:spcPct val="0"/>
        </a:spcAft>
        <a:defRPr kumimoji="1" sz="4400" b="1">
          <a:solidFill>
            <a:schemeClr val="bg1"/>
          </a:solidFill>
          <a:latin typeface="Arial" charset="0"/>
          <a:ea typeface="新細明體" pitchFamily="18" charset="-120"/>
        </a:defRPr>
      </a:lvl5pPr>
      <a:lvl6pPr marL="457200" algn="ctr" rtl="0" fontAlgn="base">
        <a:spcBef>
          <a:spcPct val="0"/>
        </a:spcBef>
        <a:spcAft>
          <a:spcPct val="0"/>
        </a:spcAft>
        <a:defRPr kumimoji="1" sz="4400" b="1">
          <a:solidFill>
            <a:schemeClr val="bg1"/>
          </a:solidFill>
          <a:latin typeface="Arial" charset="0"/>
          <a:ea typeface="新細明體" pitchFamily="18" charset="-120"/>
        </a:defRPr>
      </a:lvl6pPr>
      <a:lvl7pPr marL="914400" algn="ctr" rtl="0" fontAlgn="base">
        <a:spcBef>
          <a:spcPct val="0"/>
        </a:spcBef>
        <a:spcAft>
          <a:spcPct val="0"/>
        </a:spcAft>
        <a:defRPr kumimoji="1" sz="4400" b="1">
          <a:solidFill>
            <a:schemeClr val="bg1"/>
          </a:solidFill>
          <a:latin typeface="Arial" charset="0"/>
          <a:ea typeface="新細明體" pitchFamily="18" charset="-120"/>
        </a:defRPr>
      </a:lvl7pPr>
      <a:lvl8pPr marL="1371600" algn="ctr" rtl="0" fontAlgn="base">
        <a:spcBef>
          <a:spcPct val="0"/>
        </a:spcBef>
        <a:spcAft>
          <a:spcPct val="0"/>
        </a:spcAft>
        <a:defRPr kumimoji="1" sz="4400" b="1">
          <a:solidFill>
            <a:schemeClr val="bg1"/>
          </a:solidFill>
          <a:latin typeface="Arial" charset="0"/>
          <a:ea typeface="新細明體" pitchFamily="18" charset="-120"/>
        </a:defRPr>
      </a:lvl8pPr>
      <a:lvl9pPr marL="1828800" algn="ctr" rtl="0" fontAlgn="base">
        <a:spcBef>
          <a:spcPct val="0"/>
        </a:spcBef>
        <a:spcAft>
          <a:spcPct val="0"/>
        </a:spcAft>
        <a:defRPr kumimoji="1" sz="4400" b="1">
          <a:solidFill>
            <a:schemeClr val="bg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8833CA2F-64F7-4737-BF52-EAAF2B8F1C0A}"/>
              </a:ext>
            </a:extLst>
          </p:cNvPr>
          <p:cNvSpPr>
            <a:spLocks noGrp="1" noChangeArrowheads="1"/>
          </p:cNvSpPr>
          <p:nvPr>
            <p:ph type="ftr" sz="quarter" idx="3"/>
          </p:nvPr>
        </p:nvSpPr>
        <p:spPr bwMode="auto">
          <a:xfrm>
            <a:off x="25400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solidFill>
                  <a:srgbClr val="000000"/>
                </a:solidFill>
                <a:latin typeface="Arial" charset="0"/>
              </a:defRPr>
            </a:lvl1pPr>
          </a:lstStyle>
          <a:p>
            <a:pPr>
              <a:defRPr/>
            </a:pPr>
            <a:r>
              <a:rPr lang="en-US" altLang="zh-TW"/>
              <a:t>COMP323P Foundation of Chinese Computing (Lecture 4)</a:t>
            </a:r>
          </a:p>
        </p:txBody>
      </p:sp>
      <p:sp>
        <p:nvSpPr>
          <p:cNvPr id="768003" name="Rectangle 3">
            <a:extLst>
              <a:ext uri="{FF2B5EF4-FFF2-40B4-BE49-F238E27FC236}">
                <a16:creationId xmlns:a16="http://schemas.microsoft.com/office/drawing/2014/main" id="{75986C1B-8882-4E8D-8CFE-D59E70E44616}"/>
              </a:ext>
            </a:extLst>
          </p:cNvPr>
          <p:cNvSpPr>
            <a:spLocks noGrp="1" noChangeArrowheads="1"/>
          </p:cNvSpPr>
          <p:nvPr>
            <p:ph type="sldNum" sz="quarter" idx="4"/>
          </p:nvPr>
        </p:nvSpPr>
        <p:spPr bwMode="auto">
          <a:xfrm>
            <a:off x="10160000" y="6248400"/>
            <a:ext cx="142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solidFill>
                  <a:srgbClr val="000000"/>
                </a:solidFill>
                <a:latin typeface="Arial Black" panose="020B0A04020102020204" pitchFamily="34" charset="0"/>
              </a:defRPr>
            </a:lvl1pPr>
          </a:lstStyle>
          <a:p>
            <a:fld id="{6B2B1068-638D-4BED-AED9-1D0B8B536D6A}" type="slidenum">
              <a:rPr lang="zh-TW" altLang="en-US"/>
              <a:pPr/>
              <a:t>‹#›</a:t>
            </a:fld>
            <a:endParaRPr lang="en-US" altLang="zh-TW"/>
          </a:p>
        </p:txBody>
      </p:sp>
      <p:grpSp>
        <p:nvGrpSpPr>
          <p:cNvPr id="3076" name="Group 4">
            <a:extLst>
              <a:ext uri="{FF2B5EF4-FFF2-40B4-BE49-F238E27FC236}">
                <a16:creationId xmlns:a16="http://schemas.microsoft.com/office/drawing/2014/main" id="{FBFACF8D-1EF8-4C5C-B63B-3D3142FC77EA}"/>
              </a:ext>
            </a:extLst>
          </p:cNvPr>
          <p:cNvGrpSpPr>
            <a:grpSpLocks/>
          </p:cNvGrpSpPr>
          <p:nvPr/>
        </p:nvGrpSpPr>
        <p:grpSpPr bwMode="auto">
          <a:xfrm>
            <a:off x="0" y="0"/>
            <a:ext cx="12192000" cy="546100"/>
            <a:chOff x="0" y="0"/>
            <a:chExt cx="5760" cy="344"/>
          </a:xfrm>
        </p:grpSpPr>
        <p:sp>
          <p:nvSpPr>
            <p:cNvPr id="2056" name="Rectangle 5">
              <a:extLst>
                <a:ext uri="{FF2B5EF4-FFF2-40B4-BE49-F238E27FC236}">
                  <a16:creationId xmlns:a16="http://schemas.microsoft.com/office/drawing/2014/main" id="{FAEEAC12-99BA-4EBD-8D3C-C6783DF42488}"/>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2057" name="Rectangle 6">
              <a:extLst>
                <a:ext uri="{FF2B5EF4-FFF2-40B4-BE49-F238E27FC236}">
                  <a16:creationId xmlns:a16="http://schemas.microsoft.com/office/drawing/2014/main" id="{9174B59B-5DBB-45FA-A985-F2764F92C7AA}"/>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2058" name="Rectangle 7">
              <a:extLst>
                <a:ext uri="{FF2B5EF4-FFF2-40B4-BE49-F238E27FC236}">
                  <a16:creationId xmlns:a16="http://schemas.microsoft.com/office/drawing/2014/main" id="{327BF0E6-B83F-4986-9AC4-8B6BF9F76CFA}"/>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2059" name="Rectangle 8">
              <a:extLst>
                <a:ext uri="{FF2B5EF4-FFF2-40B4-BE49-F238E27FC236}">
                  <a16:creationId xmlns:a16="http://schemas.microsoft.com/office/drawing/2014/main" id="{66705061-715E-4802-8385-79A1BE89922B}"/>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2060" name="Rectangle 9">
              <a:extLst>
                <a:ext uri="{FF2B5EF4-FFF2-40B4-BE49-F238E27FC236}">
                  <a16:creationId xmlns:a16="http://schemas.microsoft.com/office/drawing/2014/main" id="{6C36C533-D78F-4720-B7EF-1D775ECA55B2}"/>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2061" name="Rectangle 10">
              <a:extLst>
                <a:ext uri="{FF2B5EF4-FFF2-40B4-BE49-F238E27FC236}">
                  <a16:creationId xmlns:a16="http://schemas.microsoft.com/office/drawing/2014/main" id="{89BF73EC-719C-4392-A29F-62D097A758B9}"/>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2062" name="Rectangle 11">
              <a:extLst>
                <a:ext uri="{FF2B5EF4-FFF2-40B4-BE49-F238E27FC236}">
                  <a16:creationId xmlns:a16="http://schemas.microsoft.com/office/drawing/2014/main" id="{4731FB2B-CE40-4E89-ABFE-4804E35DD29E}"/>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2063" name="Rectangle 12">
              <a:extLst>
                <a:ext uri="{FF2B5EF4-FFF2-40B4-BE49-F238E27FC236}">
                  <a16:creationId xmlns:a16="http://schemas.microsoft.com/office/drawing/2014/main" id="{CB30D9CC-F689-4F59-828A-D85277536314}"/>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2064" name="Rectangle 13">
              <a:extLst>
                <a:ext uri="{FF2B5EF4-FFF2-40B4-BE49-F238E27FC236}">
                  <a16:creationId xmlns:a16="http://schemas.microsoft.com/office/drawing/2014/main" id="{71E29259-ACC4-4FC0-ACCC-C68E93D05C3E}"/>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grpSp>
      <p:sp>
        <p:nvSpPr>
          <p:cNvPr id="3077" name="Rectangle 14">
            <a:extLst>
              <a:ext uri="{FF2B5EF4-FFF2-40B4-BE49-F238E27FC236}">
                <a16:creationId xmlns:a16="http://schemas.microsoft.com/office/drawing/2014/main" id="{09C75AFD-5DBB-4B3C-96AE-BF50997F37A1}"/>
              </a:ext>
            </a:extLst>
          </p:cNvPr>
          <p:cNvSpPr>
            <a:spLocks noGrp="1" noChangeArrowheads="1"/>
          </p:cNvSpPr>
          <p:nvPr>
            <p:ph type="title"/>
          </p:nvPr>
        </p:nvSpPr>
        <p:spPr bwMode="auto">
          <a:xfrm>
            <a:off x="609600" y="533400"/>
            <a:ext cx="10972800" cy="6858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3078" name="Rectangle 15">
            <a:extLst>
              <a:ext uri="{FF2B5EF4-FFF2-40B4-BE49-F238E27FC236}">
                <a16:creationId xmlns:a16="http://schemas.microsoft.com/office/drawing/2014/main" id="{1F0A672C-2F3A-4B6F-B227-DEC4B7817D7A}"/>
              </a:ext>
            </a:extLst>
          </p:cNvPr>
          <p:cNvSpPr>
            <a:spLocks noGrp="1" noChangeArrowheads="1"/>
          </p:cNvSpPr>
          <p:nvPr>
            <p:ph type="body" idx="1"/>
          </p:nvPr>
        </p:nvSpPr>
        <p:spPr bwMode="auto">
          <a:xfrm>
            <a:off x="609600" y="1447800"/>
            <a:ext cx="1097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68016" name="Rectangle 16">
            <a:extLst>
              <a:ext uri="{FF2B5EF4-FFF2-40B4-BE49-F238E27FC236}">
                <a16:creationId xmlns:a16="http://schemas.microsoft.com/office/drawing/2014/main" id="{4C37B7C3-BD08-4DE8-AC62-E7295B5225FC}"/>
              </a:ext>
            </a:extLst>
          </p:cNvPr>
          <p:cNvSpPr>
            <a:spLocks noGrp="1" noChangeArrowheads="1"/>
          </p:cNvSpPr>
          <p:nvPr>
            <p:ph type="dt" sz="half" idx="2"/>
          </p:nvPr>
        </p:nvSpPr>
        <p:spPr bwMode="auto">
          <a:xfrm>
            <a:off x="609600" y="6245225"/>
            <a:ext cx="1727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solidFill>
                  <a:srgbClr val="000000"/>
                </a:solidFill>
                <a:latin typeface="Arial" charset="0"/>
              </a:defRPr>
            </a:lvl1pPr>
          </a:lstStyle>
          <a:p>
            <a:pPr>
              <a:defRPr/>
            </a:pPr>
            <a:r>
              <a:rPr lang="en-US" altLang="zh-TW"/>
              <a:t>30/04/2011</a:t>
            </a:r>
          </a:p>
        </p:txBody>
      </p:sp>
    </p:spTree>
  </p:cSld>
  <p:clrMap bg1="lt1" tx1="dk1" bg2="lt2" tx2="dk2" accent1="accent1" accent2="accent2" accent3="accent3" accent4="accent4" accent5="accent5" accent6="accent6" hlink="hlink" folHlink="folHlink"/>
  <p:sldLayoutIdLst>
    <p:sldLayoutId id="2147485649" r:id="rId1"/>
    <p:sldLayoutId id="2147485638" r:id="rId2"/>
    <p:sldLayoutId id="2147485639" r:id="rId3"/>
    <p:sldLayoutId id="2147485640" r:id="rId4"/>
    <p:sldLayoutId id="2147485641" r:id="rId5"/>
    <p:sldLayoutId id="2147485642" r:id="rId6"/>
    <p:sldLayoutId id="2147485643" r:id="rId7"/>
    <p:sldLayoutId id="2147485644" r:id="rId8"/>
    <p:sldLayoutId id="2147485645" r:id="rId9"/>
    <p:sldLayoutId id="2147485646" r:id="rId10"/>
    <p:sldLayoutId id="2147485647" r:id="rId11"/>
  </p:sldLayoutIdLst>
  <p:hf hdr="0"/>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Arial" charset="0"/>
          <a:ea typeface="新細明體" pitchFamily="18" charset="-120"/>
        </a:defRPr>
      </a:lvl2pPr>
      <a:lvl3pPr algn="ctr" rtl="0" eaLnBrk="0" fontAlgn="base" hangingPunct="0">
        <a:spcBef>
          <a:spcPct val="0"/>
        </a:spcBef>
        <a:spcAft>
          <a:spcPct val="0"/>
        </a:spcAft>
        <a:defRPr kumimoji="1" sz="4400" b="1">
          <a:solidFill>
            <a:schemeClr val="bg1"/>
          </a:solidFill>
          <a:latin typeface="Arial" charset="0"/>
          <a:ea typeface="新細明體" pitchFamily="18" charset="-120"/>
        </a:defRPr>
      </a:lvl3pPr>
      <a:lvl4pPr algn="ctr" rtl="0" eaLnBrk="0" fontAlgn="base" hangingPunct="0">
        <a:spcBef>
          <a:spcPct val="0"/>
        </a:spcBef>
        <a:spcAft>
          <a:spcPct val="0"/>
        </a:spcAft>
        <a:defRPr kumimoji="1" sz="4400" b="1">
          <a:solidFill>
            <a:schemeClr val="bg1"/>
          </a:solidFill>
          <a:latin typeface="Arial" charset="0"/>
          <a:ea typeface="新細明體" pitchFamily="18" charset="-120"/>
        </a:defRPr>
      </a:lvl4pPr>
      <a:lvl5pPr algn="ctr" rtl="0" eaLnBrk="0" fontAlgn="base" hangingPunct="0">
        <a:spcBef>
          <a:spcPct val="0"/>
        </a:spcBef>
        <a:spcAft>
          <a:spcPct val="0"/>
        </a:spcAft>
        <a:defRPr kumimoji="1" sz="4400" b="1">
          <a:solidFill>
            <a:schemeClr val="bg1"/>
          </a:solidFill>
          <a:latin typeface="Arial" charset="0"/>
          <a:ea typeface="新細明體" pitchFamily="18" charset="-120"/>
        </a:defRPr>
      </a:lvl5pPr>
      <a:lvl6pPr marL="457200" algn="ctr" rtl="0" fontAlgn="base">
        <a:spcBef>
          <a:spcPct val="0"/>
        </a:spcBef>
        <a:spcAft>
          <a:spcPct val="0"/>
        </a:spcAft>
        <a:defRPr kumimoji="1" sz="4400" b="1">
          <a:solidFill>
            <a:schemeClr val="bg1"/>
          </a:solidFill>
          <a:latin typeface="Arial" charset="0"/>
          <a:ea typeface="新細明體" pitchFamily="18" charset="-120"/>
        </a:defRPr>
      </a:lvl6pPr>
      <a:lvl7pPr marL="914400" algn="ctr" rtl="0" fontAlgn="base">
        <a:spcBef>
          <a:spcPct val="0"/>
        </a:spcBef>
        <a:spcAft>
          <a:spcPct val="0"/>
        </a:spcAft>
        <a:defRPr kumimoji="1" sz="4400" b="1">
          <a:solidFill>
            <a:schemeClr val="bg1"/>
          </a:solidFill>
          <a:latin typeface="Arial" charset="0"/>
          <a:ea typeface="新細明體" pitchFamily="18" charset="-120"/>
        </a:defRPr>
      </a:lvl7pPr>
      <a:lvl8pPr marL="1371600" algn="ctr" rtl="0" fontAlgn="base">
        <a:spcBef>
          <a:spcPct val="0"/>
        </a:spcBef>
        <a:spcAft>
          <a:spcPct val="0"/>
        </a:spcAft>
        <a:defRPr kumimoji="1" sz="4400" b="1">
          <a:solidFill>
            <a:schemeClr val="bg1"/>
          </a:solidFill>
          <a:latin typeface="Arial" charset="0"/>
          <a:ea typeface="新細明體" pitchFamily="18" charset="-120"/>
        </a:defRPr>
      </a:lvl8pPr>
      <a:lvl9pPr marL="1828800" algn="ctr" rtl="0" fontAlgn="base">
        <a:spcBef>
          <a:spcPct val="0"/>
        </a:spcBef>
        <a:spcAft>
          <a:spcPct val="0"/>
        </a:spcAft>
        <a:defRPr kumimoji="1" sz="4400" b="1">
          <a:solidFill>
            <a:schemeClr val="bg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inquirer.sites.fas.harvard.edu/"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hyperlink" Target="https://mpqa.cs.pitt.edu/lexicons/" TargetMode="External"/><Relationship Id="rId5" Type="http://schemas.openxmlformats.org/officeDocument/2006/relationships/hyperlink" Target="https://www.cs.uic.edu/~liub/FBS/sentiment-analysis.html" TargetMode="External"/><Relationship Id="rId4" Type="http://schemas.openxmlformats.org/officeDocument/2006/relationships/hyperlink" Target="http://tapor.ca/tools/24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clweb.org/anthology/W02-1011.pdf"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0.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pdf/1810.04805.pdf"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eb.stanford.edu/~jurafsky/slp3/4.pdf"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web.stanford.edu/~jurafsky/slp3/14.pdf" TargetMode="External"/><Relationship Id="rId4" Type="http://schemas.openxmlformats.org/officeDocument/2006/relationships/hyperlink" Target="https://web.stanford.edu/~jurafsky/slp3/5.pdf"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nlp.stanford.edu/IR-book/pdf/15svm.pdf" TargetMode="External"/><Relationship Id="rId3" Type="http://schemas.openxmlformats.org/officeDocument/2006/relationships/hyperlink" Target="https://nlp.stanford.edu/IR-book/pdf/06vect.pdf" TargetMode="External"/><Relationship Id="rId7" Type="http://schemas.openxmlformats.org/officeDocument/2006/relationships/hyperlink" Target="https://nlp.stanford.edu/IR-book/pdf/14vcat.pdf"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nlp.stanford.edu/IR-book/pdf/13bayes.pdf" TargetMode="External"/><Relationship Id="rId5" Type="http://schemas.openxmlformats.org/officeDocument/2006/relationships/hyperlink" Target="https://nlp.stanford.edu/IR-book/pdf/12lmodel.pdf" TargetMode="External"/><Relationship Id="rId4" Type="http://schemas.openxmlformats.org/officeDocument/2006/relationships/hyperlink" Target="https://nlp.stanford.edu/IR-book/pdf/11prob.pd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cs.uic.edu/~liub/FBS/SentimentAnalysis-and-OpinionMining.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jpeg"/><Relationship Id="rId4" Type="http://schemas.openxmlformats.org/officeDocument/2006/relationships/hyperlink" Target="https://books.google.com.hk/books/about/Sentiment_Analysis.html?id=PdX7DwAAQBAJ&amp;printsec=frontcover&amp;source=kp_read_button&amp;redir_esc=y#v=onepage&amp;q&amp;f=false"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eb.stanford.edu/~jurafsky/slp3/4.pdf" TargetMode="Externa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0.png"/><Relationship Id="rId4" Type="http://schemas.openxmlformats.org/officeDocument/2006/relationships/hyperlink" Target="https://web.stanford.edu/~jurafsky/slp3/5.pdf"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295DCFEC-94D4-4CDA-917F-BF78B15ECC41}"/>
              </a:ext>
            </a:extLst>
          </p:cNvPr>
          <p:cNvSpPr>
            <a:spLocks noGrp="1" noChangeArrowheads="1"/>
          </p:cNvSpPr>
          <p:nvPr>
            <p:ph type="subTitle" idx="1"/>
          </p:nvPr>
        </p:nvSpPr>
        <p:spPr>
          <a:xfrm>
            <a:off x="3840480" y="2194560"/>
            <a:ext cx="8321040" cy="1554480"/>
          </a:xfrm>
        </p:spPr>
        <p:txBody>
          <a:bodyPr/>
          <a:lstStyle/>
          <a:p>
            <a:pPr algn="ctr" eaLnBrk="1" hangingPunct="1"/>
            <a:r>
              <a:rPr lang="en-US" altLang="zh-CN" sz="4400" dirty="0">
                <a:solidFill>
                  <a:schemeClr val="bg1"/>
                </a:solidFill>
                <a:latin typeface="Century Schoolbook" panose="02040604050505020304" pitchFamily="18" charset="0"/>
              </a:rPr>
              <a:t>COMP5423 </a:t>
            </a:r>
            <a:r>
              <a:rPr lang="en-US" altLang="zh-TW" sz="4400" dirty="0">
                <a:solidFill>
                  <a:schemeClr val="bg1"/>
                </a:solidFill>
                <a:latin typeface="Century Schoolbook" panose="02040604050505020304" pitchFamily="18" charset="0"/>
              </a:rPr>
              <a:t>Natural Language Processing</a:t>
            </a:r>
            <a:endParaRPr lang="en-GB" altLang="zh-TW" sz="4400" dirty="0">
              <a:solidFill>
                <a:schemeClr val="bg1"/>
              </a:solidFill>
              <a:latin typeface="Century Schoolbook"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0BA3D7DD-B2EE-409E-85D0-D8B35BE33CF1}"/>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Sentiment Classification</a:t>
            </a:r>
            <a:endParaRPr lang="en-US" altLang="zh-TW" dirty="0"/>
          </a:p>
          <a:p>
            <a:pPr lvl="1" eaLnBrk="1" hangingPunct="1">
              <a:spcBef>
                <a:spcPts val="600"/>
              </a:spcBef>
            </a:pPr>
            <a:r>
              <a:rPr lang="en-US" altLang="zh-CN" dirty="0">
                <a:solidFill>
                  <a:srgbClr val="FF0000"/>
                </a:solidFill>
              </a:rPr>
              <a:t>Classification Features</a:t>
            </a:r>
            <a:r>
              <a:rPr lang="en-US" altLang="zh-CN" dirty="0"/>
              <a:t>: </a:t>
            </a:r>
            <a:r>
              <a:rPr lang="en-US" altLang="en-US" dirty="0"/>
              <a:t>Like other supervised machine learning applications, the key for sentiment classification is the engineering of a set of effective features.</a:t>
            </a:r>
          </a:p>
          <a:p>
            <a:pPr lvl="1" eaLnBrk="1" hangingPunct="1">
              <a:spcBef>
                <a:spcPts val="600"/>
              </a:spcBef>
            </a:pPr>
            <a:r>
              <a:rPr lang="en-US" altLang="zh-CN" dirty="0"/>
              <a:t>Surface Text Features</a:t>
            </a:r>
          </a:p>
          <a:p>
            <a:pPr lvl="2" eaLnBrk="1" hangingPunct="1">
              <a:spcBef>
                <a:spcPts val="600"/>
              </a:spcBef>
            </a:pPr>
            <a:r>
              <a:rPr lang="en-US" altLang="zh-CN" dirty="0"/>
              <a:t>(TF or TF-IDF Weighted) </a:t>
            </a:r>
            <a:r>
              <a:rPr lang="en-US" altLang="zh-CN" dirty="0">
                <a:solidFill>
                  <a:srgbClr val="FF0000"/>
                </a:solidFill>
              </a:rPr>
              <a:t>Word </a:t>
            </a:r>
            <a:r>
              <a:rPr lang="en-US" altLang="zh-CN" i="1" dirty="0">
                <a:solidFill>
                  <a:srgbClr val="FF0000"/>
                </a:solidFill>
              </a:rPr>
              <a:t>N</a:t>
            </a:r>
            <a:r>
              <a:rPr lang="en-US" altLang="zh-CN" dirty="0">
                <a:solidFill>
                  <a:srgbClr val="FF0000"/>
                </a:solidFill>
              </a:rPr>
              <a:t>-Grams</a:t>
            </a:r>
            <a:r>
              <a:rPr lang="en-US" altLang="zh-CN" dirty="0"/>
              <a:t>, such as Word Uni-gram Features, Bi-Gram Features and etc.</a:t>
            </a:r>
          </a:p>
          <a:p>
            <a:pPr lvl="1" eaLnBrk="1" hangingPunct="1">
              <a:spcBef>
                <a:spcPts val="600"/>
              </a:spcBef>
            </a:pPr>
            <a:endParaRPr lang="en-US" altLang="en-US" dirty="0"/>
          </a:p>
        </p:txBody>
      </p:sp>
      <p:sp>
        <p:nvSpPr>
          <p:cNvPr id="76804" name="Rectangle 3">
            <a:extLst>
              <a:ext uri="{FF2B5EF4-FFF2-40B4-BE49-F238E27FC236}">
                <a16:creationId xmlns:a16="http://schemas.microsoft.com/office/drawing/2014/main" id="{74B006B3-E9B6-466B-A546-58DE547006A7}"/>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10</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141778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6803">
                                            <p:txEl>
                                              <p:pRg st="2" end="2"/>
                                            </p:txEl>
                                          </p:spTgt>
                                        </p:tgtEl>
                                        <p:attrNameLst>
                                          <p:attrName>style.visibility</p:attrName>
                                        </p:attrNameLst>
                                      </p:cBhvr>
                                      <p:to>
                                        <p:strVal val="visible"/>
                                      </p:to>
                                    </p:set>
                                    <p:animEffect transition="in" filter="wipe(left)">
                                      <p:cBhvr>
                                        <p:cTn id="7" dur="500"/>
                                        <p:tgtEl>
                                          <p:spTgt spid="76803">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6803">
                                            <p:txEl>
                                              <p:pRg st="3" end="3"/>
                                            </p:txEl>
                                          </p:spTgt>
                                        </p:tgtEl>
                                        <p:attrNameLst>
                                          <p:attrName>style.visibility</p:attrName>
                                        </p:attrNameLst>
                                      </p:cBhvr>
                                      <p:to>
                                        <p:strVal val="visible"/>
                                      </p:to>
                                    </p:set>
                                    <p:animEffect transition="in" filter="wipe(left)">
                                      <p:cBhvr>
                                        <p:cTn id="10" dur="500"/>
                                        <p:tgtEl>
                                          <p:spTgt spid="768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sp>
        <p:nvSpPr>
          <p:cNvPr id="3" name="矩形 2">
            <a:extLst>
              <a:ext uri="{FF2B5EF4-FFF2-40B4-BE49-F238E27FC236}">
                <a16:creationId xmlns:a16="http://schemas.microsoft.com/office/drawing/2014/main" id="{7B3BF145-F10C-43A6-BFC7-4D344940E8F8}"/>
              </a:ext>
            </a:extLst>
          </p:cNvPr>
          <p:cNvSpPr/>
          <p:nvPr/>
        </p:nvSpPr>
        <p:spPr>
          <a:xfrm>
            <a:off x="4076700" y="1524000"/>
            <a:ext cx="4038600" cy="461665"/>
          </a:xfrm>
          <a:prstGeom prst="rect">
            <a:avLst/>
          </a:prstGeom>
          <a:solidFill>
            <a:srgbClr val="99CCFF">
              <a:alpha val="50196"/>
            </a:srgbClr>
          </a:solidFill>
        </p:spPr>
        <p:txBody>
          <a:bodyPr wrap="square">
            <a:spAutoFit/>
          </a:bodyPr>
          <a:lstStyle/>
          <a:p>
            <a:pPr marL="0" lvl="2" algn="ctr" eaLnBrk="1" hangingPunct="1">
              <a:spcBef>
                <a:spcPts val="300"/>
              </a:spcBef>
            </a:pPr>
            <a:r>
              <a:rPr lang="en-US" altLang="zh-CN" sz="2400" b="0" dirty="0">
                <a:solidFill>
                  <a:prstClr val="black"/>
                </a:solidFill>
                <a:latin typeface="Calibri"/>
              </a:rPr>
              <a:t>It is a very amazing product. </a:t>
            </a:r>
          </a:p>
        </p:txBody>
      </p:sp>
      <p:grpSp>
        <p:nvGrpSpPr>
          <p:cNvPr id="4" name="组合 3">
            <a:extLst>
              <a:ext uri="{FF2B5EF4-FFF2-40B4-BE49-F238E27FC236}">
                <a16:creationId xmlns:a16="http://schemas.microsoft.com/office/drawing/2014/main" id="{FC2C78EE-1F71-4304-9540-AD9CE1C605CE}"/>
              </a:ext>
            </a:extLst>
          </p:cNvPr>
          <p:cNvGrpSpPr/>
          <p:nvPr/>
        </p:nvGrpSpPr>
        <p:grpSpPr>
          <a:xfrm>
            <a:off x="609600" y="2133600"/>
            <a:ext cx="10972800" cy="3810000"/>
            <a:chOff x="-986408" y="2598645"/>
            <a:chExt cx="10972800" cy="3810000"/>
          </a:xfrm>
        </p:grpSpPr>
        <p:sp>
          <p:nvSpPr>
            <p:cNvPr id="2" name="矩形 1">
              <a:extLst>
                <a:ext uri="{FF2B5EF4-FFF2-40B4-BE49-F238E27FC236}">
                  <a16:creationId xmlns:a16="http://schemas.microsoft.com/office/drawing/2014/main" id="{2E2BA167-85AA-4508-B3D4-AB71F97BAB68}"/>
                </a:ext>
              </a:extLst>
            </p:cNvPr>
            <p:cNvSpPr/>
            <p:nvPr/>
          </p:nvSpPr>
          <p:spPr>
            <a:xfrm>
              <a:off x="-986408" y="2997434"/>
              <a:ext cx="10972800" cy="461665"/>
            </a:xfrm>
            <a:prstGeom prst="rect">
              <a:avLst/>
            </a:prstGeom>
          </p:spPr>
          <p:txBody>
            <a:bodyPr wrap="square">
              <a:spAutoFit/>
            </a:bodyPr>
            <a:lstStyle/>
            <a:p>
              <a:pPr algn="ctr"/>
              <a:r>
                <a:rPr lang="en-US" altLang="en-US" sz="2400" b="0" dirty="0">
                  <a:latin typeface="Calibri" panose="020F0502020204030204" pitchFamily="34" charset="0"/>
                  <a:cs typeface="Calibri" panose="020F0502020204030204" pitchFamily="34" charset="0"/>
                </a:rPr>
                <a:t>6 Word Uni-gram Features (w/o Stop Word Removal and Stemming) </a:t>
              </a:r>
              <a:r>
                <a:rPr lang="en-US" altLang="zh-CN" sz="2400" b="0" dirty="0">
                  <a:latin typeface="Calibri" panose="020F0502020204030204" pitchFamily="34" charset="0"/>
                  <a:cs typeface="Calibri" panose="020F0502020204030204" pitchFamily="34" charset="0"/>
                </a:rPr>
                <a:t>Extracted</a:t>
              </a:r>
              <a:endParaRPr lang="en-US" altLang="en-US" sz="2400" b="0" dirty="0">
                <a:latin typeface="Calibri" panose="020F0502020204030204" pitchFamily="34" charset="0"/>
                <a:cs typeface="Calibri" panose="020F0502020204030204" pitchFamily="34" charset="0"/>
              </a:endParaRPr>
            </a:p>
          </p:txBody>
        </p:sp>
        <p:sp>
          <p:nvSpPr>
            <p:cNvPr id="5" name="箭头: 下 4">
              <a:extLst>
                <a:ext uri="{FF2B5EF4-FFF2-40B4-BE49-F238E27FC236}">
                  <a16:creationId xmlns:a16="http://schemas.microsoft.com/office/drawing/2014/main" id="{6A8EEA62-491C-49B3-8176-5C2A9A9B6889}"/>
                </a:ext>
              </a:extLst>
            </p:cNvPr>
            <p:cNvSpPr/>
            <p:nvPr/>
          </p:nvSpPr>
          <p:spPr>
            <a:xfrm>
              <a:off x="4283968" y="2598645"/>
              <a:ext cx="432048" cy="393139"/>
            </a:xfrm>
            <a:prstGeom prst="downArrow">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6">
              <a:extLst>
                <a:ext uri="{FF2B5EF4-FFF2-40B4-BE49-F238E27FC236}">
                  <a16:creationId xmlns:a16="http://schemas.microsoft.com/office/drawing/2014/main" id="{E67432B5-FEEE-4DB5-94DB-673768B40958}"/>
                </a:ext>
              </a:extLst>
            </p:cNvPr>
            <p:cNvSpPr>
              <a:spLocks noChangeArrowheads="1"/>
            </p:cNvSpPr>
            <p:nvPr/>
          </p:nvSpPr>
          <p:spPr bwMode="auto">
            <a:xfrm>
              <a:off x="5254198" y="3651670"/>
              <a:ext cx="685954" cy="2756975"/>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p:txBody>
        </p:sp>
        <p:sp>
          <p:nvSpPr>
            <p:cNvPr id="12" name="AutoShape 6">
              <a:extLst>
                <a:ext uri="{FF2B5EF4-FFF2-40B4-BE49-F238E27FC236}">
                  <a16:creationId xmlns:a16="http://schemas.microsoft.com/office/drawing/2014/main" id="{CDDD4283-1D80-42C6-8346-D3174C533573}"/>
                </a:ext>
              </a:extLst>
            </p:cNvPr>
            <p:cNvSpPr>
              <a:spLocks noChangeArrowheads="1"/>
            </p:cNvSpPr>
            <p:nvPr/>
          </p:nvSpPr>
          <p:spPr bwMode="auto">
            <a:xfrm>
              <a:off x="3580951" y="3640559"/>
              <a:ext cx="1190010" cy="2768086"/>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a</a:t>
              </a:r>
            </a:p>
            <a:p>
              <a:pPr algn="ctr" eaLnBrk="1" hangingPunct="1"/>
              <a:r>
                <a:rPr lang="en-US" altLang="zh-CN" sz="9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amazing</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is</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it</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product</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very</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p:txBody>
        </p:sp>
      </p:grpSp>
      <p:sp>
        <p:nvSpPr>
          <p:cNvPr id="7" name="Rectangle 6">
            <a:extLst>
              <a:ext uri="{FF2B5EF4-FFF2-40B4-BE49-F238E27FC236}">
                <a16:creationId xmlns:a16="http://schemas.microsoft.com/office/drawing/2014/main" id="{BED50BF5-18D7-4669-A912-8D361A0E2C5D}"/>
              </a:ext>
            </a:extLst>
          </p:cNvPr>
          <p:cNvSpPr/>
          <p:nvPr/>
        </p:nvSpPr>
        <p:spPr>
          <a:xfrm>
            <a:off x="4876800" y="6032548"/>
            <a:ext cx="3043359" cy="400110"/>
          </a:xfrm>
          <a:prstGeom prst="rect">
            <a:avLst/>
          </a:prstGeom>
        </p:spPr>
        <p:txBody>
          <a:bodyPr wrap="square">
            <a:spAutoFit/>
          </a:bodyPr>
          <a:lstStyle/>
          <a:p>
            <a:pPr algn="ctr"/>
            <a:r>
              <a:rPr lang="en-US" altLang="en-US" sz="2000" b="0" dirty="0">
                <a:solidFill>
                  <a:srgbClr val="000000"/>
                </a:solidFill>
                <a:latin typeface="Calibri" panose="020F0502020204030204" pitchFamily="34" charset="0"/>
                <a:cs typeface="Calibri" panose="020F0502020204030204" pitchFamily="34" charset="0"/>
              </a:rPr>
              <a:t>Uni-gram Feature Space </a:t>
            </a:r>
            <a:endParaRPr lang="en-US" sz="1400" dirty="0"/>
          </a:p>
        </p:txBody>
      </p:sp>
      <p:sp>
        <p:nvSpPr>
          <p:cNvPr id="13"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11</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74980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sp>
        <p:nvSpPr>
          <p:cNvPr id="5" name="箭头: 下 4">
            <a:extLst>
              <a:ext uri="{FF2B5EF4-FFF2-40B4-BE49-F238E27FC236}">
                <a16:creationId xmlns:a16="http://schemas.microsoft.com/office/drawing/2014/main" id="{6A8EEA62-491C-49B3-8176-5C2A9A9B6889}"/>
              </a:ext>
            </a:extLst>
          </p:cNvPr>
          <p:cNvSpPr/>
          <p:nvPr/>
        </p:nvSpPr>
        <p:spPr>
          <a:xfrm>
            <a:off x="5879976" y="2286000"/>
            <a:ext cx="432048" cy="393139"/>
          </a:xfrm>
          <a:prstGeom prst="downArrow">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B27A7D49-DB35-40AD-8D0F-CD48D142654E}"/>
              </a:ext>
            </a:extLst>
          </p:cNvPr>
          <p:cNvGrpSpPr/>
          <p:nvPr/>
        </p:nvGrpSpPr>
        <p:grpSpPr>
          <a:xfrm>
            <a:off x="609600" y="2715984"/>
            <a:ext cx="10972800" cy="3093150"/>
            <a:chOff x="-914400" y="3020783"/>
            <a:chExt cx="10972800" cy="3093150"/>
          </a:xfrm>
        </p:grpSpPr>
        <p:sp>
          <p:nvSpPr>
            <p:cNvPr id="2" name="矩形 1">
              <a:extLst>
                <a:ext uri="{FF2B5EF4-FFF2-40B4-BE49-F238E27FC236}">
                  <a16:creationId xmlns:a16="http://schemas.microsoft.com/office/drawing/2014/main" id="{2E2BA167-85AA-4508-B3D4-AB71F97BAB68}"/>
                </a:ext>
              </a:extLst>
            </p:cNvPr>
            <p:cNvSpPr/>
            <p:nvPr/>
          </p:nvSpPr>
          <p:spPr>
            <a:xfrm>
              <a:off x="-914400" y="3020783"/>
              <a:ext cx="10972800" cy="461665"/>
            </a:xfrm>
            <a:prstGeom prst="rect">
              <a:avLst/>
            </a:prstGeom>
          </p:spPr>
          <p:txBody>
            <a:bodyPr wrap="square">
              <a:spAutoFit/>
            </a:bodyPr>
            <a:lstStyle/>
            <a:p>
              <a:pPr algn="ctr"/>
              <a:r>
                <a:rPr lang="en-US" altLang="en-US" sz="2400" b="0" dirty="0">
                  <a:latin typeface="Calibri" panose="020F0502020204030204" pitchFamily="34" charset="0"/>
                  <a:cs typeface="Calibri" panose="020F0502020204030204" pitchFamily="34" charset="0"/>
                </a:rPr>
                <a:t>5 Word Bi-grams Features (w/o Stop Word Removal and Stemming) </a:t>
              </a:r>
              <a:r>
                <a:rPr lang="en-US" altLang="zh-CN" sz="2400" b="0" dirty="0">
                  <a:latin typeface="Calibri" panose="020F0502020204030204" pitchFamily="34" charset="0"/>
                  <a:cs typeface="Calibri" panose="020F0502020204030204" pitchFamily="34" charset="0"/>
                </a:rPr>
                <a:t>Extracted</a:t>
              </a:r>
              <a:endParaRPr lang="en-US" altLang="en-US" sz="2400" b="0" dirty="0">
                <a:latin typeface="Calibri" panose="020F0502020204030204" pitchFamily="34" charset="0"/>
                <a:cs typeface="Calibri" panose="020F0502020204030204" pitchFamily="34" charset="0"/>
              </a:endParaRPr>
            </a:p>
          </p:txBody>
        </p:sp>
        <p:sp>
          <p:nvSpPr>
            <p:cNvPr id="13" name="AutoShape 6">
              <a:extLst>
                <a:ext uri="{FF2B5EF4-FFF2-40B4-BE49-F238E27FC236}">
                  <a16:creationId xmlns:a16="http://schemas.microsoft.com/office/drawing/2014/main" id="{8D399BC1-C31D-4A30-8252-09F8E6F7DD50}"/>
                </a:ext>
              </a:extLst>
            </p:cNvPr>
            <p:cNvSpPr>
              <a:spLocks noChangeArrowheads="1"/>
            </p:cNvSpPr>
            <p:nvPr/>
          </p:nvSpPr>
          <p:spPr bwMode="auto">
            <a:xfrm>
              <a:off x="6019646" y="3668710"/>
              <a:ext cx="685954" cy="2445223"/>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p:txBody>
        </p:sp>
        <p:sp>
          <p:nvSpPr>
            <p:cNvPr id="14" name="AutoShape 6">
              <a:extLst>
                <a:ext uri="{FF2B5EF4-FFF2-40B4-BE49-F238E27FC236}">
                  <a16:creationId xmlns:a16="http://schemas.microsoft.com/office/drawing/2014/main" id="{2FE71083-8348-411C-8E77-E38E2B359765}"/>
                </a:ext>
              </a:extLst>
            </p:cNvPr>
            <p:cNvSpPr>
              <a:spLocks noChangeArrowheads="1"/>
            </p:cNvSpPr>
            <p:nvPr/>
          </p:nvSpPr>
          <p:spPr bwMode="auto">
            <a:xfrm>
              <a:off x="3410295" y="3657600"/>
              <a:ext cx="2126114" cy="2455077"/>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 very</a:t>
              </a:r>
            </a:p>
            <a:p>
              <a:pPr algn="ctr" eaLnBrk="1" hangingPunct="1"/>
              <a:r>
                <a:rPr lang="en-US" altLang="zh-CN" sz="9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amazing product</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is a</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it is</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very amazing</a:t>
              </a:r>
            </a:p>
            <a:p>
              <a:pPr lvl="0" algn="ctr" eaLnBrk="1" hangingPunct="1"/>
              <a:r>
                <a:rPr kumimoji="0" lang="en-US" altLang="zh-CN" sz="9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p:txBody>
        </p:sp>
      </p:grpSp>
      <p:sp>
        <p:nvSpPr>
          <p:cNvPr id="10" name="矩形 2">
            <a:extLst>
              <a:ext uri="{FF2B5EF4-FFF2-40B4-BE49-F238E27FC236}">
                <a16:creationId xmlns:a16="http://schemas.microsoft.com/office/drawing/2014/main" id="{6DA66412-10F5-402E-A78F-09F9738802F9}"/>
              </a:ext>
            </a:extLst>
          </p:cNvPr>
          <p:cNvSpPr/>
          <p:nvPr/>
        </p:nvSpPr>
        <p:spPr>
          <a:xfrm>
            <a:off x="4076700" y="1676400"/>
            <a:ext cx="4038600" cy="461665"/>
          </a:xfrm>
          <a:prstGeom prst="rect">
            <a:avLst/>
          </a:prstGeom>
          <a:solidFill>
            <a:srgbClr val="99CCFF">
              <a:alpha val="50196"/>
            </a:srgbClr>
          </a:solidFill>
        </p:spPr>
        <p:txBody>
          <a:bodyPr wrap="square">
            <a:spAutoFit/>
          </a:bodyPr>
          <a:lstStyle/>
          <a:p>
            <a:pPr marL="0" lvl="2" algn="ctr" eaLnBrk="1" hangingPunct="1">
              <a:spcBef>
                <a:spcPts val="300"/>
              </a:spcBef>
            </a:pPr>
            <a:r>
              <a:rPr lang="en-US" altLang="zh-CN" sz="2400" b="0" dirty="0">
                <a:solidFill>
                  <a:prstClr val="black"/>
                </a:solidFill>
                <a:latin typeface="Calibri"/>
              </a:rPr>
              <a:t>It is a very amazing product. </a:t>
            </a:r>
          </a:p>
        </p:txBody>
      </p:sp>
      <p:sp>
        <p:nvSpPr>
          <p:cNvPr id="12" name="Rectangle 11">
            <a:extLst>
              <a:ext uri="{FF2B5EF4-FFF2-40B4-BE49-F238E27FC236}">
                <a16:creationId xmlns:a16="http://schemas.microsoft.com/office/drawing/2014/main" id="{A9A31D73-F57A-4754-B2EA-1DDBA389F83A}"/>
              </a:ext>
            </a:extLst>
          </p:cNvPr>
          <p:cNvSpPr/>
          <p:nvPr/>
        </p:nvSpPr>
        <p:spPr>
          <a:xfrm>
            <a:off x="5334001" y="5867400"/>
            <a:ext cx="2683363" cy="400110"/>
          </a:xfrm>
          <a:prstGeom prst="rect">
            <a:avLst/>
          </a:prstGeom>
        </p:spPr>
        <p:txBody>
          <a:bodyPr wrap="none">
            <a:spAutoFit/>
          </a:bodyPr>
          <a:lstStyle/>
          <a:p>
            <a:r>
              <a:rPr lang="en-US" altLang="en-US" sz="2000" b="0" dirty="0">
                <a:solidFill>
                  <a:srgbClr val="000000"/>
                </a:solidFill>
                <a:latin typeface="Calibri" panose="020F0502020204030204" pitchFamily="34" charset="0"/>
                <a:cs typeface="Calibri" panose="020F0502020204030204" pitchFamily="34" charset="0"/>
              </a:rPr>
              <a:t>Bi-gram Feature Space </a:t>
            </a:r>
            <a:endParaRPr lang="en-US" sz="1400" dirty="0"/>
          </a:p>
        </p:txBody>
      </p:sp>
      <p:sp>
        <p:nvSpPr>
          <p:cNvPr id="1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12</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143106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Sentiment Classification</a:t>
            </a:r>
            <a:endParaRPr lang="en-US" altLang="zh-TW" b="1" dirty="0"/>
          </a:p>
          <a:p>
            <a:pPr lvl="1" eaLnBrk="1" hangingPunct="1">
              <a:spcBef>
                <a:spcPts val="600"/>
              </a:spcBef>
            </a:pPr>
            <a:r>
              <a:rPr lang="en-US" altLang="zh-CN" dirty="0"/>
              <a:t>Popular Sentiment Lexicons</a:t>
            </a:r>
          </a:p>
          <a:p>
            <a:pPr lvl="2" eaLnBrk="1" hangingPunct="1">
              <a:spcBef>
                <a:spcPts val="600"/>
              </a:spcBef>
            </a:pPr>
            <a:r>
              <a:rPr lang="en-US" altLang="zh-CN" dirty="0">
                <a:hlinkClick r:id="rId3"/>
              </a:rPr>
              <a:t>General Inquirer </a:t>
            </a:r>
            <a:r>
              <a:rPr lang="en-US" altLang="zh-CN" dirty="0"/>
              <a:t>(GI)</a:t>
            </a:r>
          </a:p>
          <a:p>
            <a:pPr lvl="2" eaLnBrk="1" hangingPunct="1">
              <a:spcBef>
                <a:spcPts val="600"/>
              </a:spcBef>
            </a:pPr>
            <a:r>
              <a:rPr lang="en-US" altLang="zh-CN" dirty="0">
                <a:hlinkClick r:id="rId4"/>
              </a:rPr>
              <a:t>LIWC</a:t>
            </a:r>
            <a:endParaRPr lang="en-US" altLang="zh-CN" dirty="0"/>
          </a:p>
          <a:p>
            <a:pPr lvl="2" eaLnBrk="1" hangingPunct="1">
              <a:spcBef>
                <a:spcPts val="600"/>
              </a:spcBef>
            </a:pPr>
            <a:r>
              <a:rPr lang="en-US" altLang="zh-CN" dirty="0">
                <a:hlinkClick r:id="rId5"/>
              </a:rPr>
              <a:t>The Opinion Lexicon</a:t>
            </a:r>
            <a:r>
              <a:rPr lang="en-US" altLang="zh-CN" dirty="0"/>
              <a:t> from HU and LIU</a:t>
            </a:r>
          </a:p>
          <a:p>
            <a:pPr lvl="2" eaLnBrk="1" hangingPunct="1">
              <a:spcBef>
                <a:spcPts val="600"/>
              </a:spcBef>
            </a:pPr>
            <a:r>
              <a:rPr lang="en-US" altLang="zh-CN" dirty="0">
                <a:hlinkClick r:id="rId6"/>
              </a:rPr>
              <a:t>MPQA Subjectivity Lexicon</a:t>
            </a:r>
            <a:endParaRPr lang="en-US" altLang="zh-CN" dirty="0"/>
          </a:p>
          <a:p>
            <a:pPr lvl="1" eaLnBrk="1" hangingPunct="1">
              <a:spcBef>
                <a:spcPts val="600"/>
              </a:spcBef>
            </a:pPr>
            <a:r>
              <a:rPr lang="en-US" altLang="zh-CN" dirty="0"/>
              <a:t>Lexicon-based Features</a:t>
            </a:r>
          </a:p>
          <a:p>
            <a:pPr lvl="2" eaLnBrk="1" hangingPunct="1">
              <a:spcBef>
                <a:spcPts val="600"/>
              </a:spcBef>
            </a:pPr>
            <a:r>
              <a:rPr lang="en-US" altLang="zh-CN" dirty="0"/>
              <a:t>Sentiment Words and Phrases (from Sentiment Lexicon/Dictionary)</a:t>
            </a:r>
          </a:p>
          <a:p>
            <a:pPr lvl="1" eaLnBrk="1" hangingPunct="1">
              <a:spcBef>
                <a:spcPts val="600"/>
              </a:spcBef>
            </a:pPr>
            <a:endParaRPr lang="en-US" altLang="zh-CN"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13</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23747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2">
            <a:extLst>
              <a:ext uri="{FF2B5EF4-FFF2-40B4-BE49-F238E27FC236}">
                <a16:creationId xmlns:a16="http://schemas.microsoft.com/office/drawing/2014/main" id="{2EF9C3EF-98EB-4C77-AAD8-1FC34CE959F2}"/>
              </a:ext>
            </a:extLst>
          </p:cNvPr>
          <p:cNvSpPr txBox="1">
            <a:spLocks/>
          </p:cNvSpPr>
          <p:nvPr/>
        </p:nvSpPr>
        <p:spPr bwMode="auto">
          <a:xfrm>
            <a:off x="609600" y="155448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a:lstStyle>
          <a:p>
            <a:pPr>
              <a:spcBef>
                <a:spcPts val="600"/>
              </a:spcBef>
            </a:pPr>
            <a:r>
              <a:rPr lang="en-US" altLang="zh-CN" kern="0" dirty="0"/>
              <a:t>Sentiment Classification</a:t>
            </a:r>
            <a:endParaRPr lang="en-US" altLang="zh-TW" kern="0" dirty="0"/>
          </a:p>
          <a:p>
            <a:pPr lvl="1" eaLnBrk="1" hangingPunct="1">
              <a:spcBef>
                <a:spcPts val="600"/>
              </a:spcBef>
            </a:pPr>
            <a:endParaRPr lang="en-US" altLang="zh-CN" b="0" kern="0" dirty="0"/>
          </a:p>
        </p:txBody>
      </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grpSp>
        <p:nvGrpSpPr>
          <p:cNvPr id="16" name="组合 15">
            <a:extLst>
              <a:ext uri="{FF2B5EF4-FFF2-40B4-BE49-F238E27FC236}">
                <a16:creationId xmlns:a16="http://schemas.microsoft.com/office/drawing/2014/main" id="{E14EAE3A-1C0A-4AF1-94FB-AE51B6FE2B58}"/>
              </a:ext>
            </a:extLst>
          </p:cNvPr>
          <p:cNvGrpSpPr/>
          <p:nvPr/>
        </p:nvGrpSpPr>
        <p:grpSpPr>
          <a:xfrm>
            <a:off x="1165548" y="2690107"/>
            <a:ext cx="5105400" cy="2700983"/>
            <a:chOff x="-574030" y="2921732"/>
            <a:chExt cx="5105400" cy="2700983"/>
          </a:xfrm>
        </p:grpSpPr>
        <p:pic>
          <p:nvPicPr>
            <p:cNvPr id="17" name="Picture 2">
              <a:extLst>
                <a:ext uri="{FF2B5EF4-FFF2-40B4-BE49-F238E27FC236}">
                  <a16:creationId xmlns:a16="http://schemas.microsoft.com/office/drawing/2014/main" id="{1F42DE73-8D9E-4215-BCC6-CC3F829071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4270" y="2921732"/>
              <a:ext cx="1828800"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2">
              <a:extLst>
                <a:ext uri="{FF2B5EF4-FFF2-40B4-BE49-F238E27FC236}">
                  <a16:creationId xmlns:a16="http://schemas.microsoft.com/office/drawing/2014/main" id="{8A6735B9-0933-40E4-B8CB-23A330F006EA}"/>
                </a:ext>
              </a:extLst>
            </p:cNvPr>
            <p:cNvSpPr>
              <a:spLocks noChangeArrowheads="1"/>
            </p:cNvSpPr>
            <p:nvPr/>
          </p:nvSpPr>
          <p:spPr bwMode="auto">
            <a:xfrm>
              <a:off x="-574030" y="4222332"/>
              <a:ext cx="5105400" cy="1400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000" b="0" dirty="0">
                  <a:solidFill>
                    <a:srgbClr val="FF0000"/>
                  </a:solidFill>
                  <a:latin typeface="Calibri" panose="020F0502020204030204" pitchFamily="34" charset="0"/>
                  <a:cs typeface="Calibri" panose="020F0502020204030204" pitchFamily="34" charset="0"/>
                </a:rPr>
                <a:t>POSITIVE</a:t>
              </a:r>
              <a:r>
                <a:rPr lang="en-US" altLang="en-US" sz="2000" b="0" dirty="0">
                  <a:latin typeface="Calibri" panose="020F0502020204030204" pitchFamily="34" charset="0"/>
                  <a:cs typeface="Calibri" panose="020F0502020204030204" pitchFamily="34" charset="0"/>
                </a:rPr>
                <a:t>: good, wonderful, amazing, brilliant, perfect, </a:t>
              </a:r>
              <a:r>
                <a:rPr lang="en-US" altLang="zh-CN" sz="2000" b="0" dirty="0">
                  <a:latin typeface="Calibri" panose="020F0502020204030204" pitchFamily="34" charset="0"/>
                  <a:cs typeface="Calibri" panose="020F0502020204030204" pitchFamily="34" charset="0"/>
                </a:rPr>
                <a:t>beautiful, enjoy, love, favor, …</a:t>
              </a:r>
              <a:endParaRPr lang="en-US" altLang="en-US" sz="2000" b="0" dirty="0">
                <a:latin typeface="Calibri" panose="020F0502020204030204" pitchFamily="34" charset="0"/>
                <a:cs typeface="Calibri" panose="020F0502020204030204" pitchFamily="34" charset="0"/>
              </a:endParaRPr>
            </a:p>
            <a:p>
              <a:pPr>
                <a:spcBef>
                  <a:spcPts val="600"/>
                </a:spcBef>
              </a:pPr>
              <a:r>
                <a:rPr lang="en-US" altLang="en-US" sz="2000" b="0" dirty="0">
                  <a:solidFill>
                    <a:srgbClr val="FF0000"/>
                  </a:solidFill>
                  <a:latin typeface="Calibri" panose="020F0502020204030204" pitchFamily="34" charset="0"/>
                  <a:cs typeface="Calibri" panose="020F0502020204030204" pitchFamily="34" charset="0"/>
                </a:rPr>
                <a:t>NEGATIVE</a:t>
              </a:r>
              <a:r>
                <a:rPr lang="en-US" altLang="en-US" sz="2000" b="0" dirty="0">
                  <a:latin typeface="Calibri" panose="020F0502020204030204" pitchFamily="34" charset="0"/>
                  <a:cs typeface="Calibri" panose="020F0502020204030204" pitchFamily="34" charset="0"/>
                </a:rPr>
                <a:t>: bad, poor, terrible, depressing, poorly, annoying, boring, sadly, bothered, …</a:t>
              </a:r>
            </a:p>
          </p:txBody>
        </p:sp>
      </p:grpSp>
      <p:grpSp>
        <p:nvGrpSpPr>
          <p:cNvPr id="3" name="Group 2"/>
          <p:cNvGrpSpPr/>
          <p:nvPr/>
        </p:nvGrpSpPr>
        <p:grpSpPr>
          <a:xfrm>
            <a:off x="6400800" y="2133600"/>
            <a:ext cx="4724400" cy="3657600"/>
            <a:chOff x="3962400" y="2971800"/>
            <a:chExt cx="4724400" cy="3657600"/>
          </a:xfrm>
        </p:grpSpPr>
        <p:sp>
          <p:nvSpPr>
            <p:cNvPr id="2" name="矩形 1">
              <a:extLst>
                <a:ext uri="{FF2B5EF4-FFF2-40B4-BE49-F238E27FC236}">
                  <a16:creationId xmlns:a16="http://schemas.microsoft.com/office/drawing/2014/main" id="{2E2BA167-85AA-4508-B3D4-AB71F97BAB68}"/>
                </a:ext>
              </a:extLst>
            </p:cNvPr>
            <p:cNvSpPr/>
            <p:nvPr/>
          </p:nvSpPr>
          <p:spPr>
            <a:xfrm>
              <a:off x="3962400" y="3958303"/>
              <a:ext cx="4724400" cy="461665"/>
            </a:xfrm>
            <a:prstGeom prst="rect">
              <a:avLst/>
            </a:prstGeom>
          </p:spPr>
          <p:txBody>
            <a:bodyPr wrap="square">
              <a:spAutoFit/>
            </a:bodyPr>
            <a:lstStyle/>
            <a:p>
              <a:r>
                <a:rPr lang="en-US" altLang="en-US" sz="2400" b="0" dirty="0">
                  <a:latin typeface="Calibri" panose="020F0502020204030204" pitchFamily="34" charset="0"/>
                  <a:cs typeface="Calibri" panose="020F0502020204030204" pitchFamily="34" charset="0"/>
                </a:rPr>
                <a:t>1 Sentiment Word Feature </a:t>
              </a:r>
              <a:r>
                <a:rPr lang="en-US" altLang="zh-CN" sz="2400" b="0" dirty="0">
                  <a:latin typeface="Calibri" panose="020F0502020204030204" pitchFamily="34" charset="0"/>
                  <a:cs typeface="Calibri" panose="020F0502020204030204" pitchFamily="34" charset="0"/>
                </a:rPr>
                <a:t>Extracted</a:t>
              </a:r>
              <a:endParaRPr lang="en-US" altLang="en-US" sz="2400" b="0" dirty="0">
                <a:latin typeface="Calibri" panose="020F0502020204030204" pitchFamily="34" charset="0"/>
                <a:cs typeface="Calibri" panose="020F0502020204030204" pitchFamily="34" charset="0"/>
              </a:endParaRPr>
            </a:p>
          </p:txBody>
        </p:sp>
        <p:sp>
          <p:nvSpPr>
            <p:cNvPr id="5" name="箭头: 下 4">
              <a:extLst>
                <a:ext uri="{FF2B5EF4-FFF2-40B4-BE49-F238E27FC236}">
                  <a16:creationId xmlns:a16="http://schemas.microsoft.com/office/drawing/2014/main" id="{6A8EEA62-491C-49B3-8176-5C2A9A9B6889}"/>
                </a:ext>
              </a:extLst>
            </p:cNvPr>
            <p:cNvSpPr/>
            <p:nvPr/>
          </p:nvSpPr>
          <p:spPr>
            <a:xfrm>
              <a:off x="6070476" y="3581400"/>
              <a:ext cx="432048" cy="393139"/>
            </a:xfrm>
            <a:prstGeom prst="downArrow">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utoShape 6">
              <a:extLst>
                <a:ext uri="{FF2B5EF4-FFF2-40B4-BE49-F238E27FC236}">
                  <a16:creationId xmlns:a16="http://schemas.microsoft.com/office/drawing/2014/main" id="{77432B7D-ECE4-4D60-AF10-BA0E978777E9}"/>
                </a:ext>
              </a:extLst>
            </p:cNvPr>
            <p:cNvSpPr>
              <a:spLocks noChangeArrowheads="1"/>
            </p:cNvSpPr>
            <p:nvPr/>
          </p:nvSpPr>
          <p:spPr bwMode="auto">
            <a:xfrm>
              <a:off x="6824681" y="4524187"/>
              <a:ext cx="685954" cy="164838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1</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p:txBody>
        </p:sp>
        <p:sp>
          <p:nvSpPr>
            <p:cNvPr id="15" name="AutoShape 6">
              <a:extLst>
                <a:ext uri="{FF2B5EF4-FFF2-40B4-BE49-F238E27FC236}">
                  <a16:creationId xmlns:a16="http://schemas.microsoft.com/office/drawing/2014/main" id="{0D3D86C8-7F9D-4A0E-A2E1-399E15FA6134}"/>
                </a:ext>
              </a:extLst>
            </p:cNvPr>
            <p:cNvSpPr>
              <a:spLocks noChangeArrowheads="1"/>
            </p:cNvSpPr>
            <p:nvPr/>
          </p:nvSpPr>
          <p:spPr bwMode="auto">
            <a:xfrm>
              <a:off x="4918348" y="4516383"/>
              <a:ext cx="1423096" cy="1655023"/>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amazing</a:t>
              </a:r>
            </a:p>
            <a:p>
              <a:pPr lvl="0" algn="ctr" eaLnBrk="1" hangingPunct="1"/>
              <a:r>
                <a:rPr kumimoji="0" lang="en-US" altLang="zh-CN" sz="2000" b="0" dirty="0">
                  <a:solidFill>
                    <a:srgbClr val="000000"/>
                  </a:solidFill>
                  <a:latin typeface="Calibri" panose="020F0502020204030204" pitchFamily="34" charset="0"/>
                  <a:ea typeface="宋体" panose="02010600030101010101" pitchFamily="2" charset="-122"/>
                  <a:cs typeface="Calibri" panose="020F0502020204030204" pitchFamily="34" charset="0"/>
                </a:rPr>
                <a:t>……</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a:t>
              </a:r>
            </a:p>
          </p:txBody>
        </p:sp>
        <p:sp>
          <p:nvSpPr>
            <p:cNvPr id="13" name="矩形 2">
              <a:extLst>
                <a:ext uri="{FF2B5EF4-FFF2-40B4-BE49-F238E27FC236}">
                  <a16:creationId xmlns:a16="http://schemas.microsoft.com/office/drawing/2014/main" id="{97909BDA-B200-4376-B177-4B7AC5D44D7C}"/>
                </a:ext>
              </a:extLst>
            </p:cNvPr>
            <p:cNvSpPr/>
            <p:nvPr/>
          </p:nvSpPr>
          <p:spPr>
            <a:xfrm>
              <a:off x="4267200" y="2971800"/>
              <a:ext cx="4038600" cy="523220"/>
            </a:xfrm>
            <a:prstGeom prst="rect">
              <a:avLst/>
            </a:prstGeom>
            <a:solidFill>
              <a:srgbClr val="99CCFF">
                <a:alpha val="50196"/>
              </a:srgbClr>
            </a:solidFill>
          </p:spPr>
          <p:txBody>
            <a:bodyPr wrap="square">
              <a:spAutoFit/>
            </a:bodyPr>
            <a:lstStyle/>
            <a:p>
              <a:pPr marL="0" lvl="2" algn="ctr" eaLnBrk="1" hangingPunct="1">
                <a:spcBef>
                  <a:spcPts val="300"/>
                </a:spcBef>
              </a:pPr>
              <a:r>
                <a:rPr lang="en-US" altLang="zh-CN" sz="2400" b="0" dirty="0">
                  <a:solidFill>
                    <a:prstClr val="black"/>
                  </a:solidFill>
                  <a:latin typeface="Calibri"/>
                </a:rPr>
                <a:t>It is a very </a:t>
              </a:r>
              <a:r>
                <a:rPr lang="en-US" altLang="zh-CN" sz="2800" b="0" dirty="0">
                  <a:solidFill>
                    <a:srgbClr val="FF0000"/>
                  </a:solidFill>
                  <a:latin typeface="Calibri"/>
                </a:rPr>
                <a:t>amazing</a:t>
              </a:r>
              <a:r>
                <a:rPr lang="en-US" altLang="zh-CN" sz="2400" b="0" dirty="0">
                  <a:solidFill>
                    <a:prstClr val="black"/>
                  </a:solidFill>
                  <a:latin typeface="Calibri"/>
                </a:rPr>
                <a:t> product. </a:t>
              </a:r>
            </a:p>
          </p:txBody>
        </p:sp>
        <p:sp>
          <p:nvSpPr>
            <p:cNvPr id="14" name="Rectangle 13">
              <a:extLst>
                <a:ext uri="{FF2B5EF4-FFF2-40B4-BE49-F238E27FC236}">
                  <a16:creationId xmlns:a16="http://schemas.microsoft.com/office/drawing/2014/main" id="{87FB2903-6A10-40D9-ACEF-0E576C301A27}"/>
                </a:ext>
              </a:extLst>
            </p:cNvPr>
            <p:cNvSpPr/>
            <p:nvPr/>
          </p:nvSpPr>
          <p:spPr>
            <a:xfrm>
              <a:off x="4724401" y="6229290"/>
              <a:ext cx="3179653" cy="400110"/>
            </a:xfrm>
            <a:prstGeom prst="rect">
              <a:avLst/>
            </a:prstGeom>
          </p:spPr>
          <p:txBody>
            <a:bodyPr wrap="none">
              <a:spAutoFit/>
            </a:bodyPr>
            <a:lstStyle/>
            <a:p>
              <a:r>
                <a:rPr lang="en-US" altLang="zh-CN" sz="2000" b="0" dirty="0">
                  <a:solidFill>
                    <a:srgbClr val="000000"/>
                  </a:solidFill>
                  <a:latin typeface="Calibri" panose="020F0502020204030204" pitchFamily="34" charset="0"/>
                  <a:cs typeface="Calibri" panose="020F0502020204030204" pitchFamily="34" charset="0"/>
                </a:rPr>
                <a:t>Lexicon</a:t>
              </a:r>
              <a:r>
                <a:rPr lang="en-US" altLang="en-US" sz="2000" b="0" dirty="0">
                  <a:solidFill>
                    <a:srgbClr val="000000"/>
                  </a:solidFill>
                  <a:latin typeface="Calibri" panose="020F0502020204030204" pitchFamily="34" charset="0"/>
                  <a:cs typeface="Calibri" panose="020F0502020204030204" pitchFamily="34" charset="0"/>
                </a:rPr>
                <a:t> </a:t>
              </a:r>
              <a:r>
                <a:rPr lang="en-US" altLang="zh-CN" sz="2000" b="0" dirty="0">
                  <a:solidFill>
                    <a:srgbClr val="000000"/>
                  </a:solidFill>
                  <a:latin typeface="Calibri" panose="020F0502020204030204" pitchFamily="34" charset="0"/>
                  <a:cs typeface="Calibri" panose="020F0502020204030204" pitchFamily="34" charset="0"/>
                </a:rPr>
                <a:t>Word </a:t>
              </a:r>
              <a:r>
                <a:rPr lang="en-US" altLang="en-US" sz="2000" b="0" dirty="0">
                  <a:solidFill>
                    <a:srgbClr val="000000"/>
                  </a:solidFill>
                  <a:latin typeface="Calibri" panose="020F0502020204030204" pitchFamily="34" charset="0"/>
                  <a:cs typeface="Calibri" panose="020F0502020204030204" pitchFamily="34" charset="0"/>
                </a:rPr>
                <a:t>Feature Space </a:t>
              </a:r>
              <a:endParaRPr lang="en-US" sz="1400" dirty="0"/>
            </a:p>
          </p:txBody>
        </p:sp>
      </p:grpSp>
      <p:sp>
        <p:nvSpPr>
          <p:cNvPr id="19"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14</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50335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AD019AF1-04F1-4E5E-A2C3-CF6EDB2AD894}"/>
              </a:ext>
            </a:extLst>
          </p:cNvPr>
          <p:cNvSpPr>
            <a:spLocks noGrp="1" noChangeArrowheads="1"/>
          </p:cNvSpPr>
          <p:nvPr>
            <p:ph type="body" idx="1"/>
          </p:nvPr>
        </p:nvSpPr>
        <p:spPr>
          <a:xfrm>
            <a:off x="609600" y="1554480"/>
            <a:ext cx="10972800" cy="4876800"/>
          </a:xfrm>
        </p:spPr>
        <p:txBody>
          <a:bodyPr/>
          <a:lstStyle/>
          <a:p>
            <a:pPr>
              <a:spcBef>
                <a:spcPts val="300"/>
              </a:spcBef>
            </a:pPr>
            <a:r>
              <a:rPr lang="en-US" altLang="zh-CN" dirty="0"/>
              <a:t>Sentiment Classification</a:t>
            </a:r>
            <a:endParaRPr lang="en-US" altLang="zh-TW" dirty="0"/>
          </a:p>
          <a:p>
            <a:pPr lvl="1" eaLnBrk="1" hangingPunct="1">
              <a:spcBef>
                <a:spcPts val="600"/>
              </a:spcBef>
            </a:pPr>
            <a:r>
              <a:rPr lang="en-US" altLang="zh-CN" dirty="0"/>
              <a:t>Linguistic Features</a:t>
            </a:r>
          </a:p>
          <a:p>
            <a:pPr lvl="2" eaLnBrk="1" hangingPunct="1">
              <a:spcBef>
                <a:spcPts val="600"/>
              </a:spcBef>
            </a:pPr>
            <a:r>
              <a:rPr lang="en-US" altLang="zh-CN" dirty="0"/>
              <a:t>Part-of-Speech (</a:t>
            </a:r>
            <a:r>
              <a:rPr lang="en-US" altLang="zh-CN" dirty="0">
                <a:solidFill>
                  <a:srgbClr val="FF0000"/>
                </a:solidFill>
              </a:rPr>
              <a:t>POS</a:t>
            </a:r>
            <a:r>
              <a:rPr lang="en-US" altLang="zh-CN" dirty="0"/>
              <a:t>) Tags and their </a:t>
            </a:r>
            <a:r>
              <a:rPr lang="en-US" altLang="zh-CN" i="1" dirty="0">
                <a:solidFill>
                  <a:srgbClr val="FF0000"/>
                </a:solidFill>
              </a:rPr>
              <a:t>N</a:t>
            </a:r>
            <a:r>
              <a:rPr lang="en-US" altLang="zh-CN" dirty="0">
                <a:solidFill>
                  <a:srgbClr val="FF0000"/>
                </a:solidFill>
              </a:rPr>
              <a:t>-Gram</a:t>
            </a:r>
            <a:r>
              <a:rPr lang="en-US" altLang="zh-CN" dirty="0"/>
              <a:t> Features (POS</a:t>
            </a:r>
            <a:r>
              <a:rPr lang="en-US" altLang="zh-CN" dirty="0">
                <a:solidFill>
                  <a:srgbClr val="FF0000"/>
                </a:solidFill>
              </a:rPr>
              <a:t> </a:t>
            </a:r>
            <a:r>
              <a:rPr lang="en-US" altLang="zh-CN" i="1" dirty="0">
                <a:solidFill>
                  <a:srgbClr val="FF0000"/>
                </a:solidFill>
              </a:rPr>
              <a:t>N</a:t>
            </a:r>
            <a:r>
              <a:rPr lang="en-US" altLang="zh-CN" dirty="0">
                <a:solidFill>
                  <a:srgbClr val="FF0000"/>
                </a:solidFill>
              </a:rPr>
              <a:t>-Grams</a:t>
            </a:r>
            <a:r>
              <a:rPr lang="en-US" altLang="zh-CN" dirty="0"/>
              <a:t>)</a:t>
            </a:r>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p:txBody>
      </p:sp>
      <p:sp>
        <p:nvSpPr>
          <p:cNvPr id="82948" name="Rectangle 3">
            <a:extLst>
              <a:ext uri="{FF2B5EF4-FFF2-40B4-BE49-F238E27FC236}">
                <a16:creationId xmlns:a16="http://schemas.microsoft.com/office/drawing/2014/main" id="{C4503BBE-8E61-4470-8D49-68E3047061C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grpSp>
        <p:nvGrpSpPr>
          <p:cNvPr id="3" name="Group 2"/>
          <p:cNvGrpSpPr/>
          <p:nvPr/>
        </p:nvGrpSpPr>
        <p:grpSpPr>
          <a:xfrm>
            <a:off x="2667000" y="3606689"/>
            <a:ext cx="7010400" cy="1574911"/>
            <a:chOff x="2590800" y="3352800"/>
            <a:chExt cx="7010400" cy="1574911"/>
          </a:xfrm>
        </p:grpSpPr>
        <p:sp>
          <p:nvSpPr>
            <p:cNvPr id="80904" name="Rectangle 4">
              <a:extLst>
                <a:ext uri="{FF2B5EF4-FFF2-40B4-BE49-F238E27FC236}">
                  <a16:creationId xmlns:a16="http://schemas.microsoft.com/office/drawing/2014/main" id="{0E9A45C0-CF14-41DA-88E9-D2C5A9EDE8F4}"/>
                </a:ext>
              </a:extLst>
            </p:cNvPr>
            <p:cNvSpPr>
              <a:spLocks noChangeArrowheads="1"/>
            </p:cNvSpPr>
            <p:nvPr/>
          </p:nvSpPr>
          <p:spPr bwMode="auto">
            <a:xfrm>
              <a:off x="6267937" y="3969091"/>
              <a:ext cx="16394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lang="en-US" altLang="zh-CN" sz="2000" b="0" dirty="0">
                  <a:solidFill>
                    <a:schemeClr val="tx1"/>
                  </a:solidFill>
                  <a:latin typeface="Calibri" panose="020F0502020204030204" pitchFamily="34" charset="0"/>
                  <a:cs typeface="Calibri" panose="020F0502020204030204" pitchFamily="34" charset="0"/>
                </a:rPr>
                <a:t>POS </a:t>
              </a:r>
              <a:r>
                <a:rPr lang="en-US" altLang="en-US" sz="2000" b="0" dirty="0">
                  <a:solidFill>
                    <a:schemeClr val="tx1"/>
                  </a:solidFill>
                  <a:latin typeface="Calibri" panose="020F0502020204030204" pitchFamily="34" charset="0"/>
                  <a:cs typeface="Calibri" panose="020F0502020204030204" pitchFamily="34" charset="0"/>
                </a:rPr>
                <a:t>Tagging</a:t>
              </a:r>
            </a:p>
          </p:txBody>
        </p:sp>
        <p:sp>
          <p:nvSpPr>
            <p:cNvPr id="2" name="Rectangle 1">
              <a:extLst>
                <a:ext uri="{FF2B5EF4-FFF2-40B4-BE49-F238E27FC236}">
                  <a16:creationId xmlns:a16="http://schemas.microsoft.com/office/drawing/2014/main" id="{1ABC28F5-A088-4151-B450-0D5A9D00E28E}"/>
                </a:ext>
              </a:extLst>
            </p:cNvPr>
            <p:cNvSpPr/>
            <p:nvPr/>
          </p:nvSpPr>
          <p:spPr>
            <a:xfrm>
              <a:off x="2590800" y="4466046"/>
              <a:ext cx="7010400" cy="461665"/>
            </a:xfrm>
            <a:prstGeom prst="rect">
              <a:avLst/>
            </a:prstGeom>
            <a:solidFill>
              <a:srgbClr val="FDEADA"/>
            </a:solidFill>
          </p:spPr>
          <p:txBody>
            <a:bodyPr wrap="square">
              <a:spAutoFit/>
            </a:bodyPr>
            <a:lstStyle/>
            <a:p>
              <a:r>
                <a:rPr lang="en-US" sz="2400" b="0" dirty="0">
                  <a:latin typeface="Calibri" panose="020F0502020204030204" pitchFamily="34" charset="0"/>
                  <a:cs typeface="Calibri" panose="020F0502020204030204" pitchFamily="34" charset="0"/>
                </a:rPr>
                <a:t>It/</a:t>
              </a:r>
              <a:r>
                <a:rPr lang="en-US" sz="2400" b="0" dirty="0">
                  <a:solidFill>
                    <a:srgbClr val="008000"/>
                  </a:solidFill>
                  <a:latin typeface="Calibri" panose="020F0502020204030204" pitchFamily="34" charset="0"/>
                  <a:cs typeface="Calibri" panose="020F0502020204030204" pitchFamily="34" charset="0"/>
                </a:rPr>
                <a:t>PRP</a:t>
              </a:r>
              <a:r>
                <a:rPr lang="en-US" sz="2400" b="0" dirty="0">
                  <a:latin typeface="Calibri" panose="020F0502020204030204" pitchFamily="34" charset="0"/>
                  <a:cs typeface="Calibri" panose="020F0502020204030204" pitchFamily="34" charset="0"/>
                </a:rPr>
                <a:t> is/</a:t>
              </a:r>
              <a:r>
                <a:rPr lang="en-US" sz="2400" b="0" dirty="0">
                  <a:solidFill>
                    <a:srgbClr val="008000"/>
                  </a:solidFill>
                  <a:latin typeface="Calibri" panose="020F0502020204030204" pitchFamily="34" charset="0"/>
                  <a:cs typeface="Calibri" panose="020F0502020204030204" pitchFamily="34" charset="0"/>
                </a:rPr>
                <a:t>VBZ</a:t>
              </a:r>
              <a:r>
                <a:rPr lang="en-US" sz="2400" b="0" dirty="0">
                  <a:latin typeface="Calibri" panose="020F0502020204030204" pitchFamily="34" charset="0"/>
                  <a:cs typeface="Calibri" panose="020F0502020204030204" pitchFamily="34" charset="0"/>
                </a:rPr>
                <a:t> a/</a:t>
              </a:r>
              <a:r>
                <a:rPr lang="en-US" sz="2400" b="0" dirty="0">
                  <a:solidFill>
                    <a:srgbClr val="008000"/>
                  </a:solidFill>
                  <a:latin typeface="Calibri" panose="020F0502020204030204" pitchFamily="34" charset="0"/>
                  <a:cs typeface="Calibri" panose="020F0502020204030204" pitchFamily="34" charset="0"/>
                </a:rPr>
                <a:t>DT</a:t>
              </a:r>
              <a:r>
                <a:rPr lang="en-US" sz="2400" b="0" dirty="0">
                  <a:latin typeface="Calibri" panose="020F0502020204030204" pitchFamily="34" charset="0"/>
                  <a:cs typeface="Calibri" panose="020F0502020204030204" pitchFamily="34" charset="0"/>
                </a:rPr>
                <a:t> very/</a:t>
              </a:r>
              <a:r>
                <a:rPr lang="en-US" sz="2400" b="0" dirty="0">
                  <a:solidFill>
                    <a:srgbClr val="008000"/>
                  </a:solidFill>
                  <a:latin typeface="Calibri" panose="020F0502020204030204" pitchFamily="34" charset="0"/>
                  <a:cs typeface="Calibri" panose="020F0502020204030204" pitchFamily="34" charset="0"/>
                </a:rPr>
                <a:t>RB</a:t>
              </a:r>
              <a:r>
                <a:rPr lang="en-US" sz="2400" b="0" dirty="0">
                  <a:latin typeface="Calibri" panose="020F0502020204030204" pitchFamily="34" charset="0"/>
                  <a:cs typeface="Calibri" panose="020F0502020204030204" pitchFamily="34" charset="0"/>
                </a:rPr>
                <a:t> amazing/</a:t>
              </a:r>
              <a:r>
                <a:rPr lang="en-US" sz="2400" b="0" dirty="0">
                  <a:solidFill>
                    <a:srgbClr val="008000"/>
                  </a:solidFill>
                  <a:latin typeface="Calibri" panose="020F0502020204030204" pitchFamily="34" charset="0"/>
                  <a:cs typeface="Calibri" panose="020F0502020204030204" pitchFamily="34" charset="0"/>
                </a:rPr>
                <a:t>JJ</a:t>
              </a:r>
              <a:r>
                <a:rPr lang="en-US" sz="2400" b="0" dirty="0">
                  <a:latin typeface="Calibri" panose="020F0502020204030204" pitchFamily="34" charset="0"/>
                  <a:cs typeface="Calibri" panose="020F0502020204030204" pitchFamily="34" charset="0"/>
                </a:rPr>
                <a:t> product/</a:t>
              </a:r>
              <a:r>
                <a:rPr lang="en-US" sz="2400" b="0" dirty="0">
                  <a:solidFill>
                    <a:srgbClr val="008000"/>
                  </a:solidFill>
                  <a:latin typeface="Calibri" panose="020F0502020204030204" pitchFamily="34" charset="0"/>
                  <a:cs typeface="Calibri" panose="020F0502020204030204" pitchFamily="34" charset="0"/>
                </a:rPr>
                <a:t>NN</a:t>
              </a:r>
              <a:r>
                <a:rPr lang="en-US" sz="2400" b="0" dirty="0">
                  <a:latin typeface="Calibri" panose="020F0502020204030204" pitchFamily="34" charset="0"/>
                  <a:cs typeface="Calibri" panose="020F0502020204030204" pitchFamily="34" charset="0"/>
                </a:rPr>
                <a:t> ./.</a:t>
              </a:r>
            </a:p>
          </p:txBody>
        </p:sp>
        <p:sp>
          <p:nvSpPr>
            <p:cNvPr id="11" name="矩形 2">
              <a:extLst>
                <a:ext uri="{FF2B5EF4-FFF2-40B4-BE49-F238E27FC236}">
                  <a16:creationId xmlns:a16="http://schemas.microsoft.com/office/drawing/2014/main" id="{CB2C4432-8FE2-41DE-A38F-FEAFD8E70B75}"/>
                </a:ext>
              </a:extLst>
            </p:cNvPr>
            <p:cNvSpPr/>
            <p:nvPr/>
          </p:nvSpPr>
          <p:spPr>
            <a:xfrm>
              <a:off x="4076700" y="3352800"/>
              <a:ext cx="4038600" cy="461665"/>
            </a:xfrm>
            <a:prstGeom prst="rect">
              <a:avLst/>
            </a:prstGeom>
            <a:solidFill>
              <a:srgbClr val="99CCFF">
                <a:alpha val="50196"/>
              </a:srgbClr>
            </a:solidFill>
          </p:spPr>
          <p:txBody>
            <a:bodyPr wrap="square">
              <a:spAutoFit/>
            </a:bodyPr>
            <a:lstStyle/>
            <a:p>
              <a:pPr marL="0" lvl="2" algn="ctr" eaLnBrk="1" hangingPunct="1">
                <a:spcBef>
                  <a:spcPts val="300"/>
                </a:spcBef>
              </a:pPr>
              <a:r>
                <a:rPr lang="en-US" altLang="zh-CN" sz="2400" b="0" dirty="0">
                  <a:solidFill>
                    <a:prstClr val="black"/>
                  </a:solidFill>
                  <a:latin typeface="Calibri"/>
                </a:rPr>
                <a:t>It is a very amazing product. </a:t>
              </a:r>
            </a:p>
          </p:txBody>
        </p:sp>
        <p:sp>
          <p:nvSpPr>
            <p:cNvPr id="12" name="箭头: 下 4">
              <a:extLst>
                <a:ext uri="{FF2B5EF4-FFF2-40B4-BE49-F238E27FC236}">
                  <a16:creationId xmlns:a16="http://schemas.microsoft.com/office/drawing/2014/main" id="{C0ADB0BE-EEEF-4804-91C8-FF2F8ECCF0C5}"/>
                </a:ext>
              </a:extLst>
            </p:cNvPr>
            <p:cNvSpPr/>
            <p:nvPr/>
          </p:nvSpPr>
          <p:spPr>
            <a:xfrm>
              <a:off x="5879976" y="3961273"/>
              <a:ext cx="432048" cy="393139"/>
            </a:xfrm>
            <a:prstGeom prst="downArrow">
              <a:avLst/>
            </a:pr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15</a:t>
            </a:fld>
            <a:endParaRPr kumimoji="0" lang="en-US" altLang="zh-TW" sz="1200" b="0" dirty="0">
              <a:solidFill>
                <a:srgbClr val="000000"/>
              </a:solidFill>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AD019AF1-04F1-4E5E-A2C3-CF6EDB2AD894}"/>
              </a:ext>
            </a:extLst>
          </p:cNvPr>
          <p:cNvSpPr>
            <a:spLocks noGrp="1" noChangeArrowheads="1"/>
          </p:cNvSpPr>
          <p:nvPr>
            <p:ph type="body" idx="1"/>
          </p:nvPr>
        </p:nvSpPr>
        <p:spPr>
          <a:xfrm>
            <a:off x="609600" y="1554480"/>
            <a:ext cx="10972800" cy="4876800"/>
          </a:xfrm>
        </p:spPr>
        <p:txBody>
          <a:bodyPr/>
          <a:lstStyle/>
          <a:p>
            <a:pPr>
              <a:spcBef>
                <a:spcPts val="300"/>
              </a:spcBef>
            </a:pPr>
            <a:r>
              <a:rPr lang="en-US" altLang="zh-CN" dirty="0"/>
              <a:t>Sentiment Classification</a:t>
            </a:r>
            <a:endParaRPr lang="en-US" altLang="zh-TW" dirty="0"/>
          </a:p>
          <a:p>
            <a:pPr lvl="1" eaLnBrk="1" hangingPunct="1">
              <a:spcBef>
                <a:spcPts val="600"/>
              </a:spcBef>
            </a:pPr>
            <a:r>
              <a:rPr lang="en-US" altLang="zh-CN" dirty="0"/>
              <a:t>Linguistic Features</a:t>
            </a:r>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0"/>
              </a:spcBef>
            </a:pPr>
            <a:endParaRPr lang="en-US" altLang="zh-CN" dirty="0"/>
          </a:p>
          <a:p>
            <a:pPr lvl="2" eaLnBrk="1" hangingPunct="1">
              <a:spcBef>
                <a:spcPts val="0"/>
              </a:spcBef>
            </a:pPr>
            <a:r>
              <a:rPr lang="en-US" dirty="0">
                <a:hlinkClick r:id="rId3"/>
              </a:rPr>
              <a:t>Thumbs up? Sentiment Classification using Machine Learning Techniques</a:t>
            </a:r>
            <a:r>
              <a:rPr lang="en-US" dirty="0"/>
              <a:t>, </a:t>
            </a:r>
            <a:r>
              <a:rPr lang="en-US" altLang="en-US" dirty="0"/>
              <a:t>EMNLP’2002.</a:t>
            </a:r>
            <a:endParaRPr lang="en-US" altLang="zh-CN" dirty="0"/>
          </a:p>
          <a:p>
            <a:pPr lvl="2" eaLnBrk="1" hangingPunct="1">
              <a:spcBef>
                <a:spcPts val="600"/>
              </a:spcBef>
            </a:pPr>
            <a:endParaRPr lang="en-US" altLang="zh-CN" dirty="0"/>
          </a:p>
        </p:txBody>
      </p:sp>
      <p:sp>
        <p:nvSpPr>
          <p:cNvPr id="82948" name="Rectangle 3">
            <a:extLst>
              <a:ext uri="{FF2B5EF4-FFF2-40B4-BE49-F238E27FC236}">
                <a16:creationId xmlns:a16="http://schemas.microsoft.com/office/drawing/2014/main" id="{C4503BBE-8E61-4470-8D49-68E3047061C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sp>
        <p:nvSpPr>
          <p:cNvPr id="9"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16</a:t>
            </a:fld>
            <a:endParaRPr kumimoji="0" lang="en-US" altLang="zh-TW" sz="1200" b="0" dirty="0">
              <a:solidFill>
                <a:srgbClr val="000000"/>
              </a:solidFill>
              <a:latin typeface="+mn-lt"/>
            </a:endParaRPr>
          </a:p>
        </p:txBody>
      </p:sp>
      <p:pic>
        <p:nvPicPr>
          <p:cNvPr id="5" name="Picture 4">
            <a:extLst>
              <a:ext uri="{FF2B5EF4-FFF2-40B4-BE49-F238E27FC236}">
                <a16:creationId xmlns:a16="http://schemas.microsoft.com/office/drawing/2014/main" id="{70A8DB46-5A4B-BF3E-D943-B601349EDA67}"/>
              </a:ext>
            </a:extLst>
          </p:cNvPr>
          <p:cNvPicPr>
            <a:picLocks noChangeAspect="1"/>
          </p:cNvPicPr>
          <p:nvPr/>
        </p:nvPicPr>
        <p:blipFill>
          <a:blip r:embed="rId4"/>
          <a:stretch>
            <a:fillRect/>
          </a:stretch>
        </p:blipFill>
        <p:spPr>
          <a:xfrm>
            <a:off x="2769406" y="2699017"/>
            <a:ext cx="6653188" cy="2634983"/>
          </a:xfrm>
          <a:prstGeom prst="rect">
            <a:avLst/>
          </a:prstGeom>
        </p:spPr>
      </p:pic>
    </p:spTree>
    <p:extLst>
      <p:ext uri="{BB962C8B-B14F-4D97-AF65-F5344CB8AC3E}">
        <p14:creationId xmlns:p14="http://schemas.microsoft.com/office/powerpoint/2010/main" val="834625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AD019AF1-04F1-4E5E-A2C3-CF6EDB2AD89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Sentiment Classification</a:t>
            </a:r>
            <a:endParaRPr lang="en-US" altLang="zh-TW" dirty="0"/>
          </a:p>
          <a:p>
            <a:pPr lvl="1" eaLnBrk="1" hangingPunct="1">
              <a:spcBef>
                <a:spcPts val="600"/>
              </a:spcBef>
            </a:pPr>
            <a:r>
              <a:rPr lang="en-US" altLang="zh-CN" dirty="0"/>
              <a:t>Other Statistic and Specially Designed Features</a:t>
            </a:r>
          </a:p>
        </p:txBody>
      </p:sp>
      <p:sp>
        <p:nvSpPr>
          <p:cNvPr id="82948" name="Rectangle 3">
            <a:extLst>
              <a:ext uri="{FF2B5EF4-FFF2-40B4-BE49-F238E27FC236}">
                <a16:creationId xmlns:a16="http://schemas.microsoft.com/office/drawing/2014/main" id="{C4503BBE-8E61-4470-8D49-68E3047061C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pic>
        <p:nvPicPr>
          <p:cNvPr id="6" name="Picture 5">
            <a:extLst>
              <a:ext uri="{FF2B5EF4-FFF2-40B4-BE49-F238E27FC236}">
                <a16:creationId xmlns:a16="http://schemas.microsoft.com/office/drawing/2014/main" id="{1B758B7F-7926-47E6-A969-4A2DCDE8DCAF}"/>
              </a:ext>
            </a:extLst>
          </p:cNvPr>
          <p:cNvPicPr>
            <a:picLocks noChangeAspect="1"/>
          </p:cNvPicPr>
          <p:nvPr/>
        </p:nvPicPr>
        <p:blipFill>
          <a:blip r:embed="rId3"/>
          <a:stretch>
            <a:fillRect/>
          </a:stretch>
        </p:blipFill>
        <p:spPr>
          <a:xfrm>
            <a:off x="838200" y="2603603"/>
            <a:ext cx="6343912" cy="2074550"/>
          </a:xfrm>
          <a:prstGeom prst="rect">
            <a:avLst/>
          </a:prstGeom>
        </p:spPr>
      </p:pic>
      <p:grpSp>
        <p:nvGrpSpPr>
          <p:cNvPr id="2" name="Group 1"/>
          <p:cNvGrpSpPr/>
          <p:nvPr/>
        </p:nvGrpSpPr>
        <p:grpSpPr>
          <a:xfrm>
            <a:off x="5791200" y="4495800"/>
            <a:ext cx="5695255" cy="1918108"/>
            <a:chOff x="4310324" y="4846320"/>
            <a:chExt cx="5695255" cy="1918108"/>
          </a:xfrm>
        </p:grpSpPr>
        <p:pic>
          <p:nvPicPr>
            <p:cNvPr id="3" name="Picture 2">
              <a:extLst>
                <a:ext uri="{FF2B5EF4-FFF2-40B4-BE49-F238E27FC236}">
                  <a16:creationId xmlns:a16="http://schemas.microsoft.com/office/drawing/2014/main" id="{04C4C0B0-37E4-4533-80C4-FE89CC2EB0B9}"/>
                </a:ext>
              </a:extLst>
            </p:cNvPr>
            <p:cNvPicPr>
              <a:picLocks noChangeAspect="1"/>
            </p:cNvPicPr>
            <p:nvPr/>
          </p:nvPicPr>
          <p:blipFill>
            <a:blip r:embed="rId4"/>
            <a:stretch>
              <a:fillRect/>
            </a:stretch>
          </p:blipFill>
          <p:spPr>
            <a:xfrm>
              <a:off x="5758123" y="4912510"/>
              <a:ext cx="3378037" cy="1851918"/>
            </a:xfrm>
            <a:prstGeom prst="rect">
              <a:avLst/>
            </a:prstGeom>
          </p:spPr>
        </p:pic>
        <p:sp>
          <p:nvSpPr>
            <p:cNvPr id="7" name="AutoShape 8">
              <a:extLst>
                <a:ext uri="{FF2B5EF4-FFF2-40B4-BE49-F238E27FC236}">
                  <a16:creationId xmlns:a16="http://schemas.microsoft.com/office/drawing/2014/main" id="{DD248587-EA97-406E-8670-076058055643}"/>
                </a:ext>
              </a:extLst>
            </p:cNvPr>
            <p:cNvSpPr>
              <a:spLocks noChangeArrowheads="1"/>
            </p:cNvSpPr>
            <p:nvPr/>
          </p:nvSpPr>
          <p:spPr bwMode="auto">
            <a:xfrm>
              <a:off x="4538924" y="4868091"/>
              <a:ext cx="1096959" cy="731520"/>
            </a:xfrm>
            <a:prstGeom prst="wedgeRoundRectCallout">
              <a:avLst>
                <a:gd name="adj1" fmla="val 60997"/>
                <a:gd name="adj2" fmla="val 45637"/>
                <a:gd name="adj3" fmla="val 16667"/>
              </a:avLst>
            </a:prstGeom>
            <a:solidFill>
              <a:srgbClr val="FFFFCC"/>
            </a:solidFill>
            <a:ln w="12700">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alibri" panose="020F0502020204030204" pitchFamily="34" charset="0"/>
                  <a:cs typeface="Calibri" panose="020F0502020204030204" pitchFamily="34" charset="0"/>
                </a:rPr>
                <a:t>Binary Feature</a:t>
              </a:r>
            </a:p>
          </p:txBody>
        </p:sp>
        <p:sp>
          <p:nvSpPr>
            <p:cNvPr id="9" name="AutoShape 8">
              <a:extLst>
                <a:ext uri="{FF2B5EF4-FFF2-40B4-BE49-F238E27FC236}">
                  <a16:creationId xmlns:a16="http://schemas.microsoft.com/office/drawing/2014/main" id="{6C51E3A1-AE29-4F75-B307-0DF8B107C96E}"/>
                </a:ext>
              </a:extLst>
            </p:cNvPr>
            <p:cNvSpPr>
              <a:spLocks noChangeArrowheads="1"/>
            </p:cNvSpPr>
            <p:nvPr/>
          </p:nvSpPr>
          <p:spPr bwMode="auto">
            <a:xfrm>
              <a:off x="8921695" y="4846320"/>
              <a:ext cx="1083884" cy="731520"/>
            </a:xfrm>
            <a:prstGeom prst="wedgeRoundRectCallout">
              <a:avLst>
                <a:gd name="adj1" fmla="val -57332"/>
                <a:gd name="adj2" fmla="val 1081"/>
                <a:gd name="adj3" fmla="val 16667"/>
              </a:avLst>
            </a:prstGeom>
            <a:solidFill>
              <a:srgbClr val="FFFFCC"/>
            </a:solidFill>
            <a:ln w="12700">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alibri" panose="020F0502020204030204" pitchFamily="34" charset="0"/>
                  <a:cs typeface="Calibri" panose="020F0502020204030204" pitchFamily="34" charset="0"/>
                </a:rPr>
                <a:t>Integer Feature</a:t>
              </a:r>
            </a:p>
          </p:txBody>
        </p:sp>
        <p:sp>
          <p:nvSpPr>
            <p:cNvPr id="10" name="AutoShape 8">
              <a:extLst>
                <a:ext uri="{FF2B5EF4-FFF2-40B4-BE49-F238E27FC236}">
                  <a16:creationId xmlns:a16="http://schemas.microsoft.com/office/drawing/2014/main" id="{F0C776AC-B597-49BF-8DAA-738D26B69A46}"/>
                </a:ext>
              </a:extLst>
            </p:cNvPr>
            <p:cNvSpPr>
              <a:spLocks noChangeArrowheads="1"/>
            </p:cNvSpPr>
            <p:nvPr/>
          </p:nvSpPr>
          <p:spPr bwMode="auto">
            <a:xfrm>
              <a:off x="4310324" y="5920228"/>
              <a:ext cx="1371600" cy="731520"/>
            </a:xfrm>
            <a:prstGeom prst="wedgeRoundRectCallout">
              <a:avLst>
                <a:gd name="adj1" fmla="val 54835"/>
                <a:gd name="adj2" fmla="val 45922"/>
                <a:gd name="adj3" fmla="val 16667"/>
              </a:avLst>
            </a:prstGeom>
            <a:solidFill>
              <a:srgbClr val="FFFFCC"/>
            </a:solidFill>
            <a:ln w="12700">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alibri" panose="020F0502020204030204" pitchFamily="34" charset="0"/>
                  <a:cs typeface="Calibri" panose="020F0502020204030204" pitchFamily="34" charset="0"/>
                </a:rPr>
                <a:t>Real Value Feature</a:t>
              </a:r>
            </a:p>
          </p:txBody>
        </p:sp>
      </p:grpSp>
      <p:sp>
        <p:nvSpPr>
          <p:cNvPr id="12"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17</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910365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AD019AF1-04F1-4E5E-A2C3-CF6EDB2AD89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Email Spam Detection</a:t>
            </a:r>
          </a:p>
          <a:p>
            <a:pPr lvl="1" eaLnBrk="1" hangingPunct="1">
              <a:spcBef>
                <a:spcPts val="600"/>
              </a:spcBef>
            </a:pPr>
            <a:r>
              <a:rPr lang="en-US" altLang="zh-CN" dirty="0"/>
              <a:t>Specially Designed Linguistic Features</a:t>
            </a:r>
          </a:p>
          <a:p>
            <a:pPr lvl="2" eaLnBrk="1" hangingPunct="1">
              <a:spcBef>
                <a:spcPts val="600"/>
              </a:spcBef>
            </a:pPr>
            <a:r>
              <a:rPr lang="en-US" altLang="zh-CN" dirty="0"/>
              <a:t>Email subject line is all capital letters.</a:t>
            </a:r>
          </a:p>
          <a:p>
            <a:pPr lvl="2" eaLnBrk="1" hangingPunct="1">
              <a:spcBef>
                <a:spcPts val="600"/>
              </a:spcBef>
            </a:pPr>
            <a:r>
              <a:rPr lang="en-US" altLang="zh-CN" dirty="0"/>
              <a:t>Email subject line contains “online pharmaceutical”.</a:t>
            </a:r>
          </a:p>
          <a:p>
            <a:pPr lvl="2" eaLnBrk="1" hangingPunct="1">
              <a:spcBef>
                <a:spcPts val="600"/>
              </a:spcBef>
            </a:pPr>
            <a:r>
              <a:rPr lang="en-US" altLang="zh-CN" dirty="0"/>
              <a:t>Contains phrases of urgency like “urgent reply”.</a:t>
            </a:r>
          </a:p>
          <a:p>
            <a:pPr lvl="2" eaLnBrk="1" hangingPunct="1">
              <a:spcBef>
                <a:spcPts val="600"/>
              </a:spcBef>
            </a:pPr>
            <a:r>
              <a:rPr lang="en-US" altLang="zh-CN" dirty="0"/>
              <a:t>Claims you can be removed from the list.</a:t>
            </a:r>
          </a:p>
          <a:p>
            <a:pPr lvl="2" eaLnBrk="1" hangingPunct="1">
              <a:spcBef>
                <a:spcPts val="600"/>
              </a:spcBef>
            </a:pPr>
            <a:r>
              <a:rPr lang="en-US" altLang="zh-CN" dirty="0"/>
              <a:t>HTML has unbalanced “head” tags.</a:t>
            </a:r>
          </a:p>
          <a:p>
            <a:pPr lvl="2" eaLnBrk="1" hangingPunct="1">
              <a:spcBef>
                <a:spcPts val="600"/>
              </a:spcBef>
            </a:pPr>
            <a:r>
              <a:rPr lang="en-US" altLang="zh-CN" dirty="0"/>
              <a:t>….</a:t>
            </a:r>
          </a:p>
        </p:txBody>
      </p:sp>
      <p:sp>
        <p:nvSpPr>
          <p:cNvPr id="82948" name="Rectangle 3">
            <a:extLst>
              <a:ext uri="{FF2B5EF4-FFF2-40B4-BE49-F238E27FC236}">
                <a16:creationId xmlns:a16="http://schemas.microsoft.com/office/drawing/2014/main" id="{C4503BBE-8E61-4470-8D49-68E3047061C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18</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611162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a:extLst>
              <a:ext uri="{FF2B5EF4-FFF2-40B4-BE49-F238E27FC236}">
                <a16:creationId xmlns:a16="http://schemas.microsoft.com/office/drawing/2014/main" id="{AD019AF1-04F1-4E5E-A2C3-CF6EDB2AD89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Period Classification (End of Sentence or Not)</a:t>
            </a:r>
          </a:p>
          <a:p>
            <a:pPr lvl="1" eaLnBrk="1" hangingPunct="1">
              <a:spcBef>
                <a:spcPts val="600"/>
              </a:spcBef>
            </a:pPr>
            <a:r>
              <a:rPr lang="en-US" altLang="zh-CN" dirty="0"/>
              <a:t>Specially Designed Linguistic Features</a:t>
            </a:r>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p:txBody>
      </p:sp>
      <p:sp>
        <p:nvSpPr>
          <p:cNvPr id="82948" name="Rectangle 3">
            <a:extLst>
              <a:ext uri="{FF2B5EF4-FFF2-40B4-BE49-F238E27FC236}">
                <a16:creationId xmlns:a16="http://schemas.microsoft.com/office/drawing/2014/main" id="{C4503BBE-8E61-4470-8D49-68E3047061C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pic>
        <p:nvPicPr>
          <p:cNvPr id="4" name="Picture 3">
            <a:extLst>
              <a:ext uri="{FF2B5EF4-FFF2-40B4-BE49-F238E27FC236}">
                <a16:creationId xmlns:a16="http://schemas.microsoft.com/office/drawing/2014/main" id="{AEC4FE14-E3DE-4C40-AAD8-350642A3E8A2}"/>
              </a:ext>
            </a:extLst>
          </p:cNvPr>
          <p:cNvPicPr>
            <a:picLocks noChangeAspect="1"/>
          </p:cNvPicPr>
          <p:nvPr/>
        </p:nvPicPr>
        <p:blipFill>
          <a:blip r:embed="rId3"/>
          <a:stretch>
            <a:fillRect/>
          </a:stretch>
        </p:blipFill>
        <p:spPr>
          <a:xfrm>
            <a:off x="4459935" y="2655707"/>
            <a:ext cx="4960255" cy="2221093"/>
          </a:xfrm>
          <a:prstGeom prst="rect">
            <a:avLst/>
          </a:prstGeom>
        </p:spPr>
      </p:pic>
      <p:sp>
        <p:nvSpPr>
          <p:cNvPr id="6" name="AutoShape 8">
            <a:extLst>
              <a:ext uri="{FF2B5EF4-FFF2-40B4-BE49-F238E27FC236}">
                <a16:creationId xmlns:a16="http://schemas.microsoft.com/office/drawing/2014/main" id="{373255AA-0157-4E94-A882-84E1EA248DD3}"/>
              </a:ext>
            </a:extLst>
          </p:cNvPr>
          <p:cNvSpPr>
            <a:spLocks noChangeArrowheads="1"/>
          </p:cNvSpPr>
          <p:nvPr/>
        </p:nvSpPr>
        <p:spPr bwMode="auto">
          <a:xfrm>
            <a:off x="2057400" y="3444240"/>
            <a:ext cx="2133600" cy="1097280"/>
          </a:xfrm>
          <a:prstGeom prst="wedgeRoundRectCallout">
            <a:avLst>
              <a:gd name="adj1" fmla="val 59817"/>
              <a:gd name="adj2" fmla="val 42906"/>
              <a:gd name="adj3" fmla="val 16667"/>
            </a:avLst>
          </a:prstGeom>
          <a:solidFill>
            <a:srgbClr val="FFFFCC"/>
          </a:solidFill>
          <a:ln w="12700">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alibri" panose="020F0502020204030204" pitchFamily="34" charset="0"/>
                <a:cs typeface="Calibri" panose="020F0502020204030204" pitchFamily="34" charset="0"/>
              </a:rPr>
              <a:t>Composite (Combination) Feature</a:t>
            </a:r>
          </a:p>
        </p:txBody>
      </p:sp>
      <p:sp>
        <p:nvSpPr>
          <p:cNvPr id="7"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19</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377151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1C087A2D-F529-42EA-A66D-DC5959AC03EB}"/>
              </a:ext>
            </a:extLst>
          </p:cNvPr>
          <p:cNvSpPr>
            <a:spLocks noChangeArrowheads="1"/>
          </p:cNvSpPr>
          <p:nvPr/>
        </p:nvSpPr>
        <p:spPr bwMode="auto">
          <a:xfrm>
            <a:off x="3840480" y="2194560"/>
            <a:ext cx="832104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
                <a:schemeClr val="bg2"/>
              </a:buClr>
              <a:buSzPct val="75000"/>
            </a:pPr>
            <a:r>
              <a:rPr lang="en-GB" altLang="zh-CN" sz="4400" dirty="0">
                <a:solidFill>
                  <a:schemeClr val="bg1"/>
                </a:solidFill>
              </a:rPr>
              <a:t>Text Classification </a:t>
            </a:r>
          </a:p>
          <a:p>
            <a:pPr algn="ctr" eaLnBrk="1" hangingPunct="1">
              <a:spcBef>
                <a:spcPts val="600"/>
              </a:spcBef>
              <a:buClr>
                <a:schemeClr val="bg2"/>
              </a:buClr>
              <a:buSzPct val="75000"/>
            </a:pPr>
            <a:r>
              <a:rPr lang="en-GB" altLang="zh-CN" sz="4400" dirty="0">
                <a:solidFill>
                  <a:schemeClr val="bg1"/>
                </a:solidFill>
              </a:rPr>
              <a:t>and Ranking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E0256C33-8959-42A3-AC5B-0378D4AB5E31}"/>
              </a:ext>
            </a:extLst>
          </p:cNvPr>
          <p:cNvSpPr txBox="1">
            <a:spLocks noChangeArrowheads="1"/>
          </p:cNvSpPr>
          <p:nvPr/>
        </p:nvSpPr>
        <p:spPr bwMode="auto">
          <a:xfrm>
            <a:off x="609600" y="155448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a:lstStyle>
          <a:p>
            <a:pPr eaLnBrk="1" hangingPunct="1">
              <a:spcBef>
                <a:spcPts val="600"/>
              </a:spcBef>
            </a:pPr>
            <a:r>
              <a:rPr lang="en-US" altLang="zh-CN" kern="0" dirty="0"/>
              <a:t>Representation of Input Text</a:t>
            </a:r>
            <a:endParaRPr lang="en-US" altLang="zh-TW" kern="0" dirty="0"/>
          </a:p>
          <a:p>
            <a:pPr lvl="1" eaLnBrk="1" hangingPunct="1">
              <a:spcBef>
                <a:spcPts val="600"/>
              </a:spcBef>
              <a:buClr>
                <a:srgbClr val="9999CC"/>
              </a:buClr>
            </a:pPr>
            <a:r>
              <a:rPr lang="en-US" altLang="zh-CN" b="0" kern="0" dirty="0">
                <a:solidFill>
                  <a:srgbClr val="FF0000"/>
                </a:solidFill>
              </a:rPr>
              <a:t>Feature Engineering</a:t>
            </a:r>
            <a:r>
              <a:rPr lang="en-US" altLang="zh-CN" b="0" kern="0" dirty="0"/>
              <a:t>: Features are generally designed by examining the training data set with an eye to linguistic intuitions and the linguistic literature on the domain.</a:t>
            </a:r>
          </a:p>
          <a:p>
            <a:pPr lvl="2" eaLnBrk="1" hangingPunct="1">
              <a:spcBef>
                <a:spcPts val="600"/>
              </a:spcBef>
              <a:buClr>
                <a:srgbClr val="00007D"/>
              </a:buClr>
              <a:defRPr/>
            </a:pPr>
            <a:r>
              <a:rPr lang="en-US" altLang="zh-CN" b="0" kern="0" dirty="0"/>
              <a:t>In statistical natural language processing, 				 feature design or feature selection is very 				 important.</a:t>
            </a:r>
          </a:p>
          <a:p>
            <a:pPr lvl="1" eaLnBrk="1" hangingPunct="1">
              <a:spcBef>
                <a:spcPts val="600"/>
              </a:spcBef>
              <a:buClr>
                <a:srgbClr val="9999CC"/>
              </a:buClr>
            </a:pPr>
            <a:r>
              <a:rPr lang="en-US" altLang="zh-CN" b="0" kern="0" dirty="0">
                <a:solidFill>
                  <a:srgbClr val="FF0000"/>
                </a:solidFill>
              </a:rPr>
              <a:t>Representation Learning</a:t>
            </a:r>
            <a:r>
              <a:rPr lang="en-US" altLang="zh-CN" b="0" kern="0" dirty="0"/>
              <a:t>: In order to avoid 				    the extensive human effort of feature design, 				 recent research in neural natural language 				 processing has focused on representation 				 learning.</a:t>
            </a:r>
          </a:p>
        </p:txBody>
      </p:sp>
      <p:sp>
        <p:nvSpPr>
          <p:cNvPr id="82948" name="Rectangle 3">
            <a:extLst>
              <a:ext uri="{FF2B5EF4-FFF2-40B4-BE49-F238E27FC236}">
                <a16:creationId xmlns:a16="http://schemas.microsoft.com/office/drawing/2014/main" id="{C4503BBE-8E61-4470-8D49-68E3047061C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20</a:t>
            </a:fld>
            <a:endParaRPr kumimoji="0" lang="en-US" altLang="zh-TW" sz="1200" b="0" dirty="0">
              <a:solidFill>
                <a:srgbClr val="000000"/>
              </a:solidFill>
              <a:latin typeface="+mn-lt"/>
            </a:endParaRPr>
          </a:p>
        </p:txBody>
      </p:sp>
      <p:grpSp>
        <p:nvGrpSpPr>
          <p:cNvPr id="2" name="Group 1">
            <a:extLst>
              <a:ext uri="{FF2B5EF4-FFF2-40B4-BE49-F238E27FC236}">
                <a16:creationId xmlns:a16="http://schemas.microsoft.com/office/drawing/2014/main" id="{C9953197-6421-8861-FAC4-CB7EE9B076F8}"/>
              </a:ext>
            </a:extLst>
          </p:cNvPr>
          <p:cNvGrpSpPr/>
          <p:nvPr/>
        </p:nvGrpSpPr>
        <p:grpSpPr>
          <a:xfrm>
            <a:off x="7681426" y="2971800"/>
            <a:ext cx="4358174" cy="3222486"/>
            <a:chOff x="6081226" y="2159848"/>
            <a:chExt cx="4358174" cy="3222486"/>
          </a:xfrm>
        </p:grpSpPr>
        <p:pic>
          <p:nvPicPr>
            <p:cNvPr id="3" name="Picture 2">
              <a:extLst>
                <a:ext uri="{FF2B5EF4-FFF2-40B4-BE49-F238E27FC236}">
                  <a16:creationId xmlns:a16="http://schemas.microsoft.com/office/drawing/2014/main" id="{025FC70A-500D-39A5-1B01-9D6F63A5121A}"/>
                </a:ext>
              </a:extLst>
            </p:cNvPr>
            <p:cNvPicPr>
              <a:picLocks noChangeAspect="1"/>
            </p:cNvPicPr>
            <p:nvPr/>
          </p:nvPicPr>
          <p:blipFill rotWithShape="1">
            <a:blip r:embed="rId3">
              <a:extLst>
                <a:ext uri="{28A0092B-C50C-407E-A947-70E740481C1C}">
                  <a14:useLocalDpi xmlns:a14="http://schemas.microsoft.com/office/drawing/2010/main" val="0"/>
                </a:ext>
              </a:extLst>
            </a:blip>
            <a:srcRect l="8744" t="5012" r="10968" b="18306"/>
            <a:stretch/>
          </p:blipFill>
          <p:spPr>
            <a:xfrm>
              <a:off x="6690826" y="2159848"/>
              <a:ext cx="3276600" cy="2331720"/>
            </a:xfrm>
            <a:prstGeom prst="rect">
              <a:avLst/>
            </a:prstGeom>
          </p:spPr>
        </p:pic>
        <p:sp>
          <p:nvSpPr>
            <p:cNvPr id="4" name="Rectangle 6">
              <a:extLst>
                <a:ext uri="{FF2B5EF4-FFF2-40B4-BE49-F238E27FC236}">
                  <a16:creationId xmlns:a16="http://schemas.microsoft.com/office/drawing/2014/main" id="{29D791C6-795D-5165-55D7-C4DA74947BCF}"/>
                </a:ext>
              </a:extLst>
            </p:cNvPr>
            <p:cNvSpPr>
              <a:spLocks noChangeArrowheads="1"/>
            </p:cNvSpPr>
            <p:nvPr/>
          </p:nvSpPr>
          <p:spPr bwMode="auto">
            <a:xfrm>
              <a:off x="6081226" y="4674448"/>
              <a:ext cx="435817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lang="en-US" altLang="zh-CN" sz="2000" b="0" dirty="0">
                  <a:solidFill>
                    <a:schemeClr val="tx1"/>
                  </a:solidFill>
                  <a:latin typeface="Calibri" panose="020F0502020204030204" pitchFamily="34" charset="0"/>
                  <a:cs typeface="Calibri" panose="020F0502020204030204" pitchFamily="34" charset="0"/>
                </a:rPr>
                <a:t>Bidirectional Encoder Representations  from Transformers (BERT)</a:t>
              </a:r>
              <a:endParaRPr lang="en-US" altLang="en-US" sz="2000" b="0"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16104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wipe(left)">
                                      <p:cBhvr>
                                        <p:cTn id="7" dur="500"/>
                                        <p:tgtEl>
                                          <p:spTgt spid="8">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Chinese Word Segmentation via Classification </a:t>
            </a:r>
          </a:p>
          <a:p>
            <a:pPr lvl="1" eaLnBrk="1" hangingPunct="1">
              <a:spcBef>
                <a:spcPts val="600"/>
              </a:spcBef>
            </a:pPr>
            <a:r>
              <a:rPr lang="en-US" altLang="zh-TW" dirty="0"/>
              <a:t>Homework: Chinese </a:t>
            </a:r>
            <a:r>
              <a:rPr lang="en-US" altLang="zh-CN" dirty="0"/>
              <a:t>w</a:t>
            </a:r>
            <a:r>
              <a:rPr lang="en-US" altLang="zh-TW" dirty="0"/>
              <a:t>ord segmentation can be cast to a </a:t>
            </a:r>
            <a:r>
              <a:rPr lang="en-US" altLang="zh-CN" dirty="0"/>
              <a:t>binary or multi-class </a:t>
            </a:r>
            <a:r>
              <a:rPr lang="en-US" altLang="zh-TW" dirty="0"/>
              <a:t>classification problem. Do you have any idea how to apply a typical classification model (such as SVM, Naïve Bayes) to segment a </a:t>
            </a:r>
            <a:r>
              <a:rPr lang="en-US" altLang="zh-CN" dirty="0"/>
              <a:t>given </a:t>
            </a:r>
            <a:r>
              <a:rPr lang="en-US" altLang="zh-TW" dirty="0"/>
              <a:t>Chinese sentence into a sequence of words?</a:t>
            </a:r>
            <a:endParaRPr lang="en-US" altLang="zh-CN" dirty="0"/>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21</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1358121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7E5FE63A-C16D-4A46-866E-B2DA6A7E0093}"/>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Text Similarity (in Information Retrieval)</a:t>
            </a:r>
          </a:p>
          <a:p>
            <a:pPr lvl="1" eaLnBrk="1" hangingPunct="1">
              <a:spcBef>
                <a:spcPts val="600"/>
              </a:spcBef>
            </a:pPr>
            <a:r>
              <a:rPr lang="en-US" altLang="zh-TW" dirty="0"/>
              <a:t>Queries are treated as very short documents.</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1200"/>
              </a:spcBef>
            </a:pPr>
            <a:r>
              <a:rPr lang="en-US" altLang="zh-TW" dirty="0"/>
              <a:t>An information retrieval model needs a way to calculate the similarity between a query vector and a document vector as a measure of the relevance score of the document for that query (denoted by </a:t>
            </a:r>
            <a:r>
              <a:rPr lang="en-US" altLang="zh-TW" i="1" dirty="0"/>
              <a:t>sim</a:t>
            </a:r>
            <a:r>
              <a:rPr lang="en-US" altLang="zh-TW" dirty="0"/>
              <a:t>(</a:t>
            </a:r>
            <a:r>
              <a:rPr lang="en-US" altLang="zh-TW" i="1" dirty="0"/>
              <a:t>d</a:t>
            </a:r>
            <a:r>
              <a:rPr lang="en-US" altLang="zh-TW" dirty="0"/>
              <a:t>, </a:t>
            </a:r>
            <a:r>
              <a:rPr lang="en-US" altLang="zh-TW" i="1" dirty="0"/>
              <a:t>q</a:t>
            </a:r>
            <a:r>
              <a:rPr lang="en-US" altLang="zh-TW" dirty="0"/>
              <a:t>) or </a:t>
            </a:r>
            <a:r>
              <a:rPr lang="en-US" altLang="zh-TW" i="1" dirty="0"/>
              <a:t>score</a:t>
            </a:r>
            <a:r>
              <a:rPr lang="en-US" altLang="zh-TW" dirty="0"/>
              <a:t>(</a:t>
            </a:r>
            <a:r>
              <a:rPr lang="en-US" altLang="zh-TW" i="1" dirty="0"/>
              <a:t>d</a:t>
            </a:r>
            <a:r>
              <a:rPr lang="en-US" altLang="zh-TW" dirty="0"/>
              <a:t>, </a:t>
            </a:r>
            <a:r>
              <a:rPr lang="en-US" altLang="zh-TW" i="1" dirty="0"/>
              <a:t>q</a:t>
            </a:r>
            <a:r>
              <a:rPr lang="en-US" altLang="zh-TW" dirty="0"/>
              <a:t>)). </a:t>
            </a:r>
          </a:p>
        </p:txBody>
      </p:sp>
      <p:sp>
        <p:nvSpPr>
          <p:cNvPr id="64516" name="Rectangle 3">
            <a:extLst>
              <a:ext uri="{FF2B5EF4-FFF2-40B4-BE49-F238E27FC236}">
                <a16:creationId xmlns:a16="http://schemas.microsoft.com/office/drawing/2014/main" id="{82B0135F-92C1-4B2F-BB07-4AACE0AE0260}"/>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sp>
        <p:nvSpPr>
          <p:cNvPr id="6"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22</a:t>
            </a:fld>
            <a:endParaRPr kumimoji="0" lang="en-US" altLang="zh-TW" sz="1200" b="0" dirty="0">
              <a:solidFill>
                <a:srgbClr val="000000"/>
              </a:solidFill>
              <a:latin typeface="+mn-lt"/>
            </a:endParaRPr>
          </a:p>
        </p:txBody>
      </p:sp>
      <p:grpSp>
        <p:nvGrpSpPr>
          <p:cNvPr id="40" name="Group 39">
            <a:extLst>
              <a:ext uri="{FF2B5EF4-FFF2-40B4-BE49-F238E27FC236}">
                <a16:creationId xmlns:a16="http://schemas.microsoft.com/office/drawing/2014/main" id="{4469EC3C-2953-5145-3AF1-BC2B89083A07}"/>
              </a:ext>
            </a:extLst>
          </p:cNvPr>
          <p:cNvGrpSpPr/>
          <p:nvPr/>
        </p:nvGrpSpPr>
        <p:grpSpPr>
          <a:xfrm>
            <a:off x="3140075" y="2667000"/>
            <a:ext cx="7223125" cy="1833488"/>
            <a:chOff x="4191000" y="4191000"/>
            <a:chExt cx="7223125" cy="1833488"/>
          </a:xfrm>
        </p:grpSpPr>
        <p:sp>
          <p:nvSpPr>
            <p:cNvPr id="2" name="Flowchart: Multidocument 1">
              <a:extLst>
                <a:ext uri="{FF2B5EF4-FFF2-40B4-BE49-F238E27FC236}">
                  <a16:creationId xmlns:a16="http://schemas.microsoft.com/office/drawing/2014/main" id="{56705766-17C2-1A3C-7AD5-27944247CC0F}"/>
                </a:ext>
              </a:extLst>
            </p:cNvPr>
            <p:cNvSpPr/>
            <p:nvPr/>
          </p:nvSpPr>
          <p:spPr bwMode="auto">
            <a:xfrm>
              <a:off x="4191000" y="4191000"/>
              <a:ext cx="1371600" cy="914400"/>
            </a:xfrm>
            <a:prstGeom prst="flowChartMultidocument">
              <a:avLst/>
            </a:prstGeom>
            <a:solidFill>
              <a:srgbClr val="99CCFF"/>
            </a:solidFill>
            <a:ln w="19050"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Documents</a:t>
              </a:r>
            </a:p>
          </p:txBody>
        </p:sp>
        <p:sp>
          <p:nvSpPr>
            <p:cNvPr id="3" name="Rectangle: Rounded Corners 2">
              <a:extLst>
                <a:ext uri="{FF2B5EF4-FFF2-40B4-BE49-F238E27FC236}">
                  <a16:creationId xmlns:a16="http://schemas.microsoft.com/office/drawing/2014/main" id="{1FB00ECE-58DF-B543-41CD-B00D57F8111B}"/>
                </a:ext>
              </a:extLst>
            </p:cNvPr>
            <p:cNvSpPr/>
            <p:nvPr/>
          </p:nvSpPr>
          <p:spPr bwMode="auto">
            <a:xfrm>
              <a:off x="4191000" y="5510822"/>
              <a:ext cx="1371600" cy="381000"/>
            </a:xfrm>
            <a:prstGeom prst="roundRect">
              <a:avLst/>
            </a:prstGeom>
            <a:solidFill>
              <a:srgbClr val="CCECFF"/>
            </a:solidFill>
            <a:ln w="19050"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Query</a:t>
              </a:r>
            </a:p>
          </p:txBody>
        </p:sp>
        <p:sp>
          <p:nvSpPr>
            <p:cNvPr id="5" name="TextBox 4">
              <a:extLst>
                <a:ext uri="{FF2B5EF4-FFF2-40B4-BE49-F238E27FC236}">
                  <a16:creationId xmlns:a16="http://schemas.microsoft.com/office/drawing/2014/main" id="{B8AF12DD-F47B-3605-9C3D-18ACF1BFAFA2}"/>
                </a:ext>
              </a:extLst>
            </p:cNvPr>
            <p:cNvSpPr txBox="1"/>
            <p:nvPr/>
          </p:nvSpPr>
          <p:spPr>
            <a:xfrm>
              <a:off x="6019800" y="4325034"/>
              <a:ext cx="1676400" cy="646331"/>
            </a:xfrm>
            <a:prstGeom prst="rect">
              <a:avLst/>
            </a:prstGeom>
            <a:solidFill>
              <a:srgbClr val="FFFFCC"/>
            </a:solidFill>
            <a:ln w="19050">
              <a:solidFill>
                <a:srgbClr val="FFC000"/>
              </a:solidFill>
            </a:ln>
          </p:spPr>
          <p:txBody>
            <a:bodyPr wrap="square" rtlCol="0">
              <a:spAutoFit/>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Document Representation</a:t>
              </a:r>
            </a:p>
          </p:txBody>
        </p:sp>
        <p:sp>
          <p:nvSpPr>
            <p:cNvPr id="7" name="TextBox 6">
              <a:extLst>
                <a:ext uri="{FF2B5EF4-FFF2-40B4-BE49-F238E27FC236}">
                  <a16:creationId xmlns:a16="http://schemas.microsoft.com/office/drawing/2014/main" id="{D33C1E82-A939-AEFE-146B-D00CA93C1EF2}"/>
                </a:ext>
              </a:extLst>
            </p:cNvPr>
            <p:cNvSpPr txBox="1"/>
            <p:nvPr/>
          </p:nvSpPr>
          <p:spPr>
            <a:xfrm>
              <a:off x="6019800" y="5378157"/>
              <a:ext cx="1676400" cy="646331"/>
            </a:xfrm>
            <a:prstGeom prst="rect">
              <a:avLst/>
            </a:prstGeom>
            <a:solidFill>
              <a:srgbClr val="FFFFCC"/>
            </a:solidFill>
            <a:ln w="19050">
              <a:solidFill>
                <a:srgbClr val="FFC000"/>
              </a:solidFill>
            </a:ln>
          </p:spPr>
          <p:txBody>
            <a:bodyPr wrap="square" rtlCol="0">
              <a:spAutoFit/>
            </a:bodyPr>
            <a:lstStyle/>
            <a:p>
              <a:pPr algn="ctr"/>
              <a:r>
                <a:rPr lang="en-US" sz="1800" b="0" dirty="0">
                  <a:latin typeface="Calibri" panose="020F0502020204030204" pitchFamily="34" charset="0"/>
                  <a:ea typeface="Calibri" panose="020F0502020204030204" pitchFamily="34" charset="0"/>
                  <a:cs typeface="Calibri" panose="020F0502020204030204" pitchFamily="34" charset="0"/>
                </a:rPr>
                <a:t>Query Representation</a:t>
              </a:r>
            </a:p>
          </p:txBody>
        </p:sp>
        <p:cxnSp>
          <p:nvCxnSpPr>
            <p:cNvPr id="9" name="Straight Arrow Connector 8">
              <a:extLst>
                <a:ext uri="{FF2B5EF4-FFF2-40B4-BE49-F238E27FC236}">
                  <a16:creationId xmlns:a16="http://schemas.microsoft.com/office/drawing/2014/main" id="{B6D5FD62-B472-DB15-A406-2B0D0573EB7D}"/>
                </a:ext>
              </a:extLst>
            </p:cNvPr>
            <p:cNvCxnSpPr>
              <a:cxnSpLocks/>
              <a:stCxn id="2" idx="3"/>
              <a:endCxn id="5" idx="1"/>
            </p:cNvCxnSpPr>
            <p:nvPr/>
          </p:nvCxnSpPr>
          <p:spPr bwMode="auto">
            <a:xfrm>
              <a:off x="5562600" y="4648200"/>
              <a:ext cx="457200" cy="0"/>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cxnSp>
          <p:nvCxnSpPr>
            <p:cNvPr id="10" name="Straight Arrow Connector 9">
              <a:extLst>
                <a:ext uri="{FF2B5EF4-FFF2-40B4-BE49-F238E27FC236}">
                  <a16:creationId xmlns:a16="http://schemas.microsoft.com/office/drawing/2014/main" id="{6602296B-BF78-75F0-6ABB-8B9AB1E47E65}"/>
                </a:ext>
              </a:extLst>
            </p:cNvPr>
            <p:cNvCxnSpPr>
              <a:cxnSpLocks/>
              <a:stCxn id="3" idx="3"/>
              <a:endCxn id="7" idx="1"/>
            </p:cNvCxnSpPr>
            <p:nvPr/>
          </p:nvCxnSpPr>
          <p:spPr bwMode="auto">
            <a:xfrm>
              <a:off x="5562600" y="5701322"/>
              <a:ext cx="457200" cy="1"/>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sp>
          <p:nvSpPr>
            <p:cNvPr id="18" name="TextBox 17">
              <a:extLst>
                <a:ext uri="{FF2B5EF4-FFF2-40B4-BE49-F238E27FC236}">
                  <a16:creationId xmlns:a16="http://schemas.microsoft.com/office/drawing/2014/main" id="{CDB76F6D-18D6-6140-C7F2-3BE41A394D8F}"/>
                </a:ext>
              </a:extLst>
            </p:cNvPr>
            <p:cNvSpPr txBox="1"/>
            <p:nvPr/>
          </p:nvSpPr>
          <p:spPr>
            <a:xfrm>
              <a:off x="8229600" y="4751455"/>
              <a:ext cx="1371600" cy="707886"/>
            </a:xfrm>
            <a:prstGeom prst="rect">
              <a:avLst/>
            </a:prstGeom>
            <a:solidFill>
              <a:srgbClr val="FFCCFF">
                <a:alpha val="50000"/>
              </a:srgbClr>
            </a:solidFill>
            <a:ln w="38100">
              <a:solidFill>
                <a:srgbClr val="FFCCFF"/>
              </a:solidFill>
            </a:ln>
          </p:spPr>
          <p:txBody>
            <a:bodyPr wrap="square" rtlCol="0">
              <a:spAutoFit/>
            </a:bodyPr>
            <a:lstStyle/>
            <a:p>
              <a:pPr algn="ctr"/>
              <a:r>
                <a:rPr lang="en-US" sz="2000" b="0" dirty="0">
                  <a:solidFill>
                    <a:srgbClr val="FF0000"/>
                  </a:solidFill>
                  <a:latin typeface="Calibri" panose="020F0502020204030204" pitchFamily="34" charset="0"/>
                  <a:ea typeface="Calibri" panose="020F0502020204030204" pitchFamily="34" charset="0"/>
                  <a:cs typeface="Calibri" panose="020F0502020204030204" pitchFamily="34" charset="0"/>
                </a:rPr>
                <a:t>Document Ranking</a:t>
              </a:r>
            </a:p>
          </p:txBody>
        </p:sp>
        <p:cxnSp>
          <p:nvCxnSpPr>
            <p:cNvPr id="19" name="Straight Arrow Connector 18">
              <a:extLst>
                <a:ext uri="{FF2B5EF4-FFF2-40B4-BE49-F238E27FC236}">
                  <a16:creationId xmlns:a16="http://schemas.microsoft.com/office/drawing/2014/main" id="{E04FA1AA-411B-5E28-1E23-C9CDA16B6267}"/>
                </a:ext>
              </a:extLst>
            </p:cNvPr>
            <p:cNvCxnSpPr>
              <a:cxnSpLocks/>
              <a:stCxn id="5" idx="3"/>
              <a:endCxn id="18" idx="1"/>
            </p:cNvCxnSpPr>
            <p:nvPr/>
          </p:nvCxnSpPr>
          <p:spPr bwMode="auto">
            <a:xfrm>
              <a:off x="7696200" y="4648200"/>
              <a:ext cx="533400" cy="457198"/>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cxnSp>
          <p:nvCxnSpPr>
            <p:cNvPr id="22" name="Straight Arrow Connector 21">
              <a:extLst>
                <a:ext uri="{FF2B5EF4-FFF2-40B4-BE49-F238E27FC236}">
                  <a16:creationId xmlns:a16="http://schemas.microsoft.com/office/drawing/2014/main" id="{5572CAB2-95B5-95DE-84CB-2842D49A0C06}"/>
                </a:ext>
              </a:extLst>
            </p:cNvPr>
            <p:cNvCxnSpPr>
              <a:cxnSpLocks/>
              <a:stCxn id="7" idx="3"/>
              <a:endCxn id="18" idx="1"/>
            </p:cNvCxnSpPr>
            <p:nvPr/>
          </p:nvCxnSpPr>
          <p:spPr bwMode="auto">
            <a:xfrm flipV="1">
              <a:off x="7696200" y="5105398"/>
              <a:ext cx="533400" cy="595925"/>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sp>
          <p:nvSpPr>
            <p:cNvPr id="25" name="Flowchart: Multidocument 24">
              <a:extLst>
                <a:ext uri="{FF2B5EF4-FFF2-40B4-BE49-F238E27FC236}">
                  <a16:creationId xmlns:a16="http://schemas.microsoft.com/office/drawing/2014/main" id="{1279BB83-5EDD-E8BA-4E30-BFB757BF12E7}"/>
                </a:ext>
              </a:extLst>
            </p:cNvPr>
            <p:cNvSpPr/>
            <p:nvPr/>
          </p:nvSpPr>
          <p:spPr bwMode="auto">
            <a:xfrm>
              <a:off x="10042525" y="4540738"/>
              <a:ext cx="1371600" cy="1129321"/>
            </a:xfrm>
            <a:prstGeom prst="flowChartMultidocument">
              <a:avLst/>
            </a:prstGeom>
            <a:solidFill>
              <a:srgbClr val="FDEADA"/>
            </a:solidFill>
            <a:ln w="19050"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Ranked</a:t>
              </a:r>
            </a:p>
            <a:p>
              <a:pPr marL="0" marR="0" indent="0" algn="ctr" defTabSz="914400" rtl="0" eaLnBrk="1" fontAlgn="base" latinLnBrk="0" hangingPunct="1">
                <a:lnSpc>
                  <a:spcPct val="100000"/>
                </a:lnSpc>
                <a:spcBef>
                  <a:spcPct val="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Documents</a:t>
              </a:r>
            </a:p>
          </p:txBody>
        </p:sp>
        <p:cxnSp>
          <p:nvCxnSpPr>
            <p:cNvPr id="26" name="Straight Arrow Connector 25">
              <a:extLst>
                <a:ext uri="{FF2B5EF4-FFF2-40B4-BE49-F238E27FC236}">
                  <a16:creationId xmlns:a16="http://schemas.microsoft.com/office/drawing/2014/main" id="{26436270-245A-78AC-A377-34865139B73D}"/>
                </a:ext>
              </a:extLst>
            </p:cNvPr>
            <p:cNvCxnSpPr>
              <a:cxnSpLocks/>
              <a:stCxn id="18" idx="3"/>
              <a:endCxn id="25" idx="1"/>
            </p:cNvCxnSpPr>
            <p:nvPr/>
          </p:nvCxnSpPr>
          <p:spPr bwMode="auto">
            <a:xfrm>
              <a:off x="9601200" y="5105398"/>
              <a:ext cx="441325" cy="1"/>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grpSp>
      <p:cxnSp>
        <p:nvCxnSpPr>
          <p:cNvPr id="37" name="Connector: Elbow 36">
            <a:extLst>
              <a:ext uri="{FF2B5EF4-FFF2-40B4-BE49-F238E27FC236}">
                <a16:creationId xmlns:a16="http://schemas.microsoft.com/office/drawing/2014/main" id="{6045FF4C-D6A7-B014-B1B2-E9CEA864BA02}"/>
              </a:ext>
            </a:extLst>
          </p:cNvPr>
          <p:cNvCxnSpPr>
            <a:stCxn id="25" idx="2"/>
            <a:endCxn id="3" idx="2"/>
          </p:cNvCxnSpPr>
          <p:nvPr/>
        </p:nvCxnSpPr>
        <p:spPr bwMode="auto">
          <a:xfrm rot="5400000">
            <a:off x="6571684" y="1357482"/>
            <a:ext cx="264531" cy="5756148"/>
          </a:xfrm>
          <a:prstGeom prst="bentConnector3">
            <a:avLst>
              <a:gd name="adj1" fmla="val 226025"/>
            </a:avLst>
          </a:prstGeom>
          <a:solidFill>
            <a:schemeClr val="accent1"/>
          </a:solidFill>
          <a:ln w="19050" cap="flat" cmpd="sng" algn="ctr">
            <a:solidFill>
              <a:schemeClr val="tx1"/>
            </a:solidFill>
            <a:prstDash val="solid"/>
            <a:miter lim="800000"/>
            <a:headEnd type="none" w="med" len="med"/>
            <a:tailEnd type="triangle"/>
          </a:ln>
          <a:effectLst/>
        </p:spPr>
      </p:cxnSp>
      <p:pic>
        <p:nvPicPr>
          <p:cNvPr id="8" name="Picture 7">
            <a:extLst>
              <a:ext uri="{FF2B5EF4-FFF2-40B4-BE49-F238E27FC236}">
                <a16:creationId xmlns:a16="http://schemas.microsoft.com/office/drawing/2014/main" id="{C01763A8-D4DA-E743-690E-5A77093381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8130" y="3804059"/>
            <a:ext cx="684000" cy="684000"/>
          </a:xfrm>
          <a:prstGeom prst="rect">
            <a:avLst/>
          </a:prstGeom>
        </p:spPr>
      </p:pic>
      <p:pic>
        <p:nvPicPr>
          <p:cNvPr id="12" name="Picture 11">
            <a:extLst>
              <a:ext uri="{FF2B5EF4-FFF2-40B4-BE49-F238E27FC236}">
                <a16:creationId xmlns:a16="http://schemas.microsoft.com/office/drawing/2014/main" id="{EF2BE438-9385-E5C6-BF20-511F16CAE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0130" y="2773673"/>
            <a:ext cx="720000" cy="7010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E1EDD0E6-1073-433C-A133-C118BCBC5FFE}"/>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Text Similarity</a:t>
            </a:r>
          </a:p>
          <a:p>
            <a:pPr lvl="1" eaLnBrk="1" hangingPunct="1">
              <a:spcBef>
                <a:spcPts val="0"/>
              </a:spcBef>
            </a:pPr>
            <a:endParaRPr lang="en-US" altLang="zh-TW" dirty="0"/>
          </a:p>
          <a:p>
            <a:pPr lvl="1" eaLnBrk="1" hangingPunct="1">
              <a:spcBef>
                <a:spcPts val="0"/>
              </a:spcBef>
            </a:pPr>
            <a:endParaRPr lang="en-US" altLang="zh-TW" dirty="0"/>
          </a:p>
          <a:p>
            <a:pPr lvl="1" eaLnBrk="1" hangingPunct="1">
              <a:spcBef>
                <a:spcPts val="0"/>
              </a:spcBef>
            </a:pPr>
            <a:endParaRPr lang="en-US" altLang="zh-TW" dirty="0"/>
          </a:p>
          <a:p>
            <a:pPr lvl="1" eaLnBrk="1" hangingPunct="1">
              <a:spcBef>
                <a:spcPts val="600"/>
              </a:spcBef>
            </a:pPr>
            <a:r>
              <a:rPr lang="en-US" altLang="zh-TW" dirty="0"/>
              <a:t>Euclidean Length of a Vector</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1800"/>
              </a:spcBef>
            </a:pPr>
            <a:r>
              <a:rPr lang="en-US" altLang="zh-TW" dirty="0"/>
              <a:t>Dot Product</a:t>
            </a:r>
          </a:p>
          <a:p>
            <a:pPr lvl="1" eaLnBrk="1" hangingPunct="1">
              <a:spcBef>
                <a:spcPts val="600"/>
              </a:spcBef>
            </a:pPr>
            <a:endParaRPr lang="en-US" altLang="zh-TW" dirty="0"/>
          </a:p>
        </p:txBody>
      </p:sp>
      <p:sp>
        <p:nvSpPr>
          <p:cNvPr id="65540" name="Rectangle 3">
            <a:extLst>
              <a:ext uri="{FF2B5EF4-FFF2-40B4-BE49-F238E27FC236}">
                <a16:creationId xmlns:a16="http://schemas.microsoft.com/office/drawing/2014/main" id="{E52437E7-5FFC-420E-A58C-B17C8378D1A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sp>
        <p:nvSpPr>
          <p:cNvPr id="65541" name="Rectangle 2">
            <a:extLst>
              <a:ext uri="{FF2B5EF4-FFF2-40B4-BE49-F238E27FC236}">
                <a16:creationId xmlns:a16="http://schemas.microsoft.com/office/drawing/2014/main" id="{C3E1BE30-C347-4692-A605-8662C3EE7BAA}"/>
              </a:ext>
            </a:extLst>
          </p:cNvPr>
          <p:cNvSpPr>
            <a:spLocks noChangeArrowheads="1"/>
          </p:cNvSpPr>
          <p:nvPr/>
        </p:nvSpPr>
        <p:spPr bwMode="auto">
          <a:xfrm>
            <a:off x="1524001" y="59323"/>
            <a:ext cx="184731" cy="338554"/>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endParaRPr lang="en-US"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8C72087-1A82-4AC5-B390-0BDBAB22CEFB}"/>
                  </a:ext>
                </a:extLst>
              </p:cNvPr>
              <p:cNvSpPr txBox="1"/>
              <p:nvPr/>
            </p:nvSpPr>
            <p:spPr>
              <a:xfrm>
                <a:off x="3429000" y="3733800"/>
                <a:ext cx="5638800" cy="822960"/>
              </a:xfrm>
              <a:prstGeom prst="rect">
                <a:avLst/>
              </a:prstGeom>
              <a:solidFill>
                <a:srgbClr val="99CCFF">
                  <a:alpha val="50196"/>
                </a:srgbClr>
              </a:solidFill>
            </p:spPr>
            <p:txBody>
              <a:bodyPr wrap="square" lIns="0" tIns="0" rIns="0" bIns="0" rtlCol="0">
                <a:spAutoFit/>
              </a:bodyPr>
              <a:lstStyle/>
              <a:p>
                <a14:m>
                  <m:oMath xmlns:m="http://schemas.openxmlformats.org/officeDocument/2006/math">
                    <m:d>
                      <m:dPr>
                        <m:begChr m:val="|"/>
                        <m:endChr m:val="|"/>
                        <m:ctrlPr>
                          <a:rPr lang="en-US" sz="2400" b="0" i="1">
                            <a:latin typeface="Cambria Math" panose="02040503050406030204" pitchFamily="18" charset="0"/>
                          </a:rPr>
                        </m:ctrlPr>
                      </m:dPr>
                      <m:e>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e>
                    </m:d>
                    <m:r>
                      <a:rPr lang="en-US" sz="2400" b="0" i="1">
                        <a:latin typeface="Cambria Math" panose="02040503050406030204" pitchFamily="18" charset="0"/>
                      </a:rPr>
                      <m:t>=</m:t>
                    </m:r>
                    <m:rad>
                      <m:radPr>
                        <m:degHide m:val="on"/>
                        <m:ctrlPr>
                          <a:rPr lang="en-US" sz="2400" b="0" i="1">
                            <a:latin typeface="Cambria Math" panose="02040503050406030204" pitchFamily="18" charset="0"/>
                          </a:rPr>
                        </m:ctrlPr>
                      </m:radPr>
                      <m:deg/>
                      <m:e>
                        <m:sSup>
                          <m:sSupPr>
                            <m:ctrlPr>
                              <a:rPr lang="en-US" sz="2400" b="0" i="1">
                                <a:latin typeface="Cambria Math" panose="02040503050406030204" pitchFamily="18" charset="0"/>
                              </a:rPr>
                            </m:ctrlPr>
                          </m:sSupPr>
                          <m:e>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1</m:t>
                                </m:r>
                              </m:sub>
                            </m:sSub>
                          </m:e>
                          <m:sup>
                            <m:r>
                              <a:rPr lang="en-US" sz="2400" b="0" i="1">
                                <a:latin typeface="Cambria Math" panose="02040503050406030204" pitchFamily="18" charset="0"/>
                              </a:rPr>
                              <m:t>2</m:t>
                            </m:r>
                          </m:sup>
                        </m:sSup>
                        <m:r>
                          <a:rPr lang="en-US" sz="2400" b="0" i="1">
                            <a:latin typeface="Cambria Math" panose="02040503050406030204" pitchFamily="18" charset="0"/>
                          </a:rPr>
                          <m:t>+</m:t>
                        </m:r>
                        <m:sSup>
                          <m:sSupPr>
                            <m:ctrlPr>
                              <a:rPr lang="en-US" sz="2400" b="0" i="1">
                                <a:latin typeface="Cambria Math" panose="02040503050406030204" pitchFamily="18" charset="0"/>
                              </a:rPr>
                            </m:ctrlPr>
                          </m:sSupPr>
                          <m:e>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2</m:t>
                                </m:r>
                              </m:sub>
                            </m:sSub>
                          </m:e>
                          <m:sup>
                            <m:r>
                              <a:rPr lang="en-US" sz="2400" b="0" i="1">
                                <a:latin typeface="Cambria Math" panose="02040503050406030204" pitchFamily="18" charset="0"/>
                              </a:rPr>
                              <m:t>2</m:t>
                            </m:r>
                          </m:sup>
                        </m:sSup>
                        <m:r>
                          <a:rPr lang="en-US" sz="2400" b="0" i="1">
                            <a:latin typeface="Cambria Math" panose="02040503050406030204" pitchFamily="18" charset="0"/>
                          </a:rPr>
                          <m:t>+…+</m:t>
                        </m:r>
                        <m:sSup>
                          <m:sSupPr>
                            <m:ctrlPr>
                              <a:rPr lang="en-US" sz="2400" b="0" i="1">
                                <a:latin typeface="Cambria Math" panose="02040503050406030204" pitchFamily="18" charset="0"/>
                              </a:rPr>
                            </m:ctrlPr>
                          </m:sSupPr>
                          <m:e>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𝑛</m:t>
                                </m:r>
                              </m:sub>
                            </m:sSub>
                          </m:e>
                          <m:sup>
                            <m:r>
                              <a:rPr lang="en-US" sz="2400" b="0" i="1">
                                <a:latin typeface="Cambria Math" panose="02040503050406030204" pitchFamily="18" charset="0"/>
                              </a:rPr>
                              <m:t>2</m:t>
                            </m:r>
                          </m:sup>
                        </m:sSup>
                      </m:e>
                    </m:rad>
                    <m:r>
                      <a:rPr lang="en-US" sz="2400" b="0" i="1">
                        <a:latin typeface="Cambria Math" panose="02040503050406030204" pitchFamily="18" charset="0"/>
                      </a:rPr>
                      <m:t>=</m:t>
                    </m:r>
                    <m:rad>
                      <m:radPr>
                        <m:degHide m:val="on"/>
                        <m:ctrlPr>
                          <a:rPr lang="en-US" sz="2400" b="0" i="1">
                            <a:latin typeface="Cambria Math" panose="02040503050406030204" pitchFamily="18" charset="0"/>
                          </a:rPr>
                        </m:ctrlPr>
                      </m:radPr>
                      <m:deg/>
                      <m:e>
                        <m:nary>
                          <m:naryPr>
                            <m:chr m:val="∑"/>
                            <m:limLoc m:val="subSup"/>
                            <m:ctrlPr>
                              <a:rPr lang="en-US" sz="2400" b="0" i="1">
                                <a:latin typeface="Cambria Math" panose="02040503050406030204" pitchFamily="18" charset="0"/>
                              </a:rPr>
                            </m:ctrlPr>
                          </m:naryPr>
                          <m:sub>
                            <m:r>
                              <m:rPr>
                                <m:brk m:alnAt="25"/>
                              </m:rPr>
                              <a:rPr lang="en-US" sz="2400" b="0" i="1">
                                <a:latin typeface="Cambria Math" panose="02040503050406030204" pitchFamily="18" charset="0"/>
                              </a:rPr>
                              <m:t>𝑖</m:t>
                            </m:r>
                            <m:r>
                              <a:rPr lang="en-US" sz="2400" b="0" i="1">
                                <a:latin typeface="Cambria Math" panose="02040503050406030204" pitchFamily="18" charset="0"/>
                              </a:rPr>
                              <m:t>=1</m:t>
                            </m:r>
                          </m:sub>
                          <m:sup>
                            <m:r>
                              <a:rPr lang="en-US" sz="2400" b="0" i="1">
                                <a:latin typeface="Cambria Math" panose="02040503050406030204" pitchFamily="18" charset="0"/>
                              </a:rPr>
                              <m:t>𝑛</m:t>
                            </m:r>
                          </m:sup>
                          <m:e>
                            <m:sSup>
                              <m:sSupPr>
                                <m:ctrlPr>
                                  <a:rPr lang="en-US" sz="2400" b="0" i="1">
                                    <a:latin typeface="Cambria Math" panose="02040503050406030204" pitchFamily="18" charset="0"/>
                                  </a:rPr>
                                </m:ctrlPr>
                              </m:sSupPr>
                              <m:e>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𝑖</m:t>
                                    </m:r>
                                  </m:sub>
                                </m:sSub>
                              </m:e>
                              <m:sup>
                                <m:r>
                                  <a:rPr lang="en-US" sz="2400" b="0" i="1">
                                    <a:latin typeface="Cambria Math" panose="02040503050406030204" pitchFamily="18" charset="0"/>
                                  </a:rPr>
                                  <m:t>2</m:t>
                                </m:r>
                              </m:sup>
                            </m:sSup>
                          </m:e>
                        </m:nary>
                      </m:e>
                    </m:rad>
                  </m:oMath>
                </a14:m>
                <a:r>
                  <a:rPr lang="en-US" sz="2400" b="0" dirty="0"/>
                  <a:t> </a:t>
                </a:r>
              </a:p>
            </p:txBody>
          </p:sp>
        </mc:Choice>
        <mc:Fallback xmlns="">
          <p:sp>
            <p:nvSpPr>
              <p:cNvPr id="13" name="文本框 12">
                <a:extLst>
                  <a:ext uri="{FF2B5EF4-FFF2-40B4-BE49-F238E27FC236}">
                    <a16:creationId xmlns:a16="http://schemas.microsoft.com/office/drawing/2014/main" id="{38C72087-1A82-4AC5-B390-0BDBAB22CEFB}"/>
                  </a:ext>
                </a:extLst>
              </p:cNvPr>
              <p:cNvSpPr txBox="1">
                <a:spLocks noRot="1" noChangeAspect="1" noMove="1" noResize="1" noEditPoints="1" noAdjustHandles="1" noChangeArrowheads="1" noChangeShapeType="1" noTextEdit="1"/>
              </p:cNvSpPr>
              <p:nvPr/>
            </p:nvSpPr>
            <p:spPr>
              <a:xfrm>
                <a:off x="3429000" y="3733800"/>
                <a:ext cx="5638800" cy="82296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6530FB5-FA7D-4213-90D0-44BAACC763BD}"/>
                  </a:ext>
                </a:extLst>
              </p:cNvPr>
              <p:cNvSpPr txBox="1"/>
              <p:nvPr/>
            </p:nvSpPr>
            <p:spPr>
              <a:xfrm>
                <a:off x="3427228" y="5220573"/>
                <a:ext cx="6173972" cy="731520"/>
              </a:xfrm>
              <a:prstGeom prst="rect">
                <a:avLst/>
              </a:prstGeom>
              <a:solidFill>
                <a:srgbClr val="99CCFF">
                  <a:alpha val="50196"/>
                </a:srgb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r>
                        <a:rPr lang="en-US" sz="2400" b="0" i="1">
                          <a:latin typeface="Cambria Math" panose="02040503050406030204" pitchFamily="18" charset="0"/>
                          <a:ea typeface="Cambria Math" panose="02040503050406030204" pitchFamily="18" charset="0"/>
                        </a:rPr>
                        <m:t>∙</m:t>
                      </m:r>
                      <m:acc>
                        <m:accPr>
                          <m:chr m:val="⃗"/>
                          <m:ctrlPr>
                            <a:rPr lang="en-US" sz="2400" b="0" i="1">
                              <a:latin typeface="Cambria Math" panose="02040503050406030204" pitchFamily="18" charset="0"/>
                            </a:rPr>
                          </m:ctrlPr>
                        </m:accPr>
                        <m:e>
                          <m:r>
                            <a:rPr lang="en-US" sz="2400" b="0" i="1">
                              <a:latin typeface="Cambria Math" panose="02040503050406030204" pitchFamily="18" charset="0"/>
                            </a:rPr>
                            <m:t>𝑞</m:t>
                          </m:r>
                        </m:e>
                      </m:acc>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1</m:t>
                          </m:r>
                        </m:sub>
                      </m:sSub>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1</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2</m:t>
                          </m:r>
                        </m:sub>
                      </m:sSub>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2</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𝑛</m:t>
                          </m:r>
                        </m:sub>
                      </m:sSub>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𝑛</m:t>
                          </m:r>
                        </m:sub>
                      </m:sSub>
                      <m:r>
                        <a:rPr lang="en-US" sz="2400" b="0" i="1">
                          <a:latin typeface="Cambria Math" panose="02040503050406030204" pitchFamily="18" charset="0"/>
                        </a:rPr>
                        <m:t>=</m:t>
                      </m:r>
                      <m:nary>
                        <m:naryPr>
                          <m:chr m:val="∑"/>
                          <m:limLoc m:val="subSup"/>
                          <m:ctrlPr>
                            <a:rPr lang="en-US" sz="2400" b="0" i="1">
                              <a:latin typeface="Cambria Math" panose="02040503050406030204" pitchFamily="18" charset="0"/>
                            </a:rPr>
                          </m:ctrlPr>
                        </m:naryPr>
                        <m:sub>
                          <m:r>
                            <m:rPr>
                              <m:brk m:alnAt="25"/>
                            </m:rPr>
                            <a:rPr lang="en-US" sz="2400" b="0" i="1">
                              <a:latin typeface="Cambria Math" panose="02040503050406030204" pitchFamily="18" charset="0"/>
                            </a:rPr>
                            <m:t>𝑖</m:t>
                          </m:r>
                          <m:r>
                            <a:rPr lang="en-US" sz="2400" b="0" i="1">
                              <a:latin typeface="Cambria Math" panose="02040503050406030204" pitchFamily="18" charset="0"/>
                            </a:rPr>
                            <m:t>=1</m:t>
                          </m:r>
                        </m:sub>
                        <m:sup>
                          <m:r>
                            <a:rPr lang="en-US" sz="2400" b="0" i="1">
                              <a:latin typeface="Cambria Math" panose="02040503050406030204" pitchFamily="18" charset="0"/>
                            </a:rPr>
                            <m:t>𝑛</m:t>
                          </m:r>
                        </m:sup>
                        <m:e>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𝑖</m:t>
                              </m:r>
                            </m:sub>
                          </m:sSub>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𝑖</m:t>
                              </m:r>
                            </m:sub>
                          </m:sSub>
                        </m:e>
                      </m:nary>
                    </m:oMath>
                  </m:oMathPara>
                </a14:m>
                <a:endParaRPr lang="en-US" sz="2400" b="0" dirty="0"/>
              </a:p>
            </p:txBody>
          </p:sp>
        </mc:Choice>
        <mc:Fallback xmlns="">
          <p:sp>
            <p:nvSpPr>
              <p:cNvPr id="14" name="文本框 13">
                <a:extLst>
                  <a:ext uri="{FF2B5EF4-FFF2-40B4-BE49-F238E27FC236}">
                    <a16:creationId xmlns:a16="http://schemas.microsoft.com/office/drawing/2014/main" id="{46530FB5-FA7D-4213-90D0-44BAACC763BD}"/>
                  </a:ext>
                </a:extLst>
              </p:cNvPr>
              <p:cNvSpPr txBox="1">
                <a:spLocks noRot="1" noChangeAspect="1" noMove="1" noResize="1" noEditPoints="1" noAdjustHandles="1" noChangeArrowheads="1" noChangeShapeType="1" noTextEdit="1"/>
              </p:cNvSpPr>
              <p:nvPr/>
            </p:nvSpPr>
            <p:spPr>
              <a:xfrm>
                <a:off x="3427228" y="5220573"/>
                <a:ext cx="6173972" cy="731520"/>
              </a:xfrm>
              <a:prstGeom prst="rect">
                <a:avLst/>
              </a:prstGeom>
              <a:blipFill>
                <a:blip r:embed="rId4"/>
                <a:stretch>
                  <a:fillRect/>
                </a:stretch>
              </a:blipFill>
            </p:spPr>
            <p:txBody>
              <a:bodyPr/>
              <a:lstStyle/>
              <a:p>
                <a:r>
                  <a:rPr lang="en-US">
                    <a:noFill/>
                  </a:rPr>
                  <a:t> </a:t>
                </a:r>
              </a:p>
            </p:txBody>
          </p:sp>
        </mc:Fallback>
      </mc:AlternateContent>
      <p:sp>
        <p:nvSpPr>
          <p:cNvPr id="9"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23</a:t>
            </a:fld>
            <a:endParaRPr kumimoji="0" lang="en-US" altLang="zh-TW" sz="1200" b="0" dirty="0">
              <a:solidFill>
                <a:srgbClr val="000000"/>
              </a:solidFill>
              <a:latin typeface="+mn-lt"/>
            </a:endParaRPr>
          </a:p>
        </p:txBody>
      </p:sp>
      <mc:AlternateContent xmlns:mc="http://schemas.openxmlformats.org/markup-compatibility/2006" xmlns:a14="http://schemas.microsoft.com/office/drawing/2010/main">
        <mc:Choice Requires="a14">
          <p:sp>
            <p:nvSpPr>
              <p:cNvPr id="2" name="Rectangle 4">
                <a:extLst>
                  <a:ext uri="{FF2B5EF4-FFF2-40B4-BE49-F238E27FC236}">
                    <a16:creationId xmlns:a16="http://schemas.microsoft.com/office/drawing/2014/main" id="{0D95D17B-4D85-6BDE-56C3-6B799706920C}"/>
                  </a:ext>
                </a:extLst>
              </p:cNvPr>
              <p:cNvSpPr>
                <a:spLocks noChangeArrowheads="1"/>
              </p:cNvSpPr>
              <p:nvPr/>
            </p:nvSpPr>
            <p:spPr bwMode="auto">
              <a:xfrm>
                <a:off x="1295400" y="2133600"/>
                <a:ext cx="9982200" cy="8855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en-US" sz="2400" b="0" dirty="0">
                    <a:solidFill>
                      <a:srgbClr val="000000"/>
                    </a:solidFill>
                    <a:latin typeface="Calibri" panose="020F0502020204030204" pitchFamily="34" charset="0"/>
                    <a:cs typeface="Calibri" panose="020F0502020204030204" pitchFamily="34" charset="0"/>
                  </a:rPr>
                  <a:t>Assume </a:t>
                </a:r>
                <a14:m>
                  <m:oMath xmlns:m="http://schemas.openxmlformats.org/officeDocument/2006/math">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1</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2</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𝑛</m:t>
                        </m:r>
                      </m:sub>
                    </m:sSub>
                    <m:r>
                      <a:rPr lang="en-US" sz="2400" b="0" i="1">
                        <a:latin typeface="Cambria Math" panose="02040503050406030204" pitchFamily="18" charset="0"/>
                      </a:rPr>
                      <m:t>)</m:t>
                    </m:r>
                  </m:oMath>
                </a14:m>
                <a:r>
                  <a:rPr lang="en-US" altLang="en-US" sz="2400" b="0" dirty="0">
                    <a:solidFill>
                      <a:srgbClr val="000000"/>
                    </a:solidFill>
                    <a:latin typeface="Calibri" panose="020F0502020204030204" pitchFamily="34" charset="0"/>
                    <a:cs typeface="Calibri" panose="020F0502020204030204" pitchFamily="34" charset="0"/>
                  </a:rPr>
                  <a:t> and </a:t>
                </a:r>
                <a14:m>
                  <m:oMath xmlns:m="http://schemas.openxmlformats.org/officeDocument/2006/math">
                    <m:acc>
                      <m:accPr>
                        <m:chr m:val="⃗"/>
                        <m:ctrlPr>
                          <a:rPr lang="en-US" sz="2400" b="0" i="1">
                            <a:latin typeface="Cambria Math" panose="02040503050406030204" pitchFamily="18" charset="0"/>
                          </a:rPr>
                        </m:ctrlPr>
                      </m:accPr>
                      <m:e>
                        <m:r>
                          <a:rPr lang="en-US" sz="2400" b="0" i="1">
                            <a:latin typeface="Cambria Math" panose="02040503050406030204" pitchFamily="18" charset="0"/>
                          </a:rPr>
                          <m:t>𝑞</m:t>
                        </m:r>
                      </m:e>
                    </m:acc>
                    <m:r>
                      <a:rPr lang="en-US" sz="2400" b="0" i="1">
                        <a:latin typeface="Cambria Math" panose="02040503050406030204" pitchFamily="18" charset="0"/>
                      </a:rPr>
                      <m:t>=</m:t>
                    </m:r>
                    <m:d>
                      <m:dPr>
                        <m:ctrlPr>
                          <a:rPr lang="en-US" sz="2400" b="0" i="1">
                            <a:latin typeface="Cambria Math" panose="02040503050406030204" pitchFamily="18" charset="0"/>
                          </a:rPr>
                        </m:ctrlPr>
                      </m:dPr>
                      <m:e>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1</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2</m:t>
                            </m:r>
                          </m:sub>
                        </m:sSub>
                        <m:r>
                          <a:rPr lang="en-US" sz="2400" b="0" i="1">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𝑛</m:t>
                            </m:r>
                          </m:sub>
                        </m:sSub>
                      </m:e>
                    </m:d>
                  </m:oMath>
                </a14:m>
                <a:r>
                  <a:rPr lang="en-US" altLang="zh-TW" sz="2400" b="0" dirty="0">
                    <a:latin typeface="Calibri" panose="020F0502020204030204" pitchFamily="34" charset="0"/>
                    <a:cs typeface="Calibri" panose="020F0502020204030204" pitchFamily="34" charset="0"/>
                  </a:rPr>
                  <a:t>, where </a:t>
                </a:r>
                <a:r>
                  <a:rPr lang="en-US" altLang="zh-TW" sz="2400" b="0" i="1" dirty="0">
                    <a:latin typeface="Calibri" panose="020F0502020204030204" pitchFamily="34" charset="0"/>
                    <a:cs typeface="Calibri" panose="020F0502020204030204" pitchFamily="34" charset="0"/>
                  </a:rPr>
                  <a:t>d</a:t>
                </a:r>
                <a:r>
                  <a:rPr lang="en-US" altLang="zh-TW" sz="2400" b="0" i="1" baseline="-25000" dirty="0">
                    <a:latin typeface="Calibri" panose="020F0502020204030204" pitchFamily="34" charset="0"/>
                    <a:cs typeface="Calibri" panose="020F0502020204030204" pitchFamily="34" charset="0"/>
                  </a:rPr>
                  <a:t>i</a:t>
                </a:r>
                <a:r>
                  <a:rPr lang="en-US" altLang="zh-TW" sz="2400" b="0" dirty="0">
                    <a:latin typeface="Calibri" panose="020F0502020204030204" pitchFamily="34" charset="0"/>
                    <a:cs typeface="Calibri" panose="020F0502020204030204" pitchFamily="34" charset="0"/>
                  </a:rPr>
                  <a:t> and </a:t>
                </a:r>
                <a:r>
                  <a:rPr lang="en-US" altLang="zh-TW" sz="2400" b="0" i="1" dirty="0">
                    <a:latin typeface="Calibri" panose="020F0502020204030204" pitchFamily="34" charset="0"/>
                    <a:cs typeface="Calibri" panose="020F0502020204030204" pitchFamily="34" charset="0"/>
                  </a:rPr>
                  <a:t>q</a:t>
                </a:r>
                <a:r>
                  <a:rPr lang="en-US" altLang="zh-TW" sz="2400" b="0" i="1" baseline="-25000" dirty="0">
                    <a:latin typeface="Calibri" panose="020F0502020204030204" pitchFamily="34" charset="0"/>
                    <a:cs typeface="Calibri" panose="020F0502020204030204" pitchFamily="34" charset="0"/>
                  </a:rPr>
                  <a:t>i</a:t>
                </a:r>
                <a:r>
                  <a:rPr lang="en-US" altLang="zh-TW" sz="2400" b="0" dirty="0">
                    <a:latin typeface="Calibri" panose="020F0502020204030204" pitchFamily="34" charset="0"/>
                    <a:cs typeface="Calibri" panose="020F0502020204030204" pitchFamily="34" charset="0"/>
                  </a:rPr>
                  <a:t> represent the weight of the </a:t>
                </a:r>
                <a:r>
                  <a:rPr lang="en-US" altLang="zh-TW" sz="2400" b="0" i="1" dirty="0" err="1">
                    <a:latin typeface="Calibri" panose="020F0502020204030204" pitchFamily="34" charset="0"/>
                    <a:cs typeface="Calibri" panose="020F0502020204030204" pitchFamily="34" charset="0"/>
                  </a:rPr>
                  <a:t>i</a:t>
                </a:r>
                <a:r>
                  <a:rPr lang="en-US" altLang="zh-TW" sz="2400" b="0" dirty="0" err="1">
                    <a:latin typeface="Calibri" panose="020F0502020204030204" pitchFamily="34" charset="0"/>
                    <a:cs typeface="Calibri" panose="020F0502020204030204" pitchFamily="34" charset="0"/>
                  </a:rPr>
                  <a:t>th</a:t>
                </a:r>
                <a:r>
                  <a:rPr lang="en-US" altLang="zh-TW" sz="2400" b="0" dirty="0">
                    <a:latin typeface="Calibri" panose="020F0502020204030204" pitchFamily="34" charset="0"/>
                    <a:cs typeface="Calibri" panose="020F0502020204030204" pitchFamily="34" charset="0"/>
                  </a:rPr>
                  <a:t> term in document </a:t>
                </a:r>
                <a:r>
                  <a:rPr lang="en-US" altLang="zh-TW" sz="2400" b="0" i="1" dirty="0">
                    <a:latin typeface="Calibri" panose="020F0502020204030204" pitchFamily="34" charset="0"/>
                    <a:cs typeface="Calibri" panose="020F0502020204030204" pitchFamily="34" charset="0"/>
                  </a:rPr>
                  <a:t>d</a:t>
                </a:r>
                <a:r>
                  <a:rPr lang="en-US" altLang="zh-TW" sz="2400" b="0" dirty="0">
                    <a:latin typeface="Calibri" panose="020F0502020204030204" pitchFamily="34" charset="0"/>
                    <a:cs typeface="Calibri" panose="020F0502020204030204" pitchFamily="34" charset="0"/>
                  </a:rPr>
                  <a:t> and query </a:t>
                </a:r>
                <a:r>
                  <a:rPr lang="en-US" altLang="zh-TW" sz="2400" b="0" i="1" dirty="0">
                    <a:latin typeface="Calibri" panose="020F0502020204030204" pitchFamily="34" charset="0"/>
                    <a:cs typeface="Calibri" panose="020F0502020204030204" pitchFamily="34" charset="0"/>
                  </a:rPr>
                  <a:t>q</a:t>
                </a:r>
                <a:r>
                  <a:rPr lang="en-US" altLang="zh-TW" sz="2400" b="0" dirty="0">
                    <a:latin typeface="Calibri" panose="020F0502020204030204" pitchFamily="34" charset="0"/>
                    <a:cs typeface="Calibri" panose="020F0502020204030204" pitchFamily="34" charset="0"/>
                  </a:rPr>
                  <a:t> respectively.</a:t>
                </a:r>
                <a:endParaRPr kumimoji="0" lang="en-US" altLang="zh-CN" sz="2400" b="0" dirty="0">
                  <a:solidFill>
                    <a:srgbClr val="000000"/>
                  </a:solidFill>
                  <a:latin typeface="Calibri" panose="020F0502020204030204" pitchFamily="34" charset="0"/>
                  <a:ea typeface="华文楷体" panose="02010600040101010101" pitchFamily="2" charset="-122"/>
                  <a:cs typeface="Calibri" panose="020F0502020204030204" pitchFamily="34" charset="0"/>
                </a:endParaRPr>
              </a:p>
            </p:txBody>
          </p:sp>
        </mc:Choice>
        <mc:Fallback xmlns="">
          <p:sp>
            <p:nvSpPr>
              <p:cNvPr id="2" name="Rectangle 4">
                <a:extLst>
                  <a:ext uri="{FF2B5EF4-FFF2-40B4-BE49-F238E27FC236}">
                    <a16:creationId xmlns:a16="http://schemas.microsoft.com/office/drawing/2014/main" id="{0D95D17B-4D85-6BDE-56C3-6B799706920C}"/>
                  </a:ext>
                </a:extLst>
              </p:cNvPr>
              <p:cNvSpPr>
                <a:spLocks noRot="1" noChangeAspect="1" noMove="1" noResize="1" noEditPoints="1" noAdjustHandles="1" noChangeArrowheads="1" noChangeShapeType="1" noTextEdit="1"/>
              </p:cNvSpPr>
              <p:nvPr/>
            </p:nvSpPr>
            <p:spPr bwMode="auto">
              <a:xfrm>
                <a:off x="1295400" y="2133600"/>
                <a:ext cx="9982200" cy="885563"/>
              </a:xfrm>
              <a:prstGeom prst="rect">
                <a:avLst/>
              </a:prstGeom>
              <a:blipFill>
                <a:blip r:embed="rId5"/>
                <a:stretch>
                  <a:fillRect l="-977" r="-489" b="-151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Text Similarity</a:t>
            </a:r>
          </a:p>
          <a:p>
            <a:pPr lvl="1" eaLnBrk="1" hangingPunct="1">
              <a:spcBef>
                <a:spcPts val="600"/>
              </a:spcBef>
            </a:pPr>
            <a:r>
              <a:rPr lang="en-US" altLang="zh-TW" dirty="0"/>
              <a:t>Cosine Similarity</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F35F40E-6DDC-4C91-B1F3-116710E169FA}"/>
                  </a:ext>
                </a:extLst>
              </p:cNvPr>
              <p:cNvSpPr txBox="1"/>
              <p:nvPr/>
            </p:nvSpPr>
            <p:spPr>
              <a:xfrm>
                <a:off x="3526518" y="2819400"/>
                <a:ext cx="3234540" cy="457200"/>
              </a:xfrm>
              <a:prstGeom prst="rect">
                <a:avLst/>
              </a:prstGeom>
              <a:solidFill>
                <a:srgbClr val="99CCFF">
                  <a:alpha val="50196"/>
                </a:srgbClr>
              </a:solidFill>
            </p:spPr>
            <p:txBody>
              <a:bodyPr wrap="square" lIns="0" tIns="0" rIns="0" bIns="0" rtlCol="0">
                <a:spAutoFit/>
              </a:bodyPr>
              <a:lstStyle/>
              <a:p>
                <a14:m>
                  <m:oMath xmlns:m="http://schemas.openxmlformats.org/officeDocument/2006/math">
                    <m:r>
                      <a:rPr lang="en-US" sz="2400" b="0" i="1">
                        <a:latin typeface="Cambria Math" panose="02040503050406030204" pitchFamily="18" charset="0"/>
                      </a:rPr>
                      <m:t>𝑠𝑖𝑚</m:t>
                    </m:r>
                    <m:r>
                      <a:rPr lang="en-US" sz="2400" b="0" i="1">
                        <a:latin typeface="Cambria Math" panose="02040503050406030204" pitchFamily="18" charset="0"/>
                      </a:rPr>
                      <m:t>(</m:t>
                    </m:r>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r>
                      <a:rPr lang="en-US" sz="2400" b="0" i="1">
                        <a:latin typeface="Cambria Math" panose="02040503050406030204" pitchFamily="18" charset="0"/>
                      </a:rPr>
                      <m:t>,</m:t>
                    </m:r>
                    <m:acc>
                      <m:accPr>
                        <m:chr m:val="⃗"/>
                        <m:ctrlPr>
                          <a:rPr lang="en-US" sz="2400" b="0" i="1">
                            <a:latin typeface="Cambria Math" panose="02040503050406030204" pitchFamily="18" charset="0"/>
                          </a:rPr>
                        </m:ctrlPr>
                      </m:accPr>
                      <m:e>
                        <m:r>
                          <a:rPr lang="en-US" sz="2400" b="0" i="1">
                            <a:latin typeface="Cambria Math" panose="02040503050406030204" pitchFamily="18" charset="0"/>
                          </a:rPr>
                          <m:t>𝑞</m:t>
                        </m:r>
                      </m:e>
                    </m:acc>
                    <m:r>
                      <a:rPr lang="en-US" sz="2400" b="0" i="1">
                        <a:latin typeface="Cambria Math" panose="02040503050406030204" pitchFamily="18" charset="0"/>
                      </a:rPr>
                      <m:t>)=</m:t>
                    </m:r>
                    <m:r>
                      <a:rPr lang="en-US" sz="2400" b="0" i="1">
                        <a:latin typeface="Cambria Math" panose="02040503050406030204" pitchFamily="18" charset="0"/>
                      </a:rPr>
                      <m:t>𝑐𝑜𝑠</m:t>
                    </m:r>
                    <m:r>
                      <a:rPr lang="en-US" sz="2400" b="0" i="1">
                        <a:latin typeface="Cambria Math" panose="02040503050406030204" pitchFamily="18" charset="0"/>
                      </a:rPr>
                      <m:t>(</m:t>
                    </m:r>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r>
                      <a:rPr lang="en-US" sz="2400" b="0" i="1">
                        <a:latin typeface="Cambria Math" panose="02040503050406030204" pitchFamily="18" charset="0"/>
                      </a:rPr>
                      <m:t>,</m:t>
                    </m:r>
                    <m:acc>
                      <m:accPr>
                        <m:chr m:val="⃗"/>
                        <m:ctrlPr>
                          <a:rPr lang="en-US" sz="2400" b="0" i="1">
                            <a:latin typeface="Cambria Math" panose="02040503050406030204" pitchFamily="18" charset="0"/>
                          </a:rPr>
                        </m:ctrlPr>
                      </m:accPr>
                      <m:e>
                        <m:r>
                          <a:rPr lang="en-US" sz="2400" b="0" i="1">
                            <a:latin typeface="Cambria Math" panose="02040503050406030204" pitchFamily="18" charset="0"/>
                          </a:rPr>
                          <m:t>𝑞</m:t>
                        </m:r>
                      </m:e>
                    </m:acc>
                    <m:r>
                      <a:rPr lang="en-US" sz="2400" b="0" i="1">
                        <a:latin typeface="Cambria Math" panose="02040503050406030204" pitchFamily="18" charset="0"/>
                      </a:rPr>
                      <m:t>)</m:t>
                    </m:r>
                  </m:oMath>
                </a14:m>
                <a:r>
                  <a:rPr lang="en-US" sz="2400" b="0" dirty="0"/>
                  <a:t> </a:t>
                </a:r>
              </a:p>
            </p:txBody>
          </p:sp>
        </mc:Choice>
        <mc:Fallback xmlns="">
          <p:sp>
            <p:nvSpPr>
              <p:cNvPr id="12" name="文本框 11">
                <a:extLst>
                  <a:ext uri="{FF2B5EF4-FFF2-40B4-BE49-F238E27FC236}">
                    <a16:creationId xmlns:a16="http://schemas.microsoft.com/office/drawing/2014/main" id="{1F35F40E-6DDC-4C91-B1F3-116710E169FA}"/>
                  </a:ext>
                </a:extLst>
              </p:cNvPr>
              <p:cNvSpPr txBox="1">
                <a:spLocks noRot="1" noChangeAspect="1" noMove="1" noResize="1" noEditPoints="1" noAdjustHandles="1" noChangeArrowheads="1" noChangeShapeType="1" noTextEdit="1"/>
              </p:cNvSpPr>
              <p:nvPr/>
            </p:nvSpPr>
            <p:spPr>
              <a:xfrm>
                <a:off x="3526518" y="2819400"/>
                <a:ext cx="3234540" cy="4572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B1EDE51B-5F51-43AE-A72C-2DA0F0F96495}"/>
                  </a:ext>
                </a:extLst>
              </p:cNvPr>
              <p:cNvSpPr/>
              <p:nvPr/>
            </p:nvSpPr>
            <p:spPr>
              <a:xfrm>
                <a:off x="4732217" y="3462490"/>
                <a:ext cx="3213316" cy="1275990"/>
              </a:xfrm>
              <a:prstGeom prst="rect">
                <a:avLst/>
              </a:prstGeom>
              <a:solidFill>
                <a:srgbClr val="99CCFF">
                  <a:alpha val="50196"/>
                </a:srgb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a:solidFill>
                            <a:srgbClr val="000000"/>
                          </a:solidFill>
                          <a:latin typeface="Cambria Math" panose="02040503050406030204" pitchFamily="18" charset="0"/>
                        </a:rPr>
                        <m:t>=</m:t>
                      </m:r>
                      <m:f>
                        <m:fPr>
                          <m:ctrlPr>
                            <a:rPr lang="en-US" sz="2400" b="0" i="1">
                              <a:solidFill>
                                <a:srgbClr val="000000"/>
                              </a:solidFill>
                              <a:latin typeface="Cambria Math" panose="02040503050406030204" pitchFamily="18" charset="0"/>
                            </a:rPr>
                          </m:ctrlPr>
                        </m:fPr>
                        <m:num>
                          <m:nary>
                            <m:naryPr>
                              <m:chr m:val="∑"/>
                              <m:limLoc m:val="subSup"/>
                              <m:ctrlPr>
                                <a:rPr lang="en-US" sz="2400" b="0" i="1">
                                  <a:solidFill>
                                    <a:srgbClr val="000000"/>
                                  </a:solidFill>
                                  <a:latin typeface="Cambria Math" panose="02040503050406030204" pitchFamily="18" charset="0"/>
                                </a:rPr>
                              </m:ctrlPr>
                            </m:naryPr>
                            <m:sub>
                              <m:r>
                                <m:rPr>
                                  <m:brk m:alnAt="25"/>
                                </m:rPr>
                                <a:rPr lang="en-US" sz="2400" b="0" i="1">
                                  <a:solidFill>
                                    <a:srgbClr val="000000"/>
                                  </a:solidFill>
                                  <a:latin typeface="Cambria Math" panose="02040503050406030204" pitchFamily="18" charset="0"/>
                                </a:rPr>
                                <m:t>𝑖</m:t>
                              </m:r>
                              <m:r>
                                <a:rPr lang="en-US" sz="2400" b="0" i="1">
                                  <a:solidFill>
                                    <a:srgbClr val="000000"/>
                                  </a:solidFill>
                                  <a:latin typeface="Cambria Math" panose="02040503050406030204" pitchFamily="18" charset="0"/>
                                </a:rPr>
                                <m:t>=1</m:t>
                              </m:r>
                            </m:sub>
                            <m:sup>
                              <m:r>
                                <a:rPr lang="en-US" sz="2400" b="0" i="1">
                                  <a:solidFill>
                                    <a:srgbClr val="000000"/>
                                  </a:solidFill>
                                  <a:latin typeface="Cambria Math" panose="02040503050406030204" pitchFamily="18" charset="0"/>
                                </a:rPr>
                                <m:t>𝑛</m:t>
                              </m:r>
                            </m:sup>
                            <m:e>
                              <m:sSub>
                                <m:sSubPr>
                                  <m:ctrlPr>
                                    <a:rPr lang="en-US" sz="2400" b="0" i="1">
                                      <a:solidFill>
                                        <a:srgbClr val="000000"/>
                                      </a:solidFill>
                                      <a:latin typeface="Cambria Math" panose="02040503050406030204" pitchFamily="18" charset="0"/>
                                    </a:rPr>
                                  </m:ctrlPr>
                                </m:sSubPr>
                                <m:e>
                                  <m:r>
                                    <a:rPr lang="en-US" sz="2400" b="0" i="1">
                                      <a:solidFill>
                                        <a:srgbClr val="000000"/>
                                      </a:solidFill>
                                      <a:latin typeface="Cambria Math" panose="02040503050406030204" pitchFamily="18" charset="0"/>
                                    </a:rPr>
                                    <m:t>𝑑</m:t>
                                  </m:r>
                                </m:e>
                                <m:sub>
                                  <m:r>
                                    <a:rPr lang="en-US" sz="2400" b="0" i="1">
                                      <a:solidFill>
                                        <a:srgbClr val="000000"/>
                                      </a:solidFill>
                                      <a:latin typeface="Cambria Math" panose="02040503050406030204" pitchFamily="18" charset="0"/>
                                    </a:rPr>
                                    <m:t>𝑖</m:t>
                                  </m:r>
                                </m:sub>
                              </m:sSub>
                              <m:sSub>
                                <m:sSubPr>
                                  <m:ctrlPr>
                                    <a:rPr lang="en-US" sz="2400" b="0" i="1">
                                      <a:solidFill>
                                        <a:srgbClr val="000000"/>
                                      </a:solidFill>
                                      <a:latin typeface="Cambria Math" panose="02040503050406030204" pitchFamily="18" charset="0"/>
                                    </a:rPr>
                                  </m:ctrlPr>
                                </m:sSubPr>
                                <m:e>
                                  <m:r>
                                    <a:rPr lang="en-US" sz="2400" b="0" i="1">
                                      <a:solidFill>
                                        <a:srgbClr val="000000"/>
                                      </a:solidFill>
                                      <a:latin typeface="Cambria Math" panose="02040503050406030204" pitchFamily="18" charset="0"/>
                                    </a:rPr>
                                    <m:t>𝑞</m:t>
                                  </m:r>
                                </m:e>
                                <m:sub>
                                  <m:r>
                                    <a:rPr lang="en-US" sz="2400" b="0" i="1">
                                      <a:solidFill>
                                        <a:srgbClr val="000000"/>
                                      </a:solidFill>
                                      <a:latin typeface="Cambria Math" panose="02040503050406030204" pitchFamily="18" charset="0"/>
                                    </a:rPr>
                                    <m:t>𝑖</m:t>
                                  </m:r>
                                </m:sub>
                              </m:sSub>
                            </m:e>
                          </m:nary>
                        </m:num>
                        <m:den>
                          <m:rad>
                            <m:radPr>
                              <m:degHide m:val="on"/>
                              <m:ctrlPr>
                                <a:rPr lang="en-US" sz="2400" b="0" i="1">
                                  <a:latin typeface="Cambria Math" panose="02040503050406030204" pitchFamily="18" charset="0"/>
                                </a:rPr>
                              </m:ctrlPr>
                            </m:radPr>
                            <m:deg/>
                            <m:e>
                              <m:nary>
                                <m:naryPr>
                                  <m:chr m:val="∑"/>
                                  <m:limLoc m:val="subSup"/>
                                  <m:ctrlPr>
                                    <a:rPr lang="en-US" sz="2400" b="0" i="1">
                                      <a:latin typeface="Cambria Math" panose="02040503050406030204" pitchFamily="18" charset="0"/>
                                    </a:rPr>
                                  </m:ctrlPr>
                                </m:naryPr>
                                <m:sub>
                                  <m:r>
                                    <m:rPr>
                                      <m:brk m:alnAt="25"/>
                                    </m:rPr>
                                    <a:rPr lang="en-US" sz="2400" b="0" i="1">
                                      <a:latin typeface="Cambria Math" panose="02040503050406030204" pitchFamily="18" charset="0"/>
                                    </a:rPr>
                                    <m:t>𝑖</m:t>
                                  </m:r>
                                  <m:r>
                                    <a:rPr lang="en-US" sz="2400" b="0" i="1">
                                      <a:latin typeface="Cambria Math" panose="02040503050406030204" pitchFamily="18" charset="0"/>
                                    </a:rPr>
                                    <m:t>=1</m:t>
                                  </m:r>
                                </m:sub>
                                <m:sup>
                                  <m:r>
                                    <a:rPr lang="en-US" sz="2400" b="0" i="1">
                                      <a:latin typeface="Cambria Math" panose="02040503050406030204" pitchFamily="18" charset="0"/>
                                    </a:rPr>
                                    <m:t>𝑛</m:t>
                                  </m:r>
                                </m:sup>
                                <m:e>
                                  <m:sSup>
                                    <m:sSupPr>
                                      <m:ctrlPr>
                                        <a:rPr lang="en-US" sz="2400" b="0" i="1">
                                          <a:latin typeface="Cambria Math" panose="02040503050406030204" pitchFamily="18" charset="0"/>
                                        </a:rPr>
                                      </m:ctrlPr>
                                    </m:sSupPr>
                                    <m:e>
                                      <m:sSub>
                                        <m:sSubPr>
                                          <m:ctrlPr>
                                            <a:rPr lang="en-US" sz="2400" b="0" i="1">
                                              <a:latin typeface="Cambria Math" panose="02040503050406030204" pitchFamily="18" charset="0"/>
                                            </a:rPr>
                                          </m:ctrlPr>
                                        </m:sSubPr>
                                        <m:e>
                                          <m:r>
                                            <a:rPr lang="en-US" sz="2400" b="0" i="1">
                                              <a:latin typeface="Cambria Math" panose="02040503050406030204" pitchFamily="18" charset="0"/>
                                            </a:rPr>
                                            <m:t>𝑑</m:t>
                                          </m:r>
                                        </m:e>
                                        <m:sub>
                                          <m:r>
                                            <a:rPr lang="en-US" sz="2400" b="0" i="1">
                                              <a:latin typeface="Cambria Math" panose="02040503050406030204" pitchFamily="18" charset="0"/>
                                            </a:rPr>
                                            <m:t>𝑖</m:t>
                                          </m:r>
                                        </m:sub>
                                      </m:sSub>
                                    </m:e>
                                    <m:sup>
                                      <m:r>
                                        <a:rPr lang="en-US" sz="2400" b="0" i="1">
                                          <a:latin typeface="Cambria Math" panose="02040503050406030204" pitchFamily="18" charset="0"/>
                                        </a:rPr>
                                        <m:t>2</m:t>
                                      </m:r>
                                    </m:sup>
                                  </m:sSup>
                                </m:e>
                              </m:nary>
                            </m:e>
                          </m:rad>
                          <m:rad>
                            <m:radPr>
                              <m:degHide m:val="on"/>
                              <m:ctrlPr>
                                <a:rPr lang="en-US" sz="2400" b="0" i="1">
                                  <a:latin typeface="Cambria Math" panose="02040503050406030204" pitchFamily="18" charset="0"/>
                                </a:rPr>
                              </m:ctrlPr>
                            </m:radPr>
                            <m:deg/>
                            <m:e>
                              <m:nary>
                                <m:naryPr>
                                  <m:chr m:val="∑"/>
                                  <m:limLoc m:val="subSup"/>
                                  <m:ctrlPr>
                                    <a:rPr lang="en-US" sz="2400" b="0" i="1">
                                      <a:latin typeface="Cambria Math" panose="02040503050406030204" pitchFamily="18" charset="0"/>
                                    </a:rPr>
                                  </m:ctrlPr>
                                </m:naryPr>
                                <m:sub>
                                  <m:r>
                                    <m:rPr>
                                      <m:brk m:alnAt="25"/>
                                    </m:rPr>
                                    <a:rPr lang="en-US" sz="2400" b="0" i="1">
                                      <a:latin typeface="Cambria Math" panose="02040503050406030204" pitchFamily="18" charset="0"/>
                                    </a:rPr>
                                    <m:t>𝑖</m:t>
                                  </m:r>
                                  <m:r>
                                    <a:rPr lang="en-US" sz="2400" b="0" i="1">
                                      <a:latin typeface="Cambria Math" panose="02040503050406030204" pitchFamily="18" charset="0"/>
                                    </a:rPr>
                                    <m:t>=1</m:t>
                                  </m:r>
                                </m:sub>
                                <m:sup>
                                  <m:r>
                                    <a:rPr lang="en-US" sz="2400" b="0" i="1">
                                      <a:latin typeface="Cambria Math" panose="02040503050406030204" pitchFamily="18" charset="0"/>
                                    </a:rPr>
                                    <m:t>𝑛</m:t>
                                  </m:r>
                                </m:sup>
                                <m:e>
                                  <m:sSup>
                                    <m:sSupPr>
                                      <m:ctrlPr>
                                        <a:rPr lang="en-US" sz="2400" b="0" i="1">
                                          <a:latin typeface="Cambria Math" panose="02040503050406030204" pitchFamily="18" charset="0"/>
                                        </a:rPr>
                                      </m:ctrlPr>
                                    </m:sSupPr>
                                    <m:e>
                                      <m:sSub>
                                        <m:sSubPr>
                                          <m:ctrlPr>
                                            <a:rPr lang="en-US" sz="2400" b="0" i="1">
                                              <a:latin typeface="Cambria Math" panose="02040503050406030204" pitchFamily="18" charset="0"/>
                                            </a:rPr>
                                          </m:ctrlPr>
                                        </m:sSubPr>
                                        <m:e>
                                          <m:r>
                                            <a:rPr lang="en-US" sz="2400" b="0" i="1">
                                              <a:latin typeface="Cambria Math" panose="02040503050406030204" pitchFamily="18" charset="0"/>
                                            </a:rPr>
                                            <m:t>𝑞</m:t>
                                          </m:r>
                                        </m:e>
                                        <m:sub>
                                          <m:r>
                                            <a:rPr lang="en-US" sz="2400" b="0" i="1">
                                              <a:latin typeface="Cambria Math" panose="02040503050406030204" pitchFamily="18" charset="0"/>
                                            </a:rPr>
                                            <m:t>𝑖</m:t>
                                          </m:r>
                                        </m:sub>
                                      </m:sSub>
                                    </m:e>
                                    <m:sup>
                                      <m:r>
                                        <a:rPr lang="en-US" sz="2400" b="0" i="1">
                                          <a:latin typeface="Cambria Math" panose="02040503050406030204" pitchFamily="18" charset="0"/>
                                        </a:rPr>
                                        <m:t>2</m:t>
                                      </m:r>
                                    </m:sup>
                                  </m:sSup>
                                </m:e>
                              </m:nary>
                            </m:e>
                          </m:rad>
                        </m:den>
                      </m:f>
                    </m:oMath>
                  </m:oMathPara>
                </a14:m>
                <a:endParaRPr lang="en-US" dirty="0"/>
              </a:p>
            </p:txBody>
          </p:sp>
        </mc:Choice>
        <mc:Fallback xmlns="">
          <p:sp>
            <p:nvSpPr>
              <p:cNvPr id="4" name="矩形 3">
                <a:extLst>
                  <a:ext uri="{FF2B5EF4-FFF2-40B4-BE49-F238E27FC236}">
                    <a16:creationId xmlns:a16="http://schemas.microsoft.com/office/drawing/2014/main" id="{B1EDE51B-5F51-43AE-A72C-2DA0F0F96495}"/>
                  </a:ext>
                </a:extLst>
              </p:cNvPr>
              <p:cNvSpPr>
                <a:spLocks noRot="1" noChangeAspect="1" noMove="1" noResize="1" noEditPoints="1" noAdjustHandles="1" noChangeArrowheads="1" noChangeShapeType="1" noTextEdit="1"/>
              </p:cNvSpPr>
              <p:nvPr/>
            </p:nvSpPr>
            <p:spPr>
              <a:xfrm>
                <a:off x="4732217" y="3462490"/>
                <a:ext cx="3213316" cy="12759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F9CDB0E2-39E1-4724-BAB3-996E123A0AF1}"/>
                  </a:ext>
                </a:extLst>
              </p:cNvPr>
              <p:cNvSpPr/>
              <p:nvPr/>
            </p:nvSpPr>
            <p:spPr>
              <a:xfrm>
                <a:off x="4738674" y="4969384"/>
                <a:ext cx="1537985" cy="1050416"/>
              </a:xfrm>
              <a:prstGeom prst="rect">
                <a:avLst/>
              </a:prstGeom>
              <a:solidFill>
                <a:srgbClr val="99CCFF">
                  <a:alpha val="50196"/>
                </a:srgb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a:solidFill>
                            <a:srgbClr val="000000"/>
                          </a:solidFill>
                          <a:latin typeface="Cambria Math" panose="02040503050406030204" pitchFamily="18" charset="0"/>
                        </a:rPr>
                        <m:t>=</m:t>
                      </m:r>
                      <m:f>
                        <m:fPr>
                          <m:ctrlPr>
                            <a:rPr lang="en-US" sz="2400" b="0" i="1">
                              <a:solidFill>
                                <a:srgbClr val="000000"/>
                              </a:solidFill>
                              <a:latin typeface="Cambria Math" panose="02040503050406030204" pitchFamily="18" charset="0"/>
                            </a:rPr>
                          </m:ctrlPr>
                        </m:fPr>
                        <m:num>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r>
                            <a:rPr lang="en-US" sz="2400" b="0" i="1">
                              <a:latin typeface="Cambria Math" panose="02040503050406030204" pitchFamily="18" charset="0"/>
                            </a:rPr>
                            <m:t> </m:t>
                          </m:r>
                          <m:r>
                            <a:rPr lang="en-US" sz="2400" b="0" i="1">
                              <a:latin typeface="Cambria Math" panose="02040503050406030204" pitchFamily="18" charset="0"/>
                              <a:ea typeface="Cambria Math" panose="02040503050406030204" pitchFamily="18" charset="0"/>
                            </a:rPr>
                            <m:t>∙ </m:t>
                          </m:r>
                          <m:acc>
                            <m:accPr>
                              <m:chr m:val="⃗"/>
                              <m:ctrlPr>
                                <a:rPr lang="en-US" sz="2400" b="0" i="1">
                                  <a:latin typeface="Cambria Math" panose="02040503050406030204" pitchFamily="18" charset="0"/>
                                </a:rPr>
                              </m:ctrlPr>
                            </m:accPr>
                            <m:e>
                              <m:r>
                                <a:rPr lang="en-US" sz="2400" b="0" i="1">
                                  <a:latin typeface="Cambria Math" panose="02040503050406030204" pitchFamily="18" charset="0"/>
                                </a:rPr>
                                <m:t>𝑞</m:t>
                              </m:r>
                            </m:e>
                          </m:acc>
                        </m:num>
                        <m:den>
                          <m:d>
                            <m:dPr>
                              <m:begChr m:val="|"/>
                              <m:endChr m:val="|"/>
                              <m:ctrlPr>
                                <a:rPr lang="en-US" sz="2400" b="0" i="1">
                                  <a:latin typeface="Cambria Math" panose="02040503050406030204" pitchFamily="18" charset="0"/>
                                </a:rPr>
                              </m:ctrlPr>
                            </m:dPr>
                            <m:e>
                              <m:acc>
                                <m:accPr>
                                  <m:chr m:val="⃗"/>
                                  <m:ctrlPr>
                                    <a:rPr lang="en-US" sz="2400" b="0" i="1">
                                      <a:latin typeface="Cambria Math" panose="02040503050406030204" pitchFamily="18" charset="0"/>
                                    </a:rPr>
                                  </m:ctrlPr>
                                </m:accPr>
                                <m:e>
                                  <m:r>
                                    <a:rPr lang="en-US" sz="2400" b="0" i="1">
                                      <a:latin typeface="Cambria Math" panose="02040503050406030204" pitchFamily="18" charset="0"/>
                                    </a:rPr>
                                    <m:t>𝑑</m:t>
                                  </m:r>
                                </m:e>
                              </m:acc>
                            </m:e>
                          </m:d>
                          <m:r>
                            <a:rPr lang="en-US" sz="2400" b="0" i="1">
                              <a:latin typeface="Cambria Math" panose="02040503050406030204" pitchFamily="18" charset="0"/>
                            </a:rPr>
                            <m:t>   </m:t>
                          </m:r>
                          <m:d>
                            <m:dPr>
                              <m:begChr m:val="|"/>
                              <m:endChr m:val="|"/>
                              <m:ctrlPr>
                                <a:rPr lang="en-US" sz="2400" b="0" i="1">
                                  <a:latin typeface="Cambria Math" panose="02040503050406030204" pitchFamily="18" charset="0"/>
                                </a:rPr>
                              </m:ctrlPr>
                            </m:dPr>
                            <m:e>
                              <m:acc>
                                <m:accPr>
                                  <m:chr m:val="⃗"/>
                                  <m:ctrlPr>
                                    <a:rPr lang="en-US" sz="2400" b="0" i="1">
                                      <a:latin typeface="Cambria Math" panose="02040503050406030204" pitchFamily="18" charset="0"/>
                                    </a:rPr>
                                  </m:ctrlPr>
                                </m:accPr>
                                <m:e>
                                  <m:r>
                                    <a:rPr lang="en-US" sz="2400" b="0" i="1">
                                      <a:latin typeface="Cambria Math" panose="02040503050406030204" pitchFamily="18" charset="0"/>
                                    </a:rPr>
                                    <m:t>𝑞</m:t>
                                  </m:r>
                                </m:e>
                              </m:acc>
                            </m:e>
                          </m:d>
                        </m:den>
                      </m:f>
                    </m:oMath>
                  </m:oMathPara>
                </a14:m>
                <a:endParaRPr lang="en-US" dirty="0"/>
              </a:p>
            </p:txBody>
          </p:sp>
        </mc:Choice>
        <mc:Fallback xmlns="">
          <p:sp>
            <p:nvSpPr>
              <p:cNvPr id="14" name="矩形 13">
                <a:extLst>
                  <a:ext uri="{FF2B5EF4-FFF2-40B4-BE49-F238E27FC236}">
                    <a16:creationId xmlns:a16="http://schemas.microsoft.com/office/drawing/2014/main" id="{F9CDB0E2-39E1-4724-BAB3-996E123A0AF1}"/>
                  </a:ext>
                </a:extLst>
              </p:cNvPr>
              <p:cNvSpPr>
                <a:spLocks noRot="1" noChangeAspect="1" noMove="1" noResize="1" noEditPoints="1" noAdjustHandles="1" noChangeArrowheads="1" noChangeShapeType="1" noTextEdit="1"/>
              </p:cNvSpPr>
              <p:nvPr/>
            </p:nvSpPr>
            <p:spPr>
              <a:xfrm>
                <a:off x="4738674" y="4969384"/>
                <a:ext cx="1537985" cy="1050416"/>
              </a:xfrm>
              <a:prstGeom prst="rect">
                <a:avLst/>
              </a:prstGeom>
              <a:blipFill>
                <a:blip r:embed="rId5"/>
                <a:stretch>
                  <a:fillRect/>
                </a:stretch>
              </a:blipFill>
            </p:spPr>
            <p:txBody>
              <a:bodyPr/>
              <a:lstStyle/>
              <a:p>
                <a:r>
                  <a:rPr lang="en-US">
                    <a:noFill/>
                  </a:rPr>
                  <a:t> </a:t>
                </a:r>
              </a:p>
            </p:txBody>
          </p:sp>
        </mc:Fallback>
      </mc:AlternateContent>
      <p:sp>
        <p:nvSpPr>
          <p:cNvPr id="10" name="AutoShape 8">
            <a:extLst>
              <a:ext uri="{FF2B5EF4-FFF2-40B4-BE49-F238E27FC236}">
                <a16:creationId xmlns:a16="http://schemas.microsoft.com/office/drawing/2014/main" id="{B2FCE34D-2971-4E9C-84D3-1A44F3AEC5CF}"/>
              </a:ext>
            </a:extLst>
          </p:cNvPr>
          <p:cNvSpPr>
            <a:spLocks noChangeArrowheads="1"/>
          </p:cNvSpPr>
          <p:nvPr/>
        </p:nvSpPr>
        <p:spPr bwMode="auto">
          <a:xfrm>
            <a:off x="7164178" y="2562910"/>
            <a:ext cx="1562711" cy="830711"/>
          </a:xfrm>
          <a:prstGeom prst="wedgeRoundRectCallout">
            <a:avLst>
              <a:gd name="adj1" fmla="val -53199"/>
              <a:gd name="adj2" fmla="val 70380"/>
              <a:gd name="adj3" fmla="val 16667"/>
            </a:avLst>
          </a:prstGeom>
          <a:solidFill>
            <a:srgbClr val="FFFFCC"/>
          </a:solidFill>
          <a:ln w="9525">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alibri" panose="020F0502020204030204" pitchFamily="34" charset="0"/>
                <a:cs typeface="Calibri" panose="020F0502020204030204" pitchFamily="34" charset="0"/>
              </a:rPr>
              <a:t>Numerator: Dot Product</a:t>
            </a:r>
          </a:p>
        </p:txBody>
      </p:sp>
      <p:sp>
        <p:nvSpPr>
          <p:cNvPr id="11" name="AutoShape 8">
            <a:extLst>
              <a:ext uri="{FF2B5EF4-FFF2-40B4-BE49-F238E27FC236}">
                <a16:creationId xmlns:a16="http://schemas.microsoft.com/office/drawing/2014/main" id="{A47EF1A7-CE6F-4019-9AB9-B10FB5F33585}"/>
              </a:ext>
            </a:extLst>
          </p:cNvPr>
          <p:cNvSpPr>
            <a:spLocks noChangeArrowheads="1"/>
          </p:cNvSpPr>
          <p:nvPr/>
        </p:nvSpPr>
        <p:spPr bwMode="auto">
          <a:xfrm>
            <a:off x="7122193" y="4916755"/>
            <a:ext cx="2174207" cy="830711"/>
          </a:xfrm>
          <a:prstGeom prst="wedgeRoundRectCallout">
            <a:avLst>
              <a:gd name="adj1" fmla="val -42724"/>
              <a:gd name="adj2" fmla="val -82518"/>
              <a:gd name="adj3" fmla="val 16667"/>
            </a:avLst>
          </a:prstGeom>
          <a:solidFill>
            <a:srgbClr val="FFFFCC"/>
          </a:solidFill>
          <a:ln w="9525">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alibri" panose="020F0502020204030204" pitchFamily="34" charset="0"/>
                <a:cs typeface="Calibri" panose="020F0502020204030204" pitchFamily="34" charset="0"/>
              </a:rPr>
              <a:t>Denominator: Euclidean Lengths</a:t>
            </a:r>
          </a:p>
        </p:txBody>
      </p:sp>
      <p:sp>
        <p:nvSpPr>
          <p:cNvPr id="17" name="AutoShape 8">
            <a:extLst>
              <a:ext uri="{FF2B5EF4-FFF2-40B4-BE49-F238E27FC236}">
                <a16:creationId xmlns:a16="http://schemas.microsoft.com/office/drawing/2014/main" id="{9EAD31B3-E5F4-4E01-8DF4-0C64403E7B46}"/>
              </a:ext>
            </a:extLst>
          </p:cNvPr>
          <p:cNvSpPr>
            <a:spLocks noChangeArrowheads="1"/>
          </p:cNvSpPr>
          <p:nvPr/>
        </p:nvSpPr>
        <p:spPr bwMode="auto">
          <a:xfrm>
            <a:off x="2990850" y="4607859"/>
            <a:ext cx="1826293" cy="778734"/>
          </a:xfrm>
          <a:prstGeom prst="wedgeRoundRectCallout">
            <a:avLst>
              <a:gd name="adj1" fmla="val 59292"/>
              <a:gd name="adj2" fmla="val 43284"/>
              <a:gd name="adj3" fmla="val 16667"/>
            </a:avLst>
          </a:prstGeom>
          <a:solidFill>
            <a:srgbClr val="FFFFCC"/>
          </a:solidFill>
          <a:ln w="9525">
            <a:solidFill>
              <a:srgbClr val="CC9900"/>
            </a:solidFill>
            <a:miter lim="800000"/>
            <a:headEnd/>
            <a:tailEnd/>
          </a:ln>
        </p:spPr>
        <p:txBody>
          <a:bodyPr anchor="ctr" anchorCtr="1"/>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b="0" dirty="0">
                <a:solidFill>
                  <a:srgbClr val="FF0000"/>
                </a:solidFill>
                <a:latin typeface="Corbel" panose="020B0503020204020204" pitchFamily="34" charset="0"/>
              </a:rPr>
              <a:t>Euclidean Normalization </a:t>
            </a:r>
          </a:p>
        </p:txBody>
      </p:sp>
      <p:sp>
        <p:nvSpPr>
          <p:cNvPr id="2" name="Oval 1">
            <a:extLst>
              <a:ext uri="{FF2B5EF4-FFF2-40B4-BE49-F238E27FC236}">
                <a16:creationId xmlns:a16="http://schemas.microsoft.com/office/drawing/2014/main" id="{3984A01E-C633-4C1C-B031-5FE56E8016DA}"/>
              </a:ext>
            </a:extLst>
          </p:cNvPr>
          <p:cNvSpPr/>
          <p:nvPr/>
        </p:nvSpPr>
        <p:spPr bwMode="auto">
          <a:xfrm>
            <a:off x="5689859" y="5041447"/>
            <a:ext cx="533400" cy="1050416"/>
          </a:xfrm>
          <a:prstGeom prst="ellipse">
            <a:avLst/>
          </a:prstGeom>
          <a:noFill/>
          <a:ln w="38100"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
        <p:nvSpPr>
          <p:cNvPr id="18" name="Oval 17">
            <a:extLst>
              <a:ext uri="{FF2B5EF4-FFF2-40B4-BE49-F238E27FC236}">
                <a16:creationId xmlns:a16="http://schemas.microsoft.com/office/drawing/2014/main" id="{6F236C6A-9C62-4127-917B-CE4B8C5AA7E5}"/>
              </a:ext>
            </a:extLst>
          </p:cNvPr>
          <p:cNvSpPr/>
          <p:nvPr/>
        </p:nvSpPr>
        <p:spPr bwMode="auto">
          <a:xfrm>
            <a:off x="5143788" y="5045584"/>
            <a:ext cx="533400" cy="1050416"/>
          </a:xfrm>
          <a:prstGeom prst="ellipse">
            <a:avLst/>
          </a:prstGeom>
          <a:noFill/>
          <a:ln w="3810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
        <p:nvSpPr>
          <p:cNvPr id="13"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24</a:t>
            </a:fld>
            <a:endParaRPr kumimoji="0" lang="en-US" altLang="zh-TW" sz="1200" b="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ircle(in)">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Text Similarity</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graphicFrame>
        <p:nvGraphicFramePr>
          <p:cNvPr id="8" name="Group 87">
            <a:extLst>
              <a:ext uri="{FF2B5EF4-FFF2-40B4-BE49-F238E27FC236}">
                <a16:creationId xmlns:a16="http://schemas.microsoft.com/office/drawing/2014/main" id="{048F3939-766C-489D-AE63-808AADD492BA}"/>
              </a:ext>
            </a:extLst>
          </p:cNvPr>
          <p:cNvGraphicFramePr>
            <a:graphicFrameLocks noGrp="1"/>
          </p:cNvGraphicFramePr>
          <p:nvPr>
            <p:extLst>
              <p:ext uri="{D42A27DB-BD31-4B8C-83A1-F6EECF244321}">
                <p14:modId xmlns:p14="http://schemas.microsoft.com/office/powerpoint/2010/main" val="1591381063"/>
              </p:ext>
            </p:extLst>
          </p:nvPr>
        </p:nvGraphicFramePr>
        <p:xfrm>
          <a:off x="2895600" y="2362200"/>
          <a:ext cx="4420894" cy="2190750"/>
        </p:xfrm>
        <a:graphic>
          <a:graphicData uri="http://schemas.openxmlformats.org/drawingml/2006/table">
            <a:tbl>
              <a:tblPr/>
              <a:tblGrid>
                <a:gridCol w="1520317">
                  <a:extLst>
                    <a:ext uri="{9D8B030D-6E8A-4147-A177-3AD203B41FA5}">
                      <a16:colId xmlns:a16="http://schemas.microsoft.com/office/drawing/2014/main" val="4035866354"/>
                    </a:ext>
                  </a:extLst>
                </a:gridCol>
                <a:gridCol w="723670">
                  <a:extLst>
                    <a:ext uri="{9D8B030D-6E8A-4147-A177-3AD203B41FA5}">
                      <a16:colId xmlns:a16="http://schemas.microsoft.com/office/drawing/2014/main" val="2004272821"/>
                    </a:ext>
                  </a:extLst>
                </a:gridCol>
                <a:gridCol w="725144">
                  <a:extLst>
                    <a:ext uri="{9D8B030D-6E8A-4147-A177-3AD203B41FA5}">
                      <a16:colId xmlns:a16="http://schemas.microsoft.com/office/drawing/2014/main" val="2336206803"/>
                    </a:ext>
                  </a:extLst>
                </a:gridCol>
                <a:gridCol w="725144">
                  <a:extLst>
                    <a:ext uri="{9D8B030D-6E8A-4147-A177-3AD203B41FA5}">
                      <a16:colId xmlns:a16="http://schemas.microsoft.com/office/drawing/2014/main" val="2010474518"/>
                    </a:ext>
                  </a:extLst>
                </a:gridCol>
                <a:gridCol w="726619">
                  <a:extLst>
                    <a:ext uri="{9D8B030D-6E8A-4147-A177-3AD203B41FA5}">
                      <a16:colId xmlns:a16="http://schemas.microsoft.com/office/drawing/2014/main" val="1098300897"/>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Document Set</a:t>
                      </a:r>
                      <a:endPar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125346365"/>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146291038"/>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72828158"/>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162729275"/>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504285576"/>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701551973"/>
                  </a:ext>
                </a:extLst>
              </a:tr>
            </a:tbl>
          </a:graphicData>
        </a:graphic>
      </p:graphicFrame>
      <p:graphicFrame>
        <p:nvGraphicFramePr>
          <p:cNvPr id="9" name="Group 133">
            <a:extLst>
              <a:ext uri="{FF2B5EF4-FFF2-40B4-BE49-F238E27FC236}">
                <a16:creationId xmlns:a16="http://schemas.microsoft.com/office/drawing/2014/main" id="{E5BA6D08-D4AE-4433-8C11-98F7B1FDCB3C}"/>
              </a:ext>
            </a:extLst>
          </p:cNvPr>
          <p:cNvGraphicFramePr>
            <a:graphicFrameLocks noGrp="1"/>
          </p:cNvGraphicFramePr>
          <p:nvPr>
            <p:extLst>
              <p:ext uri="{D42A27DB-BD31-4B8C-83A1-F6EECF244321}">
                <p14:modId xmlns:p14="http://schemas.microsoft.com/office/powerpoint/2010/main" val="327955521"/>
              </p:ext>
            </p:extLst>
          </p:nvPr>
        </p:nvGraphicFramePr>
        <p:xfrm>
          <a:off x="7620000" y="2367915"/>
          <a:ext cx="1676400" cy="2190750"/>
        </p:xfrm>
        <a:graphic>
          <a:graphicData uri="http://schemas.openxmlformats.org/drawingml/2006/table">
            <a:tbl>
              <a:tblPr/>
              <a:tblGrid>
                <a:gridCol w="896938">
                  <a:extLst>
                    <a:ext uri="{9D8B030D-6E8A-4147-A177-3AD203B41FA5}">
                      <a16:colId xmlns:a16="http://schemas.microsoft.com/office/drawing/2014/main" val="996019998"/>
                    </a:ext>
                  </a:extLst>
                </a:gridCol>
                <a:gridCol w="779462">
                  <a:extLst>
                    <a:ext uri="{9D8B030D-6E8A-4147-A177-3AD203B41FA5}">
                      <a16:colId xmlns:a16="http://schemas.microsoft.com/office/drawing/2014/main" val="2394869503"/>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Query</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q</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43230256"/>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kern="1200"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endParaRPr kumimoji="1" lang="en-GB" altLang="zh-CN" sz="2000" b="0" i="0" u="none" strike="noStrike" kern="1200"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759776999"/>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kern="1200"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4058350228"/>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kern="1200"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96074896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kern="1200"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3286039088"/>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0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2000" b="0" i="0" u="none" strike="noStrike" kern="1200"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836820611"/>
                  </a:ext>
                </a:extLst>
              </a:tr>
            </a:tbl>
          </a:graphicData>
        </a:graphic>
      </p:graphicFrame>
      <p:sp>
        <p:nvSpPr>
          <p:cNvPr id="7"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25</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51414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sp>
        <p:nvSpPr>
          <p:cNvPr id="10" name="Rectangle 50">
            <a:extLst>
              <a:ext uri="{FF2B5EF4-FFF2-40B4-BE49-F238E27FC236}">
                <a16:creationId xmlns:a16="http://schemas.microsoft.com/office/drawing/2014/main" id="{99A4B346-A595-4E7D-BC00-7555876486AE}"/>
              </a:ext>
            </a:extLst>
          </p:cNvPr>
          <p:cNvSpPr>
            <a:spLocks noChangeArrowheads="1"/>
          </p:cNvSpPr>
          <p:nvPr/>
        </p:nvSpPr>
        <p:spPr bwMode="auto">
          <a:xfrm>
            <a:off x="2895600" y="1371600"/>
            <a:ext cx="54275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b="0" u="sng" dirty="0">
                <a:solidFill>
                  <a:srgbClr val="FF0000"/>
                </a:solidFill>
                <a:latin typeface="Calibri" panose="020F0502020204030204" pitchFamily="34" charset="0"/>
              </a:rPr>
              <a:t>[1] </a:t>
            </a:r>
            <a:r>
              <a:rPr lang="en-US" altLang="en-US" sz="2400" b="0" u="sng" dirty="0">
                <a:solidFill>
                  <a:srgbClr val="FF0000"/>
                </a:solidFill>
                <a:latin typeface="Calibri" panose="020F0502020204030204" pitchFamily="34" charset="0"/>
              </a:rPr>
              <a:t>TF-IDF Weighed Vector Representation</a:t>
            </a:r>
            <a:endParaRPr lang="zh-TW" altLang="en-US" sz="2400" b="0" u="sng" dirty="0">
              <a:solidFill>
                <a:srgbClr val="FF0000"/>
              </a:solidFill>
              <a:latin typeface="Calibri" panose="020F0502020204030204" pitchFamily="34" charset="0"/>
            </a:endParaRPr>
          </a:p>
        </p:txBody>
      </p:sp>
      <p:graphicFrame>
        <p:nvGraphicFramePr>
          <p:cNvPr id="11" name="Group 118">
            <a:extLst>
              <a:ext uri="{FF2B5EF4-FFF2-40B4-BE49-F238E27FC236}">
                <a16:creationId xmlns:a16="http://schemas.microsoft.com/office/drawing/2014/main" id="{028A89DC-C345-421E-AD28-B4DA47CA7E43}"/>
              </a:ext>
            </a:extLst>
          </p:cNvPr>
          <p:cNvGraphicFramePr>
            <a:graphicFrameLocks noGrp="1"/>
          </p:cNvGraphicFramePr>
          <p:nvPr>
            <p:extLst>
              <p:ext uri="{D42A27DB-BD31-4B8C-83A1-F6EECF244321}">
                <p14:modId xmlns:p14="http://schemas.microsoft.com/office/powerpoint/2010/main" val="4085284036"/>
              </p:ext>
            </p:extLst>
          </p:nvPr>
        </p:nvGraphicFramePr>
        <p:xfrm>
          <a:off x="1219200" y="1981199"/>
          <a:ext cx="8802688" cy="2190750"/>
        </p:xfrm>
        <a:graphic>
          <a:graphicData uri="http://schemas.openxmlformats.org/drawingml/2006/table">
            <a:tbl>
              <a:tblPr/>
              <a:tblGrid>
                <a:gridCol w="763588">
                  <a:extLst>
                    <a:ext uri="{9D8B030D-6E8A-4147-A177-3AD203B41FA5}">
                      <a16:colId xmlns:a16="http://schemas.microsoft.com/office/drawing/2014/main" val="2098410381"/>
                    </a:ext>
                  </a:extLst>
                </a:gridCol>
                <a:gridCol w="2009775">
                  <a:extLst>
                    <a:ext uri="{9D8B030D-6E8A-4147-A177-3AD203B41FA5}">
                      <a16:colId xmlns:a16="http://schemas.microsoft.com/office/drawing/2014/main" val="685407624"/>
                    </a:ext>
                  </a:extLst>
                </a:gridCol>
                <a:gridCol w="2009775">
                  <a:extLst>
                    <a:ext uri="{9D8B030D-6E8A-4147-A177-3AD203B41FA5}">
                      <a16:colId xmlns:a16="http://schemas.microsoft.com/office/drawing/2014/main" val="1953777096"/>
                    </a:ext>
                  </a:extLst>
                </a:gridCol>
                <a:gridCol w="2009775">
                  <a:extLst>
                    <a:ext uri="{9D8B030D-6E8A-4147-A177-3AD203B41FA5}">
                      <a16:colId xmlns:a16="http://schemas.microsoft.com/office/drawing/2014/main" val="3622585038"/>
                    </a:ext>
                  </a:extLst>
                </a:gridCol>
                <a:gridCol w="2009775">
                  <a:extLst>
                    <a:ext uri="{9D8B030D-6E8A-4147-A177-3AD203B41FA5}">
                      <a16:colId xmlns:a16="http://schemas.microsoft.com/office/drawing/2014/main" val="4283853325"/>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d</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2402487"/>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log(4/2)=0.30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log(4/2)=0.30</a:t>
                      </a:r>
                      <a:endParaRPr kumimoji="1" lang="en-US"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71773019"/>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log(4/2)=0.30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log(4/2)=0.30</a:t>
                      </a:r>
                      <a:endParaRPr kumimoji="1" lang="en-US"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32565646"/>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2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7585226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2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log(4/2)=0.30</a:t>
                      </a:r>
                      <a:endPar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log(4/2)=0.30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94716310"/>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155557"/>
                  </a:ext>
                </a:extLst>
              </a:tr>
            </a:tbl>
          </a:graphicData>
        </a:graphic>
      </p:graphicFrame>
      <p:graphicFrame>
        <p:nvGraphicFramePr>
          <p:cNvPr id="12" name="Group 163">
            <a:extLst>
              <a:ext uri="{FF2B5EF4-FFF2-40B4-BE49-F238E27FC236}">
                <a16:creationId xmlns:a16="http://schemas.microsoft.com/office/drawing/2014/main" id="{40566BCA-72E6-4D2E-89E3-8F0BAFC301B8}"/>
              </a:ext>
            </a:extLst>
          </p:cNvPr>
          <p:cNvGraphicFramePr>
            <a:graphicFrameLocks noGrp="1"/>
          </p:cNvGraphicFramePr>
          <p:nvPr>
            <p:extLst>
              <p:ext uri="{D42A27DB-BD31-4B8C-83A1-F6EECF244321}">
                <p14:modId xmlns:p14="http://schemas.microsoft.com/office/powerpoint/2010/main" val="2963574892"/>
              </p:ext>
            </p:extLst>
          </p:nvPr>
        </p:nvGraphicFramePr>
        <p:xfrm>
          <a:off x="1219200" y="4286249"/>
          <a:ext cx="2773362" cy="2190750"/>
        </p:xfrm>
        <a:graphic>
          <a:graphicData uri="http://schemas.openxmlformats.org/drawingml/2006/table">
            <a:tbl>
              <a:tblPr/>
              <a:tblGrid>
                <a:gridCol w="763587">
                  <a:extLst>
                    <a:ext uri="{9D8B030D-6E8A-4147-A177-3AD203B41FA5}">
                      <a16:colId xmlns:a16="http://schemas.microsoft.com/office/drawing/2014/main" val="897857339"/>
                    </a:ext>
                  </a:extLst>
                </a:gridCol>
                <a:gridCol w="2009775">
                  <a:extLst>
                    <a:ext uri="{9D8B030D-6E8A-4147-A177-3AD203B41FA5}">
                      <a16:colId xmlns:a16="http://schemas.microsoft.com/office/drawing/2014/main" val="1471956737"/>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q</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88001648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a:t>
                      </a:r>
                      <a:r>
                        <a:rPr kumimoji="1" lang="en-GB" altLang="zh-TW" sz="2200" b="0" i="0" u="none" strike="noStrike" cap="none" normalizeH="0" baseline="0" dirty="0">
                          <a:ln>
                            <a:noFill/>
                          </a:ln>
                          <a:solidFill>
                            <a:srgbClr val="FF0000"/>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log(4/2)</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=0.30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46533667"/>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0</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0327312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2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72637190"/>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2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55603705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1"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t</a:t>
                      </a:r>
                      <a:r>
                        <a:rPr kumimoji="1" lang="en-GB" altLang="zh-CN" sz="2200" b="0" i="0" u="none" strike="noStrike" cap="none" normalizeH="0" baseline="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a:t>
                      </a:r>
                      <a:r>
                        <a:rPr kumimoji="1" lang="en-GB" altLang="zh-TW" sz="2200" b="0" i="0" u="none" strike="noStrike" cap="none" normalizeH="0" baseline="0" dirty="0">
                          <a:ln>
                            <a:noFill/>
                          </a:ln>
                          <a:solidFill>
                            <a:srgbClr val="FF0000"/>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log(4/3)</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sym typeface="Symbol" panose="05050102010706020507" pitchFamily="18" charset="2"/>
                        </a:rPr>
                        <a:t>=</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 0.</a:t>
                      </a:r>
                      <a:r>
                        <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1</a:t>
                      </a:r>
                      <a:r>
                        <a:rPr kumimoji="1" lang="en-GB" altLang="zh-TW"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rPr>
                        <a:t>2</a:t>
                      </a:r>
                      <a:endParaRPr kumimoji="1" lang="en-GB" altLang="zh-CN" sz="2200" b="0" i="0" u="none" strike="noStrike" cap="none" normalizeH="0" baseline="0" dirty="0">
                        <a:ln>
                          <a:noFill/>
                        </a:ln>
                        <a:solidFill>
                          <a:schemeClr val="tx1"/>
                        </a:solidFill>
                        <a:effectLst/>
                        <a:latin typeface="Calibri" panose="020F0502020204030204" pitchFamily="34" charset="0"/>
                        <a:ea typeface="SimSun"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37867486"/>
                  </a:ext>
                </a:extLst>
              </a:tr>
            </a:tbl>
          </a:graphicData>
        </a:graphic>
      </p:graphicFrame>
      <p:sp>
        <p:nvSpPr>
          <p:cNvPr id="7"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26</a:t>
            </a:fld>
            <a:endParaRPr kumimoji="0" lang="en-US" altLang="zh-TW" sz="1200" b="0" dirty="0">
              <a:solidFill>
                <a:srgbClr val="000000"/>
              </a:solidFill>
              <a:latin typeface="+mn-lt"/>
            </a:endParaRPr>
          </a:p>
        </p:txBody>
      </p:sp>
      <p:grpSp>
        <p:nvGrpSpPr>
          <p:cNvPr id="21" name="Group 20">
            <a:extLst>
              <a:ext uri="{FF2B5EF4-FFF2-40B4-BE49-F238E27FC236}">
                <a16:creationId xmlns:a16="http://schemas.microsoft.com/office/drawing/2014/main" id="{4DF867A2-47CE-F645-F4E7-91C1A7AC5239}"/>
              </a:ext>
            </a:extLst>
          </p:cNvPr>
          <p:cNvGrpSpPr/>
          <p:nvPr/>
        </p:nvGrpSpPr>
        <p:grpSpPr>
          <a:xfrm>
            <a:off x="4309502" y="4600573"/>
            <a:ext cx="7196698" cy="1466850"/>
            <a:chOff x="3877703" y="4600573"/>
            <a:chExt cx="7196698" cy="1466850"/>
          </a:xfrm>
        </p:grpSpPr>
        <p:grpSp>
          <p:nvGrpSpPr>
            <p:cNvPr id="2" name="Group 3">
              <a:extLst>
                <a:ext uri="{FF2B5EF4-FFF2-40B4-BE49-F238E27FC236}">
                  <a16:creationId xmlns:a16="http://schemas.microsoft.com/office/drawing/2014/main" id="{506647A3-7EA2-0610-D438-242642F04E99}"/>
                </a:ext>
              </a:extLst>
            </p:cNvPr>
            <p:cNvGrpSpPr>
              <a:grpSpLocks/>
            </p:cNvGrpSpPr>
            <p:nvPr/>
          </p:nvGrpSpPr>
          <p:grpSpPr bwMode="auto">
            <a:xfrm>
              <a:off x="3877703" y="4600573"/>
              <a:ext cx="1262622" cy="1466850"/>
              <a:chOff x="2852459" y="5029200"/>
              <a:chExt cx="1262338" cy="1466850"/>
            </a:xfrm>
          </p:grpSpPr>
          <p:sp>
            <p:nvSpPr>
              <p:cNvPr id="3" name="AutoShape 6">
                <a:extLst>
                  <a:ext uri="{FF2B5EF4-FFF2-40B4-BE49-F238E27FC236}">
                    <a16:creationId xmlns:a16="http://schemas.microsoft.com/office/drawing/2014/main" id="{5F95C00C-0096-6D8A-18CE-A1F44EBB577A}"/>
                  </a:ext>
                </a:extLst>
              </p:cNvPr>
              <p:cNvSpPr>
                <a:spLocks noChangeArrowheads="1"/>
              </p:cNvSpPr>
              <p:nvPr/>
            </p:nvSpPr>
            <p:spPr bwMode="auto">
              <a:xfrm>
                <a:off x="3428997"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0.3</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0.12</a:t>
                </a:r>
              </a:p>
            </p:txBody>
          </p:sp>
          <p:sp>
            <p:nvSpPr>
              <p:cNvPr id="4" name="Rectangle 2">
                <a:extLst>
                  <a:ext uri="{FF2B5EF4-FFF2-40B4-BE49-F238E27FC236}">
                    <a16:creationId xmlns:a16="http://schemas.microsoft.com/office/drawing/2014/main" id="{2AF8C3CB-66F1-ADA3-BBDC-19348194229D}"/>
                  </a:ext>
                </a:extLst>
              </p:cNvPr>
              <p:cNvSpPr>
                <a:spLocks noChangeArrowheads="1"/>
              </p:cNvSpPr>
              <p:nvPr/>
            </p:nvSpPr>
            <p:spPr bwMode="auto">
              <a:xfrm>
                <a:off x="2852459" y="5562600"/>
                <a:ext cx="53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SimSun" panose="02010600030101010101" pitchFamily="2" charset="-122"/>
                    <a:cs typeface="Calibri" panose="020F0502020204030204" pitchFamily="34" charset="0"/>
                  </a:rPr>
                  <a:t>d</a:t>
                </a:r>
                <a:r>
                  <a:rPr lang="en-GB" altLang="zh-CN" sz="2000" b="0" baseline="-25000">
                    <a:latin typeface="Calibri" panose="020F0502020204030204" pitchFamily="34" charset="0"/>
                    <a:ea typeface="SimSun" panose="02010600030101010101" pitchFamily="2" charset="-122"/>
                    <a:cs typeface="Calibri" panose="020F0502020204030204" pitchFamily="34" charset="0"/>
                  </a:rPr>
                  <a:t>1</a:t>
                </a:r>
                <a:r>
                  <a:rPr lang="en-GB" altLang="zh-CN" sz="2000" b="0">
                    <a:latin typeface="Calibri" panose="020F0502020204030204" pitchFamily="34" charset="0"/>
                    <a:ea typeface="SimSun" panose="02010600030101010101" pitchFamily="2" charset="-122"/>
                    <a:cs typeface="Calibri" panose="020F0502020204030204" pitchFamily="34" charset="0"/>
                  </a:rPr>
                  <a:t>=</a:t>
                </a:r>
              </a:p>
            </p:txBody>
          </p:sp>
        </p:grpSp>
        <p:grpSp>
          <p:nvGrpSpPr>
            <p:cNvPr id="5" name="Group 4">
              <a:extLst>
                <a:ext uri="{FF2B5EF4-FFF2-40B4-BE49-F238E27FC236}">
                  <a16:creationId xmlns:a16="http://schemas.microsoft.com/office/drawing/2014/main" id="{B2405424-A6E7-1046-B34D-134C90AF983F}"/>
                </a:ext>
              </a:extLst>
            </p:cNvPr>
            <p:cNvGrpSpPr>
              <a:grpSpLocks/>
            </p:cNvGrpSpPr>
            <p:nvPr/>
          </p:nvGrpSpPr>
          <p:grpSpPr bwMode="auto">
            <a:xfrm>
              <a:off x="5392173" y="4600573"/>
              <a:ext cx="1262626" cy="1466850"/>
              <a:chOff x="3766858" y="5029200"/>
              <a:chExt cx="1262345" cy="1466850"/>
            </a:xfrm>
          </p:grpSpPr>
          <p:sp>
            <p:nvSpPr>
              <p:cNvPr id="6" name="AutoShape 6">
                <a:extLst>
                  <a:ext uri="{FF2B5EF4-FFF2-40B4-BE49-F238E27FC236}">
                    <a16:creationId xmlns:a16="http://schemas.microsoft.com/office/drawing/2014/main" id="{031CE46F-073E-AF62-68CA-2363A9E915AE}"/>
                  </a:ext>
                </a:extLst>
              </p:cNvPr>
              <p:cNvSpPr>
                <a:spLocks noChangeArrowheads="1"/>
              </p:cNvSpPr>
              <p:nvPr/>
            </p:nvSpPr>
            <p:spPr bwMode="auto">
              <a:xfrm>
                <a:off x="4343403"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p:txBody>
          </p:sp>
          <p:sp>
            <p:nvSpPr>
              <p:cNvPr id="8" name="Rectangle 20">
                <a:extLst>
                  <a:ext uri="{FF2B5EF4-FFF2-40B4-BE49-F238E27FC236}">
                    <a16:creationId xmlns:a16="http://schemas.microsoft.com/office/drawing/2014/main" id="{F8A8A871-F021-6278-BD1B-467D650490C9}"/>
                  </a:ext>
                </a:extLst>
              </p:cNvPr>
              <p:cNvSpPr>
                <a:spLocks noChangeArrowheads="1"/>
              </p:cNvSpPr>
              <p:nvPr/>
            </p:nvSpPr>
            <p:spPr bwMode="auto">
              <a:xfrm>
                <a:off x="3766858" y="5562600"/>
                <a:ext cx="534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SimSun" panose="02010600030101010101" pitchFamily="2" charset="-122"/>
                    <a:cs typeface="Calibri" panose="020F0502020204030204" pitchFamily="34" charset="0"/>
                  </a:rPr>
                  <a:t>d</a:t>
                </a:r>
                <a:r>
                  <a:rPr lang="en-US" altLang="zh-CN" sz="2000" b="0" baseline="-25000">
                    <a:latin typeface="Calibri" panose="020F0502020204030204" pitchFamily="34" charset="0"/>
                    <a:ea typeface="SimSun" panose="02010600030101010101" pitchFamily="2" charset="-122"/>
                    <a:cs typeface="Calibri" panose="020F0502020204030204" pitchFamily="34" charset="0"/>
                  </a:rPr>
                  <a:t>2</a:t>
                </a:r>
                <a:r>
                  <a:rPr lang="en-GB" altLang="zh-CN" sz="2000" b="0">
                    <a:latin typeface="Calibri" panose="020F0502020204030204" pitchFamily="34" charset="0"/>
                    <a:ea typeface="SimSun" panose="02010600030101010101" pitchFamily="2" charset="-122"/>
                    <a:cs typeface="Calibri" panose="020F0502020204030204" pitchFamily="34" charset="0"/>
                  </a:rPr>
                  <a:t>=</a:t>
                </a:r>
              </a:p>
            </p:txBody>
          </p:sp>
        </p:grpSp>
        <p:grpSp>
          <p:nvGrpSpPr>
            <p:cNvPr id="9" name="Group 5">
              <a:extLst>
                <a:ext uri="{FF2B5EF4-FFF2-40B4-BE49-F238E27FC236}">
                  <a16:creationId xmlns:a16="http://schemas.microsoft.com/office/drawing/2014/main" id="{9358CA54-B8D5-20B6-4D5A-397EE60FB2B3}"/>
                </a:ext>
              </a:extLst>
            </p:cNvPr>
            <p:cNvGrpSpPr>
              <a:grpSpLocks/>
            </p:cNvGrpSpPr>
            <p:nvPr/>
          </p:nvGrpSpPr>
          <p:grpSpPr bwMode="auto">
            <a:xfrm>
              <a:off x="6916172" y="4600573"/>
              <a:ext cx="1262627" cy="1466850"/>
              <a:chOff x="4681258" y="5029200"/>
              <a:chExt cx="1262346" cy="1466850"/>
            </a:xfrm>
          </p:grpSpPr>
          <p:sp>
            <p:nvSpPr>
              <p:cNvPr id="13" name="AutoShape 6">
                <a:extLst>
                  <a:ext uri="{FF2B5EF4-FFF2-40B4-BE49-F238E27FC236}">
                    <a16:creationId xmlns:a16="http://schemas.microsoft.com/office/drawing/2014/main" id="{2A57F518-7AD1-C956-C4BE-771438EC5DB6}"/>
                  </a:ext>
                </a:extLst>
              </p:cNvPr>
              <p:cNvSpPr>
                <a:spLocks noChangeArrowheads="1"/>
              </p:cNvSpPr>
              <p:nvPr/>
            </p:nvSpPr>
            <p:spPr bwMode="auto">
              <a:xfrm>
                <a:off x="5257804"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p:txBody>
          </p:sp>
          <p:sp>
            <p:nvSpPr>
              <p:cNvPr id="14" name="Rectangle 22">
                <a:extLst>
                  <a:ext uri="{FF2B5EF4-FFF2-40B4-BE49-F238E27FC236}">
                    <a16:creationId xmlns:a16="http://schemas.microsoft.com/office/drawing/2014/main" id="{9C12A312-7B02-F05A-4114-93930A808530}"/>
                  </a:ext>
                </a:extLst>
              </p:cNvPr>
              <p:cNvSpPr>
                <a:spLocks noChangeArrowheads="1"/>
              </p:cNvSpPr>
              <p:nvPr/>
            </p:nvSpPr>
            <p:spPr bwMode="auto">
              <a:xfrm>
                <a:off x="4681258" y="5562600"/>
                <a:ext cx="534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SimSun" panose="02010600030101010101" pitchFamily="2" charset="-122"/>
                    <a:cs typeface="Calibri" panose="020F0502020204030204" pitchFamily="34" charset="0"/>
                  </a:rPr>
                  <a:t>d</a:t>
                </a:r>
                <a:r>
                  <a:rPr lang="en-US" altLang="zh-CN" sz="2000" b="0" baseline="-25000">
                    <a:latin typeface="Calibri" panose="020F0502020204030204" pitchFamily="34" charset="0"/>
                    <a:ea typeface="SimSun" panose="02010600030101010101" pitchFamily="2" charset="-122"/>
                    <a:cs typeface="Calibri" panose="020F0502020204030204" pitchFamily="34" charset="0"/>
                  </a:rPr>
                  <a:t>3</a:t>
                </a:r>
                <a:r>
                  <a:rPr lang="en-GB" altLang="zh-CN" sz="2000" b="0">
                    <a:latin typeface="Calibri" panose="020F0502020204030204" pitchFamily="34" charset="0"/>
                    <a:ea typeface="SimSun" panose="02010600030101010101" pitchFamily="2" charset="-122"/>
                    <a:cs typeface="Calibri" panose="020F0502020204030204" pitchFamily="34" charset="0"/>
                  </a:rPr>
                  <a:t>=</a:t>
                </a:r>
              </a:p>
            </p:txBody>
          </p:sp>
        </p:grpSp>
        <p:grpSp>
          <p:nvGrpSpPr>
            <p:cNvPr id="15" name="Group 6">
              <a:extLst>
                <a:ext uri="{FF2B5EF4-FFF2-40B4-BE49-F238E27FC236}">
                  <a16:creationId xmlns:a16="http://schemas.microsoft.com/office/drawing/2014/main" id="{D0CC5924-FF6F-C654-384C-06560ED2791A}"/>
                </a:ext>
              </a:extLst>
            </p:cNvPr>
            <p:cNvGrpSpPr>
              <a:grpSpLocks/>
            </p:cNvGrpSpPr>
            <p:nvPr/>
          </p:nvGrpSpPr>
          <p:grpSpPr bwMode="auto">
            <a:xfrm>
              <a:off x="8440172" y="4600573"/>
              <a:ext cx="1262627" cy="1466850"/>
              <a:chOff x="5595658" y="5029200"/>
              <a:chExt cx="1262346" cy="1466850"/>
            </a:xfrm>
          </p:grpSpPr>
          <p:sp>
            <p:nvSpPr>
              <p:cNvPr id="16" name="AutoShape 6">
                <a:extLst>
                  <a:ext uri="{FF2B5EF4-FFF2-40B4-BE49-F238E27FC236}">
                    <a16:creationId xmlns:a16="http://schemas.microsoft.com/office/drawing/2014/main" id="{9B9118A6-B7D2-2681-1C33-8C07AB88B98E}"/>
                  </a:ext>
                </a:extLst>
              </p:cNvPr>
              <p:cNvSpPr>
                <a:spLocks noChangeArrowheads="1"/>
              </p:cNvSpPr>
              <p:nvPr/>
            </p:nvSpPr>
            <p:spPr bwMode="auto">
              <a:xfrm>
                <a:off x="6172204"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p:txBody>
          </p:sp>
          <p:sp>
            <p:nvSpPr>
              <p:cNvPr id="17" name="Rectangle 24">
                <a:extLst>
                  <a:ext uri="{FF2B5EF4-FFF2-40B4-BE49-F238E27FC236}">
                    <a16:creationId xmlns:a16="http://schemas.microsoft.com/office/drawing/2014/main" id="{7695A9C9-86E5-C0C3-5415-BDDE618CC79A}"/>
                  </a:ext>
                </a:extLst>
              </p:cNvPr>
              <p:cNvSpPr>
                <a:spLocks noChangeArrowheads="1"/>
              </p:cNvSpPr>
              <p:nvPr/>
            </p:nvSpPr>
            <p:spPr bwMode="auto">
              <a:xfrm>
                <a:off x="5595658" y="5562600"/>
                <a:ext cx="5340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SimSun" panose="02010600030101010101" pitchFamily="2" charset="-122"/>
                    <a:cs typeface="Calibri" panose="020F0502020204030204" pitchFamily="34" charset="0"/>
                  </a:rPr>
                  <a:t>d</a:t>
                </a:r>
                <a:r>
                  <a:rPr lang="en-US" altLang="zh-CN" sz="2000" b="0" baseline="-25000">
                    <a:latin typeface="Calibri" panose="020F0502020204030204" pitchFamily="34" charset="0"/>
                    <a:ea typeface="SimSun" panose="02010600030101010101" pitchFamily="2" charset="-122"/>
                    <a:cs typeface="Calibri" panose="020F0502020204030204" pitchFamily="34" charset="0"/>
                  </a:rPr>
                  <a:t>4</a:t>
                </a:r>
                <a:r>
                  <a:rPr lang="en-GB" altLang="zh-CN" sz="2000" b="0">
                    <a:latin typeface="Calibri" panose="020F0502020204030204" pitchFamily="34" charset="0"/>
                    <a:ea typeface="SimSun" panose="02010600030101010101" pitchFamily="2" charset="-122"/>
                    <a:cs typeface="Calibri" panose="020F0502020204030204" pitchFamily="34" charset="0"/>
                  </a:rPr>
                  <a:t>=</a:t>
                </a:r>
              </a:p>
            </p:txBody>
          </p:sp>
        </p:grpSp>
        <p:grpSp>
          <p:nvGrpSpPr>
            <p:cNvPr id="18" name="Group 6">
              <a:extLst>
                <a:ext uri="{FF2B5EF4-FFF2-40B4-BE49-F238E27FC236}">
                  <a16:creationId xmlns:a16="http://schemas.microsoft.com/office/drawing/2014/main" id="{A00D6D6A-06F6-5FC0-6993-30AFE1AFEC0C}"/>
                </a:ext>
              </a:extLst>
            </p:cNvPr>
            <p:cNvGrpSpPr>
              <a:grpSpLocks/>
            </p:cNvGrpSpPr>
            <p:nvPr/>
          </p:nvGrpSpPr>
          <p:grpSpPr bwMode="auto">
            <a:xfrm>
              <a:off x="9855284" y="4600573"/>
              <a:ext cx="1219117" cy="1466850"/>
              <a:chOff x="5638877" y="5029200"/>
              <a:chExt cx="1219125" cy="1466850"/>
            </a:xfrm>
          </p:grpSpPr>
          <p:sp>
            <p:nvSpPr>
              <p:cNvPr id="19" name="AutoShape 6">
                <a:extLst>
                  <a:ext uri="{FF2B5EF4-FFF2-40B4-BE49-F238E27FC236}">
                    <a16:creationId xmlns:a16="http://schemas.microsoft.com/office/drawing/2014/main" id="{2FF76C1B-6300-020C-82CA-F31127281181}"/>
                  </a:ext>
                </a:extLst>
              </p:cNvPr>
              <p:cNvSpPr>
                <a:spLocks noChangeArrowheads="1"/>
              </p:cNvSpPr>
              <p:nvPr/>
            </p:nvSpPr>
            <p:spPr bwMode="auto">
              <a:xfrm>
                <a:off x="6172202"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p:txBody>
          </p:sp>
          <p:sp>
            <p:nvSpPr>
              <p:cNvPr id="20" name="Rectangle 24">
                <a:extLst>
                  <a:ext uri="{FF2B5EF4-FFF2-40B4-BE49-F238E27FC236}">
                    <a16:creationId xmlns:a16="http://schemas.microsoft.com/office/drawing/2014/main" id="{6866807F-327E-27FF-38FF-282883781AE6}"/>
                  </a:ext>
                </a:extLst>
              </p:cNvPr>
              <p:cNvSpPr>
                <a:spLocks noChangeArrowheads="1"/>
              </p:cNvSpPr>
              <p:nvPr/>
            </p:nvSpPr>
            <p:spPr bwMode="auto">
              <a:xfrm>
                <a:off x="5638877" y="5562600"/>
                <a:ext cx="4475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US" altLang="zh-CN" sz="2000" b="0">
                    <a:latin typeface="Calibri" panose="020F0502020204030204" pitchFamily="34" charset="0"/>
                    <a:ea typeface="SimSun" panose="02010600030101010101" pitchFamily="2" charset="-122"/>
                    <a:cs typeface="Calibri" panose="020F0502020204030204" pitchFamily="34" charset="0"/>
                  </a:rPr>
                  <a:t>q</a:t>
                </a:r>
                <a:r>
                  <a:rPr lang="en-GB" altLang="zh-CN" sz="2000" b="0">
                    <a:latin typeface="Calibri" panose="020F0502020204030204" pitchFamily="34" charset="0"/>
                    <a:ea typeface="SimSun" panose="02010600030101010101" pitchFamily="2" charset="-122"/>
                    <a:cs typeface="Calibri" panose="020F0502020204030204" pitchFamily="34" charset="0"/>
                  </a:rPr>
                  <a:t>=</a:t>
                </a:r>
              </a:p>
            </p:txBody>
          </p:sp>
        </p:grpSp>
      </p:grpSp>
    </p:spTree>
    <p:extLst>
      <p:ext uri="{BB962C8B-B14F-4D97-AF65-F5344CB8AC3E}">
        <p14:creationId xmlns:p14="http://schemas.microsoft.com/office/powerpoint/2010/main" val="96438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FEA65754-EC10-A88E-EF99-044F2E30C2E3}"/>
              </a:ext>
            </a:extLst>
          </p:cNvPr>
          <p:cNvSpPr txBox="1">
            <a:spLocks noChangeArrowheads="1"/>
          </p:cNvSpPr>
          <p:nvPr/>
        </p:nvSpPr>
        <p:spPr bwMode="auto">
          <a:xfrm>
            <a:off x="609600" y="155448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a:lstStyle>
          <a:p>
            <a:pPr eaLnBrk="1" hangingPunct="1">
              <a:spcBef>
                <a:spcPts val="600"/>
              </a:spcBef>
            </a:pPr>
            <a:endParaRPr lang="en-US" altLang="zh-TW"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0"/>
              </a:spcBef>
            </a:pPr>
            <a:r>
              <a:rPr lang="en-US" altLang="zh-TW" b="0" kern="0" dirty="0"/>
              <a:t>Question: Can you tell the scores for d1 and d3 without performing any calculation?</a:t>
            </a:r>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a:p>
            <a:pPr lvl="1" eaLnBrk="1" hangingPunct="1">
              <a:spcBef>
                <a:spcPts val="600"/>
              </a:spcBef>
            </a:pPr>
            <a:endParaRPr lang="en-US" altLang="zh-TW" b="0" kern="0" dirty="0"/>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grpSp>
        <p:nvGrpSpPr>
          <p:cNvPr id="11" name="Group 10">
            <a:extLst>
              <a:ext uri="{FF2B5EF4-FFF2-40B4-BE49-F238E27FC236}">
                <a16:creationId xmlns:a16="http://schemas.microsoft.com/office/drawing/2014/main" id="{935A9EC2-E356-B0BE-DBDF-798030483C67}"/>
              </a:ext>
            </a:extLst>
          </p:cNvPr>
          <p:cNvGrpSpPr/>
          <p:nvPr/>
        </p:nvGrpSpPr>
        <p:grpSpPr>
          <a:xfrm>
            <a:off x="545488" y="2225115"/>
            <a:ext cx="11036912" cy="1356285"/>
            <a:chOff x="545488" y="1611085"/>
            <a:chExt cx="11036912" cy="1356285"/>
          </a:xfrm>
        </p:grpSpPr>
        <mc:AlternateContent xmlns:mc="http://schemas.openxmlformats.org/markup-compatibility/2006" xmlns:a14="http://schemas.microsoft.com/office/drawing/2010/main">
          <mc:Choice Requires="a14">
            <p:sp>
              <p:nvSpPr>
                <p:cNvPr id="3" name="文本框 11">
                  <a:extLst>
                    <a:ext uri="{FF2B5EF4-FFF2-40B4-BE49-F238E27FC236}">
                      <a16:creationId xmlns:a16="http://schemas.microsoft.com/office/drawing/2014/main" id="{D977EDAC-9CF9-CE96-910D-C01F47051CE1}"/>
                    </a:ext>
                  </a:extLst>
                </p:cNvPr>
                <p:cNvSpPr txBox="1"/>
                <p:nvPr/>
              </p:nvSpPr>
              <p:spPr>
                <a:xfrm>
                  <a:off x="545488" y="1611085"/>
                  <a:ext cx="5474312" cy="57227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𝑠𝑖𝑚</m:t>
                        </m:r>
                        <m:d>
                          <m:dPr>
                            <m:ctrlPr>
                              <a:rPr lang="en-US" sz="1800" b="0" i="1" smtClean="0">
                                <a:latin typeface="Cambria Math" panose="02040503050406030204" pitchFamily="18" charset="0"/>
                              </a:rPr>
                            </m:ctrlPr>
                          </m:dPr>
                          <m:e>
                            <m:acc>
                              <m:accPr>
                                <m:chr m:val="⃗"/>
                                <m:ctrlPr>
                                  <a:rPr lang="en-US" sz="1800" b="0" i="1">
                                    <a:latin typeface="Cambria Math" panose="02040503050406030204" pitchFamily="18" charset="0"/>
                                  </a:rPr>
                                </m:ctrlPr>
                              </m:accPr>
                              <m:e>
                                <m:sSub>
                                  <m:sSubPr>
                                    <m:ctrlPr>
                                      <a:rPr lang="en-US" sz="1800" b="0" i="1">
                                        <a:solidFill>
                                          <a:srgbClr val="000000"/>
                                        </a:solidFill>
                                        <a:latin typeface="Cambria Math" panose="02040503050406030204" pitchFamily="18" charset="0"/>
                                      </a:rPr>
                                    </m:ctrlPr>
                                  </m:sSubPr>
                                  <m:e>
                                    <m:r>
                                      <a:rPr lang="en-US" sz="1800" b="0" i="1">
                                        <a:solidFill>
                                          <a:srgbClr val="000000"/>
                                        </a:solidFill>
                                        <a:latin typeface="Cambria Math" panose="02040503050406030204" pitchFamily="18" charset="0"/>
                                      </a:rPr>
                                      <m:t>𝑑</m:t>
                                    </m:r>
                                  </m:e>
                                  <m:sub>
                                    <m:r>
                                      <a:rPr lang="en-US" sz="1800" b="0" i="1" smtClean="0">
                                        <a:solidFill>
                                          <a:srgbClr val="000000"/>
                                        </a:solidFill>
                                        <a:latin typeface="Cambria Math" panose="02040503050406030204" pitchFamily="18" charset="0"/>
                                      </a:rPr>
                                      <m:t>1</m:t>
                                    </m:r>
                                  </m:sub>
                                </m:sSub>
                              </m:e>
                            </m:acc>
                            <m:r>
                              <a:rPr lang="en-US" sz="1800" b="0" i="1">
                                <a:latin typeface="Cambria Math" panose="02040503050406030204" pitchFamily="18" charset="0"/>
                              </a:rPr>
                              <m:t>,</m:t>
                            </m:r>
                            <m:acc>
                              <m:accPr>
                                <m:chr m:val="⃗"/>
                                <m:ctrlPr>
                                  <a:rPr lang="en-US" sz="1800" b="0" i="1">
                                    <a:latin typeface="Cambria Math" panose="02040503050406030204" pitchFamily="18" charset="0"/>
                                  </a:rPr>
                                </m:ctrlPr>
                              </m:accPr>
                              <m:e>
                                <m:r>
                                  <a:rPr lang="en-US" sz="1800" b="0" i="1">
                                    <a:latin typeface="Cambria Math" panose="02040503050406030204" pitchFamily="18" charset="0"/>
                                  </a:rPr>
                                  <m:t>𝑞</m:t>
                                </m:r>
                              </m:e>
                            </m:acc>
                          </m:e>
                        </m:d>
                        <m:r>
                          <a:rPr lang="en-US" sz="1800" b="0" i="1">
                            <a:latin typeface="Cambria Math" panose="02040503050406030204" pitchFamily="18" charset="0"/>
                          </a:rPr>
                          <m:t>=</m:t>
                        </m:r>
                        <m:f>
                          <m:fPr>
                            <m:ctrlPr>
                              <a:rPr lang="en-US" sz="1800" b="0" i="1">
                                <a:solidFill>
                                  <a:srgbClr val="000000"/>
                                </a:solidFill>
                                <a:latin typeface="Cambria Math" panose="02040503050406030204" pitchFamily="18" charset="0"/>
                              </a:rPr>
                            </m:ctrlPr>
                          </m:fPr>
                          <m:num>
                            <m:r>
                              <a:rPr lang="en-US" sz="1800" b="0" i="1" smtClean="0">
                                <a:solidFill>
                                  <a:srgbClr val="000000"/>
                                </a:solidFill>
                                <a:latin typeface="Cambria Math" panose="02040503050406030204" pitchFamily="18" charset="0"/>
                              </a:rPr>
                              <m:t>0.3</m:t>
                            </m:r>
                            <m:r>
                              <a:rPr lang="en-US" sz="1800" b="0" i="1" smtClean="0">
                                <a:solidFill>
                                  <a:srgbClr val="000000"/>
                                </a:solidFill>
                                <a:latin typeface="Cambria Math" panose="02040503050406030204" pitchFamily="18" charset="0"/>
                                <a:ea typeface="Cambria Math" panose="02040503050406030204" pitchFamily="18" charset="0"/>
                              </a:rPr>
                              <m:t>×0.3+0.12</m:t>
                            </m:r>
                            <m:r>
                              <a:rPr lang="en-US" sz="1800" b="0" i="1">
                                <a:solidFill>
                                  <a:srgbClr val="000000"/>
                                </a:solidFill>
                                <a:latin typeface="Cambria Math" panose="02040503050406030204" pitchFamily="18" charset="0"/>
                                <a:ea typeface="Cambria Math" panose="02040503050406030204" pitchFamily="18" charset="0"/>
                              </a:rPr>
                              <m:t>×</m:t>
                            </m:r>
                            <m:r>
                              <a:rPr lang="en-US" sz="1800" b="0" i="1" smtClean="0">
                                <a:solidFill>
                                  <a:srgbClr val="000000"/>
                                </a:solidFill>
                                <a:latin typeface="Cambria Math" panose="02040503050406030204" pitchFamily="18" charset="0"/>
                                <a:ea typeface="Cambria Math" panose="02040503050406030204" pitchFamily="18" charset="0"/>
                              </a:rPr>
                              <m:t>0.12</m:t>
                            </m:r>
                          </m:num>
                          <m:den>
                            <m:rad>
                              <m:radPr>
                                <m:degHide m:val="on"/>
                                <m:ctrlPr>
                                  <a:rPr lang="en-US" sz="1800" b="0" i="1">
                                    <a:latin typeface="Cambria Math" panose="02040503050406030204" pitchFamily="18" charset="0"/>
                                  </a:rPr>
                                </m:ctrlPr>
                              </m:radPr>
                              <m:deg/>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a:latin typeface="Cambria Math" panose="02040503050406030204" pitchFamily="18" charset="0"/>
                                      </a:rPr>
                                    </m:ctrlPr>
                                  </m:sSupPr>
                                  <m:e>
                                    <m:r>
                                      <a:rPr lang="en-US" sz="1800" b="0" i="1">
                                        <a:latin typeface="Cambria Math" panose="02040503050406030204" pitchFamily="18" charset="0"/>
                                      </a:rPr>
                                      <m:t>0.</m:t>
                                    </m:r>
                                    <m:r>
                                      <a:rPr lang="en-US" sz="1800" b="0" i="1" smtClean="0">
                                        <a:latin typeface="Cambria Math" panose="02040503050406030204" pitchFamily="18" charset="0"/>
                                      </a:rPr>
                                      <m:t>12</m:t>
                                    </m:r>
                                  </m:e>
                                  <m:sup>
                                    <m:r>
                                      <a:rPr lang="en-US" sz="1800" b="0" i="1">
                                        <a:latin typeface="Cambria Math" panose="02040503050406030204" pitchFamily="18" charset="0"/>
                                      </a:rPr>
                                      <m:t>2</m:t>
                                    </m:r>
                                  </m:sup>
                                </m:sSup>
                              </m:e>
                            </m:rad>
                            <m:rad>
                              <m:radPr>
                                <m:degHide m:val="on"/>
                                <m:ctrlPr>
                                  <a:rPr lang="en-US" sz="1800" b="0" i="1">
                                    <a:latin typeface="Cambria Math" panose="02040503050406030204" pitchFamily="18" charset="0"/>
                                  </a:rPr>
                                </m:ctrlPr>
                              </m:radPr>
                              <m:deg/>
                              <m:e>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0.3</m:t>
                                    </m:r>
                                  </m:e>
                                  <m:sup>
                                    <m:r>
                                      <a:rPr lang="en-US" sz="1800" b="0" i="1">
                                        <a:solidFill>
                                          <a:srgbClr val="000000"/>
                                        </a:solidFill>
                                        <a:latin typeface="Cambria Math" panose="02040503050406030204" pitchFamily="18" charset="0"/>
                                      </a:rPr>
                                      <m:t>2</m:t>
                                    </m:r>
                                  </m:sup>
                                </m:sSup>
                                <m:r>
                                  <a:rPr lang="en-US" sz="1800" b="0" i="1">
                                    <a:solidFill>
                                      <a:srgbClr val="000000"/>
                                    </a:solidFill>
                                    <a:latin typeface="Cambria Math" panose="02040503050406030204" pitchFamily="18" charset="0"/>
                                  </a:rPr>
                                  <m:t>+</m:t>
                                </m:r>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0.12</m:t>
                                    </m:r>
                                  </m:e>
                                  <m:sup>
                                    <m:r>
                                      <a:rPr lang="en-US" sz="1800" b="0" i="1">
                                        <a:solidFill>
                                          <a:srgbClr val="000000"/>
                                        </a:solidFill>
                                        <a:latin typeface="Cambria Math" panose="02040503050406030204" pitchFamily="18" charset="0"/>
                                      </a:rPr>
                                      <m:t>2</m:t>
                                    </m:r>
                                  </m:sup>
                                </m:sSup>
                              </m:e>
                            </m:rad>
                          </m:den>
                        </m:f>
                        <m:r>
                          <a:rPr lang="en-US" sz="1800" b="0" i="1" smtClean="0">
                            <a:latin typeface="Cambria Math" panose="02040503050406030204" pitchFamily="18" charset="0"/>
                          </a:rPr>
                          <m:t>=1</m:t>
                        </m:r>
                      </m:oMath>
                    </m:oMathPara>
                  </a14:m>
                  <a:endParaRPr lang="en-US" sz="1800" b="0" dirty="0"/>
                </a:p>
              </p:txBody>
            </p:sp>
          </mc:Choice>
          <mc:Fallback xmlns="">
            <p:sp>
              <p:nvSpPr>
                <p:cNvPr id="3" name="文本框 11">
                  <a:extLst>
                    <a:ext uri="{FF2B5EF4-FFF2-40B4-BE49-F238E27FC236}">
                      <a16:creationId xmlns:a16="http://schemas.microsoft.com/office/drawing/2014/main" id="{D977EDAC-9CF9-CE96-910D-C01F47051CE1}"/>
                    </a:ext>
                  </a:extLst>
                </p:cNvPr>
                <p:cNvSpPr txBox="1">
                  <a:spLocks noRot="1" noChangeAspect="1" noMove="1" noResize="1" noEditPoints="1" noAdjustHandles="1" noChangeArrowheads="1" noChangeShapeType="1" noTextEdit="1"/>
                </p:cNvSpPr>
                <p:nvPr/>
              </p:nvSpPr>
              <p:spPr>
                <a:xfrm>
                  <a:off x="545488" y="1611085"/>
                  <a:ext cx="5474312" cy="5722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11">
                  <a:extLst>
                    <a:ext uri="{FF2B5EF4-FFF2-40B4-BE49-F238E27FC236}">
                      <a16:creationId xmlns:a16="http://schemas.microsoft.com/office/drawing/2014/main" id="{BCF6DEA5-DD6D-D104-53CD-4987498B8278}"/>
                    </a:ext>
                  </a:extLst>
                </p:cNvPr>
                <p:cNvSpPr txBox="1"/>
                <p:nvPr/>
              </p:nvSpPr>
              <p:spPr>
                <a:xfrm>
                  <a:off x="545488" y="2319771"/>
                  <a:ext cx="5474312" cy="63671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𝑠𝑖𝑚</m:t>
                        </m:r>
                        <m:d>
                          <m:dPr>
                            <m:ctrlPr>
                              <a:rPr lang="en-US" sz="1800" b="0" i="1" smtClean="0">
                                <a:latin typeface="Cambria Math" panose="02040503050406030204" pitchFamily="18" charset="0"/>
                              </a:rPr>
                            </m:ctrlPr>
                          </m:dPr>
                          <m:e>
                            <m:acc>
                              <m:accPr>
                                <m:chr m:val="⃗"/>
                                <m:ctrlPr>
                                  <a:rPr lang="en-US" sz="1800" b="0" i="1">
                                    <a:latin typeface="Cambria Math" panose="02040503050406030204" pitchFamily="18" charset="0"/>
                                  </a:rPr>
                                </m:ctrlPr>
                              </m:accPr>
                              <m:e>
                                <m:sSub>
                                  <m:sSubPr>
                                    <m:ctrlPr>
                                      <a:rPr lang="en-US" sz="1800" b="0" i="1">
                                        <a:solidFill>
                                          <a:srgbClr val="000000"/>
                                        </a:solidFill>
                                        <a:latin typeface="Cambria Math" panose="02040503050406030204" pitchFamily="18" charset="0"/>
                                      </a:rPr>
                                    </m:ctrlPr>
                                  </m:sSubPr>
                                  <m:e>
                                    <m:r>
                                      <a:rPr lang="en-US" sz="1800" b="0" i="1">
                                        <a:solidFill>
                                          <a:srgbClr val="000000"/>
                                        </a:solidFill>
                                        <a:latin typeface="Cambria Math" panose="02040503050406030204" pitchFamily="18" charset="0"/>
                                      </a:rPr>
                                      <m:t>𝑑</m:t>
                                    </m:r>
                                  </m:e>
                                  <m:sub>
                                    <m:r>
                                      <a:rPr lang="en-US" sz="1800" b="0" i="1" smtClean="0">
                                        <a:solidFill>
                                          <a:srgbClr val="000000"/>
                                        </a:solidFill>
                                        <a:latin typeface="Cambria Math" panose="02040503050406030204" pitchFamily="18" charset="0"/>
                                      </a:rPr>
                                      <m:t>2</m:t>
                                    </m:r>
                                  </m:sub>
                                </m:sSub>
                              </m:e>
                            </m:acc>
                            <m:r>
                              <a:rPr lang="en-US" sz="1800" b="0" i="1">
                                <a:latin typeface="Cambria Math" panose="02040503050406030204" pitchFamily="18" charset="0"/>
                              </a:rPr>
                              <m:t>,</m:t>
                            </m:r>
                            <m:acc>
                              <m:accPr>
                                <m:chr m:val="⃗"/>
                                <m:ctrlPr>
                                  <a:rPr lang="en-US" sz="1800" b="0" i="1">
                                    <a:latin typeface="Cambria Math" panose="02040503050406030204" pitchFamily="18" charset="0"/>
                                  </a:rPr>
                                </m:ctrlPr>
                              </m:accPr>
                              <m:e>
                                <m:r>
                                  <a:rPr lang="en-US" sz="1800" b="0" i="1">
                                    <a:latin typeface="Cambria Math" panose="02040503050406030204" pitchFamily="18" charset="0"/>
                                  </a:rPr>
                                  <m:t>𝑞</m:t>
                                </m:r>
                              </m:e>
                            </m:acc>
                          </m:e>
                        </m:d>
                        <m:r>
                          <a:rPr lang="en-US" sz="1800" b="0" i="1">
                            <a:latin typeface="Cambria Math" panose="02040503050406030204" pitchFamily="18" charset="0"/>
                          </a:rPr>
                          <m:t>=</m:t>
                        </m:r>
                        <m:f>
                          <m:fPr>
                            <m:ctrlPr>
                              <a:rPr lang="en-US" sz="1800" b="0" i="1">
                                <a:solidFill>
                                  <a:srgbClr val="000000"/>
                                </a:solidFill>
                                <a:latin typeface="Cambria Math" panose="02040503050406030204" pitchFamily="18" charset="0"/>
                              </a:rPr>
                            </m:ctrlPr>
                          </m:fPr>
                          <m:num>
                            <m:r>
                              <a:rPr lang="en-US" sz="1800" b="0" i="1" smtClean="0">
                                <a:solidFill>
                                  <a:srgbClr val="000000"/>
                                </a:solidFill>
                                <a:latin typeface="Cambria Math" panose="02040503050406030204" pitchFamily="18" charset="0"/>
                                <a:ea typeface="Cambria Math" panose="02040503050406030204" pitchFamily="18" charset="0"/>
                              </a:rPr>
                              <m:t>0.12</m:t>
                            </m:r>
                            <m:r>
                              <a:rPr lang="en-US" sz="1800" b="0" i="1">
                                <a:solidFill>
                                  <a:srgbClr val="000000"/>
                                </a:solidFill>
                                <a:latin typeface="Cambria Math" panose="02040503050406030204" pitchFamily="18" charset="0"/>
                                <a:ea typeface="Cambria Math" panose="02040503050406030204" pitchFamily="18" charset="0"/>
                              </a:rPr>
                              <m:t>×</m:t>
                            </m:r>
                            <m:r>
                              <a:rPr lang="en-US" sz="1800" b="0" i="1" smtClean="0">
                                <a:solidFill>
                                  <a:srgbClr val="000000"/>
                                </a:solidFill>
                                <a:latin typeface="Cambria Math" panose="02040503050406030204" pitchFamily="18" charset="0"/>
                                <a:ea typeface="Cambria Math" panose="02040503050406030204" pitchFamily="18" charset="0"/>
                              </a:rPr>
                              <m:t>0.12</m:t>
                            </m:r>
                          </m:num>
                          <m:den>
                            <m:rad>
                              <m:radPr>
                                <m:degHide m:val="on"/>
                                <m:ctrlPr>
                                  <a:rPr lang="en-US" sz="1800" b="0" i="1">
                                    <a:latin typeface="Cambria Math" panose="02040503050406030204" pitchFamily="18" charset="0"/>
                                  </a:rPr>
                                </m:ctrlPr>
                              </m:radPr>
                              <m:deg/>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2(0.3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a:latin typeface="Cambria Math" panose="02040503050406030204" pitchFamily="18" charset="0"/>
                                      </a:rPr>
                                    </m:ctrlPr>
                                  </m:sSupPr>
                                  <m:e>
                                    <m:r>
                                      <a:rPr lang="en-US" sz="1800" b="0" i="1">
                                        <a:latin typeface="Cambria Math" panose="02040503050406030204" pitchFamily="18" charset="0"/>
                                      </a:rPr>
                                      <m:t>0.</m:t>
                                    </m:r>
                                    <m:r>
                                      <a:rPr lang="en-US" sz="1800" b="0" i="1" smtClean="0">
                                        <a:latin typeface="Cambria Math" panose="02040503050406030204" pitchFamily="18" charset="0"/>
                                      </a:rPr>
                                      <m:t>12</m:t>
                                    </m:r>
                                  </m:e>
                                  <m:sup>
                                    <m:r>
                                      <a:rPr lang="en-US" sz="1800" b="0" i="1">
                                        <a:latin typeface="Cambria Math" panose="02040503050406030204" pitchFamily="18" charset="0"/>
                                      </a:rPr>
                                      <m:t>2</m:t>
                                    </m:r>
                                  </m:sup>
                                </m:sSup>
                                <m:r>
                                  <a:rPr lang="en-US" sz="1800" b="0" i="1" smtClean="0">
                                    <a:latin typeface="Cambria Math" panose="02040503050406030204" pitchFamily="18" charset="0"/>
                                  </a:rPr>
                                  <m:t>)</m:t>
                                </m:r>
                              </m:e>
                            </m:rad>
                            <m:rad>
                              <m:radPr>
                                <m:degHide m:val="on"/>
                                <m:ctrlPr>
                                  <a:rPr lang="en-US" sz="1800" b="0" i="1">
                                    <a:latin typeface="Cambria Math" panose="02040503050406030204" pitchFamily="18" charset="0"/>
                                  </a:rPr>
                                </m:ctrlPr>
                              </m:radPr>
                              <m:deg/>
                              <m:e>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0.3</m:t>
                                    </m:r>
                                  </m:e>
                                  <m:sup>
                                    <m:r>
                                      <a:rPr lang="en-US" sz="1800" b="0" i="1">
                                        <a:solidFill>
                                          <a:srgbClr val="000000"/>
                                        </a:solidFill>
                                        <a:latin typeface="Cambria Math" panose="02040503050406030204" pitchFamily="18" charset="0"/>
                                      </a:rPr>
                                      <m:t>2</m:t>
                                    </m:r>
                                  </m:sup>
                                </m:sSup>
                                <m:r>
                                  <a:rPr lang="en-US" sz="1800" b="0" i="1">
                                    <a:solidFill>
                                      <a:srgbClr val="000000"/>
                                    </a:solidFill>
                                    <a:latin typeface="Cambria Math" panose="02040503050406030204" pitchFamily="18" charset="0"/>
                                  </a:rPr>
                                  <m:t>+</m:t>
                                </m:r>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0.12</m:t>
                                    </m:r>
                                  </m:e>
                                  <m:sup>
                                    <m:r>
                                      <a:rPr lang="en-US" sz="1800" b="0" i="1">
                                        <a:solidFill>
                                          <a:srgbClr val="000000"/>
                                        </a:solidFill>
                                        <a:latin typeface="Cambria Math" panose="02040503050406030204" pitchFamily="18" charset="0"/>
                                      </a:rPr>
                                      <m:t>2</m:t>
                                    </m:r>
                                  </m:sup>
                                </m:sSup>
                              </m:e>
                            </m:rad>
                          </m:den>
                        </m:f>
                        <m:r>
                          <a:rPr lang="en-US" sz="1800" b="0" i="1" smtClean="0">
                            <a:latin typeface="Cambria Math" panose="02040503050406030204" pitchFamily="18" charset="0"/>
                          </a:rPr>
                          <m:t>=0.098</m:t>
                        </m:r>
                      </m:oMath>
                    </m:oMathPara>
                  </a14:m>
                  <a:endParaRPr lang="en-US" sz="1800" b="0" dirty="0"/>
                </a:p>
              </p:txBody>
            </p:sp>
          </mc:Choice>
          <mc:Fallback xmlns="">
            <p:sp>
              <p:nvSpPr>
                <p:cNvPr id="4" name="文本框 11">
                  <a:extLst>
                    <a:ext uri="{FF2B5EF4-FFF2-40B4-BE49-F238E27FC236}">
                      <a16:creationId xmlns:a16="http://schemas.microsoft.com/office/drawing/2014/main" id="{BCF6DEA5-DD6D-D104-53CD-4987498B8278}"/>
                    </a:ext>
                  </a:extLst>
                </p:cNvPr>
                <p:cNvSpPr txBox="1">
                  <a:spLocks noRot="1" noChangeAspect="1" noMove="1" noResize="1" noEditPoints="1" noAdjustHandles="1" noChangeArrowheads="1" noChangeShapeType="1" noTextEdit="1"/>
                </p:cNvSpPr>
                <p:nvPr/>
              </p:nvSpPr>
              <p:spPr>
                <a:xfrm>
                  <a:off x="545488" y="2319771"/>
                  <a:ext cx="5474312" cy="6367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11">
                  <a:extLst>
                    <a:ext uri="{FF2B5EF4-FFF2-40B4-BE49-F238E27FC236}">
                      <a16:creationId xmlns:a16="http://schemas.microsoft.com/office/drawing/2014/main" id="{73E253FB-CB18-C6B9-94B2-FE61267A5F8A}"/>
                    </a:ext>
                  </a:extLst>
                </p:cNvPr>
                <p:cNvSpPr txBox="1"/>
                <p:nvPr/>
              </p:nvSpPr>
              <p:spPr>
                <a:xfrm>
                  <a:off x="6108088" y="1611086"/>
                  <a:ext cx="5474312" cy="57227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𝑠𝑖𝑚</m:t>
                        </m:r>
                        <m:d>
                          <m:dPr>
                            <m:ctrlPr>
                              <a:rPr lang="en-US" sz="1800" b="0" i="1" smtClean="0">
                                <a:latin typeface="Cambria Math" panose="02040503050406030204" pitchFamily="18" charset="0"/>
                              </a:rPr>
                            </m:ctrlPr>
                          </m:dPr>
                          <m:e>
                            <m:acc>
                              <m:accPr>
                                <m:chr m:val="⃗"/>
                                <m:ctrlPr>
                                  <a:rPr lang="en-US" sz="1800" b="0" i="1">
                                    <a:latin typeface="Cambria Math" panose="02040503050406030204" pitchFamily="18" charset="0"/>
                                  </a:rPr>
                                </m:ctrlPr>
                              </m:accPr>
                              <m:e>
                                <m:sSub>
                                  <m:sSubPr>
                                    <m:ctrlPr>
                                      <a:rPr lang="en-US" sz="1800" b="0" i="1">
                                        <a:solidFill>
                                          <a:srgbClr val="000000"/>
                                        </a:solidFill>
                                        <a:latin typeface="Cambria Math" panose="02040503050406030204" pitchFamily="18" charset="0"/>
                                      </a:rPr>
                                    </m:ctrlPr>
                                  </m:sSubPr>
                                  <m:e>
                                    <m:r>
                                      <a:rPr lang="en-US" sz="1800" b="0" i="1">
                                        <a:solidFill>
                                          <a:srgbClr val="000000"/>
                                        </a:solidFill>
                                        <a:latin typeface="Cambria Math" panose="02040503050406030204" pitchFamily="18" charset="0"/>
                                      </a:rPr>
                                      <m:t>𝑑</m:t>
                                    </m:r>
                                  </m:e>
                                  <m:sub>
                                    <m:r>
                                      <a:rPr lang="en-US" sz="1800" b="0" i="1" smtClean="0">
                                        <a:solidFill>
                                          <a:srgbClr val="000000"/>
                                        </a:solidFill>
                                        <a:latin typeface="Cambria Math" panose="02040503050406030204" pitchFamily="18" charset="0"/>
                                      </a:rPr>
                                      <m:t>3</m:t>
                                    </m:r>
                                  </m:sub>
                                </m:sSub>
                              </m:e>
                            </m:acc>
                            <m:r>
                              <a:rPr lang="en-US" sz="1800" b="0" i="1">
                                <a:latin typeface="Cambria Math" panose="02040503050406030204" pitchFamily="18" charset="0"/>
                              </a:rPr>
                              <m:t>,</m:t>
                            </m:r>
                            <m:acc>
                              <m:accPr>
                                <m:chr m:val="⃗"/>
                                <m:ctrlPr>
                                  <a:rPr lang="en-US" sz="1800" b="0" i="1">
                                    <a:latin typeface="Cambria Math" panose="02040503050406030204" pitchFamily="18" charset="0"/>
                                  </a:rPr>
                                </m:ctrlPr>
                              </m:accPr>
                              <m:e>
                                <m:r>
                                  <a:rPr lang="en-US" sz="1800" b="0" i="1">
                                    <a:latin typeface="Cambria Math" panose="02040503050406030204" pitchFamily="18" charset="0"/>
                                  </a:rPr>
                                  <m:t>𝑞</m:t>
                                </m:r>
                              </m:e>
                            </m:acc>
                          </m:e>
                        </m:d>
                        <m:r>
                          <a:rPr lang="en-US" sz="1800" b="0" i="1">
                            <a:latin typeface="Cambria Math" panose="02040503050406030204" pitchFamily="18" charset="0"/>
                          </a:rPr>
                          <m:t>=</m:t>
                        </m:r>
                        <m:f>
                          <m:fPr>
                            <m:ctrlPr>
                              <a:rPr lang="en-US" sz="1800" b="0" i="1">
                                <a:solidFill>
                                  <a:srgbClr val="000000"/>
                                </a:solidFill>
                                <a:latin typeface="Cambria Math" panose="02040503050406030204" pitchFamily="18" charset="0"/>
                              </a:rPr>
                            </m:ctrlPr>
                          </m:fPr>
                          <m:num>
                            <m:r>
                              <a:rPr lang="en-US" sz="1800" b="0" i="1" smtClean="0">
                                <a:solidFill>
                                  <a:srgbClr val="000000"/>
                                </a:solidFill>
                                <a:latin typeface="Cambria Math" panose="02040503050406030204" pitchFamily="18" charset="0"/>
                              </a:rPr>
                              <m:t>0</m:t>
                            </m:r>
                          </m:num>
                          <m:den>
                            <m:rad>
                              <m:radPr>
                                <m:degHide m:val="on"/>
                                <m:ctrlPr>
                                  <a:rPr lang="en-US" sz="1800" b="0" i="1">
                                    <a:latin typeface="Cambria Math" panose="02040503050406030204" pitchFamily="18" charset="0"/>
                                  </a:rPr>
                                </m:ctrlPr>
                              </m:radPr>
                              <m:deg/>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0.3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a:latin typeface="Cambria Math" panose="02040503050406030204" pitchFamily="18" charset="0"/>
                                      </a:rPr>
                                    </m:ctrlPr>
                                  </m:sSupPr>
                                  <m:e>
                                    <m:r>
                                      <a:rPr lang="en-US" sz="1800" b="0" i="1">
                                        <a:latin typeface="Cambria Math" panose="02040503050406030204" pitchFamily="18" charset="0"/>
                                      </a:rPr>
                                      <m:t>0.</m:t>
                                    </m:r>
                                    <m:r>
                                      <a:rPr lang="en-US" sz="1800" b="0" i="1" smtClean="0">
                                        <a:latin typeface="Cambria Math" panose="02040503050406030204" pitchFamily="18" charset="0"/>
                                      </a:rPr>
                                      <m:t>12</m:t>
                                    </m:r>
                                  </m:e>
                                  <m:sup>
                                    <m:r>
                                      <a:rPr lang="en-US" sz="1800" b="0" i="1">
                                        <a:latin typeface="Cambria Math" panose="02040503050406030204" pitchFamily="18" charset="0"/>
                                      </a:rPr>
                                      <m:t>2</m:t>
                                    </m:r>
                                  </m:sup>
                                </m:sSup>
                              </m:e>
                            </m:rad>
                            <m:rad>
                              <m:radPr>
                                <m:degHide m:val="on"/>
                                <m:ctrlPr>
                                  <a:rPr lang="en-US" sz="1800" b="0" i="1">
                                    <a:latin typeface="Cambria Math" panose="02040503050406030204" pitchFamily="18" charset="0"/>
                                  </a:rPr>
                                </m:ctrlPr>
                              </m:radPr>
                              <m:deg/>
                              <m:e>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0.3</m:t>
                                    </m:r>
                                  </m:e>
                                  <m:sup>
                                    <m:r>
                                      <a:rPr lang="en-US" sz="1800" b="0" i="1">
                                        <a:solidFill>
                                          <a:srgbClr val="000000"/>
                                        </a:solidFill>
                                        <a:latin typeface="Cambria Math" panose="02040503050406030204" pitchFamily="18" charset="0"/>
                                      </a:rPr>
                                      <m:t>2</m:t>
                                    </m:r>
                                  </m:sup>
                                </m:sSup>
                                <m:r>
                                  <a:rPr lang="en-US" sz="1800" b="0" i="1">
                                    <a:solidFill>
                                      <a:srgbClr val="000000"/>
                                    </a:solidFill>
                                    <a:latin typeface="Cambria Math" panose="02040503050406030204" pitchFamily="18" charset="0"/>
                                  </a:rPr>
                                  <m:t>+</m:t>
                                </m:r>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0.12</m:t>
                                    </m:r>
                                  </m:e>
                                  <m:sup>
                                    <m:r>
                                      <a:rPr lang="en-US" sz="1800" b="0" i="1">
                                        <a:solidFill>
                                          <a:srgbClr val="000000"/>
                                        </a:solidFill>
                                        <a:latin typeface="Cambria Math" panose="02040503050406030204" pitchFamily="18" charset="0"/>
                                      </a:rPr>
                                      <m:t>2</m:t>
                                    </m:r>
                                  </m:sup>
                                </m:sSup>
                              </m:e>
                            </m:rad>
                          </m:den>
                        </m:f>
                        <m:r>
                          <a:rPr lang="en-US" sz="1800" b="0" i="1" smtClean="0">
                            <a:latin typeface="Cambria Math" panose="02040503050406030204" pitchFamily="18" charset="0"/>
                          </a:rPr>
                          <m:t>=0</m:t>
                        </m:r>
                      </m:oMath>
                    </m:oMathPara>
                  </a14:m>
                  <a:endParaRPr lang="en-US" sz="1800" b="0" dirty="0"/>
                </a:p>
              </p:txBody>
            </p:sp>
          </mc:Choice>
          <mc:Fallback xmlns="">
            <p:sp>
              <p:nvSpPr>
                <p:cNvPr id="5" name="文本框 11">
                  <a:extLst>
                    <a:ext uri="{FF2B5EF4-FFF2-40B4-BE49-F238E27FC236}">
                      <a16:creationId xmlns:a16="http://schemas.microsoft.com/office/drawing/2014/main" id="{73E253FB-CB18-C6B9-94B2-FE61267A5F8A}"/>
                    </a:ext>
                  </a:extLst>
                </p:cNvPr>
                <p:cNvSpPr txBox="1">
                  <a:spLocks noRot="1" noChangeAspect="1" noMove="1" noResize="1" noEditPoints="1" noAdjustHandles="1" noChangeArrowheads="1" noChangeShapeType="1" noTextEdit="1"/>
                </p:cNvSpPr>
                <p:nvPr/>
              </p:nvSpPr>
              <p:spPr>
                <a:xfrm>
                  <a:off x="6108088" y="1611086"/>
                  <a:ext cx="5474312" cy="57227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11">
                  <a:extLst>
                    <a:ext uri="{FF2B5EF4-FFF2-40B4-BE49-F238E27FC236}">
                      <a16:creationId xmlns:a16="http://schemas.microsoft.com/office/drawing/2014/main" id="{A864A054-4F81-A26F-1A6F-421345343340}"/>
                    </a:ext>
                  </a:extLst>
                </p:cNvPr>
                <p:cNvSpPr txBox="1"/>
                <p:nvPr/>
              </p:nvSpPr>
              <p:spPr>
                <a:xfrm>
                  <a:off x="6108088" y="2330657"/>
                  <a:ext cx="5474312" cy="63671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1800" b="0" i="1" smtClean="0">
                            <a:latin typeface="Cambria Math" panose="02040503050406030204" pitchFamily="18" charset="0"/>
                          </a:rPr>
                          <m:t>𝑠𝑖𝑚</m:t>
                        </m:r>
                        <m:d>
                          <m:dPr>
                            <m:ctrlPr>
                              <a:rPr lang="en-US" sz="1800" b="0" i="1" smtClean="0">
                                <a:latin typeface="Cambria Math" panose="02040503050406030204" pitchFamily="18" charset="0"/>
                              </a:rPr>
                            </m:ctrlPr>
                          </m:dPr>
                          <m:e>
                            <m:acc>
                              <m:accPr>
                                <m:chr m:val="⃗"/>
                                <m:ctrlPr>
                                  <a:rPr lang="en-US" sz="1800" b="0" i="1">
                                    <a:latin typeface="Cambria Math" panose="02040503050406030204" pitchFamily="18" charset="0"/>
                                  </a:rPr>
                                </m:ctrlPr>
                              </m:accPr>
                              <m:e>
                                <m:sSub>
                                  <m:sSubPr>
                                    <m:ctrlPr>
                                      <a:rPr lang="en-US" sz="1800" b="0" i="1">
                                        <a:solidFill>
                                          <a:srgbClr val="000000"/>
                                        </a:solidFill>
                                        <a:latin typeface="Cambria Math" panose="02040503050406030204" pitchFamily="18" charset="0"/>
                                      </a:rPr>
                                    </m:ctrlPr>
                                  </m:sSubPr>
                                  <m:e>
                                    <m:r>
                                      <a:rPr lang="en-US" sz="1800" b="0" i="1">
                                        <a:solidFill>
                                          <a:srgbClr val="000000"/>
                                        </a:solidFill>
                                        <a:latin typeface="Cambria Math" panose="02040503050406030204" pitchFamily="18" charset="0"/>
                                      </a:rPr>
                                      <m:t>𝑑</m:t>
                                    </m:r>
                                  </m:e>
                                  <m:sub>
                                    <m:r>
                                      <a:rPr lang="en-US" sz="1800" b="0" i="1" smtClean="0">
                                        <a:solidFill>
                                          <a:srgbClr val="000000"/>
                                        </a:solidFill>
                                        <a:latin typeface="Cambria Math" panose="02040503050406030204" pitchFamily="18" charset="0"/>
                                      </a:rPr>
                                      <m:t>4</m:t>
                                    </m:r>
                                  </m:sub>
                                </m:sSub>
                              </m:e>
                            </m:acc>
                            <m:r>
                              <a:rPr lang="en-US" sz="1800" b="0" i="1">
                                <a:latin typeface="Cambria Math" panose="02040503050406030204" pitchFamily="18" charset="0"/>
                              </a:rPr>
                              <m:t>,</m:t>
                            </m:r>
                            <m:acc>
                              <m:accPr>
                                <m:chr m:val="⃗"/>
                                <m:ctrlPr>
                                  <a:rPr lang="en-US" sz="1800" b="0" i="1">
                                    <a:latin typeface="Cambria Math" panose="02040503050406030204" pitchFamily="18" charset="0"/>
                                  </a:rPr>
                                </m:ctrlPr>
                              </m:accPr>
                              <m:e>
                                <m:r>
                                  <a:rPr lang="en-US" sz="1800" b="0" i="1">
                                    <a:latin typeface="Cambria Math" panose="02040503050406030204" pitchFamily="18" charset="0"/>
                                  </a:rPr>
                                  <m:t>𝑞</m:t>
                                </m:r>
                              </m:e>
                            </m:acc>
                          </m:e>
                        </m:d>
                        <m:r>
                          <a:rPr lang="en-US" sz="1800" b="0" i="1">
                            <a:latin typeface="Cambria Math" panose="02040503050406030204" pitchFamily="18" charset="0"/>
                          </a:rPr>
                          <m:t>=</m:t>
                        </m:r>
                        <m:f>
                          <m:fPr>
                            <m:ctrlPr>
                              <a:rPr lang="en-US" sz="1800" b="0" i="1">
                                <a:solidFill>
                                  <a:srgbClr val="000000"/>
                                </a:solidFill>
                                <a:latin typeface="Cambria Math" panose="02040503050406030204" pitchFamily="18" charset="0"/>
                              </a:rPr>
                            </m:ctrlPr>
                          </m:fPr>
                          <m:num>
                            <m:r>
                              <a:rPr lang="en-US" sz="1800" b="0" i="1">
                                <a:solidFill>
                                  <a:srgbClr val="000000"/>
                                </a:solidFill>
                                <a:latin typeface="Cambria Math" panose="02040503050406030204" pitchFamily="18" charset="0"/>
                              </a:rPr>
                              <m:t>0.3</m:t>
                            </m:r>
                            <m:r>
                              <a:rPr lang="en-US" sz="1800" b="0" i="1">
                                <a:solidFill>
                                  <a:srgbClr val="000000"/>
                                </a:solidFill>
                                <a:latin typeface="Cambria Math" panose="02040503050406030204" pitchFamily="18" charset="0"/>
                                <a:ea typeface="Cambria Math" panose="02040503050406030204" pitchFamily="18" charset="0"/>
                              </a:rPr>
                              <m:t>×0.3+0.12×0.12</m:t>
                            </m:r>
                          </m:num>
                          <m:den>
                            <m:rad>
                              <m:radPr>
                                <m:degHide m:val="on"/>
                                <m:ctrlPr>
                                  <a:rPr lang="en-US" sz="1800" b="0" i="1">
                                    <a:latin typeface="Cambria Math" panose="02040503050406030204" pitchFamily="18" charset="0"/>
                                  </a:rPr>
                                </m:ctrlPr>
                              </m:radPr>
                              <m:deg/>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2(0.3</m:t>
                                    </m:r>
                                  </m:e>
                                  <m:sup>
                                    <m:r>
                                      <a:rPr lang="en-US" sz="1800" b="0" i="1" smtClean="0">
                                        <a:latin typeface="Cambria Math" panose="02040503050406030204" pitchFamily="18" charset="0"/>
                                      </a:rPr>
                                      <m:t>2</m:t>
                                    </m:r>
                                  </m:sup>
                                </m:sSup>
                                <m:r>
                                  <a:rPr lang="en-US" sz="1800" b="0" i="1" smtClean="0">
                                    <a:latin typeface="Cambria Math" panose="02040503050406030204" pitchFamily="18" charset="0"/>
                                  </a:rPr>
                                  <m:t>+</m:t>
                                </m:r>
                                <m:sSup>
                                  <m:sSupPr>
                                    <m:ctrlPr>
                                      <a:rPr lang="en-US" sz="1800" b="0" i="1">
                                        <a:latin typeface="Cambria Math" panose="02040503050406030204" pitchFamily="18" charset="0"/>
                                      </a:rPr>
                                    </m:ctrlPr>
                                  </m:sSupPr>
                                  <m:e>
                                    <m:r>
                                      <a:rPr lang="en-US" sz="1800" b="0" i="1">
                                        <a:latin typeface="Cambria Math" panose="02040503050406030204" pitchFamily="18" charset="0"/>
                                      </a:rPr>
                                      <m:t>0.</m:t>
                                    </m:r>
                                    <m:r>
                                      <a:rPr lang="en-US" sz="1800" b="0" i="1" smtClean="0">
                                        <a:latin typeface="Cambria Math" panose="02040503050406030204" pitchFamily="18" charset="0"/>
                                      </a:rPr>
                                      <m:t>12</m:t>
                                    </m:r>
                                  </m:e>
                                  <m:sup>
                                    <m:r>
                                      <a:rPr lang="en-US" sz="1800" b="0" i="1">
                                        <a:latin typeface="Cambria Math" panose="02040503050406030204" pitchFamily="18" charset="0"/>
                                      </a:rPr>
                                      <m:t>2</m:t>
                                    </m:r>
                                  </m:sup>
                                </m:sSup>
                                <m:r>
                                  <a:rPr lang="en-US" sz="1800" b="0" i="1" smtClean="0">
                                    <a:latin typeface="Cambria Math" panose="02040503050406030204" pitchFamily="18" charset="0"/>
                                  </a:rPr>
                                  <m:t>)</m:t>
                                </m:r>
                              </m:e>
                            </m:rad>
                            <m:rad>
                              <m:radPr>
                                <m:degHide m:val="on"/>
                                <m:ctrlPr>
                                  <a:rPr lang="en-US" sz="1800" b="0" i="1">
                                    <a:latin typeface="Cambria Math" panose="02040503050406030204" pitchFamily="18" charset="0"/>
                                  </a:rPr>
                                </m:ctrlPr>
                              </m:radPr>
                              <m:deg/>
                              <m:e>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0.3</m:t>
                                    </m:r>
                                  </m:e>
                                  <m:sup>
                                    <m:r>
                                      <a:rPr lang="en-US" sz="1800" b="0" i="1">
                                        <a:solidFill>
                                          <a:srgbClr val="000000"/>
                                        </a:solidFill>
                                        <a:latin typeface="Cambria Math" panose="02040503050406030204" pitchFamily="18" charset="0"/>
                                      </a:rPr>
                                      <m:t>2</m:t>
                                    </m:r>
                                  </m:sup>
                                </m:sSup>
                                <m:r>
                                  <a:rPr lang="en-US" sz="1800" b="0" i="1">
                                    <a:solidFill>
                                      <a:srgbClr val="000000"/>
                                    </a:solidFill>
                                    <a:latin typeface="Cambria Math" panose="02040503050406030204" pitchFamily="18" charset="0"/>
                                  </a:rPr>
                                  <m:t>+</m:t>
                                </m:r>
                                <m:sSup>
                                  <m:sSupPr>
                                    <m:ctrlPr>
                                      <a:rPr lang="en-US" sz="1800" b="0" i="1">
                                        <a:solidFill>
                                          <a:srgbClr val="000000"/>
                                        </a:solidFill>
                                        <a:latin typeface="Cambria Math" panose="02040503050406030204" pitchFamily="18" charset="0"/>
                                      </a:rPr>
                                    </m:ctrlPr>
                                  </m:sSupPr>
                                  <m:e>
                                    <m:r>
                                      <a:rPr lang="en-US" sz="1800" b="0" i="1">
                                        <a:solidFill>
                                          <a:srgbClr val="000000"/>
                                        </a:solidFill>
                                        <a:latin typeface="Cambria Math" panose="02040503050406030204" pitchFamily="18" charset="0"/>
                                      </a:rPr>
                                      <m:t>0.12</m:t>
                                    </m:r>
                                  </m:e>
                                  <m:sup>
                                    <m:r>
                                      <a:rPr lang="en-US" sz="1800" b="0" i="1">
                                        <a:solidFill>
                                          <a:srgbClr val="000000"/>
                                        </a:solidFill>
                                        <a:latin typeface="Cambria Math" panose="02040503050406030204" pitchFamily="18" charset="0"/>
                                      </a:rPr>
                                      <m:t>2</m:t>
                                    </m:r>
                                  </m:sup>
                                </m:sSup>
                              </m:e>
                            </m:rad>
                          </m:den>
                        </m:f>
                        <m:r>
                          <a:rPr lang="en-US" sz="1800" b="0" i="1" smtClean="0">
                            <a:latin typeface="Cambria Math" panose="02040503050406030204" pitchFamily="18" charset="0"/>
                          </a:rPr>
                          <m:t>=0.707</m:t>
                        </m:r>
                      </m:oMath>
                    </m:oMathPara>
                  </a14:m>
                  <a:endParaRPr lang="en-US" sz="1800" b="0" dirty="0"/>
                </a:p>
              </p:txBody>
            </p:sp>
          </mc:Choice>
          <mc:Fallback xmlns="">
            <p:sp>
              <p:nvSpPr>
                <p:cNvPr id="6" name="文本框 11">
                  <a:extLst>
                    <a:ext uri="{FF2B5EF4-FFF2-40B4-BE49-F238E27FC236}">
                      <a16:creationId xmlns:a16="http://schemas.microsoft.com/office/drawing/2014/main" id="{A864A054-4F81-A26F-1A6F-421345343340}"/>
                    </a:ext>
                  </a:extLst>
                </p:cNvPr>
                <p:cNvSpPr txBox="1">
                  <a:spLocks noRot="1" noChangeAspect="1" noMove="1" noResize="1" noEditPoints="1" noAdjustHandles="1" noChangeArrowheads="1" noChangeShapeType="1" noTextEdit="1"/>
                </p:cNvSpPr>
                <p:nvPr/>
              </p:nvSpPr>
              <p:spPr>
                <a:xfrm>
                  <a:off x="6108088" y="2330657"/>
                  <a:ext cx="5474312" cy="636713"/>
                </a:xfrm>
                <a:prstGeom prst="rect">
                  <a:avLst/>
                </a:prstGeom>
                <a:blipFill>
                  <a:blip r:embed="rId6"/>
                  <a:stretch>
                    <a:fillRect/>
                  </a:stretch>
                </a:blipFill>
              </p:spPr>
              <p:txBody>
                <a:bodyPr/>
                <a:lstStyle/>
                <a:p>
                  <a:r>
                    <a:rPr lang="en-US">
                      <a:noFill/>
                    </a:rPr>
                    <a:t> </a:t>
                  </a:r>
                </a:p>
              </p:txBody>
            </p:sp>
          </mc:Fallback>
        </mc:AlternateContent>
      </p:grpSp>
      <p:sp>
        <p:nvSpPr>
          <p:cNvPr id="12" name="Rectangle 5">
            <a:extLst>
              <a:ext uri="{FF2B5EF4-FFF2-40B4-BE49-F238E27FC236}">
                <a16:creationId xmlns:a16="http://schemas.microsoft.com/office/drawing/2014/main" id="{29FFB138-CAE8-661B-F2C1-C889F33C6431}"/>
              </a:ext>
            </a:extLst>
          </p:cNvPr>
          <p:cNvSpPr>
            <a:spLocks noChangeArrowheads="1"/>
          </p:cNvSpPr>
          <p:nvPr/>
        </p:nvSpPr>
        <p:spPr bwMode="auto">
          <a:xfrm>
            <a:off x="4414385" y="1523964"/>
            <a:ext cx="27334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b="0" u="sng" dirty="0">
                <a:solidFill>
                  <a:srgbClr val="FF0000"/>
                </a:solidFill>
                <a:latin typeface="Calibri" panose="020F0502020204030204" pitchFamily="34" charset="0"/>
                <a:cs typeface="Calibri" panose="020F0502020204030204" pitchFamily="34" charset="0"/>
              </a:rPr>
              <a:t>[2] </a:t>
            </a:r>
            <a:r>
              <a:rPr lang="en-US" altLang="en-US" sz="2400" b="0" u="sng" dirty="0">
                <a:solidFill>
                  <a:srgbClr val="FF0000"/>
                </a:solidFill>
                <a:latin typeface="Calibri" panose="020F0502020204030204" pitchFamily="34" charset="0"/>
                <a:cs typeface="Calibri" panose="020F0502020204030204" pitchFamily="34" charset="0"/>
              </a:rPr>
              <a:t>Cosine Similarity </a:t>
            </a:r>
            <a:endParaRPr lang="zh-TW" altLang="en-US" sz="2400" b="0" u="sng" dirty="0">
              <a:solidFill>
                <a:srgbClr val="FF0000"/>
              </a:solidFill>
              <a:latin typeface="Calibri" panose="020F0502020204030204" pitchFamily="34" charset="0"/>
              <a:cs typeface="Calibri" panose="020F0502020204030204" pitchFamily="34" charset="0"/>
            </a:endParaRPr>
          </a:p>
        </p:txBody>
      </p:sp>
      <p:graphicFrame>
        <p:nvGraphicFramePr>
          <p:cNvPr id="30" name="Group 137">
            <a:extLst>
              <a:ext uri="{FF2B5EF4-FFF2-40B4-BE49-F238E27FC236}">
                <a16:creationId xmlns:a16="http://schemas.microsoft.com/office/drawing/2014/main" id="{1C0A5F94-5F94-52AF-35F6-E99ABF0CD93C}"/>
              </a:ext>
            </a:extLst>
          </p:cNvPr>
          <p:cNvGraphicFramePr>
            <a:graphicFrameLocks noGrp="1"/>
          </p:cNvGraphicFramePr>
          <p:nvPr>
            <p:extLst>
              <p:ext uri="{D42A27DB-BD31-4B8C-83A1-F6EECF244321}">
                <p14:modId xmlns:p14="http://schemas.microsoft.com/office/powerpoint/2010/main" val="3379907454"/>
              </p:ext>
            </p:extLst>
          </p:nvPr>
        </p:nvGraphicFramePr>
        <p:xfrm>
          <a:off x="3580374" y="3810597"/>
          <a:ext cx="5089525" cy="733426"/>
        </p:xfrm>
        <a:graphic>
          <a:graphicData uri="http://schemas.openxmlformats.org/drawingml/2006/table">
            <a:tbl>
              <a:tblPr/>
              <a:tblGrid>
                <a:gridCol w="1358900">
                  <a:extLst>
                    <a:ext uri="{9D8B030D-6E8A-4147-A177-3AD203B41FA5}">
                      <a16:colId xmlns:a16="http://schemas.microsoft.com/office/drawing/2014/main" val="20000"/>
                    </a:ext>
                  </a:extLst>
                </a:gridCol>
                <a:gridCol w="931863">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1862">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tblGrid>
              <a:tr h="366713">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66713">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similarity</a:t>
                      </a:r>
                      <a:endPar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rPr>
                        <a:t>1</a:t>
                      </a:r>
                      <a:endPar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0.098</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0</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rPr>
                        <a:t>0.707</a:t>
                      </a:r>
                      <a:endParaRPr kumimoji="1" lang="en-US"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31" name="Rectangle 138">
            <a:extLst>
              <a:ext uri="{FF2B5EF4-FFF2-40B4-BE49-F238E27FC236}">
                <a16:creationId xmlns:a16="http://schemas.microsoft.com/office/drawing/2014/main" id="{D48161AE-DE71-9413-A794-02DFE3DD2063}"/>
              </a:ext>
            </a:extLst>
          </p:cNvPr>
          <p:cNvSpPr>
            <a:spLocks noChangeArrowheads="1"/>
          </p:cNvSpPr>
          <p:nvPr/>
        </p:nvSpPr>
        <p:spPr bwMode="auto">
          <a:xfrm>
            <a:off x="4453499" y="5301616"/>
            <a:ext cx="2655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2400" b="0" u="sng" dirty="0">
                <a:solidFill>
                  <a:srgbClr val="FF0000"/>
                </a:solidFill>
                <a:latin typeface="Calibri" panose="020F0502020204030204" pitchFamily="34" charset="0"/>
                <a:cs typeface="Calibri" panose="020F0502020204030204" pitchFamily="34" charset="0"/>
              </a:rPr>
              <a:t>[3] Document Rank</a:t>
            </a:r>
            <a:r>
              <a:rPr lang="en-US" altLang="en-US" sz="2400" b="0" u="sng" dirty="0">
                <a:solidFill>
                  <a:srgbClr val="FF0000"/>
                </a:solidFill>
                <a:latin typeface="Calibri" panose="020F0502020204030204" pitchFamily="34" charset="0"/>
                <a:cs typeface="Calibri" panose="020F0502020204030204" pitchFamily="34" charset="0"/>
              </a:rPr>
              <a:t> </a:t>
            </a:r>
            <a:endParaRPr lang="zh-TW" altLang="en-US" sz="2400" b="0" u="sng" dirty="0">
              <a:solidFill>
                <a:srgbClr val="FF0000"/>
              </a:solidFill>
              <a:latin typeface="Calibri" panose="020F0502020204030204" pitchFamily="34" charset="0"/>
              <a:cs typeface="Calibri" panose="020F0502020204030204" pitchFamily="34" charset="0"/>
            </a:endParaRPr>
          </a:p>
        </p:txBody>
      </p:sp>
      <p:graphicFrame>
        <p:nvGraphicFramePr>
          <p:cNvPr id="32" name="Group 165">
            <a:extLst>
              <a:ext uri="{FF2B5EF4-FFF2-40B4-BE49-F238E27FC236}">
                <a16:creationId xmlns:a16="http://schemas.microsoft.com/office/drawing/2014/main" id="{BC5D4B17-E003-7FE4-4943-78E546790B73}"/>
              </a:ext>
            </a:extLst>
          </p:cNvPr>
          <p:cNvGraphicFramePr>
            <a:graphicFrameLocks noGrp="1"/>
          </p:cNvGraphicFramePr>
          <p:nvPr>
            <p:extLst>
              <p:ext uri="{D42A27DB-BD31-4B8C-83A1-F6EECF244321}">
                <p14:modId xmlns:p14="http://schemas.microsoft.com/office/powerpoint/2010/main" val="1053243292"/>
              </p:ext>
            </p:extLst>
          </p:nvPr>
        </p:nvGraphicFramePr>
        <p:xfrm>
          <a:off x="2691375" y="5882640"/>
          <a:ext cx="6867525" cy="365760"/>
        </p:xfrm>
        <a:graphic>
          <a:graphicData uri="http://schemas.openxmlformats.org/drawingml/2006/table">
            <a:tbl>
              <a:tblPr/>
              <a:tblGrid>
                <a:gridCol w="3136900">
                  <a:extLst>
                    <a:ext uri="{9D8B030D-6E8A-4147-A177-3AD203B41FA5}">
                      <a16:colId xmlns:a16="http://schemas.microsoft.com/office/drawing/2014/main" val="20000"/>
                    </a:ext>
                  </a:extLst>
                </a:gridCol>
                <a:gridCol w="931863">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1862">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Ranked Retrieval Result</a:t>
                      </a:r>
                      <a:endPar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4</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2</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3</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3" name="Group 167">
            <a:extLst>
              <a:ext uri="{FF2B5EF4-FFF2-40B4-BE49-F238E27FC236}">
                <a16:creationId xmlns:a16="http://schemas.microsoft.com/office/drawing/2014/main" id="{8334A823-771E-A262-0B0F-79C878E8CCA3}"/>
              </a:ext>
            </a:extLst>
          </p:cNvPr>
          <p:cNvGraphicFramePr>
            <a:graphicFrameLocks noGrp="1"/>
          </p:cNvGraphicFramePr>
          <p:nvPr>
            <p:extLst>
              <p:ext uri="{D42A27DB-BD31-4B8C-83A1-F6EECF244321}">
                <p14:modId xmlns:p14="http://schemas.microsoft.com/office/powerpoint/2010/main" val="3316519489"/>
              </p:ext>
            </p:extLst>
          </p:nvPr>
        </p:nvGraphicFramePr>
        <p:xfrm>
          <a:off x="2691375" y="5882640"/>
          <a:ext cx="6867525" cy="365760"/>
        </p:xfrm>
        <a:graphic>
          <a:graphicData uri="http://schemas.openxmlformats.org/drawingml/2006/table">
            <a:tbl>
              <a:tblPr/>
              <a:tblGrid>
                <a:gridCol w="3136900">
                  <a:extLst>
                    <a:ext uri="{9D8B030D-6E8A-4147-A177-3AD203B41FA5}">
                      <a16:colId xmlns:a16="http://schemas.microsoft.com/office/drawing/2014/main" val="20000"/>
                    </a:ext>
                  </a:extLst>
                </a:gridCol>
                <a:gridCol w="931863">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1862">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Ranked Retrieval Result</a:t>
                      </a:r>
                      <a:endPar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4</a:t>
                      </a:r>
                      <a:endPar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2</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graphicFrame>
        <p:nvGraphicFramePr>
          <p:cNvPr id="34" name="Group 137">
            <a:extLst>
              <a:ext uri="{FF2B5EF4-FFF2-40B4-BE49-F238E27FC236}">
                <a16:creationId xmlns:a16="http://schemas.microsoft.com/office/drawing/2014/main" id="{BA96710B-CBC4-BCF6-EAFB-FFB352036E21}"/>
              </a:ext>
            </a:extLst>
          </p:cNvPr>
          <p:cNvGraphicFramePr>
            <a:graphicFrameLocks noGrp="1"/>
          </p:cNvGraphicFramePr>
          <p:nvPr>
            <p:extLst>
              <p:ext uri="{D42A27DB-BD31-4B8C-83A1-F6EECF244321}">
                <p14:modId xmlns:p14="http://schemas.microsoft.com/office/powerpoint/2010/main" val="1710438272"/>
              </p:ext>
            </p:extLst>
          </p:nvPr>
        </p:nvGraphicFramePr>
        <p:xfrm>
          <a:off x="3580374" y="3810000"/>
          <a:ext cx="5089525" cy="733426"/>
        </p:xfrm>
        <a:graphic>
          <a:graphicData uri="http://schemas.openxmlformats.org/drawingml/2006/table">
            <a:tbl>
              <a:tblPr/>
              <a:tblGrid>
                <a:gridCol w="1358900">
                  <a:extLst>
                    <a:ext uri="{9D8B030D-6E8A-4147-A177-3AD203B41FA5}">
                      <a16:colId xmlns:a16="http://schemas.microsoft.com/office/drawing/2014/main" val="20000"/>
                    </a:ext>
                  </a:extLst>
                </a:gridCol>
                <a:gridCol w="931863">
                  <a:extLst>
                    <a:ext uri="{9D8B030D-6E8A-4147-A177-3AD203B41FA5}">
                      <a16:colId xmlns:a16="http://schemas.microsoft.com/office/drawing/2014/main" val="20001"/>
                    </a:ext>
                  </a:extLst>
                </a:gridCol>
                <a:gridCol w="933450">
                  <a:extLst>
                    <a:ext uri="{9D8B030D-6E8A-4147-A177-3AD203B41FA5}">
                      <a16:colId xmlns:a16="http://schemas.microsoft.com/office/drawing/2014/main" val="20002"/>
                    </a:ext>
                  </a:extLst>
                </a:gridCol>
                <a:gridCol w="931862">
                  <a:extLst>
                    <a:ext uri="{9D8B030D-6E8A-4147-A177-3AD203B41FA5}">
                      <a16:colId xmlns:a16="http://schemas.microsoft.com/office/drawing/2014/main" val="20003"/>
                    </a:ext>
                  </a:extLst>
                </a:gridCol>
                <a:gridCol w="933450">
                  <a:extLst>
                    <a:ext uri="{9D8B030D-6E8A-4147-A177-3AD203B41FA5}">
                      <a16:colId xmlns:a16="http://schemas.microsoft.com/office/drawing/2014/main" val="20004"/>
                    </a:ext>
                  </a:extLst>
                </a:gridCol>
              </a:tblGrid>
              <a:tr h="366713">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400" b="0" i="1"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d</a:t>
                      </a:r>
                      <a:r>
                        <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66713">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similarity</a:t>
                      </a:r>
                      <a:endParaRPr kumimoji="1" lang="en-GB" altLang="zh-CN" sz="2400" b="0" i="1"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rPr>
                        <a:t>1</a:t>
                      </a:r>
                      <a:endPar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0.098</a:t>
                      </a:r>
                      <a:endParaRPr kumimoji="1" lang="en-GB" altLang="zh-CN" sz="2400" b="0" i="0" u="none" strike="noStrike" cap="none" normalizeH="0" baseline="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rPr>
                        <a:t>0</a:t>
                      </a:r>
                      <a:endParaRPr kumimoji="1" lang="en-GB" altLang="zh-CN"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9CC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rPr>
                        <a:t>0.707</a:t>
                      </a:r>
                      <a:endParaRPr kumimoji="1" lang="en-US" altLang="zh-TW" sz="2400" b="0" i="0" u="none" strike="noStrike" cap="none" normalizeH="0" baseline="0" dirty="0">
                        <a:ln>
                          <a:noFill/>
                        </a:ln>
                        <a:solidFill>
                          <a:schemeClr val="tx1"/>
                        </a:solidFill>
                        <a:effectLst/>
                        <a:latin typeface="Corbel" panose="020B0503020204020204" pitchFamily="34" charset="0"/>
                        <a:ea typeface="SimSun" panose="02010600030101010101" pitchFamily="2" charset="-122"/>
                        <a:cs typeface="Times New Roman" panose="02020603050405020304" pitchFamily="18"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sp>
        <p:nvSpPr>
          <p:cNvPr id="2" name="Slide Number Placeholder 4">
            <a:extLst>
              <a:ext uri="{FF2B5EF4-FFF2-40B4-BE49-F238E27FC236}">
                <a16:creationId xmlns:a16="http://schemas.microsoft.com/office/drawing/2014/main" id="{3A25556B-9D0C-F70B-4B82-4F11FAEB3298}"/>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27</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324087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par>
                                <p:cTn id="8" presetID="22" presetClass="entr" presetSubtype="1"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up)">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up)">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wipe(up)">
                                      <p:cBhvr>
                                        <p:cTn id="20" dur="500"/>
                                        <p:tgtEl>
                                          <p:spTgt spid="34"/>
                                        </p:tgtEl>
                                      </p:cBhvr>
                                    </p:animEffect>
                                  </p:childTnLst>
                                </p:cTn>
                              </p:par>
                              <p:par>
                                <p:cTn id="21" presetID="22" presetClass="entr" presetSubtype="8"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Effect transition="in" filter="wipe(left)">
                                      <p:cBhvr>
                                        <p:cTn id="2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696B44-E59C-4503-992D-E0F2F76919B9}"/>
              </a:ext>
            </a:extLst>
          </p:cNvPr>
          <p:cNvPicPr>
            <a:picLocks noChangeAspect="1"/>
          </p:cNvPicPr>
          <p:nvPr/>
        </p:nvPicPr>
        <p:blipFill>
          <a:blip r:embed="rId3"/>
          <a:stretch>
            <a:fillRect/>
          </a:stretch>
        </p:blipFill>
        <p:spPr>
          <a:xfrm>
            <a:off x="1544126" y="2809712"/>
            <a:ext cx="9352474" cy="2761207"/>
          </a:xfrm>
          <a:prstGeom prst="rect">
            <a:avLst/>
          </a:prstGeom>
        </p:spPr>
      </p:pic>
      <p:sp>
        <p:nvSpPr>
          <p:cNvPr id="4" name="Rectangle: Rounded Corners 3">
            <a:extLst>
              <a:ext uri="{FF2B5EF4-FFF2-40B4-BE49-F238E27FC236}">
                <a16:creationId xmlns:a16="http://schemas.microsoft.com/office/drawing/2014/main" id="{51B6256A-CC26-4BAA-9F1E-5AF630F0C6F4}"/>
              </a:ext>
            </a:extLst>
          </p:cNvPr>
          <p:cNvSpPr/>
          <p:nvPr/>
        </p:nvSpPr>
        <p:spPr bwMode="auto">
          <a:xfrm>
            <a:off x="1391726" y="2485851"/>
            <a:ext cx="5476337" cy="2000310"/>
          </a:xfrm>
          <a:prstGeom prst="roundRect">
            <a:avLst/>
          </a:prstGeom>
          <a:solidFill>
            <a:srgbClr val="FFFFCC">
              <a:alpha val="20000"/>
            </a:srgbClr>
          </a:solidFill>
          <a:ln w="19050" cap="flat" cmpd="sng" algn="ctr">
            <a:solidFill>
              <a:srgbClr val="FDEADA"/>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Information Retrieval</a:t>
            </a:r>
          </a:p>
          <a:p>
            <a:pPr lvl="1" eaLnBrk="1" hangingPunct="1">
              <a:spcBef>
                <a:spcPts val="600"/>
              </a:spcBef>
            </a:pPr>
            <a:endParaRPr lang="en-US" altLang="zh-TW" dirty="0"/>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sp>
        <p:nvSpPr>
          <p:cNvPr id="10" name="Text Box 92">
            <a:extLst>
              <a:ext uri="{FF2B5EF4-FFF2-40B4-BE49-F238E27FC236}">
                <a16:creationId xmlns:a16="http://schemas.microsoft.com/office/drawing/2014/main" id="{5B629ACA-44C4-4BF6-883D-020B7EA00FE5}"/>
              </a:ext>
            </a:extLst>
          </p:cNvPr>
          <p:cNvSpPr txBox="1">
            <a:spLocks noChangeArrowheads="1"/>
          </p:cNvSpPr>
          <p:nvPr/>
        </p:nvSpPr>
        <p:spPr bwMode="auto">
          <a:xfrm>
            <a:off x="3638550" y="5781991"/>
            <a:ext cx="49149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lvl="0" algn="ctr" eaLnBrk="1" hangingPunct="1">
              <a:defRPr/>
            </a:pPr>
            <a:r>
              <a:rPr lang="en-US" altLang="zh-CN" sz="2400" b="0" dirty="0">
                <a:latin typeface="Calibri" panose="020F0502020204030204" pitchFamily="34" charset="0"/>
                <a:cs typeface="Calibri" panose="020F0502020204030204" pitchFamily="34" charset="0"/>
              </a:rPr>
              <a:t>Architecture of Information Retrieval</a:t>
            </a:r>
            <a:endParaRPr lang="en-US" altLang="zh-TW" sz="2400" b="0" dirty="0">
              <a:latin typeface="Calibri" panose="020F0502020204030204" pitchFamily="34" charset="0"/>
              <a:cs typeface="Calibri" panose="020F0502020204030204" pitchFamily="34" charset="0"/>
            </a:endParaRPr>
          </a:p>
        </p:txBody>
      </p:sp>
      <p:sp>
        <p:nvSpPr>
          <p:cNvPr id="12"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28</a:t>
            </a:fld>
            <a:endParaRPr kumimoji="0" lang="en-US" altLang="zh-TW" sz="1200" b="0" dirty="0">
              <a:solidFill>
                <a:srgbClr val="000000"/>
              </a:solidFill>
              <a:latin typeface="+mn-lt"/>
            </a:endParaRPr>
          </a:p>
        </p:txBody>
      </p:sp>
      <p:grpSp>
        <p:nvGrpSpPr>
          <p:cNvPr id="9" name="Group 8">
            <a:extLst>
              <a:ext uri="{FF2B5EF4-FFF2-40B4-BE49-F238E27FC236}">
                <a16:creationId xmlns:a16="http://schemas.microsoft.com/office/drawing/2014/main" id="{D3F94920-367E-AEE6-F3AA-912D1CA2A625}"/>
              </a:ext>
            </a:extLst>
          </p:cNvPr>
          <p:cNvGrpSpPr/>
          <p:nvPr/>
        </p:nvGrpSpPr>
        <p:grpSpPr>
          <a:xfrm>
            <a:off x="3477163" y="1752600"/>
            <a:ext cx="7919768" cy="2061686"/>
            <a:chOff x="3477163" y="1947073"/>
            <a:chExt cx="7919768" cy="2061686"/>
          </a:xfrm>
        </p:grpSpPr>
        <p:sp>
          <p:nvSpPr>
            <p:cNvPr id="5" name="Rectangle: Rounded Corners 4">
              <a:extLst>
                <a:ext uri="{FF2B5EF4-FFF2-40B4-BE49-F238E27FC236}">
                  <a16:creationId xmlns:a16="http://schemas.microsoft.com/office/drawing/2014/main" id="{2110F74B-ECE2-3835-E86C-7A4C84275DD5}"/>
                </a:ext>
              </a:extLst>
            </p:cNvPr>
            <p:cNvSpPr/>
            <p:nvPr/>
          </p:nvSpPr>
          <p:spPr bwMode="auto">
            <a:xfrm>
              <a:off x="3477163" y="3004185"/>
              <a:ext cx="3238500" cy="1004574"/>
            </a:xfrm>
            <a:prstGeom prst="roundRect">
              <a:avLst/>
            </a:prstGeom>
            <a:noFill/>
            <a:ln w="38100" cap="flat" cmpd="sng" algn="ctr">
              <a:solidFill>
                <a:srgbClr val="FF0000"/>
              </a:solidFill>
              <a:prstDash val="sys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
          <p:nvSpPr>
            <p:cNvPr id="6" name="Text Box 92">
              <a:extLst>
                <a:ext uri="{FF2B5EF4-FFF2-40B4-BE49-F238E27FC236}">
                  <a16:creationId xmlns:a16="http://schemas.microsoft.com/office/drawing/2014/main" id="{02372CCF-2BC4-F298-63A3-C616E152210D}"/>
                </a:ext>
              </a:extLst>
            </p:cNvPr>
            <p:cNvSpPr txBox="1">
              <a:spLocks noChangeArrowheads="1"/>
            </p:cNvSpPr>
            <p:nvPr/>
          </p:nvSpPr>
          <p:spPr bwMode="auto">
            <a:xfrm>
              <a:off x="7053531" y="1947073"/>
              <a:ext cx="434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lvl="0" eaLnBrk="1" hangingPunct="1">
                <a:defRPr/>
              </a:pPr>
              <a:r>
                <a:rPr lang="en-US" altLang="zh-CN" sz="2000" b="0" dirty="0">
                  <a:latin typeface="Calibri" panose="020F0502020204030204" pitchFamily="34" charset="0"/>
                  <a:cs typeface="Calibri" panose="020F0502020204030204" pitchFamily="34" charset="0"/>
                </a:rPr>
                <a:t>It is the data structure used for making search efficient and also conveniently storing useful information like </a:t>
              </a:r>
              <a:r>
                <a:rPr lang="en-US" altLang="zh-CN" sz="2000" b="0" dirty="0" err="1">
                  <a:latin typeface="Calibri" panose="020F0502020204030204" pitchFamily="34" charset="0"/>
                  <a:cs typeface="Calibri" panose="020F0502020204030204" pitchFamily="34" charset="0"/>
                </a:rPr>
                <a:t>df</a:t>
              </a:r>
              <a:r>
                <a:rPr lang="en-US" altLang="zh-CN" sz="2000" b="0" dirty="0">
                  <a:latin typeface="Calibri" panose="020F0502020204030204" pitchFamily="34" charset="0"/>
                  <a:cs typeface="Calibri" panose="020F0502020204030204" pitchFamily="34" charset="0"/>
                </a:rPr>
                <a:t> and </a:t>
              </a:r>
              <a:r>
                <a:rPr lang="en-US" altLang="zh-CN" sz="2000" b="0" dirty="0" err="1">
                  <a:latin typeface="Calibri" panose="020F0502020204030204" pitchFamily="34" charset="0"/>
                  <a:cs typeface="Calibri" panose="020F0502020204030204" pitchFamily="34" charset="0"/>
                </a:rPr>
                <a:t>tf</a:t>
              </a:r>
              <a:r>
                <a:rPr lang="en-US" altLang="zh-CN" sz="2000" b="0" dirty="0">
                  <a:latin typeface="Calibri" panose="020F0502020204030204" pitchFamily="34" charset="0"/>
                  <a:cs typeface="Calibri" panose="020F0502020204030204" pitchFamily="34" charset="0"/>
                </a:rPr>
                <a:t>.</a:t>
              </a:r>
              <a:endParaRPr lang="en-US" altLang="zh-TW" sz="2000" b="0" dirty="0">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F6C58675-53A1-9071-B1DE-1DEFF7B18379}"/>
                </a:ext>
              </a:extLst>
            </p:cNvPr>
            <p:cNvCxnSpPr>
              <a:stCxn id="6" idx="1"/>
            </p:cNvCxnSpPr>
            <p:nvPr/>
          </p:nvCxnSpPr>
          <p:spPr bwMode="auto">
            <a:xfrm flipH="1">
              <a:off x="6019800" y="2454905"/>
              <a:ext cx="1033731" cy="745495"/>
            </a:xfrm>
            <a:prstGeom prst="straightConnector1">
              <a:avLst/>
            </a:prstGeom>
            <a:solidFill>
              <a:schemeClr val="accent1"/>
            </a:solidFill>
            <a:ln w="19050" cap="flat" cmpd="sng" algn="ctr">
              <a:solidFill>
                <a:schemeClr val="tx1"/>
              </a:solidFill>
              <a:prstDash val="solid"/>
              <a:miter lim="800000"/>
              <a:headEnd type="none" w="med" len="med"/>
              <a:tailEnd type="triangle"/>
            </a:ln>
            <a:effectLst/>
          </p:spPr>
        </p:cxnSp>
      </p:grpSp>
    </p:spTree>
    <p:extLst>
      <p:ext uri="{BB962C8B-B14F-4D97-AF65-F5344CB8AC3E}">
        <p14:creationId xmlns:p14="http://schemas.microsoft.com/office/powerpoint/2010/main" val="40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Information Retrieval</a:t>
            </a:r>
          </a:p>
          <a:p>
            <a:pPr lvl="1" eaLnBrk="1" hangingPunct="1">
              <a:spcBef>
                <a:spcPts val="600"/>
              </a:spcBef>
            </a:pPr>
            <a:r>
              <a:rPr lang="en-US" altLang="zh-TW" dirty="0"/>
              <a:t>An inverted index is a list of documents that contain the term.</a:t>
            </a:r>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grpSp>
        <p:nvGrpSpPr>
          <p:cNvPr id="32" name="Group 31">
            <a:extLst>
              <a:ext uri="{FF2B5EF4-FFF2-40B4-BE49-F238E27FC236}">
                <a16:creationId xmlns:a16="http://schemas.microsoft.com/office/drawing/2014/main" id="{A8E64BB2-C6F4-5157-A430-A8A958FBC50F}"/>
              </a:ext>
            </a:extLst>
          </p:cNvPr>
          <p:cNvGrpSpPr/>
          <p:nvPr/>
        </p:nvGrpSpPr>
        <p:grpSpPr>
          <a:xfrm>
            <a:off x="7602534" y="2743200"/>
            <a:ext cx="3751266" cy="3355499"/>
            <a:chOff x="6999426" y="3045301"/>
            <a:chExt cx="3751266" cy="3355499"/>
          </a:xfrm>
        </p:grpSpPr>
        <p:sp>
          <p:nvSpPr>
            <p:cNvPr id="22" name="Rounded Rectangle 33">
              <a:extLst>
                <a:ext uri="{FF2B5EF4-FFF2-40B4-BE49-F238E27FC236}">
                  <a16:creationId xmlns:a16="http://schemas.microsoft.com/office/drawing/2014/main" id="{C6C3DD2B-3E47-4A1D-AB75-03FB369D3498}"/>
                </a:ext>
              </a:extLst>
            </p:cNvPr>
            <p:cNvSpPr>
              <a:spLocks noChangeArrowheads="1"/>
            </p:cNvSpPr>
            <p:nvPr/>
          </p:nvSpPr>
          <p:spPr bwMode="auto">
            <a:xfrm>
              <a:off x="6999426" y="3045301"/>
              <a:ext cx="2794520" cy="3355499"/>
            </a:xfrm>
            <a:prstGeom prst="roundRect">
              <a:avLst>
                <a:gd name="adj" fmla="val 16667"/>
              </a:avLst>
            </a:prstGeom>
            <a:solidFill>
              <a:srgbClr val="FDEADA">
                <a:alpha val="80000"/>
              </a:srgbClr>
            </a:solidFill>
            <a:ln>
              <a:noFill/>
            </a:ln>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lang="en-US" altLang="en-US" sz="2000" dirty="0">
                <a:latin typeface="Calibri" panose="020F0502020204030204" pitchFamily="34" charset="0"/>
                <a:cs typeface="Calibri" panose="020F0502020204030204" pitchFamily="34" charset="0"/>
              </a:endParaRPr>
            </a:p>
          </p:txBody>
        </p:sp>
        <p:grpSp>
          <p:nvGrpSpPr>
            <p:cNvPr id="31" name="Group 30">
              <a:extLst>
                <a:ext uri="{FF2B5EF4-FFF2-40B4-BE49-F238E27FC236}">
                  <a16:creationId xmlns:a16="http://schemas.microsoft.com/office/drawing/2014/main" id="{8605ED0F-7628-A51D-2DDF-3B95222579DD}"/>
                </a:ext>
              </a:extLst>
            </p:cNvPr>
            <p:cNvGrpSpPr/>
            <p:nvPr/>
          </p:nvGrpSpPr>
          <p:grpSpPr>
            <a:xfrm>
              <a:off x="7173689" y="3155246"/>
              <a:ext cx="3577003" cy="3093154"/>
              <a:chOff x="7173689" y="3155246"/>
              <a:chExt cx="3577003" cy="3093154"/>
            </a:xfrm>
          </p:grpSpPr>
          <p:sp>
            <p:nvSpPr>
              <p:cNvPr id="34" name="TextBox 33">
                <a:extLst>
                  <a:ext uri="{FF2B5EF4-FFF2-40B4-BE49-F238E27FC236}">
                    <a16:creationId xmlns:a16="http://schemas.microsoft.com/office/drawing/2014/main" id="{50AA6726-371F-4D55-B848-C416466AFAEE}"/>
                  </a:ext>
                </a:extLst>
              </p:cNvPr>
              <p:cNvSpPr txBox="1"/>
              <p:nvPr/>
            </p:nvSpPr>
            <p:spPr>
              <a:xfrm>
                <a:off x="7173689" y="3155246"/>
                <a:ext cx="2623792" cy="3093154"/>
              </a:xfrm>
              <a:prstGeom prst="rect">
                <a:avLst/>
              </a:prstGeom>
              <a:noFill/>
            </p:spPr>
            <p:txBody>
              <a:bodyPr wrap="square">
                <a:spAutoFit/>
              </a:bodyPr>
              <a:lstStyle/>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computer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d</a:t>
                </a:r>
                <a:r>
                  <a:rPr lang="en-US" altLang="zh-TW"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1</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zh-CN" altLang="en-US" sz="2000" b="0" dirty="0">
                    <a:latin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2</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zh-CN" altLang="en-US" sz="2000" b="0" dirty="0">
                    <a:latin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3</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document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altLang="zh-TW" sz="2000" b="0" dirty="0">
                    <a:latin typeface="Calibri" panose="020F0502020204030204" pitchFamily="34" charset="0"/>
                    <a:ea typeface="Calibri" panose="020F0502020204030204" pitchFamily="34" charset="0"/>
                    <a:cs typeface="Calibri" panose="020F0502020204030204" pitchFamily="34" charset="0"/>
                  </a:rPr>
                  <a:t>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TW"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2</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filtering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3</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information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d</a:t>
                </a:r>
                <a:r>
                  <a:rPr lang="en-US" altLang="zh-TW"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1</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zh-CN" altLang="en-US" sz="2000" b="0" dirty="0">
                    <a:latin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3</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language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1</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library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2</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retrieval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2</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zh-CN" altLang="en-US" sz="2000" b="0" dirty="0">
                    <a:latin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3</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altLang="zh-TW" sz="2000" b="0" dirty="0">
                  <a:latin typeface="Calibri" panose="020F0502020204030204" pitchFamily="34" charset="0"/>
                  <a:ea typeface="Calibri" panose="020F0502020204030204" pitchFamily="34" charset="0"/>
                  <a:cs typeface="Calibri" panose="020F0502020204030204" pitchFamily="34" charset="0"/>
                </a:endParaRPr>
              </a:p>
              <a:p>
                <a:pPr>
                  <a:spcBef>
                    <a:spcPts val="600"/>
                  </a:spcBef>
                </a:pPr>
                <a:r>
                  <a:rPr lang="en-US" altLang="zh-TW" sz="2000" b="0" dirty="0">
                    <a:latin typeface="Calibri" panose="020F0502020204030204" pitchFamily="34" charset="0"/>
                    <a:ea typeface="Calibri" panose="020F0502020204030204" pitchFamily="34" charset="0"/>
                    <a:cs typeface="Calibri" panose="020F0502020204030204" pitchFamily="34" charset="0"/>
                  </a:rPr>
                  <a:t>software </a:t>
                </a:r>
                <a:r>
                  <a:rPr lang="en-US" altLang="zh-TW"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d</a:t>
                </a:r>
                <a:r>
                  <a:rPr lang="en-US" altLang="zh-CN" sz="2000" b="0" baseline="-2500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1</a:t>
                </a:r>
                <a:r>
                  <a:rPr lang="en-US" altLang="zh-CN" sz="2000" b="0"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36" name="AutoShape 40">
                <a:extLst>
                  <a:ext uri="{FF2B5EF4-FFF2-40B4-BE49-F238E27FC236}">
                    <a16:creationId xmlns:a16="http://schemas.microsoft.com/office/drawing/2014/main" id="{64CDE186-FA9A-477A-9D2B-89D5C3250A8E}"/>
                  </a:ext>
                </a:extLst>
              </p:cNvPr>
              <p:cNvSpPr>
                <a:spLocks noChangeArrowheads="1"/>
              </p:cNvSpPr>
              <p:nvPr/>
            </p:nvSpPr>
            <p:spPr bwMode="auto">
              <a:xfrm>
                <a:off x="9379092" y="5210365"/>
                <a:ext cx="1371600" cy="731520"/>
              </a:xfrm>
              <a:prstGeom prst="wedgeRoundRectCallout">
                <a:avLst>
                  <a:gd name="adj1" fmla="val -42356"/>
                  <a:gd name="adj2" fmla="val -71025"/>
                  <a:gd name="adj3" fmla="val 16667"/>
                </a:avLst>
              </a:prstGeom>
              <a:solidFill>
                <a:srgbClr val="FFFFCC"/>
              </a:solidFill>
              <a:ln w="9525">
                <a:solidFill>
                  <a:srgbClr val="CC9900"/>
                </a:solidFill>
                <a:miter lim="800000"/>
                <a:headEnd/>
                <a:tailEnd/>
              </a:ln>
            </p:spPr>
            <p:txBody>
              <a:bodyPr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CN" sz="2000" b="0" dirty="0">
                    <a:solidFill>
                      <a:srgbClr val="FF0000"/>
                    </a:solidFill>
                    <a:latin typeface="Calibri" panose="020F0502020204030204" pitchFamily="34" charset="0"/>
                    <a:cs typeface="Calibri" panose="020F0502020204030204" pitchFamily="34" charset="0"/>
                  </a:rPr>
                  <a:t>I</a:t>
                </a:r>
                <a:r>
                  <a:rPr lang="en-US" altLang="zh-TW" sz="2000" b="0" dirty="0">
                    <a:solidFill>
                      <a:srgbClr val="FF0000"/>
                    </a:solidFill>
                    <a:latin typeface="Calibri" panose="020F0502020204030204" pitchFamily="34" charset="0"/>
                    <a:cs typeface="Calibri" panose="020F0502020204030204" pitchFamily="34" charset="0"/>
                  </a:rPr>
                  <a:t>nverted Index File</a:t>
                </a:r>
              </a:p>
            </p:txBody>
          </p:sp>
        </p:grpSp>
      </p:grpSp>
      <p:sp>
        <p:nvSpPr>
          <p:cNvPr id="23"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29</a:t>
            </a:fld>
            <a:endParaRPr kumimoji="0" lang="en-US" altLang="zh-TW" sz="1200" b="0" dirty="0">
              <a:solidFill>
                <a:srgbClr val="000000"/>
              </a:solidFill>
              <a:latin typeface="+mn-lt"/>
            </a:endParaRPr>
          </a:p>
        </p:txBody>
      </p:sp>
      <p:grpSp>
        <p:nvGrpSpPr>
          <p:cNvPr id="2" name="Group 1">
            <a:extLst>
              <a:ext uri="{FF2B5EF4-FFF2-40B4-BE49-F238E27FC236}">
                <a16:creationId xmlns:a16="http://schemas.microsoft.com/office/drawing/2014/main" id="{D88B041D-4746-FD57-6DD6-17D5619B50DC}"/>
              </a:ext>
            </a:extLst>
          </p:cNvPr>
          <p:cNvGrpSpPr/>
          <p:nvPr/>
        </p:nvGrpSpPr>
        <p:grpSpPr>
          <a:xfrm>
            <a:off x="990600" y="4077764"/>
            <a:ext cx="5707831" cy="2082478"/>
            <a:chOff x="1175856" y="2438400"/>
            <a:chExt cx="5707831" cy="2082478"/>
          </a:xfrm>
        </p:grpSpPr>
        <p:sp>
          <p:nvSpPr>
            <p:cNvPr id="4" name="TextBox 3">
              <a:extLst>
                <a:ext uri="{FF2B5EF4-FFF2-40B4-BE49-F238E27FC236}">
                  <a16:creationId xmlns:a16="http://schemas.microsoft.com/office/drawing/2014/main" id="{571D501A-44B4-05B3-B548-A45AA07D49CD}"/>
                </a:ext>
              </a:extLst>
            </p:cNvPr>
            <p:cNvSpPr txBox="1"/>
            <p:nvPr/>
          </p:nvSpPr>
          <p:spPr>
            <a:xfrm>
              <a:off x="3463939" y="4120768"/>
              <a:ext cx="1131664" cy="400110"/>
            </a:xfrm>
            <a:prstGeom prst="rect">
              <a:avLst/>
            </a:prstGeom>
            <a:noFill/>
          </p:spPr>
          <p:txBody>
            <a:bodyPr wrap="square">
              <a:spAutoFit/>
            </a:bodyPr>
            <a:lstStyle/>
            <a:p>
              <a:pPr algn="ctr"/>
              <a:r>
                <a:rPr kumimoji="0" lang="en-US" altLang="zh-TW" sz="2000" b="0" dirty="0">
                  <a:solidFill>
                    <a:srgbClr val="000000"/>
                  </a:solidFill>
                  <a:latin typeface="Calibri" panose="020F0502020204030204" pitchFamily="34" charset="0"/>
                  <a:cs typeface="Calibri" panose="020F0502020204030204" pitchFamily="34" charset="0"/>
                </a:rPr>
                <a:t>Dataset</a:t>
              </a:r>
              <a:endParaRPr lang="en-US" sz="1400" dirty="0"/>
            </a:p>
          </p:txBody>
        </p:sp>
        <p:grpSp>
          <p:nvGrpSpPr>
            <p:cNvPr id="5" name="Group 4">
              <a:extLst>
                <a:ext uri="{FF2B5EF4-FFF2-40B4-BE49-F238E27FC236}">
                  <a16:creationId xmlns:a16="http://schemas.microsoft.com/office/drawing/2014/main" id="{EDA8A200-024B-6446-8F14-6AD1CE7BA2E5}"/>
                </a:ext>
              </a:extLst>
            </p:cNvPr>
            <p:cNvGrpSpPr/>
            <p:nvPr/>
          </p:nvGrpSpPr>
          <p:grpSpPr>
            <a:xfrm>
              <a:off x="1175856" y="2438400"/>
              <a:ext cx="5707831" cy="1676400"/>
              <a:chOff x="380999" y="2133600"/>
              <a:chExt cx="5707831" cy="1676400"/>
            </a:xfrm>
          </p:grpSpPr>
          <p:sp>
            <p:nvSpPr>
              <p:cNvPr id="6" name="Rounded Rectangle 33">
                <a:extLst>
                  <a:ext uri="{FF2B5EF4-FFF2-40B4-BE49-F238E27FC236}">
                    <a16:creationId xmlns:a16="http://schemas.microsoft.com/office/drawing/2014/main" id="{16EB1791-C627-9D0F-F2D4-03651F8D7B9B}"/>
                  </a:ext>
                </a:extLst>
              </p:cNvPr>
              <p:cNvSpPr>
                <a:spLocks noChangeArrowheads="1"/>
              </p:cNvSpPr>
              <p:nvPr/>
            </p:nvSpPr>
            <p:spPr bwMode="auto">
              <a:xfrm>
                <a:off x="380999" y="2133600"/>
                <a:ext cx="5707831" cy="1676400"/>
              </a:xfrm>
              <a:prstGeom prst="roundRect">
                <a:avLst>
                  <a:gd name="adj" fmla="val 16667"/>
                </a:avLst>
              </a:prstGeom>
              <a:solidFill>
                <a:srgbClr val="99CCFF">
                  <a:alpha val="20000"/>
                </a:srgbClr>
              </a:solidFill>
              <a:ln>
                <a:noFill/>
              </a:ln>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lang="en-US" altLang="en-US" sz="1800"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7927499E-92DA-2E08-B56B-FDE9F75421CB}"/>
                  </a:ext>
                </a:extLst>
              </p:cNvPr>
              <p:cNvGrpSpPr/>
              <p:nvPr/>
            </p:nvGrpSpPr>
            <p:grpSpPr>
              <a:xfrm>
                <a:off x="475343" y="2293461"/>
                <a:ext cx="1642176" cy="1341278"/>
                <a:chOff x="475343" y="2293461"/>
                <a:chExt cx="1642176" cy="1341278"/>
              </a:xfrm>
            </p:grpSpPr>
            <p:sp>
              <p:nvSpPr>
                <p:cNvPr id="29" name="Text Box 5">
                  <a:extLst>
                    <a:ext uri="{FF2B5EF4-FFF2-40B4-BE49-F238E27FC236}">
                      <a16:creationId xmlns:a16="http://schemas.microsoft.com/office/drawing/2014/main" id="{C63C7CB1-0FC7-3BAF-BF3C-F6362786D49F}"/>
                    </a:ext>
                  </a:extLst>
                </p:cNvPr>
                <p:cNvSpPr txBox="1">
                  <a:spLocks noChangeArrowheads="1"/>
                </p:cNvSpPr>
                <p:nvPr/>
              </p:nvSpPr>
              <p:spPr bwMode="auto">
                <a:xfrm>
                  <a:off x="475343" y="2743200"/>
                  <a:ext cx="457200" cy="369888"/>
                </a:xfrm>
                <a:prstGeom prst="rect">
                  <a:avLst/>
                </a:prstGeom>
                <a:noFill/>
                <a:ln>
                  <a:noFill/>
                </a:ln>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ct val="50000"/>
                    </a:spcBef>
                    <a:defRPr/>
                  </a:pPr>
                  <a:r>
                    <a:rPr kumimoji="0" lang="en-US" altLang="zh-CN" sz="1800" b="0" dirty="0">
                      <a:latin typeface="Calibri" panose="020F0502020204030204" pitchFamily="34" charset="0"/>
                      <a:cs typeface="Calibri" panose="020F0502020204030204" pitchFamily="34" charset="0"/>
                    </a:rPr>
                    <a:t>d</a:t>
                  </a:r>
                  <a:r>
                    <a:rPr kumimoji="0" lang="en-US" altLang="zh-TW" sz="1800" b="0" baseline="-25000" dirty="0">
                      <a:latin typeface="Calibri" panose="020F0502020204030204" pitchFamily="34" charset="0"/>
                      <a:cs typeface="Calibri" panose="020F0502020204030204" pitchFamily="34" charset="0"/>
                    </a:rPr>
                    <a:t>1</a:t>
                  </a:r>
                </a:p>
              </p:txBody>
            </p:sp>
            <p:sp>
              <p:nvSpPr>
                <p:cNvPr id="30" name="Flowchart: Document 29">
                  <a:extLst>
                    <a:ext uri="{FF2B5EF4-FFF2-40B4-BE49-F238E27FC236}">
                      <a16:creationId xmlns:a16="http://schemas.microsoft.com/office/drawing/2014/main" id="{336C73A9-335F-C439-E217-3381259FAAA7}"/>
                    </a:ext>
                  </a:extLst>
                </p:cNvPr>
                <p:cNvSpPr/>
                <p:nvPr/>
              </p:nvSpPr>
              <p:spPr bwMode="auto">
                <a:xfrm>
                  <a:off x="863079" y="2293461"/>
                  <a:ext cx="1254440" cy="1341278"/>
                </a:xfrm>
                <a:prstGeom prst="flowChartDocument">
                  <a:avLst/>
                </a:prstGeom>
                <a:solidFill>
                  <a:srgbClr val="FF9999">
                    <a:alpha val="40000"/>
                  </a:srgbClr>
                </a:solidFill>
                <a:ln w="12700">
                  <a:solidFill>
                    <a:srgbClr val="FF9999"/>
                  </a:solidFill>
                  <a:round/>
                  <a:headEnd/>
                  <a:tailEnd/>
                </a:ln>
              </p:spPr>
              <p:txBody>
                <a:bodyPr wrap="none" anchor="ctr"/>
                <a:lstStyle/>
                <a:p>
                  <a:pPr eaLnBrk="1" hangingPunct="1">
                    <a:defRPr/>
                  </a:pPr>
                  <a:r>
                    <a:rPr kumimoji="0" lang="en-US" altLang="zh-TW" sz="1800" b="0" dirty="0">
                      <a:latin typeface="Calibri" panose="020F0502020204030204" pitchFamily="34" charset="0"/>
                      <a:cs typeface="Calibri" panose="020F0502020204030204" pitchFamily="34" charset="0"/>
                    </a:rPr>
                    <a:t>computer</a:t>
                  </a:r>
                </a:p>
                <a:p>
                  <a:pPr eaLnBrk="1" hangingPunct="1">
                    <a:defRPr/>
                  </a:pPr>
                  <a:r>
                    <a:rPr kumimoji="0" lang="en-US" altLang="zh-TW" sz="1800" b="0" dirty="0">
                      <a:latin typeface="Calibri" panose="020F0502020204030204" pitchFamily="34" charset="0"/>
                      <a:cs typeface="Calibri" panose="020F0502020204030204" pitchFamily="34" charset="0"/>
                    </a:rPr>
                    <a:t>information </a:t>
                  </a:r>
                </a:p>
                <a:p>
                  <a:pPr eaLnBrk="1" hangingPunct="1">
                    <a:defRPr/>
                  </a:pPr>
                  <a:r>
                    <a:rPr kumimoji="0" lang="en-US" altLang="zh-TW" sz="1800" b="0" dirty="0">
                      <a:latin typeface="Calibri" panose="020F0502020204030204" pitchFamily="34" charset="0"/>
                      <a:cs typeface="Calibri" panose="020F0502020204030204" pitchFamily="34" charset="0"/>
                    </a:rPr>
                    <a:t>language</a:t>
                  </a:r>
                </a:p>
                <a:p>
                  <a:pPr eaLnBrk="1" hangingPunct="1">
                    <a:defRPr/>
                  </a:pPr>
                  <a:r>
                    <a:rPr kumimoji="0" lang="en-US" altLang="zh-TW" sz="1800" b="0" dirty="0">
                      <a:latin typeface="Calibri" panose="020F0502020204030204" pitchFamily="34" charset="0"/>
                      <a:cs typeface="Calibri" panose="020F0502020204030204" pitchFamily="34" charset="0"/>
                    </a:rPr>
                    <a:t>software</a:t>
                  </a:r>
                  <a:endParaRPr lang="en-US" altLang="zh-TW" sz="1800" b="0" dirty="0">
                    <a:latin typeface="Calibri" panose="020F0502020204030204" pitchFamily="34" charset="0"/>
                    <a:cs typeface="Calibri" panose="020F0502020204030204" pitchFamily="34" charset="0"/>
                  </a:endParaRPr>
                </a:p>
              </p:txBody>
            </p:sp>
          </p:grpSp>
          <p:grpSp>
            <p:nvGrpSpPr>
              <p:cNvPr id="21" name="Group 20">
                <a:extLst>
                  <a:ext uri="{FF2B5EF4-FFF2-40B4-BE49-F238E27FC236}">
                    <a16:creationId xmlns:a16="http://schemas.microsoft.com/office/drawing/2014/main" id="{666F99E7-CE51-33C1-219C-0A30F460A366}"/>
                  </a:ext>
                </a:extLst>
              </p:cNvPr>
              <p:cNvGrpSpPr/>
              <p:nvPr/>
            </p:nvGrpSpPr>
            <p:grpSpPr>
              <a:xfrm>
                <a:off x="2286000" y="2293461"/>
                <a:ext cx="1673540" cy="1341278"/>
                <a:chOff x="2587940" y="2301240"/>
                <a:chExt cx="1673540" cy="1341278"/>
              </a:xfrm>
            </p:grpSpPr>
            <p:sp>
              <p:nvSpPr>
                <p:cNvPr id="27" name="Text Box 11">
                  <a:extLst>
                    <a:ext uri="{FF2B5EF4-FFF2-40B4-BE49-F238E27FC236}">
                      <a16:creationId xmlns:a16="http://schemas.microsoft.com/office/drawing/2014/main" id="{74E9F6F9-71BA-1B05-0404-CAAB56AF37A6}"/>
                    </a:ext>
                  </a:extLst>
                </p:cNvPr>
                <p:cNvSpPr txBox="1">
                  <a:spLocks noChangeArrowheads="1"/>
                </p:cNvSpPr>
                <p:nvPr/>
              </p:nvSpPr>
              <p:spPr bwMode="auto">
                <a:xfrm>
                  <a:off x="2587940" y="2745406"/>
                  <a:ext cx="457200" cy="369888"/>
                </a:xfrm>
                <a:prstGeom prst="rect">
                  <a:avLst/>
                </a:prstGeom>
                <a:noFill/>
                <a:ln>
                  <a:noFill/>
                </a:ln>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ct val="50000"/>
                    </a:spcBef>
                    <a:defRPr/>
                  </a:pPr>
                  <a:r>
                    <a:rPr kumimoji="0" lang="en-US" altLang="zh-CN" sz="1800" b="0" dirty="0">
                      <a:latin typeface="Calibri" panose="020F0502020204030204" pitchFamily="34" charset="0"/>
                      <a:cs typeface="Calibri" panose="020F0502020204030204" pitchFamily="34" charset="0"/>
                    </a:rPr>
                    <a:t>d</a:t>
                  </a:r>
                  <a:r>
                    <a:rPr kumimoji="0" lang="en-US" altLang="zh-TW" sz="1800" b="0" baseline="-25000" dirty="0">
                      <a:latin typeface="Calibri" panose="020F0502020204030204" pitchFamily="34" charset="0"/>
                      <a:cs typeface="Calibri" panose="020F0502020204030204" pitchFamily="34" charset="0"/>
                    </a:rPr>
                    <a:t>2</a:t>
                  </a:r>
                </a:p>
              </p:txBody>
            </p:sp>
            <p:sp>
              <p:nvSpPr>
                <p:cNvPr id="28" name="Flowchart: Document 27">
                  <a:extLst>
                    <a:ext uri="{FF2B5EF4-FFF2-40B4-BE49-F238E27FC236}">
                      <a16:creationId xmlns:a16="http://schemas.microsoft.com/office/drawing/2014/main" id="{6FAE6DFA-B2C6-CDF2-0E35-98FD8CDC16CB}"/>
                    </a:ext>
                  </a:extLst>
                </p:cNvPr>
                <p:cNvSpPr/>
                <p:nvPr/>
              </p:nvSpPr>
              <p:spPr bwMode="auto">
                <a:xfrm>
                  <a:off x="3007040" y="2301240"/>
                  <a:ext cx="1254440" cy="1341278"/>
                </a:xfrm>
                <a:prstGeom prst="flowChartDocument">
                  <a:avLst/>
                </a:prstGeom>
                <a:solidFill>
                  <a:srgbClr val="FF9999">
                    <a:alpha val="40000"/>
                  </a:srgbClr>
                </a:solidFill>
                <a:ln w="12700">
                  <a:solidFill>
                    <a:srgbClr val="FF9999"/>
                  </a:solidFill>
                  <a:round/>
                  <a:headEnd/>
                  <a:tailEnd/>
                </a:ln>
              </p:spPr>
              <p:txBody>
                <a:bodyPr wrap="none" anchor="ctr"/>
                <a:lstStyle/>
                <a:p>
                  <a:pPr eaLnBrk="1" hangingPunct="1">
                    <a:defRPr/>
                  </a:pPr>
                  <a:r>
                    <a:rPr kumimoji="0" lang="en-US" altLang="zh-TW" sz="1800" b="0" dirty="0">
                      <a:latin typeface="Calibri" panose="020F0502020204030204" pitchFamily="34" charset="0"/>
                      <a:cs typeface="Calibri" panose="020F0502020204030204" pitchFamily="34" charset="0"/>
                    </a:rPr>
                    <a:t>computer</a:t>
                  </a:r>
                </a:p>
                <a:p>
                  <a:pPr eaLnBrk="1" hangingPunct="1">
                    <a:defRPr/>
                  </a:pPr>
                  <a:r>
                    <a:rPr kumimoji="0" lang="en-US" altLang="zh-TW" sz="1800" b="0" dirty="0">
                      <a:latin typeface="Calibri" panose="020F0502020204030204" pitchFamily="34" charset="0"/>
                      <a:cs typeface="Calibri" panose="020F0502020204030204" pitchFamily="34" charset="0"/>
                    </a:rPr>
                    <a:t>document</a:t>
                  </a:r>
                </a:p>
                <a:p>
                  <a:pPr eaLnBrk="1" hangingPunct="1">
                    <a:defRPr/>
                  </a:pPr>
                  <a:r>
                    <a:rPr kumimoji="0" lang="en-US" altLang="zh-TW" sz="1800" b="0" dirty="0">
                      <a:latin typeface="Calibri" panose="020F0502020204030204" pitchFamily="34" charset="0"/>
                      <a:cs typeface="Calibri" panose="020F0502020204030204" pitchFamily="34" charset="0"/>
                    </a:rPr>
                    <a:t>library</a:t>
                  </a:r>
                </a:p>
                <a:p>
                  <a:pPr eaLnBrk="1" hangingPunct="1">
                    <a:defRPr/>
                  </a:pPr>
                  <a:r>
                    <a:rPr kumimoji="0" lang="en-US" altLang="zh-TW" sz="1800" b="0" dirty="0">
                      <a:latin typeface="Calibri" panose="020F0502020204030204" pitchFamily="34" charset="0"/>
                      <a:cs typeface="Calibri" panose="020F0502020204030204" pitchFamily="34" charset="0"/>
                    </a:rPr>
                    <a:t>retrieval</a:t>
                  </a:r>
                  <a:endParaRPr lang="en-US" altLang="zh-TW" sz="1800" b="0" dirty="0">
                    <a:latin typeface="Calibri" panose="020F0502020204030204" pitchFamily="34" charset="0"/>
                    <a:cs typeface="Calibri" panose="020F0502020204030204" pitchFamily="34" charset="0"/>
                  </a:endParaRPr>
                </a:p>
              </p:txBody>
            </p:sp>
          </p:grpSp>
          <p:grpSp>
            <p:nvGrpSpPr>
              <p:cNvPr id="24" name="Group 23">
                <a:extLst>
                  <a:ext uri="{FF2B5EF4-FFF2-40B4-BE49-F238E27FC236}">
                    <a16:creationId xmlns:a16="http://schemas.microsoft.com/office/drawing/2014/main" id="{3280AE47-A765-FCFB-A68A-8B6C29BD4494}"/>
                  </a:ext>
                </a:extLst>
              </p:cNvPr>
              <p:cNvGrpSpPr/>
              <p:nvPr/>
            </p:nvGrpSpPr>
            <p:grpSpPr>
              <a:xfrm>
                <a:off x="4129227" y="2293461"/>
                <a:ext cx="1704472" cy="1341278"/>
                <a:chOff x="7471052" y="1866581"/>
                <a:chExt cx="1704472" cy="1341278"/>
              </a:xfrm>
            </p:grpSpPr>
            <p:sp>
              <p:nvSpPr>
                <p:cNvPr id="25" name="Text Box 17">
                  <a:extLst>
                    <a:ext uri="{FF2B5EF4-FFF2-40B4-BE49-F238E27FC236}">
                      <a16:creationId xmlns:a16="http://schemas.microsoft.com/office/drawing/2014/main" id="{3ABA32DD-34B2-0667-85D1-FC539A129C99}"/>
                    </a:ext>
                  </a:extLst>
                </p:cNvPr>
                <p:cNvSpPr txBox="1">
                  <a:spLocks noChangeArrowheads="1"/>
                </p:cNvSpPr>
                <p:nvPr/>
              </p:nvSpPr>
              <p:spPr bwMode="auto">
                <a:xfrm>
                  <a:off x="7471052" y="2344895"/>
                  <a:ext cx="533400" cy="369888"/>
                </a:xfrm>
                <a:prstGeom prst="rect">
                  <a:avLst/>
                </a:prstGeom>
                <a:noFill/>
                <a:ln>
                  <a:noFill/>
                </a:ln>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ct val="50000"/>
                    </a:spcBef>
                    <a:defRPr/>
                  </a:pPr>
                  <a:r>
                    <a:rPr kumimoji="0" lang="en-US" altLang="zh-CN" sz="1800" b="0" dirty="0">
                      <a:latin typeface="Calibri" panose="020F0502020204030204" pitchFamily="34" charset="0"/>
                      <a:cs typeface="Calibri" panose="020F0502020204030204" pitchFamily="34" charset="0"/>
                    </a:rPr>
                    <a:t>d</a:t>
                  </a:r>
                  <a:r>
                    <a:rPr kumimoji="0" lang="en-US" altLang="zh-TW" sz="1800" b="0" baseline="-25000" dirty="0">
                      <a:latin typeface="Calibri" panose="020F0502020204030204" pitchFamily="34" charset="0"/>
                      <a:cs typeface="Calibri" panose="020F0502020204030204" pitchFamily="34" charset="0"/>
                    </a:rPr>
                    <a:t>3</a:t>
                  </a:r>
                </a:p>
              </p:txBody>
            </p:sp>
            <p:sp>
              <p:nvSpPr>
                <p:cNvPr id="26" name="Flowchart: Document 25">
                  <a:extLst>
                    <a:ext uri="{FF2B5EF4-FFF2-40B4-BE49-F238E27FC236}">
                      <a16:creationId xmlns:a16="http://schemas.microsoft.com/office/drawing/2014/main" id="{D16E6DE2-AA84-F13F-6998-10DA8F4E7C12}"/>
                    </a:ext>
                  </a:extLst>
                </p:cNvPr>
                <p:cNvSpPr/>
                <p:nvPr/>
              </p:nvSpPr>
              <p:spPr bwMode="auto">
                <a:xfrm>
                  <a:off x="7921084" y="1866581"/>
                  <a:ext cx="1254440" cy="1341278"/>
                </a:xfrm>
                <a:prstGeom prst="flowChartDocument">
                  <a:avLst/>
                </a:prstGeom>
                <a:solidFill>
                  <a:srgbClr val="FF9999">
                    <a:alpha val="40000"/>
                  </a:srgbClr>
                </a:solidFill>
                <a:ln w="12700">
                  <a:solidFill>
                    <a:srgbClr val="FF9999"/>
                  </a:solidFill>
                  <a:round/>
                  <a:headEnd/>
                  <a:tailEnd/>
                </a:ln>
              </p:spPr>
              <p:txBody>
                <a:bodyPr wrap="none" anchor="ctr"/>
                <a:lstStyle/>
                <a:p>
                  <a:pPr eaLnBrk="1" hangingPunct="1">
                    <a:defRPr/>
                  </a:pPr>
                  <a:r>
                    <a:rPr kumimoji="0" lang="en-US" altLang="zh-TW" sz="1800" b="0" dirty="0">
                      <a:solidFill>
                        <a:srgbClr val="000000"/>
                      </a:solidFill>
                      <a:latin typeface="Calibri" panose="020F0502020204030204" pitchFamily="34" charset="0"/>
                      <a:cs typeface="Calibri" panose="020F0502020204030204" pitchFamily="34" charset="0"/>
                    </a:rPr>
                    <a:t>compute</a:t>
                  </a:r>
                  <a:r>
                    <a:rPr kumimoji="0" lang="en-US" altLang="zh-CN" sz="1800" b="0" dirty="0">
                      <a:solidFill>
                        <a:srgbClr val="000000"/>
                      </a:solidFill>
                      <a:latin typeface="Calibri" panose="020F0502020204030204" pitchFamily="34" charset="0"/>
                      <a:cs typeface="Calibri" panose="020F0502020204030204" pitchFamily="34" charset="0"/>
                    </a:rPr>
                    <a:t>r</a:t>
                  </a:r>
                  <a:endParaRPr kumimoji="0" lang="en-US" altLang="zh-TW" sz="1800" b="0" dirty="0">
                    <a:solidFill>
                      <a:srgbClr val="000000"/>
                    </a:solidFill>
                    <a:latin typeface="Calibri" panose="020F0502020204030204" pitchFamily="34" charset="0"/>
                    <a:cs typeface="Calibri" panose="020F0502020204030204" pitchFamily="34" charset="0"/>
                  </a:endParaRPr>
                </a:p>
                <a:p>
                  <a:pPr eaLnBrk="1" hangingPunct="1">
                    <a:defRPr/>
                  </a:pPr>
                  <a:r>
                    <a:rPr kumimoji="0" lang="en-US" altLang="zh-TW" sz="1800" b="0" dirty="0">
                      <a:solidFill>
                        <a:srgbClr val="000000"/>
                      </a:solidFill>
                      <a:latin typeface="Calibri" panose="020F0502020204030204" pitchFamily="34" charset="0"/>
                      <a:cs typeface="Calibri" panose="020F0502020204030204" pitchFamily="34" charset="0"/>
                    </a:rPr>
                    <a:t>information </a:t>
                  </a:r>
                </a:p>
                <a:p>
                  <a:pPr eaLnBrk="1" hangingPunct="1">
                    <a:defRPr/>
                  </a:pPr>
                  <a:r>
                    <a:rPr kumimoji="0" lang="en-US" altLang="zh-TW" sz="1800" b="0" dirty="0">
                      <a:latin typeface="Calibri" panose="020F0502020204030204" pitchFamily="34" charset="0"/>
                      <a:cs typeface="Calibri" panose="020F0502020204030204" pitchFamily="34" charset="0"/>
                    </a:rPr>
                    <a:t>retrieval</a:t>
                  </a:r>
                  <a:endParaRPr kumimoji="0" lang="en-US" altLang="zh-TW" sz="1800" b="0" dirty="0">
                    <a:solidFill>
                      <a:srgbClr val="000000"/>
                    </a:solidFill>
                    <a:latin typeface="Calibri" panose="020F0502020204030204" pitchFamily="34" charset="0"/>
                    <a:cs typeface="Calibri" panose="020F0502020204030204" pitchFamily="34" charset="0"/>
                  </a:endParaRPr>
                </a:p>
                <a:p>
                  <a:pPr eaLnBrk="1" hangingPunct="1">
                    <a:defRPr/>
                  </a:pPr>
                  <a:r>
                    <a:rPr kumimoji="0" lang="en-US" altLang="zh-TW" sz="1800" b="0" dirty="0">
                      <a:solidFill>
                        <a:srgbClr val="000000"/>
                      </a:solidFill>
                      <a:latin typeface="Calibri" panose="020F0502020204030204" pitchFamily="34" charset="0"/>
                      <a:cs typeface="Calibri" panose="020F0502020204030204" pitchFamily="34" charset="0"/>
                    </a:rPr>
                    <a:t>filtering</a:t>
                  </a:r>
                  <a:endParaRPr lang="en-US" altLang="zh-TW" sz="1800" b="0" dirty="0">
                    <a:latin typeface="Calibri" panose="020F0502020204030204" pitchFamily="34" charset="0"/>
                    <a:cs typeface="Calibri" panose="020F0502020204030204" pitchFamily="34" charset="0"/>
                  </a:endParaRPr>
                </a:p>
              </p:txBody>
            </p:sp>
          </p:grpSp>
        </p:grpSp>
      </p:grpSp>
      <p:sp>
        <p:nvSpPr>
          <p:cNvPr id="33" name="Rectangle: Rounded Corners 32">
            <a:extLst>
              <a:ext uri="{FF2B5EF4-FFF2-40B4-BE49-F238E27FC236}">
                <a16:creationId xmlns:a16="http://schemas.microsoft.com/office/drawing/2014/main" id="{33C0FAE6-70D2-63FD-5CC9-BAF7513FD0F6}"/>
              </a:ext>
            </a:extLst>
          </p:cNvPr>
          <p:cNvSpPr/>
          <p:nvPr/>
        </p:nvSpPr>
        <p:spPr bwMode="auto">
          <a:xfrm>
            <a:off x="3144940" y="3048000"/>
            <a:ext cx="1571168" cy="566298"/>
          </a:xfrm>
          <a:prstGeom prst="roundRect">
            <a:avLst/>
          </a:prstGeom>
          <a:solidFill>
            <a:srgbClr val="CCECFF"/>
          </a:solidFill>
          <a:ln w="19050" cap="flat" cmpd="sng" algn="ctr">
            <a:solidFill>
              <a:schemeClr val="bg1">
                <a:lumMod val="50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information</a:t>
            </a:r>
          </a:p>
        </p:txBody>
      </p:sp>
      <p:cxnSp>
        <p:nvCxnSpPr>
          <p:cNvPr id="37" name="Connector: Elbow 36">
            <a:extLst>
              <a:ext uri="{FF2B5EF4-FFF2-40B4-BE49-F238E27FC236}">
                <a16:creationId xmlns:a16="http://schemas.microsoft.com/office/drawing/2014/main" id="{D14A58C9-0DBC-127D-D999-2DEBA5857046}"/>
              </a:ext>
            </a:extLst>
          </p:cNvPr>
          <p:cNvCxnSpPr>
            <a:cxnSpLocks/>
            <a:stCxn id="33" idx="3"/>
          </p:cNvCxnSpPr>
          <p:nvPr/>
        </p:nvCxnSpPr>
        <p:spPr bwMode="auto">
          <a:xfrm>
            <a:off x="4716108" y="3331149"/>
            <a:ext cx="2886426" cy="924093"/>
          </a:xfrm>
          <a:prstGeom prst="bentConnector3">
            <a:avLst>
              <a:gd name="adj1" fmla="val 74137"/>
            </a:avLst>
          </a:prstGeom>
          <a:solidFill>
            <a:schemeClr val="accent1"/>
          </a:solidFill>
          <a:ln w="19050" cap="flat" cmpd="sng" algn="ctr">
            <a:solidFill>
              <a:schemeClr val="tx1"/>
            </a:solidFill>
            <a:prstDash val="dash"/>
            <a:miter lim="800000"/>
            <a:headEnd type="none" w="med" len="med"/>
            <a:tailEnd type="triangle"/>
          </a:ln>
          <a:effectLst/>
        </p:spPr>
      </p:cxnSp>
      <p:cxnSp>
        <p:nvCxnSpPr>
          <p:cNvPr id="40" name="Connector: Elbow 39">
            <a:extLst>
              <a:ext uri="{FF2B5EF4-FFF2-40B4-BE49-F238E27FC236}">
                <a16:creationId xmlns:a16="http://schemas.microsoft.com/office/drawing/2014/main" id="{14FD307D-F19D-B2E3-D392-84527DB108A9}"/>
              </a:ext>
            </a:extLst>
          </p:cNvPr>
          <p:cNvCxnSpPr>
            <a:cxnSpLocks/>
            <a:stCxn id="33" idx="2"/>
            <a:endCxn id="30" idx="0"/>
          </p:cNvCxnSpPr>
          <p:nvPr/>
        </p:nvCxnSpPr>
        <p:spPr bwMode="auto">
          <a:xfrm rot="5400000">
            <a:off x="2703549" y="3010649"/>
            <a:ext cx="623327" cy="1830624"/>
          </a:xfrm>
          <a:prstGeom prst="bentConnector3">
            <a:avLst/>
          </a:prstGeom>
          <a:solidFill>
            <a:schemeClr val="accent1"/>
          </a:solidFill>
          <a:ln w="9525" cap="flat" cmpd="sng" algn="ctr">
            <a:solidFill>
              <a:schemeClr val="tx1"/>
            </a:solidFill>
            <a:prstDash val="solid"/>
            <a:miter lim="800000"/>
            <a:headEnd type="none" w="med" len="med"/>
            <a:tailEnd type="triangle" w="med" len="med"/>
          </a:ln>
          <a:effectLst/>
        </p:spPr>
      </p:cxnSp>
      <p:cxnSp>
        <p:nvCxnSpPr>
          <p:cNvPr id="42" name="Connector: Elbow 41">
            <a:extLst>
              <a:ext uri="{FF2B5EF4-FFF2-40B4-BE49-F238E27FC236}">
                <a16:creationId xmlns:a16="http://schemas.microsoft.com/office/drawing/2014/main" id="{EF7DD357-539A-80AE-71DB-9523C6789F60}"/>
              </a:ext>
            </a:extLst>
          </p:cNvPr>
          <p:cNvCxnSpPr>
            <a:cxnSpLocks/>
            <a:stCxn id="33" idx="2"/>
            <a:endCxn id="26" idx="0"/>
          </p:cNvCxnSpPr>
          <p:nvPr/>
        </p:nvCxnSpPr>
        <p:spPr bwMode="auto">
          <a:xfrm rot="16200000" flipH="1">
            <a:off x="4561639" y="2983183"/>
            <a:ext cx="623327" cy="1885556"/>
          </a:xfrm>
          <a:prstGeom prst="bentConnector3">
            <a:avLst/>
          </a:prstGeom>
          <a:solidFill>
            <a:schemeClr val="accent1"/>
          </a:solidFill>
          <a:ln w="9525" cap="flat" cmpd="sng" algn="ctr">
            <a:solidFill>
              <a:schemeClr val="tx1"/>
            </a:solidFill>
            <a:prstDash val="solid"/>
            <a:miter lim="800000"/>
            <a:headEnd type="triangle" w="med" len="med"/>
            <a:tailEnd type="triangle" w="med" len="med"/>
          </a:ln>
          <a:effectLst/>
        </p:spPr>
      </p:cxnSp>
      <p:cxnSp>
        <p:nvCxnSpPr>
          <p:cNvPr id="45" name="Straight Connector 44">
            <a:extLst>
              <a:ext uri="{FF2B5EF4-FFF2-40B4-BE49-F238E27FC236}">
                <a16:creationId xmlns:a16="http://schemas.microsoft.com/office/drawing/2014/main" id="{57C6E696-60C7-B33E-F6A6-8B724ECEC6AC}"/>
              </a:ext>
            </a:extLst>
          </p:cNvPr>
          <p:cNvCxnSpPr>
            <a:cxnSpLocks/>
          </p:cNvCxnSpPr>
          <p:nvPr/>
        </p:nvCxnSpPr>
        <p:spPr bwMode="auto">
          <a:xfrm flipV="1">
            <a:off x="3930524" y="3925644"/>
            <a:ext cx="0" cy="304240"/>
          </a:xfrm>
          <a:prstGeom prst="line">
            <a:avLst/>
          </a:prstGeom>
          <a:solidFill>
            <a:schemeClr val="accent1"/>
          </a:solidFill>
          <a:ln w="9525" cap="flat" cmpd="sng" algn="ctr">
            <a:solidFill>
              <a:schemeClr val="tx1"/>
            </a:solidFill>
            <a:prstDash val="solid"/>
            <a:miter lim="800000"/>
            <a:headEnd type="triangle" w="med" len="med"/>
            <a:tailEnd type="none" w="med" len="med"/>
          </a:ln>
          <a:effectLst/>
        </p:spPr>
      </p:cxnSp>
      <p:sp>
        <p:nvSpPr>
          <p:cNvPr id="14" name="TextBox 13">
            <a:extLst>
              <a:ext uri="{FF2B5EF4-FFF2-40B4-BE49-F238E27FC236}">
                <a16:creationId xmlns:a16="http://schemas.microsoft.com/office/drawing/2014/main" id="{E18233DB-585B-4BEF-1D83-DB8A45FDEA90}"/>
              </a:ext>
            </a:extLst>
          </p:cNvPr>
          <p:cNvSpPr txBox="1"/>
          <p:nvPr/>
        </p:nvSpPr>
        <p:spPr>
          <a:xfrm>
            <a:off x="1719854" y="3097719"/>
            <a:ext cx="1786626"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Query</a:t>
            </a:r>
          </a:p>
        </p:txBody>
      </p:sp>
    </p:spTree>
    <p:extLst>
      <p:ext uri="{BB962C8B-B14F-4D97-AF65-F5344CB8AC3E}">
        <p14:creationId xmlns:p14="http://schemas.microsoft.com/office/powerpoint/2010/main" val="400839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5BEE33-27E3-4728-AA0A-469C8CAFB72A}"/>
              </a:ext>
            </a:extLst>
          </p:cNvPr>
          <p:cNvSpPr>
            <a:spLocks noGrp="1" noChangeArrowheads="1"/>
          </p:cNvSpPr>
          <p:nvPr>
            <p:ph type="body" idx="1"/>
          </p:nvPr>
        </p:nvSpPr>
        <p:spPr>
          <a:xfrm>
            <a:off x="609600" y="1554480"/>
            <a:ext cx="10972800" cy="4876800"/>
          </a:xfrm>
        </p:spPr>
        <p:txBody>
          <a:bodyPr/>
          <a:lstStyle/>
          <a:p>
            <a:pPr eaLnBrk="1" hangingPunct="1">
              <a:spcBef>
                <a:spcPts val="600"/>
              </a:spcBef>
              <a:defRPr/>
            </a:pPr>
            <a:r>
              <a:rPr lang="en-US" altLang="zh-CN" dirty="0"/>
              <a:t>Learning Objectives</a:t>
            </a:r>
          </a:p>
          <a:p>
            <a:pPr lvl="1" eaLnBrk="1" hangingPunct="1">
              <a:spcBef>
                <a:spcPts val="600"/>
              </a:spcBef>
              <a:defRPr/>
            </a:pPr>
            <a:r>
              <a:rPr lang="en-US" altLang="zh-CN" dirty="0"/>
              <a:t>Text Classification</a:t>
            </a:r>
          </a:p>
          <a:p>
            <a:pPr lvl="2" eaLnBrk="1" hangingPunct="1">
              <a:spcBef>
                <a:spcPts val="600"/>
              </a:spcBef>
              <a:defRPr/>
            </a:pPr>
            <a:r>
              <a:rPr lang="en-US" altLang="zh-CN" dirty="0"/>
              <a:t>Classification Models</a:t>
            </a:r>
          </a:p>
          <a:p>
            <a:pPr lvl="2" eaLnBrk="1" hangingPunct="1">
              <a:spcBef>
                <a:spcPts val="600"/>
              </a:spcBef>
              <a:defRPr/>
            </a:pPr>
            <a:r>
              <a:rPr lang="en-US" altLang="zh-CN" dirty="0"/>
              <a:t>Linguistic Features</a:t>
            </a:r>
          </a:p>
          <a:p>
            <a:pPr lvl="1" eaLnBrk="1" hangingPunct="1">
              <a:spcBef>
                <a:spcPts val="600"/>
              </a:spcBef>
              <a:defRPr/>
            </a:pPr>
            <a:r>
              <a:rPr lang="en-US" altLang="zh-CN" dirty="0"/>
              <a:t>Text Ranking</a:t>
            </a:r>
          </a:p>
          <a:p>
            <a:pPr lvl="2" eaLnBrk="1" hangingPunct="1">
              <a:spcBef>
                <a:spcPts val="600"/>
              </a:spcBef>
              <a:defRPr/>
            </a:pPr>
            <a:r>
              <a:rPr lang="en-US" altLang="zh-CN" dirty="0"/>
              <a:t>Relevance and Cosine Similarity</a:t>
            </a:r>
          </a:p>
          <a:p>
            <a:pPr lvl="2" eaLnBrk="1" hangingPunct="1">
              <a:spcBef>
                <a:spcPts val="600"/>
              </a:spcBef>
              <a:defRPr/>
            </a:pPr>
            <a:r>
              <a:rPr lang="en-US" altLang="zh-CN" dirty="0"/>
              <a:t>Bag-of-Word Retrieval vs. Dense Retrieval</a:t>
            </a:r>
          </a:p>
        </p:txBody>
      </p:sp>
      <p:sp>
        <p:nvSpPr>
          <p:cNvPr id="21508" name="Rectangle 3">
            <a:extLst>
              <a:ext uri="{FF2B5EF4-FFF2-40B4-BE49-F238E27FC236}">
                <a16:creationId xmlns:a16="http://schemas.microsoft.com/office/drawing/2014/main" id="{68E2B6A3-DDC3-49EB-979C-20B8D64EFF90}"/>
              </a:ext>
            </a:extLst>
          </p:cNvPr>
          <p:cNvSpPr>
            <a:spLocks noGrp="1" noChangeArrowheads="1"/>
          </p:cNvSpPr>
          <p:nvPr>
            <p:ph type="title"/>
          </p:nvPr>
        </p:nvSpPr>
        <p:spPr/>
        <p:txBody>
          <a:bodyPr/>
          <a:lstStyle/>
          <a:p>
            <a:pPr eaLnBrk="1" hangingPunct="1"/>
            <a:r>
              <a:rPr lang="en-US" altLang="en-US" sz="4000" dirty="0"/>
              <a:t>Outline</a:t>
            </a:r>
            <a:endParaRPr lang="zh-TW" altLang="en-US"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a:t>
            </a:fld>
            <a:endParaRPr kumimoji="0" lang="en-US" altLang="zh-TW" sz="1200" b="0" dirty="0">
              <a:solidFill>
                <a:srgbClr val="000000"/>
              </a:solidFill>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Information Retrieval</a:t>
            </a:r>
          </a:p>
          <a:p>
            <a:pPr lvl="1" eaLnBrk="1" hangingPunct="1">
              <a:spcBef>
                <a:spcPts val="600"/>
              </a:spcBef>
            </a:pPr>
            <a:r>
              <a:rPr lang="en-US" altLang="zh-TW" dirty="0"/>
              <a:t>The inverted index consists of two parts, a dictionary and the postings.</a:t>
            </a:r>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sp>
        <p:nvSpPr>
          <p:cNvPr id="23" name="AutoShape 44">
            <a:extLst>
              <a:ext uri="{FF2B5EF4-FFF2-40B4-BE49-F238E27FC236}">
                <a16:creationId xmlns:a16="http://schemas.microsoft.com/office/drawing/2014/main" id="{0E76B210-B7AC-40A9-B257-3BF391E2BA9F}"/>
              </a:ext>
            </a:extLst>
          </p:cNvPr>
          <p:cNvSpPr>
            <a:spLocks noChangeArrowheads="1"/>
          </p:cNvSpPr>
          <p:nvPr/>
        </p:nvSpPr>
        <p:spPr bwMode="auto">
          <a:xfrm>
            <a:off x="1461273" y="5063630"/>
            <a:ext cx="1828800" cy="731520"/>
          </a:xfrm>
          <a:prstGeom prst="wedgeRoundRectCallout">
            <a:avLst>
              <a:gd name="adj1" fmla="val 56667"/>
              <a:gd name="adj2" fmla="val 51704"/>
              <a:gd name="adj3" fmla="val 16667"/>
            </a:avLst>
          </a:prstGeom>
          <a:solidFill>
            <a:srgbClr val="FFFFCC"/>
          </a:solidFill>
          <a:ln w="9525">
            <a:solidFill>
              <a:srgbClr val="CC9900"/>
            </a:solidFill>
            <a:miter lim="800000"/>
            <a:headEnd/>
            <a:tailEnd/>
          </a:ln>
        </p:spPr>
        <p:txBody>
          <a:bodyPr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rgbClr val="FF0000"/>
                </a:solidFill>
                <a:latin typeface="Calibri" panose="020F0502020204030204" pitchFamily="34" charset="0"/>
                <a:cs typeface="Calibri" panose="020F0502020204030204" pitchFamily="34" charset="0"/>
              </a:rPr>
              <a:t>Sorted Alphabetically</a:t>
            </a:r>
          </a:p>
        </p:txBody>
      </p:sp>
      <p:sp>
        <p:nvSpPr>
          <p:cNvPr id="24" name="AutoShape 45">
            <a:extLst>
              <a:ext uri="{FF2B5EF4-FFF2-40B4-BE49-F238E27FC236}">
                <a16:creationId xmlns:a16="http://schemas.microsoft.com/office/drawing/2014/main" id="{41508624-6D43-43BF-95E5-3E2A2274ACF2}"/>
              </a:ext>
            </a:extLst>
          </p:cNvPr>
          <p:cNvSpPr>
            <a:spLocks noChangeArrowheads="1"/>
          </p:cNvSpPr>
          <p:nvPr/>
        </p:nvSpPr>
        <p:spPr bwMode="auto">
          <a:xfrm>
            <a:off x="7315200" y="5516880"/>
            <a:ext cx="1828800" cy="731520"/>
          </a:xfrm>
          <a:prstGeom prst="wedgeRoundRectCallout">
            <a:avLst>
              <a:gd name="adj1" fmla="val -58500"/>
              <a:gd name="adj2" fmla="val -8438"/>
              <a:gd name="adj3" fmla="val 16667"/>
            </a:avLst>
          </a:prstGeom>
          <a:solidFill>
            <a:srgbClr val="FFFFCC"/>
          </a:solidFill>
          <a:ln w="9525">
            <a:solidFill>
              <a:srgbClr val="CC9900"/>
            </a:solidFill>
            <a:miter lim="800000"/>
            <a:headEnd/>
            <a:tailEnd/>
          </a:ln>
        </p:spPr>
        <p:txBody>
          <a:bodyPr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rgbClr val="FF0000"/>
                </a:solidFill>
                <a:latin typeface="Calibri" panose="020F0502020204030204" pitchFamily="34" charset="0"/>
                <a:cs typeface="Calibri" panose="020F0502020204030204" pitchFamily="34" charset="0"/>
              </a:rPr>
              <a:t>Sorted by Document IDs</a:t>
            </a:r>
          </a:p>
        </p:txBody>
      </p:sp>
      <p:sp>
        <p:nvSpPr>
          <p:cNvPr id="25" name="AutoShape 47">
            <a:extLst>
              <a:ext uri="{FF2B5EF4-FFF2-40B4-BE49-F238E27FC236}">
                <a16:creationId xmlns:a16="http://schemas.microsoft.com/office/drawing/2014/main" id="{9FE1E56B-44C7-42E8-A3CD-CB2843A0E239}"/>
              </a:ext>
            </a:extLst>
          </p:cNvPr>
          <p:cNvSpPr>
            <a:spLocks/>
          </p:cNvSpPr>
          <p:nvPr/>
        </p:nvSpPr>
        <p:spPr bwMode="auto">
          <a:xfrm rot="16200000">
            <a:off x="4250322" y="4494845"/>
            <a:ext cx="137795" cy="1628284"/>
          </a:xfrm>
          <a:prstGeom prst="leftBrace">
            <a:avLst>
              <a:gd name="adj1" fmla="val 58333"/>
              <a:gd name="adj2" fmla="val 50000"/>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endParaRPr lang="zh-TW" altLang="en-US" sz="1600" b="0">
              <a:solidFill>
                <a:srgbClr val="CC9900"/>
              </a:solidFill>
              <a:latin typeface="Calibri" panose="020F0502020204030204" pitchFamily="34" charset="0"/>
              <a:cs typeface="Calibri" panose="020F0502020204030204" pitchFamily="34" charset="0"/>
            </a:endParaRPr>
          </a:p>
        </p:txBody>
      </p:sp>
      <p:sp>
        <p:nvSpPr>
          <p:cNvPr id="26" name="Rectangle 49">
            <a:extLst>
              <a:ext uri="{FF2B5EF4-FFF2-40B4-BE49-F238E27FC236}">
                <a16:creationId xmlns:a16="http://schemas.microsoft.com/office/drawing/2014/main" id="{8A91A4D9-09FA-44CB-A725-35E492F3901F}"/>
              </a:ext>
            </a:extLst>
          </p:cNvPr>
          <p:cNvSpPr>
            <a:spLocks noChangeArrowheads="1"/>
          </p:cNvSpPr>
          <p:nvPr/>
        </p:nvSpPr>
        <p:spPr bwMode="auto">
          <a:xfrm>
            <a:off x="3162670" y="5514410"/>
            <a:ext cx="26180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a:solidFill>
                  <a:srgbClr val="FF0000"/>
                </a:solidFill>
                <a:latin typeface="Calibri" panose="020F0502020204030204" pitchFamily="34" charset="0"/>
                <a:cs typeface="Calibri" panose="020F0502020204030204" pitchFamily="34" charset="0"/>
              </a:rPr>
              <a:t>Dictionary </a:t>
            </a:r>
          </a:p>
          <a:p>
            <a:pPr algn="ctr" eaLnBrk="1" hangingPunct="1">
              <a:spcBef>
                <a:spcPct val="0"/>
              </a:spcBef>
              <a:buClrTx/>
              <a:buSzTx/>
              <a:buFontTx/>
              <a:buNone/>
            </a:pPr>
            <a:r>
              <a:rPr lang="en-US" altLang="zh-TW" sz="2000" b="0">
                <a:solidFill>
                  <a:srgbClr val="FF0000"/>
                </a:solidFill>
                <a:latin typeface="Calibri" panose="020F0502020204030204" pitchFamily="34" charset="0"/>
                <a:cs typeface="Calibri" panose="020F0502020204030204" pitchFamily="34" charset="0"/>
              </a:rPr>
              <a:t>(Vocabulary or Lexicon)</a:t>
            </a:r>
            <a:endParaRPr lang="zh-TW" altLang="en-US" sz="2000" b="0">
              <a:solidFill>
                <a:srgbClr val="FF0000"/>
              </a:solidFill>
              <a:latin typeface="Calibri" panose="020F0502020204030204" pitchFamily="34" charset="0"/>
              <a:cs typeface="Calibri" panose="020F0502020204030204" pitchFamily="34" charset="0"/>
            </a:endParaRPr>
          </a:p>
        </p:txBody>
      </p:sp>
      <p:sp>
        <p:nvSpPr>
          <p:cNvPr id="27" name="Rectangle 50">
            <a:extLst>
              <a:ext uri="{FF2B5EF4-FFF2-40B4-BE49-F238E27FC236}">
                <a16:creationId xmlns:a16="http://schemas.microsoft.com/office/drawing/2014/main" id="{65F3D6CB-6375-4EF7-97F4-F8B07C674EAA}"/>
              </a:ext>
            </a:extLst>
          </p:cNvPr>
          <p:cNvSpPr>
            <a:spLocks noChangeArrowheads="1"/>
          </p:cNvSpPr>
          <p:nvPr/>
        </p:nvSpPr>
        <p:spPr bwMode="auto">
          <a:xfrm>
            <a:off x="6133001" y="5590610"/>
            <a:ext cx="10470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r>
              <a:rPr lang="en-US" altLang="zh-TW" sz="2000" b="0">
                <a:solidFill>
                  <a:srgbClr val="FF0000"/>
                </a:solidFill>
                <a:latin typeface="Calibri" panose="020F0502020204030204" pitchFamily="34" charset="0"/>
                <a:cs typeface="Calibri" panose="020F0502020204030204" pitchFamily="34" charset="0"/>
              </a:rPr>
              <a:t>Postings</a:t>
            </a:r>
            <a:endParaRPr lang="zh-TW" altLang="en-US" sz="2000" b="0">
              <a:solidFill>
                <a:srgbClr val="FF0000"/>
              </a:solidFill>
              <a:latin typeface="Calibri" panose="020F0502020204030204" pitchFamily="34" charset="0"/>
              <a:cs typeface="Calibri" panose="020F0502020204030204" pitchFamily="34" charset="0"/>
            </a:endParaRPr>
          </a:p>
        </p:txBody>
      </p:sp>
      <p:sp>
        <p:nvSpPr>
          <p:cNvPr id="28" name="AutoShape 52">
            <a:extLst>
              <a:ext uri="{FF2B5EF4-FFF2-40B4-BE49-F238E27FC236}">
                <a16:creationId xmlns:a16="http://schemas.microsoft.com/office/drawing/2014/main" id="{73035F80-4186-4D6B-8ED9-4D31F7EDFA43}"/>
              </a:ext>
            </a:extLst>
          </p:cNvPr>
          <p:cNvSpPr>
            <a:spLocks noChangeArrowheads="1"/>
          </p:cNvSpPr>
          <p:nvPr/>
        </p:nvSpPr>
        <p:spPr bwMode="auto">
          <a:xfrm>
            <a:off x="6826146" y="4450080"/>
            <a:ext cx="1676400" cy="731520"/>
          </a:xfrm>
          <a:prstGeom prst="wedgeRoundRectCallout">
            <a:avLst>
              <a:gd name="adj1" fmla="val -35315"/>
              <a:gd name="adj2" fmla="val -65196"/>
              <a:gd name="adj3" fmla="val 16667"/>
            </a:avLst>
          </a:prstGeom>
          <a:solidFill>
            <a:srgbClr val="FFFFCC"/>
          </a:solidFill>
          <a:ln w="9525">
            <a:solidFill>
              <a:srgbClr val="CC9900"/>
            </a:solidFill>
            <a:miter lim="800000"/>
            <a:headEnd/>
            <a:tailEnd/>
          </a:ln>
        </p:spPr>
        <p:txBody>
          <a:bodyPr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rgbClr val="FF0000"/>
                </a:solidFill>
                <a:latin typeface="Calibri" panose="020F0502020204030204" pitchFamily="34" charset="0"/>
                <a:cs typeface="Calibri" panose="020F0502020204030204" pitchFamily="34" charset="0"/>
              </a:rPr>
              <a:t>A Linked List for Each Term</a:t>
            </a:r>
          </a:p>
        </p:txBody>
      </p:sp>
      <p:sp>
        <p:nvSpPr>
          <p:cNvPr id="29" name="AutoShape 53">
            <a:extLst>
              <a:ext uri="{FF2B5EF4-FFF2-40B4-BE49-F238E27FC236}">
                <a16:creationId xmlns:a16="http://schemas.microsoft.com/office/drawing/2014/main" id="{A314EC0B-40B8-4BFE-B849-10EB2C6A1E67}"/>
              </a:ext>
            </a:extLst>
          </p:cNvPr>
          <p:cNvSpPr>
            <a:spLocks noChangeArrowheads="1"/>
          </p:cNvSpPr>
          <p:nvPr/>
        </p:nvSpPr>
        <p:spPr bwMode="auto">
          <a:xfrm>
            <a:off x="6209201" y="2844940"/>
            <a:ext cx="1752600" cy="457200"/>
          </a:xfrm>
          <a:prstGeom prst="wedgeRoundRectCallout">
            <a:avLst>
              <a:gd name="adj1" fmla="val -50000"/>
              <a:gd name="adj2" fmla="val 75463"/>
              <a:gd name="adj3" fmla="val 16667"/>
            </a:avLst>
          </a:prstGeom>
          <a:solidFill>
            <a:srgbClr val="FFFFCC"/>
          </a:solidFill>
          <a:ln w="9525">
            <a:solidFill>
              <a:srgbClr val="CC9900"/>
            </a:solidFill>
            <a:miter lim="800000"/>
            <a:headEnd/>
            <a:tailEnd/>
          </a:ln>
        </p:spPr>
        <p:txBody>
          <a:bodyPr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rgbClr val="FF0000"/>
                </a:solidFill>
                <a:latin typeface="Calibri" panose="020F0502020204030204" pitchFamily="34" charset="0"/>
                <a:cs typeface="Calibri" panose="020F0502020204030204" pitchFamily="34" charset="0"/>
              </a:rPr>
              <a:t>Document IDs</a:t>
            </a:r>
          </a:p>
        </p:txBody>
      </p:sp>
      <p:sp>
        <p:nvSpPr>
          <p:cNvPr id="30" name="AutoShape 54">
            <a:extLst>
              <a:ext uri="{FF2B5EF4-FFF2-40B4-BE49-F238E27FC236}">
                <a16:creationId xmlns:a16="http://schemas.microsoft.com/office/drawing/2014/main" id="{4ED583DD-D27E-440D-88C9-67429E6D58C4}"/>
              </a:ext>
            </a:extLst>
          </p:cNvPr>
          <p:cNvSpPr>
            <a:spLocks noChangeArrowheads="1"/>
          </p:cNvSpPr>
          <p:nvPr/>
        </p:nvSpPr>
        <p:spPr bwMode="auto">
          <a:xfrm>
            <a:off x="4148308" y="2872021"/>
            <a:ext cx="1568450" cy="457200"/>
          </a:xfrm>
          <a:prstGeom prst="wedgeRoundRectCallout">
            <a:avLst>
              <a:gd name="adj1" fmla="val -47397"/>
              <a:gd name="adj2" fmla="val 72738"/>
              <a:gd name="adj3" fmla="val 16667"/>
            </a:avLst>
          </a:prstGeom>
          <a:solidFill>
            <a:srgbClr val="FFFFCC"/>
          </a:solidFill>
          <a:ln w="9525">
            <a:solidFill>
              <a:srgbClr val="CC9900"/>
            </a:solidFill>
            <a:miter lim="800000"/>
            <a:headEnd/>
            <a:tailEnd/>
          </a:ln>
        </p:spPr>
        <p:txBody>
          <a:bodyPr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CN" sz="2000" b="0" dirty="0">
                <a:solidFill>
                  <a:srgbClr val="FF0000"/>
                </a:solidFill>
                <a:latin typeface="Calibri" panose="020F0502020204030204" pitchFamily="34" charset="0"/>
                <a:cs typeface="Calibri" panose="020F0502020204030204" pitchFamily="34" charset="0"/>
              </a:rPr>
              <a:t>Index </a:t>
            </a:r>
            <a:r>
              <a:rPr lang="en-US" altLang="zh-TW" sz="2000" b="0" dirty="0">
                <a:solidFill>
                  <a:srgbClr val="FF0000"/>
                </a:solidFill>
                <a:latin typeface="Calibri" panose="020F0502020204030204" pitchFamily="34" charset="0"/>
                <a:cs typeface="Calibri" panose="020F0502020204030204" pitchFamily="34" charset="0"/>
              </a:rPr>
              <a:t>Terms</a:t>
            </a:r>
          </a:p>
        </p:txBody>
      </p:sp>
      <p:sp>
        <p:nvSpPr>
          <p:cNvPr id="31" name="Rectangle 56">
            <a:extLst>
              <a:ext uri="{FF2B5EF4-FFF2-40B4-BE49-F238E27FC236}">
                <a16:creationId xmlns:a16="http://schemas.microsoft.com/office/drawing/2014/main" id="{427C6BED-2F72-4AA8-92DB-7BCF323E1D3E}"/>
              </a:ext>
            </a:extLst>
          </p:cNvPr>
          <p:cNvSpPr>
            <a:spLocks noChangeArrowheads="1"/>
          </p:cNvSpPr>
          <p:nvPr/>
        </p:nvSpPr>
        <p:spPr bwMode="auto">
          <a:xfrm>
            <a:off x="3505078" y="3481914"/>
            <a:ext cx="1628286"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computer {3}</a:t>
            </a:r>
          </a:p>
        </p:txBody>
      </p:sp>
      <p:sp>
        <p:nvSpPr>
          <p:cNvPr id="32" name="Line 57">
            <a:extLst>
              <a:ext uri="{FF2B5EF4-FFF2-40B4-BE49-F238E27FC236}">
                <a16:creationId xmlns:a16="http://schemas.microsoft.com/office/drawing/2014/main" id="{080BE424-D1DD-4BEF-A0F0-433F26A8F893}"/>
              </a:ext>
            </a:extLst>
          </p:cNvPr>
          <p:cNvSpPr>
            <a:spLocks noChangeShapeType="1"/>
          </p:cNvSpPr>
          <p:nvPr/>
        </p:nvSpPr>
        <p:spPr bwMode="auto">
          <a:xfrm>
            <a:off x="5133363" y="3710222"/>
            <a:ext cx="39003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p:sp>
        <p:nvSpPr>
          <p:cNvPr id="33" name="Rectangle 59">
            <a:extLst>
              <a:ext uri="{FF2B5EF4-FFF2-40B4-BE49-F238E27FC236}">
                <a16:creationId xmlns:a16="http://schemas.microsoft.com/office/drawing/2014/main" id="{09DCC816-DDBD-4650-BE0F-A7F300691AF1}"/>
              </a:ext>
            </a:extLst>
          </p:cNvPr>
          <p:cNvSpPr>
            <a:spLocks noChangeArrowheads="1"/>
          </p:cNvSpPr>
          <p:nvPr/>
        </p:nvSpPr>
        <p:spPr bwMode="auto">
          <a:xfrm>
            <a:off x="5523401" y="3481914"/>
            <a:ext cx="73152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1 [1]</a:t>
            </a:r>
          </a:p>
        </p:txBody>
      </p:sp>
      <p:sp>
        <p:nvSpPr>
          <p:cNvPr id="35" name="Rectangle 60">
            <a:extLst>
              <a:ext uri="{FF2B5EF4-FFF2-40B4-BE49-F238E27FC236}">
                <a16:creationId xmlns:a16="http://schemas.microsoft.com/office/drawing/2014/main" id="{FB298BB1-45F3-4C12-A692-5785B3BED698}"/>
              </a:ext>
            </a:extLst>
          </p:cNvPr>
          <p:cNvSpPr>
            <a:spLocks noChangeArrowheads="1"/>
          </p:cNvSpPr>
          <p:nvPr/>
        </p:nvSpPr>
        <p:spPr bwMode="auto">
          <a:xfrm>
            <a:off x="6276364" y="3481914"/>
            <a:ext cx="73152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2 [2]</a:t>
            </a:r>
          </a:p>
        </p:txBody>
      </p:sp>
      <p:sp>
        <p:nvSpPr>
          <p:cNvPr id="37" name="Rectangle 61">
            <a:extLst>
              <a:ext uri="{FF2B5EF4-FFF2-40B4-BE49-F238E27FC236}">
                <a16:creationId xmlns:a16="http://schemas.microsoft.com/office/drawing/2014/main" id="{36CF86AF-1A1A-4D18-A7DC-B12D61131663}"/>
              </a:ext>
            </a:extLst>
          </p:cNvPr>
          <p:cNvSpPr>
            <a:spLocks noChangeArrowheads="1"/>
          </p:cNvSpPr>
          <p:nvPr/>
        </p:nvSpPr>
        <p:spPr bwMode="auto">
          <a:xfrm>
            <a:off x="7038364" y="3481914"/>
            <a:ext cx="73152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3 [1]</a:t>
            </a:r>
          </a:p>
        </p:txBody>
      </p:sp>
      <p:sp>
        <p:nvSpPr>
          <p:cNvPr id="38" name="Rectangle 62">
            <a:extLst>
              <a:ext uri="{FF2B5EF4-FFF2-40B4-BE49-F238E27FC236}">
                <a16:creationId xmlns:a16="http://schemas.microsoft.com/office/drawing/2014/main" id="{2D145BB2-35F3-480F-8B0C-A109850ACB0B}"/>
              </a:ext>
            </a:extLst>
          </p:cNvPr>
          <p:cNvSpPr>
            <a:spLocks noChangeArrowheads="1"/>
          </p:cNvSpPr>
          <p:nvPr/>
        </p:nvSpPr>
        <p:spPr bwMode="auto">
          <a:xfrm>
            <a:off x="3505078" y="4548714"/>
            <a:ext cx="1628286"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software {1}</a:t>
            </a:r>
          </a:p>
        </p:txBody>
      </p:sp>
      <p:sp>
        <p:nvSpPr>
          <p:cNvPr id="39" name="Line 63">
            <a:extLst>
              <a:ext uri="{FF2B5EF4-FFF2-40B4-BE49-F238E27FC236}">
                <a16:creationId xmlns:a16="http://schemas.microsoft.com/office/drawing/2014/main" id="{6F1D8CED-5342-43A4-9D4C-363091BEB6A4}"/>
              </a:ext>
            </a:extLst>
          </p:cNvPr>
          <p:cNvSpPr>
            <a:spLocks noChangeShapeType="1"/>
          </p:cNvSpPr>
          <p:nvPr/>
        </p:nvSpPr>
        <p:spPr bwMode="auto">
          <a:xfrm>
            <a:off x="5133362" y="4727776"/>
            <a:ext cx="39003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p:sp>
        <p:nvSpPr>
          <p:cNvPr id="40" name="Rectangle 64">
            <a:extLst>
              <a:ext uri="{FF2B5EF4-FFF2-40B4-BE49-F238E27FC236}">
                <a16:creationId xmlns:a16="http://schemas.microsoft.com/office/drawing/2014/main" id="{C58E3500-987B-4A0B-B106-753F005BC64F}"/>
              </a:ext>
            </a:extLst>
          </p:cNvPr>
          <p:cNvSpPr>
            <a:spLocks noChangeArrowheads="1"/>
          </p:cNvSpPr>
          <p:nvPr/>
        </p:nvSpPr>
        <p:spPr bwMode="auto">
          <a:xfrm>
            <a:off x="5523401" y="4548714"/>
            <a:ext cx="73152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1 [1]</a:t>
            </a:r>
          </a:p>
        </p:txBody>
      </p:sp>
      <p:sp>
        <p:nvSpPr>
          <p:cNvPr id="41" name="Rectangle 67">
            <a:extLst>
              <a:ext uri="{FF2B5EF4-FFF2-40B4-BE49-F238E27FC236}">
                <a16:creationId xmlns:a16="http://schemas.microsoft.com/office/drawing/2014/main" id="{210D003F-3B08-473D-A6BE-8A135BEEAAF0}"/>
              </a:ext>
            </a:extLst>
          </p:cNvPr>
          <p:cNvSpPr>
            <a:spLocks noChangeArrowheads="1"/>
          </p:cNvSpPr>
          <p:nvPr/>
        </p:nvSpPr>
        <p:spPr bwMode="auto">
          <a:xfrm>
            <a:off x="3505078" y="4015314"/>
            <a:ext cx="1628286"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information {2}</a:t>
            </a:r>
          </a:p>
        </p:txBody>
      </p:sp>
      <p:sp>
        <p:nvSpPr>
          <p:cNvPr id="42" name="Line 68">
            <a:extLst>
              <a:ext uri="{FF2B5EF4-FFF2-40B4-BE49-F238E27FC236}">
                <a16:creationId xmlns:a16="http://schemas.microsoft.com/office/drawing/2014/main" id="{4A6F598E-60B9-4539-9486-627AC9EDACBE}"/>
              </a:ext>
            </a:extLst>
          </p:cNvPr>
          <p:cNvSpPr>
            <a:spLocks noChangeShapeType="1"/>
          </p:cNvSpPr>
          <p:nvPr/>
        </p:nvSpPr>
        <p:spPr bwMode="auto">
          <a:xfrm>
            <a:off x="5133362" y="4243618"/>
            <a:ext cx="390038"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latin typeface="Calibri" panose="020F0502020204030204" pitchFamily="34" charset="0"/>
              <a:cs typeface="Calibri" panose="020F0502020204030204" pitchFamily="34" charset="0"/>
            </a:endParaRPr>
          </a:p>
        </p:txBody>
      </p:sp>
      <p:sp>
        <p:nvSpPr>
          <p:cNvPr id="43" name="Rectangle 69">
            <a:extLst>
              <a:ext uri="{FF2B5EF4-FFF2-40B4-BE49-F238E27FC236}">
                <a16:creationId xmlns:a16="http://schemas.microsoft.com/office/drawing/2014/main" id="{F5DA8179-8055-4FE0-A8DF-6BADDDA4CED6}"/>
              </a:ext>
            </a:extLst>
          </p:cNvPr>
          <p:cNvSpPr>
            <a:spLocks noChangeArrowheads="1"/>
          </p:cNvSpPr>
          <p:nvPr/>
        </p:nvSpPr>
        <p:spPr bwMode="auto">
          <a:xfrm>
            <a:off x="5523401" y="4015314"/>
            <a:ext cx="73152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1 [1]</a:t>
            </a:r>
          </a:p>
        </p:txBody>
      </p:sp>
      <p:sp>
        <p:nvSpPr>
          <p:cNvPr id="44" name="Rectangle 70">
            <a:extLst>
              <a:ext uri="{FF2B5EF4-FFF2-40B4-BE49-F238E27FC236}">
                <a16:creationId xmlns:a16="http://schemas.microsoft.com/office/drawing/2014/main" id="{F2B89F2E-4F97-4DA6-9263-BB341D008A07}"/>
              </a:ext>
            </a:extLst>
          </p:cNvPr>
          <p:cNvSpPr>
            <a:spLocks noChangeArrowheads="1"/>
          </p:cNvSpPr>
          <p:nvPr/>
        </p:nvSpPr>
        <p:spPr bwMode="auto">
          <a:xfrm>
            <a:off x="6276364" y="4015314"/>
            <a:ext cx="73152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zh-TW" sz="2000" b="0" dirty="0">
                <a:solidFill>
                  <a:schemeClr val="tx1"/>
                </a:solidFill>
                <a:latin typeface="Calibri" panose="020F0502020204030204" pitchFamily="34" charset="0"/>
                <a:cs typeface="Calibri" panose="020F0502020204030204" pitchFamily="34" charset="0"/>
              </a:rPr>
              <a:t>3 [3]</a:t>
            </a:r>
          </a:p>
        </p:txBody>
      </p:sp>
      <p:sp>
        <p:nvSpPr>
          <p:cNvPr id="45" name="AutoShape 72">
            <a:extLst>
              <a:ext uri="{FF2B5EF4-FFF2-40B4-BE49-F238E27FC236}">
                <a16:creationId xmlns:a16="http://schemas.microsoft.com/office/drawing/2014/main" id="{81470963-9603-43AD-8A64-EA8B7D6D2965}"/>
              </a:ext>
            </a:extLst>
          </p:cNvPr>
          <p:cNvSpPr>
            <a:spLocks/>
          </p:cNvSpPr>
          <p:nvPr/>
        </p:nvSpPr>
        <p:spPr bwMode="auto">
          <a:xfrm rot="16200000">
            <a:off x="6666401" y="4158685"/>
            <a:ext cx="152400" cy="2286000"/>
          </a:xfrm>
          <a:prstGeom prst="leftBrace">
            <a:avLst>
              <a:gd name="adj1" fmla="val 125000"/>
              <a:gd name="adj2" fmla="val 50000"/>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endParaRPr lang="zh-TW" altLang="en-US" sz="1600" b="0">
              <a:solidFill>
                <a:srgbClr val="CC9900"/>
              </a:solidFill>
              <a:latin typeface="Calibri" panose="020F0502020204030204" pitchFamily="34" charset="0"/>
              <a:cs typeface="Calibri" panose="020F0502020204030204" pitchFamily="34" charset="0"/>
            </a:endParaRPr>
          </a:p>
        </p:txBody>
      </p:sp>
      <p:sp>
        <p:nvSpPr>
          <p:cNvPr id="46" name="Text Box 74">
            <a:extLst>
              <a:ext uri="{FF2B5EF4-FFF2-40B4-BE49-F238E27FC236}">
                <a16:creationId xmlns:a16="http://schemas.microsoft.com/office/drawing/2014/main" id="{5CD65C08-61A2-4367-AC27-EAEA5E1E955E}"/>
              </a:ext>
            </a:extLst>
          </p:cNvPr>
          <p:cNvSpPr txBox="1">
            <a:spLocks noChangeArrowheads="1"/>
          </p:cNvSpPr>
          <p:nvPr/>
        </p:nvSpPr>
        <p:spPr bwMode="auto">
          <a:xfrm>
            <a:off x="4148311" y="5005914"/>
            <a:ext cx="4924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50000"/>
              </a:spcBef>
              <a:buClrTx/>
              <a:buSzTx/>
              <a:buFontTx/>
              <a:buNone/>
            </a:pPr>
            <a:r>
              <a:rPr lang="en-US" altLang="zh-TW" sz="2000" b="0">
                <a:solidFill>
                  <a:schemeClr val="tx1"/>
                </a:solidFill>
                <a:latin typeface="Calibri" panose="020F0502020204030204" pitchFamily="34" charset="0"/>
                <a:cs typeface="Calibri" panose="020F0502020204030204" pitchFamily="34" charset="0"/>
              </a:rPr>
              <a:t>…</a:t>
            </a:r>
          </a:p>
        </p:txBody>
      </p:sp>
      <p:sp>
        <p:nvSpPr>
          <p:cNvPr id="34"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30</a:t>
            </a:fld>
            <a:endParaRPr kumimoji="0" lang="en-US" altLang="zh-TW" sz="1200" b="0" dirty="0">
              <a:solidFill>
                <a:srgbClr val="000000"/>
              </a:solidFill>
              <a:latin typeface="+mn-lt"/>
            </a:endParaRPr>
          </a:p>
        </p:txBody>
      </p:sp>
      <p:sp>
        <p:nvSpPr>
          <p:cNvPr id="3" name="TextBox 2">
            <a:extLst>
              <a:ext uri="{FF2B5EF4-FFF2-40B4-BE49-F238E27FC236}">
                <a16:creationId xmlns:a16="http://schemas.microsoft.com/office/drawing/2014/main" id="{6FBB3F2F-190C-7DA6-006B-C5371CC0B689}"/>
              </a:ext>
            </a:extLst>
          </p:cNvPr>
          <p:cNvSpPr txBox="1"/>
          <p:nvPr/>
        </p:nvSpPr>
        <p:spPr>
          <a:xfrm>
            <a:off x="545612" y="2819400"/>
            <a:ext cx="2730988" cy="1846659"/>
          </a:xfrm>
          <a:prstGeom prst="rect">
            <a:avLst/>
          </a:prstGeom>
          <a:noFill/>
        </p:spPr>
        <p:txBody>
          <a:bodyPr wrap="square">
            <a:spAutoFit/>
          </a:bodyPr>
          <a:lstStyle/>
          <a:p>
            <a:r>
              <a:rPr lang="en-US" sz="1900" b="0" i="0" u="none" strike="noStrike" baseline="0" dirty="0">
                <a:latin typeface="Calibri" panose="020F0502020204030204" pitchFamily="34" charset="0"/>
                <a:ea typeface="Calibri" panose="020F0502020204030204" pitchFamily="34" charset="0"/>
                <a:cs typeface="Calibri" panose="020F0502020204030204" pitchFamily="34" charset="0"/>
              </a:rPr>
              <a:t>The dictionary is a list of terms, each pointing to a postings list for the term. The dictionary can also contain the document frequency for each term.</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A5CFA88-9B54-1116-E6B8-FAB71F12F2AD}"/>
              </a:ext>
            </a:extLst>
          </p:cNvPr>
          <p:cNvSpPr txBox="1"/>
          <p:nvPr/>
        </p:nvSpPr>
        <p:spPr>
          <a:xfrm>
            <a:off x="8839200" y="2821021"/>
            <a:ext cx="2788246" cy="2139047"/>
          </a:xfrm>
          <a:prstGeom prst="rect">
            <a:avLst/>
          </a:prstGeom>
          <a:noFill/>
        </p:spPr>
        <p:txBody>
          <a:bodyPr wrap="square">
            <a:spAutoFit/>
          </a:bodyPr>
          <a:lstStyle/>
          <a:p>
            <a:r>
              <a:rPr lang="en-US" sz="1900" b="0" i="0" u="none" strike="noStrike" baseline="0" dirty="0">
                <a:latin typeface="Calibri" panose="020F0502020204030204" pitchFamily="34" charset="0"/>
                <a:ea typeface="Calibri" panose="020F0502020204030204" pitchFamily="34" charset="0"/>
                <a:cs typeface="Calibri" panose="020F0502020204030204" pitchFamily="34" charset="0"/>
              </a:rPr>
              <a:t>A postings list is the list of document IDs associated with each term, which can also contain information like the term frequency or even the exact positions of terms in the document. </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423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Dense Retrieval</a:t>
            </a:r>
          </a:p>
          <a:p>
            <a:pPr lvl="1" eaLnBrk="1" hangingPunct="1">
              <a:spcBef>
                <a:spcPts val="600"/>
              </a:spcBef>
            </a:pPr>
            <a:r>
              <a:rPr lang="en-US" altLang="zh-TW" dirty="0"/>
              <a:t>Vocabulary Mismatch Problem: </a:t>
            </a:r>
            <a:r>
              <a:rPr lang="en-US" altLang="zh-CN" dirty="0"/>
              <a:t>Synonyms</a:t>
            </a:r>
          </a:p>
          <a:p>
            <a:pPr lvl="1" eaLnBrk="1" hangingPunct="1">
              <a:spcBef>
                <a:spcPts val="600"/>
              </a:spcBef>
            </a:pPr>
            <a:r>
              <a:rPr lang="en-US" altLang="zh-CN" dirty="0"/>
              <a:t>From Sparse BOW Vectors to Dense Embeddings</a:t>
            </a:r>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r>
              <a:rPr lang="en-US" dirty="0">
                <a:hlinkClick r:id="rId3"/>
              </a:rPr>
              <a:t>BERT: Pretraining of Deep Bidirectional Transformers for Language Understanding</a:t>
            </a:r>
            <a:r>
              <a:rPr lang="en-US" dirty="0"/>
              <a:t> (Google AI Language), arXiv’2018</a:t>
            </a:r>
            <a:endParaRPr lang="en-US" altLang="zh-CN" dirty="0"/>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grpSp>
        <p:nvGrpSpPr>
          <p:cNvPr id="2" name="Group 1">
            <a:extLst>
              <a:ext uri="{FF2B5EF4-FFF2-40B4-BE49-F238E27FC236}">
                <a16:creationId xmlns:a16="http://schemas.microsoft.com/office/drawing/2014/main" id="{51536A23-399B-20C8-B76B-C950161C4D72}"/>
              </a:ext>
            </a:extLst>
          </p:cNvPr>
          <p:cNvGrpSpPr/>
          <p:nvPr/>
        </p:nvGrpSpPr>
        <p:grpSpPr>
          <a:xfrm>
            <a:off x="1767840" y="3048000"/>
            <a:ext cx="5623560" cy="2624107"/>
            <a:chOff x="2879678" y="3733801"/>
            <a:chExt cx="6248400" cy="2915674"/>
          </a:xfrm>
        </p:grpSpPr>
        <p:pic>
          <p:nvPicPr>
            <p:cNvPr id="3" name="Picture 2">
              <a:extLst>
                <a:ext uri="{FF2B5EF4-FFF2-40B4-BE49-F238E27FC236}">
                  <a16:creationId xmlns:a16="http://schemas.microsoft.com/office/drawing/2014/main" id="{0B0D78CA-4704-40B2-B382-DDE627FE0E65}"/>
                </a:ext>
              </a:extLst>
            </p:cNvPr>
            <p:cNvPicPr>
              <a:picLocks noChangeAspect="1"/>
            </p:cNvPicPr>
            <p:nvPr/>
          </p:nvPicPr>
          <p:blipFill>
            <a:blip r:embed="rId4"/>
            <a:stretch>
              <a:fillRect/>
            </a:stretch>
          </p:blipFill>
          <p:spPr>
            <a:xfrm>
              <a:off x="2879678" y="3733801"/>
              <a:ext cx="6248400" cy="2012907"/>
            </a:xfrm>
            <a:prstGeom prst="rect">
              <a:avLst/>
            </a:prstGeom>
          </p:spPr>
        </p:pic>
        <p:sp>
          <p:nvSpPr>
            <p:cNvPr id="10" name="TextBox 9">
              <a:extLst>
                <a:ext uri="{FF2B5EF4-FFF2-40B4-BE49-F238E27FC236}">
                  <a16:creationId xmlns:a16="http://schemas.microsoft.com/office/drawing/2014/main" id="{75868E12-BE66-4403-BF23-4850E69F9830}"/>
                </a:ext>
              </a:extLst>
            </p:cNvPr>
            <p:cNvSpPr txBox="1"/>
            <p:nvPr/>
          </p:nvSpPr>
          <p:spPr>
            <a:xfrm>
              <a:off x="2879678" y="5862935"/>
              <a:ext cx="6248400" cy="786540"/>
            </a:xfrm>
            <a:prstGeom prst="rect">
              <a:avLst/>
            </a:prstGeom>
            <a:noFill/>
          </p:spPr>
          <p:txBody>
            <a:bodyPr wrap="square">
              <a:spAutoFit/>
            </a:bodyPr>
            <a:lstStyle/>
            <a:p>
              <a:pPr algn="ctr"/>
              <a:r>
                <a:rPr lang="en-US" altLang="zh-TW" sz="2000" b="0" dirty="0">
                  <a:solidFill>
                    <a:srgbClr val="000000"/>
                  </a:solidFill>
                  <a:latin typeface="Calibri" panose="020F0502020204030204" pitchFamily="34" charset="0"/>
                  <a:cs typeface="Calibri" panose="020F0502020204030204" pitchFamily="34" charset="0"/>
                </a:rPr>
                <a:t>BERT Bi-Encoder for Computing </a:t>
              </a:r>
              <a:r>
                <a:rPr lang="en-US" altLang="zh-TW" sz="2000" b="0" dirty="0" err="1">
                  <a:solidFill>
                    <a:srgbClr val="000000"/>
                  </a:solidFill>
                  <a:latin typeface="Calibri" panose="020F0502020204030204" pitchFamily="34" charset="0"/>
                  <a:cs typeface="Calibri" panose="020F0502020204030204" pitchFamily="34" charset="0"/>
                </a:rPr>
                <a:t>Revelance</a:t>
              </a:r>
              <a:r>
                <a:rPr lang="en-US" altLang="zh-TW" sz="2000" b="0" dirty="0">
                  <a:solidFill>
                    <a:srgbClr val="000000"/>
                  </a:solidFill>
                  <a:latin typeface="Calibri" panose="020F0502020204030204" pitchFamily="34" charset="0"/>
                  <a:cs typeface="Calibri" panose="020F0502020204030204" pitchFamily="34" charset="0"/>
                </a:rPr>
                <a:t> of a Document to a Query</a:t>
              </a:r>
              <a:endParaRPr lang="en-US" sz="1400" dirty="0"/>
            </a:p>
          </p:txBody>
        </p:sp>
      </p:grpSp>
      <p:sp>
        <p:nvSpPr>
          <p:cNvPr id="7"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31</a:t>
            </a:fld>
            <a:endParaRPr kumimoji="0" lang="en-US" altLang="zh-TW" sz="1200" b="0" dirty="0">
              <a:solidFill>
                <a:srgbClr val="000000"/>
              </a:solidFill>
              <a:latin typeface="+mn-lt"/>
            </a:endParaRPr>
          </a:p>
        </p:txBody>
      </p:sp>
      <p:grpSp>
        <p:nvGrpSpPr>
          <p:cNvPr id="13" name="Group 12">
            <a:extLst>
              <a:ext uri="{FF2B5EF4-FFF2-40B4-BE49-F238E27FC236}">
                <a16:creationId xmlns:a16="http://schemas.microsoft.com/office/drawing/2014/main" id="{6708F18B-E9D8-6C87-0868-AF5A48B2331A}"/>
              </a:ext>
            </a:extLst>
          </p:cNvPr>
          <p:cNvGrpSpPr/>
          <p:nvPr/>
        </p:nvGrpSpPr>
        <p:grpSpPr>
          <a:xfrm>
            <a:off x="8305800" y="2630477"/>
            <a:ext cx="3276600" cy="3084523"/>
            <a:chOff x="8305800" y="3163877"/>
            <a:chExt cx="3276600" cy="3084523"/>
          </a:xfrm>
        </p:grpSpPr>
        <p:pic>
          <p:nvPicPr>
            <p:cNvPr id="4" name="Picture 3">
              <a:extLst>
                <a:ext uri="{FF2B5EF4-FFF2-40B4-BE49-F238E27FC236}">
                  <a16:creationId xmlns:a16="http://schemas.microsoft.com/office/drawing/2014/main" id="{7E5040FB-B191-881D-2961-BAE13785E5C3}"/>
                </a:ext>
              </a:extLst>
            </p:cNvPr>
            <p:cNvPicPr>
              <a:picLocks noChangeAspect="1"/>
            </p:cNvPicPr>
            <p:nvPr/>
          </p:nvPicPr>
          <p:blipFill rotWithShape="1">
            <a:blip r:embed="rId5">
              <a:extLst>
                <a:ext uri="{28A0092B-C50C-407E-A947-70E740481C1C}">
                  <a14:useLocalDpi xmlns:a14="http://schemas.microsoft.com/office/drawing/2010/main" val="0"/>
                </a:ext>
              </a:extLst>
            </a:blip>
            <a:srcRect l="9336" t="15175" r="10376"/>
            <a:stretch/>
          </p:blipFill>
          <p:spPr>
            <a:xfrm>
              <a:off x="8305800" y="3669030"/>
              <a:ext cx="3276600" cy="2579370"/>
            </a:xfrm>
            <a:prstGeom prst="rect">
              <a:avLst/>
            </a:prstGeom>
          </p:spPr>
        </p:pic>
        <p:grpSp>
          <p:nvGrpSpPr>
            <p:cNvPr id="12" name="Group 11">
              <a:extLst>
                <a:ext uri="{FF2B5EF4-FFF2-40B4-BE49-F238E27FC236}">
                  <a16:creationId xmlns:a16="http://schemas.microsoft.com/office/drawing/2014/main" id="{5E933507-2FA0-0F05-9AB9-6BF78AF7F856}"/>
                </a:ext>
              </a:extLst>
            </p:cNvPr>
            <p:cNvGrpSpPr/>
            <p:nvPr/>
          </p:nvGrpSpPr>
          <p:grpSpPr>
            <a:xfrm>
              <a:off x="8940800" y="3163877"/>
              <a:ext cx="2438400" cy="646123"/>
              <a:chOff x="8940800" y="3163877"/>
              <a:chExt cx="2438400" cy="646123"/>
            </a:xfrm>
          </p:grpSpPr>
          <p:sp>
            <p:nvSpPr>
              <p:cNvPr id="5" name="Arrow: Up 4">
                <a:extLst>
                  <a:ext uri="{FF2B5EF4-FFF2-40B4-BE49-F238E27FC236}">
                    <a16:creationId xmlns:a16="http://schemas.microsoft.com/office/drawing/2014/main" id="{0755F3C7-C2B7-F63D-AA3D-674B2DEC9CFB}"/>
                  </a:ext>
                </a:extLst>
              </p:cNvPr>
              <p:cNvSpPr/>
              <p:nvPr/>
            </p:nvSpPr>
            <p:spPr bwMode="auto">
              <a:xfrm>
                <a:off x="9067800" y="3627120"/>
                <a:ext cx="182880" cy="182880"/>
              </a:xfrm>
              <a:prstGeom prst="upArrow">
                <a:avLst/>
              </a:prstGeom>
              <a:solidFill>
                <a:srgbClr val="008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6" name="Arrow: Up 5">
                <a:extLst>
                  <a:ext uri="{FF2B5EF4-FFF2-40B4-BE49-F238E27FC236}">
                    <a16:creationId xmlns:a16="http://schemas.microsoft.com/office/drawing/2014/main" id="{D4114352-2D45-70F1-8139-399149D38757}"/>
                  </a:ext>
                </a:extLst>
              </p:cNvPr>
              <p:cNvSpPr/>
              <p:nvPr/>
            </p:nvSpPr>
            <p:spPr bwMode="auto">
              <a:xfrm>
                <a:off x="9601200" y="3627120"/>
                <a:ext cx="182880" cy="182880"/>
              </a:xfrm>
              <a:prstGeom prst="upArrow">
                <a:avLst/>
              </a:prstGeom>
              <a:solidFill>
                <a:srgbClr val="008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8" name="Arrow: Up 7">
                <a:extLst>
                  <a:ext uri="{FF2B5EF4-FFF2-40B4-BE49-F238E27FC236}">
                    <a16:creationId xmlns:a16="http://schemas.microsoft.com/office/drawing/2014/main" id="{0DC9CC84-5E5B-DF65-F5D8-1390C4B24C95}"/>
                  </a:ext>
                </a:extLst>
              </p:cNvPr>
              <p:cNvSpPr/>
              <p:nvPr/>
            </p:nvSpPr>
            <p:spPr bwMode="auto">
              <a:xfrm>
                <a:off x="11064922" y="3627120"/>
                <a:ext cx="182880" cy="182880"/>
              </a:xfrm>
              <a:prstGeom prst="upArrow">
                <a:avLst/>
              </a:prstGeom>
              <a:solidFill>
                <a:srgbClr val="008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1" name="TextBox 10">
                <a:extLst>
                  <a:ext uri="{FF2B5EF4-FFF2-40B4-BE49-F238E27FC236}">
                    <a16:creationId xmlns:a16="http://schemas.microsoft.com/office/drawing/2014/main" id="{967460F2-E50F-3903-135A-D51432FE483E}"/>
                  </a:ext>
                </a:extLst>
              </p:cNvPr>
              <p:cNvSpPr txBox="1"/>
              <p:nvPr/>
            </p:nvSpPr>
            <p:spPr>
              <a:xfrm>
                <a:off x="8940800" y="3163877"/>
                <a:ext cx="2438400" cy="461665"/>
              </a:xfrm>
              <a:prstGeom prst="rect">
                <a:avLst/>
              </a:prstGeom>
              <a:solidFill>
                <a:srgbClr val="FDEADA"/>
              </a:solidFill>
            </p:spPr>
            <p:txBody>
              <a:bodyPr wrap="square">
                <a:spAutoFit/>
              </a:bodyPr>
              <a:lstStyle/>
              <a:p>
                <a:pPr algn="ct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Average </a:t>
                </a:r>
                <a:r>
                  <a:rPr lang="en-US" sz="2400" b="0" dirty="0">
                    <a:latin typeface="Calibri" panose="020F0502020204030204" pitchFamily="34" charset="0"/>
                    <a:ea typeface="Calibri" panose="020F0502020204030204" pitchFamily="34" charset="0"/>
                    <a:cs typeface="Calibri" panose="020F0502020204030204" pitchFamily="34" charset="0"/>
                  </a:rPr>
                  <a:t>P</a:t>
                </a:r>
                <a:r>
                  <a:rPr lang="en-US" sz="2400" b="0" i="0" u="none" strike="noStrike" baseline="0" dirty="0">
                    <a:latin typeface="Calibri" panose="020F0502020204030204" pitchFamily="34" charset="0"/>
                    <a:ea typeface="Calibri" panose="020F0502020204030204" pitchFamily="34" charset="0"/>
                    <a:cs typeface="Calibri" panose="020F0502020204030204" pitchFamily="34" charset="0"/>
                  </a:rPr>
                  <a:t>ooling</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176183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xEl>
                                              <p:pRg st="2" end="2"/>
                                            </p:txEl>
                                          </p:spTgt>
                                        </p:tgtEl>
                                        <p:attrNameLst>
                                          <p:attrName>style.visibility</p:attrName>
                                        </p:attrNameLst>
                                      </p:cBhvr>
                                      <p:to>
                                        <p:strVal val="visible"/>
                                      </p:to>
                                    </p:set>
                                    <p:animEffect transition="in" filter="wipe(left)">
                                      <p:cBhvr>
                                        <p:cTn id="7" dur="500"/>
                                        <p:tgtEl>
                                          <p:spTgt spid="665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3">
                                            <p:txEl>
                                              <p:pRg st="9" end="9"/>
                                            </p:txEl>
                                          </p:spTgt>
                                        </p:tgtEl>
                                        <p:attrNameLst>
                                          <p:attrName>style.visibility</p:attrName>
                                        </p:attrNameLst>
                                      </p:cBhvr>
                                      <p:to>
                                        <p:strVal val="visible"/>
                                      </p:to>
                                    </p:set>
                                    <p:animEffect transition="in" filter="wipe(left)">
                                      <p:cBhvr>
                                        <p:cTn id="12" dur="500"/>
                                        <p:tgtEl>
                                          <p:spTgt spid="66563">
                                            <p:txEl>
                                              <p:pRg st="9" end="9"/>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par>
                                <p:cTn id="16" presetID="22" presetClass="entr" presetSubtype="8"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a:extLst>
              <a:ext uri="{FF2B5EF4-FFF2-40B4-BE49-F238E27FC236}">
                <a16:creationId xmlns:a16="http://schemas.microsoft.com/office/drawing/2014/main" id="{15405238-807D-405C-84A8-834E047851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Dense Retrieval</a:t>
            </a:r>
          </a:p>
          <a:p>
            <a:pPr lvl="1" eaLnBrk="1" hangingPunct="1">
              <a:spcBef>
                <a:spcPts val="600"/>
              </a:spcBef>
            </a:pPr>
            <a:r>
              <a:rPr lang="en-US" altLang="zh-CN" dirty="0"/>
              <a:t>From Sparse BOW Vectors to Dense Embeddings</a:t>
            </a:r>
          </a:p>
        </p:txBody>
      </p:sp>
      <p:sp>
        <p:nvSpPr>
          <p:cNvPr id="66564" name="Rectangle 3">
            <a:extLst>
              <a:ext uri="{FF2B5EF4-FFF2-40B4-BE49-F238E27FC236}">
                <a16:creationId xmlns:a16="http://schemas.microsoft.com/office/drawing/2014/main" id="{DC01036C-C761-413D-8503-86A38938581C}"/>
              </a:ext>
            </a:extLst>
          </p:cNvPr>
          <p:cNvSpPr>
            <a:spLocks noGrp="1" noChangeArrowheads="1"/>
          </p:cNvSpPr>
          <p:nvPr>
            <p:ph type="title"/>
          </p:nvPr>
        </p:nvSpPr>
        <p:spPr/>
        <p:txBody>
          <a:bodyPr/>
          <a:lstStyle/>
          <a:p>
            <a:pPr eaLnBrk="1" hangingPunct="1"/>
            <a:r>
              <a:rPr lang="en-US" altLang="zh-TW" sz="4000" dirty="0"/>
              <a:t>Text Ranking</a:t>
            </a:r>
            <a:endParaRPr lang="zh-TW" altLang="en-US" sz="4000" dirty="0"/>
          </a:p>
        </p:txBody>
      </p:sp>
      <p:pic>
        <p:nvPicPr>
          <p:cNvPr id="4" name="Picture 3">
            <a:extLst>
              <a:ext uri="{FF2B5EF4-FFF2-40B4-BE49-F238E27FC236}">
                <a16:creationId xmlns:a16="http://schemas.microsoft.com/office/drawing/2014/main" id="{BE8E1CDE-E11C-4564-AFDB-6FEC766351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6190" y="2590800"/>
            <a:ext cx="6480810" cy="2891790"/>
          </a:xfrm>
          <a:prstGeom prst="rect">
            <a:avLst/>
          </a:prstGeom>
        </p:spPr>
      </p:pic>
      <p:sp>
        <p:nvSpPr>
          <p:cNvPr id="16" name="TextBox 15">
            <a:extLst>
              <a:ext uri="{FF2B5EF4-FFF2-40B4-BE49-F238E27FC236}">
                <a16:creationId xmlns:a16="http://schemas.microsoft.com/office/drawing/2014/main" id="{482C9A82-8EE1-402C-9343-9F73C41927A1}"/>
              </a:ext>
            </a:extLst>
          </p:cNvPr>
          <p:cNvSpPr txBox="1"/>
          <p:nvPr/>
        </p:nvSpPr>
        <p:spPr>
          <a:xfrm>
            <a:off x="1901190" y="4267202"/>
            <a:ext cx="1905000" cy="707886"/>
          </a:xfrm>
          <a:prstGeom prst="rect">
            <a:avLst/>
          </a:prstGeom>
          <a:noFill/>
        </p:spPr>
        <p:txBody>
          <a:bodyPr wrap="square">
            <a:spAutoFit/>
          </a:bodyPr>
          <a:lstStyle/>
          <a:p>
            <a:pPr algn="ctr"/>
            <a:r>
              <a:rPr lang="en-US" sz="2000" b="0" dirty="0">
                <a:latin typeface="Calibri" panose="020F0502020204030204" pitchFamily="34" charset="0"/>
                <a:cs typeface="Calibri" panose="020F0502020204030204" pitchFamily="34" charset="0"/>
              </a:rPr>
              <a:t>BOW Representation</a:t>
            </a:r>
          </a:p>
        </p:txBody>
      </p:sp>
      <p:sp>
        <p:nvSpPr>
          <p:cNvPr id="17" name="TextBox 16">
            <a:extLst>
              <a:ext uri="{FF2B5EF4-FFF2-40B4-BE49-F238E27FC236}">
                <a16:creationId xmlns:a16="http://schemas.microsoft.com/office/drawing/2014/main" id="{C9E749E7-31F1-4D4F-983D-FF6C57678EA6}"/>
              </a:ext>
            </a:extLst>
          </p:cNvPr>
          <p:cNvSpPr txBox="1"/>
          <p:nvPr/>
        </p:nvSpPr>
        <p:spPr>
          <a:xfrm>
            <a:off x="2295144" y="5748625"/>
            <a:ext cx="1371600" cy="400110"/>
          </a:xfrm>
          <a:prstGeom prst="rect">
            <a:avLst/>
          </a:prstGeom>
          <a:noFill/>
        </p:spPr>
        <p:txBody>
          <a:bodyPr wrap="square">
            <a:spAutoFit/>
          </a:bodyPr>
          <a:lstStyle/>
          <a:p>
            <a:r>
              <a:rPr lang="en-US" sz="2000" b="0" dirty="0">
                <a:latin typeface="Calibri" panose="020F0502020204030204" pitchFamily="34" charset="0"/>
                <a:cs typeface="Calibri" panose="020F0502020204030204" pitchFamily="34" charset="0"/>
              </a:rPr>
              <a:t>Embedding</a:t>
            </a:r>
          </a:p>
        </p:txBody>
      </p:sp>
      <p:graphicFrame>
        <p:nvGraphicFramePr>
          <p:cNvPr id="15" name="Table 17">
            <a:extLst>
              <a:ext uri="{FF2B5EF4-FFF2-40B4-BE49-F238E27FC236}">
                <a16:creationId xmlns:a16="http://schemas.microsoft.com/office/drawing/2014/main" id="{FE838070-66B1-474D-BDE7-0051F5EE5D91}"/>
              </a:ext>
            </a:extLst>
          </p:cNvPr>
          <p:cNvGraphicFramePr>
            <a:graphicFrameLocks noGrp="1"/>
          </p:cNvGraphicFramePr>
          <p:nvPr>
            <p:extLst>
              <p:ext uri="{D42A27DB-BD31-4B8C-83A1-F6EECF244321}">
                <p14:modId xmlns:p14="http://schemas.microsoft.com/office/powerpoint/2010/main" val="3470857194"/>
              </p:ext>
            </p:extLst>
          </p:nvPr>
        </p:nvGraphicFramePr>
        <p:xfrm>
          <a:off x="3895344" y="5725160"/>
          <a:ext cx="5257800" cy="44704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525780">
                  <a:extLst>
                    <a:ext uri="{9D8B030D-6E8A-4147-A177-3AD203B41FA5}">
                      <a16:colId xmlns:a16="http://schemas.microsoft.com/office/drawing/2014/main" val="438776441"/>
                    </a:ext>
                  </a:extLst>
                </a:gridCol>
                <a:gridCol w="525780">
                  <a:extLst>
                    <a:ext uri="{9D8B030D-6E8A-4147-A177-3AD203B41FA5}">
                      <a16:colId xmlns:a16="http://schemas.microsoft.com/office/drawing/2014/main" val="1880558505"/>
                    </a:ext>
                  </a:extLst>
                </a:gridCol>
                <a:gridCol w="525780">
                  <a:extLst>
                    <a:ext uri="{9D8B030D-6E8A-4147-A177-3AD203B41FA5}">
                      <a16:colId xmlns:a16="http://schemas.microsoft.com/office/drawing/2014/main" val="609742841"/>
                    </a:ext>
                  </a:extLst>
                </a:gridCol>
                <a:gridCol w="525780">
                  <a:extLst>
                    <a:ext uri="{9D8B030D-6E8A-4147-A177-3AD203B41FA5}">
                      <a16:colId xmlns:a16="http://schemas.microsoft.com/office/drawing/2014/main" val="2019322122"/>
                    </a:ext>
                  </a:extLst>
                </a:gridCol>
                <a:gridCol w="525780">
                  <a:extLst>
                    <a:ext uri="{9D8B030D-6E8A-4147-A177-3AD203B41FA5}">
                      <a16:colId xmlns:a16="http://schemas.microsoft.com/office/drawing/2014/main" val="1807876370"/>
                    </a:ext>
                  </a:extLst>
                </a:gridCol>
                <a:gridCol w="525780">
                  <a:extLst>
                    <a:ext uri="{9D8B030D-6E8A-4147-A177-3AD203B41FA5}">
                      <a16:colId xmlns:a16="http://schemas.microsoft.com/office/drawing/2014/main" val="159336959"/>
                    </a:ext>
                  </a:extLst>
                </a:gridCol>
                <a:gridCol w="525780">
                  <a:extLst>
                    <a:ext uri="{9D8B030D-6E8A-4147-A177-3AD203B41FA5}">
                      <a16:colId xmlns:a16="http://schemas.microsoft.com/office/drawing/2014/main" val="2588868891"/>
                    </a:ext>
                  </a:extLst>
                </a:gridCol>
                <a:gridCol w="525780">
                  <a:extLst>
                    <a:ext uri="{9D8B030D-6E8A-4147-A177-3AD203B41FA5}">
                      <a16:colId xmlns:a16="http://schemas.microsoft.com/office/drawing/2014/main" val="4226350871"/>
                    </a:ext>
                  </a:extLst>
                </a:gridCol>
                <a:gridCol w="525780">
                  <a:extLst>
                    <a:ext uri="{9D8B030D-6E8A-4147-A177-3AD203B41FA5}">
                      <a16:colId xmlns:a16="http://schemas.microsoft.com/office/drawing/2014/main" val="4282900534"/>
                    </a:ext>
                  </a:extLst>
                </a:gridCol>
                <a:gridCol w="525780">
                  <a:extLst>
                    <a:ext uri="{9D8B030D-6E8A-4147-A177-3AD203B41FA5}">
                      <a16:colId xmlns:a16="http://schemas.microsoft.com/office/drawing/2014/main" val="2159117173"/>
                    </a:ext>
                  </a:extLst>
                </a:gridCol>
              </a:tblGrid>
              <a:tr h="447040">
                <a:tc>
                  <a:txBody>
                    <a:bodyPr/>
                    <a:lstStyle/>
                    <a:p>
                      <a:pPr algn="ctr"/>
                      <a:r>
                        <a:rPr lang="en-US" sz="1800" b="0" dirty="0">
                          <a:solidFill>
                            <a:schemeClr val="tx1"/>
                          </a:solidFill>
                          <a:latin typeface="Calibri" panose="020F0502020204030204" pitchFamily="34" charset="0"/>
                          <a:cs typeface="Calibri" panose="020F0502020204030204" pitchFamily="34" charset="0"/>
                        </a:rPr>
                        <a:t>0.5</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0.8</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-0.1</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0.2</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-0.6</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-0.5</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-0.1</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0.7</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0.4</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tc>
                  <a:txBody>
                    <a:bodyPr/>
                    <a:lstStyle/>
                    <a:p>
                      <a:pPr algn="ctr"/>
                      <a:r>
                        <a:rPr lang="en-US" sz="1800" b="0" dirty="0">
                          <a:solidFill>
                            <a:schemeClr val="tx1"/>
                          </a:solidFill>
                          <a:latin typeface="Calibri" panose="020F0502020204030204" pitchFamily="34" charset="0"/>
                          <a:cs typeface="Calibri" panose="020F0502020204030204" pitchFamily="34" charset="0"/>
                        </a:rPr>
                        <a:t>0.3</a:t>
                      </a:r>
                    </a:p>
                  </a:txBody>
                  <a:tcPr marL="0" marR="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DEADA"/>
                    </a:solidFill>
                  </a:tcPr>
                </a:tc>
                <a:extLst>
                  <a:ext uri="{0D108BD9-81ED-4DB2-BD59-A6C34878D82A}">
                    <a16:rowId xmlns:a16="http://schemas.microsoft.com/office/drawing/2014/main" val="452181037"/>
                  </a:ext>
                </a:extLst>
              </a:tr>
            </a:tbl>
          </a:graphicData>
        </a:graphic>
      </p:graphicFrame>
      <p:sp>
        <p:nvSpPr>
          <p:cNvPr id="9"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32</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4028245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Book Chapters</a:t>
            </a:r>
            <a:endParaRPr lang="en-US" altLang="zh-CN" dirty="0"/>
          </a:p>
          <a:p>
            <a:pPr lvl="1" eaLnBrk="1" hangingPunct="1">
              <a:spcBef>
                <a:spcPts val="600"/>
              </a:spcBef>
            </a:pPr>
            <a:r>
              <a:rPr lang="en-US" altLang="zh-CN" dirty="0"/>
              <a:t>Speech and Language Processing</a:t>
            </a:r>
          </a:p>
          <a:p>
            <a:pPr lvl="2" eaLnBrk="1" hangingPunct="1">
              <a:spcBef>
                <a:spcPts val="600"/>
              </a:spcBef>
            </a:pPr>
            <a:r>
              <a:rPr lang="en-US" altLang="zh-CN" dirty="0"/>
              <a:t>Chapter 4: </a:t>
            </a:r>
            <a:r>
              <a:rPr lang="en-US" dirty="0">
                <a:hlinkClick r:id="rId3"/>
              </a:rPr>
              <a:t>Naive Bayes, Text Classification and Sentiment</a:t>
            </a:r>
            <a:r>
              <a:rPr lang="en-US" dirty="0"/>
              <a:t> (NB)</a:t>
            </a:r>
          </a:p>
          <a:p>
            <a:pPr lvl="2" eaLnBrk="1" hangingPunct="1">
              <a:spcBef>
                <a:spcPts val="600"/>
              </a:spcBef>
            </a:pPr>
            <a:r>
              <a:rPr lang="en-US" dirty="0"/>
              <a:t>Chapter 5: </a:t>
            </a:r>
            <a:r>
              <a:rPr lang="en-US" dirty="0">
                <a:hlinkClick r:id="rId4"/>
              </a:rPr>
              <a:t>Logistic Regression</a:t>
            </a:r>
            <a:r>
              <a:rPr lang="en-US" dirty="0"/>
              <a:t> (LR)</a:t>
            </a:r>
          </a:p>
          <a:p>
            <a:pPr lvl="2" eaLnBrk="1" hangingPunct="1">
              <a:spcBef>
                <a:spcPts val="600"/>
              </a:spcBef>
            </a:pPr>
            <a:r>
              <a:rPr lang="en-US" dirty="0"/>
              <a:t>Chapter 14.1: </a:t>
            </a:r>
            <a:r>
              <a:rPr lang="en-US" dirty="0">
                <a:hlinkClick r:id="rId5"/>
              </a:rPr>
              <a:t>Information Retrieval</a:t>
            </a:r>
            <a:endParaRPr lang="en-US" dirty="0"/>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TW" sz="4000" dirty="0"/>
              <a:t>References</a:t>
            </a:r>
            <a:endParaRPr lang="en-GB" altLang="zh-TW"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33</a:t>
            </a:fld>
            <a:endParaRPr kumimoji="0" lang="en-US" altLang="zh-TW" sz="1200" b="0" dirty="0">
              <a:solidFill>
                <a:srgbClr val="000000"/>
              </a:solidFill>
              <a:latin typeface="+mn-l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Book Chapters</a:t>
            </a:r>
            <a:endParaRPr lang="en-US" altLang="zh-CN" dirty="0"/>
          </a:p>
          <a:p>
            <a:pPr lvl="1" eaLnBrk="1" hangingPunct="1">
              <a:spcBef>
                <a:spcPts val="600"/>
              </a:spcBef>
            </a:pPr>
            <a:r>
              <a:rPr lang="en-US" dirty="0"/>
              <a:t>Introduction to Information Retrieval</a:t>
            </a:r>
          </a:p>
          <a:p>
            <a:pPr lvl="2" eaLnBrk="1" hangingPunct="1">
              <a:spcBef>
                <a:spcPts val="600"/>
              </a:spcBef>
            </a:pPr>
            <a:r>
              <a:rPr lang="en-US" altLang="zh-CN" dirty="0"/>
              <a:t>Chapter 6: </a:t>
            </a:r>
            <a:r>
              <a:rPr lang="en-US" altLang="zh-CN" dirty="0">
                <a:hlinkClick r:id="rId3"/>
              </a:rPr>
              <a:t>Scoring, Term Weighting and the Vector Space Model</a:t>
            </a:r>
            <a:endParaRPr lang="en-US" dirty="0"/>
          </a:p>
          <a:p>
            <a:pPr lvl="2" eaLnBrk="1" hangingPunct="1">
              <a:spcBef>
                <a:spcPts val="600"/>
              </a:spcBef>
            </a:pPr>
            <a:r>
              <a:rPr lang="en-US" altLang="zh-CN" dirty="0"/>
              <a:t>Chapter 11: </a:t>
            </a:r>
            <a:r>
              <a:rPr lang="en-US" dirty="0">
                <a:hlinkClick r:id="rId4"/>
              </a:rPr>
              <a:t>Probabilistic Information Retrieval</a:t>
            </a:r>
            <a:endParaRPr lang="en-US" dirty="0"/>
          </a:p>
          <a:p>
            <a:pPr lvl="2" eaLnBrk="1" hangingPunct="1">
              <a:spcBef>
                <a:spcPts val="600"/>
              </a:spcBef>
            </a:pPr>
            <a:r>
              <a:rPr lang="en-US" altLang="zh-CN" dirty="0"/>
              <a:t>Chapter 12: </a:t>
            </a:r>
            <a:r>
              <a:rPr lang="en-US" altLang="zh-CN" dirty="0">
                <a:hlinkClick r:id="rId5"/>
              </a:rPr>
              <a:t>Language Models for Information Retrieval</a:t>
            </a:r>
            <a:endParaRPr lang="en-US" altLang="zh-CN" dirty="0"/>
          </a:p>
          <a:p>
            <a:pPr lvl="2" eaLnBrk="1" hangingPunct="1">
              <a:spcBef>
                <a:spcPts val="600"/>
              </a:spcBef>
            </a:pPr>
            <a:r>
              <a:rPr lang="en-US" dirty="0"/>
              <a:t>Chapter 13: </a:t>
            </a:r>
            <a:r>
              <a:rPr lang="en-US" dirty="0">
                <a:hlinkClick r:id="rId6"/>
              </a:rPr>
              <a:t>Text Classification and Naive Bayes</a:t>
            </a:r>
            <a:r>
              <a:rPr lang="en-US" dirty="0"/>
              <a:t> (NB)</a:t>
            </a:r>
            <a:endParaRPr lang="en-US" altLang="zh-CN" dirty="0"/>
          </a:p>
          <a:p>
            <a:pPr lvl="2" eaLnBrk="1" hangingPunct="1">
              <a:spcBef>
                <a:spcPts val="600"/>
              </a:spcBef>
            </a:pPr>
            <a:r>
              <a:rPr lang="en-US" dirty="0"/>
              <a:t>Chapter 14: </a:t>
            </a:r>
            <a:r>
              <a:rPr lang="en-US" dirty="0">
                <a:hlinkClick r:id="rId7"/>
              </a:rPr>
              <a:t>Vector Space Classification</a:t>
            </a:r>
            <a:r>
              <a:rPr lang="en-US" dirty="0"/>
              <a:t> (</a:t>
            </a:r>
            <a:r>
              <a:rPr lang="en-US" i="1" dirty="0"/>
              <a:t>k</a:t>
            </a:r>
            <a:r>
              <a:rPr lang="en-US" dirty="0"/>
              <a:t>-NN)</a:t>
            </a:r>
          </a:p>
          <a:p>
            <a:pPr lvl="2" eaLnBrk="1" hangingPunct="1">
              <a:spcBef>
                <a:spcPts val="600"/>
              </a:spcBef>
            </a:pPr>
            <a:r>
              <a:rPr lang="en-US" dirty="0"/>
              <a:t>Chapter 15: </a:t>
            </a:r>
            <a:r>
              <a:rPr lang="en-US" dirty="0">
                <a:hlinkClick r:id="rId8"/>
              </a:rPr>
              <a:t>Support Vector Machines and Machine Learning on Documents </a:t>
            </a:r>
            <a:r>
              <a:rPr lang="en-US" dirty="0"/>
              <a:t>(SVM)</a:t>
            </a:r>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CN" sz="4000" dirty="0"/>
              <a:t>References</a:t>
            </a:r>
            <a:endParaRPr lang="en-GB" altLang="zh-TW"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34</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1009771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Reference </a:t>
            </a:r>
            <a:r>
              <a:rPr lang="en-US" altLang="zh-CN" dirty="0"/>
              <a:t>Book</a:t>
            </a:r>
            <a:r>
              <a:rPr lang="en-US" altLang="zh-TW" dirty="0"/>
              <a:t>s</a:t>
            </a:r>
            <a:endParaRPr lang="en-US" altLang="zh-CN" dirty="0"/>
          </a:p>
          <a:p>
            <a:pPr lvl="1" eaLnBrk="1" hangingPunct="1">
              <a:spcBef>
                <a:spcPts val="600"/>
              </a:spcBef>
            </a:pPr>
            <a:r>
              <a:rPr lang="en-US" dirty="0">
                <a:hlinkClick r:id="rId3"/>
              </a:rPr>
              <a:t>Sentiment Analysis and Opinion Mining</a:t>
            </a:r>
            <a:endParaRPr lang="en-US" dirty="0"/>
          </a:p>
          <a:p>
            <a:pPr lvl="1" eaLnBrk="1" hangingPunct="1">
              <a:spcBef>
                <a:spcPts val="600"/>
              </a:spcBef>
            </a:pPr>
            <a:r>
              <a:rPr lang="en-US" dirty="0">
                <a:hlinkClick r:id="rId4"/>
              </a:rPr>
              <a:t>Sentiment Analysis: Mining Sentiments, </a:t>
            </a:r>
            <a:r>
              <a:rPr lang="en-US" altLang="zh-CN" dirty="0">
                <a:hlinkClick r:id="rId4"/>
              </a:rPr>
              <a:t>O</a:t>
            </a:r>
            <a:r>
              <a:rPr lang="en-US" dirty="0">
                <a:hlinkClick r:id="rId4"/>
              </a:rPr>
              <a:t>pinions, and </a:t>
            </a:r>
            <a:r>
              <a:rPr lang="en-US" altLang="zh-CN" dirty="0">
                <a:hlinkClick r:id="rId4"/>
              </a:rPr>
              <a:t>E</a:t>
            </a:r>
            <a:r>
              <a:rPr lang="en-US" dirty="0">
                <a:hlinkClick r:id="rId4"/>
              </a:rPr>
              <a:t>motions</a:t>
            </a:r>
            <a:endParaRPr lang="en-US" dirty="0"/>
          </a:p>
          <a:p>
            <a:pPr lvl="1" eaLnBrk="1" hangingPunct="1">
              <a:spcBef>
                <a:spcPts val="600"/>
              </a:spcBef>
            </a:pPr>
            <a:endParaRPr lang="en-US" altLang="zh-TW" dirty="0"/>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TW" sz="4000" dirty="0"/>
              <a:t>References</a:t>
            </a:r>
            <a:endParaRPr lang="en-GB" altLang="zh-TW" sz="4000" dirty="0"/>
          </a:p>
        </p:txBody>
      </p:sp>
      <p:pic>
        <p:nvPicPr>
          <p:cNvPr id="2" name="Picture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943600" y="3162300"/>
            <a:ext cx="1066800" cy="1630392"/>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1000" y="3162300"/>
            <a:ext cx="1310640" cy="1638300"/>
          </a:xfrm>
          <a:prstGeom prst="rect">
            <a:avLst/>
          </a:prstGeom>
        </p:spPr>
      </p:pic>
      <p:sp>
        <p:nvSpPr>
          <p:cNvPr id="8"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35</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119550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Lab 1</a:t>
            </a:r>
            <a:endParaRPr lang="en-US" altLang="zh-CN" dirty="0"/>
          </a:p>
          <a:p>
            <a:pPr lvl="1" eaLnBrk="1" hangingPunct="1">
              <a:spcBef>
                <a:spcPts val="600"/>
              </a:spcBef>
            </a:pPr>
            <a:r>
              <a:rPr lang="en-US" dirty="0"/>
              <a:t>Venue: </a:t>
            </a:r>
            <a:r>
              <a:rPr lang="en-US" altLang="zh-CN" dirty="0"/>
              <a:t>PQ604A/B/C</a:t>
            </a:r>
            <a:endParaRPr lang="en-US" dirty="0"/>
          </a:p>
          <a:p>
            <a:pPr lvl="1" eaLnBrk="1" hangingPunct="1">
              <a:spcBef>
                <a:spcPts val="600"/>
              </a:spcBef>
            </a:pPr>
            <a:r>
              <a:rPr lang="en-US" dirty="0"/>
              <a:t>Time: 6:30pm ~ 9:20pm</a:t>
            </a:r>
          </a:p>
          <a:p>
            <a:pPr lvl="1" eaLnBrk="1" hangingPunct="1">
              <a:spcBef>
                <a:spcPts val="600"/>
              </a:spcBef>
            </a:pPr>
            <a:r>
              <a:rPr lang="en-US" dirty="0"/>
              <a:t>Date: </a:t>
            </a:r>
            <a:r>
              <a:rPr lang="en-US" altLang="zh-CN" dirty="0"/>
              <a:t>Tuesday, </a:t>
            </a:r>
            <a:r>
              <a:rPr lang="en-US" dirty="0"/>
              <a:t>February 11, 2025</a:t>
            </a:r>
          </a:p>
          <a:p>
            <a:pPr lvl="1" eaLnBrk="1" hangingPunct="1">
              <a:spcBef>
                <a:spcPts val="600"/>
              </a:spcBef>
            </a:pPr>
            <a:r>
              <a:rPr lang="en-HK" dirty="0"/>
              <a:t>Tutor: </a:t>
            </a:r>
            <a:r>
              <a:rPr lang="en-US" altLang="zh-CN" dirty="0"/>
              <a:t>Heming Xia</a:t>
            </a:r>
            <a:endParaRPr lang="en-HK" dirty="0"/>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TW" sz="4000" dirty="0"/>
              <a:t>Announcement</a:t>
            </a:r>
            <a:endParaRPr lang="en-GB" altLang="zh-TW" sz="4000" dirty="0"/>
          </a:p>
        </p:txBody>
      </p:sp>
      <p:sp>
        <p:nvSpPr>
          <p:cNvPr id="2" name="Slide Number Placeholder 4">
            <a:extLst>
              <a:ext uri="{FF2B5EF4-FFF2-40B4-BE49-F238E27FC236}">
                <a16:creationId xmlns:a16="http://schemas.microsoft.com/office/drawing/2014/main" id="{294ADD5B-9B23-C443-5F27-85F730A01ED3}"/>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36</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1453326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61350-CA58-73FA-D636-D22D2E28FB65}"/>
              </a:ext>
            </a:extLst>
          </p:cNvPr>
          <p:cNvPicPr>
            <a:picLocks noChangeAspect="1"/>
          </p:cNvPicPr>
          <p:nvPr/>
        </p:nvPicPr>
        <p:blipFill>
          <a:blip r:embed="rId3"/>
          <a:stretch>
            <a:fillRect/>
          </a:stretch>
        </p:blipFill>
        <p:spPr>
          <a:xfrm>
            <a:off x="3324315" y="2133601"/>
            <a:ext cx="5543371" cy="3426621"/>
          </a:xfrm>
          <a:prstGeom prst="rect">
            <a:avLst/>
          </a:prstGeom>
        </p:spPr>
      </p:pic>
    </p:spTree>
    <p:extLst>
      <p:ext uri="{BB962C8B-B14F-4D97-AF65-F5344CB8AC3E}">
        <p14:creationId xmlns:p14="http://schemas.microsoft.com/office/powerpoint/2010/main" val="381609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Text Classification Tasks</a:t>
            </a:r>
            <a:endParaRPr lang="en-US" altLang="zh-TW" b="1" dirty="0"/>
          </a:p>
          <a:p>
            <a:pPr lvl="1" eaLnBrk="1" hangingPunct="1">
              <a:spcBef>
                <a:spcPts val="600"/>
              </a:spcBef>
            </a:pPr>
            <a:r>
              <a:rPr lang="en-US" altLang="zh-TW" dirty="0"/>
              <a:t>Binary Classification</a:t>
            </a:r>
          </a:p>
          <a:p>
            <a:pPr lvl="2" eaLnBrk="1" hangingPunct="1">
              <a:spcBef>
                <a:spcPts val="600"/>
              </a:spcBef>
            </a:pPr>
            <a:r>
              <a:rPr lang="en-US" altLang="zh-TW" dirty="0"/>
              <a:t>Sentiment Classification: Determines whether the sentiment orientation that a writer expresses towards some object is positive or negative.</a:t>
            </a:r>
          </a:p>
          <a:p>
            <a:pPr lvl="2" eaLnBrk="1" hangingPunct="1">
              <a:spcBef>
                <a:spcPts val="600"/>
              </a:spcBef>
            </a:pPr>
            <a:r>
              <a:rPr lang="en-US" altLang="zh-TW" dirty="0"/>
              <a:t>Email Spam Detection: Detects whether an email is </a:t>
            </a:r>
            <a:r>
              <a:rPr lang="en-US" dirty="0"/>
              <a:t>spam or not.</a:t>
            </a:r>
          </a:p>
          <a:p>
            <a:pPr lvl="1" eaLnBrk="1" hangingPunct="1">
              <a:spcBef>
                <a:spcPts val="600"/>
              </a:spcBef>
            </a:pPr>
            <a:r>
              <a:rPr lang="en-US" altLang="zh-TW" dirty="0"/>
              <a:t>Multi-Class Classification</a:t>
            </a:r>
          </a:p>
          <a:p>
            <a:pPr lvl="2" eaLnBrk="1" hangingPunct="1">
              <a:spcBef>
                <a:spcPts val="600"/>
              </a:spcBef>
            </a:pPr>
            <a:r>
              <a:rPr lang="en-US" altLang="zh-TW" dirty="0"/>
              <a:t>News Categorization: Identifies the topic that a news talks about, such as business, technology, entertainment, sports, science and health, etc</a:t>
            </a:r>
            <a:r>
              <a:rPr lang="en-US" dirty="0"/>
              <a:t>.</a:t>
            </a:r>
            <a:endParaRPr lang="en-US" altLang="zh-TW" dirty="0"/>
          </a:p>
        </p:txBody>
      </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sp>
        <p:nvSpPr>
          <p:cNvPr id="5"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4</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123461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Sentiment Classification</a:t>
            </a:r>
            <a:endParaRPr lang="en-US" altLang="zh-TW" b="1"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p:txBody>
      </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sp>
        <p:nvSpPr>
          <p:cNvPr id="18"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5</a:t>
            </a:fld>
            <a:endParaRPr kumimoji="0" lang="en-US" altLang="zh-TW" sz="1200" b="0" dirty="0">
              <a:solidFill>
                <a:srgbClr val="000000"/>
              </a:solidFill>
              <a:latin typeface="+mn-lt"/>
            </a:endParaRPr>
          </a:p>
        </p:txBody>
      </p:sp>
      <p:sp>
        <p:nvSpPr>
          <p:cNvPr id="17" name="Rectangle 6">
            <a:extLst>
              <a:ext uri="{FF2B5EF4-FFF2-40B4-BE49-F238E27FC236}">
                <a16:creationId xmlns:a16="http://schemas.microsoft.com/office/drawing/2014/main" id="{EE2FDE38-BE1A-4A76-8DDB-F5563FF42B20}"/>
              </a:ext>
            </a:extLst>
          </p:cNvPr>
          <p:cNvSpPr>
            <a:spLocks noChangeArrowheads="1"/>
          </p:cNvSpPr>
          <p:nvPr/>
        </p:nvSpPr>
        <p:spPr bwMode="auto">
          <a:xfrm>
            <a:off x="8763000" y="4839743"/>
            <a:ext cx="271630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CN" sz="2000" b="0" dirty="0">
                <a:solidFill>
                  <a:schemeClr val="tx1"/>
                </a:solidFill>
                <a:latin typeface="Calibri" panose="020F0502020204030204" pitchFamily="34" charset="0"/>
                <a:cs typeface="Calibri" panose="020F0502020204030204" pitchFamily="34" charset="0"/>
              </a:rPr>
              <a:t>A sentence may express no opinion. No opinion is usually regarded as neutral.</a:t>
            </a:r>
          </a:p>
        </p:txBody>
      </p:sp>
      <p:grpSp>
        <p:nvGrpSpPr>
          <p:cNvPr id="9" name="Group 8">
            <a:extLst>
              <a:ext uri="{FF2B5EF4-FFF2-40B4-BE49-F238E27FC236}">
                <a16:creationId xmlns:a16="http://schemas.microsoft.com/office/drawing/2014/main" id="{97230A23-336A-7F6D-FED8-9D34F144B2FD}"/>
              </a:ext>
            </a:extLst>
          </p:cNvPr>
          <p:cNvGrpSpPr/>
          <p:nvPr/>
        </p:nvGrpSpPr>
        <p:grpSpPr>
          <a:xfrm>
            <a:off x="4724400" y="2133600"/>
            <a:ext cx="3741922" cy="4140493"/>
            <a:chOff x="3859288" y="2575233"/>
            <a:chExt cx="3741922" cy="4140493"/>
          </a:xfrm>
        </p:grpSpPr>
        <p:grpSp>
          <p:nvGrpSpPr>
            <p:cNvPr id="5" name="Group 4">
              <a:extLst>
                <a:ext uri="{FF2B5EF4-FFF2-40B4-BE49-F238E27FC236}">
                  <a16:creationId xmlns:a16="http://schemas.microsoft.com/office/drawing/2014/main" id="{47D1AE8C-3001-4A6E-8332-D0C1475EE93F}"/>
                </a:ext>
              </a:extLst>
            </p:cNvPr>
            <p:cNvGrpSpPr/>
            <p:nvPr/>
          </p:nvGrpSpPr>
          <p:grpSpPr>
            <a:xfrm>
              <a:off x="3859288" y="2575233"/>
              <a:ext cx="3741922" cy="2519066"/>
              <a:chOff x="4750406" y="2209799"/>
              <a:chExt cx="3741922" cy="2519066"/>
            </a:xfrm>
          </p:grpSpPr>
          <p:sp>
            <p:nvSpPr>
              <p:cNvPr id="21" name="Rounded Rectangle 9">
                <a:extLst>
                  <a:ext uri="{FF2B5EF4-FFF2-40B4-BE49-F238E27FC236}">
                    <a16:creationId xmlns:a16="http://schemas.microsoft.com/office/drawing/2014/main" id="{B43E6BA7-80F9-4FDE-AE5C-17A64764AD8A}"/>
                  </a:ext>
                </a:extLst>
              </p:cNvPr>
              <p:cNvSpPr>
                <a:spLocks noChangeArrowheads="1"/>
              </p:cNvSpPr>
              <p:nvPr/>
            </p:nvSpPr>
            <p:spPr bwMode="auto">
              <a:xfrm>
                <a:off x="5105567" y="3005762"/>
                <a:ext cx="3047833" cy="838200"/>
              </a:xfrm>
              <a:prstGeom prst="roundRect">
                <a:avLst>
                  <a:gd name="adj" fmla="val 16667"/>
                </a:avLst>
              </a:prstGeom>
              <a:solidFill>
                <a:srgbClr val="FFFFCC">
                  <a:alpha val="49803"/>
                </a:srgbClr>
              </a:solidFill>
              <a:ln w="12700" algn="ctr">
                <a:solidFill>
                  <a:srgbClr val="CC9900"/>
                </a:solid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None/>
                </a:pPr>
                <a:r>
                  <a:rPr lang="en-US" altLang="en-US" sz="2400" b="0" dirty="0">
                    <a:solidFill>
                      <a:schemeClr val="tx1"/>
                    </a:solidFill>
                    <a:latin typeface="Calibri" panose="020F0502020204030204" pitchFamily="34" charset="0"/>
                    <a:cs typeface="Calibri" panose="020F0502020204030204" pitchFamily="34" charset="0"/>
                  </a:rPr>
                  <a:t>Three-Class Sentiment</a:t>
                </a:r>
              </a:p>
              <a:p>
                <a:pPr algn="ctr" eaLnBrk="1" hangingPunct="1">
                  <a:spcBef>
                    <a:spcPct val="0"/>
                  </a:spcBef>
                  <a:buClrTx/>
                  <a:buSzTx/>
                  <a:buNone/>
                </a:pPr>
                <a:r>
                  <a:rPr lang="en-US" altLang="en-US" sz="2400" b="0" dirty="0">
                    <a:solidFill>
                      <a:schemeClr val="tx1"/>
                    </a:solidFill>
                    <a:latin typeface="Calibri" panose="020F0502020204030204" pitchFamily="34" charset="0"/>
                    <a:cs typeface="Calibri" panose="020F0502020204030204" pitchFamily="34" charset="0"/>
                  </a:rPr>
                  <a:t>Classification</a:t>
                </a:r>
              </a:p>
            </p:txBody>
          </p:sp>
          <p:cxnSp>
            <p:nvCxnSpPr>
              <p:cNvPr id="22" name="Straight Arrow Connector 11">
                <a:extLst>
                  <a:ext uri="{FF2B5EF4-FFF2-40B4-BE49-F238E27FC236}">
                    <a16:creationId xmlns:a16="http://schemas.microsoft.com/office/drawing/2014/main" id="{1F70671F-E82F-4D24-AE91-91A697F098EA}"/>
                  </a:ext>
                </a:extLst>
              </p:cNvPr>
              <p:cNvCxnSpPr>
                <a:cxnSpLocks noChangeShapeType="1"/>
                <a:stCxn id="24" idx="2"/>
                <a:endCxn id="21" idx="0"/>
              </p:cNvCxnSpPr>
              <p:nvPr/>
            </p:nvCxnSpPr>
            <p:spPr bwMode="auto">
              <a:xfrm>
                <a:off x="6621367" y="2671464"/>
                <a:ext cx="8117" cy="334298"/>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3" name="Straight Arrow Connector 14">
                <a:extLst>
                  <a:ext uri="{FF2B5EF4-FFF2-40B4-BE49-F238E27FC236}">
                    <a16:creationId xmlns:a16="http://schemas.microsoft.com/office/drawing/2014/main" id="{B983EDE4-9DF2-4683-ACC1-5B6748FFC022}"/>
                  </a:ext>
                </a:extLst>
              </p:cNvPr>
              <p:cNvCxnSpPr>
                <a:cxnSpLocks noChangeShapeType="1"/>
              </p:cNvCxnSpPr>
              <p:nvPr/>
            </p:nvCxnSpPr>
            <p:spPr bwMode="auto">
              <a:xfrm>
                <a:off x="6621367" y="3843962"/>
                <a:ext cx="0" cy="365760"/>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4" name="Rectangle 15">
                <a:extLst>
                  <a:ext uri="{FF2B5EF4-FFF2-40B4-BE49-F238E27FC236}">
                    <a16:creationId xmlns:a16="http://schemas.microsoft.com/office/drawing/2014/main" id="{AEAAF18A-0B04-45C5-9C01-B0CD979A79EF}"/>
                  </a:ext>
                </a:extLst>
              </p:cNvPr>
              <p:cNvSpPr>
                <a:spLocks noChangeArrowheads="1"/>
              </p:cNvSpPr>
              <p:nvPr/>
            </p:nvSpPr>
            <p:spPr bwMode="auto">
              <a:xfrm>
                <a:off x="5794762" y="2209799"/>
                <a:ext cx="16532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en-US" sz="2400" b="0" dirty="0">
                    <a:solidFill>
                      <a:srgbClr val="000000"/>
                    </a:solidFill>
                    <a:latin typeface="Calibri" panose="020F0502020204030204" pitchFamily="34" charset="0"/>
                    <a:cs typeface="Calibri" panose="020F0502020204030204" pitchFamily="34" charset="0"/>
                  </a:rPr>
                  <a:t>A </a:t>
                </a:r>
                <a:r>
                  <a:rPr lang="en-US" altLang="en-US" sz="2400" b="0" dirty="0">
                    <a:solidFill>
                      <a:srgbClr val="FF0000"/>
                    </a:solidFill>
                    <a:latin typeface="Calibri" panose="020F0502020204030204" pitchFamily="34" charset="0"/>
                    <a:cs typeface="Calibri" panose="020F0502020204030204" pitchFamily="34" charset="0"/>
                  </a:rPr>
                  <a:t>Sentence</a:t>
                </a:r>
                <a:r>
                  <a:rPr lang="en-US" altLang="en-US" sz="2400" b="0" dirty="0">
                    <a:solidFill>
                      <a:srgbClr val="000000"/>
                    </a:solidFill>
                    <a:latin typeface="Calibri" panose="020F0502020204030204" pitchFamily="34" charset="0"/>
                    <a:cs typeface="Calibri" panose="020F0502020204030204" pitchFamily="34" charset="0"/>
                  </a:rPr>
                  <a:t> </a:t>
                </a:r>
              </a:p>
            </p:txBody>
          </p:sp>
          <p:sp>
            <p:nvSpPr>
              <p:cNvPr id="25" name="Rectangle 16">
                <a:extLst>
                  <a:ext uri="{FF2B5EF4-FFF2-40B4-BE49-F238E27FC236}">
                    <a16:creationId xmlns:a16="http://schemas.microsoft.com/office/drawing/2014/main" id="{15B01F6B-3C54-4884-86E6-1F73CA20C6C3}"/>
                  </a:ext>
                </a:extLst>
              </p:cNvPr>
              <p:cNvSpPr>
                <a:spLocks noChangeArrowheads="1"/>
              </p:cNvSpPr>
              <p:nvPr/>
            </p:nvSpPr>
            <p:spPr bwMode="auto">
              <a:xfrm>
                <a:off x="4750406" y="4267200"/>
                <a:ext cx="3741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None/>
                </a:pPr>
                <a:r>
                  <a:rPr lang="en-US" altLang="en-US" sz="2400" b="0" dirty="0">
                    <a:solidFill>
                      <a:srgbClr val="000000"/>
                    </a:solidFill>
                    <a:latin typeface="Calibri" panose="020F0502020204030204" pitchFamily="34" charset="0"/>
                    <a:cs typeface="Calibri" panose="020F0502020204030204" pitchFamily="34" charset="0"/>
                  </a:rPr>
                  <a:t>Positive, Negative or </a:t>
                </a:r>
                <a:r>
                  <a:rPr lang="en-US" altLang="en-US" sz="2400" b="0" dirty="0">
                    <a:solidFill>
                      <a:srgbClr val="008000"/>
                    </a:solidFill>
                    <a:latin typeface="Calibri" panose="020F0502020204030204" pitchFamily="34" charset="0"/>
                    <a:cs typeface="Calibri" panose="020F0502020204030204" pitchFamily="34" charset="0"/>
                  </a:rPr>
                  <a:t>Neutral</a:t>
                </a:r>
              </a:p>
            </p:txBody>
          </p:sp>
        </p:grpSp>
        <p:pic>
          <p:nvPicPr>
            <p:cNvPr id="2" name="Picture 1"/>
            <p:cNvPicPr>
              <a:picLocks noChangeAspect="1"/>
            </p:cNvPicPr>
            <p:nvPr/>
          </p:nvPicPr>
          <p:blipFill>
            <a:blip r:embed="rId3"/>
            <a:stretch>
              <a:fillRect/>
            </a:stretch>
          </p:blipFill>
          <p:spPr>
            <a:xfrm>
              <a:off x="4143579" y="5170466"/>
              <a:ext cx="3189573" cy="1545260"/>
            </a:xfrm>
            <a:prstGeom prst="rect">
              <a:avLst/>
            </a:prstGeom>
          </p:spPr>
        </p:pic>
      </p:grpSp>
      <p:grpSp>
        <p:nvGrpSpPr>
          <p:cNvPr id="8" name="Group 7">
            <a:extLst>
              <a:ext uri="{FF2B5EF4-FFF2-40B4-BE49-F238E27FC236}">
                <a16:creationId xmlns:a16="http://schemas.microsoft.com/office/drawing/2014/main" id="{52577B16-05D6-CE04-5CED-4D546AC3F9B4}"/>
              </a:ext>
            </a:extLst>
          </p:cNvPr>
          <p:cNvGrpSpPr/>
          <p:nvPr/>
        </p:nvGrpSpPr>
        <p:grpSpPr>
          <a:xfrm>
            <a:off x="1219200" y="2133600"/>
            <a:ext cx="2743200" cy="3957155"/>
            <a:chOff x="762000" y="2575233"/>
            <a:chExt cx="2743200" cy="3957155"/>
          </a:xfrm>
        </p:grpSpPr>
        <p:grpSp>
          <p:nvGrpSpPr>
            <p:cNvPr id="6" name="Group 5">
              <a:extLst>
                <a:ext uri="{FF2B5EF4-FFF2-40B4-BE49-F238E27FC236}">
                  <a16:creationId xmlns:a16="http://schemas.microsoft.com/office/drawing/2014/main" id="{97B6D716-0C7C-40AE-AC00-C0F52E1C2B8C}"/>
                </a:ext>
              </a:extLst>
            </p:cNvPr>
            <p:cNvGrpSpPr/>
            <p:nvPr/>
          </p:nvGrpSpPr>
          <p:grpSpPr>
            <a:xfrm>
              <a:off x="762000" y="2575233"/>
              <a:ext cx="2743200" cy="2519065"/>
              <a:chOff x="838200" y="2209800"/>
              <a:chExt cx="2743200" cy="2519065"/>
            </a:xfrm>
          </p:grpSpPr>
          <p:cxnSp>
            <p:nvCxnSpPr>
              <p:cNvPr id="13" name="Straight Arrow Connector 11">
                <a:extLst>
                  <a:ext uri="{FF2B5EF4-FFF2-40B4-BE49-F238E27FC236}">
                    <a16:creationId xmlns:a16="http://schemas.microsoft.com/office/drawing/2014/main" id="{72EE0E24-04AE-47EF-BC61-30AF836A7E75}"/>
                  </a:ext>
                </a:extLst>
              </p:cNvPr>
              <p:cNvCxnSpPr>
                <a:cxnSpLocks noChangeShapeType="1"/>
              </p:cNvCxnSpPr>
              <p:nvPr/>
            </p:nvCxnSpPr>
            <p:spPr bwMode="auto">
              <a:xfrm>
                <a:off x="2209800" y="2667000"/>
                <a:ext cx="0" cy="365760"/>
              </a:xfrm>
              <a:prstGeom prst="straightConnector1">
                <a:avLst/>
              </a:prstGeom>
              <a:solidFill>
                <a:schemeClr val="accent2">
                  <a:lumMod val="20000"/>
                  <a:lumOff val="80000"/>
                </a:schemeClr>
              </a:solidFill>
              <a:ln w="19050" algn="ctr">
                <a:solidFill>
                  <a:schemeClr val="tx1"/>
                </a:solidFill>
                <a:miter lim="800000"/>
                <a:headEnd/>
                <a:tailEnd type="arrow" w="med" len="med"/>
              </a:ln>
            </p:spPr>
          </p:cxnSp>
          <p:cxnSp>
            <p:nvCxnSpPr>
              <p:cNvPr id="14" name="Straight Arrow Connector 14">
                <a:extLst>
                  <a:ext uri="{FF2B5EF4-FFF2-40B4-BE49-F238E27FC236}">
                    <a16:creationId xmlns:a16="http://schemas.microsoft.com/office/drawing/2014/main" id="{E02FE5DD-086F-47B5-8523-9002D8187C0B}"/>
                  </a:ext>
                </a:extLst>
              </p:cNvPr>
              <p:cNvCxnSpPr>
                <a:cxnSpLocks noChangeShapeType="1"/>
              </p:cNvCxnSpPr>
              <p:nvPr/>
            </p:nvCxnSpPr>
            <p:spPr bwMode="auto">
              <a:xfrm>
                <a:off x="2209800" y="3893492"/>
                <a:ext cx="0" cy="365760"/>
              </a:xfrm>
              <a:prstGeom prst="straightConnector1">
                <a:avLst/>
              </a:prstGeom>
              <a:solidFill>
                <a:schemeClr val="accent2">
                  <a:lumMod val="20000"/>
                  <a:lumOff val="80000"/>
                </a:schemeClr>
              </a:solidFill>
              <a:ln w="19050" algn="ctr">
                <a:solidFill>
                  <a:schemeClr val="tx1"/>
                </a:solidFill>
                <a:miter lim="800000"/>
                <a:headEnd/>
                <a:tailEnd type="arrow" w="med" len="med"/>
              </a:ln>
            </p:spPr>
          </p:cxnSp>
          <p:sp>
            <p:nvSpPr>
              <p:cNvPr id="15" name="Rectangle 15">
                <a:extLst>
                  <a:ext uri="{FF2B5EF4-FFF2-40B4-BE49-F238E27FC236}">
                    <a16:creationId xmlns:a16="http://schemas.microsoft.com/office/drawing/2014/main" id="{E7C7C405-B389-4E8F-8275-E5A8137F9D69}"/>
                  </a:ext>
                </a:extLst>
              </p:cNvPr>
              <p:cNvSpPr>
                <a:spLocks noChangeArrowheads="1"/>
              </p:cNvSpPr>
              <p:nvPr/>
            </p:nvSpPr>
            <p:spPr bwMode="auto">
              <a:xfrm>
                <a:off x="1389106" y="2209800"/>
                <a:ext cx="1735090" cy="461665"/>
              </a:xfrm>
              <a:prstGeom prst="rect">
                <a:avLst/>
              </a:prstGeom>
              <a:noFill/>
              <a:ln>
                <a:noFill/>
              </a:ln>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400" b="0" dirty="0">
                    <a:solidFill>
                      <a:srgbClr val="000000"/>
                    </a:solidFill>
                    <a:latin typeface="Calibri" panose="020F0502020204030204" pitchFamily="34" charset="0"/>
                    <a:cs typeface="Calibri" panose="020F0502020204030204" pitchFamily="34" charset="0"/>
                  </a:rPr>
                  <a:t>A </a:t>
                </a:r>
                <a:r>
                  <a:rPr lang="en-US" altLang="en-US" sz="2400" b="0" dirty="0">
                    <a:solidFill>
                      <a:srgbClr val="FF0000"/>
                    </a:solidFill>
                    <a:latin typeface="Calibri" panose="020F0502020204030204" pitchFamily="34" charset="0"/>
                    <a:cs typeface="Calibri" panose="020F0502020204030204" pitchFamily="34" charset="0"/>
                  </a:rPr>
                  <a:t>Document</a:t>
                </a:r>
                <a:endParaRPr lang="en-US" altLang="en-US" sz="2400" dirty="0">
                  <a:solidFill>
                    <a:srgbClr val="FF0000"/>
                  </a:solidFill>
                  <a:latin typeface="Calibri" panose="020F0502020204030204" pitchFamily="34" charset="0"/>
                  <a:cs typeface="Calibri" panose="020F0502020204030204" pitchFamily="34" charset="0"/>
                </a:endParaRPr>
              </a:p>
            </p:txBody>
          </p:sp>
          <p:sp>
            <p:nvSpPr>
              <p:cNvPr id="16" name="Rectangle 16">
                <a:extLst>
                  <a:ext uri="{FF2B5EF4-FFF2-40B4-BE49-F238E27FC236}">
                    <a16:creationId xmlns:a16="http://schemas.microsoft.com/office/drawing/2014/main" id="{4A18D52B-6D56-403C-80F4-DB9B6E2F254D}"/>
                  </a:ext>
                </a:extLst>
              </p:cNvPr>
              <p:cNvSpPr>
                <a:spLocks noChangeArrowheads="1"/>
              </p:cNvSpPr>
              <p:nvPr/>
            </p:nvSpPr>
            <p:spPr bwMode="auto">
              <a:xfrm>
                <a:off x="912529" y="4267200"/>
                <a:ext cx="2659767" cy="461665"/>
              </a:xfrm>
              <a:prstGeom prst="rect">
                <a:avLst/>
              </a:prstGeom>
              <a:noFill/>
              <a:ln>
                <a:noFill/>
              </a:ln>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400" b="0" dirty="0">
                    <a:solidFill>
                      <a:srgbClr val="000000"/>
                    </a:solidFill>
                    <a:latin typeface="Calibri" panose="020F0502020204030204" pitchFamily="34" charset="0"/>
                    <a:cs typeface="Calibri" panose="020F0502020204030204" pitchFamily="34" charset="0"/>
                  </a:rPr>
                  <a:t>Positive or Negative</a:t>
                </a:r>
                <a:endParaRPr lang="en-US" altLang="en-US" sz="2400" dirty="0">
                  <a:latin typeface="Calibri" panose="020F0502020204030204" pitchFamily="34" charset="0"/>
                  <a:cs typeface="Calibri" panose="020F0502020204030204" pitchFamily="34" charset="0"/>
                </a:endParaRPr>
              </a:p>
            </p:txBody>
          </p:sp>
          <p:sp>
            <p:nvSpPr>
              <p:cNvPr id="10" name="Rounded Rectangle 9">
                <a:extLst>
                  <a:ext uri="{FF2B5EF4-FFF2-40B4-BE49-F238E27FC236}">
                    <a16:creationId xmlns:a16="http://schemas.microsoft.com/office/drawing/2014/main" id="{C2C23E0F-23C9-4F79-8C3B-3B0A9A298392}"/>
                  </a:ext>
                </a:extLst>
              </p:cNvPr>
              <p:cNvSpPr>
                <a:spLocks noChangeArrowheads="1"/>
              </p:cNvSpPr>
              <p:nvPr/>
            </p:nvSpPr>
            <p:spPr bwMode="auto">
              <a:xfrm>
                <a:off x="838200" y="3024812"/>
                <a:ext cx="2743200" cy="838200"/>
              </a:xfrm>
              <a:prstGeom prst="roundRect">
                <a:avLst>
                  <a:gd name="adj" fmla="val 16667"/>
                </a:avLst>
              </a:prstGeom>
              <a:solidFill>
                <a:srgbClr val="FFFFCC">
                  <a:alpha val="49803"/>
                </a:srgbClr>
              </a:solidFill>
              <a:ln w="12700" algn="ctr">
                <a:solidFill>
                  <a:srgbClr val="CC9900"/>
                </a:solid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400" b="0" dirty="0">
                    <a:solidFill>
                      <a:schemeClr val="tx1"/>
                    </a:solidFill>
                    <a:latin typeface="Calibri" panose="020F0502020204030204" pitchFamily="34" charset="0"/>
                    <a:cs typeface="Calibri" panose="020F0502020204030204" pitchFamily="34" charset="0"/>
                  </a:rPr>
                  <a:t>Binary Sentiment</a:t>
                </a:r>
              </a:p>
              <a:p>
                <a:pPr algn="ctr" eaLnBrk="1" hangingPunct="1">
                  <a:spcBef>
                    <a:spcPct val="0"/>
                  </a:spcBef>
                  <a:buClrTx/>
                  <a:buSzTx/>
                  <a:buFontTx/>
                  <a:buNone/>
                </a:pPr>
                <a:r>
                  <a:rPr lang="en-US" altLang="en-US" sz="2400" b="0" dirty="0">
                    <a:solidFill>
                      <a:schemeClr val="tx1"/>
                    </a:solidFill>
                    <a:latin typeface="Calibri" panose="020F0502020204030204" pitchFamily="34" charset="0"/>
                    <a:cs typeface="Calibri" panose="020F0502020204030204" pitchFamily="34" charset="0"/>
                  </a:rPr>
                  <a:t>Classification</a:t>
                </a:r>
              </a:p>
            </p:txBody>
          </p:sp>
        </p:grpSp>
        <p:pic>
          <p:nvPicPr>
            <p:cNvPr id="7" name="Picture 6">
              <a:extLst>
                <a:ext uri="{FF2B5EF4-FFF2-40B4-BE49-F238E27FC236}">
                  <a16:creationId xmlns:a16="http://schemas.microsoft.com/office/drawing/2014/main" id="{6B9B9003-44DD-AA9F-53D4-880F7FF6A2E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32157" y="5161845"/>
              <a:ext cx="1802886" cy="1370543"/>
            </a:xfrm>
            <a:prstGeom prst="rect">
              <a:avLst/>
            </a:prstGeom>
          </p:spPr>
        </p:pic>
      </p:grpSp>
    </p:spTree>
    <p:extLst>
      <p:ext uri="{BB962C8B-B14F-4D97-AF65-F5344CB8AC3E}">
        <p14:creationId xmlns:p14="http://schemas.microsoft.com/office/powerpoint/2010/main" val="82298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Sentiment Classification</a:t>
            </a:r>
            <a:endParaRPr lang="en-US" altLang="zh-TW" b="1"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p:txBody>
      </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Classification</a:t>
            </a:r>
            <a:endParaRPr lang="en-US" altLang="zh-TW" sz="4000" dirty="0"/>
          </a:p>
        </p:txBody>
      </p:sp>
      <p:sp>
        <p:nvSpPr>
          <p:cNvPr id="24" name="Rectangle 15">
            <a:extLst>
              <a:ext uri="{FF2B5EF4-FFF2-40B4-BE49-F238E27FC236}">
                <a16:creationId xmlns:a16="http://schemas.microsoft.com/office/drawing/2014/main" id="{AEAAF18A-0B04-45C5-9C01-B0CD979A79EF}"/>
              </a:ext>
            </a:extLst>
          </p:cNvPr>
          <p:cNvSpPr>
            <a:spLocks noChangeArrowheads="1"/>
          </p:cNvSpPr>
          <p:nvPr/>
        </p:nvSpPr>
        <p:spPr bwMode="auto">
          <a:xfrm>
            <a:off x="2877322" y="5562600"/>
            <a:ext cx="5089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None/>
            </a:pPr>
            <a:r>
              <a:rPr lang="en-US" altLang="zh-CN" sz="2400" b="0" dirty="0">
                <a:solidFill>
                  <a:schemeClr val="tx1"/>
                </a:solidFill>
                <a:latin typeface="Calibri" panose="020F0502020204030204" pitchFamily="34" charset="0"/>
                <a:cs typeface="Calibri" panose="020F0502020204030204" pitchFamily="34" charset="0"/>
              </a:rPr>
              <a:t>Sentiment Analysis and Opinion Mining</a:t>
            </a:r>
            <a:endParaRPr lang="en-US" altLang="en-US" sz="2400" b="0" dirty="0">
              <a:solidFill>
                <a:schemeClr val="tx1"/>
              </a:solidFill>
              <a:latin typeface="Calibri" panose="020F0502020204030204" pitchFamily="34" charset="0"/>
              <a:cs typeface="Calibri" panose="020F0502020204030204" pitchFamily="34" charset="0"/>
            </a:endParaRPr>
          </a:p>
        </p:txBody>
      </p:sp>
      <p:pic>
        <p:nvPicPr>
          <p:cNvPr id="19" name="Picture 4" descr="Related image">
            <a:extLst>
              <a:ext uri="{FF2B5EF4-FFF2-40B4-BE49-F238E27FC236}">
                <a16:creationId xmlns:a16="http://schemas.microsoft.com/office/drawing/2014/main" id="{FBAC8029-A302-49E6-A4EF-7824F4B8B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067" y="4184968"/>
            <a:ext cx="81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descr="Image result for product">
            <a:extLst>
              <a:ext uri="{FF2B5EF4-FFF2-40B4-BE49-F238E27FC236}">
                <a16:creationId xmlns:a16="http://schemas.microsoft.com/office/drawing/2014/main" id="{6C35FF95-668D-43B8-8270-5E7139314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261169"/>
            <a:ext cx="2133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0" descr="Image result for sentiment">
            <a:extLst>
              <a:ext uri="{FF2B5EF4-FFF2-40B4-BE49-F238E27FC236}">
                <a16:creationId xmlns:a16="http://schemas.microsoft.com/office/drawing/2014/main" id="{C1EAA13D-7A7F-453E-9314-4EDC10CE7F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05700" y="4184968"/>
            <a:ext cx="2324100"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8" name="Straight Arrow Connector 21">
            <a:extLst>
              <a:ext uri="{FF2B5EF4-FFF2-40B4-BE49-F238E27FC236}">
                <a16:creationId xmlns:a16="http://schemas.microsoft.com/office/drawing/2014/main" id="{400DC6AE-7862-4360-85AC-2F358CF37655}"/>
              </a:ext>
            </a:extLst>
          </p:cNvPr>
          <p:cNvCxnSpPr>
            <a:cxnSpLocks noChangeShapeType="1"/>
          </p:cNvCxnSpPr>
          <p:nvPr/>
        </p:nvCxnSpPr>
        <p:spPr bwMode="auto">
          <a:xfrm flipV="1">
            <a:off x="3810000" y="3429000"/>
            <a:ext cx="0" cy="365760"/>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nvGrpSpPr>
          <p:cNvPr id="30" name="Group 19">
            <a:extLst>
              <a:ext uri="{FF2B5EF4-FFF2-40B4-BE49-F238E27FC236}">
                <a16:creationId xmlns:a16="http://schemas.microsoft.com/office/drawing/2014/main" id="{DDC3917C-D3E0-45F8-850E-CFF40662F766}"/>
              </a:ext>
            </a:extLst>
          </p:cNvPr>
          <p:cNvGrpSpPr>
            <a:grpSpLocks/>
          </p:cNvGrpSpPr>
          <p:nvPr/>
        </p:nvGrpSpPr>
        <p:grpSpPr bwMode="auto">
          <a:xfrm>
            <a:off x="2272071" y="2313000"/>
            <a:ext cx="6262329" cy="1116000"/>
            <a:chOff x="2133603" y="2429497"/>
            <a:chExt cx="5486397" cy="1155550"/>
          </a:xfrm>
        </p:grpSpPr>
        <p:sp>
          <p:nvSpPr>
            <p:cNvPr id="31" name="Rounded Rectangle 16">
              <a:extLst>
                <a:ext uri="{FF2B5EF4-FFF2-40B4-BE49-F238E27FC236}">
                  <a16:creationId xmlns:a16="http://schemas.microsoft.com/office/drawing/2014/main" id="{183C1C69-603B-400B-A069-A4630AA5AD2C}"/>
                </a:ext>
              </a:extLst>
            </p:cNvPr>
            <p:cNvSpPr>
              <a:spLocks noChangeArrowheads="1"/>
            </p:cNvSpPr>
            <p:nvPr/>
          </p:nvSpPr>
          <p:spPr bwMode="auto">
            <a:xfrm>
              <a:off x="2133603" y="2429497"/>
              <a:ext cx="5486397" cy="1155550"/>
            </a:xfrm>
            <a:prstGeom prst="roundRect">
              <a:avLst>
                <a:gd name="adj" fmla="val 16667"/>
              </a:avLst>
            </a:prstGeom>
            <a:solidFill>
              <a:srgbClr val="99CCFF">
                <a:alpha val="50196"/>
              </a:srgbClr>
            </a:solidFill>
            <a:ln w="12700" algn="ctr">
              <a:no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en-US" sz="2000">
                <a:solidFill>
                  <a:schemeClr val="tx1"/>
                </a:solidFill>
                <a:latin typeface="Calibri" panose="020F0502020204030204" pitchFamily="34" charset="0"/>
                <a:cs typeface="Calibri" panose="020F0502020204030204" pitchFamily="34" charset="0"/>
              </a:endParaRPr>
            </a:p>
          </p:txBody>
        </p:sp>
        <p:sp>
          <p:nvSpPr>
            <p:cNvPr id="32" name="Rounded Rectangle 28">
              <a:extLst>
                <a:ext uri="{FF2B5EF4-FFF2-40B4-BE49-F238E27FC236}">
                  <a16:creationId xmlns:a16="http://schemas.microsoft.com/office/drawing/2014/main" id="{F9B039D8-9A76-4BCF-9983-1B8DD37EA490}"/>
                </a:ext>
              </a:extLst>
            </p:cNvPr>
            <p:cNvSpPr>
              <a:spLocks noChangeArrowheads="1"/>
            </p:cNvSpPr>
            <p:nvPr/>
          </p:nvSpPr>
          <p:spPr bwMode="auto">
            <a:xfrm>
              <a:off x="3855482" y="2615238"/>
              <a:ext cx="1628247" cy="812008"/>
            </a:xfrm>
            <a:prstGeom prst="roundRect">
              <a:avLst>
                <a:gd name="adj" fmla="val 16667"/>
              </a:avLst>
            </a:prstGeom>
            <a:solidFill>
              <a:srgbClr val="FFFFCC">
                <a:alpha val="49803"/>
              </a:srgbClr>
            </a:solidFill>
            <a:ln w="12700" algn="ctr">
              <a:solidFill>
                <a:srgbClr val="92D050"/>
              </a:solid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(Named) Entity</a:t>
              </a:r>
            </a:p>
            <a:p>
              <a:pPr algn="ctr" eaLnBrk="1" hangingPunct="1">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Extraction</a:t>
              </a:r>
            </a:p>
          </p:txBody>
        </p:sp>
        <p:sp>
          <p:nvSpPr>
            <p:cNvPr id="33" name="Rounded Rectangle 28">
              <a:extLst>
                <a:ext uri="{FF2B5EF4-FFF2-40B4-BE49-F238E27FC236}">
                  <a16:creationId xmlns:a16="http://schemas.microsoft.com/office/drawing/2014/main" id="{2895E5BE-AFB8-4C9E-8F9F-A6D00362107D}"/>
                </a:ext>
              </a:extLst>
            </p:cNvPr>
            <p:cNvSpPr>
              <a:spLocks noChangeArrowheads="1"/>
            </p:cNvSpPr>
            <p:nvPr/>
          </p:nvSpPr>
          <p:spPr bwMode="auto">
            <a:xfrm>
              <a:off x="5676567" y="2615238"/>
              <a:ext cx="1676400" cy="812008"/>
            </a:xfrm>
            <a:prstGeom prst="roundRect">
              <a:avLst>
                <a:gd name="adj" fmla="val 16667"/>
              </a:avLst>
            </a:prstGeom>
            <a:solidFill>
              <a:srgbClr val="FFFFCC">
                <a:alpha val="49803"/>
              </a:srgbClr>
            </a:solidFill>
            <a:ln w="12700" algn="ctr">
              <a:solidFill>
                <a:srgbClr val="92D050"/>
              </a:solid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Co-Reference </a:t>
              </a:r>
            </a:p>
            <a:p>
              <a:pPr algn="ctr" eaLnBrk="1" hangingPunct="1">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Resolution</a:t>
              </a:r>
            </a:p>
          </p:txBody>
        </p:sp>
        <p:sp>
          <p:nvSpPr>
            <p:cNvPr id="34" name="Rounded Rectangle 17">
              <a:extLst>
                <a:ext uri="{FF2B5EF4-FFF2-40B4-BE49-F238E27FC236}">
                  <a16:creationId xmlns:a16="http://schemas.microsoft.com/office/drawing/2014/main" id="{8D57EA93-23FD-4D46-BF32-BFF5F8C94843}"/>
                </a:ext>
              </a:extLst>
            </p:cNvPr>
            <p:cNvSpPr>
              <a:spLocks noChangeArrowheads="1"/>
            </p:cNvSpPr>
            <p:nvPr/>
          </p:nvSpPr>
          <p:spPr bwMode="auto">
            <a:xfrm>
              <a:off x="2300209" y="2606675"/>
              <a:ext cx="1447800" cy="822325"/>
            </a:xfrm>
            <a:prstGeom prst="roundRect">
              <a:avLst>
                <a:gd name="adj" fmla="val 16667"/>
              </a:avLst>
            </a:prstGeom>
            <a:noFill/>
            <a:ln w="12700" algn="ctr">
              <a:no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000" b="0" dirty="0">
                  <a:solidFill>
                    <a:srgbClr val="FF0000"/>
                  </a:solidFill>
                  <a:latin typeface="Calibri" panose="020F0502020204030204" pitchFamily="34" charset="0"/>
                  <a:cs typeface="Calibri" panose="020F0502020204030204" pitchFamily="34" charset="0"/>
                </a:rPr>
                <a:t>Information</a:t>
              </a:r>
            </a:p>
            <a:p>
              <a:pPr algn="ctr" eaLnBrk="1" hangingPunct="1">
                <a:spcBef>
                  <a:spcPct val="0"/>
                </a:spcBef>
                <a:buClrTx/>
                <a:buSzTx/>
                <a:buFontTx/>
                <a:buNone/>
              </a:pPr>
              <a:r>
                <a:rPr lang="en-US" altLang="en-US" sz="2000" b="0" dirty="0">
                  <a:solidFill>
                    <a:srgbClr val="FF0000"/>
                  </a:solidFill>
                  <a:latin typeface="Calibri" panose="020F0502020204030204" pitchFamily="34" charset="0"/>
                  <a:cs typeface="Calibri" panose="020F0502020204030204" pitchFamily="34" charset="0"/>
                </a:rPr>
                <a:t>Extraction</a:t>
              </a:r>
            </a:p>
          </p:txBody>
        </p:sp>
      </p:grpSp>
      <p:grpSp>
        <p:nvGrpSpPr>
          <p:cNvPr id="35" name="Group 20">
            <a:extLst>
              <a:ext uri="{FF2B5EF4-FFF2-40B4-BE49-F238E27FC236}">
                <a16:creationId xmlns:a16="http://schemas.microsoft.com/office/drawing/2014/main" id="{94F2F4E4-67A1-4DA2-926C-A199C9735205}"/>
              </a:ext>
            </a:extLst>
          </p:cNvPr>
          <p:cNvGrpSpPr>
            <a:grpSpLocks/>
          </p:cNvGrpSpPr>
          <p:nvPr/>
        </p:nvGrpSpPr>
        <p:grpSpPr bwMode="auto">
          <a:xfrm>
            <a:off x="8229600" y="4221480"/>
            <a:ext cx="1676400" cy="1950720"/>
            <a:chOff x="5602014" y="4364713"/>
            <a:chExt cx="1676400" cy="1950720"/>
          </a:xfrm>
        </p:grpSpPr>
        <p:sp>
          <p:nvSpPr>
            <p:cNvPr id="37" name="Rounded Rectangle 17">
              <a:extLst>
                <a:ext uri="{FF2B5EF4-FFF2-40B4-BE49-F238E27FC236}">
                  <a16:creationId xmlns:a16="http://schemas.microsoft.com/office/drawing/2014/main" id="{434E0853-9D0B-482D-B24C-51D74AF2E421}"/>
                </a:ext>
              </a:extLst>
            </p:cNvPr>
            <p:cNvSpPr>
              <a:spLocks noChangeArrowheads="1"/>
            </p:cNvSpPr>
            <p:nvPr/>
          </p:nvSpPr>
          <p:spPr bwMode="auto">
            <a:xfrm>
              <a:off x="5602014" y="5583913"/>
              <a:ext cx="1676400" cy="731520"/>
            </a:xfrm>
            <a:prstGeom prst="roundRect">
              <a:avLst>
                <a:gd name="adj" fmla="val 16667"/>
              </a:avLst>
            </a:prstGeom>
            <a:solidFill>
              <a:srgbClr val="FFFFCC">
                <a:alpha val="80000"/>
              </a:srgbClr>
            </a:solidFill>
            <a:ln w="12700" algn="ctr">
              <a:solidFill>
                <a:srgbClr val="CC9900"/>
              </a:solidFill>
              <a:miter lim="800000"/>
              <a:headEnd/>
              <a:tailEnd/>
            </a:ln>
          </p:spPr>
          <p:txBody>
            <a:bodyPr wrap="none" anchor="ctr" anchorCtr="1"/>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000" b="0" dirty="0">
                  <a:solidFill>
                    <a:srgbClr val="FF0000"/>
                  </a:solidFill>
                  <a:latin typeface="Calibri" panose="020F0502020204030204" pitchFamily="34" charset="0"/>
                  <a:cs typeface="Calibri" panose="020F0502020204030204" pitchFamily="34" charset="0"/>
                </a:rPr>
                <a:t>Text </a:t>
              </a:r>
            </a:p>
            <a:p>
              <a:pPr algn="ctr" eaLnBrk="1" hangingPunct="1">
                <a:spcBef>
                  <a:spcPct val="0"/>
                </a:spcBef>
                <a:buClrTx/>
                <a:buSzTx/>
                <a:buFontTx/>
                <a:buNone/>
              </a:pPr>
              <a:r>
                <a:rPr lang="en-US" altLang="en-US" sz="2000" b="0" dirty="0">
                  <a:solidFill>
                    <a:srgbClr val="FF0000"/>
                  </a:solidFill>
                  <a:latin typeface="Calibri" panose="020F0502020204030204" pitchFamily="34" charset="0"/>
                  <a:cs typeface="Calibri" panose="020F0502020204030204" pitchFamily="34" charset="0"/>
                </a:rPr>
                <a:t>Classification</a:t>
              </a:r>
            </a:p>
          </p:txBody>
        </p:sp>
        <p:cxnSp>
          <p:nvCxnSpPr>
            <p:cNvPr id="38" name="Straight Arrow Connector 16">
              <a:extLst>
                <a:ext uri="{FF2B5EF4-FFF2-40B4-BE49-F238E27FC236}">
                  <a16:creationId xmlns:a16="http://schemas.microsoft.com/office/drawing/2014/main" id="{182AC88E-4D0E-4CB3-BCC9-97E6D12DA997}"/>
                </a:ext>
              </a:extLst>
            </p:cNvPr>
            <p:cNvCxnSpPr>
              <a:cxnSpLocks noChangeShapeType="1"/>
            </p:cNvCxnSpPr>
            <p:nvPr/>
          </p:nvCxnSpPr>
          <p:spPr bwMode="auto">
            <a:xfrm>
              <a:off x="6377947" y="4364713"/>
              <a:ext cx="0" cy="1188720"/>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39" name="Rectangle 6">
            <a:extLst>
              <a:ext uri="{FF2B5EF4-FFF2-40B4-BE49-F238E27FC236}">
                <a16:creationId xmlns:a16="http://schemas.microsoft.com/office/drawing/2014/main" id="{AB29182D-3695-429D-983E-89C641B3FD7A}"/>
              </a:ext>
            </a:extLst>
          </p:cNvPr>
          <p:cNvSpPr>
            <a:spLocks noChangeArrowheads="1"/>
          </p:cNvSpPr>
          <p:nvPr/>
        </p:nvSpPr>
        <p:spPr bwMode="auto">
          <a:xfrm>
            <a:off x="2774162" y="3764281"/>
            <a:ext cx="66641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CN" sz="2400" b="0" dirty="0">
                <a:solidFill>
                  <a:schemeClr val="tx1"/>
                </a:solidFill>
                <a:latin typeface="Calibri" panose="020F0502020204030204" pitchFamily="34" charset="0"/>
                <a:cs typeface="Calibri" panose="020F0502020204030204" pitchFamily="34" charset="0"/>
              </a:rPr>
              <a:t>Opinion Holder</a:t>
            </a:r>
            <a:r>
              <a:rPr lang="zh-CN" altLang="en-US" sz="2400" b="0" dirty="0">
                <a:solidFill>
                  <a:schemeClr val="tx1"/>
                </a:solidFill>
                <a:latin typeface="Calibri" panose="020F0502020204030204" pitchFamily="34" charset="0"/>
                <a:cs typeface="Calibri" panose="020F0502020204030204" pitchFamily="34" charset="0"/>
              </a:rPr>
              <a:t> </a:t>
            </a:r>
            <a:r>
              <a:rPr lang="en-US" altLang="zh-CN" sz="2400" b="0" dirty="0">
                <a:solidFill>
                  <a:schemeClr val="tx1"/>
                </a:solidFill>
                <a:latin typeface="Calibri" panose="020F0502020204030204" pitchFamily="34" charset="0"/>
                <a:cs typeface="Calibri" panose="020F0502020204030204" pitchFamily="34" charset="0"/>
              </a:rPr>
              <a:t>        Opinion Target            Sentiment</a:t>
            </a:r>
            <a:endParaRPr lang="en-US" altLang="en-US" sz="2400" b="0" dirty="0">
              <a:solidFill>
                <a:schemeClr val="tx1"/>
              </a:solidFill>
              <a:latin typeface="Calibri" panose="020F0502020204030204" pitchFamily="34" charset="0"/>
              <a:cs typeface="Calibri" panose="020F0502020204030204" pitchFamily="34" charset="0"/>
            </a:endParaRPr>
          </a:p>
        </p:txBody>
      </p:sp>
      <p:cxnSp>
        <p:nvCxnSpPr>
          <p:cNvPr id="40" name="Straight Arrow Connector 21">
            <a:extLst>
              <a:ext uri="{FF2B5EF4-FFF2-40B4-BE49-F238E27FC236}">
                <a16:creationId xmlns:a16="http://schemas.microsoft.com/office/drawing/2014/main" id="{CCEC81B5-2BB6-4B04-948B-517ADFC59288}"/>
              </a:ext>
            </a:extLst>
          </p:cNvPr>
          <p:cNvCxnSpPr>
            <a:cxnSpLocks noChangeShapeType="1"/>
          </p:cNvCxnSpPr>
          <p:nvPr/>
        </p:nvCxnSpPr>
        <p:spPr bwMode="auto">
          <a:xfrm flipV="1">
            <a:off x="6324600" y="3425479"/>
            <a:ext cx="0" cy="365760"/>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1"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6</a:t>
            </a:fld>
            <a:endParaRPr kumimoji="0" lang="en-US" altLang="zh-TW" sz="1200" b="0" dirty="0">
              <a:solidFill>
                <a:srgbClr val="000000"/>
              </a:solidFill>
              <a:latin typeface="+mn-lt"/>
            </a:endParaRPr>
          </a:p>
        </p:txBody>
      </p:sp>
      <p:sp>
        <p:nvSpPr>
          <p:cNvPr id="22" name="Rectangle: Rounded Corners 2">
            <a:extLst>
              <a:ext uri="{FF2B5EF4-FFF2-40B4-BE49-F238E27FC236}">
                <a16:creationId xmlns:a16="http://schemas.microsoft.com/office/drawing/2014/main" id="{8AB67693-8ACF-496B-8DFE-D09F3194E936}"/>
              </a:ext>
            </a:extLst>
          </p:cNvPr>
          <p:cNvSpPr/>
          <p:nvPr/>
        </p:nvSpPr>
        <p:spPr bwMode="auto">
          <a:xfrm>
            <a:off x="7924800" y="3764280"/>
            <a:ext cx="1470222" cy="457200"/>
          </a:xfrm>
          <a:prstGeom prst="roundRect">
            <a:avLst/>
          </a:prstGeom>
          <a:solidFill>
            <a:srgbClr val="FF0000">
              <a:alpha val="10000"/>
            </a:srgbClr>
          </a:solidFill>
          <a:ln w="19050" algn="ctr">
            <a:solidFill>
              <a:srgbClr val="FF0000"/>
            </a:solidFill>
            <a:miter lim="800000"/>
            <a:headEnd/>
            <a:tailEnd/>
          </a:ln>
        </p:spPr>
        <p:txBody>
          <a:bodyPr wrap="none"/>
          <a:lstStyle/>
          <a:p>
            <a:pPr eaLnBrk="1" hangingPunct="1"/>
            <a:endParaRPr lang="en-US"/>
          </a:p>
        </p:txBody>
      </p:sp>
      <p:sp>
        <p:nvSpPr>
          <p:cNvPr id="23" name="Rectangle: Rounded Corners 2">
            <a:extLst>
              <a:ext uri="{FF2B5EF4-FFF2-40B4-BE49-F238E27FC236}">
                <a16:creationId xmlns:a16="http://schemas.microsoft.com/office/drawing/2014/main" id="{8AB67693-8ACF-496B-8DFE-D09F3194E936}"/>
              </a:ext>
            </a:extLst>
          </p:cNvPr>
          <p:cNvSpPr/>
          <p:nvPr/>
        </p:nvSpPr>
        <p:spPr bwMode="auto">
          <a:xfrm>
            <a:off x="2796976" y="3796878"/>
            <a:ext cx="2003623" cy="457200"/>
          </a:xfrm>
          <a:prstGeom prst="roundRect">
            <a:avLst/>
          </a:prstGeom>
          <a:solidFill>
            <a:srgbClr val="008000">
              <a:alpha val="10000"/>
            </a:srgbClr>
          </a:solidFill>
          <a:ln w="19050" algn="ctr">
            <a:solidFill>
              <a:srgbClr val="008000"/>
            </a:solidFill>
            <a:miter lim="800000"/>
            <a:headEnd/>
            <a:tailEnd/>
          </a:ln>
        </p:spPr>
        <p:txBody>
          <a:bodyPr wrap="none"/>
          <a:lstStyle/>
          <a:p>
            <a:pPr eaLnBrk="1" hangingPunct="1"/>
            <a:endParaRPr lang="en-US"/>
          </a:p>
        </p:txBody>
      </p:sp>
      <p:sp>
        <p:nvSpPr>
          <p:cNvPr id="25" name="Rectangle: Rounded Corners 2">
            <a:extLst>
              <a:ext uri="{FF2B5EF4-FFF2-40B4-BE49-F238E27FC236}">
                <a16:creationId xmlns:a16="http://schemas.microsoft.com/office/drawing/2014/main" id="{8AB67693-8ACF-496B-8DFE-D09F3194E936}"/>
              </a:ext>
            </a:extLst>
          </p:cNvPr>
          <p:cNvSpPr/>
          <p:nvPr/>
        </p:nvSpPr>
        <p:spPr bwMode="auto">
          <a:xfrm>
            <a:off x="5257800" y="3791042"/>
            <a:ext cx="2003623" cy="457200"/>
          </a:xfrm>
          <a:prstGeom prst="roundRect">
            <a:avLst/>
          </a:prstGeom>
          <a:solidFill>
            <a:srgbClr val="008000">
              <a:alpha val="10000"/>
            </a:srgbClr>
          </a:solidFill>
          <a:ln w="19050" algn="ctr">
            <a:solidFill>
              <a:srgbClr val="008000"/>
            </a:solidFill>
            <a:miter lim="800000"/>
            <a:headEnd/>
            <a:tailEnd/>
          </a:ln>
        </p:spPr>
        <p:txBody>
          <a:bodyPr wrap="none"/>
          <a:lstStyle/>
          <a:p>
            <a:pPr eaLnBrk="1" hangingPunct="1"/>
            <a:endParaRPr lang="en-US"/>
          </a:p>
        </p:txBody>
      </p:sp>
    </p:spTree>
    <p:extLst>
      <p:ext uri="{BB962C8B-B14F-4D97-AF65-F5344CB8AC3E}">
        <p14:creationId xmlns:p14="http://schemas.microsoft.com/office/powerpoint/2010/main" val="314124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up)">
                                      <p:cBhvr>
                                        <p:cTn id="11" dur="500"/>
                                        <p:tgtEl>
                                          <p:spTgt spid="3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up)">
                                      <p:cBhvr>
                                        <p:cTn id="16" dur="500"/>
                                        <p:tgtEl>
                                          <p:spTgt spid="23"/>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par>
                          <p:cTn id="20" fill="hold">
                            <p:stCondLst>
                              <p:cond delay="500"/>
                            </p:stCondLst>
                            <p:childTnLst>
                              <p:par>
                                <p:cTn id="21" presetID="22" presetClass="entr" presetSubtype="4"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down)">
                                      <p:cBhvr>
                                        <p:cTn id="23" dur="500"/>
                                        <p:tgtEl>
                                          <p:spTgt spid="28"/>
                                        </p:tgtEl>
                                      </p:cBhvr>
                                    </p:animEffect>
                                  </p:childTnLst>
                                </p:cTn>
                              </p:par>
                              <p:par>
                                <p:cTn id="24" presetID="22" presetClass="entr" presetSubtype="4"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down)">
                                      <p:cBhvr>
                                        <p:cTn id="26" dur="500"/>
                                        <p:tgtEl>
                                          <p:spTgt spid="40"/>
                                        </p:tgtEl>
                                      </p:cBhvr>
                                    </p:animEffect>
                                  </p:childTnLst>
                                </p:cTn>
                              </p:par>
                            </p:childTnLst>
                          </p:cTn>
                        </p:par>
                        <p:par>
                          <p:cTn id="27" fill="hold">
                            <p:stCondLst>
                              <p:cond delay="1000"/>
                            </p:stCondLst>
                            <p:childTnLst>
                              <p:par>
                                <p:cTn id="28" presetID="22" presetClass="entr" presetSubtype="4" fill="hold" nodeType="after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wipe(down)">
                                      <p:cBhvr>
                                        <p:cTn id="3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1114370-B349-4311-8EA4-1D61CD485649}"/>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Sentiment Classification</a:t>
            </a:r>
          </a:p>
          <a:p>
            <a:pPr lvl="1">
              <a:spcBef>
                <a:spcPts val="600"/>
              </a:spcBef>
            </a:pPr>
            <a:r>
              <a:rPr lang="en-US" altLang="zh-TW" dirty="0"/>
              <a:t>Supervised Classification: Training Corpus </a:t>
            </a:r>
          </a:p>
        </p:txBody>
      </p:sp>
      <p:sp>
        <p:nvSpPr>
          <p:cNvPr id="74756" name="Rectangle 3">
            <a:extLst>
              <a:ext uri="{FF2B5EF4-FFF2-40B4-BE49-F238E27FC236}">
                <a16:creationId xmlns:a16="http://schemas.microsoft.com/office/drawing/2014/main" id="{E1E1F822-5500-4610-8934-7627FB180119}"/>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grpSp>
        <p:nvGrpSpPr>
          <p:cNvPr id="4" name="组合 3">
            <a:extLst>
              <a:ext uri="{FF2B5EF4-FFF2-40B4-BE49-F238E27FC236}">
                <a16:creationId xmlns:a16="http://schemas.microsoft.com/office/drawing/2014/main" id="{CFCF0948-604C-4B6F-809D-180190CF43CE}"/>
              </a:ext>
            </a:extLst>
          </p:cNvPr>
          <p:cNvGrpSpPr/>
          <p:nvPr/>
        </p:nvGrpSpPr>
        <p:grpSpPr>
          <a:xfrm>
            <a:off x="2209800" y="2605952"/>
            <a:ext cx="7696200" cy="3170099"/>
            <a:chOff x="762000" y="2538948"/>
            <a:chExt cx="7696200" cy="3170099"/>
          </a:xfrm>
        </p:grpSpPr>
        <p:sp>
          <p:nvSpPr>
            <p:cNvPr id="74757" name="TextBox 6">
              <a:extLst>
                <a:ext uri="{FF2B5EF4-FFF2-40B4-BE49-F238E27FC236}">
                  <a16:creationId xmlns:a16="http://schemas.microsoft.com/office/drawing/2014/main" id="{22309179-0EA0-4041-B58B-BBFDA1E1F723}"/>
                </a:ext>
              </a:extLst>
            </p:cNvPr>
            <p:cNvSpPr txBox="1">
              <a:spLocks noChangeArrowheads="1"/>
            </p:cNvSpPr>
            <p:nvPr/>
          </p:nvSpPr>
          <p:spPr bwMode="auto">
            <a:xfrm>
              <a:off x="1447800" y="2538948"/>
              <a:ext cx="7010400" cy="3170099"/>
            </a:xfrm>
            <a:prstGeom prst="rect">
              <a:avLst/>
            </a:prstGeom>
            <a:solidFill>
              <a:srgbClr val="DBEEF4"/>
            </a:solidFill>
            <a:ln w="9525">
              <a:no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zh-CN" sz="2000" b="0" dirty="0">
                  <a:solidFill>
                    <a:schemeClr val="tx1"/>
                  </a:solidFill>
                  <a:latin typeface="Calibri" panose="020F0502020204030204" pitchFamily="34" charset="0"/>
                  <a:cs typeface="Calibri" panose="020F0502020204030204" pitchFamily="34" charset="0"/>
                </a:rPr>
                <a:t>I</a:t>
              </a:r>
              <a:r>
                <a:rPr lang="en-US" altLang="en-US" sz="2000" b="0" dirty="0">
                  <a:solidFill>
                    <a:schemeClr val="tx1"/>
                  </a:solidFill>
                  <a:latin typeface="Calibri" panose="020F0502020204030204" pitchFamily="34" charset="0"/>
                  <a:cs typeface="Calibri" panose="020F0502020204030204" pitchFamily="34" charset="0"/>
                </a:rPr>
                <a:t>t is a very amazing product. </a:t>
              </a:r>
            </a:p>
            <a:p>
              <a:pPr>
                <a:spcBef>
                  <a:spcPct val="0"/>
                </a:spcBef>
                <a:buClrTx/>
                <a:buSzTx/>
                <a:buFontTx/>
                <a:buNone/>
              </a:pPr>
              <a:r>
                <a:rPr lang="en-US" altLang="zh-CN" sz="2000" b="0" dirty="0">
                  <a:solidFill>
                    <a:schemeClr val="tx1"/>
                  </a:solidFill>
                  <a:latin typeface="Calibri" panose="020F0502020204030204" pitchFamily="34" charset="0"/>
                  <a:cs typeface="Calibri" panose="020F0502020204030204" pitchFamily="34" charset="0"/>
                </a:rPr>
                <a:t>J</a:t>
              </a:r>
              <a:r>
                <a:rPr lang="en-US" altLang="en-US" sz="2000" b="0" dirty="0">
                  <a:solidFill>
                    <a:schemeClr val="tx1"/>
                  </a:solidFill>
                  <a:latin typeface="Calibri" panose="020F0502020204030204" pitchFamily="34" charset="0"/>
                  <a:cs typeface="Calibri" panose="020F0502020204030204" pitchFamily="34" charset="0"/>
                </a:rPr>
                <a:t>ust received this camera two days ago and already love the features it has. </a:t>
              </a:r>
            </a:p>
            <a:p>
              <a:pPr>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By cocking the shutter to the halfway position and getting the settings ready to shoot, I was able to produce excellent </a:t>
              </a:r>
              <a:r>
                <a:rPr lang="en-US" altLang="en-US" sz="2000" b="0" dirty="0" err="1">
                  <a:solidFill>
                    <a:schemeClr val="tx1"/>
                  </a:solidFill>
                  <a:latin typeface="Calibri" panose="020F0502020204030204" pitchFamily="34" charset="0"/>
                  <a:cs typeface="Calibri" panose="020F0502020204030204" pitchFamily="34" charset="0"/>
                </a:rPr>
                <a:t>stopaction</a:t>
              </a:r>
              <a:r>
                <a:rPr lang="en-US" altLang="en-US" sz="2000" b="0" dirty="0">
                  <a:solidFill>
                    <a:schemeClr val="tx1"/>
                  </a:solidFill>
                  <a:latin typeface="Calibri" panose="020F0502020204030204" pitchFamily="34" charset="0"/>
                  <a:cs typeface="Calibri" panose="020F0502020204030204" pitchFamily="34" charset="0"/>
                </a:rPr>
                <a:t> photos. </a:t>
              </a:r>
            </a:p>
            <a:p>
              <a:pPr>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It feels slow to focus, and unbearably slow to shoot.</a:t>
              </a:r>
            </a:p>
            <a:p>
              <a:pPr>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The adobe camera raw plug-in shows once again that hardware is miles ahead of software. </a:t>
              </a:r>
            </a:p>
            <a:p>
              <a:pPr>
                <a:spcBef>
                  <a:spcPct val="0"/>
                </a:spcBef>
                <a:buClrTx/>
                <a:buSzTx/>
                <a:buFontTx/>
                <a:buNone/>
              </a:pPr>
              <a:r>
                <a:rPr lang="en-US" altLang="en-US" sz="2000" b="0" dirty="0">
                  <a:solidFill>
                    <a:schemeClr val="tx1"/>
                  </a:solidFill>
                  <a:latin typeface="Calibri" panose="020F0502020204030204" pitchFamily="34" charset="0"/>
                  <a:cs typeface="Calibri" panose="020F0502020204030204" pitchFamily="34" charset="0"/>
                </a:rPr>
                <a:t>……</a:t>
              </a:r>
            </a:p>
          </p:txBody>
        </p:sp>
        <p:sp>
          <p:nvSpPr>
            <p:cNvPr id="74758" name="TextBox 29">
              <a:extLst>
                <a:ext uri="{FF2B5EF4-FFF2-40B4-BE49-F238E27FC236}">
                  <a16:creationId xmlns:a16="http://schemas.microsoft.com/office/drawing/2014/main" id="{A1A31D67-C19E-460F-9B31-691D95DFBCF3}"/>
                </a:ext>
              </a:extLst>
            </p:cNvPr>
            <p:cNvSpPr txBox="1">
              <a:spLocks noChangeArrowheads="1"/>
            </p:cNvSpPr>
            <p:nvPr/>
          </p:nvSpPr>
          <p:spPr bwMode="auto">
            <a:xfrm>
              <a:off x="762000" y="2538948"/>
              <a:ext cx="609600" cy="3170099"/>
            </a:xfrm>
            <a:prstGeom prst="rect">
              <a:avLst/>
            </a:prstGeom>
            <a:solidFill>
              <a:srgbClr val="FDEADA"/>
            </a:solidFill>
            <a:ln w="9525">
              <a:noFill/>
              <a:miter lim="800000"/>
              <a:headEnd/>
              <a:tailEnd/>
            </a:ln>
          </p:spPr>
          <p:txBody>
            <a:bodyPr>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lang="en-US" altLang="zh-CN" sz="2000" b="0">
                  <a:solidFill>
                    <a:schemeClr val="tx1"/>
                  </a:solidFill>
                  <a:latin typeface="Calibri" panose="020F0502020204030204" pitchFamily="34" charset="0"/>
                  <a:cs typeface="Calibri" panose="020F0502020204030204" pitchFamily="34" charset="0"/>
                </a:rPr>
                <a:t>+</a:t>
              </a:r>
            </a:p>
            <a:p>
              <a:pPr algn="ctr">
                <a:spcBef>
                  <a:spcPct val="0"/>
                </a:spcBef>
                <a:buClrTx/>
                <a:buSzTx/>
                <a:buFontTx/>
                <a:buNone/>
              </a:pPr>
              <a:r>
                <a:rPr lang="en-US" altLang="zh-CN" sz="2000" b="0">
                  <a:solidFill>
                    <a:schemeClr val="tx1"/>
                  </a:solidFill>
                  <a:latin typeface="Calibri" panose="020F0502020204030204" pitchFamily="34" charset="0"/>
                  <a:cs typeface="Calibri" panose="020F0502020204030204" pitchFamily="34" charset="0"/>
                </a:rPr>
                <a:t>+</a:t>
              </a:r>
              <a:endParaRPr lang="en-US" altLang="en-US" sz="2000" b="0">
                <a:solidFill>
                  <a:schemeClr val="tx1"/>
                </a:solidFill>
                <a:latin typeface="Calibri" panose="020F0502020204030204" pitchFamily="34" charset="0"/>
                <a:cs typeface="Calibri" panose="020F0502020204030204" pitchFamily="34" charset="0"/>
              </a:endParaRPr>
            </a:p>
            <a:p>
              <a:pPr algn="ctr">
                <a:spcBef>
                  <a:spcPct val="0"/>
                </a:spcBef>
                <a:buClrTx/>
                <a:buSzTx/>
                <a:buFontTx/>
                <a:buNone/>
              </a:pPr>
              <a:endParaRPr lang="en-US" altLang="en-US" sz="2000" b="0">
                <a:solidFill>
                  <a:schemeClr val="tx1"/>
                </a:solidFill>
                <a:latin typeface="Calibri" panose="020F0502020204030204" pitchFamily="34" charset="0"/>
                <a:cs typeface="Calibri" panose="020F0502020204030204" pitchFamily="34" charset="0"/>
              </a:endParaRPr>
            </a:p>
            <a:p>
              <a:pPr algn="ctr">
                <a:spcBef>
                  <a:spcPct val="0"/>
                </a:spcBef>
                <a:buClrTx/>
                <a:buSzTx/>
                <a:buFontTx/>
                <a:buNone/>
              </a:pPr>
              <a:r>
                <a:rPr lang="en-US" altLang="en-US" sz="2000" b="0">
                  <a:solidFill>
                    <a:schemeClr val="tx1"/>
                  </a:solidFill>
                  <a:latin typeface="Calibri" panose="020F0502020204030204" pitchFamily="34" charset="0"/>
                  <a:cs typeface="Calibri" panose="020F0502020204030204" pitchFamily="34" charset="0"/>
                </a:rPr>
                <a:t>+</a:t>
              </a:r>
            </a:p>
            <a:p>
              <a:pPr algn="ctr">
                <a:spcBef>
                  <a:spcPct val="0"/>
                </a:spcBef>
                <a:buClrTx/>
                <a:buSzTx/>
                <a:buFontTx/>
                <a:buNone/>
              </a:pPr>
              <a:endParaRPr lang="en-US" altLang="en-US" sz="2000" b="0">
                <a:solidFill>
                  <a:schemeClr val="tx1"/>
                </a:solidFill>
                <a:latin typeface="Calibri" panose="020F0502020204030204" pitchFamily="34" charset="0"/>
                <a:cs typeface="Calibri" panose="020F0502020204030204" pitchFamily="34" charset="0"/>
              </a:endParaRPr>
            </a:p>
            <a:p>
              <a:pPr algn="ctr">
                <a:spcBef>
                  <a:spcPct val="0"/>
                </a:spcBef>
                <a:buClrTx/>
                <a:buSzTx/>
                <a:buFontTx/>
                <a:buNone/>
              </a:pPr>
              <a:endParaRPr lang="en-US" altLang="en-US" sz="2000" b="0">
                <a:solidFill>
                  <a:schemeClr val="tx1"/>
                </a:solidFill>
                <a:latin typeface="Calibri" panose="020F0502020204030204" pitchFamily="34" charset="0"/>
                <a:cs typeface="Calibri" panose="020F0502020204030204" pitchFamily="34" charset="0"/>
              </a:endParaRPr>
            </a:p>
            <a:p>
              <a:pPr algn="ctr">
                <a:spcBef>
                  <a:spcPct val="0"/>
                </a:spcBef>
                <a:buClrTx/>
                <a:buSzTx/>
                <a:buFontTx/>
                <a:buNone/>
              </a:pPr>
              <a:r>
                <a:rPr lang="en-US" altLang="en-US" sz="2000" b="0">
                  <a:solidFill>
                    <a:schemeClr val="tx1"/>
                  </a:solidFill>
                  <a:latin typeface="Calibri" panose="020F0502020204030204" pitchFamily="34" charset="0"/>
                  <a:cs typeface="Calibri" panose="020F0502020204030204" pitchFamily="34" charset="0"/>
                </a:rPr>
                <a:t>-</a:t>
              </a:r>
            </a:p>
            <a:p>
              <a:pPr algn="ctr">
                <a:spcBef>
                  <a:spcPct val="0"/>
                </a:spcBef>
                <a:buClrTx/>
                <a:buSzTx/>
                <a:buFontTx/>
                <a:buNone/>
              </a:pPr>
              <a:r>
                <a:rPr lang="en-US" altLang="en-US" sz="2000" b="0">
                  <a:solidFill>
                    <a:schemeClr val="tx1"/>
                  </a:solidFill>
                  <a:latin typeface="Calibri" panose="020F0502020204030204" pitchFamily="34" charset="0"/>
                  <a:cs typeface="Calibri" panose="020F0502020204030204" pitchFamily="34" charset="0"/>
                </a:rPr>
                <a:t>-</a:t>
              </a:r>
            </a:p>
            <a:p>
              <a:pPr algn="ctr">
                <a:spcBef>
                  <a:spcPct val="0"/>
                </a:spcBef>
                <a:buClrTx/>
                <a:buSzTx/>
                <a:buFontTx/>
                <a:buNone/>
              </a:pPr>
              <a:endParaRPr lang="en-US" altLang="en-US" sz="2000" b="0">
                <a:solidFill>
                  <a:schemeClr val="tx1"/>
                </a:solidFill>
                <a:latin typeface="Calibri" panose="020F0502020204030204" pitchFamily="34" charset="0"/>
                <a:cs typeface="Calibri" panose="020F0502020204030204" pitchFamily="34" charset="0"/>
              </a:endParaRPr>
            </a:p>
            <a:p>
              <a:pPr algn="ctr">
                <a:spcBef>
                  <a:spcPct val="0"/>
                </a:spcBef>
                <a:buClrTx/>
                <a:buSzTx/>
                <a:buFontTx/>
                <a:buNone/>
              </a:pPr>
              <a:endParaRPr lang="en-US" altLang="en-US" sz="2000" b="0">
                <a:solidFill>
                  <a:schemeClr val="tx1"/>
                </a:solidFill>
                <a:latin typeface="Calibri" panose="020F0502020204030204" pitchFamily="34" charset="0"/>
                <a:cs typeface="Calibri" panose="020F0502020204030204" pitchFamily="34" charset="0"/>
              </a:endParaRPr>
            </a:p>
          </p:txBody>
        </p:sp>
      </p:grpSp>
      <p:sp>
        <p:nvSpPr>
          <p:cNvPr id="3" name="矩形 2">
            <a:extLst>
              <a:ext uri="{FF2B5EF4-FFF2-40B4-BE49-F238E27FC236}">
                <a16:creationId xmlns:a16="http://schemas.microsoft.com/office/drawing/2014/main" id="{2A050979-65B7-4B51-A739-2BE6BDAA9C6B}"/>
              </a:ext>
            </a:extLst>
          </p:cNvPr>
          <p:cNvSpPr/>
          <p:nvPr/>
        </p:nvSpPr>
        <p:spPr>
          <a:xfrm>
            <a:off x="4859246" y="5848290"/>
            <a:ext cx="2379754" cy="400110"/>
          </a:xfrm>
          <a:prstGeom prst="rect">
            <a:avLst/>
          </a:prstGeom>
        </p:spPr>
        <p:txBody>
          <a:bodyPr wrap="none">
            <a:spAutoFit/>
          </a:bodyPr>
          <a:lstStyle/>
          <a:p>
            <a:r>
              <a:rPr lang="en-US" sz="2000" b="0" dirty="0">
                <a:latin typeface="Calibri" panose="020F0502020204030204" pitchFamily="34" charset="0"/>
                <a:cs typeface="Calibri" panose="020F0502020204030204" pitchFamily="34" charset="0"/>
              </a:rPr>
              <a:t>Sample Training Data</a:t>
            </a:r>
          </a:p>
        </p:txBody>
      </p:sp>
      <p:sp>
        <p:nvSpPr>
          <p:cNvPr id="9"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7</a:t>
            </a:fld>
            <a:endParaRPr kumimoji="0" lang="en-US" altLang="zh-TW" sz="1200" b="0" dirty="0">
              <a:solidFill>
                <a:srgbClr val="000000"/>
              </a:solidFill>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D93700F-ADD3-4D32-99B4-BA44DA4BC860}"/>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Sentiment Classification</a:t>
            </a:r>
            <a:endParaRPr lang="en-US" altLang="zh-TW" dirty="0"/>
          </a:p>
          <a:p>
            <a:pPr lvl="1" eaLnBrk="1" hangingPunct="1">
              <a:spcBef>
                <a:spcPts val="600"/>
              </a:spcBef>
            </a:pPr>
            <a:r>
              <a:rPr lang="en-US" altLang="zh-TW" dirty="0"/>
              <a:t>Supervised Classification: Training Corpus </a:t>
            </a:r>
          </a:p>
        </p:txBody>
      </p:sp>
      <p:sp>
        <p:nvSpPr>
          <p:cNvPr id="72708" name="Rectangle 3">
            <a:extLst>
              <a:ext uri="{FF2B5EF4-FFF2-40B4-BE49-F238E27FC236}">
                <a16:creationId xmlns:a16="http://schemas.microsoft.com/office/drawing/2014/main" id="{7A58212B-C799-482F-BE20-A6A17523B66C}"/>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p:sp>
        <p:nvSpPr>
          <p:cNvPr id="66579" name="Flowchart: Multidocument 38">
            <a:extLst>
              <a:ext uri="{FF2B5EF4-FFF2-40B4-BE49-F238E27FC236}">
                <a16:creationId xmlns:a16="http://schemas.microsoft.com/office/drawing/2014/main" id="{62AFE095-D27D-49BE-A1B2-94533A55E8BE}"/>
              </a:ext>
            </a:extLst>
          </p:cNvPr>
          <p:cNvSpPr>
            <a:spLocks noChangeArrowheads="1"/>
          </p:cNvSpPr>
          <p:nvPr/>
        </p:nvSpPr>
        <p:spPr bwMode="auto">
          <a:xfrm>
            <a:off x="7258050" y="4015084"/>
            <a:ext cx="1962150" cy="1843388"/>
          </a:xfrm>
          <a:prstGeom prst="flowChartMultidocument">
            <a:avLst/>
          </a:prstGeom>
          <a:solidFill>
            <a:srgbClr val="99CCFF"/>
          </a:solidFill>
          <a:ln w="12700" algn="ctr">
            <a:solidFill>
              <a:schemeClr val="tx1"/>
            </a:solidFill>
            <a:miter lim="800000"/>
            <a:headEnd/>
            <a:tailEnd/>
          </a:ln>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400" b="0" dirty="0">
                <a:solidFill>
                  <a:schemeClr val="tx1"/>
                </a:solidFill>
                <a:latin typeface="Calibri" panose="020F0502020204030204" pitchFamily="34" charset="0"/>
                <a:cs typeface="Calibri" panose="020F0502020204030204" pitchFamily="34" charset="0"/>
              </a:rPr>
              <a:t>Sentiment</a:t>
            </a:r>
          </a:p>
          <a:p>
            <a:pPr algn="ctr" eaLnBrk="1" hangingPunct="1">
              <a:spcBef>
                <a:spcPct val="0"/>
              </a:spcBef>
              <a:buClrTx/>
              <a:buSzTx/>
              <a:buFontTx/>
              <a:buNone/>
            </a:pPr>
            <a:r>
              <a:rPr lang="en-US" altLang="en-US" sz="2400" b="0" dirty="0">
                <a:solidFill>
                  <a:schemeClr val="tx1"/>
                </a:solidFill>
                <a:latin typeface="Calibri" panose="020F0502020204030204" pitchFamily="34" charset="0"/>
                <a:cs typeface="Calibri" panose="020F0502020204030204" pitchFamily="34" charset="0"/>
              </a:rPr>
              <a:t>Labeled</a:t>
            </a:r>
          </a:p>
          <a:p>
            <a:pPr algn="ctr" eaLnBrk="1" hangingPunct="1">
              <a:spcBef>
                <a:spcPct val="0"/>
              </a:spcBef>
              <a:buClrTx/>
              <a:buSzTx/>
              <a:buFontTx/>
              <a:buNone/>
            </a:pPr>
            <a:r>
              <a:rPr lang="en-US" altLang="en-US" sz="2400" b="0" dirty="0">
                <a:solidFill>
                  <a:schemeClr val="tx1"/>
                </a:solidFill>
                <a:latin typeface="Calibri" panose="020F0502020204030204" pitchFamily="34" charset="0"/>
                <a:cs typeface="Calibri" panose="020F0502020204030204" pitchFamily="34" charset="0"/>
              </a:rPr>
              <a:t>Text</a:t>
            </a:r>
          </a:p>
        </p:txBody>
      </p:sp>
      <p:grpSp>
        <p:nvGrpSpPr>
          <p:cNvPr id="7" name="Group 6">
            <a:extLst>
              <a:ext uri="{FF2B5EF4-FFF2-40B4-BE49-F238E27FC236}">
                <a16:creationId xmlns:a16="http://schemas.microsoft.com/office/drawing/2014/main" id="{F1C185AF-725B-43FA-AFCE-E9C85EE1016B}"/>
              </a:ext>
            </a:extLst>
          </p:cNvPr>
          <p:cNvGrpSpPr/>
          <p:nvPr/>
        </p:nvGrpSpPr>
        <p:grpSpPr>
          <a:xfrm>
            <a:off x="5257801" y="3837624"/>
            <a:ext cx="1762735" cy="1369606"/>
            <a:chOff x="5344911" y="3581400"/>
            <a:chExt cx="1762735" cy="1369606"/>
          </a:xfrm>
        </p:grpSpPr>
        <p:sp>
          <p:nvSpPr>
            <p:cNvPr id="48" name="Rectangle 47">
              <a:extLst>
                <a:ext uri="{FF2B5EF4-FFF2-40B4-BE49-F238E27FC236}">
                  <a16:creationId xmlns:a16="http://schemas.microsoft.com/office/drawing/2014/main" id="{E5D65308-AB8E-44E9-B590-FF6BC27413E3}"/>
                </a:ext>
              </a:extLst>
            </p:cNvPr>
            <p:cNvSpPr/>
            <p:nvPr/>
          </p:nvSpPr>
          <p:spPr bwMode="auto">
            <a:xfrm>
              <a:off x="5697769" y="3581400"/>
              <a:ext cx="1399742" cy="1369606"/>
            </a:xfrm>
            <a:prstGeom prst="rect">
              <a:avLst/>
            </a:prstGeom>
          </p:spPr>
          <p:txBody>
            <a:bodyPr wrap="none">
              <a:spAutoFit/>
            </a:bodyPr>
            <a:lstStyle/>
            <a:p>
              <a:pPr algn="ctr">
                <a:defRPr/>
              </a:pPr>
              <a:r>
                <a:rPr lang="en-US" altLang="zh-CN" sz="2400" b="0" kern="0" dirty="0">
                  <a:solidFill>
                    <a:srgbClr val="FF0000"/>
                  </a:solidFill>
                  <a:latin typeface="Calibri" panose="020F0502020204030204" pitchFamily="34" charset="0"/>
                  <a:ea typeface="新細明體"/>
                  <a:cs typeface="Calibri" panose="020F0502020204030204" pitchFamily="34" charset="0"/>
                </a:rPr>
                <a:t>Model </a:t>
              </a:r>
            </a:p>
            <a:p>
              <a:pPr algn="ctr">
                <a:defRPr/>
              </a:pPr>
              <a:r>
                <a:rPr lang="en-US" altLang="zh-CN" sz="2400" b="0" kern="0" dirty="0">
                  <a:solidFill>
                    <a:srgbClr val="FF0000"/>
                  </a:solidFill>
                  <a:latin typeface="Calibri" panose="020F0502020204030204" pitchFamily="34" charset="0"/>
                  <a:ea typeface="新細明體"/>
                  <a:cs typeface="Calibri" panose="020F0502020204030204" pitchFamily="34" charset="0"/>
                </a:rPr>
                <a:t>Selection </a:t>
              </a:r>
            </a:p>
            <a:p>
              <a:pPr algn="ctr">
                <a:defRPr/>
              </a:pPr>
              <a:r>
                <a:rPr lang="en-US" altLang="zh-CN" sz="1100" b="0" kern="0" dirty="0">
                  <a:solidFill>
                    <a:srgbClr val="FF0000"/>
                  </a:solidFill>
                  <a:latin typeface="Calibri" panose="020F0502020204030204" pitchFamily="34" charset="0"/>
                  <a:ea typeface="新細明體"/>
                  <a:cs typeface="Calibri" panose="020F0502020204030204" pitchFamily="34" charset="0"/>
                </a:rPr>
                <a:t> </a:t>
              </a:r>
            </a:p>
            <a:p>
              <a:pPr>
                <a:defRPr/>
              </a:pPr>
              <a:r>
                <a:rPr lang="en-US" altLang="zh-CN" sz="2400" b="0" kern="0" dirty="0">
                  <a:latin typeface="Calibri" panose="020F0502020204030204" pitchFamily="34" charset="0"/>
                  <a:ea typeface="新細明體"/>
                  <a:cs typeface="Calibri" panose="020F0502020204030204" pitchFamily="34" charset="0"/>
                </a:rPr>
                <a:t>Training</a:t>
              </a:r>
              <a:endParaRPr lang="en-US" sz="2400" b="0" dirty="0">
                <a:latin typeface="Calibri" panose="020F0502020204030204" pitchFamily="34" charset="0"/>
                <a:cs typeface="Calibri" panose="020F0502020204030204" pitchFamily="34" charset="0"/>
              </a:endParaRPr>
            </a:p>
          </p:txBody>
        </p:sp>
        <p:cxnSp>
          <p:nvCxnSpPr>
            <p:cNvPr id="72727" name="Straight Arrow Connector 42">
              <a:extLst>
                <a:ext uri="{FF2B5EF4-FFF2-40B4-BE49-F238E27FC236}">
                  <a16:creationId xmlns:a16="http://schemas.microsoft.com/office/drawing/2014/main" id="{1333F189-B378-413B-961E-E8CD9CB61570}"/>
                </a:ext>
              </a:extLst>
            </p:cNvPr>
            <p:cNvCxnSpPr>
              <a:cxnSpLocks noChangeShapeType="1"/>
            </p:cNvCxnSpPr>
            <p:nvPr/>
          </p:nvCxnSpPr>
          <p:spPr bwMode="auto">
            <a:xfrm flipH="1">
              <a:off x="5344911" y="4419458"/>
              <a:ext cx="1762735" cy="20599"/>
            </a:xfrm>
            <a:prstGeom prst="straightConnector1">
              <a:avLst/>
            </a:prstGeom>
            <a:noFill/>
            <a:ln w="76200" cmpd="sng" algn="ctr">
              <a:solidFill>
                <a:srgbClr val="FF0000"/>
              </a:solidFill>
              <a:miter lim="800000"/>
              <a:headEnd/>
              <a:tailEnd type="triangle" w="med" len="med"/>
            </a:ln>
            <a:extLst>
              <a:ext uri="{909E8E84-426E-40DD-AFC4-6F175D3DCCD1}">
                <a14:hiddenFill xmlns:a14="http://schemas.microsoft.com/office/drawing/2010/main">
                  <a:noFill/>
                </a14:hiddenFill>
              </a:ext>
            </a:extLst>
          </p:spPr>
        </p:cxnSp>
      </p:grpSp>
      <p:grpSp>
        <p:nvGrpSpPr>
          <p:cNvPr id="3" name="Group 2">
            <a:extLst>
              <a:ext uri="{FF2B5EF4-FFF2-40B4-BE49-F238E27FC236}">
                <a16:creationId xmlns:a16="http://schemas.microsoft.com/office/drawing/2014/main" id="{6F117B4C-88A3-4FD1-B4C2-AC8BEFD155C9}"/>
              </a:ext>
            </a:extLst>
          </p:cNvPr>
          <p:cNvGrpSpPr/>
          <p:nvPr/>
        </p:nvGrpSpPr>
        <p:grpSpPr>
          <a:xfrm>
            <a:off x="3429000" y="3345419"/>
            <a:ext cx="1283108" cy="923666"/>
            <a:chOff x="1828800" y="2888219"/>
            <a:chExt cx="1283108" cy="923666"/>
          </a:xfrm>
        </p:grpSpPr>
        <p:sp>
          <p:nvSpPr>
            <p:cNvPr id="72715" name="Rectangle 15">
              <a:extLst>
                <a:ext uri="{FF2B5EF4-FFF2-40B4-BE49-F238E27FC236}">
                  <a16:creationId xmlns:a16="http://schemas.microsoft.com/office/drawing/2014/main" id="{2EBB41DF-94A7-466C-99D4-83987084B1F3}"/>
                </a:ext>
              </a:extLst>
            </p:cNvPr>
            <p:cNvSpPr>
              <a:spLocks noChangeArrowheads="1"/>
            </p:cNvSpPr>
            <p:nvPr/>
          </p:nvSpPr>
          <p:spPr bwMode="auto">
            <a:xfrm>
              <a:off x="1828800" y="2888219"/>
              <a:ext cx="12831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en-US" sz="2400" dirty="0">
                  <a:solidFill>
                    <a:srgbClr val="008000"/>
                  </a:solidFill>
                  <a:latin typeface="Calibri" panose="020F0502020204030204" pitchFamily="34" charset="0"/>
                  <a:cs typeface="Calibri" panose="020F0502020204030204" pitchFamily="34" charset="0"/>
                </a:rPr>
                <a:t>Feature</a:t>
              </a:r>
              <a:r>
                <a:rPr lang="en-US" altLang="zh-CN" sz="2400" dirty="0">
                  <a:solidFill>
                    <a:srgbClr val="008000"/>
                  </a:solidFill>
                  <a:latin typeface="Calibri" panose="020F0502020204030204" pitchFamily="34" charset="0"/>
                  <a:cs typeface="Calibri" panose="020F0502020204030204" pitchFamily="34" charset="0"/>
                </a:rPr>
                <a:t>s</a:t>
              </a:r>
              <a:endParaRPr lang="en-US" altLang="en-US" sz="2400" dirty="0">
                <a:solidFill>
                  <a:srgbClr val="008000"/>
                </a:solidFill>
                <a:latin typeface="Calibri" panose="020F0502020204030204" pitchFamily="34" charset="0"/>
                <a:cs typeface="Calibri" panose="020F0502020204030204" pitchFamily="34" charset="0"/>
              </a:endParaRPr>
            </a:p>
          </p:txBody>
        </p:sp>
        <p:cxnSp>
          <p:nvCxnSpPr>
            <p:cNvPr id="72718" name="Straight Arrow Connector 14">
              <a:extLst>
                <a:ext uri="{FF2B5EF4-FFF2-40B4-BE49-F238E27FC236}">
                  <a16:creationId xmlns:a16="http://schemas.microsoft.com/office/drawing/2014/main" id="{8B269872-BDB9-4BF1-B6BB-BEBAE890FD7B}"/>
                </a:ext>
              </a:extLst>
            </p:cNvPr>
            <p:cNvCxnSpPr>
              <a:cxnSpLocks noChangeShapeType="1"/>
            </p:cNvCxnSpPr>
            <p:nvPr/>
          </p:nvCxnSpPr>
          <p:spPr bwMode="auto">
            <a:xfrm>
              <a:off x="2454275" y="3354685"/>
              <a:ext cx="0" cy="457200"/>
            </a:xfrm>
            <a:prstGeom prst="straightConnector1">
              <a:avLst/>
            </a:prstGeom>
            <a:noFill/>
            <a:ln w="1270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72714" name="Rounded Rectangle 9">
            <a:extLst>
              <a:ext uri="{FF2B5EF4-FFF2-40B4-BE49-F238E27FC236}">
                <a16:creationId xmlns:a16="http://schemas.microsoft.com/office/drawing/2014/main" id="{CED11A43-75E6-4D7E-9E04-1E7CEA1DB6DF}"/>
              </a:ext>
            </a:extLst>
          </p:cNvPr>
          <p:cNvSpPr>
            <a:spLocks noChangeArrowheads="1"/>
          </p:cNvSpPr>
          <p:nvPr/>
        </p:nvSpPr>
        <p:spPr bwMode="auto">
          <a:xfrm>
            <a:off x="2971805" y="4264284"/>
            <a:ext cx="2162170" cy="838200"/>
          </a:xfrm>
          <a:prstGeom prst="roundRect">
            <a:avLst>
              <a:gd name="adj" fmla="val 16667"/>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eaLnBrk="1" hangingPunct="1">
              <a:spcBef>
                <a:spcPct val="0"/>
              </a:spcBef>
              <a:buClrTx/>
              <a:buSzTx/>
              <a:buFontTx/>
              <a:buNone/>
            </a:pPr>
            <a:r>
              <a:rPr lang="en-US" altLang="en-US" sz="2400" dirty="0">
                <a:solidFill>
                  <a:srgbClr val="008000"/>
                </a:solidFill>
                <a:latin typeface="Calibri" panose="020F0502020204030204" pitchFamily="34" charset="0"/>
                <a:cs typeface="Calibri" panose="020F0502020204030204" pitchFamily="34" charset="0"/>
              </a:rPr>
              <a:t>Classification</a:t>
            </a:r>
          </a:p>
          <a:p>
            <a:pPr algn="ctr" eaLnBrk="1" hangingPunct="1">
              <a:spcBef>
                <a:spcPct val="0"/>
              </a:spcBef>
              <a:buClrTx/>
              <a:buSzTx/>
              <a:buFontTx/>
              <a:buNone/>
            </a:pPr>
            <a:r>
              <a:rPr lang="en-US" altLang="en-US" sz="2400" b="0" dirty="0">
                <a:solidFill>
                  <a:srgbClr val="008000"/>
                </a:solidFill>
                <a:latin typeface="Calibri" panose="020F0502020204030204" pitchFamily="34" charset="0"/>
                <a:cs typeface="Calibri" panose="020F0502020204030204" pitchFamily="34" charset="0"/>
              </a:rPr>
              <a:t>Model</a:t>
            </a:r>
          </a:p>
        </p:txBody>
      </p:sp>
      <p:grpSp>
        <p:nvGrpSpPr>
          <p:cNvPr id="6" name="Group 5">
            <a:extLst>
              <a:ext uri="{FF2B5EF4-FFF2-40B4-BE49-F238E27FC236}">
                <a16:creationId xmlns:a16="http://schemas.microsoft.com/office/drawing/2014/main" id="{F7B2F12C-D1B5-4BAF-9908-E5FE99C479AA}"/>
              </a:ext>
            </a:extLst>
          </p:cNvPr>
          <p:cNvGrpSpPr/>
          <p:nvPr/>
        </p:nvGrpSpPr>
        <p:grpSpPr>
          <a:xfrm>
            <a:off x="2743201" y="5102484"/>
            <a:ext cx="2659767" cy="917316"/>
            <a:chOff x="1143000" y="4950084"/>
            <a:chExt cx="2659767" cy="917316"/>
          </a:xfrm>
        </p:grpSpPr>
        <p:sp>
          <p:nvSpPr>
            <p:cNvPr id="72716" name="Rectangle 16">
              <a:extLst>
                <a:ext uri="{FF2B5EF4-FFF2-40B4-BE49-F238E27FC236}">
                  <a16:creationId xmlns:a16="http://schemas.microsoft.com/office/drawing/2014/main" id="{21117051-B1D5-4578-BB05-12EB58BAADBD}"/>
                </a:ext>
              </a:extLst>
            </p:cNvPr>
            <p:cNvSpPr>
              <a:spLocks noChangeArrowheads="1"/>
            </p:cNvSpPr>
            <p:nvPr/>
          </p:nvSpPr>
          <p:spPr bwMode="auto">
            <a:xfrm>
              <a:off x="1143000" y="5405735"/>
              <a:ext cx="2659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lang="en-US" altLang="en-US" sz="2400" b="0" dirty="0">
                  <a:solidFill>
                    <a:srgbClr val="000000"/>
                  </a:solidFill>
                  <a:latin typeface="Calibri" panose="020F0502020204030204" pitchFamily="34" charset="0"/>
                  <a:cs typeface="Calibri" panose="020F0502020204030204" pitchFamily="34" charset="0"/>
                </a:rPr>
                <a:t>Positive or Negative</a:t>
              </a:r>
              <a:endParaRPr lang="en-US" altLang="en-US" sz="2400" dirty="0">
                <a:solidFill>
                  <a:schemeClr val="tx1"/>
                </a:solidFill>
                <a:latin typeface="Calibri" panose="020F0502020204030204" pitchFamily="34" charset="0"/>
                <a:cs typeface="Calibri" panose="020F0502020204030204" pitchFamily="34" charset="0"/>
              </a:endParaRPr>
            </a:p>
          </p:txBody>
        </p:sp>
        <p:cxnSp>
          <p:nvCxnSpPr>
            <p:cNvPr id="72719" name="Straight Arrow Connector 14">
              <a:extLst>
                <a:ext uri="{FF2B5EF4-FFF2-40B4-BE49-F238E27FC236}">
                  <a16:creationId xmlns:a16="http://schemas.microsoft.com/office/drawing/2014/main" id="{10E410A9-CD8F-4AEB-AEA5-B6CC67A82B14}"/>
                </a:ext>
              </a:extLst>
            </p:cNvPr>
            <p:cNvCxnSpPr>
              <a:cxnSpLocks noChangeShapeType="1"/>
            </p:cNvCxnSpPr>
            <p:nvPr/>
          </p:nvCxnSpPr>
          <p:spPr bwMode="auto">
            <a:xfrm>
              <a:off x="2454275" y="4950084"/>
              <a:ext cx="0" cy="457200"/>
            </a:xfrm>
            <a:prstGeom prst="straightConnector1">
              <a:avLst/>
            </a:prstGeom>
            <a:noFill/>
            <a:ln w="1270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grpSp>
        <p:nvGrpSpPr>
          <p:cNvPr id="14" name="Group 13">
            <a:extLst>
              <a:ext uri="{FF2B5EF4-FFF2-40B4-BE49-F238E27FC236}">
                <a16:creationId xmlns:a16="http://schemas.microsoft.com/office/drawing/2014/main" id="{B5060349-DCC1-43C0-9795-4BC5459F14D0}"/>
              </a:ext>
            </a:extLst>
          </p:cNvPr>
          <p:cNvGrpSpPr/>
          <p:nvPr/>
        </p:nvGrpSpPr>
        <p:grpSpPr>
          <a:xfrm>
            <a:off x="4690692" y="2664084"/>
            <a:ext cx="3401568" cy="1351002"/>
            <a:chOff x="3166692" y="2209800"/>
            <a:chExt cx="3401568" cy="1351002"/>
          </a:xfrm>
        </p:grpSpPr>
        <p:cxnSp>
          <p:nvCxnSpPr>
            <p:cNvPr id="72730" name="Straight Arrow Connector 2">
              <a:extLst>
                <a:ext uri="{FF2B5EF4-FFF2-40B4-BE49-F238E27FC236}">
                  <a16:creationId xmlns:a16="http://schemas.microsoft.com/office/drawing/2014/main" id="{82007663-1C14-4D1C-B47C-DC95EC76E742}"/>
                </a:ext>
              </a:extLst>
            </p:cNvPr>
            <p:cNvCxnSpPr>
              <a:cxnSpLocks noChangeShapeType="1"/>
            </p:cNvCxnSpPr>
            <p:nvPr/>
          </p:nvCxnSpPr>
          <p:spPr bwMode="auto">
            <a:xfrm>
              <a:off x="3166692" y="3127116"/>
              <a:ext cx="3401568" cy="2232"/>
            </a:xfrm>
            <a:prstGeom prst="straightConnector1">
              <a:avLst/>
            </a:prstGeom>
            <a:noFill/>
            <a:ln w="76200" cmpd="sng" algn="ctr">
              <a:solidFill>
                <a:srgbClr val="FF0000"/>
              </a:solidFill>
              <a:miter lim="800000"/>
              <a:headEnd type="triangle" w="med" len="med"/>
              <a:tailEnd type="none" w="med" len="med"/>
            </a:ln>
            <a:extLst>
              <a:ext uri="{909E8E84-426E-40DD-AFC4-6F175D3DCCD1}">
                <a14:hiddenFill xmlns:a14="http://schemas.microsoft.com/office/drawing/2010/main">
                  <a:noFill/>
                </a14:hiddenFill>
              </a:ext>
            </a:extLst>
          </p:spPr>
        </p:cxnSp>
        <p:sp>
          <p:nvSpPr>
            <p:cNvPr id="5" name="Rectangle 4">
              <a:extLst>
                <a:ext uri="{FF2B5EF4-FFF2-40B4-BE49-F238E27FC236}">
                  <a16:creationId xmlns:a16="http://schemas.microsoft.com/office/drawing/2014/main" id="{5B280F62-7FE4-401C-B148-CF60195732C0}"/>
                </a:ext>
              </a:extLst>
            </p:cNvPr>
            <p:cNvSpPr/>
            <p:nvPr/>
          </p:nvSpPr>
          <p:spPr bwMode="auto">
            <a:xfrm>
              <a:off x="3886200" y="2209800"/>
              <a:ext cx="2131065" cy="830997"/>
            </a:xfrm>
            <a:prstGeom prst="rect">
              <a:avLst/>
            </a:prstGeom>
          </p:spPr>
          <p:txBody>
            <a:bodyPr wrap="square">
              <a:spAutoFit/>
            </a:bodyPr>
            <a:lstStyle/>
            <a:p>
              <a:pPr algn="ctr">
                <a:defRPr/>
              </a:pPr>
              <a:r>
                <a:rPr lang="en-US" altLang="zh-CN" sz="2400" b="0" kern="0" dirty="0">
                  <a:solidFill>
                    <a:srgbClr val="FF0000"/>
                  </a:solidFill>
                  <a:latin typeface="Calibri" panose="020F0502020204030204" pitchFamily="34" charset="0"/>
                  <a:ea typeface="新細明體"/>
                  <a:cs typeface="Calibri" panose="020F0502020204030204" pitchFamily="34" charset="0"/>
                </a:rPr>
                <a:t>Feature Design </a:t>
              </a:r>
            </a:p>
            <a:p>
              <a:pPr algn="ctr">
                <a:defRPr/>
              </a:pPr>
              <a:r>
                <a:rPr lang="en-US" altLang="zh-CN" sz="2400" b="0" kern="0" dirty="0">
                  <a:solidFill>
                    <a:srgbClr val="FF0000"/>
                  </a:solidFill>
                  <a:latin typeface="Calibri" panose="020F0502020204030204" pitchFamily="34" charset="0"/>
                  <a:ea typeface="新細明體"/>
                  <a:cs typeface="Calibri" panose="020F0502020204030204" pitchFamily="34" charset="0"/>
                </a:rPr>
                <a:t>and Extraction</a:t>
              </a:r>
              <a:endParaRPr lang="en-US" sz="2400" b="0" dirty="0">
                <a:solidFill>
                  <a:srgbClr val="FF0000"/>
                </a:solidFill>
                <a:latin typeface="Calibri" panose="020F0502020204030204" pitchFamily="34" charset="0"/>
                <a:cs typeface="Calibri" panose="020F0502020204030204" pitchFamily="34" charset="0"/>
              </a:endParaRPr>
            </a:p>
          </p:txBody>
        </p:sp>
        <p:cxnSp>
          <p:nvCxnSpPr>
            <p:cNvPr id="32" name="Straight Arrow Connector 2">
              <a:extLst>
                <a:ext uri="{FF2B5EF4-FFF2-40B4-BE49-F238E27FC236}">
                  <a16:creationId xmlns:a16="http://schemas.microsoft.com/office/drawing/2014/main" id="{F6001EC5-DE25-4159-8C22-A779CA55CD15}"/>
                </a:ext>
              </a:extLst>
            </p:cNvPr>
            <p:cNvCxnSpPr>
              <a:cxnSpLocks noChangeShapeType="1"/>
            </p:cNvCxnSpPr>
            <p:nvPr/>
          </p:nvCxnSpPr>
          <p:spPr bwMode="auto">
            <a:xfrm flipV="1">
              <a:off x="6537960" y="3121967"/>
              <a:ext cx="0" cy="438835"/>
            </a:xfrm>
            <a:prstGeom prst="straightConnector1">
              <a:avLst/>
            </a:prstGeom>
            <a:noFill/>
            <a:ln w="76200" cmpd="sng" algn="ctr">
              <a:solidFill>
                <a:srgbClr val="FF0000"/>
              </a:solidFill>
              <a:miter lim="800000"/>
              <a:headEnd type="none" w="med" len="med"/>
              <a:tailEnd type="none" w="med" len="med"/>
            </a:ln>
            <a:extLst>
              <a:ext uri="{909E8E84-426E-40DD-AFC4-6F175D3DCCD1}">
                <a14:hiddenFill xmlns:a14="http://schemas.microsoft.com/office/drawing/2010/main">
                  <a:noFill/>
                </a14:hiddenFill>
              </a:ext>
            </a:extLst>
          </p:spPr>
        </p:cxnSp>
      </p:grpSp>
      <p:sp>
        <p:nvSpPr>
          <p:cNvPr id="20"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8</a:t>
            </a:fld>
            <a:endParaRPr kumimoji="0" lang="en-US" altLang="zh-TW" sz="1200" b="0" dirty="0">
              <a:solidFill>
                <a:srgbClr val="0000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72714"/>
                                        </p:tgtEl>
                                        <p:attrNameLst>
                                          <p:attrName>style.visibility</p:attrName>
                                        </p:attrNameLst>
                                      </p:cBhvr>
                                      <p:to>
                                        <p:strVal val="visible"/>
                                      </p:to>
                                    </p:set>
                                    <p:animEffect transition="in" filter="wipe(right)">
                                      <p:cBhvr>
                                        <p:cTn id="11" dur="500"/>
                                        <p:tgtEl>
                                          <p:spTgt spid="727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righ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a:extLst>
              <a:ext uri="{FF2B5EF4-FFF2-40B4-BE49-F238E27FC236}">
                <a16:creationId xmlns:a16="http://schemas.microsoft.com/office/drawing/2014/main" id="{0BA3D7DD-B2EE-409E-85D0-D8B35BE33CF1}"/>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Sentiment Classification</a:t>
            </a:r>
            <a:endParaRPr lang="en-US" altLang="zh-TW" dirty="0"/>
          </a:p>
          <a:p>
            <a:pPr lvl="1" eaLnBrk="1" hangingPunct="1">
              <a:spcBef>
                <a:spcPts val="600"/>
              </a:spcBef>
            </a:pPr>
            <a:r>
              <a:rPr lang="en-US" altLang="zh-TW" dirty="0">
                <a:solidFill>
                  <a:srgbClr val="FF0000"/>
                </a:solidFill>
              </a:rPr>
              <a:t>Classification Models</a:t>
            </a:r>
            <a:r>
              <a:rPr lang="en-US" altLang="zh-TW" dirty="0"/>
              <a:t>: Naive Bayes (NB), Logistic Regression (LR) (or Maximum Entropy (ME)), Support Vector Machines (SVM), Random Forests, Convolutional Neural Networks (CNN), BERT, etc.</a:t>
            </a:r>
          </a:p>
          <a:p>
            <a:pPr lvl="2" eaLnBrk="1" hangingPunct="1">
              <a:spcBef>
                <a:spcPts val="600"/>
              </a:spcBef>
            </a:pPr>
            <a:r>
              <a:rPr lang="en-US" dirty="0"/>
              <a:t>Generative</a:t>
            </a:r>
            <a:r>
              <a:rPr lang="zh-CN" altLang="en-US" dirty="0"/>
              <a:t> </a:t>
            </a:r>
            <a:r>
              <a:rPr lang="en-US" altLang="zh-CN" dirty="0"/>
              <a:t>Model (                    ): Naïve Bayes Classifier (see Speech and Language Processing </a:t>
            </a:r>
            <a:r>
              <a:rPr lang="en-US" altLang="zh-CN" dirty="0">
                <a:hlinkClick r:id="rId3"/>
              </a:rPr>
              <a:t>Chapter 4</a:t>
            </a:r>
            <a:r>
              <a:rPr lang="en-US" altLang="zh-CN" dirty="0"/>
              <a:t>)</a:t>
            </a:r>
          </a:p>
          <a:p>
            <a:pPr lvl="2" eaLnBrk="1" hangingPunct="1">
              <a:spcBef>
                <a:spcPts val="600"/>
              </a:spcBef>
            </a:pPr>
            <a:r>
              <a:rPr lang="en-US" dirty="0"/>
              <a:t>Discriminative </a:t>
            </a:r>
            <a:r>
              <a:rPr lang="en-US" altLang="zh-CN" dirty="0"/>
              <a:t>Model (             ): Logistic Regression Classifier (see Speech and Language Processing </a:t>
            </a:r>
            <a:r>
              <a:rPr lang="en-US" altLang="zh-CN" dirty="0">
                <a:hlinkClick r:id="rId4"/>
              </a:rPr>
              <a:t>Chapter 5</a:t>
            </a:r>
            <a:r>
              <a:rPr lang="en-US" altLang="zh-CN" dirty="0"/>
              <a:t>)</a:t>
            </a:r>
            <a:endParaRPr lang="en-US" altLang="zh-TW" dirty="0"/>
          </a:p>
        </p:txBody>
      </p:sp>
      <p:sp>
        <p:nvSpPr>
          <p:cNvPr id="76804" name="Rectangle 3">
            <a:extLst>
              <a:ext uri="{FF2B5EF4-FFF2-40B4-BE49-F238E27FC236}">
                <a16:creationId xmlns:a16="http://schemas.microsoft.com/office/drawing/2014/main" id="{74B006B3-E9B6-466B-A546-58DE547006A7}"/>
              </a:ext>
            </a:extLst>
          </p:cNvPr>
          <p:cNvSpPr>
            <a:spLocks noGrp="1" noChangeArrowheads="1"/>
          </p:cNvSpPr>
          <p:nvPr>
            <p:ph type="title"/>
          </p:nvPr>
        </p:nvSpPr>
        <p:spPr/>
        <p:txBody>
          <a:bodyPr/>
          <a:lstStyle/>
          <a:p>
            <a:pPr eaLnBrk="1" hangingPunct="1"/>
            <a:r>
              <a:rPr lang="en-US" altLang="zh-CN" sz="4000" dirty="0"/>
              <a:t>Text</a:t>
            </a:r>
            <a:r>
              <a:rPr lang="en-US" altLang="en-US" sz="4000" dirty="0"/>
              <a:t> Classification</a:t>
            </a:r>
            <a:endParaRPr lang="zh-TW" altLang="en-US" sz="4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143DE76-A49C-4945-897A-363768FC4CC0}"/>
                  </a:ext>
                </a:extLst>
              </p:cNvPr>
              <p:cNvSpPr/>
              <p:nvPr/>
            </p:nvSpPr>
            <p:spPr>
              <a:xfrm>
                <a:off x="4648200" y="3272135"/>
                <a:ext cx="1584960" cy="461665"/>
              </a:xfrm>
              <a:prstGeom prst="rect">
                <a:avLst/>
              </a:prstGeom>
              <a:solidFill>
                <a:srgbClr val="DBEEF4"/>
              </a:solid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2400" b="0" i="1">
                              <a:solidFill>
                                <a:srgbClr val="FF0000"/>
                              </a:solidFill>
                              <a:latin typeface="Cambria Math" panose="02040503050406030204" pitchFamily="18" charset="0"/>
                            </a:rPr>
                          </m:ctrlPr>
                        </m:dPr>
                        <m:e>
                          <m:r>
                            <a:rPr lang="en-US" sz="2400" b="0" i="1">
                              <a:solidFill>
                                <a:srgbClr val="FF0000"/>
                              </a:solidFill>
                              <a:latin typeface="Cambria Math" panose="02040503050406030204" pitchFamily="18" charset="0"/>
                            </a:rPr>
                            <m:t>𝑃</m:t>
                          </m:r>
                          <m:r>
                            <a:rPr lang="en-US" sz="2400" b="0">
                              <a:solidFill>
                                <a:srgbClr val="FF0000"/>
                              </a:solidFill>
                              <a:latin typeface="Cambria Math" panose="02040503050406030204" pitchFamily="18" charset="0"/>
                            </a:rPr>
                            <m:t>(</m:t>
                          </m:r>
                          <m:r>
                            <a:rPr lang="en-US" sz="2400" b="0" i="1">
                              <a:solidFill>
                                <a:srgbClr val="FF0000"/>
                              </a:solidFill>
                              <a:latin typeface="Cambria Math" panose="02040503050406030204" pitchFamily="18" charset="0"/>
                            </a:rPr>
                            <m:t>𝑥</m:t>
                          </m:r>
                          <m:r>
                            <a:rPr lang="en-US" sz="2400" b="0">
                              <a:solidFill>
                                <a:srgbClr val="FF0000"/>
                              </a:solidFill>
                              <a:latin typeface="Cambria Math" panose="02040503050406030204" pitchFamily="18" charset="0"/>
                            </a:rPr>
                            <m:t>|</m:t>
                          </m:r>
                          <m:r>
                            <a:rPr lang="en-US" sz="2400" b="0" i="1">
                              <a:solidFill>
                                <a:srgbClr val="FF0000"/>
                              </a:solidFill>
                              <a:latin typeface="Cambria Math" panose="02040503050406030204" pitchFamily="18" charset="0"/>
                            </a:rPr>
                            <m:t>𝑐</m:t>
                          </m:r>
                        </m:e>
                      </m:d>
                      <m:r>
                        <a:rPr lang="en-US" sz="2400" b="0" i="1">
                          <a:latin typeface="Cambria Math" panose="02040503050406030204" pitchFamily="18" charset="0"/>
                        </a:rPr>
                        <m:t>𝑃</m:t>
                      </m:r>
                      <m:r>
                        <a:rPr lang="en-US" sz="2400" b="0" i="1">
                          <a:latin typeface="Cambria Math" panose="02040503050406030204" pitchFamily="18" charset="0"/>
                        </a:rPr>
                        <m:t>(</m:t>
                      </m:r>
                      <m:r>
                        <a:rPr lang="en-US" sz="2400" b="0" i="1">
                          <a:latin typeface="Cambria Math" panose="02040503050406030204" pitchFamily="18" charset="0"/>
                        </a:rPr>
                        <m:t>𝑐</m:t>
                      </m:r>
                      <m:r>
                        <a:rPr lang="en-US" sz="2400" b="0" i="1">
                          <a:latin typeface="Cambria Math" panose="02040503050406030204" pitchFamily="18" charset="0"/>
                        </a:rPr>
                        <m:t>)</m:t>
                      </m:r>
                    </m:oMath>
                  </m:oMathPara>
                </a14:m>
                <a:endParaRPr lang="en-US" sz="2400" b="0" dirty="0"/>
              </a:p>
            </p:txBody>
          </p:sp>
        </mc:Choice>
        <mc:Fallback xmlns="">
          <p:sp>
            <p:nvSpPr>
              <p:cNvPr id="2" name="Rectangle 1">
                <a:extLst>
                  <a:ext uri="{FF2B5EF4-FFF2-40B4-BE49-F238E27FC236}">
                    <a16:creationId xmlns:a16="http://schemas.microsoft.com/office/drawing/2014/main" id="{0143DE76-A49C-4945-897A-363768FC4CC0}"/>
                  </a:ext>
                </a:extLst>
              </p:cNvPr>
              <p:cNvSpPr>
                <a:spLocks noRot="1" noChangeAspect="1" noMove="1" noResize="1" noEditPoints="1" noAdjustHandles="1" noChangeArrowheads="1" noChangeShapeType="1" noTextEdit="1"/>
              </p:cNvSpPr>
              <p:nvPr/>
            </p:nvSpPr>
            <p:spPr>
              <a:xfrm>
                <a:off x="4648200" y="3272135"/>
                <a:ext cx="1584960" cy="461665"/>
              </a:xfrm>
              <a:prstGeom prst="rect">
                <a:avLst/>
              </a:prstGeom>
              <a:blipFill>
                <a:blip r:embed="rId5"/>
                <a:stretch>
                  <a:fillRect l="-1154" t="-127632" r="-11154" b="-19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BEEBC02-3873-4B7B-B7AC-26B4407D4E33}"/>
                  </a:ext>
                </a:extLst>
              </p:cNvPr>
              <p:cNvSpPr/>
              <p:nvPr/>
            </p:nvSpPr>
            <p:spPr>
              <a:xfrm>
                <a:off x="5035696" y="4094946"/>
                <a:ext cx="1060304" cy="477054"/>
              </a:xfrm>
              <a:prstGeom prst="rect">
                <a:avLst/>
              </a:prstGeom>
              <a:solidFill>
                <a:srgbClr val="DBEEF4"/>
              </a:solid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en-US" sz="2400" b="0" i="1">
                              <a:solidFill>
                                <a:srgbClr val="FF0000"/>
                              </a:solidFill>
                              <a:latin typeface="Cambria Math" panose="02040503050406030204" pitchFamily="18" charset="0"/>
                            </a:rPr>
                          </m:ctrlPr>
                        </m:dPr>
                        <m:e>
                          <m:r>
                            <a:rPr lang="en-US" sz="2400" b="0" i="1">
                              <a:solidFill>
                                <a:srgbClr val="FF0000"/>
                              </a:solidFill>
                              <a:latin typeface="Cambria Math" panose="02040503050406030204" pitchFamily="18" charset="0"/>
                            </a:rPr>
                            <m:t>𝑃</m:t>
                          </m:r>
                          <m:r>
                            <a:rPr lang="en-US" sz="2400" b="0">
                              <a:solidFill>
                                <a:srgbClr val="FF0000"/>
                              </a:solidFill>
                              <a:latin typeface="Cambria Math" panose="02040503050406030204" pitchFamily="18" charset="0"/>
                            </a:rPr>
                            <m:t>(</m:t>
                          </m:r>
                          <m:r>
                            <a:rPr lang="en-US" sz="2400" b="0" i="1">
                              <a:solidFill>
                                <a:srgbClr val="FF0000"/>
                              </a:solidFill>
                              <a:latin typeface="Cambria Math" panose="02040503050406030204" pitchFamily="18" charset="0"/>
                            </a:rPr>
                            <m:t>𝑐</m:t>
                          </m:r>
                          <m:r>
                            <a:rPr lang="en-US" sz="2400" b="0">
                              <a:solidFill>
                                <a:srgbClr val="FF0000"/>
                              </a:solidFill>
                              <a:latin typeface="Cambria Math" panose="02040503050406030204" pitchFamily="18" charset="0"/>
                            </a:rPr>
                            <m:t>|</m:t>
                          </m:r>
                          <m:r>
                            <a:rPr lang="en-US" sz="2400" b="0" i="1">
                              <a:solidFill>
                                <a:srgbClr val="FF0000"/>
                              </a:solidFill>
                              <a:latin typeface="Cambria Math" panose="02040503050406030204" pitchFamily="18" charset="0"/>
                            </a:rPr>
                            <m:t>𝑥</m:t>
                          </m:r>
                        </m:e>
                      </m:d>
                    </m:oMath>
                  </m:oMathPara>
                </a14:m>
                <a:endParaRPr lang="en-US" sz="2400" b="0" dirty="0"/>
              </a:p>
            </p:txBody>
          </p:sp>
        </mc:Choice>
        <mc:Fallback xmlns="">
          <p:sp>
            <p:nvSpPr>
              <p:cNvPr id="6" name="Rectangle 5">
                <a:extLst>
                  <a:ext uri="{FF2B5EF4-FFF2-40B4-BE49-F238E27FC236}">
                    <a16:creationId xmlns:a16="http://schemas.microsoft.com/office/drawing/2014/main" id="{5BEEBC02-3873-4B7B-B7AC-26B4407D4E33}"/>
                  </a:ext>
                </a:extLst>
              </p:cNvPr>
              <p:cNvSpPr>
                <a:spLocks noRot="1" noChangeAspect="1" noMove="1" noResize="1" noEditPoints="1" noAdjustHandles="1" noChangeArrowheads="1" noChangeShapeType="1" noTextEdit="1"/>
              </p:cNvSpPr>
              <p:nvPr/>
            </p:nvSpPr>
            <p:spPr>
              <a:xfrm>
                <a:off x="5035696" y="4094946"/>
                <a:ext cx="1060304" cy="477054"/>
              </a:xfrm>
              <a:prstGeom prst="rect">
                <a:avLst/>
              </a:prstGeom>
              <a:blipFill>
                <a:blip r:embed="rId6"/>
                <a:stretch>
                  <a:fillRect l="-575" t="-124359" r="-67241" b="-18974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5B4A3DE-87DF-6A46-48E3-64D928A6CF5A}"/>
              </a:ext>
            </a:extLst>
          </p:cNvPr>
          <p:cNvGrpSpPr/>
          <p:nvPr/>
        </p:nvGrpSpPr>
        <p:grpSpPr>
          <a:xfrm>
            <a:off x="3505200" y="5159229"/>
            <a:ext cx="5181600" cy="1296000"/>
            <a:chOff x="7474598" y="3820236"/>
            <a:chExt cx="5181600" cy="1296000"/>
          </a:xfrm>
        </p:grpSpPr>
        <p:pic>
          <p:nvPicPr>
            <p:cNvPr id="4" name="Picture 3">
              <a:extLst>
                <a:ext uri="{FF2B5EF4-FFF2-40B4-BE49-F238E27FC236}">
                  <a16:creationId xmlns:a16="http://schemas.microsoft.com/office/drawing/2014/main" id="{223BBCA6-60F7-3249-8EC0-E2065448C041}"/>
                </a:ext>
              </a:extLst>
            </p:cNvPr>
            <p:cNvPicPr>
              <a:picLocks noChangeAspect="1"/>
            </p:cNvPicPr>
            <p:nvPr/>
          </p:nvPicPr>
          <p:blipFill rotWithShape="1">
            <a:blip r:embed="rId7"/>
            <a:srcRect t="4584"/>
            <a:stretch/>
          </p:blipFill>
          <p:spPr>
            <a:xfrm>
              <a:off x="10588948" y="3820236"/>
              <a:ext cx="2067250" cy="1296000"/>
            </a:xfrm>
            <a:prstGeom prst="rect">
              <a:avLst/>
            </a:prstGeom>
          </p:spPr>
        </p:pic>
        <p:pic>
          <p:nvPicPr>
            <p:cNvPr id="7" name="Picture 6">
              <a:extLst>
                <a:ext uri="{FF2B5EF4-FFF2-40B4-BE49-F238E27FC236}">
                  <a16:creationId xmlns:a16="http://schemas.microsoft.com/office/drawing/2014/main" id="{DF119C33-34F8-3747-D1AC-96A0C449210A}"/>
                </a:ext>
              </a:extLst>
            </p:cNvPr>
            <p:cNvPicPr>
              <a:picLocks noChangeAspect="1"/>
            </p:cNvPicPr>
            <p:nvPr/>
          </p:nvPicPr>
          <p:blipFill>
            <a:blip r:embed="rId8"/>
            <a:stretch>
              <a:fillRect/>
            </a:stretch>
          </p:blipFill>
          <p:spPr>
            <a:xfrm>
              <a:off x="7474598" y="3824589"/>
              <a:ext cx="2135207" cy="1260000"/>
            </a:xfrm>
            <a:prstGeom prst="rect">
              <a:avLst/>
            </a:prstGeom>
          </p:spPr>
        </p:pic>
      </p:grpSp>
      <p:sp>
        <p:nvSpPr>
          <p:cNvPr id="10"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9</a:t>
            </a:fld>
            <a:endParaRPr kumimoji="0" lang="en-US" altLang="zh-TW" sz="1200" b="0" dirty="0">
              <a:solidFill>
                <a:srgbClr val="000000"/>
              </a:solidFill>
              <a:latin typeface="+mn-lt"/>
            </a:endParaRPr>
          </a:p>
        </p:txBody>
      </p:sp>
    </p:spTree>
  </p:cSld>
  <p:clrMapOvr>
    <a:masterClrMapping/>
  </p:clrMapOvr>
</p:sld>
</file>

<file path=ppt/theme/theme1.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16580</TotalTime>
  <Words>4047</Words>
  <Application>Microsoft Office PowerPoint</Application>
  <PresentationFormat>Widescreen</PresentationFormat>
  <Paragraphs>691</Paragraphs>
  <Slides>37</Slides>
  <Notes>37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37</vt:i4>
      </vt:variant>
    </vt:vector>
  </HeadingPairs>
  <TitlesOfParts>
    <vt:vector size="52" baseType="lpstr">
      <vt:lpstr>CMSY10</vt:lpstr>
      <vt:lpstr>NimbusRomNo9L-Medi</vt:lpstr>
      <vt:lpstr>NimbusRomNo9L-Regu</vt:lpstr>
      <vt:lpstr>NimbusRomNo9L-ReguItal</vt:lpstr>
      <vt:lpstr>Arial</vt:lpstr>
      <vt:lpstr>Arial Black</vt:lpstr>
      <vt:lpstr>Arial Narrow</vt:lpstr>
      <vt:lpstr>Calibri</vt:lpstr>
      <vt:lpstr>Cambria Math</vt:lpstr>
      <vt:lpstr>Century Schoolbook</vt:lpstr>
      <vt:lpstr>Corbel</vt:lpstr>
      <vt:lpstr>Times New Roman</vt:lpstr>
      <vt:lpstr>Wingdings</vt:lpstr>
      <vt:lpstr>2_Pixel</vt:lpstr>
      <vt:lpstr>Pixel</vt:lpstr>
      <vt:lpstr>PowerPoint Presentation</vt:lpstr>
      <vt:lpstr>PowerPoint Presentation</vt:lpstr>
      <vt:lpstr>Outline</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Classification</vt:lpstr>
      <vt:lpstr>Text Ranking</vt:lpstr>
      <vt:lpstr>Text Ranking</vt:lpstr>
      <vt:lpstr>Text Ranking</vt:lpstr>
      <vt:lpstr>Text Ranking</vt:lpstr>
      <vt:lpstr>Text Ranking</vt:lpstr>
      <vt:lpstr>Text Ranking</vt:lpstr>
      <vt:lpstr>Text Ranking</vt:lpstr>
      <vt:lpstr>Text Ranking</vt:lpstr>
      <vt:lpstr>Text Ranking</vt:lpstr>
      <vt:lpstr>Text Ranking</vt:lpstr>
      <vt:lpstr>Text Ranking</vt:lpstr>
      <vt:lpstr>References</vt:lpstr>
      <vt:lpstr>References</vt:lpstr>
      <vt:lpstr>References</vt:lpstr>
      <vt:lpstr>Announcement</vt:lpstr>
      <vt:lpstr>PowerPoint Presentation</vt:lpstr>
    </vt:vector>
  </TitlesOfParts>
  <Company>HKPU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COMP423P</dc:title>
  <dc:creator>HKPU</dc:creator>
  <cp:lastModifiedBy>Li, Wenjie [COMP]</cp:lastModifiedBy>
  <cp:revision>2795</cp:revision>
  <cp:lastPrinted>2023-01-23T06:38:54Z</cp:lastPrinted>
  <dcterms:created xsi:type="dcterms:W3CDTF">2003-01-14T06:41:15Z</dcterms:created>
  <dcterms:modified xsi:type="dcterms:W3CDTF">2025-01-21T08:05:34Z</dcterms:modified>
</cp:coreProperties>
</file>