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2" r:id="rId1"/>
    <p:sldMasterId id="2147484657" r:id="rId2"/>
  </p:sldMasterIdLst>
  <p:notesMasterIdLst>
    <p:notesMasterId r:id="rId59"/>
  </p:notesMasterIdLst>
  <p:handoutMasterIdLst>
    <p:handoutMasterId r:id="rId60"/>
  </p:handoutMasterIdLst>
  <p:sldIdLst>
    <p:sldId id="256" r:id="rId3"/>
    <p:sldId id="375" r:id="rId4"/>
    <p:sldId id="666" r:id="rId5"/>
    <p:sldId id="746" r:id="rId6"/>
    <p:sldId id="536" r:id="rId7"/>
    <p:sldId id="741" r:id="rId8"/>
    <p:sldId id="721" r:id="rId9"/>
    <p:sldId id="732" r:id="rId10"/>
    <p:sldId id="679" r:id="rId11"/>
    <p:sldId id="733" r:id="rId12"/>
    <p:sldId id="674" r:id="rId13"/>
    <p:sldId id="723" r:id="rId14"/>
    <p:sldId id="538" r:id="rId15"/>
    <p:sldId id="719" r:id="rId16"/>
    <p:sldId id="598" r:id="rId17"/>
    <p:sldId id="743" r:id="rId18"/>
    <p:sldId id="734" r:id="rId19"/>
    <p:sldId id="677" r:id="rId20"/>
    <p:sldId id="600" r:id="rId21"/>
    <p:sldId id="599" r:id="rId22"/>
    <p:sldId id="594" r:id="rId23"/>
    <p:sldId id="676" r:id="rId24"/>
    <p:sldId id="628" r:id="rId25"/>
    <p:sldId id="711" r:id="rId26"/>
    <p:sldId id="712" r:id="rId27"/>
    <p:sldId id="713" r:id="rId28"/>
    <p:sldId id="714" r:id="rId29"/>
    <p:sldId id="720" r:id="rId30"/>
    <p:sldId id="748" r:id="rId31"/>
    <p:sldId id="681" r:id="rId32"/>
    <p:sldId id="716" r:id="rId33"/>
    <p:sldId id="717" r:id="rId34"/>
    <p:sldId id="737" r:id="rId35"/>
    <p:sldId id="744" r:id="rId36"/>
    <p:sldId id="745" r:id="rId37"/>
    <p:sldId id="739" r:id="rId38"/>
    <p:sldId id="533" r:id="rId39"/>
    <p:sldId id="534" r:id="rId40"/>
    <p:sldId id="724" r:id="rId41"/>
    <p:sldId id="540" r:id="rId42"/>
    <p:sldId id="682" r:id="rId43"/>
    <p:sldId id="683" r:id="rId44"/>
    <p:sldId id="684" r:id="rId45"/>
    <p:sldId id="685" r:id="rId46"/>
    <p:sldId id="686" r:id="rId47"/>
    <p:sldId id="687" r:id="rId48"/>
    <p:sldId id="688" r:id="rId49"/>
    <p:sldId id="689" r:id="rId50"/>
    <p:sldId id="690" r:id="rId51"/>
    <p:sldId id="550" r:id="rId52"/>
    <p:sldId id="691" r:id="rId53"/>
    <p:sldId id="725" r:id="rId54"/>
    <p:sldId id="726" r:id="rId55"/>
    <p:sldId id="749" r:id="rId56"/>
    <p:sldId id="530" r:id="rId57"/>
    <p:sldId id="736" r:id="rId58"/>
  </p:sldIdLst>
  <p:sldSz cx="12192000" cy="6858000"/>
  <p:notesSz cx="6794500" cy="9931400"/>
  <p:defaultTextStyle>
    <a:defPPr>
      <a:defRPr lang="en-GB"/>
    </a:defPPr>
    <a:lvl1pPr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1600" b="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1600" b="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1600" b="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1600" b="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1600" b="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9">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EADA"/>
    <a:srgbClr val="FBE2DD"/>
    <a:srgbClr val="CC3300"/>
    <a:srgbClr val="99CCFF"/>
    <a:srgbClr val="6699FF"/>
    <a:srgbClr val="FF0000"/>
    <a:srgbClr val="92D050"/>
    <a:srgbClr val="008000"/>
    <a:srgbClr val="FFCC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6357" autoAdjust="0"/>
  </p:normalViewPr>
  <p:slideViewPr>
    <p:cSldViewPr>
      <p:cViewPr varScale="1">
        <p:scale>
          <a:sx n="90" d="100"/>
          <a:sy n="90" d="100"/>
        </p:scale>
        <p:origin x="96" y="618"/>
      </p:cViewPr>
      <p:guideLst>
        <p:guide orient="horz" pos="2160"/>
        <p:guide pos="3840"/>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66" d="100"/>
        <a:sy n="66" d="100"/>
      </p:scale>
      <p:origin x="0" y="0"/>
    </p:cViewPr>
  </p:sorterViewPr>
  <p:notesViewPr>
    <p:cSldViewPr>
      <p:cViewPr varScale="1">
        <p:scale>
          <a:sx n="58" d="100"/>
          <a:sy n="58" d="100"/>
        </p:scale>
        <p:origin x="-1812" y="-72"/>
      </p:cViewPr>
      <p:guideLst>
        <p:guide orient="horz" pos="3129"/>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87A695A1-FD3D-42BF-AB15-39F1BCBFF241}"/>
              </a:ext>
            </a:extLst>
          </p:cNvPr>
          <p:cNvSpPr>
            <a:spLocks noGrp="1" noChangeArrowheads="1"/>
          </p:cNvSpPr>
          <p:nvPr>
            <p:ph type="hdr" sz="quarter"/>
          </p:nvPr>
        </p:nvSpPr>
        <p:spPr bwMode="auto">
          <a:xfrm>
            <a:off x="0" y="0"/>
            <a:ext cx="2944813" cy="495300"/>
          </a:xfrm>
          <a:prstGeom prst="rect">
            <a:avLst/>
          </a:prstGeom>
          <a:noFill/>
          <a:ln w="9525">
            <a:noFill/>
            <a:miter lim="800000"/>
            <a:headEnd/>
            <a:tailEnd/>
          </a:ln>
          <a:effectLst/>
        </p:spPr>
        <p:txBody>
          <a:bodyPr vert="horz" wrap="square" lIns="96271" tIns="48134" rIns="96271" bIns="48134" numCol="1" anchor="t" anchorCtr="0" compatLnSpc="1">
            <a:prstTxWarp prst="textNoShape">
              <a:avLst/>
            </a:prstTxWarp>
          </a:bodyPr>
          <a:lstStyle>
            <a:lvl1pPr defTabSz="962843" eaLnBrk="1" hangingPunct="1">
              <a:defRPr sz="1300" b="0">
                <a:latin typeface="Times New Roman" pitchFamily="18" charset="0"/>
              </a:defRPr>
            </a:lvl1pPr>
          </a:lstStyle>
          <a:p>
            <a:pPr>
              <a:defRPr/>
            </a:pPr>
            <a:endParaRPr lang="en-GB" altLang="zh-TW"/>
          </a:p>
        </p:txBody>
      </p:sp>
      <p:sp>
        <p:nvSpPr>
          <p:cNvPr id="573443" name="Rectangle 3">
            <a:extLst>
              <a:ext uri="{FF2B5EF4-FFF2-40B4-BE49-F238E27FC236}">
                <a16:creationId xmlns:a16="http://schemas.microsoft.com/office/drawing/2014/main" id="{5FFAC60F-36F0-46B9-A1A3-4B78D1138E5A}"/>
              </a:ext>
            </a:extLst>
          </p:cNvPr>
          <p:cNvSpPr>
            <a:spLocks noGrp="1" noChangeArrowheads="1"/>
          </p:cNvSpPr>
          <p:nvPr>
            <p:ph type="dt" sz="quarter" idx="1"/>
          </p:nvPr>
        </p:nvSpPr>
        <p:spPr bwMode="auto">
          <a:xfrm>
            <a:off x="3849688" y="0"/>
            <a:ext cx="2944812" cy="495300"/>
          </a:xfrm>
          <a:prstGeom prst="rect">
            <a:avLst/>
          </a:prstGeom>
          <a:noFill/>
          <a:ln w="9525">
            <a:noFill/>
            <a:miter lim="800000"/>
            <a:headEnd/>
            <a:tailEnd/>
          </a:ln>
          <a:effectLst/>
        </p:spPr>
        <p:txBody>
          <a:bodyPr vert="horz" wrap="square" lIns="96271" tIns="48134" rIns="96271" bIns="48134" numCol="1" anchor="t" anchorCtr="0" compatLnSpc="1">
            <a:prstTxWarp prst="textNoShape">
              <a:avLst/>
            </a:prstTxWarp>
          </a:bodyPr>
          <a:lstStyle>
            <a:lvl1pPr algn="r" defTabSz="962843" eaLnBrk="1" hangingPunct="1">
              <a:defRPr sz="1300" b="0">
                <a:latin typeface="Times New Roman" pitchFamily="18" charset="0"/>
              </a:defRPr>
            </a:lvl1pPr>
          </a:lstStyle>
          <a:p>
            <a:pPr>
              <a:defRPr/>
            </a:pPr>
            <a:endParaRPr lang="en-GB" altLang="zh-TW"/>
          </a:p>
        </p:txBody>
      </p:sp>
      <p:sp>
        <p:nvSpPr>
          <p:cNvPr id="573444" name="Rectangle 4">
            <a:extLst>
              <a:ext uri="{FF2B5EF4-FFF2-40B4-BE49-F238E27FC236}">
                <a16:creationId xmlns:a16="http://schemas.microsoft.com/office/drawing/2014/main" id="{014B6A8A-5A0C-4663-8365-F0C55C423A7E}"/>
              </a:ext>
            </a:extLst>
          </p:cNvPr>
          <p:cNvSpPr>
            <a:spLocks noGrp="1" noChangeArrowheads="1"/>
          </p:cNvSpPr>
          <p:nvPr>
            <p:ph type="ftr" sz="quarter" idx="2"/>
          </p:nvPr>
        </p:nvSpPr>
        <p:spPr bwMode="auto">
          <a:xfrm>
            <a:off x="0" y="9436100"/>
            <a:ext cx="2944813" cy="495300"/>
          </a:xfrm>
          <a:prstGeom prst="rect">
            <a:avLst/>
          </a:prstGeom>
          <a:noFill/>
          <a:ln w="9525">
            <a:noFill/>
            <a:miter lim="800000"/>
            <a:headEnd/>
            <a:tailEnd/>
          </a:ln>
          <a:effectLst/>
        </p:spPr>
        <p:txBody>
          <a:bodyPr vert="horz" wrap="square" lIns="96271" tIns="48134" rIns="96271" bIns="48134" numCol="1" anchor="b" anchorCtr="0" compatLnSpc="1">
            <a:prstTxWarp prst="textNoShape">
              <a:avLst/>
            </a:prstTxWarp>
          </a:bodyPr>
          <a:lstStyle>
            <a:lvl1pPr defTabSz="962843" eaLnBrk="1" hangingPunct="1">
              <a:defRPr sz="1300" b="0">
                <a:latin typeface="Times New Roman" pitchFamily="18" charset="0"/>
              </a:defRPr>
            </a:lvl1pPr>
          </a:lstStyle>
          <a:p>
            <a:pPr>
              <a:defRPr/>
            </a:pPr>
            <a:endParaRPr lang="en-GB" altLang="zh-TW"/>
          </a:p>
        </p:txBody>
      </p:sp>
      <p:sp>
        <p:nvSpPr>
          <p:cNvPr id="573445" name="Rectangle 5">
            <a:extLst>
              <a:ext uri="{FF2B5EF4-FFF2-40B4-BE49-F238E27FC236}">
                <a16:creationId xmlns:a16="http://schemas.microsoft.com/office/drawing/2014/main" id="{EAD8D9B5-EAD1-4169-AF08-7944A58CF649}"/>
              </a:ext>
            </a:extLst>
          </p:cNvPr>
          <p:cNvSpPr>
            <a:spLocks noGrp="1" noChangeArrowheads="1"/>
          </p:cNvSpPr>
          <p:nvPr>
            <p:ph type="sldNum" sz="quarter" idx="3"/>
          </p:nvPr>
        </p:nvSpPr>
        <p:spPr bwMode="auto">
          <a:xfrm>
            <a:off x="3849688" y="9436100"/>
            <a:ext cx="2944812" cy="495300"/>
          </a:xfrm>
          <a:prstGeom prst="rect">
            <a:avLst/>
          </a:prstGeom>
          <a:noFill/>
          <a:ln w="9525">
            <a:noFill/>
            <a:miter lim="800000"/>
            <a:headEnd/>
            <a:tailEnd/>
          </a:ln>
          <a:effectLst/>
        </p:spPr>
        <p:txBody>
          <a:bodyPr vert="horz" wrap="square" lIns="96271" tIns="48134" rIns="96271" bIns="48134" numCol="1" anchor="b" anchorCtr="0" compatLnSpc="1">
            <a:prstTxWarp prst="textNoShape">
              <a:avLst/>
            </a:prstTxWarp>
          </a:bodyPr>
          <a:lstStyle>
            <a:lvl1pPr algn="r" defTabSz="962025" eaLnBrk="1" hangingPunct="1">
              <a:defRPr sz="1300" b="0">
                <a:latin typeface="Times New Roman" panose="02020603050405020304" pitchFamily="18" charset="0"/>
              </a:defRPr>
            </a:lvl1pPr>
          </a:lstStyle>
          <a:p>
            <a:fld id="{6314B9C5-C5F6-4A81-B03D-2EE1DC3F89D6}" type="slidenum">
              <a:rPr lang="zh-TW" altLang="en-GB"/>
              <a:pPr/>
              <a:t>‹#›</a:t>
            </a:fld>
            <a:endParaRPr lang="en-GB"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1026">
            <a:extLst>
              <a:ext uri="{FF2B5EF4-FFF2-40B4-BE49-F238E27FC236}">
                <a16:creationId xmlns:a16="http://schemas.microsoft.com/office/drawing/2014/main" id="{D6F033A8-0AC5-4B6D-883F-422C853660FC}"/>
              </a:ext>
            </a:extLst>
          </p:cNvPr>
          <p:cNvSpPr>
            <a:spLocks noGrp="1" noChangeArrowheads="1"/>
          </p:cNvSpPr>
          <p:nvPr>
            <p:ph type="hdr" sz="quarter"/>
          </p:nvPr>
        </p:nvSpPr>
        <p:spPr bwMode="auto">
          <a:xfrm>
            <a:off x="0" y="0"/>
            <a:ext cx="2921000" cy="517525"/>
          </a:xfrm>
          <a:prstGeom prst="rect">
            <a:avLst/>
          </a:prstGeom>
          <a:noFill/>
          <a:ln w="9525">
            <a:noFill/>
            <a:miter lim="800000"/>
            <a:headEnd/>
            <a:tailEnd/>
          </a:ln>
          <a:effectLst/>
        </p:spPr>
        <p:txBody>
          <a:bodyPr vert="horz" wrap="square" lIns="88999" tIns="44499" rIns="88999" bIns="44499" numCol="1" anchor="t" anchorCtr="0" compatLnSpc="1">
            <a:prstTxWarp prst="textNoShape">
              <a:avLst/>
            </a:prstTxWarp>
          </a:bodyPr>
          <a:lstStyle>
            <a:lvl1pPr defTabSz="890870" eaLnBrk="1" hangingPunct="1">
              <a:defRPr sz="1200" b="0">
                <a:latin typeface="Times New Roman" pitchFamily="18" charset="0"/>
              </a:defRPr>
            </a:lvl1pPr>
          </a:lstStyle>
          <a:p>
            <a:pPr>
              <a:defRPr/>
            </a:pPr>
            <a:endParaRPr lang="en-GB" altLang="zh-TW"/>
          </a:p>
        </p:txBody>
      </p:sp>
      <p:sp>
        <p:nvSpPr>
          <p:cNvPr id="574467" name="Rectangle 1027">
            <a:extLst>
              <a:ext uri="{FF2B5EF4-FFF2-40B4-BE49-F238E27FC236}">
                <a16:creationId xmlns:a16="http://schemas.microsoft.com/office/drawing/2014/main" id="{6F925EC7-99D7-457D-AB01-3BF2FC80218A}"/>
              </a:ext>
            </a:extLst>
          </p:cNvPr>
          <p:cNvSpPr>
            <a:spLocks noGrp="1" noChangeArrowheads="1"/>
          </p:cNvSpPr>
          <p:nvPr>
            <p:ph type="dt" idx="1"/>
          </p:nvPr>
        </p:nvSpPr>
        <p:spPr bwMode="auto">
          <a:xfrm>
            <a:off x="3873500" y="0"/>
            <a:ext cx="2921000" cy="517525"/>
          </a:xfrm>
          <a:prstGeom prst="rect">
            <a:avLst/>
          </a:prstGeom>
          <a:noFill/>
          <a:ln w="9525">
            <a:noFill/>
            <a:miter lim="800000"/>
            <a:headEnd/>
            <a:tailEnd/>
          </a:ln>
          <a:effectLst/>
        </p:spPr>
        <p:txBody>
          <a:bodyPr vert="horz" wrap="square" lIns="88999" tIns="44499" rIns="88999" bIns="44499" numCol="1" anchor="t" anchorCtr="0" compatLnSpc="1">
            <a:prstTxWarp prst="textNoShape">
              <a:avLst/>
            </a:prstTxWarp>
          </a:bodyPr>
          <a:lstStyle>
            <a:lvl1pPr algn="r" defTabSz="890870" eaLnBrk="1" hangingPunct="1">
              <a:defRPr sz="1200" b="0">
                <a:latin typeface="Times New Roman" pitchFamily="18" charset="0"/>
              </a:defRPr>
            </a:lvl1pPr>
          </a:lstStyle>
          <a:p>
            <a:pPr>
              <a:defRPr/>
            </a:pPr>
            <a:endParaRPr lang="en-GB" altLang="zh-TW"/>
          </a:p>
        </p:txBody>
      </p:sp>
      <p:sp>
        <p:nvSpPr>
          <p:cNvPr id="59396" name="Rectangle 1028">
            <a:extLst>
              <a:ext uri="{FF2B5EF4-FFF2-40B4-BE49-F238E27FC236}">
                <a16:creationId xmlns:a16="http://schemas.microsoft.com/office/drawing/2014/main" id="{0A5CA073-F1C5-47FA-9299-BC5A7BFFF10D}"/>
              </a:ext>
            </a:extLst>
          </p:cNvPr>
          <p:cNvSpPr>
            <a:spLocks noGrp="1" noRot="1" noChangeAspect="1" noChangeArrowheads="1" noTextEdit="1"/>
          </p:cNvSpPr>
          <p:nvPr>
            <p:ph type="sldImg" idx="2"/>
          </p:nvPr>
        </p:nvSpPr>
        <p:spPr bwMode="auto">
          <a:xfrm>
            <a:off x="147638" y="741363"/>
            <a:ext cx="6573837" cy="3698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4469" name="Rectangle 1029">
            <a:extLst>
              <a:ext uri="{FF2B5EF4-FFF2-40B4-BE49-F238E27FC236}">
                <a16:creationId xmlns:a16="http://schemas.microsoft.com/office/drawing/2014/main" id="{8CA4B1BD-6103-494E-BD0E-EBEB473BC9DC}"/>
              </a:ext>
            </a:extLst>
          </p:cNvPr>
          <p:cNvSpPr>
            <a:spLocks noGrp="1" noChangeArrowheads="1"/>
          </p:cNvSpPr>
          <p:nvPr>
            <p:ph type="body" sz="quarter" idx="3"/>
          </p:nvPr>
        </p:nvSpPr>
        <p:spPr bwMode="auto">
          <a:xfrm>
            <a:off x="874713" y="4735513"/>
            <a:ext cx="5045075" cy="4443412"/>
          </a:xfrm>
          <a:prstGeom prst="rect">
            <a:avLst/>
          </a:prstGeom>
          <a:noFill/>
          <a:ln w="9525">
            <a:noFill/>
            <a:miter lim="800000"/>
            <a:headEnd/>
            <a:tailEnd/>
          </a:ln>
          <a:effectLst/>
        </p:spPr>
        <p:txBody>
          <a:bodyPr vert="horz" wrap="square" lIns="88999" tIns="44499" rIns="88999" bIns="44499" numCol="1" anchor="t" anchorCtr="0" compatLnSpc="1">
            <a:prstTxWarp prst="textNoShape">
              <a:avLst/>
            </a:prstTxWarp>
          </a:bodyPr>
          <a:lstStyle/>
          <a:p>
            <a:pPr lvl="0"/>
            <a:r>
              <a:rPr lang="zh-TW" altLang="en-GB" noProof="0"/>
              <a:t>按一下以編輯母片</a:t>
            </a:r>
          </a:p>
          <a:p>
            <a:pPr lvl="1"/>
            <a:r>
              <a:rPr lang="zh-TW" altLang="en-GB" noProof="0"/>
              <a:t>第二層</a:t>
            </a:r>
          </a:p>
          <a:p>
            <a:pPr lvl="2"/>
            <a:r>
              <a:rPr lang="zh-TW" altLang="en-GB" noProof="0"/>
              <a:t>第三層</a:t>
            </a:r>
          </a:p>
          <a:p>
            <a:pPr lvl="3"/>
            <a:r>
              <a:rPr lang="zh-TW" altLang="en-GB" noProof="0"/>
              <a:t>第四層</a:t>
            </a:r>
          </a:p>
          <a:p>
            <a:pPr lvl="4"/>
            <a:r>
              <a:rPr lang="zh-TW" altLang="en-GB" noProof="0"/>
              <a:t>第五層</a:t>
            </a:r>
          </a:p>
        </p:txBody>
      </p:sp>
      <p:sp>
        <p:nvSpPr>
          <p:cNvPr id="574470" name="Rectangle 1030">
            <a:extLst>
              <a:ext uri="{FF2B5EF4-FFF2-40B4-BE49-F238E27FC236}">
                <a16:creationId xmlns:a16="http://schemas.microsoft.com/office/drawing/2014/main" id="{EE704ED2-B04E-46E1-BED9-14D35030C5AB}"/>
              </a:ext>
            </a:extLst>
          </p:cNvPr>
          <p:cNvSpPr>
            <a:spLocks noGrp="1" noChangeArrowheads="1"/>
          </p:cNvSpPr>
          <p:nvPr>
            <p:ph type="ftr" sz="quarter" idx="4"/>
          </p:nvPr>
        </p:nvSpPr>
        <p:spPr bwMode="auto">
          <a:xfrm>
            <a:off x="0" y="9401175"/>
            <a:ext cx="2921000" cy="519113"/>
          </a:xfrm>
          <a:prstGeom prst="rect">
            <a:avLst/>
          </a:prstGeom>
          <a:noFill/>
          <a:ln w="9525">
            <a:noFill/>
            <a:miter lim="800000"/>
            <a:headEnd/>
            <a:tailEnd/>
          </a:ln>
          <a:effectLst/>
        </p:spPr>
        <p:txBody>
          <a:bodyPr vert="horz" wrap="square" lIns="88999" tIns="44499" rIns="88999" bIns="44499" numCol="1" anchor="b" anchorCtr="0" compatLnSpc="1">
            <a:prstTxWarp prst="textNoShape">
              <a:avLst/>
            </a:prstTxWarp>
          </a:bodyPr>
          <a:lstStyle>
            <a:lvl1pPr defTabSz="890870" eaLnBrk="1" hangingPunct="1">
              <a:defRPr sz="1200" b="0">
                <a:latin typeface="Times New Roman" pitchFamily="18" charset="0"/>
              </a:defRPr>
            </a:lvl1pPr>
          </a:lstStyle>
          <a:p>
            <a:pPr>
              <a:defRPr/>
            </a:pPr>
            <a:endParaRPr lang="en-GB" altLang="zh-TW"/>
          </a:p>
        </p:txBody>
      </p:sp>
      <p:sp>
        <p:nvSpPr>
          <p:cNvPr id="574471" name="Rectangle 1031">
            <a:extLst>
              <a:ext uri="{FF2B5EF4-FFF2-40B4-BE49-F238E27FC236}">
                <a16:creationId xmlns:a16="http://schemas.microsoft.com/office/drawing/2014/main" id="{D6FBF671-66B0-4A2C-A5DB-4259FE03C73F}"/>
              </a:ext>
            </a:extLst>
          </p:cNvPr>
          <p:cNvSpPr>
            <a:spLocks noGrp="1" noChangeArrowheads="1"/>
          </p:cNvSpPr>
          <p:nvPr>
            <p:ph type="sldNum" sz="quarter" idx="5"/>
          </p:nvPr>
        </p:nvSpPr>
        <p:spPr bwMode="auto">
          <a:xfrm>
            <a:off x="3873500" y="9401175"/>
            <a:ext cx="2921000" cy="519113"/>
          </a:xfrm>
          <a:prstGeom prst="rect">
            <a:avLst/>
          </a:prstGeom>
          <a:noFill/>
          <a:ln w="9525">
            <a:noFill/>
            <a:miter lim="800000"/>
            <a:headEnd/>
            <a:tailEnd/>
          </a:ln>
          <a:effectLst/>
        </p:spPr>
        <p:txBody>
          <a:bodyPr vert="horz" wrap="square" lIns="88999" tIns="44499" rIns="88999" bIns="44499" numCol="1" anchor="b" anchorCtr="0" compatLnSpc="1">
            <a:prstTxWarp prst="textNoShape">
              <a:avLst/>
            </a:prstTxWarp>
          </a:bodyPr>
          <a:lstStyle>
            <a:lvl1pPr algn="r" defTabSz="890588" eaLnBrk="1" hangingPunct="1">
              <a:defRPr sz="1200" b="0">
                <a:latin typeface="Times New Roman" panose="02020603050405020304" pitchFamily="18" charset="0"/>
              </a:defRPr>
            </a:lvl1pPr>
          </a:lstStyle>
          <a:p>
            <a:fld id="{08EDC327-2E10-41BD-9CD7-80AB82D4E4D2}" type="slidenum">
              <a:rPr lang="zh-TW" altLang="en-GB"/>
              <a:pPr/>
              <a:t>‹#›</a:t>
            </a:fld>
            <a:endParaRPr lang="en-GB"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10258FD1-9398-4A59-915F-A5AC3898AA1D}"/>
              </a:ext>
            </a:extLst>
          </p:cNvPr>
          <p:cNvSpPr>
            <a:spLocks noGrp="1" noRot="1" noChangeAspect="1" noChangeArrowheads="1" noTextEdit="1"/>
          </p:cNvSpPr>
          <p:nvPr>
            <p:ph type="sldImg"/>
          </p:nvPr>
        </p:nvSpPr>
        <p:spPr>
          <a:xfrm>
            <a:off x="147638" y="741363"/>
            <a:ext cx="6573837" cy="3698875"/>
          </a:xfrm>
          <a:ln/>
        </p:spPr>
      </p:sp>
      <p:sp>
        <p:nvSpPr>
          <p:cNvPr id="8195" name="Notes Placeholder 2">
            <a:extLst>
              <a:ext uri="{FF2B5EF4-FFF2-40B4-BE49-F238E27FC236}">
                <a16:creationId xmlns:a16="http://schemas.microsoft.com/office/drawing/2014/main" id="{A78D2626-151A-4AB0-A2B6-E3D6ABE97C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
        <p:nvSpPr>
          <p:cNvPr id="8196" name="Slide Number Placeholder 3">
            <a:extLst>
              <a:ext uri="{FF2B5EF4-FFF2-40B4-BE49-F238E27FC236}">
                <a16:creationId xmlns:a16="http://schemas.microsoft.com/office/drawing/2014/main" id="{6495D064-B7A0-492E-87C0-54631CD9DAC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C19FA78-80BB-4011-B635-F3DD8E76E3C6}" type="slidenum">
              <a:rPr lang="zh-TW" altLang="en-GB" sz="1200" smtClean="0">
                <a:latin typeface="Times New Roman" panose="02020603050405020304" pitchFamily="18" charset="0"/>
              </a:rPr>
              <a:pPr/>
              <a:t>1</a:t>
            </a:fld>
            <a:endParaRPr lang="en-GB" altLang="zh-TW" sz="12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PTB is one of the project supported by LDC (Linguistic Data Consortium), Language Resources</a:t>
            </a:r>
          </a:p>
          <a:p>
            <a:endParaRPr lang="en-US" altLang="zh-TW" dirty="0"/>
          </a:p>
          <a:p>
            <a:r>
              <a:rPr lang="en-US" altLang="zh-TW" dirty="0"/>
              <a:t>Chapter 3, P15:</a:t>
            </a:r>
          </a:p>
          <a:p>
            <a:r>
              <a:rPr lang="en-US"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We often want to break off punctuation as a separate token; commas are a useful piece of information for parsers, periods help indicate sentence boundaries. But we’ll often want to keep the punctuation that </a:t>
            </a:r>
            <a:r>
              <a:rPr kumimoji="1" lang="en-US" sz="1200" b="1" i="0" u="none" strike="noStrike" kern="1200" baseline="0" dirty="0">
                <a:solidFill>
                  <a:schemeClr val="tx1"/>
                </a:solidFill>
                <a:latin typeface="Times New Roman" pitchFamily="18" charset="0"/>
                <a:ea typeface="新細明體" pitchFamily="18" charset="-120"/>
                <a:cs typeface="+mn-cs"/>
              </a:rPr>
              <a:t>occurs word internally</a:t>
            </a:r>
            <a:r>
              <a:rPr kumimoji="1" lang="en-US" sz="1200" b="0" i="0" u="none" strike="noStrike" kern="1200" baseline="0" dirty="0">
                <a:solidFill>
                  <a:schemeClr val="tx1"/>
                </a:solidFill>
                <a:latin typeface="Times New Roman" pitchFamily="18" charset="0"/>
                <a:ea typeface="新細明體" pitchFamily="18" charset="-120"/>
                <a:cs typeface="+mn-cs"/>
              </a:rPr>
              <a:t>, in examples like </a:t>
            </a:r>
            <a:r>
              <a:rPr kumimoji="1" lang="en-US" sz="1200" b="0" i="0" u="none" strike="noStrike" kern="1200" baseline="0" dirty="0" err="1">
                <a:solidFill>
                  <a:schemeClr val="tx1"/>
                </a:solidFill>
                <a:latin typeface="Times New Roman" pitchFamily="18" charset="0"/>
                <a:ea typeface="新細明體" pitchFamily="18" charset="-120"/>
                <a:cs typeface="+mn-cs"/>
              </a:rPr>
              <a:t>m.p.h</a:t>
            </a:r>
            <a:r>
              <a:rPr kumimoji="1" lang="en-US" sz="1200" b="0" i="0" u="none" strike="noStrike" kern="1200" baseline="0" dirty="0">
                <a:solidFill>
                  <a:schemeClr val="tx1"/>
                </a:solidFill>
                <a:latin typeface="Times New Roman" pitchFamily="18" charset="0"/>
                <a:ea typeface="新細明體" pitchFamily="18" charset="-120"/>
                <a:cs typeface="+mn-cs"/>
              </a:rPr>
              <a:t>,, Ph.D., AT&amp;T, </a:t>
            </a:r>
            <a:r>
              <a:rPr kumimoji="1" lang="en-US" sz="1200" b="0" i="0" u="none" strike="noStrike" kern="1200" baseline="0" dirty="0" err="1">
                <a:solidFill>
                  <a:schemeClr val="tx1"/>
                </a:solidFill>
                <a:latin typeface="Times New Roman" pitchFamily="18" charset="0"/>
                <a:ea typeface="新細明體" pitchFamily="18" charset="-120"/>
                <a:cs typeface="+mn-cs"/>
              </a:rPr>
              <a:t>cap’n</a:t>
            </a:r>
            <a:r>
              <a:rPr kumimoji="1" lang="en-US" sz="1200" b="0" i="0" u="none" strike="noStrike" kern="1200" baseline="0" dirty="0">
                <a:solidFill>
                  <a:schemeClr val="tx1"/>
                </a:solidFill>
                <a:latin typeface="Times New Roman" pitchFamily="18" charset="0"/>
                <a:ea typeface="新細明體" pitchFamily="18" charset="-120"/>
                <a:cs typeface="+mn-cs"/>
              </a:rPr>
              <a:t>. Special characters and numbers will need to be kept in prices ($45.55) and dates (01/02/06); we don’t want to segment that price into separate tokens of “45” and “55”. And there are URLs (http://www.stanford.edu), Twitter hashtags (#nlproc), or email addresses (someone@cs.colorado.edu).</a:t>
            </a:r>
            <a:endParaRPr kumimoji="1" lang="en-US" altLang="zh-TW" sz="1200" b="0" i="0" u="none" strike="noStrike" kern="1200" baseline="0" dirty="0">
              <a:solidFill>
                <a:schemeClr val="tx1"/>
              </a:solidFill>
              <a:latin typeface="Times New Roman" pitchFamily="18" charset="0"/>
              <a:ea typeface="新細明體" pitchFamily="18" charset="-120"/>
              <a:cs typeface="+mn-cs"/>
            </a:endParaRPr>
          </a:p>
          <a:p>
            <a:pPr algn="l"/>
            <a:r>
              <a:rPr lang="en-US" sz="1800" b="0" i="0" u="none" strike="noStrike" baseline="0" dirty="0">
                <a:solidFill>
                  <a:srgbClr val="000000"/>
                </a:solidFill>
                <a:latin typeface="NimbusRomNo9L-Regu"/>
              </a:rPr>
              <a:t>    One commonly used tokenization standard is known as the </a:t>
            </a:r>
            <a:r>
              <a:rPr lang="en-US" sz="1800" b="0" i="0" u="none" strike="noStrike" baseline="0" dirty="0">
                <a:solidFill>
                  <a:srgbClr val="000000"/>
                </a:solidFill>
                <a:latin typeface="NimbusRomNo9L-Medi"/>
              </a:rPr>
              <a:t>Penn Treebank to </a:t>
            </a:r>
            <a:r>
              <a:rPr lang="en-US" sz="1800" b="1" i="0" u="none" strike="noStrike" baseline="0" dirty="0">
                <a:solidFill>
                  <a:srgbClr val="0000FF"/>
                </a:solidFill>
                <a:latin typeface="NimbusRomNo9L-Medi"/>
              </a:rPr>
              <a:t>Penn Treebank to</a:t>
            </a:r>
            <a:r>
              <a:rPr lang="en-US" sz="1800" b="1" i="0" u="none" strike="noStrike" baseline="0" dirty="0">
                <a:solidFill>
                  <a:srgbClr val="000000"/>
                </a:solidFill>
                <a:latin typeface="NimbusRomNo9L-Medi"/>
              </a:rPr>
              <a:t>kenization </a:t>
            </a:r>
            <a:r>
              <a:rPr lang="en-US" sz="1800" b="1" i="0" u="none" strike="noStrike" baseline="0" dirty="0">
                <a:solidFill>
                  <a:srgbClr val="000000"/>
                </a:solidFill>
                <a:latin typeface="NimbusRomNo9L-Regu"/>
              </a:rPr>
              <a:t>standard</a:t>
            </a:r>
            <a:r>
              <a:rPr lang="en-US" sz="1800" b="0" i="0" u="none" strike="noStrike" baseline="0" dirty="0">
                <a:solidFill>
                  <a:srgbClr val="000000"/>
                </a:solidFill>
                <a:latin typeface="NimbusRomNo9L-Regu"/>
              </a:rPr>
              <a:t>, used for the parsed corpora (treebanks) released by the Linguistic Data Consortium (LDC), the source of many useful datasets. This standard </a:t>
            </a:r>
            <a:r>
              <a:rPr lang="en-US" sz="1800" b="1" i="0" u="none" strike="noStrike" baseline="0" dirty="0">
                <a:solidFill>
                  <a:srgbClr val="000000"/>
                </a:solidFill>
                <a:latin typeface="NimbusRomNo9L-Regu"/>
              </a:rPr>
              <a:t>separates out </a:t>
            </a:r>
            <a:r>
              <a:rPr lang="en-US" sz="1800" b="0" i="0" u="none" strike="noStrike" baseline="0" dirty="0">
                <a:solidFill>
                  <a:srgbClr val="000000"/>
                </a:solidFill>
                <a:latin typeface="NimbusRomNo9L-Regu"/>
              </a:rPr>
              <a:t>clitics (</a:t>
            </a:r>
            <a:r>
              <a:rPr lang="en-US" sz="1800" b="0" i="0" u="none" strike="noStrike" baseline="0" dirty="0">
                <a:solidFill>
                  <a:srgbClr val="000000"/>
                </a:solidFill>
                <a:latin typeface="NimbusRomNo9L-ReguItal"/>
              </a:rPr>
              <a:t>doesn’t </a:t>
            </a:r>
            <a:r>
              <a:rPr lang="en-US" sz="1800" b="0" i="0" u="none" strike="noStrike" baseline="0" dirty="0">
                <a:solidFill>
                  <a:srgbClr val="000000"/>
                </a:solidFill>
                <a:latin typeface="NimbusRomNo9L-Regu"/>
              </a:rPr>
              <a:t>becomes </a:t>
            </a:r>
            <a:r>
              <a:rPr lang="en-US" sz="1800" b="0" i="0" u="none" strike="noStrike" baseline="0" dirty="0">
                <a:solidFill>
                  <a:srgbClr val="000000"/>
                </a:solidFill>
                <a:latin typeface="NimbusRomNo9L-ReguItal"/>
              </a:rPr>
              <a:t>does </a:t>
            </a:r>
            <a:r>
              <a:rPr lang="en-US" sz="1800" b="0" i="0" u="none" strike="noStrike" baseline="0" dirty="0">
                <a:solidFill>
                  <a:srgbClr val="000000"/>
                </a:solidFill>
                <a:latin typeface="NimbusRomNo9L-Regu"/>
              </a:rPr>
              <a:t>plus </a:t>
            </a:r>
            <a:r>
              <a:rPr lang="en-US" sz="1800" b="0" i="0" u="none" strike="noStrike" baseline="0" dirty="0" err="1">
                <a:solidFill>
                  <a:srgbClr val="000000"/>
                </a:solidFill>
                <a:latin typeface="NimbusRomNo9L-ReguItal"/>
              </a:rPr>
              <a:t>n’t</a:t>
            </a:r>
            <a:r>
              <a:rPr lang="en-US" sz="1800" b="0" i="0" u="none" strike="noStrike" baseline="0" dirty="0">
                <a:solidFill>
                  <a:srgbClr val="000000"/>
                </a:solidFill>
                <a:latin typeface="NimbusRomNo9L-Regu"/>
              </a:rPr>
              <a:t>), </a:t>
            </a:r>
            <a:r>
              <a:rPr lang="en-US" sz="1800" b="1" i="0" u="none" strike="noStrike" baseline="0" dirty="0">
                <a:solidFill>
                  <a:srgbClr val="000000"/>
                </a:solidFill>
                <a:latin typeface="NimbusRomNo9L-Regu"/>
              </a:rPr>
              <a:t>keeps</a:t>
            </a:r>
            <a:r>
              <a:rPr lang="en-US" sz="1800" b="0" i="0" u="none" strike="noStrike" baseline="0" dirty="0">
                <a:solidFill>
                  <a:srgbClr val="000000"/>
                </a:solidFill>
                <a:latin typeface="NimbusRomNo9L-Regu"/>
              </a:rPr>
              <a:t> hyphenated words </a:t>
            </a:r>
            <a:r>
              <a:rPr lang="en-US" sz="1800" b="1" i="0" u="none" strike="noStrike" baseline="0" dirty="0">
                <a:solidFill>
                  <a:srgbClr val="000000"/>
                </a:solidFill>
                <a:latin typeface="NimbusRomNo9L-Regu"/>
              </a:rPr>
              <a:t>together</a:t>
            </a:r>
            <a:r>
              <a:rPr lang="en-US" sz="1800" b="0" i="0" u="none" strike="noStrike" baseline="0" dirty="0">
                <a:solidFill>
                  <a:srgbClr val="000000"/>
                </a:solidFill>
                <a:latin typeface="NimbusRomNo9L-Regu"/>
              </a:rPr>
              <a:t>, and separates out all punctuation.</a:t>
            </a:r>
            <a:endParaRPr lang="en-US" altLang="zh-TW" dirty="0"/>
          </a:p>
        </p:txBody>
      </p:sp>
    </p:spTree>
    <p:extLst>
      <p:ext uri="{BB962C8B-B14F-4D97-AF65-F5344CB8AC3E}">
        <p14:creationId xmlns:p14="http://schemas.microsoft.com/office/powerpoint/2010/main" val="300321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P16:</a:t>
            </a:r>
          </a:p>
          <a:p>
            <a:r>
              <a:rPr lang="en-US"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In practice, since tokenization needs to be run before any other language processing, it needs to be very fast. The standard method for tokenization is therefore to use deterministic algorithms based on regular expressions compiled into very efficient finite state automata.</a:t>
            </a:r>
            <a:r>
              <a:rPr kumimoji="1" lang="en-US" altLang="zh-TW" sz="1200" b="0" i="0" u="none" strike="noStrike" kern="1200" baseline="0" dirty="0">
                <a:solidFill>
                  <a:schemeClr val="tx1"/>
                </a:solidFill>
                <a:latin typeface="Times New Roman" pitchFamily="18" charset="0"/>
                <a:ea typeface="新細明體" pitchFamily="18" charset="-120"/>
                <a:cs typeface="+mn-cs"/>
              </a:rPr>
              <a:t>   </a:t>
            </a:r>
            <a:endParaRPr lang="en-US" altLang="zh-TW" dirty="0"/>
          </a:p>
        </p:txBody>
      </p:sp>
    </p:spTree>
    <p:extLst>
      <p:ext uri="{BB962C8B-B14F-4D97-AF65-F5344CB8AC3E}">
        <p14:creationId xmlns:p14="http://schemas.microsoft.com/office/powerpoint/2010/main" val="396439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err="1"/>
              <a:t>WordPiece</a:t>
            </a:r>
            <a:r>
              <a:rPr lang="en-US" b="0" dirty="0"/>
              <a:t> is a </a:t>
            </a:r>
            <a:r>
              <a:rPr lang="en-US" b="0" dirty="0" err="1"/>
              <a:t>subword</a:t>
            </a:r>
            <a:r>
              <a:rPr lang="en-US" b="0" dirty="0"/>
              <a:t> tokenization algorithm used in natural language processing (NLP) tasks. </a:t>
            </a:r>
            <a:r>
              <a:rPr lang="en-US" dirty="0"/>
              <a:t>It breaks down words into smaller units called </a:t>
            </a:r>
            <a:r>
              <a:rPr lang="en-US" dirty="0" err="1"/>
              <a:t>subword</a:t>
            </a:r>
            <a:r>
              <a:rPr lang="en-US" dirty="0"/>
              <a:t> tokens, allowing machine learning models to better handle out-of-vocabulary (OOV) words and improve performance on various NLP tasks.</a:t>
            </a:r>
          </a:p>
          <a:p>
            <a:endParaRPr lang="en-US" altLang="zh-TW" b="0" dirty="0"/>
          </a:p>
          <a:p>
            <a:r>
              <a:rPr lang="en-US" dirty="0"/>
              <a:t>The tokenizer employed in BERT is based on the </a:t>
            </a:r>
            <a:r>
              <a:rPr lang="en-US" b="1" dirty="0" err="1"/>
              <a:t>WordPiece</a:t>
            </a:r>
            <a:r>
              <a:rPr lang="en-US" b="1" dirty="0"/>
              <a:t> algorithm</a:t>
            </a:r>
            <a:r>
              <a:rPr lang="en-US" dirty="0"/>
              <a:t>, </a:t>
            </a:r>
            <a:endParaRPr lang="en-US" altLang="zh-TW" b="0" dirty="0"/>
          </a:p>
        </p:txBody>
      </p:sp>
    </p:spTree>
    <p:extLst>
      <p:ext uri="{BB962C8B-B14F-4D97-AF65-F5344CB8AC3E}">
        <p14:creationId xmlns:p14="http://schemas.microsoft.com/office/powerpoint/2010/main" val="2646003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P21:</a:t>
            </a:r>
          </a:p>
          <a:p>
            <a:r>
              <a:rPr lang="en-US"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Word normalization is the task of putting words/tokens in a </a:t>
            </a:r>
            <a:r>
              <a:rPr kumimoji="1" lang="en-US" sz="1200" b="1" i="0" u="none" strike="noStrike" kern="1200" baseline="0" dirty="0">
                <a:solidFill>
                  <a:schemeClr val="tx1"/>
                </a:solidFill>
                <a:latin typeface="Times New Roman" pitchFamily="18" charset="0"/>
                <a:ea typeface="新細明體" pitchFamily="18" charset="-120"/>
                <a:cs typeface="+mn-cs"/>
              </a:rPr>
              <a:t>standard format</a:t>
            </a:r>
            <a:r>
              <a:rPr kumimoji="1" lang="en-US" sz="1200" b="0" i="0" u="none" strike="noStrike" kern="1200" baseline="0" dirty="0">
                <a:solidFill>
                  <a:schemeClr val="tx1"/>
                </a:solidFill>
                <a:latin typeface="Times New Roman" pitchFamily="18" charset="0"/>
                <a:ea typeface="新細明體" pitchFamily="18" charset="-120"/>
                <a:cs typeface="+mn-cs"/>
              </a:rPr>
              <a:t>, choosing a single normal form for words with multiple forms.</a:t>
            </a:r>
            <a:endParaRPr lang="en-US" altLang="zh-TW" dirty="0"/>
          </a:p>
          <a:p>
            <a:r>
              <a:rPr lang="en-US" altLang="zh-TW" dirty="0"/>
              <a:t>    For information retrieval or information extraction about the US, we might want see information from documents whether they mention the US or the USA.</a:t>
            </a:r>
          </a:p>
        </p:txBody>
      </p:sp>
    </p:spTree>
    <p:extLst>
      <p:ext uri="{BB962C8B-B14F-4D97-AF65-F5344CB8AC3E}">
        <p14:creationId xmlns:p14="http://schemas.microsoft.com/office/powerpoint/2010/main" val="1344835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emoticons, slangs, self-created words.</a:t>
            </a:r>
          </a:p>
        </p:txBody>
      </p:sp>
    </p:spTree>
    <p:extLst>
      <p:ext uri="{BB962C8B-B14F-4D97-AF65-F5344CB8AC3E}">
        <p14:creationId xmlns:p14="http://schemas.microsoft.com/office/powerpoint/2010/main" val="13597368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a:extLst>
              <a:ext uri="{FF2B5EF4-FFF2-40B4-BE49-F238E27FC236}">
                <a16:creationId xmlns:a16="http://schemas.microsoft.com/office/drawing/2014/main" id="{B6CD31F9-11B3-4C22-A118-5EE5458C6B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4549980-7727-4861-A410-0C4C9FF6CB3D}" type="slidenum">
              <a:rPr lang="zh-TW" altLang="en-GB" sz="1200" b="0">
                <a:solidFill>
                  <a:srgbClr val="000000"/>
                </a:solidFill>
                <a:latin typeface="Times New Roman" panose="02020603050405020304" pitchFamily="18" charset="0"/>
              </a:rPr>
              <a:pPr/>
              <a:t>15</a:t>
            </a:fld>
            <a:endParaRPr lang="en-GB" altLang="zh-TW" sz="1200" b="0">
              <a:solidFill>
                <a:srgbClr val="000000"/>
              </a:solidFill>
              <a:latin typeface="Times New Roman" panose="02020603050405020304" pitchFamily="18" charset="0"/>
            </a:endParaRPr>
          </a:p>
        </p:txBody>
      </p:sp>
      <p:sp>
        <p:nvSpPr>
          <p:cNvPr id="72707" name="Rectangle 2">
            <a:extLst>
              <a:ext uri="{FF2B5EF4-FFF2-40B4-BE49-F238E27FC236}">
                <a16:creationId xmlns:a16="http://schemas.microsoft.com/office/drawing/2014/main" id="{5E40928E-347D-408A-B61A-5620E71E950D}"/>
              </a:ext>
            </a:extLst>
          </p:cNvPr>
          <p:cNvSpPr>
            <a:spLocks noGrp="1" noRot="1" noChangeAspect="1" noChangeArrowheads="1" noTextEdit="1"/>
          </p:cNvSpPr>
          <p:nvPr>
            <p:ph type="sldImg"/>
          </p:nvPr>
        </p:nvSpPr>
        <p:spPr>
          <a:xfrm>
            <a:off x="147638" y="741363"/>
            <a:ext cx="6573837" cy="3698875"/>
          </a:xfrm>
          <a:ln/>
        </p:spPr>
      </p:sp>
      <p:sp>
        <p:nvSpPr>
          <p:cNvPr id="72708" name="Rectangle 3">
            <a:extLst>
              <a:ext uri="{FF2B5EF4-FFF2-40B4-BE49-F238E27FC236}">
                <a16:creationId xmlns:a16="http://schemas.microsoft.com/office/drawing/2014/main" id="{A76795E6-9B4C-465E-882B-685D5B48B8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Example of Chinese </a:t>
            </a:r>
            <a:r>
              <a:rPr lang="en-US" altLang="en-US" dirty="0" err="1"/>
              <a:t>morphe</a:t>
            </a:r>
            <a:r>
              <a:rPr lang="en-US" altLang="en-US" dirty="0"/>
              <a:t>: </a:t>
            </a:r>
            <a:r>
              <a:rPr lang="zh-CN" altLang="en-US" dirty="0"/>
              <a:t>们， 子</a:t>
            </a:r>
            <a:endParaRPr lang="en-US" altLang="zh-CN" dirty="0"/>
          </a:p>
          <a:p>
            <a:pPr eaLnBrk="1" hangingPunct="1"/>
            <a:r>
              <a:rPr lang="en-US" altLang="zh-TW" dirty="0">
                <a:solidFill>
                  <a:srgbClr val="FF0000"/>
                </a:solidFill>
              </a:rPr>
              <a:t>prefixes</a:t>
            </a:r>
            <a:r>
              <a:rPr lang="en-US" altLang="zh-TW" dirty="0"/>
              <a:t> </a:t>
            </a:r>
            <a:r>
              <a:rPr lang="en-US" altLang="en-US" dirty="0"/>
              <a:t>[ˈ</a:t>
            </a:r>
            <a:r>
              <a:rPr lang="en-US" altLang="en-US" dirty="0" err="1"/>
              <a:t>priːfɪks</a:t>
            </a:r>
            <a:r>
              <a:rPr lang="en-US" altLang="en-US" dirty="0"/>
              <a:t>]</a:t>
            </a:r>
          </a:p>
          <a:p>
            <a:pPr eaLnBrk="1" hangingPunct="1"/>
            <a:r>
              <a:rPr lang="en-US" altLang="zh-TW" dirty="0">
                <a:solidFill>
                  <a:srgbClr val="FF0000"/>
                </a:solidFill>
              </a:rPr>
              <a:t>suffixes</a:t>
            </a:r>
            <a:r>
              <a:rPr lang="en-US" altLang="zh-TW" dirty="0"/>
              <a:t> </a:t>
            </a:r>
            <a:r>
              <a:rPr lang="en-US" altLang="en-US" dirty="0"/>
              <a:t>[ˈ</a:t>
            </a:r>
            <a:r>
              <a:rPr lang="en-US" altLang="en-US" dirty="0" err="1"/>
              <a:t>sʌfɪks</a:t>
            </a:r>
            <a:r>
              <a:rPr lang="en-US" altLang="en-US" dirty="0"/>
              <a:t>] </a:t>
            </a:r>
          </a:p>
          <a:p>
            <a:pPr eaLnBrk="1" hangingPunct="1"/>
            <a:endParaRPr lang="en-US" altLang="zh-TW" dirty="0"/>
          </a:p>
          <a:p>
            <a:pPr eaLnBrk="1" hangingPunct="1"/>
            <a:r>
              <a:rPr lang="en-US" altLang="zh-TW" dirty="0"/>
              <a:t>Subject-verb agreement</a:t>
            </a:r>
            <a:endParaRPr lang="en-GB" altLang="zh-TW" dirty="0"/>
          </a:p>
          <a:p>
            <a:pPr eaLnBrk="1" hangingPunct="1"/>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dirty="0"/>
              <a:t> Lexemes and word forms</a:t>
            </a:r>
          </a:p>
          <a:p>
            <a:pPr eaLnBrk="1" hangingPunct="1"/>
            <a:r>
              <a:rPr lang="en-GB" altLang="zh-TW" dirty="0"/>
              <a:t>    The word "word" is ambiguous in common usage. To take up again the example of </a:t>
            </a:r>
            <a:r>
              <a:rPr lang="en-GB" altLang="zh-TW" i="1" dirty="0"/>
              <a:t>dog</a:t>
            </a:r>
            <a:r>
              <a:rPr lang="en-GB" altLang="zh-TW" dirty="0"/>
              <a:t> vs. </a:t>
            </a:r>
            <a:r>
              <a:rPr lang="en-GB" altLang="zh-TW" i="1" dirty="0"/>
              <a:t>dogs</a:t>
            </a:r>
            <a:r>
              <a:rPr lang="en-GB" altLang="zh-TW" dirty="0"/>
              <a:t>, there is one sense in which these two are the same "word" (they are both nouns that refer to the same kind of animal, differing only in number), and another sense in which they are different words (they can't generally be used in the same sentences without altering other words to fit; for example, the verbs </a:t>
            </a:r>
            <a:r>
              <a:rPr lang="en-GB" altLang="zh-TW" i="1" dirty="0"/>
              <a:t>is</a:t>
            </a:r>
            <a:r>
              <a:rPr lang="en-GB" altLang="zh-TW" dirty="0"/>
              <a:t> and </a:t>
            </a:r>
            <a:r>
              <a:rPr lang="en-GB" altLang="zh-TW" i="1" dirty="0"/>
              <a:t>are</a:t>
            </a:r>
            <a:r>
              <a:rPr lang="en-GB" altLang="zh-TW" dirty="0"/>
              <a:t> in </a:t>
            </a:r>
            <a:r>
              <a:rPr lang="en-GB" altLang="zh-TW" i="1" dirty="0"/>
              <a:t>The dog is happy</a:t>
            </a:r>
            <a:r>
              <a:rPr lang="en-GB" altLang="zh-TW" dirty="0"/>
              <a:t> and </a:t>
            </a:r>
            <a:r>
              <a:rPr lang="en-GB" altLang="zh-TW" i="1" dirty="0"/>
              <a:t>The dogs are happy</a:t>
            </a:r>
            <a:r>
              <a:rPr lang="en-GB" altLang="zh-TW" dirty="0"/>
              <a:t>).</a:t>
            </a:r>
          </a:p>
          <a:p>
            <a:pPr eaLnBrk="1" hangingPunct="1"/>
            <a:r>
              <a:rPr lang="en-GB" altLang="zh-TW" dirty="0"/>
              <a:t>    The distinction between these two senses of "word" is probably the most important one in morphology. The first sense of "word," the one in which </a:t>
            </a:r>
            <a:r>
              <a:rPr lang="en-GB" altLang="zh-TW" i="1" dirty="0"/>
              <a:t>dog</a:t>
            </a:r>
            <a:r>
              <a:rPr lang="en-GB" altLang="zh-TW" dirty="0"/>
              <a:t> and </a:t>
            </a:r>
            <a:r>
              <a:rPr lang="en-GB" altLang="zh-TW" i="1" dirty="0"/>
              <a:t>dogs</a:t>
            </a:r>
            <a:r>
              <a:rPr lang="en-GB" altLang="zh-TW" dirty="0"/>
              <a:t> are "the same word," is called </a:t>
            </a:r>
            <a:r>
              <a:rPr lang="en-GB" altLang="zh-TW" i="1" dirty="0"/>
              <a:t>lexeme</a:t>
            </a:r>
            <a:r>
              <a:rPr lang="en-GB" altLang="zh-TW" dirty="0"/>
              <a:t>. The second sense is called </a:t>
            </a:r>
            <a:r>
              <a:rPr lang="en-GB" altLang="zh-TW" i="1" dirty="0"/>
              <a:t>word form</a:t>
            </a:r>
            <a:r>
              <a:rPr lang="en-GB" altLang="zh-TW" dirty="0"/>
              <a:t>. We thus say that </a:t>
            </a:r>
            <a:r>
              <a:rPr lang="en-GB" altLang="zh-TW" i="1" dirty="0"/>
              <a:t>dog</a:t>
            </a:r>
            <a:r>
              <a:rPr lang="en-GB" altLang="zh-TW" dirty="0"/>
              <a:t> and </a:t>
            </a:r>
            <a:r>
              <a:rPr lang="en-GB" altLang="zh-TW" i="1" dirty="0"/>
              <a:t>dogs</a:t>
            </a:r>
            <a:r>
              <a:rPr lang="en-GB" altLang="zh-TW" dirty="0"/>
              <a:t> are different forms of the same lexeme.</a:t>
            </a:r>
            <a:endParaRPr lang="en-US" altLang="zh-TW" dirty="0"/>
          </a:p>
        </p:txBody>
      </p:sp>
    </p:spTree>
    <p:extLst>
      <p:ext uri="{BB962C8B-B14F-4D97-AF65-F5344CB8AC3E}">
        <p14:creationId xmlns:p14="http://schemas.microsoft.com/office/powerpoint/2010/main" val="1333571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dirty="0"/>
              <a:t>irregular verbs</a:t>
            </a:r>
          </a:p>
          <a:p>
            <a:pPr>
              <a:buFont typeface="+mj-lt"/>
              <a:buAutoNum type="arabicPeriod"/>
            </a:pPr>
            <a:r>
              <a:rPr lang="en-US" dirty="0"/>
              <a:t>Begin</a:t>
            </a:r>
          </a:p>
          <a:p>
            <a:pPr>
              <a:buFont typeface="+mj-lt"/>
              <a:buAutoNum type="arabicPeriod"/>
            </a:pPr>
            <a:r>
              <a:rPr lang="en-US" dirty="0"/>
              <a:t>Do</a:t>
            </a:r>
          </a:p>
          <a:p>
            <a:pPr>
              <a:buFont typeface="+mj-lt"/>
              <a:buAutoNum type="arabicPeriod"/>
            </a:pPr>
            <a:r>
              <a:rPr lang="en-US" dirty="0"/>
              <a:t>Drive</a:t>
            </a:r>
          </a:p>
          <a:p>
            <a:pPr>
              <a:buFont typeface="+mj-lt"/>
              <a:buAutoNum type="arabicPeriod"/>
            </a:pPr>
            <a:r>
              <a:rPr lang="en-US" dirty="0"/>
              <a:t>Fall</a:t>
            </a:r>
          </a:p>
          <a:p>
            <a:pPr>
              <a:buFont typeface="+mj-lt"/>
              <a:buAutoNum type="arabicPeriod"/>
            </a:pPr>
            <a:r>
              <a:rPr lang="en-US" dirty="0"/>
              <a:t>Give</a:t>
            </a:r>
          </a:p>
          <a:p>
            <a:pPr>
              <a:buFont typeface="+mj-lt"/>
              <a:buAutoNum type="arabicPeriod"/>
            </a:pPr>
            <a:r>
              <a:rPr lang="en-US" dirty="0"/>
              <a:t>Go</a:t>
            </a:r>
          </a:p>
          <a:p>
            <a:pPr>
              <a:buFont typeface="+mj-lt"/>
              <a:buAutoNum type="arabicPeriod"/>
            </a:pPr>
            <a:r>
              <a:rPr lang="en-US" dirty="0"/>
              <a:t>Know</a:t>
            </a:r>
          </a:p>
          <a:p>
            <a:pPr>
              <a:buFont typeface="+mj-lt"/>
              <a:buAutoNum type="arabicPeriod"/>
            </a:pPr>
            <a:r>
              <a:rPr lang="en-US" dirty="0"/>
              <a:t>See</a:t>
            </a:r>
          </a:p>
          <a:p>
            <a:pPr>
              <a:buFont typeface="+mj-lt"/>
              <a:buAutoNum type="arabicPeriod"/>
            </a:pPr>
            <a:r>
              <a:rPr lang="en-US" dirty="0"/>
              <a:t>Swim</a:t>
            </a:r>
          </a:p>
          <a:p>
            <a:pPr>
              <a:buFont typeface="+mj-lt"/>
              <a:buAutoNum type="arabicPeriod"/>
            </a:pPr>
            <a:r>
              <a:rPr lang="en-US" dirty="0"/>
              <a:t>Take</a:t>
            </a:r>
          </a:p>
          <a:p>
            <a:pPr eaLnBrk="1" hangingPunct="1"/>
            <a:endParaRPr lang="en-GB" altLang="zh-TW" dirty="0"/>
          </a:p>
        </p:txBody>
      </p:sp>
    </p:spTree>
    <p:extLst>
      <p:ext uri="{BB962C8B-B14F-4D97-AF65-F5344CB8AC3E}">
        <p14:creationId xmlns:p14="http://schemas.microsoft.com/office/powerpoint/2010/main" val="2188036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altLang="zh-TW" dirty="0"/>
              <a:t>Naïve approach to morphological analysis is stemming.</a:t>
            </a:r>
          </a:p>
          <a:p>
            <a:endParaRPr lang="en-US" altLang="zh-TW" dirty="0"/>
          </a:p>
        </p:txBody>
      </p:sp>
    </p:spTree>
    <p:extLst>
      <p:ext uri="{BB962C8B-B14F-4D97-AF65-F5344CB8AC3E}">
        <p14:creationId xmlns:p14="http://schemas.microsoft.com/office/powerpoint/2010/main" val="944119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a:extLst>
              <a:ext uri="{FF2B5EF4-FFF2-40B4-BE49-F238E27FC236}">
                <a16:creationId xmlns:a16="http://schemas.microsoft.com/office/drawing/2014/main" id="{9B73D5B1-49B4-44B0-B1BD-237CB1575C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D3188130-76CC-4748-8DB0-2FB1A6271A4D}" type="slidenum">
              <a:rPr lang="zh-TW" altLang="en-GB" sz="1200" b="0">
                <a:solidFill>
                  <a:srgbClr val="000000"/>
                </a:solidFill>
                <a:latin typeface="Times New Roman" panose="02020603050405020304" pitchFamily="18" charset="0"/>
              </a:rPr>
              <a:pPr/>
              <a:t>19</a:t>
            </a:fld>
            <a:endParaRPr lang="en-GB" altLang="zh-TW" sz="1200" b="0">
              <a:solidFill>
                <a:srgbClr val="000000"/>
              </a:solidFill>
              <a:latin typeface="Times New Roman" panose="02020603050405020304" pitchFamily="18" charset="0"/>
            </a:endParaRPr>
          </a:p>
        </p:txBody>
      </p:sp>
      <p:sp>
        <p:nvSpPr>
          <p:cNvPr id="74755" name="Rectangle 2">
            <a:extLst>
              <a:ext uri="{FF2B5EF4-FFF2-40B4-BE49-F238E27FC236}">
                <a16:creationId xmlns:a16="http://schemas.microsoft.com/office/drawing/2014/main" id="{15FB240C-5AB4-45C3-879A-2C862EA6B14B}"/>
              </a:ext>
            </a:extLst>
          </p:cNvPr>
          <p:cNvSpPr>
            <a:spLocks noGrp="1" noRot="1" noChangeAspect="1" noChangeArrowheads="1" noTextEdit="1"/>
          </p:cNvSpPr>
          <p:nvPr>
            <p:ph type="sldImg"/>
          </p:nvPr>
        </p:nvSpPr>
        <p:spPr>
          <a:xfrm>
            <a:off x="147638" y="741363"/>
            <a:ext cx="6573837" cy="3698875"/>
          </a:xfrm>
          <a:ln/>
        </p:spPr>
      </p:sp>
      <p:sp>
        <p:nvSpPr>
          <p:cNvPr id="74756" name="Rectangle 3">
            <a:extLst>
              <a:ext uri="{FF2B5EF4-FFF2-40B4-BE49-F238E27FC236}">
                <a16:creationId xmlns:a16="http://schemas.microsoft.com/office/drawing/2014/main" id="{F21CCD09-7F81-492A-8FB7-3C0CF34EAB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dirty="0"/>
              <a:t>http://snowball.tartarus.org/demo.php </a:t>
            </a:r>
          </a:p>
          <a:p>
            <a:pPr eaLnBrk="1" hangingPunct="1"/>
            <a:r>
              <a:rPr lang="en-GB" altLang="zh-TW" dirty="0"/>
              <a:t>http://nlp.stanford.edu/IR-book/html/htmledition/stemming-and-lemmatization-1.html </a:t>
            </a:r>
          </a:p>
          <a:p>
            <a:pPr eaLnBrk="1" hangingPunct="1"/>
            <a:endParaRPr lang="en-GB" altLang="zh-TW" dirty="0"/>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dirty="0"/>
              <a:t>pub</a:t>
            </a:r>
            <a:r>
              <a:rPr lang="en-GB" altLang="zh-CN" dirty="0" err="1"/>
              <a:t>lished</a:t>
            </a:r>
            <a:r>
              <a:rPr lang="en-GB" altLang="zh-CN" dirty="0"/>
              <a:t> in journal “</a:t>
            </a:r>
            <a:r>
              <a:rPr lang="en-US" sz="1800" kern="100" dirty="0">
                <a:effectLst/>
                <a:latin typeface="Times New Roman" panose="02020603050405020304" pitchFamily="18" charset="0"/>
                <a:ea typeface="PMingLiU" panose="02020500000000000000" pitchFamily="18" charset="-120"/>
              </a:rPr>
              <a:t>Program: electronic library and information systems</a:t>
            </a:r>
            <a:r>
              <a:rPr lang="en-GB" altLang="zh-CN" dirty="0"/>
              <a:t>”</a:t>
            </a:r>
            <a:endParaRPr lang="en-GB" altLang="zh-TW"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a16="http://schemas.microsoft.com/office/drawing/2014/main" id="{FB7BBF23-0E59-4A93-9DD6-2BC456E01A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CFCD161-A7EA-4BDC-876A-4C294145373E}" type="slidenum">
              <a:rPr lang="zh-TW" altLang="en-GB" sz="1200">
                <a:latin typeface="Times New Roman" panose="02020603050405020304" pitchFamily="18" charset="0"/>
              </a:rPr>
              <a:pPr/>
              <a:t>2</a:t>
            </a:fld>
            <a:endParaRPr lang="en-GB" altLang="zh-TW" sz="1200">
              <a:latin typeface="Times New Roman" panose="02020603050405020304" pitchFamily="18" charset="0"/>
            </a:endParaRPr>
          </a:p>
        </p:txBody>
      </p:sp>
      <p:sp>
        <p:nvSpPr>
          <p:cNvPr id="33795" name="Rectangle 2">
            <a:extLst>
              <a:ext uri="{FF2B5EF4-FFF2-40B4-BE49-F238E27FC236}">
                <a16:creationId xmlns:a16="http://schemas.microsoft.com/office/drawing/2014/main" id="{5F6D4203-A3A5-4BB1-910A-0ECB72406B6E}"/>
              </a:ext>
            </a:extLst>
          </p:cNvPr>
          <p:cNvSpPr>
            <a:spLocks noGrp="1" noRot="1" noChangeAspect="1" noChangeArrowheads="1" noTextEdit="1"/>
          </p:cNvSpPr>
          <p:nvPr>
            <p:ph type="sldImg"/>
          </p:nvPr>
        </p:nvSpPr>
        <p:spPr>
          <a:xfrm>
            <a:off x="147638" y="741363"/>
            <a:ext cx="6573837" cy="3698875"/>
          </a:xfrm>
          <a:ln/>
        </p:spPr>
      </p:sp>
      <p:sp>
        <p:nvSpPr>
          <p:cNvPr id="33796" name="Rectangle 3">
            <a:extLst>
              <a:ext uri="{FF2B5EF4-FFF2-40B4-BE49-F238E27FC236}">
                <a16:creationId xmlns:a16="http://schemas.microsoft.com/office/drawing/2014/main" id="{C4C828D8-F121-4AD1-8D81-C9B8613A3B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a:extLst>
              <a:ext uri="{FF2B5EF4-FFF2-40B4-BE49-F238E27FC236}">
                <a16:creationId xmlns:a16="http://schemas.microsoft.com/office/drawing/2014/main" id="{EE3D7231-CFF9-4A30-9622-98BCA35AD4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37C0C5D2-07BD-4F68-B9A0-15AAC008AC34}" type="slidenum">
              <a:rPr lang="zh-TW" altLang="en-GB" sz="1200" b="0">
                <a:solidFill>
                  <a:srgbClr val="000000"/>
                </a:solidFill>
                <a:latin typeface="Times New Roman" panose="02020603050405020304" pitchFamily="18" charset="0"/>
              </a:rPr>
              <a:pPr/>
              <a:t>20</a:t>
            </a:fld>
            <a:endParaRPr lang="en-GB" altLang="zh-TW" sz="1200" b="0">
              <a:solidFill>
                <a:srgbClr val="000000"/>
              </a:solidFill>
              <a:latin typeface="Times New Roman" panose="02020603050405020304" pitchFamily="18" charset="0"/>
            </a:endParaRPr>
          </a:p>
        </p:txBody>
      </p:sp>
      <p:sp>
        <p:nvSpPr>
          <p:cNvPr id="73731" name="Rectangle 2">
            <a:extLst>
              <a:ext uri="{FF2B5EF4-FFF2-40B4-BE49-F238E27FC236}">
                <a16:creationId xmlns:a16="http://schemas.microsoft.com/office/drawing/2014/main" id="{257F19BE-7AA2-44B5-B62F-6D0EDB576BBD}"/>
              </a:ext>
            </a:extLst>
          </p:cNvPr>
          <p:cNvSpPr>
            <a:spLocks noGrp="1" noRot="1" noChangeAspect="1" noChangeArrowheads="1" noTextEdit="1"/>
          </p:cNvSpPr>
          <p:nvPr>
            <p:ph type="sldImg"/>
          </p:nvPr>
        </p:nvSpPr>
        <p:spPr>
          <a:xfrm>
            <a:off x="147638" y="741363"/>
            <a:ext cx="6573837" cy="3698875"/>
          </a:xfrm>
          <a:ln/>
        </p:spPr>
      </p:sp>
      <p:sp>
        <p:nvSpPr>
          <p:cNvPr id="73732" name="Rectangle 3">
            <a:extLst>
              <a:ext uri="{FF2B5EF4-FFF2-40B4-BE49-F238E27FC236}">
                <a16:creationId xmlns:a16="http://schemas.microsoft.com/office/drawing/2014/main" id="{B6A4D429-81E8-420C-9DAE-6053573669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zh-TW" dirty="0"/>
              <a:t>http://snowball.tartarus.org/demo.php </a:t>
            </a:r>
          </a:p>
          <a:p>
            <a:pPr eaLnBrk="1" hangingPunct="1"/>
            <a:r>
              <a:rPr lang="en-GB" altLang="zh-TW" dirty="0"/>
              <a:t>http://nlp.stanford.edu/IR-book/html/htmledition/stemming-and-lemmatization-1.html </a:t>
            </a:r>
          </a:p>
          <a:p>
            <a:pPr eaLnBrk="1" hangingPunct="1"/>
            <a:endParaRPr lang="en-GB" altLang="zh-TW"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a:extLst>
              <a:ext uri="{FF2B5EF4-FFF2-40B4-BE49-F238E27FC236}">
                <a16:creationId xmlns:a16="http://schemas.microsoft.com/office/drawing/2014/main" id="{F2ADB317-A5AD-4F06-BC86-3A84A51771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F85D10D6-E2A8-4E24-A8F0-830F58F62CB4}" type="slidenum">
              <a:rPr lang="zh-TW" altLang="en-GB" sz="1200" b="0">
                <a:solidFill>
                  <a:srgbClr val="000000"/>
                </a:solidFill>
                <a:latin typeface="Times New Roman" panose="02020603050405020304" pitchFamily="18" charset="0"/>
              </a:rPr>
              <a:pPr/>
              <a:t>21</a:t>
            </a:fld>
            <a:endParaRPr lang="en-GB" altLang="zh-TW" sz="1200" b="0">
              <a:solidFill>
                <a:srgbClr val="000000"/>
              </a:solidFill>
              <a:latin typeface="Times New Roman" panose="02020603050405020304" pitchFamily="18" charset="0"/>
            </a:endParaRPr>
          </a:p>
        </p:txBody>
      </p:sp>
      <p:sp>
        <p:nvSpPr>
          <p:cNvPr id="68611" name="Rectangle 2">
            <a:extLst>
              <a:ext uri="{FF2B5EF4-FFF2-40B4-BE49-F238E27FC236}">
                <a16:creationId xmlns:a16="http://schemas.microsoft.com/office/drawing/2014/main" id="{4E283DF5-9CEF-44F9-91BD-0AD6D962F0A5}"/>
              </a:ext>
            </a:extLst>
          </p:cNvPr>
          <p:cNvSpPr>
            <a:spLocks noGrp="1" noRot="1" noChangeAspect="1" noChangeArrowheads="1" noTextEdit="1"/>
          </p:cNvSpPr>
          <p:nvPr>
            <p:ph type="sldImg"/>
          </p:nvPr>
        </p:nvSpPr>
        <p:spPr>
          <a:xfrm>
            <a:off x="147638" y="741363"/>
            <a:ext cx="6573837" cy="3698875"/>
          </a:xfrm>
          <a:ln/>
        </p:spPr>
      </p:sp>
      <p:sp>
        <p:nvSpPr>
          <p:cNvPr id="68612" name="Rectangle 3">
            <a:extLst>
              <a:ext uri="{FF2B5EF4-FFF2-40B4-BE49-F238E27FC236}">
                <a16:creationId xmlns:a16="http://schemas.microsoft.com/office/drawing/2014/main" id="{E5DCA021-FF01-4AE5-8986-A64F858225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t>The third person Verb singular </a:t>
            </a:r>
            <a:r>
              <a:rPr lang="en-US" altLang="en-US" dirty="0"/>
              <a:t>[ˈ</a:t>
            </a:r>
            <a:r>
              <a:rPr lang="en-US" altLang="en-US" dirty="0" err="1"/>
              <a:t>sɪŋɡjələr</a:t>
            </a:r>
            <a:r>
              <a:rPr lang="en-US" altLang="en-US" dirty="0"/>
              <a:t>]  </a:t>
            </a:r>
            <a:r>
              <a:rPr lang="en-US" altLang="zh-TW" dirty="0"/>
              <a:t>and plural </a:t>
            </a:r>
            <a:r>
              <a:rPr lang="en-US" altLang="en-US" dirty="0"/>
              <a:t>[ˈ</a:t>
            </a:r>
            <a:r>
              <a:rPr lang="en-US" altLang="en-US" dirty="0" err="1"/>
              <a:t>plʊrəl</a:t>
            </a:r>
            <a:r>
              <a:rPr lang="en-US" altLang="en-US" dirty="0"/>
              <a:t>] </a:t>
            </a:r>
            <a:endParaRPr lang="en-US" altLang="zh-TW" dirty="0"/>
          </a:p>
          <a:p>
            <a:pPr eaLnBrk="1" hangingPunct="1"/>
            <a:r>
              <a:rPr lang="en-US" altLang="zh-TW" dirty="0">
                <a:solidFill>
                  <a:srgbClr val="FF0000"/>
                </a:solidFill>
              </a:rPr>
              <a:t>prefixes</a:t>
            </a:r>
            <a:r>
              <a:rPr lang="en-US" altLang="zh-TW" dirty="0"/>
              <a:t> </a:t>
            </a:r>
            <a:r>
              <a:rPr lang="en-US" altLang="en-US" dirty="0"/>
              <a:t>[ˈ</a:t>
            </a:r>
            <a:r>
              <a:rPr lang="en-US" altLang="en-US" dirty="0" err="1"/>
              <a:t>priˌfɪks</a:t>
            </a:r>
            <a:r>
              <a:rPr lang="en-US" altLang="en-US" dirty="0"/>
              <a:t>]  and </a:t>
            </a:r>
            <a:r>
              <a:rPr lang="en-US" altLang="zh-TW" dirty="0">
                <a:solidFill>
                  <a:srgbClr val="FF0000"/>
                </a:solidFill>
              </a:rPr>
              <a:t>suffixes</a:t>
            </a:r>
            <a:r>
              <a:rPr lang="en-US" altLang="zh-TW" dirty="0"/>
              <a:t> </a:t>
            </a:r>
            <a:r>
              <a:rPr lang="en-US" altLang="en-US" dirty="0"/>
              <a:t>[ˈ</a:t>
            </a:r>
            <a:r>
              <a:rPr lang="en-US" altLang="en-US" dirty="0" err="1"/>
              <a:t>sʌfɪks</a:t>
            </a:r>
            <a:r>
              <a:rPr lang="en-US" altLang="en-US" dirty="0"/>
              <a:t>] </a:t>
            </a:r>
            <a:endParaRPr lang="en-US" altLang="zh-TW" dirty="0"/>
          </a:p>
          <a:p>
            <a:pPr eaLnBrk="1" hangingPunct="1"/>
            <a:endParaRPr lang="en-GB" altLang="zh-TW"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029636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F11A2DFB-7566-4974-BEF3-15F4A5BB87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23</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745CDA6F-0E75-4067-9EDE-EC00E4EB350C}"/>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E148EFE4-6E30-4926-951B-D8785439B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The </a:t>
            </a:r>
            <a:r>
              <a:rPr lang="en-US" altLang="zh-TW" dirty="0"/>
              <a:t>core part of this approach is the </a:t>
            </a:r>
            <a:r>
              <a:rPr lang="en-US" altLang="zh-TW" b="1" i="0" dirty="0"/>
              <a:t>dictionary</a:t>
            </a:r>
            <a:r>
              <a:rPr lang="en-US" altLang="zh-TW" dirty="0"/>
              <a:t>. </a:t>
            </a:r>
            <a:r>
              <a:rPr lang="en-US" altLang="zh-CN" dirty="0"/>
              <a:t>The </a:t>
            </a:r>
            <a:r>
              <a:rPr lang="en-US" altLang="zh-TW" dirty="0">
                <a:solidFill>
                  <a:srgbClr val="FF3300"/>
                </a:solidFill>
              </a:rPr>
              <a:t>dictionary is normally pre-compiled</a:t>
            </a:r>
            <a:r>
              <a:rPr lang="en-US" altLang="zh-TW" dirty="0"/>
              <a:t>. Obviously, the key technique of this approach is simply </a:t>
            </a:r>
            <a:r>
              <a:rPr lang="en-US" altLang="zh-TW" i="1" dirty="0"/>
              <a:t>string matching</a:t>
            </a:r>
            <a:r>
              <a:rPr lang="en-US" altLang="zh-TW" dirty="0"/>
              <a:t>. Matching can be performed in two directions. Forward matching matches the strings from left to right, while backward matching starts the matching from the last character and then look back to the first one. The length of the string is another fact to be considered. Think about if three characters match a word in the dictionary, and the two of them also match a word, then shall we consider the three characters as a word or the  two characters as a word? So we consider maximum matching or minimum matching.</a:t>
            </a:r>
            <a:endParaRPr lang="en-GB" altLang="zh-TW"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F11A2DFB-7566-4974-BEF3-15F4A5BB87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24</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745CDA6F-0E75-4067-9EDE-EC00E4EB350C}"/>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E148EFE4-6E30-4926-951B-D8785439B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extLst>
      <p:ext uri="{BB962C8B-B14F-4D97-AF65-F5344CB8AC3E}">
        <p14:creationId xmlns:p14="http://schemas.microsoft.com/office/powerpoint/2010/main" val="23598852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F11A2DFB-7566-4974-BEF3-15F4A5BB87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25</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745CDA6F-0E75-4067-9EDE-EC00E4EB350C}"/>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E148EFE4-6E30-4926-951B-D8785439B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extLst>
      <p:ext uri="{BB962C8B-B14F-4D97-AF65-F5344CB8AC3E}">
        <p14:creationId xmlns:p14="http://schemas.microsoft.com/office/powerpoint/2010/main" val="19204376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F11A2DFB-7566-4974-BEF3-15F4A5BB87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26</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745CDA6F-0E75-4067-9EDE-EC00E4EB350C}"/>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E148EFE4-6E30-4926-951B-D8785439B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extLst>
      <p:ext uri="{BB962C8B-B14F-4D97-AF65-F5344CB8AC3E}">
        <p14:creationId xmlns:p14="http://schemas.microsoft.com/office/powerpoint/2010/main" val="4131115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F11A2DFB-7566-4974-BEF3-15F4A5BB87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27</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745CDA6F-0E75-4067-9EDE-EC00E4EB350C}"/>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E148EFE4-6E30-4926-951B-D8785439B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extLst>
      <p:ext uri="{BB962C8B-B14F-4D97-AF65-F5344CB8AC3E}">
        <p14:creationId xmlns:p14="http://schemas.microsoft.com/office/powerpoint/2010/main" val="10493834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F11A2DFB-7566-4974-BEF3-15F4A5BB87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28</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745CDA6F-0E75-4067-9EDE-EC00E4EB350C}"/>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E148EFE4-6E30-4926-951B-D8785439B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extLst>
      <p:ext uri="{BB962C8B-B14F-4D97-AF65-F5344CB8AC3E}">
        <p14:creationId xmlns:p14="http://schemas.microsoft.com/office/powerpoint/2010/main" val="42433100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962CD-B541-5F0F-3D72-FDC8F797D887}"/>
            </a:ext>
          </a:extLst>
        </p:cNvPr>
        <p:cNvGrpSpPr/>
        <p:nvPr/>
      </p:nvGrpSpPr>
      <p:grpSpPr>
        <a:xfrm>
          <a:off x="0" y="0"/>
          <a:ext cx="0" cy="0"/>
          <a:chOff x="0" y="0"/>
          <a:chExt cx="0" cy="0"/>
        </a:xfrm>
      </p:grpSpPr>
      <p:sp>
        <p:nvSpPr>
          <p:cNvPr id="76802" name="Rectangle 1031">
            <a:extLst>
              <a:ext uri="{FF2B5EF4-FFF2-40B4-BE49-F238E27FC236}">
                <a16:creationId xmlns:a16="http://schemas.microsoft.com/office/drawing/2014/main" id="{35151ECE-467F-FC31-DB23-420C5912CC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29</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835D3B3F-AF85-54E8-DB79-971346E615E9}"/>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5D660CC5-4ED0-E50C-C45A-DF1DABC56B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extLst>
      <p:ext uri="{BB962C8B-B14F-4D97-AF65-F5344CB8AC3E}">
        <p14:creationId xmlns:p14="http://schemas.microsoft.com/office/powerpoint/2010/main" val="2927858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a:extLst>
              <a:ext uri="{FF2B5EF4-FFF2-40B4-BE49-F238E27FC236}">
                <a16:creationId xmlns:a16="http://schemas.microsoft.com/office/drawing/2014/main" id="{993918E6-5BA8-4458-B888-23EF247319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93C1F63-A9F9-4A4C-AC6A-A9B0808F98FB}" type="slidenum">
              <a:rPr lang="zh-TW" altLang="en-GB" sz="1200" b="0">
                <a:latin typeface="Times New Roman" panose="02020603050405020304" pitchFamily="18" charset="0"/>
              </a:rPr>
              <a:pPr/>
              <a:t>3</a:t>
            </a:fld>
            <a:endParaRPr lang="en-GB" altLang="zh-TW" sz="1200" b="0">
              <a:latin typeface="Times New Roman" panose="02020603050405020304" pitchFamily="18" charset="0"/>
            </a:endParaRPr>
          </a:p>
        </p:txBody>
      </p:sp>
      <p:sp>
        <p:nvSpPr>
          <p:cNvPr id="63491" name="Rectangle 2">
            <a:extLst>
              <a:ext uri="{FF2B5EF4-FFF2-40B4-BE49-F238E27FC236}">
                <a16:creationId xmlns:a16="http://schemas.microsoft.com/office/drawing/2014/main" id="{7FDCC1CA-3ADB-4970-A1DD-B108B3ABBE35}"/>
              </a:ext>
            </a:extLst>
          </p:cNvPr>
          <p:cNvSpPr>
            <a:spLocks noGrp="1" noRot="1" noChangeAspect="1" noChangeArrowheads="1" noTextEdit="1"/>
          </p:cNvSpPr>
          <p:nvPr>
            <p:ph type="sldImg"/>
          </p:nvPr>
        </p:nvSpPr>
        <p:spPr>
          <a:xfrm>
            <a:off x="147638" y="741363"/>
            <a:ext cx="6573837" cy="3698875"/>
          </a:xfrm>
          <a:ln/>
        </p:spPr>
      </p:sp>
      <p:sp>
        <p:nvSpPr>
          <p:cNvPr id="63492" name="Rectangle 3">
            <a:extLst>
              <a:ext uri="{FF2B5EF4-FFF2-40B4-BE49-F238E27FC236}">
                <a16:creationId xmlns:a16="http://schemas.microsoft.com/office/drawing/2014/main" id="{1121D50E-38B8-4F5D-A77D-D26399ADB4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F11A2DFB-7566-4974-BEF3-15F4A5BB87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30</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745CDA6F-0E75-4067-9EDE-EC00E4EB350C}"/>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E148EFE4-6E30-4926-951B-D8785439B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TW" dirty="0">
                <a:latin typeface="Arial (Body)"/>
                <a:ea typeface="楷体" panose="02010609060101010101" pitchFamily="49" charset="-122"/>
              </a:rPr>
              <a:t>Sample: </a:t>
            </a:r>
            <a:r>
              <a:rPr lang="zh-TW" altLang="en-US" dirty="0">
                <a:latin typeface="楷体" panose="02010609060101010101" pitchFamily="49" charset="-122"/>
                <a:ea typeface="楷体" panose="02010609060101010101" pitchFamily="49" charset="-122"/>
              </a:rPr>
              <a:t>內存在漲價。中國人。他馬上就來，他從馬上摔下來。你們後天再來吧，到家後天就黑了。這種病</a:t>
            </a:r>
            <a:r>
              <a:rPr lang="zh-CN" altLang="en-US" dirty="0">
                <a:latin typeface="楷体" panose="02010609060101010101" pitchFamily="49" charset="-122"/>
                <a:ea typeface="楷体" panose="02010609060101010101" pitchFamily="49" charset="-122"/>
              </a:rPr>
              <a:t>的</a:t>
            </a:r>
            <a:r>
              <a:rPr lang="zh-TW" altLang="en-US" dirty="0">
                <a:latin typeface="楷体" panose="02010609060101010101" pitchFamily="49" charset="-122"/>
                <a:ea typeface="楷体" panose="02010609060101010101" pitchFamily="49" charset="-122"/>
              </a:rPr>
              <a:t>病因到目前為止醫學界都不清楚，他的病因我而起。習近平的每一次講話都沒有大話。</a:t>
            </a:r>
            <a:endParaRPr lang="en-US" altLang="zh-TW" dirty="0">
              <a:latin typeface="楷体" panose="02010609060101010101" pitchFamily="49" charset="-122"/>
              <a:ea typeface="楷体" panose="02010609060101010101" pitchFamily="49" charset="-122"/>
            </a:endParaRPr>
          </a:p>
          <a:p>
            <a:pPr eaLnBrk="1" hangingPunct="1"/>
            <a:endParaRPr lang="en-US" altLang="zh-TW" dirty="0">
              <a:latin typeface="楷体" panose="02010609060101010101" pitchFamily="49" charset="-122"/>
              <a:ea typeface="楷体" panose="02010609060101010101" pitchFamily="49" charset="-122"/>
            </a:endParaRPr>
          </a:p>
          <a:p>
            <a:pPr eaLnBrk="1" hangingPunct="1"/>
            <a:r>
              <a:rPr lang="en-GB" altLang="zh-TW" dirty="0"/>
              <a:t>http://www-rohan.sdsu.edu/~chinese/annotate.html</a:t>
            </a:r>
          </a:p>
          <a:p>
            <a:pPr eaLnBrk="1" hangingPunct="1"/>
            <a:r>
              <a:rPr lang="zh-CN" altLang="en-US" dirty="0"/>
              <a:t>研究生命的起源，    内存在涨价 ，   中国人</a:t>
            </a:r>
            <a:endParaRPr lang="en-US" altLang="zh-CN" dirty="0"/>
          </a:p>
          <a:p>
            <a:pPr eaLnBrk="1" hangingPunct="1"/>
            <a:endParaRPr lang="en-US" altLang="zh-CN" dirty="0"/>
          </a:p>
          <a:p>
            <a:pPr eaLnBrk="1" hangingPunct="1"/>
            <a:r>
              <a:rPr lang="zh-CN" altLang="en-US" dirty="0"/>
              <a:t>他將來會去上海</a:t>
            </a:r>
            <a:r>
              <a:rPr lang="en-US" altLang="zh-CN" dirty="0"/>
              <a:t>, </a:t>
            </a:r>
            <a:r>
              <a:rPr lang="zh-CN" altLang="en-US" dirty="0"/>
              <a:t>他將來上海</a:t>
            </a:r>
            <a:endParaRPr lang="en-US" altLang="zh-CN" dirty="0"/>
          </a:p>
          <a:p>
            <a:pPr eaLnBrk="1" hangingPunct="1"/>
            <a:r>
              <a:rPr lang="zh-CN" altLang="en-US" dirty="0"/>
              <a:t>他马上就来</a:t>
            </a:r>
            <a:r>
              <a:rPr lang="en-US" altLang="zh-CN" dirty="0"/>
              <a:t>, </a:t>
            </a:r>
            <a:r>
              <a:rPr lang="zh-CN" altLang="en-US" dirty="0"/>
              <a:t>他从马上摔下来了</a:t>
            </a:r>
            <a:endParaRPr lang="en-US" altLang="zh-CN" dirty="0"/>
          </a:p>
          <a:p>
            <a:pPr eaLnBrk="1" hangingPunct="1"/>
            <a:r>
              <a:rPr lang="zh-CN" altLang="en-US" dirty="0"/>
              <a:t>你们后天再来吧</a:t>
            </a:r>
            <a:r>
              <a:rPr lang="en-US" altLang="zh-CN" dirty="0"/>
              <a:t>, </a:t>
            </a:r>
            <a:r>
              <a:rPr lang="zh-CN" altLang="en-US" dirty="0"/>
              <a:t>到家后天就黑了</a:t>
            </a:r>
            <a:endParaRPr lang="en-US" altLang="zh-CN" dirty="0"/>
          </a:p>
          <a:p>
            <a:pPr eaLnBrk="1" hangingPunct="1"/>
            <a:r>
              <a:rPr lang="zh-CN" altLang="en-US" dirty="0"/>
              <a:t>你顺着这条大路一直往前走就到了</a:t>
            </a:r>
            <a:r>
              <a:rPr lang="en-US" altLang="zh-CN" dirty="0"/>
              <a:t>, </a:t>
            </a:r>
            <a:r>
              <a:rPr lang="zh-CN" altLang="en-US" dirty="0"/>
              <a:t>长这么大路都不会走</a:t>
            </a:r>
          </a:p>
          <a:p>
            <a:pPr eaLnBrk="1" hangingPunct="1"/>
            <a:r>
              <a:rPr lang="zh-CN" altLang="en-US" dirty="0"/>
              <a:t>这种病的病因到目前为止医学界都不清楚</a:t>
            </a:r>
            <a:r>
              <a:rPr lang="en-US" altLang="zh-CN" dirty="0"/>
              <a:t>, </a:t>
            </a:r>
            <a:r>
              <a:rPr lang="zh-CN" altLang="en-US" dirty="0"/>
              <a:t>她的病因我而起 </a:t>
            </a:r>
          </a:p>
          <a:p>
            <a:pPr eaLnBrk="1" hangingPunct="1"/>
            <a:r>
              <a:rPr lang="zh-CN" altLang="en-US" dirty="0"/>
              <a:t>我们公司需要的这种人才目前非常难找</a:t>
            </a:r>
            <a:r>
              <a:rPr lang="en-US" altLang="zh-CN" dirty="0"/>
              <a:t>, </a:t>
            </a:r>
            <a:r>
              <a:rPr lang="zh-CN" altLang="en-US" dirty="0"/>
              <a:t>他这个人才不怕呢我的人生之路有你陪伴，真是我的福气</a:t>
            </a:r>
            <a:r>
              <a:rPr lang="en-US" altLang="zh-CN" dirty="0"/>
              <a:t>, </a:t>
            </a:r>
            <a:endParaRPr lang="zh-CN" altLang="en-US" dirty="0"/>
          </a:p>
          <a:p>
            <a:pPr eaLnBrk="1" hangingPunct="1"/>
            <a:r>
              <a:rPr lang="zh-CN" altLang="en-US" dirty="0"/>
              <a:t>你们之间的个人恩怨我管不了</a:t>
            </a:r>
            <a:r>
              <a:rPr lang="en-US" altLang="zh-CN" dirty="0"/>
              <a:t>, </a:t>
            </a:r>
            <a:r>
              <a:rPr lang="zh-CN" altLang="en-US" dirty="0"/>
              <a:t>我见到这个人的时候天色已经很晚 </a:t>
            </a:r>
          </a:p>
          <a:p>
            <a:pPr eaLnBrk="1" hangingPunct="1"/>
            <a:r>
              <a:rPr lang="zh-CN" altLang="en-US" dirty="0"/>
              <a:t>哪个人生下来就会算算术呢 </a:t>
            </a:r>
          </a:p>
          <a:p>
            <a:pPr eaLnBrk="1" hangingPunct="1"/>
            <a:r>
              <a:rPr lang="zh-CN" altLang="en-US" dirty="0"/>
              <a:t>没有出众的才能就无法在竞争中站稳脚跟</a:t>
            </a:r>
            <a:r>
              <a:rPr lang="en-US" altLang="zh-CN" dirty="0"/>
              <a:t>, </a:t>
            </a:r>
            <a:r>
              <a:rPr lang="zh-CN" altLang="en-US" dirty="0"/>
              <a:t>掌握新技术才能立于不败之地</a:t>
            </a:r>
          </a:p>
          <a:p>
            <a:pPr eaLnBrk="1" hangingPunct="1"/>
            <a:r>
              <a:rPr lang="zh-CN" altLang="en-US" dirty="0"/>
              <a:t>语言学是一门古老而又年轻的学问</a:t>
            </a:r>
            <a:r>
              <a:rPr lang="en-US" altLang="zh-CN" dirty="0"/>
              <a:t>, </a:t>
            </a:r>
            <a:r>
              <a:rPr lang="zh-CN" altLang="en-US" dirty="0"/>
              <a:t>什么语言学起来都不是件容易的事情</a:t>
            </a:r>
          </a:p>
          <a:p>
            <a:pPr eaLnBrk="1" hangingPunct="1"/>
            <a:r>
              <a:rPr lang="zh-CN" altLang="en-US" dirty="0"/>
              <a:t>这个大款养了一群打手替他开路</a:t>
            </a:r>
            <a:r>
              <a:rPr lang="en-US" altLang="zh-CN" dirty="0"/>
              <a:t>, </a:t>
            </a:r>
            <a:r>
              <a:rPr lang="zh-CN" altLang="en-US" dirty="0"/>
              <a:t>小明妈妈打小明的时候不仅打手还打屁股</a:t>
            </a:r>
          </a:p>
          <a:p>
            <a:pPr eaLnBrk="1" hangingPunct="1"/>
            <a:r>
              <a:rPr lang="zh-CN" altLang="en-US" dirty="0"/>
              <a:t>這樣的人才能經受考驗</a:t>
            </a:r>
            <a:endParaRPr lang="en-US" altLang="zh-TW" dirty="0">
              <a:latin typeface="楷体" panose="02010609060101010101" pitchFamily="49" charset="-122"/>
              <a:ea typeface="楷体" panose="02010609060101010101" pitchFamily="49" charset="-122"/>
            </a:endParaRPr>
          </a:p>
          <a:p>
            <a:pPr eaLnBrk="1" hangingPunct="1"/>
            <a:endParaRPr lang="en-GB" altLang="zh-TW" dirty="0"/>
          </a:p>
        </p:txBody>
      </p:sp>
    </p:spTree>
    <p:extLst>
      <p:ext uri="{BB962C8B-B14F-4D97-AF65-F5344CB8AC3E}">
        <p14:creationId xmlns:p14="http://schemas.microsoft.com/office/powerpoint/2010/main" val="29729686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F11A2DFB-7566-4974-BEF3-15F4A5BB87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31</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745CDA6F-0E75-4067-9EDE-EC00E4EB350C}"/>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E148EFE4-6E30-4926-951B-D8785439B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extLst>
      <p:ext uri="{BB962C8B-B14F-4D97-AF65-F5344CB8AC3E}">
        <p14:creationId xmlns:p14="http://schemas.microsoft.com/office/powerpoint/2010/main" val="30241322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a:extLst>
              <a:ext uri="{FF2B5EF4-FFF2-40B4-BE49-F238E27FC236}">
                <a16:creationId xmlns:a16="http://schemas.microsoft.com/office/drawing/2014/main" id="{F11A2DFB-7566-4974-BEF3-15F4A5BB87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763">
              <a:defRPr kumimoji="1" sz="1600" b="1">
                <a:solidFill>
                  <a:schemeClr val="tx1"/>
                </a:solidFill>
                <a:latin typeface="Arial" panose="020B0604020202020204" pitchFamily="34" charset="0"/>
                <a:ea typeface="新細明體" panose="02020500000000000000" pitchFamily="18" charset="-120"/>
              </a:defRPr>
            </a:lvl1pPr>
            <a:lvl2pPr marL="742950" indent="-285750" defTabSz="893763">
              <a:defRPr kumimoji="1" sz="1600" b="1">
                <a:solidFill>
                  <a:schemeClr val="tx1"/>
                </a:solidFill>
                <a:latin typeface="Arial" panose="020B0604020202020204" pitchFamily="34" charset="0"/>
                <a:ea typeface="新細明體" panose="02020500000000000000" pitchFamily="18" charset="-120"/>
              </a:defRPr>
            </a:lvl2pPr>
            <a:lvl3pPr marL="1143000" indent="-228600" defTabSz="893763">
              <a:defRPr kumimoji="1" sz="1600" b="1">
                <a:solidFill>
                  <a:schemeClr val="tx1"/>
                </a:solidFill>
                <a:latin typeface="Arial" panose="020B0604020202020204" pitchFamily="34" charset="0"/>
                <a:ea typeface="新細明體" panose="02020500000000000000" pitchFamily="18" charset="-120"/>
              </a:defRPr>
            </a:lvl3pPr>
            <a:lvl4pPr marL="1600200" indent="-228600" defTabSz="893763">
              <a:defRPr kumimoji="1" sz="1600" b="1">
                <a:solidFill>
                  <a:schemeClr val="tx1"/>
                </a:solidFill>
                <a:latin typeface="Arial" panose="020B0604020202020204" pitchFamily="34" charset="0"/>
                <a:ea typeface="新細明體" panose="02020500000000000000" pitchFamily="18" charset="-120"/>
              </a:defRPr>
            </a:lvl4pPr>
            <a:lvl5pPr marL="2057400" indent="-228600" defTabSz="893763">
              <a:defRPr kumimoji="1" sz="1600" b="1">
                <a:solidFill>
                  <a:schemeClr val="tx1"/>
                </a:solidFill>
                <a:latin typeface="Arial" panose="020B0604020202020204" pitchFamily="34" charset="0"/>
                <a:ea typeface="新細明體" panose="02020500000000000000" pitchFamily="18" charset="-120"/>
              </a:defRPr>
            </a:lvl5pPr>
            <a:lvl6pPr marL="25146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3763"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72921AFE-3EE8-4A9F-953A-7A735FCCAC44}" type="slidenum">
              <a:rPr lang="zh-TW" altLang="en-GB" sz="1200" b="0">
                <a:solidFill>
                  <a:srgbClr val="000000"/>
                </a:solidFill>
                <a:latin typeface="Times New Roman" panose="02020603050405020304" pitchFamily="18" charset="0"/>
              </a:rPr>
              <a:pPr/>
              <a:t>32</a:t>
            </a:fld>
            <a:endParaRPr lang="en-GB" altLang="zh-TW" sz="1200" b="0">
              <a:solidFill>
                <a:srgbClr val="000000"/>
              </a:solidFill>
              <a:latin typeface="Times New Roman" panose="02020603050405020304" pitchFamily="18" charset="0"/>
            </a:endParaRPr>
          </a:p>
        </p:txBody>
      </p:sp>
      <p:sp>
        <p:nvSpPr>
          <p:cNvPr id="76803" name="Rectangle 2">
            <a:extLst>
              <a:ext uri="{FF2B5EF4-FFF2-40B4-BE49-F238E27FC236}">
                <a16:creationId xmlns:a16="http://schemas.microsoft.com/office/drawing/2014/main" id="{745CDA6F-0E75-4067-9EDE-EC00E4EB350C}"/>
              </a:ext>
            </a:extLst>
          </p:cNvPr>
          <p:cNvSpPr>
            <a:spLocks noGrp="1" noRot="1" noChangeAspect="1" noChangeArrowheads="1" noTextEdit="1"/>
          </p:cNvSpPr>
          <p:nvPr>
            <p:ph type="sldImg"/>
          </p:nvPr>
        </p:nvSpPr>
        <p:spPr>
          <a:xfrm>
            <a:off x="147638" y="741363"/>
            <a:ext cx="6573837" cy="3698875"/>
          </a:xfrm>
          <a:ln/>
        </p:spPr>
      </p:sp>
      <p:sp>
        <p:nvSpPr>
          <p:cNvPr id="76804" name="Rectangle 3">
            <a:extLst>
              <a:ext uri="{FF2B5EF4-FFF2-40B4-BE49-F238E27FC236}">
                <a16:creationId xmlns:a16="http://schemas.microsoft.com/office/drawing/2014/main" id="{E148EFE4-6E30-4926-951B-D8785439BE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defRPr/>
            </a:pPr>
            <a:r>
              <a:rPr kumimoji="0" lang="zh-TW" altLang="en-US" sz="1200" b="0" dirty="0">
                <a:solidFill>
                  <a:srgbClr val="000000"/>
                </a:solidFill>
                <a:latin typeface="KaiTi" panose="02010609060101010101" pitchFamily="49" charset="-122"/>
                <a:ea typeface="KaiTi" panose="02010609060101010101" pitchFamily="49" charset="-122"/>
                <a:sym typeface="Wingdings" pitchFamily="2" charset="2"/>
              </a:rPr>
              <a:t>她的</a:t>
            </a:r>
            <a:r>
              <a:rPr kumimoji="0" lang="zh-TW" altLang="en-US" sz="1200" b="0" u="sng" dirty="0">
                <a:solidFill>
                  <a:srgbClr val="000000"/>
                </a:solidFill>
                <a:latin typeface="KaiTi" panose="02010609060101010101" pitchFamily="49" charset="-122"/>
                <a:ea typeface="KaiTi" panose="02010609060101010101" pitchFamily="49" charset="-122"/>
                <a:sym typeface="Wingdings" pitchFamily="2" charset="2"/>
              </a:rPr>
              <a:t>病因</a:t>
            </a:r>
            <a:r>
              <a:rPr kumimoji="0" lang="zh-TW" altLang="en-US" sz="1200" b="0" dirty="0">
                <a:solidFill>
                  <a:srgbClr val="000000"/>
                </a:solidFill>
                <a:latin typeface="KaiTi" panose="02010609060101010101" pitchFamily="49" charset="-122"/>
                <a:ea typeface="KaiTi" panose="02010609060101010101" pitchFamily="49" charset="-122"/>
                <a:sym typeface="Wingdings" pitchFamily="2" charset="2"/>
              </a:rPr>
              <a:t>我而起</a:t>
            </a:r>
            <a:endParaRPr kumimoji="0" lang="en-US" altLang="zh-TW" sz="1200" b="0" dirty="0">
              <a:solidFill>
                <a:srgbClr val="000000"/>
              </a:solidFill>
              <a:latin typeface="KaiTi" panose="02010609060101010101" pitchFamily="49" charset="-122"/>
              <a:ea typeface="KaiTi" panose="02010609060101010101" pitchFamily="49" charset="-122"/>
              <a:sym typeface="Wingdings" pitchFamily="2" charset="2"/>
            </a:endParaRPr>
          </a:p>
          <a:p>
            <a:pPr lvl="0">
              <a:defRPr/>
            </a:pPr>
            <a:r>
              <a:rPr kumimoji="0" lang="zh-TW" altLang="en-US" sz="1200" b="0" dirty="0">
                <a:solidFill>
                  <a:srgbClr val="000000"/>
                </a:solidFill>
                <a:latin typeface="KaiTi" panose="02010609060101010101" pitchFamily="49" charset="-122"/>
                <a:ea typeface="KaiTi" panose="02010609060101010101" pitchFamily="49" charset="-122"/>
                <a:sym typeface="Wingdings" pitchFamily="2" charset="2"/>
              </a:rPr>
              <a:t>到家</a:t>
            </a:r>
            <a:r>
              <a:rPr kumimoji="0" lang="zh-TW" altLang="en-US" sz="1200" b="0" u="sng" dirty="0">
                <a:solidFill>
                  <a:srgbClr val="000000"/>
                </a:solidFill>
                <a:latin typeface="KaiTi" panose="02010609060101010101" pitchFamily="49" charset="-122"/>
                <a:ea typeface="KaiTi" panose="02010609060101010101" pitchFamily="49" charset="-122"/>
                <a:sym typeface="Wingdings" pitchFamily="2" charset="2"/>
              </a:rPr>
              <a:t>後天</a:t>
            </a:r>
            <a:r>
              <a:rPr kumimoji="0" lang="zh-TW" altLang="en-US" sz="1200" b="0" dirty="0">
                <a:solidFill>
                  <a:srgbClr val="000000"/>
                </a:solidFill>
                <a:latin typeface="KaiTi" panose="02010609060101010101" pitchFamily="49" charset="-122"/>
                <a:ea typeface="KaiTi" panose="02010609060101010101" pitchFamily="49" charset="-122"/>
                <a:sym typeface="Wingdings" pitchFamily="2" charset="2"/>
              </a:rPr>
              <a:t>就黑了</a:t>
            </a:r>
            <a:endParaRPr kumimoji="0" lang="en-US" altLang="zh-TW" sz="1200" b="0" dirty="0">
              <a:solidFill>
                <a:srgbClr val="000000"/>
              </a:solidFill>
              <a:latin typeface="KaiTi" panose="02010609060101010101" pitchFamily="49" charset="-122"/>
              <a:ea typeface="KaiTi" panose="02010609060101010101" pitchFamily="49" charset="-122"/>
              <a:sym typeface="Wingdings" pitchFamily="2" charset="2"/>
            </a:endParaRPr>
          </a:p>
          <a:p>
            <a:pPr lvl="0">
              <a:defRPr/>
            </a:pPr>
            <a:r>
              <a:rPr kumimoji="0" lang="zh-TW" altLang="en-US" sz="1200" b="0" dirty="0">
                <a:solidFill>
                  <a:srgbClr val="000000"/>
                </a:solidFill>
                <a:latin typeface="KaiTi" panose="02010609060101010101" pitchFamily="49" charset="-122"/>
                <a:ea typeface="KaiTi" panose="02010609060101010101" pitchFamily="49" charset="-122"/>
                <a:sym typeface="Wingdings" pitchFamily="2" charset="2"/>
              </a:rPr>
              <a:t>他這個</a:t>
            </a:r>
            <a:r>
              <a:rPr kumimoji="0" lang="zh-TW" altLang="en-US" sz="1200" b="0" u="sng" dirty="0">
                <a:solidFill>
                  <a:srgbClr val="000000"/>
                </a:solidFill>
                <a:latin typeface="KaiTi" panose="02010609060101010101" pitchFamily="49" charset="-122"/>
                <a:ea typeface="KaiTi" panose="02010609060101010101" pitchFamily="49" charset="-122"/>
                <a:sym typeface="Wingdings" pitchFamily="2" charset="2"/>
              </a:rPr>
              <a:t>人才</a:t>
            </a:r>
            <a:r>
              <a:rPr kumimoji="0" lang="zh-TW" altLang="en-US" sz="1200" b="0" dirty="0">
                <a:solidFill>
                  <a:srgbClr val="000000"/>
                </a:solidFill>
                <a:latin typeface="KaiTi" panose="02010609060101010101" pitchFamily="49" charset="-122"/>
                <a:ea typeface="KaiTi" panose="02010609060101010101" pitchFamily="49" charset="-122"/>
                <a:sym typeface="Wingdings" pitchFamily="2" charset="2"/>
              </a:rPr>
              <a:t>不怕呢</a:t>
            </a:r>
            <a:endParaRPr kumimoji="0" lang="en-US" altLang="zh-TW" sz="1200" b="0" dirty="0">
              <a:solidFill>
                <a:srgbClr val="000000"/>
              </a:solidFill>
              <a:latin typeface="KaiTi" panose="02010609060101010101" pitchFamily="49" charset="-122"/>
              <a:ea typeface="KaiTi" panose="02010609060101010101" pitchFamily="49" charset="-122"/>
              <a:sym typeface="Wingdings" pitchFamily="2" charset="2"/>
            </a:endParaRPr>
          </a:p>
          <a:p>
            <a:pPr>
              <a:defRPr/>
            </a:pPr>
            <a:r>
              <a:rPr kumimoji="0" lang="zh-TW" altLang="en-US" sz="1200" b="0" dirty="0">
                <a:solidFill>
                  <a:srgbClr val="000000"/>
                </a:solidFill>
                <a:latin typeface="KaiTi" panose="02010609060101010101" pitchFamily="49" charset="-122"/>
                <a:ea typeface="KaiTi" panose="02010609060101010101" pitchFamily="49" charset="-122"/>
                <a:sym typeface="Wingdings" pitchFamily="2" charset="2"/>
              </a:rPr>
              <a:t>長這么</a:t>
            </a:r>
            <a:r>
              <a:rPr kumimoji="0" lang="zh-TW" altLang="en-US" sz="1200" b="0" u="sng" dirty="0">
                <a:solidFill>
                  <a:srgbClr val="000000"/>
                </a:solidFill>
                <a:latin typeface="KaiTi" panose="02010609060101010101" pitchFamily="49" charset="-122"/>
                <a:ea typeface="KaiTi" panose="02010609060101010101" pitchFamily="49" charset="-122"/>
                <a:sym typeface="Wingdings" pitchFamily="2" charset="2"/>
              </a:rPr>
              <a:t>大路</a:t>
            </a:r>
            <a:r>
              <a:rPr kumimoji="0" lang="zh-TW" altLang="en-US" sz="1200" b="0" dirty="0">
                <a:solidFill>
                  <a:srgbClr val="000000"/>
                </a:solidFill>
                <a:latin typeface="KaiTi" panose="02010609060101010101" pitchFamily="49" charset="-122"/>
                <a:ea typeface="KaiTi" panose="02010609060101010101" pitchFamily="49" charset="-122"/>
                <a:sym typeface="Wingdings" pitchFamily="2" charset="2"/>
              </a:rPr>
              <a:t>都不會走</a:t>
            </a:r>
          </a:p>
          <a:p>
            <a:pPr lvl="0">
              <a:defRPr/>
            </a:pPr>
            <a:endParaRPr kumimoji="0" lang="zh-TW" altLang="en-US" sz="1200" b="0" dirty="0">
              <a:solidFill>
                <a:srgbClr val="000000"/>
              </a:solidFill>
              <a:latin typeface="KaiTi" panose="02010609060101010101" pitchFamily="49" charset="-122"/>
              <a:ea typeface="KaiTi" panose="02010609060101010101" pitchFamily="49" charset="-122"/>
              <a:sym typeface="Wingdings" pitchFamily="2" charset="2"/>
            </a:endParaRPr>
          </a:p>
          <a:p>
            <a:pPr eaLnBrk="1" hangingPunct="1"/>
            <a:endParaRPr lang="en-GB" altLang="zh-TW" dirty="0"/>
          </a:p>
        </p:txBody>
      </p:sp>
    </p:spTree>
    <p:extLst>
      <p:ext uri="{BB962C8B-B14F-4D97-AF65-F5344CB8AC3E}">
        <p14:creationId xmlns:p14="http://schemas.microsoft.com/office/powerpoint/2010/main" val="38242976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2800" dirty="0"/>
              <a:t>Comparative and superlative adjectives</a:t>
            </a:r>
          </a:p>
          <a:p>
            <a:pPr algn="l"/>
            <a:endParaRPr lang="en-US" sz="1800" b="0" i="0" u="none" strike="noStrike" baseline="0" dirty="0">
              <a:latin typeface="NimbusRomNo9L-Regu"/>
            </a:endParaRPr>
          </a:p>
          <a:p>
            <a:pPr algn="l"/>
            <a:r>
              <a:rPr lang="en-US" sz="1800" b="0" i="0" u="none" strike="noStrike" baseline="0" dirty="0">
                <a:latin typeface="NimbusRomNo9L-Regu"/>
              </a:rPr>
              <a:t>Chapter 2.4.3. P18:</a:t>
            </a:r>
          </a:p>
          <a:p>
            <a:pPr algn="l"/>
            <a:r>
              <a:rPr lang="en-US" sz="1800" b="0" i="0" u="none" strike="noStrike" baseline="0" dirty="0">
                <a:latin typeface="NimbusRomNo9L-Regu"/>
              </a:rPr>
              <a:t>    Instead of defining tokens as words (whether delimited by spaces or more complex algorithms), or as characters (as in Chinese), we can use our data to automatically tell us what the tokens should be. This is especially useful in dealing with </a:t>
            </a:r>
            <a:r>
              <a:rPr lang="en-US" sz="1800" b="1" i="0" u="none" strike="noStrike" baseline="0" dirty="0">
                <a:solidFill>
                  <a:srgbClr val="FF0000"/>
                </a:solidFill>
                <a:latin typeface="NimbusRomNo9L-Regu"/>
              </a:rPr>
              <a:t>unknown words</a:t>
            </a:r>
            <a:r>
              <a:rPr lang="en-US" sz="1800" b="0" i="0" u="none" strike="noStrike" baseline="0" dirty="0">
                <a:latin typeface="NimbusRomNo9L-Regu"/>
              </a:rPr>
              <a:t>, an important problem in language processing.</a:t>
            </a:r>
          </a:p>
          <a:p>
            <a:pPr algn="l"/>
            <a:r>
              <a:rPr lang="en-US" altLang="zh-TW" sz="1800" b="0" i="0" u="none" strike="noStrike" baseline="0" dirty="0">
                <a:latin typeface="NimbusRomNo9L-Regu"/>
              </a:rPr>
              <a:t>    </a:t>
            </a:r>
            <a:r>
              <a:rPr lang="en-US" sz="1800" b="0" i="0" u="none" strike="noStrike" baseline="0" dirty="0">
                <a:solidFill>
                  <a:srgbClr val="000000"/>
                </a:solidFill>
                <a:latin typeface="NimbusRomNo9L-Regu"/>
              </a:rPr>
              <a:t>To deal with this unknown word problem, modern tokenizers often automatically induce sets of tokens that include tokens smaller than words, called </a:t>
            </a:r>
            <a:r>
              <a:rPr lang="en-US" sz="1800" b="1" i="0" u="none" strike="noStrike" baseline="0" dirty="0">
                <a:solidFill>
                  <a:srgbClr val="000000"/>
                </a:solidFill>
                <a:latin typeface="NimbusRomNo9L-Medi"/>
              </a:rPr>
              <a:t>sub-words</a:t>
            </a:r>
            <a:r>
              <a:rPr lang="en-US" sz="1800" b="0" i="0" u="none" strike="noStrike" baseline="0" dirty="0">
                <a:solidFill>
                  <a:srgbClr val="000000"/>
                </a:solidFill>
                <a:latin typeface="NimbusRomNo9L-Regu"/>
              </a:rPr>
              <a:t>. </a:t>
            </a:r>
            <a:r>
              <a:rPr lang="en-US" sz="1800" b="0" i="0" u="none" strike="noStrike" baseline="0" dirty="0">
                <a:latin typeface="NimbusRomNo9L-Regu"/>
              </a:rPr>
              <a:t>Sub-words can be arbitrary substrings, or they can be meaning-bearing units like the morphemes </a:t>
            </a:r>
            <a:r>
              <a:rPr lang="en-US" sz="1800" b="0" i="0" u="none" strike="noStrike" baseline="0" dirty="0">
                <a:latin typeface="NimbusRomNo9L-ReguItal"/>
              </a:rPr>
              <a:t>-</a:t>
            </a:r>
            <a:r>
              <a:rPr lang="en-US" sz="1800" b="0" i="0" u="none" strike="noStrike" baseline="0" dirty="0" err="1">
                <a:latin typeface="NimbusRomNo9L-ReguItal"/>
              </a:rPr>
              <a:t>est</a:t>
            </a:r>
            <a:r>
              <a:rPr lang="en-US" sz="1800" b="0" i="0" u="none" strike="noStrike" baseline="0" dirty="0">
                <a:latin typeface="NimbusRomNo9L-ReguItal"/>
              </a:rPr>
              <a:t> </a:t>
            </a:r>
            <a:r>
              <a:rPr lang="en-US" sz="1800" b="0" i="0" u="none" strike="noStrike" baseline="0" dirty="0">
                <a:latin typeface="NimbusRomNo9L-Regu"/>
              </a:rPr>
              <a:t>or </a:t>
            </a:r>
            <a:r>
              <a:rPr lang="en-US" sz="1800" b="0" i="0" u="none" strike="noStrike" baseline="0" dirty="0">
                <a:latin typeface="NimbusRomNo9L-ReguItal"/>
              </a:rPr>
              <a:t>-er</a:t>
            </a:r>
            <a:r>
              <a:rPr lang="en-US" sz="1800" b="0" i="0" u="none" strike="noStrike" baseline="0" dirty="0">
                <a:latin typeface="NimbusRomNo9L-Regu"/>
              </a:rPr>
              <a:t>. (A </a:t>
            </a:r>
            <a:r>
              <a:rPr lang="en-US" sz="1800" b="1" i="0" u="none" strike="noStrike" baseline="0" dirty="0">
                <a:latin typeface="NimbusRomNo9L-Regu"/>
              </a:rPr>
              <a:t>morpheme</a:t>
            </a:r>
            <a:r>
              <a:rPr lang="en-US" sz="1800" b="0" i="0" u="none" strike="noStrike" baseline="0" dirty="0">
                <a:latin typeface="NimbusRomNo9L-Regu"/>
              </a:rPr>
              <a:t> is the smallest meaning-bearing unit of a language; for example the word </a:t>
            </a:r>
            <a:r>
              <a:rPr lang="en-US" sz="1800" b="0" i="0" u="sng" strike="noStrike" baseline="0" dirty="0">
                <a:latin typeface="NimbusRomNo9L-ReguItal"/>
              </a:rPr>
              <a:t>unlikeliest</a:t>
            </a:r>
            <a:r>
              <a:rPr lang="en-US" sz="1800" b="0" i="0" u="none" strike="noStrike" baseline="0" dirty="0">
                <a:latin typeface="NimbusRomNo9L-ReguItal"/>
              </a:rPr>
              <a:t> </a:t>
            </a:r>
            <a:r>
              <a:rPr lang="en-US" sz="1800" b="0" i="0" u="none" strike="noStrike" baseline="0" dirty="0">
                <a:latin typeface="NimbusRomNo9L-Regu"/>
              </a:rPr>
              <a:t>has the morphemes </a:t>
            </a:r>
            <a:r>
              <a:rPr lang="en-US" sz="1800" b="0" i="0" u="none" strike="noStrike" baseline="0" dirty="0">
                <a:latin typeface="NimbusRomNo9L-ReguItal"/>
              </a:rPr>
              <a:t>un-</a:t>
            </a:r>
            <a:r>
              <a:rPr lang="en-US" sz="1800" b="0" i="0" u="none" strike="noStrike" baseline="0" dirty="0">
                <a:latin typeface="NimbusRomNo9L-Regu"/>
              </a:rPr>
              <a:t>, </a:t>
            </a:r>
            <a:r>
              <a:rPr lang="en-US" sz="1800" b="0" i="0" u="none" strike="noStrike" baseline="0" dirty="0">
                <a:latin typeface="NimbusRomNo9L-ReguItal"/>
              </a:rPr>
              <a:t>likely</a:t>
            </a:r>
            <a:r>
              <a:rPr lang="en-US" sz="1800" b="0" i="0" u="none" strike="noStrike" baseline="0" dirty="0">
                <a:latin typeface="NimbusRomNo9L-Regu"/>
              </a:rPr>
              <a:t>, and </a:t>
            </a:r>
            <a:r>
              <a:rPr lang="en-US" sz="1800" b="0" i="0" u="none" strike="noStrike" baseline="0" dirty="0">
                <a:latin typeface="NimbusRomNo9L-ReguItal"/>
              </a:rPr>
              <a:t>-est</a:t>
            </a:r>
            <a:r>
              <a:rPr lang="en-US" sz="1800" b="0" i="0" u="none" strike="noStrike" baseline="0" dirty="0">
                <a:latin typeface="NimbusRomNo9L-Regu"/>
              </a:rPr>
              <a:t>.)</a:t>
            </a:r>
          </a:p>
          <a:p>
            <a:pPr algn="l"/>
            <a:r>
              <a:rPr lang="en-US" altLang="zh-TW" sz="1800" b="0" i="0" u="none" strike="noStrike" baseline="0" dirty="0">
                <a:latin typeface="NimbusRomNo9L-Regu"/>
              </a:rPr>
              <a:t>    </a:t>
            </a:r>
            <a:r>
              <a:rPr lang="en-US" altLang="zh-TW" sz="1800" b="1" i="0" u="none" strike="noStrike" baseline="0" dirty="0">
                <a:latin typeface="NimbusRomNo9L-Regu"/>
              </a:rPr>
              <a:t>BPE</a:t>
            </a:r>
            <a:r>
              <a:rPr lang="en-US" altLang="zh-TW" sz="1800" b="0" i="0" u="none" strike="noStrike" baseline="0" dirty="0">
                <a:latin typeface="NimbusRomNo9L-Regu"/>
              </a:rPr>
              <a:t> is </a:t>
            </a:r>
            <a:r>
              <a:rPr lang="en-US" sz="2800" b="0" dirty="0"/>
              <a:t>used by OpenAI for tokenization when pretraining the GPT model</a:t>
            </a:r>
            <a:r>
              <a:rPr lang="en-US" sz="2800" dirty="0"/>
              <a:t>. It's used by a lot of Transformer models, including GPT, GPT-2, </a:t>
            </a:r>
            <a:r>
              <a:rPr lang="en-US" sz="2800" dirty="0" err="1"/>
              <a:t>RoBERTa</a:t>
            </a:r>
            <a:r>
              <a:rPr lang="en-US" sz="2800" dirty="0"/>
              <a:t>, BART, and </a:t>
            </a:r>
            <a:r>
              <a:rPr lang="en-US" sz="2800" dirty="0" err="1"/>
              <a:t>DeBERTa</a:t>
            </a:r>
            <a:r>
              <a:rPr lang="en-US" sz="2800" dirty="0"/>
              <a:t> (</a:t>
            </a:r>
            <a:r>
              <a:rPr lang="en-US" altLang="zh-TW" sz="1800" b="0" i="0" u="none" strike="noStrike" baseline="0" dirty="0">
                <a:latin typeface="NimbusRomNo9L-Regu"/>
              </a:rPr>
              <a:t>BERT/GPT/BART).</a:t>
            </a:r>
            <a:endParaRPr lang="en-US" altLang="zh-TW" dirty="0"/>
          </a:p>
        </p:txBody>
      </p:sp>
    </p:spTree>
    <p:extLst>
      <p:ext uri="{BB962C8B-B14F-4D97-AF65-F5344CB8AC3E}">
        <p14:creationId xmlns:p14="http://schemas.microsoft.com/office/powerpoint/2010/main" val="11134441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800" b="0" i="0" u="none" strike="noStrike" baseline="0" dirty="0">
                <a:latin typeface="NimbusRomNo9L-Regu"/>
              </a:rPr>
              <a:t>Chapter 2.4.3. P18:</a:t>
            </a:r>
          </a:p>
          <a:p>
            <a:pPr algn="l"/>
            <a:r>
              <a:rPr lang="en-US" sz="1800" b="0" i="0" u="none" strike="noStrike" baseline="0" dirty="0">
                <a:latin typeface="NimbusRomNo9L-Regu"/>
              </a:rPr>
              <a:t>    Instead of defining tokens as words (whether delimited by spaces or more complex algorithms), or as characters (as in Chinese), we can use our data to automatically tell us what the tokens should be. This is especially useful in dealing with </a:t>
            </a:r>
            <a:r>
              <a:rPr lang="en-US" sz="1800" b="1" i="0" u="none" strike="noStrike" baseline="0" dirty="0">
                <a:solidFill>
                  <a:srgbClr val="FF0000"/>
                </a:solidFill>
                <a:latin typeface="NimbusRomNo9L-Regu"/>
              </a:rPr>
              <a:t>unknown words</a:t>
            </a:r>
            <a:r>
              <a:rPr lang="en-US" sz="1800" b="0" i="0" u="none" strike="noStrike" baseline="0" dirty="0">
                <a:latin typeface="NimbusRomNo9L-Regu"/>
              </a:rPr>
              <a:t>, an important problem in language processing.</a:t>
            </a:r>
          </a:p>
          <a:p>
            <a:pPr algn="l"/>
            <a:r>
              <a:rPr lang="en-US" altLang="zh-TW" sz="1800" b="0" i="0" u="none" strike="noStrike" baseline="0" dirty="0">
                <a:latin typeface="NimbusRomNo9L-Regu"/>
              </a:rPr>
              <a:t>    </a:t>
            </a:r>
            <a:r>
              <a:rPr lang="en-US" sz="1800" b="0" i="0" u="none" strike="noStrike" baseline="0" dirty="0">
                <a:solidFill>
                  <a:srgbClr val="000000"/>
                </a:solidFill>
                <a:latin typeface="NimbusRomNo9L-Regu"/>
              </a:rPr>
              <a:t>To deal with this unknown word problem, modern tokenizers often automatically induce sets of tokens that include tokens smaller than words, called </a:t>
            </a:r>
            <a:r>
              <a:rPr lang="en-US" sz="1800" b="1" i="0" u="none" strike="noStrike" baseline="0" dirty="0">
                <a:solidFill>
                  <a:srgbClr val="000000"/>
                </a:solidFill>
                <a:latin typeface="NimbusRomNo9L-Medi"/>
              </a:rPr>
              <a:t>sub-words</a:t>
            </a:r>
            <a:r>
              <a:rPr lang="en-US" sz="1800" b="0" i="0" u="none" strike="noStrike" baseline="0" dirty="0">
                <a:solidFill>
                  <a:srgbClr val="000000"/>
                </a:solidFill>
                <a:latin typeface="NimbusRomNo9L-Regu"/>
              </a:rPr>
              <a:t>. </a:t>
            </a:r>
            <a:r>
              <a:rPr lang="en-US" sz="1800" b="0" i="0" u="none" strike="noStrike" baseline="0" dirty="0">
                <a:latin typeface="NimbusRomNo9L-Regu"/>
              </a:rPr>
              <a:t>Sub-words can be arbitrary substrings, or they can be meaning-bearing units like the morphemes </a:t>
            </a:r>
            <a:r>
              <a:rPr lang="en-US" sz="1800" b="0" i="0" u="none" strike="noStrike" baseline="0" dirty="0">
                <a:latin typeface="NimbusRomNo9L-ReguItal"/>
              </a:rPr>
              <a:t>-</a:t>
            </a:r>
            <a:r>
              <a:rPr lang="en-US" sz="1800" b="0" i="0" u="none" strike="noStrike" baseline="0" dirty="0" err="1">
                <a:latin typeface="NimbusRomNo9L-ReguItal"/>
              </a:rPr>
              <a:t>est</a:t>
            </a:r>
            <a:r>
              <a:rPr lang="en-US" sz="1800" b="0" i="0" u="none" strike="noStrike" baseline="0" dirty="0">
                <a:latin typeface="NimbusRomNo9L-ReguItal"/>
              </a:rPr>
              <a:t> </a:t>
            </a:r>
            <a:r>
              <a:rPr lang="en-US" sz="1800" b="0" i="0" u="none" strike="noStrike" baseline="0" dirty="0">
                <a:latin typeface="NimbusRomNo9L-Regu"/>
              </a:rPr>
              <a:t>or </a:t>
            </a:r>
            <a:r>
              <a:rPr lang="en-US" sz="1800" b="0" i="0" u="none" strike="noStrike" baseline="0" dirty="0">
                <a:latin typeface="NimbusRomNo9L-ReguItal"/>
              </a:rPr>
              <a:t>-er</a:t>
            </a:r>
            <a:r>
              <a:rPr lang="en-US" sz="1800" b="0" i="0" u="none" strike="noStrike" baseline="0" dirty="0">
                <a:latin typeface="NimbusRomNo9L-Regu"/>
              </a:rPr>
              <a:t>. (A </a:t>
            </a:r>
            <a:r>
              <a:rPr lang="en-US" sz="1800" b="1" i="0" u="none" strike="noStrike" baseline="0" dirty="0">
                <a:latin typeface="NimbusRomNo9L-Regu"/>
              </a:rPr>
              <a:t>morpheme</a:t>
            </a:r>
            <a:r>
              <a:rPr lang="en-US" sz="1800" b="0" i="0" u="none" strike="noStrike" baseline="0" dirty="0">
                <a:latin typeface="NimbusRomNo9L-Regu"/>
              </a:rPr>
              <a:t> is the smallest meaning-bearing unit of a language; for example the word </a:t>
            </a:r>
            <a:r>
              <a:rPr lang="en-US" sz="1800" b="0" i="0" u="sng" strike="noStrike" baseline="0" dirty="0">
                <a:latin typeface="NimbusRomNo9L-ReguItal"/>
              </a:rPr>
              <a:t>unlikeliest</a:t>
            </a:r>
            <a:r>
              <a:rPr lang="en-US" sz="1800" b="0" i="0" u="none" strike="noStrike" baseline="0" dirty="0">
                <a:latin typeface="NimbusRomNo9L-ReguItal"/>
              </a:rPr>
              <a:t> </a:t>
            </a:r>
            <a:r>
              <a:rPr lang="en-US" sz="1800" b="0" i="0" u="none" strike="noStrike" baseline="0" dirty="0">
                <a:latin typeface="NimbusRomNo9L-Regu"/>
              </a:rPr>
              <a:t>has the morphemes </a:t>
            </a:r>
            <a:r>
              <a:rPr lang="en-US" sz="1800" b="0" i="0" u="none" strike="noStrike" baseline="0" dirty="0">
                <a:latin typeface="NimbusRomNo9L-ReguItal"/>
              </a:rPr>
              <a:t>un-</a:t>
            </a:r>
            <a:r>
              <a:rPr lang="en-US" sz="1800" b="0" i="0" u="none" strike="noStrike" baseline="0" dirty="0">
                <a:latin typeface="NimbusRomNo9L-Regu"/>
              </a:rPr>
              <a:t>, </a:t>
            </a:r>
            <a:r>
              <a:rPr lang="en-US" sz="1800" b="0" i="0" u="none" strike="noStrike" baseline="0" dirty="0">
                <a:latin typeface="NimbusRomNo9L-ReguItal"/>
              </a:rPr>
              <a:t>likely</a:t>
            </a:r>
            <a:r>
              <a:rPr lang="en-US" sz="1800" b="0" i="0" u="none" strike="noStrike" baseline="0" dirty="0">
                <a:latin typeface="NimbusRomNo9L-Regu"/>
              </a:rPr>
              <a:t>, and </a:t>
            </a:r>
            <a:r>
              <a:rPr lang="en-US" sz="1800" b="0" i="0" u="none" strike="noStrike" baseline="0" dirty="0">
                <a:latin typeface="NimbusRomNo9L-ReguItal"/>
              </a:rPr>
              <a:t>-est</a:t>
            </a:r>
            <a:r>
              <a:rPr lang="en-US" sz="1800" b="0" i="0" u="none" strike="noStrike" baseline="0" dirty="0">
                <a:latin typeface="NimbusRomNo9L-Regu"/>
              </a:rPr>
              <a:t>.)</a:t>
            </a:r>
          </a:p>
          <a:p>
            <a:pPr algn="l"/>
            <a:r>
              <a:rPr lang="en-US" sz="1800" b="0" i="0" u="none" strike="noStrike" baseline="0" dirty="0">
                <a:latin typeface="NimbusRomNo9L-Regu"/>
              </a:rPr>
              <a:t>    The BPE token learner begins with a vocabulary that is just the set of all individual characters. It then examines the training corpus, chooses the two symbols that are most frequently adjacent (say ‘A’, ‘B’), adds a new merged symbol ‘AB’ to the vocabulary, and replaces every adjacent ’A’ ’B’ in the corpus with the new ‘AB’. It continues to count and merge, creating new longer and longer character strings, until k merges have been done creating k novel tokens; k is thus a parameter of the algorithm. The resulting vocabulary consists of the original set of characters plus k new symbols.</a:t>
            </a:r>
          </a:p>
        </p:txBody>
      </p:sp>
    </p:spTree>
    <p:extLst>
      <p:ext uri="{BB962C8B-B14F-4D97-AF65-F5344CB8AC3E}">
        <p14:creationId xmlns:p14="http://schemas.microsoft.com/office/powerpoint/2010/main" val="4210069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altLang="zh-TW" sz="1800" b="0" i="0" u="none" strike="noStrike" baseline="0" dirty="0">
                <a:latin typeface="NimbusRomNo9L-Regu"/>
              </a:rPr>
              <a:t>    </a:t>
            </a:r>
            <a:r>
              <a:rPr lang="en-US" altLang="zh-TW" sz="1800" b="1" i="0" u="none" strike="noStrike" baseline="0" dirty="0">
                <a:latin typeface="NimbusRomNo9L-Regu"/>
              </a:rPr>
              <a:t>BPE</a:t>
            </a:r>
            <a:r>
              <a:rPr lang="en-US" altLang="zh-TW" sz="1800" b="0" i="0" u="none" strike="noStrike" baseline="0" dirty="0">
                <a:latin typeface="NimbusRomNo9L-Regu"/>
              </a:rPr>
              <a:t> is </a:t>
            </a:r>
            <a:r>
              <a:rPr lang="en-US" sz="2800" b="0" dirty="0"/>
              <a:t>used by OpenAI for tokenization when pretraining the GPT model</a:t>
            </a:r>
            <a:r>
              <a:rPr lang="en-US" sz="2800" dirty="0"/>
              <a:t>. It's used by a lot of Transformer models, including GPT, GPT-2, </a:t>
            </a:r>
            <a:r>
              <a:rPr lang="en-US" sz="2800" dirty="0" err="1"/>
              <a:t>RoBERTa</a:t>
            </a:r>
            <a:r>
              <a:rPr lang="en-US" sz="2800" dirty="0"/>
              <a:t>, BART, and </a:t>
            </a:r>
            <a:r>
              <a:rPr lang="en-US" sz="2800" dirty="0" err="1"/>
              <a:t>DeBERTa</a:t>
            </a:r>
            <a:r>
              <a:rPr lang="en-US" sz="2800" dirty="0"/>
              <a:t> (</a:t>
            </a:r>
            <a:r>
              <a:rPr lang="en-US" altLang="zh-TW" sz="1800" b="0" i="0" u="none" strike="noStrike" baseline="0" dirty="0">
                <a:latin typeface="NimbusRomNo9L-Regu"/>
              </a:rPr>
              <a:t>BERT/GPT/BART).</a:t>
            </a:r>
            <a:endParaRPr lang="en-US" altLang="zh-TW" dirty="0"/>
          </a:p>
        </p:txBody>
      </p:sp>
    </p:spTree>
    <p:extLst>
      <p:ext uri="{BB962C8B-B14F-4D97-AF65-F5344CB8AC3E}">
        <p14:creationId xmlns:p14="http://schemas.microsoft.com/office/powerpoint/2010/main" val="2558047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sz="1800" b="0" i="0" u="none" strike="noStrike" baseline="0" dirty="0">
                <a:latin typeface="NimbusRomNo9L-Regu"/>
              </a:rPr>
              <a:t>Chapter 2.4.3. P18:</a:t>
            </a:r>
          </a:p>
          <a:p>
            <a:pPr algn="l"/>
            <a:r>
              <a:rPr lang="en-US" sz="1800" b="0" i="0" u="none" strike="noStrike" baseline="0" dirty="0">
                <a:latin typeface="NimbusRomNo9L-Regu"/>
              </a:rPr>
              <a:t>    Instead of defining tokens as words (whether delimited by spaces or more complex algorithms), or as characters (as in Chinese), we can use our data to automatically tell us what the tokens should be. This is especially useful in dealing with </a:t>
            </a:r>
            <a:r>
              <a:rPr lang="en-US" sz="1800" b="1" i="0" u="none" strike="noStrike" baseline="0" dirty="0">
                <a:solidFill>
                  <a:srgbClr val="FF0000"/>
                </a:solidFill>
                <a:latin typeface="NimbusRomNo9L-Regu"/>
              </a:rPr>
              <a:t>unknown words</a:t>
            </a:r>
            <a:r>
              <a:rPr lang="en-US" sz="1800" b="0" i="0" u="none" strike="noStrike" baseline="0" dirty="0">
                <a:latin typeface="NimbusRomNo9L-Regu"/>
              </a:rPr>
              <a:t>, an important problem in language processing.</a:t>
            </a:r>
          </a:p>
          <a:p>
            <a:pPr algn="l"/>
            <a:r>
              <a:rPr lang="en-US" altLang="zh-TW" sz="1800" b="0" i="0" u="none" strike="noStrike" baseline="0" dirty="0">
                <a:latin typeface="NimbusRomNo9L-Regu"/>
              </a:rPr>
              <a:t>    </a:t>
            </a:r>
            <a:r>
              <a:rPr lang="en-US" sz="1800" b="0" i="0" u="none" strike="noStrike" baseline="0" dirty="0">
                <a:solidFill>
                  <a:srgbClr val="000000"/>
                </a:solidFill>
                <a:latin typeface="NimbusRomNo9L-Regu"/>
              </a:rPr>
              <a:t>To deal with this unknown word problem, modern tokenizers often automatically induce sets of tokens that include tokens smaller than words, called </a:t>
            </a:r>
            <a:r>
              <a:rPr lang="en-US" sz="1800" b="1" i="0" u="none" strike="noStrike" baseline="0" dirty="0">
                <a:solidFill>
                  <a:srgbClr val="000000"/>
                </a:solidFill>
                <a:latin typeface="NimbusRomNo9L-Medi"/>
              </a:rPr>
              <a:t>sub-words</a:t>
            </a:r>
            <a:r>
              <a:rPr lang="en-US" sz="1800" b="0" i="0" u="none" strike="noStrike" baseline="0" dirty="0">
                <a:solidFill>
                  <a:srgbClr val="000000"/>
                </a:solidFill>
                <a:latin typeface="NimbusRomNo9L-Regu"/>
              </a:rPr>
              <a:t>. </a:t>
            </a:r>
            <a:r>
              <a:rPr lang="en-US" sz="1800" b="0" i="0" u="none" strike="noStrike" baseline="0" dirty="0">
                <a:latin typeface="NimbusRomNo9L-Regu"/>
              </a:rPr>
              <a:t>Sub-words can be arbitrary substrings, or they can be meaning-bearing units like the morphemes </a:t>
            </a:r>
            <a:r>
              <a:rPr lang="en-US" sz="1800" b="0" i="0" u="none" strike="noStrike" baseline="0" dirty="0">
                <a:latin typeface="NimbusRomNo9L-ReguItal"/>
              </a:rPr>
              <a:t>-</a:t>
            </a:r>
            <a:r>
              <a:rPr lang="en-US" sz="1800" b="0" i="0" u="none" strike="noStrike" baseline="0" dirty="0" err="1">
                <a:latin typeface="NimbusRomNo9L-ReguItal"/>
              </a:rPr>
              <a:t>est</a:t>
            </a:r>
            <a:r>
              <a:rPr lang="en-US" sz="1800" b="0" i="0" u="none" strike="noStrike" baseline="0" dirty="0">
                <a:latin typeface="NimbusRomNo9L-ReguItal"/>
              </a:rPr>
              <a:t> </a:t>
            </a:r>
            <a:r>
              <a:rPr lang="en-US" sz="1800" b="0" i="0" u="none" strike="noStrike" baseline="0" dirty="0">
                <a:latin typeface="NimbusRomNo9L-Regu"/>
              </a:rPr>
              <a:t>or </a:t>
            </a:r>
            <a:r>
              <a:rPr lang="en-US" sz="1800" b="0" i="0" u="none" strike="noStrike" baseline="0" dirty="0">
                <a:latin typeface="NimbusRomNo9L-ReguItal"/>
              </a:rPr>
              <a:t>-er</a:t>
            </a:r>
            <a:r>
              <a:rPr lang="en-US" sz="1800" b="0" i="0" u="none" strike="noStrike" baseline="0" dirty="0">
                <a:latin typeface="NimbusRomNo9L-Regu"/>
              </a:rPr>
              <a:t>. (A </a:t>
            </a:r>
            <a:r>
              <a:rPr lang="en-US" sz="1800" b="1" i="0" u="none" strike="noStrike" baseline="0" dirty="0">
                <a:latin typeface="NimbusRomNo9L-Regu"/>
              </a:rPr>
              <a:t>morpheme</a:t>
            </a:r>
            <a:r>
              <a:rPr lang="en-US" sz="1800" b="0" i="0" u="none" strike="noStrike" baseline="0" dirty="0">
                <a:latin typeface="NimbusRomNo9L-Regu"/>
              </a:rPr>
              <a:t> is the smallest meaning-bearing unit of a language; for example the word </a:t>
            </a:r>
            <a:r>
              <a:rPr lang="en-US" sz="1800" b="0" i="0" u="sng" strike="noStrike" baseline="0" dirty="0">
                <a:latin typeface="NimbusRomNo9L-ReguItal"/>
              </a:rPr>
              <a:t>unlikeliest</a:t>
            </a:r>
            <a:r>
              <a:rPr lang="en-US" sz="1800" b="0" i="0" u="none" strike="noStrike" baseline="0" dirty="0">
                <a:latin typeface="NimbusRomNo9L-ReguItal"/>
              </a:rPr>
              <a:t> </a:t>
            </a:r>
            <a:r>
              <a:rPr lang="en-US" sz="1800" b="0" i="0" u="none" strike="noStrike" baseline="0" dirty="0">
                <a:latin typeface="NimbusRomNo9L-Regu"/>
              </a:rPr>
              <a:t>has the morphemes </a:t>
            </a:r>
            <a:r>
              <a:rPr lang="en-US" sz="1800" b="0" i="0" u="none" strike="noStrike" baseline="0" dirty="0">
                <a:latin typeface="NimbusRomNo9L-ReguItal"/>
              </a:rPr>
              <a:t>un-</a:t>
            </a:r>
            <a:r>
              <a:rPr lang="en-US" sz="1800" b="0" i="0" u="none" strike="noStrike" baseline="0" dirty="0">
                <a:latin typeface="NimbusRomNo9L-Regu"/>
              </a:rPr>
              <a:t>, </a:t>
            </a:r>
            <a:r>
              <a:rPr lang="en-US" sz="1800" b="0" i="0" u="none" strike="noStrike" baseline="0" dirty="0">
                <a:latin typeface="NimbusRomNo9L-ReguItal"/>
              </a:rPr>
              <a:t>likely</a:t>
            </a:r>
            <a:r>
              <a:rPr lang="en-US" sz="1800" b="0" i="0" u="none" strike="noStrike" baseline="0" dirty="0">
                <a:latin typeface="NimbusRomNo9L-Regu"/>
              </a:rPr>
              <a:t>, and </a:t>
            </a:r>
            <a:r>
              <a:rPr lang="en-US" sz="1800" b="0" i="0" u="none" strike="noStrike" baseline="0" dirty="0">
                <a:latin typeface="NimbusRomNo9L-ReguItal"/>
              </a:rPr>
              <a:t>-est</a:t>
            </a:r>
            <a:r>
              <a:rPr lang="en-US" sz="1800" b="0" i="0" u="none" strike="noStrike" baseline="0" dirty="0">
                <a:latin typeface="NimbusRomNo9L-Regu"/>
              </a:rPr>
              <a:t>.)</a:t>
            </a:r>
          </a:p>
          <a:p>
            <a:pPr algn="l"/>
            <a:r>
              <a:rPr lang="en-US" altLang="zh-TW" sz="1800" b="0" i="0" u="none" strike="noStrike" baseline="0" dirty="0">
                <a:latin typeface="NimbusRomNo9L-Regu"/>
              </a:rPr>
              <a:t>    </a:t>
            </a:r>
            <a:r>
              <a:rPr lang="en-US" altLang="zh-TW" sz="1800" b="1" i="0" u="none" strike="noStrike" baseline="0" dirty="0">
                <a:latin typeface="NimbusRomNo9L-Regu"/>
              </a:rPr>
              <a:t>BPE</a:t>
            </a:r>
            <a:r>
              <a:rPr lang="en-US" altLang="zh-TW" sz="1800" b="0" i="0" u="none" strike="noStrike" baseline="0" dirty="0">
                <a:latin typeface="NimbusRomNo9L-Regu"/>
              </a:rPr>
              <a:t> is </a:t>
            </a:r>
            <a:r>
              <a:rPr lang="en-US" sz="2800" b="0" dirty="0"/>
              <a:t>used by OpenAI for tokenization when pretraining the GPT model</a:t>
            </a:r>
            <a:r>
              <a:rPr lang="en-US" sz="2800" dirty="0"/>
              <a:t>. It's used by a lot of Transformer models, including GPT, GPT-2, </a:t>
            </a:r>
            <a:r>
              <a:rPr lang="en-US" sz="2800" dirty="0" err="1"/>
              <a:t>RoBERTa</a:t>
            </a:r>
            <a:r>
              <a:rPr lang="en-US" sz="2800" dirty="0"/>
              <a:t>, BART, and </a:t>
            </a:r>
            <a:r>
              <a:rPr lang="en-US" sz="2800" dirty="0" err="1"/>
              <a:t>DeBERTa</a:t>
            </a:r>
            <a:r>
              <a:rPr lang="en-US" sz="2800" dirty="0"/>
              <a:t> (</a:t>
            </a:r>
            <a:r>
              <a:rPr lang="en-US" altLang="zh-TW" sz="1800" b="0" i="0" u="none" strike="noStrike" baseline="0" dirty="0">
                <a:latin typeface="NimbusRomNo9L-Regu"/>
              </a:rPr>
              <a:t>BERT/GPT/BART).</a:t>
            </a:r>
            <a:endParaRPr lang="en-US" altLang="zh-TW" dirty="0"/>
          </a:p>
        </p:txBody>
      </p:sp>
    </p:spTree>
    <p:extLst>
      <p:ext uri="{BB962C8B-B14F-4D97-AF65-F5344CB8AC3E}">
        <p14:creationId xmlns:p14="http://schemas.microsoft.com/office/powerpoint/2010/main" val="936242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    As the name suggests, we are creating a bag of unique words. The simplest way to create a vocabulary is to bag unique words.</a:t>
            </a:r>
          </a:p>
          <a:p>
            <a:endParaRPr lang="en-US" altLang="zh-TW" dirty="0"/>
          </a:p>
          <a:p>
            <a:r>
              <a:rPr lang="en-US" altLang="zh-TW" dirty="0"/>
              <a:t>Why?</a:t>
            </a:r>
          </a:p>
        </p:txBody>
      </p:sp>
    </p:spTree>
    <p:extLst>
      <p:ext uri="{BB962C8B-B14F-4D97-AF65-F5344CB8AC3E}">
        <p14:creationId xmlns:p14="http://schemas.microsoft.com/office/powerpoint/2010/main" val="28322540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211341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Dozens </a:t>
            </a:r>
          </a:p>
          <a:p>
            <a:r>
              <a:rPr lang="en-US" dirty="0"/>
              <a:t>several hundred </a:t>
            </a:r>
          </a:p>
          <a:p>
            <a:r>
              <a:rPr lang="en-US" dirty="0"/>
              <a:t>several thousand</a:t>
            </a:r>
            <a:endParaRPr lang="en-US" altLang="zh-TW" dirty="0"/>
          </a:p>
        </p:txBody>
      </p:sp>
    </p:spTree>
    <p:extLst>
      <p:ext uri="{BB962C8B-B14F-4D97-AF65-F5344CB8AC3E}">
        <p14:creationId xmlns:p14="http://schemas.microsoft.com/office/powerpoint/2010/main" val="1635198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a:extLst>
              <a:ext uri="{FF2B5EF4-FFF2-40B4-BE49-F238E27FC236}">
                <a16:creationId xmlns:a16="http://schemas.microsoft.com/office/drawing/2014/main" id="{993918E6-5BA8-4458-B888-23EF247319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b="1">
                <a:solidFill>
                  <a:schemeClr val="tx1"/>
                </a:solidFill>
                <a:latin typeface="Arial" panose="020B0604020202020204" pitchFamily="34" charset="0"/>
                <a:ea typeface="新細明體" panose="02020500000000000000" pitchFamily="18" charset="-120"/>
              </a:defRPr>
            </a:lvl1pPr>
            <a:lvl2pPr marL="742950" indent="-285750" defTabSz="890588">
              <a:defRPr kumimoji="1" sz="1600" b="1">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b="1">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b="1">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b="1">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marL="0" marR="0" lvl="0" indent="0" algn="r" defTabSz="890588" rtl="0" eaLnBrk="1" fontAlgn="base" latinLnBrk="0" hangingPunct="1">
              <a:lnSpc>
                <a:spcPct val="100000"/>
              </a:lnSpc>
              <a:spcBef>
                <a:spcPct val="0"/>
              </a:spcBef>
              <a:spcAft>
                <a:spcPct val="0"/>
              </a:spcAft>
              <a:buClrTx/>
              <a:buSzTx/>
              <a:buFontTx/>
              <a:buNone/>
              <a:tabLst/>
              <a:defRPr/>
            </a:pPr>
            <a:fld id="{793C1F63-A9F9-4A4C-AC6A-A9B0808F98FB}" type="slidenum">
              <a:rPr kumimoji="1" lang="zh-TW" altLang="en-GB" sz="12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pPr marL="0" marR="0" lvl="0" indent="0" algn="r" defTabSz="890588" rtl="0" eaLnBrk="1" fontAlgn="base" latinLnBrk="0" hangingPunct="1">
                <a:lnSpc>
                  <a:spcPct val="100000"/>
                </a:lnSpc>
                <a:spcBef>
                  <a:spcPct val="0"/>
                </a:spcBef>
                <a:spcAft>
                  <a:spcPct val="0"/>
                </a:spcAft>
                <a:buClrTx/>
                <a:buSzTx/>
                <a:buFontTx/>
                <a:buNone/>
                <a:tabLst/>
                <a:defRPr/>
              </a:pPr>
              <a:t>4</a:t>
            </a:fld>
            <a:endParaRPr kumimoji="1" lang="en-GB" altLang="zh-TW" sz="12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63491" name="Rectangle 2">
            <a:extLst>
              <a:ext uri="{FF2B5EF4-FFF2-40B4-BE49-F238E27FC236}">
                <a16:creationId xmlns:a16="http://schemas.microsoft.com/office/drawing/2014/main" id="{7FDCC1CA-3ADB-4970-A1DD-B108B3ABBE35}"/>
              </a:ext>
            </a:extLst>
          </p:cNvPr>
          <p:cNvSpPr>
            <a:spLocks noGrp="1" noRot="1" noChangeAspect="1" noChangeArrowheads="1" noTextEdit="1"/>
          </p:cNvSpPr>
          <p:nvPr>
            <p:ph type="sldImg"/>
          </p:nvPr>
        </p:nvSpPr>
        <p:spPr>
          <a:xfrm>
            <a:off x="147638" y="741363"/>
            <a:ext cx="6573837" cy="3698875"/>
          </a:xfrm>
          <a:ln/>
        </p:spPr>
      </p:sp>
      <p:sp>
        <p:nvSpPr>
          <p:cNvPr id="63492" name="Rectangle 3">
            <a:extLst>
              <a:ext uri="{FF2B5EF4-FFF2-40B4-BE49-F238E27FC236}">
                <a16:creationId xmlns:a16="http://schemas.microsoft.com/office/drawing/2014/main" id="{1121D50E-38B8-4F5D-A77D-D26399ADB4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extLst>
      <p:ext uri="{BB962C8B-B14F-4D97-AF65-F5344CB8AC3E}">
        <p14:creationId xmlns:p14="http://schemas.microsoft.com/office/powerpoint/2010/main" val="37170780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In information retrieval, an index term (also known as subject term, subject heading, descriptor, or keyword) is a term that captures the essence of the topic of a document. Index terms make up a controlled vocabulary for use in bibliographic records. </a:t>
            </a:r>
          </a:p>
        </p:txBody>
      </p:sp>
    </p:spTree>
    <p:extLst>
      <p:ext uri="{BB962C8B-B14F-4D97-AF65-F5344CB8AC3E}">
        <p14:creationId xmlns:p14="http://schemas.microsoft.com/office/powerpoint/2010/main" val="29936527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111206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256</a:t>
            </a:r>
          </a:p>
        </p:txBody>
      </p:sp>
    </p:spTree>
    <p:extLst>
      <p:ext uri="{BB962C8B-B14F-4D97-AF65-F5344CB8AC3E}">
        <p14:creationId xmlns:p14="http://schemas.microsoft.com/office/powerpoint/2010/main" val="3023038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730846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253017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4724000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8263847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29720267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Take the reciprocal [</a:t>
            </a:r>
            <a:r>
              <a:rPr lang="en-US" dirty="0" err="1"/>
              <a:t>rɪˈsɪprək</a:t>
            </a:r>
            <a:r>
              <a:rPr lang="en-US" dirty="0"/>
              <a:t>(ə)l] </a:t>
            </a:r>
          </a:p>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0"/>
              </a:spcBef>
              <a:spcAft>
                <a:spcPct val="0"/>
              </a:spcAft>
              <a:buClrTx/>
              <a:buSzTx/>
              <a:buFontTx/>
              <a:buNone/>
              <a:tabLst/>
              <a:defRPr/>
            </a:pPr>
            <a:r>
              <a:rPr lang="en-US" dirty="0"/>
              <a:t>dividing the number one </a:t>
            </a:r>
          </a:p>
        </p:txBody>
      </p:sp>
    </p:spTree>
    <p:extLst>
      <p:ext uri="{BB962C8B-B14F-4D97-AF65-F5344CB8AC3E}">
        <p14:creationId xmlns:p14="http://schemas.microsoft.com/office/powerpoint/2010/main" val="6028270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4207791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2341211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2723676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39249108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1845433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2020, Chapter, 23 P468</a:t>
            </a:r>
          </a:p>
          <a:p>
            <a:pPr marL="0" marR="0" indent="265430" algn="just">
              <a:spcBef>
                <a:spcPts val="0"/>
              </a:spcBef>
              <a:spcAft>
                <a:spcPts val="600"/>
              </a:spcAft>
            </a:pPr>
            <a:r>
              <a:rPr lang="en-US" sz="1800" kern="100" dirty="0">
                <a:effectLst/>
                <a:latin typeface="Times New Roman" panose="02020603050405020304" pitchFamily="18" charset="0"/>
                <a:ea typeface="PMingLiU" panose="02020500000000000000" pitchFamily="18" charset="-120"/>
              </a:rPr>
              <a:t>A slightly more complex variant in the </a:t>
            </a:r>
            <a:r>
              <a:rPr lang="en-US" sz="1800" kern="100" dirty="0" err="1">
                <a:effectLst/>
                <a:latin typeface="Times New Roman" panose="02020603050405020304" pitchFamily="18" charset="0"/>
                <a:ea typeface="PMingLiU" panose="02020500000000000000" pitchFamily="18" charset="-120"/>
              </a:rPr>
              <a:t>tf-idf</a:t>
            </a:r>
            <a:r>
              <a:rPr lang="en-US" sz="1800" kern="100" dirty="0">
                <a:effectLst/>
                <a:latin typeface="Times New Roman" panose="02020603050405020304" pitchFamily="18" charset="0"/>
                <a:ea typeface="PMingLiU" panose="02020500000000000000" pitchFamily="18" charset="-120"/>
              </a:rPr>
              <a:t> family is the BM25 weighting scheme (sometimes called Okapi BM25 after the Okapi IR system in which it was introduced </a:t>
            </a:r>
            <a:r>
              <a:rPr lang="en-US" altLang="zh-CN" sz="1800" kern="100" dirty="0">
                <a:effectLst/>
                <a:latin typeface="Times New Roman" panose="02020603050405020304" pitchFamily="18" charset="0"/>
                <a:ea typeface="PMingLiU" panose="02020500000000000000" pitchFamily="18" charset="-120"/>
              </a:rPr>
              <a:t>in</a:t>
            </a:r>
            <a:r>
              <a:rPr lang="zh-CN" altLang="en-US" sz="1800" kern="100" baseline="0" dirty="0">
                <a:effectLst/>
                <a:latin typeface="Times New Roman" panose="02020603050405020304" pitchFamily="18" charset="0"/>
                <a:ea typeface="PMingLiU" panose="02020500000000000000" pitchFamily="18" charset="-120"/>
              </a:rPr>
              <a:t> </a:t>
            </a:r>
            <a:r>
              <a:rPr lang="en-US" altLang="zh-CN" sz="1800" b="1" kern="100" baseline="0" dirty="0">
                <a:effectLst/>
                <a:latin typeface="Times New Roman" panose="02020603050405020304" pitchFamily="18" charset="0"/>
                <a:ea typeface="PMingLiU" panose="02020500000000000000" pitchFamily="18" charset="-120"/>
              </a:rPr>
              <a:t>1995</a:t>
            </a:r>
            <a:r>
              <a:rPr lang="en-US" sz="1800" kern="100" dirty="0">
                <a:effectLst/>
                <a:latin typeface="Times New Roman" panose="02020603050405020304" pitchFamily="18" charset="0"/>
                <a:ea typeface="PMingLiU" panose="02020500000000000000" pitchFamily="18" charset="-120"/>
              </a:rPr>
              <a:t>. BM25 adds two parameters: k adjust</a:t>
            </a:r>
            <a:r>
              <a:rPr lang="en-US" altLang="zh-CN" sz="1800" kern="100" dirty="0">
                <a:effectLst/>
                <a:latin typeface="Times New Roman" panose="02020603050405020304" pitchFamily="18" charset="0"/>
                <a:ea typeface="PMingLiU" panose="02020500000000000000" pitchFamily="18" charset="-120"/>
              </a:rPr>
              <a:t>s</a:t>
            </a:r>
            <a:r>
              <a:rPr lang="en-US" sz="1800" kern="100" dirty="0">
                <a:effectLst/>
                <a:latin typeface="Times New Roman" panose="02020603050405020304" pitchFamily="18" charset="0"/>
                <a:ea typeface="PMingLiU" panose="02020500000000000000" pitchFamily="18" charset="-120"/>
              </a:rPr>
              <a:t> the balance between term frequency and IDF, and b, which controls the importance of document length normalization.</a:t>
            </a:r>
            <a:endParaRPr lang="en-US" sz="1800" kern="100" dirty="0">
              <a:effectLst/>
              <a:latin typeface="Times New Roman" panose="02020603050405020304" pitchFamily="18" charset="0"/>
              <a:ea typeface="SimSun" panose="02010600030101010101" pitchFamily="2" charset="-122"/>
            </a:endParaRPr>
          </a:p>
          <a:p>
            <a:endParaRPr lang="en-US" altLang="zh-TW" dirty="0"/>
          </a:p>
        </p:txBody>
      </p:sp>
    </p:spTree>
    <p:extLst>
      <p:ext uri="{BB962C8B-B14F-4D97-AF65-F5344CB8AC3E}">
        <p14:creationId xmlns:p14="http://schemas.microsoft.com/office/powerpoint/2010/main" val="31525464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C5E932EC-AB2D-4745-BD4D-7ACAD437E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079DB17-2219-4009-9E2A-C44B8979E221}" type="slidenum">
              <a:rPr lang="zh-TW" altLang="en-GB" sz="1200">
                <a:latin typeface="Times New Roman" panose="02020603050405020304" pitchFamily="18" charset="0"/>
              </a:rPr>
              <a:pPr/>
              <a:t>54</a:t>
            </a:fld>
            <a:endParaRPr lang="en-GB" altLang="zh-TW" sz="1200">
              <a:latin typeface="Times New Roman" panose="02020603050405020304" pitchFamily="18" charset="0"/>
            </a:endParaRPr>
          </a:p>
        </p:txBody>
      </p:sp>
      <p:sp>
        <p:nvSpPr>
          <p:cNvPr id="14339" name="Rectangle 2">
            <a:extLst>
              <a:ext uri="{FF2B5EF4-FFF2-40B4-BE49-F238E27FC236}">
                <a16:creationId xmlns:a16="http://schemas.microsoft.com/office/drawing/2014/main" id="{EE02CE08-569B-4C19-97F9-308C88D170F6}"/>
              </a:ext>
            </a:extLst>
          </p:cNvPr>
          <p:cNvSpPr>
            <a:spLocks noGrp="1" noRot="1" noChangeAspect="1" noChangeArrowheads="1" noTextEdit="1"/>
          </p:cNvSpPr>
          <p:nvPr>
            <p:ph type="sldImg"/>
          </p:nvPr>
        </p:nvSpPr>
        <p:spPr>
          <a:xfrm>
            <a:off x="2768600" y="506413"/>
            <a:ext cx="4500563" cy="2532062"/>
          </a:xfrm>
          <a:ln/>
        </p:spPr>
      </p:sp>
      <p:sp>
        <p:nvSpPr>
          <p:cNvPr id="14340" name="Rectangle 3">
            <a:extLst>
              <a:ext uri="{FF2B5EF4-FFF2-40B4-BE49-F238E27FC236}">
                <a16:creationId xmlns:a16="http://schemas.microsoft.com/office/drawing/2014/main" id="{C82F4D90-C06B-41F7-B164-9D55F7C5B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0"/>
              </a:spcBef>
            </a:pPr>
            <a:endParaRPr lang="en-GB" altLang="zh-TW" dirty="0"/>
          </a:p>
        </p:txBody>
      </p:sp>
    </p:spTree>
    <p:extLst>
      <p:ext uri="{BB962C8B-B14F-4D97-AF65-F5344CB8AC3E}">
        <p14:creationId xmlns:p14="http://schemas.microsoft.com/office/powerpoint/2010/main" val="42309257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C5E932EC-AB2D-4745-BD4D-7ACAD437E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079DB17-2219-4009-9E2A-C44B8979E221}" type="slidenum">
              <a:rPr lang="zh-TW" altLang="en-GB" sz="1200">
                <a:latin typeface="Times New Roman" panose="02020603050405020304" pitchFamily="18" charset="0"/>
              </a:rPr>
              <a:pPr/>
              <a:t>55</a:t>
            </a:fld>
            <a:endParaRPr lang="en-GB" altLang="zh-TW" sz="1200">
              <a:latin typeface="Times New Roman" panose="02020603050405020304" pitchFamily="18" charset="0"/>
            </a:endParaRPr>
          </a:p>
        </p:txBody>
      </p:sp>
      <p:sp>
        <p:nvSpPr>
          <p:cNvPr id="14339" name="Rectangle 2">
            <a:extLst>
              <a:ext uri="{FF2B5EF4-FFF2-40B4-BE49-F238E27FC236}">
                <a16:creationId xmlns:a16="http://schemas.microsoft.com/office/drawing/2014/main" id="{EE02CE08-569B-4C19-97F9-308C88D170F6}"/>
              </a:ext>
            </a:extLst>
          </p:cNvPr>
          <p:cNvSpPr>
            <a:spLocks noGrp="1" noRot="1" noChangeAspect="1" noChangeArrowheads="1" noTextEdit="1"/>
          </p:cNvSpPr>
          <p:nvPr>
            <p:ph type="sldImg"/>
          </p:nvPr>
        </p:nvSpPr>
        <p:spPr>
          <a:xfrm>
            <a:off x="147638" y="741363"/>
            <a:ext cx="6573837" cy="3698875"/>
          </a:xfrm>
          <a:ln/>
        </p:spPr>
      </p:sp>
      <p:sp>
        <p:nvSpPr>
          <p:cNvPr id="14340" name="Rectangle 3">
            <a:extLst>
              <a:ext uri="{FF2B5EF4-FFF2-40B4-BE49-F238E27FC236}">
                <a16:creationId xmlns:a16="http://schemas.microsoft.com/office/drawing/2014/main" id="{C82F4D90-C06B-41F7-B164-9D55F7C5B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0"/>
              </a:spcBef>
            </a:pPr>
            <a:endParaRPr lang="en-GB" altLang="zh-TW"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a:extLst>
              <a:ext uri="{FF2B5EF4-FFF2-40B4-BE49-F238E27FC236}">
                <a16:creationId xmlns:a16="http://schemas.microsoft.com/office/drawing/2014/main" id="{814DCF21-4FDB-440A-8644-19DE7A398F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4238">
              <a:defRPr kumimoji="1" sz="1600">
                <a:solidFill>
                  <a:schemeClr val="tx1"/>
                </a:solidFill>
                <a:latin typeface="Arial" panose="020B0604020202020204" pitchFamily="34" charset="0"/>
                <a:ea typeface="新細明體" panose="02020500000000000000" pitchFamily="18" charset="-120"/>
              </a:defRPr>
            </a:lvl1pPr>
            <a:lvl2pPr marL="742950" indent="-285750" defTabSz="884238">
              <a:defRPr kumimoji="1" sz="1600">
                <a:solidFill>
                  <a:schemeClr val="tx1"/>
                </a:solidFill>
                <a:latin typeface="Arial" panose="020B0604020202020204" pitchFamily="34" charset="0"/>
                <a:ea typeface="新細明體" panose="02020500000000000000" pitchFamily="18" charset="-120"/>
              </a:defRPr>
            </a:lvl2pPr>
            <a:lvl3pPr marL="1143000" indent="-228600" defTabSz="884238">
              <a:defRPr kumimoji="1" sz="1600">
                <a:solidFill>
                  <a:schemeClr val="tx1"/>
                </a:solidFill>
                <a:latin typeface="Arial" panose="020B0604020202020204" pitchFamily="34" charset="0"/>
                <a:ea typeface="新細明體" panose="02020500000000000000" pitchFamily="18" charset="-120"/>
              </a:defRPr>
            </a:lvl3pPr>
            <a:lvl4pPr marL="1600200" indent="-228600" defTabSz="884238">
              <a:defRPr kumimoji="1" sz="1600">
                <a:solidFill>
                  <a:schemeClr val="tx1"/>
                </a:solidFill>
                <a:latin typeface="Arial" panose="020B0604020202020204" pitchFamily="34" charset="0"/>
                <a:ea typeface="新細明體" panose="02020500000000000000" pitchFamily="18" charset="-120"/>
              </a:defRPr>
            </a:lvl4pPr>
            <a:lvl5pPr marL="2057400" indent="-228600" defTabSz="884238">
              <a:defRPr kumimoji="1" sz="1600">
                <a:solidFill>
                  <a:schemeClr val="tx1"/>
                </a:solidFill>
                <a:latin typeface="Arial" panose="020B0604020202020204" pitchFamily="34" charset="0"/>
                <a:ea typeface="新細明體" panose="02020500000000000000" pitchFamily="18" charset="-120"/>
              </a:defRPr>
            </a:lvl5pPr>
            <a:lvl6pPr marL="25146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BB9A3D7-EA95-4474-85A5-A328BE00E0F4}" type="slidenum">
              <a:rPr lang="zh-TW" altLang="en-GB" sz="1200" smtClean="0">
                <a:solidFill>
                  <a:srgbClr val="000000"/>
                </a:solidFill>
                <a:latin typeface="Times New Roman" panose="02020603050405020304" pitchFamily="18" charset="0"/>
              </a:rPr>
              <a:pPr/>
              <a:t>56</a:t>
            </a:fld>
            <a:endParaRPr lang="en-GB" altLang="zh-TW" sz="1200">
              <a:solidFill>
                <a:srgbClr val="000000"/>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EC191555-1F6B-4748-B63B-A1189680A732}"/>
              </a:ext>
            </a:extLst>
          </p:cNvPr>
          <p:cNvSpPr>
            <a:spLocks noGrp="1" noRot="1" noChangeAspect="1" noChangeArrowheads="1" noTextEdit="1"/>
          </p:cNvSpPr>
          <p:nvPr>
            <p:ph type="sldImg"/>
          </p:nvPr>
        </p:nvSpPr>
        <p:spPr>
          <a:xfrm>
            <a:off x="147638" y="741363"/>
            <a:ext cx="6573837" cy="3698875"/>
          </a:xfrm>
          <a:ln/>
        </p:spPr>
      </p:sp>
      <p:sp>
        <p:nvSpPr>
          <p:cNvPr id="28676" name="Rectangle 3">
            <a:extLst>
              <a:ext uri="{FF2B5EF4-FFF2-40B4-BE49-F238E27FC236}">
                <a16:creationId xmlns:a16="http://schemas.microsoft.com/office/drawing/2014/main" id="{34C8B5E1-9A10-4F7A-A5DA-10A8F6E694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1722912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    Sentence segmentation is an important step in text processing. The most useful cues for segmenting a text into sentences are punctuation, like periods, question marks, and exclamation points. </a:t>
            </a:r>
          </a:p>
        </p:txBody>
      </p:sp>
    </p:spTree>
    <p:extLst>
      <p:ext uri="{BB962C8B-B14F-4D97-AF65-F5344CB8AC3E}">
        <p14:creationId xmlns:p14="http://schemas.microsoft.com/office/powerpoint/2010/main" val="807689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b="1" dirty="0"/>
              <a:t>semicolon</a:t>
            </a:r>
            <a:r>
              <a:rPr lang="en-US" b="0" dirty="0"/>
              <a:t> </a:t>
            </a:r>
            <a:r>
              <a:rPr lang="en-US" dirty="0"/>
              <a:t>[ˌ</a:t>
            </a:r>
            <a:r>
              <a:rPr lang="en-US" dirty="0" err="1"/>
              <a:t>semiˈkəʊlɒn</a:t>
            </a:r>
            <a:r>
              <a:rPr lang="en-US" dirty="0"/>
              <a:t>] </a:t>
            </a:r>
          </a:p>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TW" dirty="0"/>
              <a:t>https://stanfordnlp.github.io/CoreNLP/</a:t>
            </a:r>
          </a:p>
          <a:p>
            <a:r>
              <a:rPr lang="en-US" altLang="zh-TW" dirty="0"/>
              <a:t>    In general, sentence tokenization methods work by first deciding (based on rules or machine learning) whether a period is part of the word or is a sentence-boundary marker. An </a:t>
            </a:r>
            <a:r>
              <a:rPr lang="en-US" altLang="zh-TW" b="1" dirty="0"/>
              <a:t>abbreviation dictionary </a:t>
            </a:r>
            <a:r>
              <a:rPr lang="en-US" altLang="zh-TW" dirty="0"/>
              <a:t>can help determine whether the period is part of a commonly used abbreviation; the dictionaries can be hand-built or machine-learned (Kiss and Strunk, 2006), as can the final sentence splitter.</a:t>
            </a:r>
          </a:p>
        </p:txBody>
      </p:sp>
    </p:spTree>
    <p:extLst>
      <p:ext uri="{BB962C8B-B14F-4D97-AF65-F5344CB8AC3E}">
        <p14:creationId xmlns:p14="http://schemas.microsoft.com/office/powerpoint/2010/main" val="1053499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dirty="0"/>
          </a:p>
        </p:txBody>
      </p:sp>
    </p:spTree>
    <p:extLst>
      <p:ext uri="{BB962C8B-B14F-4D97-AF65-F5344CB8AC3E}">
        <p14:creationId xmlns:p14="http://schemas.microsoft.com/office/powerpoint/2010/main" val="2129327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03A33F-C76C-43C5-AB7A-455DABC1EC92}"/>
              </a:ext>
            </a:extLst>
          </p:cNvPr>
          <p:cNvSpPr>
            <a:spLocks noGrp="1" noRot="1" noChangeAspect="1" noTextEdit="1"/>
          </p:cNvSpPr>
          <p:nvPr>
            <p:ph type="sldImg"/>
          </p:nvPr>
        </p:nvSpPr>
        <p:spPr bwMode="auto">
          <a:xfrm>
            <a:off x="147638" y="741363"/>
            <a:ext cx="6573837" cy="36988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Rectangle 3">
            <a:extLst>
              <a:ext uri="{FF2B5EF4-FFF2-40B4-BE49-F238E27FC236}">
                <a16:creationId xmlns:a16="http://schemas.microsoft.com/office/drawing/2014/main" id="{A27CA9A5-E929-48A5-9512-651E3290BB5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dirty="0"/>
              <a:t>9 vs 7</a:t>
            </a:r>
          </a:p>
          <a:p>
            <a:r>
              <a:rPr lang="en-US" altLang="zh-TW" dirty="0"/>
              <a:t>10 vs 8</a:t>
            </a:r>
          </a:p>
        </p:txBody>
      </p:sp>
    </p:spTree>
    <p:extLst>
      <p:ext uri="{BB962C8B-B14F-4D97-AF65-F5344CB8AC3E}">
        <p14:creationId xmlns:p14="http://schemas.microsoft.com/office/powerpoint/2010/main" val="2574437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F1F0CA4-5E1B-4A71-AB27-DDED09B0F692}"/>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E453D594-A7EA-40BD-852D-D4D747AF5CEE}"/>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b="0">
                <a:solidFill>
                  <a:srgbClr val="000000"/>
                </a:solidFill>
                <a:latin typeface="Times New Roman" panose="02020603050405020304" pitchFamily="18" charset="0"/>
              </a:endParaRPr>
            </a:p>
          </p:txBody>
        </p:sp>
        <p:sp>
          <p:nvSpPr>
            <p:cNvPr id="6" name="Rectangle 4">
              <a:extLst>
                <a:ext uri="{FF2B5EF4-FFF2-40B4-BE49-F238E27FC236}">
                  <a16:creationId xmlns:a16="http://schemas.microsoft.com/office/drawing/2014/main" id="{B625BD3E-0240-40DD-A0AB-D255E281A8BA}"/>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grpSp>
          <p:nvGrpSpPr>
            <p:cNvPr id="7" name="Group 5">
              <a:extLst>
                <a:ext uri="{FF2B5EF4-FFF2-40B4-BE49-F238E27FC236}">
                  <a16:creationId xmlns:a16="http://schemas.microsoft.com/office/drawing/2014/main" id="{F363DB8C-8A8E-479D-BC4F-7A978A130978}"/>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E1D375CD-E1BE-4530-BFA5-9A86CAEC08F7}"/>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9" name="Rectangle 7">
                <a:extLst>
                  <a:ext uri="{FF2B5EF4-FFF2-40B4-BE49-F238E27FC236}">
                    <a16:creationId xmlns:a16="http://schemas.microsoft.com/office/drawing/2014/main" id="{811D18BA-C204-4785-8A05-996C4E876BA4}"/>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0" name="Rectangle 8">
                <a:extLst>
                  <a:ext uri="{FF2B5EF4-FFF2-40B4-BE49-F238E27FC236}">
                    <a16:creationId xmlns:a16="http://schemas.microsoft.com/office/drawing/2014/main" id="{9BF95AA7-7013-4E8D-A57E-29096C7A0D6E}"/>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1" name="Rectangle 9">
                <a:extLst>
                  <a:ext uri="{FF2B5EF4-FFF2-40B4-BE49-F238E27FC236}">
                    <a16:creationId xmlns:a16="http://schemas.microsoft.com/office/drawing/2014/main" id="{47B0B346-A065-4CC2-A320-B54F8C1400B2}"/>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2" name="Rectangle 10">
                <a:extLst>
                  <a:ext uri="{FF2B5EF4-FFF2-40B4-BE49-F238E27FC236}">
                    <a16:creationId xmlns:a16="http://schemas.microsoft.com/office/drawing/2014/main" id="{1FE2DC0B-AF27-49A0-90E5-7EF4267978BC}"/>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3" name="Rectangle 11">
                <a:extLst>
                  <a:ext uri="{FF2B5EF4-FFF2-40B4-BE49-F238E27FC236}">
                    <a16:creationId xmlns:a16="http://schemas.microsoft.com/office/drawing/2014/main" id="{9F388EFD-EE25-4143-B0BA-5FFE56929AA7}"/>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4" name="Rectangle 12">
                <a:extLst>
                  <a:ext uri="{FF2B5EF4-FFF2-40B4-BE49-F238E27FC236}">
                    <a16:creationId xmlns:a16="http://schemas.microsoft.com/office/drawing/2014/main" id="{B02B6932-B335-4FE2-9194-FFB4D65C7431}"/>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5" name="Rectangle 13">
                <a:extLst>
                  <a:ext uri="{FF2B5EF4-FFF2-40B4-BE49-F238E27FC236}">
                    <a16:creationId xmlns:a16="http://schemas.microsoft.com/office/drawing/2014/main" id="{FBD24D2F-5EF8-4C56-8B1B-3F1EB7C903A6}"/>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6" name="Rectangle 14">
                <a:extLst>
                  <a:ext uri="{FF2B5EF4-FFF2-40B4-BE49-F238E27FC236}">
                    <a16:creationId xmlns:a16="http://schemas.microsoft.com/office/drawing/2014/main" id="{D5D077D0-3350-4F80-A079-AFBD1AE97224}"/>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7" name="Rectangle 15">
                <a:extLst>
                  <a:ext uri="{FF2B5EF4-FFF2-40B4-BE49-F238E27FC236}">
                    <a16:creationId xmlns:a16="http://schemas.microsoft.com/office/drawing/2014/main" id="{357DEFE8-FECA-42A4-BD63-79E66F27733C}"/>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grpSp>
      </p:grpSp>
      <p:sp>
        <p:nvSpPr>
          <p:cNvPr id="769043" name="Rectangle 19"/>
          <p:cNvSpPr>
            <a:spLocks noGrp="1" noChangeArrowheads="1"/>
          </p:cNvSpPr>
          <p:nvPr>
            <p:ph type="ctrTitle"/>
          </p:nvPr>
        </p:nvSpPr>
        <p:spPr>
          <a:xfrm>
            <a:off x="3962400" y="1828800"/>
            <a:ext cx="8026400" cy="2209800"/>
          </a:xfrm>
          <a:noFill/>
        </p:spPr>
        <p:txBody>
          <a:bodyPr/>
          <a:lstStyle>
            <a:lvl1pPr>
              <a:defRPr sz="5000">
                <a:solidFill>
                  <a:srgbClr val="FFFFFF"/>
                </a:solidFill>
              </a:defRPr>
            </a:lvl1pPr>
          </a:lstStyle>
          <a:p>
            <a:r>
              <a:rPr lang="en-US" altLang="zh-TW"/>
              <a:t>Click to edit Master title style</a:t>
            </a:r>
          </a:p>
        </p:txBody>
      </p:sp>
      <p:sp>
        <p:nvSpPr>
          <p:cNvPr id="76904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800"/>
            </a:lvl1pPr>
          </a:lstStyle>
          <a:p>
            <a:r>
              <a:rPr lang="en-US" altLang="zh-TW"/>
              <a:t>Click to edit Master subtitle style</a:t>
            </a:r>
          </a:p>
        </p:txBody>
      </p:sp>
      <p:sp>
        <p:nvSpPr>
          <p:cNvPr id="18" name="Rectangle 16">
            <a:extLst>
              <a:ext uri="{FF2B5EF4-FFF2-40B4-BE49-F238E27FC236}">
                <a16:creationId xmlns:a16="http://schemas.microsoft.com/office/drawing/2014/main" id="{989F2940-4FEB-4920-B33F-7A922EE05ECB}"/>
              </a:ext>
            </a:extLst>
          </p:cNvPr>
          <p:cNvSpPr>
            <a:spLocks noGrp="1" noChangeArrowheads="1"/>
          </p:cNvSpPr>
          <p:nvPr>
            <p:ph type="dt" sz="half" idx="10"/>
          </p:nvPr>
        </p:nvSpPr>
        <p:spPr>
          <a:xfrm>
            <a:off x="609600" y="6248400"/>
            <a:ext cx="2844800" cy="457200"/>
          </a:xfrm>
        </p:spPr>
        <p:txBody>
          <a:bodyPr/>
          <a:lstStyle>
            <a:lvl1pPr>
              <a:defRPr/>
            </a:lvl1pPr>
          </a:lstStyle>
          <a:p>
            <a:pPr>
              <a:defRPr/>
            </a:pPr>
            <a:r>
              <a:rPr lang="en-US"/>
              <a:t>10/04/2007</a:t>
            </a:r>
            <a:endParaRPr lang="en-US" altLang="zh-TW"/>
          </a:p>
        </p:txBody>
      </p:sp>
      <p:sp>
        <p:nvSpPr>
          <p:cNvPr id="19" name="Rectangle 17">
            <a:extLst>
              <a:ext uri="{FF2B5EF4-FFF2-40B4-BE49-F238E27FC236}">
                <a16:creationId xmlns:a16="http://schemas.microsoft.com/office/drawing/2014/main" id="{4415331C-23AC-434C-8659-8105D324C92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zh-TW" altLang="en-US"/>
              <a:t>COMP323P Foundations of Chinese Computing (Lecture 6)</a:t>
            </a:r>
            <a:endParaRPr lang="en-US" altLang="zh-TW"/>
          </a:p>
        </p:txBody>
      </p:sp>
      <p:sp>
        <p:nvSpPr>
          <p:cNvPr id="20" name="Rectangle 18">
            <a:extLst>
              <a:ext uri="{FF2B5EF4-FFF2-40B4-BE49-F238E27FC236}">
                <a16:creationId xmlns:a16="http://schemas.microsoft.com/office/drawing/2014/main" id="{78A0981A-115F-419E-889B-77CB79ED2ABF}"/>
              </a:ext>
            </a:extLst>
          </p:cNvPr>
          <p:cNvSpPr>
            <a:spLocks noGrp="1" noChangeArrowheads="1"/>
          </p:cNvSpPr>
          <p:nvPr>
            <p:ph type="sldNum" sz="quarter" idx="12"/>
          </p:nvPr>
        </p:nvSpPr>
        <p:spPr>
          <a:xfrm>
            <a:off x="8737600" y="6248400"/>
            <a:ext cx="2844800" cy="457200"/>
          </a:xfrm>
        </p:spPr>
        <p:txBody>
          <a:bodyPr/>
          <a:lstStyle>
            <a:lvl1pPr>
              <a:defRPr/>
            </a:lvl1pPr>
          </a:lstStyle>
          <a:p>
            <a:fld id="{6562537A-A7D8-4483-A609-FBC8A0E7026A}" type="slidenum">
              <a:rPr lang="zh-TW" altLang="en-US"/>
              <a:pPr/>
              <a:t>‹#›</a:t>
            </a:fld>
            <a:endParaRPr lang="en-US" altLang="zh-TW"/>
          </a:p>
        </p:txBody>
      </p:sp>
    </p:spTree>
    <p:extLst>
      <p:ext uri="{BB962C8B-B14F-4D97-AF65-F5344CB8AC3E}">
        <p14:creationId xmlns:p14="http://schemas.microsoft.com/office/powerpoint/2010/main" val="4254788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7E1E6653-4322-4F91-A69E-7416C5D028BF}"/>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5" name="Rectangle 3">
            <a:extLst>
              <a:ext uri="{FF2B5EF4-FFF2-40B4-BE49-F238E27FC236}">
                <a16:creationId xmlns:a16="http://schemas.microsoft.com/office/drawing/2014/main" id="{21E7427E-F0E7-4234-BBA4-DB3B4FA92178}"/>
              </a:ext>
            </a:extLst>
          </p:cNvPr>
          <p:cNvSpPr>
            <a:spLocks noGrp="1" noChangeArrowheads="1"/>
          </p:cNvSpPr>
          <p:nvPr>
            <p:ph type="sldNum" sz="quarter" idx="11"/>
          </p:nvPr>
        </p:nvSpPr>
        <p:spPr>
          <a:ln/>
        </p:spPr>
        <p:txBody>
          <a:bodyPr/>
          <a:lstStyle>
            <a:lvl1pPr>
              <a:defRPr/>
            </a:lvl1pPr>
          </a:lstStyle>
          <a:p>
            <a:fld id="{149687AE-F1AC-476B-BF65-6D08A7AEB10C}" type="slidenum">
              <a:rPr lang="zh-TW" altLang="en-US"/>
              <a:pPr/>
              <a:t>‹#›</a:t>
            </a:fld>
            <a:endParaRPr lang="en-US" altLang="zh-TW"/>
          </a:p>
        </p:txBody>
      </p:sp>
      <p:sp>
        <p:nvSpPr>
          <p:cNvPr id="6" name="Rectangle 16">
            <a:extLst>
              <a:ext uri="{FF2B5EF4-FFF2-40B4-BE49-F238E27FC236}">
                <a16:creationId xmlns:a16="http://schemas.microsoft.com/office/drawing/2014/main" id="{46CBE6CD-D0AC-4FE4-B7A2-2622EAD0B4FD}"/>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2142193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0"/>
            <a:ext cx="27432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33400"/>
            <a:ext cx="80264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FA004BA-28AE-406D-A000-04C2F3432C57}"/>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5" name="Rectangle 3">
            <a:extLst>
              <a:ext uri="{FF2B5EF4-FFF2-40B4-BE49-F238E27FC236}">
                <a16:creationId xmlns:a16="http://schemas.microsoft.com/office/drawing/2014/main" id="{68C2CF2E-F12B-4BD0-8B4F-CF32901CD1C0}"/>
              </a:ext>
            </a:extLst>
          </p:cNvPr>
          <p:cNvSpPr>
            <a:spLocks noGrp="1" noChangeArrowheads="1"/>
          </p:cNvSpPr>
          <p:nvPr>
            <p:ph type="sldNum" sz="quarter" idx="11"/>
          </p:nvPr>
        </p:nvSpPr>
        <p:spPr>
          <a:ln/>
        </p:spPr>
        <p:txBody>
          <a:bodyPr/>
          <a:lstStyle>
            <a:lvl1pPr>
              <a:defRPr/>
            </a:lvl1pPr>
          </a:lstStyle>
          <a:p>
            <a:fld id="{8CCBE2DC-AD4F-4AD8-9752-64A7B09595AD}" type="slidenum">
              <a:rPr lang="zh-TW" altLang="en-US"/>
              <a:pPr/>
              <a:t>‹#›</a:t>
            </a:fld>
            <a:endParaRPr lang="en-US" altLang="zh-TW"/>
          </a:p>
        </p:txBody>
      </p:sp>
      <p:sp>
        <p:nvSpPr>
          <p:cNvPr id="6" name="Rectangle 16">
            <a:extLst>
              <a:ext uri="{FF2B5EF4-FFF2-40B4-BE49-F238E27FC236}">
                <a16:creationId xmlns:a16="http://schemas.microsoft.com/office/drawing/2014/main" id="{CA8D4D52-DDCC-4824-9E82-50E37FFD9E6F}"/>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4945551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CF4970D-1EA1-46EE-A335-CDD61F165364}"/>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4EEF8E0D-5A29-4F6F-9422-0FD8F3F5E9B7}"/>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b="0">
                <a:solidFill>
                  <a:srgbClr val="000000"/>
                </a:solidFill>
                <a:latin typeface="Times New Roman" panose="02020603050405020304" pitchFamily="18" charset="0"/>
              </a:endParaRPr>
            </a:p>
          </p:txBody>
        </p:sp>
        <p:sp>
          <p:nvSpPr>
            <p:cNvPr id="6" name="Rectangle 4">
              <a:extLst>
                <a:ext uri="{FF2B5EF4-FFF2-40B4-BE49-F238E27FC236}">
                  <a16:creationId xmlns:a16="http://schemas.microsoft.com/office/drawing/2014/main" id="{7F5DE2E2-66F3-471D-8FBC-186CC2D525F7}"/>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grpSp>
          <p:nvGrpSpPr>
            <p:cNvPr id="7" name="Group 5">
              <a:extLst>
                <a:ext uri="{FF2B5EF4-FFF2-40B4-BE49-F238E27FC236}">
                  <a16:creationId xmlns:a16="http://schemas.microsoft.com/office/drawing/2014/main" id="{F5DAD6BB-C994-49D2-949A-41D368C5E195}"/>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DF609981-2AF5-4A55-B039-212B0B745644}"/>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9" name="Rectangle 7">
                <a:extLst>
                  <a:ext uri="{FF2B5EF4-FFF2-40B4-BE49-F238E27FC236}">
                    <a16:creationId xmlns:a16="http://schemas.microsoft.com/office/drawing/2014/main" id="{948E8130-F2B3-4F8A-BCFC-55B3E3B01A62}"/>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0" name="Rectangle 8">
                <a:extLst>
                  <a:ext uri="{FF2B5EF4-FFF2-40B4-BE49-F238E27FC236}">
                    <a16:creationId xmlns:a16="http://schemas.microsoft.com/office/drawing/2014/main" id="{F5BB3FBF-46A2-48F1-B550-11B84A45C102}"/>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1" name="Rectangle 9">
                <a:extLst>
                  <a:ext uri="{FF2B5EF4-FFF2-40B4-BE49-F238E27FC236}">
                    <a16:creationId xmlns:a16="http://schemas.microsoft.com/office/drawing/2014/main" id="{32B955AA-EC02-4DD3-9414-906BEE135276}"/>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2" name="Rectangle 10">
                <a:extLst>
                  <a:ext uri="{FF2B5EF4-FFF2-40B4-BE49-F238E27FC236}">
                    <a16:creationId xmlns:a16="http://schemas.microsoft.com/office/drawing/2014/main" id="{0E6BE13C-F85B-410F-AA0B-A3A0BAF0927B}"/>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3" name="Rectangle 11">
                <a:extLst>
                  <a:ext uri="{FF2B5EF4-FFF2-40B4-BE49-F238E27FC236}">
                    <a16:creationId xmlns:a16="http://schemas.microsoft.com/office/drawing/2014/main" id="{220D7842-D99C-470B-B788-7877936B1D7A}"/>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4" name="Rectangle 12">
                <a:extLst>
                  <a:ext uri="{FF2B5EF4-FFF2-40B4-BE49-F238E27FC236}">
                    <a16:creationId xmlns:a16="http://schemas.microsoft.com/office/drawing/2014/main" id="{FF2F58D8-F173-4C28-A376-9C504DE0FC02}"/>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5" name="Rectangle 13">
                <a:extLst>
                  <a:ext uri="{FF2B5EF4-FFF2-40B4-BE49-F238E27FC236}">
                    <a16:creationId xmlns:a16="http://schemas.microsoft.com/office/drawing/2014/main" id="{AE309E2A-7C02-4DBC-A010-95E0E3B08FF4}"/>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6" name="Rectangle 14">
                <a:extLst>
                  <a:ext uri="{FF2B5EF4-FFF2-40B4-BE49-F238E27FC236}">
                    <a16:creationId xmlns:a16="http://schemas.microsoft.com/office/drawing/2014/main" id="{B698815E-7392-43A3-BCD9-4B0520D9BAA2}"/>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7" name="Rectangle 15">
                <a:extLst>
                  <a:ext uri="{FF2B5EF4-FFF2-40B4-BE49-F238E27FC236}">
                    <a16:creationId xmlns:a16="http://schemas.microsoft.com/office/drawing/2014/main" id="{B8F48A21-4610-4A17-9BDD-15D088483F9A}"/>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grpSp>
      </p:grpSp>
      <p:sp>
        <p:nvSpPr>
          <p:cNvPr id="769043" name="Rectangle 19"/>
          <p:cNvSpPr>
            <a:spLocks noGrp="1" noChangeArrowheads="1"/>
          </p:cNvSpPr>
          <p:nvPr>
            <p:ph type="ctrTitle"/>
          </p:nvPr>
        </p:nvSpPr>
        <p:spPr>
          <a:xfrm>
            <a:off x="3962400" y="1828800"/>
            <a:ext cx="8026400" cy="2209800"/>
          </a:xfrm>
          <a:noFill/>
        </p:spPr>
        <p:txBody>
          <a:bodyPr/>
          <a:lstStyle>
            <a:lvl1pPr>
              <a:defRPr sz="5000">
                <a:solidFill>
                  <a:srgbClr val="FFFFFF"/>
                </a:solidFill>
              </a:defRPr>
            </a:lvl1pPr>
          </a:lstStyle>
          <a:p>
            <a:r>
              <a:rPr lang="en-US" altLang="zh-TW"/>
              <a:t>Click to edit Master title style</a:t>
            </a:r>
          </a:p>
        </p:txBody>
      </p:sp>
      <p:sp>
        <p:nvSpPr>
          <p:cNvPr id="76904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800"/>
            </a:lvl1pPr>
          </a:lstStyle>
          <a:p>
            <a:r>
              <a:rPr lang="en-US" altLang="zh-TW"/>
              <a:t>Click to edit Master subtitle style</a:t>
            </a:r>
          </a:p>
        </p:txBody>
      </p:sp>
      <p:sp>
        <p:nvSpPr>
          <p:cNvPr id="18" name="Rectangle 16">
            <a:extLst>
              <a:ext uri="{FF2B5EF4-FFF2-40B4-BE49-F238E27FC236}">
                <a16:creationId xmlns:a16="http://schemas.microsoft.com/office/drawing/2014/main" id="{64AE0057-C382-4DAB-A78C-C2CE8702F117}"/>
              </a:ext>
            </a:extLst>
          </p:cNvPr>
          <p:cNvSpPr>
            <a:spLocks noGrp="1" noChangeArrowheads="1"/>
          </p:cNvSpPr>
          <p:nvPr>
            <p:ph type="dt" sz="half" idx="10"/>
          </p:nvPr>
        </p:nvSpPr>
        <p:spPr>
          <a:xfrm>
            <a:off x="609600" y="6248400"/>
            <a:ext cx="2844800" cy="457200"/>
          </a:xfrm>
        </p:spPr>
        <p:txBody>
          <a:bodyPr/>
          <a:lstStyle>
            <a:lvl1pPr>
              <a:defRPr/>
            </a:lvl1pPr>
          </a:lstStyle>
          <a:p>
            <a:pPr>
              <a:defRPr/>
            </a:pPr>
            <a:r>
              <a:rPr lang="en-US" altLang="zh-TW"/>
              <a:t>30/04/2011</a:t>
            </a:r>
          </a:p>
        </p:txBody>
      </p:sp>
      <p:sp>
        <p:nvSpPr>
          <p:cNvPr id="19" name="Rectangle 17">
            <a:extLst>
              <a:ext uri="{FF2B5EF4-FFF2-40B4-BE49-F238E27FC236}">
                <a16:creationId xmlns:a16="http://schemas.microsoft.com/office/drawing/2014/main" id="{6C8F5F64-910D-45DC-8BF2-D3AEF98C6AB2}"/>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ltLang="zh-TW"/>
              <a:t>COMP323P Foundation of Chinese Computing (Lecture 4)</a:t>
            </a:r>
          </a:p>
        </p:txBody>
      </p:sp>
      <p:sp>
        <p:nvSpPr>
          <p:cNvPr id="20" name="Rectangle 18">
            <a:extLst>
              <a:ext uri="{FF2B5EF4-FFF2-40B4-BE49-F238E27FC236}">
                <a16:creationId xmlns:a16="http://schemas.microsoft.com/office/drawing/2014/main" id="{C1C393BB-8BA9-445A-A4FF-0454555D6E4C}"/>
              </a:ext>
            </a:extLst>
          </p:cNvPr>
          <p:cNvSpPr>
            <a:spLocks noGrp="1" noChangeArrowheads="1"/>
          </p:cNvSpPr>
          <p:nvPr>
            <p:ph type="sldNum" sz="quarter" idx="12"/>
          </p:nvPr>
        </p:nvSpPr>
        <p:spPr>
          <a:xfrm>
            <a:off x="8737600" y="6248400"/>
            <a:ext cx="2844800" cy="457200"/>
          </a:xfrm>
        </p:spPr>
        <p:txBody>
          <a:bodyPr/>
          <a:lstStyle>
            <a:lvl1pPr>
              <a:defRPr/>
            </a:lvl1pPr>
          </a:lstStyle>
          <a:p>
            <a:fld id="{42C40A0E-7699-4F94-9992-53BB05B8FA79}" type="slidenum">
              <a:rPr lang="zh-TW" altLang="en-US"/>
              <a:pPr/>
              <a:t>‹#›</a:t>
            </a:fld>
            <a:endParaRPr lang="en-US" altLang="zh-TW"/>
          </a:p>
        </p:txBody>
      </p:sp>
    </p:spTree>
    <p:extLst>
      <p:ext uri="{BB962C8B-B14F-4D97-AF65-F5344CB8AC3E}">
        <p14:creationId xmlns:p14="http://schemas.microsoft.com/office/powerpoint/2010/main" val="3594242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7074705D-F3ED-404C-AAC7-582622E3DE26}"/>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5" name="Rectangle 3">
            <a:extLst>
              <a:ext uri="{FF2B5EF4-FFF2-40B4-BE49-F238E27FC236}">
                <a16:creationId xmlns:a16="http://schemas.microsoft.com/office/drawing/2014/main" id="{776FDDE0-2E8A-4E1A-923C-F88A1C4D4118}"/>
              </a:ext>
            </a:extLst>
          </p:cNvPr>
          <p:cNvSpPr>
            <a:spLocks noGrp="1" noChangeArrowheads="1"/>
          </p:cNvSpPr>
          <p:nvPr>
            <p:ph type="sldNum" sz="quarter" idx="11"/>
          </p:nvPr>
        </p:nvSpPr>
        <p:spPr>
          <a:ln/>
        </p:spPr>
        <p:txBody>
          <a:bodyPr/>
          <a:lstStyle>
            <a:lvl1pPr>
              <a:defRPr/>
            </a:lvl1pPr>
          </a:lstStyle>
          <a:p>
            <a:fld id="{EDA6BECA-8E47-4D27-A2F9-A80F111E81F7}" type="slidenum">
              <a:rPr lang="zh-TW" altLang="en-US"/>
              <a:pPr/>
              <a:t>‹#›</a:t>
            </a:fld>
            <a:endParaRPr lang="en-US" altLang="zh-TW"/>
          </a:p>
        </p:txBody>
      </p:sp>
      <p:sp>
        <p:nvSpPr>
          <p:cNvPr id="6" name="Rectangle 16">
            <a:extLst>
              <a:ext uri="{FF2B5EF4-FFF2-40B4-BE49-F238E27FC236}">
                <a16:creationId xmlns:a16="http://schemas.microsoft.com/office/drawing/2014/main" id="{73B9586C-A0C8-458D-AE43-63C8812B78DF}"/>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2058347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8F8B16B4-4279-40BB-86FD-2B30DF53298A}"/>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5" name="Rectangle 3">
            <a:extLst>
              <a:ext uri="{FF2B5EF4-FFF2-40B4-BE49-F238E27FC236}">
                <a16:creationId xmlns:a16="http://schemas.microsoft.com/office/drawing/2014/main" id="{84F33EA9-D5CA-4600-8C57-26FD73119C20}"/>
              </a:ext>
            </a:extLst>
          </p:cNvPr>
          <p:cNvSpPr>
            <a:spLocks noGrp="1" noChangeArrowheads="1"/>
          </p:cNvSpPr>
          <p:nvPr>
            <p:ph type="sldNum" sz="quarter" idx="11"/>
          </p:nvPr>
        </p:nvSpPr>
        <p:spPr>
          <a:ln/>
        </p:spPr>
        <p:txBody>
          <a:bodyPr/>
          <a:lstStyle>
            <a:lvl1pPr>
              <a:defRPr/>
            </a:lvl1pPr>
          </a:lstStyle>
          <a:p>
            <a:fld id="{A6A195B9-5615-47FB-94D0-B4DD11A34967}" type="slidenum">
              <a:rPr lang="zh-TW" altLang="en-US"/>
              <a:pPr/>
              <a:t>‹#›</a:t>
            </a:fld>
            <a:endParaRPr lang="en-US" altLang="zh-TW"/>
          </a:p>
        </p:txBody>
      </p:sp>
      <p:sp>
        <p:nvSpPr>
          <p:cNvPr id="6" name="Rectangle 16">
            <a:extLst>
              <a:ext uri="{FF2B5EF4-FFF2-40B4-BE49-F238E27FC236}">
                <a16:creationId xmlns:a16="http://schemas.microsoft.com/office/drawing/2014/main" id="{3D453157-5EA7-493D-BF43-BFF018413F41}"/>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15014252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2B1A902C-D01C-44CE-BC2E-788574A6A967}"/>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6" name="Rectangle 3">
            <a:extLst>
              <a:ext uri="{FF2B5EF4-FFF2-40B4-BE49-F238E27FC236}">
                <a16:creationId xmlns:a16="http://schemas.microsoft.com/office/drawing/2014/main" id="{2BDA9180-140E-4412-8555-DEAE41DDCBEA}"/>
              </a:ext>
            </a:extLst>
          </p:cNvPr>
          <p:cNvSpPr>
            <a:spLocks noGrp="1" noChangeArrowheads="1"/>
          </p:cNvSpPr>
          <p:nvPr>
            <p:ph type="sldNum" sz="quarter" idx="11"/>
          </p:nvPr>
        </p:nvSpPr>
        <p:spPr>
          <a:ln/>
        </p:spPr>
        <p:txBody>
          <a:bodyPr/>
          <a:lstStyle>
            <a:lvl1pPr>
              <a:defRPr/>
            </a:lvl1pPr>
          </a:lstStyle>
          <a:p>
            <a:fld id="{A7A2A350-FE73-4D9A-9A04-D06540D3D839}" type="slidenum">
              <a:rPr lang="zh-TW" altLang="en-US"/>
              <a:pPr/>
              <a:t>‹#›</a:t>
            </a:fld>
            <a:endParaRPr lang="en-US" altLang="zh-TW"/>
          </a:p>
        </p:txBody>
      </p:sp>
      <p:sp>
        <p:nvSpPr>
          <p:cNvPr id="7" name="Rectangle 16">
            <a:extLst>
              <a:ext uri="{FF2B5EF4-FFF2-40B4-BE49-F238E27FC236}">
                <a16:creationId xmlns:a16="http://schemas.microsoft.com/office/drawing/2014/main" id="{5D050C0A-029E-45B5-8172-6FE45B8BBD5D}"/>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42763594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22E754F0-179F-4F89-AAAA-ABCDB147CEAE}"/>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8" name="Rectangle 3">
            <a:extLst>
              <a:ext uri="{FF2B5EF4-FFF2-40B4-BE49-F238E27FC236}">
                <a16:creationId xmlns:a16="http://schemas.microsoft.com/office/drawing/2014/main" id="{18826270-2FD2-41B2-8867-2325A0B62E5A}"/>
              </a:ext>
            </a:extLst>
          </p:cNvPr>
          <p:cNvSpPr>
            <a:spLocks noGrp="1" noChangeArrowheads="1"/>
          </p:cNvSpPr>
          <p:nvPr>
            <p:ph type="sldNum" sz="quarter" idx="11"/>
          </p:nvPr>
        </p:nvSpPr>
        <p:spPr>
          <a:ln/>
        </p:spPr>
        <p:txBody>
          <a:bodyPr/>
          <a:lstStyle>
            <a:lvl1pPr>
              <a:defRPr/>
            </a:lvl1pPr>
          </a:lstStyle>
          <a:p>
            <a:fld id="{0B11F915-DB3C-4B0B-A487-9B94FFFB3EF9}" type="slidenum">
              <a:rPr lang="zh-TW" altLang="en-US"/>
              <a:pPr/>
              <a:t>‹#›</a:t>
            </a:fld>
            <a:endParaRPr lang="en-US" altLang="zh-TW"/>
          </a:p>
        </p:txBody>
      </p:sp>
      <p:sp>
        <p:nvSpPr>
          <p:cNvPr id="9" name="Rectangle 16">
            <a:extLst>
              <a:ext uri="{FF2B5EF4-FFF2-40B4-BE49-F238E27FC236}">
                <a16:creationId xmlns:a16="http://schemas.microsoft.com/office/drawing/2014/main" id="{4A93F7CE-B438-4849-946D-D49CA0F0F027}"/>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6938037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CA2C884B-6AEF-4340-804F-EDEA27002D91}"/>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4" name="Rectangle 3">
            <a:extLst>
              <a:ext uri="{FF2B5EF4-FFF2-40B4-BE49-F238E27FC236}">
                <a16:creationId xmlns:a16="http://schemas.microsoft.com/office/drawing/2014/main" id="{46BE4C4B-4432-47ED-8A85-3FAC05AF47D5}"/>
              </a:ext>
            </a:extLst>
          </p:cNvPr>
          <p:cNvSpPr>
            <a:spLocks noGrp="1" noChangeArrowheads="1"/>
          </p:cNvSpPr>
          <p:nvPr>
            <p:ph type="sldNum" sz="quarter" idx="11"/>
          </p:nvPr>
        </p:nvSpPr>
        <p:spPr>
          <a:ln/>
        </p:spPr>
        <p:txBody>
          <a:bodyPr/>
          <a:lstStyle>
            <a:lvl1pPr>
              <a:defRPr/>
            </a:lvl1pPr>
          </a:lstStyle>
          <a:p>
            <a:fld id="{0751D99D-7A90-4549-87B5-1690EBC53802}" type="slidenum">
              <a:rPr lang="zh-TW" altLang="en-US"/>
              <a:pPr/>
              <a:t>‹#›</a:t>
            </a:fld>
            <a:endParaRPr lang="en-US" altLang="zh-TW"/>
          </a:p>
        </p:txBody>
      </p:sp>
      <p:sp>
        <p:nvSpPr>
          <p:cNvPr id="5" name="Rectangle 16">
            <a:extLst>
              <a:ext uri="{FF2B5EF4-FFF2-40B4-BE49-F238E27FC236}">
                <a16:creationId xmlns:a16="http://schemas.microsoft.com/office/drawing/2014/main" id="{33E2AAB9-4BE5-429B-9BF7-A7880491394B}"/>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2202005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08AEBFF-2A4F-402E-A776-F5173B054259}"/>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3" name="Rectangle 3">
            <a:extLst>
              <a:ext uri="{FF2B5EF4-FFF2-40B4-BE49-F238E27FC236}">
                <a16:creationId xmlns:a16="http://schemas.microsoft.com/office/drawing/2014/main" id="{28F410CB-FF7A-4B4A-8734-24166DAC6094}"/>
              </a:ext>
            </a:extLst>
          </p:cNvPr>
          <p:cNvSpPr>
            <a:spLocks noGrp="1" noChangeArrowheads="1"/>
          </p:cNvSpPr>
          <p:nvPr>
            <p:ph type="sldNum" sz="quarter" idx="11"/>
          </p:nvPr>
        </p:nvSpPr>
        <p:spPr>
          <a:ln/>
        </p:spPr>
        <p:txBody>
          <a:bodyPr/>
          <a:lstStyle>
            <a:lvl1pPr>
              <a:defRPr/>
            </a:lvl1pPr>
          </a:lstStyle>
          <a:p>
            <a:fld id="{3CCED9F2-7904-45EC-B4D8-F9EF70D457A8}" type="slidenum">
              <a:rPr lang="zh-TW" altLang="en-US"/>
              <a:pPr/>
              <a:t>‹#›</a:t>
            </a:fld>
            <a:endParaRPr lang="en-US" altLang="zh-TW"/>
          </a:p>
        </p:txBody>
      </p:sp>
      <p:sp>
        <p:nvSpPr>
          <p:cNvPr id="4" name="Rectangle 16">
            <a:extLst>
              <a:ext uri="{FF2B5EF4-FFF2-40B4-BE49-F238E27FC236}">
                <a16:creationId xmlns:a16="http://schemas.microsoft.com/office/drawing/2014/main" id="{A5811159-510B-4CBF-BB82-3B51F6AEC541}"/>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4195796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4FB3695D-269B-446E-8E19-5E986861AFBB}"/>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6" name="Rectangle 3">
            <a:extLst>
              <a:ext uri="{FF2B5EF4-FFF2-40B4-BE49-F238E27FC236}">
                <a16:creationId xmlns:a16="http://schemas.microsoft.com/office/drawing/2014/main" id="{934812B6-0C05-4068-9F6A-99623F7915B0}"/>
              </a:ext>
            </a:extLst>
          </p:cNvPr>
          <p:cNvSpPr>
            <a:spLocks noGrp="1" noChangeArrowheads="1"/>
          </p:cNvSpPr>
          <p:nvPr>
            <p:ph type="sldNum" sz="quarter" idx="11"/>
          </p:nvPr>
        </p:nvSpPr>
        <p:spPr>
          <a:ln/>
        </p:spPr>
        <p:txBody>
          <a:bodyPr/>
          <a:lstStyle>
            <a:lvl1pPr>
              <a:defRPr/>
            </a:lvl1pPr>
          </a:lstStyle>
          <a:p>
            <a:fld id="{3D2AF71D-BDA6-4BC1-BFB1-5DDEB7B8C30A}" type="slidenum">
              <a:rPr lang="zh-TW" altLang="en-US"/>
              <a:pPr/>
              <a:t>‹#›</a:t>
            </a:fld>
            <a:endParaRPr lang="en-US" altLang="zh-TW"/>
          </a:p>
        </p:txBody>
      </p:sp>
      <p:sp>
        <p:nvSpPr>
          <p:cNvPr id="7" name="Rectangle 16">
            <a:extLst>
              <a:ext uri="{FF2B5EF4-FFF2-40B4-BE49-F238E27FC236}">
                <a16:creationId xmlns:a16="http://schemas.microsoft.com/office/drawing/2014/main" id="{77A2E07F-C92E-418D-B9C4-E2E48B2DB7DB}"/>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340353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52F44FF-4CC2-47D9-BE63-58A52CF453C3}"/>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5" name="Rectangle 3">
            <a:extLst>
              <a:ext uri="{FF2B5EF4-FFF2-40B4-BE49-F238E27FC236}">
                <a16:creationId xmlns:a16="http://schemas.microsoft.com/office/drawing/2014/main" id="{91D3FFFE-AF6B-4756-808A-BA8A02034614}"/>
              </a:ext>
            </a:extLst>
          </p:cNvPr>
          <p:cNvSpPr>
            <a:spLocks noGrp="1" noChangeArrowheads="1"/>
          </p:cNvSpPr>
          <p:nvPr>
            <p:ph type="sldNum" sz="quarter" idx="11"/>
          </p:nvPr>
        </p:nvSpPr>
        <p:spPr>
          <a:ln/>
        </p:spPr>
        <p:txBody>
          <a:bodyPr/>
          <a:lstStyle>
            <a:lvl1pPr>
              <a:defRPr>
                <a:latin typeface="+mn-lt"/>
              </a:defRPr>
            </a:lvl1pPr>
          </a:lstStyle>
          <a:p>
            <a:fld id="{F79F4BDD-E37E-44FC-A429-D0DBB2E2F207}" type="slidenum">
              <a:rPr lang="zh-TW" altLang="en-US" smtClean="0"/>
              <a:pPr/>
              <a:t>‹#›</a:t>
            </a:fld>
            <a:endParaRPr lang="en-US" altLang="zh-TW" dirty="0"/>
          </a:p>
        </p:txBody>
      </p:sp>
      <p:sp>
        <p:nvSpPr>
          <p:cNvPr id="6" name="Rectangle 16">
            <a:extLst>
              <a:ext uri="{FF2B5EF4-FFF2-40B4-BE49-F238E27FC236}">
                <a16:creationId xmlns:a16="http://schemas.microsoft.com/office/drawing/2014/main" id="{C78ED921-1E99-450A-B6C3-C92FF871D90A}"/>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8579283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1C63FE84-5B1F-4FB9-A019-5639087C2FB9}"/>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6" name="Rectangle 3">
            <a:extLst>
              <a:ext uri="{FF2B5EF4-FFF2-40B4-BE49-F238E27FC236}">
                <a16:creationId xmlns:a16="http://schemas.microsoft.com/office/drawing/2014/main" id="{D889715F-9825-48D7-BDAE-414D56ECDFB8}"/>
              </a:ext>
            </a:extLst>
          </p:cNvPr>
          <p:cNvSpPr>
            <a:spLocks noGrp="1" noChangeArrowheads="1"/>
          </p:cNvSpPr>
          <p:nvPr>
            <p:ph type="sldNum" sz="quarter" idx="11"/>
          </p:nvPr>
        </p:nvSpPr>
        <p:spPr>
          <a:ln/>
        </p:spPr>
        <p:txBody>
          <a:bodyPr/>
          <a:lstStyle>
            <a:lvl1pPr>
              <a:defRPr/>
            </a:lvl1pPr>
          </a:lstStyle>
          <a:p>
            <a:fld id="{896C3C5F-3FD7-454D-B5FB-6336AF8AE862}" type="slidenum">
              <a:rPr lang="zh-TW" altLang="en-US"/>
              <a:pPr/>
              <a:t>‹#›</a:t>
            </a:fld>
            <a:endParaRPr lang="en-US" altLang="zh-TW"/>
          </a:p>
        </p:txBody>
      </p:sp>
      <p:sp>
        <p:nvSpPr>
          <p:cNvPr id="7" name="Rectangle 16">
            <a:extLst>
              <a:ext uri="{FF2B5EF4-FFF2-40B4-BE49-F238E27FC236}">
                <a16:creationId xmlns:a16="http://schemas.microsoft.com/office/drawing/2014/main" id="{A546E358-3C35-4E62-823B-A7481862550C}"/>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666416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8DC70A4-60AD-4D3F-8937-705B15509760}"/>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5" name="Rectangle 3">
            <a:extLst>
              <a:ext uri="{FF2B5EF4-FFF2-40B4-BE49-F238E27FC236}">
                <a16:creationId xmlns:a16="http://schemas.microsoft.com/office/drawing/2014/main" id="{639FC0A6-4F08-486C-8D23-5A3ECF82D356}"/>
              </a:ext>
            </a:extLst>
          </p:cNvPr>
          <p:cNvSpPr>
            <a:spLocks noGrp="1" noChangeArrowheads="1"/>
          </p:cNvSpPr>
          <p:nvPr>
            <p:ph type="sldNum" sz="quarter" idx="11"/>
          </p:nvPr>
        </p:nvSpPr>
        <p:spPr>
          <a:ln/>
        </p:spPr>
        <p:txBody>
          <a:bodyPr/>
          <a:lstStyle>
            <a:lvl1pPr>
              <a:defRPr/>
            </a:lvl1pPr>
          </a:lstStyle>
          <a:p>
            <a:fld id="{CD710A8A-B76C-4D81-8761-D8031B79A44A}" type="slidenum">
              <a:rPr lang="zh-TW" altLang="en-US"/>
              <a:pPr/>
              <a:t>‹#›</a:t>
            </a:fld>
            <a:endParaRPr lang="en-US" altLang="zh-TW"/>
          </a:p>
        </p:txBody>
      </p:sp>
      <p:sp>
        <p:nvSpPr>
          <p:cNvPr id="6" name="Rectangle 16">
            <a:extLst>
              <a:ext uri="{FF2B5EF4-FFF2-40B4-BE49-F238E27FC236}">
                <a16:creationId xmlns:a16="http://schemas.microsoft.com/office/drawing/2014/main" id="{49C294A6-66A2-4AA8-A785-A4900582F73E}"/>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222607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0"/>
            <a:ext cx="27432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33400"/>
            <a:ext cx="80264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1E207B27-248B-460A-900C-A3003FC5F039}"/>
              </a:ext>
            </a:extLst>
          </p:cNvPr>
          <p:cNvSpPr>
            <a:spLocks noGrp="1" noChangeArrowheads="1"/>
          </p:cNvSpPr>
          <p:nvPr>
            <p:ph type="ftr" sz="quarter" idx="10"/>
          </p:nvPr>
        </p:nvSpPr>
        <p:spPr>
          <a:ln/>
        </p:spPr>
        <p:txBody>
          <a:bodyPr/>
          <a:lstStyle>
            <a:lvl1pPr>
              <a:defRPr/>
            </a:lvl1pPr>
          </a:lstStyle>
          <a:p>
            <a:pPr>
              <a:defRPr/>
            </a:pPr>
            <a:r>
              <a:rPr lang="en-US" altLang="zh-TW"/>
              <a:t>COMP323P Foundation of Chinese Computing (Lecture 4)</a:t>
            </a:r>
          </a:p>
        </p:txBody>
      </p:sp>
      <p:sp>
        <p:nvSpPr>
          <p:cNvPr id="5" name="Rectangle 3">
            <a:extLst>
              <a:ext uri="{FF2B5EF4-FFF2-40B4-BE49-F238E27FC236}">
                <a16:creationId xmlns:a16="http://schemas.microsoft.com/office/drawing/2014/main" id="{EE619A66-B3CA-4E6F-B6C3-50CC84F46BF4}"/>
              </a:ext>
            </a:extLst>
          </p:cNvPr>
          <p:cNvSpPr>
            <a:spLocks noGrp="1" noChangeArrowheads="1"/>
          </p:cNvSpPr>
          <p:nvPr>
            <p:ph type="sldNum" sz="quarter" idx="11"/>
          </p:nvPr>
        </p:nvSpPr>
        <p:spPr>
          <a:ln/>
        </p:spPr>
        <p:txBody>
          <a:bodyPr/>
          <a:lstStyle>
            <a:lvl1pPr>
              <a:defRPr/>
            </a:lvl1pPr>
          </a:lstStyle>
          <a:p>
            <a:fld id="{EC41D39B-A0C4-4A16-80F1-D6FECF50D2CC}" type="slidenum">
              <a:rPr lang="zh-TW" altLang="en-US"/>
              <a:pPr/>
              <a:t>‹#›</a:t>
            </a:fld>
            <a:endParaRPr lang="en-US" altLang="zh-TW"/>
          </a:p>
        </p:txBody>
      </p:sp>
      <p:sp>
        <p:nvSpPr>
          <p:cNvPr id="6" name="Rectangle 16">
            <a:extLst>
              <a:ext uri="{FF2B5EF4-FFF2-40B4-BE49-F238E27FC236}">
                <a16:creationId xmlns:a16="http://schemas.microsoft.com/office/drawing/2014/main" id="{D176956E-AF14-4C34-97B2-14259AD7D3D8}"/>
              </a:ext>
            </a:extLst>
          </p:cNvPr>
          <p:cNvSpPr>
            <a:spLocks noGrp="1" noChangeArrowheads="1"/>
          </p:cNvSpPr>
          <p:nvPr>
            <p:ph type="dt" sz="half" idx="12"/>
          </p:nvPr>
        </p:nvSpPr>
        <p:spPr>
          <a:ln/>
        </p:spPr>
        <p:txBody>
          <a:bodyPr/>
          <a:lstStyle>
            <a:lvl1pPr>
              <a:defRPr/>
            </a:lvl1pPr>
          </a:lstStyle>
          <a:p>
            <a:pPr>
              <a:defRPr/>
            </a:pPr>
            <a:r>
              <a:rPr lang="en-US" altLang="zh-TW"/>
              <a:t>30/04/2011</a:t>
            </a:r>
          </a:p>
        </p:txBody>
      </p:sp>
    </p:spTree>
    <p:extLst>
      <p:ext uri="{BB962C8B-B14F-4D97-AF65-F5344CB8AC3E}">
        <p14:creationId xmlns:p14="http://schemas.microsoft.com/office/powerpoint/2010/main" val="162428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D5E8677A-28B4-4A23-B5B7-70EAA88CDCCD}"/>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5" name="Rectangle 3">
            <a:extLst>
              <a:ext uri="{FF2B5EF4-FFF2-40B4-BE49-F238E27FC236}">
                <a16:creationId xmlns:a16="http://schemas.microsoft.com/office/drawing/2014/main" id="{9814CFFC-9A5C-4FA0-A149-92B38F7CA5F5}"/>
              </a:ext>
            </a:extLst>
          </p:cNvPr>
          <p:cNvSpPr>
            <a:spLocks noGrp="1" noChangeArrowheads="1"/>
          </p:cNvSpPr>
          <p:nvPr>
            <p:ph type="sldNum" sz="quarter" idx="11"/>
          </p:nvPr>
        </p:nvSpPr>
        <p:spPr>
          <a:ln/>
        </p:spPr>
        <p:txBody>
          <a:bodyPr/>
          <a:lstStyle>
            <a:lvl1pPr>
              <a:defRPr/>
            </a:lvl1pPr>
          </a:lstStyle>
          <a:p>
            <a:fld id="{FB42174A-C5DC-48FF-9AB4-B3D5370DD72A}" type="slidenum">
              <a:rPr lang="zh-TW" altLang="en-US"/>
              <a:pPr/>
              <a:t>‹#›</a:t>
            </a:fld>
            <a:endParaRPr lang="en-US" altLang="zh-TW"/>
          </a:p>
        </p:txBody>
      </p:sp>
      <p:sp>
        <p:nvSpPr>
          <p:cNvPr id="6" name="Rectangle 16">
            <a:extLst>
              <a:ext uri="{FF2B5EF4-FFF2-40B4-BE49-F238E27FC236}">
                <a16:creationId xmlns:a16="http://schemas.microsoft.com/office/drawing/2014/main" id="{174C2EB1-86F9-4A47-AC18-D2190BCD4095}"/>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31476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21B802DD-575E-4EF6-B059-F69E0240A093}"/>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6" name="Rectangle 3">
            <a:extLst>
              <a:ext uri="{FF2B5EF4-FFF2-40B4-BE49-F238E27FC236}">
                <a16:creationId xmlns:a16="http://schemas.microsoft.com/office/drawing/2014/main" id="{3E94F62D-FC7A-436B-80F7-B2066A227942}"/>
              </a:ext>
            </a:extLst>
          </p:cNvPr>
          <p:cNvSpPr>
            <a:spLocks noGrp="1" noChangeArrowheads="1"/>
          </p:cNvSpPr>
          <p:nvPr>
            <p:ph type="sldNum" sz="quarter" idx="11"/>
          </p:nvPr>
        </p:nvSpPr>
        <p:spPr>
          <a:ln/>
        </p:spPr>
        <p:txBody>
          <a:bodyPr/>
          <a:lstStyle>
            <a:lvl1pPr>
              <a:defRPr/>
            </a:lvl1pPr>
          </a:lstStyle>
          <a:p>
            <a:fld id="{17AA412E-CC0C-4F22-AAAF-4D966BEB3C37}" type="slidenum">
              <a:rPr lang="zh-TW" altLang="en-US"/>
              <a:pPr/>
              <a:t>‹#›</a:t>
            </a:fld>
            <a:endParaRPr lang="en-US" altLang="zh-TW"/>
          </a:p>
        </p:txBody>
      </p:sp>
      <p:sp>
        <p:nvSpPr>
          <p:cNvPr id="7" name="Rectangle 16">
            <a:extLst>
              <a:ext uri="{FF2B5EF4-FFF2-40B4-BE49-F238E27FC236}">
                <a16:creationId xmlns:a16="http://schemas.microsoft.com/office/drawing/2014/main" id="{7A53AE53-9C11-4DF0-9948-C5E1BB65F00A}"/>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1304112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46869C3D-F0C6-4A3F-AF68-19473000EEAE}"/>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8" name="Rectangle 3">
            <a:extLst>
              <a:ext uri="{FF2B5EF4-FFF2-40B4-BE49-F238E27FC236}">
                <a16:creationId xmlns:a16="http://schemas.microsoft.com/office/drawing/2014/main" id="{C7C02D69-0795-4222-99D5-FAD1B1817C81}"/>
              </a:ext>
            </a:extLst>
          </p:cNvPr>
          <p:cNvSpPr>
            <a:spLocks noGrp="1" noChangeArrowheads="1"/>
          </p:cNvSpPr>
          <p:nvPr>
            <p:ph type="sldNum" sz="quarter" idx="11"/>
          </p:nvPr>
        </p:nvSpPr>
        <p:spPr>
          <a:ln/>
        </p:spPr>
        <p:txBody>
          <a:bodyPr/>
          <a:lstStyle>
            <a:lvl1pPr>
              <a:defRPr/>
            </a:lvl1pPr>
          </a:lstStyle>
          <a:p>
            <a:fld id="{EBBAA6FF-3534-4CC7-BEDD-8B3D1B6636A6}" type="slidenum">
              <a:rPr lang="zh-TW" altLang="en-US"/>
              <a:pPr/>
              <a:t>‹#›</a:t>
            </a:fld>
            <a:endParaRPr lang="en-US" altLang="zh-TW"/>
          </a:p>
        </p:txBody>
      </p:sp>
      <p:sp>
        <p:nvSpPr>
          <p:cNvPr id="9" name="Rectangle 16">
            <a:extLst>
              <a:ext uri="{FF2B5EF4-FFF2-40B4-BE49-F238E27FC236}">
                <a16:creationId xmlns:a16="http://schemas.microsoft.com/office/drawing/2014/main" id="{D06BD27C-3B0F-4B03-BF24-108F1A85F27B}"/>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2884714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EA161389-D82C-4011-B69E-E98833B06BEC}"/>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4" name="Rectangle 3">
            <a:extLst>
              <a:ext uri="{FF2B5EF4-FFF2-40B4-BE49-F238E27FC236}">
                <a16:creationId xmlns:a16="http://schemas.microsoft.com/office/drawing/2014/main" id="{55847931-8EFC-456A-89E0-8A3C5281368F}"/>
              </a:ext>
            </a:extLst>
          </p:cNvPr>
          <p:cNvSpPr>
            <a:spLocks noGrp="1" noChangeArrowheads="1"/>
          </p:cNvSpPr>
          <p:nvPr>
            <p:ph type="sldNum" sz="quarter" idx="11"/>
          </p:nvPr>
        </p:nvSpPr>
        <p:spPr>
          <a:ln/>
        </p:spPr>
        <p:txBody>
          <a:bodyPr/>
          <a:lstStyle>
            <a:lvl1pPr>
              <a:defRPr/>
            </a:lvl1pPr>
          </a:lstStyle>
          <a:p>
            <a:fld id="{78C65B21-5BE3-402E-8A55-70AD688789F5}" type="slidenum">
              <a:rPr lang="zh-TW" altLang="en-US"/>
              <a:pPr/>
              <a:t>‹#›</a:t>
            </a:fld>
            <a:endParaRPr lang="en-US" altLang="zh-TW"/>
          </a:p>
        </p:txBody>
      </p:sp>
      <p:sp>
        <p:nvSpPr>
          <p:cNvPr id="5" name="Rectangle 16">
            <a:extLst>
              <a:ext uri="{FF2B5EF4-FFF2-40B4-BE49-F238E27FC236}">
                <a16:creationId xmlns:a16="http://schemas.microsoft.com/office/drawing/2014/main" id="{90F53FEC-61B8-4841-ACFA-E85156CF17DE}"/>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696177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B2802B9-30D1-418A-A549-A7A1B96013DE}"/>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3" name="Rectangle 3">
            <a:extLst>
              <a:ext uri="{FF2B5EF4-FFF2-40B4-BE49-F238E27FC236}">
                <a16:creationId xmlns:a16="http://schemas.microsoft.com/office/drawing/2014/main" id="{59DF1283-48BB-49A8-A3AF-B594BFF1AF1A}"/>
              </a:ext>
            </a:extLst>
          </p:cNvPr>
          <p:cNvSpPr>
            <a:spLocks noGrp="1" noChangeArrowheads="1"/>
          </p:cNvSpPr>
          <p:nvPr>
            <p:ph type="sldNum" sz="quarter" idx="11"/>
          </p:nvPr>
        </p:nvSpPr>
        <p:spPr>
          <a:ln/>
        </p:spPr>
        <p:txBody>
          <a:bodyPr/>
          <a:lstStyle>
            <a:lvl1pPr>
              <a:defRPr/>
            </a:lvl1pPr>
          </a:lstStyle>
          <a:p>
            <a:fld id="{218859DD-EF1A-4516-B36C-0DAB51CBC8F4}" type="slidenum">
              <a:rPr lang="zh-TW" altLang="en-US"/>
              <a:pPr/>
              <a:t>‹#›</a:t>
            </a:fld>
            <a:endParaRPr lang="en-US" altLang="zh-TW"/>
          </a:p>
        </p:txBody>
      </p:sp>
      <p:sp>
        <p:nvSpPr>
          <p:cNvPr id="4" name="Rectangle 16">
            <a:extLst>
              <a:ext uri="{FF2B5EF4-FFF2-40B4-BE49-F238E27FC236}">
                <a16:creationId xmlns:a16="http://schemas.microsoft.com/office/drawing/2014/main" id="{3F27B303-B728-4177-8714-17D574BD8A92}"/>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1645944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E7F129E-32C8-4CB8-9A86-5BFF58B03D66}"/>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6" name="Rectangle 3">
            <a:extLst>
              <a:ext uri="{FF2B5EF4-FFF2-40B4-BE49-F238E27FC236}">
                <a16:creationId xmlns:a16="http://schemas.microsoft.com/office/drawing/2014/main" id="{4C24AEA7-E096-486D-983A-7EBD5C37572C}"/>
              </a:ext>
            </a:extLst>
          </p:cNvPr>
          <p:cNvSpPr>
            <a:spLocks noGrp="1" noChangeArrowheads="1"/>
          </p:cNvSpPr>
          <p:nvPr>
            <p:ph type="sldNum" sz="quarter" idx="11"/>
          </p:nvPr>
        </p:nvSpPr>
        <p:spPr>
          <a:ln/>
        </p:spPr>
        <p:txBody>
          <a:bodyPr/>
          <a:lstStyle>
            <a:lvl1pPr>
              <a:defRPr/>
            </a:lvl1pPr>
          </a:lstStyle>
          <a:p>
            <a:fld id="{152F20A7-6C6F-4D34-A44A-724C7B2C9126}" type="slidenum">
              <a:rPr lang="zh-TW" altLang="en-US"/>
              <a:pPr/>
              <a:t>‹#›</a:t>
            </a:fld>
            <a:endParaRPr lang="en-US" altLang="zh-TW"/>
          </a:p>
        </p:txBody>
      </p:sp>
      <p:sp>
        <p:nvSpPr>
          <p:cNvPr id="7" name="Rectangle 16">
            <a:extLst>
              <a:ext uri="{FF2B5EF4-FFF2-40B4-BE49-F238E27FC236}">
                <a16:creationId xmlns:a16="http://schemas.microsoft.com/office/drawing/2014/main" id="{D30EC64E-B858-4D39-8333-B269D62F2F19}"/>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21581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589C5683-3563-4480-BCF8-25EDE318CD2C}"/>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6)</a:t>
            </a:r>
            <a:endParaRPr lang="en-US" altLang="zh-TW"/>
          </a:p>
        </p:txBody>
      </p:sp>
      <p:sp>
        <p:nvSpPr>
          <p:cNvPr id="6" name="Rectangle 3">
            <a:extLst>
              <a:ext uri="{FF2B5EF4-FFF2-40B4-BE49-F238E27FC236}">
                <a16:creationId xmlns:a16="http://schemas.microsoft.com/office/drawing/2014/main" id="{5F95DF1B-0E6E-45ED-AA29-928F18C2AD31}"/>
              </a:ext>
            </a:extLst>
          </p:cNvPr>
          <p:cNvSpPr>
            <a:spLocks noGrp="1" noChangeArrowheads="1"/>
          </p:cNvSpPr>
          <p:nvPr>
            <p:ph type="sldNum" sz="quarter" idx="11"/>
          </p:nvPr>
        </p:nvSpPr>
        <p:spPr>
          <a:ln/>
        </p:spPr>
        <p:txBody>
          <a:bodyPr/>
          <a:lstStyle>
            <a:lvl1pPr>
              <a:defRPr/>
            </a:lvl1pPr>
          </a:lstStyle>
          <a:p>
            <a:fld id="{342D317C-ADCD-4E26-8895-5BD8C1AABB19}" type="slidenum">
              <a:rPr lang="zh-TW" altLang="en-US"/>
              <a:pPr/>
              <a:t>‹#›</a:t>
            </a:fld>
            <a:endParaRPr lang="en-US" altLang="zh-TW"/>
          </a:p>
        </p:txBody>
      </p:sp>
      <p:sp>
        <p:nvSpPr>
          <p:cNvPr id="7" name="Rectangle 16">
            <a:extLst>
              <a:ext uri="{FF2B5EF4-FFF2-40B4-BE49-F238E27FC236}">
                <a16:creationId xmlns:a16="http://schemas.microsoft.com/office/drawing/2014/main" id="{8994F650-F14D-4F59-9BCC-80FBA36B1E12}"/>
              </a:ext>
            </a:extLst>
          </p:cNvPr>
          <p:cNvSpPr>
            <a:spLocks noGrp="1" noChangeArrowheads="1"/>
          </p:cNvSpPr>
          <p:nvPr>
            <p:ph type="dt" sz="half" idx="12"/>
          </p:nvPr>
        </p:nvSpPr>
        <p:spPr>
          <a:ln/>
        </p:spPr>
        <p:txBody>
          <a:bodyPr/>
          <a:lstStyle>
            <a:lvl1pPr>
              <a:defRPr/>
            </a:lvl1pPr>
          </a:lstStyle>
          <a:p>
            <a:pPr>
              <a:defRPr/>
            </a:pPr>
            <a:r>
              <a:rPr lang="en-US"/>
              <a:t>10/04/2007</a:t>
            </a:r>
            <a:endParaRPr lang="en-US" altLang="zh-TW"/>
          </a:p>
        </p:txBody>
      </p:sp>
    </p:spTree>
    <p:extLst>
      <p:ext uri="{BB962C8B-B14F-4D97-AF65-F5344CB8AC3E}">
        <p14:creationId xmlns:p14="http://schemas.microsoft.com/office/powerpoint/2010/main" val="323345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ED572834-E9CE-4287-92AB-ACDC3464BBDE}"/>
              </a:ext>
            </a:extLst>
          </p:cNvPr>
          <p:cNvSpPr>
            <a:spLocks noGrp="1" noChangeArrowheads="1"/>
          </p:cNvSpPr>
          <p:nvPr>
            <p:ph type="ftr" sz="quarter" idx="3"/>
          </p:nvPr>
        </p:nvSpPr>
        <p:spPr bwMode="auto">
          <a:xfrm>
            <a:off x="25400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b="0">
                <a:solidFill>
                  <a:srgbClr val="000000"/>
                </a:solidFill>
                <a:latin typeface="Arial" charset="0"/>
              </a:defRPr>
            </a:lvl1pPr>
          </a:lstStyle>
          <a:p>
            <a:pPr>
              <a:defRPr/>
            </a:pPr>
            <a:r>
              <a:rPr lang="zh-TW" altLang="en-US"/>
              <a:t>COMP323P Foundations of Chinese Computing (Lecture 6)</a:t>
            </a:r>
            <a:endParaRPr lang="en-US" altLang="zh-TW"/>
          </a:p>
        </p:txBody>
      </p:sp>
      <p:sp>
        <p:nvSpPr>
          <p:cNvPr id="768003" name="Rectangle 3">
            <a:extLst>
              <a:ext uri="{FF2B5EF4-FFF2-40B4-BE49-F238E27FC236}">
                <a16:creationId xmlns:a16="http://schemas.microsoft.com/office/drawing/2014/main" id="{D30BC455-2F06-4622-BE69-DFDED327CA91}"/>
              </a:ext>
            </a:extLst>
          </p:cNvPr>
          <p:cNvSpPr>
            <a:spLocks noGrp="1" noChangeArrowheads="1"/>
          </p:cNvSpPr>
          <p:nvPr>
            <p:ph type="sldNum" sz="quarter" idx="4"/>
          </p:nvPr>
        </p:nvSpPr>
        <p:spPr bwMode="auto">
          <a:xfrm>
            <a:off x="10160000" y="6248400"/>
            <a:ext cx="1422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0">
                <a:solidFill>
                  <a:srgbClr val="000000"/>
                </a:solidFill>
                <a:latin typeface="Arial Black" panose="020B0A04020102020204" pitchFamily="34" charset="0"/>
              </a:defRPr>
            </a:lvl1pPr>
          </a:lstStyle>
          <a:p>
            <a:fld id="{A242BF5D-6C0F-4295-9313-9B39BF0DAF62}" type="slidenum">
              <a:rPr lang="zh-TW" altLang="en-US"/>
              <a:pPr/>
              <a:t>‹#›</a:t>
            </a:fld>
            <a:endParaRPr lang="en-US" altLang="zh-TW"/>
          </a:p>
        </p:txBody>
      </p:sp>
      <p:grpSp>
        <p:nvGrpSpPr>
          <p:cNvPr id="2052" name="Group 4">
            <a:extLst>
              <a:ext uri="{FF2B5EF4-FFF2-40B4-BE49-F238E27FC236}">
                <a16:creationId xmlns:a16="http://schemas.microsoft.com/office/drawing/2014/main" id="{BA2F1279-A832-42F7-82A5-9478A3FCC611}"/>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82158AEE-AE81-4378-824F-08BCF375FA7B}"/>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b="0">
                <a:solidFill>
                  <a:srgbClr val="000000"/>
                </a:solidFill>
                <a:latin typeface="Times New Roman" panose="02020603050405020304" pitchFamily="18" charset="0"/>
              </a:endParaRPr>
            </a:p>
          </p:txBody>
        </p:sp>
        <p:sp>
          <p:nvSpPr>
            <p:cNvPr id="1033" name="Rectangle 6">
              <a:extLst>
                <a:ext uri="{FF2B5EF4-FFF2-40B4-BE49-F238E27FC236}">
                  <a16:creationId xmlns:a16="http://schemas.microsoft.com/office/drawing/2014/main" id="{44453671-695B-4EDC-BC89-C26C6FBF856E}"/>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034" name="Rectangle 7">
              <a:extLst>
                <a:ext uri="{FF2B5EF4-FFF2-40B4-BE49-F238E27FC236}">
                  <a16:creationId xmlns:a16="http://schemas.microsoft.com/office/drawing/2014/main" id="{E24C0B62-F3A3-4663-A2DC-8685B1EA6DA0}"/>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1035" name="Rectangle 8">
              <a:extLst>
                <a:ext uri="{FF2B5EF4-FFF2-40B4-BE49-F238E27FC236}">
                  <a16:creationId xmlns:a16="http://schemas.microsoft.com/office/drawing/2014/main" id="{60E816E9-DCF7-459F-90C6-8DDE0561E166}"/>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1036" name="Rectangle 9">
              <a:extLst>
                <a:ext uri="{FF2B5EF4-FFF2-40B4-BE49-F238E27FC236}">
                  <a16:creationId xmlns:a16="http://schemas.microsoft.com/office/drawing/2014/main" id="{08C7D519-3768-45C7-9C9E-425CF5BB9822}"/>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sp>
          <p:nvSpPr>
            <p:cNvPr id="1037" name="Rectangle 10">
              <a:extLst>
                <a:ext uri="{FF2B5EF4-FFF2-40B4-BE49-F238E27FC236}">
                  <a16:creationId xmlns:a16="http://schemas.microsoft.com/office/drawing/2014/main" id="{854F6B2E-9C4F-45C9-AA94-E97FA1275E14}"/>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1038" name="Rectangle 11">
              <a:extLst>
                <a:ext uri="{FF2B5EF4-FFF2-40B4-BE49-F238E27FC236}">
                  <a16:creationId xmlns:a16="http://schemas.microsoft.com/office/drawing/2014/main" id="{20F5CC2E-8487-49AF-B52A-5AB96959A5C6}"/>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1039" name="Rectangle 12">
              <a:extLst>
                <a:ext uri="{FF2B5EF4-FFF2-40B4-BE49-F238E27FC236}">
                  <a16:creationId xmlns:a16="http://schemas.microsoft.com/office/drawing/2014/main" id="{850C833F-74E6-4930-B4F1-90A763F8BEA5}"/>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sp>
          <p:nvSpPr>
            <p:cNvPr id="1040" name="Rectangle 13">
              <a:extLst>
                <a:ext uri="{FF2B5EF4-FFF2-40B4-BE49-F238E27FC236}">
                  <a16:creationId xmlns:a16="http://schemas.microsoft.com/office/drawing/2014/main" id="{4A33E3ED-1E9A-4D3E-8E89-8601515C15EF}"/>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grpSp>
      <p:sp>
        <p:nvSpPr>
          <p:cNvPr id="2053" name="Rectangle 14">
            <a:extLst>
              <a:ext uri="{FF2B5EF4-FFF2-40B4-BE49-F238E27FC236}">
                <a16:creationId xmlns:a16="http://schemas.microsoft.com/office/drawing/2014/main" id="{C2D2EB3F-5727-457E-BD24-5C37CD790A7B}"/>
              </a:ext>
            </a:extLst>
          </p:cNvPr>
          <p:cNvSpPr>
            <a:spLocks noGrp="1" noChangeArrowheads="1"/>
          </p:cNvSpPr>
          <p:nvPr>
            <p:ph type="title"/>
          </p:nvPr>
        </p:nvSpPr>
        <p:spPr bwMode="auto">
          <a:xfrm>
            <a:off x="609600" y="533400"/>
            <a:ext cx="10972800" cy="685800"/>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2054" name="Rectangle 15">
            <a:extLst>
              <a:ext uri="{FF2B5EF4-FFF2-40B4-BE49-F238E27FC236}">
                <a16:creationId xmlns:a16="http://schemas.microsoft.com/office/drawing/2014/main" id="{2D6F6A6E-A823-4F3A-9396-125BFE6B7E34}"/>
              </a:ext>
            </a:extLst>
          </p:cNvPr>
          <p:cNvSpPr>
            <a:spLocks noGrp="1" noChangeArrowheads="1"/>
          </p:cNvSpPr>
          <p:nvPr>
            <p:ph type="body" idx="1"/>
          </p:nvPr>
        </p:nvSpPr>
        <p:spPr bwMode="auto">
          <a:xfrm>
            <a:off x="609600" y="1447800"/>
            <a:ext cx="10972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68016" name="Rectangle 16">
            <a:extLst>
              <a:ext uri="{FF2B5EF4-FFF2-40B4-BE49-F238E27FC236}">
                <a16:creationId xmlns:a16="http://schemas.microsoft.com/office/drawing/2014/main" id="{4E6E69BC-3D60-4137-B6F7-74AAFF646CD6}"/>
              </a:ext>
            </a:extLst>
          </p:cNvPr>
          <p:cNvSpPr>
            <a:spLocks noGrp="1" noChangeArrowheads="1"/>
          </p:cNvSpPr>
          <p:nvPr>
            <p:ph type="dt" sz="half" idx="2"/>
          </p:nvPr>
        </p:nvSpPr>
        <p:spPr bwMode="auto">
          <a:xfrm>
            <a:off x="609600" y="6245225"/>
            <a:ext cx="17272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b="0">
                <a:solidFill>
                  <a:srgbClr val="000000"/>
                </a:solidFill>
                <a:latin typeface="Arial" charset="0"/>
              </a:defRPr>
            </a:lvl1pPr>
          </a:lstStyle>
          <a:p>
            <a:pPr>
              <a:defRPr/>
            </a:pPr>
            <a:r>
              <a:rPr lang="en-US"/>
              <a:t>10/04/2007</a:t>
            </a:r>
            <a:endParaRPr lang="en-US" altLang="zh-TW"/>
          </a:p>
        </p:txBody>
      </p:sp>
    </p:spTree>
  </p:cSld>
  <p:clrMap bg1="lt1" tx1="dk1" bg2="lt2" tx2="dk2" accent1="accent1" accent2="accent2" accent3="accent3" accent4="accent4" accent5="accent5" accent6="accent6" hlink="hlink" folHlink="folHlink"/>
  <p:sldLayoutIdLst>
    <p:sldLayoutId id="2147485648" r:id="rId1"/>
    <p:sldLayoutId id="2147485628" r:id="rId2"/>
    <p:sldLayoutId id="2147485629" r:id="rId3"/>
    <p:sldLayoutId id="2147485630" r:id="rId4"/>
    <p:sldLayoutId id="2147485631" r:id="rId5"/>
    <p:sldLayoutId id="2147485632" r:id="rId6"/>
    <p:sldLayoutId id="2147485633" r:id="rId7"/>
    <p:sldLayoutId id="2147485634" r:id="rId8"/>
    <p:sldLayoutId id="2147485635" r:id="rId9"/>
    <p:sldLayoutId id="2147485636" r:id="rId10"/>
    <p:sldLayoutId id="2147485637" r:id="rId11"/>
  </p:sldLayoutIdLst>
  <p:hf hdr="0"/>
  <p:txStyles>
    <p:titleStyle>
      <a:lvl1pPr algn="ctr" rtl="0" eaLnBrk="0" fontAlgn="base" hangingPunct="0">
        <a:spcBef>
          <a:spcPct val="0"/>
        </a:spcBef>
        <a:spcAft>
          <a:spcPct val="0"/>
        </a:spcAft>
        <a:defRPr kumimoji="1" sz="4400" b="1">
          <a:solidFill>
            <a:schemeClr val="bg1"/>
          </a:solidFill>
          <a:latin typeface="+mj-lt"/>
          <a:ea typeface="+mj-ea"/>
          <a:cs typeface="+mj-cs"/>
        </a:defRPr>
      </a:lvl1pPr>
      <a:lvl2pPr algn="ctr" rtl="0" eaLnBrk="0" fontAlgn="base" hangingPunct="0">
        <a:spcBef>
          <a:spcPct val="0"/>
        </a:spcBef>
        <a:spcAft>
          <a:spcPct val="0"/>
        </a:spcAft>
        <a:defRPr kumimoji="1" sz="4400" b="1">
          <a:solidFill>
            <a:schemeClr val="bg1"/>
          </a:solidFill>
          <a:latin typeface="Arial" charset="0"/>
          <a:ea typeface="新細明體" pitchFamily="18" charset="-120"/>
        </a:defRPr>
      </a:lvl2pPr>
      <a:lvl3pPr algn="ctr" rtl="0" eaLnBrk="0" fontAlgn="base" hangingPunct="0">
        <a:spcBef>
          <a:spcPct val="0"/>
        </a:spcBef>
        <a:spcAft>
          <a:spcPct val="0"/>
        </a:spcAft>
        <a:defRPr kumimoji="1" sz="4400" b="1">
          <a:solidFill>
            <a:schemeClr val="bg1"/>
          </a:solidFill>
          <a:latin typeface="Arial" charset="0"/>
          <a:ea typeface="新細明體" pitchFamily="18" charset="-120"/>
        </a:defRPr>
      </a:lvl3pPr>
      <a:lvl4pPr algn="ctr" rtl="0" eaLnBrk="0" fontAlgn="base" hangingPunct="0">
        <a:spcBef>
          <a:spcPct val="0"/>
        </a:spcBef>
        <a:spcAft>
          <a:spcPct val="0"/>
        </a:spcAft>
        <a:defRPr kumimoji="1" sz="4400" b="1">
          <a:solidFill>
            <a:schemeClr val="bg1"/>
          </a:solidFill>
          <a:latin typeface="Arial" charset="0"/>
          <a:ea typeface="新細明體" pitchFamily="18" charset="-120"/>
        </a:defRPr>
      </a:lvl4pPr>
      <a:lvl5pPr algn="ctr" rtl="0" eaLnBrk="0" fontAlgn="base" hangingPunct="0">
        <a:spcBef>
          <a:spcPct val="0"/>
        </a:spcBef>
        <a:spcAft>
          <a:spcPct val="0"/>
        </a:spcAft>
        <a:defRPr kumimoji="1" sz="4400" b="1">
          <a:solidFill>
            <a:schemeClr val="bg1"/>
          </a:solidFill>
          <a:latin typeface="Arial" charset="0"/>
          <a:ea typeface="新細明體" pitchFamily="18" charset="-120"/>
        </a:defRPr>
      </a:lvl5pPr>
      <a:lvl6pPr marL="457200" algn="ctr" rtl="0" fontAlgn="base">
        <a:spcBef>
          <a:spcPct val="0"/>
        </a:spcBef>
        <a:spcAft>
          <a:spcPct val="0"/>
        </a:spcAft>
        <a:defRPr kumimoji="1" sz="4400" b="1">
          <a:solidFill>
            <a:schemeClr val="bg1"/>
          </a:solidFill>
          <a:latin typeface="Arial" charset="0"/>
          <a:ea typeface="新細明體" pitchFamily="18" charset="-120"/>
        </a:defRPr>
      </a:lvl6pPr>
      <a:lvl7pPr marL="914400" algn="ctr" rtl="0" fontAlgn="base">
        <a:spcBef>
          <a:spcPct val="0"/>
        </a:spcBef>
        <a:spcAft>
          <a:spcPct val="0"/>
        </a:spcAft>
        <a:defRPr kumimoji="1" sz="4400" b="1">
          <a:solidFill>
            <a:schemeClr val="bg1"/>
          </a:solidFill>
          <a:latin typeface="Arial" charset="0"/>
          <a:ea typeface="新細明體" pitchFamily="18" charset="-120"/>
        </a:defRPr>
      </a:lvl7pPr>
      <a:lvl8pPr marL="1371600" algn="ctr" rtl="0" fontAlgn="base">
        <a:spcBef>
          <a:spcPct val="0"/>
        </a:spcBef>
        <a:spcAft>
          <a:spcPct val="0"/>
        </a:spcAft>
        <a:defRPr kumimoji="1" sz="4400" b="1">
          <a:solidFill>
            <a:schemeClr val="bg1"/>
          </a:solidFill>
          <a:latin typeface="Arial" charset="0"/>
          <a:ea typeface="新細明體" pitchFamily="18" charset="-120"/>
        </a:defRPr>
      </a:lvl8pPr>
      <a:lvl9pPr marL="1828800" algn="ctr" rtl="0" fontAlgn="base">
        <a:spcBef>
          <a:spcPct val="0"/>
        </a:spcBef>
        <a:spcAft>
          <a:spcPct val="0"/>
        </a:spcAft>
        <a:defRPr kumimoji="1" sz="4400" b="1">
          <a:solidFill>
            <a:schemeClr val="bg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8833CA2F-64F7-4737-BF52-EAAF2B8F1C0A}"/>
              </a:ext>
            </a:extLst>
          </p:cNvPr>
          <p:cNvSpPr>
            <a:spLocks noGrp="1" noChangeArrowheads="1"/>
          </p:cNvSpPr>
          <p:nvPr>
            <p:ph type="ftr" sz="quarter" idx="3"/>
          </p:nvPr>
        </p:nvSpPr>
        <p:spPr bwMode="auto">
          <a:xfrm>
            <a:off x="25400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b="0">
                <a:solidFill>
                  <a:srgbClr val="000000"/>
                </a:solidFill>
                <a:latin typeface="Arial" charset="0"/>
              </a:defRPr>
            </a:lvl1pPr>
          </a:lstStyle>
          <a:p>
            <a:pPr>
              <a:defRPr/>
            </a:pPr>
            <a:r>
              <a:rPr lang="en-US" altLang="zh-TW"/>
              <a:t>COMP323P Foundation of Chinese Computing (Lecture 4)</a:t>
            </a:r>
          </a:p>
        </p:txBody>
      </p:sp>
      <p:sp>
        <p:nvSpPr>
          <p:cNvPr id="768003" name="Rectangle 3">
            <a:extLst>
              <a:ext uri="{FF2B5EF4-FFF2-40B4-BE49-F238E27FC236}">
                <a16:creationId xmlns:a16="http://schemas.microsoft.com/office/drawing/2014/main" id="{75986C1B-8882-4E8D-8CFE-D59E70E44616}"/>
              </a:ext>
            </a:extLst>
          </p:cNvPr>
          <p:cNvSpPr>
            <a:spLocks noGrp="1" noChangeArrowheads="1"/>
          </p:cNvSpPr>
          <p:nvPr>
            <p:ph type="sldNum" sz="quarter" idx="4"/>
          </p:nvPr>
        </p:nvSpPr>
        <p:spPr bwMode="auto">
          <a:xfrm>
            <a:off x="10160000" y="6248400"/>
            <a:ext cx="1422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0">
                <a:solidFill>
                  <a:srgbClr val="000000"/>
                </a:solidFill>
                <a:latin typeface="Arial Black" panose="020B0A04020102020204" pitchFamily="34" charset="0"/>
              </a:defRPr>
            </a:lvl1pPr>
          </a:lstStyle>
          <a:p>
            <a:fld id="{6B2B1068-638D-4BED-AED9-1D0B8B536D6A}" type="slidenum">
              <a:rPr lang="zh-TW" altLang="en-US"/>
              <a:pPr/>
              <a:t>‹#›</a:t>
            </a:fld>
            <a:endParaRPr lang="en-US" altLang="zh-TW"/>
          </a:p>
        </p:txBody>
      </p:sp>
      <p:grpSp>
        <p:nvGrpSpPr>
          <p:cNvPr id="3076" name="Group 4">
            <a:extLst>
              <a:ext uri="{FF2B5EF4-FFF2-40B4-BE49-F238E27FC236}">
                <a16:creationId xmlns:a16="http://schemas.microsoft.com/office/drawing/2014/main" id="{FBFACF8D-1EF8-4C5C-B63B-3D3142FC77EA}"/>
              </a:ext>
            </a:extLst>
          </p:cNvPr>
          <p:cNvGrpSpPr>
            <a:grpSpLocks/>
          </p:cNvGrpSpPr>
          <p:nvPr/>
        </p:nvGrpSpPr>
        <p:grpSpPr bwMode="auto">
          <a:xfrm>
            <a:off x="0" y="0"/>
            <a:ext cx="12192000" cy="546100"/>
            <a:chOff x="0" y="0"/>
            <a:chExt cx="5760" cy="344"/>
          </a:xfrm>
        </p:grpSpPr>
        <p:sp>
          <p:nvSpPr>
            <p:cNvPr id="2056" name="Rectangle 5">
              <a:extLst>
                <a:ext uri="{FF2B5EF4-FFF2-40B4-BE49-F238E27FC236}">
                  <a16:creationId xmlns:a16="http://schemas.microsoft.com/office/drawing/2014/main" id="{FAEEAC12-99BA-4EBD-8D3C-C6783DF42488}"/>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b="0">
                <a:solidFill>
                  <a:srgbClr val="000000"/>
                </a:solidFill>
                <a:latin typeface="Times New Roman" panose="02020603050405020304" pitchFamily="18" charset="0"/>
              </a:endParaRPr>
            </a:p>
          </p:txBody>
        </p:sp>
        <p:sp>
          <p:nvSpPr>
            <p:cNvPr id="2057" name="Rectangle 6">
              <a:extLst>
                <a:ext uri="{FF2B5EF4-FFF2-40B4-BE49-F238E27FC236}">
                  <a16:creationId xmlns:a16="http://schemas.microsoft.com/office/drawing/2014/main" id="{9174B59B-5DBB-45FA-A985-F2764F92C7AA}"/>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2058" name="Rectangle 7">
              <a:extLst>
                <a:ext uri="{FF2B5EF4-FFF2-40B4-BE49-F238E27FC236}">
                  <a16:creationId xmlns:a16="http://schemas.microsoft.com/office/drawing/2014/main" id="{327BF0E6-B83F-4986-9AC4-8B6BF9F76CFA}"/>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2059" name="Rectangle 8">
              <a:extLst>
                <a:ext uri="{FF2B5EF4-FFF2-40B4-BE49-F238E27FC236}">
                  <a16:creationId xmlns:a16="http://schemas.microsoft.com/office/drawing/2014/main" id="{66705061-715E-4802-8385-79A1BE89922B}"/>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2060" name="Rectangle 9">
              <a:extLst>
                <a:ext uri="{FF2B5EF4-FFF2-40B4-BE49-F238E27FC236}">
                  <a16:creationId xmlns:a16="http://schemas.microsoft.com/office/drawing/2014/main" id="{6C36C533-D78F-4720-B7EF-1D775ECA55B2}"/>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sp>
          <p:nvSpPr>
            <p:cNvPr id="2061" name="Rectangle 10">
              <a:extLst>
                <a:ext uri="{FF2B5EF4-FFF2-40B4-BE49-F238E27FC236}">
                  <a16:creationId xmlns:a16="http://schemas.microsoft.com/office/drawing/2014/main" id="{89BF73EC-719C-4392-A29F-62D097A758B9}"/>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666699"/>
                </a:solidFill>
              </a:endParaRPr>
            </a:p>
          </p:txBody>
        </p:sp>
        <p:sp>
          <p:nvSpPr>
            <p:cNvPr id="2062" name="Rectangle 11">
              <a:extLst>
                <a:ext uri="{FF2B5EF4-FFF2-40B4-BE49-F238E27FC236}">
                  <a16:creationId xmlns:a16="http://schemas.microsoft.com/office/drawing/2014/main" id="{4731FB2B-CE40-4E89-ABFE-4804E35DD29E}"/>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b="0">
                <a:solidFill>
                  <a:srgbClr val="000000"/>
                </a:solidFill>
                <a:latin typeface="Times New Roman" panose="02020603050405020304" pitchFamily="18" charset="0"/>
              </a:endParaRPr>
            </a:p>
          </p:txBody>
        </p:sp>
        <p:sp>
          <p:nvSpPr>
            <p:cNvPr id="2063" name="Rectangle 12">
              <a:extLst>
                <a:ext uri="{FF2B5EF4-FFF2-40B4-BE49-F238E27FC236}">
                  <a16:creationId xmlns:a16="http://schemas.microsoft.com/office/drawing/2014/main" id="{CB30D9CC-F689-4F59-828A-D85277536314}"/>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sp>
          <p:nvSpPr>
            <p:cNvPr id="2064" name="Rectangle 13">
              <a:extLst>
                <a:ext uri="{FF2B5EF4-FFF2-40B4-BE49-F238E27FC236}">
                  <a16:creationId xmlns:a16="http://schemas.microsoft.com/office/drawing/2014/main" id="{71E29259-ACC4-4FC0-ACCC-C68E93D05C3E}"/>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b="0">
                <a:solidFill>
                  <a:srgbClr val="9999CC"/>
                </a:solidFill>
              </a:endParaRPr>
            </a:p>
          </p:txBody>
        </p:sp>
      </p:grpSp>
      <p:sp>
        <p:nvSpPr>
          <p:cNvPr id="3077" name="Rectangle 14">
            <a:extLst>
              <a:ext uri="{FF2B5EF4-FFF2-40B4-BE49-F238E27FC236}">
                <a16:creationId xmlns:a16="http://schemas.microsoft.com/office/drawing/2014/main" id="{09C75AFD-5DBB-4B3C-96AE-BF50997F37A1}"/>
              </a:ext>
            </a:extLst>
          </p:cNvPr>
          <p:cNvSpPr>
            <a:spLocks noGrp="1" noChangeArrowheads="1"/>
          </p:cNvSpPr>
          <p:nvPr>
            <p:ph type="title"/>
          </p:nvPr>
        </p:nvSpPr>
        <p:spPr bwMode="auto">
          <a:xfrm>
            <a:off x="609600" y="533400"/>
            <a:ext cx="10972800" cy="685800"/>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3078" name="Rectangle 15">
            <a:extLst>
              <a:ext uri="{FF2B5EF4-FFF2-40B4-BE49-F238E27FC236}">
                <a16:creationId xmlns:a16="http://schemas.microsoft.com/office/drawing/2014/main" id="{1F0A672C-2F3A-4B6F-B227-DEC4B7817D7A}"/>
              </a:ext>
            </a:extLst>
          </p:cNvPr>
          <p:cNvSpPr>
            <a:spLocks noGrp="1" noChangeArrowheads="1"/>
          </p:cNvSpPr>
          <p:nvPr>
            <p:ph type="body" idx="1"/>
          </p:nvPr>
        </p:nvSpPr>
        <p:spPr bwMode="auto">
          <a:xfrm>
            <a:off x="609600" y="1447800"/>
            <a:ext cx="10972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68016" name="Rectangle 16">
            <a:extLst>
              <a:ext uri="{FF2B5EF4-FFF2-40B4-BE49-F238E27FC236}">
                <a16:creationId xmlns:a16="http://schemas.microsoft.com/office/drawing/2014/main" id="{4C37B7C3-BD08-4DE8-AC62-E7295B5225FC}"/>
              </a:ext>
            </a:extLst>
          </p:cNvPr>
          <p:cNvSpPr>
            <a:spLocks noGrp="1" noChangeArrowheads="1"/>
          </p:cNvSpPr>
          <p:nvPr>
            <p:ph type="dt" sz="half" idx="2"/>
          </p:nvPr>
        </p:nvSpPr>
        <p:spPr bwMode="auto">
          <a:xfrm>
            <a:off x="609600" y="6245225"/>
            <a:ext cx="17272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b="0">
                <a:solidFill>
                  <a:srgbClr val="000000"/>
                </a:solidFill>
                <a:latin typeface="Arial" charset="0"/>
              </a:defRPr>
            </a:lvl1pPr>
          </a:lstStyle>
          <a:p>
            <a:pPr>
              <a:defRPr/>
            </a:pPr>
            <a:r>
              <a:rPr lang="en-US" altLang="zh-TW"/>
              <a:t>30/04/2011</a:t>
            </a:r>
          </a:p>
        </p:txBody>
      </p:sp>
    </p:spTree>
  </p:cSld>
  <p:clrMap bg1="lt1" tx1="dk1" bg2="lt2" tx2="dk2" accent1="accent1" accent2="accent2" accent3="accent3" accent4="accent4" accent5="accent5" accent6="accent6" hlink="hlink" folHlink="folHlink"/>
  <p:sldLayoutIdLst>
    <p:sldLayoutId id="2147485649" r:id="rId1"/>
    <p:sldLayoutId id="2147485638" r:id="rId2"/>
    <p:sldLayoutId id="2147485639" r:id="rId3"/>
    <p:sldLayoutId id="2147485640" r:id="rId4"/>
    <p:sldLayoutId id="2147485641" r:id="rId5"/>
    <p:sldLayoutId id="2147485642" r:id="rId6"/>
    <p:sldLayoutId id="2147485643" r:id="rId7"/>
    <p:sldLayoutId id="2147485644" r:id="rId8"/>
    <p:sldLayoutId id="2147485645" r:id="rId9"/>
    <p:sldLayoutId id="2147485646" r:id="rId10"/>
    <p:sldLayoutId id="2147485647" r:id="rId11"/>
  </p:sldLayoutIdLst>
  <p:hf hdr="0"/>
  <p:txStyles>
    <p:titleStyle>
      <a:lvl1pPr algn="ctr" rtl="0" eaLnBrk="0" fontAlgn="base" hangingPunct="0">
        <a:spcBef>
          <a:spcPct val="0"/>
        </a:spcBef>
        <a:spcAft>
          <a:spcPct val="0"/>
        </a:spcAft>
        <a:defRPr kumimoji="1" sz="4400" b="1">
          <a:solidFill>
            <a:schemeClr val="bg1"/>
          </a:solidFill>
          <a:latin typeface="+mj-lt"/>
          <a:ea typeface="+mj-ea"/>
          <a:cs typeface="+mj-cs"/>
        </a:defRPr>
      </a:lvl1pPr>
      <a:lvl2pPr algn="ctr" rtl="0" eaLnBrk="0" fontAlgn="base" hangingPunct="0">
        <a:spcBef>
          <a:spcPct val="0"/>
        </a:spcBef>
        <a:spcAft>
          <a:spcPct val="0"/>
        </a:spcAft>
        <a:defRPr kumimoji="1" sz="4400" b="1">
          <a:solidFill>
            <a:schemeClr val="bg1"/>
          </a:solidFill>
          <a:latin typeface="Arial" charset="0"/>
          <a:ea typeface="新細明體" pitchFamily="18" charset="-120"/>
        </a:defRPr>
      </a:lvl2pPr>
      <a:lvl3pPr algn="ctr" rtl="0" eaLnBrk="0" fontAlgn="base" hangingPunct="0">
        <a:spcBef>
          <a:spcPct val="0"/>
        </a:spcBef>
        <a:spcAft>
          <a:spcPct val="0"/>
        </a:spcAft>
        <a:defRPr kumimoji="1" sz="4400" b="1">
          <a:solidFill>
            <a:schemeClr val="bg1"/>
          </a:solidFill>
          <a:latin typeface="Arial" charset="0"/>
          <a:ea typeface="新細明體" pitchFamily="18" charset="-120"/>
        </a:defRPr>
      </a:lvl3pPr>
      <a:lvl4pPr algn="ctr" rtl="0" eaLnBrk="0" fontAlgn="base" hangingPunct="0">
        <a:spcBef>
          <a:spcPct val="0"/>
        </a:spcBef>
        <a:spcAft>
          <a:spcPct val="0"/>
        </a:spcAft>
        <a:defRPr kumimoji="1" sz="4400" b="1">
          <a:solidFill>
            <a:schemeClr val="bg1"/>
          </a:solidFill>
          <a:latin typeface="Arial" charset="0"/>
          <a:ea typeface="新細明體" pitchFamily="18" charset="-120"/>
        </a:defRPr>
      </a:lvl4pPr>
      <a:lvl5pPr algn="ctr" rtl="0" eaLnBrk="0" fontAlgn="base" hangingPunct="0">
        <a:spcBef>
          <a:spcPct val="0"/>
        </a:spcBef>
        <a:spcAft>
          <a:spcPct val="0"/>
        </a:spcAft>
        <a:defRPr kumimoji="1" sz="4400" b="1">
          <a:solidFill>
            <a:schemeClr val="bg1"/>
          </a:solidFill>
          <a:latin typeface="Arial" charset="0"/>
          <a:ea typeface="新細明體" pitchFamily="18" charset="-120"/>
        </a:defRPr>
      </a:lvl5pPr>
      <a:lvl6pPr marL="457200" algn="ctr" rtl="0" fontAlgn="base">
        <a:spcBef>
          <a:spcPct val="0"/>
        </a:spcBef>
        <a:spcAft>
          <a:spcPct val="0"/>
        </a:spcAft>
        <a:defRPr kumimoji="1" sz="4400" b="1">
          <a:solidFill>
            <a:schemeClr val="bg1"/>
          </a:solidFill>
          <a:latin typeface="Arial" charset="0"/>
          <a:ea typeface="新細明體" pitchFamily="18" charset="-120"/>
        </a:defRPr>
      </a:lvl6pPr>
      <a:lvl7pPr marL="914400" algn="ctr" rtl="0" fontAlgn="base">
        <a:spcBef>
          <a:spcPct val="0"/>
        </a:spcBef>
        <a:spcAft>
          <a:spcPct val="0"/>
        </a:spcAft>
        <a:defRPr kumimoji="1" sz="4400" b="1">
          <a:solidFill>
            <a:schemeClr val="bg1"/>
          </a:solidFill>
          <a:latin typeface="Arial" charset="0"/>
          <a:ea typeface="新細明體" pitchFamily="18" charset="-120"/>
        </a:defRPr>
      </a:lvl7pPr>
      <a:lvl8pPr marL="1371600" algn="ctr" rtl="0" fontAlgn="base">
        <a:spcBef>
          <a:spcPct val="0"/>
        </a:spcBef>
        <a:spcAft>
          <a:spcPct val="0"/>
        </a:spcAft>
        <a:defRPr kumimoji="1" sz="4400" b="1">
          <a:solidFill>
            <a:schemeClr val="bg1"/>
          </a:solidFill>
          <a:latin typeface="Arial" charset="0"/>
          <a:ea typeface="新細明體" pitchFamily="18" charset="-120"/>
        </a:defRPr>
      </a:lvl8pPr>
      <a:lvl9pPr marL="1828800" algn="ctr" rtl="0" fontAlgn="base">
        <a:spcBef>
          <a:spcPct val="0"/>
        </a:spcBef>
        <a:spcAft>
          <a:spcPct val="0"/>
        </a:spcAft>
        <a:defRPr kumimoji="1" sz="4400" b="1">
          <a:solidFill>
            <a:schemeClr val="bg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ldc.upenn.edu/slide/classic-corpora-ldc%E2%80%99s-catalog-penn-treebank"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bin"/></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eb.stanford.edu/~jurafsky/slp3/2.pdf"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aclanthology.org/P16-1162.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unicode-table.com/en/"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www.nltk.org/" TargetMode="External"/><Relationship Id="rId7" Type="http://schemas.openxmlformats.org/officeDocument/2006/relationships/hyperlink" Target="http://sentiment.christopherpotts.net/tokenizing.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hyperlink" Target="https://nlp.stanford.edu/pubs/StanfordCoreNlp2014.pdf" TargetMode="External"/><Relationship Id="rId5" Type="http://schemas.openxmlformats.org/officeDocument/2006/relationships/hyperlink" Target="https://nlp.stanford.edu/software/tokenizer.shtml" TargetMode="External"/><Relationship Id="rId4" Type="http://schemas.openxmlformats.org/officeDocument/2006/relationships/hyperlink" Target="https://aclanthology.org/J10-4009.pdf"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9ol.es/porter_js_demo.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text-processing.com/demo/ste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nowball.tartarus.org/algorithms/porter/stemmer.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tartarus.org/martin/PorterStemmer/def.txt"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ckipsvr.iis.sinica.edu.tw/"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ictclas.nlpir.org/" TargetMode="External"/><Relationship Id="rId4" Type="http://schemas.openxmlformats.org/officeDocument/2006/relationships/hyperlink" Target="http://ltp.ai/demo.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aclanthology.org/P16-1162.pdf"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100.png"/><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link.springer.com/chapter/10.1007/978-3-030-45442-5_4"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eb.stanford.edu/~jurafsky/slp3/2.pdf"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https://nlp.stanford.edu/IR-book/pdf/06vect.pdf" TargetMode="External"/><Relationship Id="rId4" Type="http://schemas.openxmlformats.org/officeDocument/2006/relationships/hyperlink" Target="https://web.stanford.edu/~jurafsky/slp3/14.pdf" TargetMode="Externa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stanfordnlp.github.io/CoreNLP/"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www.aclweb.org/anthology/P14-5010.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295DCFEC-94D4-4CDA-917F-BF78B15ECC41}"/>
              </a:ext>
            </a:extLst>
          </p:cNvPr>
          <p:cNvSpPr>
            <a:spLocks noGrp="1" noChangeArrowheads="1"/>
          </p:cNvSpPr>
          <p:nvPr>
            <p:ph type="subTitle" idx="1"/>
          </p:nvPr>
        </p:nvSpPr>
        <p:spPr>
          <a:xfrm>
            <a:off x="3840480" y="2194560"/>
            <a:ext cx="8321040" cy="1554480"/>
          </a:xfrm>
        </p:spPr>
        <p:txBody>
          <a:bodyPr/>
          <a:lstStyle/>
          <a:p>
            <a:pPr algn="ctr" eaLnBrk="1" hangingPunct="1"/>
            <a:r>
              <a:rPr lang="en-US" altLang="zh-CN" sz="4400" dirty="0">
                <a:solidFill>
                  <a:schemeClr val="bg1"/>
                </a:solidFill>
                <a:latin typeface="Century Schoolbook" panose="02040604050505020304" pitchFamily="18" charset="0"/>
              </a:rPr>
              <a:t>COMP5423 </a:t>
            </a:r>
            <a:r>
              <a:rPr lang="en-US" altLang="zh-TW" sz="4400" dirty="0">
                <a:solidFill>
                  <a:schemeClr val="bg1"/>
                </a:solidFill>
                <a:latin typeface="Century Schoolbook" panose="02040604050505020304" pitchFamily="18" charset="0"/>
              </a:rPr>
              <a:t>Natural Language Processing</a:t>
            </a:r>
            <a:endParaRPr lang="en-GB" altLang="zh-TW" sz="4400" dirty="0">
              <a:solidFill>
                <a:schemeClr val="bg1"/>
              </a:solidFill>
              <a:latin typeface="Century Schoolbook" panose="020406040505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TW" dirty="0"/>
              <a:t>Word Tokenization</a:t>
            </a:r>
            <a:endParaRPr lang="en-US" altLang="zh-CN" b="1" dirty="0"/>
          </a:p>
          <a:p>
            <a:pPr lvl="1" eaLnBrk="1" hangingPunct="1">
              <a:spcBef>
                <a:spcPts val="600"/>
              </a:spcBef>
            </a:pPr>
            <a:r>
              <a:rPr lang="en-US" altLang="zh-TW" dirty="0">
                <a:solidFill>
                  <a:srgbClr val="FF0000"/>
                </a:solidFill>
              </a:rPr>
              <a:t>Ambiguity</a:t>
            </a:r>
            <a:r>
              <a:rPr lang="en-US" altLang="zh-TW" dirty="0"/>
              <a:t> </a:t>
            </a:r>
            <a:r>
              <a:rPr lang="en-US" altLang="zh-CN" dirty="0"/>
              <a:t>in</a:t>
            </a:r>
            <a:r>
              <a:rPr lang="en-US" altLang="zh-TW" dirty="0"/>
              <a:t> Tokenization</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p:txBody>
      </p:sp>
      <p:sp>
        <p:nvSpPr>
          <p:cNvPr id="11" name="Rectangle 4">
            <a:extLst>
              <a:ext uri="{FF2B5EF4-FFF2-40B4-BE49-F238E27FC236}">
                <a16:creationId xmlns:a16="http://schemas.microsoft.com/office/drawing/2014/main" id="{0CFBADA5-3C78-4AFB-A278-BDED89140ADA}"/>
              </a:ext>
            </a:extLst>
          </p:cNvPr>
          <p:cNvSpPr>
            <a:spLocks noChangeArrowheads="1"/>
          </p:cNvSpPr>
          <p:nvPr/>
        </p:nvSpPr>
        <p:spPr bwMode="auto">
          <a:xfrm>
            <a:off x="2209800" y="2685871"/>
            <a:ext cx="1333500" cy="1200329"/>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U</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S</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A</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sym typeface="Symbol" panose="05050102010706020507" pitchFamily="18" charset="2"/>
              </a:rPr>
              <a:t> </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sym typeface="Symbol" panose="05050102010706020507" pitchFamily="18" charset="2"/>
              </a:rPr>
              <a:t>T</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sym typeface="Symbol" panose="05050102010706020507" pitchFamily="18" charset="2"/>
              </a:rPr>
              <a:t>V</a:t>
            </a:r>
            <a:r>
              <a:rPr lang="en-US" altLang="zh-TW" sz="2400" kern="0" dirty="0">
                <a:solidFill>
                  <a:srgbClr val="FF0000"/>
                </a:solidFill>
                <a:latin typeface="Calibri"/>
                <a:ea typeface="KaiTi" panose="02010609060101010101" pitchFamily="49" charset="-122"/>
              </a:rPr>
              <a:t>.</a:t>
            </a:r>
          </a:p>
          <a:p>
            <a:pPr algn="ctr" eaLnBrk="1" fontAlgn="auto" hangingPunct="1">
              <a:spcBef>
                <a:spcPts val="0"/>
              </a:spcBef>
              <a:spcAft>
                <a:spcPts val="0"/>
              </a:spcAft>
            </a:pPr>
            <a:r>
              <a:rPr lang="en-US" altLang="zh-CN" sz="2400" b="0" kern="0" dirty="0">
                <a:latin typeface="Calibri"/>
                <a:ea typeface="KaiTi" panose="02010609060101010101" pitchFamily="49" charset="-122"/>
              </a:rPr>
              <a:t>Ph</a:t>
            </a:r>
            <a:r>
              <a:rPr lang="en-US" altLang="zh-CN" sz="2400" kern="0" dirty="0">
                <a:solidFill>
                  <a:srgbClr val="FF0000"/>
                </a:solidFill>
                <a:latin typeface="Calibri"/>
                <a:ea typeface="KaiTi" panose="02010609060101010101" pitchFamily="49" charset="-122"/>
              </a:rPr>
              <a:t>.</a:t>
            </a:r>
            <a:r>
              <a:rPr lang="en-US" altLang="zh-CN" sz="2400" b="0" kern="0" dirty="0">
                <a:latin typeface="Calibri"/>
                <a:ea typeface="KaiTi" panose="02010609060101010101" pitchFamily="49" charset="-122"/>
              </a:rPr>
              <a:t>D</a:t>
            </a:r>
            <a:r>
              <a:rPr lang="en-US" altLang="zh-CN" sz="2400" kern="0" dirty="0">
                <a:solidFill>
                  <a:srgbClr val="FF0000"/>
                </a:solidFill>
                <a:latin typeface="Calibri"/>
                <a:ea typeface="KaiTi" panose="02010609060101010101" pitchFamily="49" charset="-122"/>
              </a:rPr>
              <a:t>.</a:t>
            </a:r>
            <a:endParaRPr lang="zh-TW" altLang="en-US" sz="2400" kern="0" dirty="0">
              <a:latin typeface="Calibri"/>
              <a:ea typeface="KaiTi" panose="02010609060101010101" pitchFamily="49" charset="-122"/>
            </a:endParaRPr>
          </a:p>
        </p:txBody>
      </p:sp>
      <p:sp>
        <p:nvSpPr>
          <p:cNvPr id="12" name="Rectangle 4">
            <a:extLst>
              <a:ext uri="{FF2B5EF4-FFF2-40B4-BE49-F238E27FC236}">
                <a16:creationId xmlns:a16="http://schemas.microsoft.com/office/drawing/2014/main" id="{56AE2039-F568-4578-A994-C34CC563F1E0}"/>
              </a:ext>
            </a:extLst>
          </p:cNvPr>
          <p:cNvSpPr>
            <a:spLocks noChangeArrowheads="1"/>
          </p:cNvSpPr>
          <p:nvPr/>
        </p:nvSpPr>
        <p:spPr bwMode="auto">
          <a:xfrm>
            <a:off x="3906136" y="2685871"/>
            <a:ext cx="2079994" cy="1200329"/>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$45</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55</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555</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500</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50</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27</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01</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2021</a:t>
            </a:r>
          </a:p>
        </p:txBody>
      </p:sp>
      <p:sp>
        <p:nvSpPr>
          <p:cNvPr id="18" name="Rectangle 4">
            <a:extLst>
              <a:ext uri="{FF2B5EF4-FFF2-40B4-BE49-F238E27FC236}">
                <a16:creationId xmlns:a16="http://schemas.microsoft.com/office/drawing/2014/main" id="{8C27780E-8F65-4DEA-BA05-B62ED0D42577}"/>
              </a:ext>
            </a:extLst>
          </p:cNvPr>
          <p:cNvSpPr>
            <a:spLocks noChangeArrowheads="1"/>
          </p:cNvSpPr>
          <p:nvPr/>
        </p:nvSpPr>
        <p:spPr bwMode="auto">
          <a:xfrm>
            <a:off x="6348966" y="2674828"/>
            <a:ext cx="3776330" cy="830997"/>
          </a:xfrm>
          <a:prstGeom prst="rect">
            <a:avLst/>
          </a:prstGeom>
          <a:solidFill>
            <a:srgbClr val="99CCFF">
              <a:alpha val="50196"/>
            </a:srgbClr>
          </a:solidFill>
          <a:ln>
            <a:noFill/>
          </a:ln>
        </p:spPr>
        <p:txBody>
          <a:bodyPr wrap="square">
            <a:spAutoFit/>
          </a:bodyPr>
          <a:lstStyle/>
          <a:p>
            <a:pP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http</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www</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stanford</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edu</a:t>
            </a:r>
          </a:p>
          <a:p>
            <a:pP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someone</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cs</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colorado</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edu</a:t>
            </a:r>
          </a:p>
        </p:txBody>
      </p:sp>
      <p:grpSp>
        <p:nvGrpSpPr>
          <p:cNvPr id="2" name="Group 1">
            <a:extLst>
              <a:ext uri="{FF2B5EF4-FFF2-40B4-BE49-F238E27FC236}">
                <a16:creationId xmlns:a16="http://schemas.microsoft.com/office/drawing/2014/main" id="{5D55314E-F183-44CC-9426-743A9E70F3FE}"/>
              </a:ext>
            </a:extLst>
          </p:cNvPr>
          <p:cNvGrpSpPr/>
          <p:nvPr/>
        </p:nvGrpSpPr>
        <p:grpSpPr>
          <a:xfrm>
            <a:off x="2209800" y="4114800"/>
            <a:ext cx="7391400" cy="842665"/>
            <a:chOff x="609600" y="5024735"/>
            <a:chExt cx="7391400" cy="842665"/>
          </a:xfrm>
        </p:grpSpPr>
        <p:sp>
          <p:nvSpPr>
            <p:cNvPr id="20" name="Rectangle 4">
              <a:extLst>
                <a:ext uri="{FF2B5EF4-FFF2-40B4-BE49-F238E27FC236}">
                  <a16:creationId xmlns:a16="http://schemas.microsoft.com/office/drawing/2014/main" id="{A0587FF5-82B8-4C60-88E2-3448FC88DA7A}"/>
                </a:ext>
              </a:extLst>
            </p:cNvPr>
            <p:cNvSpPr>
              <a:spLocks noChangeArrowheads="1"/>
            </p:cNvSpPr>
            <p:nvPr/>
          </p:nvSpPr>
          <p:spPr bwMode="auto">
            <a:xfrm>
              <a:off x="2705100" y="5036403"/>
              <a:ext cx="2400300" cy="830997"/>
            </a:xfrm>
            <a:prstGeom prst="rect">
              <a:avLst/>
            </a:prstGeom>
            <a:solidFill>
              <a:srgbClr val="99CCFF">
                <a:alpha val="50196"/>
              </a:srgbClr>
            </a:solidFill>
            <a:ln>
              <a:noFill/>
            </a:ln>
          </p:spPr>
          <p:txBody>
            <a:bodyPr wrap="square">
              <a:spAutoFit/>
            </a:bodyPr>
            <a:lstStyle/>
            <a:p>
              <a:pP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We</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re </a:t>
              </a:r>
              <a:r>
                <a:rPr kumimoji="0" lang="en-US" altLang="zh-TW" sz="2400" b="0" dirty="0">
                  <a:solidFill>
                    <a:srgbClr val="000000"/>
                  </a:solidFill>
                  <a:latin typeface="Calibri"/>
                  <a:ea typeface="宋体" panose="02010600030101010101" pitchFamily="2" charset="-122"/>
                  <a:sym typeface="Symbol" panose="05050102010706020507" pitchFamily="18" charset="2"/>
                </a:rPr>
                <a:t> We are</a:t>
              </a:r>
            </a:p>
            <a:p>
              <a:pPr eaLnBrk="1" fontAlgn="auto" hangingPunct="1">
                <a:spcBef>
                  <a:spcPts val="0"/>
                </a:spcBef>
                <a:spcAft>
                  <a:spcPts val="0"/>
                </a:spcAft>
              </a:pPr>
              <a:r>
                <a:rPr kumimoji="0" lang="en-US" altLang="zh-TW" sz="2400" b="0" kern="0" dirty="0">
                  <a:solidFill>
                    <a:srgbClr val="000000"/>
                  </a:solidFill>
                  <a:latin typeface="Calibri"/>
                  <a:ea typeface="宋体" panose="02010600030101010101" pitchFamily="2" charset="-122"/>
                  <a:sym typeface="Symbol" panose="05050102010706020507" pitchFamily="18" charset="2"/>
                </a:rPr>
                <a:t>            </a:t>
              </a:r>
              <a:r>
                <a:rPr kumimoji="0" lang="en-US" altLang="zh-TW" sz="2400" b="0" dirty="0">
                  <a:solidFill>
                    <a:srgbClr val="008000"/>
                  </a:solidFill>
                  <a:latin typeface="Calibri"/>
                  <a:ea typeface="宋体" panose="02010600030101010101" pitchFamily="2" charset="-122"/>
                  <a:sym typeface="Symbol" panose="05050102010706020507" pitchFamily="18" charset="2"/>
                </a:rPr>
                <a:t></a:t>
              </a:r>
              <a:r>
                <a:rPr kumimoji="0" lang="en-US" altLang="zh-TW" sz="2400" b="0" dirty="0">
                  <a:solidFill>
                    <a:srgbClr val="000000"/>
                  </a:solidFill>
                  <a:latin typeface="Calibri"/>
                  <a:ea typeface="宋体" panose="02010600030101010101" pitchFamily="2" charset="-122"/>
                  <a:sym typeface="Symbol" panose="05050102010706020507" pitchFamily="18" charset="2"/>
                </a:rPr>
                <a:t> We </a:t>
              </a:r>
              <a:r>
                <a:rPr lang="en-US" altLang="zh-TW" sz="2400" kern="0" dirty="0">
                  <a:solidFill>
                    <a:srgbClr val="FF0000"/>
                  </a:solidFill>
                  <a:latin typeface="Calibri"/>
                  <a:ea typeface="KaiTi" panose="02010609060101010101" pitchFamily="49" charset="-122"/>
                </a:rPr>
                <a:t>’</a:t>
              </a:r>
              <a:r>
                <a:rPr kumimoji="0" lang="en-US" altLang="zh-TW" sz="2400" b="0" dirty="0">
                  <a:solidFill>
                    <a:srgbClr val="000000"/>
                  </a:solidFill>
                  <a:latin typeface="Calibri"/>
                  <a:ea typeface="宋体" panose="02010600030101010101" pitchFamily="2" charset="-122"/>
                  <a:sym typeface="Symbol" panose="05050102010706020507" pitchFamily="18" charset="2"/>
                </a:rPr>
                <a:t>re</a:t>
              </a:r>
              <a:endParaRPr lang="zh-TW" altLang="en-US" sz="2400" b="0" kern="0" dirty="0">
                <a:solidFill>
                  <a:srgbClr val="000000"/>
                </a:solidFill>
                <a:latin typeface="Calibri"/>
                <a:ea typeface="KaiTi" panose="02010609060101010101" pitchFamily="49" charset="-122"/>
              </a:endParaRPr>
            </a:p>
          </p:txBody>
        </p:sp>
        <p:sp>
          <p:nvSpPr>
            <p:cNvPr id="21" name="Rectangle 4">
              <a:extLst>
                <a:ext uri="{FF2B5EF4-FFF2-40B4-BE49-F238E27FC236}">
                  <a16:creationId xmlns:a16="http://schemas.microsoft.com/office/drawing/2014/main" id="{C0454580-FA17-460B-97B7-43D65F9034CA}"/>
                </a:ext>
              </a:extLst>
            </p:cNvPr>
            <p:cNvSpPr>
              <a:spLocks noChangeArrowheads="1"/>
            </p:cNvSpPr>
            <p:nvPr/>
          </p:nvSpPr>
          <p:spPr bwMode="auto">
            <a:xfrm>
              <a:off x="5219700" y="5029200"/>
              <a:ext cx="2781300" cy="830997"/>
            </a:xfrm>
            <a:prstGeom prst="rect">
              <a:avLst/>
            </a:prstGeom>
            <a:solidFill>
              <a:srgbClr val="99CCFF">
                <a:alpha val="50196"/>
              </a:srgbClr>
            </a:solidFill>
            <a:ln>
              <a:noFill/>
            </a:ln>
          </p:spPr>
          <p:txBody>
            <a:bodyPr wrap="square">
              <a:spAutoFit/>
            </a:bodyPr>
            <a:lstStyle/>
            <a:p>
              <a:pP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Doesn</a:t>
              </a:r>
              <a:r>
                <a:rPr lang="en-US" altLang="zh-TW" sz="2400" kern="0" dirty="0">
                  <a:solidFill>
                    <a:srgbClr val="FF0000"/>
                  </a:solidFill>
                  <a:latin typeface="Calibri"/>
                  <a:ea typeface="KaiTi" panose="02010609060101010101" pitchFamily="49" charset="-122"/>
                </a:rPr>
                <a:t>’</a:t>
              </a:r>
              <a:r>
                <a:rPr lang="en-US" altLang="zh-TW" sz="2400" b="0" kern="0" dirty="0">
                  <a:solidFill>
                    <a:srgbClr val="000000"/>
                  </a:solidFill>
                  <a:latin typeface="Calibri"/>
                  <a:ea typeface="KaiTi" panose="02010609060101010101" pitchFamily="49" charset="-122"/>
                </a:rPr>
                <a:t>t </a:t>
              </a:r>
              <a:r>
                <a:rPr kumimoji="0" lang="en-US" altLang="zh-TW" sz="2400" b="0" dirty="0">
                  <a:solidFill>
                    <a:srgbClr val="000000"/>
                  </a:solidFill>
                  <a:latin typeface="Calibri"/>
                  <a:ea typeface="宋体" panose="02010600030101010101" pitchFamily="2" charset="-122"/>
                  <a:sym typeface="Symbol" panose="05050102010706020507" pitchFamily="18" charset="2"/>
                </a:rPr>
                <a:t> Does not</a:t>
              </a:r>
            </a:p>
            <a:p>
              <a:pPr eaLnBrk="1" fontAlgn="auto" hangingPunct="1">
                <a:spcBef>
                  <a:spcPts val="0"/>
                </a:spcBef>
                <a:spcAft>
                  <a:spcPts val="0"/>
                </a:spcAft>
              </a:pPr>
              <a:r>
                <a:rPr kumimoji="0" lang="en-US" altLang="zh-TW" sz="2400" b="0" kern="0" dirty="0">
                  <a:solidFill>
                    <a:srgbClr val="000000"/>
                  </a:solidFill>
                  <a:latin typeface="Calibri"/>
                  <a:ea typeface="宋体" panose="02010600030101010101" pitchFamily="2" charset="-122"/>
                  <a:sym typeface="Symbol" panose="05050102010706020507" pitchFamily="18" charset="2"/>
                </a:rPr>
                <a:t>	  </a:t>
              </a:r>
              <a:r>
                <a:rPr kumimoji="0" lang="en-US" altLang="zh-TW" sz="2400" b="0" dirty="0">
                  <a:solidFill>
                    <a:srgbClr val="008000"/>
                  </a:solidFill>
                  <a:latin typeface="Calibri"/>
                  <a:ea typeface="宋体" panose="02010600030101010101" pitchFamily="2" charset="-122"/>
                  <a:sym typeface="Symbol" panose="05050102010706020507" pitchFamily="18" charset="2"/>
                </a:rPr>
                <a:t></a:t>
              </a:r>
              <a:r>
                <a:rPr kumimoji="0" lang="en-US" altLang="zh-TW" sz="2400" b="0" dirty="0">
                  <a:solidFill>
                    <a:srgbClr val="000000"/>
                  </a:solidFill>
                  <a:latin typeface="Calibri"/>
                  <a:ea typeface="宋体" panose="02010600030101010101" pitchFamily="2" charset="-122"/>
                  <a:sym typeface="Symbol" panose="05050102010706020507" pitchFamily="18" charset="2"/>
                </a:rPr>
                <a:t> Does </a:t>
              </a:r>
              <a:r>
                <a:rPr kumimoji="0" lang="en-US" altLang="zh-TW" sz="2400" b="0" dirty="0" err="1">
                  <a:solidFill>
                    <a:srgbClr val="000000"/>
                  </a:solidFill>
                  <a:latin typeface="Calibri"/>
                  <a:ea typeface="宋体" panose="02010600030101010101" pitchFamily="2" charset="-122"/>
                  <a:sym typeface="Symbol" panose="05050102010706020507" pitchFamily="18" charset="2"/>
                </a:rPr>
                <a:t>n</a:t>
              </a:r>
              <a:r>
                <a:rPr lang="en-US" altLang="zh-TW" sz="2400" kern="0" dirty="0" err="1">
                  <a:solidFill>
                    <a:srgbClr val="FF0000"/>
                  </a:solidFill>
                  <a:latin typeface="Calibri"/>
                  <a:ea typeface="KaiTi" panose="02010609060101010101" pitchFamily="49" charset="-122"/>
                </a:rPr>
                <a:t>’</a:t>
              </a:r>
              <a:r>
                <a:rPr kumimoji="0" lang="en-US" altLang="zh-TW" sz="2400" b="0" kern="0" dirty="0" err="1">
                  <a:solidFill>
                    <a:srgbClr val="000000"/>
                  </a:solidFill>
                  <a:latin typeface="Calibri"/>
                  <a:ea typeface="宋体" panose="02010600030101010101" pitchFamily="2" charset="-122"/>
                  <a:sym typeface="Symbol" panose="05050102010706020507" pitchFamily="18" charset="2"/>
                </a:rPr>
                <a:t>t</a:t>
              </a:r>
              <a:endParaRPr lang="zh-TW" altLang="en-US" sz="2400" b="0" kern="0" dirty="0">
                <a:solidFill>
                  <a:srgbClr val="000000"/>
                </a:solidFill>
                <a:latin typeface="Calibri"/>
                <a:ea typeface="KaiTi" panose="02010609060101010101" pitchFamily="49" charset="-122"/>
              </a:endParaRPr>
            </a:p>
          </p:txBody>
        </p:sp>
        <p:sp>
          <p:nvSpPr>
            <p:cNvPr id="6" name="矩形 5">
              <a:extLst>
                <a:ext uri="{FF2B5EF4-FFF2-40B4-BE49-F238E27FC236}">
                  <a16:creationId xmlns:a16="http://schemas.microsoft.com/office/drawing/2014/main" id="{2DDF801B-A1FD-4BB9-8C39-0EFC70CB59B7}"/>
                </a:ext>
              </a:extLst>
            </p:cNvPr>
            <p:cNvSpPr/>
            <p:nvPr/>
          </p:nvSpPr>
          <p:spPr>
            <a:xfrm>
              <a:off x="609600" y="5024735"/>
              <a:ext cx="2133601" cy="461665"/>
            </a:xfrm>
            <a:prstGeom prst="rect">
              <a:avLst/>
            </a:prstGeom>
          </p:spPr>
          <p:txBody>
            <a:bodyPr wrap="square">
              <a:spAutoFit/>
            </a:bodyPr>
            <a:lstStyle/>
            <a:p>
              <a:r>
                <a:rPr lang="en-US" sz="2400" b="0" dirty="0">
                  <a:latin typeface="Calibri" panose="020F0502020204030204" pitchFamily="34" charset="0"/>
                  <a:cs typeface="Calibri" panose="020F0502020204030204" pitchFamily="34" charset="0"/>
                </a:rPr>
                <a:t>Clitic (</a:t>
              </a:r>
              <a:r>
                <a:rPr lang="zh-CN" altLang="en-US" sz="2400" b="0" dirty="0">
                  <a:latin typeface="KaiTi" panose="02010609060101010101" pitchFamily="49" charset="-122"/>
                  <a:ea typeface="KaiTi" panose="02010609060101010101" pitchFamily="49" charset="-122"/>
                  <a:cs typeface="Calibri" panose="020F0502020204030204" pitchFamily="34" charset="0"/>
                </a:rPr>
                <a:t>附着詞</a:t>
              </a:r>
              <a:r>
                <a:rPr lang="en-US" sz="2400" b="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grpSp>
      <p:grpSp>
        <p:nvGrpSpPr>
          <p:cNvPr id="3" name="Group 2">
            <a:extLst>
              <a:ext uri="{FF2B5EF4-FFF2-40B4-BE49-F238E27FC236}">
                <a16:creationId xmlns:a16="http://schemas.microsoft.com/office/drawing/2014/main" id="{E0758949-9377-4B26-ADB4-D33D1793BB19}"/>
              </a:ext>
            </a:extLst>
          </p:cNvPr>
          <p:cNvGrpSpPr/>
          <p:nvPr/>
        </p:nvGrpSpPr>
        <p:grpSpPr>
          <a:xfrm>
            <a:off x="2209800" y="5172670"/>
            <a:ext cx="6972301" cy="466130"/>
            <a:chOff x="609599" y="6010870"/>
            <a:chExt cx="6972301" cy="466130"/>
          </a:xfrm>
        </p:grpSpPr>
        <p:sp>
          <p:nvSpPr>
            <p:cNvPr id="13" name="Rectangle 4">
              <a:extLst>
                <a:ext uri="{FF2B5EF4-FFF2-40B4-BE49-F238E27FC236}">
                  <a16:creationId xmlns:a16="http://schemas.microsoft.com/office/drawing/2014/main" id="{BB63ADFA-EE3A-4496-929C-492D2837FF67}"/>
                </a:ext>
              </a:extLst>
            </p:cNvPr>
            <p:cNvSpPr>
              <a:spLocks noChangeArrowheads="1"/>
            </p:cNvSpPr>
            <p:nvPr/>
          </p:nvSpPr>
          <p:spPr bwMode="auto">
            <a:xfrm>
              <a:off x="5181600" y="6015335"/>
              <a:ext cx="2400300" cy="461665"/>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State-of-the-art</a:t>
              </a:r>
            </a:p>
          </p:txBody>
        </p:sp>
        <p:sp>
          <p:nvSpPr>
            <p:cNvPr id="14" name="Rectangle 4">
              <a:extLst>
                <a:ext uri="{FF2B5EF4-FFF2-40B4-BE49-F238E27FC236}">
                  <a16:creationId xmlns:a16="http://schemas.microsoft.com/office/drawing/2014/main" id="{A56F9592-329C-41B4-A551-AC8BA2298C86}"/>
                </a:ext>
              </a:extLst>
            </p:cNvPr>
            <p:cNvSpPr>
              <a:spLocks noChangeArrowheads="1"/>
            </p:cNvSpPr>
            <p:nvPr/>
          </p:nvSpPr>
          <p:spPr bwMode="auto">
            <a:xfrm>
              <a:off x="3314700" y="6015335"/>
              <a:ext cx="1790700" cy="461665"/>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Two-fold</a:t>
              </a:r>
              <a:endParaRPr lang="zh-TW" altLang="en-US" sz="2400" b="0" kern="0" dirty="0">
                <a:solidFill>
                  <a:srgbClr val="000000"/>
                </a:solidFill>
                <a:latin typeface="Calibri"/>
                <a:ea typeface="KaiTi" panose="02010609060101010101" pitchFamily="49" charset="-122"/>
              </a:endParaRPr>
            </a:p>
          </p:txBody>
        </p:sp>
        <p:sp>
          <p:nvSpPr>
            <p:cNvPr id="15" name="矩形 5">
              <a:extLst>
                <a:ext uri="{FF2B5EF4-FFF2-40B4-BE49-F238E27FC236}">
                  <a16:creationId xmlns:a16="http://schemas.microsoft.com/office/drawing/2014/main" id="{8D2C1582-18FA-47C8-8189-5D0CF6E73700}"/>
                </a:ext>
              </a:extLst>
            </p:cNvPr>
            <p:cNvSpPr/>
            <p:nvPr/>
          </p:nvSpPr>
          <p:spPr>
            <a:xfrm>
              <a:off x="609599" y="6010870"/>
              <a:ext cx="2667001" cy="461665"/>
            </a:xfrm>
            <a:prstGeom prst="rect">
              <a:avLst/>
            </a:prstGeom>
          </p:spPr>
          <p:txBody>
            <a:bodyPr wrap="square">
              <a:spAutoFit/>
            </a:bodyPr>
            <a:lstStyle/>
            <a:p>
              <a:r>
                <a:rPr lang="en-US" sz="2400" b="0" dirty="0">
                  <a:latin typeface="Calibri" panose="020F0502020204030204" pitchFamily="34" charset="0"/>
                  <a:cs typeface="Calibri" panose="020F0502020204030204" pitchFamily="34" charset="0"/>
                </a:rPr>
                <a:t>Hyphenated Words </a:t>
              </a:r>
              <a:endParaRPr lang="en-US" sz="2400" dirty="0">
                <a:latin typeface="Calibri" panose="020F0502020204030204" pitchFamily="34" charset="0"/>
                <a:cs typeface="Calibri" panose="020F0502020204030204" pitchFamily="34" charset="0"/>
              </a:endParaRPr>
            </a:p>
          </p:txBody>
        </p:sp>
      </p:grpSp>
      <p:sp>
        <p:nvSpPr>
          <p:cNvPr id="4" name="Slide Number Placeholder 4">
            <a:extLst>
              <a:ext uri="{FF2B5EF4-FFF2-40B4-BE49-F238E27FC236}">
                <a16:creationId xmlns:a16="http://schemas.microsoft.com/office/drawing/2014/main" id="{F9C94CDC-CE99-C78F-BDD5-D21647B28F2E}"/>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10</a:t>
            </a:fld>
            <a:endParaRPr kumimoji="0" lang="en-US" altLang="zh-TW" sz="1200" b="0" dirty="0">
              <a:solidFill>
                <a:srgbClr val="000000"/>
              </a:solidFill>
              <a:latin typeface="+mn-lt"/>
            </a:endParaRPr>
          </a:p>
        </p:txBody>
      </p:sp>
      <p:grpSp>
        <p:nvGrpSpPr>
          <p:cNvPr id="8" name="Group 7">
            <a:extLst>
              <a:ext uri="{FF2B5EF4-FFF2-40B4-BE49-F238E27FC236}">
                <a16:creationId xmlns:a16="http://schemas.microsoft.com/office/drawing/2014/main" id="{491DFBC5-2451-77DB-8CCE-F550CFEB298C}"/>
              </a:ext>
            </a:extLst>
          </p:cNvPr>
          <p:cNvGrpSpPr/>
          <p:nvPr/>
        </p:nvGrpSpPr>
        <p:grpSpPr>
          <a:xfrm>
            <a:off x="2854231" y="5692251"/>
            <a:ext cx="6823169" cy="937149"/>
            <a:chOff x="1219200" y="5725854"/>
            <a:chExt cx="6823169" cy="937149"/>
          </a:xfrm>
        </p:grpSpPr>
        <p:sp>
          <p:nvSpPr>
            <p:cNvPr id="9" name="TextBox 8">
              <a:extLst>
                <a:ext uri="{FF2B5EF4-FFF2-40B4-BE49-F238E27FC236}">
                  <a16:creationId xmlns:a16="http://schemas.microsoft.com/office/drawing/2014/main" id="{CE78A25D-0D4F-9AB6-39E6-2CF402F07061}"/>
                </a:ext>
              </a:extLst>
            </p:cNvPr>
            <p:cNvSpPr txBox="1"/>
            <p:nvPr/>
          </p:nvSpPr>
          <p:spPr>
            <a:xfrm>
              <a:off x="2403569" y="5963597"/>
              <a:ext cx="5638800" cy="461665"/>
            </a:xfrm>
            <a:prstGeom prst="rect">
              <a:avLst/>
            </a:prstGeom>
            <a:solidFill>
              <a:srgbClr val="FBE2DD"/>
            </a:solidFill>
          </p:spPr>
          <p:txBody>
            <a:bodyPr wrap="square">
              <a:spAutoFit/>
            </a:bodyPr>
            <a:lstStyle/>
            <a:p>
              <a:pPr algn="ctr"/>
              <a:r>
                <a:rPr lang="en-US" sz="2400" b="0" dirty="0">
                  <a:latin typeface="Calibri" panose="020F0502020204030204" pitchFamily="34" charset="0"/>
                  <a:ea typeface="Calibri" panose="020F0502020204030204" pitchFamily="34" charset="0"/>
                  <a:cs typeface="Calibri" panose="020F0502020204030204" pitchFamily="34" charset="0"/>
                </a:rPr>
                <a:t>Penn Treebank Tokenization Standard</a:t>
              </a:r>
            </a:p>
          </p:txBody>
        </p:sp>
        <p:pic>
          <p:nvPicPr>
            <p:cNvPr id="7" name="Picture 6">
              <a:hlinkClick r:id="rId3"/>
              <a:extLst>
                <a:ext uri="{FF2B5EF4-FFF2-40B4-BE49-F238E27FC236}">
                  <a16:creationId xmlns:a16="http://schemas.microsoft.com/office/drawing/2014/main" id="{C0BC534D-F00C-93AD-95FA-3111F92C0084}"/>
                </a:ext>
              </a:extLst>
            </p:cNvPr>
            <p:cNvPicPr>
              <a:picLocks noChangeAspect="1"/>
            </p:cNvPicPr>
            <p:nvPr/>
          </p:nvPicPr>
          <p:blipFill>
            <a:blip r:embed="rId4">
              <a:extLst>
                <a:ext uri="{28A0092B-C50C-407E-A947-70E740481C1C}">
                  <a14:useLocalDpi xmlns:a14="http://schemas.microsoft.com/office/drawing/2010/main" val="0"/>
                </a:ext>
              </a:extLst>
            </a:blip>
            <a:srcRect l="15907" t="4528" r="17172" b="3190"/>
            <a:stretch/>
          </p:blipFill>
          <p:spPr>
            <a:xfrm>
              <a:off x="1219200" y="5725854"/>
              <a:ext cx="935046" cy="937149"/>
            </a:xfrm>
            <a:prstGeom prst="flowChartConnector">
              <a:avLst/>
            </a:prstGeom>
          </p:spPr>
        </p:pic>
      </p:grpSp>
    </p:spTree>
    <p:extLst>
      <p:ext uri="{BB962C8B-B14F-4D97-AF65-F5344CB8AC3E}">
        <p14:creationId xmlns:p14="http://schemas.microsoft.com/office/powerpoint/2010/main" val="82890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outVertic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TW" dirty="0"/>
              <a:t>Word Tokenization</a:t>
            </a:r>
            <a:endParaRPr lang="en-US" altLang="zh-CN" b="1" dirty="0"/>
          </a:p>
          <a:p>
            <a:pPr lvl="1" eaLnBrk="1" hangingPunct="1">
              <a:spcBef>
                <a:spcPts val="600"/>
              </a:spcBef>
            </a:pPr>
            <a:r>
              <a:rPr lang="en-US" altLang="zh-TW" dirty="0"/>
              <a:t>Tokenization based on Regular Expressions</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1800"/>
              </a:spcBef>
            </a:pPr>
            <a:endParaRPr lang="en-US" altLang="zh-TW" dirty="0">
              <a:solidFill>
                <a:srgbClr val="3399FF"/>
              </a:solidFill>
            </a:endParaRPr>
          </a:p>
        </p:txBody>
      </p:sp>
      <p:sp>
        <p:nvSpPr>
          <p:cNvPr id="22" name="矩形 21">
            <a:extLst>
              <a:ext uri="{FF2B5EF4-FFF2-40B4-BE49-F238E27FC236}">
                <a16:creationId xmlns:a16="http://schemas.microsoft.com/office/drawing/2014/main" id="{B4473812-C0C6-468A-AD51-52B73E3CFC1E}"/>
              </a:ext>
            </a:extLst>
          </p:cNvPr>
          <p:cNvSpPr/>
          <p:nvPr/>
        </p:nvSpPr>
        <p:spPr>
          <a:xfrm>
            <a:off x="1181100" y="5486400"/>
            <a:ext cx="9829800" cy="707886"/>
          </a:xfrm>
          <a:prstGeom prst="rect">
            <a:avLst/>
          </a:prstGeom>
        </p:spPr>
        <p:txBody>
          <a:bodyPr wrap="square">
            <a:spAutoFit/>
          </a:bodyPr>
          <a:lstStyle/>
          <a:p>
            <a:pPr algn="ctr"/>
            <a:r>
              <a:rPr lang="en-US" sz="2000" b="0" dirty="0">
                <a:latin typeface="Calibri" panose="020F0502020204030204" pitchFamily="34" charset="0"/>
                <a:cs typeface="Calibri" panose="020F0502020204030204" pitchFamily="34" charset="0"/>
              </a:rPr>
              <a:t>An example of a basic regular expression that can be used to tokenize with the </a:t>
            </a:r>
            <a:r>
              <a:rPr lang="en-US" sz="2000" b="0" dirty="0" err="1">
                <a:latin typeface="Calibri" panose="020F0502020204030204" pitchFamily="34" charset="0"/>
                <a:cs typeface="Calibri" panose="020F0502020204030204" pitchFamily="34" charset="0"/>
              </a:rPr>
              <a:t>NLTK.regexp</a:t>
            </a:r>
            <a:r>
              <a:rPr lang="en-US" sz="2000" b="0" dirty="0">
                <a:latin typeface="Calibri" panose="020F0502020204030204" pitchFamily="34" charset="0"/>
                <a:cs typeface="Calibri" panose="020F0502020204030204" pitchFamily="34" charset="0"/>
              </a:rPr>
              <a:t> tokenize function (NLTK is a Python-based Natural Language Toolkit)</a:t>
            </a:r>
          </a:p>
        </p:txBody>
      </p:sp>
      <p:pic>
        <p:nvPicPr>
          <p:cNvPr id="10" name="图片 9">
            <a:extLst>
              <a:ext uri="{FF2B5EF4-FFF2-40B4-BE49-F238E27FC236}">
                <a16:creationId xmlns:a16="http://schemas.microsoft.com/office/drawing/2014/main" id="{C234907B-B64F-41D9-B582-6AB2F364980A}"/>
              </a:ext>
            </a:extLst>
          </p:cNvPr>
          <p:cNvPicPr>
            <a:picLocks noChangeAspect="1"/>
          </p:cNvPicPr>
          <p:nvPr/>
        </p:nvPicPr>
        <p:blipFill>
          <a:blip r:embed="rId3"/>
          <a:stretch>
            <a:fillRect/>
          </a:stretch>
        </p:blipFill>
        <p:spPr>
          <a:xfrm>
            <a:off x="2362201" y="2667000"/>
            <a:ext cx="7341829" cy="2723444"/>
          </a:xfrm>
          <a:prstGeom prst="rect">
            <a:avLst/>
          </a:prstGeom>
        </p:spPr>
      </p:pic>
      <p:sp>
        <p:nvSpPr>
          <p:cNvPr id="2" name="Slide Number Placeholder 4">
            <a:extLst>
              <a:ext uri="{FF2B5EF4-FFF2-40B4-BE49-F238E27FC236}">
                <a16:creationId xmlns:a16="http://schemas.microsoft.com/office/drawing/2014/main" id="{6EA268B0-9A11-950E-810F-CB02E68F2C9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11</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1645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TW" dirty="0"/>
              <a:t>Word Tokenization</a:t>
            </a:r>
            <a:endParaRPr lang="en-US" altLang="zh-CN" b="1" dirty="0"/>
          </a:p>
          <a:p>
            <a:pPr lvl="1" eaLnBrk="1" hangingPunct="1">
              <a:spcBef>
                <a:spcPts val="600"/>
              </a:spcBef>
            </a:pPr>
            <a:r>
              <a:rPr lang="en-US" altLang="zh-TW" dirty="0"/>
              <a:t>Regular Expression</a:t>
            </a:r>
            <a:r>
              <a:rPr lang="en-US" altLang="zh-CN" dirty="0"/>
              <a:t>s</a:t>
            </a:r>
            <a:r>
              <a:rPr lang="en-US" altLang="zh-TW" dirty="0"/>
              <a:t>: </a:t>
            </a:r>
            <a:r>
              <a:rPr lang="en-US" altLang="zh-TW" dirty="0">
                <a:solidFill>
                  <a:srgbClr val="3399FF"/>
                </a:solidFill>
                <a:hlinkClick r:id="rId3"/>
              </a:rPr>
              <a:t>Chapter 2.1 in “Speech and Language Processing” </a:t>
            </a:r>
            <a:endParaRPr lang="en-US" altLang="zh-TW" dirty="0">
              <a:solidFill>
                <a:srgbClr val="3399FF"/>
              </a:solidFill>
            </a:endParaRPr>
          </a:p>
          <a:p>
            <a:pPr lvl="1" eaLnBrk="1" hangingPunct="1">
              <a:spcBef>
                <a:spcPts val="600"/>
              </a:spcBef>
            </a:pPr>
            <a:r>
              <a:rPr lang="en-US" altLang="zh-TW" dirty="0"/>
              <a:t>Word Tokenization in Chinese = Chinese </a:t>
            </a:r>
            <a:r>
              <a:rPr lang="en-US" altLang="zh-TW" dirty="0">
                <a:solidFill>
                  <a:srgbClr val="FF0000"/>
                </a:solidFill>
              </a:rPr>
              <a:t>Word Segmentation </a:t>
            </a:r>
          </a:p>
          <a:p>
            <a:pPr lvl="1" eaLnBrk="1" hangingPunct="1">
              <a:spcBef>
                <a:spcPts val="600"/>
              </a:spcBef>
            </a:pPr>
            <a:r>
              <a:rPr lang="en-US" altLang="zh-TW" dirty="0">
                <a:solidFill>
                  <a:srgbClr val="FF0000"/>
                </a:solidFill>
              </a:rPr>
              <a:t>Sub-word</a:t>
            </a:r>
            <a:r>
              <a:rPr lang="en-US" altLang="zh-TW" dirty="0"/>
              <a:t> based Tokenization: Modern tokenizers often automatically induce sets of tokens that include tokens smaller than words, e.g., using Byte-Pair Encoding (BPE), from corpus.</a:t>
            </a:r>
          </a:p>
          <a:p>
            <a:pPr lvl="2" eaLnBrk="1" hangingPunct="1">
              <a:spcBef>
                <a:spcPts val="600"/>
              </a:spcBef>
            </a:pPr>
            <a:r>
              <a:rPr lang="en-US" altLang="zh-TW" dirty="0">
                <a:hlinkClick r:id="rId4"/>
              </a:rPr>
              <a:t>Neural Machine Translation of Rare Words with </a:t>
            </a:r>
            <a:r>
              <a:rPr lang="en-US" altLang="zh-TW" dirty="0" err="1">
                <a:hlinkClick r:id="rId4"/>
              </a:rPr>
              <a:t>Subword</a:t>
            </a:r>
            <a:r>
              <a:rPr lang="en-US" altLang="zh-TW" dirty="0">
                <a:hlinkClick r:id="rId4"/>
              </a:rPr>
              <a:t> Units</a:t>
            </a:r>
            <a:r>
              <a:rPr lang="en-US" altLang="zh-TW" dirty="0"/>
              <a:t>, ACL’2016.</a:t>
            </a:r>
          </a:p>
        </p:txBody>
      </p:sp>
      <p:sp>
        <p:nvSpPr>
          <p:cNvPr id="2" name="Slide Number Placeholder 4">
            <a:extLst>
              <a:ext uri="{FF2B5EF4-FFF2-40B4-BE49-F238E27FC236}">
                <a16:creationId xmlns:a16="http://schemas.microsoft.com/office/drawing/2014/main" id="{26811C53-D591-5BB1-7925-FA6680AA1441}"/>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12</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368186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wipe(left)">
                                      <p:cBhvr>
                                        <p:cTn id="7" dur="500"/>
                                        <p:tgtEl>
                                          <p:spTgt spid="614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7">
                                            <p:txEl>
                                              <p:pRg st="3" end="3"/>
                                            </p:txEl>
                                          </p:spTgt>
                                        </p:tgtEl>
                                        <p:attrNameLst>
                                          <p:attrName>style.visibility</p:attrName>
                                        </p:attrNameLst>
                                      </p:cBhvr>
                                      <p:to>
                                        <p:strVal val="visible"/>
                                      </p:to>
                                    </p:set>
                                    <p:animEffect transition="in" filter="wipe(left)">
                                      <p:cBhvr>
                                        <p:cTn id="12" dur="500"/>
                                        <p:tgtEl>
                                          <p:spTgt spid="6147">
                                            <p:txEl>
                                              <p:pRg st="3" end="3"/>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animEffect transition="in" filter="wipe(left)">
                                      <p:cBhvr>
                                        <p:cTn id="15"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eaLnBrk="1" hangingPunct="1">
              <a:spcBef>
                <a:spcPts val="600"/>
              </a:spcBef>
            </a:pPr>
            <a:r>
              <a:rPr lang="en-US" altLang="zh-CN" dirty="0"/>
              <a:t>Word</a:t>
            </a:r>
            <a:r>
              <a:rPr lang="zh-CN" altLang="en-US" dirty="0"/>
              <a:t> </a:t>
            </a:r>
            <a:r>
              <a:rPr lang="en-US" altLang="zh-TW" dirty="0"/>
              <a:t>Normalization </a:t>
            </a:r>
          </a:p>
          <a:p>
            <a:pPr lvl="1" eaLnBrk="1" hangingPunct="1">
              <a:spcBef>
                <a:spcPts val="600"/>
              </a:spcBef>
            </a:pPr>
            <a:r>
              <a:rPr lang="en-US" altLang="zh-TW" dirty="0"/>
              <a:t>Word normalization is the task of putting words/tokens in a standard format, choosing a single normal form for words with multiple forms.</a:t>
            </a:r>
          </a:p>
        </p:txBody>
      </p:sp>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grpSp>
        <p:nvGrpSpPr>
          <p:cNvPr id="3" name="Group 2"/>
          <p:cNvGrpSpPr/>
          <p:nvPr/>
        </p:nvGrpSpPr>
        <p:grpSpPr>
          <a:xfrm>
            <a:off x="1695732" y="3071860"/>
            <a:ext cx="9048468" cy="3024140"/>
            <a:chOff x="2430462" y="3124201"/>
            <a:chExt cx="9048468" cy="3024140"/>
          </a:xfrm>
        </p:grpSpPr>
        <p:sp>
          <p:nvSpPr>
            <p:cNvPr id="13" name="Rectangle 4">
              <a:extLst>
                <a:ext uri="{FF2B5EF4-FFF2-40B4-BE49-F238E27FC236}">
                  <a16:creationId xmlns:a16="http://schemas.microsoft.com/office/drawing/2014/main" id="{C6C6EF2A-7626-4533-9C2B-E84C4A7CFDFE}"/>
                </a:ext>
              </a:extLst>
            </p:cNvPr>
            <p:cNvSpPr>
              <a:spLocks noChangeArrowheads="1"/>
            </p:cNvSpPr>
            <p:nvPr/>
          </p:nvSpPr>
          <p:spPr bwMode="auto">
            <a:xfrm>
              <a:off x="5005772" y="4664533"/>
              <a:ext cx="4415758" cy="461665"/>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3 December 2014 </a:t>
              </a:r>
              <a:r>
                <a:rPr lang="en-US" altLang="zh-TW" sz="2400" b="0" kern="0" dirty="0">
                  <a:solidFill>
                    <a:srgbClr val="000000"/>
                  </a:solidFill>
                  <a:latin typeface="Calibri"/>
                  <a:ea typeface="KaiTi" panose="02010609060101010101" pitchFamily="49" charset="-122"/>
                  <a:sym typeface="Symbol" panose="05050102010706020507" pitchFamily="18" charset="2"/>
                </a:rPr>
                <a:t> 03/12/2014</a:t>
              </a:r>
              <a:r>
                <a:rPr lang="en-US" altLang="zh-TW" sz="2400" b="0" kern="0" dirty="0">
                  <a:solidFill>
                    <a:srgbClr val="000000"/>
                  </a:solidFill>
                  <a:latin typeface="Calibri"/>
                  <a:ea typeface="KaiTi" panose="02010609060101010101" pitchFamily="49" charset="-122"/>
                </a:rPr>
                <a:t> </a:t>
              </a:r>
              <a:endParaRPr lang="zh-TW" altLang="en-US" sz="2400" b="0" kern="0" dirty="0">
                <a:solidFill>
                  <a:srgbClr val="000000"/>
                </a:solidFill>
                <a:latin typeface="Calibri"/>
                <a:ea typeface="KaiTi" panose="02010609060101010101" pitchFamily="49" charset="-122"/>
              </a:endParaRPr>
            </a:p>
          </p:txBody>
        </p:sp>
        <p:sp>
          <p:nvSpPr>
            <p:cNvPr id="16" name="AutoShape 13">
              <a:extLst>
                <a:ext uri="{FF2B5EF4-FFF2-40B4-BE49-F238E27FC236}">
                  <a16:creationId xmlns:a16="http://schemas.microsoft.com/office/drawing/2014/main" id="{717F87D9-D3F5-42B1-B06A-15132E3F6EDE}"/>
                </a:ext>
              </a:extLst>
            </p:cNvPr>
            <p:cNvSpPr>
              <a:spLocks noChangeArrowheads="1"/>
            </p:cNvSpPr>
            <p:nvPr/>
          </p:nvSpPr>
          <p:spPr bwMode="auto">
            <a:xfrm>
              <a:off x="2937413" y="5614941"/>
              <a:ext cx="1864568" cy="533400"/>
            </a:xfrm>
            <a:prstGeom prst="wedgeRoundRectCallout">
              <a:avLst>
                <a:gd name="adj1" fmla="val 54458"/>
                <a:gd name="adj2" fmla="val 2127"/>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Case-Folding</a:t>
              </a:r>
            </a:p>
          </p:txBody>
        </p:sp>
        <p:sp>
          <p:nvSpPr>
            <p:cNvPr id="18" name="AutoShape 13">
              <a:extLst>
                <a:ext uri="{FF2B5EF4-FFF2-40B4-BE49-F238E27FC236}">
                  <a16:creationId xmlns:a16="http://schemas.microsoft.com/office/drawing/2014/main" id="{F067E66A-A36F-4F75-9D2E-1B96A21AA8D2}"/>
                </a:ext>
              </a:extLst>
            </p:cNvPr>
            <p:cNvSpPr>
              <a:spLocks noChangeArrowheads="1"/>
            </p:cNvSpPr>
            <p:nvPr/>
          </p:nvSpPr>
          <p:spPr bwMode="auto">
            <a:xfrm>
              <a:off x="2430462" y="3951187"/>
              <a:ext cx="2255838" cy="1122750"/>
            </a:xfrm>
            <a:prstGeom prst="wedgeRoundRectCallout">
              <a:avLst>
                <a:gd name="adj1" fmla="val 56302"/>
                <a:gd name="adj2" fmla="val -43581"/>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Acronym (</a:t>
              </a:r>
              <a:r>
                <a:rPr lang="zh-CN" altLang="en-US" sz="2400" b="0" dirty="0">
                  <a:solidFill>
                    <a:srgbClr val="FF0000"/>
                  </a:solidFill>
                  <a:latin typeface="KaiTi" panose="02010609060101010101" pitchFamily="49" charset="-122"/>
                  <a:ea typeface="KaiTi" panose="02010609060101010101" pitchFamily="49" charset="-122"/>
                  <a:cs typeface="Calibri" panose="020F0502020204030204" pitchFamily="34" charset="0"/>
                </a:rPr>
                <a:t>首字母縮寫詞</a:t>
              </a:r>
              <a:r>
                <a:rPr lang="en-US" altLang="zh-CN" sz="2400" b="0" dirty="0">
                  <a:solidFill>
                    <a:srgbClr val="FF0000"/>
                  </a:solidFill>
                  <a:latin typeface="Calibri" panose="020F0502020204030204" pitchFamily="34" charset="0"/>
                  <a:cs typeface="Calibri" panose="020F0502020204030204" pitchFamily="34" charset="0"/>
                </a:rPr>
                <a:t>)</a:t>
              </a:r>
              <a:r>
                <a:rPr lang="en-US" altLang="zh-TW" sz="2400" b="0" dirty="0">
                  <a:solidFill>
                    <a:srgbClr val="FF0000"/>
                  </a:solidFill>
                  <a:latin typeface="Calibri" panose="020F0502020204030204" pitchFamily="34" charset="0"/>
                  <a:cs typeface="Calibri" panose="020F0502020204030204" pitchFamily="34" charset="0"/>
                </a:rPr>
                <a:t> Normalization</a:t>
              </a:r>
            </a:p>
          </p:txBody>
        </p:sp>
        <p:sp>
          <p:nvSpPr>
            <p:cNvPr id="19" name="Rectangle 4">
              <a:extLst>
                <a:ext uri="{FF2B5EF4-FFF2-40B4-BE49-F238E27FC236}">
                  <a16:creationId xmlns:a16="http://schemas.microsoft.com/office/drawing/2014/main" id="{84B38C79-6170-4C8A-B5EA-3D1EDCCBEDEC}"/>
                </a:ext>
              </a:extLst>
            </p:cNvPr>
            <p:cNvSpPr>
              <a:spLocks noChangeArrowheads="1"/>
            </p:cNvSpPr>
            <p:nvPr/>
          </p:nvSpPr>
          <p:spPr bwMode="auto">
            <a:xfrm>
              <a:off x="5005772" y="3886201"/>
              <a:ext cx="3925888" cy="461963"/>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U.S.A. </a:t>
              </a:r>
              <a:r>
                <a:rPr lang="en-US" altLang="zh-TW" sz="2400" b="0" kern="0" dirty="0">
                  <a:solidFill>
                    <a:srgbClr val="000000"/>
                  </a:solidFill>
                  <a:latin typeface="Calibri"/>
                  <a:ea typeface="KaiTi" panose="02010609060101010101" pitchFamily="49" charset="-122"/>
                  <a:sym typeface="Symbol" panose="05050102010706020507" pitchFamily="18" charset="2"/>
                </a:rPr>
                <a:t> USA, or T.V.  TV</a:t>
              </a:r>
              <a:endParaRPr lang="zh-TW" altLang="en-US" sz="2400" b="0" kern="0" dirty="0">
                <a:solidFill>
                  <a:srgbClr val="000000"/>
                </a:solidFill>
                <a:latin typeface="Calibri"/>
                <a:ea typeface="KaiTi" panose="02010609060101010101" pitchFamily="49" charset="-122"/>
              </a:endParaRPr>
            </a:p>
          </p:txBody>
        </p:sp>
        <p:sp>
          <p:nvSpPr>
            <p:cNvPr id="20" name="Rectangle 4">
              <a:extLst>
                <a:ext uri="{FF2B5EF4-FFF2-40B4-BE49-F238E27FC236}">
                  <a16:creationId xmlns:a16="http://schemas.microsoft.com/office/drawing/2014/main" id="{29C3AFC7-2AE9-4D37-AB59-DB0D768A117D}"/>
                </a:ext>
              </a:extLst>
            </p:cNvPr>
            <p:cNvSpPr>
              <a:spLocks noChangeArrowheads="1"/>
            </p:cNvSpPr>
            <p:nvPr/>
          </p:nvSpPr>
          <p:spPr bwMode="auto">
            <a:xfrm>
              <a:off x="5005772" y="3124201"/>
              <a:ext cx="2255838" cy="461963"/>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err="1">
                  <a:solidFill>
                    <a:srgbClr val="000000"/>
                  </a:solidFill>
                  <a:latin typeface="Calibri"/>
                  <a:ea typeface="KaiTi" panose="02010609060101010101" pitchFamily="49" charset="-122"/>
                </a:rPr>
                <a:t>colour</a:t>
              </a:r>
              <a:r>
                <a:rPr lang="en-US" altLang="zh-TW" sz="2400" b="0" kern="0" dirty="0">
                  <a:solidFill>
                    <a:srgbClr val="000000"/>
                  </a:solidFill>
                  <a:latin typeface="Calibri"/>
                  <a:ea typeface="KaiTi" panose="02010609060101010101" pitchFamily="49" charset="-122"/>
                </a:rPr>
                <a:t> </a:t>
              </a:r>
              <a:r>
                <a:rPr lang="en-US" altLang="zh-TW" sz="2400" b="0" kern="0" dirty="0">
                  <a:solidFill>
                    <a:srgbClr val="000000"/>
                  </a:solidFill>
                  <a:latin typeface="Calibri"/>
                  <a:ea typeface="KaiTi" panose="02010609060101010101" pitchFamily="49" charset="-122"/>
                  <a:sym typeface="Symbol" panose="05050102010706020507" pitchFamily="18" charset="2"/>
                </a:rPr>
                <a:t> color</a:t>
              </a:r>
              <a:r>
                <a:rPr lang="en-US" altLang="zh-TW" sz="2400" b="0" kern="0" dirty="0">
                  <a:solidFill>
                    <a:srgbClr val="000000"/>
                  </a:solidFill>
                  <a:latin typeface="Calibri"/>
                  <a:ea typeface="KaiTi" panose="02010609060101010101" pitchFamily="49" charset="-122"/>
                </a:rPr>
                <a:t> </a:t>
              </a:r>
            </a:p>
          </p:txBody>
        </p:sp>
        <p:sp>
          <p:nvSpPr>
            <p:cNvPr id="23" name="AutoShape 13">
              <a:extLst>
                <a:ext uri="{FF2B5EF4-FFF2-40B4-BE49-F238E27FC236}">
                  <a16:creationId xmlns:a16="http://schemas.microsoft.com/office/drawing/2014/main" id="{A3D9673A-3A2F-4BDC-A44B-95C5D5C4A613}"/>
                </a:ext>
              </a:extLst>
            </p:cNvPr>
            <p:cNvSpPr>
              <a:spLocks noChangeArrowheads="1"/>
            </p:cNvSpPr>
            <p:nvPr/>
          </p:nvSpPr>
          <p:spPr bwMode="auto">
            <a:xfrm>
              <a:off x="9468132" y="5073937"/>
              <a:ext cx="2010798" cy="822960"/>
            </a:xfrm>
            <a:prstGeom prst="wedgeRoundRectCallout">
              <a:avLst>
                <a:gd name="adj1" fmla="val -46545"/>
                <a:gd name="adj2" fmla="val -63804"/>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Time Normalization</a:t>
              </a:r>
            </a:p>
          </p:txBody>
        </p:sp>
        <p:sp>
          <p:nvSpPr>
            <p:cNvPr id="12" name="Rectangle 4">
              <a:hlinkClick r:id="rId3"/>
              <a:extLst>
                <a:ext uri="{FF2B5EF4-FFF2-40B4-BE49-F238E27FC236}">
                  <a16:creationId xmlns:a16="http://schemas.microsoft.com/office/drawing/2014/main" id="{7D4EA499-720C-4314-8425-CC2BEB2C9D18}"/>
                </a:ext>
              </a:extLst>
            </p:cNvPr>
            <p:cNvSpPr>
              <a:spLocks noChangeArrowheads="1"/>
            </p:cNvSpPr>
            <p:nvPr/>
          </p:nvSpPr>
          <p:spPr bwMode="auto">
            <a:xfrm>
              <a:off x="5005772" y="5434934"/>
              <a:ext cx="1768411" cy="461963"/>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Cat </a:t>
              </a:r>
              <a:r>
                <a:rPr lang="en-US" altLang="zh-TW" sz="2400" b="0" kern="0" dirty="0">
                  <a:solidFill>
                    <a:srgbClr val="000000"/>
                  </a:solidFill>
                  <a:latin typeface="Calibri"/>
                  <a:ea typeface="KaiTi" panose="02010609060101010101" pitchFamily="49" charset="-122"/>
                  <a:sym typeface="Symbol" panose="05050102010706020507" pitchFamily="18" charset="2"/>
                </a:rPr>
                <a:t> cat</a:t>
              </a:r>
              <a:endParaRPr lang="zh-TW" altLang="en-US" sz="2400" b="0" kern="0" dirty="0">
                <a:solidFill>
                  <a:srgbClr val="000000"/>
                </a:solidFill>
                <a:latin typeface="Calibri"/>
                <a:ea typeface="KaiTi" panose="02010609060101010101" pitchFamily="49" charset="-122"/>
              </a:endParaRPr>
            </a:p>
          </p:txBody>
        </p:sp>
      </p:grpSp>
      <p:sp>
        <p:nvSpPr>
          <p:cNvPr id="2" name="Slide Number Placeholder 4">
            <a:extLst>
              <a:ext uri="{FF2B5EF4-FFF2-40B4-BE49-F238E27FC236}">
                <a16:creationId xmlns:a16="http://schemas.microsoft.com/office/drawing/2014/main" id="{7FC3D984-A668-DCB5-534D-5EBE44284940}"/>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13</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37544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TW" dirty="0"/>
              <a:t>Tokenization and Normalization Tools</a:t>
            </a:r>
          </a:p>
          <a:p>
            <a:pPr lvl="1" eaLnBrk="1" hangingPunct="1">
              <a:spcBef>
                <a:spcPts val="600"/>
              </a:spcBef>
            </a:pPr>
            <a:r>
              <a:rPr lang="en-US" altLang="zh-TW" dirty="0">
                <a:hlinkClick r:id="rId3"/>
              </a:rPr>
              <a:t>Natural Language Toolkit (NLTK)</a:t>
            </a:r>
            <a:endParaRPr lang="en-US" altLang="zh-TW" dirty="0"/>
          </a:p>
          <a:p>
            <a:pPr lvl="2" eaLnBrk="1" hangingPunct="1">
              <a:spcBef>
                <a:spcPts val="600"/>
              </a:spcBef>
            </a:pPr>
            <a:r>
              <a:rPr lang="en-US" altLang="zh-TW" dirty="0">
                <a:hlinkClick r:id="rId4"/>
              </a:rPr>
              <a:t>Book Review: Natural Language Processing with Python</a:t>
            </a:r>
            <a:r>
              <a:rPr lang="en-US" altLang="zh-TW" dirty="0"/>
              <a:t>, Computational Linguistics, 2010.</a:t>
            </a:r>
          </a:p>
          <a:p>
            <a:pPr lvl="1" eaLnBrk="1" hangingPunct="1">
              <a:spcBef>
                <a:spcPts val="600"/>
              </a:spcBef>
            </a:pPr>
            <a:r>
              <a:rPr lang="en-US" altLang="zh-TW" dirty="0">
                <a:hlinkClick r:id="rId5"/>
              </a:rPr>
              <a:t>Stanford Tokenizer </a:t>
            </a:r>
            <a:endParaRPr lang="en-US" altLang="zh-TW" dirty="0"/>
          </a:p>
          <a:p>
            <a:pPr lvl="2" eaLnBrk="1" hangingPunct="1">
              <a:spcBef>
                <a:spcPts val="600"/>
              </a:spcBef>
            </a:pPr>
            <a:r>
              <a:rPr lang="en-US" altLang="zh-TW" dirty="0">
                <a:hlinkClick r:id="rId6"/>
              </a:rPr>
              <a:t>The Stanford </a:t>
            </a:r>
            <a:r>
              <a:rPr lang="en-US" altLang="zh-TW" dirty="0" err="1">
                <a:hlinkClick r:id="rId6"/>
              </a:rPr>
              <a:t>CoreNLP</a:t>
            </a:r>
            <a:r>
              <a:rPr lang="en-US" altLang="zh-TW" dirty="0">
                <a:hlinkClick r:id="rId6"/>
              </a:rPr>
              <a:t> Natural Language Processing Toolkit</a:t>
            </a:r>
            <a:r>
              <a:rPr lang="en-US" altLang="zh-TW" dirty="0"/>
              <a:t>, ACL’2014.</a:t>
            </a:r>
          </a:p>
          <a:p>
            <a:pPr lvl="1" eaLnBrk="1" hangingPunct="1">
              <a:spcBef>
                <a:spcPts val="600"/>
              </a:spcBef>
            </a:pPr>
            <a:r>
              <a:rPr lang="en-US" altLang="zh-TW" dirty="0">
                <a:hlinkClick r:id="rId7"/>
              </a:rPr>
              <a:t>Specialized Tokenizers for Sentiment </a:t>
            </a:r>
            <a:endParaRPr lang="en-US" altLang="zh-TW" dirty="0"/>
          </a:p>
        </p:txBody>
      </p:sp>
      <p:sp>
        <p:nvSpPr>
          <p:cNvPr id="2" name="Slide Number Placeholder 4">
            <a:extLst>
              <a:ext uri="{FF2B5EF4-FFF2-40B4-BE49-F238E27FC236}">
                <a16:creationId xmlns:a16="http://schemas.microsoft.com/office/drawing/2014/main" id="{56A96F1A-2BE3-C570-7D98-F6BBBDD4D40F}"/>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14</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314063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6F7E5994-6F06-4A93-A8C2-E529BDC305E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E244A20C-4EE0-475A-956A-0F2AE80BC3FA}" type="slidenum">
              <a:rPr kumimoji="0" lang="zh-TW" altLang="en-US" sz="1200" b="0">
                <a:solidFill>
                  <a:srgbClr val="000000"/>
                </a:solidFill>
                <a:latin typeface="+mn-lt"/>
              </a:rPr>
              <a:pPr/>
              <a:t>15</a:t>
            </a:fld>
            <a:endParaRPr kumimoji="0" lang="en-US" altLang="zh-TW" sz="1200" b="0" dirty="0">
              <a:solidFill>
                <a:srgbClr val="000000"/>
              </a:solidFill>
              <a:latin typeface="+mn-lt"/>
            </a:endParaRPr>
          </a:p>
        </p:txBody>
      </p:sp>
      <p:sp>
        <p:nvSpPr>
          <p:cNvPr id="30723" name="Rectangle 2">
            <a:extLst>
              <a:ext uri="{FF2B5EF4-FFF2-40B4-BE49-F238E27FC236}">
                <a16:creationId xmlns:a16="http://schemas.microsoft.com/office/drawing/2014/main" id="{A069F375-C95B-4DA7-9BE9-CE276AF9FE8A}"/>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CN" dirty="0"/>
              <a:t>Word Lemmatization and Stemming</a:t>
            </a:r>
          </a:p>
          <a:p>
            <a:pPr lvl="1" eaLnBrk="1" hangingPunct="1">
              <a:spcBef>
                <a:spcPts val="600"/>
              </a:spcBef>
            </a:pPr>
            <a:r>
              <a:rPr lang="en-US" altLang="zh-CN" dirty="0">
                <a:solidFill>
                  <a:srgbClr val="FF0000"/>
                </a:solidFill>
              </a:rPr>
              <a:t>Morphological analysis </a:t>
            </a:r>
            <a:r>
              <a:rPr lang="en-US" altLang="zh-CN" dirty="0"/>
              <a:t>is to study how </a:t>
            </a:r>
            <a:r>
              <a:rPr lang="en-US" dirty="0"/>
              <a:t>words are formed, i.e., built up from smaller meaning-bearing units called </a:t>
            </a:r>
            <a:r>
              <a:rPr lang="en-US" dirty="0">
                <a:solidFill>
                  <a:srgbClr val="FF0000"/>
                </a:solidFill>
              </a:rPr>
              <a:t>morphemes</a:t>
            </a:r>
            <a:r>
              <a:rPr lang="en-US" dirty="0"/>
              <a:t>.</a:t>
            </a:r>
          </a:p>
          <a:p>
            <a:pPr lvl="2" eaLnBrk="1" hangingPunct="1">
              <a:spcBef>
                <a:spcPts val="600"/>
              </a:spcBef>
            </a:pPr>
            <a:r>
              <a:rPr lang="en-US" altLang="zh-TW" dirty="0"/>
              <a:t>Two broad classes of morphemes can be distinguished,</a:t>
            </a:r>
            <a:r>
              <a:rPr lang="en-US" altLang="zh-CN" dirty="0"/>
              <a:t> i.e.,</a:t>
            </a:r>
            <a:r>
              <a:rPr lang="en-US" altLang="zh-TW" dirty="0"/>
              <a:t> </a:t>
            </a:r>
            <a:r>
              <a:rPr lang="en-US" altLang="zh-TW" dirty="0">
                <a:solidFill>
                  <a:srgbClr val="FF0000"/>
                </a:solidFill>
              </a:rPr>
              <a:t>stems</a:t>
            </a:r>
            <a:r>
              <a:rPr lang="en-US" altLang="zh-TW" dirty="0"/>
              <a:t> and </a:t>
            </a:r>
            <a:r>
              <a:rPr lang="en-US" altLang="zh-TW" dirty="0">
                <a:solidFill>
                  <a:srgbClr val="FF0000"/>
                </a:solidFill>
              </a:rPr>
              <a:t>affixes</a:t>
            </a:r>
            <a:r>
              <a:rPr lang="en-US" altLang="zh-TW" dirty="0"/>
              <a:t>.</a:t>
            </a:r>
          </a:p>
          <a:p>
            <a:pPr lvl="2" eaLnBrk="1" hangingPunct="1">
              <a:spcBef>
                <a:spcPts val="600"/>
              </a:spcBef>
            </a:pPr>
            <a:r>
              <a:rPr lang="en-US" altLang="zh-TW" dirty="0"/>
              <a:t>The stem is the “main” morpheme of the word, supplying the main meaning, while the affixes add “additional” meaning of various kind. </a:t>
            </a:r>
          </a:p>
          <a:p>
            <a:pPr lvl="1" eaLnBrk="1" hangingPunct="1">
              <a:spcBef>
                <a:spcPts val="600"/>
              </a:spcBef>
            </a:pPr>
            <a:r>
              <a:rPr lang="en-US" altLang="zh-TW" dirty="0">
                <a:solidFill>
                  <a:srgbClr val="FF0000"/>
                </a:solidFill>
              </a:rPr>
              <a:t>Stemming</a:t>
            </a:r>
            <a:r>
              <a:rPr lang="en-US" altLang="zh-TW" dirty="0"/>
              <a:t> and </a:t>
            </a:r>
            <a:r>
              <a:rPr lang="en-US" altLang="zh-TW" dirty="0">
                <a:solidFill>
                  <a:srgbClr val="FF0000"/>
                </a:solidFill>
              </a:rPr>
              <a:t>lemmatization</a:t>
            </a:r>
            <a:r>
              <a:rPr lang="en-US" altLang="zh-TW" dirty="0"/>
              <a:t> belong to morphological analysis.</a:t>
            </a:r>
          </a:p>
        </p:txBody>
      </p:sp>
      <p:sp>
        <p:nvSpPr>
          <p:cNvPr id="30724" name="Rectangle 3">
            <a:extLst>
              <a:ext uri="{FF2B5EF4-FFF2-40B4-BE49-F238E27FC236}">
                <a16:creationId xmlns:a16="http://schemas.microsoft.com/office/drawing/2014/main" id="{F61F478F-1A46-492B-995B-CDF0F7108FC2}"/>
              </a:ext>
            </a:extLst>
          </p:cNvPr>
          <p:cNvSpPr>
            <a:spLocks noGrp="1" noChangeArrowheads="1"/>
          </p:cNvSpPr>
          <p:nvPr>
            <p:ph type="title"/>
          </p:nvPr>
        </p:nvSpPr>
        <p:spPr/>
        <p:txBody>
          <a:bodyPr/>
          <a:lstStyle/>
          <a:p>
            <a:pPr eaLnBrk="1" hangingPunct="1"/>
            <a:r>
              <a:rPr lang="en-US" altLang="zh-CN" sz="4000" dirty="0">
                <a:solidFill>
                  <a:srgbClr val="FFFFFF"/>
                </a:solidFill>
              </a:rPr>
              <a:t>Text Normalization</a:t>
            </a:r>
            <a:endParaRPr lang="zh-TW" alt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Word Lemmatization and Stemming</a:t>
            </a:r>
          </a:p>
          <a:p>
            <a:pPr lvl="1" eaLnBrk="1" hangingPunct="1">
              <a:spcBef>
                <a:spcPts val="600"/>
              </a:spcBef>
            </a:pPr>
            <a:endParaRPr lang="en-US" altLang="zh-TW" dirty="0"/>
          </a:p>
        </p:txBody>
      </p:sp>
      <p:sp>
        <p:nvSpPr>
          <p:cNvPr id="2" name="Slide Number Placeholder 4">
            <a:extLst>
              <a:ext uri="{FF2B5EF4-FFF2-40B4-BE49-F238E27FC236}">
                <a16:creationId xmlns:a16="http://schemas.microsoft.com/office/drawing/2014/main" id="{8FBE1DD9-CBC0-F046-147D-79F3544605FA}"/>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16</a:t>
            </a:fld>
            <a:endParaRPr kumimoji="0" lang="en-US" altLang="zh-TW" sz="1200" b="0" dirty="0">
              <a:solidFill>
                <a:srgbClr val="000000"/>
              </a:solidFill>
              <a:latin typeface="+mn-lt"/>
            </a:endParaRPr>
          </a:p>
        </p:txBody>
      </p:sp>
      <p:sp>
        <p:nvSpPr>
          <p:cNvPr id="5" name="TextBox 4">
            <a:extLst>
              <a:ext uri="{FF2B5EF4-FFF2-40B4-BE49-F238E27FC236}">
                <a16:creationId xmlns:a16="http://schemas.microsoft.com/office/drawing/2014/main" id="{E3FEA182-95DE-479A-83D9-3F51451979BC}"/>
              </a:ext>
            </a:extLst>
          </p:cNvPr>
          <p:cNvSpPr txBox="1"/>
          <p:nvPr/>
        </p:nvSpPr>
        <p:spPr>
          <a:xfrm>
            <a:off x="1066800" y="2209800"/>
            <a:ext cx="10515600" cy="830997"/>
          </a:xfrm>
          <a:prstGeom prst="rect">
            <a:avLst/>
          </a:prstGeom>
          <a:noFill/>
        </p:spPr>
        <p:txBody>
          <a:bodyPr wrap="square">
            <a:spAutoFit/>
          </a:bodyPr>
          <a:lstStyle/>
          <a:p>
            <a:pPr eaLnBrk="1" hangingPunct="1">
              <a:spcAft>
                <a:spcPts val="600"/>
              </a:spcAft>
              <a:defRPr/>
            </a:pPr>
            <a:r>
              <a:rPr lang="en-US" altLang="zh-CN" sz="2400" b="0" dirty="0">
                <a:solidFill>
                  <a:srgbClr val="000000"/>
                </a:solidFill>
                <a:latin typeface="Calibri" panose="020F0502020204030204" pitchFamily="34" charset="0"/>
                <a:cs typeface="Calibri" panose="020F0502020204030204" pitchFamily="34" charset="0"/>
              </a:rPr>
              <a:t>English mainly uses prefixes and suffixes to express </a:t>
            </a:r>
            <a:r>
              <a:rPr lang="en-US" altLang="zh-CN" sz="2400" b="0" dirty="0">
                <a:solidFill>
                  <a:srgbClr val="FF0000"/>
                </a:solidFill>
                <a:latin typeface="Calibri" panose="020F0502020204030204" pitchFamily="34" charset="0"/>
                <a:cs typeface="Calibri" panose="020F0502020204030204" pitchFamily="34" charset="0"/>
              </a:rPr>
              <a:t>inflectional</a:t>
            </a:r>
            <a:r>
              <a:rPr lang="en-US" altLang="zh-CN" sz="2400" b="0" dirty="0">
                <a:solidFill>
                  <a:srgbClr val="000000"/>
                </a:solidFill>
                <a:latin typeface="Calibri" panose="020F0502020204030204" pitchFamily="34" charset="0"/>
                <a:cs typeface="Calibri" panose="020F0502020204030204" pitchFamily="34" charset="0"/>
              </a:rPr>
              <a:t> and </a:t>
            </a:r>
            <a:r>
              <a:rPr lang="en-US" altLang="zh-CN" sz="2400" b="0" dirty="0">
                <a:solidFill>
                  <a:srgbClr val="FF0000"/>
                </a:solidFill>
                <a:latin typeface="Calibri" panose="020F0502020204030204" pitchFamily="34" charset="0"/>
                <a:cs typeface="Calibri" panose="020F0502020204030204" pitchFamily="34" charset="0"/>
              </a:rPr>
              <a:t>derivational</a:t>
            </a:r>
            <a:r>
              <a:rPr lang="en-US" altLang="zh-CN" sz="2400" b="0" dirty="0">
                <a:solidFill>
                  <a:srgbClr val="000000"/>
                </a:solidFill>
                <a:latin typeface="Calibri" panose="020F0502020204030204" pitchFamily="34" charset="0"/>
                <a:cs typeface="Calibri" panose="020F0502020204030204" pitchFamily="34" charset="0"/>
              </a:rPr>
              <a:t> morphology.</a:t>
            </a:r>
          </a:p>
        </p:txBody>
      </p:sp>
      <p:grpSp>
        <p:nvGrpSpPr>
          <p:cNvPr id="3" name="Group 2"/>
          <p:cNvGrpSpPr/>
          <p:nvPr/>
        </p:nvGrpSpPr>
        <p:grpSpPr>
          <a:xfrm>
            <a:off x="1143000" y="3425027"/>
            <a:ext cx="4191000" cy="2823373"/>
            <a:chOff x="914400" y="3200400"/>
            <a:chExt cx="4191000" cy="2823373"/>
          </a:xfrm>
        </p:grpSpPr>
        <p:sp>
          <p:nvSpPr>
            <p:cNvPr id="6" name="TextBox 5">
              <a:extLst>
                <a:ext uri="{FF2B5EF4-FFF2-40B4-BE49-F238E27FC236}">
                  <a16:creationId xmlns:a16="http://schemas.microsoft.com/office/drawing/2014/main" id="{E3FEA182-95DE-479A-83D9-3F51451979BC}"/>
                </a:ext>
              </a:extLst>
            </p:cNvPr>
            <p:cNvSpPr txBox="1"/>
            <p:nvPr/>
          </p:nvSpPr>
          <p:spPr>
            <a:xfrm>
              <a:off x="914400" y="3200400"/>
              <a:ext cx="4191000" cy="1323439"/>
            </a:xfrm>
            <a:prstGeom prst="rect">
              <a:avLst/>
            </a:prstGeom>
            <a:noFill/>
          </p:spPr>
          <p:txBody>
            <a:bodyPr wrap="square">
              <a:spAutoFit/>
            </a:bodyPr>
            <a:lstStyle/>
            <a:p>
              <a:pPr eaLnBrk="1" hangingPunct="1">
                <a:spcBef>
                  <a:spcPts val="600"/>
                </a:spcBef>
                <a:spcAft>
                  <a:spcPts val="0"/>
                </a:spcAft>
                <a:defRPr/>
              </a:pPr>
              <a:r>
                <a:rPr lang="en-US" altLang="zh-CN" sz="2000" b="0" dirty="0">
                  <a:solidFill>
                    <a:srgbClr val="FF0000"/>
                  </a:solidFill>
                  <a:latin typeface="Calibri" panose="020F0502020204030204" pitchFamily="34" charset="0"/>
                  <a:cs typeface="Calibri" panose="020F0502020204030204" pitchFamily="34" charset="0"/>
                </a:rPr>
                <a:t>Inflectional morphology </a:t>
              </a:r>
              <a:r>
                <a:rPr lang="en-US" altLang="zh-CN" sz="2000" b="0" dirty="0">
                  <a:solidFill>
                    <a:srgbClr val="000000"/>
                  </a:solidFill>
                  <a:latin typeface="Calibri" panose="020F0502020204030204" pitchFamily="34" charset="0"/>
                  <a:cs typeface="Calibri" panose="020F0502020204030204" pitchFamily="34" charset="0"/>
                </a:rPr>
                <a:t>is relatively simple and includes person and number agreement (-s) and tense markings (-</a:t>
              </a:r>
              <a:r>
                <a:rPr lang="en-US" altLang="zh-CN" sz="2000" b="0" dirty="0" err="1">
                  <a:solidFill>
                    <a:srgbClr val="000000"/>
                  </a:solidFill>
                  <a:latin typeface="Calibri" panose="020F0502020204030204" pitchFamily="34" charset="0"/>
                  <a:cs typeface="Calibri" panose="020F0502020204030204" pitchFamily="34" charset="0"/>
                </a:rPr>
                <a:t>ed</a:t>
              </a:r>
              <a:r>
                <a:rPr lang="en-US" altLang="zh-CN" sz="2000" b="0" dirty="0">
                  <a:solidFill>
                    <a:srgbClr val="000000"/>
                  </a:solidFill>
                  <a:latin typeface="Calibri" panose="020F0502020204030204" pitchFamily="34" charset="0"/>
                  <a:cs typeface="Calibri" panose="020F0502020204030204" pitchFamily="34" charset="0"/>
                </a:rPr>
                <a:t> and -</a:t>
              </a:r>
              <a:r>
                <a:rPr lang="en-US" altLang="zh-CN" sz="2000" b="0" dirty="0" err="1">
                  <a:solidFill>
                    <a:srgbClr val="000000"/>
                  </a:solidFill>
                  <a:latin typeface="Calibri" panose="020F0502020204030204" pitchFamily="34" charset="0"/>
                  <a:cs typeface="Calibri" panose="020F0502020204030204" pitchFamily="34" charset="0"/>
                </a:rPr>
                <a:t>ing</a:t>
              </a:r>
              <a:r>
                <a:rPr lang="en-US" altLang="zh-CN" sz="2000" b="0" dirty="0">
                  <a:solidFill>
                    <a:srgbClr val="000000"/>
                  </a:solidFill>
                  <a:latin typeface="Calibri" panose="020F0502020204030204" pitchFamily="34" charset="0"/>
                  <a:cs typeface="Calibri" panose="020F0502020204030204" pitchFamily="34" charset="0"/>
                </a:rPr>
                <a:t>).</a:t>
              </a:r>
            </a:p>
          </p:txBody>
        </p:sp>
        <p:sp>
          <p:nvSpPr>
            <p:cNvPr id="7" name="TextBox 6">
              <a:extLst>
                <a:ext uri="{FF2B5EF4-FFF2-40B4-BE49-F238E27FC236}">
                  <a16:creationId xmlns:a16="http://schemas.microsoft.com/office/drawing/2014/main" id="{E3FEA182-95DE-479A-83D9-3F51451979BC}"/>
                </a:ext>
              </a:extLst>
            </p:cNvPr>
            <p:cNvSpPr txBox="1"/>
            <p:nvPr/>
          </p:nvSpPr>
          <p:spPr>
            <a:xfrm>
              <a:off x="914400" y="4700334"/>
              <a:ext cx="4191000" cy="1323439"/>
            </a:xfrm>
            <a:prstGeom prst="rect">
              <a:avLst/>
            </a:prstGeom>
            <a:noFill/>
          </p:spPr>
          <p:txBody>
            <a:bodyPr wrap="square">
              <a:spAutoFit/>
            </a:bodyPr>
            <a:lstStyle/>
            <a:p>
              <a:pPr eaLnBrk="1" hangingPunct="1">
                <a:spcBef>
                  <a:spcPts val="600"/>
                </a:spcBef>
                <a:spcAft>
                  <a:spcPts val="0"/>
                </a:spcAft>
                <a:defRPr/>
              </a:pPr>
              <a:r>
                <a:rPr lang="en-US" altLang="zh-CN" sz="2000" b="0" dirty="0">
                  <a:solidFill>
                    <a:srgbClr val="FF0000"/>
                  </a:solidFill>
                  <a:latin typeface="Calibri" panose="020F0502020204030204" pitchFamily="34" charset="0"/>
                  <a:cs typeface="Calibri" panose="020F0502020204030204" pitchFamily="34" charset="0"/>
                </a:rPr>
                <a:t>Derivational morphology </a:t>
              </a:r>
              <a:r>
                <a:rPr lang="en-US" altLang="zh-CN" sz="2000" b="0" dirty="0">
                  <a:latin typeface="Calibri" panose="020F0502020204030204" pitchFamily="34" charset="0"/>
                  <a:cs typeface="Calibri" panose="020F0502020204030204" pitchFamily="34" charset="0"/>
                </a:rPr>
                <a:t>is more complex and includes suffixes, like -</a:t>
              </a:r>
              <a:r>
                <a:rPr lang="en-US" altLang="zh-CN" sz="2000" b="0" dirty="0" err="1">
                  <a:latin typeface="Calibri" panose="020F0502020204030204" pitchFamily="34" charset="0"/>
                  <a:cs typeface="Calibri" panose="020F0502020204030204" pitchFamily="34" charset="0"/>
                </a:rPr>
                <a:t>tion</a:t>
              </a:r>
              <a:r>
                <a:rPr lang="en-US" altLang="zh-CN" sz="2000" b="0" dirty="0">
                  <a:latin typeface="Calibri" panose="020F0502020204030204" pitchFamily="34" charset="0"/>
                  <a:cs typeface="Calibri" panose="020F0502020204030204" pitchFamily="34" charset="0"/>
                </a:rPr>
                <a:t>, -ness, -able, as well as prefixes like co-, and re-).</a:t>
              </a:r>
            </a:p>
          </p:txBody>
        </p:sp>
      </p:grpSp>
      <p:grpSp>
        <p:nvGrpSpPr>
          <p:cNvPr id="10" name="Group 9">
            <a:extLst>
              <a:ext uri="{FF2B5EF4-FFF2-40B4-BE49-F238E27FC236}">
                <a16:creationId xmlns:a16="http://schemas.microsoft.com/office/drawing/2014/main" id="{F6B74388-F984-EA50-98A9-3281AEA7596E}"/>
              </a:ext>
            </a:extLst>
          </p:cNvPr>
          <p:cNvGrpSpPr/>
          <p:nvPr/>
        </p:nvGrpSpPr>
        <p:grpSpPr>
          <a:xfrm>
            <a:off x="5667777" y="2950565"/>
            <a:ext cx="5838423" cy="3297835"/>
            <a:chOff x="5943600" y="2874365"/>
            <a:chExt cx="5838423" cy="3297835"/>
          </a:xfrm>
        </p:grpSpPr>
        <p:sp>
          <p:nvSpPr>
            <p:cNvPr id="8" name="Rectangle 7">
              <a:extLst>
                <a:ext uri="{FF2B5EF4-FFF2-40B4-BE49-F238E27FC236}">
                  <a16:creationId xmlns:a16="http://schemas.microsoft.com/office/drawing/2014/main" id="{1544A6F0-7497-477B-BAA4-F6BD0F730A8B}"/>
                </a:ext>
              </a:extLst>
            </p:cNvPr>
            <p:cNvSpPr>
              <a:spLocks noChangeArrowheads="1"/>
            </p:cNvSpPr>
            <p:nvPr/>
          </p:nvSpPr>
          <p:spPr bwMode="auto">
            <a:xfrm>
              <a:off x="5943600" y="4040847"/>
              <a:ext cx="5796000" cy="213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spcBef>
                  <a:spcPts val="600"/>
                </a:spcBef>
                <a:spcAft>
                  <a:spcPts val="300"/>
                </a:spcAft>
              </a:pPr>
              <a:r>
                <a:rPr lang="en-GB" altLang="zh-TW" sz="2000" b="0" dirty="0">
                  <a:solidFill>
                    <a:srgbClr val="000000"/>
                  </a:solidFill>
                  <a:latin typeface="Calibri" panose="020F0502020204030204" pitchFamily="34" charset="0"/>
                  <a:cs typeface="Calibri" panose="020F0502020204030204" pitchFamily="34" charset="0"/>
                </a:rPr>
                <a:t>adjective-to-noun: -</a:t>
              </a:r>
              <a:r>
                <a:rPr lang="en-GB" altLang="zh-TW" sz="2000" b="0" i="1" dirty="0">
                  <a:solidFill>
                    <a:srgbClr val="FF0000"/>
                  </a:solidFill>
                  <a:latin typeface="Calibri" panose="020F0502020204030204" pitchFamily="34" charset="0"/>
                  <a:cs typeface="Calibri" panose="020F0502020204030204" pitchFamily="34" charset="0"/>
                </a:rPr>
                <a:t>ness</a:t>
              </a:r>
              <a:r>
                <a:rPr lang="en-GB" altLang="zh-TW" sz="2000" b="0" dirty="0">
                  <a:solidFill>
                    <a:srgbClr val="FF0000"/>
                  </a:solidFill>
                  <a:latin typeface="Calibri" panose="020F0502020204030204" pitchFamily="34" charset="0"/>
                  <a:cs typeface="Calibri" panose="020F0502020204030204" pitchFamily="34" charset="0"/>
                </a:rPr>
                <a:t> </a:t>
              </a:r>
              <a:r>
                <a:rPr lang="en-GB" altLang="zh-TW" sz="2000" b="0" dirty="0">
                  <a:solidFill>
                    <a:srgbClr val="000000"/>
                  </a:solidFill>
                  <a:latin typeface="Calibri" panose="020F0502020204030204" pitchFamily="34" charset="0"/>
                  <a:cs typeface="Calibri" panose="020F0502020204030204" pitchFamily="34" charset="0"/>
                </a:rPr>
                <a:t>(slow → slowness)</a:t>
              </a:r>
            </a:p>
            <a:p>
              <a:pPr eaLnBrk="1" hangingPunct="1">
                <a:spcAft>
                  <a:spcPts val="300"/>
                </a:spcAft>
              </a:pPr>
              <a:r>
                <a:rPr lang="en-GB" altLang="zh-TW" sz="2000" b="0" dirty="0">
                  <a:solidFill>
                    <a:srgbClr val="000000"/>
                  </a:solidFill>
                  <a:latin typeface="Calibri" panose="020F0502020204030204" pitchFamily="34" charset="0"/>
                  <a:cs typeface="Calibri" panose="020F0502020204030204" pitchFamily="34" charset="0"/>
                </a:rPr>
                <a:t>adjective-to-adverb: -</a:t>
              </a:r>
              <a:r>
                <a:rPr lang="en-GB" altLang="zh-TW" sz="2000" b="0" i="1" dirty="0" err="1">
                  <a:solidFill>
                    <a:srgbClr val="FF0000"/>
                  </a:solidFill>
                  <a:latin typeface="Calibri" panose="020F0502020204030204" pitchFamily="34" charset="0"/>
                  <a:cs typeface="Calibri" panose="020F0502020204030204" pitchFamily="34" charset="0"/>
                </a:rPr>
                <a:t>ly</a:t>
              </a:r>
              <a:r>
                <a:rPr lang="en-GB" altLang="zh-TW" sz="2000" b="0" dirty="0">
                  <a:solidFill>
                    <a:srgbClr val="000000"/>
                  </a:solidFill>
                  <a:latin typeface="Calibri" panose="020F0502020204030204" pitchFamily="34" charset="0"/>
                  <a:cs typeface="Calibri" panose="020F0502020204030204" pitchFamily="34" charset="0"/>
                </a:rPr>
                <a:t> (personal → personally)</a:t>
              </a:r>
            </a:p>
            <a:p>
              <a:pPr eaLnBrk="1" hangingPunct="1">
                <a:spcAft>
                  <a:spcPts val="300"/>
                </a:spcAft>
              </a:pPr>
              <a:r>
                <a:rPr lang="en-GB" altLang="zh-TW" sz="2000" b="0" dirty="0">
                  <a:solidFill>
                    <a:srgbClr val="000000"/>
                  </a:solidFill>
                  <a:latin typeface="Calibri" panose="020F0502020204030204" pitchFamily="34" charset="0"/>
                  <a:cs typeface="Calibri" panose="020F0502020204030204" pitchFamily="34" charset="0"/>
                </a:rPr>
                <a:t>noun-to-adjective: -</a:t>
              </a:r>
              <a:r>
                <a:rPr lang="en-GB" altLang="zh-TW" sz="2000" b="0" i="1" dirty="0">
                  <a:solidFill>
                    <a:srgbClr val="FF0000"/>
                  </a:solidFill>
                  <a:latin typeface="Calibri" panose="020F0502020204030204" pitchFamily="34" charset="0"/>
                  <a:cs typeface="Calibri" panose="020F0502020204030204" pitchFamily="34" charset="0"/>
                </a:rPr>
                <a:t>al</a:t>
              </a:r>
              <a:r>
                <a:rPr lang="en-GB" altLang="zh-TW" sz="2000" b="0" dirty="0">
                  <a:solidFill>
                    <a:srgbClr val="000000"/>
                  </a:solidFill>
                  <a:latin typeface="Calibri" panose="020F0502020204030204" pitchFamily="34" charset="0"/>
                  <a:cs typeface="Calibri" panose="020F0502020204030204" pitchFamily="34" charset="0"/>
                </a:rPr>
                <a:t> (recreation → recreational)</a:t>
              </a:r>
            </a:p>
            <a:p>
              <a:pPr eaLnBrk="1" hangingPunct="1">
                <a:spcAft>
                  <a:spcPts val="300"/>
                </a:spcAft>
              </a:pPr>
              <a:r>
                <a:rPr lang="en-GB" altLang="zh-TW" sz="2000" b="0" dirty="0">
                  <a:solidFill>
                    <a:srgbClr val="000000"/>
                  </a:solidFill>
                  <a:latin typeface="Calibri" panose="020F0502020204030204" pitchFamily="34" charset="0"/>
                  <a:cs typeface="Calibri" panose="020F0502020204030204" pitchFamily="34" charset="0"/>
                </a:rPr>
                <a:t>noun-to-verb: -</a:t>
              </a:r>
              <a:r>
                <a:rPr lang="en-GB" altLang="zh-TW" sz="2000" b="0" i="1" dirty="0" err="1">
                  <a:solidFill>
                    <a:srgbClr val="FF0000"/>
                  </a:solidFill>
                  <a:latin typeface="Calibri" panose="020F0502020204030204" pitchFamily="34" charset="0"/>
                  <a:cs typeface="Calibri" panose="020F0502020204030204" pitchFamily="34" charset="0"/>
                </a:rPr>
                <a:t>fy</a:t>
              </a:r>
              <a:r>
                <a:rPr lang="en-GB" altLang="zh-TW" sz="2000" b="0" dirty="0">
                  <a:solidFill>
                    <a:srgbClr val="000000"/>
                  </a:solidFill>
                  <a:latin typeface="Calibri" panose="020F0502020204030204" pitchFamily="34" charset="0"/>
                  <a:cs typeface="Calibri" panose="020F0502020204030204" pitchFamily="34" charset="0"/>
                </a:rPr>
                <a:t> (glory → glorify)</a:t>
              </a:r>
            </a:p>
            <a:p>
              <a:pPr eaLnBrk="1" hangingPunct="1">
                <a:spcAft>
                  <a:spcPts val="300"/>
                </a:spcAft>
              </a:pPr>
              <a:r>
                <a:rPr lang="en-GB" altLang="zh-TW" sz="2000" b="0" dirty="0">
                  <a:solidFill>
                    <a:srgbClr val="000000"/>
                  </a:solidFill>
                  <a:latin typeface="Calibri" panose="020F0502020204030204" pitchFamily="34" charset="0"/>
                  <a:cs typeface="Calibri" panose="020F0502020204030204" pitchFamily="34" charset="0"/>
                </a:rPr>
                <a:t>verb-to-adjective: -</a:t>
              </a:r>
              <a:r>
                <a:rPr lang="en-GB" altLang="zh-TW" sz="2000" b="0" i="1" dirty="0">
                  <a:solidFill>
                    <a:srgbClr val="FF0000"/>
                  </a:solidFill>
                  <a:latin typeface="Calibri" panose="020F0502020204030204" pitchFamily="34" charset="0"/>
                  <a:cs typeface="Calibri" panose="020F0502020204030204" pitchFamily="34" charset="0"/>
                </a:rPr>
                <a:t>able</a:t>
              </a:r>
              <a:r>
                <a:rPr lang="en-GB" altLang="zh-TW" sz="2000" b="0" dirty="0">
                  <a:solidFill>
                    <a:srgbClr val="000000"/>
                  </a:solidFill>
                  <a:latin typeface="Calibri" panose="020F0502020204030204" pitchFamily="34" charset="0"/>
                  <a:cs typeface="Calibri" panose="020F0502020204030204" pitchFamily="34" charset="0"/>
                </a:rPr>
                <a:t> (drink → drinkable)</a:t>
              </a:r>
            </a:p>
            <a:p>
              <a:pPr eaLnBrk="1" hangingPunct="1">
                <a:spcAft>
                  <a:spcPts val="300"/>
                </a:spcAft>
              </a:pPr>
              <a:r>
                <a:rPr lang="en-GB" altLang="zh-TW" sz="2000" b="0" dirty="0">
                  <a:solidFill>
                    <a:srgbClr val="000000"/>
                  </a:solidFill>
                  <a:latin typeface="Calibri" panose="020F0502020204030204" pitchFamily="34" charset="0"/>
                  <a:cs typeface="Calibri" panose="020F0502020204030204" pitchFamily="34" charset="0"/>
                </a:rPr>
                <a:t>verb-to-noun (agent): -</a:t>
              </a:r>
              <a:r>
                <a:rPr lang="en-GB" altLang="zh-TW" sz="2000" b="0" i="1" dirty="0" err="1">
                  <a:solidFill>
                    <a:srgbClr val="FF0000"/>
                  </a:solidFill>
                  <a:latin typeface="Calibri" panose="020F0502020204030204" pitchFamily="34" charset="0"/>
                  <a:cs typeface="Calibri" panose="020F0502020204030204" pitchFamily="34" charset="0"/>
                </a:rPr>
                <a:t>er</a:t>
              </a:r>
              <a:r>
                <a:rPr lang="en-GB" altLang="zh-TW" sz="2000" b="0" dirty="0">
                  <a:solidFill>
                    <a:srgbClr val="000000"/>
                  </a:solidFill>
                  <a:latin typeface="Calibri" panose="020F0502020204030204" pitchFamily="34" charset="0"/>
                  <a:cs typeface="Calibri" panose="020F0502020204030204" pitchFamily="34" charset="0"/>
                </a:rPr>
                <a:t> (write → writer)</a:t>
              </a:r>
            </a:p>
          </p:txBody>
        </p:sp>
        <p:sp>
          <p:nvSpPr>
            <p:cNvPr id="9" name="TextBox 8">
              <a:extLst>
                <a:ext uri="{FF2B5EF4-FFF2-40B4-BE49-F238E27FC236}">
                  <a16:creationId xmlns:a16="http://schemas.microsoft.com/office/drawing/2014/main" id="{E3FEA182-95DE-479A-83D9-3F51451979BC}"/>
                </a:ext>
              </a:extLst>
            </p:cNvPr>
            <p:cNvSpPr txBox="1"/>
            <p:nvPr/>
          </p:nvSpPr>
          <p:spPr>
            <a:xfrm>
              <a:off x="5943600" y="2874365"/>
              <a:ext cx="5838423" cy="1015663"/>
            </a:xfrm>
            <a:prstGeom prst="rect">
              <a:avLst/>
            </a:prstGeom>
            <a:noFill/>
          </p:spPr>
          <p:txBody>
            <a:bodyPr wrap="square">
              <a:spAutoFit/>
            </a:bodyPr>
            <a:lstStyle/>
            <a:p>
              <a:pPr eaLnBrk="1" hangingPunct="1">
                <a:spcAft>
                  <a:spcPts val="600"/>
                </a:spcAft>
                <a:defRPr/>
              </a:pPr>
              <a:r>
                <a:rPr lang="en-US" altLang="zh-CN" sz="2000" b="0" dirty="0">
                  <a:solidFill>
                    <a:srgbClr val="000000"/>
                  </a:solidFill>
                  <a:latin typeface="Calibri" panose="020F0502020204030204" pitchFamily="34" charset="0"/>
                  <a:cs typeface="Calibri" panose="020F0502020204030204" pitchFamily="34" charset="0"/>
                </a:rPr>
                <a:t>Such an affix usually applies to words of one </a:t>
              </a:r>
              <a:r>
                <a:rPr lang="en-US" altLang="zh-CN" sz="2000" b="0" dirty="0">
                  <a:solidFill>
                    <a:srgbClr val="FF0000"/>
                  </a:solidFill>
                  <a:latin typeface="Calibri" panose="020F0502020204030204" pitchFamily="34" charset="0"/>
                  <a:cs typeface="Calibri" panose="020F0502020204030204" pitchFamily="34" charset="0"/>
                </a:rPr>
                <a:t>part-of-speech</a:t>
              </a:r>
              <a:r>
                <a:rPr lang="en-US" altLang="zh-CN" sz="2000" b="0" dirty="0">
                  <a:solidFill>
                    <a:srgbClr val="000000"/>
                  </a:solidFill>
                  <a:latin typeface="Calibri" panose="020F0502020204030204" pitchFamily="34" charset="0"/>
                  <a:cs typeface="Calibri" panose="020F0502020204030204" pitchFamily="34" charset="0"/>
                </a:rPr>
                <a:t> category and changes them into words of another such category.</a:t>
              </a:r>
            </a:p>
          </p:txBody>
        </p:sp>
      </p:grpSp>
    </p:spTree>
    <p:extLst>
      <p:ext uri="{BB962C8B-B14F-4D97-AF65-F5344CB8AC3E}">
        <p14:creationId xmlns:p14="http://schemas.microsoft.com/office/powerpoint/2010/main" val="383297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5074920"/>
          </a:xfrm>
        </p:spPr>
        <p:txBody>
          <a:bodyPr/>
          <a:lstStyle/>
          <a:p>
            <a:pPr>
              <a:spcBef>
                <a:spcPts val="600"/>
              </a:spcBef>
            </a:pPr>
            <a:r>
              <a:rPr lang="en-US" altLang="zh-CN" dirty="0"/>
              <a:t>Word Lemmatization and Stemming</a:t>
            </a:r>
          </a:p>
          <a:p>
            <a:pPr lvl="1" eaLnBrk="1" hangingPunct="1">
              <a:spcBef>
                <a:spcPts val="600"/>
              </a:spcBef>
            </a:pPr>
            <a:r>
              <a:rPr lang="en-US" altLang="zh-TW" dirty="0">
                <a:solidFill>
                  <a:srgbClr val="FF0000"/>
                </a:solidFill>
              </a:rPr>
              <a:t>Lemmatization</a:t>
            </a:r>
            <a:r>
              <a:rPr lang="en-US" altLang="zh-TW" dirty="0"/>
              <a:t> is to reduce inflectional forms (surface forms) and sometimes derivationally related forms of a word to a common lemmatized (base, root) form or </a:t>
            </a:r>
            <a:r>
              <a:rPr lang="en-US" altLang="zh-TW" dirty="0">
                <a:solidFill>
                  <a:srgbClr val="FF0000"/>
                </a:solidFill>
              </a:rPr>
              <a:t>lemma</a:t>
            </a:r>
            <a:r>
              <a:rPr lang="en-US" altLang="zh-TW" dirty="0"/>
              <a:t>.</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2" eaLnBrk="1" hangingPunct="1">
              <a:spcBef>
                <a:spcPts val="600"/>
              </a:spcBef>
            </a:pPr>
            <a:r>
              <a:rPr lang="en-US" altLang="zh-TW" dirty="0"/>
              <a:t>It also replaces “am”, “are” and “is” with “be”, and changes “saw” and “seen” to “see”.</a:t>
            </a:r>
          </a:p>
        </p:txBody>
      </p:sp>
      <p:grpSp>
        <p:nvGrpSpPr>
          <p:cNvPr id="4" name="Group 3">
            <a:extLst>
              <a:ext uri="{FF2B5EF4-FFF2-40B4-BE49-F238E27FC236}">
                <a16:creationId xmlns:a16="http://schemas.microsoft.com/office/drawing/2014/main" id="{E85C6CF9-4CBA-BC63-6C23-C187A4B216C2}"/>
              </a:ext>
            </a:extLst>
          </p:cNvPr>
          <p:cNvGrpSpPr/>
          <p:nvPr/>
        </p:nvGrpSpPr>
        <p:grpSpPr>
          <a:xfrm>
            <a:off x="2438400" y="3429000"/>
            <a:ext cx="8153401" cy="1943457"/>
            <a:chOff x="2438400" y="4495800"/>
            <a:chExt cx="8153401" cy="1943457"/>
          </a:xfrm>
        </p:grpSpPr>
        <p:sp>
          <p:nvSpPr>
            <p:cNvPr id="11" name="Rectangle 4">
              <a:extLst>
                <a:ext uri="{FF2B5EF4-FFF2-40B4-BE49-F238E27FC236}">
                  <a16:creationId xmlns:a16="http://schemas.microsoft.com/office/drawing/2014/main" id="{0955F73D-EB72-481E-A0AC-89B7A6CADA81}"/>
                </a:ext>
              </a:extLst>
            </p:cNvPr>
            <p:cNvSpPr>
              <a:spLocks noChangeArrowheads="1"/>
            </p:cNvSpPr>
            <p:nvPr/>
          </p:nvSpPr>
          <p:spPr bwMode="auto">
            <a:xfrm>
              <a:off x="2438400" y="4495800"/>
              <a:ext cx="1676400" cy="1938992"/>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a:latin typeface="Calibri"/>
                  <a:ea typeface="KaiTi" panose="02010609060101010101" pitchFamily="49" charset="-122"/>
                </a:rPr>
                <a:t>translate </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translate</a:t>
              </a:r>
              <a:r>
                <a:rPr lang="en-US" altLang="zh-TW" sz="2400" b="0" kern="0" dirty="0">
                  <a:solidFill>
                    <a:srgbClr val="FF0000"/>
                  </a:solidFill>
                  <a:latin typeface="Calibri"/>
                  <a:ea typeface="KaiTi" panose="02010609060101010101" pitchFamily="49" charset="-122"/>
                </a:rPr>
                <a:t>s</a:t>
              </a:r>
              <a:r>
                <a:rPr lang="en-US" altLang="zh-TW" sz="2400" b="0" kern="0" dirty="0">
                  <a:solidFill>
                    <a:srgbClr val="000000"/>
                  </a:solidFill>
                  <a:latin typeface="Calibri"/>
                  <a:ea typeface="KaiTi" panose="02010609060101010101" pitchFamily="49" charset="-122"/>
                </a:rPr>
                <a:t> </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translat</a:t>
              </a:r>
              <a:r>
                <a:rPr lang="en-US" altLang="zh-TW" sz="2400" b="0" kern="0" dirty="0">
                  <a:solidFill>
                    <a:srgbClr val="FF0000"/>
                  </a:solidFill>
                  <a:latin typeface="Calibri"/>
                  <a:ea typeface="KaiTi" panose="02010609060101010101" pitchFamily="49" charset="-122"/>
                </a:rPr>
                <a:t>ed</a:t>
              </a:r>
              <a:r>
                <a:rPr lang="en-US" altLang="zh-TW" sz="2400" b="0" kern="0" dirty="0">
                  <a:solidFill>
                    <a:srgbClr val="000000"/>
                  </a:solidFill>
                  <a:latin typeface="Calibri"/>
                  <a:ea typeface="KaiTi" panose="02010609060101010101" pitchFamily="49" charset="-122"/>
                </a:rPr>
                <a:t>         </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translat</a:t>
              </a:r>
              <a:r>
                <a:rPr lang="en-US" altLang="zh-TW" sz="2400" b="0" kern="0" dirty="0">
                  <a:solidFill>
                    <a:srgbClr val="FF0000"/>
                  </a:solidFill>
                  <a:latin typeface="Calibri"/>
                  <a:ea typeface="KaiTi" panose="02010609060101010101" pitchFamily="49" charset="-122"/>
                </a:rPr>
                <a:t>ing</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translat</a:t>
              </a:r>
              <a:r>
                <a:rPr lang="en-US" altLang="zh-TW" sz="2400" b="0" kern="0" dirty="0">
                  <a:solidFill>
                    <a:srgbClr val="FF0000"/>
                  </a:solidFill>
                  <a:latin typeface="Calibri"/>
                  <a:ea typeface="KaiTi" panose="02010609060101010101" pitchFamily="49" charset="-122"/>
                </a:rPr>
                <a:t>ion</a:t>
              </a:r>
            </a:p>
          </p:txBody>
        </p:sp>
        <p:sp>
          <p:nvSpPr>
            <p:cNvPr id="14" name="Rectangle 4">
              <a:extLst>
                <a:ext uri="{FF2B5EF4-FFF2-40B4-BE49-F238E27FC236}">
                  <a16:creationId xmlns:a16="http://schemas.microsoft.com/office/drawing/2014/main" id="{F3654E67-CE5E-4CDD-8C18-CC9A9047466C}"/>
                </a:ext>
              </a:extLst>
            </p:cNvPr>
            <p:cNvSpPr>
              <a:spLocks noChangeArrowheads="1"/>
            </p:cNvSpPr>
            <p:nvPr/>
          </p:nvSpPr>
          <p:spPr bwMode="auto">
            <a:xfrm>
              <a:off x="4876800" y="4500265"/>
              <a:ext cx="1447800" cy="1938992"/>
            </a:xfrm>
            <a:prstGeom prst="rect">
              <a:avLst/>
            </a:prstGeom>
            <a:solidFill>
              <a:srgbClr val="99CCFF">
                <a:alpha val="50196"/>
              </a:srgbClr>
            </a:solidFill>
            <a:ln>
              <a:noFill/>
            </a:ln>
          </p:spPr>
          <p:txBody>
            <a:bodyPr wrap="square">
              <a:spAutoFit/>
            </a:bodyPr>
            <a:lstStyle/>
            <a:p>
              <a:pPr eaLnBrk="1" fontAlgn="auto" hangingPunct="1">
                <a:spcBef>
                  <a:spcPts val="0"/>
                </a:spcBef>
                <a:spcAft>
                  <a:spcPts val="0"/>
                </a:spcAft>
              </a:pPr>
              <a:endParaRPr lang="en-US" altLang="zh-TW" sz="2400" b="0" kern="0" dirty="0">
                <a:latin typeface="Calibri"/>
                <a:ea typeface="KaiTi" panose="02010609060101010101" pitchFamily="49" charset="-122"/>
              </a:endParaRPr>
            </a:p>
            <a:p>
              <a:pPr eaLnBrk="1" fontAlgn="auto" hangingPunct="1">
                <a:spcBef>
                  <a:spcPts val="0"/>
                </a:spcBef>
                <a:spcAft>
                  <a:spcPts val="0"/>
                </a:spcAft>
              </a:pPr>
              <a:endParaRPr lang="en-US" altLang="zh-TW" sz="2400" b="0" kern="0" dirty="0">
                <a:latin typeface="Calibri"/>
                <a:ea typeface="KaiTi" panose="02010609060101010101" pitchFamily="49" charset="-122"/>
              </a:endParaRPr>
            </a:p>
            <a:p>
              <a:pPr algn="ctr" eaLnBrk="1" fontAlgn="auto" hangingPunct="1">
                <a:spcBef>
                  <a:spcPts val="0"/>
                </a:spcBef>
                <a:spcAft>
                  <a:spcPts val="0"/>
                </a:spcAft>
              </a:pPr>
              <a:r>
                <a:rPr lang="en-US" altLang="zh-TW" sz="2400" b="0" kern="0" dirty="0">
                  <a:solidFill>
                    <a:srgbClr val="FF0000"/>
                  </a:solidFill>
                  <a:latin typeface="Calibri"/>
                  <a:ea typeface="KaiTi" panose="02010609060101010101" pitchFamily="49" charset="-122"/>
                </a:rPr>
                <a:t>translate</a:t>
              </a:r>
            </a:p>
            <a:p>
              <a:pPr eaLnBrk="1" fontAlgn="auto" hangingPunct="1">
                <a:spcBef>
                  <a:spcPts val="0"/>
                </a:spcBef>
                <a:spcAft>
                  <a:spcPts val="0"/>
                </a:spcAft>
              </a:pPr>
              <a:endParaRPr lang="en-US" altLang="zh-TW" sz="2400" b="0" kern="0" dirty="0">
                <a:solidFill>
                  <a:srgbClr val="000000"/>
                </a:solidFill>
                <a:latin typeface="Calibri"/>
                <a:ea typeface="KaiTi" panose="02010609060101010101" pitchFamily="49" charset="-122"/>
              </a:endParaRPr>
            </a:p>
            <a:p>
              <a:pPr eaLnBrk="1" fontAlgn="auto" hangingPunct="1">
                <a:spcBef>
                  <a:spcPts val="0"/>
                </a:spcBef>
                <a:spcAft>
                  <a:spcPts val="0"/>
                </a:spcAft>
              </a:pPr>
              <a:endParaRPr lang="en-US" altLang="zh-TW" sz="2400" b="0" kern="0" dirty="0">
                <a:solidFill>
                  <a:srgbClr val="000000"/>
                </a:solidFill>
                <a:latin typeface="Calibri"/>
                <a:ea typeface="KaiTi" panose="02010609060101010101" pitchFamily="49" charset="-122"/>
              </a:endParaRPr>
            </a:p>
          </p:txBody>
        </p:sp>
        <p:sp>
          <p:nvSpPr>
            <p:cNvPr id="16" name="Rectangle 4">
              <a:extLst>
                <a:ext uri="{FF2B5EF4-FFF2-40B4-BE49-F238E27FC236}">
                  <a16:creationId xmlns:a16="http://schemas.microsoft.com/office/drawing/2014/main" id="{0DBA9BBC-FD3E-4A1A-AE31-7C385C2038EB}"/>
                </a:ext>
              </a:extLst>
            </p:cNvPr>
            <p:cNvSpPr>
              <a:spLocks noChangeArrowheads="1"/>
            </p:cNvSpPr>
            <p:nvPr/>
          </p:nvSpPr>
          <p:spPr bwMode="auto">
            <a:xfrm>
              <a:off x="6525135" y="5057013"/>
              <a:ext cx="4066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r>
                <a:rPr lang="en-US" altLang="en-US" sz="2400" b="0" dirty="0">
                  <a:latin typeface="Calibri" panose="020F0502020204030204" pitchFamily="34" charset="0"/>
                  <a:cs typeface="Calibri" panose="020F0502020204030204" pitchFamily="34" charset="0"/>
                </a:rPr>
                <a:t>A </a:t>
              </a:r>
              <a:r>
                <a:rPr lang="en-US" altLang="en-US" sz="2400" b="0" dirty="0">
                  <a:solidFill>
                    <a:srgbClr val="FF0000"/>
                  </a:solidFill>
                  <a:latin typeface="Calibri" panose="020F0502020204030204" pitchFamily="34" charset="0"/>
                  <a:cs typeface="Calibri" panose="020F0502020204030204" pitchFamily="34" charset="0"/>
                </a:rPr>
                <a:t>lemma</a:t>
              </a:r>
              <a:r>
                <a:rPr lang="en-US" altLang="en-US" sz="2400" b="0" dirty="0">
                  <a:latin typeface="Calibri" panose="020F0502020204030204" pitchFamily="34" charset="0"/>
                  <a:cs typeface="Calibri" panose="020F0502020204030204" pitchFamily="34" charset="0"/>
                </a:rPr>
                <a:t> is the canonical form </a:t>
              </a:r>
              <a:r>
                <a:rPr lang="en-US" altLang="zh-CN" sz="2400" b="0" dirty="0">
                  <a:latin typeface="Calibri" panose="020F0502020204030204" pitchFamily="34" charset="0"/>
                  <a:cs typeface="Calibri" panose="020F0502020204030204" pitchFamily="34" charset="0"/>
                </a:rPr>
                <a:t>or</a:t>
              </a:r>
              <a:r>
                <a:rPr lang="en-US" altLang="en-US" sz="2400" b="0" dirty="0">
                  <a:latin typeface="Calibri" panose="020F0502020204030204" pitchFamily="34" charset="0"/>
                  <a:cs typeface="Calibri" panose="020F0502020204030204" pitchFamily="34" charset="0"/>
                </a:rPr>
                <a:t> dictionary form of a word.</a:t>
              </a:r>
            </a:p>
          </p:txBody>
        </p:sp>
        <p:sp>
          <p:nvSpPr>
            <p:cNvPr id="12" name="箭头: 右 11">
              <a:extLst>
                <a:ext uri="{FF2B5EF4-FFF2-40B4-BE49-F238E27FC236}">
                  <a16:creationId xmlns:a16="http://schemas.microsoft.com/office/drawing/2014/main" id="{79A0238B-0E97-4BB2-86D2-FF236B4210D1}"/>
                </a:ext>
              </a:extLst>
            </p:cNvPr>
            <p:cNvSpPr/>
            <p:nvPr/>
          </p:nvSpPr>
          <p:spPr bwMode="auto">
            <a:xfrm>
              <a:off x="4271033" y="5322417"/>
              <a:ext cx="449534" cy="484857"/>
            </a:xfrm>
            <a:prstGeom prst="rightArrow">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grpSp>
      <p:sp>
        <p:nvSpPr>
          <p:cNvPr id="2" name="Slide Number Placeholder 4">
            <a:extLst>
              <a:ext uri="{FF2B5EF4-FFF2-40B4-BE49-F238E27FC236}">
                <a16:creationId xmlns:a16="http://schemas.microsoft.com/office/drawing/2014/main" id="{928CB733-2305-A46A-AC93-F07334A46C3C}"/>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17</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747152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Word Lemmatization and Stemming</a:t>
            </a:r>
          </a:p>
          <a:p>
            <a:pPr lvl="1">
              <a:spcBef>
                <a:spcPts val="600"/>
              </a:spcBef>
            </a:pPr>
            <a:r>
              <a:rPr lang="en-US" altLang="zh-TW" dirty="0">
                <a:solidFill>
                  <a:srgbClr val="FF0000"/>
                </a:solidFill>
              </a:rPr>
              <a:t>Stemming</a:t>
            </a:r>
            <a:r>
              <a:rPr lang="en-US" altLang="zh-TW" dirty="0"/>
              <a:t> is a </a:t>
            </a:r>
            <a:r>
              <a:rPr lang="en-US" dirty="0"/>
              <a:t>naive version of morphological analysis</a:t>
            </a:r>
            <a:r>
              <a:rPr lang="en-US" altLang="zh-TW" dirty="0">
                <a:solidFill>
                  <a:srgbClr val="FF0000"/>
                </a:solidFill>
              </a:rPr>
              <a:t> </a:t>
            </a:r>
            <a:r>
              <a:rPr lang="en-US" altLang="zh-TW" dirty="0"/>
              <a:t>which simply strip off affixes. </a:t>
            </a:r>
            <a:endParaRPr lang="en-US" altLang="zh-CN"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r>
              <a:rPr lang="en-US" altLang="zh-TW" dirty="0"/>
              <a:t>It is preferable for applications like </a:t>
            </a:r>
            <a:r>
              <a:rPr lang="en-US" altLang="zh-TW" dirty="0">
                <a:solidFill>
                  <a:srgbClr val="FF0000"/>
                </a:solidFill>
              </a:rPr>
              <a:t>information retrieval</a:t>
            </a:r>
            <a:r>
              <a:rPr lang="en-US" altLang="zh-TW" dirty="0"/>
              <a:t> in which exact morphological structure is not needed.</a:t>
            </a:r>
          </a:p>
        </p:txBody>
      </p:sp>
      <p:grpSp>
        <p:nvGrpSpPr>
          <p:cNvPr id="3" name="Group 2"/>
          <p:cNvGrpSpPr/>
          <p:nvPr/>
        </p:nvGrpSpPr>
        <p:grpSpPr>
          <a:xfrm>
            <a:off x="4267200" y="2971800"/>
            <a:ext cx="3962400" cy="1943457"/>
            <a:chOff x="3962400" y="2933343"/>
            <a:chExt cx="3962400" cy="1943457"/>
          </a:xfrm>
        </p:grpSpPr>
        <p:sp>
          <p:nvSpPr>
            <p:cNvPr id="8" name="Rectangle 4">
              <a:extLst>
                <a:ext uri="{FF2B5EF4-FFF2-40B4-BE49-F238E27FC236}">
                  <a16:creationId xmlns:a16="http://schemas.microsoft.com/office/drawing/2014/main" id="{383A3CF7-099D-47F6-AEDC-46BFF1A41C2C}"/>
                </a:ext>
              </a:extLst>
            </p:cNvPr>
            <p:cNvSpPr>
              <a:spLocks noChangeArrowheads="1"/>
            </p:cNvSpPr>
            <p:nvPr/>
          </p:nvSpPr>
          <p:spPr bwMode="auto">
            <a:xfrm>
              <a:off x="3962400" y="2933343"/>
              <a:ext cx="1676400" cy="1938992"/>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r>
                <a:rPr lang="en-US" altLang="zh-TW" sz="2400" b="0" kern="0" dirty="0">
                  <a:latin typeface="Calibri"/>
                  <a:ea typeface="KaiTi" panose="02010609060101010101" pitchFamily="49" charset="-122"/>
                </a:rPr>
                <a:t>translat</a:t>
              </a:r>
              <a:r>
                <a:rPr lang="en-US" altLang="zh-TW" sz="2400" b="0" strike="sngStrike" kern="0" dirty="0">
                  <a:solidFill>
                    <a:srgbClr val="FF0000"/>
                  </a:solidFill>
                  <a:latin typeface="Calibri"/>
                  <a:ea typeface="KaiTi" panose="02010609060101010101" pitchFamily="49" charset="-122"/>
                </a:rPr>
                <a:t>e</a:t>
              </a:r>
              <a:r>
                <a:rPr lang="en-US" altLang="zh-TW" sz="2400" b="0" kern="0" dirty="0">
                  <a:latin typeface="Calibri"/>
                  <a:ea typeface="KaiTi" panose="02010609060101010101" pitchFamily="49" charset="-122"/>
                </a:rPr>
                <a:t> </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translat</a:t>
              </a:r>
              <a:r>
                <a:rPr lang="en-US" altLang="zh-TW" sz="2400" b="0" strike="sngStrike" kern="0" dirty="0">
                  <a:solidFill>
                    <a:srgbClr val="FF0000"/>
                  </a:solidFill>
                  <a:latin typeface="Calibri"/>
                  <a:ea typeface="KaiTi" panose="02010609060101010101" pitchFamily="49" charset="-122"/>
                </a:rPr>
                <a:t>es</a:t>
              </a:r>
              <a:r>
                <a:rPr lang="en-US" altLang="zh-TW" sz="2400" b="0" kern="0" dirty="0">
                  <a:solidFill>
                    <a:srgbClr val="000000"/>
                  </a:solidFill>
                  <a:latin typeface="Calibri"/>
                  <a:ea typeface="KaiTi" panose="02010609060101010101" pitchFamily="49" charset="-122"/>
                </a:rPr>
                <a:t> </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translat</a:t>
              </a:r>
              <a:r>
                <a:rPr lang="en-US" altLang="zh-TW" sz="2400" b="0" strike="sngStrike" kern="0" dirty="0">
                  <a:solidFill>
                    <a:srgbClr val="FF0000"/>
                  </a:solidFill>
                  <a:latin typeface="Calibri"/>
                  <a:ea typeface="KaiTi" panose="02010609060101010101" pitchFamily="49" charset="-122"/>
                </a:rPr>
                <a:t>ed</a:t>
              </a:r>
              <a:r>
                <a:rPr lang="en-US" altLang="zh-TW" sz="2400" b="0" kern="0" dirty="0">
                  <a:solidFill>
                    <a:srgbClr val="000000"/>
                  </a:solidFill>
                  <a:latin typeface="Calibri"/>
                  <a:ea typeface="KaiTi" panose="02010609060101010101" pitchFamily="49" charset="-122"/>
                </a:rPr>
                <a:t>         </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translat</a:t>
              </a:r>
              <a:r>
                <a:rPr lang="en-US" altLang="zh-TW" sz="2400" b="0" strike="sngStrike" kern="0" dirty="0">
                  <a:solidFill>
                    <a:srgbClr val="FF0000"/>
                  </a:solidFill>
                  <a:latin typeface="Calibri"/>
                  <a:ea typeface="KaiTi" panose="02010609060101010101" pitchFamily="49" charset="-122"/>
                </a:rPr>
                <a:t>ing</a:t>
              </a:r>
            </a:p>
            <a:p>
              <a:pPr algn="ctr" eaLnBrk="1" fontAlgn="auto" hangingPunct="1">
                <a:spcBef>
                  <a:spcPts val="0"/>
                </a:spcBef>
                <a:spcAft>
                  <a:spcPts val="0"/>
                </a:spcAft>
              </a:pPr>
              <a:r>
                <a:rPr lang="en-US" altLang="zh-TW" sz="2400" b="0" kern="0" dirty="0">
                  <a:solidFill>
                    <a:srgbClr val="000000"/>
                  </a:solidFill>
                  <a:latin typeface="Calibri"/>
                  <a:ea typeface="KaiTi" panose="02010609060101010101" pitchFamily="49" charset="-122"/>
                </a:rPr>
                <a:t>translat</a:t>
              </a:r>
              <a:r>
                <a:rPr lang="en-US" altLang="zh-TW" sz="2400" b="0" strike="sngStrike" kern="0" dirty="0">
                  <a:solidFill>
                    <a:srgbClr val="FF0000"/>
                  </a:solidFill>
                  <a:latin typeface="Calibri"/>
                  <a:ea typeface="KaiTi" panose="02010609060101010101" pitchFamily="49" charset="-122"/>
                </a:rPr>
                <a:t>ion</a:t>
              </a:r>
            </a:p>
          </p:txBody>
        </p:sp>
        <p:sp>
          <p:nvSpPr>
            <p:cNvPr id="11" name="Rectangle 4">
              <a:extLst>
                <a:ext uri="{FF2B5EF4-FFF2-40B4-BE49-F238E27FC236}">
                  <a16:creationId xmlns:a16="http://schemas.microsoft.com/office/drawing/2014/main" id="{646594BE-A989-4ED6-BF24-1C72C36205F4}"/>
                </a:ext>
              </a:extLst>
            </p:cNvPr>
            <p:cNvSpPr>
              <a:spLocks noChangeArrowheads="1"/>
            </p:cNvSpPr>
            <p:nvPr/>
          </p:nvSpPr>
          <p:spPr bwMode="auto">
            <a:xfrm>
              <a:off x="6477000" y="2937808"/>
              <a:ext cx="1447800" cy="1938992"/>
            </a:xfrm>
            <a:prstGeom prst="rect">
              <a:avLst/>
            </a:prstGeom>
            <a:solidFill>
              <a:srgbClr val="99CCFF">
                <a:alpha val="50196"/>
              </a:srgbClr>
            </a:solidFill>
            <a:ln>
              <a:noFill/>
            </a:ln>
          </p:spPr>
          <p:txBody>
            <a:bodyPr wrap="square">
              <a:spAutoFit/>
            </a:bodyPr>
            <a:lstStyle/>
            <a:p>
              <a:pPr algn="ctr" eaLnBrk="1" fontAlgn="auto" hangingPunct="1">
                <a:spcBef>
                  <a:spcPts val="0"/>
                </a:spcBef>
                <a:spcAft>
                  <a:spcPts val="0"/>
                </a:spcAft>
              </a:pPr>
              <a:endParaRPr lang="en-US" altLang="zh-TW" sz="2400" b="0" kern="0" dirty="0">
                <a:solidFill>
                  <a:srgbClr val="FF0000"/>
                </a:solidFill>
                <a:latin typeface="Calibri"/>
                <a:ea typeface="KaiTi" panose="02010609060101010101" pitchFamily="49" charset="-122"/>
              </a:endParaRPr>
            </a:p>
            <a:p>
              <a:pPr algn="ctr" eaLnBrk="1" fontAlgn="auto" hangingPunct="1">
                <a:spcBef>
                  <a:spcPts val="0"/>
                </a:spcBef>
                <a:spcAft>
                  <a:spcPts val="0"/>
                </a:spcAft>
              </a:pPr>
              <a:endParaRPr lang="en-US" altLang="zh-TW" sz="2400" b="0" kern="0" dirty="0">
                <a:solidFill>
                  <a:srgbClr val="FF0000"/>
                </a:solidFill>
                <a:latin typeface="Calibri"/>
                <a:ea typeface="KaiTi" panose="02010609060101010101" pitchFamily="49" charset="-122"/>
              </a:endParaRPr>
            </a:p>
            <a:p>
              <a:pPr algn="ctr" eaLnBrk="1" fontAlgn="auto" hangingPunct="1">
                <a:spcBef>
                  <a:spcPts val="0"/>
                </a:spcBef>
                <a:spcAft>
                  <a:spcPts val="0"/>
                </a:spcAft>
              </a:pPr>
              <a:r>
                <a:rPr lang="en-US" altLang="zh-TW" sz="2400" b="0" kern="0" dirty="0" err="1">
                  <a:solidFill>
                    <a:srgbClr val="FF0000"/>
                  </a:solidFill>
                  <a:latin typeface="Calibri"/>
                  <a:ea typeface="KaiTi" panose="02010609060101010101" pitchFamily="49" charset="-122"/>
                </a:rPr>
                <a:t>translat</a:t>
              </a:r>
              <a:endParaRPr lang="en-US" altLang="zh-TW" sz="2400" b="0" kern="0" dirty="0">
                <a:solidFill>
                  <a:srgbClr val="FF0000"/>
                </a:solidFill>
                <a:latin typeface="Calibri"/>
                <a:ea typeface="KaiTi" panose="02010609060101010101" pitchFamily="49" charset="-122"/>
              </a:endParaRPr>
            </a:p>
            <a:p>
              <a:pPr algn="ctr" eaLnBrk="1" fontAlgn="auto" hangingPunct="1">
                <a:spcBef>
                  <a:spcPts val="0"/>
                </a:spcBef>
                <a:spcAft>
                  <a:spcPts val="0"/>
                </a:spcAft>
              </a:pPr>
              <a:endParaRPr lang="en-US" altLang="zh-TW" sz="2400" b="0" kern="0" dirty="0">
                <a:solidFill>
                  <a:srgbClr val="000000"/>
                </a:solidFill>
                <a:latin typeface="Calibri"/>
                <a:ea typeface="KaiTi" panose="02010609060101010101" pitchFamily="49" charset="-122"/>
              </a:endParaRPr>
            </a:p>
            <a:p>
              <a:pPr algn="ctr" eaLnBrk="1" fontAlgn="auto" hangingPunct="1">
                <a:spcBef>
                  <a:spcPts val="0"/>
                </a:spcBef>
                <a:spcAft>
                  <a:spcPts val="0"/>
                </a:spcAft>
              </a:pPr>
              <a:endParaRPr lang="en-US" altLang="zh-TW" sz="2400" b="0" kern="0" dirty="0">
                <a:solidFill>
                  <a:srgbClr val="000000"/>
                </a:solidFill>
                <a:latin typeface="Calibri"/>
                <a:ea typeface="KaiTi" panose="02010609060101010101" pitchFamily="49" charset="-122"/>
              </a:endParaRPr>
            </a:p>
          </p:txBody>
        </p:sp>
        <p:sp>
          <p:nvSpPr>
            <p:cNvPr id="10" name="箭头: 右 9">
              <a:extLst>
                <a:ext uri="{FF2B5EF4-FFF2-40B4-BE49-F238E27FC236}">
                  <a16:creationId xmlns:a16="http://schemas.microsoft.com/office/drawing/2014/main" id="{58E36EB0-1527-49FB-8C2D-CBDC6D546EE4}"/>
                </a:ext>
              </a:extLst>
            </p:cNvPr>
            <p:cNvSpPr/>
            <p:nvPr/>
          </p:nvSpPr>
          <p:spPr bwMode="auto">
            <a:xfrm>
              <a:off x="5871233" y="3706143"/>
              <a:ext cx="449534" cy="484857"/>
            </a:xfrm>
            <a:prstGeom prst="rightArrow">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grpSp>
      <p:sp>
        <p:nvSpPr>
          <p:cNvPr id="2" name="Slide Number Placeholder 4">
            <a:extLst>
              <a:ext uri="{FF2B5EF4-FFF2-40B4-BE49-F238E27FC236}">
                <a16:creationId xmlns:a16="http://schemas.microsoft.com/office/drawing/2014/main" id="{54B47B0F-7B6A-524F-EBF7-EE207B443452}"/>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18</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66485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5B339B7-73DC-4DE9-ABAC-DF968CF0040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C35982F4-028C-4BA0-9096-1B11D9D2901F}" type="slidenum">
              <a:rPr kumimoji="0" lang="zh-TW" altLang="en-US" sz="1200" b="0">
                <a:solidFill>
                  <a:srgbClr val="000000"/>
                </a:solidFill>
                <a:latin typeface="+mn-lt"/>
              </a:rPr>
              <a:pPr/>
              <a:t>19</a:t>
            </a:fld>
            <a:endParaRPr kumimoji="0" lang="en-US" altLang="zh-TW" sz="1200" b="0" dirty="0">
              <a:solidFill>
                <a:srgbClr val="000000"/>
              </a:solidFill>
              <a:latin typeface="+mn-lt"/>
            </a:endParaRPr>
          </a:p>
        </p:txBody>
      </p:sp>
      <p:sp>
        <p:nvSpPr>
          <p:cNvPr id="32771" name="Rectangle 2">
            <a:extLst>
              <a:ext uri="{FF2B5EF4-FFF2-40B4-BE49-F238E27FC236}">
                <a16:creationId xmlns:a16="http://schemas.microsoft.com/office/drawing/2014/main" id="{D1839BA0-3184-44DA-BD18-C85C82B40255}"/>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CN" dirty="0"/>
              <a:t>Word Lemmatization and Stemming</a:t>
            </a:r>
          </a:p>
          <a:p>
            <a:pPr lvl="1" eaLnBrk="1" hangingPunct="1">
              <a:spcBef>
                <a:spcPts val="600"/>
              </a:spcBef>
            </a:pPr>
            <a:r>
              <a:rPr lang="en-US" altLang="zh-TW" dirty="0"/>
              <a:t>On-Line English Stemming Demos</a:t>
            </a:r>
          </a:p>
          <a:p>
            <a:pPr lvl="2" eaLnBrk="1" hangingPunct="1">
              <a:spcBef>
                <a:spcPts val="600"/>
              </a:spcBef>
            </a:pPr>
            <a:r>
              <a:rPr lang="en-US" altLang="zh-TW" dirty="0">
                <a:hlinkClick r:id="rId3"/>
              </a:rPr>
              <a:t>Javascript Porter Stemmer Online</a:t>
            </a:r>
            <a:endParaRPr lang="en-US" altLang="zh-TW" dirty="0"/>
          </a:p>
          <a:p>
            <a:pPr lvl="2" eaLnBrk="1" hangingPunct="1">
              <a:spcBef>
                <a:spcPts val="600"/>
              </a:spcBef>
            </a:pPr>
            <a:r>
              <a:rPr lang="en-US" altLang="zh-TW" dirty="0">
                <a:hlinkClick r:id="rId4"/>
              </a:rPr>
              <a:t>Stemming and Lemmatization with Python NLTK </a:t>
            </a:r>
            <a:endParaRPr lang="en-US" altLang="zh-TW" dirty="0"/>
          </a:p>
          <a:p>
            <a:pPr lvl="1" eaLnBrk="1" hangingPunct="1">
              <a:spcBef>
                <a:spcPts val="600"/>
              </a:spcBef>
            </a:pPr>
            <a:endParaRPr lang="en-US" altLang="zh-TW" dirty="0"/>
          </a:p>
        </p:txBody>
      </p:sp>
      <p:sp>
        <p:nvSpPr>
          <p:cNvPr id="32772" name="Rectangle 3">
            <a:extLst>
              <a:ext uri="{FF2B5EF4-FFF2-40B4-BE49-F238E27FC236}">
                <a16:creationId xmlns:a16="http://schemas.microsoft.com/office/drawing/2014/main" id="{7A5C64B6-DB1F-4798-A5BA-A7FE81439E46}"/>
              </a:ext>
            </a:extLst>
          </p:cNvPr>
          <p:cNvSpPr>
            <a:spLocks noGrp="1" noChangeArrowheads="1"/>
          </p:cNvSpPr>
          <p:nvPr>
            <p:ph type="title"/>
          </p:nvPr>
        </p:nvSpPr>
        <p:spPr/>
        <p:txBody>
          <a:bodyPr/>
          <a:lstStyle/>
          <a:p>
            <a:pPr eaLnBrk="1" hangingPunct="1"/>
            <a:r>
              <a:rPr lang="en-US" altLang="zh-CN" sz="4000" dirty="0">
                <a:solidFill>
                  <a:srgbClr val="FFFFFF"/>
                </a:solidFill>
              </a:rPr>
              <a:t>Text Normalization</a:t>
            </a:r>
            <a:endParaRPr lang="zh-TW" altLang="en-US" sz="4000" dirty="0"/>
          </a:p>
        </p:txBody>
      </p:sp>
      <p:grpSp>
        <p:nvGrpSpPr>
          <p:cNvPr id="2" name="Group 1">
            <a:extLst>
              <a:ext uri="{FF2B5EF4-FFF2-40B4-BE49-F238E27FC236}">
                <a16:creationId xmlns:a16="http://schemas.microsoft.com/office/drawing/2014/main" id="{ED0B1BEA-CDF5-42F3-BABD-184D98F1015B}"/>
              </a:ext>
            </a:extLst>
          </p:cNvPr>
          <p:cNvGrpSpPr/>
          <p:nvPr/>
        </p:nvGrpSpPr>
        <p:grpSpPr>
          <a:xfrm>
            <a:off x="1714500" y="3657600"/>
            <a:ext cx="8763000" cy="2539663"/>
            <a:chOff x="457200" y="3703320"/>
            <a:chExt cx="8763000" cy="2539663"/>
          </a:xfrm>
        </p:grpSpPr>
        <p:sp>
          <p:nvSpPr>
            <p:cNvPr id="5" name="Rectangle 4">
              <a:extLst>
                <a:ext uri="{FF2B5EF4-FFF2-40B4-BE49-F238E27FC236}">
                  <a16:creationId xmlns:a16="http://schemas.microsoft.com/office/drawing/2014/main" id="{A799CA0E-80DF-4F8E-9CD5-95D2A03AAF97}"/>
                </a:ext>
              </a:extLst>
            </p:cNvPr>
            <p:cNvSpPr>
              <a:spLocks noChangeAspect="1" noChangeArrowheads="1"/>
            </p:cNvSpPr>
            <p:nvPr/>
          </p:nvSpPr>
          <p:spPr bwMode="auto">
            <a:xfrm>
              <a:off x="457200" y="5227320"/>
              <a:ext cx="8763000" cy="1015663"/>
            </a:xfrm>
            <a:prstGeom prst="rect">
              <a:avLst/>
            </a:prstGeom>
            <a:solidFill>
              <a:srgbClr val="FDEADA"/>
            </a:solidFill>
            <a:ln>
              <a:noFill/>
            </a:ln>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fontAlgn="auto" hangingPunct="1">
                <a:spcBef>
                  <a:spcPts val="0"/>
                </a:spcBef>
                <a:spcAft>
                  <a:spcPts val="0"/>
                </a:spcAft>
                <a:defRPr/>
              </a:pPr>
              <a:r>
                <a:rPr lang="en-US" altLang="zh-CN" sz="2000" b="0" kern="0" dirty="0" err="1">
                  <a:solidFill>
                    <a:srgbClr val="FF0000"/>
                  </a:solidFill>
                  <a:latin typeface="Calibri" panose="020F0502020204030204" pitchFamily="34" charset="0"/>
                  <a:ea typeface="KaiTi" panose="02010609060101010101" pitchFamily="49" charset="-122"/>
                  <a:cs typeface="Calibri" panose="020F0502020204030204" pitchFamily="34" charset="0"/>
                </a:rPr>
                <a:t>Thi</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a:t>
              </a:r>
              <a:r>
                <a:rPr lang="en-US" altLang="zh-CN" sz="2000" b="0" kern="0" dirty="0" err="1">
                  <a:solidFill>
                    <a:srgbClr val="FF0000"/>
                  </a:solidFill>
                  <a:latin typeface="Calibri" panose="020F0502020204030204" pitchFamily="34" charset="0"/>
                  <a:ea typeface="KaiTi" panose="02010609060101010101" pitchFamily="49" charset="-122"/>
                  <a:cs typeface="Calibri" panose="020F0502020204030204" pitchFamily="34" charset="0"/>
                </a:rPr>
                <a:t>wa</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not the map we found in </a:t>
              </a:r>
              <a:r>
                <a:rPr lang="en-US" altLang="zh-CN" sz="2000" b="0" kern="0" dirty="0">
                  <a:solidFill>
                    <a:srgbClr val="FF0000"/>
                  </a:solidFill>
                  <a:latin typeface="Calibri" panose="020F0502020204030204" pitchFamily="34" charset="0"/>
                  <a:ea typeface="KaiTi" panose="02010609060101010101" pitchFamily="49" charset="-122"/>
                  <a:cs typeface="Calibri" panose="020F0502020204030204" pitchFamily="34" charset="0"/>
                </a:rPr>
                <a:t>Billi</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Bone ' s chest but an </a:t>
              </a:r>
              <a:r>
                <a:rPr lang="en-US" altLang="zh-CN" sz="2000" b="0" kern="0" dirty="0" err="1">
                  <a:solidFill>
                    <a:srgbClr val="FF0000"/>
                  </a:solidFill>
                  <a:latin typeface="Calibri" panose="020F0502020204030204" pitchFamily="34" charset="0"/>
                  <a:ea typeface="KaiTi" panose="02010609060101010101" pitchFamily="49" charset="-122"/>
                  <a:cs typeface="Calibri" panose="020F0502020204030204" pitchFamily="34" charset="0"/>
                </a:rPr>
                <a:t>accur</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a:t>
              </a:r>
              <a:r>
                <a:rPr lang="en-US" altLang="zh-CN" sz="2000" b="0" kern="0" dirty="0" err="1">
                  <a:solidFill>
                    <a:srgbClr val="FF0000"/>
                  </a:solidFill>
                  <a:latin typeface="Calibri" panose="020F0502020204030204" pitchFamily="34" charset="0"/>
                  <a:ea typeface="KaiTi" panose="02010609060101010101" pitchFamily="49" charset="-122"/>
                  <a:cs typeface="Calibri" panose="020F0502020204030204" pitchFamily="34" charset="0"/>
                </a:rPr>
                <a:t>copi</a:t>
              </a:r>
              <a:r>
                <a:rPr lang="en-US" altLang="zh-CN" sz="2000" b="0" kern="0" dirty="0">
                  <a:latin typeface="Calibri" panose="020F0502020204030204" pitchFamily="34" charset="0"/>
                  <a:ea typeface="KaiTi" panose="02010609060101010101" pitchFamily="49" charset="-122"/>
                  <a:cs typeface="Calibri" panose="020F0502020204030204" pitchFamily="34" charset="0"/>
                </a:rPr>
                <a:t>,</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a:t>
              </a:r>
              <a:r>
                <a:rPr lang="en-US" altLang="zh-CN" sz="2000" b="0" kern="0" dirty="0" err="1">
                  <a:solidFill>
                    <a:srgbClr val="FF0000"/>
                  </a:solidFill>
                  <a:latin typeface="Calibri" panose="020F0502020204030204" pitchFamily="34" charset="0"/>
                  <a:ea typeface="KaiTi" panose="02010609060101010101" pitchFamily="49" charset="-122"/>
                  <a:cs typeface="Calibri" panose="020F0502020204030204" pitchFamily="34" charset="0"/>
                </a:rPr>
                <a:t>complet</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in all </a:t>
              </a:r>
              <a:r>
                <a:rPr lang="en-US" altLang="zh-CN" sz="2000" b="0" kern="0" dirty="0">
                  <a:solidFill>
                    <a:srgbClr val="008000"/>
                  </a:solidFill>
                  <a:latin typeface="Calibri" panose="020F0502020204030204" pitchFamily="34" charset="0"/>
                  <a:ea typeface="KaiTi" panose="02010609060101010101" pitchFamily="49" charset="-122"/>
                  <a:cs typeface="Calibri" panose="020F0502020204030204" pitchFamily="34" charset="0"/>
                </a:rPr>
                <a:t>thing</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 </a:t>
              </a:r>
              <a:r>
                <a:rPr lang="en-US" altLang="zh-CN" sz="2000" b="0" kern="0" dirty="0">
                  <a:solidFill>
                    <a:srgbClr val="008000"/>
                  </a:solidFill>
                  <a:latin typeface="Calibri" panose="020F0502020204030204" pitchFamily="34" charset="0"/>
                  <a:ea typeface="KaiTi" panose="02010609060101010101" pitchFamily="49" charset="-122"/>
                  <a:cs typeface="Calibri" panose="020F0502020204030204" pitchFamily="34" charset="0"/>
                </a:rPr>
                <a:t>name</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and </a:t>
              </a:r>
              <a:r>
                <a:rPr lang="en-US" altLang="zh-CN" sz="2000" b="0" kern="0" dirty="0">
                  <a:solidFill>
                    <a:srgbClr val="008000"/>
                  </a:solidFill>
                  <a:latin typeface="Calibri" panose="020F0502020204030204" pitchFamily="34" charset="0"/>
                  <a:ea typeface="KaiTi" panose="02010609060101010101" pitchFamily="49" charset="-122"/>
                  <a:cs typeface="Calibri" panose="020F0502020204030204" pitchFamily="34" charset="0"/>
                </a:rPr>
                <a:t>height</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and </a:t>
              </a:r>
              <a:r>
                <a:rPr lang="en-US" altLang="zh-CN" sz="2000" b="0" kern="0" dirty="0">
                  <a:solidFill>
                    <a:srgbClr val="008000"/>
                  </a:solidFill>
                  <a:latin typeface="Calibri" panose="020F0502020204030204" pitchFamily="34" charset="0"/>
                  <a:ea typeface="KaiTi" panose="02010609060101010101" pitchFamily="49" charset="-122"/>
                  <a:cs typeface="Calibri" panose="020F0502020204030204" pitchFamily="34" charset="0"/>
                </a:rPr>
                <a:t>sound</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 with the </a:t>
              </a:r>
              <a:r>
                <a:rPr lang="en-US" altLang="zh-CN" sz="2000" b="0" kern="0" dirty="0" err="1">
                  <a:solidFill>
                    <a:srgbClr val="FF0000"/>
                  </a:solidFill>
                  <a:latin typeface="Calibri" panose="020F0502020204030204" pitchFamily="34" charset="0"/>
                  <a:ea typeface="KaiTi" panose="02010609060101010101" pitchFamily="49" charset="-122"/>
                  <a:cs typeface="Calibri" panose="020F0502020204030204" pitchFamily="34" charset="0"/>
                </a:rPr>
                <a:t>singl</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a:t>
              </a:r>
              <a:r>
                <a:rPr lang="en-US" altLang="zh-CN" sz="2000" b="0" kern="0" dirty="0">
                  <a:solidFill>
                    <a:srgbClr val="008000"/>
                  </a:solidFill>
                  <a:latin typeface="Calibri" panose="020F0502020204030204" pitchFamily="34" charset="0"/>
                  <a:ea typeface="KaiTi" panose="02010609060101010101" pitchFamily="49" charset="-122"/>
                  <a:cs typeface="Calibri" panose="020F0502020204030204" pitchFamily="34" charset="0"/>
                </a:rPr>
                <a:t>except</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of the red </a:t>
              </a:r>
              <a:r>
                <a:rPr lang="en-US" altLang="zh-CN" sz="2000" b="0" kern="0" dirty="0">
                  <a:solidFill>
                    <a:srgbClr val="008000"/>
                  </a:solidFill>
                  <a:latin typeface="Calibri" panose="020F0502020204030204" pitchFamily="34" charset="0"/>
                  <a:ea typeface="KaiTi" panose="02010609060101010101" pitchFamily="49" charset="-122"/>
                  <a:cs typeface="Calibri" panose="020F0502020204030204" pitchFamily="34" charset="0"/>
                </a:rPr>
                <a:t>cross</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and the written </a:t>
              </a:r>
              <a:r>
                <a:rPr lang="en-US" altLang="zh-CN" sz="2000" b="0" kern="0" dirty="0">
                  <a:solidFill>
                    <a:srgbClr val="008000"/>
                  </a:solidFill>
                  <a:latin typeface="Calibri" panose="020F0502020204030204" pitchFamily="34" charset="0"/>
                  <a:ea typeface="KaiTi" panose="02010609060101010101" pitchFamily="49" charset="-122"/>
                  <a:cs typeface="Calibri" panose="020F0502020204030204" pitchFamily="34" charset="0"/>
                </a:rPr>
                <a:t>note</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a:t>
              </a:r>
              <a:endParaRPr kumimoji="0"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endParaRPr>
            </a:p>
          </p:txBody>
        </p:sp>
        <p:sp>
          <p:nvSpPr>
            <p:cNvPr id="6" name="Rectangle 4">
              <a:extLst>
                <a:ext uri="{FF2B5EF4-FFF2-40B4-BE49-F238E27FC236}">
                  <a16:creationId xmlns:a16="http://schemas.microsoft.com/office/drawing/2014/main" id="{4C48B47D-8EE1-4872-8956-78F5B5C60933}"/>
                </a:ext>
              </a:extLst>
            </p:cNvPr>
            <p:cNvSpPr>
              <a:spLocks noChangeAspect="1" noChangeArrowheads="1"/>
            </p:cNvSpPr>
            <p:nvPr/>
          </p:nvSpPr>
          <p:spPr bwMode="auto">
            <a:xfrm>
              <a:off x="457200" y="3703320"/>
              <a:ext cx="8763000" cy="1015663"/>
            </a:xfrm>
            <a:prstGeom prst="rect">
              <a:avLst/>
            </a:prstGeom>
            <a:solidFill>
              <a:srgbClr val="99CCFF">
                <a:alpha val="50196"/>
              </a:srgbClr>
            </a:solidFill>
            <a:ln>
              <a:noFill/>
            </a:ln>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fontAlgn="auto" hangingPunct="1">
                <a:spcBef>
                  <a:spcPts val="0"/>
                </a:spcBef>
                <a:spcAft>
                  <a:spcPts val="0"/>
                </a:spcAft>
                <a:defRPr/>
              </a:pP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This was not the map we found in Billy </a:t>
              </a:r>
              <a:r>
                <a:rPr lang="en-US" altLang="zh-CN" sz="2000" b="0" kern="0" dirty="0" err="1">
                  <a:solidFill>
                    <a:srgbClr val="000000"/>
                  </a:solidFill>
                  <a:latin typeface="Calibri" panose="020F0502020204030204" pitchFamily="34" charset="0"/>
                  <a:ea typeface="KaiTi" panose="02010609060101010101" pitchFamily="49" charset="-122"/>
                  <a:cs typeface="Calibri" panose="020F0502020204030204" pitchFamily="34" charset="0"/>
                </a:rPr>
                <a:t>Bones's</a:t>
              </a:r>
              <a:r>
                <a:rPr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rPr>
                <a:t> chest, but an accurate copy, complete in all things-names and heights and soundings-with the single exception of the red crosses and the written notes.</a:t>
              </a:r>
              <a:endParaRPr kumimoji="0" lang="en-US" altLang="zh-CN" sz="2000" b="0" kern="0" dirty="0">
                <a:solidFill>
                  <a:srgbClr val="000000"/>
                </a:solidFill>
                <a:latin typeface="Calibri" panose="020F0502020204030204" pitchFamily="34" charset="0"/>
                <a:ea typeface="KaiTi" panose="02010609060101010101" pitchFamily="49" charset="-122"/>
                <a:cs typeface="Calibri" panose="020F0502020204030204" pitchFamily="34" charset="0"/>
              </a:endParaRPr>
            </a:p>
          </p:txBody>
        </p:sp>
        <p:sp>
          <p:nvSpPr>
            <p:cNvPr id="7" name="箭头: 下 1">
              <a:extLst>
                <a:ext uri="{FF2B5EF4-FFF2-40B4-BE49-F238E27FC236}">
                  <a16:creationId xmlns:a16="http://schemas.microsoft.com/office/drawing/2014/main" id="{BA95F559-B9B5-4D52-B541-4E809EFDA347}"/>
                </a:ext>
              </a:extLst>
            </p:cNvPr>
            <p:cNvSpPr/>
            <p:nvPr/>
          </p:nvSpPr>
          <p:spPr bwMode="auto">
            <a:xfrm>
              <a:off x="4554278" y="4768072"/>
              <a:ext cx="568843" cy="432000"/>
            </a:xfrm>
            <a:prstGeom prst="downArrow">
              <a:avLst>
                <a:gd name="adj1" fmla="val 50000"/>
                <a:gd name="adj2" fmla="val 45826"/>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1C087A2D-F529-42EA-A66D-DC5959AC03EB}"/>
              </a:ext>
            </a:extLst>
          </p:cNvPr>
          <p:cNvSpPr>
            <a:spLocks noChangeArrowheads="1"/>
          </p:cNvSpPr>
          <p:nvPr/>
        </p:nvSpPr>
        <p:spPr bwMode="auto">
          <a:xfrm>
            <a:off x="3840480" y="2194560"/>
            <a:ext cx="832104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spcBef>
                <a:spcPts val="600"/>
              </a:spcBef>
              <a:buClr>
                <a:schemeClr val="bg2"/>
              </a:buClr>
              <a:buSzPct val="75000"/>
            </a:pPr>
            <a:r>
              <a:rPr lang="en-GB" altLang="zh-CN" sz="4400" dirty="0">
                <a:solidFill>
                  <a:schemeClr val="bg1"/>
                </a:solidFill>
              </a:rPr>
              <a:t>Text Normalization and Representation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3DB4A784-9151-44D7-A1D6-C43EC56D7FC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C5A403C3-47BA-402C-B77E-4E757660BF96}" type="slidenum">
              <a:rPr kumimoji="0" lang="zh-TW" altLang="en-US" sz="1200" b="0">
                <a:solidFill>
                  <a:srgbClr val="000000"/>
                </a:solidFill>
                <a:latin typeface="+mn-lt"/>
              </a:rPr>
              <a:pPr/>
              <a:t>20</a:t>
            </a:fld>
            <a:endParaRPr kumimoji="0" lang="en-US" altLang="zh-TW" sz="1200" b="0" dirty="0">
              <a:solidFill>
                <a:srgbClr val="000000"/>
              </a:solidFill>
              <a:latin typeface="+mn-lt"/>
            </a:endParaRPr>
          </a:p>
        </p:txBody>
      </p:sp>
      <p:sp>
        <p:nvSpPr>
          <p:cNvPr id="31747" name="Rectangle 2">
            <a:extLst>
              <a:ext uri="{FF2B5EF4-FFF2-40B4-BE49-F238E27FC236}">
                <a16:creationId xmlns:a16="http://schemas.microsoft.com/office/drawing/2014/main" id="{856B4878-595A-4F56-B10B-9181621427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CN" dirty="0"/>
              <a:t>Word Lemmatization and Stemming</a:t>
            </a:r>
          </a:p>
          <a:p>
            <a:pPr lvl="1" eaLnBrk="1" hangingPunct="1">
              <a:spcBef>
                <a:spcPts val="600"/>
              </a:spcBef>
            </a:pPr>
            <a:r>
              <a:rPr lang="en-US" altLang="zh-TW" dirty="0"/>
              <a:t>Examples of Porter Stemming Rules</a:t>
            </a:r>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r>
              <a:rPr lang="en-US" altLang="zh-TW" dirty="0">
                <a:hlinkClick r:id="rId3"/>
              </a:rPr>
              <a:t>Porter Stemming Algorithm</a:t>
            </a:r>
          </a:p>
          <a:p>
            <a:pPr lvl="2" eaLnBrk="1" hangingPunct="1">
              <a:spcBef>
                <a:spcPts val="600"/>
              </a:spcBef>
            </a:pPr>
            <a:r>
              <a:rPr lang="en-US" dirty="0">
                <a:hlinkClick r:id="rId4"/>
              </a:rPr>
              <a:t>An Algorithm for Suffix Stripping </a:t>
            </a:r>
            <a:r>
              <a:rPr lang="en-US" dirty="0"/>
              <a:t>(M.F. Porter, 1980)</a:t>
            </a:r>
            <a:endParaRPr lang="en-US" altLang="zh-TW" dirty="0"/>
          </a:p>
        </p:txBody>
      </p:sp>
      <p:sp>
        <p:nvSpPr>
          <p:cNvPr id="31748" name="Rectangle 3">
            <a:extLst>
              <a:ext uri="{FF2B5EF4-FFF2-40B4-BE49-F238E27FC236}">
                <a16:creationId xmlns:a16="http://schemas.microsoft.com/office/drawing/2014/main" id="{0FDA97C0-8543-4503-9539-406BC04D9EBE}"/>
              </a:ext>
            </a:extLst>
          </p:cNvPr>
          <p:cNvSpPr>
            <a:spLocks noGrp="1" noChangeArrowheads="1"/>
          </p:cNvSpPr>
          <p:nvPr>
            <p:ph type="title"/>
          </p:nvPr>
        </p:nvSpPr>
        <p:spPr/>
        <p:txBody>
          <a:bodyPr/>
          <a:lstStyle/>
          <a:p>
            <a:pPr eaLnBrk="1" hangingPunct="1"/>
            <a:r>
              <a:rPr lang="en-US" altLang="zh-CN" sz="4000" dirty="0">
                <a:solidFill>
                  <a:srgbClr val="FFFFFF"/>
                </a:solidFill>
              </a:rPr>
              <a:t>Text Normalization</a:t>
            </a:r>
            <a:endParaRPr lang="zh-TW" altLang="en-US" sz="4000" dirty="0"/>
          </a:p>
        </p:txBody>
      </p:sp>
      <p:sp>
        <p:nvSpPr>
          <p:cNvPr id="8" name="Rectangle 7">
            <a:extLst>
              <a:ext uri="{FF2B5EF4-FFF2-40B4-BE49-F238E27FC236}">
                <a16:creationId xmlns:a16="http://schemas.microsoft.com/office/drawing/2014/main" id="{81F3F75E-D912-4F17-800C-9436AB6FE6C0}"/>
              </a:ext>
            </a:extLst>
          </p:cNvPr>
          <p:cNvSpPr>
            <a:spLocks noChangeArrowheads="1"/>
          </p:cNvSpPr>
          <p:nvPr/>
        </p:nvSpPr>
        <p:spPr bwMode="auto">
          <a:xfrm>
            <a:off x="1447800" y="2598003"/>
            <a:ext cx="9677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r>
              <a:rPr lang="en-US" altLang="en-US" sz="2400" b="0" dirty="0">
                <a:latin typeface="Calibri" panose="020F0502020204030204" pitchFamily="34" charset="0"/>
                <a:cs typeface="Calibri" panose="020F0502020204030204" pitchFamily="34" charset="0"/>
              </a:rPr>
              <a:t>The algorithm is based on series of rules run in series, as a cascade, in which the output of each pass is fed as input to the next pass.</a:t>
            </a:r>
          </a:p>
        </p:txBody>
      </p:sp>
      <p:pic>
        <p:nvPicPr>
          <p:cNvPr id="3" name="Picture 2">
            <a:extLst>
              <a:ext uri="{FF2B5EF4-FFF2-40B4-BE49-F238E27FC236}">
                <a16:creationId xmlns:a16="http://schemas.microsoft.com/office/drawing/2014/main" id="{5C76A068-3320-4562-B04C-9B0B1F6386D3}"/>
              </a:ext>
            </a:extLst>
          </p:cNvPr>
          <p:cNvPicPr>
            <a:picLocks noChangeAspect="1"/>
          </p:cNvPicPr>
          <p:nvPr/>
        </p:nvPicPr>
        <p:blipFill>
          <a:blip r:embed="rId5"/>
          <a:stretch>
            <a:fillRect/>
          </a:stretch>
        </p:blipFill>
        <p:spPr>
          <a:xfrm>
            <a:off x="3407052" y="3581400"/>
            <a:ext cx="5508348" cy="1371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DEF7EA51-8D3B-4C73-A809-48D338717FA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08D45C1-2A8F-4A49-A969-CA86E855FF51}" type="slidenum">
              <a:rPr kumimoji="0" lang="zh-TW" altLang="en-US" sz="1200" b="0">
                <a:solidFill>
                  <a:srgbClr val="000000"/>
                </a:solidFill>
                <a:latin typeface="+mn-lt"/>
              </a:rPr>
              <a:pPr/>
              <a:t>21</a:t>
            </a:fld>
            <a:endParaRPr kumimoji="0" lang="en-US" altLang="zh-TW" sz="1200" b="0" dirty="0">
              <a:solidFill>
                <a:srgbClr val="000000"/>
              </a:solidFill>
              <a:latin typeface="+mn-lt"/>
            </a:endParaRPr>
          </a:p>
        </p:txBody>
      </p:sp>
      <p:sp>
        <p:nvSpPr>
          <p:cNvPr id="26627" name="Rectangle 3">
            <a:extLst>
              <a:ext uri="{FF2B5EF4-FFF2-40B4-BE49-F238E27FC236}">
                <a16:creationId xmlns:a16="http://schemas.microsoft.com/office/drawing/2014/main" id="{062924AD-7F28-48A1-875D-75E9036B6FC2}"/>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
        <p:nvSpPr>
          <p:cNvPr id="26628" name="Rectangle 5">
            <a:extLst>
              <a:ext uri="{FF2B5EF4-FFF2-40B4-BE49-F238E27FC236}">
                <a16:creationId xmlns:a16="http://schemas.microsoft.com/office/drawing/2014/main" id="{53D9EB6E-0EB2-42CB-AC74-933BCA1EF32C}"/>
              </a:ext>
            </a:extLst>
          </p:cNvPr>
          <p:cNvSpPr>
            <a:spLocks noGrp="1" noChangeArrowheads="1"/>
          </p:cNvSpPr>
          <p:nvPr>
            <p:ph type="body" idx="1"/>
          </p:nvPr>
        </p:nvSpPr>
        <p:spPr>
          <a:xfrm>
            <a:off x="609600" y="1554480"/>
            <a:ext cx="10972800" cy="4648200"/>
          </a:xfrm>
        </p:spPr>
        <p:txBody>
          <a:bodyPr/>
          <a:lstStyle/>
          <a:p>
            <a:pPr>
              <a:spcBef>
                <a:spcPts val="600"/>
              </a:spcBef>
            </a:pPr>
            <a:r>
              <a:rPr lang="en-US" altLang="zh-CN" dirty="0"/>
              <a:t>Morphological Analysis for Chinese </a:t>
            </a:r>
          </a:p>
          <a:p>
            <a:pPr lvl="1" eaLnBrk="1" hangingPunct="1"/>
            <a:r>
              <a:rPr lang="en-US" altLang="zh-TW" dirty="0"/>
              <a:t>Chinese is not a language with morphological variations.</a:t>
            </a:r>
            <a:endParaRPr lang="en-US" altLang="zh-CN" dirty="0"/>
          </a:p>
        </p:txBody>
      </p:sp>
      <p:sp>
        <p:nvSpPr>
          <p:cNvPr id="1008646" name="Text Box 6">
            <a:extLst>
              <a:ext uri="{FF2B5EF4-FFF2-40B4-BE49-F238E27FC236}">
                <a16:creationId xmlns:a16="http://schemas.microsoft.com/office/drawing/2014/main" id="{141FA2B7-69C9-4B3D-AB52-7A2C20FB35E4}"/>
              </a:ext>
            </a:extLst>
          </p:cNvPr>
          <p:cNvSpPr txBox="1">
            <a:spLocks noChangeArrowheads="1"/>
          </p:cNvSpPr>
          <p:nvPr/>
        </p:nvSpPr>
        <p:spPr bwMode="auto">
          <a:xfrm>
            <a:off x="1790232" y="4031572"/>
            <a:ext cx="8420568" cy="1277273"/>
          </a:xfrm>
          <a:prstGeom prst="rect">
            <a:avLst/>
          </a:prstGeom>
          <a:solidFill>
            <a:srgbClr val="F79646">
              <a:lumMod val="20000"/>
              <a:lumOff val="80000"/>
            </a:srgbClr>
          </a:solidFill>
          <a:ln>
            <a:noFill/>
          </a:ln>
        </p:spPr>
        <p:txBody>
          <a:bodyPr wrap="square">
            <a:spAutoFit/>
          </a:bodyPr>
          <a:lstStyle>
            <a:defPPr>
              <a:defRPr lang="en-GB"/>
            </a:defPPr>
            <a:lvl1pPr marL="0" marR="0" lvl="0" indent="0" defTabSz="914400" eaLnBrk="1" fontAlgn="auto" latinLnBrk="0" hangingPunct="1">
              <a:lnSpc>
                <a:spcPct val="100000"/>
              </a:lnSpc>
              <a:spcBef>
                <a:spcPts val="0"/>
              </a:spcBef>
              <a:spcAft>
                <a:spcPts val="0"/>
              </a:spcAft>
              <a:buClrTx/>
              <a:buSzTx/>
              <a:buFontTx/>
              <a:buNone/>
              <a:tabLst/>
              <a:defRPr sz="2000" b="0" i="0" u="none" strike="noStrike" kern="0" cap="none" spc="0" normalizeH="0" baseline="0">
                <a:ln>
                  <a:noFill/>
                </a:ln>
                <a:solidFill>
                  <a:srgbClr val="000000"/>
                </a:solidFill>
                <a:effectLst/>
                <a:uLnTx/>
                <a:uFillTx/>
                <a:latin typeface="KaiTi" panose="02010609060101010101" pitchFamily="49" charset="-122"/>
                <a:ea typeface="KaiTi" panose="02010609060101010101" pitchFamily="49"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TW" sz="2400" dirty="0">
                <a:latin typeface="Calibri" panose="020F0502020204030204" pitchFamily="34" charset="0"/>
                <a:cs typeface="Calibri" panose="020F0502020204030204" pitchFamily="34" charset="0"/>
              </a:rPr>
              <a:t>Chinese:</a:t>
            </a:r>
          </a:p>
          <a:p>
            <a:pPr>
              <a:spcBef>
                <a:spcPts val="600"/>
              </a:spcBef>
            </a:pPr>
            <a:r>
              <a:rPr lang="zh-TW" altLang="en-US" sz="2400" dirty="0">
                <a:latin typeface="Calibri" panose="020F0502020204030204" pitchFamily="34" charset="0"/>
                <a:cs typeface="Calibri" panose="020F0502020204030204" pitchFamily="34" charset="0"/>
              </a:rPr>
              <a:t>機器</a:t>
            </a:r>
            <a:r>
              <a:rPr lang="zh-TW" altLang="en-US" sz="2400" u="sng" dirty="0">
                <a:solidFill>
                  <a:srgbClr val="FF0000"/>
                </a:solidFill>
                <a:latin typeface="Calibri" panose="020F0502020204030204" pitchFamily="34" charset="0"/>
                <a:cs typeface="Calibri" panose="020F0502020204030204" pitchFamily="34" charset="0"/>
              </a:rPr>
              <a:t>翻譯</a:t>
            </a:r>
            <a:r>
              <a:rPr lang="zh-TW" altLang="en-US" sz="2400" dirty="0">
                <a:latin typeface="Calibri" panose="020F0502020204030204" pitchFamily="34" charset="0"/>
                <a:cs typeface="Calibri" panose="020F0502020204030204" pitchFamily="34" charset="0"/>
              </a:rPr>
              <a:t>系統是一種能夠幫助我們將一種語言</a:t>
            </a:r>
            <a:r>
              <a:rPr lang="zh-TW" altLang="en-US" sz="2400" u="sng" dirty="0">
                <a:solidFill>
                  <a:srgbClr val="FF0000"/>
                </a:solidFill>
                <a:latin typeface="Calibri" panose="020F0502020204030204" pitchFamily="34" charset="0"/>
                <a:cs typeface="Calibri" panose="020F0502020204030204" pitchFamily="34" charset="0"/>
              </a:rPr>
              <a:t>翻譯</a:t>
            </a:r>
            <a:r>
              <a:rPr lang="zh-TW" altLang="en-US" sz="2400" dirty="0">
                <a:latin typeface="Calibri" panose="020F0502020204030204" pitchFamily="34" charset="0"/>
                <a:cs typeface="Calibri" panose="020F0502020204030204" pitchFamily="34" charset="0"/>
              </a:rPr>
              <a:t>成另外一種語言的實用工具。</a:t>
            </a:r>
          </a:p>
        </p:txBody>
      </p:sp>
      <p:sp>
        <p:nvSpPr>
          <p:cNvPr id="1008647" name="Text Box 7">
            <a:extLst>
              <a:ext uri="{FF2B5EF4-FFF2-40B4-BE49-F238E27FC236}">
                <a16:creationId xmlns:a16="http://schemas.microsoft.com/office/drawing/2014/main" id="{0ED7E1B8-DE38-47C5-B8A8-1D9709DBA462}"/>
              </a:ext>
            </a:extLst>
          </p:cNvPr>
          <p:cNvSpPr txBox="1">
            <a:spLocks noChangeArrowheads="1"/>
          </p:cNvSpPr>
          <p:nvPr/>
        </p:nvSpPr>
        <p:spPr bwMode="auto">
          <a:xfrm>
            <a:off x="1790232" y="2656752"/>
            <a:ext cx="8420568" cy="1277273"/>
          </a:xfrm>
          <a:prstGeom prst="rect">
            <a:avLst/>
          </a:prstGeom>
          <a:solidFill>
            <a:srgbClr val="99CCFF">
              <a:alpha val="50196"/>
            </a:srgbClr>
          </a:solidFill>
          <a:ln w="9525">
            <a:noFill/>
            <a:miter lim="800000"/>
            <a:headEnd/>
            <a:tailEnd/>
          </a:ln>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spcBef>
                <a:spcPts val="0"/>
              </a:spcBef>
            </a:pPr>
            <a:r>
              <a:rPr kumimoji="0" lang="en-US" altLang="zh-TW" sz="2400" b="0" dirty="0">
                <a:solidFill>
                  <a:srgbClr val="000000"/>
                </a:solidFill>
                <a:latin typeface="Calibri" panose="020F0502020204030204" pitchFamily="34" charset="0"/>
                <a:cs typeface="Calibri" panose="020F0502020204030204" pitchFamily="34" charset="0"/>
              </a:rPr>
              <a:t>English:</a:t>
            </a:r>
          </a:p>
          <a:p>
            <a:pPr>
              <a:spcBef>
                <a:spcPts val="600"/>
              </a:spcBef>
            </a:pPr>
            <a:r>
              <a:rPr kumimoji="0" lang="en-US" altLang="zh-TW" sz="2400" b="0" dirty="0">
                <a:solidFill>
                  <a:srgbClr val="000000"/>
                </a:solidFill>
                <a:latin typeface="Calibri" panose="020F0502020204030204" pitchFamily="34" charset="0"/>
                <a:cs typeface="Calibri" panose="020F0502020204030204" pitchFamily="34" charset="0"/>
              </a:rPr>
              <a:t>The machine </a:t>
            </a:r>
            <a:r>
              <a:rPr kumimoji="0" lang="en-US" altLang="zh-TW" sz="2400" b="0" u="sng" dirty="0">
                <a:solidFill>
                  <a:srgbClr val="FF0000"/>
                </a:solidFill>
                <a:latin typeface="Calibri" panose="020F0502020204030204" pitchFamily="34" charset="0"/>
                <a:cs typeface="Calibri" panose="020F0502020204030204" pitchFamily="34" charset="0"/>
              </a:rPr>
              <a:t>translation</a:t>
            </a:r>
            <a:r>
              <a:rPr kumimoji="0" lang="en-US" altLang="zh-TW" sz="2400" b="0" dirty="0">
                <a:solidFill>
                  <a:srgbClr val="000000"/>
                </a:solidFill>
                <a:latin typeface="Calibri" panose="020F0502020204030204" pitchFamily="34" charset="0"/>
                <a:cs typeface="Calibri" panose="020F0502020204030204" pitchFamily="34" charset="0"/>
              </a:rPr>
              <a:t> system is a practical tool that can help us </a:t>
            </a:r>
            <a:r>
              <a:rPr kumimoji="0" lang="en-US" altLang="zh-TW" sz="2400" b="0" u="sng" dirty="0">
                <a:solidFill>
                  <a:srgbClr val="FF0000"/>
                </a:solidFill>
                <a:latin typeface="Calibri" panose="020F0502020204030204" pitchFamily="34" charset="0"/>
                <a:cs typeface="Calibri" panose="020F0502020204030204" pitchFamily="34" charset="0"/>
              </a:rPr>
              <a:t>translate</a:t>
            </a:r>
            <a:r>
              <a:rPr kumimoji="0" lang="en-US" altLang="zh-TW" sz="2400" b="0" dirty="0">
                <a:solidFill>
                  <a:srgbClr val="000000"/>
                </a:solidFill>
                <a:latin typeface="Calibri" panose="020F0502020204030204" pitchFamily="34" charset="0"/>
                <a:cs typeface="Calibri" panose="020F0502020204030204" pitchFamily="34" charset="0"/>
              </a:rPr>
              <a:t> one language into another.</a:t>
            </a:r>
          </a:p>
        </p:txBody>
      </p:sp>
      <p:grpSp>
        <p:nvGrpSpPr>
          <p:cNvPr id="2" name="Group 8">
            <a:extLst>
              <a:ext uri="{FF2B5EF4-FFF2-40B4-BE49-F238E27FC236}">
                <a16:creationId xmlns:a16="http://schemas.microsoft.com/office/drawing/2014/main" id="{B8AC9018-8475-4692-AF81-CD12D3CC2F9F}"/>
              </a:ext>
            </a:extLst>
          </p:cNvPr>
          <p:cNvGrpSpPr>
            <a:grpSpLocks/>
          </p:cNvGrpSpPr>
          <p:nvPr/>
        </p:nvGrpSpPr>
        <p:grpSpPr bwMode="auto">
          <a:xfrm>
            <a:off x="1789765" y="5413423"/>
            <a:ext cx="8421703" cy="922339"/>
            <a:chOff x="275" y="1962"/>
            <a:chExt cx="5727" cy="581"/>
          </a:xfrm>
        </p:grpSpPr>
        <p:sp>
          <p:nvSpPr>
            <p:cNvPr id="26632" name="Text Box 9">
              <a:extLst>
                <a:ext uri="{FF2B5EF4-FFF2-40B4-BE49-F238E27FC236}">
                  <a16:creationId xmlns:a16="http://schemas.microsoft.com/office/drawing/2014/main" id="{B28CA6A4-180B-498A-8DEB-D480FD6529AE}"/>
                </a:ext>
              </a:extLst>
            </p:cNvPr>
            <p:cNvSpPr txBox="1">
              <a:spLocks noChangeArrowheads="1"/>
            </p:cNvSpPr>
            <p:nvPr/>
          </p:nvSpPr>
          <p:spPr bwMode="auto">
            <a:xfrm>
              <a:off x="275" y="1971"/>
              <a:ext cx="2928" cy="572"/>
            </a:xfrm>
            <a:prstGeom prst="rect">
              <a:avLst/>
            </a:prstGeom>
            <a:solidFill>
              <a:srgbClr val="99CCFF">
                <a:alpha val="50196"/>
              </a:srgbClr>
            </a:solidFill>
            <a:ln w="9525">
              <a:noFill/>
              <a:miter lim="800000"/>
              <a:headEnd/>
              <a:tailEnd/>
            </a:ln>
          </p:spPr>
          <p:txBody>
            <a:bodyPr wrap="square">
              <a:spAutoFit/>
            </a:bodyPr>
            <a:lstStyle>
              <a:defPPr>
                <a:defRPr lang="en-GB"/>
              </a:defPPr>
              <a:lvl1pPr>
                <a:spcBef>
                  <a:spcPct val="40000"/>
                </a:spcBef>
                <a:defRPr kumimoji="0" sz="2000" b="0" u="sng">
                  <a:solidFill>
                    <a:srgbClr val="000000"/>
                  </a:solidFill>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spcBef>
                  <a:spcPts val="0"/>
                </a:spcBef>
              </a:pPr>
              <a:r>
                <a:rPr lang="en-US" altLang="zh-TW" sz="2400" u="none" dirty="0">
                  <a:latin typeface="Calibri" panose="020F0502020204030204" pitchFamily="34" charset="0"/>
                  <a:ea typeface="楷体" panose="02010609060101010101" pitchFamily="49" charset="-122"/>
                  <a:cs typeface="Calibri" panose="020F0502020204030204" pitchFamily="34" charset="0"/>
                </a:rPr>
                <a:t>English:</a:t>
              </a:r>
            </a:p>
            <a:p>
              <a:pPr>
                <a:spcBef>
                  <a:spcPts val="600"/>
                </a:spcBef>
              </a:pPr>
              <a:r>
                <a:rPr lang="en-US" altLang="zh-TW" sz="2400" u="none" dirty="0">
                  <a:latin typeface="Calibri" panose="020F0502020204030204" pitchFamily="34" charset="0"/>
                  <a:ea typeface="楷体" panose="02010609060101010101" pitchFamily="49" charset="-122"/>
                  <a:cs typeface="Calibri" panose="020F0502020204030204" pitchFamily="34" charset="0"/>
                </a:rPr>
                <a:t>They </a:t>
              </a:r>
              <a:r>
                <a:rPr lang="en-US" altLang="zh-TW" sz="2400" dirty="0">
                  <a:solidFill>
                    <a:srgbClr val="FF0000"/>
                  </a:solidFill>
                  <a:latin typeface="Calibri" panose="020F0502020204030204" pitchFamily="34" charset="0"/>
                  <a:ea typeface="楷体" panose="02010609060101010101" pitchFamily="49" charset="-122"/>
                  <a:cs typeface="Calibri" panose="020F0502020204030204" pitchFamily="34" charset="0"/>
                </a:rPr>
                <a:t>are</a:t>
              </a:r>
              <a:r>
                <a:rPr lang="en-US" altLang="zh-TW" sz="2400" u="none" dirty="0">
                  <a:latin typeface="Calibri" panose="020F0502020204030204" pitchFamily="34" charset="0"/>
                  <a:ea typeface="楷体" panose="02010609060101010101" pitchFamily="49" charset="-122"/>
                  <a:cs typeface="Calibri" panose="020F0502020204030204" pitchFamily="34" charset="0"/>
                </a:rPr>
                <a:t> </a:t>
              </a:r>
              <a:r>
                <a:rPr lang="en-US" altLang="zh-TW" sz="2400" dirty="0">
                  <a:solidFill>
                    <a:srgbClr val="008000"/>
                  </a:solidFill>
                  <a:latin typeface="Calibri" panose="020F0502020204030204" pitchFamily="34" charset="0"/>
                  <a:ea typeface="楷体" panose="02010609060101010101" pitchFamily="49" charset="-122"/>
                  <a:cs typeface="Calibri" panose="020F0502020204030204" pitchFamily="34" charset="0"/>
                </a:rPr>
                <a:t>boys</a:t>
              </a:r>
              <a:r>
                <a:rPr lang="en-US" altLang="zh-TW" sz="2400" u="none" dirty="0">
                  <a:latin typeface="Calibri" panose="020F0502020204030204" pitchFamily="34" charset="0"/>
                  <a:ea typeface="楷体" panose="02010609060101010101" pitchFamily="49" charset="-122"/>
                  <a:cs typeface="Calibri" panose="020F0502020204030204" pitchFamily="34" charset="0"/>
                </a:rPr>
                <a:t>. She </a:t>
              </a:r>
              <a:r>
                <a:rPr lang="en-US" altLang="zh-TW" sz="2400" dirty="0">
                  <a:solidFill>
                    <a:srgbClr val="FF0000"/>
                  </a:solidFill>
                  <a:latin typeface="Calibri" panose="020F0502020204030204" pitchFamily="34" charset="0"/>
                  <a:ea typeface="楷体" panose="02010609060101010101" pitchFamily="49" charset="-122"/>
                  <a:cs typeface="Calibri" panose="020F0502020204030204" pitchFamily="34" charset="0"/>
                </a:rPr>
                <a:t>is</a:t>
              </a:r>
              <a:r>
                <a:rPr lang="en-US" altLang="zh-TW" sz="2400" u="none" dirty="0">
                  <a:latin typeface="Calibri" panose="020F0502020204030204" pitchFamily="34" charset="0"/>
                  <a:ea typeface="楷体" panose="02010609060101010101" pitchFamily="49" charset="-122"/>
                  <a:cs typeface="Calibri" panose="020F0502020204030204" pitchFamily="34" charset="0"/>
                </a:rPr>
                <a:t> a girl.</a:t>
              </a:r>
            </a:p>
          </p:txBody>
        </p:sp>
        <p:sp>
          <p:nvSpPr>
            <p:cNvPr id="26633" name="Text Box 10">
              <a:extLst>
                <a:ext uri="{FF2B5EF4-FFF2-40B4-BE49-F238E27FC236}">
                  <a16:creationId xmlns:a16="http://schemas.microsoft.com/office/drawing/2014/main" id="{2FD9A727-D4C9-42EF-BFC4-DD27B1E4BD0E}"/>
                </a:ext>
              </a:extLst>
            </p:cNvPr>
            <p:cNvSpPr txBox="1">
              <a:spLocks noChangeArrowheads="1"/>
            </p:cNvSpPr>
            <p:nvPr/>
          </p:nvSpPr>
          <p:spPr bwMode="auto">
            <a:xfrm>
              <a:off x="3307" y="1962"/>
              <a:ext cx="2695" cy="572"/>
            </a:xfrm>
            <a:prstGeom prst="rect">
              <a:avLst/>
            </a:prstGeom>
            <a:solidFill>
              <a:srgbClr val="F79646">
                <a:lumMod val="20000"/>
                <a:lumOff val="80000"/>
              </a:srgbClr>
            </a:solidFill>
            <a:ln>
              <a:noFill/>
            </a:ln>
          </p:spPr>
          <p:txBody>
            <a:bodyPr wrap="square">
              <a:spAutoFit/>
            </a:bodyPr>
            <a:lstStyle>
              <a:defPPr>
                <a:defRPr lang="en-GB"/>
              </a:defPPr>
              <a:lvl1pPr marL="0" marR="0" lvl="0" indent="0" defTabSz="914400" eaLnBrk="1" fontAlgn="auto" latinLnBrk="0" hangingPunct="1">
                <a:lnSpc>
                  <a:spcPct val="100000"/>
                </a:lnSpc>
                <a:spcBef>
                  <a:spcPts val="0"/>
                </a:spcBef>
                <a:spcAft>
                  <a:spcPts val="0"/>
                </a:spcAft>
                <a:buClrTx/>
                <a:buSzTx/>
                <a:buFontTx/>
                <a:buNone/>
                <a:tabLst/>
                <a:defRPr sz="2000" b="0" i="0" u="none" strike="noStrike" kern="0" cap="none" spc="0" normalizeH="0" baseline="0">
                  <a:ln>
                    <a:noFill/>
                  </a:ln>
                  <a:solidFill>
                    <a:srgbClr val="000000"/>
                  </a:solidFill>
                  <a:effectLst/>
                  <a:uLnTx/>
                  <a:uFillTx/>
                  <a:latin typeface="KaiTi" panose="02010609060101010101" pitchFamily="49" charset="-122"/>
                  <a:ea typeface="KaiTi" panose="02010609060101010101" pitchFamily="49" charset="-122"/>
                </a:defRPr>
              </a:lvl1pPr>
              <a:lvl2pPr marL="742950" indent="-285750"/>
              <a:lvl3pPr marL="1143000" indent="-228600"/>
              <a:lvl4pPr marL="1600200" indent="-228600"/>
              <a:lvl5pPr marL="2057400" indent="-22860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en-US" altLang="zh-TW" sz="2400" dirty="0">
                  <a:latin typeface="Calibri" panose="020F0502020204030204" pitchFamily="34" charset="0"/>
                  <a:cs typeface="Calibri" panose="020F0502020204030204" pitchFamily="34" charset="0"/>
                </a:rPr>
                <a:t>Chinese:</a:t>
              </a:r>
            </a:p>
            <a:p>
              <a:pPr>
                <a:spcBef>
                  <a:spcPts val="600"/>
                </a:spcBef>
              </a:pPr>
              <a:r>
                <a:rPr lang="zh-TW" altLang="en-US" sz="2400" dirty="0">
                  <a:latin typeface="Calibri" panose="020F0502020204030204" pitchFamily="34" charset="0"/>
                  <a:cs typeface="Calibri" panose="020F0502020204030204" pitchFamily="34" charset="0"/>
                </a:rPr>
                <a:t>他們</a:t>
              </a:r>
              <a:r>
                <a:rPr lang="zh-TW" altLang="en-US" sz="2400" u="sng" dirty="0">
                  <a:solidFill>
                    <a:srgbClr val="FF0000"/>
                  </a:solidFill>
                  <a:latin typeface="Calibri" panose="020F0502020204030204" pitchFamily="34" charset="0"/>
                  <a:cs typeface="Calibri" panose="020F0502020204030204" pitchFamily="34" charset="0"/>
                </a:rPr>
                <a:t>是</a:t>
              </a:r>
              <a:r>
                <a:rPr lang="zh-TW" altLang="en-US" sz="2400" dirty="0">
                  <a:latin typeface="Calibri" panose="020F0502020204030204" pitchFamily="34" charset="0"/>
                  <a:cs typeface="Calibri" panose="020F0502020204030204" pitchFamily="34" charset="0"/>
                </a:rPr>
                <a:t>男孩。她</a:t>
              </a:r>
              <a:r>
                <a:rPr lang="zh-TW" altLang="en-US" sz="2400" u="sng" dirty="0">
                  <a:solidFill>
                    <a:srgbClr val="FF0000"/>
                  </a:solidFill>
                  <a:latin typeface="Calibri" panose="020F0502020204030204" pitchFamily="34" charset="0"/>
                  <a:cs typeface="Calibri" panose="020F0502020204030204" pitchFamily="34" charset="0"/>
                </a:rPr>
                <a:t>是</a:t>
              </a:r>
              <a:r>
                <a:rPr lang="zh-TW" altLang="en-US" sz="2400" dirty="0">
                  <a:latin typeface="Calibri" panose="020F0502020204030204" pitchFamily="34" charset="0"/>
                  <a:cs typeface="Calibri" panose="020F0502020204030204" pitchFamily="34" charset="0"/>
                </a:rPr>
                <a:t>女孩。</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Morphological Analysis for Chinese </a:t>
            </a:r>
          </a:p>
          <a:p>
            <a:pPr lvl="1" eaLnBrk="1" hangingPunct="1">
              <a:spcBef>
                <a:spcPts val="600"/>
              </a:spcBef>
            </a:pPr>
            <a:r>
              <a:rPr lang="en-US" altLang="zh-TW" dirty="0">
                <a:solidFill>
                  <a:srgbClr val="FF0000"/>
                </a:solidFill>
              </a:rPr>
              <a:t>Chinese </a:t>
            </a:r>
            <a:r>
              <a:rPr lang="en-US" altLang="zh-CN" dirty="0">
                <a:solidFill>
                  <a:srgbClr val="FF0000"/>
                </a:solidFill>
              </a:rPr>
              <a:t>Word </a:t>
            </a:r>
            <a:r>
              <a:rPr lang="en-US" altLang="zh-TW" dirty="0">
                <a:solidFill>
                  <a:srgbClr val="FF0000"/>
                </a:solidFill>
              </a:rPr>
              <a:t>Tokenization</a:t>
            </a:r>
            <a:r>
              <a:rPr lang="en-US" altLang="zh-TW" dirty="0"/>
              <a:t>: Word Segmentation</a:t>
            </a:r>
          </a:p>
          <a:p>
            <a:pPr lvl="2" eaLnBrk="1" hangingPunct="1">
              <a:spcBef>
                <a:spcPts val="600"/>
              </a:spcBef>
            </a:pPr>
            <a:r>
              <a:rPr lang="en-US" altLang="zh-TW" dirty="0"/>
              <a:t>For a language like Chinese, where text is written without any spaces between words, we can perform word segmentation using dictionary based, statistical based or machine learning based approaches. </a:t>
            </a:r>
          </a:p>
        </p:txBody>
      </p:sp>
      <p:sp>
        <p:nvSpPr>
          <p:cNvPr id="15" name="Rectangle 4">
            <a:extLst>
              <a:ext uri="{FF2B5EF4-FFF2-40B4-BE49-F238E27FC236}">
                <a16:creationId xmlns:a16="http://schemas.microsoft.com/office/drawing/2014/main" id="{8A8D22CF-3681-4C58-92FF-A8B472326AB5}"/>
              </a:ext>
            </a:extLst>
          </p:cNvPr>
          <p:cNvSpPr>
            <a:spLocks noChangeAspect="1" noChangeArrowheads="1"/>
          </p:cNvSpPr>
          <p:nvPr/>
        </p:nvSpPr>
        <p:spPr bwMode="auto">
          <a:xfrm>
            <a:off x="1828800" y="5461337"/>
            <a:ext cx="9144000" cy="1015663"/>
          </a:xfrm>
          <a:prstGeom prst="rect">
            <a:avLst/>
          </a:prstGeom>
          <a:solidFill>
            <a:srgbClr val="FDEADA"/>
          </a:solidFill>
          <a:ln>
            <a:noFill/>
          </a:ln>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fontAlgn="auto" hangingPunct="1">
              <a:spcBef>
                <a:spcPts val="0"/>
              </a:spcBef>
              <a:spcAft>
                <a:spcPts val="0"/>
              </a:spcAft>
              <a:defRPr/>
            </a:pPr>
            <a:r>
              <a:rPr lang="zh-CN" altLang="en-US" sz="2000" b="0" kern="0" dirty="0">
                <a:solidFill>
                  <a:srgbClr val="000000"/>
                </a:solidFill>
                <a:latin typeface="KaiTi" panose="02010609060101010101" pitchFamily="49" charset="-122"/>
                <a:ea typeface="KaiTi" panose="02010609060101010101" pitchFamily="49" charset="-122"/>
              </a:rPr>
              <a:t>莎拉波娃 现在 居住 在 美国 东南部 的 佛罗里达。今年 </a:t>
            </a:r>
            <a:r>
              <a:rPr lang="en-US" altLang="zh-CN" sz="2000" b="0" kern="0" dirty="0">
                <a:solidFill>
                  <a:srgbClr val="000000"/>
                </a:solidFill>
                <a:latin typeface="KaiTi" panose="02010609060101010101" pitchFamily="49" charset="-122"/>
                <a:ea typeface="KaiTi" panose="02010609060101010101" pitchFamily="49" charset="-122"/>
              </a:rPr>
              <a:t>4</a:t>
            </a:r>
            <a:r>
              <a:rPr lang="zh-CN" altLang="en-US" sz="2000" b="0" kern="0" dirty="0">
                <a:solidFill>
                  <a:srgbClr val="000000"/>
                </a:solidFill>
                <a:latin typeface="KaiTi" panose="02010609060101010101" pitchFamily="49" charset="-122"/>
                <a:ea typeface="KaiTi" panose="02010609060101010101" pitchFamily="49" charset="-122"/>
              </a:rPr>
              <a:t>月 </a:t>
            </a:r>
            <a:r>
              <a:rPr lang="en-US" altLang="zh-CN" sz="2000" b="0" kern="0" dirty="0">
                <a:solidFill>
                  <a:srgbClr val="000000"/>
                </a:solidFill>
                <a:latin typeface="KaiTi" panose="02010609060101010101" pitchFamily="49" charset="-122"/>
                <a:ea typeface="KaiTi" panose="02010609060101010101" pitchFamily="49" charset="-122"/>
              </a:rPr>
              <a:t>9</a:t>
            </a:r>
            <a:r>
              <a:rPr lang="zh-CN" altLang="en-US" sz="2000" b="0" kern="0" dirty="0">
                <a:solidFill>
                  <a:srgbClr val="000000"/>
                </a:solidFill>
                <a:latin typeface="KaiTi" panose="02010609060101010101" pitchFamily="49" charset="-122"/>
                <a:ea typeface="KaiTi" panose="02010609060101010101" pitchFamily="49" charset="-122"/>
              </a:rPr>
              <a:t>日，莎拉波娃 在 美国 第一 大 城市 纽约 度过 了 </a:t>
            </a:r>
            <a:r>
              <a:rPr lang="en-US" altLang="zh-CN" sz="2000" b="0" kern="0" dirty="0">
                <a:solidFill>
                  <a:srgbClr val="000000"/>
                </a:solidFill>
                <a:latin typeface="KaiTi" panose="02010609060101010101" pitchFamily="49" charset="-122"/>
                <a:ea typeface="KaiTi" panose="02010609060101010101" pitchFamily="49" charset="-122"/>
              </a:rPr>
              <a:t>18</a:t>
            </a:r>
            <a:r>
              <a:rPr lang="zh-CN" altLang="en-US" sz="2000" b="0" kern="0" dirty="0">
                <a:solidFill>
                  <a:srgbClr val="000000"/>
                </a:solidFill>
                <a:latin typeface="KaiTi" panose="02010609060101010101" pitchFamily="49" charset="-122"/>
                <a:ea typeface="KaiTi" panose="02010609060101010101" pitchFamily="49" charset="-122"/>
              </a:rPr>
              <a:t>岁  生日。生日 派对 上，莎拉波娃 露出 了 甜美 的 微笑。</a:t>
            </a:r>
            <a:endParaRPr kumimoji="0" lang="en-US" altLang="zh-CN" sz="2000" b="0" kern="0" dirty="0">
              <a:solidFill>
                <a:srgbClr val="000000"/>
              </a:solidFill>
              <a:latin typeface="KaiTi" panose="02010609060101010101" pitchFamily="49" charset="-122"/>
              <a:ea typeface="KaiTi" panose="02010609060101010101" pitchFamily="49" charset="-122"/>
              <a:cs typeface="华文楷体" panose="02010600040101010101" pitchFamily="2" charset="-122"/>
            </a:endParaRPr>
          </a:p>
        </p:txBody>
      </p:sp>
      <p:sp>
        <p:nvSpPr>
          <p:cNvPr id="16" name="Rectangle 4">
            <a:extLst>
              <a:ext uri="{FF2B5EF4-FFF2-40B4-BE49-F238E27FC236}">
                <a16:creationId xmlns:a16="http://schemas.microsoft.com/office/drawing/2014/main" id="{1ACF04FA-69C7-4FDE-819A-E5CDD21ACB9F}"/>
              </a:ext>
            </a:extLst>
          </p:cNvPr>
          <p:cNvSpPr>
            <a:spLocks noChangeAspect="1" noChangeArrowheads="1"/>
          </p:cNvSpPr>
          <p:nvPr/>
        </p:nvSpPr>
        <p:spPr bwMode="auto">
          <a:xfrm>
            <a:off x="1828800" y="4267200"/>
            <a:ext cx="9144000" cy="707886"/>
          </a:xfrm>
          <a:prstGeom prst="rect">
            <a:avLst/>
          </a:prstGeom>
          <a:solidFill>
            <a:srgbClr val="99CCFF">
              <a:alpha val="50196"/>
            </a:srgbClr>
          </a:solidFill>
          <a:ln>
            <a:noFill/>
          </a:ln>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fontAlgn="auto" hangingPunct="1">
              <a:spcBef>
                <a:spcPts val="0"/>
              </a:spcBef>
              <a:spcAft>
                <a:spcPts val="0"/>
              </a:spcAft>
              <a:defRPr/>
            </a:pPr>
            <a:r>
              <a:rPr lang="zh-CN" altLang="en-US" sz="2000" b="0" kern="0" dirty="0">
                <a:solidFill>
                  <a:srgbClr val="000000"/>
                </a:solidFill>
                <a:latin typeface="KaiTi" panose="02010609060101010101" pitchFamily="49" charset="-122"/>
                <a:ea typeface="KaiTi" panose="02010609060101010101" pitchFamily="49" charset="-122"/>
              </a:rPr>
              <a:t>莎拉波娃现在居住在美国东南部的佛罗里达。今年</a:t>
            </a:r>
            <a:r>
              <a:rPr lang="en-US" altLang="zh-CN" sz="2000" b="0" kern="0" dirty="0">
                <a:solidFill>
                  <a:srgbClr val="000000"/>
                </a:solidFill>
                <a:latin typeface="KaiTi" panose="02010609060101010101" pitchFamily="49" charset="-122"/>
                <a:ea typeface="KaiTi" panose="02010609060101010101" pitchFamily="49" charset="-122"/>
              </a:rPr>
              <a:t>4</a:t>
            </a:r>
            <a:r>
              <a:rPr lang="zh-CN" altLang="en-US" sz="2000" b="0" kern="0" dirty="0">
                <a:solidFill>
                  <a:srgbClr val="000000"/>
                </a:solidFill>
                <a:latin typeface="KaiTi" panose="02010609060101010101" pitchFamily="49" charset="-122"/>
                <a:ea typeface="KaiTi" panose="02010609060101010101" pitchFamily="49" charset="-122"/>
              </a:rPr>
              <a:t>月</a:t>
            </a:r>
            <a:r>
              <a:rPr lang="en-US" altLang="zh-CN" sz="2000" b="0" kern="0" dirty="0">
                <a:solidFill>
                  <a:srgbClr val="000000"/>
                </a:solidFill>
                <a:latin typeface="KaiTi" panose="02010609060101010101" pitchFamily="49" charset="-122"/>
                <a:ea typeface="KaiTi" panose="02010609060101010101" pitchFamily="49" charset="-122"/>
              </a:rPr>
              <a:t>9</a:t>
            </a:r>
            <a:r>
              <a:rPr lang="zh-CN" altLang="en-US" sz="2000" b="0" kern="0" dirty="0">
                <a:solidFill>
                  <a:srgbClr val="000000"/>
                </a:solidFill>
                <a:latin typeface="KaiTi" panose="02010609060101010101" pitchFamily="49" charset="-122"/>
                <a:ea typeface="KaiTi" panose="02010609060101010101" pitchFamily="49" charset="-122"/>
              </a:rPr>
              <a:t>日，莎拉波娃在美国第一大城市纽约度过了</a:t>
            </a:r>
            <a:r>
              <a:rPr lang="en-US" altLang="zh-CN" sz="2000" b="0" kern="0" dirty="0">
                <a:solidFill>
                  <a:srgbClr val="000000"/>
                </a:solidFill>
                <a:latin typeface="KaiTi" panose="02010609060101010101" pitchFamily="49" charset="-122"/>
                <a:ea typeface="KaiTi" panose="02010609060101010101" pitchFamily="49" charset="-122"/>
              </a:rPr>
              <a:t>18</a:t>
            </a:r>
            <a:r>
              <a:rPr lang="zh-CN" altLang="en-US" sz="2000" b="0" kern="0" dirty="0">
                <a:solidFill>
                  <a:srgbClr val="000000"/>
                </a:solidFill>
                <a:latin typeface="KaiTi" panose="02010609060101010101" pitchFamily="49" charset="-122"/>
                <a:ea typeface="KaiTi" panose="02010609060101010101" pitchFamily="49" charset="-122"/>
              </a:rPr>
              <a:t>岁生日。生日派对上，莎拉波娃露出了甜美的微笑。</a:t>
            </a:r>
            <a:endParaRPr kumimoji="0" lang="en-US" altLang="zh-CN" sz="2000" b="0" kern="0" dirty="0">
              <a:solidFill>
                <a:srgbClr val="000000"/>
              </a:solidFill>
              <a:latin typeface="KaiTi" panose="02010609060101010101" pitchFamily="49" charset="-122"/>
              <a:ea typeface="KaiTi" panose="02010609060101010101" pitchFamily="49" charset="-122"/>
              <a:cs typeface="华文楷体" panose="02010600040101010101" pitchFamily="2" charset="-122"/>
            </a:endParaRPr>
          </a:p>
        </p:txBody>
      </p:sp>
      <p:sp>
        <p:nvSpPr>
          <p:cNvPr id="2" name="Slide Number Placeholder 4">
            <a:extLst>
              <a:ext uri="{FF2B5EF4-FFF2-40B4-BE49-F238E27FC236}">
                <a16:creationId xmlns:a16="http://schemas.microsoft.com/office/drawing/2014/main" id="{3C874694-6E5B-00B0-745F-7E8317D70324}"/>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22</a:t>
            </a:fld>
            <a:endParaRPr kumimoji="0" lang="en-US" altLang="zh-TW" sz="1200" b="0" dirty="0">
              <a:solidFill>
                <a:srgbClr val="000000"/>
              </a:solidFill>
              <a:latin typeface="+mn-lt"/>
            </a:endParaRPr>
          </a:p>
        </p:txBody>
      </p:sp>
      <p:sp>
        <p:nvSpPr>
          <p:cNvPr id="3" name="箭头: 下 1">
            <a:extLst>
              <a:ext uri="{FF2B5EF4-FFF2-40B4-BE49-F238E27FC236}">
                <a16:creationId xmlns:a16="http://schemas.microsoft.com/office/drawing/2014/main" id="{B2031926-B072-1D69-4F4C-DCC70DDCE418}"/>
              </a:ext>
            </a:extLst>
          </p:cNvPr>
          <p:cNvSpPr/>
          <p:nvPr/>
        </p:nvSpPr>
        <p:spPr bwMode="auto">
          <a:xfrm>
            <a:off x="6116378" y="5004000"/>
            <a:ext cx="568843" cy="432000"/>
          </a:xfrm>
          <a:prstGeom prst="downArrow">
            <a:avLst>
              <a:gd name="adj1" fmla="val 50000"/>
              <a:gd name="adj2" fmla="val 45826"/>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414595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21A5B09-17A3-4DC6-8DF4-9FD3D0A9D3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23</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8CBA9377-F5F2-4E17-9833-2D29CF80E8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a:spcBef>
                <a:spcPts val="600"/>
              </a:spcBef>
            </a:pPr>
            <a:r>
              <a:rPr lang="en-US" altLang="zh-TW" dirty="0"/>
              <a:t>Dictionary-based Word Segmentation</a:t>
            </a:r>
            <a:endParaRPr lang="en-US" altLang="zh-CN" dirty="0"/>
          </a:p>
          <a:p>
            <a:pPr lvl="2" eaLnBrk="1" hangingPunct="1">
              <a:spcBef>
                <a:spcPts val="600"/>
              </a:spcBef>
            </a:pPr>
            <a:r>
              <a:rPr lang="en-US" altLang="zh-CN" dirty="0"/>
              <a:t>Basically, d</a:t>
            </a:r>
            <a:r>
              <a:rPr lang="en-US" altLang="zh-TW" dirty="0"/>
              <a:t>ictionary-based segmentation is to match a Chinese character string against the words in </a:t>
            </a:r>
            <a:r>
              <a:rPr lang="en-US" altLang="zh-CN" dirty="0"/>
              <a:t>a</a:t>
            </a:r>
            <a:r>
              <a:rPr lang="en-US" altLang="zh-TW" dirty="0"/>
              <a:t> dictionary.</a:t>
            </a:r>
          </a:p>
          <a:p>
            <a:pPr lvl="2" eaLnBrk="1" hangingPunct="1">
              <a:spcBef>
                <a:spcPts val="600"/>
              </a:spcBef>
            </a:pPr>
            <a:r>
              <a:rPr lang="en-US" altLang="zh-CN" dirty="0"/>
              <a:t>The s</a:t>
            </a:r>
            <a:r>
              <a:rPr lang="en-US" altLang="zh-TW" dirty="0"/>
              <a:t>uccessfully matched string is segmented as a word.</a:t>
            </a:r>
          </a:p>
          <a:p>
            <a:pPr lvl="2" eaLnBrk="1" hangingPunct="1">
              <a:spcBef>
                <a:spcPts val="600"/>
              </a:spcBef>
            </a:pPr>
            <a:r>
              <a:rPr lang="en-US" altLang="zh-TW" dirty="0"/>
              <a:t>Matching </a:t>
            </a:r>
            <a:r>
              <a:rPr lang="en-US" altLang="zh-CN" dirty="0"/>
              <a:t>D</a:t>
            </a:r>
            <a:r>
              <a:rPr lang="en-US" altLang="zh-TW" dirty="0"/>
              <a:t>irection:</a:t>
            </a:r>
            <a:r>
              <a:rPr lang="zh-CN" altLang="en-US" dirty="0"/>
              <a:t> </a:t>
            </a:r>
            <a:r>
              <a:rPr lang="en-US" altLang="zh-CN" dirty="0"/>
              <a:t>F</a:t>
            </a:r>
            <a:r>
              <a:rPr lang="en-US" altLang="zh-TW" dirty="0"/>
              <a:t>orward </a:t>
            </a:r>
            <a:r>
              <a:rPr lang="en-US" altLang="zh-CN" dirty="0"/>
              <a:t>M</a:t>
            </a:r>
            <a:r>
              <a:rPr lang="en-US" altLang="zh-TW" dirty="0"/>
              <a:t>atching </a:t>
            </a:r>
            <a:r>
              <a:rPr lang="en-US" altLang="zh-CN" dirty="0"/>
              <a:t>vs.</a:t>
            </a:r>
            <a:r>
              <a:rPr lang="en-US" altLang="zh-TW" dirty="0"/>
              <a:t> </a:t>
            </a:r>
            <a:r>
              <a:rPr lang="en-US" altLang="zh-CN" dirty="0"/>
              <a:t>B</a:t>
            </a:r>
            <a:r>
              <a:rPr lang="en-US" altLang="zh-TW" dirty="0"/>
              <a:t>ackward </a:t>
            </a:r>
            <a:r>
              <a:rPr lang="en-US" altLang="zh-CN" dirty="0"/>
              <a:t>M</a:t>
            </a:r>
            <a:r>
              <a:rPr lang="en-US" altLang="zh-TW" dirty="0"/>
              <a:t>atching</a:t>
            </a:r>
          </a:p>
          <a:p>
            <a:pPr lvl="2" eaLnBrk="1" hangingPunct="1">
              <a:spcBef>
                <a:spcPts val="600"/>
              </a:spcBef>
            </a:pPr>
            <a:r>
              <a:rPr lang="en-US" altLang="zh-TW" dirty="0"/>
              <a:t>Matching </a:t>
            </a:r>
            <a:r>
              <a:rPr lang="en-US" altLang="zh-CN" dirty="0"/>
              <a:t>L</a:t>
            </a:r>
            <a:r>
              <a:rPr lang="en-US" altLang="zh-TW" dirty="0"/>
              <a:t>ength </a:t>
            </a:r>
            <a:r>
              <a:rPr lang="en-US" altLang="zh-CN" dirty="0"/>
              <a:t>P</a:t>
            </a:r>
            <a:r>
              <a:rPr lang="en-US" altLang="zh-TW" dirty="0"/>
              <a:t>riority: </a:t>
            </a:r>
            <a:r>
              <a:rPr lang="en-US" altLang="zh-CN" dirty="0"/>
              <a:t>M</a:t>
            </a:r>
            <a:r>
              <a:rPr lang="en-US" altLang="zh-TW" dirty="0"/>
              <a:t>aximum </a:t>
            </a:r>
            <a:r>
              <a:rPr lang="en-US" altLang="zh-CN" dirty="0"/>
              <a:t>M</a:t>
            </a:r>
            <a:r>
              <a:rPr lang="en-US" altLang="zh-TW" dirty="0"/>
              <a:t>atching </a:t>
            </a:r>
            <a:r>
              <a:rPr lang="en-US" altLang="zh-CN" dirty="0"/>
              <a:t>vs.</a:t>
            </a:r>
            <a:r>
              <a:rPr lang="en-US" altLang="zh-TW" dirty="0"/>
              <a:t> </a:t>
            </a:r>
            <a:r>
              <a:rPr lang="en-US" altLang="zh-CN" dirty="0"/>
              <a:t>M</a:t>
            </a:r>
            <a:r>
              <a:rPr lang="en-US" altLang="zh-TW" dirty="0"/>
              <a:t>inimum </a:t>
            </a:r>
            <a:r>
              <a:rPr lang="en-US" altLang="zh-CN" dirty="0"/>
              <a:t>M</a:t>
            </a:r>
            <a:r>
              <a:rPr lang="en-US" altLang="zh-TW" dirty="0"/>
              <a:t>atching</a:t>
            </a:r>
          </a:p>
        </p:txBody>
      </p:sp>
      <p:sp>
        <p:nvSpPr>
          <p:cNvPr id="34820" name="Rectangle 3">
            <a:extLst>
              <a:ext uri="{FF2B5EF4-FFF2-40B4-BE49-F238E27FC236}">
                <a16:creationId xmlns:a16="http://schemas.microsoft.com/office/drawing/2014/main" id="{6808DE75-0005-4D50-A1AE-5B77869FE328}"/>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animEffect transition="in" filter="wipe(left)">
                                      <p:cBhvr>
                                        <p:cTn id="7" dur="500"/>
                                        <p:tgtEl>
                                          <p:spTgt spid="34819">
                                            <p:txEl>
                                              <p:pRg st="4" end="4"/>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4819">
                                            <p:txEl>
                                              <p:pRg st="5" end="5"/>
                                            </p:txEl>
                                          </p:spTgt>
                                        </p:tgtEl>
                                        <p:attrNameLst>
                                          <p:attrName>style.visibility</p:attrName>
                                        </p:attrNameLst>
                                      </p:cBhvr>
                                      <p:to>
                                        <p:strVal val="visible"/>
                                      </p:to>
                                    </p:set>
                                    <p:animEffect transition="in" filter="wipe(left)">
                                      <p:cBhvr>
                                        <p:cTn id="10"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21A5B09-17A3-4DC6-8DF4-9FD3D0A9D3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24</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8CBA9377-F5F2-4E17-9833-2D29CF80E8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eaLnBrk="1" hangingPunct="1"/>
            <a:r>
              <a:rPr lang="en-US" altLang="zh-TW" dirty="0"/>
              <a:t>Dictionary-based Word Segmentation with </a:t>
            </a:r>
            <a:r>
              <a:rPr lang="en-US" altLang="zh-TW" dirty="0">
                <a:solidFill>
                  <a:srgbClr val="FF0000"/>
                </a:solidFill>
              </a:rPr>
              <a:t>Forward Maximum Matching</a:t>
            </a:r>
          </a:p>
          <a:p>
            <a:pPr lvl="2" eaLnBrk="1" hangingPunct="1"/>
            <a:r>
              <a:rPr lang="en-US" altLang="zh-TW" dirty="0"/>
              <a:t>Let </a:t>
            </a:r>
            <a:r>
              <a:rPr lang="en-US" altLang="zh-TW" i="1" dirty="0" err="1"/>
              <a:t>MaxLen</a:t>
            </a:r>
            <a:r>
              <a:rPr lang="en-US" altLang="zh-TW" dirty="0"/>
              <a:t> represent the maximum word length.</a:t>
            </a:r>
          </a:p>
          <a:p>
            <a:pPr lvl="2" eaLnBrk="1" hangingPunct="1"/>
            <a:r>
              <a:rPr lang="en-US" altLang="zh-CN" dirty="0"/>
              <a:t>(1) </a:t>
            </a:r>
            <a:r>
              <a:rPr lang="en-US" altLang="zh-TW" dirty="0"/>
              <a:t>From left to right, select a sub-string </a:t>
            </a:r>
            <a:r>
              <a:rPr lang="en-US" altLang="zh-CN" dirty="0"/>
              <a:t>from input </a:t>
            </a:r>
            <a:r>
              <a:rPr lang="en-US" altLang="zh-TW" dirty="0"/>
              <a:t>with </a:t>
            </a:r>
            <a:r>
              <a:rPr lang="en-US" altLang="zh-CN" dirty="0"/>
              <a:t>the </a:t>
            </a:r>
            <a:r>
              <a:rPr lang="en-US" altLang="zh-TW" dirty="0"/>
              <a:t>length of </a:t>
            </a:r>
            <a:r>
              <a:rPr lang="en-US" altLang="zh-TW" i="1" dirty="0" err="1">
                <a:solidFill>
                  <a:srgbClr val="FF3300"/>
                </a:solidFill>
              </a:rPr>
              <a:t>MaxLen</a:t>
            </a:r>
            <a:r>
              <a:rPr lang="en-US" altLang="zh-TW" dirty="0"/>
              <a:t> and match it with the words in a dictionary.</a:t>
            </a:r>
          </a:p>
          <a:p>
            <a:pPr lvl="2" eaLnBrk="1" hangingPunct="1"/>
            <a:r>
              <a:rPr lang="en-US" altLang="zh-CN" dirty="0"/>
              <a:t>(2) </a:t>
            </a:r>
            <a:r>
              <a:rPr lang="en-US" altLang="zh-TW" dirty="0"/>
              <a:t>If the matching is successful,</a:t>
            </a:r>
            <a:r>
              <a:rPr lang="en-US" altLang="zh-CN" dirty="0"/>
              <a:t> then</a:t>
            </a:r>
            <a:r>
              <a:rPr lang="en-US" altLang="zh-TW" dirty="0"/>
              <a:t> insert a space </a:t>
            </a:r>
            <a:r>
              <a:rPr lang="en-US" altLang="zh-CN" dirty="0"/>
              <a:t>(or any symbol indicating boundaries) </a:t>
            </a:r>
            <a:r>
              <a:rPr lang="en-US" altLang="zh-TW" dirty="0"/>
              <a:t>at the end of this sub-string, move forward with </a:t>
            </a:r>
            <a:r>
              <a:rPr lang="en-US" altLang="zh-TW" i="1" dirty="0" err="1"/>
              <a:t>MaxLen</a:t>
            </a:r>
            <a:r>
              <a:rPr lang="en-US" altLang="zh-TW" dirty="0"/>
              <a:t> and repeat the matching step.</a:t>
            </a:r>
          </a:p>
          <a:p>
            <a:pPr lvl="2" eaLnBrk="1" hangingPunct="1"/>
            <a:r>
              <a:rPr lang="en-US" altLang="zh-CN" dirty="0"/>
              <a:t>(3) </a:t>
            </a:r>
            <a:r>
              <a:rPr lang="en-US" altLang="zh-TW" dirty="0"/>
              <a:t>Otherwise, </a:t>
            </a:r>
            <a:r>
              <a:rPr lang="en-US" altLang="zh-TW" dirty="0">
                <a:solidFill>
                  <a:srgbClr val="FF3300"/>
                </a:solidFill>
              </a:rPr>
              <a:t>reduce</a:t>
            </a:r>
            <a:r>
              <a:rPr lang="en-US" altLang="zh-TW" dirty="0"/>
              <a:t> one character from the </a:t>
            </a:r>
            <a:r>
              <a:rPr lang="en-US" altLang="zh-CN" dirty="0"/>
              <a:t>end of the </a:t>
            </a:r>
            <a:r>
              <a:rPr lang="en-US" altLang="zh-TW" dirty="0"/>
              <a:t>string, and match again until a word is found.</a:t>
            </a:r>
          </a:p>
        </p:txBody>
      </p:sp>
      <p:sp>
        <p:nvSpPr>
          <p:cNvPr id="34820" name="Rectangle 3">
            <a:extLst>
              <a:ext uri="{FF2B5EF4-FFF2-40B4-BE49-F238E27FC236}">
                <a16:creationId xmlns:a16="http://schemas.microsoft.com/office/drawing/2014/main" id="{6808DE75-0005-4D50-A1AE-5B77869FE328}"/>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Tree>
    <p:extLst>
      <p:ext uri="{BB962C8B-B14F-4D97-AF65-F5344CB8AC3E}">
        <p14:creationId xmlns:p14="http://schemas.microsoft.com/office/powerpoint/2010/main" val="362075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21A5B09-17A3-4DC6-8DF4-9FD3D0A9D3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25</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8CBA9377-F5F2-4E17-9833-2D29CF80E8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eaLnBrk="1" hangingPunct="1">
              <a:spcBef>
                <a:spcPts val="600"/>
              </a:spcBef>
            </a:pPr>
            <a:r>
              <a:rPr lang="en-US" altLang="zh-TW" dirty="0"/>
              <a:t>Dictionary-based Word Segmentation with Forward Maximum Matching</a:t>
            </a:r>
          </a:p>
          <a:p>
            <a:pPr lvl="2" eaLnBrk="1" hangingPunct="1">
              <a:spcBef>
                <a:spcPts val="600"/>
              </a:spcBef>
            </a:pPr>
            <a:r>
              <a:rPr lang="en-US" altLang="zh-CN" dirty="0"/>
              <a:t>(4) </a:t>
            </a:r>
            <a:r>
              <a:rPr lang="en-US" altLang="zh-TW" dirty="0"/>
              <a:t>If a two-character string still cannot be located in the dictionary, then regard the </a:t>
            </a:r>
            <a:r>
              <a:rPr lang="en-US" altLang="zh-TW" dirty="0">
                <a:solidFill>
                  <a:srgbClr val="FF0000"/>
                </a:solidFill>
              </a:rPr>
              <a:t>current</a:t>
            </a:r>
            <a:r>
              <a:rPr lang="en-US" altLang="zh-TW" dirty="0"/>
              <a:t> single character as a word (i.e., </a:t>
            </a:r>
            <a:r>
              <a:rPr lang="en-US" altLang="zh-CN" dirty="0"/>
              <a:t>an </a:t>
            </a:r>
            <a:r>
              <a:rPr lang="en-US" altLang="zh-TW" dirty="0"/>
              <a:t>isolated word</a:t>
            </a:r>
            <a:r>
              <a:rPr lang="en-US" altLang="zh-CN" dirty="0"/>
              <a:t>, not necessarily a real word</a:t>
            </a:r>
            <a:r>
              <a:rPr lang="en-US" altLang="zh-TW" dirty="0"/>
              <a:t>)</a:t>
            </a:r>
            <a:r>
              <a:rPr lang="en-US" altLang="zh-CN" dirty="0"/>
              <a:t>,</a:t>
            </a:r>
            <a:r>
              <a:rPr lang="en-US" altLang="zh-TW" dirty="0"/>
              <a:t> move to the next</a:t>
            </a:r>
            <a:r>
              <a:rPr lang="en-US" altLang="zh-CN" dirty="0"/>
              <a:t> and </a:t>
            </a:r>
            <a:r>
              <a:rPr lang="en-US" altLang="zh-TW" dirty="0"/>
              <a:t>repeat the matching step.</a:t>
            </a:r>
            <a:endParaRPr lang="en-US" altLang="zh-CN" dirty="0"/>
          </a:p>
        </p:txBody>
      </p:sp>
      <p:sp>
        <p:nvSpPr>
          <p:cNvPr id="34820" name="Rectangle 3">
            <a:extLst>
              <a:ext uri="{FF2B5EF4-FFF2-40B4-BE49-F238E27FC236}">
                <a16:creationId xmlns:a16="http://schemas.microsoft.com/office/drawing/2014/main" id="{6808DE75-0005-4D50-A1AE-5B77869FE328}"/>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Tree>
    <p:extLst>
      <p:ext uri="{BB962C8B-B14F-4D97-AF65-F5344CB8AC3E}">
        <p14:creationId xmlns:p14="http://schemas.microsoft.com/office/powerpoint/2010/main" val="2927683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21A5B09-17A3-4DC6-8DF4-9FD3D0A9D3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26</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8CBA9377-F5F2-4E17-9833-2D29CF80E8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eaLnBrk="1" hangingPunct="1"/>
            <a:r>
              <a:rPr lang="en-US" altLang="zh-TW" dirty="0"/>
              <a:t>Dictionary-based Word Segmentation with </a:t>
            </a:r>
            <a:r>
              <a:rPr lang="en-US" altLang="zh-TW" dirty="0">
                <a:solidFill>
                  <a:srgbClr val="FF0000"/>
                </a:solidFill>
              </a:rPr>
              <a:t>Forward Maximum Matching</a:t>
            </a:r>
          </a:p>
          <a:p>
            <a:pPr lvl="2" eaLnBrk="1" hangingPunct="1">
              <a:spcBef>
                <a:spcPts val="600"/>
              </a:spcBef>
            </a:pPr>
            <a:r>
              <a:rPr lang="en-US" altLang="zh-CN" dirty="0"/>
              <a:t>Example: Segment the character string of </a:t>
            </a:r>
            <a:r>
              <a:rPr kumimoji="0" lang="zh-TW" altLang="en-US" dirty="0">
                <a:latin typeface="KaiTi" panose="02010609060101010101" pitchFamily="49" charset="-122"/>
                <a:ea typeface="KaiTi" panose="02010609060101010101" pitchFamily="49" charset="-122"/>
                <a:sym typeface="Wingdings" panose="05000000000000000000" pitchFamily="2" charset="2"/>
              </a:rPr>
              <a:t>後天我們去北京</a:t>
            </a:r>
            <a:r>
              <a:rPr lang="en-US" altLang="zh-CN" dirty="0"/>
              <a:t> with the forward maximum matching approach (Let </a:t>
            </a:r>
            <a:r>
              <a:rPr kumimoji="0" lang="en-US" altLang="zh-TW" i="1" dirty="0" err="1"/>
              <a:t>MaxL</a:t>
            </a:r>
            <a:r>
              <a:rPr kumimoji="0" lang="en-US" altLang="zh-CN" i="1" dirty="0" err="1"/>
              <a:t>en</a:t>
            </a:r>
            <a:r>
              <a:rPr kumimoji="0" lang="en-US" altLang="zh-CN" dirty="0"/>
              <a:t>=</a:t>
            </a:r>
            <a:r>
              <a:rPr kumimoji="0" lang="en-US" altLang="zh-TW" dirty="0"/>
              <a:t>4</a:t>
            </a:r>
            <a:r>
              <a:rPr lang="en-US" altLang="zh-CN" dirty="0"/>
              <a:t>) and a given dictionary </a:t>
            </a:r>
            <a:r>
              <a:rPr lang="en-US" altLang="zh-HK" dirty="0"/>
              <a:t>{</a:t>
            </a:r>
            <a:r>
              <a:rPr kumimoji="0" lang="zh-TW" altLang="en-US" dirty="0">
                <a:latin typeface="KaiTi" panose="02010609060101010101" pitchFamily="49" charset="-122"/>
                <a:ea typeface="KaiTi" panose="02010609060101010101" pitchFamily="49" charset="-122"/>
                <a:sym typeface="Wingdings" panose="05000000000000000000" pitchFamily="2" charset="2"/>
              </a:rPr>
              <a:t>後天</a:t>
            </a:r>
            <a:r>
              <a:rPr lang="en-US" altLang="zh-HK" dirty="0">
                <a:latin typeface="KaiTi" panose="02010609060101010101" pitchFamily="49" charset="-122"/>
                <a:ea typeface="KaiTi" panose="02010609060101010101" pitchFamily="49" charset="-122"/>
              </a:rPr>
              <a:t>,</a:t>
            </a:r>
            <a:r>
              <a:rPr kumimoji="0" lang="zh-TW" altLang="en-US" dirty="0">
                <a:latin typeface="KaiTi" panose="02010609060101010101" pitchFamily="49" charset="-122"/>
                <a:ea typeface="KaiTi" panose="02010609060101010101" pitchFamily="49" charset="-122"/>
                <a:sym typeface="Wingdings" panose="05000000000000000000" pitchFamily="2" charset="2"/>
              </a:rPr>
              <a:t>我們</a:t>
            </a:r>
            <a:r>
              <a:rPr lang="en-US" altLang="zh-HK" dirty="0">
                <a:latin typeface="KaiTi" panose="02010609060101010101" pitchFamily="49" charset="-122"/>
                <a:ea typeface="KaiTi" panose="02010609060101010101" pitchFamily="49" charset="-122"/>
              </a:rPr>
              <a:t>,</a:t>
            </a:r>
            <a:r>
              <a:rPr kumimoji="0" lang="zh-TW" altLang="en-US" dirty="0">
                <a:latin typeface="KaiTi" panose="02010609060101010101" pitchFamily="49" charset="-122"/>
                <a:ea typeface="KaiTi" panose="02010609060101010101" pitchFamily="49" charset="-122"/>
                <a:sym typeface="Wingdings" panose="05000000000000000000" pitchFamily="2" charset="2"/>
              </a:rPr>
              <a:t>去</a:t>
            </a:r>
            <a:r>
              <a:rPr lang="en-US" altLang="zh-CN" dirty="0">
                <a:latin typeface="KaiTi" panose="02010609060101010101" pitchFamily="49" charset="-122"/>
                <a:ea typeface="KaiTi" panose="02010609060101010101" pitchFamily="49" charset="-122"/>
              </a:rPr>
              <a:t>,</a:t>
            </a:r>
            <a:r>
              <a:rPr kumimoji="0" lang="zh-TW" altLang="en-US" dirty="0">
                <a:latin typeface="KaiTi" panose="02010609060101010101" pitchFamily="49" charset="-122"/>
                <a:ea typeface="KaiTi" panose="02010609060101010101" pitchFamily="49" charset="-122"/>
                <a:sym typeface="Wingdings" panose="05000000000000000000" pitchFamily="2" charset="2"/>
              </a:rPr>
              <a:t>北京</a:t>
            </a:r>
            <a:r>
              <a:rPr lang="en-US" altLang="zh-HK" dirty="0"/>
              <a:t>}</a:t>
            </a:r>
            <a:r>
              <a:rPr lang="en-US" altLang="zh-CN" dirty="0"/>
              <a:t>.</a:t>
            </a:r>
          </a:p>
        </p:txBody>
      </p:sp>
      <p:sp>
        <p:nvSpPr>
          <p:cNvPr id="34820" name="Rectangle 3">
            <a:extLst>
              <a:ext uri="{FF2B5EF4-FFF2-40B4-BE49-F238E27FC236}">
                <a16:creationId xmlns:a16="http://schemas.microsoft.com/office/drawing/2014/main" id="{6808DE75-0005-4D50-A1AE-5B77869FE328}"/>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
        <p:nvSpPr>
          <p:cNvPr id="5" name="Text Box 8">
            <a:extLst>
              <a:ext uri="{FF2B5EF4-FFF2-40B4-BE49-F238E27FC236}">
                <a16:creationId xmlns:a16="http://schemas.microsoft.com/office/drawing/2014/main" id="{7802F80F-14AE-4819-97E2-C57CD47AA465}"/>
              </a:ext>
            </a:extLst>
          </p:cNvPr>
          <p:cNvSpPr txBox="1">
            <a:spLocks noChangeArrowheads="1"/>
          </p:cNvSpPr>
          <p:nvPr/>
        </p:nvSpPr>
        <p:spPr bwMode="auto">
          <a:xfrm>
            <a:off x="2438400" y="3957631"/>
            <a:ext cx="1524000" cy="457200"/>
          </a:xfrm>
          <a:prstGeom prst="rect">
            <a:avLst/>
          </a:prstGeom>
          <a:solidFill>
            <a:srgbClr val="99CCFF"/>
          </a:solidFill>
          <a:ln w="9525">
            <a:noFill/>
            <a:miter lim="800000"/>
            <a:headEnd/>
            <a:tailEnd/>
          </a:ln>
          <a:effectLst>
            <a:outerShdw blurRad="50800" dist="38100" dir="2700000" algn="tl" rotWithShape="0">
              <a:prstClr val="black">
                <a:alpha val="40000"/>
              </a:prstClr>
            </a:outerShdw>
          </a:effectLst>
        </p:spPr>
        <p:txBody>
          <a:bodyPr>
            <a:spAutoFit/>
          </a:bodyPr>
          <a:lstStyle/>
          <a:p>
            <a:pPr algn="ctr">
              <a:defRPr/>
            </a:pPr>
            <a:r>
              <a:rPr kumimoji="0" lang="zh-TW" altLang="en-US" sz="2400" b="0" dirty="0">
                <a:latin typeface="KaiTi" panose="02010609060101010101" pitchFamily="49" charset="-122"/>
                <a:ea typeface="KaiTi" panose="02010609060101010101" pitchFamily="49" charset="-122"/>
                <a:sym typeface="Wingdings" pitchFamily="2" charset="2"/>
              </a:rPr>
              <a:t>後天我們</a:t>
            </a:r>
          </a:p>
        </p:txBody>
      </p:sp>
      <p:grpSp>
        <p:nvGrpSpPr>
          <p:cNvPr id="6" name="Group 33">
            <a:extLst>
              <a:ext uri="{FF2B5EF4-FFF2-40B4-BE49-F238E27FC236}">
                <a16:creationId xmlns:a16="http://schemas.microsoft.com/office/drawing/2014/main" id="{4152C260-2C93-435A-B33E-FB9935DE22BF}"/>
              </a:ext>
            </a:extLst>
          </p:cNvPr>
          <p:cNvGrpSpPr>
            <a:grpSpLocks/>
          </p:cNvGrpSpPr>
          <p:nvPr/>
        </p:nvGrpSpPr>
        <p:grpSpPr bwMode="auto">
          <a:xfrm>
            <a:off x="4038600" y="3957631"/>
            <a:ext cx="1676400" cy="457200"/>
            <a:chOff x="1872" y="2112"/>
            <a:chExt cx="1056" cy="288"/>
          </a:xfrm>
          <a:solidFill>
            <a:srgbClr val="99CCFF"/>
          </a:solidFill>
        </p:grpSpPr>
        <p:sp>
          <p:nvSpPr>
            <p:cNvPr id="8" name="Text Box 10">
              <a:extLst>
                <a:ext uri="{FF2B5EF4-FFF2-40B4-BE49-F238E27FC236}">
                  <a16:creationId xmlns:a16="http://schemas.microsoft.com/office/drawing/2014/main" id="{BCC79589-45B1-4D80-9CAE-6C62AF812A5B}"/>
                </a:ext>
              </a:extLst>
            </p:cNvPr>
            <p:cNvSpPr txBox="1">
              <a:spLocks noChangeArrowheads="1"/>
            </p:cNvSpPr>
            <p:nvPr/>
          </p:nvSpPr>
          <p:spPr bwMode="auto">
            <a:xfrm>
              <a:off x="2160" y="2112"/>
              <a:ext cx="768" cy="288"/>
            </a:xfrm>
            <a:prstGeom prst="rect">
              <a:avLst/>
            </a:prstGeom>
            <a:grpFill/>
            <a:ln w="9525">
              <a:noFill/>
              <a:miter lim="800000"/>
              <a:headEnd/>
              <a:tailEnd/>
            </a:ln>
            <a:effectLst>
              <a:outerShdw blurRad="50800" dist="38100" dir="2700000" algn="tl" rotWithShape="0">
                <a:prstClr val="black">
                  <a:alpha val="40000"/>
                </a:prstClr>
              </a:outerShdw>
            </a:effectLst>
          </p:spPr>
          <p:txBody>
            <a:bodyPr>
              <a:spAutoFit/>
            </a:bodyPr>
            <a:lstStyle/>
            <a:p>
              <a:pPr algn="ctr">
                <a:defRPr/>
              </a:pPr>
              <a:r>
                <a:rPr kumimoji="0" lang="zh-TW" altLang="en-US" sz="2400" b="0" dirty="0">
                  <a:latin typeface="KaiTi" panose="02010609060101010101" pitchFamily="49" charset="-122"/>
                  <a:ea typeface="KaiTi" panose="02010609060101010101" pitchFamily="49" charset="-122"/>
                  <a:sym typeface="Wingdings" pitchFamily="2" charset="2"/>
                </a:rPr>
                <a:t>後天我</a:t>
              </a:r>
            </a:p>
          </p:txBody>
        </p:sp>
        <p:sp>
          <p:nvSpPr>
            <p:cNvPr id="7" name="AutoShape 9">
              <a:extLst>
                <a:ext uri="{FF2B5EF4-FFF2-40B4-BE49-F238E27FC236}">
                  <a16:creationId xmlns:a16="http://schemas.microsoft.com/office/drawing/2014/main" id="{7E0E0AF7-6341-4BD5-BE1E-E17FE1C9088D}"/>
                </a:ext>
              </a:extLst>
            </p:cNvPr>
            <p:cNvSpPr>
              <a:spLocks noChangeArrowheads="1"/>
            </p:cNvSpPr>
            <p:nvPr/>
          </p:nvSpPr>
          <p:spPr bwMode="auto">
            <a:xfrm>
              <a:off x="1872" y="2160"/>
              <a:ext cx="240" cy="192"/>
            </a:xfrm>
            <a:prstGeom prst="rightArrow">
              <a:avLst>
                <a:gd name="adj1" fmla="val 50000"/>
                <a:gd name="adj2" fmla="val 31250"/>
              </a:avLst>
            </a:prstGeom>
            <a:grpFill/>
            <a:ln w="9525">
              <a:no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grpSp>
      <p:grpSp>
        <p:nvGrpSpPr>
          <p:cNvPr id="9" name="Group 34">
            <a:extLst>
              <a:ext uri="{FF2B5EF4-FFF2-40B4-BE49-F238E27FC236}">
                <a16:creationId xmlns:a16="http://schemas.microsoft.com/office/drawing/2014/main" id="{820FE269-97D4-4D4B-820E-570EA4C92F0F}"/>
              </a:ext>
            </a:extLst>
          </p:cNvPr>
          <p:cNvGrpSpPr>
            <a:grpSpLocks/>
          </p:cNvGrpSpPr>
          <p:nvPr/>
        </p:nvGrpSpPr>
        <p:grpSpPr bwMode="auto">
          <a:xfrm>
            <a:off x="5791200" y="3957631"/>
            <a:ext cx="1371600" cy="457200"/>
            <a:chOff x="2976" y="2112"/>
            <a:chExt cx="864" cy="288"/>
          </a:xfrm>
          <a:solidFill>
            <a:srgbClr val="99CCFF"/>
          </a:solidFill>
        </p:grpSpPr>
        <p:sp>
          <p:nvSpPr>
            <p:cNvPr id="11" name="Text Box 12">
              <a:extLst>
                <a:ext uri="{FF2B5EF4-FFF2-40B4-BE49-F238E27FC236}">
                  <a16:creationId xmlns:a16="http://schemas.microsoft.com/office/drawing/2014/main" id="{36BC5134-D09A-4660-A3E7-BBEB3215390F}"/>
                </a:ext>
              </a:extLst>
            </p:cNvPr>
            <p:cNvSpPr txBox="1">
              <a:spLocks noChangeArrowheads="1"/>
            </p:cNvSpPr>
            <p:nvPr/>
          </p:nvSpPr>
          <p:spPr bwMode="auto">
            <a:xfrm>
              <a:off x="3264" y="2112"/>
              <a:ext cx="576" cy="288"/>
            </a:xfrm>
            <a:prstGeom prst="rect">
              <a:avLst/>
            </a:prstGeom>
            <a:grpFill/>
            <a:ln w="9525">
              <a:noFill/>
              <a:miter lim="800000"/>
              <a:headEnd/>
              <a:tailEnd/>
            </a:ln>
            <a:effectLst>
              <a:outerShdw blurRad="50800" dist="38100" dir="2700000" algn="tl" rotWithShape="0">
                <a:prstClr val="black">
                  <a:alpha val="40000"/>
                </a:prstClr>
              </a:outerShdw>
            </a:effectLst>
          </p:spPr>
          <p:txBody>
            <a:bodyPr>
              <a:spAutoFit/>
            </a:bodyPr>
            <a:lstStyle/>
            <a:p>
              <a:pPr algn="ctr">
                <a:defRPr/>
              </a:pPr>
              <a:r>
                <a:rPr kumimoji="0" lang="zh-TW" altLang="en-US" sz="2400" b="0" dirty="0">
                  <a:latin typeface="KaiTi" panose="02010609060101010101" pitchFamily="49" charset="-122"/>
                  <a:ea typeface="KaiTi" panose="02010609060101010101" pitchFamily="49" charset="-122"/>
                  <a:sym typeface="Wingdings" pitchFamily="2" charset="2"/>
                </a:rPr>
                <a:t>後天</a:t>
              </a:r>
            </a:p>
          </p:txBody>
        </p:sp>
        <p:sp>
          <p:nvSpPr>
            <p:cNvPr id="10" name="AutoShape 11">
              <a:extLst>
                <a:ext uri="{FF2B5EF4-FFF2-40B4-BE49-F238E27FC236}">
                  <a16:creationId xmlns:a16="http://schemas.microsoft.com/office/drawing/2014/main" id="{121B8D93-E982-4386-9482-0CF8615A8EF0}"/>
                </a:ext>
              </a:extLst>
            </p:cNvPr>
            <p:cNvSpPr>
              <a:spLocks noChangeArrowheads="1"/>
            </p:cNvSpPr>
            <p:nvPr/>
          </p:nvSpPr>
          <p:spPr bwMode="auto">
            <a:xfrm>
              <a:off x="2976" y="2160"/>
              <a:ext cx="240" cy="192"/>
            </a:xfrm>
            <a:prstGeom prst="rightArrow">
              <a:avLst>
                <a:gd name="adj1" fmla="val 50000"/>
                <a:gd name="adj2" fmla="val 31250"/>
              </a:avLst>
            </a:prstGeom>
            <a:grpFill/>
            <a:ln w="9525">
              <a:no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grpSp>
      <p:grpSp>
        <p:nvGrpSpPr>
          <p:cNvPr id="12" name="Group 35">
            <a:extLst>
              <a:ext uri="{FF2B5EF4-FFF2-40B4-BE49-F238E27FC236}">
                <a16:creationId xmlns:a16="http://schemas.microsoft.com/office/drawing/2014/main" id="{E9477263-0049-43D2-92CD-78F60EB09391}"/>
              </a:ext>
            </a:extLst>
          </p:cNvPr>
          <p:cNvGrpSpPr>
            <a:grpSpLocks/>
          </p:cNvGrpSpPr>
          <p:nvPr/>
        </p:nvGrpSpPr>
        <p:grpSpPr bwMode="auto">
          <a:xfrm>
            <a:off x="7239001" y="3957636"/>
            <a:ext cx="1646714" cy="461963"/>
            <a:chOff x="3888" y="2112"/>
            <a:chExt cx="943" cy="291"/>
          </a:xfrm>
        </p:grpSpPr>
        <p:sp>
          <p:nvSpPr>
            <p:cNvPr id="13" name="AutoShape 15">
              <a:extLst>
                <a:ext uri="{FF2B5EF4-FFF2-40B4-BE49-F238E27FC236}">
                  <a16:creationId xmlns:a16="http://schemas.microsoft.com/office/drawing/2014/main" id="{FC1BA72A-FECC-4790-8C0E-21825B82161B}"/>
                </a:ext>
              </a:extLst>
            </p:cNvPr>
            <p:cNvSpPr>
              <a:spLocks noChangeArrowheads="1"/>
            </p:cNvSpPr>
            <p:nvPr/>
          </p:nvSpPr>
          <p:spPr bwMode="auto">
            <a:xfrm>
              <a:off x="3888" y="2160"/>
              <a:ext cx="219" cy="192"/>
            </a:xfrm>
            <a:prstGeom prst="rightArrow">
              <a:avLst>
                <a:gd name="adj1" fmla="val 50000"/>
                <a:gd name="adj2" fmla="val 31250"/>
              </a:avLst>
            </a:prstGeom>
            <a:solidFill>
              <a:srgbClr val="99CCFF"/>
            </a:solidFill>
            <a:ln w="9525">
              <a:no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sp>
          <p:nvSpPr>
            <p:cNvPr id="14" name="Text Box 16">
              <a:extLst>
                <a:ext uri="{FF2B5EF4-FFF2-40B4-BE49-F238E27FC236}">
                  <a16:creationId xmlns:a16="http://schemas.microsoft.com/office/drawing/2014/main" id="{9CC445EC-F0A6-4C75-B84F-396CFCBEB500}"/>
                </a:ext>
              </a:extLst>
            </p:cNvPr>
            <p:cNvSpPr txBox="1">
              <a:spLocks noChangeArrowheads="1"/>
            </p:cNvSpPr>
            <p:nvPr/>
          </p:nvSpPr>
          <p:spPr bwMode="auto">
            <a:xfrm>
              <a:off x="4150" y="2112"/>
              <a:ext cx="681" cy="291"/>
            </a:xfrm>
            <a:prstGeom prst="rect">
              <a:avLst/>
            </a:prstGeom>
            <a:solidFill>
              <a:srgbClr val="FDEADA"/>
            </a:solidFill>
            <a:ln w="9525">
              <a:noFill/>
              <a:miter lim="800000"/>
              <a:headEnd/>
              <a:tailEnd/>
            </a:ln>
            <a:effectLst>
              <a:outerShdw blurRad="50800" dist="38100" dir="2700000" algn="tl" rotWithShape="0">
                <a:prstClr val="black">
                  <a:alpha val="40000"/>
                </a:prstClr>
              </a:outerShdw>
            </a:effectLst>
          </p:spPr>
          <p:txBody>
            <a:bodyPr wrap="squar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kumimoji="0" lang="zh-TW"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後天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p>
          </p:txBody>
        </p:sp>
      </p:grpSp>
      <p:sp>
        <p:nvSpPr>
          <p:cNvPr id="15" name="AutoShape 17">
            <a:extLst>
              <a:ext uri="{FF2B5EF4-FFF2-40B4-BE49-F238E27FC236}">
                <a16:creationId xmlns:a16="http://schemas.microsoft.com/office/drawing/2014/main" id="{D3C15101-654D-4157-AB01-A403C086484D}"/>
              </a:ext>
            </a:extLst>
          </p:cNvPr>
          <p:cNvSpPr>
            <a:spLocks noChangeArrowheads="1"/>
          </p:cNvSpPr>
          <p:nvPr/>
        </p:nvSpPr>
        <p:spPr bwMode="auto">
          <a:xfrm>
            <a:off x="8991600" y="4033831"/>
            <a:ext cx="381000" cy="304800"/>
          </a:xfrm>
          <a:prstGeom prst="rightArrow">
            <a:avLst>
              <a:gd name="adj1" fmla="val 50000"/>
              <a:gd name="adj2" fmla="val 31250"/>
            </a:avLst>
          </a:prstGeom>
          <a:solidFill>
            <a:srgbClr val="99CCFF"/>
          </a:solidFill>
          <a:ln>
            <a:noFill/>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sp>
        <p:nvSpPr>
          <p:cNvPr id="16" name="Text Box 18">
            <a:extLst>
              <a:ext uri="{FF2B5EF4-FFF2-40B4-BE49-F238E27FC236}">
                <a16:creationId xmlns:a16="http://schemas.microsoft.com/office/drawing/2014/main" id="{19EF08E8-0916-4C5B-8807-73BD86CEF4A5}"/>
              </a:ext>
            </a:extLst>
          </p:cNvPr>
          <p:cNvSpPr txBox="1">
            <a:spLocks noChangeArrowheads="1"/>
          </p:cNvSpPr>
          <p:nvPr/>
        </p:nvSpPr>
        <p:spPr bwMode="auto">
          <a:xfrm>
            <a:off x="2438400" y="4567231"/>
            <a:ext cx="1524000" cy="457200"/>
          </a:xfrm>
          <a:prstGeom prst="rect">
            <a:avLst/>
          </a:prstGeom>
          <a:solidFill>
            <a:srgbClr val="99CCFF"/>
          </a:solidFill>
          <a:ln w="9525">
            <a:noFill/>
            <a:miter lim="800000"/>
            <a:headEnd/>
            <a:tailEnd/>
          </a:ln>
          <a:effectLst>
            <a:outerShdw blurRad="50800" dist="38100" dir="2700000" algn="tl" rotWithShape="0">
              <a:prstClr val="black">
                <a:alpha val="40000"/>
              </a:prstClr>
            </a:outerShdw>
          </a:effectLst>
        </p:spPr>
        <p:txBody>
          <a:bodyPr>
            <a:spAutoFit/>
          </a:bodyPr>
          <a:lstStyle/>
          <a:p>
            <a:pPr algn="ctr">
              <a:defRPr/>
            </a:pPr>
            <a:r>
              <a:rPr kumimoji="0" lang="zh-TW" altLang="en-US" sz="2400" b="0" dirty="0">
                <a:latin typeface="KaiTi" panose="02010609060101010101" pitchFamily="49" charset="-122"/>
                <a:ea typeface="KaiTi" panose="02010609060101010101" pitchFamily="49" charset="-122"/>
                <a:sym typeface="Wingdings" pitchFamily="2" charset="2"/>
              </a:rPr>
              <a:t>我們去北</a:t>
            </a:r>
          </a:p>
        </p:txBody>
      </p:sp>
      <p:grpSp>
        <p:nvGrpSpPr>
          <p:cNvPr id="17" name="Group 36">
            <a:extLst>
              <a:ext uri="{FF2B5EF4-FFF2-40B4-BE49-F238E27FC236}">
                <a16:creationId xmlns:a16="http://schemas.microsoft.com/office/drawing/2014/main" id="{80035FFB-F276-4227-93A3-29C0F6196D3E}"/>
              </a:ext>
            </a:extLst>
          </p:cNvPr>
          <p:cNvGrpSpPr>
            <a:grpSpLocks/>
          </p:cNvGrpSpPr>
          <p:nvPr/>
        </p:nvGrpSpPr>
        <p:grpSpPr bwMode="auto">
          <a:xfrm>
            <a:off x="4038600" y="4567231"/>
            <a:ext cx="1676400" cy="457200"/>
            <a:chOff x="1872" y="2544"/>
            <a:chExt cx="1056" cy="288"/>
          </a:xfrm>
          <a:solidFill>
            <a:srgbClr val="99CCFF"/>
          </a:solidFill>
        </p:grpSpPr>
        <p:sp>
          <p:nvSpPr>
            <p:cNvPr id="19" name="Text Box 20">
              <a:extLst>
                <a:ext uri="{FF2B5EF4-FFF2-40B4-BE49-F238E27FC236}">
                  <a16:creationId xmlns:a16="http://schemas.microsoft.com/office/drawing/2014/main" id="{B035ECD2-268A-474C-9EE2-CA91C38141A5}"/>
                </a:ext>
              </a:extLst>
            </p:cNvPr>
            <p:cNvSpPr txBox="1">
              <a:spLocks noChangeArrowheads="1"/>
            </p:cNvSpPr>
            <p:nvPr/>
          </p:nvSpPr>
          <p:spPr bwMode="auto">
            <a:xfrm>
              <a:off x="2160" y="2544"/>
              <a:ext cx="768" cy="288"/>
            </a:xfrm>
            <a:prstGeom prst="rect">
              <a:avLst/>
            </a:prstGeom>
            <a:grpFill/>
            <a:ln w="9525">
              <a:noFill/>
              <a:miter lim="800000"/>
              <a:headEnd/>
              <a:tailEnd/>
            </a:ln>
            <a:effectLst>
              <a:outerShdw blurRad="50800" dist="38100" dir="2700000" algn="tl" rotWithShape="0">
                <a:prstClr val="black">
                  <a:alpha val="40000"/>
                </a:prstClr>
              </a:outerShdw>
            </a:effectLst>
          </p:spPr>
          <p:txBody>
            <a:bodyPr>
              <a:spAutoFit/>
            </a:bodyPr>
            <a:lstStyle/>
            <a:p>
              <a:pPr algn="ctr">
                <a:defRPr/>
              </a:pPr>
              <a:r>
                <a:rPr kumimoji="0" lang="zh-TW" altLang="en-US" sz="2400" b="0" dirty="0">
                  <a:latin typeface="KaiTi" panose="02010609060101010101" pitchFamily="49" charset="-122"/>
                  <a:ea typeface="KaiTi" panose="02010609060101010101" pitchFamily="49" charset="-122"/>
                  <a:sym typeface="Wingdings" pitchFamily="2" charset="2"/>
                </a:rPr>
                <a:t>我們去</a:t>
              </a:r>
            </a:p>
          </p:txBody>
        </p:sp>
        <p:sp>
          <p:nvSpPr>
            <p:cNvPr id="18" name="AutoShape 19">
              <a:extLst>
                <a:ext uri="{FF2B5EF4-FFF2-40B4-BE49-F238E27FC236}">
                  <a16:creationId xmlns:a16="http://schemas.microsoft.com/office/drawing/2014/main" id="{CC509FA3-183C-4D3E-8C8E-B24C8E2459FE}"/>
                </a:ext>
              </a:extLst>
            </p:cNvPr>
            <p:cNvSpPr>
              <a:spLocks noChangeArrowheads="1"/>
            </p:cNvSpPr>
            <p:nvPr/>
          </p:nvSpPr>
          <p:spPr bwMode="auto">
            <a:xfrm>
              <a:off x="1872" y="2592"/>
              <a:ext cx="240" cy="192"/>
            </a:xfrm>
            <a:prstGeom prst="rightArrow">
              <a:avLst>
                <a:gd name="adj1" fmla="val 50000"/>
                <a:gd name="adj2" fmla="val 31250"/>
              </a:avLst>
            </a:prstGeom>
            <a:grpFill/>
            <a:ln w="9525">
              <a:no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grpSp>
      <p:grpSp>
        <p:nvGrpSpPr>
          <p:cNvPr id="20" name="Group 37">
            <a:extLst>
              <a:ext uri="{FF2B5EF4-FFF2-40B4-BE49-F238E27FC236}">
                <a16:creationId xmlns:a16="http://schemas.microsoft.com/office/drawing/2014/main" id="{A17226F1-EB8A-422D-987C-44523A0DED9B}"/>
              </a:ext>
            </a:extLst>
          </p:cNvPr>
          <p:cNvGrpSpPr>
            <a:grpSpLocks/>
          </p:cNvGrpSpPr>
          <p:nvPr/>
        </p:nvGrpSpPr>
        <p:grpSpPr bwMode="auto">
          <a:xfrm>
            <a:off x="5791200" y="4567231"/>
            <a:ext cx="1371600" cy="457200"/>
            <a:chOff x="2976" y="2544"/>
            <a:chExt cx="864" cy="288"/>
          </a:xfrm>
          <a:solidFill>
            <a:srgbClr val="99CCFF"/>
          </a:solidFill>
        </p:grpSpPr>
        <p:sp>
          <p:nvSpPr>
            <p:cNvPr id="22" name="Text Box 22">
              <a:extLst>
                <a:ext uri="{FF2B5EF4-FFF2-40B4-BE49-F238E27FC236}">
                  <a16:creationId xmlns:a16="http://schemas.microsoft.com/office/drawing/2014/main" id="{BD1422F3-D57B-448E-8A3C-CFDCFE2610D7}"/>
                </a:ext>
              </a:extLst>
            </p:cNvPr>
            <p:cNvSpPr txBox="1">
              <a:spLocks noChangeArrowheads="1"/>
            </p:cNvSpPr>
            <p:nvPr/>
          </p:nvSpPr>
          <p:spPr bwMode="auto">
            <a:xfrm>
              <a:off x="3264" y="2544"/>
              <a:ext cx="576" cy="288"/>
            </a:xfrm>
            <a:prstGeom prst="rect">
              <a:avLst/>
            </a:prstGeom>
            <a:grpFill/>
            <a:ln w="9525">
              <a:noFill/>
              <a:miter lim="800000"/>
              <a:headEnd/>
              <a:tailEnd/>
            </a:ln>
            <a:effectLst>
              <a:outerShdw blurRad="50800" dist="38100" dir="2700000" algn="tl" rotWithShape="0">
                <a:prstClr val="black">
                  <a:alpha val="40000"/>
                </a:prstClr>
              </a:outerShdw>
            </a:effectLst>
          </p:spPr>
          <p:txBody>
            <a:bodyPr>
              <a:spAutoFit/>
            </a:bodyPr>
            <a:lstStyle/>
            <a:p>
              <a:pPr algn="ctr">
                <a:defRPr/>
              </a:pPr>
              <a:r>
                <a:rPr kumimoji="0" lang="zh-TW" altLang="en-US" sz="2400" b="0" dirty="0">
                  <a:latin typeface="KaiTi" panose="02010609060101010101" pitchFamily="49" charset="-122"/>
                  <a:ea typeface="KaiTi" panose="02010609060101010101" pitchFamily="49" charset="-122"/>
                  <a:sym typeface="Wingdings" pitchFamily="2" charset="2"/>
                </a:rPr>
                <a:t>我們</a:t>
              </a:r>
            </a:p>
          </p:txBody>
        </p:sp>
        <p:sp>
          <p:nvSpPr>
            <p:cNvPr id="21" name="AutoShape 21">
              <a:extLst>
                <a:ext uri="{FF2B5EF4-FFF2-40B4-BE49-F238E27FC236}">
                  <a16:creationId xmlns:a16="http://schemas.microsoft.com/office/drawing/2014/main" id="{45244591-E229-4258-AC1E-316C5C8F80A6}"/>
                </a:ext>
              </a:extLst>
            </p:cNvPr>
            <p:cNvSpPr>
              <a:spLocks noChangeArrowheads="1"/>
            </p:cNvSpPr>
            <p:nvPr/>
          </p:nvSpPr>
          <p:spPr bwMode="auto">
            <a:xfrm>
              <a:off x="2976" y="2592"/>
              <a:ext cx="240" cy="192"/>
            </a:xfrm>
            <a:prstGeom prst="rightArrow">
              <a:avLst>
                <a:gd name="adj1" fmla="val 50000"/>
                <a:gd name="adj2" fmla="val 31250"/>
              </a:avLst>
            </a:prstGeom>
            <a:grpFill/>
            <a:ln w="9525">
              <a:no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grpSp>
      <p:grpSp>
        <p:nvGrpSpPr>
          <p:cNvPr id="23" name="Group 38">
            <a:extLst>
              <a:ext uri="{FF2B5EF4-FFF2-40B4-BE49-F238E27FC236}">
                <a16:creationId xmlns:a16="http://schemas.microsoft.com/office/drawing/2014/main" id="{26F02B4B-3245-4006-9AF9-CA1D4CF0C454}"/>
              </a:ext>
            </a:extLst>
          </p:cNvPr>
          <p:cNvGrpSpPr>
            <a:grpSpLocks/>
          </p:cNvGrpSpPr>
          <p:nvPr/>
        </p:nvGrpSpPr>
        <p:grpSpPr bwMode="auto">
          <a:xfrm>
            <a:off x="7239001" y="4567236"/>
            <a:ext cx="1646714" cy="461963"/>
            <a:chOff x="3888" y="2544"/>
            <a:chExt cx="943" cy="291"/>
          </a:xfrm>
        </p:grpSpPr>
        <p:sp>
          <p:nvSpPr>
            <p:cNvPr id="24" name="AutoShape 23">
              <a:extLst>
                <a:ext uri="{FF2B5EF4-FFF2-40B4-BE49-F238E27FC236}">
                  <a16:creationId xmlns:a16="http://schemas.microsoft.com/office/drawing/2014/main" id="{EE0A8B81-620C-4C70-8BB0-3FF3928AEC95}"/>
                </a:ext>
              </a:extLst>
            </p:cNvPr>
            <p:cNvSpPr>
              <a:spLocks noChangeArrowheads="1"/>
            </p:cNvSpPr>
            <p:nvPr/>
          </p:nvSpPr>
          <p:spPr bwMode="auto">
            <a:xfrm>
              <a:off x="3888" y="2592"/>
              <a:ext cx="219" cy="192"/>
            </a:xfrm>
            <a:prstGeom prst="rightArrow">
              <a:avLst>
                <a:gd name="adj1" fmla="val 50000"/>
                <a:gd name="adj2" fmla="val 31250"/>
              </a:avLst>
            </a:prstGeom>
            <a:solidFill>
              <a:srgbClr val="99CCFF"/>
            </a:solidFill>
            <a:ln w="9525">
              <a:no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sp>
          <p:nvSpPr>
            <p:cNvPr id="25" name="Text Box 24">
              <a:extLst>
                <a:ext uri="{FF2B5EF4-FFF2-40B4-BE49-F238E27FC236}">
                  <a16:creationId xmlns:a16="http://schemas.microsoft.com/office/drawing/2014/main" id="{F0163E3A-5B1D-4139-B795-58960AABAF03}"/>
                </a:ext>
              </a:extLst>
            </p:cNvPr>
            <p:cNvSpPr txBox="1">
              <a:spLocks noChangeArrowheads="1"/>
            </p:cNvSpPr>
            <p:nvPr/>
          </p:nvSpPr>
          <p:spPr bwMode="auto">
            <a:xfrm>
              <a:off x="4150" y="2544"/>
              <a:ext cx="681" cy="291"/>
            </a:xfrm>
            <a:prstGeom prst="rect">
              <a:avLst/>
            </a:prstGeom>
            <a:solidFill>
              <a:srgbClr val="FDEADA"/>
            </a:solidFill>
            <a:ln w="9525">
              <a:noFill/>
              <a:miter lim="800000"/>
              <a:headEnd/>
              <a:tailEnd/>
            </a:ln>
            <a:effectLst>
              <a:outerShdw blurRad="50800" dist="38100" dir="2700000" algn="tl" rotWithShape="0">
                <a:prstClr val="black">
                  <a:alpha val="40000"/>
                </a:prstClr>
              </a:outerShdw>
            </a:effectLst>
          </p:spPr>
          <p:txBody>
            <a:bodyPr wrap="squar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kumimoji="0" lang="zh-TW"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我們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p>
          </p:txBody>
        </p:sp>
      </p:grpSp>
      <p:sp>
        <p:nvSpPr>
          <p:cNvPr id="26" name="AutoShape 25">
            <a:extLst>
              <a:ext uri="{FF2B5EF4-FFF2-40B4-BE49-F238E27FC236}">
                <a16:creationId xmlns:a16="http://schemas.microsoft.com/office/drawing/2014/main" id="{332FDF86-6033-4606-B9DF-B2639FE4A293}"/>
              </a:ext>
            </a:extLst>
          </p:cNvPr>
          <p:cNvSpPr>
            <a:spLocks noChangeArrowheads="1"/>
          </p:cNvSpPr>
          <p:nvPr/>
        </p:nvSpPr>
        <p:spPr bwMode="auto">
          <a:xfrm>
            <a:off x="8991600" y="4643431"/>
            <a:ext cx="381000" cy="304800"/>
          </a:xfrm>
          <a:prstGeom prst="rightArrow">
            <a:avLst>
              <a:gd name="adj1" fmla="val 50000"/>
              <a:gd name="adj2" fmla="val 31250"/>
            </a:avLst>
          </a:prstGeom>
          <a:solidFill>
            <a:srgbClr val="99CCFF"/>
          </a:solidFill>
          <a:ln>
            <a:noFill/>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sp>
        <p:nvSpPr>
          <p:cNvPr id="27" name="Text Box 26">
            <a:extLst>
              <a:ext uri="{FF2B5EF4-FFF2-40B4-BE49-F238E27FC236}">
                <a16:creationId xmlns:a16="http://schemas.microsoft.com/office/drawing/2014/main" id="{C991C1A3-A8B9-4675-AF86-F67F45E7BEFC}"/>
              </a:ext>
            </a:extLst>
          </p:cNvPr>
          <p:cNvSpPr txBox="1">
            <a:spLocks noChangeArrowheads="1"/>
          </p:cNvSpPr>
          <p:nvPr/>
        </p:nvSpPr>
        <p:spPr bwMode="auto">
          <a:xfrm>
            <a:off x="2438400" y="5176831"/>
            <a:ext cx="1219200" cy="457200"/>
          </a:xfrm>
          <a:prstGeom prst="rect">
            <a:avLst/>
          </a:prstGeom>
          <a:solidFill>
            <a:srgbClr val="99CCFF"/>
          </a:solidFill>
          <a:ln w="9525">
            <a:noFill/>
            <a:miter lim="800000"/>
            <a:headEnd/>
            <a:tailEnd/>
          </a:ln>
          <a:effectLst>
            <a:outerShdw blurRad="50800" dist="38100" dir="2700000" algn="tl" rotWithShape="0">
              <a:prstClr val="black">
                <a:alpha val="40000"/>
              </a:prstClr>
            </a:outerShdw>
          </a:effectLst>
        </p:spPr>
        <p:txBody>
          <a:bodyPr>
            <a:spAutoFit/>
          </a:bodyPr>
          <a:lstStyle/>
          <a:p>
            <a:pPr algn="ctr">
              <a:defRPr/>
            </a:pPr>
            <a:r>
              <a:rPr kumimoji="0" lang="zh-TW" altLang="en-US" sz="2400" b="0" dirty="0">
                <a:latin typeface="KaiTi" panose="02010609060101010101" pitchFamily="49" charset="-122"/>
                <a:ea typeface="KaiTi" panose="02010609060101010101" pitchFamily="49" charset="-122"/>
                <a:sym typeface="Wingdings" pitchFamily="2" charset="2"/>
              </a:rPr>
              <a:t>去北京</a:t>
            </a:r>
          </a:p>
        </p:txBody>
      </p:sp>
      <p:grpSp>
        <p:nvGrpSpPr>
          <p:cNvPr id="28" name="Group 39">
            <a:extLst>
              <a:ext uri="{FF2B5EF4-FFF2-40B4-BE49-F238E27FC236}">
                <a16:creationId xmlns:a16="http://schemas.microsoft.com/office/drawing/2014/main" id="{0E3AF420-0A77-4B6F-8B12-9BE86ADF507E}"/>
              </a:ext>
            </a:extLst>
          </p:cNvPr>
          <p:cNvGrpSpPr>
            <a:grpSpLocks/>
          </p:cNvGrpSpPr>
          <p:nvPr/>
        </p:nvGrpSpPr>
        <p:grpSpPr bwMode="auto">
          <a:xfrm>
            <a:off x="3733800" y="5176831"/>
            <a:ext cx="1371600" cy="457200"/>
            <a:chOff x="1680" y="2976"/>
            <a:chExt cx="864" cy="288"/>
          </a:xfrm>
          <a:solidFill>
            <a:srgbClr val="99CCFF"/>
          </a:solidFill>
        </p:grpSpPr>
        <p:sp>
          <p:nvSpPr>
            <p:cNvPr id="29" name="AutoShape 27">
              <a:extLst>
                <a:ext uri="{FF2B5EF4-FFF2-40B4-BE49-F238E27FC236}">
                  <a16:creationId xmlns:a16="http://schemas.microsoft.com/office/drawing/2014/main" id="{D8ED89CB-22CF-4A23-A0C2-0201E986C622}"/>
                </a:ext>
              </a:extLst>
            </p:cNvPr>
            <p:cNvSpPr>
              <a:spLocks noChangeArrowheads="1"/>
            </p:cNvSpPr>
            <p:nvPr/>
          </p:nvSpPr>
          <p:spPr bwMode="auto">
            <a:xfrm>
              <a:off x="1680" y="3024"/>
              <a:ext cx="240" cy="192"/>
            </a:xfrm>
            <a:prstGeom prst="rightArrow">
              <a:avLst>
                <a:gd name="adj1" fmla="val 50000"/>
                <a:gd name="adj2" fmla="val 31250"/>
              </a:avLst>
            </a:prstGeom>
            <a:grpFill/>
            <a:ln w="9525">
              <a:no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sp>
          <p:nvSpPr>
            <p:cNvPr id="30" name="Text Box 28">
              <a:extLst>
                <a:ext uri="{FF2B5EF4-FFF2-40B4-BE49-F238E27FC236}">
                  <a16:creationId xmlns:a16="http://schemas.microsoft.com/office/drawing/2014/main" id="{07A9777C-DB0B-47D3-8865-1DF7C4E482F6}"/>
                </a:ext>
              </a:extLst>
            </p:cNvPr>
            <p:cNvSpPr txBox="1">
              <a:spLocks noChangeArrowheads="1"/>
            </p:cNvSpPr>
            <p:nvPr/>
          </p:nvSpPr>
          <p:spPr bwMode="auto">
            <a:xfrm>
              <a:off x="1968" y="2976"/>
              <a:ext cx="576" cy="288"/>
            </a:xfrm>
            <a:prstGeom prst="rect">
              <a:avLst/>
            </a:prstGeom>
            <a:grpFill/>
            <a:ln w="9525">
              <a:noFill/>
              <a:miter lim="800000"/>
              <a:headEnd/>
              <a:tailEnd/>
            </a:ln>
            <a:effectLst>
              <a:outerShdw blurRad="50800" dist="38100" dir="2700000" algn="tl" rotWithShape="0">
                <a:prstClr val="black">
                  <a:alpha val="40000"/>
                </a:prstClr>
              </a:outerShdw>
            </a:effectLst>
          </p:spPr>
          <p:txBody>
            <a:bodyPr>
              <a:spAutoFit/>
            </a:bodyPr>
            <a:lstStyle/>
            <a:p>
              <a:pPr algn="ctr">
                <a:defRPr/>
              </a:pPr>
              <a:r>
                <a:rPr kumimoji="0" lang="zh-TW" altLang="en-US" sz="2400" b="0" dirty="0">
                  <a:latin typeface="KaiTi" panose="02010609060101010101" pitchFamily="49" charset="-122"/>
                  <a:ea typeface="KaiTi" panose="02010609060101010101" pitchFamily="49" charset="-122"/>
                  <a:sym typeface="Wingdings" pitchFamily="2" charset="2"/>
                </a:rPr>
                <a:t>去北</a:t>
              </a:r>
            </a:p>
          </p:txBody>
        </p:sp>
      </p:grpSp>
      <p:grpSp>
        <p:nvGrpSpPr>
          <p:cNvPr id="31" name="Group 40">
            <a:extLst>
              <a:ext uri="{FF2B5EF4-FFF2-40B4-BE49-F238E27FC236}">
                <a16:creationId xmlns:a16="http://schemas.microsoft.com/office/drawing/2014/main" id="{E19B6031-90B7-4C30-85BA-3E2F29B638BA}"/>
              </a:ext>
            </a:extLst>
          </p:cNvPr>
          <p:cNvGrpSpPr>
            <a:grpSpLocks/>
          </p:cNvGrpSpPr>
          <p:nvPr/>
        </p:nvGrpSpPr>
        <p:grpSpPr bwMode="auto">
          <a:xfrm>
            <a:off x="5181600" y="5176837"/>
            <a:ext cx="1295400" cy="461963"/>
            <a:chOff x="2592" y="2976"/>
            <a:chExt cx="816" cy="291"/>
          </a:xfrm>
        </p:grpSpPr>
        <p:sp>
          <p:nvSpPr>
            <p:cNvPr id="32" name="AutoShape 29">
              <a:extLst>
                <a:ext uri="{FF2B5EF4-FFF2-40B4-BE49-F238E27FC236}">
                  <a16:creationId xmlns:a16="http://schemas.microsoft.com/office/drawing/2014/main" id="{52EB2E65-D5E8-498A-AAC6-D0A8D341E235}"/>
                </a:ext>
              </a:extLst>
            </p:cNvPr>
            <p:cNvSpPr>
              <a:spLocks noChangeArrowheads="1"/>
            </p:cNvSpPr>
            <p:nvPr/>
          </p:nvSpPr>
          <p:spPr bwMode="auto">
            <a:xfrm>
              <a:off x="2592" y="3024"/>
              <a:ext cx="240" cy="192"/>
            </a:xfrm>
            <a:prstGeom prst="rightArrow">
              <a:avLst>
                <a:gd name="adj1" fmla="val 50000"/>
                <a:gd name="adj2" fmla="val 31250"/>
              </a:avLst>
            </a:prstGeom>
            <a:solidFill>
              <a:srgbClr val="99CCFF"/>
            </a:solidFill>
            <a:ln w="9525">
              <a:no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sp>
          <p:nvSpPr>
            <p:cNvPr id="33" name="Text Box 30">
              <a:extLst>
                <a:ext uri="{FF2B5EF4-FFF2-40B4-BE49-F238E27FC236}">
                  <a16:creationId xmlns:a16="http://schemas.microsoft.com/office/drawing/2014/main" id="{B79220FD-BF9E-49CE-9465-B80428A2FB1A}"/>
                </a:ext>
              </a:extLst>
            </p:cNvPr>
            <p:cNvSpPr txBox="1">
              <a:spLocks noChangeArrowheads="1"/>
            </p:cNvSpPr>
            <p:nvPr/>
          </p:nvSpPr>
          <p:spPr bwMode="auto">
            <a:xfrm>
              <a:off x="2880" y="2976"/>
              <a:ext cx="528" cy="291"/>
            </a:xfrm>
            <a:prstGeom prst="rect">
              <a:avLst/>
            </a:prstGeom>
            <a:solidFill>
              <a:srgbClr val="FDEADA"/>
            </a:solidFill>
            <a:ln w="9525">
              <a:noFill/>
              <a:miter lim="800000"/>
              <a:headEnd/>
              <a:tailEnd/>
            </a:ln>
            <a:effectLst>
              <a:outerShdw blurRad="50800" dist="38100" dir="2700000" algn="tl" rotWithShape="0">
                <a:prstClr val="black">
                  <a:alpha val="40000"/>
                </a:prstClr>
              </a:outerShdw>
            </a:effectLst>
          </p:spPr>
          <p:txBody>
            <a:bodyPr wrap="squar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kumimoji="0" lang="zh-TW"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去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p>
          </p:txBody>
        </p:sp>
      </p:grpSp>
      <p:sp>
        <p:nvSpPr>
          <p:cNvPr id="34" name="AutoShape 31">
            <a:extLst>
              <a:ext uri="{FF2B5EF4-FFF2-40B4-BE49-F238E27FC236}">
                <a16:creationId xmlns:a16="http://schemas.microsoft.com/office/drawing/2014/main" id="{B97B721A-CE5A-4A7F-AA97-F7EA5BA4A9DC}"/>
              </a:ext>
            </a:extLst>
          </p:cNvPr>
          <p:cNvSpPr>
            <a:spLocks noChangeArrowheads="1"/>
          </p:cNvSpPr>
          <p:nvPr/>
        </p:nvSpPr>
        <p:spPr bwMode="auto">
          <a:xfrm>
            <a:off x="6553200" y="5253031"/>
            <a:ext cx="381000" cy="304800"/>
          </a:xfrm>
          <a:prstGeom prst="rightArrow">
            <a:avLst>
              <a:gd name="adj1" fmla="val 50000"/>
              <a:gd name="adj2" fmla="val 31250"/>
            </a:avLst>
          </a:prstGeom>
          <a:solidFill>
            <a:srgbClr val="99CCFF"/>
          </a:solidFill>
          <a:ln>
            <a:noFill/>
          </a:ln>
        </p:spPr>
        <p:txBody>
          <a:bodyPr wrap="none" anchor="ct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eaLnBrk="1" hangingPunct="1">
              <a:spcBef>
                <a:spcPct val="0"/>
              </a:spcBef>
              <a:buClrTx/>
              <a:buSzTx/>
              <a:buFontTx/>
              <a:buNone/>
            </a:pPr>
            <a:endParaRPr lang="en-US" altLang="zh-TW" sz="2000" b="0">
              <a:solidFill>
                <a:schemeClr val="tx1"/>
              </a:solidFill>
              <a:latin typeface="KaiTi" panose="02010609060101010101" pitchFamily="49" charset="-122"/>
              <a:ea typeface="KaiTi" panose="02010609060101010101" pitchFamily="49" charset="-122"/>
            </a:endParaRPr>
          </a:p>
        </p:txBody>
      </p:sp>
      <p:sp>
        <p:nvSpPr>
          <p:cNvPr id="35" name="Text Box 32">
            <a:extLst>
              <a:ext uri="{FF2B5EF4-FFF2-40B4-BE49-F238E27FC236}">
                <a16:creationId xmlns:a16="http://schemas.microsoft.com/office/drawing/2014/main" id="{8EFA6B8A-F6BA-4DAE-8E50-DE2738BA4F76}"/>
              </a:ext>
            </a:extLst>
          </p:cNvPr>
          <p:cNvSpPr txBox="1">
            <a:spLocks noChangeArrowheads="1"/>
          </p:cNvSpPr>
          <p:nvPr/>
        </p:nvSpPr>
        <p:spPr bwMode="auto">
          <a:xfrm>
            <a:off x="7010400" y="5176831"/>
            <a:ext cx="914400" cy="457200"/>
          </a:xfrm>
          <a:prstGeom prst="rect">
            <a:avLst/>
          </a:prstGeom>
          <a:solidFill>
            <a:srgbClr val="FDEADA"/>
          </a:solidFill>
          <a:ln>
            <a:noFill/>
          </a:ln>
          <a:effectLst>
            <a:outerShdw blurRad="50800" dist="38100" dir="2700000" algn="tl" rotWithShape="0">
              <a:prstClr val="black">
                <a:alpha val="40000"/>
              </a:prstClr>
            </a:outerShdw>
          </a:effectLst>
        </p:spPr>
        <p:txBody>
          <a:bodyPr>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lgn="ctr">
              <a:spcBef>
                <a:spcPct val="0"/>
              </a:spcBef>
              <a:buClrTx/>
              <a:buSzTx/>
              <a:buFontTx/>
              <a:buNone/>
            </a:pPr>
            <a:r>
              <a:rPr kumimoji="0" lang="zh-TW"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北京</a:t>
            </a:r>
          </a:p>
        </p:txBody>
      </p:sp>
    </p:spTree>
    <p:extLst>
      <p:ext uri="{BB962C8B-B14F-4D97-AF65-F5344CB8AC3E}">
        <p14:creationId xmlns:p14="http://schemas.microsoft.com/office/powerpoint/2010/main" val="300982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heckerboard(across)">
                                      <p:cBhvr>
                                        <p:cTn id="28" dur="500"/>
                                        <p:tgtEl>
                                          <p:spTgt spid="15"/>
                                        </p:tgtEl>
                                      </p:cBhvr>
                                    </p:animEffect>
                                  </p:childTnLst>
                                </p:cTn>
                              </p:par>
                            </p:childTnLst>
                          </p:cTn>
                        </p:par>
                        <p:par>
                          <p:cTn id="29" fill="hold">
                            <p:stCondLst>
                              <p:cond delay="500"/>
                            </p:stCondLst>
                            <p:childTnLst>
                              <p:par>
                                <p:cTn id="30" presetID="2" presetClass="entr" presetSubtype="3"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checkerboard(across)">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checkerboard(across)">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checkerboard(across)">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checkerboard(across)">
                                      <p:cBhvr>
                                        <p:cTn id="53" dur="500"/>
                                        <p:tgtEl>
                                          <p:spTgt spid="26"/>
                                        </p:tgtEl>
                                      </p:cBhvr>
                                    </p:animEffect>
                                  </p:childTnLst>
                                </p:cTn>
                              </p:par>
                            </p:childTnLst>
                          </p:cTn>
                        </p:par>
                        <p:par>
                          <p:cTn id="54" fill="hold">
                            <p:stCondLst>
                              <p:cond delay="500"/>
                            </p:stCondLst>
                            <p:childTnLst>
                              <p:par>
                                <p:cTn id="55" presetID="2" presetClass="entr" presetSubtype="3" fill="hold" grpId="0" nodeType="after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additive="base">
                                        <p:cTn id="57" dur="500" fill="hold"/>
                                        <p:tgtEl>
                                          <p:spTgt spid="27"/>
                                        </p:tgtEl>
                                        <p:attrNameLst>
                                          <p:attrName>ppt_x</p:attrName>
                                        </p:attrNameLst>
                                      </p:cBhvr>
                                      <p:tavLst>
                                        <p:tav tm="0">
                                          <p:val>
                                            <p:strVal val="1+#ppt_w/2"/>
                                          </p:val>
                                        </p:tav>
                                        <p:tav tm="100000">
                                          <p:val>
                                            <p:strVal val="#ppt_x"/>
                                          </p:val>
                                        </p:tav>
                                      </p:tavLst>
                                    </p:anim>
                                    <p:anim calcmode="lin" valueType="num">
                                      <p:cBhvr additive="base">
                                        <p:cTn id="58"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checkerboard(across)">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checkerboard(across)">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checkerboard(across)">
                                      <p:cBhvr>
                                        <p:cTn id="73" dur="500"/>
                                        <p:tgtEl>
                                          <p:spTgt spid="34"/>
                                        </p:tgtEl>
                                      </p:cBhvr>
                                    </p:animEffect>
                                  </p:childTnLst>
                                </p:cTn>
                              </p:par>
                            </p:childTnLst>
                          </p:cTn>
                        </p:par>
                        <p:par>
                          <p:cTn id="74" fill="hold">
                            <p:stCondLst>
                              <p:cond delay="500"/>
                            </p:stCondLst>
                            <p:childTnLst>
                              <p:par>
                                <p:cTn id="75" presetID="2" presetClass="entr" presetSubtype="3" fill="hold" grpId="0" nodeType="after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fill="hold"/>
                                        <p:tgtEl>
                                          <p:spTgt spid="35"/>
                                        </p:tgtEl>
                                        <p:attrNameLst>
                                          <p:attrName>ppt_x</p:attrName>
                                        </p:attrNameLst>
                                      </p:cBhvr>
                                      <p:tavLst>
                                        <p:tav tm="0">
                                          <p:val>
                                            <p:strVal val="1+#ppt_w/2"/>
                                          </p:val>
                                        </p:tav>
                                        <p:tav tm="100000">
                                          <p:val>
                                            <p:strVal val="#ppt_x"/>
                                          </p:val>
                                        </p:tav>
                                      </p:tavLst>
                                    </p:anim>
                                    <p:anim calcmode="lin" valueType="num">
                                      <p:cBhvr additive="base">
                                        <p:cTn id="78" dur="500" fill="hold"/>
                                        <p:tgtEl>
                                          <p:spTgt spid="3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6" grpId="0" animBg="1"/>
      <p:bldP spid="26" grpId="0" animBg="1"/>
      <p:bldP spid="27" grpId="0" animBg="1"/>
      <p:bldP spid="34" grpId="0" animBg="1"/>
      <p:bldP spid="3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21A5B09-17A3-4DC6-8DF4-9FD3D0A9D3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27</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8CBA9377-F5F2-4E17-9833-2D29CF80E8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eaLnBrk="1" hangingPunct="1"/>
            <a:r>
              <a:rPr lang="en-US" altLang="zh-TW" dirty="0"/>
              <a:t>Dictionary-based Word Segmentation with </a:t>
            </a:r>
            <a:r>
              <a:rPr lang="en-US" altLang="zh-TW" dirty="0">
                <a:solidFill>
                  <a:srgbClr val="FF0000"/>
                </a:solidFill>
              </a:rPr>
              <a:t>Forward Minimum Matching</a:t>
            </a:r>
          </a:p>
          <a:p>
            <a:pPr lvl="2" eaLnBrk="1" hangingPunct="1">
              <a:spcBef>
                <a:spcPts val="600"/>
              </a:spcBef>
            </a:pPr>
            <a:r>
              <a:rPr lang="en-US" altLang="zh-CN" dirty="0"/>
              <a:t>(1) </a:t>
            </a:r>
            <a:r>
              <a:rPr lang="en-US" altLang="zh-TW" dirty="0"/>
              <a:t>From left to right, select a sub-string with </a:t>
            </a:r>
            <a:r>
              <a:rPr lang="en-US" altLang="zh-TW" dirty="0">
                <a:solidFill>
                  <a:srgbClr val="FF3300"/>
                </a:solidFill>
              </a:rPr>
              <a:t>two</a:t>
            </a:r>
            <a:r>
              <a:rPr lang="en-US" altLang="zh-TW" dirty="0"/>
              <a:t> characters and match it with the words in a dictionary.</a:t>
            </a:r>
          </a:p>
          <a:p>
            <a:pPr lvl="2" eaLnBrk="1" hangingPunct="1">
              <a:spcBef>
                <a:spcPts val="600"/>
              </a:spcBef>
            </a:pPr>
            <a:r>
              <a:rPr lang="en-US" altLang="zh-CN" dirty="0"/>
              <a:t>(2) </a:t>
            </a:r>
            <a:r>
              <a:rPr lang="en-US" altLang="zh-TW" dirty="0"/>
              <a:t>If it is matched successfully, move two characters ahead and match again.</a:t>
            </a:r>
          </a:p>
          <a:p>
            <a:pPr lvl="2" eaLnBrk="1" hangingPunct="1">
              <a:spcBef>
                <a:spcPts val="600"/>
              </a:spcBef>
            </a:pPr>
            <a:r>
              <a:rPr lang="en-US" altLang="zh-CN" dirty="0"/>
              <a:t>(3) </a:t>
            </a:r>
            <a:r>
              <a:rPr lang="en-US" altLang="zh-TW" dirty="0"/>
              <a:t>Otherwise, </a:t>
            </a:r>
            <a:r>
              <a:rPr lang="en-US" altLang="zh-TW" dirty="0">
                <a:solidFill>
                  <a:srgbClr val="FF3300"/>
                </a:solidFill>
              </a:rPr>
              <a:t>add</a:t>
            </a:r>
            <a:r>
              <a:rPr lang="en-US" altLang="zh-TW" dirty="0"/>
              <a:t> one character each time and match again until the word is found.</a:t>
            </a:r>
          </a:p>
          <a:p>
            <a:pPr lvl="2" eaLnBrk="1" hangingPunct="1">
              <a:spcBef>
                <a:spcPts val="600"/>
              </a:spcBef>
            </a:pPr>
            <a:r>
              <a:rPr lang="en-US" altLang="zh-CN" dirty="0"/>
              <a:t>(4) </a:t>
            </a:r>
            <a:r>
              <a:rPr lang="en-US" altLang="zh-TW" dirty="0"/>
              <a:t>When the length=</a:t>
            </a:r>
            <a:r>
              <a:rPr lang="en-US" altLang="zh-TW" i="1" dirty="0" err="1"/>
              <a:t>MaxL</a:t>
            </a:r>
            <a:r>
              <a:rPr lang="en-US" altLang="zh-CN" i="1" dirty="0" err="1"/>
              <a:t>en</a:t>
            </a:r>
            <a:r>
              <a:rPr lang="en-US" altLang="zh-TW" dirty="0"/>
              <a:t> </a:t>
            </a:r>
            <a:r>
              <a:rPr lang="en-US" altLang="zh-CN" dirty="0"/>
              <a:t>and the</a:t>
            </a:r>
            <a:r>
              <a:rPr lang="en-US" altLang="zh-TW" dirty="0"/>
              <a:t> matching still fails, regard the current character as a word.</a:t>
            </a:r>
          </a:p>
        </p:txBody>
      </p:sp>
      <p:sp>
        <p:nvSpPr>
          <p:cNvPr id="34820" name="Rectangle 3">
            <a:extLst>
              <a:ext uri="{FF2B5EF4-FFF2-40B4-BE49-F238E27FC236}">
                <a16:creationId xmlns:a16="http://schemas.microsoft.com/office/drawing/2014/main" id="{6808DE75-0005-4D50-A1AE-5B77869FE328}"/>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Tree>
    <p:extLst>
      <p:ext uri="{BB962C8B-B14F-4D97-AF65-F5344CB8AC3E}">
        <p14:creationId xmlns:p14="http://schemas.microsoft.com/office/powerpoint/2010/main" val="1497142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21A5B09-17A3-4DC6-8DF4-9FD3D0A9D3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28</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8CBA9377-F5F2-4E17-9833-2D29CF80E8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eaLnBrk="1" hangingPunct="1">
              <a:spcBef>
                <a:spcPts val="600"/>
              </a:spcBef>
            </a:pPr>
            <a:r>
              <a:rPr lang="en-US" altLang="zh-TW" dirty="0"/>
              <a:t>Dictionary-based Word Segmentation with Forward Minimum Matching</a:t>
            </a:r>
          </a:p>
          <a:p>
            <a:pPr lvl="2" eaLnBrk="1" hangingPunct="1">
              <a:spcBef>
                <a:spcPts val="600"/>
              </a:spcBef>
            </a:pPr>
            <a:r>
              <a:rPr lang="en-US" altLang="zh-CN" dirty="0"/>
              <a:t>Example: Segment the character string of </a:t>
            </a:r>
            <a:r>
              <a:rPr kumimoji="0" lang="zh-TW" altLang="en-US" dirty="0">
                <a:ea typeface="KaiTi" panose="02010609060101010101" pitchFamily="49" charset="-122"/>
                <a:sym typeface="Wingdings" panose="05000000000000000000" pitchFamily="2" charset="2"/>
              </a:rPr>
              <a:t>後天我們去北京</a:t>
            </a:r>
            <a:r>
              <a:rPr lang="en-US" altLang="zh-CN" dirty="0"/>
              <a:t> with the forward minimum matching approach (Let </a:t>
            </a:r>
            <a:r>
              <a:rPr kumimoji="0" lang="en-US" altLang="zh-TW" i="1" dirty="0" err="1"/>
              <a:t>MaxL</a:t>
            </a:r>
            <a:r>
              <a:rPr kumimoji="0" lang="en-US" altLang="zh-CN" i="1" dirty="0" err="1"/>
              <a:t>en</a:t>
            </a:r>
            <a:r>
              <a:rPr kumimoji="0" lang="en-US" altLang="zh-CN" dirty="0"/>
              <a:t>=</a:t>
            </a:r>
            <a:r>
              <a:rPr kumimoji="0" lang="en-US" altLang="zh-TW" dirty="0"/>
              <a:t>4</a:t>
            </a:r>
            <a:r>
              <a:rPr lang="en-US" altLang="zh-CN" dirty="0"/>
              <a:t>) and a given dictionary </a:t>
            </a:r>
            <a:r>
              <a:rPr lang="en-US" altLang="zh-HK" dirty="0"/>
              <a:t>{</a:t>
            </a:r>
            <a:r>
              <a:rPr kumimoji="0" lang="zh-TW" altLang="en-US" dirty="0">
                <a:ea typeface="KaiTi" panose="02010609060101010101" pitchFamily="49" charset="-122"/>
                <a:sym typeface="Wingdings" panose="05000000000000000000" pitchFamily="2" charset="2"/>
              </a:rPr>
              <a:t>後天</a:t>
            </a:r>
            <a:r>
              <a:rPr lang="en-US" altLang="zh-HK" dirty="0">
                <a:ea typeface="KaiTi" panose="02010609060101010101" pitchFamily="49" charset="-122"/>
              </a:rPr>
              <a:t>,</a:t>
            </a:r>
            <a:r>
              <a:rPr kumimoji="0" lang="zh-TW" altLang="en-US" dirty="0">
                <a:ea typeface="KaiTi" panose="02010609060101010101" pitchFamily="49" charset="-122"/>
                <a:sym typeface="Wingdings" panose="05000000000000000000" pitchFamily="2" charset="2"/>
              </a:rPr>
              <a:t>我們</a:t>
            </a:r>
            <a:r>
              <a:rPr lang="en-US" altLang="zh-HK" dirty="0">
                <a:ea typeface="KaiTi" panose="02010609060101010101" pitchFamily="49" charset="-122"/>
              </a:rPr>
              <a:t>,</a:t>
            </a:r>
            <a:r>
              <a:rPr kumimoji="0" lang="zh-TW" altLang="en-US" dirty="0">
                <a:ea typeface="KaiTi" panose="02010609060101010101" pitchFamily="49" charset="-122"/>
                <a:sym typeface="Wingdings" panose="05000000000000000000" pitchFamily="2" charset="2"/>
              </a:rPr>
              <a:t>去</a:t>
            </a:r>
            <a:r>
              <a:rPr lang="en-US" altLang="zh-CN" dirty="0">
                <a:ea typeface="KaiTi" panose="02010609060101010101" pitchFamily="49" charset="-122"/>
              </a:rPr>
              <a:t>,</a:t>
            </a:r>
            <a:r>
              <a:rPr kumimoji="0" lang="zh-TW" altLang="en-US" dirty="0">
                <a:ea typeface="KaiTi" panose="02010609060101010101" pitchFamily="49" charset="-122"/>
                <a:sym typeface="Wingdings" panose="05000000000000000000" pitchFamily="2" charset="2"/>
              </a:rPr>
              <a:t>北京</a:t>
            </a:r>
            <a:r>
              <a:rPr lang="en-US" altLang="zh-HK" dirty="0"/>
              <a:t>}</a:t>
            </a:r>
            <a:r>
              <a:rPr lang="en-US" altLang="zh-CN" dirty="0"/>
              <a:t>.</a:t>
            </a:r>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endParaRPr lang="en-US" altLang="zh-CN" dirty="0"/>
          </a:p>
        </p:txBody>
      </p:sp>
      <p:sp>
        <p:nvSpPr>
          <p:cNvPr id="34820" name="Rectangle 3">
            <a:extLst>
              <a:ext uri="{FF2B5EF4-FFF2-40B4-BE49-F238E27FC236}">
                <a16:creationId xmlns:a16="http://schemas.microsoft.com/office/drawing/2014/main" id="{6808DE75-0005-4D50-A1AE-5B77869FE328}"/>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
        <p:nvSpPr>
          <p:cNvPr id="36" name="Text Box 4">
            <a:extLst>
              <a:ext uri="{FF2B5EF4-FFF2-40B4-BE49-F238E27FC236}">
                <a16:creationId xmlns:a16="http://schemas.microsoft.com/office/drawing/2014/main" id="{5E106573-3DDA-4A1A-9D05-A8938D25642D}"/>
              </a:ext>
            </a:extLst>
          </p:cNvPr>
          <p:cNvSpPr txBox="1">
            <a:spLocks noChangeArrowheads="1"/>
          </p:cNvSpPr>
          <p:nvPr/>
        </p:nvSpPr>
        <p:spPr bwMode="auto">
          <a:xfrm>
            <a:off x="2743200" y="3952864"/>
            <a:ext cx="914400" cy="461665"/>
          </a:xfrm>
          <a:prstGeom prst="rect">
            <a:avLst/>
          </a:prstGeom>
          <a:solidFill>
            <a:srgbClr val="99CCFF"/>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0" hangingPunct="0">
              <a:defRPr/>
            </a:pPr>
            <a:r>
              <a:rPr kumimoji="0" lang="zh-TW" altLang="en-US" sz="2400" b="0" dirty="0">
                <a:latin typeface="KaiTi" panose="02010609060101010101" pitchFamily="49" charset="-122"/>
                <a:ea typeface="KaiTi" panose="02010609060101010101" pitchFamily="49" charset="-122"/>
                <a:sym typeface="Wingdings" pitchFamily="2" charset="2"/>
              </a:rPr>
              <a:t>後天</a:t>
            </a:r>
          </a:p>
        </p:txBody>
      </p:sp>
      <p:grpSp>
        <p:nvGrpSpPr>
          <p:cNvPr id="37" name="Group 5">
            <a:extLst>
              <a:ext uri="{FF2B5EF4-FFF2-40B4-BE49-F238E27FC236}">
                <a16:creationId xmlns:a16="http://schemas.microsoft.com/office/drawing/2014/main" id="{BFFCB22D-6CE8-485F-A1C9-C7BEDE6E92C4}"/>
              </a:ext>
            </a:extLst>
          </p:cNvPr>
          <p:cNvGrpSpPr>
            <a:grpSpLocks/>
          </p:cNvGrpSpPr>
          <p:nvPr/>
        </p:nvGrpSpPr>
        <p:grpSpPr bwMode="auto">
          <a:xfrm>
            <a:off x="3808892" y="3952868"/>
            <a:ext cx="1678147" cy="461963"/>
            <a:chOff x="3931" y="2112"/>
            <a:chExt cx="961" cy="291"/>
          </a:xfrm>
        </p:grpSpPr>
        <p:sp>
          <p:nvSpPr>
            <p:cNvPr id="38" name="AutoShape 6">
              <a:extLst>
                <a:ext uri="{FF2B5EF4-FFF2-40B4-BE49-F238E27FC236}">
                  <a16:creationId xmlns:a16="http://schemas.microsoft.com/office/drawing/2014/main" id="{D9B5B53A-F278-4D93-A248-82432F61CE71}"/>
                </a:ext>
              </a:extLst>
            </p:cNvPr>
            <p:cNvSpPr>
              <a:spLocks noChangeArrowheads="1"/>
            </p:cNvSpPr>
            <p:nvPr/>
          </p:nvSpPr>
          <p:spPr bwMode="auto">
            <a:xfrm>
              <a:off x="3931" y="2160"/>
              <a:ext cx="219" cy="192"/>
            </a:xfrm>
            <a:prstGeom prst="rightArrow">
              <a:avLst>
                <a:gd name="adj1" fmla="val 50000"/>
                <a:gd name="adj2" fmla="val 31250"/>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sz="2400" b="0">
                <a:latin typeface="KaiTi" panose="02010609060101010101" pitchFamily="49" charset="-122"/>
                <a:ea typeface="KaiTi" panose="02010609060101010101" pitchFamily="49" charset="-122"/>
              </a:endParaRPr>
            </a:p>
          </p:txBody>
        </p:sp>
        <p:sp>
          <p:nvSpPr>
            <p:cNvPr id="39" name="Text Box 7">
              <a:extLst>
                <a:ext uri="{FF2B5EF4-FFF2-40B4-BE49-F238E27FC236}">
                  <a16:creationId xmlns:a16="http://schemas.microsoft.com/office/drawing/2014/main" id="{E1B974CA-4DA3-4407-BD24-69C8158DD231}"/>
                </a:ext>
              </a:extLst>
            </p:cNvPr>
            <p:cNvSpPr txBox="1">
              <a:spLocks noChangeArrowheads="1"/>
            </p:cNvSpPr>
            <p:nvPr/>
          </p:nvSpPr>
          <p:spPr bwMode="auto">
            <a:xfrm>
              <a:off x="4176" y="2112"/>
              <a:ext cx="716" cy="291"/>
            </a:xfrm>
            <a:prstGeom prst="rect">
              <a:avLst/>
            </a:prstGeom>
            <a:solidFill>
              <a:srgbClr val="FDEADA"/>
            </a:solidFill>
            <a:ln w="9525">
              <a:noFill/>
              <a:miter lim="800000"/>
              <a:headEnd/>
              <a:tailEnd/>
            </a:ln>
            <a:effectLst>
              <a:outerShdw blurRad="50800" dist="38100" dir="2700000" algn="tl" rotWithShape="0">
                <a:prstClr val="black">
                  <a:alpha val="40000"/>
                </a:prstClr>
              </a:outerShdw>
            </a:effectLst>
          </p:spPr>
          <p:txBody>
            <a:bodyPr wrap="square">
              <a:spAutoFit/>
            </a:bodyP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r>
                <a:rPr kumimoji="0" lang="zh-TW" altLang="en-US" sz="2400" b="0" dirty="0">
                  <a:latin typeface="KaiTi" panose="02010609060101010101" pitchFamily="49" charset="-122"/>
                  <a:ea typeface="KaiTi" panose="02010609060101010101" pitchFamily="49" charset="-122"/>
                  <a:sym typeface="Wingdings" panose="05000000000000000000" pitchFamily="2" charset="2"/>
                </a:rPr>
                <a:t>後天 </a:t>
              </a:r>
              <a:r>
                <a:rPr kumimoji="0" lang="zh-TW" altLang="en-US" sz="2400" b="0" dirty="0">
                  <a:latin typeface="KaiTi" panose="02010609060101010101" pitchFamily="49" charset="-122"/>
                  <a:ea typeface="KaiTi" panose="02010609060101010101" pitchFamily="49" charset="-122"/>
                  <a:sym typeface="Symbol" panose="05050102010706020507" pitchFamily="18" charset="2"/>
                </a:rPr>
                <a:t></a:t>
              </a:r>
            </a:p>
          </p:txBody>
        </p:sp>
      </p:grpSp>
      <p:grpSp>
        <p:nvGrpSpPr>
          <p:cNvPr id="40" name="Group 8">
            <a:extLst>
              <a:ext uri="{FF2B5EF4-FFF2-40B4-BE49-F238E27FC236}">
                <a16:creationId xmlns:a16="http://schemas.microsoft.com/office/drawing/2014/main" id="{8AC30AD2-68B8-498F-97E8-7355DB1DDF3B}"/>
              </a:ext>
            </a:extLst>
          </p:cNvPr>
          <p:cNvGrpSpPr>
            <a:grpSpLocks/>
          </p:cNvGrpSpPr>
          <p:nvPr/>
        </p:nvGrpSpPr>
        <p:grpSpPr bwMode="auto">
          <a:xfrm>
            <a:off x="5638800" y="3952868"/>
            <a:ext cx="1371600" cy="461963"/>
            <a:chOff x="2976" y="2544"/>
            <a:chExt cx="864" cy="291"/>
          </a:xfrm>
        </p:grpSpPr>
        <p:sp>
          <p:nvSpPr>
            <p:cNvPr id="41" name="AutoShape 9">
              <a:extLst>
                <a:ext uri="{FF2B5EF4-FFF2-40B4-BE49-F238E27FC236}">
                  <a16:creationId xmlns:a16="http://schemas.microsoft.com/office/drawing/2014/main" id="{27BCE4C6-C668-40B2-86BD-24474EDB1769}"/>
                </a:ext>
              </a:extLst>
            </p:cNvPr>
            <p:cNvSpPr>
              <a:spLocks noChangeArrowheads="1"/>
            </p:cNvSpPr>
            <p:nvPr/>
          </p:nvSpPr>
          <p:spPr bwMode="auto">
            <a:xfrm>
              <a:off x="2976" y="2592"/>
              <a:ext cx="240" cy="192"/>
            </a:xfrm>
            <a:prstGeom prst="rightArrow">
              <a:avLst>
                <a:gd name="adj1" fmla="val 50000"/>
                <a:gd name="adj2" fmla="val 31250"/>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sz="2400" b="0">
                <a:latin typeface="KaiTi" panose="02010609060101010101" pitchFamily="49" charset="-122"/>
                <a:ea typeface="KaiTi" panose="02010609060101010101" pitchFamily="49" charset="-122"/>
              </a:endParaRPr>
            </a:p>
          </p:txBody>
        </p:sp>
        <p:sp>
          <p:nvSpPr>
            <p:cNvPr id="42" name="Text Box 10">
              <a:extLst>
                <a:ext uri="{FF2B5EF4-FFF2-40B4-BE49-F238E27FC236}">
                  <a16:creationId xmlns:a16="http://schemas.microsoft.com/office/drawing/2014/main" id="{1340BE68-8504-43B1-ABB3-5089E9BBA7F7}"/>
                </a:ext>
              </a:extLst>
            </p:cNvPr>
            <p:cNvSpPr txBox="1">
              <a:spLocks noChangeArrowheads="1"/>
            </p:cNvSpPr>
            <p:nvPr/>
          </p:nvSpPr>
          <p:spPr bwMode="auto">
            <a:xfrm>
              <a:off x="3264" y="2544"/>
              <a:ext cx="576" cy="291"/>
            </a:xfrm>
            <a:prstGeom prst="rect">
              <a:avLst/>
            </a:prstGeom>
            <a:solidFill>
              <a:srgbClr val="99CCFF"/>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0" hangingPunct="0">
                <a:defRPr/>
              </a:pPr>
              <a:r>
                <a:rPr kumimoji="0" lang="zh-TW" altLang="en-US" sz="2400" b="0" dirty="0">
                  <a:latin typeface="KaiTi" panose="02010609060101010101" pitchFamily="49" charset="-122"/>
                  <a:ea typeface="KaiTi" panose="02010609060101010101" pitchFamily="49" charset="-122"/>
                  <a:sym typeface="Wingdings" pitchFamily="2" charset="2"/>
                </a:rPr>
                <a:t>我們</a:t>
              </a:r>
            </a:p>
          </p:txBody>
        </p:sp>
      </p:grpSp>
      <p:grpSp>
        <p:nvGrpSpPr>
          <p:cNvPr id="43" name="Group 11">
            <a:extLst>
              <a:ext uri="{FF2B5EF4-FFF2-40B4-BE49-F238E27FC236}">
                <a16:creationId xmlns:a16="http://schemas.microsoft.com/office/drawing/2014/main" id="{96834F88-87FB-43A8-B970-AA057890416D}"/>
              </a:ext>
            </a:extLst>
          </p:cNvPr>
          <p:cNvGrpSpPr>
            <a:grpSpLocks/>
          </p:cNvGrpSpPr>
          <p:nvPr/>
        </p:nvGrpSpPr>
        <p:grpSpPr bwMode="auto">
          <a:xfrm>
            <a:off x="7162800" y="3952868"/>
            <a:ext cx="1600200" cy="461963"/>
            <a:chOff x="3888" y="2544"/>
            <a:chExt cx="1008" cy="291"/>
          </a:xfrm>
        </p:grpSpPr>
        <p:sp>
          <p:nvSpPr>
            <p:cNvPr id="44" name="AutoShape 12">
              <a:extLst>
                <a:ext uri="{FF2B5EF4-FFF2-40B4-BE49-F238E27FC236}">
                  <a16:creationId xmlns:a16="http://schemas.microsoft.com/office/drawing/2014/main" id="{27CF9529-A2C8-4AE4-8E6A-A0C549330334}"/>
                </a:ext>
              </a:extLst>
            </p:cNvPr>
            <p:cNvSpPr>
              <a:spLocks noChangeArrowheads="1"/>
            </p:cNvSpPr>
            <p:nvPr/>
          </p:nvSpPr>
          <p:spPr bwMode="auto">
            <a:xfrm>
              <a:off x="3888" y="2592"/>
              <a:ext cx="240" cy="192"/>
            </a:xfrm>
            <a:prstGeom prst="rightArrow">
              <a:avLst>
                <a:gd name="adj1" fmla="val 50000"/>
                <a:gd name="adj2" fmla="val 31250"/>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sz="2400" b="0">
                <a:latin typeface="KaiTi" panose="02010609060101010101" pitchFamily="49" charset="-122"/>
                <a:ea typeface="KaiTi" panose="02010609060101010101" pitchFamily="49" charset="-122"/>
              </a:endParaRPr>
            </a:p>
          </p:txBody>
        </p:sp>
        <p:sp>
          <p:nvSpPr>
            <p:cNvPr id="45" name="Text Box 13">
              <a:extLst>
                <a:ext uri="{FF2B5EF4-FFF2-40B4-BE49-F238E27FC236}">
                  <a16:creationId xmlns:a16="http://schemas.microsoft.com/office/drawing/2014/main" id="{9EC8B992-9390-4339-AD78-BC4DC94FD9C3}"/>
                </a:ext>
              </a:extLst>
            </p:cNvPr>
            <p:cNvSpPr txBox="1">
              <a:spLocks noChangeArrowheads="1"/>
            </p:cNvSpPr>
            <p:nvPr/>
          </p:nvSpPr>
          <p:spPr bwMode="auto">
            <a:xfrm>
              <a:off x="4176" y="2544"/>
              <a:ext cx="720" cy="291"/>
            </a:xfrm>
            <a:prstGeom prst="rect">
              <a:avLst/>
            </a:prstGeom>
            <a:solidFill>
              <a:srgbClr val="FDEAD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r>
                <a:rPr kumimoji="0" lang="zh-TW" altLang="en-US" sz="2400" b="0" dirty="0">
                  <a:latin typeface="KaiTi" panose="02010609060101010101" pitchFamily="49" charset="-122"/>
                  <a:ea typeface="KaiTi" panose="02010609060101010101" pitchFamily="49" charset="-122"/>
                  <a:sym typeface="Wingdings" panose="05000000000000000000" pitchFamily="2" charset="2"/>
                </a:rPr>
                <a:t>我們 </a:t>
              </a:r>
              <a:r>
                <a:rPr kumimoji="0" lang="zh-TW" altLang="en-US" sz="2400" b="0" dirty="0">
                  <a:latin typeface="KaiTi" panose="02010609060101010101" pitchFamily="49" charset="-122"/>
                  <a:ea typeface="KaiTi" panose="02010609060101010101" pitchFamily="49" charset="-122"/>
                  <a:sym typeface="Symbol" panose="05050102010706020507" pitchFamily="18" charset="2"/>
                </a:rPr>
                <a:t></a:t>
              </a:r>
            </a:p>
          </p:txBody>
        </p:sp>
      </p:grpSp>
      <p:sp>
        <p:nvSpPr>
          <p:cNvPr id="46" name="AutoShape 14">
            <a:extLst>
              <a:ext uri="{FF2B5EF4-FFF2-40B4-BE49-F238E27FC236}">
                <a16:creationId xmlns:a16="http://schemas.microsoft.com/office/drawing/2014/main" id="{9DB346D4-6F58-4D55-95F5-B2C89A713C3E}"/>
              </a:ext>
            </a:extLst>
          </p:cNvPr>
          <p:cNvSpPr>
            <a:spLocks noChangeArrowheads="1"/>
          </p:cNvSpPr>
          <p:nvPr/>
        </p:nvSpPr>
        <p:spPr bwMode="auto">
          <a:xfrm>
            <a:off x="8915400" y="4029063"/>
            <a:ext cx="381000" cy="304800"/>
          </a:xfrm>
          <a:prstGeom prst="rightArrow">
            <a:avLst>
              <a:gd name="adj1" fmla="val 50000"/>
              <a:gd name="adj2" fmla="val 31250"/>
            </a:avLst>
          </a:prstGeom>
          <a:solidFill>
            <a:srgbClr val="99CCFF"/>
          </a:solidFill>
          <a:ln>
            <a:noFill/>
          </a:ln>
        </p:spPr>
        <p:txBody>
          <a:bodyPr wrap="none" anchor="ct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sz="2400" b="0">
              <a:latin typeface="KaiTi" panose="02010609060101010101" pitchFamily="49" charset="-122"/>
              <a:ea typeface="KaiTi" panose="02010609060101010101" pitchFamily="49" charset="-122"/>
            </a:endParaRPr>
          </a:p>
        </p:txBody>
      </p:sp>
      <p:sp>
        <p:nvSpPr>
          <p:cNvPr id="47" name="Text Box 15">
            <a:extLst>
              <a:ext uri="{FF2B5EF4-FFF2-40B4-BE49-F238E27FC236}">
                <a16:creationId xmlns:a16="http://schemas.microsoft.com/office/drawing/2014/main" id="{6E3DC63F-E93B-468C-884A-5DECFC84708A}"/>
              </a:ext>
            </a:extLst>
          </p:cNvPr>
          <p:cNvSpPr txBox="1">
            <a:spLocks noChangeArrowheads="1"/>
          </p:cNvSpPr>
          <p:nvPr/>
        </p:nvSpPr>
        <p:spPr bwMode="auto">
          <a:xfrm>
            <a:off x="2743200" y="4567232"/>
            <a:ext cx="914400" cy="461665"/>
          </a:xfrm>
          <a:prstGeom prst="rect">
            <a:avLst/>
          </a:prstGeom>
          <a:solidFill>
            <a:srgbClr val="99CCFF"/>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0" hangingPunct="0">
              <a:defRPr/>
            </a:pPr>
            <a:r>
              <a:rPr kumimoji="0" lang="zh-TW" altLang="en-US" sz="2400" b="0" dirty="0">
                <a:latin typeface="KaiTi" panose="02010609060101010101" pitchFamily="49" charset="-122"/>
                <a:ea typeface="KaiTi" panose="02010609060101010101" pitchFamily="49" charset="-122"/>
                <a:sym typeface="Wingdings" pitchFamily="2" charset="2"/>
              </a:rPr>
              <a:t>去北</a:t>
            </a:r>
          </a:p>
        </p:txBody>
      </p:sp>
      <p:grpSp>
        <p:nvGrpSpPr>
          <p:cNvPr id="48" name="Group 16">
            <a:extLst>
              <a:ext uri="{FF2B5EF4-FFF2-40B4-BE49-F238E27FC236}">
                <a16:creationId xmlns:a16="http://schemas.microsoft.com/office/drawing/2014/main" id="{70CB841C-A7B1-4066-BC20-A6CD838EA87D}"/>
              </a:ext>
            </a:extLst>
          </p:cNvPr>
          <p:cNvGrpSpPr>
            <a:grpSpLocks/>
          </p:cNvGrpSpPr>
          <p:nvPr/>
        </p:nvGrpSpPr>
        <p:grpSpPr bwMode="auto">
          <a:xfrm>
            <a:off x="5638998" y="4567237"/>
            <a:ext cx="1369815" cy="461963"/>
            <a:chOff x="2533" y="2976"/>
            <a:chExt cx="531" cy="291"/>
          </a:xfrm>
        </p:grpSpPr>
        <p:sp>
          <p:nvSpPr>
            <p:cNvPr id="49" name="AutoShape 17">
              <a:extLst>
                <a:ext uri="{FF2B5EF4-FFF2-40B4-BE49-F238E27FC236}">
                  <a16:creationId xmlns:a16="http://schemas.microsoft.com/office/drawing/2014/main" id="{82774445-C1FD-4A24-967F-BCCFA78A9893}"/>
                </a:ext>
              </a:extLst>
            </p:cNvPr>
            <p:cNvSpPr>
              <a:spLocks noChangeArrowheads="1"/>
            </p:cNvSpPr>
            <p:nvPr/>
          </p:nvSpPr>
          <p:spPr bwMode="auto">
            <a:xfrm>
              <a:off x="2533" y="3024"/>
              <a:ext cx="148" cy="192"/>
            </a:xfrm>
            <a:prstGeom prst="rightArrow">
              <a:avLst>
                <a:gd name="adj1" fmla="val 50000"/>
                <a:gd name="adj2" fmla="val 31250"/>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sz="2400" b="0">
                <a:latin typeface="KaiTi" panose="02010609060101010101" pitchFamily="49" charset="-122"/>
                <a:ea typeface="KaiTi" panose="02010609060101010101" pitchFamily="49" charset="-122"/>
              </a:endParaRPr>
            </a:p>
          </p:txBody>
        </p:sp>
        <p:sp>
          <p:nvSpPr>
            <p:cNvPr id="50" name="Text Box 18">
              <a:extLst>
                <a:ext uri="{FF2B5EF4-FFF2-40B4-BE49-F238E27FC236}">
                  <a16:creationId xmlns:a16="http://schemas.microsoft.com/office/drawing/2014/main" id="{E0C0357A-E9A9-498B-AC65-1167EF59E29D}"/>
                </a:ext>
              </a:extLst>
            </p:cNvPr>
            <p:cNvSpPr txBox="1">
              <a:spLocks noChangeArrowheads="1"/>
            </p:cNvSpPr>
            <p:nvPr/>
          </p:nvSpPr>
          <p:spPr bwMode="auto">
            <a:xfrm>
              <a:off x="2710" y="2976"/>
              <a:ext cx="354" cy="291"/>
            </a:xfrm>
            <a:prstGeom prst="rect">
              <a:avLst/>
            </a:prstGeom>
            <a:solidFill>
              <a:srgbClr val="FDEAD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r>
                <a:rPr kumimoji="0" lang="zh-TW" altLang="en-US" sz="2400" b="0" dirty="0">
                  <a:latin typeface="KaiTi" panose="02010609060101010101" pitchFamily="49" charset="-122"/>
                  <a:ea typeface="KaiTi" panose="02010609060101010101" pitchFamily="49" charset="-122"/>
                  <a:sym typeface="Wingdings" panose="05000000000000000000" pitchFamily="2" charset="2"/>
                </a:rPr>
                <a:t>去 </a:t>
              </a:r>
              <a:r>
                <a:rPr kumimoji="0" lang="zh-TW" altLang="en-US" sz="2400" b="0" dirty="0">
                  <a:latin typeface="KaiTi" panose="02010609060101010101" pitchFamily="49" charset="-122"/>
                  <a:ea typeface="KaiTi" panose="02010609060101010101" pitchFamily="49" charset="-122"/>
                  <a:sym typeface="Symbol" panose="05050102010706020507" pitchFamily="18" charset="2"/>
                </a:rPr>
                <a:t></a:t>
              </a:r>
            </a:p>
          </p:txBody>
        </p:sp>
      </p:grpSp>
      <p:grpSp>
        <p:nvGrpSpPr>
          <p:cNvPr id="51" name="Group 19">
            <a:extLst>
              <a:ext uri="{FF2B5EF4-FFF2-40B4-BE49-F238E27FC236}">
                <a16:creationId xmlns:a16="http://schemas.microsoft.com/office/drawing/2014/main" id="{27C557D4-7551-42F6-AC26-CB7EB25B08C4}"/>
              </a:ext>
            </a:extLst>
          </p:cNvPr>
          <p:cNvGrpSpPr>
            <a:grpSpLocks/>
          </p:cNvGrpSpPr>
          <p:nvPr/>
        </p:nvGrpSpPr>
        <p:grpSpPr bwMode="auto">
          <a:xfrm>
            <a:off x="7162800" y="4567237"/>
            <a:ext cx="1371600" cy="461963"/>
            <a:chOff x="3408" y="2976"/>
            <a:chExt cx="864" cy="291"/>
          </a:xfrm>
        </p:grpSpPr>
        <p:sp>
          <p:nvSpPr>
            <p:cNvPr id="52" name="AutoShape 20">
              <a:extLst>
                <a:ext uri="{FF2B5EF4-FFF2-40B4-BE49-F238E27FC236}">
                  <a16:creationId xmlns:a16="http://schemas.microsoft.com/office/drawing/2014/main" id="{3AEB38F9-C540-49EA-87B9-4598541F5501}"/>
                </a:ext>
              </a:extLst>
            </p:cNvPr>
            <p:cNvSpPr>
              <a:spLocks noChangeArrowheads="1"/>
            </p:cNvSpPr>
            <p:nvPr/>
          </p:nvSpPr>
          <p:spPr bwMode="auto">
            <a:xfrm>
              <a:off x="3408" y="3024"/>
              <a:ext cx="240" cy="192"/>
            </a:xfrm>
            <a:prstGeom prst="rightArrow">
              <a:avLst>
                <a:gd name="adj1" fmla="val 50000"/>
                <a:gd name="adj2" fmla="val 31250"/>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sz="2400" b="0">
                <a:latin typeface="KaiTi" panose="02010609060101010101" pitchFamily="49" charset="-122"/>
                <a:ea typeface="KaiTi" panose="02010609060101010101" pitchFamily="49" charset="-122"/>
              </a:endParaRPr>
            </a:p>
          </p:txBody>
        </p:sp>
        <p:sp>
          <p:nvSpPr>
            <p:cNvPr id="53" name="Text Box 21">
              <a:extLst>
                <a:ext uri="{FF2B5EF4-FFF2-40B4-BE49-F238E27FC236}">
                  <a16:creationId xmlns:a16="http://schemas.microsoft.com/office/drawing/2014/main" id="{7763994F-60E7-4E43-AABF-BCAA876A855E}"/>
                </a:ext>
              </a:extLst>
            </p:cNvPr>
            <p:cNvSpPr txBox="1">
              <a:spLocks noChangeArrowheads="1"/>
            </p:cNvSpPr>
            <p:nvPr/>
          </p:nvSpPr>
          <p:spPr bwMode="auto">
            <a:xfrm>
              <a:off x="3696" y="2976"/>
              <a:ext cx="576" cy="291"/>
            </a:xfrm>
            <a:prstGeom prst="rect">
              <a:avLst/>
            </a:prstGeom>
            <a:solidFill>
              <a:srgbClr val="FDEAD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algn="ctr"/>
              <a:r>
                <a:rPr kumimoji="0" lang="zh-TW" altLang="en-US" sz="2400" b="0" dirty="0">
                  <a:latin typeface="KaiTi" panose="02010609060101010101" pitchFamily="49" charset="-122"/>
                  <a:ea typeface="KaiTi" panose="02010609060101010101" pitchFamily="49" charset="-122"/>
                  <a:sym typeface="Wingdings" panose="05000000000000000000" pitchFamily="2" charset="2"/>
                </a:rPr>
                <a:t>北京</a:t>
              </a:r>
            </a:p>
          </p:txBody>
        </p:sp>
      </p:grpSp>
      <p:grpSp>
        <p:nvGrpSpPr>
          <p:cNvPr id="54" name="Group 22">
            <a:extLst>
              <a:ext uri="{FF2B5EF4-FFF2-40B4-BE49-F238E27FC236}">
                <a16:creationId xmlns:a16="http://schemas.microsoft.com/office/drawing/2014/main" id="{2E1BFAEF-281D-43CC-9494-81E9C3A65954}"/>
              </a:ext>
            </a:extLst>
          </p:cNvPr>
          <p:cNvGrpSpPr>
            <a:grpSpLocks/>
          </p:cNvGrpSpPr>
          <p:nvPr/>
        </p:nvGrpSpPr>
        <p:grpSpPr bwMode="auto">
          <a:xfrm>
            <a:off x="3810000" y="4567235"/>
            <a:ext cx="1676400" cy="461963"/>
            <a:chOff x="1488" y="1824"/>
            <a:chExt cx="1056" cy="291"/>
          </a:xfrm>
        </p:grpSpPr>
        <p:sp>
          <p:nvSpPr>
            <p:cNvPr id="55" name="Text Box 23">
              <a:extLst>
                <a:ext uri="{FF2B5EF4-FFF2-40B4-BE49-F238E27FC236}">
                  <a16:creationId xmlns:a16="http://schemas.microsoft.com/office/drawing/2014/main" id="{BA43E7BB-1500-42DE-B19A-6C22B68AD247}"/>
                </a:ext>
              </a:extLst>
            </p:cNvPr>
            <p:cNvSpPr txBox="1">
              <a:spLocks noChangeArrowheads="1"/>
            </p:cNvSpPr>
            <p:nvPr/>
          </p:nvSpPr>
          <p:spPr bwMode="auto">
            <a:xfrm>
              <a:off x="1776" y="1824"/>
              <a:ext cx="768" cy="291"/>
            </a:xfrm>
            <a:prstGeom prst="rect">
              <a:avLst/>
            </a:prstGeom>
            <a:solidFill>
              <a:srgbClr val="99CCFF"/>
            </a:solidFill>
            <a:ln w="9525">
              <a:noFill/>
              <a:miter lim="800000"/>
              <a:headEnd/>
              <a:tailEnd/>
            </a:ln>
            <a:effectLst>
              <a:outerShdw blurRad="50800" dist="38100" dir="2700000" algn="tl" rotWithShape="0">
                <a:prstClr val="black">
                  <a:alpha val="40000"/>
                </a:prstClr>
              </a:outerShdw>
            </a:effectLst>
          </p:spPr>
          <p:txBody>
            <a:bodyPr>
              <a:spAutoFit/>
            </a:bodyPr>
            <a:lstStyle/>
            <a:p>
              <a:pPr algn="ctr" eaLnBrk="0" hangingPunct="0">
                <a:defRPr/>
              </a:pPr>
              <a:r>
                <a:rPr kumimoji="0" lang="zh-TW" altLang="en-US" sz="2400" b="0" dirty="0">
                  <a:latin typeface="KaiTi" panose="02010609060101010101" pitchFamily="49" charset="-122"/>
                  <a:ea typeface="KaiTi" panose="02010609060101010101" pitchFamily="49" charset="-122"/>
                  <a:sym typeface="Wingdings" pitchFamily="2" charset="2"/>
                </a:rPr>
                <a:t>去北京</a:t>
              </a:r>
            </a:p>
          </p:txBody>
        </p:sp>
        <p:sp>
          <p:nvSpPr>
            <p:cNvPr id="56" name="AutoShape 24">
              <a:extLst>
                <a:ext uri="{FF2B5EF4-FFF2-40B4-BE49-F238E27FC236}">
                  <a16:creationId xmlns:a16="http://schemas.microsoft.com/office/drawing/2014/main" id="{740D845F-0444-4E8E-B08D-D410F4FEC6AF}"/>
                </a:ext>
              </a:extLst>
            </p:cNvPr>
            <p:cNvSpPr>
              <a:spLocks noChangeArrowheads="1"/>
            </p:cNvSpPr>
            <p:nvPr/>
          </p:nvSpPr>
          <p:spPr bwMode="auto">
            <a:xfrm>
              <a:off x="1488" y="1872"/>
              <a:ext cx="240" cy="192"/>
            </a:xfrm>
            <a:prstGeom prst="rightArrow">
              <a:avLst>
                <a:gd name="adj1" fmla="val 50000"/>
                <a:gd name="adj2" fmla="val 31250"/>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000">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sz="2000">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sz="2000">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2000">
                  <a:solidFill>
                    <a:schemeClr val="tx1"/>
                  </a:solidFill>
                  <a:latin typeface="Arial" panose="020B0604020202020204" pitchFamily="34" charset="0"/>
                  <a:ea typeface="新細明體" panose="02020500000000000000" pitchFamily="18" charset="-120"/>
                </a:defRPr>
              </a:lvl9pPr>
            </a:lstStyle>
            <a:p>
              <a:pPr eaLnBrk="1" hangingPunct="1"/>
              <a:endParaRPr lang="en-US" altLang="zh-TW" sz="2400" b="0">
                <a:latin typeface="KaiTi" panose="02010609060101010101" pitchFamily="49" charset="-122"/>
                <a:ea typeface="KaiTi" panose="02010609060101010101" pitchFamily="49" charset="-122"/>
              </a:endParaRPr>
            </a:p>
          </p:txBody>
        </p:sp>
      </p:grpSp>
    </p:spTree>
    <p:extLst>
      <p:ext uri="{BB962C8B-B14F-4D97-AF65-F5344CB8AC3E}">
        <p14:creationId xmlns:p14="http://schemas.microsoft.com/office/powerpoint/2010/main" val="299450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checkerboard(across)">
                                      <p:cBhvr>
                                        <p:cTn id="13" dur="500"/>
                                        <p:tgtEl>
                                          <p:spTgt spid="3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9" fill="hold" nodeType="clickEffect">
                                  <p:stCondLst>
                                    <p:cond delay="0"/>
                                  </p:stCondLst>
                                  <p:childTnLst>
                                    <p:set>
                                      <p:cBhvr>
                                        <p:cTn id="17" dur="1" fill="hold">
                                          <p:stCondLst>
                                            <p:cond delay="0"/>
                                          </p:stCondLst>
                                        </p:cTn>
                                        <p:tgtEl>
                                          <p:spTgt spid="40"/>
                                        </p:tgtEl>
                                        <p:attrNameLst>
                                          <p:attrName>style.visibility</p:attrName>
                                        </p:attrNameLst>
                                      </p:cBhvr>
                                      <p:to>
                                        <p:strVal val="visible"/>
                                      </p:to>
                                    </p:set>
                                    <p:anim calcmode="lin" valueType="num">
                                      <p:cBhvr additive="base">
                                        <p:cTn id="18" dur="500" fill="hold"/>
                                        <p:tgtEl>
                                          <p:spTgt spid="40"/>
                                        </p:tgtEl>
                                        <p:attrNameLst>
                                          <p:attrName>ppt_x</p:attrName>
                                        </p:attrNameLst>
                                      </p:cBhvr>
                                      <p:tavLst>
                                        <p:tav tm="0">
                                          <p:val>
                                            <p:strVal val="0-#ppt_w/2"/>
                                          </p:val>
                                        </p:tav>
                                        <p:tav tm="100000">
                                          <p:val>
                                            <p:strVal val="#ppt_x"/>
                                          </p:val>
                                        </p:tav>
                                      </p:tavLst>
                                    </p:anim>
                                    <p:anim calcmode="lin" valueType="num">
                                      <p:cBhvr additive="base">
                                        <p:cTn id="19" dur="500" fill="hold"/>
                                        <p:tgtEl>
                                          <p:spTgt spid="40"/>
                                        </p:tgtEl>
                                        <p:attrNameLst>
                                          <p:attrName>ppt_y</p:attrName>
                                        </p:attrNameLst>
                                      </p:cBhvr>
                                      <p:tavLst>
                                        <p:tav tm="0">
                                          <p:val>
                                            <p:strVal val="0-#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checkerboard(across)">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checkerboard(across)">
                                      <p:cBhvr>
                                        <p:cTn id="29" dur="500"/>
                                        <p:tgtEl>
                                          <p:spTgt spid="46"/>
                                        </p:tgtEl>
                                      </p:cBhvr>
                                    </p:animEffect>
                                  </p:childTnLst>
                                </p:cTn>
                              </p:par>
                            </p:childTnLst>
                          </p:cTn>
                        </p:par>
                        <p:par>
                          <p:cTn id="30" fill="hold">
                            <p:stCondLst>
                              <p:cond delay="500"/>
                            </p:stCondLst>
                            <p:childTnLst>
                              <p:par>
                                <p:cTn id="31" presetID="2" presetClass="entr" presetSubtype="9" fill="hold" grpId="0" nodeType="afterEffect">
                                  <p:stCondLst>
                                    <p:cond delay="0"/>
                                  </p:stCondLst>
                                  <p:childTnLst>
                                    <p:set>
                                      <p:cBhvr>
                                        <p:cTn id="32" dur="1" fill="hold">
                                          <p:stCondLst>
                                            <p:cond delay="0"/>
                                          </p:stCondLst>
                                        </p:cTn>
                                        <p:tgtEl>
                                          <p:spTgt spid="47"/>
                                        </p:tgtEl>
                                        <p:attrNameLst>
                                          <p:attrName>style.visibility</p:attrName>
                                        </p:attrNameLst>
                                      </p:cBhvr>
                                      <p:to>
                                        <p:strVal val="visible"/>
                                      </p:to>
                                    </p:set>
                                    <p:anim calcmode="lin" valueType="num">
                                      <p:cBhvr additive="base">
                                        <p:cTn id="33" dur="500" fill="hold"/>
                                        <p:tgtEl>
                                          <p:spTgt spid="47"/>
                                        </p:tgtEl>
                                        <p:attrNameLst>
                                          <p:attrName>ppt_x</p:attrName>
                                        </p:attrNameLst>
                                      </p:cBhvr>
                                      <p:tavLst>
                                        <p:tav tm="0">
                                          <p:val>
                                            <p:strVal val="0-#ppt_w/2"/>
                                          </p:val>
                                        </p:tav>
                                        <p:tav tm="100000">
                                          <p:val>
                                            <p:strVal val="#ppt_x"/>
                                          </p:val>
                                        </p:tav>
                                      </p:tavLst>
                                    </p:anim>
                                    <p:anim calcmode="lin" valueType="num">
                                      <p:cBhvr additive="base">
                                        <p:cTn id="34" dur="500" fill="hold"/>
                                        <p:tgtEl>
                                          <p:spTgt spid="47"/>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9"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additive="base">
                                        <p:cTn id="39" dur="500" fill="hold"/>
                                        <p:tgtEl>
                                          <p:spTgt spid="54"/>
                                        </p:tgtEl>
                                        <p:attrNameLst>
                                          <p:attrName>ppt_x</p:attrName>
                                        </p:attrNameLst>
                                      </p:cBhvr>
                                      <p:tavLst>
                                        <p:tav tm="0">
                                          <p:val>
                                            <p:strVal val="0-#ppt_w/2"/>
                                          </p:val>
                                        </p:tav>
                                        <p:tav tm="100000">
                                          <p:val>
                                            <p:strVal val="#ppt_x"/>
                                          </p:val>
                                        </p:tav>
                                      </p:tavLst>
                                    </p:anim>
                                    <p:anim calcmode="lin" valueType="num">
                                      <p:cBhvr additive="base">
                                        <p:cTn id="40"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checkerboard(across)">
                                      <p:cBhvr>
                                        <p:cTn id="45" dur="500"/>
                                        <p:tgtEl>
                                          <p:spTgt spid="48"/>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9" fill="hold" nodeType="click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0-#ppt_w/2"/>
                                          </p:val>
                                        </p:tav>
                                        <p:tav tm="100000">
                                          <p:val>
                                            <p:strVal val="#ppt_x"/>
                                          </p:val>
                                        </p:tav>
                                      </p:tavLst>
                                    </p:anim>
                                    <p:anim calcmode="lin" valueType="num">
                                      <p:cBhvr additive="base">
                                        <p:cTn id="51" dur="500" fill="hold"/>
                                        <p:tgtEl>
                                          <p:spTgt spid="5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6" grpId="0" animBg="1"/>
      <p:bldP spid="4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41698-8FB7-9F45-ECCD-62888F8B4740}"/>
            </a:ext>
          </a:extLst>
        </p:cNvPr>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EB7C1561-645F-26AE-4649-E02DA631EE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29</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086859AB-AC5A-76D4-E915-7D54E4775A3E}"/>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eaLnBrk="1" hangingPunct="1">
              <a:spcBef>
                <a:spcPts val="600"/>
              </a:spcBef>
            </a:pPr>
            <a:r>
              <a:rPr lang="en-US" altLang="zh-CN" dirty="0"/>
              <a:t>Question 1: Why is the parameter </a:t>
            </a:r>
            <a:r>
              <a:rPr kumimoji="0" lang="en-US" altLang="zh-TW" i="1" dirty="0" err="1"/>
              <a:t>MaxL</a:t>
            </a:r>
            <a:r>
              <a:rPr kumimoji="0" lang="en-US" altLang="zh-CN" i="1" dirty="0" err="1"/>
              <a:t>en</a:t>
            </a:r>
            <a:r>
              <a:rPr kumimoji="0" lang="en-US" altLang="zh-CN" dirty="0"/>
              <a:t> is </a:t>
            </a:r>
            <a:r>
              <a:rPr kumimoji="0" lang="en-US" altLang="zh-CN" dirty="0" err="1"/>
              <a:t>ofen</a:t>
            </a:r>
            <a:r>
              <a:rPr kumimoji="0" lang="en-US" altLang="zh-CN" dirty="0"/>
              <a:t> set to </a:t>
            </a:r>
            <a:r>
              <a:rPr kumimoji="0" lang="en-US" altLang="zh-TW" dirty="0"/>
              <a:t>4</a:t>
            </a:r>
            <a:r>
              <a:rPr lang="en-US" altLang="zh-TW" dirty="0"/>
              <a:t>?</a:t>
            </a:r>
            <a:endParaRPr lang="en-US" altLang="zh-CN" dirty="0"/>
          </a:p>
          <a:p>
            <a:pPr lvl="1" eaLnBrk="1" hangingPunct="1">
              <a:spcBef>
                <a:spcPts val="600"/>
              </a:spcBef>
            </a:pPr>
            <a:r>
              <a:rPr lang="en-US" altLang="zh-CN" dirty="0"/>
              <a:t>Question 2: Compare the maximum matching and minimum matching strategies, which one do you believe is more computationally effective, and why?</a:t>
            </a:r>
          </a:p>
          <a:p>
            <a:pPr lvl="1" eaLnBrk="1" hangingPunct="1">
              <a:spcBef>
                <a:spcPts val="600"/>
              </a:spcBef>
            </a:pPr>
            <a:r>
              <a:rPr lang="en-US" altLang="zh-CN" dirty="0"/>
              <a:t>Question 3: What should be noted when using backward matching? Take “</a:t>
            </a:r>
            <a:r>
              <a:rPr kumimoji="0" lang="zh-TW" altLang="en-US" dirty="0">
                <a:latin typeface="KaiTi" panose="02010609060101010101" pitchFamily="49" charset="-122"/>
                <a:ea typeface="KaiTi" panose="02010609060101010101" pitchFamily="49" charset="-122"/>
                <a:sym typeface="Wingdings" panose="05000000000000000000" pitchFamily="2" charset="2"/>
              </a:rPr>
              <a:t>後天我們去北京</a:t>
            </a:r>
            <a:r>
              <a:rPr lang="en-US" altLang="zh-CN" dirty="0"/>
              <a:t>” as an example.</a:t>
            </a:r>
          </a:p>
          <a:p>
            <a:pPr lvl="1" eaLnBrk="1" hangingPunct="1">
              <a:spcBef>
                <a:spcPts val="1200"/>
              </a:spcBef>
            </a:pPr>
            <a:r>
              <a:rPr lang="en-US" altLang="zh-CN" dirty="0"/>
              <a:t>Performance</a:t>
            </a:r>
            <a:r>
              <a:rPr lang="en-US" altLang="zh-TW" dirty="0"/>
              <a:t> of Dictionary-based Word Segmentation </a:t>
            </a:r>
            <a:endParaRPr lang="en-US" altLang="zh-CN" dirty="0"/>
          </a:p>
          <a:p>
            <a:pPr lvl="2" eaLnBrk="1" hangingPunct="1">
              <a:spcBef>
                <a:spcPts val="600"/>
              </a:spcBef>
            </a:pPr>
            <a:r>
              <a:rPr lang="en-US" altLang="zh-TW" dirty="0"/>
              <a:t>In general, backward matching is more accurate than forward matching. </a:t>
            </a:r>
            <a:r>
              <a:rPr lang="en-US" altLang="zh-CN" dirty="0"/>
              <a:t>Both can achieve above 95% of accuracy. </a:t>
            </a:r>
          </a:p>
        </p:txBody>
      </p:sp>
      <p:sp>
        <p:nvSpPr>
          <p:cNvPr id="34820" name="Rectangle 3">
            <a:extLst>
              <a:ext uri="{FF2B5EF4-FFF2-40B4-BE49-F238E27FC236}">
                <a16:creationId xmlns:a16="http://schemas.microsoft.com/office/drawing/2014/main" id="{F31E369E-B4EB-E7C0-44F4-9836C3972C75}"/>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Tree>
    <p:extLst>
      <p:ext uri="{BB962C8B-B14F-4D97-AF65-F5344CB8AC3E}">
        <p14:creationId xmlns:p14="http://schemas.microsoft.com/office/powerpoint/2010/main" val="1050034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Effect transition="in" filter="wipe(left)">
                                      <p:cBhvr>
                                        <p:cTn id="7" dur="500"/>
                                        <p:tgtEl>
                                          <p:spTgt spid="348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19">
                                            <p:txEl>
                                              <p:pRg st="3" end="3"/>
                                            </p:txEl>
                                          </p:spTgt>
                                        </p:tgtEl>
                                        <p:attrNameLst>
                                          <p:attrName>style.visibility</p:attrName>
                                        </p:attrNameLst>
                                      </p:cBhvr>
                                      <p:to>
                                        <p:strVal val="visible"/>
                                      </p:to>
                                    </p:set>
                                    <p:animEffect transition="in" filter="wipe(left)">
                                      <p:cBhvr>
                                        <p:cTn id="12" dur="500"/>
                                        <p:tgtEl>
                                          <p:spTgt spid="348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animEffect transition="in" filter="wipe(left)">
                                      <p:cBhvr>
                                        <p:cTn id="17" dur="500"/>
                                        <p:tgtEl>
                                          <p:spTgt spid="34819">
                                            <p:txEl>
                                              <p:pRg st="4" end="4"/>
                                            </p:txEl>
                                          </p:spTgt>
                                        </p:tgtEl>
                                      </p:cBhvr>
                                    </p:animEffect>
                                  </p:childTnLst>
                                </p:cTn>
                              </p:par>
                              <p:par>
                                <p:cTn id="18" presetID="22" presetClass="entr" presetSubtype="8" fill="hold" nodeType="withEffect">
                                  <p:stCondLst>
                                    <p:cond delay="0"/>
                                  </p:stCondLst>
                                  <p:childTnLst>
                                    <p:set>
                                      <p:cBhvr>
                                        <p:cTn id="19" dur="1" fill="hold">
                                          <p:stCondLst>
                                            <p:cond delay="0"/>
                                          </p:stCondLst>
                                        </p:cTn>
                                        <p:tgtEl>
                                          <p:spTgt spid="34819">
                                            <p:txEl>
                                              <p:pRg st="5" end="5"/>
                                            </p:txEl>
                                          </p:spTgt>
                                        </p:tgtEl>
                                        <p:attrNameLst>
                                          <p:attrName>style.visibility</p:attrName>
                                        </p:attrNameLst>
                                      </p:cBhvr>
                                      <p:to>
                                        <p:strVal val="visible"/>
                                      </p:to>
                                    </p:set>
                                    <p:animEffect transition="in" filter="wipe(left)">
                                      <p:cBhvr>
                                        <p:cTn id="20" dur="500"/>
                                        <p:tgtEl>
                                          <p:spTgt spid="348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8D5BEE33-27E3-4728-AA0A-469C8CAFB72A}"/>
              </a:ext>
            </a:extLst>
          </p:cNvPr>
          <p:cNvSpPr>
            <a:spLocks noGrp="1" noChangeArrowheads="1"/>
          </p:cNvSpPr>
          <p:nvPr>
            <p:ph type="body" idx="1"/>
          </p:nvPr>
        </p:nvSpPr>
        <p:spPr>
          <a:xfrm>
            <a:off x="609600" y="1554480"/>
            <a:ext cx="10972800" cy="4876800"/>
          </a:xfrm>
        </p:spPr>
        <p:txBody>
          <a:bodyPr/>
          <a:lstStyle/>
          <a:p>
            <a:pPr eaLnBrk="1" hangingPunct="1">
              <a:spcBef>
                <a:spcPts val="600"/>
              </a:spcBef>
              <a:defRPr/>
            </a:pPr>
            <a:r>
              <a:rPr lang="en-US" altLang="zh-CN" dirty="0"/>
              <a:t>Learning Objectives</a:t>
            </a:r>
          </a:p>
          <a:p>
            <a:pPr lvl="1" eaLnBrk="1" hangingPunct="1">
              <a:spcBef>
                <a:spcPts val="600"/>
              </a:spcBef>
              <a:defRPr/>
            </a:pPr>
            <a:r>
              <a:rPr lang="en-US" altLang="zh-CN" dirty="0"/>
              <a:t>Text Normalization (Pre-Processing)</a:t>
            </a:r>
          </a:p>
          <a:p>
            <a:pPr lvl="2" eaLnBrk="1" hangingPunct="1">
              <a:spcBef>
                <a:spcPts val="600"/>
              </a:spcBef>
              <a:defRPr/>
            </a:pPr>
            <a:r>
              <a:rPr lang="en-US" altLang="zh-CN" dirty="0"/>
              <a:t>Tokenization, Normalization and Segmentation </a:t>
            </a:r>
          </a:p>
          <a:p>
            <a:pPr lvl="1" eaLnBrk="1" hangingPunct="1">
              <a:spcBef>
                <a:spcPts val="600"/>
              </a:spcBef>
              <a:defRPr/>
            </a:pPr>
            <a:r>
              <a:rPr lang="en-US" altLang="zh-CN" dirty="0"/>
              <a:t>Morphological Analysis </a:t>
            </a:r>
          </a:p>
          <a:p>
            <a:pPr lvl="2" eaLnBrk="1" hangingPunct="1">
              <a:spcBef>
                <a:spcPts val="600"/>
              </a:spcBef>
              <a:defRPr/>
            </a:pPr>
            <a:r>
              <a:rPr lang="en-US" altLang="zh-CN" dirty="0"/>
              <a:t>Stemming and Lemmatization </a:t>
            </a:r>
          </a:p>
          <a:p>
            <a:pPr lvl="1" eaLnBrk="1" hangingPunct="1">
              <a:spcBef>
                <a:spcPts val="600"/>
              </a:spcBef>
              <a:defRPr/>
            </a:pPr>
            <a:r>
              <a:rPr lang="en-US" altLang="zh-CN" dirty="0"/>
              <a:t>Text (Document/Sentence) Representation</a:t>
            </a:r>
          </a:p>
          <a:p>
            <a:pPr lvl="2" eaLnBrk="1" hangingPunct="1">
              <a:spcBef>
                <a:spcPts val="600"/>
              </a:spcBef>
              <a:defRPr/>
            </a:pPr>
            <a:r>
              <a:rPr lang="en-US" altLang="zh-CN" dirty="0"/>
              <a:t>Bag-of-Words (BOW) Representation</a:t>
            </a:r>
          </a:p>
          <a:p>
            <a:pPr lvl="2" eaLnBrk="1" hangingPunct="1">
              <a:spcBef>
                <a:spcPts val="600"/>
              </a:spcBef>
              <a:defRPr/>
            </a:pPr>
            <a:r>
              <a:rPr lang="en-US" altLang="zh-CN" dirty="0"/>
              <a:t>Vector Representation and Vector Space Model</a:t>
            </a:r>
          </a:p>
          <a:p>
            <a:pPr lvl="2" eaLnBrk="1" hangingPunct="1">
              <a:spcBef>
                <a:spcPts val="600"/>
              </a:spcBef>
              <a:defRPr/>
            </a:pPr>
            <a:r>
              <a:rPr lang="en-US" altLang="zh-CN" dirty="0"/>
              <a:t>Term Weighting Schemes</a:t>
            </a:r>
          </a:p>
        </p:txBody>
      </p:sp>
      <p:sp>
        <p:nvSpPr>
          <p:cNvPr id="21508" name="Rectangle 3">
            <a:extLst>
              <a:ext uri="{FF2B5EF4-FFF2-40B4-BE49-F238E27FC236}">
                <a16:creationId xmlns:a16="http://schemas.microsoft.com/office/drawing/2014/main" id="{68E2B6A3-DDC3-49EB-979C-20B8D64EFF90}"/>
              </a:ext>
            </a:extLst>
          </p:cNvPr>
          <p:cNvSpPr>
            <a:spLocks noGrp="1" noChangeArrowheads="1"/>
          </p:cNvSpPr>
          <p:nvPr>
            <p:ph type="title"/>
          </p:nvPr>
        </p:nvSpPr>
        <p:spPr/>
        <p:txBody>
          <a:bodyPr/>
          <a:lstStyle/>
          <a:p>
            <a:pPr eaLnBrk="1" hangingPunct="1"/>
            <a:r>
              <a:rPr lang="en-US" altLang="en-US" sz="4000" dirty="0"/>
              <a:t>Outline</a:t>
            </a:r>
            <a:endParaRPr lang="zh-TW" altLang="en-US" sz="4000" dirty="0"/>
          </a:p>
        </p:txBody>
      </p:sp>
      <p:sp>
        <p:nvSpPr>
          <p:cNvPr id="2" name="Slide Number Placeholder 4">
            <a:extLst>
              <a:ext uri="{FF2B5EF4-FFF2-40B4-BE49-F238E27FC236}">
                <a16:creationId xmlns:a16="http://schemas.microsoft.com/office/drawing/2014/main" id="{61C33E42-7FC5-70A2-9C1C-DDAE5D273EC3}"/>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3</a:t>
            </a:fld>
            <a:endParaRPr kumimoji="0" lang="en-US" altLang="zh-TW" sz="1200" b="0" dirty="0">
              <a:solidFill>
                <a:srgbClr val="000000"/>
              </a:solidFill>
              <a:latin typeface="+mn-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21A5B09-17A3-4DC6-8DF4-9FD3D0A9D3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30</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8CBA9377-F5F2-4E17-9833-2D29CF80E8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eaLnBrk="1" hangingPunct="1">
              <a:spcBef>
                <a:spcPts val="600"/>
              </a:spcBef>
            </a:pPr>
            <a:r>
              <a:rPr lang="en-US" altLang="zh-TW" dirty="0"/>
              <a:t>On-Line Word Segmentation Demos and Tools</a:t>
            </a:r>
          </a:p>
          <a:p>
            <a:pPr lvl="2" eaLnBrk="1" hangingPunct="1">
              <a:spcBef>
                <a:spcPts val="600"/>
              </a:spcBef>
            </a:pPr>
            <a:r>
              <a:rPr lang="en-US" altLang="zh-TW" dirty="0">
                <a:hlinkClick r:id="rId3"/>
              </a:rPr>
              <a:t>CKIP (for Traditional Chinese Only)</a:t>
            </a:r>
            <a:endParaRPr lang="en-US" altLang="zh-TW" dirty="0"/>
          </a:p>
          <a:p>
            <a:pPr lvl="2" eaLnBrk="1" hangingPunct="1">
              <a:spcBef>
                <a:spcPts val="600"/>
              </a:spcBef>
            </a:pPr>
            <a:r>
              <a:rPr lang="en-US" altLang="zh-TW" dirty="0">
                <a:hlinkClick r:id="rId4"/>
              </a:rPr>
              <a:t>LTP (for Simplified Chinese)</a:t>
            </a:r>
            <a:endParaRPr lang="en-US" altLang="zh-TW" dirty="0"/>
          </a:p>
          <a:p>
            <a:pPr lvl="2" eaLnBrk="1" hangingPunct="1">
              <a:spcBef>
                <a:spcPts val="600"/>
              </a:spcBef>
            </a:pPr>
            <a:r>
              <a:rPr lang="en-US" altLang="zh-TW" dirty="0">
                <a:hlinkClick r:id="rId5"/>
              </a:rPr>
              <a:t>NLPIR (for Simplified Chinese)</a:t>
            </a:r>
            <a:endParaRPr lang="en-US" altLang="zh-TW" dirty="0"/>
          </a:p>
          <a:p>
            <a:pPr lvl="2" eaLnBrk="1" hangingPunct="1">
              <a:spcBef>
                <a:spcPts val="600"/>
              </a:spcBef>
            </a:pPr>
            <a:r>
              <a:rPr lang="en-US" altLang="zh-TW" dirty="0">
                <a:latin typeface="Arial (Body)"/>
                <a:ea typeface="楷体" panose="02010609060101010101" pitchFamily="49" charset="-122"/>
              </a:rPr>
              <a:t>Examples: </a:t>
            </a:r>
            <a:r>
              <a:rPr lang="zh-TW" altLang="en-US" dirty="0">
                <a:latin typeface="KaiTi" panose="02010609060101010101" pitchFamily="49" charset="-122"/>
                <a:ea typeface="KaiTi" panose="02010609060101010101" pitchFamily="49" charset="-122"/>
              </a:rPr>
              <a:t>內存在漲價。中國人。他馬上就來</a:t>
            </a:r>
            <a:r>
              <a:rPr lang="zh-CN" altLang="en-US" dirty="0">
                <a:latin typeface="KaiTi" panose="02010609060101010101" pitchFamily="49" charset="-122"/>
                <a:ea typeface="KaiTi" panose="02010609060101010101" pitchFamily="49" charset="-122"/>
              </a:rPr>
              <a:t>。</a:t>
            </a:r>
            <a:r>
              <a:rPr lang="zh-TW" altLang="en-US" dirty="0">
                <a:latin typeface="KaiTi" panose="02010609060101010101" pitchFamily="49" charset="-122"/>
                <a:ea typeface="KaiTi" panose="02010609060101010101" pitchFamily="49" charset="-122"/>
              </a:rPr>
              <a:t>他從馬上摔下來。你們後天再來吧，到家後天就黑了。這種病</a:t>
            </a:r>
            <a:r>
              <a:rPr lang="zh-CN" altLang="en-US" dirty="0">
                <a:latin typeface="KaiTi" panose="02010609060101010101" pitchFamily="49" charset="-122"/>
                <a:ea typeface="KaiTi" panose="02010609060101010101" pitchFamily="49" charset="-122"/>
              </a:rPr>
              <a:t>的</a:t>
            </a:r>
            <a:r>
              <a:rPr lang="zh-TW" altLang="en-US" dirty="0">
                <a:latin typeface="KaiTi" panose="02010609060101010101" pitchFamily="49" charset="-122"/>
                <a:ea typeface="KaiTi" panose="02010609060101010101" pitchFamily="49" charset="-122"/>
              </a:rPr>
              <a:t>病因到目前為止醫學界都不清楚，他的病因我而起。習近平</a:t>
            </a:r>
            <a:r>
              <a:rPr lang="zh-CN" altLang="en-US" dirty="0">
                <a:latin typeface="KaiTi" panose="02010609060101010101" pitchFamily="49" charset="-122"/>
                <a:ea typeface="KaiTi" panose="02010609060101010101" pitchFamily="49" charset="-122"/>
              </a:rPr>
              <a:t>，男，漢族，</a:t>
            </a:r>
            <a:r>
              <a:rPr lang="en-US" altLang="zh-CN" dirty="0">
                <a:latin typeface="KaiTi" panose="02010609060101010101" pitchFamily="49" charset="-122"/>
                <a:ea typeface="KaiTi" panose="02010609060101010101" pitchFamily="49" charset="-122"/>
              </a:rPr>
              <a:t>1953</a:t>
            </a:r>
            <a:r>
              <a:rPr lang="zh-CN" altLang="en-US" dirty="0">
                <a:latin typeface="KaiTi" panose="02010609060101010101" pitchFamily="49" charset="-122"/>
                <a:ea typeface="KaiTi" panose="02010609060101010101" pitchFamily="49" charset="-122"/>
              </a:rPr>
              <a:t>年</a:t>
            </a:r>
            <a:r>
              <a:rPr lang="en-US" altLang="zh-CN" dirty="0">
                <a:latin typeface="KaiTi" panose="02010609060101010101" pitchFamily="49" charset="-122"/>
                <a:ea typeface="KaiTi" panose="02010609060101010101" pitchFamily="49" charset="-122"/>
              </a:rPr>
              <a:t>6</a:t>
            </a:r>
            <a:r>
              <a:rPr lang="zh-CN" altLang="en-US" dirty="0">
                <a:latin typeface="KaiTi" panose="02010609060101010101" pitchFamily="49" charset="-122"/>
                <a:ea typeface="KaiTi" panose="02010609060101010101" pitchFamily="49" charset="-122"/>
              </a:rPr>
              <a:t>月生，陝西富平人</a:t>
            </a:r>
            <a:r>
              <a:rPr lang="zh-TW" altLang="en-US" dirty="0">
                <a:latin typeface="KaiTi" panose="02010609060101010101" pitchFamily="49" charset="-122"/>
                <a:ea typeface="KaiTi" panose="02010609060101010101" pitchFamily="49" charset="-122"/>
              </a:rPr>
              <a:t>。</a:t>
            </a:r>
            <a:endParaRPr lang="en-US" altLang="zh-TW" dirty="0">
              <a:latin typeface="KaiTi" panose="02010609060101010101" pitchFamily="49" charset="-122"/>
              <a:ea typeface="KaiTi" panose="02010609060101010101" pitchFamily="49" charset="-122"/>
            </a:endParaRPr>
          </a:p>
        </p:txBody>
      </p:sp>
      <p:sp>
        <p:nvSpPr>
          <p:cNvPr id="34820" name="Rectangle 3">
            <a:extLst>
              <a:ext uri="{FF2B5EF4-FFF2-40B4-BE49-F238E27FC236}">
                <a16:creationId xmlns:a16="http://schemas.microsoft.com/office/drawing/2014/main" id="{6808DE75-0005-4D50-A1AE-5B77869FE328}"/>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Tree>
    <p:extLst>
      <p:ext uri="{BB962C8B-B14F-4D97-AF65-F5344CB8AC3E}">
        <p14:creationId xmlns:p14="http://schemas.microsoft.com/office/powerpoint/2010/main" val="59134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21A5B09-17A3-4DC6-8DF4-9FD3D0A9D3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31</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8CBA9377-F5F2-4E17-9833-2D29CF80E8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eaLnBrk="1" hangingPunct="1">
              <a:spcBef>
                <a:spcPts val="600"/>
              </a:spcBef>
            </a:pPr>
            <a:r>
              <a:rPr lang="en-US" altLang="zh-TW" dirty="0">
                <a:solidFill>
                  <a:srgbClr val="FF0000"/>
                </a:solidFill>
              </a:rPr>
              <a:t>Ambiguity</a:t>
            </a:r>
            <a:r>
              <a:rPr lang="en-US" altLang="zh-TW" dirty="0"/>
              <a:t> </a:t>
            </a:r>
            <a:r>
              <a:rPr lang="en-US" altLang="zh-CN" dirty="0"/>
              <a:t>in </a:t>
            </a:r>
            <a:r>
              <a:rPr lang="en-US" altLang="zh-TW" dirty="0"/>
              <a:t>Word Segmentation</a:t>
            </a:r>
          </a:p>
          <a:p>
            <a:pPr lvl="2" eaLnBrk="1" hangingPunct="1">
              <a:spcBef>
                <a:spcPts val="600"/>
              </a:spcBef>
            </a:pPr>
            <a:r>
              <a:rPr lang="en-US" altLang="zh-TW" dirty="0"/>
              <a:t>Overlapping Ambiguity (90%): The string A</a:t>
            </a:r>
            <a:r>
              <a:rPr lang="en-US" altLang="zh-CN" u="sng" dirty="0">
                <a:solidFill>
                  <a:srgbClr val="FF3300"/>
                </a:solidFill>
              </a:rPr>
              <a:t>B</a:t>
            </a:r>
            <a:r>
              <a:rPr lang="en-US" altLang="zh-CN" dirty="0"/>
              <a:t>C</a:t>
            </a:r>
            <a:r>
              <a:rPr lang="en-US" altLang="zh-TW" dirty="0"/>
              <a:t> may be segmented into A</a:t>
            </a:r>
            <a:r>
              <a:rPr lang="en-US" altLang="zh-CN" dirty="0"/>
              <a:t>B </a:t>
            </a:r>
            <a:r>
              <a:rPr kumimoji="0" lang="zh-TW" altLang="en-US" sz="2400" dirty="0">
                <a:sym typeface="Symbol" panose="05050102010706020507" pitchFamily="18" charset="2"/>
              </a:rPr>
              <a:t></a:t>
            </a:r>
            <a:r>
              <a:rPr lang="en-US" altLang="zh-CN" dirty="0"/>
              <a:t> C</a:t>
            </a:r>
            <a:r>
              <a:rPr lang="en-US" altLang="zh-TW" dirty="0"/>
              <a:t> or A</a:t>
            </a:r>
            <a:r>
              <a:rPr lang="en-US" altLang="zh-CN" dirty="0"/>
              <a:t> </a:t>
            </a:r>
            <a:r>
              <a:rPr kumimoji="0" lang="zh-TW" altLang="en-US" sz="2400" dirty="0">
                <a:sym typeface="Symbol" panose="05050102010706020507" pitchFamily="18" charset="2"/>
              </a:rPr>
              <a:t></a:t>
            </a:r>
            <a:r>
              <a:rPr lang="en-US" altLang="zh-CN" dirty="0"/>
              <a:t> </a:t>
            </a:r>
            <a:r>
              <a:rPr lang="en-US" altLang="zh-TW" dirty="0"/>
              <a:t>B</a:t>
            </a:r>
            <a:r>
              <a:rPr lang="en-US" altLang="zh-CN" dirty="0"/>
              <a:t>C, when AB </a:t>
            </a:r>
            <a:r>
              <a:rPr lang="en-US" altLang="zh-CN" dirty="0">
                <a:sym typeface="Symbol" panose="05050102010706020507" pitchFamily="18" charset="2"/>
              </a:rPr>
              <a:t> W and BC  W, W is a collection of words in a dictionary</a:t>
            </a:r>
            <a:r>
              <a:rPr lang="en-US" altLang="zh-TW" dirty="0"/>
              <a:t>. </a:t>
            </a:r>
            <a:endParaRPr lang="en-US" altLang="zh-CN" dirty="0"/>
          </a:p>
        </p:txBody>
      </p:sp>
      <p:sp>
        <p:nvSpPr>
          <p:cNvPr id="34820" name="Rectangle 3">
            <a:extLst>
              <a:ext uri="{FF2B5EF4-FFF2-40B4-BE49-F238E27FC236}">
                <a16:creationId xmlns:a16="http://schemas.microsoft.com/office/drawing/2014/main" id="{6808DE75-0005-4D50-A1AE-5B77869FE328}"/>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
        <p:nvSpPr>
          <p:cNvPr id="20" name="Text Box 18">
            <a:extLst>
              <a:ext uri="{FF2B5EF4-FFF2-40B4-BE49-F238E27FC236}">
                <a16:creationId xmlns:a16="http://schemas.microsoft.com/office/drawing/2014/main" id="{57504282-8AC1-4F22-867D-E35BB5ABDAEF}"/>
              </a:ext>
            </a:extLst>
          </p:cNvPr>
          <p:cNvSpPr txBox="1">
            <a:spLocks noChangeArrowheads="1"/>
          </p:cNvSpPr>
          <p:nvPr/>
        </p:nvSpPr>
        <p:spPr bwMode="auto">
          <a:xfrm>
            <a:off x="1868264" y="5186064"/>
            <a:ext cx="3657600" cy="457200"/>
          </a:xfrm>
          <a:prstGeom prst="rect">
            <a:avLst/>
          </a:prstGeom>
          <a:solidFill>
            <a:srgbClr val="FDEADA"/>
          </a:solidFill>
          <a:ln w="9525">
            <a:noFill/>
            <a:miter lim="800000"/>
            <a:headEnd/>
            <a:tailEnd/>
          </a:ln>
        </p:spPr>
        <p:txBody>
          <a:bodyPr wrap="square">
            <a:spAutoFit/>
          </a:bodyPr>
          <a:lstStyle/>
          <a:p>
            <a:pPr>
              <a:defRPr/>
            </a:pPr>
            <a:r>
              <a:rPr kumimoji="0" lang="zh-TW" altLang="en-US" sz="2400" b="0" dirty="0">
                <a:latin typeface="KaiTi" panose="02010609060101010101" pitchFamily="49" charset="-122"/>
                <a:ea typeface="KaiTi" panose="02010609060101010101" pitchFamily="49" charset="-122"/>
                <a:sym typeface="Wingdings" pitchFamily="2" charset="2"/>
              </a:rPr>
              <a:t>計算</a:t>
            </a:r>
            <a:r>
              <a:rPr kumimoji="0" lang="zh-TW" altLang="en-US" sz="2000" b="0" dirty="0">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en-US" altLang="zh-TW" sz="2000" b="0" dirty="0">
                <a:latin typeface="KaiTi" panose="02010609060101010101" pitchFamily="49" charset="-122"/>
                <a:ea typeface="KaiTi" panose="02010609060101010101" pitchFamily="49" charset="-122"/>
                <a:sym typeface="Wingdings" pitchFamily="2" charset="2"/>
              </a:rPr>
              <a:t> </a:t>
            </a:r>
            <a:r>
              <a:rPr kumimoji="0" lang="zh-TW" altLang="en-US" sz="2400" b="0" dirty="0">
                <a:solidFill>
                  <a:srgbClr val="FF0000"/>
                </a:solidFill>
                <a:latin typeface="KaiTi" panose="02010609060101010101" pitchFamily="49" charset="-122"/>
                <a:ea typeface="KaiTi" panose="02010609060101010101" pitchFamily="49" charset="-122"/>
                <a:sym typeface="Wingdings" pitchFamily="2" charset="2"/>
              </a:rPr>
              <a:t>機會</a:t>
            </a:r>
            <a:r>
              <a:rPr kumimoji="0" lang="zh-TW" altLang="en-US" sz="2000" b="0" dirty="0">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en-US" altLang="zh-TW" sz="2000" b="0" dirty="0">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Wingdings" pitchFamily="2" charset="2"/>
              </a:rPr>
              <a:t>下</a:t>
            </a:r>
            <a:r>
              <a:rPr kumimoji="0" lang="zh-TW" altLang="en-US" sz="2000" b="0" dirty="0">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en-US" altLang="zh-CN" sz="2000" b="0" dirty="0">
                <a:latin typeface="KaiTi" panose="02010609060101010101" pitchFamily="49" charset="-122"/>
                <a:ea typeface="KaiTi" panose="02010609060101010101" pitchFamily="49" charset="-122"/>
                <a:sym typeface="Symbol" pitchFamily="18" charset="2"/>
              </a:rPr>
              <a:t> </a:t>
            </a:r>
            <a:r>
              <a:rPr kumimoji="0" lang="zh-CN" altLang="en-US" sz="2400" b="0" dirty="0">
                <a:latin typeface="KaiTi" panose="02010609060101010101" pitchFamily="49" charset="-122"/>
                <a:ea typeface="KaiTi" panose="02010609060101010101" pitchFamily="49" charset="-122"/>
                <a:sym typeface="Wingdings" pitchFamily="2" charset="2"/>
              </a:rPr>
              <a:t>象</a:t>
            </a:r>
            <a:r>
              <a:rPr kumimoji="0" lang="zh-TW" altLang="en-US" sz="2400" b="0" dirty="0">
                <a:latin typeface="KaiTi" panose="02010609060101010101" pitchFamily="49" charset="-122"/>
                <a:ea typeface="KaiTi" panose="02010609060101010101" pitchFamily="49" charset="-122"/>
                <a:sym typeface="Wingdings" pitchFamily="2" charset="2"/>
              </a:rPr>
              <a:t>棋</a:t>
            </a:r>
            <a:endParaRPr kumimoji="0" lang="en-US" altLang="zh-TW" sz="2400" b="0" dirty="0">
              <a:latin typeface="KaiTi" panose="02010609060101010101" pitchFamily="49" charset="-122"/>
              <a:ea typeface="KaiTi" panose="02010609060101010101" pitchFamily="49" charset="-122"/>
              <a:sym typeface="Wingdings" pitchFamily="2" charset="2"/>
            </a:endParaRPr>
          </a:p>
        </p:txBody>
      </p:sp>
      <p:sp>
        <p:nvSpPr>
          <p:cNvPr id="21" name="Text Box 19">
            <a:extLst>
              <a:ext uri="{FF2B5EF4-FFF2-40B4-BE49-F238E27FC236}">
                <a16:creationId xmlns:a16="http://schemas.microsoft.com/office/drawing/2014/main" id="{CF9E328E-5780-4A4D-A401-CBBF4B5FE1EB}"/>
              </a:ext>
            </a:extLst>
          </p:cNvPr>
          <p:cNvSpPr txBox="1">
            <a:spLocks noChangeArrowheads="1"/>
          </p:cNvSpPr>
          <p:nvPr/>
        </p:nvSpPr>
        <p:spPr bwMode="auto">
          <a:xfrm>
            <a:off x="1868264" y="4652664"/>
            <a:ext cx="3657600" cy="457200"/>
          </a:xfrm>
          <a:prstGeom prst="rect">
            <a:avLst/>
          </a:prstGeom>
          <a:solidFill>
            <a:srgbClr val="99CCFF"/>
          </a:solidFill>
          <a:ln w="9525">
            <a:noFill/>
            <a:miter lim="800000"/>
            <a:headEnd/>
            <a:tailEnd/>
          </a:ln>
        </p:spPr>
        <p:txBody>
          <a:bodyPr wrap="square">
            <a:spAutoFit/>
          </a:bodyPr>
          <a:lstStyle/>
          <a:p>
            <a:pPr>
              <a:defRPr/>
            </a:pPr>
            <a:r>
              <a:rPr kumimoji="0" lang="zh-TW" altLang="en-US" sz="2400" b="0" dirty="0">
                <a:solidFill>
                  <a:srgbClr val="FF0000"/>
                </a:solidFill>
                <a:latin typeface="KaiTi" panose="02010609060101010101" pitchFamily="49" charset="-122"/>
                <a:ea typeface="KaiTi" panose="02010609060101010101" pitchFamily="49" charset="-122"/>
                <a:sym typeface="Wingdings" pitchFamily="2" charset="2"/>
              </a:rPr>
              <a:t>計算機</a:t>
            </a:r>
            <a:r>
              <a:rPr kumimoji="0" lang="zh-TW" altLang="en-US" sz="2000" b="0" dirty="0">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en-US" altLang="zh-TW" sz="2000" b="0" dirty="0">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Wingdings" pitchFamily="2" charset="2"/>
              </a:rPr>
              <a:t>會</a:t>
            </a:r>
            <a:r>
              <a:rPr kumimoji="0" lang="zh-TW" altLang="en-US" sz="2000" b="0" dirty="0">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en-US" altLang="zh-TW" sz="2000" b="0" dirty="0">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Wingdings" pitchFamily="2" charset="2"/>
              </a:rPr>
              <a:t>下</a:t>
            </a:r>
            <a:r>
              <a:rPr kumimoji="0" lang="zh-TW" altLang="en-US" sz="2000" b="0" dirty="0">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en-US" altLang="zh-TW" sz="2000" b="0" dirty="0">
                <a:latin typeface="KaiTi" panose="02010609060101010101" pitchFamily="49" charset="-122"/>
                <a:ea typeface="KaiTi" panose="02010609060101010101" pitchFamily="49" charset="-122"/>
                <a:sym typeface="Wingdings" pitchFamily="2" charset="2"/>
              </a:rPr>
              <a:t> </a:t>
            </a:r>
            <a:r>
              <a:rPr kumimoji="0" lang="zh-CN" altLang="en-US" sz="2400" b="0" dirty="0">
                <a:latin typeface="KaiTi" panose="02010609060101010101" pitchFamily="49" charset="-122"/>
                <a:ea typeface="KaiTi" panose="02010609060101010101" pitchFamily="49" charset="-122"/>
                <a:sym typeface="Wingdings" pitchFamily="2" charset="2"/>
              </a:rPr>
              <a:t>象棋</a:t>
            </a:r>
            <a:endParaRPr kumimoji="0" lang="en-US" altLang="zh-TW" sz="2400" b="0" dirty="0">
              <a:latin typeface="KaiTi" panose="02010609060101010101" pitchFamily="49" charset="-122"/>
              <a:ea typeface="KaiTi" panose="02010609060101010101" pitchFamily="49" charset="-122"/>
              <a:sym typeface="Wingdings" pitchFamily="2" charset="2"/>
            </a:endParaRPr>
          </a:p>
        </p:txBody>
      </p:sp>
      <p:sp>
        <p:nvSpPr>
          <p:cNvPr id="3" name="矩形 2">
            <a:extLst>
              <a:ext uri="{FF2B5EF4-FFF2-40B4-BE49-F238E27FC236}">
                <a16:creationId xmlns:a16="http://schemas.microsoft.com/office/drawing/2014/main" id="{D127E536-8968-4243-AD8C-25F2DBDEA988}"/>
              </a:ext>
            </a:extLst>
          </p:cNvPr>
          <p:cNvSpPr/>
          <p:nvPr/>
        </p:nvSpPr>
        <p:spPr>
          <a:xfrm>
            <a:off x="2527511" y="3886200"/>
            <a:ext cx="2339102" cy="461665"/>
          </a:xfrm>
          <a:prstGeom prst="rect">
            <a:avLst/>
          </a:prstGeom>
        </p:spPr>
        <p:txBody>
          <a:bodyPr wrap="none">
            <a:spAutoFit/>
          </a:bodyPr>
          <a:lstStyle/>
          <a:p>
            <a:pPr lvl="0" algn="ctr">
              <a:defRPr/>
            </a:pPr>
            <a:r>
              <a:rPr kumimoji="0" lang="zh-TW" altLang="en-US" sz="2400" b="0" u="sng" dirty="0">
                <a:solidFill>
                  <a:srgbClr val="000000"/>
                </a:solidFill>
                <a:latin typeface="KaiTi" panose="02010609060101010101" pitchFamily="49" charset="-122"/>
                <a:ea typeface="KaiTi" panose="02010609060101010101" pitchFamily="49" charset="-122"/>
                <a:sym typeface="Wingdings" pitchFamily="2" charset="2"/>
              </a:rPr>
              <a:t>計算</a:t>
            </a:r>
            <a:r>
              <a:rPr kumimoji="0" lang="zh-TW" altLang="en-US" sz="2400" b="0" u="sng" dirty="0">
                <a:solidFill>
                  <a:srgbClr val="FF0000"/>
                </a:solidFill>
                <a:latin typeface="KaiTi" panose="02010609060101010101" pitchFamily="49" charset="-122"/>
                <a:ea typeface="KaiTi" panose="02010609060101010101" pitchFamily="49" charset="-122"/>
                <a:sym typeface="Wingdings" pitchFamily="2" charset="2"/>
              </a:rPr>
              <a:t>機</a:t>
            </a:r>
            <a:r>
              <a:rPr kumimoji="0" lang="zh-TW" altLang="en-US" sz="2400" b="0" u="sng" dirty="0">
                <a:solidFill>
                  <a:srgbClr val="000000"/>
                </a:solidFill>
                <a:latin typeface="KaiTi" panose="02010609060101010101" pitchFamily="49" charset="-122"/>
                <a:ea typeface="KaiTi" panose="02010609060101010101" pitchFamily="49" charset="-122"/>
                <a:sym typeface="Wingdings" pitchFamily="2" charset="2"/>
              </a:rPr>
              <a:t>會</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下</a:t>
            </a:r>
            <a:r>
              <a:rPr kumimoji="0" lang="zh-CN" altLang="en-US" sz="2400" b="0" dirty="0">
                <a:solidFill>
                  <a:srgbClr val="000000"/>
                </a:solidFill>
                <a:latin typeface="KaiTi" panose="02010609060101010101" pitchFamily="49" charset="-122"/>
                <a:ea typeface="KaiTi" panose="02010609060101010101" pitchFamily="49" charset="-122"/>
                <a:sym typeface="Wingdings" pitchFamily="2" charset="2"/>
              </a:rPr>
              <a:t>象棋</a:t>
            </a:r>
            <a:endParaRPr kumimoji="0" lang="en-US" altLang="zh-TW" sz="2400" b="0" dirty="0">
              <a:solidFill>
                <a:srgbClr val="000000"/>
              </a:solidFill>
              <a:latin typeface="KaiTi" panose="02010609060101010101" pitchFamily="49" charset="-122"/>
              <a:ea typeface="KaiTi" panose="02010609060101010101" pitchFamily="49" charset="-122"/>
              <a:sym typeface="Wingdings" pitchFamily="2" charset="2"/>
            </a:endParaRPr>
          </a:p>
        </p:txBody>
      </p:sp>
      <p:sp>
        <p:nvSpPr>
          <p:cNvPr id="10" name="Text Box 18">
            <a:extLst>
              <a:ext uri="{FF2B5EF4-FFF2-40B4-BE49-F238E27FC236}">
                <a16:creationId xmlns:a16="http://schemas.microsoft.com/office/drawing/2014/main" id="{A35B99B7-1795-48CE-A67F-7F15A27CD8D9}"/>
              </a:ext>
            </a:extLst>
          </p:cNvPr>
          <p:cNvSpPr txBox="1">
            <a:spLocks noChangeArrowheads="1"/>
          </p:cNvSpPr>
          <p:nvPr/>
        </p:nvSpPr>
        <p:spPr bwMode="auto">
          <a:xfrm>
            <a:off x="5638799" y="5186065"/>
            <a:ext cx="5181600" cy="461665"/>
          </a:xfrm>
          <a:prstGeom prst="rect">
            <a:avLst/>
          </a:prstGeom>
          <a:solidFill>
            <a:srgbClr val="FDEADA"/>
          </a:solidFill>
          <a:ln w="9525">
            <a:noFill/>
            <a:miter lim="800000"/>
            <a:headEnd/>
            <a:tailEnd/>
          </a:ln>
        </p:spPr>
        <p:txBody>
          <a:bodyPr wrap="square">
            <a:spAutoFit/>
          </a:bodyPr>
          <a:lstStyle/>
          <a:p>
            <a:pPr lvl="0">
              <a:defRPr/>
            </a:pP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她</a:t>
            </a:r>
            <a:r>
              <a:rPr kumimoji="0" lang="zh-TW" altLang="en-US" sz="2000" b="0" dirty="0">
                <a:solidFill>
                  <a:srgbClr val="00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FF0000"/>
                </a:solidFill>
                <a:latin typeface="KaiTi" panose="02010609060101010101" pitchFamily="49" charset="-122"/>
                <a:ea typeface="KaiTi" panose="02010609060101010101" pitchFamily="49" charset="-122"/>
                <a:sym typeface="Wingdings" pitchFamily="2" charset="2"/>
              </a:rPr>
              <a:t>的確</a:t>
            </a:r>
            <a:r>
              <a:rPr kumimoji="0" lang="zh-TW" altLang="en-US" sz="2000" b="0" dirty="0">
                <a:solidFill>
                  <a:srgbClr val="00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切</a:t>
            </a:r>
            <a:r>
              <a:rPr kumimoji="0" lang="zh-TW" altLang="en-US" sz="2000" b="0" dirty="0">
                <a:solidFill>
                  <a:srgbClr val="00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地址</a:t>
            </a:r>
            <a:r>
              <a:rPr kumimoji="0" lang="zh-TW" altLang="en-US" sz="2000" b="0" dirty="0">
                <a:solidFill>
                  <a:srgbClr val="00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在</a:t>
            </a:r>
            <a:r>
              <a:rPr kumimoji="0" lang="zh-TW" altLang="en-US" sz="2000" b="0" dirty="0">
                <a:solidFill>
                  <a:srgbClr val="00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這兒</a:t>
            </a:r>
          </a:p>
        </p:txBody>
      </p:sp>
      <p:sp>
        <p:nvSpPr>
          <p:cNvPr id="11" name="Text Box 19">
            <a:extLst>
              <a:ext uri="{FF2B5EF4-FFF2-40B4-BE49-F238E27FC236}">
                <a16:creationId xmlns:a16="http://schemas.microsoft.com/office/drawing/2014/main" id="{A0D35058-65D1-4968-8A42-DCEA628DDBE5}"/>
              </a:ext>
            </a:extLst>
          </p:cNvPr>
          <p:cNvSpPr txBox="1">
            <a:spLocks noChangeArrowheads="1"/>
          </p:cNvSpPr>
          <p:nvPr/>
        </p:nvSpPr>
        <p:spPr bwMode="auto">
          <a:xfrm>
            <a:off x="5638799" y="4652665"/>
            <a:ext cx="5181600" cy="461665"/>
          </a:xfrm>
          <a:prstGeom prst="rect">
            <a:avLst/>
          </a:prstGeom>
          <a:solidFill>
            <a:srgbClr val="99CCFF"/>
          </a:solidFill>
          <a:ln w="9525">
            <a:noFill/>
            <a:miter lim="800000"/>
            <a:headEnd/>
            <a:tailEnd/>
          </a:ln>
        </p:spPr>
        <p:txBody>
          <a:bodyPr wrap="square">
            <a:spAutoFit/>
          </a:bodyPr>
          <a:lstStyle/>
          <a:p>
            <a:pPr>
              <a:defRPr/>
            </a:pP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她</a:t>
            </a:r>
            <a:r>
              <a:rPr kumimoji="0" lang="zh-TW" altLang="en-US" sz="2000" b="0" dirty="0">
                <a:solidFill>
                  <a:srgbClr val="00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的</a:t>
            </a:r>
            <a:r>
              <a:rPr kumimoji="0" lang="zh-TW" altLang="en-US" sz="2000" b="0" dirty="0">
                <a:solidFill>
                  <a:srgbClr val="00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FF0000"/>
                </a:solidFill>
                <a:latin typeface="KaiTi" panose="02010609060101010101" pitchFamily="49" charset="-122"/>
                <a:ea typeface="KaiTi" panose="02010609060101010101" pitchFamily="49" charset="-122"/>
                <a:sym typeface="Wingdings" pitchFamily="2" charset="2"/>
              </a:rPr>
              <a:t>確切</a:t>
            </a:r>
            <a:r>
              <a:rPr kumimoji="0" lang="zh-TW" altLang="en-US" sz="2000" b="0" dirty="0">
                <a:solidFill>
                  <a:srgbClr val="FF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地址</a:t>
            </a:r>
            <a:r>
              <a:rPr kumimoji="0" lang="zh-TW" altLang="en-US" sz="2000" b="0" dirty="0">
                <a:solidFill>
                  <a:srgbClr val="00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在</a:t>
            </a:r>
            <a:r>
              <a:rPr kumimoji="0" lang="zh-TW" altLang="en-US" sz="1800" b="0" dirty="0">
                <a:solidFill>
                  <a:srgbClr val="000000"/>
                </a:solidFill>
                <a:latin typeface="KaiTi" panose="02010609060101010101" pitchFamily="49" charset="-122"/>
                <a:ea typeface="KaiTi" panose="02010609060101010101" pitchFamily="49" charset="-122"/>
                <a:sym typeface="Wingdings" pitchFamily="2" charset="2"/>
              </a:rPr>
              <a:t> </a:t>
            </a:r>
            <a:r>
              <a:rPr kumimoji="0" lang="zh-TW" altLang="en-US" sz="2400" b="0" dirty="0">
                <a:latin typeface="KaiTi" panose="02010609060101010101" pitchFamily="49" charset="-122"/>
                <a:ea typeface="KaiTi" panose="02010609060101010101" pitchFamily="49" charset="-122"/>
                <a:sym typeface="Symbol" pitchFamily="18" charset="2"/>
              </a:rPr>
              <a:t></a:t>
            </a:r>
            <a:r>
              <a:rPr kumimoji="0" lang="zh-TW" altLang="en-US" sz="2000" b="0" dirty="0">
                <a:latin typeface="KaiTi" panose="02010609060101010101" pitchFamily="49" charset="-122"/>
                <a:ea typeface="KaiTi" panose="02010609060101010101" pitchFamily="49" charset="-122"/>
                <a:sym typeface="Symbol" pitchFamily="18" charset="2"/>
              </a:rPr>
              <a:t> </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這兒</a:t>
            </a:r>
            <a:endParaRPr kumimoji="0" lang="en-US" altLang="zh-TW" sz="2400" b="0" dirty="0">
              <a:latin typeface="KaiTi" panose="02010609060101010101" pitchFamily="49" charset="-122"/>
              <a:ea typeface="KaiTi" panose="02010609060101010101" pitchFamily="49" charset="-122"/>
              <a:sym typeface="Wingdings" pitchFamily="2" charset="2"/>
            </a:endParaRPr>
          </a:p>
        </p:txBody>
      </p:sp>
      <p:sp>
        <p:nvSpPr>
          <p:cNvPr id="12" name="矩形 11">
            <a:extLst>
              <a:ext uri="{FF2B5EF4-FFF2-40B4-BE49-F238E27FC236}">
                <a16:creationId xmlns:a16="http://schemas.microsoft.com/office/drawing/2014/main" id="{32DE69D1-D71C-41B9-9F67-13994085513C}"/>
              </a:ext>
            </a:extLst>
          </p:cNvPr>
          <p:cNvSpPr/>
          <p:nvPr/>
        </p:nvSpPr>
        <p:spPr>
          <a:xfrm>
            <a:off x="6857999" y="3886200"/>
            <a:ext cx="2954656" cy="461665"/>
          </a:xfrm>
          <a:prstGeom prst="rect">
            <a:avLst/>
          </a:prstGeom>
        </p:spPr>
        <p:txBody>
          <a:bodyPr wrap="none">
            <a:spAutoFit/>
          </a:bodyPr>
          <a:lstStyle/>
          <a:p>
            <a:pPr lvl="0" algn="ctr">
              <a:defRPr/>
            </a:pP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她</a:t>
            </a:r>
            <a:r>
              <a:rPr kumimoji="0" lang="zh-TW" altLang="en-US" sz="2400" b="0" u="sng" dirty="0">
                <a:solidFill>
                  <a:srgbClr val="000000"/>
                </a:solidFill>
                <a:latin typeface="KaiTi" panose="02010609060101010101" pitchFamily="49" charset="-122"/>
                <a:ea typeface="KaiTi" panose="02010609060101010101" pitchFamily="49" charset="-122"/>
                <a:sym typeface="Wingdings" pitchFamily="2" charset="2"/>
              </a:rPr>
              <a:t>的</a:t>
            </a:r>
            <a:r>
              <a:rPr kumimoji="0" lang="zh-TW" altLang="en-US" sz="2400" b="0" u="sng" dirty="0">
                <a:solidFill>
                  <a:srgbClr val="FF0000"/>
                </a:solidFill>
                <a:latin typeface="KaiTi" panose="02010609060101010101" pitchFamily="49" charset="-122"/>
                <a:ea typeface="KaiTi" panose="02010609060101010101" pitchFamily="49" charset="-122"/>
                <a:sym typeface="Wingdings" pitchFamily="2" charset="2"/>
              </a:rPr>
              <a:t>確</a:t>
            </a:r>
            <a:r>
              <a:rPr kumimoji="0" lang="zh-TW" altLang="en-US" sz="2400" b="0" u="sng" dirty="0">
                <a:solidFill>
                  <a:srgbClr val="000000"/>
                </a:solidFill>
                <a:latin typeface="KaiTi" panose="02010609060101010101" pitchFamily="49" charset="-122"/>
                <a:ea typeface="KaiTi" panose="02010609060101010101" pitchFamily="49" charset="-122"/>
                <a:sym typeface="Wingdings" pitchFamily="2" charset="2"/>
              </a:rPr>
              <a:t>切</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地址在這兒</a:t>
            </a:r>
          </a:p>
        </p:txBody>
      </p:sp>
      <p:sp>
        <p:nvSpPr>
          <p:cNvPr id="2" name="矩形: 圆角 1">
            <a:extLst>
              <a:ext uri="{FF2B5EF4-FFF2-40B4-BE49-F238E27FC236}">
                <a16:creationId xmlns:a16="http://schemas.microsoft.com/office/drawing/2014/main" id="{4333494B-AE01-46ED-865C-2D53BAA875DA}"/>
              </a:ext>
            </a:extLst>
          </p:cNvPr>
          <p:cNvSpPr/>
          <p:nvPr/>
        </p:nvSpPr>
        <p:spPr bwMode="auto">
          <a:xfrm>
            <a:off x="1828800" y="4576465"/>
            <a:ext cx="1828800" cy="1138535"/>
          </a:xfrm>
          <a:prstGeom prst="roundRect">
            <a:avLst/>
          </a:prstGeom>
          <a:noFill/>
          <a:ln w="19050"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
        <p:nvSpPr>
          <p:cNvPr id="13" name="矩形: 圆角 12">
            <a:extLst>
              <a:ext uri="{FF2B5EF4-FFF2-40B4-BE49-F238E27FC236}">
                <a16:creationId xmlns:a16="http://schemas.microsoft.com/office/drawing/2014/main" id="{4AD305DB-7DE8-4382-9DB1-E4099DCBF97B}"/>
              </a:ext>
            </a:extLst>
          </p:cNvPr>
          <p:cNvSpPr/>
          <p:nvPr/>
        </p:nvSpPr>
        <p:spPr bwMode="auto">
          <a:xfrm>
            <a:off x="6400799" y="4576465"/>
            <a:ext cx="1447800" cy="1138535"/>
          </a:xfrm>
          <a:prstGeom prst="roundRect">
            <a:avLst/>
          </a:prstGeom>
          <a:noFill/>
          <a:ln w="19050"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3302183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521A5B09-17A3-4DC6-8DF4-9FD3D0A9D3A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03C6FF3C-2C32-4B44-A5F3-79EAE25F4048}" type="slidenum">
              <a:rPr kumimoji="0" lang="zh-TW" altLang="en-US" sz="1200" b="0">
                <a:solidFill>
                  <a:srgbClr val="000000"/>
                </a:solidFill>
                <a:latin typeface="+mn-lt"/>
              </a:rPr>
              <a:pPr/>
              <a:t>32</a:t>
            </a:fld>
            <a:endParaRPr kumimoji="0" lang="en-US" altLang="zh-TW" sz="1200" b="0" dirty="0">
              <a:solidFill>
                <a:srgbClr val="000000"/>
              </a:solidFill>
              <a:latin typeface="+mn-lt"/>
            </a:endParaRPr>
          </a:p>
        </p:txBody>
      </p:sp>
      <p:sp>
        <p:nvSpPr>
          <p:cNvPr id="34819" name="Rectangle 2">
            <a:extLst>
              <a:ext uri="{FF2B5EF4-FFF2-40B4-BE49-F238E27FC236}">
                <a16:creationId xmlns:a16="http://schemas.microsoft.com/office/drawing/2014/main" id="{8CBA9377-F5F2-4E17-9833-2D29CF80E8C7}"/>
              </a:ext>
            </a:extLst>
          </p:cNvPr>
          <p:cNvSpPr>
            <a:spLocks noGrp="1" noChangeArrowheads="1"/>
          </p:cNvSpPr>
          <p:nvPr>
            <p:ph type="body" idx="1"/>
          </p:nvPr>
        </p:nvSpPr>
        <p:spPr>
          <a:xfrm>
            <a:off x="609600" y="1554480"/>
            <a:ext cx="10972800" cy="4876800"/>
          </a:xfrm>
        </p:spPr>
        <p:txBody>
          <a:bodyPr/>
          <a:lstStyle/>
          <a:p>
            <a:pPr>
              <a:spcBef>
                <a:spcPts val="600"/>
              </a:spcBef>
            </a:pPr>
            <a:r>
              <a:rPr lang="en-US" altLang="zh-TW" dirty="0"/>
              <a:t>Chinese Word Segmentation</a:t>
            </a:r>
            <a:endParaRPr lang="en-US" altLang="zh-CN" dirty="0"/>
          </a:p>
          <a:p>
            <a:pPr lvl="1" eaLnBrk="1" hangingPunct="1">
              <a:spcBef>
                <a:spcPts val="600"/>
              </a:spcBef>
            </a:pPr>
            <a:r>
              <a:rPr lang="en-US" altLang="zh-TW" dirty="0"/>
              <a:t>Ambiguity </a:t>
            </a:r>
            <a:r>
              <a:rPr lang="en-US" altLang="zh-CN" dirty="0"/>
              <a:t>in </a:t>
            </a:r>
            <a:r>
              <a:rPr lang="en-US" altLang="zh-TW" dirty="0"/>
              <a:t>Word Segmentation</a:t>
            </a:r>
          </a:p>
          <a:p>
            <a:pPr lvl="2" eaLnBrk="1" hangingPunct="1">
              <a:spcBef>
                <a:spcPts val="600"/>
              </a:spcBef>
            </a:pPr>
            <a:r>
              <a:rPr lang="en-US" altLang="zh-TW" dirty="0"/>
              <a:t>Grouping Ambiguity (10%): </a:t>
            </a:r>
            <a:r>
              <a:rPr lang="en-US" altLang="zh-CN" dirty="0"/>
              <a:t>For</a:t>
            </a:r>
            <a:r>
              <a:rPr lang="en-US" altLang="zh-TW" dirty="0"/>
              <a:t> a string</a:t>
            </a:r>
            <a:r>
              <a:rPr lang="en-US" altLang="zh-CN" dirty="0"/>
              <a:t> of</a:t>
            </a:r>
            <a:r>
              <a:rPr lang="en-US" altLang="zh-TW" dirty="0"/>
              <a:t> AB, AB is a word</a:t>
            </a:r>
            <a:r>
              <a:rPr lang="en-US" altLang="zh-CN" dirty="0"/>
              <a:t>,</a:t>
            </a:r>
            <a:r>
              <a:rPr lang="en-US" altLang="zh-TW" dirty="0"/>
              <a:t> </a:t>
            </a:r>
            <a:r>
              <a:rPr lang="en-US" altLang="zh-CN" dirty="0"/>
              <a:t>and meanwhile, </a:t>
            </a:r>
            <a:r>
              <a:rPr lang="en-US" altLang="zh-TW" dirty="0"/>
              <a:t>A </a:t>
            </a:r>
            <a:r>
              <a:rPr lang="en-US" altLang="zh-CN" dirty="0"/>
              <a:t>and</a:t>
            </a:r>
            <a:r>
              <a:rPr lang="en-US" altLang="zh-TW" dirty="0"/>
              <a:t> B itself is also a</a:t>
            </a:r>
            <a:r>
              <a:rPr lang="en-US" altLang="zh-CN" dirty="0"/>
              <a:t>n</a:t>
            </a:r>
            <a:r>
              <a:rPr lang="en-US" altLang="zh-TW" dirty="0"/>
              <a:t> independent word, i.e., </a:t>
            </a:r>
            <a:r>
              <a:rPr lang="en-US" altLang="zh-CN" dirty="0"/>
              <a:t>AB </a:t>
            </a:r>
            <a:r>
              <a:rPr lang="en-US" altLang="zh-CN" dirty="0">
                <a:sym typeface="Symbol" panose="05050102010706020507" pitchFamily="18" charset="2"/>
              </a:rPr>
              <a:t> W  A  W  B  W</a:t>
            </a:r>
            <a:r>
              <a:rPr lang="en-US" altLang="zh-TW" dirty="0"/>
              <a:t>. </a:t>
            </a:r>
            <a:endParaRPr lang="en-US" altLang="zh-CN" dirty="0"/>
          </a:p>
          <a:p>
            <a:pPr lvl="2" eaLnBrk="1" hangingPunct="1">
              <a:spcBef>
                <a:spcPts val="600"/>
              </a:spcBef>
            </a:pPr>
            <a:endParaRPr lang="en-US" altLang="zh-CN" dirty="0"/>
          </a:p>
        </p:txBody>
      </p:sp>
      <p:sp>
        <p:nvSpPr>
          <p:cNvPr id="34820" name="Rectangle 3">
            <a:extLst>
              <a:ext uri="{FF2B5EF4-FFF2-40B4-BE49-F238E27FC236}">
                <a16:creationId xmlns:a16="http://schemas.microsoft.com/office/drawing/2014/main" id="{6808DE75-0005-4D50-A1AE-5B77869FE328}"/>
              </a:ext>
            </a:extLst>
          </p:cNvPr>
          <p:cNvSpPr>
            <a:spLocks noGrp="1" noChangeArrowheads="1"/>
          </p:cNvSpPr>
          <p:nvPr>
            <p:ph type="title"/>
          </p:nvPr>
        </p:nvSpPr>
        <p:spPr/>
        <p:txBody>
          <a:bodyPr/>
          <a:lstStyle/>
          <a:p>
            <a:pPr eaLnBrk="1" hangingPunct="1"/>
            <a:r>
              <a:rPr lang="en-US" altLang="zh-CN" sz="4000" dirty="0"/>
              <a:t>Text Normalization</a:t>
            </a:r>
            <a:endParaRPr lang="zh-TW" altLang="en-US" sz="4000" dirty="0"/>
          </a:p>
        </p:txBody>
      </p:sp>
      <p:sp>
        <p:nvSpPr>
          <p:cNvPr id="7" name="Text Box 30">
            <a:extLst>
              <a:ext uri="{FF2B5EF4-FFF2-40B4-BE49-F238E27FC236}">
                <a16:creationId xmlns:a16="http://schemas.microsoft.com/office/drawing/2014/main" id="{4887F061-3497-4303-B6B2-18D54AA7AEB6}"/>
              </a:ext>
            </a:extLst>
          </p:cNvPr>
          <p:cNvSpPr txBox="1">
            <a:spLocks noChangeArrowheads="1"/>
          </p:cNvSpPr>
          <p:nvPr/>
        </p:nvSpPr>
        <p:spPr bwMode="auto">
          <a:xfrm>
            <a:off x="3124200" y="5033665"/>
            <a:ext cx="5562600" cy="461665"/>
          </a:xfrm>
          <a:prstGeom prst="rect">
            <a:avLst/>
          </a:prstGeom>
          <a:solidFill>
            <a:srgbClr val="FDEADA"/>
          </a:solidFill>
          <a:ln>
            <a:noFill/>
          </a:ln>
        </p:spPr>
        <p:txBody>
          <a:bodyPr wrap="squar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CN" altLang="en-US" sz="2400" b="0" dirty="0">
                <a:solidFill>
                  <a:srgbClr val="FF0000"/>
                </a:solidFill>
                <a:latin typeface="KaiTi" panose="02010609060101010101" pitchFamily="49" charset="-122"/>
                <a:ea typeface="KaiTi" panose="02010609060101010101" pitchFamily="49" charset="-122"/>
                <a:sym typeface="Wingdings" panose="05000000000000000000" pitchFamily="2" charset="2"/>
              </a:rPr>
              <a:t>學生</a:t>
            </a:r>
            <a:r>
              <a:rPr kumimoji="0" lang="zh-CN"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rgbClr val="FF0000"/>
                </a:solidFill>
                <a:latin typeface="KaiTi" panose="02010609060101010101" pitchFamily="49" charset="-122"/>
                <a:ea typeface="KaiTi" panose="02010609060101010101" pitchFamily="49" charset="-122"/>
                <a:sym typeface="Wingdings" panose="05000000000000000000" pitchFamily="2" charset="2"/>
              </a:rPr>
              <a:t>會</a:t>
            </a:r>
            <a:r>
              <a:rPr kumimoji="0" lang="zh-TW"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聽</a:t>
            </a:r>
            <a:r>
              <a:rPr kumimoji="0" lang="zh-CN"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老師</a:t>
            </a:r>
            <a:r>
              <a:rPr kumimoji="0" lang="zh-TW"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的</a:t>
            </a:r>
            <a:r>
              <a:rPr kumimoji="0" lang="zh-CN"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話</a:t>
            </a:r>
            <a:r>
              <a:rPr kumimoji="0" lang="zh-CN"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嗎</a:t>
            </a:r>
            <a:endParaRPr kumimoji="0" lang="en-US" altLang="zh-TW" sz="2400" b="0" dirty="0">
              <a:solidFill>
                <a:schemeClr val="tx1"/>
              </a:solidFill>
              <a:latin typeface="KaiTi" panose="02010609060101010101" pitchFamily="49" charset="-122"/>
              <a:ea typeface="KaiTi" panose="02010609060101010101" pitchFamily="49" charset="-122"/>
              <a:sym typeface="Wingdings" panose="05000000000000000000" pitchFamily="2" charset="2"/>
            </a:endParaRPr>
          </a:p>
        </p:txBody>
      </p:sp>
      <p:sp>
        <p:nvSpPr>
          <p:cNvPr id="8" name="Text Box 31">
            <a:extLst>
              <a:ext uri="{FF2B5EF4-FFF2-40B4-BE49-F238E27FC236}">
                <a16:creationId xmlns:a16="http://schemas.microsoft.com/office/drawing/2014/main" id="{805F4CCC-7FC2-43A2-8859-0C4830E03615}"/>
              </a:ext>
            </a:extLst>
          </p:cNvPr>
          <p:cNvSpPr txBox="1">
            <a:spLocks noChangeArrowheads="1"/>
          </p:cNvSpPr>
          <p:nvPr/>
        </p:nvSpPr>
        <p:spPr bwMode="auto">
          <a:xfrm>
            <a:off x="3124200" y="4500265"/>
            <a:ext cx="5562600" cy="461665"/>
          </a:xfrm>
          <a:prstGeom prst="rect">
            <a:avLst/>
          </a:prstGeom>
          <a:solidFill>
            <a:srgbClr val="99CCFF"/>
          </a:solidFill>
          <a:ln>
            <a:noFill/>
          </a:ln>
        </p:spPr>
        <p:txBody>
          <a:bodyPr wrap="square">
            <a:spAutoFit/>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r>
              <a:rPr kumimoji="0" lang="zh-CN" altLang="en-US" sz="2400" b="0" dirty="0">
                <a:solidFill>
                  <a:srgbClr val="FF0000"/>
                </a:solidFill>
                <a:latin typeface="KaiTi" panose="02010609060101010101" pitchFamily="49" charset="-122"/>
                <a:ea typeface="KaiTi" panose="02010609060101010101" pitchFamily="49" charset="-122"/>
                <a:sym typeface="Wingdings" panose="05000000000000000000" pitchFamily="2" charset="2"/>
              </a:rPr>
              <a:t>學生會</a:t>
            </a:r>
            <a:r>
              <a:rPr kumimoji="0" lang="zh-TW" altLang="en-US" sz="2000" b="0" dirty="0">
                <a:solidFill>
                  <a:srgbClr val="FF0000"/>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聽</a:t>
            </a:r>
            <a:r>
              <a:rPr kumimoji="0" lang="zh-CN"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老師</a:t>
            </a:r>
            <a:r>
              <a:rPr kumimoji="0" lang="zh-TW"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的</a:t>
            </a:r>
            <a:r>
              <a:rPr kumimoji="0" lang="zh-CN"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話</a:t>
            </a:r>
            <a:r>
              <a:rPr kumimoji="0" lang="zh-CN" altLang="en-US" sz="2000" b="0" dirty="0">
                <a:solidFill>
                  <a:schemeClr val="tx1"/>
                </a:solidFill>
                <a:latin typeface="KaiTi" panose="02010609060101010101" pitchFamily="49" charset="-122"/>
                <a:ea typeface="KaiTi" panose="02010609060101010101" pitchFamily="49" charset="-122"/>
                <a:sym typeface="Wingdings" panose="05000000000000000000" pitchFamily="2" charset="2"/>
              </a:rPr>
              <a:t> </a:t>
            </a:r>
            <a:r>
              <a:rPr kumimoji="0" lang="zh-TW" altLang="en-US" sz="2400" b="0" dirty="0">
                <a:solidFill>
                  <a:schemeClr val="tx1"/>
                </a:solidFill>
                <a:latin typeface="KaiTi" panose="02010609060101010101" pitchFamily="49" charset="-122"/>
                <a:ea typeface="KaiTi" panose="02010609060101010101" pitchFamily="49" charset="-122"/>
                <a:sym typeface="Symbol" panose="05050102010706020507" pitchFamily="18" charset="2"/>
              </a:rPr>
              <a:t></a:t>
            </a:r>
            <a:r>
              <a:rPr kumimoji="0" lang="zh-TW" altLang="zh-CN" sz="2000" b="0" dirty="0">
                <a:solidFill>
                  <a:schemeClr val="tx1"/>
                </a:solidFill>
                <a:latin typeface="KaiTi" panose="02010609060101010101" pitchFamily="49" charset="-122"/>
                <a:ea typeface="KaiTi" panose="02010609060101010101" pitchFamily="49" charset="-122"/>
                <a:sym typeface="Symbol" panose="05050102010706020507" pitchFamily="18" charset="2"/>
              </a:rPr>
              <a:t> </a:t>
            </a:r>
            <a:r>
              <a:rPr kumimoji="0" lang="zh-CN" altLang="en-US" sz="2400" b="0" dirty="0">
                <a:solidFill>
                  <a:schemeClr val="tx1"/>
                </a:solidFill>
                <a:latin typeface="KaiTi" panose="02010609060101010101" pitchFamily="49" charset="-122"/>
                <a:ea typeface="KaiTi" panose="02010609060101010101" pitchFamily="49" charset="-122"/>
                <a:sym typeface="Wingdings" panose="05000000000000000000" pitchFamily="2" charset="2"/>
              </a:rPr>
              <a:t>嗎</a:t>
            </a:r>
            <a:endParaRPr kumimoji="0" lang="en-US" altLang="zh-TW" sz="2400" b="0" dirty="0">
              <a:solidFill>
                <a:schemeClr val="tx1"/>
              </a:solidFill>
              <a:latin typeface="KaiTi" panose="02010609060101010101" pitchFamily="49" charset="-122"/>
              <a:ea typeface="KaiTi" panose="02010609060101010101" pitchFamily="49" charset="-122"/>
              <a:sym typeface="Wingdings" panose="05000000000000000000" pitchFamily="2" charset="2"/>
            </a:endParaRPr>
          </a:p>
        </p:txBody>
      </p:sp>
      <p:sp>
        <p:nvSpPr>
          <p:cNvPr id="9" name="矩形 8">
            <a:extLst>
              <a:ext uri="{FF2B5EF4-FFF2-40B4-BE49-F238E27FC236}">
                <a16:creationId xmlns:a16="http://schemas.microsoft.com/office/drawing/2014/main" id="{DDD7DA4C-9B09-480B-925D-FB6C7AAE082A}"/>
              </a:ext>
            </a:extLst>
          </p:cNvPr>
          <p:cNvSpPr/>
          <p:nvPr/>
        </p:nvSpPr>
        <p:spPr>
          <a:xfrm>
            <a:off x="4572001" y="3829216"/>
            <a:ext cx="2954655" cy="461665"/>
          </a:xfrm>
          <a:prstGeom prst="rect">
            <a:avLst/>
          </a:prstGeom>
        </p:spPr>
        <p:txBody>
          <a:bodyPr wrap="none">
            <a:spAutoFit/>
          </a:bodyPr>
          <a:lstStyle/>
          <a:p>
            <a:pPr lvl="0" algn="ctr">
              <a:defRPr/>
            </a:pPr>
            <a:r>
              <a:rPr kumimoji="0" lang="zh-TW" altLang="en-US" sz="2400" b="0" u="sng" dirty="0">
                <a:solidFill>
                  <a:srgbClr val="000000"/>
                </a:solidFill>
                <a:latin typeface="KaiTi" panose="02010609060101010101" pitchFamily="49" charset="-122"/>
                <a:ea typeface="KaiTi" panose="02010609060101010101" pitchFamily="49" charset="-122"/>
                <a:sym typeface="Wingdings" pitchFamily="2" charset="2"/>
              </a:rPr>
              <a:t>學生會</a:t>
            </a:r>
            <a:r>
              <a:rPr kumimoji="0" lang="zh-TW" altLang="en-US" sz="2400" b="0" dirty="0">
                <a:solidFill>
                  <a:srgbClr val="000000"/>
                </a:solidFill>
                <a:latin typeface="KaiTi" panose="02010609060101010101" pitchFamily="49" charset="-122"/>
                <a:ea typeface="KaiTi" panose="02010609060101010101" pitchFamily="49" charset="-122"/>
                <a:sym typeface="Wingdings" pitchFamily="2" charset="2"/>
              </a:rPr>
              <a:t>聽老師的話嗎</a:t>
            </a:r>
          </a:p>
        </p:txBody>
      </p:sp>
      <p:sp>
        <p:nvSpPr>
          <p:cNvPr id="12" name="矩形: 圆角 11">
            <a:extLst>
              <a:ext uri="{FF2B5EF4-FFF2-40B4-BE49-F238E27FC236}">
                <a16:creationId xmlns:a16="http://schemas.microsoft.com/office/drawing/2014/main" id="{93713177-2B1F-459C-B8AF-549BA3F98AF2}"/>
              </a:ext>
            </a:extLst>
          </p:cNvPr>
          <p:cNvSpPr/>
          <p:nvPr/>
        </p:nvSpPr>
        <p:spPr bwMode="auto">
          <a:xfrm>
            <a:off x="3048000" y="4424065"/>
            <a:ext cx="1524000" cy="1138535"/>
          </a:xfrm>
          <a:prstGeom prst="roundRect">
            <a:avLst/>
          </a:prstGeom>
          <a:noFill/>
          <a:ln w="19050" cap="flat" cmpd="sng" algn="ctr">
            <a:solidFill>
              <a:srgbClr val="008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Tree>
    <p:extLst>
      <p:ext uri="{BB962C8B-B14F-4D97-AF65-F5344CB8AC3E}">
        <p14:creationId xmlns:p14="http://schemas.microsoft.com/office/powerpoint/2010/main" val="2646785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TW" dirty="0"/>
              <a:t>Sub-Word Segmentation (</a:t>
            </a:r>
            <a:r>
              <a:rPr lang="en-US" altLang="zh-CN" dirty="0"/>
              <a:t>Sub-</a:t>
            </a:r>
            <a:r>
              <a:rPr lang="en-US" altLang="zh-TW" dirty="0"/>
              <a:t>Word </a:t>
            </a:r>
            <a:r>
              <a:rPr lang="en-US" altLang="zh-CN" dirty="0"/>
              <a:t>based </a:t>
            </a:r>
            <a:r>
              <a:rPr lang="en-US" altLang="zh-TW" dirty="0"/>
              <a:t>Tokenization )</a:t>
            </a:r>
            <a:endParaRPr lang="en-US" altLang="zh-CN" b="1" dirty="0"/>
          </a:p>
          <a:p>
            <a:pPr lvl="1" eaLnBrk="1" hangingPunct="1">
              <a:spcBef>
                <a:spcPts val="600"/>
              </a:spcBef>
            </a:pPr>
            <a:r>
              <a:rPr lang="en-US" dirty="0"/>
              <a:t>To deal with this unknown word problem, </a:t>
            </a:r>
            <a:r>
              <a:rPr lang="en-US" altLang="zh-TW" dirty="0"/>
              <a:t>modern tokenizers often automatically induce sets of tokens that include tokens smaller than words, called sub-words, from corpus.</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p:txBody>
      </p:sp>
      <p:grpSp>
        <p:nvGrpSpPr>
          <p:cNvPr id="3" name="Group 2"/>
          <p:cNvGrpSpPr/>
          <p:nvPr/>
        </p:nvGrpSpPr>
        <p:grpSpPr>
          <a:xfrm>
            <a:off x="2057400" y="3975110"/>
            <a:ext cx="3505200" cy="548640"/>
            <a:chOff x="1828800" y="3505200"/>
            <a:chExt cx="3505200" cy="548640"/>
          </a:xfrm>
        </p:grpSpPr>
        <p:sp>
          <p:nvSpPr>
            <p:cNvPr id="5" name="TextBox 4">
              <a:extLst>
                <a:ext uri="{FF2B5EF4-FFF2-40B4-BE49-F238E27FC236}">
                  <a16:creationId xmlns:a16="http://schemas.microsoft.com/office/drawing/2014/main" id="{B8E539BD-CF68-0EC3-E2A1-B3B7C7DA743D}"/>
                </a:ext>
              </a:extLst>
            </p:cNvPr>
            <p:cNvSpPr txBox="1"/>
            <p:nvPr/>
          </p:nvSpPr>
          <p:spPr>
            <a:xfrm>
              <a:off x="1828800" y="3505200"/>
              <a:ext cx="3505200" cy="523220"/>
            </a:xfrm>
            <a:prstGeom prst="rect">
              <a:avLst/>
            </a:prstGeom>
            <a:noFill/>
          </p:spPr>
          <p:txBody>
            <a:bodyPr wrap="square">
              <a:spAutoFit/>
            </a:bodyPr>
            <a:lstStyle/>
            <a:p>
              <a:r>
                <a:rPr lang="en-US" sz="2800" b="0" dirty="0">
                  <a:latin typeface="Calibri" panose="020F0502020204030204" pitchFamily="34" charset="0"/>
                  <a:ea typeface="Calibri" panose="020F0502020204030204" pitchFamily="34" charset="0"/>
                  <a:cs typeface="Calibri" panose="020F0502020204030204" pitchFamily="34" charset="0"/>
                </a:rPr>
                <a:t>  lower:               +</a:t>
              </a:r>
            </a:p>
          </p:txBody>
        </p:sp>
        <p:sp>
          <p:nvSpPr>
            <p:cNvPr id="6" name="Rectangle: Rounded Corners 5">
              <a:extLst>
                <a:ext uri="{FF2B5EF4-FFF2-40B4-BE49-F238E27FC236}">
                  <a16:creationId xmlns:a16="http://schemas.microsoft.com/office/drawing/2014/main" id="{6EA93735-2090-91BC-2166-38FA2F5E39C6}"/>
                </a:ext>
              </a:extLst>
            </p:cNvPr>
            <p:cNvSpPr/>
            <p:nvPr/>
          </p:nvSpPr>
          <p:spPr bwMode="auto">
            <a:xfrm>
              <a:off x="3352800" y="3505200"/>
              <a:ext cx="762000" cy="548640"/>
            </a:xfrm>
            <a:prstGeom prst="roundRect">
              <a:avLst/>
            </a:prstGeom>
            <a:solidFill>
              <a:srgbClr val="FDEADA"/>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a:latin typeface="Calibri" panose="020F0502020204030204" pitchFamily="34" charset="0"/>
                  <a:ea typeface="Calibri" panose="020F0502020204030204" pitchFamily="34" charset="0"/>
                  <a:cs typeface="Calibri" panose="020F0502020204030204" pitchFamily="34" charset="0"/>
                </a:rPr>
                <a:t>low</a:t>
              </a:r>
              <a:endParaRPr lang="en-US" dirty="0">
                <a:latin typeface="Arial" charset="0"/>
              </a:endParaRPr>
            </a:p>
          </p:txBody>
        </p:sp>
        <p:sp>
          <p:nvSpPr>
            <p:cNvPr id="7" name="Rectangle: Rounded Corners 6">
              <a:extLst>
                <a:ext uri="{FF2B5EF4-FFF2-40B4-BE49-F238E27FC236}">
                  <a16:creationId xmlns:a16="http://schemas.microsoft.com/office/drawing/2014/main" id="{A48D3FFD-AF36-262B-FEDE-C74F57AA72AB}"/>
                </a:ext>
              </a:extLst>
            </p:cNvPr>
            <p:cNvSpPr/>
            <p:nvPr/>
          </p:nvSpPr>
          <p:spPr bwMode="auto">
            <a:xfrm>
              <a:off x="4495800" y="3505200"/>
              <a:ext cx="762000" cy="548640"/>
            </a:xfrm>
            <a:prstGeom prst="roundRect">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a:latin typeface="Calibri" panose="020F0502020204030204" pitchFamily="34" charset="0"/>
                  <a:ea typeface="Calibri" panose="020F0502020204030204" pitchFamily="34" charset="0"/>
                  <a:cs typeface="Calibri" panose="020F0502020204030204" pitchFamily="34" charset="0"/>
                </a:rPr>
                <a:t>er</a:t>
              </a:r>
              <a:endParaRPr lang="en-US" dirty="0">
                <a:latin typeface="Arial" charset="0"/>
              </a:endParaRPr>
            </a:p>
          </p:txBody>
        </p:sp>
      </p:grpSp>
      <p:sp>
        <p:nvSpPr>
          <p:cNvPr id="2" name="Slide Number Placeholder 4">
            <a:extLst>
              <a:ext uri="{FF2B5EF4-FFF2-40B4-BE49-F238E27FC236}">
                <a16:creationId xmlns:a16="http://schemas.microsoft.com/office/drawing/2014/main" id="{64E6059B-5C46-1856-3C1F-9F87EB96E7C6}"/>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33</a:t>
            </a:fld>
            <a:endParaRPr kumimoji="0" lang="en-US" altLang="zh-TW" sz="1200" dirty="0">
              <a:latin typeface="+mn-lt"/>
            </a:endParaRPr>
          </a:p>
        </p:txBody>
      </p:sp>
      <p:grpSp>
        <p:nvGrpSpPr>
          <p:cNvPr id="9" name="Group 8"/>
          <p:cNvGrpSpPr/>
          <p:nvPr/>
        </p:nvGrpSpPr>
        <p:grpSpPr>
          <a:xfrm>
            <a:off x="6172200" y="3962400"/>
            <a:ext cx="3505200" cy="548640"/>
            <a:chOff x="1828800" y="3505200"/>
            <a:chExt cx="3505200" cy="548640"/>
          </a:xfrm>
        </p:grpSpPr>
        <p:sp>
          <p:nvSpPr>
            <p:cNvPr id="10" name="TextBox 9">
              <a:extLst>
                <a:ext uri="{FF2B5EF4-FFF2-40B4-BE49-F238E27FC236}">
                  <a16:creationId xmlns:a16="http://schemas.microsoft.com/office/drawing/2014/main" id="{B8E539BD-CF68-0EC3-E2A1-B3B7C7DA743D}"/>
                </a:ext>
              </a:extLst>
            </p:cNvPr>
            <p:cNvSpPr txBox="1"/>
            <p:nvPr/>
          </p:nvSpPr>
          <p:spPr>
            <a:xfrm>
              <a:off x="1828800" y="3505200"/>
              <a:ext cx="3505200" cy="523220"/>
            </a:xfrm>
            <a:prstGeom prst="rect">
              <a:avLst/>
            </a:prstGeom>
            <a:noFill/>
          </p:spPr>
          <p:txBody>
            <a:bodyPr wrap="square">
              <a:spAutoFit/>
            </a:bodyPr>
            <a:lstStyle/>
            <a:p>
              <a:r>
                <a:rPr lang="en-US" sz="2800" b="0" dirty="0">
                  <a:latin typeface="Calibri" panose="020F0502020204030204" pitchFamily="34" charset="0"/>
                  <a:ea typeface="Calibri" panose="020F0502020204030204" pitchFamily="34" charset="0"/>
                  <a:cs typeface="Calibri" panose="020F0502020204030204" pitchFamily="34" charset="0"/>
                </a:rPr>
                <a:t>  lowest:              +</a:t>
              </a:r>
            </a:p>
          </p:txBody>
        </p:sp>
        <p:sp>
          <p:nvSpPr>
            <p:cNvPr id="11" name="Rectangle: Rounded Corners 5">
              <a:extLst>
                <a:ext uri="{FF2B5EF4-FFF2-40B4-BE49-F238E27FC236}">
                  <a16:creationId xmlns:a16="http://schemas.microsoft.com/office/drawing/2014/main" id="{6EA93735-2090-91BC-2166-38FA2F5E39C6}"/>
                </a:ext>
              </a:extLst>
            </p:cNvPr>
            <p:cNvSpPr/>
            <p:nvPr/>
          </p:nvSpPr>
          <p:spPr bwMode="auto">
            <a:xfrm>
              <a:off x="3352800" y="3505200"/>
              <a:ext cx="762000" cy="548640"/>
            </a:xfrm>
            <a:prstGeom prst="roundRect">
              <a:avLst/>
            </a:prstGeom>
            <a:solidFill>
              <a:srgbClr val="FDEADA"/>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a:latin typeface="Calibri" panose="020F0502020204030204" pitchFamily="34" charset="0"/>
                  <a:ea typeface="Calibri" panose="020F0502020204030204" pitchFamily="34" charset="0"/>
                  <a:cs typeface="Calibri" panose="020F0502020204030204" pitchFamily="34" charset="0"/>
                </a:rPr>
                <a:t>low</a:t>
              </a:r>
              <a:endParaRPr lang="en-US" dirty="0">
                <a:latin typeface="Arial" charset="0"/>
              </a:endParaRPr>
            </a:p>
          </p:txBody>
        </p:sp>
        <p:sp>
          <p:nvSpPr>
            <p:cNvPr id="12" name="Rectangle: Rounded Corners 6">
              <a:extLst>
                <a:ext uri="{FF2B5EF4-FFF2-40B4-BE49-F238E27FC236}">
                  <a16:creationId xmlns:a16="http://schemas.microsoft.com/office/drawing/2014/main" id="{A48D3FFD-AF36-262B-FEDE-C74F57AA72AB}"/>
                </a:ext>
              </a:extLst>
            </p:cNvPr>
            <p:cNvSpPr/>
            <p:nvPr/>
          </p:nvSpPr>
          <p:spPr bwMode="auto">
            <a:xfrm>
              <a:off x="4572000" y="3505200"/>
              <a:ext cx="762000" cy="548640"/>
            </a:xfrm>
            <a:prstGeom prst="roundRect">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err="1">
                  <a:latin typeface="Calibri" panose="020F0502020204030204" pitchFamily="34" charset="0"/>
                  <a:ea typeface="Calibri" panose="020F0502020204030204" pitchFamily="34" charset="0"/>
                  <a:cs typeface="Calibri" panose="020F0502020204030204" pitchFamily="34" charset="0"/>
                </a:rPr>
                <a:t>est</a:t>
              </a:r>
              <a:endParaRPr lang="en-US" dirty="0">
                <a:latin typeface="Arial" charset="0"/>
              </a:endParaRPr>
            </a:p>
          </p:txBody>
        </p:sp>
      </p:grpSp>
      <p:grpSp>
        <p:nvGrpSpPr>
          <p:cNvPr id="13" name="Group 12"/>
          <p:cNvGrpSpPr/>
          <p:nvPr/>
        </p:nvGrpSpPr>
        <p:grpSpPr>
          <a:xfrm>
            <a:off x="2057400" y="4709160"/>
            <a:ext cx="3505200" cy="548640"/>
            <a:chOff x="1828800" y="3505200"/>
            <a:chExt cx="3505200" cy="548640"/>
          </a:xfrm>
        </p:grpSpPr>
        <p:sp>
          <p:nvSpPr>
            <p:cNvPr id="14" name="TextBox 13">
              <a:extLst>
                <a:ext uri="{FF2B5EF4-FFF2-40B4-BE49-F238E27FC236}">
                  <a16:creationId xmlns:a16="http://schemas.microsoft.com/office/drawing/2014/main" id="{B8E539BD-CF68-0EC3-E2A1-B3B7C7DA743D}"/>
                </a:ext>
              </a:extLst>
            </p:cNvPr>
            <p:cNvSpPr txBox="1"/>
            <p:nvPr/>
          </p:nvSpPr>
          <p:spPr>
            <a:xfrm>
              <a:off x="1828800" y="3505200"/>
              <a:ext cx="3505200" cy="523220"/>
            </a:xfrm>
            <a:prstGeom prst="rect">
              <a:avLst/>
            </a:prstGeom>
            <a:noFill/>
          </p:spPr>
          <p:txBody>
            <a:bodyPr wrap="square">
              <a:spAutoFit/>
            </a:bodyPr>
            <a:lstStyle/>
            <a:p>
              <a:r>
                <a:rPr lang="en-US" sz="2800" b="0" dirty="0">
                  <a:latin typeface="Calibri" panose="020F0502020204030204" pitchFamily="34" charset="0"/>
                  <a:ea typeface="Calibri" panose="020F0502020204030204" pitchFamily="34" charset="0"/>
                  <a:cs typeface="Calibri" panose="020F0502020204030204" pitchFamily="34" charset="0"/>
                </a:rPr>
                <a:t>  newer:              +</a:t>
              </a:r>
            </a:p>
          </p:txBody>
        </p:sp>
        <p:sp>
          <p:nvSpPr>
            <p:cNvPr id="15" name="Rectangle: Rounded Corners 5">
              <a:extLst>
                <a:ext uri="{FF2B5EF4-FFF2-40B4-BE49-F238E27FC236}">
                  <a16:creationId xmlns:a16="http://schemas.microsoft.com/office/drawing/2014/main" id="{6EA93735-2090-91BC-2166-38FA2F5E39C6}"/>
                </a:ext>
              </a:extLst>
            </p:cNvPr>
            <p:cNvSpPr/>
            <p:nvPr/>
          </p:nvSpPr>
          <p:spPr bwMode="auto">
            <a:xfrm>
              <a:off x="3352800" y="3505200"/>
              <a:ext cx="762000" cy="548640"/>
            </a:xfrm>
            <a:prstGeom prst="roundRect">
              <a:avLst/>
            </a:prstGeom>
            <a:solidFill>
              <a:srgbClr val="FDEADA"/>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a:latin typeface="Calibri" panose="020F0502020204030204" pitchFamily="34" charset="0"/>
                  <a:ea typeface="Calibri" panose="020F0502020204030204" pitchFamily="34" charset="0"/>
                  <a:cs typeface="Calibri" panose="020F0502020204030204" pitchFamily="34" charset="0"/>
                </a:rPr>
                <a:t>new</a:t>
              </a:r>
            </a:p>
          </p:txBody>
        </p:sp>
        <p:sp>
          <p:nvSpPr>
            <p:cNvPr id="16" name="Rectangle: Rounded Corners 6">
              <a:extLst>
                <a:ext uri="{FF2B5EF4-FFF2-40B4-BE49-F238E27FC236}">
                  <a16:creationId xmlns:a16="http://schemas.microsoft.com/office/drawing/2014/main" id="{A48D3FFD-AF36-262B-FEDE-C74F57AA72AB}"/>
                </a:ext>
              </a:extLst>
            </p:cNvPr>
            <p:cNvSpPr/>
            <p:nvPr/>
          </p:nvSpPr>
          <p:spPr bwMode="auto">
            <a:xfrm>
              <a:off x="4495800" y="3505200"/>
              <a:ext cx="762000" cy="548640"/>
            </a:xfrm>
            <a:prstGeom prst="roundRect">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err="1">
                  <a:latin typeface="Calibri" panose="020F0502020204030204" pitchFamily="34" charset="0"/>
                  <a:ea typeface="Calibri" panose="020F0502020204030204" pitchFamily="34" charset="0"/>
                  <a:cs typeface="Calibri" panose="020F0502020204030204" pitchFamily="34" charset="0"/>
                </a:rPr>
                <a:t>er</a:t>
              </a:r>
              <a:endParaRPr lang="en-US" dirty="0">
                <a:latin typeface="Arial" charset="0"/>
              </a:endParaRPr>
            </a:p>
          </p:txBody>
        </p:sp>
      </p:grpSp>
      <p:grpSp>
        <p:nvGrpSpPr>
          <p:cNvPr id="17" name="Group 16"/>
          <p:cNvGrpSpPr/>
          <p:nvPr/>
        </p:nvGrpSpPr>
        <p:grpSpPr>
          <a:xfrm>
            <a:off x="6172200" y="4709160"/>
            <a:ext cx="3505200" cy="548640"/>
            <a:chOff x="1828800" y="3505200"/>
            <a:chExt cx="3505200" cy="548640"/>
          </a:xfrm>
        </p:grpSpPr>
        <p:sp>
          <p:nvSpPr>
            <p:cNvPr id="18" name="TextBox 17">
              <a:extLst>
                <a:ext uri="{FF2B5EF4-FFF2-40B4-BE49-F238E27FC236}">
                  <a16:creationId xmlns:a16="http://schemas.microsoft.com/office/drawing/2014/main" id="{B8E539BD-CF68-0EC3-E2A1-B3B7C7DA743D}"/>
                </a:ext>
              </a:extLst>
            </p:cNvPr>
            <p:cNvSpPr txBox="1"/>
            <p:nvPr/>
          </p:nvSpPr>
          <p:spPr>
            <a:xfrm>
              <a:off x="1828800" y="3505200"/>
              <a:ext cx="3505200" cy="523220"/>
            </a:xfrm>
            <a:prstGeom prst="rect">
              <a:avLst/>
            </a:prstGeom>
            <a:noFill/>
          </p:spPr>
          <p:txBody>
            <a:bodyPr wrap="square">
              <a:spAutoFit/>
            </a:bodyPr>
            <a:lstStyle/>
            <a:p>
              <a:r>
                <a:rPr lang="en-US" sz="2800" b="0" dirty="0">
                  <a:latin typeface="Calibri" panose="020F0502020204030204" pitchFamily="34" charset="0"/>
                  <a:ea typeface="Calibri" panose="020F0502020204030204" pitchFamily="34" charset="0"/>
                  <a:cs typeface="Calibri" panose="020F0502020204030204" pitchFamily="34" charset="0"/>
                </a:rPr>
                <a:t>  newest:             +</a:t>
              </a:r>
            </a:p>
          </p:txBody>
        </p:sp>
        <p:sp>
          <p:nvSpPr>
            <p:cNvPr id="19" name="Rectangle: Rounded Corners 5">
              <a:extLst>
                <a:ext uri="{FF2B5EF4-FFF2-40B4-BE49-F238E27FC236}">
                  <a16:creationId xmlns:a16="http://schemas.microsoft.com/office/drawing/2014/main" id="{6EA93735-2090-91BC-2166-38FA2F5E39C6}"/>
                </a:ext>
              </a:extLst>
            </p:cNvPr>
            <p:cNvSpPr/>
            <p:nvPr/>
          </p:nvSpPr>
          <p:spPr bwMode="auto">
            <a:xfrm>
              <a:off x="3352800" y="3505200"/>
              <a:ext cx="762000" cy="548640"/>
            </a:xfrm>
            <a:prstGeom prst="roundRect">
              <a:avLst/>
            </a:prstGeom>
            <a:solidFill>
              <a:srgbClr val="FDEADA"/>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a:latin typeface="Calibri" panose="020F0502020204030204" pitchFamily="34" charset="0"/>
                  <a:ea typeface="Calibri" panose="020F0502020204030204" pitchFamily="34" charset="0"/>
                  <a:cs typeface="Calibri" panose="020F0502020204030204" pitchFamily="34" charset="0"/>
                </a:rPr>
                <a:t>new</a:t>
              </a:r>
            </a:p>
          </p:txBody>
        </p:sp>
        <p:sp>
          <p:nvSpPr>
            <p:cNvPr id="20" name="Rectangle: Rounded Corners 6">
              <a:extLst>
                <a:ext uri="{FF2B5EF4-FFF2-40B4-BE49-F238E27FC236}">
                  <a16:creationId xmlns:a16="http://schemas.microsoft.com/office/drawing/2014/main" id="{A48D3FFD-AF36-262B-FEDE-C74F57AA72AB}"/>
                </a:ext>
              </a:extLst>
            </p:cNvPr>
            <p:cNvSpPr/>
            <p:nvPr/>
          </p:nvSpPr>
          <p:spPr bwMode="auto">
            <a:xfrm>
              <a:off x="4572000" y="3505200"/>
              <a:ext cx="762000" cy="548640"/>
            </a:xfrm>
            <a:prstGeom prst="roundRect">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err="1">
                  <a:latin typeface="Calibri" panose="020F0502020204030204" pitchFamily="34" charset="0"/>
                  <a:ea typeface="Calibri" panose="020F0502020204030204" pitchFamily="34" charset="0"/>
                  <a:cs typeface="Calibri" panose="020F0502020204030204" pitchFamily="34" charset="0"/>
                </a:rPr>
                <a:t>est</a:t>
              </a:r>
              <a:endParaRPr lang="en-US" dirty="0">
                <a:latin typeface="Arial" charset="0"/>
              </a:endParaRPr>
            </a:p>
          </p:txBody>
        </p:sp>
      </p:grpSp>
      <p:grpSp>
        <p:nvGrpSpPr>
          <p:cNvPr id="4" name="Group 3">
            <a:extLst>
              <a:ext uri="{FF2B5EF4-FFF2-40B4-BE49-F238E27FC236}">
                <a16:creationId xmlns:a16="http://schemas.microsoft.com/office/drawing/2014/main" id="{F5CA8E92-046D-794D-6F72-76646D3E91F8}"/>
              </a:ext>
            </a:extLst>
          </p:cNvPr>
          <p:cNvGrpSpPr/>
          <p:nvPr/>
        </p:nvGrpSpPr>
        <p:grpSpPr>
          <a:xfrm>
            <a:off x="2057400" y="5547360"/>
            <a:ext cx="3505200" cy="548640"/>
            <a:chOff x="1828800" y="3505200"/>
            <a:chExt cx="3505200" cy="548640"/>
          </a:xfrm>
        </p:grpSpPr>
        <p:sp>
          <p:nvSpPr>
            <p:cNvPr id="8" name="TextBox 7">
              <a:extLst>
                <a:ext uri="{FF2B5EF4-FFF2-40B4-BE49-F238E27FC236}">
                  <a16:creationId xmlns:a16="http://schemas.microsoft.com/office/drawing/2014/main" id="{5BBCC5A4-DD20-F100-9E1F-D4933FE14B72}"/>
                </a:ext>
              </a:extLst>
            </p:cNvPr>
            <p:cNvSpPr txBox="1"/>
            <p:nvPr/>
          </p:nvSpPr>
          <p:spPr>
            <a:xfrm>
              <a:off x="1828800" y="3505200"/>
              <a:ext cx="3505200" cy="523220"/>
            </a:xfrm>
            <a:prstGeom prst="rect">
              <a:avLst/>
            </a:prstGeom>
            <a:noFill/>
          </p:spPr>
          <p:txBody>
            <a:bodyPr wrap="square">
              <a:spAutoFit/>
            </a:bodyPr>
            <a:lstStyle/>
            <a:p>
              <a:r>
                <a:rPr lang="en-US" sz="2800" b="0" dirty="0">
                  <a:latin typeface="Calibri" panose="020F0502020204030204" pitchFamily="34" charset="0"/>
                  <a:ea typeface="Calibri" panose="020F0502020204030204" pitchFamily="34" charset="0"/>
                  <a:cs typeface="Calibri" panose="020F0502020204030204" pitchFamily="34" charset="0"/>
                </a:rPr>
                <a:t>  faster:               +</a:t>
              </a:r>
            </a:p>
          </p:txBody>
        </p:sp>
        <p:sp>
          <p:nvSpPr>
            <p:cNvPr id="21" name="Rectangle: Rounded Corners 5">
              <a:extLst>
                <a:ext uri="{FF2B5EF4-FFF2-40B4-BE49-F238E27FC236}">
                  <a16:creationId xmlns:a16="http://schemas.microsoft.com/office/drawing/2014/main" id="{7F2FDB00-2E35-9B22-AD11-36EC720D0BC1}"/>
                </a:ext>
              </a:extLst>
            </p:cNvPr>
            <p:cNvSpPr/>
            <p:nvPr/>
          </p:nvSpPr>
          <p:spPr bwMode="auto">
            <a:xfrm>
              <a:off x="3352800" y="3505200"/>
              <a:ext cx="762000" cy="548640"/>
            </a:xfrm>
            <a:prstGeom prst="roundRect">
              <a:avLst/>
            </a:prstGeom>
            <a:solidFill>
              <a:srgbClr val="92D050">
                <a:alpha val="60000"/>
              </a:srgb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a:latin typeface="Calibri" panose="020F0502020204030204" pitchFamily="34" charset="0"/>
                  <a:ea typeface="Calibri" panose="020F0502020204030204" pitchFamily="34" charset="0"/>
                  <a:cs typeface="Calibri" panose="020F0502020204030204" pitchFamily="34" charset="0"/>
                </a:rPr>
                <a:t>fast</a:t>
              </a:r>
              <a:endParaRPr lang="en-US" dirty="0">
                <a:latin typeface="Arial" charset="0"/>
              </a:endParaRPr>
            </a:p>
          </p:txBody>
        </p:sp>
        <p:sp>
          <p:nvSpPr>
            <p:cNvPr id="22" name="Rectangle: Rounded Corners 6">
              <a:extLst>
                <a:ext uri="{FF2B5EF4-FFF2-40B4-BE49-F238E27FC236}">
                  <a16:creationId xmlns:a16="http://schemas.microsoft.com/office/drawing/2014/main" id="{6B4AFC98-50A7-E00E-CDD6-EA9186EDF6F0}"/>
                </a:ext>
              </a:extLst>
            </p:cNvPr>
            <p:cNvSpPr/>
            <p:nvPr/>
          </p:nvSpPr>
          <p:spPr bwMode="auto">
            <a:xfrm>
              <a:off x="4495800" y="3505200"/>
              <a:ext cx="762000" cy="548640"/>
            </a:xfrm>
            <a:prstGeom prst="roundRect">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err="1">
                  <a:latin typeface="Calibri" panose="020F0502020204030204" pitchFamily="34" charset="0"/>
                  <a:ea typeface="Calibri" panose="020F0502020204030204" pitchFamily="34" charset="0"/>
                  <a:cs typeface="Calibri" panose="020F0502020204030204" pitchFamily="34" charset="0"/>
                </a:rPr>
                <a:t>er</a:t>
              </a:r>
              <a:endParaRPr lang="en-US" dirty="0">
                <a:latin typeface="Arial" charset="0"/>
              </a:endParaRPr>
            </a:p>
          </p:txBody>
        </p:sp>
      </p:grpSp>
      <p:grpSp>
        <p:nvGrpSpPr>
          <p:cNvPr id="23" name="Group 22">
            <a:extLst>
              <a:ext uri="{FF2B5EF4-FFF2-40B4-BE49-F238E27FC236}">
                <a16:creationId xmlns:a16="http://schemas.microsoft.com/office/drawing/2014/main" id="{E019FC3C-7F71-899B-A9BB-EEA86CB03CDC}"/>
              </a:ext>
            </a:extLst>
          </p:cNvPr>
          <p:cNvGrpSpPr/>
          <p:nvPr/>
        </p:nvGrpSpPr>
        <p:grpSpPr>
          <a:xfrm>
            <a:off x="6172200" y="5547360"/>
            <a:ext cx="3505200" cy="548640"/>
            <a:chOff x="1828800" y="3505200"/>
            <a:chExt cx="3505200" cy="548640"/>
          </a:xfrm>
        </p:grpSpPr>
        <p:sp>
          <p:nvSpPr>
            <p:cNvPr id="24" name="TextBox 23">
              <a:extLst>
                <a:ext uri="{FF2B5EF4-FFF2-40B4-BE49-F238E27FC236}">
                  <a16:creationId xmlns:a16="http://schemas.microsoft.com/office/drawing/2014/main" id="{2D30AB1A-A570-8CD9-7D00-03B74E40DF51}"/>
                </a:ext>
              </a:extLst>
            </p:cNvPr>
            <p:cNvSpPr txBox="1"/>
            <p:nvPr/>
          </p:nvSpPr>
          <p:spPr>
            <a:xfrm>
              <a:off x="1828800" y="3505200"/>
              <a:ext cx="3505200" cy="523220"/>
            </a:xfrm>
            <a:prstGeom prst="rect">
              <a:avLst/>
            </a:prstGeom>
            <a:noFill/>
          </p:spPr>
          <p:txBody>
            <a:bodyPr wrap="square">
              <a:spAutoFit/>
            </a:bodyPr>
            <a:lstStyle/>
            <a:p>
              <a:r>
                <a:rPr lang="en-US" sz="2800" b="0" dirty="0">
                  <a:latin typeface="Calibri" panose="020F0502020204030204" pitchFamily="34" charset="0"/>
                  <a:ea typeface="Calibri" panose="020F0502020204030204" pitchFamily="34" charset="0"/>
                  <a:cs typeface="Calibri" panose="020F0502020204030204" pitchFamily="34" charset="0"/>
                </a:rPr>
                <a:t>  fastest:              +</a:t>
              </a:r>
            </a:p>
          </p:txBody>
        </p:sp>
        <p:sp>
          <p:nvSpPr>
            <p:cNvPr id="25" name="Rectangle: Rounded Corners 5">
              <a:extLst>
                <a:ext uri="{FF2B5EF4-FFF2-40B4-BE49-F238E27FC236}">
                  <a16:creationId xmlns:a16="http://schemas.microsoft.com/office/drawing/2014/main" id="{1C0F99C4-A75B-E0B0-6C0A-280C6AE3CDDF}"/>
                </a:ext>
              </a:extLst>
            </p:cNvPr>
            <p:cNvSpPr/>
            <p:nvPr/>
          </p:nvSpPr>
          <p:spPr bwMode="auto">
            <a:xfrm>
              <a:off x="3352800" y="3505200"/>
              <a:ext cx="762000" cy="548640"/>
            </a:xfrm>
            <a:prstGeom prst="roundRect">
              <a:avLst/>
            </a:prstGeom>
            <a:solidFill>
              <a:srgbClr val="92D050">
                <a:alpha val="60000"/>
              </a:srgb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a:latin typeface="Calibri" panose="020F0502020204030204" pitchFamily="34" charset="0"/>
                  <a:ea typeface="Calibri" panose="020F0502020204030204" pitchFamily="34" charset="0"/>
                  <a:cs typeface="Calibri" panose="020F0502020204030204" pitchFamily="34" charset="0"/>
                </a:rPr>
                <a:t>fast</a:t>
              </a:r>
            </a:p>
          </p:txBody>
        </p:sp>
        <p:sp>
          <p:nvSpPr>
            <p:cNvPr id="26" name="Rectangle: Rounded Corners 6">
              <a:extLst>
                <a:ext uri="{FF2B5EF4-FFF2-40B4-BE49-F238E27FC236}">
                  <a16:creationId xmlns:a16="http://schemas.microsoft.com/office/drawing/2014/main" id="{26760EF5-5D0C-E1CF-922D-F13DF35946D6}"/>
                </a:ext>
              </a:extLst>
            </p:cNvPr>
            <p:cNvSpPr/>
            <p:nvPr/>
          </p:nvSpPr>
          <p:spPr bwMode="auto">
            <a:xfrm>
              <a:off x="4572000" y="3505200"/>
              <a:ext cx="762000" cy="548640"/>
            </a:xfrm>
            <a:prstGeom prst="roundRect">
              <a:avLst/>
            </a:prstGeom>
            <a:solidFill>
              <a:srgbClr val="99CCFF"/>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1" hangingPunct="1"/>
              <a:r>
                <a:rPr lang="en-US" sz="2800" b="0" dirty="0" err="1">
                  <a:latin typeface="Calibri" panose="020F0502020204030204" pitchFamily="34" charset="0"/>
                  <a:ea typeface="Calibri" panose="020F0502020204030204" pitchFamily="34" charset="0"/>
                  <a:cs typeface="Calibri" panose="020F0502020204030204" pitchFamily="34" charset="0"/>
                </a:rPr>
                <a:t>est</a:t>
              </a:r>
              <a:endParaRPr lang="en-US" dirty="0">
                <a:latin typeface="Arial" charset="0"/>
              </a:endParaRPr>
            </a:p>
          </p:txBody>
        </p:sp>
      </p:grpSp>
      <p:sp>
        <p:nvSpPr>
          <p:cNvPr id="27" name="TextBox 26">
            <a:extLst>
              <a:ext uri="{FF2B5EF4-FFF2-40B4-BE49-F238E27FC236}">
                <a16:creationId xmlns:a16="http://schemas.microsoft.com/office/drawing/2014/main" id="{AC115031-6570-2FA2-FEA5-6A8F75B80D50}"/>
              </a:ext>
            </a:extLst>
          </p:cNvPr>
          <p:cNvSpPr txBox="1"/>
          <p:nvPr/>
        </p:nvSpPr>
        <p:spPr>
          <a:xfrm>
            <a:off x="3200401" y="3407043"/>
            <a:ext cx="2667000" cy="400110"/>
          </a:xfrm>
          <a:prstGeom prst="rect">
            <a:avLst/>
          </a:prstGeom>
          <a:noFill/>
        </p:spPr>
        <p:txBody>
          <a:bodyPr wrap="square">
            <a:spAutoFit/>
          </a:bodyPr>
          <a:lstStyle/>
          <a:p>
            <a:pPr algn="ctr"/>
            <a:r>
              <a:rPr lang="en-US" sz="2000" b="0" dirty="0">
                <a:latin typeface="Calibri" panose="020F0502020204030204" pitchFamily="34" charset="0"/>
                <a:ea typeface="Calibri" panose="020F0502020204030204" pitchFamily="34" charset="0"/>
                <a:cs typeface="Calibri" panose="020F0502020204030204" pitchFamily="34" charset="0"/>
              </a:rPr>
              <a:t>Comparative Adjectives                           </a:t>
            </a:r>
          </a:p>
        </p:txBody>
      </p:sp>
      <p:sp>
        <p:nvSpPr>
          <p:cNvPr id="28" name="TextBox 27">
            <a:extLst>
              <a:ext uri="{FF2B5EF4-FFF2-40B4-BE49-F238E27FC236}">
                <a16:creationId xmlns:a16="http://schemas.microsoft.com/office/drawing/2014/main" id="{2503397C-0288-E8F4-92DC-B4CA3DFF41DE}"/>
              </a:ext>
            </a:extLst>
          </p:cNvPr>
          <p:cNvSpPr txBox="1"/>
          <p:nvPr/>
        </p:nvSpPr>
        <p:spPr>
          <a:xfrm>
            <a:off x="7239000" y="3404800"/>
            <a:ext cx="2667000" cy="400110"/>
          </a:xfrm>
          <a:prstGeom prst="rect">
            <a:avLst/>
          </a:prstGeom>
          <a:noFill/>
        </p:spPr>
        <p:txBody>
          <a:bodyPr wrap="square">
            <a:spAutoFit/>
          </a:bodyPr>
          <a:lstStyle/>
          <a:p>
            <a:pPr algn="ctr"/>
            <a:r>
              <a:rPr lang="en-US" sz="2000" b="0" dirty="0">
                <a:latin typeface="Calibri" panose="020F0502020204030204" pitchFamily="34" charset="0"/>
                <a:ea typeface="Calibri" panose="020F0502020204030204" pitchFamily="34" charset="0"/>
                <a:cs typeface="Calibri" panose="020F0502020204030204" pitchFamily="34" charset="0"/>
              </a:rPr>
              <a:t>Superlative Adjectives                           </a:t>
            </a:r>
          </a:p>
        </p:txBody>
      </p:sp>
    </p:spTree>
    <p:extLst>
      <p:ext uri="{BB962C8B-B14F-4D97-AF65-F5344CB8AC3E}">
        <p14:creationId xmlns:p14="http://schemas.microsoft.com/office/powerpoint/2010/main" val="82076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up)">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TW" dirty="0"/>
              <a:t>Sub-Word Segmentation (</a:t>
            </a:r>
            <a:r>
              <a:rPr lang="en-US" altLang="zh-CN" dirty="0"/>
              <a:t>Sub-</a:t>
            </a:r>
            <a:r>
              <a:rPr lang="en-US" altLang="zh-TW" dirty="0"/>
              <a:t>Word </a:t>
            </a:r>
            <a:r>
              <a:rPr lang="en-US" altLang="zh-CN" dirty="0"/>
              <a:t>based </a:t>
            </a:r>
            <a:r>
              <a:rPr lang="en-US" altLang="zh-TW" dirty="0"/>
              <a:t>Tokenization )</a:t>
            </a:r>
            <a:endParaRPr lang="en-US" altLang="zh-CN" b="1" dirty="0"/>
          </a:p>
          <a:p>
            <a:pPr lvl="1" eaLnBrk="1" hangingPunct="1">
              <a:spcBef>
                <a:spcPts val="600"/>
              </a:spcBef>
            </a:pPr>
            <a:r>
              <a:rPr lang="en-US" altLang="zh-TW" dirty="0"/>
              <a:t>Byte-Pair Encoding (BPE) Algorithm</a:t>
            </a:r>
          </a:p>
        </p:txBody>
      </p:sp>
      <p:sp>
        <p:nvSpPr>
          <p:cNvPr id="19" name="Slide Number Placeholder 4">
            <a:extLst>
              <a:ext uri="{FF2B5EF4-FFF2-40B4-BE49-F238E27FC236}">
                <a16:creationId xmlns:a16="http://schemas.microsoft.com/office/drawing/2014/main" id="{04BA0055-0512-551A-474B-FBE088F6514B}"/>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34</a:t>
            </a:fld>
            <a:endParaRPr kumimoji="0" lang="en-US" altLang="zh-TW" sz="1200" dirty="0">
              <a:latin typeface="+mn-lt"/>
            </a:endParaRPr>
          </a:p>
        </p:txBody>
      </p:sp>
      <p:grpSp>
        <p:nvGrpSpPr>
          <p:cNvPr id="22" name="Group 21">
            <a:extLst>
              <a:ext uri="{FF2B5EF4-FFF2-40B4-BE49-F238E27FC236}">
                <a16:creationId xmlns:a16="http://schemas.microsoft.com/office/drawing/2014/main" id="{DF8F6415-0E04-4F68-3A74-19BFCCD0C05E}"/>
              </a:ext>
            </a:extLst>
          </p:cNvPr>
          <p:cNvGrpSpPr/>
          <p:nvPr/>
        </p:nvGrpSpPr>
        <p:grpSpPr>
          <a:xfrm>
            <a:off x="914400" y="3128962"/>
            <a:ext cx="9697425" cy="1004948"/>
            <a:chOff x="-115261" y="2883415"/>
            <a:chExt cx="7841941" cy="1004948"/>
          </a:xfrm>
        </p:grpSpPr>
        <p:sp>
          <p:nvSpPr>
            <p:cNvPr id="38" name="TextBox 37">
              <a:extLst>
                <a:ext uri="{FF2B5EF4-FFF2-40B4-BE49-F238E27FC236}">
                  <a16:creationId xmlns:a16="http://schemas.microsoft.com/office/drawing/2014/main" id="{683FFC9F-ED19-E153-E017-E179003920AB}"/>
                </a:ext>
              </a:extLst>
            </p:cNvPr>
            <p:cNvSpPr txBox="1"/>
            <p:nvPr/>
          </p:nvSpPr>
          <p:spPr>
            <a:xfrm>
              <a:off x="685800" y="2883415"/>
              <a:ext cx="1752600" cy="461665"/>
            </a:xfrm>
            <a:prstGeom prst="rect">
              <a:avLst/>
            </a:prstGeom>
            <a:noFill/>
          </p:spPr>
          <p:txBody>
            <a:bodyPr wrap="square">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Corpus:                         </a:t>
              </a:r>
            </a:p>
          </p:txBody>
        </p:sp>
        <p:sp>
          <p:nvSpPr>
            <p:cNvPr id="39" name="TextBox 38">
              <a:extLst>
                <a:ext uri="{FF2B5EF4-FFF2-40B4-BE49-F238E27FC236}">
                  <a16:creationId xmlns:a16="http://schemas.microsoft.com/office/drawing/2014/main" id="{444E904A-7731-41F2-3F2A-79BC8F3FD814}"/>
                </a:ext>
              </a:extLst>
            </p:cNvPr>
            <p:cNvSpPr txBox="1"/>
            <p:nvPr/>
          </p:nvSpPr>
          <p:spPr>
            <a:xfrm>
              <a:off x="2057400" y="2883415"/>
              <a:ext cx="5669280" cy="461665"/>
            </a:xfrm>
            <a:prstGeom prst="rect">
              <a:avLst/>
            </a:prstGeom>
            <a:solidFill>
              <a:srgbClr val="CCECFF"/>
            </a:solidFill>
          </p:spPr>
          <p:txBody>
            <a:bodyPr wrap="square" rtlCol="0">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{‘lower&lt;/w&gt;’: 2, ‘newest&lt;/w&gt;’: 6, ‘widest&lt;/w&gt;’: 3}</a:t>
              </a:r>
            </a:p>
          </p:txBody>
        </p:sp>
        <p:sp>
          <p:nvSpPr>
            <p:cNvPr id="40" name="TextBox 39">
              <a:extLst>
                <a:ext uri="{FF2B5EF4-FFF2-40B4-BE49-F238E27FC236}">
                  <a16:creationId xmlns:a16="http://schemas.microsoft.com/office/drawing/2014/main" id="{56F88B4C-8238-BEA4-90EF-D041AE016442}"/>
                </a:ext>
              </a:extLst>
            </p:cNvPr>
            <p:cNvSpPr txBox="1"/>
            <p:nvPr/>
          </p:nvSpPr>
          <p:spPr>
            <a:xfrm>
              <a:off x="-115261" y="3411775"/>
              <a:ext cx="2782260" cy="461665"/>
            </a:xfrm>
            <a:prstGeom prst="rect">
              <a:avLst/>
            </a:prstGeom>
            <a:noFill/>
          </p:spPr>
          <p:txBody>
            <a:bodyPr wrap="square">
              <a:spAutoFit/>
            </a:bodyPr>
            <a:lstStyle/>
            <a:p>
              <a:pPr>
                <a:spcBef>
                  <a:spcPts val="600"/>
                </a:spcBef>
                <a:spcAft>
                  <a:spcPts val="0"/>
                </a:spcAft>
              </a:pPr>
              <a:r>
                <a:rPr lang="en-US" sz="2400" b="0" dirty="0">
                  <a:latin typeface="Calibri" panose="020F0502020204030204" pitchFamily="34" charset="0"/>
                  <a:ea typeface="Calibri" panose="020F0502020204030204" pitchFamily="34" charset="0"/>
                  <a:cs typeface="Calibri" panose="020F0502020204030204" pitchFamily="34" charset="0"/>
                </a:rPr>
                <a:t>(Token) Vocabulary:</a:t>
              </a:r>
            </a:p>
          </p:txBody>
        </p:sp>
        <p:sp>
          <p:nvSpPr>
            <p:cNvPr id="41" name="TextBox 40">
              <a:extLst>
                <a:ext uri="{FF2B5EF4-FFF2-40B4-BE49-F238E27FC236}">
                  <a16:creationId xmlns:a16="http://schemas.microsoft.com/office/drawing/2014/main" id="{C2E771D8-57E5-4112-D53E-663DC7FCB5D7}"/>
                </a:ext>
              </a:extLst>
            </p:cNvPr>
            <p:cNvSpPr txBox="1"/>
            <p:nvPr/>
          </p:nvSpPr>
          <p:spPr>
            <a:xfrm>
              <a:off x="2057400" y="3426698"/>
              <a:ext cx="5669280" cy="461665"/>
            </a:xfrm>
            <a:prstGeom prst="rect">
              <a:avLst/>
            </a:prstGeom>
            <a:solidFill>
              <a:srgbClr val="FFCCCC">
                <a:alpha val="80000"/>
              </a:srgbClr>
            </a:solidFill>
          </p:spPr>
          <p:txBody>
            <a:bodyPr wrap="square" rtlCol="0">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{‘l’, ‘o’, ‘w’, ‘e’, ‘r’, ‘&lt;/w&gt;’, ‘n’, ‘s’, ‘t’, ‘</a:t>
              </a:r>
              <a:r>
                <a:rPr lang="en-US" sz="2400" b="0" dirty="0" err="1">
                  <a:latin typeface="Calibri" panose="020F0502020204030204" pitchFamily="34" charset="0"/>
                  <a:ea typeface="Calibri" panose="020F0502020204030204" pitchFamily="34" charset="0"/>
                  <a:cs typeface="Calibri" panose="020F0502020204030204" pitchFamily="34" charset="0"/>
                </a:rPr>
                <a:t>i</a:t>
              </a:r>
              <a:r>
                <a:rPr lang="en-US" sz="2400" b="0" dirty="0">
                  <a:latin typeface="Calibri" panose="020F0502020204030204" pitchFamily="34" charset="0"/>
                  <a:ea typeface="Calibri" panose="020F0502020204030204" pitchFamily="34" charset="0"/>
                  <a:cs typeface="Calibri" panose="020F0502020204030204" pitchFamily="34" charset="0"/>
                </a:rPr>
                <a:t>’, ‘d’} </a:t>
              </a:r>
            </a:p>
          </p:txBody>
        </p:sp>
      </p:grpSp>
      <p:grpSp>
        <p:nvGrpSpPr>
          <p:cNvPr id="23" name="Group 22">
            <a:extLst>
              <a:ext uri="{FF2B5EF4-FFF2-40B4-BE49-F238E27FC236}">
                <a16:creationId xmlns:a16="http://schemas.microsoft.com/office/drawing/2014/main" id="{BB787B19-87F0-13E6-F5C3-00A7DE687559}"/>
              </a:ext>
            </a:extLst>
          </p:cNvPr>
          <p:cNvGrpSpPr/>
          <p:nvPr/>
        </p:nvGrpSpPr>
        <p:grpSpPr>
          <a:xfrm>
            <a:off x="1905000" y="5429310"/>
            <a:ext cx="8706825" cy="990600"/>
            <a:chOff x="685800" y="3986828"/>
            <a:chExt cx="7040880" cy="990600"/>
          </a:xfrm>
        </p:grpSpPr>
        <p:sp>
          <p:nvSpPr>
            <p:cNvPr id="34" name="TextBox 33">
              <a:extLst>
                <a:ext uri="{FF2B5EF4-FFF2-40B4-BE49-F238E27FC236}">
                  <a16:creationId xmlns:a16="http://schemas.microsoft.com/office/drawing/2014/main" id="{1CAF7ECB-701B-4B98-E7A0-4C7745409894}"/>
                </a:ext>
              </a:extLst>
            </p:cNvPr>
            <p:cNvSpPr txBox="1"/>
            <p:nvPr/>
          </p:nvSpPr>
          <p:spPr>
            <a:xfrm>
              <a:off x="685800" y="4038600"/>
              <a:ext cx="1752600" cy="461665"/>
            </a:xfrm>
            <a:prstGeom prst="rect">
              <a:avLst/>
            </a:prstGeom>
            <a:noFill/>
          </p:spPr>
          <p:txBody>
            <a:bodyPr wrap="square">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Corpus:                         </a:t>
              </a:r>
            </a:p>
          </p:txBody>
        </p:sp>
        <p:sp>
          <p:nvSpPr>
            <p:cNvPr id="35" name="TextBox 34">
              <a:extLst>
                <a:ext uri="{FF2B5EF4-FFF2-40B4-BE49-F238E27FC236}">
                  <a16:creationId xmlns:a16="http://schemas.microsoft.com/office/drawing/2014/main" id="{3E4E06A8-2D2C-386C-7D33-4A8BF441CF37}"/>
                </a:ext>
              </a:extLst>
            </p:cNvPr>
            <p:cNvSpPr txBox="1"/>
            <p:nvPr/>
          </p:nvSpPr>
          <p:spPr>
            <a:xfrm>
              <a:off x="2057400" y="3986828"/>
              <a:ext cx="5669280" cy="461665"/>
            </a:xfrm>
            <a:prstGeom prst="rect">
              <a:avLst/>
            </a:prstGeom>
            <a:solidFill>
              <a:srgbClr val="CCECFF"/>
            </a:solidFill>
          </p:spPr>
          <p:txBody>
            <a:bodyPr wrap="square" rtlCol="0">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{‘lower&lt;/w&gt;’: 2, ‘new </a:t>
              </a:r>
              <a:r>
                <a:rPr lang="en-US" sz="2400" b="0" dirty="0">
                  <a:solidFill>
                    <a:srgbClr val="FF0000"/>
                  </a:solidFill>
                  <a:latin typeface="Calibri" panose="020F0502020204030204" pitchFamily="34" charset="0"/>
                  <a:ea typeface="Calibri" panose="020F0502020204030204" pitchFamily="34" charset="0"/>
                  <a:cs typeface="Calibri" panose="020F0502020204030204" pitchFamily="34" charset="0"/>
                </a:rPr>
                <a:t>es</a:t>
              </a:r>
              <a:r>
                <a:rPr lang="en-US" sz="2400" b="0" dirty="0">
                  <a:latin typeface="Calibri" panose="020F0502020204030204" pitchFamily="34" charset="0"/>
                  <a:ea typeface="Calibri" panose="020F0502020204030204" pitchFamily="34" charset="0"/>
                  <a:cs typeface="Calibri" panose="020F0502020204030204" pitchFamily="34" charset="0"/>
                </a:rPr>
                <a:t> t&lt;/w&gt;’: 6, ‘</a:t>
              </a:r>
              <a:r>
                <a:rPr lang="en-US" sz="2400" b="0" dirty="0" err="1">
                  <a:latin typeface="Calibri" panose="020F0502020204030204" pitchFamily="34" charset="0"/>
                  <a:ea typeface="Calibri" panose="020F0502020204030204" pitchFamily="34" charset="0"/>
                  <a:cs typeface="Calibri" panose="020F0502020204030204" pitchFamily="34" charset="0"/>
                </a:rPr>
                <a:t>wid</a:t>
              </a:r>
              <a:r>
                <a:rPr lang="en-US" sz="2400" b="0" dirty="0">
                  <a:latin typeface="Calibri" panose="020F0502020204030204" pitchFamily="34" charset="0"/>
                  <a:ea typeface="Calibri" panose="020F0502020204030204" pitchFamily="34" charset="0"/>
                  <a:cs typeface="Calibri" panose="020F0502020204030204" pitchFamily="34" charset="0"/>
                </a:rPr>
                <a:t> </a:t>
              </a:r>
              <a:r>
                <a:rPr lang="en-US" sz="2400" b="0" dirty="0">
                  <a:solidFill>
                    <a:srgbClr val="FF0000"/>
                  </a:solidFill>
                  <a:latin typeface="Calibri" panose="020F0502020204030204" pitchFamily="34" charset="0"/>
                  <a:ea typeface="Calibri" panose="020F0502020204030204" pitchFamily="34" charset="0"/>
                  <a:cs typeface="Calibri" panose="020F0502020204030204" pitchFamily="34" charset="0"/>
                </a:rPr>
                <a:t>es</a:t>
              </a:r>
              <a:r>
                <a:rPr lang="en-US" sz="2400" b="0" dirty="0">
                  <a:latin typeface="Calibri" panose="020F0502020204030204" pitchFamily="34" charset="0"/>
                  <a:ea typeface="Calibri" panose="020F0502020204030204" pitchFamily="34" charset="0"/>
                  <a:cs typeface="Calibri" panose="020F0502020204030204" pitchFamily="34" charset="0"/>
                </a:rPr>
                <a:t> t&lt;/w&gt;’: 3}</a:t>
              </a:r>
            </a:p>
          </p:txBody>
        </p:sp>
        <p:sp>
          <p:nvSpPr>
            <p:cNvPr id="36" name="TextBox 35">
              <a:extLst>
                <a:ext uri="{FF2B5EF4-FFF2-40B4-BE49-F238E27FC236}">
                  <a16:creationId xmlns:a16="http://schemas.microsoft.com/office/drawing/2014/main" id="{7D0CA984-CF6C-5E89-CE55-C172D72B7712}"/>
                </a:ext>
              </a:extLst>
            </p:cNvPr>
            <p:cNvSpPr txBox="1"/>
            <p:nvPr/>
          </p:nvSpPr>
          <p:spPr>
            <a:xfrm>
              <a:off x="685800" y="4500840"/>
              <a:ext cx="1981200" cy="461665"/>
            </a:xfrm>
            <a:prstGeom prst="rect">
              <a:avLst/>
            </a:prstGeom>
            <a:noFill/>
          </p:spPr>
          <p:txBody>
            <a:bodyPr wrap="square">
              <a:spAutoFit/>
            </a:bodyPr>
            <a:lstStyle/>
            <a:p>
              <a:pPr>
                <a:spcBef>
                  <a:spcPts val="600"/>
                </a:spcBef>
                <a:spcAft>
                  <a:spcPts val="0"/>
                </a:spcAft>
              </a:pPr>
              <a:r>
                <a:rPr lang="en-US" sz="2400" b="0" dirty="0">
                  <a:latin typeface="Calibri" panose="020F0502020204030204" pitchFamily="34" charset="0"/>
                  <a:ea typeface="Calibri" panose="020F0502020204030204" pitchFamily="34" charset="0"/>
                  <a:cs typeface="Calibri" panose="020F0502020204030204" pitchFamily="34" charset="0"/>
                </a:rPr>
                <a:t>Vocabulary:</a:t>
              </a:r>
            </a:p>
          </p:txBody>
        </p:sp>
        <p:sp>
          <p:nvSpPr>
            <p:cNvPr id="37" name="TextBox 36">
              <a:extLst>
                <a:ext uri="{FF2B5EF4-FFF2-40B4-BE49-F238E27FC236}">
                  <a16:creationId xmlns:a16="http://schemas.microsoft.com/office/drawing/2014/main" id="{875A8AEF-A8ED-0EDD-2DF6-9790AC14DEA1}"/>
                </a:ext>
              </a:extLst>
            </p:cNvPr>
            <p:cNvSpPr txBox="1"/>
            <p:nvPr/>
          </p:nvSpPr>
          <p:spPr>
            <a:xfrm>
              <a:off x="2057400" y="4515763"/>
              <a:ext cx="5669280" cy="461665"/>
            </a:xfrm>
            <a:prstGeom prst="rect">
              <a:avLst/>
            </a:prstGeom>
            <a:solidFill>
              <a:srgbClr val="FFCCCC">
                <a:alpha val="80000"/>
              </a:srgbClr>
            </a:solidFill>
          </p:spPr>
          <p:txBody>
            <a:bodyPr wrap="square" rtlCol="0">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{‘l’, ‘o’, ‘w’, ‘e’, ‘r’, ‘&lt;/w&gt;’, ‘n’, ‘t’, ‘</a:t>
              </a:r>
              <a:r>
                <a:rPr lang="en-US" sz="2400" b="0" dirty="0" err="1">
                  <a:latin typeface="Calibri" panose="020F0502020204030204" pitchFamily="34" charset="0"/>
                  <a:ea typeface="Calibri" panose="020F0502020204030204" pitchFamily="34" charset="0"/>
                  <a:cs typeface="Calibri" panose="020F0502020204030204" pitchFamily="34" charset="0"/>
                </a:rPr>
                <a:t>i</a:t>
              </a:r>
              <a:r>
                <a:rPr lang="en-US" sz="2400" b="0" dirty="0">
                  <a:latin typeface="Calibri" panose="020F0502020204030204" pitchFamily="34" charset="0"/>
                  <a:ea typeface="Calibri" panose="020F0502020204030204" pitchFamily="34" charset="0"/>
                  <a:cs typeface="Calibri" panose="020F0502020204030204" pitchFamily="34" charset="0"/>
                </a:rPr>
                <a:t>’, ‘d’, ‘</a:t>
              </a:r>
              <a:r>
                <a:rPr lang="en-US" sz="2400" b="0" dirty="0">
                  <a:solidFill>
                    <a:srgbClr val="FF0000"/>
                  </a:solidFill>
                  <a:latin typeface="Calibri" panose="020F0502020204030204" pitchFamily="34" charset="0"/>
                  <a:ea typeface="Calibri" panose="020F0502020204030204" pitchFamily="34" charset="0"/>
                  <a:cs typeface="Calibri" panose="020F0502020204030204" pitchFamily="34" charset="0"/>
                </a:rPr>
                <a:t>es</a:t>
              </a:r>
              <a:r>
                <a:rPr lang="en-US" sz="2400" b="0" dirty="0">
                  <a:latin typeface="Calibri" panose="020F0502020204030204" pitchFamily="34" charset="0"/>
                  <a:ea typeface="Calibri" panose="020F0502020204030204" pitchFamily="34" charset="0"/>
                  <a:cs typeface="Calibri" panose="020F0502020204030204" pitchFamily="34" charset="0"/>
                </a:rPr>
                <a:t>’ } </a:t>
              </a:r>
            </a:p>
          </p:txBody>
        </p:sp>
      </p:grpSp>
      <p:sp>
        <p:nvSpPr>
          <p:cNvPr id="42" name="Rectangle 41">
            <a:extLst>
              <a:ext uri="{FF2B5EF4-FFF2-40B4-BE49-F238E27FC236}">
                <a16:creationId xmlns:a16="http://schemas.microsoft.com/office/drawing/2014/main" id="{81F3F75E-D912-4F17-800C-9436AB6FE6C0}"/>
              </a:ext>
            </a:extLst>
          </p:cNvPr>
          <p:cNvSpPr>
            <a:spLocks noChangeArrowheads="1"/>
          </p:cNvSpPr>
          <p:nvPr/>
        </p:nvSpPr>
        <p:spPr bwMode="auto">
          <a:xfrm>
            <a:off x="1066800" y="2590800"/>
            <a:ext cx="853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r>
              <a:rPr lang="en-US" altLang="en-US" sz="2000" b="0" dirty="0">
                <a:latin typeface="Calibri" panose="020F0502020204030204" pitchFamily="34" charset="0"/>
                <a:cs typeface="Calibri" panose="020F0502020204030204" pitchFamily="34" charset="0"/>
              </a:rPr>
              <a:t>It begins with a vocabulary that is just the set of all individual characters. </a:t>
            </a:r>
          </a:p>
        </p:txBody>
      </p:sp>
      <p:sp>
        <p:nvSpPr>
          <p:cNvPr id="43" name="Rectangle 42">
            <a:extLst>
              <a:ext uri="{FF2B5EF4-FFF2-40B4-BE49-F238E27FC236}">
                <a16:creationId xmlns:a16="http://schemas.microsoft.com/office/drawing/2014/main" id="{81F3F75E-D912-4F17-800C-9436AB6FE6C0}"/>
              </a:ext>
            </a:extLst>
          </p:cNvPr>
          <p:cNvSpPr>
            <a:spLocks noChangeArrowheads="1"/>
          </p:cNvSpPr>
          <p:nvPr/>
        </p:nvSpPr>
        <p:spPr bwMode="auto">
          <a:xfrm>
            <a:off x="1066800" y="4305181"/>
            <a:ext cx="9677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r>
              <a:rPr lang="en-US" altLang="en-US" sz="2000" b="0" dirty="0">
                <a:latin typeface="Calibri" panose="020F0502020204030204" pitchFamily="34" charset="0"/>
                <a:cs typeface="Calibri" panose="020F0502020204030204" pitchFamily="34" charset="0"/>
              </a:rPr>
              <a:t>It then examines the corpus, chooses the two symbols that are most frequently adjacent (e.g., ‘e’, ‘s’), adds a new merged symbol ‘</a:t>
            </a:r>
            <a:r>
              <a:rPr lang="en-US" altLang="en-US" sz="2000" b="0" dirty="0" err="1">
                <a:latin typeface="Calibri" panose="020F0502020204030204" pitchFamily="34" charset="0"/>
                <a:cs typeface="Calibri" panose="020F0502020204030204" pitchFamily="34" charset="0"/>
              </a:rPr>
              <a:t>es</a:t>
            </a:r>
            <a:r>
              <a:rPr lang="en-US" altLang="en-US" sz="2000" b="0" dirty="0">
                <a:latin typeface="Calibri" panose="020F0502020204030204" pitchFamily="34" charset="0"/>
                <a:cs typeface="Calibri" panose="020F0502020204030204" pitchFamily="34" charset="0"/>
              </a:rPr>
              <a:t>’ to the vocabulary, and replaces every adjacent ’e’ ’s’ in the corpus with the new ‘</a:t>
            </a:r>
            <a:r>
              <a:rPr lang="en-US" altLang="en-US" sz="2000" b="0" dirty="0" err="1">
                <a:latin typeface="Calibri" panose="020F0502020204030204" pitchFamily="34" charset="0"/>
                <a:cs typeface="Calibri" panose="020F0502020204030204" pitchFamily="34" charset="0"/>
              </a:rPr>
              <a:t>es</a:t>
            </a:r>
            <a:r>
              <a:rPr lang="en-US" altLang="en-US" sz="2000" b="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46045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up)">
                                      <p:cBhvr>
                                        <p:cTn id="7" dur="500"/>
                                        <p:tgtEl>
                                          <p:spTgt spid="43"/>
                                        </p:tgtEl>
                                      </p:cBhvr>
                                    </p:animEffect>
                                  </p:childTnLst>
                                </p:cTn>
                              </p:par>
                              <p:par>
                                <p:cTn id="8" presetID="22" presetClass="entr" presetSubtype="1"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up)">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TW" dirty="0"/>
              <a:t>Sub-Word Segmentation (</a:t>
            </a:r>
            <a:r>
              <a:rPr lang="en-US" altLang="zh-CN" dirty="0"/>
              <a:t>Sub-</a:t>
            </a:r>
            <a:r>
              <a:rPr lang="en-US" altLang="zh-TW" dirty="0"/>
              <a:t>Word </a:t>
            </a:r>
            <a:r>
              <a:rPr lang="en-US" altLang="zh-CN" dirty="0"/>
              <a:t>based </a:t>
            </a:r>
            <a:r>
              <a:rPr lang="en-US" altLang="zh-TW" dirty="0"/>
              <a:t>Tokenization )</a:t>
            </a:r>
            <a:endParaRPr lang="en-US" altLang="zh-CN" b="1" dirty="0"/>
          </a:p>
          <a:p>
            <a:pPr lvl="1" eaLnBrk="1" hangingPunct="1">
              <a:spcBef>
                <a:spcPts val="600"/>
              </a:spcBef>
            </a:pPr>
            <a:r>
              <a:rPr lang="en-US" altLang="zh-TW" dirty="0"/>
              <a:t>Byte-Pair Encoding (BPE) Algorithm</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r>
              <a:rPr lang="en-US" altLang="zh-TW" dirty="0"/>
              <a:t>Sub-words can be arbitrary substrings, or they can be meaning-bearing units like the morphemes.</a:t>
            </a:r>
          </a:p>
        </p:txBody>
      </p:sp>
      <p:sp>
        <p:nvSpPr>
          <p:cNvPr id="19" name="Slide Number Placeholder 4">
            <a:extLst>
              <a:ext uri="{FF2B5EF4-FFF2-40B4-BE49-F238E27FC236}">
                <a16:creationId xmlns:a16="http://schemas.microsoft.com/office/drawing/2014/main" id="{04BA0055-0512-551A-474B-FBE088F6514B}"/>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35</a:t>
            </a:fld>
            <a:endParaRPr kumimoji="0" lang="en-US" altLang="zh-TW" sz="1200" dirty="0">
              <a:latin typeface="+mn-lt"/>
            </a:endParaRPr>
          </a:p>
        </p:txBody>
      </p:sp>
      <p:grpSp>
        <p:nvGrpSpPr>
          <p:cNvPr id="24" name="Group 23">
            <a:extLst>
              <a:ext uri="{FF2B5EF4-FFF2-40B4-BE49-F238E27FC236}">
                <a16:creationId xmlns:a16="http://schemas.microsoft.com/office/drawing/2014/main" id="{C6C91C9C-D01B-0020-CC19-F27D1CAD06DB}"/>
              </a:ext>
            </a:extLst>
          </p:cNvPr>
          <p:cNvGrpSpPr/>
          <p:nvPr/>
        </p:nvGrpSpPr>
        <p:grpSpPr>
          <a:xfrm>
            <a:off x="1905000" y="2819400"/>
            <a:ext cx="8706825" cy="995343"/>
            <a:chOff x="685800" y="5124510"/>
            <a:chExt cx="7040880" cy="995343"/>
          </a:xfrm>
        </p:grpSpPr>
        <p:sp>
          <p:nvSpPr>
            <p:cNvPr id="30" name="TextBox 29">
              <a:extLst>
                <a:ext uri="{FF2B5EF4-FFF2-40B4-BE49-F238E27FC236}">
                  <a16:creationId xmlns:a16="http://schemas.microsoft.com/office/drawing/2014/main" id="{DA0E00B4-1FA8-E327-7C84-3D0BCEC0693A}"/>
                </a:ext>
              </a:extLst>
            </p:cNvPr>
            <p:cNvSpPr txBox="1"/>
            <p:nvPr/>
          </p:nvSpPr>
          <p:spPr>
            <a:xfrm>
              <a:off x="685800" y="5124510"/>
              <a:ext cx="1752600" cy="461665"/>
            </a:xfrm>
            <a:prstGeom prst="rect">
              <a:avLst/>
            </a:prstGeom>
            <a:noFill/>
          </p:spPr>
          <p:txBody>
            <a:bodyPr wrap="square">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Corpus:                         </a:t>
              </a:r>
            </a:p>
          </p:txBody>
        </p:sp>
        <p:sp>
          <p:nvSpPr>
            <p:cNvPr id="31" name="TextBox 30">
              <a:extLst>
                <a:ext uri="{FF2B5EF4-FFF2-40B4-BE49-F238E27FC236}">
                  <a16:creationId xmlns:a16="http://schemas.microsoft.com/office/drawing/2014/main" id="{DF251CFE-278E-DCF4-B1F4-54F6E94C7B1F}"/>
                </a:ext>
              </a:extLst>
            </p:cNvPr>
            <p:cNvSpPr txBox="1"/>
            <p:nvPr/>
          </p:nvSpPr>
          <p:spPr>
            <a:xfrm>
              <a:off x="2057400" y="5139433"/>
              <a:ext cx="5669280" cy="461665"/>
            </a:xfrm>
            <a:prstGeom prst="rect">
              <a:avLst/>
            </a:prstGeom>
            <a:solidFill>
              <a:srgbClr val="CCECFF"/>
            </a:solidFill>
          </p:spPr>
          <p:txBody>
            <a:bodyPr wrap="square" rtlCol="0">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{‘lower&lt;/w&gt;’: 2, ‘new </a:t>
              </a:r>
              <a:r>
                <a:rPr lang="en-US" sz="2400" b="0" dirty="0" err="1">
                  <a:solidFill>
                    <a:srgbClr val="FF0000"/>
                  </a:solidFill>
                  <a:latin typeface="Calibri" panose="020F0502020204030204" pitchFamily="34" charset="0"/>
                  <a:ea typeface="Calibri" panose="020F0502020204030204" pitchFamily="34" charset="0"/>
                  <a:cs typeface="Calibri" panose="020F0502020204030204" pitchFamily="34" charset="0"/>
                </a:rPr>
                <a:t>est</a:t>
              </a:r>
              <a:r>
                <a:rPr lang="en-US" sz="2400" b="0" dirty="0">
                  <a:latin typeface="Calibri" panose="020F0502020204030204" pitchFamily="34" charset="0"/>
                  <a:ea typeface="Calibri" panose="020F0502020204030204" pitchFamily="34" charset="0"/>
                  <a:cs typeface="Calibri" panose="020F0502020204030204" pitchFamily="34" charset="0"/>
                </a:rPr>
                <a:t>&lt;/w&gt;’: 6, ‘</a:t>
              </a:r>
              <a:r>
                <a:rPr lang="en-US" sz="2400" b="0" dirty="0" err="1">
                  <a:latin typeface="Calibri" panose="020F0502020204030204" pitchFamily="34" charset="0"/>
                  <a:ea typeface="Calibri" panose="020F0502020204030204" pitchFamily="34" charset="0"/>
                  <a:cs typeface="Calibri" panose="020F0502020204030204" pitchFamily="34" charset="0"/>
                </a:rPr>
                <a:t>wid</a:t>
              </a:r>
              <a:r>
                <a:rPr lang="en-US" sz="2400" b="0" dirty="0">
                  <a:latin typeface="Calibri" panose="020F0502020204030204" pitchFamily="34" charset="0"/>
                  <a:ea typeface="Calibri" panose="020F0502020204030204" pitchFamily="34" charset="0"/>
                  <a:cs typeface="Calibri" panose="020F0502020204030204" pitchFamily="34" charset="0"/>
                </a:rPr>
                <a:t> </a:t>
              </a:r>
              <a:r>
                <a:rPr lang="en-US" sz="2400" b="0" dirty="0" err="1">
                  <a:solidFill>
                    <a:srgbClr val="FF0000"/>
                  </a:solidFill>
                  <a:latin typeface="Calibri" panose="020F0502020204030204" pitchFamily="34" charset="0"/>
                  <a:ea typeface="Calibri" panose="020F0502020204030204" pitchFamily="34" charset="0"/>
                  <a:cs typeface="Calibri" panose="020F0502020204030204" pitchFamily="34" charset="0"/>
                </a:rPr>
                <a:t>est</a:t>
              </a:r>
              <a:r>
                <a:rPr lang="en-US" sz="2400" b="0" dirty="0">
                  <a:latin typeface="Calibri" panose="020F0502020204030204" pitchFamily="34" charset="0"/>
                  <a:ea typeface="Calibri" panose="020F0502020204030204" pitchFamily="34" charset="0"/>
                  <a:cs typeface="Calibri" panose="020F0502020204030204" pitchFamily="34" charset="0"/>
                </a:rPr>
                <a:t>&lt;/w&gt;’: 3}</a:t>
              </a:r>
            </a:p>
          </p:txBody>
        </p:sp>
        <p:sp>
          <p:nvSpPr>
            <p:cNvPr id="32" name="TextBox 31">
              <a:extLst>
                <a:ext uri="{FF2B5EF4-FFF2-40B4-BE49-F238E27FC236}">
                  <a16:creationId xmlns:a16="http://schemas.microsoft.com/office/drawing/2014/main" id="{8FBD3A9A-4C7C-1D2E-82AB-68EDB2B7924B}"/>
                </a:ext>
              </a:extLst>
            </p:cNvPr>
            <p:cNvSpPr txBox="1"/>
            <p:nvPr/>
          </p:nvSpPr>
          <p:spPr>
            <a:xfrm>
              <a:off x="685800" y="5643265"/>
              <a:ext cx="1981200" cy="461665"/>
            </a:xfrm>
            <a:prstGeom prst="rect">
              <a:avLst/>
            </a:prstGeom>
            <a:noFill/>
          </p:spPr>
          <p:txBody>
            <a:bodyPr wrap="square">
              <a:spAutoFit/>
            </a:bodyPr>
            <a:lstStyle/>
            <a:p>
              <a:pPr>
                <a:spcBef>
                  <a:spcPts val="600"/>
                </a:spcBef>
                <a:spcAft>
                  <a:spcPts val="0"/>
                </a:spcAft>
              </a:pPr>
              <a:r>
                <a:rPr lang="en-US" sz="2400" b="0" dirty="0">
                  <a:latin typeface="Calibri" panose="020F0502020204030204" pitchFamily="34" charset="0"/>
                  <a:ea typeface="Calibri" panose="020F0502020204030204" pitchFamily="34" charset="0"/>
                  <a:cs typeface="Calibri" panose="020F0502020204030204" pitchFamily="34" charset="0"/>
                </a:rPr>
                <a:t>Vocabulary:</a:t>
              </a:r>
            </a:p>
          </p:txBody>
        </p:sp>
        <p:sp>
          <p:nvSpPr>
            <p:cNvPr id="33" name="TextBox 32">
              <a:extLst>
                <a:ext uri="{FF2B5EF4-FFF2-40B4-BE49-F238E27FC236}">
                  <a16:creationId xmlns:a16="http://schemas.microsoft.com/office/drawing/2014/main" id="{27FA3E42-7C88-BDAC-ED48-C12131B584DB}"/>
                </a:ext>
              </a:extLst>
            </p:cNvPr>
            <p:cNvSpPr txBox="1"/>
            <p:nvPr/>
          </p:nvSpPr>
          <p:spPr>
            <a:xfrm>
              <a:off x="2057400" y="5658188"/>
              <a:ext cx="5669280" cy="461665"/>
            </a:xfrm>
            <a:prstGeom prst="rect">
              <a:avLst/>
            </a:prstGeom>
            <a:solidFill>
              <a:srgbClr val="FFCCCC">
                <a:alpha val="80000"/>
              </a:srgbClr>
            </a:solidFill>
          </p:spPr>
          <p:txBody>
            <a:bodyPr wrap="square" rtlCol="0">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{‘l’, ‘o’, ‘w’, ‘e’, ‘r’, ‘&lt;/w&gt;’, ‘n’, ‘</a:t>
              </a:r>
              <a:r>
                <a:rPr lang="en-US" sz="2400" b="0" dirty="0" err="1">
                  <a:latin typeface="Calibri" panose="020F0502020204030204" pitchFamily="34" charset="0"/>
                  <a:ea typeface="Calibri" panose="020F0502020204030204" pitchFamily="34" charset="0"/>
                  <a:cs typeface="Calibri" panose="020F0502020204030204" pitchFamily="34" charset="0"/>
                </a:rPr>
                <a:t>i</a:t>
              </a:r>
              <a:r>
                <a:rPr lang="en-US" sz="2400" b="0" dirty="0">
                  <a:latin typeface="Calibri" panose="020F0502020204030204" pitchFamily="34" charset="0"/>
                  <a:ea typeface="Calibri" panose="020F0502020204030204" pitchFamily="34" charset="0"/>
                  <a:cs typeface="Calibri" panose="020F0502020204030204" pitchFamily="34" charset="0"/>
                </a:rPr>
                <a:t>’, ‘d’, ‘</a:t>
              </a:r>
              <a:r>
                <a:rPr lang="en-US" sz="2400" b="0" dirty="0" err="1">
                  <a:solidFill>
                    <a:srgbClr val="FF0000"/>
                  </a:solidFill>
                  <a:latin typeface="Calibri" panose="020F0502020204030204" pitchFamily="34" charset="0"/>
                  <a:ea typeface="Calibri" panose="020F0502020204030204" pitchFamily="34" charset="0"/>
                  <a:cs typeface="Calibri" panose="020F0502020204030204" pitchFamily="34" charset="0"/>
                </a:rPr>
                <a:t>est</a:t>
              </a:r>
              <a:r>
                <a:rPr lang="en-US" sz="2400" b="0" dirty="0">
                  <a:latin typeface="Calibri" panose="020F0502020204030204" pitchFamily="34" charset="0"/>
                  <a:ea typeface="Calibri" panose="020F0502020204030204" pitchFamily="34" charset="0"/>
                  <a:cs typeface="Calibri" panose="020F0502020204030204" pitchFamily="34" charset="0"/>
                </a:rPr>
                <a:t>’ } </a:t>
              </a:r>
            </a:p>
          </p:txBody>
        </p:sp>
      </p:grpSp>
      <p:sp>
        <p:nvSpPr>
          <p:cNvPr id="25" name="TextBox 24">
            <a:extLst>
              <a:ext uri="{FF2B5EF4-FFF2-40B4-BE49-F238E27FC236}">
                <a16:creationId xmlns:a16="http://schemas.microsoft.com/office/drawing/2014/main" id="{1DA1016C-6AC7-FC7D-F08C-64DA6137C267}"/>
              </a:ext>
            </a:extLst>
          </p:cNvPr>
          <p:cNvSpPr txBox="1"/>
          <p:nvPr/>
        </p:nvSpPr>
        <p:spPr>
          <a:xfrm>
            <a:off x="2046344" y="4119563"/>
            <a:ext cx="2167283" cy="461665"/>
          </a:xfrm>
          <a:prstGeom prst="rect">
            <a:avLst/>
          </a:prstGeom>
          <a:noFill/>
        </p:spPr>
        <p:txBody>
          <a:bodyPr wrap="square">
            <a:spAutoFit/>
          </a:bodyPr>
          <a:lstStyle/>
          <a:p>
            <a:r>
              <a:rPr lang="en-US" sz="2400" b="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41060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xEl>
                                              <p:pRg st="7" end="7"/>
                                            </p:txEl>
                                          </p:spTgt>
                                        </p:tgtEl>
                                        <p:attrNameLst>
                                          <p:attrName>style.visibility</p:attrName>
                                        </p:attrNameLst>
                                      </p:cBhvr>
                                      <p:to>
                                        <p:strVal val="visible"/>
                                      </p:to>
                                    </p:set>
                                    <p:animEffect transition="in" filter="wipe(left)">
                                      <p:cBhvr>
                                        <p:cTn id="7"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5108448"/>
          </a:xfrm>
        </p:spPr>
        <p:txBody>
          <a:bodyPr/>
          <a:lstStyle/>
          <a:p>
            <a:pPr>
              <a:spcBef>
                <a:spcPts val="600"/>
              </a:spcBef>
            </a:pPr>
            <a:r>
              <a:rPr lang="en-US" altLang="zh-TW" dirty="0"/>
              <a:t>Sub-Word Segmentation (</a:t>
            </a:r>
            <a:r>
              <a:rPr lang="en-US" altLang="zh-CN" dirty="0"/>
              <a:t>Sub-</a:t>
            </a:r>
            <a:r>
              <a:rPr lang="en-US" altLang="zh-TW" dirty="0"/>
              <a:t>Word </a:t>
            </a:r>
            <a:r>
              <a:rPr lang="en-US" altLang="zh-CN" dirty="0"/>
              <a:t>based </a:t>
            </a:r>
            <a:r>
              <a:rPr lang="en-US" altLang="zh-TW" dirty="0"/>
              <a:t>Tokenization )</a:t>
            </a:r>
            <a:endParaRPr lang="en-US" altLang="zh-CN" b="1" dirty="0"/>
          </a:p>
          <a:p>
            <a:pPr lvl="1" eaLnBrk="1" hangingPunct="1">
              <a:spcBef>
                <a:spcPts val="600"/>
              </a:spcBef>
            </a:pPr>
            <a:r>
              <a:rPr lang="en-US" altLang="zh-TW" dirty="0"/>
              <a:t>Byte-Pair Encoding (BPE) Algorithm</a:t>
            </a:r>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2400"/>
              </a:spcBef>
            </a:pPr>
            <a:r>
              <a:rPr lang="en-US" altLang="zh-TW" dirty="0">
                <a:hlinkClick r:id="rId3"/>
              </a:rPr>
              <a:t>Neural Machine Translation of Rare Words with </a:t>
            </a:r>
            <a:r>
              <a:rPr lang="en-US" altLang="zh-TW" dirty="0" err="1">
                <a:hlinkClick r:id="rId3"/>
              </a:rPr>
              <a:t>Subword</a:t>
            </a:r>
            <a:r>
              <a:rPr lang="en-US" altLang="zh-TW" dirty="0">
                <a:hlinkClick r:id="rId3"/>
              </a:rPr>
              <a:t> Units</a:t>
            </a:r>
            <a:r>
              <a:rPr lang="en-US" altLang="zh-TW" dirty="0"/>
              <a:t>, ACL’2016.</a:t>
            </a:r>
          </a:p>
        </p:txBody>
      </p:sp>
      <p:pic>
        <p:nvPicPr>
          <p:cNvPr id="3" name="Picture 2">
            <a:extLst>
              <a:ext uri="{FF2B5EF4-FFF2-40B4-BE49-F238E27FC236}">
                <a16:creationId xmlns:a16="http://schemas.microsoft.com/office/drawing/2014/main" id="{F0513B83-569D-FDD1-7FA0-C106030105FE}"/>
              </a:ext>
            </a:extLst>
          </p:cNvPr>
          <p:cNvPicPr>
            <a:picLocks noChangeAspect="1"/>
          </p:cNvPicPr>
          <p:nvPr/>
        </p:nvPicPr>
        <p:blipFill>
          <a:blip r:embed="rId4"/>
          <a:stretch>
            <a:fillRect/>
          </a:stretch>
        </p:blipFill>
        <p:spPr>
          <a:xfrm>
            <a:off x="1937757" y="2590800"/>
            <a:ext cx="8316485" cy="2664991"/>
          </a:xfrm>
          <a:prstGeom prst="rect">
            <a:avLst/>
          </a:prstGeom>
          <a:effectLst>
            <a:outerShdw blurRad="50800" dist="38100" dir="2700000" algn="tl" rotWithShape="0">
              <a:prstClr val="black">
                <a:alpha val="40000"/>
              </a:prstClr>
            </a:outerShdw>
          </a:effectLst>
        </p:spPr>
      </p:pic>
      <p:sp>
        <p:nvSpPr>
          <p:cNvPr id="2" name="Slide Number Placeholder 4">
            <a:extLst>
              <a:ext uri="{FF2B5EF4-FFF2-40B4-BE49-F238E27FC236}">
                <a16:creationId xmlns:a16="http://schemas.microsoft.com/office/drawing/2014/main" id="{C1A80C98-1068-7E76-DBD2-F8C1873B2595}"/>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36</a:t>
            </a:fld>
            <a:endParaRPr kumimoji="0" lang="en-US" altLang="zh-TW" sz="1200" dirty="0">
              <a:latin typeface="+mn-lt"/>
            </a:endParaRPr>
          </a:p>
        </p:txBody>
      </p:sp>
    </p:spTree>
    <p:extLst>
      <p:ext uri="{BB962C8B-B14F-4D97-AF65-F5344CB8AC3E}">
        <p14:creationId xmlns:p14="http://schemas.microsoft.com/office/powerpoint/2010/main" val="3839119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b="1" dirty="0"/>
              <a:t>Bag-of-Words (BOW) Representation</a:t>
            </a:r>
          </a:p>
          <a:p>
            <a:pPr lvl="1" eaLnBrk="1" hangingPunct="1">
              <a:spcBef>
                <a:spcPts val="600"/>
              </a:spcBef>
            </a:pPr>
            <a:r>
              <a:rPr lang="en-US" altLang="zh-TW" dirty="0"/>
              <a:t>A running text (either a document or a sentence) can be simply represented as a set (or a “bag”) of words appearing in it.</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0"/>
              </a:spcBef>
            </a:pPr>
            <a:r>
              <a:rPr lang="en-US" altLang="zh-TW" dirty="0"/>
              <a:t>The simplest way to create a vocabulary is to bag unique words.</a:t>
            </a:r>
          </a:p>
        </p:txBody>
      </p:sp>
      <p:sp>
        <p:nvSpPr>
          <p:cNvPr id="2" name="Slide Number Placeholder 4">
            <a:extLst>
              <a:ext uri="{FF2B5EF4-FFF2-40B4-BE49-F238E27FC236}">
                <a16:creationId xmlns:a16="http://schemas.microsoft.com/office/drawing/2014/main" id="{C64D2AF8-F0ED-9DD4-1C8B-AA289603097C}"/>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37</a:t>
            </a:fld>
            <a:endParaRPr kumimoji="0" lang="en-US" altLang="zh-TW" sz="1200" dirty="0">
              <a:latin typeface="+mn-lt"/>
            </a:endParaRPr>
          </a:p>
        </p:txBody>
      </p:sp>
      <p:grpSp>
        <p:nvGrpSpPr>
          <p:cNvPr id="7" name="Group 6"/>
          <p:cNvGrpSpPr/>
          <p:nvPr/>
        </p:nvGrpSpPr>
        <p:grpSpPr>
          <a:xfrm>
            <a:off x="3695700" y="2971800"/>
            <a:ext cx="4800599" cy="2910363"/>
            <a:chOff x="3467151" y="3214918"/>
            <a:chExt cx="4800599" cy="2910363"/>
          </a:xfrm>
        </p:grpSpPr>
        <p:pic>
          <p:nvPicPr>
            <p:cNvPr id="6" name="Picture 5">
              <a:extLst>
                <a:ext uri="{FF2B5EF4-FFF2-40B4-BE49-F238E27FC236}">
                  <a16:creationId xmlns:a16="http://schemas.microsoft.com/office/drawing/2014/main" id="{BA1EB72F-DA85-5510-E459-F29C9811475E}"/>
                </a:ext>
              </a:extLst>
            </p:cNvPr>
            <p:cNvPicPr>
              <a:picLocks noChangeAspect="1"/>
            </p:cNvPicPr>
            <p:nvPr/>
          </p:nvPicPr>
          <p:blipFill rotWithShape="1">
            <a:blip r:embed="rId3">
              <a:extLst>
                <a:ext uri="{28A0092B-C50C-407E-A947-70E740481C1C}">
                  <a14:useLocalDpi xmlns:a14="http://schemas.microsoft.com/office/drawing/2010/main" val="0"/>
                </a:ext>
              </a:extLst>
            </a:blip>
            <a:srcRect b="7356"/>
            <a:stretch/>
          </p:blipFill>
          <p:spPr>
            <a:xfrm>
              <a:off x="3467151" y="3214918"/>
              <a:ext cx="4800599" cy="2556789"/>
            </a:xfrm>
            <a:prstGeom prst="rect">
              <a:avLst/>
            </a:prstGeom>
          </p:spPr>
        </p:pic>
        <p:sp>
          <p:nvSpPr>
            <p:cNvPr id="4" name="Rectangle 3"/>
            <p:cNvSpPr/>
            <p:nvPr/>
          </p:nvSpPr>
          <p:spPr>
            <a:xfrm>
              <a:off x="4572000" y="5725171"/>
              <a:ext cx="2590902" cy="400110"/>
            </a:xfrm>
            <a:prstGeom prst="rect">
              <a:avLst/>
            </a:prstGeom>
          </p:spPr>
          <p:txBody>
            <a:bodyPr wrap="none">
              <a:spAutoFit/>
            </a:bodyPr>
            <a:lstStyle/>
            <a:p>
              <a:r>
                <a:rPr lang="en-US" sz="2000" b="0" dirty="0">
                  <a:latin typeface="Calibri" panose="020F0502020204030204" pitchFamily="34" charset="0"/>
                  <a:cs typeface="Calibri" panose="020F0502020204030204" pitchFamily="34" charset="0"/>
                </a:rPr>
                <a:t>A Bag of Unique Words</a:t>
              </a:r>
            </a:p>
          </p:txBody>
        </p:sp>
      </p:grpSp>
    </p:spTree>
    <p:extLst>
      <p:ext uri="{BB962C8B-B14F-4D97-AF65-F5344CB8AC3E}">
        <p14:creationId xmlns:p14="http://schemas.microsoft.com/office/powerpoint/2010/main" val="520139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b="1" dirty="0"/>
              <a:t>Bag-of-Words (BOW) Representation</a:t>
            </a:r>
          </a:p>
          <a:p>
            <a:pPr lvl="1" eaLnBrk="1" hangingPunct="1">
              <a:spcBef>
                <a:spcPts val="600"/>
              </a:spcBef>
            </a:pPr>
            <a:r>
              <a:rPr lang="en-US" altLang="zh-TW" dirty="0"/>
              <a:t>Representative Words</a:t>
            </a:r>
          </a:p>
          <a:p>
            <a:pPr lvl="2" eaLnBrk="1" hangingPunct="1">
              <a:spcBef>
                <a:spcPts val="600"/>
              </a:spcBef>
            </a:pPr>
            <a:r>
              <a:rPr lang="en-US" altLang="zh-TW" dirty="0"/>
              <a:t>Representative words are those such as “adventure”, “humor” and “sweet”, etc., whose semantics helps in remembering main themes of documents. </a:t>
            </a:r>
          </a:p>
          <a:p>
            <a:pPr lvl="1" eaLnBrk="1" hangingPunct="1">
              <a:spcBef>
                <a:spcPts val="600"/>
              </a:spcBef>
            </a:pPr>
            <a:r>
              <a:rPr lang="en-US" altLang="zh-TW" dirty="0"/>
              <a:t>Non-Representative Words</a:t>
            </a:r>
          </a:p>
          <a:p>
            <a:pPr lvl="2" eaLnBrk="1" hangingPunct="1">
              <a:spcBef>
                <a:spcPts val="600"/>
              </a:spcBef>
            </a:pPr>
            <a:r>
              <a:rPr lang="en-US" altLang="zh-TW" dirty="0"/>
              <a:t>Non-representative words are those such as “of”, “the” and “that” etc.</a:t>
            </a:r>
          </a:p>
          <a:p>
            <a:pPr lvl="2" eaLnBrk="1" hangingPunct="1">
              <a:spcBef>
                <a:spcPts val="600"/>
              </a:spcBef>
            </a:pPr>
            <a:r>
              <a:rPr lang="en-US" altLang="zh-TW" dirty="0"/>
              <a:t>Words, which are too frequent among the documents are not good discriminators. </a:t>
            </a:r>
          </a:p>
          <a:p>
            <a:pPr lvl="1" eaLnBrk="1" hangingPunct="1">
              <a:spcBef>
                <a:spcPts val="600"/>
              </a:spcBef>
            </a:pPr>
            <a:endParaRPr lang="en-US" altLang="zh-TW" dirty="0"/>
          </a:p>
        </p:txBody>
      </p:sp>
      <p:sp>
        <p:nvSpPr>
          <p:cNvPr id="2" name="Slide Number Placeholder 4">
            <a:extLst>
              <a:ext uri="{FF2B5EF4-FFF2-40B4-BE49-F238E27FC236}">
                <a16:creationId xmlns:a16="http://schemas.microsoft.com/office/drawing/2014/main" id="{5EF2226D-E893-BFA1-0855-39BC56276AE5}"/>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38</a:t>
            </a:fld>
            <a:endParaRPr kumimoji="0" lang="en-US" altLang="zh-TW" sz="1200" dirty="0">
              <a:latin typeface="+mn-lt"/>
            </a:endParaRPr>
          </a:p>
        </p:txBody>
      </p:sp>
    </p:spTree>
    <p:extLst>
      <p:ext uri="{BB962C8B-B14F-4D97-AF65-F5344CB8AC3E}">
        <p14:creationId xmlns:p14="http://schemas.microsoft.com/office/powerpoint/2010/main" val="3354830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b="1" dirty="0"/>
              <a:t>Bag-of-Words (BOW) Representation</a:t>
            </a:r>
          </a:p>
          <a:p>
            <a:pPr lvl="1" eaLnBrk="1" hangingPunct="1">
              <a:spcBef>
                <a:spcPts val="600"/>
              </a:spcBef>
            </a:pPr>
            <a:r>
              <a:rPr lang="en-US" altLang="zh-TW" dirty="0"/>
              <a:t>Stop Words</a:t>
            </a:r>
          </a:p>
          <a:p>
            <a:pPr lvl="2" eaLnBrk="1" hangingPunct="1">
              <a:spcBef>
                <a:spcPts val="600"/>
              </a:spcBef>
            </a:pPr>
            <a:r>
              <a:rPr lang="en-US" altLang="zh-TW" dirty="0"/>
              <a:t>Such non-representative words are frequently referred to as stop words, and normally filtered out.</a:t>
            </a:r>
          </a:p>
          <a:p>
            <a:pPr lvl="1" eaLnBrk="1" hangingPunct="1">
              <a:spcBef>
                <a:spcPts val="600"/>
              </a:spcBef>
            </a:pPr>
            <a:r>
              <a:rPr lang="en-US" altLang="zh-TW" dirty="0"/>
              <a:t>Classical </a:t>
            </a:r>
            <a:r>
              <a:rPr lang="en-US" altLang="zh-CN" dirty="0"/>
              <a:t>information retrieval (I</a:t>
            </a:r>
            <a:r>
              <a:rPr lang="en-US" altLang="zh-TW" dirty="0"/>
              <a:t>R) models consider that each document is represented by a set of representative words, called </a:t>
            </a:r>
            <a:r>
              <a:rPr lang="en-US" altLang="zh-TW" dirty="0">
                <a:solidFill>
                  <a:srgbClr val="FF0000"/>
                </a:solidFill>
              </a:rPr>
              <a:t>index terms</a:t>
            </a:r>
            <a:r>
              <a:rPr lang="en-US" altLang="zh-TW" dirty="0"/>
              <a:t>.</a:t>
            </a:r>
          </a:p>
        </p:txBody>
      </p:sp>
      <p:sp>
        <p:nvSpPr>
          <p:cNvPr id="2" name="Slide Number Placeholder 4">
            <a:extLst>
              <a:ext uri="{FF2B5EF4-FFF2-40B4-BE49-F238E27FC236}">
                <a16:creationId xmlns:a16="http://schemas.microsoft.com/office/drawing/2014/main" id="{B016A607-571E-994D-3DFB-37A47CA8CC63}"/>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39</a:t>
            </a:fld>
            <a:endParaRPr kumimoji="0" lang="en-US" altLang="zh-TW" sz="1200" dirty="0">
              <a:latin typeface="+mn-lt"/>
            </a:endParaRPr>
          </a:p>
        </p:txBody>
      </p:sp>
      <p:grpSp>
        <p:nvGrpSpPr>
          <p:cNvPr id="3" name="Group 2"/>
          <p:cNvGrpSpPr/>
          <p:nvPr/>
        </p:nvGrpSpPr>
        <p:grpSpPr>
          <a:xfrm>
            <a:off x="838200" y="4293275"/>
            <a:ext cx="10591800" cy="2488525"/>
            <a:chOff x="990600" y="4245680"/>
            <a:chExt cx="10591800" cy="2488525"/>
          </a:xfrm>
        </p:grpSpPr>
        <p:sp>
          <p:nvSpPr>
            <p:cNvPr id="5" name="Rectangle 5">
              <a:extLst>
                <a:ext uri="{FF2B5EF4-FFF2-40B4-BE49-F238E27FC236}">
                  <a16:creationId xmlns:a16="http://schemas.microsoft.com/office/drawing/2014/main" id="{0277203E-01F4-4289-A056-6EDD0898EE03}"/>
                </a:ext>
              </a:extLst>
            </p:cNvPr>
            <p:cNvSpPr>
              <a:spLocks noChangeArrowheads="1"/>
            </p:cNvSpPr>
            <p:nvPr/>
          </p:nvSpPr>
          <p:spPr bwMode="auto">
            <a:xfrm>
              <a:off x="990600" y="4245680"/>
              <a:ext cx="10591800" cy="2031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b="0" dirty="0">
                  <a:latin typeface="Calibri" panose="020F0502020204030204" pitchFamily="34" charset="0"/>
                  <a:cs typeface="Calibri" panose="020F0502020204030204" pitchFamily="34" charset="0"/>
                </a:rPr>
                <a:t>a, about, above, after, again, against, all, am, an, and, any, are, as, at, be, because, been, before, being, below, between, both, but, by, can, did, do, does, doing, don, down, during, each, few, for, from, further, had, has, have, having, he, her, here, hers, herself, him, himself, his, how, </a:t>
              </a:r>
              <a:r>
                <a:rPr lang="en-US" altLang="zh-TW" sz="1800" b="0" dirty="0" err="1">
                  <a:latin typeface="Calibri" panose="020F0502020204030204" pitchFamily="34" charset="0"/>
                  <a:cs typeface="Calibri" panose="020F0502020204030204" pitchFamily="34" charset="0"/>
                </a:rPr>
                <a:t>i</a:t>
              </a:r>
              <a:r>
                <a:rPr lang="en-US" altLang="zh-TW" sz="1800" b="0" dirty="0">
                  <a:latin typeface="Calibri" panose="020F0502020204030204" pitchFamily="34" charset="0"/>
                  <a:cs typeface="Calibri" panose="020F0502020204030204" pitchFamily="34" charset="0"/>
                </a:rPr>
                <a:t>, if, in, into, is, it, its, itself, just, me, more, most, my, myself, no, nor, not, now, of, off, on, once, only, or, other, our, ours, ourselves, out, over, own, same, she, should, so, some, such, than, that, the, their, theirs, them, themselves, then, there, these, they, this, those, through, to, too, under, until, up, very, was, we, were, what, when, where, which, while, who, whom, why, will, with, you, your, yours, yourself, yourselves</a:t>
              </a:r>
            </a:p>
          </p:txBody>
        </p:sp>
        <p:sp>
          <p:nvSpPr>
            <p:cNvPr id="6" name="矩形 2">
              <a:extLst>
                <a:ext uri="{FF2B5EF4-FFF2-40B4-BE49-F238E27FC236}">
                  <a16:creationId xmlns:a16="http://schemas.microsoft.com/office/drawing/2014/main" id="{22415C85-637F-4579-9523-D73C29900845}"/>
                </a:ext>
              </a:extLst>
            </p:cNvPr>
            <p:cNvSpPr/>
            <p:nvPr/>
          </p:nvSpPr>
          <p:spPr>
            <a:xfrm>
              <a:off x="4459141" y="6334095"/>
              <a:ext cx="3654718" cy="400110"/>
            </a:xfrm>
            <a:prstGeom prst="rect">
              <a:avLst/>
            </a:prstGeom>
          </p:spPr>
          <p:txBody>
            <a:bodyPr wrap="none">
              <a:spAutoFit/>
            </a:bodyPr>
            <a:lstStyle/>
            <a:p>
              <a:pPr algn="r"/>
              <a:r>
                <a:rPr lang="en-US" sz="2000" b="0" dirty="0">
                  <a:latin typeface="Calibri" panose="020F0502020204030204" pitchFamily="34" charset="0"/>
                  <a:cs typeface="Calibri" panose="020F0502020204030204" pitchFamily="34" charset="0"/>
                </a:rPr>
                <a:t>NLTK’s List of English Stop Words</a:t>
              </a:r>
            </a:p>
          </p:txBody>
        </p:sp>
      </p:grpSp>
    </p:spTree>
    <p:extLst>
      <p:ext uri="{BB962C8B-B14F-4D97-AF65-F5344CB8AC3E}">
        <p14:creationId xmlns:p14="http://schemas.microsoft.com/office/powerpoint/2010/main" val="427620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61C33E42-7FC5-70A2-9C1C-DDAE5D273EC3}"/>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73EB672-B186-4C50-8F79-C2A29865D90C}" type="slidenum">
              <a:rPr kumimoji="0" lang="zh-TW" altLang="en-US" sz="1200" b="0" i="0" u="none" strike="noStrike" kern="1200" cap="none" spc="0" normalizeH="0" baseline="0" noProof="0">
                <a:ln>
                  <a:noFill/>
                </a:ln>
                <a:solidFill>
                  <a:srgbClr val="000000"/>
                </a:solidFill>
                <a:effectLst/>
                <a:uLnTx/>
                <a:uFillTx/>
                <a:latin typeface="Arial"/>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TW" sz="1200" b="0" i="0" u="none" strike="noStrike" kern="1200" cap="none" spc="0" normalizeH="0" baseline="0" noProof="0" dirty="0">
              <a:ln>
                <a:noFill/>
              </a:ln>
              <a:solidFill>
                <a:srgbClr val="000000"/>
              </a:solidFill>
              <a:effectLst/>
              <a:uLnTx/>
              <a:uFillTx/>
              <a:latin typeface="Arial"/>
              <a:ea typeface="新細明體" panose="02020500000000000000" pitchFamily="18" charset="-120"/>
              <a:cs typeface="+mn-cs"/>
            </a:endParaRPr>
          </a:p>
        </p:txBody>
      </p:sp>
      <p:sp>
        <p:nvSpPr>
          <p:cNvPr id="21" name="Rectangle: Rounded Corners 13">
            <a:extLst>
              <a:ext uri="{FF2B5EF4-FFF2-40B4-BE49-F238E27FC236}">
                <a16:creationId xmlns:a16="http://schemas.microsoft.com/office/drawing/2014/main" id="{0CA3C88D-92E5-CA9B-1237-6DE297E5966A}"/>
              </a:ext>
            </a:extLst>
          </p:cNvPr>
          <p:cNvSpPr/>
          <p:nvPr/>
        </p:nvSpPr>
        <p:spPr>
          <a:xfrm>
            <a:off x="2031830" y="970375"/>
            <a:ext cx="2286000" cy="640080"/>
          </a:xfrm>
          <a:prstGeom prst="roundRect">
            <a:avLst/>
          </a:prstGeom>
          <a:solidFill>
            <a:srgbClr val="5B9BD5">
              <a:lumMod val="60000"/>
              <a:lumOff val="4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Morphological Analysis</a:t>
            </a:r>
          </a:p>
        </p:txBody>
      </p:sp>
      <p:sp>
        <p:nvSpPr>
          <p:cNvPr id="22" name="Rectangle: Rounded Corners 14">
            <a:extLst>
              <a:ext uri="{FF2B5EF4-FFF2-40B4-BE49-F238E27FC236}">
                <a16:creationId xmlns:a16="http://schemas.microsoft.com/office/drawing/2014/main" id="{9CB2A279-4310-F0B5-02E5-246433CCE2DD}"/>
              </a:ext>
            </a:extLst>
          </p:cNvPr>
          <p:cNvSpPr/>
          <p:nvPr/>
        </p:nvSpPr>
        <p:spPr>
          <a:xfrm>
            <a:off x="4394030" y="970375"/>
            <a:ext cx="2286000" cy="640080"/>
          </a:xfrm>
          <a:prstGeom prst="round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Syntactic Analysis</a:t>
            </a:r>
          </a:p>
        </p:txBody>
      </p:sp>
      <p:sp>
        <p:nvSpPr>
          <p:cNvPr id="23" name="Rectangle: Rounded Corners 15">
            <a:extLst>
              <a:ext uri="{FF2B5EF4-FFF2-40B4-BE49-F238E27FC236}">
                <a16:creationId xmlns:a16="http://schemas.microsoft.com/office/drawing/2014/main" id="{EC195CEF-10F9-2121-D5F6-434A53B301FA}"/>
              </a:ext>
            </a:extLst>
          </p:cNvPr>
          <p:cNvSpPr/>
          <p:nvPr/>
        </p:nvSpPr>
        <p:spPr>
          <a:xfrm>
            <a:off x="6756230" y="973170"/>
            <a:ext cx="2286000" cy="640080"/>
          </a:xfrm>
          <a:prstGeom prst="roundRect">
            <a:avLst/>
          </a:prstGeom>
          <a:solidFill>
            <a:srgbClr val="FFC000">
              <a:lumMod val="60000"/>
              <a:lumOff val="4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Semantic Analysis</a:t>
            </a:r>
          </a:p>
        </p:txBody>
      </p:sp>
      <p:sp>
        <p:nvSpPr>
          <p:cNvPr id="24" name="Rectangle: Rounded Corners 16">
            <a:extLst>
              <a:ext uri="{FF2B5EF4-FFF2-40B4-BE49-F238E27FC236}">
                <a16:creationId xmlns:a16="http://schemas.microsoft.com/office/drawing/2014/main" id="{A9B2951C-8C20-0673-1C0D-15F95B497D06}"/>
              </a:ext>
            </a:extLst>
          </p:cNvPr>
          <p:cNvSpPr/>
          <p:nvPr/>
        </p:nvSpPr>
        <p:spPr>
          <a:xfrm>
            <a:off x="9110030" y="970375"/>
            <a:ext cx="2286000" cy="640080"/>
          </a:xfrm>
          <a:prstGeom prst="roundRect">
            <a:avLst/>
          </a:prstGeom>
          <a:solidFill>
            <a:srgbClr val="ED7D31">
              <a:lumMod val="60000"/>
              <a:lumOff val="4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Discourse Analysis</a:t>
            </a:r>
          </a:p>
        </p:txBody>
      </p:sp>
      <p:sp>
        <p:nvSpPr>
          <p:cNvPr id="25" name="Rectangle: Rounded Corners 17">
            <a:extLst>
              <a:ext uri="{FF2B5EF4-FFF2-40B4-BE49-F238E27FC236}">
                <a16:creationId xmlns:a16="http://schemas.microsoft.com/office/drawing/2014/main" id="{38861D7A-8EDC-5EDD-5716-BF34E8556914}"/>
              </a:ext>
            </a:extLst>
          </p:cNvPr>
          <p:cNvSpPr/>
          <p:nvPr/>
        </p:nvSpPr>
        <p:spPr>
          <a:xfrm rot="16200000">
            <a:off x="1020713" y="1976335"/>
            <a:ext cx="1112606" cy="681035"/>
          </a:xfrm>
          <a:prstGeom prst="roundRect">
            <a:avLst/>
          </a:prstGeom>
          <a:solidFill>
            <a:schemeClr val="accent2">
              <a:lumMod val="20000"/>
              <a:lumOff val="80000"/>
            </a:schemeClr>
          </a:solidFill>
          <a:ln w="12700" cap="flat" cmpd="sng" algn="ctr">
            <a:solidFill>
              <a:schemeClr val="accent3">
                <a:lumMod val="6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Word-Level</a:t>
            </a:r>
            <a:endParaRPr kumimoji="0" lang="en-US" sz="1600" b="0" i="0" u="none" strike="noStrike" kern="0" cap="none" spc="0" normalizeH="0" baseline="0" noProof="0" dirty="0">
              <a:ln>
                <a:noFill/>
              </a:ln>
              <a:solidFill>
                <a:prstClr val="black"/>
              </a:solidFill>
              <a:effectLst/>
              <a:uLnTx/>
              <a:uFillTx/>
              <a:latin typeface="Calibri" panose="020F0502020204030204"/>
              <a:ea typeface="新細明體"/>
              <a:cs typeface="+mn-cs"/>
            </a:endParaRPr>
          </a:p>
        </p:txBody>
      </p:sp>
      <p:sp>
        <p:nvSpPr>
          <p:cNvPr id="26" name="Rectangle: Rounded Corners 18">
            <a:extLst>
              <a:ext uri="{FF2B5EF4-FFF2-40B4-BE49-F238E27FC236}">
                <a16:creationId xmlns:a16="http://schemas.microsoft.com/office/drawing/2014/main" id="{82234534-5156-1EBA-4B3F-C61C878BD732}"/>
              </a:ext>
            </a:extLst>
          </p:cNvPr>
          <p:cNvSpPr/>
          <p:nvPr/>
        </p:nvSpPr>
        <p:spPr>
          <a:xfrm rot="16200000">
            <a:off x="996508" y="3179015"/>
            <a:ext cx="1161014" cy="681035"/>
          </a:xfrm>
          <a:prstGeom prst="roundRect">
            <a:avLst/>
          </a:prstGeom>
          <a:solidFill>
            <a:schemeClr val="accent2">
              <a:lumMod val="40000"/>
              <a:lumOff val="60000"/>
            </a:schemeClr>
          </a:solidFill>
          <a:ln w="12700" cap="flat" cmpd="sng" algn="ctr">
            <a:solidFill>
              <a:schemeClr val="accent3">
                <a:lumMod val="6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Sentence-Level</a:t>
            </a:r>
            <a:endParaRPr kumimoji="0" lang="en-US" sz="1600" b="0" i="0" u="none" strike="noStrike" kern="0" cap="none" spc="0" normalizeH="0" baseline="0" noProof="0" dirty="0">
              <a:ln>
                <a:noFill/>
              </a:ln>
              <a:solidFill>
                <a:prstClr val="black"/>
              </a:solidFill>
              <a:effectLst/>
              <a:uLnTx/>
              <a:uFillTx/>
              <a:latin typeface="Calibri" panose="020F0502020204030204"/>
              <a:ea typeface="新細明體"/>
              <a:cs typeface="+mn-cs"/>
            </a:endParaRPr>
          </a:p>
        </p:txBody>
      </p:sp>
      <p:sp>
        <p:nvSpPr>
          <p:cNvPr id="27" name="Rectangle: Rounded Corners 19">
            <a:extLst>
              <a:ext uri="{FF2B5EF4-FFF2-40B4-BE49-F238E27FC236}">
                <a16:creationId xmlns:a16="http://schemas.microsoft.com/office/drawing/2014/main" id="{E1E9DC73-BD8A-4599-B9E1-E7B43A93C80C}"/>
              </a:ext>
            </a:extLst>
          </p:cNvPr>
          <p:cNvSpPr/>
          <p:nvPr/>
        </p:nvSpPr>
        <p:spPr>
          <a:xfrm rot="16200000">
            <a:off x="996508" y="4405897"/>
            <a:ext cx="1161014" cy="681035"/>
          </a:xfrm>
          <a:prstGeom prst="roundRect">
            <a:avLst/>
          </a:prstGeom>
          <a:solidFill>
            <a:schemeClr val="accent2">
              <a:lumMod val="60000"/>
              <a:lumOff val="40000"/>
            </a:schemeClr>
          </a:solidFill>
          <a:ln w="12700" cap="flat" cmpd="sng" algn="ctr">
            <a:solidFill>
              <a:schemeClr val="accent3">
                <a:lumMod val="65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Document-Level</a:t>
            </a:r>
            <a:endParaRPr kumimoji="0" lang="en-US" sz="1600" b="0" i="0" u="none" strike="noStrike" kern="0" cap="none" spc="0" normalizeH="0" baseline="0" noProof="0" dirty="0">
              <a:ln>
                <a:noFill/>
              </a:ln>
              <a:solidFill>
                <a:prstClr val="black"/>
              </a:solidFill>
              <a:effectLst/>
              <a:uLnTx/>
              <a:uFillTx/>
              <a:latin typeface="Calibri" panose="020F0502020204030204"/>
              <a:ea typeface="新細明體"/>
              <a:cs typeface="+mn-cs"/>
            </a:endParaRPr>
          </a:p>
        </p:txBody>
      </p:sp>
      <p:sp>
        <p:nvSpPr>
          <p:cNvPr id="28" name="Rectangle: Rounded Corners 20">
            <a:extLst>
              <a:ext uri="{FF2B5EF4-FFF2-40B4-BE49-F238E27FC236}">
                <a16:creationId xmlns:a16="http://schemas.microsoft.com/office/drawing/2014/main" id="{D472D5F3-07FC-B815-492B-0CC18CCF2493}"/>
              </a:ext>
            </a:extLst>
          </p:cNvPr>
          <p:cNvSpPr/>
          <p:nvPr/>
        </p:nvSpPr>
        <p:spPr>
          <a:xfrm>
            <a:off x="2050299" y="1760552"/>
            <a:ext cx="2286000" cy="1112605"/>
          </a:xfrm>
          <a:prstGeom prst="roundRect">
            <a:avLst/>
          </a:prstGeom>
          <a:solidFill>
            <a:srgbClr val="5B9BD5">
              <a:lumMod val="20000"/>
              <a:lumOff val="80000"/>
            </a:srgbClr>
          </a:solidFill>
          <a:ln w="28575" cap="flat" cmpd="sng" algn="ctr">
            <a:solidFill>
              <a:srgbClr val="FF0000"/>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Tokenization, Lemmatization,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Stemming,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Word Segmentation</a:t>
            </a:r>
            <a:endParaRPr kumimoji="0" lang="en-US"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29" name="Rectangle: Rounded Corners 21">
            <a:extLst>
              <a:ext uri="{FF2B5EF4-FFF2-40B4-BE49-F238E27FC236}">
                <a16:creationId xmlns:a16="http://schemas.microsoft.com/office/drawing/2014/main" id="{FECCF17F-FBD7-DFCB-AA4F-39B57225694A}"/>
              </a:ext>
            </a:extLst>
          </p:cNvPr>
          <p:cNvSpPr/>
          <p:nvPr/>
        </p:nvSpPr>
        <p:spPr>
          <a:xfrm>
            <a:off x="4394029" y="2934149"/>
            <a:ext cx="2285999" cy="1165891"/>
          </a:xfrm>
          <a:prstGeom prst="roundRect">
            <a:avLst/>
          </a:prstGeom>
          <a:solidFill>
            <a:srgbClr val="70AD47">
              <a:lumMod val="20000"/>
              <a:lumOff val="8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Part-of-Speech Tagging, Syntactic Parsing, Chunking/Shallow Parsing</a:t>
            </a:r>
            <a:endParaRPr kumimoji="0" lang="en-US"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30" name="Rectangle: Rounded Corners 22">
            <a:extLst>
              <a:ext uri="{FF2B5EF4-FFF2-40B4-BE49-F238E27FC236}">
                <a16:creationId xmlns:a16="http://schemas.microsoft.com/office/drawing/2014/main" id="{83EF50F6-3D65-73D0-CB4E-5C5E7B917D1D}"/>
              </a:ext>
            </a:extLst>
          </p:cNvPr>
          <p:cNvSpPr/>
          <p:nvPr/>
        </p:nvSpPr>
        <p:spPr>
          <a:xfrm>
            <a:off x="6756230" y="1760551"/>
            <a:ext cx="2286000" cy="1112605"/>
          </a:xfrm>
          <a:prstGeom prst="roundRect">
            <a:avLst/>
          </a:prstGeom>
          <a:solidFill>
            <a:srgbClr val="FFF2CC"/>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Word Sense Disambiguation,</a:t>
            </a:r>
          </a:p>
          <a:p>
            <a:pPr algn="ctr" eaLnBrk="1" fontAlgn="auto" hangingPunct="1">
              <a:spcBef>
                <a:spcPts val="0"/>
              </a:spcBef>
              <a:spcAft>
                <a:spcPts val="0"/>
              </a:spcAf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Word</a:t>
            </a:r>
            <a:r>
              <a:rPr kumimoji="0" lang="en-US" altLang="zh-CN" sz="1600" b="0" i="0" u="none" strike="noStrike" kern="0" cap="none" spc="0" normalizeH="0" noProof="0" dirty="0">
                <a:ln>
                  <a:noFill/>
                </a:ln>
                <a:solidFill>
                  <a:prstClr val="black"/>
                </a:solidFill>
                <a:effectLst/>
                <a:uLnTx/>
                <a:uFillTx/>
                <a:latin typeface="Calibri" panose="020F0502020204030204"/>
                <a:ea typeface="等线" panose="02010600030101010101" pitchFamily="2" charset="-122"/>
                <a:cs typeface="+mn-cs"/>
              </a:rPr>
              <a:t> Embedding</a:t>
            </a:r>
            <a:endParaRPr kumimoji="0" lang="en-US" sz="1600" b="0" i="0" u="none" strike="noStrike" kern="0" cap="none" spc="0" normalizeH="0" baseline="0" noProof="0" dirty="0">
              <a:ln>
                <a:noFill/>
              </a:ln>
              <a:solidFill>
                <a:prstClr val="black"/>
              </a:solidFill>
              <a:effectLst/>
              <a:uLnTx/>
              <a:uFillTx/>
              <a:latin typeface="Calibri" panose="020F0502020204030204"/>
              <a:ea typeface="新細明體"/>
              <a:cs typeface="+mn-cs"/>
            </a:endParaRPr>
          </a:p>
        </p:txBody>
      </p:sp>
      <p:sp>
        <p:nvSpPr>
          <p:cNvPr id="31" name="Rectangle: Rounded Corners 23">
            <a:extLst>
              <a:ext uri="{FF2B5EF4-FFF2-40B4-BE49-F238E27FC236}">
                <a16:creationId xmlns:a16="http://schemas.microsoft.com/office/drawing/2014/main" id="{347A6D8C-5A5A-2BAA-302A-5C21844086D9}"/>
              </a:ext>
            </a:extLst>
          </p:cNvPr>
          <p:cNvSpPr/>
          <p:nvPr/>
        </p:nvSpPr>
        <p:spPr>
          <a:xfrm>
            <a:off x="6756231" y="2934149"/>
            <a:ext cx="2286000" cy="1165891"/>
          </a:xfrm>
          <a:prstGeom prst="roundRect">
            <a:avLst/>
          </a:prstGeom>
          <a:solidFill>
            <a:srgbClr val="FFF2CC"/>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Semantic Role Labeling, Frame Semantic Parsing, Abstract Meaning Representation</a:t>
            </a:r>
          </a:p>
        </p:txBody>
      </p:sp>
      <p:sp>
        <p:nvSpPr>
          <p:cNvPr id="32" name="Rectangle: Rounded Corners 24">
            <a:extLst>
              <a:ext uri="{FF2B5EF4-FFF2-40B4-BE49-F238E27FC236}">
                <a16:creationId xmlns:a16="http://schemas.microsoft.com/office/drawing/2014/main" id="{BDF041CA-019A-E33B-B463-6FB940D794DF}"/>
              </a:ext>
            </a:extLst>
          </p:cNvPr>
          <p:cNvSpPr/>
          <p:nvPr/>
        </p:nvSpPr>
        <p:spPr>
          <a:xfrm>
            <a:off x="9110030" y="4165906"/>
            <a:ext cx="2286000" cy="1161015"/>
          </a:xfrm>
          <a:prstGeom prst="roundRect">
            <a:avLst/>
          </a:prstGeom>
          <a:solidFill>
            <a:srgbClr val="FBE5D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Co-Reference Resolution, Discourse Coherence</a:t>
            </a:r>
            <a:endParaRPr kumimoji="0" lang="en-US" sz="1600" b="0" i="0" u="none" strike="noStrike" kern="0" cap="none" spc="0" normalizeH="0" baseline="0" noProof="0" dirty="0">
              <a:ln>
                <a:noFill/>
              </a:ln>
              <a:solidFill>
                <a:prstClr val="black"/>
              </a:solidFill>
              <a:effectLst/>
              <a:uLnTx/>
              <a:uFillTx/>
              <a:latin typeface="Calibri" panose="020F0502020204030204"/>
              <a:ea typeface="新細明體"/>
              <a:cs typeface="+mn-cs"/>
            </a:endParaRPr>
          </a:p>
        </p:txBody>
      </p:sp>
      <p:cxnSp>
        <p:nvCxnSpPr>
          <p:cNvPr id="33" name="Straight Arrow Connector 32">
            <a:extLst>
              <a:ext uri="{FF2B5EF4-FFF2-40B4-BE49-F238E27FC236}">
                <a16:creationId xmlns:a16="http://schemas.microsoft.com/office/drawing/2014/main" id="{A25F2E68-29B7-37B6-E2A0-D252D7EE1121}"/>
              </a:ext>
            </a:extLst>
          </p:cNvPr>
          <p:cNvCxnSpPr/>
          <p:nvPr/>
        </p:nvCxnSpPr>
        <p:spPr bwMode="auto">
          <a:xfrm>
            <a:off x="965030" y="1760550"/>
            <a:ext cx="0" cy="3566372"/>
          </a:xfrm>
          <a:prstGeom prst="straightConnector1">
            <a:avLst/>
          </a:prstGeom>
          <a:solidFill>
            <a:schemeClr val="accent1"/>
          </a:solidFill>
          <a:ln w="9525" cap="flat" cmpd="sng" algn="ctr">
            <a:solidFill>
              <a:schemeClr val="tx1"/>
            </a:solidFill>
            <a:prstDash val="solid"/>
            <a:miter lim="800000"/>
            <a:headEnd type="none" w="med" len="med"/>
            <a:tailEnd type="triangle" w="med" len="lg"/>
          </a:ln>
          <a:effectLst/>
        </p:spPr>
      </p:cxnSp>
      <p:cxnSp>
        <p:nvCxnSpPr>
          <p:cNvPr id="34" name="Straight Arrow Connector 33">
            <a:extLst>
              <a:ext uri="{FF2B5EF4-FFF2-40B4-BE49-F238E27FC236}">
                <a16:creationId xmlns:a16="http://schemas.microsoft.com/office/drawing/2014/main" id="{477E466F-E388-DDEB-1FB1-05DC1BE0FC4F}"/>
              </a:ext>
            </a:extLst>
          </p:cNvPr>
          <p:cNvCxnSpPr/>
          <p:nvPr/>
        </p:nvCxnSpPr>
        <p:spPr bwMode="auto">
          <a:xfrm>
            <a:off x="2050299" y="815180"/>
            <a:ext cx="9345731" cy="0"/>
          </a:xfrm>
          <a:prstGeom prst="straightConnector1">
            <a:avLst/>
          </a:prstGeom>
          <a:solidFill>
            <a:schemeClr val="accent1"/>
          </a:solidFill>
          <a:ln w="9525" cap="flat" cmpd="sng" algn="ctr">
            <a:solidFill>
              <a:schemeClr val="tx1"/>
            </a:solidFill>
            <a:prstDash val="solid"/>
            <a:miter lim="800000"/>
            <a:headEnd type="none" w="med" len="med"/>
            <a:tailEnd type="triangle" w="med" len="lg"/>
          </a:ln>
          <a:effectLst/>
        </p:spPr>
      </p:cxnSp>
      <p:sp>
        <p:nvSpPr>
          <p:cNvPr id="35" name="TextBox 34"/>
          <p:cNvSpPr txBox="1"/>
          <p:nvPr/>
        </p:nvSpPr>
        <p:spPr>
          <a:xfrm rot="16200000">
            <a:off x="16878" y="3312903"/>
            <a:ext cx="1524000"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Text Granularity</a:t>
            </a:r>
            <a:endParaRPr kumimoji="1" lang="en-US" sz="16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36" name="TextBox 35"/>
          <p:cNvSpPr txBox="1"/>
          <p:nvPr/>
        </p:nvSpPr>
        <p:spPr>
          <a:xfrm>
            <a:off x="4800600" y="457200"/>
            <a:ext cx="3884586"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Natural Language Understanding Hierarchy</a:t>
            </a:r>
            <a:endParaRPr kumimoji="1" lang="en-US" sz="16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sp>
        <p:nvSpPr>
          <p:cNvPr id="37" name="Rectangle: Rounded Corners 22">
            <a:extLst>
              <a:ext uri="{FF2B5EF4-FFF2-40B4-BE49-F238E27FC236}">
                <a16:creationId xmlns:a16="http://schemas.microsoft.com/office/drawing/2014/main" id="{83EF50F6-3D65-73D0-CB4E-5C5E7B917D1D}"/>
              </a:ext>
            </a:extLst>
          </p:cNvPr>
          <p:cNvSpPr/>
          <p:nvPr/>
        </p:nvSpPr>
        <p:spPr>
          <a:xfrm>
            <a:off x="2050299" y="5463380"/>
            <a:ext cx="9356364" cy="533400"/>
          </a:xfrm>
          <a:prstGeom prst="roundRect">
            <a:avLst/>
          </a:prstGeom>
          <a:solidFill>
            <a:srgbClr val="FFCCCC"/>
          </a:solidFill>
          <a:ln w="12700" cap="flat" cmpd="sng" algn="ctr">
            <a:solidFill>
              <a:schemeClr val="bg1">
                <a:lumMod val="50000"/>
              </a:scheme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Classification, Ranking, and Clustering (i.e., Machine Learning) Models/Algorithms</a:t>
            </a:r>
            <a:endParaRPr kumimoji="0" lang="en-US" sz="2000" b="0" i="0" u="none" strike="noStrike" kern="0" cap="none" spc="0" normalizeH="0" baseline="0" noProof="0" dirty="0">
              <a:ln>
                <a:noFill/>
              </a:ln>
              <a:solidFill>
                <a:prstClr val="black"/>
              </a:solidFill>
              <a:effectLst/>
              <a:uLnTx/>
              <a:uFillTx/>
              <a:latin typeface="Calibri" panose="020F0502020204030204"/>
              <a:ea typeface="新細明體"/>
              <a:cs typeface="+mn-cs"/>
            </a:endParaRPr>
          </a:p>
        </p:txBody>
      </p:sp>
      <p:sp>
        <p:nvSpPr>
          <p:cNvPr id="39" name="Rectangle: Rounded Corners 22">
            <a:extLst>
              <a:ext uri="{FF2B5EF4-FFF2-40B4-BE49-F238E27FC236}">
                <a16:creationId xmlns:a16="http://schemas.microsoft.com/office/drawing/2014/main" id="{83EF50F6-3D65-73D0-CB4E-5C5E7B917D1D}"/>
              </a:ext>
            </a:extLst>
          </p:cNvPr>
          <p:cNvSpPr/>
          <p:nvPr/>
        </p:nvSpPr>
        <p:spPr>
          <a:xfrm>
            <a:off x="2050299" y="4834354"/>
            <a:ext cx="4606091" cy="533400"/>
          </a:xfrm>
          <a:prstGeom prst="roundRect">
            <a:avLst/>
          </a:prstGeom>
          <a:solidFill>
            <a:srgbClr val="FFCCFF">
              <a:alpha val="60000"/>
            </a:srgbClr>
          </a:solidFill>
          <a:ln w="28575" cap="flat" cmpd="sng" algn="ctr">
            <a:solidFill>
              <a:srgbClr val="FF0000"/>
            </a:solidFill>
            <a:prstDash val="solid"/>
            <a:miter lim="800000"/>
          </a:ln>
          <a:effectLst/>
        </p:spPr>
        <p:txBody>
          <a:bodyPr rtlCol="0" anchor="ctr"/>
          <a:lstStyle/>
          <a:p>
            <a:pPr lvl="0" algn="ctr" eaLnBrk="1" fontAlgn="auto" hangingPunct="1">
              <a:spcBef>
                <a:spcPts val="0"/>
              </a:spcBef>
              <a:spcAft>
                <a:spcPts val="0"/>
              </a:spcAft>
              <a:defRPr/>
            </a:pPr>
            <a:r>
              <a:rPr kumimoji="0" lang="en-US" altLang="zh-CN" sz="2000" b="0" i="0" u="none" strike="noStrike" kern="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Text Representation </a:t>
            </a:r>
            <a:r>
              <a:rPr kumimoji="0" lang="en-US" altLang="zh-CN" sz="2000" b="0" kern="0" dirty="0">
                <a:solidFill>
                  <a:prstClr val="black"/>
                </a:solidFill>
                <a:latin typeface="Calibri" panose="020F0502020204030204"/>
                <a:ea typeface="等线" panose="02010600030101010101" pitchFamily="2" charset="-122"/>
              </a:rPr>
              <a:t>(Feature Vector) </a:t>
            </a:r>
            <a:endParaRPr kumimoji="0" lang="en-US" sz="2000" b="0" i="0" u="none" strike="noStrike" kern="0" cap="none" spc="0" normalizeH="0" baseline="0" noProof="0" dirty="0">
              <a:ln>
                <a:noFill/>
              </a:ln>
              <a:solidFill>
                <a:prstClr val="black"/>
              </a:solidFill>
              <a:effectLst/>
              <a:uLnTx/>
              <a:uFillTx/>
              <a:latin typeface="Calibri" panose="020F0502020204030204"/>
              <a:ea typeface="新細明體"/>
              <a:cs typeface="+mn-cs"/>
            </a:endParaRPr>
          </a:p>
        </p:txBody>
      </p:sp>
      <p:cxnSp>
        <p:nvCxnSpPr>
          <p:cNvPr id="21504" name="Straight Connector 21503"/>
          <p:cNvCxnSpPr/>
          <p:nvPr/>
        </p:nvCxnSpPr>
        <p:spPr bwMode="auto">
          <a:xfrm>
            <a:off x="4461830" y="5367754"/>
            <a:ext cx="0" cy="95626"/>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cxnSp>
        <p:nvCxnSpPr>
          <p:cNvPr id="21513" name="Straight Arrow Connector 21512"/>
          <p:cNvCxnSpPr/>
          <p:nvPr/>
        </p:nvCxnSpPr>
        <p:spPr bwMode="auto">
          <a:xfrm>
            <a:off x="3242630" y="2869354"/>
            <a:ext cx="0" cy="1944000"/>
          </a:xfrm>
          <a:prstGeom prst="straightConnector1">
            <a:avLst/>
          </a:prstGeom>
          <a:solidFill>
            <a:schemeClr val="accent1"/>
          </a:solidFill>
          <a:ln w="28575" cap="flat" cmpd="sng" algn="ctr">
            <a:solidFill>
              <a:srgbClr val="FF0000"/>
            </a:solidFill>
            <a:prstDash val="solid"/>
            <a:miter lim="800000"/>
            <a:headEnd type="none" w="med" len="med"/>
            <a:tailEnd type="triangle"/>
          </a:ln>
          <a:effectLst/>
        </p:spPr>
      </p:cxnSp>
      <p:cxnSp>
        <p:nvCxnSpPr>
          <p:cNvPr id="57" name="Straight Arrow Connector 56"/>
          <p:cNvCxnSpPr/>
          <p:nvPr/>
        </p:nvCxnSpPr>
        <p:spPr bwMode="auto">
          <a:xfrm>
            <a:off x="5604830" y="4093354"/>
            <a:ext cx="0" cy="756000"/>
          </a:xfrm>
          <a:prstGeom prst="straightConnector1">
            <a:avLst/>
          </a:prstGeom>
          <a:solidFill>
            <a:schemeClr val="accent1"/>
          </a:solidFill>
          <a:ln w="28575" cap="flat" cmpd="sng" algn="ctr">
            <a:solidFill>
              <a:srgbClr val="FF0000"/>
            </a:solidFill>
            <a:prstDash val="solid"/>
            <a:miter lim="800000"/>
            <a:headEnd type="none" w="med" len="med"/>
            <a:tailEnd type="triangle"/>
          </a:ln>
          <a:effectLst/>
        </p:spPr>
      </p:cxnSp>
      <p:sp>
        <p:nvSpPr>
          <p:cNvPr id="58" name="TextBox 57"/>
          <p:cNvSpPr txBox="1"/>
          <p:nvPr/>
        </p:nvSpPr>
        <p:spPr>
          <a:xfrm rot="16200000">
            <a:off x="2015699" y="3428256"/>
            <a:ext cx="1524000" cy="83099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Text </a:t>
            </a:r>
            <a:r>
              <a:rPr lang="en-US" altLang="zh-CN" b="0" dirty="0">
                <a:solidFill>
                  <a:srgbClr val="FF0000"/>
                </a:solidFill>
                <a:latin typeface="Calibri" panose="020F0502020204030204" pitchFamily="34" charset="0"/>
                <a:cs typeface="Calibri" panose="020F0502020204030204" pitchFamily="34" charset="0"/>
              </a:rPr>
              <a:t>(</a:t>
            </a:r>
            <a:r>
              <a:rPr lang="en-US" b="0" dirty="0">
                <a:solidFill>
                  <a:srgbClr val="FF0000"/>
                </a:solidFill>
                <a:latin typeface="Calibri" panose="020F0502020204030204" pitchFamily="34" charset="0"/>
                <a:cs typeface="Calibri" panose="020F0502020204030204" pitchFamily="34" charset="0"/>
              </a:rPr>
              <a:t>normalization </a:t>
            </a:r>
            <a:r>
              <a:rPr lang="en-US" altLang="zh-CN" b="0" dirty="0">
                <a:solidFill>
                  <a:srgbClr val="FF0000"/>
                </a:solidFill>
                <a:latin typeface="Calibri" panose="020F0502020204030204" pitchFamily="34" charset="0"/>
                <a:cs typeface="Calibri" panose="020F0502020204030204" pitchFamily="34" charset="0"/>
              </a:rPr>
              <a:t>)</a:t>
            </a:r>
            <a:endParaRPr kumimoji="1" lang="en-US" altLang="zh-CN" sz="16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16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Pre-Processing</a:t>
            </a:r>
            <a:endParaRPr kumimoji="1" lang="en-US" sz="16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endParaRPr>
          </a:p>
        </p:txBody>
      </p:sp>
      <p:grpSp>
        <p:nvGrpSpPr>
          <p:cNvPr id="6" name="Group 5">
            <a:extLst>
              <a:ext uri="{FF2B5EF4-FFF2-40B4-BE49-F238E27FC236}">
                <a16:creationId xmlns:a16="http://schemas.microsoft.com/office/drawing/2014/main" id="{9FC925A0-C54A-4FEE-C41A-FD920417B371}"/>
              </a:ext>
            </a:extLst>
          </p:cNvPr>
          <p:cNvGrpSpPr/>
          <p:nvPr/>
        </p:nvGrpSpPr>
        <p:grpSpPr>
          <a:xfrm>
            <a:off x="2972502" y="6077305"/>
            <a:ext cx="7466898" cy="570383"/>
            <a:chOff x="2937830" y="6077305"/>
            <a:chExt cx="7466898" cy="570383"/>
          </a:xfrm>
        </p:grpSpPr>
        <p:pic>
          <p:nvPicPr>
            <p:cNvPr id="5" name="Picture 4">
              <a:extLst>
                <a:ext uri="{FF2B5EF4-FFF2-40B4-BE49-F238E27FC236}">
                  <a16:creationId xmlns:a16="http://schemas.microsoft.com/office/drawing/2014/main" id="{56557604-990A-C42B-F6EB-A8B7B831A229}"/>
                </a:ext>
              </a:extLst>
            </p:cNvPr>
            <p:cNvPicPr>
              <a:picLocks noChangeAspect="1"/>
            </p:cNvPicPr>
            <p:nvPr/>
          </p:nvPicPr>
          <p:blipFill>
            <a:blip r:embed="rId3"/>
            <a:stretch>
              <a:fillRect/>
            </a:stretch>
          </p:blipFill>
          <p:spPr>
            <a:xfrm>
              <a:off x="8920312" y="6080760"/>
              <a:ext cx="667715" cy="566928"/>
            </a:xfrm>
            <a:prstGeom prst="rect">
              <a:avLst/>
            </a:prstGeom>
          </p:spPr>
        </p:pic>
        <p:sp>
          <p:nvSpPr>
            <p:cNvPr id="40" name="TextBox 39"/>
            <p:cNvSpPr txBox="1"/>
            <p:nvPr/>
          </p:nvSpPr>
          <p:spPr>
            <a:xfrm>
              <a:off x="4252286" y="6105311"/>
              <a:ext cx="4808207" cy="40011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altLang="zh-CN" sz="2000" b="0" i="0" u="none" strike="noStrike" kern="1200" cap="none" spc="0" normalizeH="0" baseline="0" noProof="0" dirty="0">
                  <a:ln>
                    <a:noFill/>
                  </a:ln>
                  <a:effectLst/>
                  <a:uLnTx/>
                  <a:uFillTx/>
                  <a:latin typeface="Calibri" panose="020F0502020204030204" pitchFamily="34" charset="0"/>
                  <a:ea typeface="新細明體" panose="02020500000000000000" pitchFamily="18" charset="-120"/>
                  <a:cs typeface="Calibri" panose="020F0502020204030204" pitchFamily="34" charset="0"/>
                </a:rPr>
                <a:t>Natural Language Processing Applications</a:t>
              </a:r>
              <a:endParaRPr kumimoji="1" lang="en-US" sz="2000" b="0" i="0" u="none" strike="noStrike" kern="1200" cap="none" spc="0" normalizeH="0" baseline="0" noProof="0" dirty="0">
                <a:ln>
                  <a:noFill/>
                </a:ln>
                <a:effectLst/>
                <a:uLnTx/>
                <a:uFillTx/>
                <a:latin typeface="Calibri" panose="020F0502020204030204" pitchFamily="34" charset="0"/>
                <a:ea typeface="新細明體" panose="02020500000000000000" pitchFamily="18" charset="-120"/>
                <a:cs typeface="Calibri" panose="020F0502020204030204" pitchFamily="34" charset="0"/>
              </a:endParaRPr>
            </a:p>
          </p:txBody>
        </p:sp>
        <p:pic>
          <p:nvPicPr>
            <p:cNvPr id="4" name="Picture 3">
              <a:extLst>
                <a:ext uri="{FF2B5EF4-FFF2-40B4-BE49-F238E27FC236}">
                  <a16:creationId xmlns:a16="http://schemas.microsoft.com/office/drawing/2014/main" id="{62F5B439-8846-8898-07FB-4B6D2DFE8E83}"/>
                </a:ext>
              </a:extLst>
            </p:cNvPr>
            <p:cNvPicPr>
              <a:picLocks noChangeAspect="1"/>
            </p:cNvPicPr>
            <p:nvPr/>
          </p:nvPicPr>
          <p:blipFill>
            <a:blip r:embed="rId4"/>
            <a:stretch>
              <a:fillRect/>
            </a:stretch>
          </p:blipFill>
          <p:spPr>
            <a:xfrm>
              <a:off x="3716629" y="6077305"/>
              <a:ext cx="677400" cy="562098"/>
            </a:xfrm>
            <a:prstGeom prst="rect">
              <a:avLst/>
            </a:prstGeom>
          </p:spPr>
        </p:pic>
        <p:pic>
          <p:nvPicPr>
            <p:cNvPr id="8" name="Picture 7">
              <a:extLst>
                <a:ext uri="{FF2B5EF4-FFF2-40B4-BE49-F238E27FC236}">
                  <a16:creationId xmlns:a16="http://schemas.microsoft.com/office/drawing/2014/main" id="{40BF996D-0298-4F48-32C2-DC0BDAA7E671}"/>
                </a:ext>
              </a:extLst>
            </p:cNvPr>
            <p:cNvPicPr>
              <a:picLocks noChangeAspect="1"/>
            </p:cNvPicPr>
            <p:nvPr/>
          </p:nvPicPr>
          <p:blipFill>
            <a:blip r:embed="rId5"/>
            <a:stretch>
              <a:fillRect/>
            </a:stretch>
          </p:blipFill>
          <p:spPr>
            <a:xfrm>
              <a:off x="2937830" y="6077305"/>
              <a:ext cx="677401" cy="562099"/>
            </a:xfrm>
            <a:prstGeom prst="rect">
              <a:avLst/>
            </a:prstGeom>
          </p:spPr>
        </p:pic>
        <p:pic>
          <p:nvPicPr>
            <p:cNvPr id="12" name="Picture 11">
              <a:extLst>
                <a:ext uri="{FF2B5EF4-FFF2-40B4-BE49-F238E27FC236}">
                  <a16:creationId xmlns:a16="http://schemas.microsoft.com/office/drawing/2014/main" id="{E3F3E554-83E8-5DE2-EB53-29D41C2B537D}"/>
                </a:ext>
              </a:extLst>
            </p:cNvPr>
            <p:cNvPicPr>
              <a:picLocks noChangeAspect="1"/>
            </p:cNvPicPr>
            <p:nvPr/>
          </p:nvPicPr>
          <p:blipFill>
            <a:blip r:embed="rId6"/>
            <a:stretch>
              <a:fillRect/>
            </a:stretch>
          </p:blipFill>
          <p:spPr>
            <a:xfrm>
              <a:off x="9727328" y="6080760"/>
              <a:ext cx="677400" cy="564500"/>
            </a:xfrm>
            <a:prstGeom prst="rect">
              <a:avLst/>
            </a:prstGeom>
          </p:spPr>
        </p:pic>
      </p:grpSp>
    </p:spTree>
    <p:extLst>
      <p:ext uri="{BB962C8B-B14F-4D97-AF65-F5344CB8AC3E}">
        <p14:creationId xmlns:p14="http://schemas.microsoft.com/office/powerpoint/2010/main" val="129918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grpSp>
        <p:nvGrpSpPr>
          <p:cNvPr id="3" name="Group 2"/>
          <p:cNvGrpSpPr/>
          <p:nvPr/>
        </p:nvGrpSpPr>
        <p:grpSpPr>
          <a:xfrm>
            <a:off x="1676400" y="1598613"/>
            <a:ext cx="4398264" cy="2209800"/>
            <a:chOff x="1783008" y="1522413"/>
            <a:chExt cx="4398264" cy="2209800"/>
          </a:xfrm>
        </p:grpSpPr>
        <p:sp>
          <p:nvSpPr>
            <p:cNvPr id="6" name="Rectangle 7">
              <a:extLst>
                <a:ext uri="{FF2B5EF4-FFF2-40B4-BE49-F238E27FC236}">
                  <a16:creationId xmlns:a16="http://schemas.microsoft.com/office/drawing/2014/main" id="{5D52B4FB-2111-4356-ACE0-EC80D05C6945}"/>
                </a:ext>
              </a:extLst>
            </p:cNvPr>
            <p:cNvSpPr>
              <a:spLocks noChangeArrowheads="1"/>
            </p:cNvSpPr>
            <p:nvPr/>
          </p:nvSpPr>
          <p:spPr bwMode="auto">
            <a:xfrm>
              <a:off x="1783010" y="1978026"/>
              <a:ext cx="4389191" cy="1754187"/>
            </a:xfrm>
            <a:prstGeom prst="rect">
              <a:avLst/>
            </a:prstGeom>
            <a:solidFill>
              <a:srgbClr val="FFFFCC">
                <a:alpha val="50195"/>
              </a:srgbClr>
            </a:solidFill>
            <a:ln w="9525">
              <a:solidFill>
                <a:srgbClr val="CC9900"/>
              </a:solidFill>
              <a:miter lim="800000"/>
              <a:headEnd/>
              <a:tailEnd/>
            </a:ln>
          </p:spPr>
          <p:txBody>
            <a:bodyPr wrap="square" anchor="ct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b="0" dirty="0">
                  <a:solidFill>
                    <a:srgbClr val="000000"/>
                  </a:solidFill>
                  <a:latin typeface="Calibri" panose="020F0502020204030204" pitchFamily="34" charset="0"/>
                  <a:cs typeface="Calibri" panose="020F0502020204030204" pitchFamily="34" charset="0"/>
                </a:rPr>
                <a:t>To be, or not to be: that is the question: </a:t>
              </a:r>
            </a:p>
            <a:p>
              <a:pPr eaLnBrk="1" hangingPunct="1"/>
              <a:r>
                <a:rPr lang="en-US" altLang="zh-TW" sz="1800" b="0" dirty="0">
                  <a:solidFill>
                    <a:srgbClr val="000000"/>
                  </a:solidFill>
                  <a:latin typeface="Calibri" panose="020F0502020204030204" pitchFamily="34" charset="0"/>
                  <a:cs typeface="Calibri" panose="020F0502020204030204" pitchFamily="34" charset="0"/>
                </a:rPr>
                <a:t>Whether ‘tis nobler in the mind to suffer</a:t>
              </a:r>
            </a:p>
            <a:p>
              <a:pPr eaLnBrk="1" hangingPunct="1"/>
              <a:r>
                <a:rPr lang="en-US" altLang="zh-TW" sz="1800" b="0" dirty="0">
                  <a:solidFill>
                    <a:srgbClr val="000000"/>
                  </a:solidFill>
                  <a:latin typeface="Calibri" panose="020F0502020204030204" pitchFamily="34" charset="0"/>
                  <a:cs typeface="Calibri" panose="020F0502020204030204" pitchFamily="34" charset="0"/>
                </a:rPr>
                <a:t>The slings and arrows of outrageous fortune,</a:t>
              </a:r>
            </a:p>
            <a:p>
              <a:pPr eaLnBrk="1" hangingPunct="1"/>
              <a:r>
                <a:rPr lang="en-US" altLang="zh-TW" sz="1800" b="0" dirty="0">
                  <a:solidFill>
                    <a:srgbClr val="000000"/>
                  </a:solidFill>
                  <a:latin typeface="Calibri" panose="020F0502020204030204" pitchFamily="34" charset="0"/>
                  <a:cs typeface="Calibri" panose="020F0502020204030204" pitchFamily="34" charset="0"/>
                </a:rPr>
                <a:t>Or to take arms against a sea of troubles,</a:t>
              </a:r>
            </a:p>
            <a:p>
              <a:pPr eaLnBrk="1" hangingPunct="1"/>
              <a:r>
                <a:rPr lang="en-US" altLang="zh-TW" sz="1800" b="0" dirty="0">
                  <a:solidFill>
                    <a:srgbClr val="000000"/>
                  </a:solidFill>
                  <a:latin typeface="Calibri" panose="020F0502020204030204" pitchFamily="34" charset="0"/>
                  <a:cs typeface="Calibri" panose="020F0502020204030204" pitchFamily="34" charset="0"/>
                </a:rPr>
                <a:t>And by opposing end them? To die: to sleep;</a:t>
              </a:r>
            </a:p>
            <a:p>
              <a:pPr eaLnBrk="1" hangingPunct="1"/>
              <a:r>
                <a:rPr lang="en-US" altLang="zh-TW" sz="1800" b="0" dirty="0">
                  <a:solidFill>
                    <a:srgbClr val="000000"/>
                  </a:solidFill>
                  <a:latin typeface="Calibri" panose="020F0502020204030204" pitchFamily="34" charset="0"/>
                  <a:cs typeface="Calibri" panose="020F0502020204030204" pitchFamily="34" charset="0"/>
                </a:rPr>
                <a:t>No more; and by a sleep to say we end …</a:t>
              </a:r>
            </a:p>
          </p:txBody>
        </p:sp>
        <p:sp>
          <p:nvSpPr>
            <p:cNvPr id="7" name="Text Box 14">
              <a:extLst>
                <a:ext uri="{FF2B5EF4-FFF2-40B4-BE49-F238E27FC236}">
                  <a16:creationId xmlns:a16="http://schemas.microsoft.com/office/drawing/2014/main" id="{0AF1776E-6B3A-4803-81A9-7142AF296066}"/>
                </a:ext>
              </a:extLst>
            </p:cNvPr>
            <p:cNvSpPr txBox="1">
              <a:spLocks noChangeArrowheads="1"/>
            </p:cNvSpPr>
            <p:nvPr/>
          </p:nvSpPr>
          <p:spPr bwMode="auto">
            <a:xfrm>
              <a:off x="1783008" y="1522413"/>
              <a:ext cx="4398264" cy="4302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pPr>
              <a:r>
                <a:rPr lang="en-US" altLang="zh-TW" sz="2200" b="0" dirty="0">
                  <a:solidFill>
                    <a:srgbClr val="000000"/>
                  </a:solidFill>
                  <a:latin typeface="Calibri" panose="020F0502020204030204" pitchFamily="34" charset="0"/>
                  <a:cs typeface="Calibri" panose="020F0502020204030204" pitchFamily="34" charset="0"/>
                </a:rPr>
                <a:t>Original</a:t>
              </a:r>
              <a:endParaRPr lang="en-US" altLang="zh-TW" sz="2400" b="0" dirty="0">
                <a:solidFill>
                  <a:srgbClr val="000000"/>
                </a:solidFill>
                <a:latin typeface="Calibri" panose="020F0502020204030204" pitchFamily="34" charset="0"/>
                <a:cs typeface="Calibri" panose="020F0502020204030204" pitchFamily="34" charset="0"/>
              </a:endParaRPr>
            </a:p>
          </p:txBody>
        </p:sp>
      </p:grpSp>
      <p:grpSp>
        <p:nvGrpSpPr>
          <p:cNvPr id="8" name="Group 13">
            <a:extLst>
              <a:ext uri="{FF2B5EF4-FFF2-40B4-BE49-F238E27FC236}">
                <a16:creationId xmlns:a16="http://schemas.microsoft.com/office/drawing/2014/main" id="{BEE642D4-7068-4FB6-9A1B-A1FCCF92884E}"/>
              </a:ext>
            </a:extLst>
          </p:cNvPr>
          <p:cNvGrpSpPr>
            <a:grpSpLocks/>
          </p:cNvGrpSpPr>
          <p:nvPr/>
        </p:nvGrpSpPr>
        <p:grpSpPr bwMode="auto">
          <a:xfrm>
            <a:off x="1676400" y="4037012"/>
            <a:ext cx="4398264" cy="2211388"/>
            <a:chOff x="-305" y="3886200"/>
            <a:chExt cx="4816688" cy="2211526"/>
          </a:xfrm>
        </p:grpSpPr>
        <p:sp>
          <p:nvSpPr>
            <p:cNvPr id="9" name="Rectangle 7">
              <a:extLst>
                <a:ext uri="{FF2B5EF4-FFF2-40B4-BE49-F238E27FC236}">
                  <a16:creationId xmlns:a16="http://schemas.microsoft.com/office/drawing/2014/main" id="{EC7D14BE-4039-4C05-98D9-3F52C38B7FA3}"/>
                </a:ext>
              </a:extLst>
            </p:cNvPr>
            <p:cNvSpPr>
              <a:spLocks noChangeArrowheads="1"/>
            </p:cNvSpPr>
            <p:nvPr/>
          </p:nvSpPr>
          <p:spPr bwMode="auto">
            <a:xfrm>
              <a:off x="-304" y="4343429"/>
              <a:ext cx="4806752" cy="1754297"/>
            </a:xfrm>
            <a:prstGeom prst="rect">
              <a:avLst/>
            </a:prstGeom>
            <a:solidFill>
              <a:srgbClr val="FFFFCC">
                <a:alpha val="50195"/>
              </a:srgbClr>
            </a:solidFill>
            <a:ln w="9525">
              <a:solidFill>
                <a:srgbClr val="CC9900"/>
              </a:solidFill>
              <a:miter lim="800000"/>
              <a:headEnd/>
              <a:tailEnd/>
            </a:ln>
          </p:spPr>
          <p:txBody>
            <a:bodyPr anchor="ct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b="0">
                  <a:solidFill>
                    <a:srgbClr val="000000"/>
                  </a:solidFill>
                  <a:latin typeface="Calibri" panose="020F0502020204030204" pitchFamily="34" charset="0"/>
                  <a:cs typeface="Calibri" panose="020F0502020204030204" pitchFamily="34" charset="0"/>
                </a:rPr>
                <a:t>to be or not to be that is the question</a:t>
              </a:r>
            </a:p>
            <a:p>
              <a:pPr eaLnBrk="1" hangingPunct="1"/>
              <a:r>
                <a:rPr lang="en-US" altLang="zh-TW" sz="1800" b="0">
                  <a:solidFill>
                    <a:srgbClr val="000000"/>
                  </a:solidFill>
                  <a:latin typeface="Calibri" panose="020F0502020204030204" pitchFamily="34" charset="0"/>
                  <a:cs typeface="Calibri" panose="020F0502020204030204" pitchFamily="34" charset="0"/>
                </a:rPr>
                <a:t>whether tis nobler in the mind to suffer</a:t>
              </a:r>
            </a:p>
            <a:p>
              <a:pPr eaLnBrk="1" hangingPunct="1"/>
              <a:r>
                <a:rPr lang="en-US" altLang="zh-TW" sz="1800" b="0">
                  <a:solidFill>
                    <a:srgbClr val="000000"/>
                  </a:solidFill>
                  <a:latin typeface="Calibri" panose="020F0502020204030204" pitchFamily="34" charset="0"/>
                  <a:cs typeface="Calibri" panose="020F0502020204030204" pitchFamily="34" charset="0"/>
                </a:rPr>
                <a:t>the slings and arrows of outrageous fortune</a:t>
              </a:r>
            </a:p>
            <a:p>
              <a:pPr eaLnBrk="1" hangingPunct="1"/>
              <a:r>
                <a:rPr lang="en-US" altLang="zh-TW" sz="1800" b="0">
                  <a:solidFill>
                    <a:srgbClr val="000000"/>
                  </a:solidFill>
                  <a:latin typeface="Calibri" panose="020F0502020204030204" pitchFamily="34" charset="0"/>
                  <a:cs typeface="Calibri" panose="020F0502020204030204" pitchFamily="34" charset="0"/>
                </a:rPr>
                <a:t>or to take arms against a sea of troubles</a:t>
              </a:r>
            </a:p>
            <a:p>
              <a:pPr eaLnBrk="1" hangingPunct="1"/>
              <a:r>
                <a:rPr lang="en-US" altLang="zh-TW" sz="1800" b="0">
                  <a:solidFill>
                    <a:srgbClr val="000000"/>
                  </a:solidFill>
                  <a:latin typeface="Calibri" panose="020F0502020204030204" pitchFamily="34" charset="0"/>
                  <a:cs typeface="Calibri" panose="020F0502020204030204" pitchFamily="34" charset="0"/>
                </a:rPr>
                <a:t>and by opposing end them to die to sleep</a:t>
              </a:r>
            </a:p>
            <a:p>
              <a:pPr eaLnBrk="1" hangingPunct="1"/>
              <a:r>
                <a:rPr lang="en-US" altLang="zh-TW" sz="1800" b="0">
                  <a:solidFill>
                    <a:srgbClr val="000000"/>
                  </a:solidFill>
                  <a:latin typeface="Calibri" panose="020F0502020204030204" pitchFamily="34" charset="0"/>
                  <a:cs typeface="Calibri" panose="020F0502020204030204" pitchFamily="34" charset="0"/>
                </a:rPr>
                <a:t>no more and by a sleep to say we end …</a:t>
              </a:r>
            </a:p>
          </p:txBody>
        </p:sp>
        <p:sp>
          <p:nvSpPr>
            <p:cNvPr id="10" name="Text Box 14">
              <a:extLst>
                <a:ext uri="{FF2B5EF4-FFF2-40B4-BE49-F238E27FC236}">
                  <a16:creationId xmlns:a16="http://schemas.microsoft.com/office/drawing/2014/main" id="{9C0CF818-9AE6-4DC0-984E-1B261F227E02}"/>
                </a:ext>
              </a:extLst>
            </p:cNvPr>
            <p:cNvSpPr txBox="1">
              <a:spLocks noChangeArrowheads="1"/>
            </p:cNvSpPr>
            <p:nvPr/>
          </p:nvSpPr>
          <p:spPr bwMode="auto">
            <a:xfrm>
              <a:off x="-305" y="3886200"/>
              <a:ext cx="4816688" cy="43024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pPr>
              <a:r>
                <a:rPr lang="en-US" altLang="zh-TW" sz="2200" b="0" dirty="0">
                  <a:solidFill>
                    <a:srgbClr val="000000"/>
                  </a:solidFill>
                  <a:latin typeface="Calibri" panose="020F0502020204030204" pitchFamily="34" charset="0"/>
                  <a:cs typeface="Calibri" panose="020F0502020204030204" pitchFamily="34" charset="0"/>
                </a:rPr>
                <a:t>Tokenized and Normalized</a:t>
              </a:r>
              <a:endParaRPr lang="en-US" altLang="zh-TW" sz="2400" b="0" dirty="0">
                <a:solidFill>
                  <a:srgbClr val="000000"/>
                </a:solidFill>
                <a:latin typeface="Calibri" panose="020F0502020204030204" pitchFamily="34" charset="0"/>
                <a:cs typeface="Calibri" panose="020F0502020204030204" pitchFamily="34" charset="0"/>
              </a:endParaRPr>
            </a:p>
          </p:txBody>
        </p:sp>
      </p:grpSp>
      <p:grpSp>
        <p:nvGrpSpPr>
          <p:cNvPr id="11" name="Group 18">
            <a:extLst>
              <a:ext uri="{FF2B5EF4-FFF2-40B4-BE49-F238E27FC236}">
                <a16:creationId xmlns:a16="http://schemas.microsoft.com/office/drawing/2014/main" id="{694A76AF-222F-4373-8141-05F34B0A960D}"/>
              </a:ext>
            </a:extLst>
          </p:cNvPr>
          <p:cNvGrpSpPr>
            <a:grpSpLocks/>
          </p:cNvGrpSpPr>
          <p:nvPr/>
        </p:nvGrpSpPr>
        <p:grpSpPr bwMode="auto">
          <a:xfrm>
            <a:off x="6419088" y="1598612"/>
            <a:ext cx="4096512" cy="2209800"/>
            <a:chOff x="4751997" y="1447800"/>
            <a:chExt cx="4401347" cy="2209800"/>
          </a:xfrm>
        </p:grpSpPr>
        <p:sp>
          <p:nvSpPr>
            <p:cNvPr id="12" name="Rectangle 7">
              <a:extLst>
                <a:ext uri="{FF2B5EF4-FFF2-40B4-BE49-F238E27FC236}">
                  <a16:creationId xmlns:a16="http://schemas.microsoft.com/office/drawing/2014/main" id="{BFE94963-469F-47B6-AA3F-674B7ADBDD12}"/>
                </a:ext>
              </a:extLst>
            </p:cNvPr>
            <p:cNvSpPr>
              <a:spLocks noChangeArrowheads="1"/>
            </p:cNvSpPr>
            <p:nvPr/>
          </p:nvSpPr>
          <p:spPr bwMode="auto">
            <a:xfrm>
              <a:off x="4752000" y="1903413"/>
              <a:ext cx="4392000" cy="1754187"/>
            </a:xfrm>
            <a:prstGeom prst="rect">
              <a:avLst/>
            </a:prstGeom>
            <a:solidFill>
              <a:srgbClr val="FFFFCC">
                <a:alpha val="50195"/>
              </a:srgbClr>
            </a:solidFill>
            <a:ln w="9525">
              <a:solidFill>
                <a:srgbClr val="CC9900"/>
              </a:solidFill>
              <a:miter lim="800000"/>
              <a:headEnd/>
              <a:tailEnd/>
            </a:ln>
          </p:spPr>
          <p:txBody>
            <a:bodyPr anchor="ct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b="0" dirty="0">
                  <a:solidFill>
                    <a:srgbClr val="00B050"/>
                  </a:solidFill>
                  <a:latin typeface="Calibri" panose="020F0502020204030204" pitchFamily="34" charset="0"/>
                  <a:cs typeface="Calibri" panose="020F0502020204030204" pitchFamily="34" charset="0"/>
                </a:rPr>
                <a:t>to be or not to be that is the </a:t>
              </a:r>
              <a:r>
                <a:rPr lang="en-US" altLang="zh-TW" sz="1800" b="0" dirty="0">
                  <a:solidFill>
                    <a:srgbClr val="000000"/>
                  </a:solidFill>
                  <a:latin typeface="Calibri" panose="020F0502020204030204" pitchFamily="34" charset="0"/>
                  <a:cs typeface="Calibri" panose="020F0502020204030204" pitchFamily="34" charset="0"/>
                </a:rPr>
                <a:t>question</a:t>
              </a:r>
            </a:p>
            <a:p>
              <a:pPr eaLnBrk="1" hangingPunct="1"/>
              <a:r>
                <a:rPr lang="en-US" altLang="zh-TW" sz="1800" b="0" dirty="0">
                  <a:solidFill>
                    <a:srgbClr val="00B050"/>
                  </a:solidFill>
                  <a:latin typeface="Calibri" panose="020F0502020204030204" pitchFamily="34" charset="0"/>
                  <a:cs typeface="Calibri" panose="020F0502020204030204" pitchFamily="34" charset="0"/>
                </a:rPr>
                <a:t>whether</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err="1">
                  <a:solidFill>
                    <a:srgbClr val="FF0000"/>
                  </a:solidFill>
                  <a:latin typeface="Calibri" panose="020F0502020204030204" pitchFamily="34" charset="0"/>
                  <a:cs typeface="Calibri" panose="020F0502020204030204" pitchFamily="34" charset="0"/>
                </a:rPr>
                <a:t>ti</a:t>
              </a:r>
              <a:r>
                <a:rPr lang="en-US" altLang="zh-TW" sz="1800" b="0" dirty="0">
                  <a:solidFill>
                    <a:srgbClr val="000000"/>
                  </a:solidFill>
                  <a:latin typeface="Calibri" panose="020F0502020204030204" pitchFamily="34" charset="0"/>
                  <a:cs typeface="Calibri" panose="020F0502020204030204" pitchFamily="34" charset="0"/>
                </a:rPr>
                <a:t> nobler </a:t>
              </a:r>
              <a:r>
                <a:rPr lang="en-US" altLang="zh-TW" sz="1800" b="0" dirty="0">
                  <a:solidFill>
                    <a:srgbClr val="00B050"/>
                  </a:solidFill>
                  <a:latin typeface="Calibri" panose="020F0502020204030204" pitchFamily="34" charset="0"/>
                  <a:cs typeface="Calibri" panose="020F0502020204030204" pitchFamily="34" charset="0"/>
                </a:rPr>
                <a:t>in the </a:t>
              </a:r>
              <a:r>
                <a:rPr lang="en-US" altLang="zh-TW" sz="1800" b="0" dirty="0">
                  <a:solidFill>
                    <a:srgbClr val="000000"/>
                  </a:solidFill>
                  <a:latin typeface="Calibri" panose="020F0502020204030204" pitchFamily="34" charset="0"/>
                  <a:cs typeface="Calibri" panose="020F0502020204030204" pitchFamily="34" charset="0"/>
                </a:rPr>
                <a:t>mind </a:t>
              </a:r>
              <a:r>
                <a:rPr lang="en-US" altLang="zh-TW" sz="1800" b="0" dirty="0">
                  <a:solidFill>
                    <a:srgbClr val="00B050"/>
                  </a:solidFill>
                  <a:latin typeface="Calibri" panose="020F0502020204030204" pitchFamily="34" charset="0"/>
                  <a:cs typeface="Calibri" panose="020F0502020204030204" pitchFamily="34" charset="0"/>
                </a:rPr>
                <a:t>to</a:t>
              </a:r>
              <a:r>
                <a:rPr lang="en-US" altLang="zh-TW" sz="1800" b="0" dirty="0">
                  <a:solidFill>
                    <a:srgbClr val="000000"/>
                  </a:solidFill>
                  <a:latin typeface="Calibri" panose="020F0502020204030204" pitchFamily="34" charset="0"/>
                  <a:cs typeface="Calibri" panose="020F0502020204030204" pitchFamily="34" charset="0"/>
                </a:rPr>
                <a:t> suffer</a:t>
              </a:r>
            </a:p>
            <a:p>
              <a:pPr eaLnBrk="1" hangingPunct="1"/>
              <a:r>
                <a:rPr lang="en-US" altLang="zh-TW" sz="1800" b="0" dirty="0">
                  <a:solidFill>
                    <a:srgbClr val="00B050"/>
                  </a:solidFill>
                  <a:latin typeface="Calibri" panose="020F0502020204030204" pitchFamily="34" charset="0"/>
                  <a:cs typeface="Calibri" panose="020F0502020204030204" pitchFamily="34" charset="0"/>
                </a:rPr>
                <a:t>the</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a:solidFill>
                    <a:srgbClr val="FF0000"/>
                  </a:solidFill>
                  <a:latin typeface="Calibri" panose="020F0502020204030204" pitchFamily="34" charset="0"/>
                  <a:cs typeface="Calibri" panose="020F0502020204030204" pitchFamily="34" charset="0"/>
                </a:rPr>
                <a:t>sling</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a:solidFill>
                    <a:srgbClr val="00B050"/>
                  </a:solidFill>
                  <a:latin typeface="Calibri" panose="020F0502020204030204" pitchFamily="34" charset="0"/>
                  <a:cs typeface="Calibri" panose="020F0502020204030204" pitchFamily="34" charset="0"/>
                </a:rPr>
                <a:t>and</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a:solidFill>
                    <a:srgbClr val="FF0000"/>
                  </a:solidFill>
                  <a:latin typeface="Calibri" panose="020F0502020204030204" pitchFamily="34" charset="0"/>
                  <a:cs typeface="Calibri" panose="020F0502020204030204" pitchFamily="34" charset="0"/>
                </a:rPr>
                <a:t>arrow</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a:solidFill>
                    <a:srgbClr val="00B050"/>
                  </a:solidFill>
                  <a:latin typeface="Calibri" panose="020F0502020204030204" pitchFamily="34" charset="0"/>
                  <a:cs typeface="Calibri" panose="020F0502020204030204" pitchFamily="34" charset="0"/>
                </a:rPr>
                <a:t>of</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err="1">
                  <a:solidFill>
                    <a:srgbClr val="FF0000"/>
                  </a:solidFill>
                  <a:latin typeface="Calibri" panose="020F0502020204030204" pitchFamily="34" charset="0"/>
                  <a:cs typeface="Calibri" panose="020F0502020204030204" pitchFamily="34" charset="0"/>
                </a:rPr>
                <a:t>outrag</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err="1">
                  <a:solidFill>
                    <a:srgbClr val="FF0000"/>
                  </a:solidFill>
                  <a:latin typeface="Calibri" panose="020F0502020204030204" pitchFamily="34" charset="0"/>
                  <a:cs typeface="Calibri" panose="020F0502020204030204" pitchFamily="34" charset="0"/>
                </a:rPr>
                <a:t>fortun</a:t>
              </a:r>
              <a:endParaRPr lang="en-US" altLang="zh-TW" sz="1800" b="0" dirty="0">
                <a:solidFill>
                  <a:srgbClr val="FF0000"/>
                </a:solidFill>
                <a:latin typeface="Calibri" panose="020F0502020204030204" pitchFamily="34" charset="0"/>
                <a:cs typeface="Calibri" panose="020F0502020204030204" pitchFamily="34" charset="0"/>
              </a:endParaRPr>
            </a:p>
            <a:p>
              <a:pPr eaLnBrk="1" hangingPunct="1"/>
              <a:r>
                <a:rPr lang="en-US" altLang="zh-TW" sz="1800" b="0" dirty="0">
                  <a:solidFill>
                    <a:srgbClr val="00B050"/>
                  </a:solidFill>
                  <a:latin typeface="Calibri" panose="020F0502020204030204" pitchFamily="34" charset="0"/>
                  <a:cs typeface="Calibri" panose="020F0502020204030204" pitchFamily="34" charset="0"/>
                </a:rPr>
                <a:t>or to </a:t>
              </a:r>
              <a:r>
                <a:rPr lang="en-US" altLang="zh-TW" sz="1800" b="0" dirty="0">
                  <a:solidFill>
                    <a:srgbClr val="000000"/>
                  </a:solidFill>
                  <a:latin typeface="Calibri" panose="020F0502020204030204" pitchFamily="34" charset="0"/>
                  <a:cs typeface="Calibri" panose="020F0502020204030204" pitchFamily="34" charset="0"/>
                </a:rPr>
                <a:t>take </a:t>
              </a:r>
              <a:r>
                <a:rPr lang="en-US" altLang="zh-TW" sz="1800" b="0" dirty="0">
                  <a:solidFill>
                    <a:srgbClr val="FF0000"/>
                  </a:solidFill>
                  <a:latin typeface="Calibri" panose="020F0502020204030204" pitchFamily="34" charset="0"/>
                  <a:cs typeface="Calibri" panose="020F0502020204030204" pitchFamily="34" charset="0"/>
                </a:rPr>
                <a:t>arm</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a:solidFill>
                    <a:srgbClr val="00B050"/>
                  </a:solidFill>
                  <a:latin typeface="Calibri" panose="020F0502020204030204" pitchFamily="34" charset="0"/>
                  <a:cs typeface="Calibri" panose="020F0502020204030204" pitchFamily="34" charset="0"/>
                </a:rPr>
                <a:t>against</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a:solidFill>
                    <a:srgbClr val="00B050"/>
                  </a:solidFill>
                  <a:latin typeface="Calibri" panose="020F0502020204030204" pitchFamily="34" charset="0"/>
                  <a:cs typeface="Calibri" panose="020F0502020204030204" pitchFamily="34" charset="0"/>
                </a:rPr>
                <a:t>a</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a:latin typeface="Calibri" panose="020F0502020204030204" pitchFamily="34" charset="0"/>
                  <a:cs typeface="Calibri" panose="020F0502020204030204" pitchFamily="34" charset="0"/>
                </a:rPr>
                <a:t>sea</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a:solidFill>
                    <a:srgbClr val="00B050"/>
                  </a:solidFill>
                  <a:latin typeface="Calibri" panose="020F0502020204030204" pitchFamily="34" charset="0"/>
                  <a:cs typeface="Calibri" panose="020F0502020204030204" pitchFamily="34" charset="0"/>
                </a:rPr>
                <a:t>of</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err="1">
                  <a:solidFill>
                    <a:srgbClr val="FF0000"/>
                  </a:solidFill>
                  <a:latin typeface="Calibri" panose="020F0502020204030204" pitchFamily="34" charset="0"/>
                  <a:cs typeface="Calibri" panose="020F0502020204030204" pitchFamily="34" charset="0"/>
                </a:rPr>
                <a:t>troubl</a:t>
              </a:r>
              <a:endParaRPr lang="en-US" altLang="zh-TW" sz="1800" b="0" dirty="0">
                <a:solidFill>
                  <a:srgbClr val="FF0000"/>
                </a:solidFill>
                <a:latin typeface="Calibri" panose="020F0502020204030204" pitchFamily="34" charset="0"/>
                <a:cs typeface="Calibri" panose="020F0502020204030204" pitchFamily="34" charset="0"/>
              </a:endParaRPr>
            </a:p>
            <a:p>
              <a:pPr eaLnBrk="1" hangingPunct="1"/>
              <a:r>
                <a:rPr lang="en-US" altLang="zh-TW" sz="1800" b="0" dirty="0">
                  <a:solidFill>
                    <a:srgbClr val="00B050"/>
                  </a:solidFill>
                  <a:latin typeface="Calibri" panose="020F0502020204030204" pitchFamily="34" charset="0"/>
                  <a:cs typeface="Calibri" panose="020F0502020204030204" pitchFamily="34" charset="0"/>
                </a:rPr>
                <a:t>and by </a:t>
              </a:r>
              <a:r>
                <a:rPr lang="en-US" altLang="zh-TW" sz="1800" b="0" dirty="0" err="1">
                  <a:solidFill>
                    <a:srgbClr val="FF0000"/>
                  </a:solidFill>
                  <a:latin typeface="Calibri" panose="020F0502020204030204" pitchFamily="34" charset="0"/>
                  <a:cs typeface="Calibri" panose="020F0502020204030204" pitchFamily="34" charset="0"/>
                </a:rPr>
                <a:t>oppos</a:t>
              </a:r>
              <a:r>
                <a:rPr lang="en-US" altLang="zh-TW" sz="1800" b="0" dirty="0">
                  <a:solidFill>
                    <a:srgbClr val="000000"/>
                  </a:solidFill>
                  <a:latin typeface="Calibri" panose="020F0502020204030204" pitchFamily="34" charset="0"/>
                  <a:cs typeface="Calibri" panose="020F0502020204030204" pitchFamily="34" charset="0"/>
                </a:rPr>
                <a:t> end </a:t>
              </a:r>
              <a:r>
                <a:rPr lang="en-US" altLang="zh-TW" sz="1800" b="0" dirty="0">
                  <a:solidFill>
                    <a:srgbClr val="00B050"/>
                  </a:solidFill>
                  <a:latin typeface="Calibri" panose="020F0502020204030204" pitchFamily="34" charset="0"/>
                  <a:cs typeface="Calibri" panose="020F0502020204030204" pitchFamily="34" charset="0"/>
                </a:rPr>
                <a:t>them to </a:t>
              </a:r>
              <a:r>
                <a:rPr lang="en-US" altLang="zh-TW" sz="1800" b="0" dirty="0">
                  <a:solidFill>
                    <a:srgbClr val="000000"/>
                  </a:solidFill>
                  <a:latin typeface="Calibri" panose="020F0502020204030204" pitchFamily="34" charset="0"/>
                  <a:cs typeface="Calibri" panose="020F0502020204030204" pitchFamily="34" charset="0"/>
                </a:rPr>
                <a:t>die </a:t>
              </a:r>
              <a:r>
                <a:rPr lang="en-US" altLang="zh-TW" sz="1800" b="0" dirty="0">
                  <a:solidFill>
                    <a:srgbClr val="00B050"/>
                  </a:solidFill>
                  <a:latin typeface="Calibri" panose="020F0502020204030204" pitchFamily="34" charset="0"/>
                  <a:cs typeface="Calibri" panose="020F0502020204030204" pitchFamily="34" charset="0"/>
                </a:rPr>
                <a:t>to</a:t>
              </a:r>
              <a:r>
                <a:rPr lang="en-US" altLang="zh-TW" sz="1800" b="0" dirty="0">
                  <a:solidFill>
                    <a:srgbClr val="000000"/>
                  </a:solidFill>
                  <a:latin typeface="Calibri" panose="020F0502020204030204" pitchFamily="34" charset="0"/>
                  <a:cs typeface="Calibri" panose="020F0502020204030204" pitchFamily="34" charset="0"/>
                </a:rPr>
                <a:t> sleep</a:t>
              </a:r>
            </a:p>
            <a:p>
              <a:pPr eaLnBrk="1" hangingPunct="1"/>
              <a:r>
                <a:rPr lang="en-US" altLang="zh-TW" sz="1800" b="0" dirty="0">
                  <a:solidFill>
                    <a:srgbClr val="00B050"/>
                  </a:solidFill>
                  <a:latin typeface="Calibri" panose="020F0502020204030204" pitchFamily="34" charset="0"/>
                  <a:cs typeface="Calibri" panose="020F0502020204030204" pitchFamily="34" charset="0"/>
                </a:rPr>
                <a:t>no more and by a </a:t>
              </a:r>
              <a:r>
                <a:rPr lang="en-US" altLang="zh-TW" sz="1800" b="0" dirty="0">
                  <a:solidFill>
                    <a:srgbClr val="000000"/>
                  </a:solidFill>
                  <a:latin typeface="Calibri" panose="020F0502020204030204" pitchFamily="34" charset="0"/>
                  <a:cs typeface="Calibri" panose="020F0502020204030204" pitchFamily="34" charset="0"/>
                </a:rPr>
                <a:t>sleep </a:t>
              </a:r>
              <a:r>
                <a:rPr lang="en-US" altLang="zh-TW" sz="1800" b="0" dirty="0">
                  <a:solidFill>
                    <a:srgbClr val="00B050"/>
                  </a:solidFill>
                  <a:latin typeface="Calibri" panose="020F0502020204030204" pitchFamily="34" charset="0"/>
                  <a:cs typeface="Calibri" panose="020F0502020204030204" pitchFamily="34" charset="0"/>
                </a:rPr>
                <a:t>to</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err="1">
                  <a:solidFill>
                    <a:srgbClr val="FF0000"/>
                  </a:solidFill>
                  <a:latin typeface="Calibri" panose="020F0502020204030204" pitchFamily="34" charset="0"/>
                  <a:cs typeface="Calibri" panose="020F0502020204030204" pitchFamily="34" charset="0"/>
                </a:rPr>
                <a:t>sai</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a:solidFill>
                    <a:srgbClr val="00B050"/>
                  </a:solidFill>
                  <a:latin typeface="Calibri" panose="020F0502020204030204" pitchFamily="34" charset="0"/>
                  <a:cs typeface="Calibri" panose="020F0502020204030204" pitchFamily="34" charset="0"/>
                </a:rPr>
                <a:t>we</a:t>
              </a:r>
              <a:r>
                <a:rPr lang="en-US" altLang="zh-TW" sz="1800" b="0" dirty="0">
                  <a:solidFill>
                    <a:srgbClr val="000000"/>
                  </a:solidFill>
                  <a:latin typeface="Calibri" panose="020F0502020204030204" pitchFamily="34" charset="0"/>
                  <a:cs typeface="Calibri" panose="020F0502020204030204" pitchFamily="34" charset="0"/>
                </a:rPr>
                <a:t> end …</a:t>
              </a:r>
            </a:p>
          </p:txBody>
        </p:sp>
        <p:sp>
          <p:nvSpPr>
            <p:cNvPr id="13" name="Text Box 14">
              <a:extLst>
                <a:ext uri="{FF2B5EF4-FFF2-40B4-BE49-F238E27FC236}">
                  <a16:creationId xmlns:a16="http://schemas.microsoft.com/office/drawing/2014/main" id="{5788C963-0113-4049-8B5D-43DA83B2C77D}"/>
                </a:ext>
              </a:extLst>
            </p:cNvPr>
            <p:cNvSpPr txBox="1">
              <a:spLocks noChangeArrowheads="1"/>
            </p:cNvSpPr>
            <p:nvPr/>
          </p:nvSpPr>
          <p:spPr bwMode="auto">
            <a:xfrm>
              <a:off x="4751997" y="1447800"/>
              <a:ext cx="4401347" cy="4302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pPr>
              <a:r>
                <a:rPr lang="en-US" altLang="zh-TW" sz="2200" b="0" dirty="0">
                  <a:solidFill>
                    <a:srgbClr val="000000"/>
                  </a:solidFill>
                  <a:latin typeface="Calibri" panose="020F0502020204030204" pitchFamily="34" charset="0"/>
                  <a:cs typeface="Calibri" panose="020F0502020204030204" pitchFamily="34" charset="0"/>
                </a:rPr>
                <a:t>Stemmed</a:t>
              </a:r>
              <a:endParaRPr lang="en-US" altLang="zh-TW" sz="2400" b="0" dirty="0">
                <a:solidFill>
                  <a:srgbClr val="000000"/>
                </a:solidFill>
                <a:latin typeface="Calibri" panose="020F0502020204030204" pitchFamily="34" charset="0"/>
                <a:cs typeface="Calibri" panose="020F0502020204030204" pitchFamily="34" charset="0"/>
              </a:endParaRPr>
            </a:p>
          </p:txBody>
        </p:sp>
      </p:grpSp>
      <p:grpSp>
        <p:nvGrpSpPr>
          <p:cNvPr id="14" name="Group 16">
            <a:extLst>
              <a:ext uri="{FF2B5EF4-FFF2-40B4-BE49-F238E27FC236}">
                <a16:creationId xmlns:a16="http://schemas.microsoft.com/office/drawing/2014/main" id="{67A80C72-28F3-4F90-9962-E3F675E91F2B}"/>
              </a:ext>
            </a:extLst>
          </p:cNvPr>
          <p:cNvGrpSpPr>
            <a:grpSpLocks/>
          </p:cNvGrpSpPr>
          <p:nvPr/>
        </p:nvGrpSpPr>
        <p:grpSpPr bwMode="auto">
          <a:xfrm>
            <a:off x="6407977" y="4037012"/>
            <a:ext cx="4096512" cy="2211388"/>
            <a:chOff x="4892674" y="3886200"/>
            <a:chExt cx="4262223" cy="2211526"/>
          </a:xfrm>
        </p:grpSpPr>
        <p:sp>
          <p:nvSpPr>
            <p:cNvPr id="16" name="Rectangle 7">
              <a:extLst>
                <a:ext uri="{FF2B5EF4-FFF2-40B4-BE49-F238E27FC236}">
                  <a16:creationId xmlns:a16="http://schemas.microsoft.com/office/drawing/2014/main" id="{2DD036A7-0504-4109-A002-EAF299D3ABB9}"/>
                </a:ext>
              </a:extLst>
            </p:cNvPr>
            <p:cNvSpPr>
              <a:spLocks noChangeArrowheads="1"/>
            </p:cNvSpPr>
            <p:nvPr/>
          </p:nvSpPr>
          <p:spPr bwMode="auto">
            <a:xfrm>
              <a:off x="4892675" y="4343429"/>
              <a:ext cx="4253172" cy="1754297"/>
            </a:xfrm>
            <a:prstGeom prst="rect">
              <a:avLst/>
            </a:prstGeom>
            <a:solidFill>
              <a:srgbClr val="FFFFCC">
                <a:alpha val="50195"/>
              </a:srgbClr>
            </a:solidFill>
            <a:ln w="9525">
              <a:solidFill>
                <a:srgbClr val="CC9900"/>
              </a:solidFill>
              <a:miter lim="800000"/>
              <a:headEnd/>
              <a:tailEnd/>
            </a:ln>
          </p:spPr>
          <p:txBody>
            <a:bodyPr anchor="ct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r>
                <a:rPr lang="en-US" altLang="zh-TW" sz="1800" b="0" dirty="0">
                  <a:solidFill>
                    <a:srgbClr val="000000"/>
                  </a:solidFill>
                  <a:latin typeface="Calibri" panose="020F0502020204030204" pitchFamily="34" charset="0"/>
                  <a:cs typeface="Calibri" panose="020F0502020204030204" pitchFamily="34" charset="0"/>
                </a:rPr>
                <a:t>question</a:t>
              </a:r>
            </a:p>
            <a:p>
              <a:pPr eaLnBrk="1" hangingPunct="1"/>
              <a:r>
                <a:rPr lang="en-US" altLang="zh-TW" sz="1800" b="0" dirty="0" err="1">
                  <a:solidFill>
                    <a:srgbClr val="000000"/>
                  </a:solidFill>
                  <a:latin typeface="Calibri" panose="020F0502020204030204" pitchFamily="34" charset="0"/>
                  <a:cs typeface="Calibri" panose="020F0502020204030204" pitchFamily="34" charset="0"/>
                </a:rPr>
                <a:t>ti</a:t>
              </a:r>
              <a:r>
                <a:rPr lang="en-US" altLang="zh-TW" sz="1800" b="0" dirty="0">
                  <a:solidFill>
                    <a:srgbClr val="000000"/>
                  </a:solidFill>
                  <a:latin typeface="Calibri" panose="020F0502020204030204" pitchFamily="34" charset="0"/>
                  <a:cs typeface="Calibri" panose="020F0502020204030204" pitchFamily="34" charset="0"/>
                </a:rPr>
                <a:t> nobler mind suffer</a:t>
              </a:r>
            </a:p>
            <a:p>
              <a:pPr eaLnBrk="1" hangingPunct="1"/>
              <a:r>
                <a:rPr lang="en-US" altLang="zh-TW" sz="1800" b="0" dirty="0">
                  <a:solidFill>
                    <a:srgbClr val="000000"/>
                  </a:solidFill>
                  <a:latin typeface="Calibri" panose="020F0502020204030204" pitchFamily="34" charset="0"/>
                  <a:cs typeface="Calibri" panose="020F0502020204030204" pitchFamily="34" charset="0"/>
                </a:rPr>
                <a:t>sling arrow </a:t>
              </a:r>
              <a:r>
                <a:rPr lang="en-US" altLang="zh-TW" sz="1800" b="0" dirty="0" err="1">
                  <a:solidFill>
                    <a:srgbClr val="000000"/>
                  </a:solidFill>
                  <a:latin typeface="Calibri" panose="020F0502020204030204" pitchFamily="34" charset="0"/>
                  <a:cs typeface="Calibri" panose="020F0502020204030204" pitchFamily="34" charset="0"/>
                </a:rPr>
                <a:t>outrag</a:t>
              </a:r>
              <a:r>
                <a:rPr lang="en-US" altLang="zh-TW" sz="1800" b="0" dirty="0">
                  <a:solidFill>
                    <a:srgbClr val="000000"/>
                  </a:solidFill>
                  <a:latin typeface="Calibri" panose="020F0502020204030204" pitchFamily="34" charset="0"/>
                  <a:cs typeface="Calibri" panose="020F0502020204030204" pitchFamily="34" charset="0"/>
                </a:rPr>
                <a:t> </a:t>
              </a:r>
              <a:r>
                <a:rPr lang="en-US" altLang="zh-TW" sz="1800" b="0" dirty="0" err="1">
                  <a:solidFill>
                    <a:srgbClr val="000000"/>
                  </a:solidFill>
                  <a:latin typeface="Calibri" panose="020F0502020204030204" pitchFamily="34" charset="0"/>
                  <a:cs typeface="Calibri" panose="020F0502020204030204" pitchFamily="34" charset="0"/>
                </a:rPr>
                <a:t>fortun</a:t>
              </a:r>
              <a:endParaRPr lang="en-US" altLang="zh-TW" sz="1800" b="0" dirty="0">
                <a:solidFill>
                  <a:srgbClr val="000000"/>
                </a:solidFill>
                <a:latin typeface="Calibri" panose="020F0502020204030204" pitchFamily="34" charset="0"/>
                <a:cs typeface="Calibri" panose="020F0502020204030204" pitchFamily="34" charset="0"/>
              </a:endParaRPr>
            </a:p>
            <a:p>
              <a:pPr eaLnBrk="1" hangingPunct="1"/>
              <a:r>
                <a:rPr lang="en-US" altLang="zh-TW" sz="1800" b="0" dirty="0">
                  <a:solidFill>
                    <a:srgbClr val="000000"/>
                  </a:solidFill>
                  <a:latin typeface="Calibri" panose="020F0502020204030204" pitchFamily="34" charset="0"/>
                  <a:cs typeface="Calibri" panose="020F0502020204030204" pitchFamily="34" charset="0"/>
                </a:rPr>
                <a:t>take arm sea </a:t>
              </a:r>
              <a:r>
                <a:rPr lang="en-US" altLang="zh-TW" sz="1800" b="0" dirty="0" err="1">
                  <a:solidFill>
                    <a:srgbClr val="000000"/>
                  </a:solidFill>
                  <a:latin typeface="Calibri" panose="020F0502020204030204" pitchFamily="34" charset="0"/>
                  <a:cs typeface="Calibri" panose="020F0502020204030204" pitchFamily="34" charset="0"/>
                </a:rPr>
                <a:t>troubl</a:t>
              </a:r>
              <a:endParaRPr lang="en-US" altLang="zh-TW" sz="1800" b="0" dirty="0">
                <a:solidFill>
                  <a:srgbClr val="000000"/>
                </a:solidFill>
                <a:latin typeface="Calibri" panose="020F0502020204030204" pitchFamily="34" charset="0"/>
                <a:cs typeface="Calibri" panose="020F0502020204030204" pitchFamily="34" charset="0"/>
              </a:endParaRPr>
            </a:p>
            <a:p>
              <a:pPr eaLnBrk="1" hangingPunct="1"/>
              <a:r>
                <a:rPr lang="en-US" altLang="zh-TW" sz="1800" b="0" dirty="0">
                  <a:solidFill>
                    <a:srgbClr val="000000"/>
                  </a:solidFill>
                  <a:latin typeface="Calibri" panose="020F0502020204030204" pitchFamily="34" charset="0"/>
                  <a:cs typeface="Calibri" panose="020F0502020204030204" pitchFamily="34" charset="0"/>
                </a:rPr>
                <a:t>oppos end die sleep</a:t>
              </a:r>
            </a:p>
            <a:p>
              <a:pPr eaLnBrk="1" hangingPunct="1"/>
              <a:r>
                <a:rPr lang="en-US" altLang="zh-TW" sz="1800" b="0" dirty="0">
                  <a:solidFill>
                    <a:srgbClr val="000000"/>
                  </a:solidFill>
                  <a:latin typeface="Calibri" panose="020F0502020204030204" pitchFamily="34" charset="0"/>
                  <a:cs typeface="Calibri" panose="020F0502020204030204" pitchFamily="34" charset="0"/>
                </a:rPr>
                <a:t>sleep </a:t>
              </a:r>
              <a:r>
                <a:rPr lang="en-US" altLang="zh-TW" sz="1800" b="0" dirty="0" err="1">
                  <a:solidFill>
                    <a:srgbClr val="000000"/>
                  </a:solidFill>
                  <a:latin typeface="Calibri" panose="020F0502020204030204" pitchFamily="34" charset="0"/>
                  <a:cs typeface="Calibri" panose="020F0502020204030204" pitchFamily="34" charset="0"/>
                </a:rPr>
                <a:t>sai</a:t>
              </a:r>
              <a:r>
                <a:rPr lang="en-US" altLang="zh-TW" sz="1800" b="0" dirty="0">
                  <a:solidFill>
                    <a:srgbClr val="000000"/>
                  </a:solidFill>
                  <a:latin typeface="Calibri" panose="020F0502020204030204" pitchFamily="34" charset="0"/>
                  <a:cs typeface="Calibri" panose="020F0502020204030204" pitchFamily="34" charset="0"/>
                </a:rPr>
                <a:t> end …</a:t>
              </a:r>
            </a:p>
          </p:txBody>
        </p:sp>
        <p:sp>
          <p:nvSpPr>
            <p:cNvPr id="17" name="Text Box 14">
              <a:extLst>
                <a:ext uri="{FF2B5EF4-FFF2-40B4-BE49-F238E27FC236}">
                  <a16:creationId xmlns:a16="http://schemas.microsoft.com/office/drawing/2014/main" id="{CC3FD528-AE86-482D-8B77-A0362A85B6D9}"/>
                </a:ext>
              </a:extLst>
            </p:cNvPr>
            <p:cNvSpPr txBox="1">
              <a:spLocks noChangeArrowheads="1"/>
            </p:cNvSpPr>
            <p:nvPr/>
          </p:nvSpPr>
          <p:spPr bwMode="auto">
            <a:xfrm>
              <a:off x="4892674" y="3886200"/>
              <a:ext cx="4262223" cy="43024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spcBef>
                  <a:spcPct val="50000"/>
                </a:spcBef>
              </a:pPr>
              <a:r>
                <a:rPr lang="en-US" altLang="zh-TW" sz="2200" b="0" dirty="0">
                  <a:solidFill>
                    <a:srgbClr val="000000"/>
                  </a:solidFill>
                  <a:latin typeface="Calibri" panose="020F0502020204030204" pitchFamily="34" charset="0"/>
                  <a:cs typeface="Calibri" panose="020F0502020204030204" pitchFamily="34" charset="0"/>
                </a:rPr>
                <a:t>Stop Word Removed</a:t>
              </a:r>
              <a:endParaRPr lang="en-US" altLang="zh-TW" sz="2400" b="0" dirty="0">
                <a:solidFill>
                  <a:srgbClr val="000000"/>
                </a:solidFill>
                <a:latin typeface="Calibri" panose="020F0502020204030204" pitchFamily="34" charset="0"/>
                <a:cs typeface="Calibri" panose="020F0502020204030204" pitchFamily="34" charset="0"/>
              </a:endParaRPr>
            </a:p>
          </p:txBody>
        </p:sp>
      </p:grpSp>
      <p:sp>
        <p:nvSpPr>
          <p:cNvPr id="2" name="Slide Number Placeholder 4">
            <a:extLst>
              <a:ext uri="{FF2B5EF4-FFF2-40B4-BE49-F238E27FC236}">
                <a16:creationId xmlns:a16="http://schemas.microsoft.com/office/drawing/2014/main" id="{588516A8-EFE5-D4B0-AFE2-CEE75D408D26}"/>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40</a:t>
            </a:fld>
            <a:endParaRPr kumimoji="0" lang="en-US" altLang="zh-TW" sz="1200" dirty="0">
              <a:latin typeface="+mn-lt"/>
            </a:endParaRPr>
          </a:p>
        </p:txBody>
      </p:sp>
      <p:sp>
        <p:nvSpPr>
          <p:cNvPr id="19" name="AutoShape 13">
            <a:extLst>
              <a:ext uri="{FF2B5EF4-FFF2-40B4-BE49-F238E27FC236}">
                <a16:creationId xmlns:a16="http://schemas.microsoft.com/office/drawing/2014/main" id="{B9DC7767-63E3-411A-95B2-CF7E99929AA2}"/>
              </a:ext>
            </a:extLst>
          </p:cNvPr>
          <p:cNvSpPr>
            <a:spLocks noChangeArrowheads="1"/>
          </p:cNvSpPr>
          <p:nvPr/>
        </p:nvSpPr>
        <p:spPr bwMode="auto">
          <a:xfrm>
            <a:off x="8534400" y="5613282"/>
            <a:ext cx="1828800" cy="548640"/>
          </a:xfrm>
          <a:prstGeom prst="wedgeRoundRectCallout">
            <a:avLst>
              <a:gd name="adj1" fmla="val -44517"/>
              <a:gd name="adj2" fmla="val -73065"/>
              <a:gd name="adj3" fmla="val 16667"/>
            </a:avLst>
          </a:prstGeom>
          <a:solidFill>
            <a:srgbClr val="FFCCCC">
              <a:alpha val="80000"/>
            </a:srgbClr>
          </a:solidFill>
          <a:ln w="12700">
            <a:solidFill>
              <a:srgbClr val="FFCCCC"/>
            </a:solidFill>
            <a:miter lim="800000"/>
            <a:headEnd/>
            <a:tailEnd/>
          </a:ln>
        </p:spPr>
        <p:txBody>
          <a:bodyPr anchor="ctr"/>
          <a:lstStyle/>
          <a:p>
            <a:pPr algn="ctr"/>
            <a:r>
              <a:rPr lang="en-US" altLang="zh-CN" sz="2400" b="0" dirty="0">
                <a:solidFill>
                  <a:srgbClr val="FF0000"/>
                </a:solidFill>
                <a:latin typeface="Calibri" panose="020F0502020204030204" pitchFamily="34" charset="0"/>
                <a:cs typeface="Calibri" panose="020F0502020204030204" pitchFamily="34" charset="0"/>
              </a:rPr>
              <a:t>Index Terms</a:t>
            </a:r>
          </a:p>
        </p:txBody>
      </p:sp>
    </p:spTree>
    <p:extLst>
      <p:ext uri="{BB962C8B-B14F-4D97-AF65-F5344CB8AC3E}">
        <p14:creationId xmlns:p14="http://schemas.microsoft.com/office/powerpoint/2010/main" val="107063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300"/>
              </a:spcBef>
            </a:pPr>
            <a:r>
              <a:rPr lang="en-US" altLang="zh-CN" dirty="0"/>
              <a:t>Vector Space Model</a:t>
            </a:r>
          </a:p>
          <a:p>
            <a:pPr lvl="1" eaLnBrk="1" hangingPunct="1">
              <a:spcBef>
                <a:spcPts val="600"/>
              </a:spcBef>
            </a:pPr>
            <a:endParaRPr lang="en-US" altLang="zh-TW" dirty="0"/>
          </a:p>
        </p:txBody>
      </p:sp>
      <p:graphicFrame>
        <p:nvGraphicFramePr>
          <p:cNvPr id="21" name="Group 778">
            <a:extLst>
              <a:ext uri="{FF2B5EF4-FFF2-40B4-BE49-F238E27FC236}">
                <a16:creationId xmlns:a16="http://schemas.microsoft.com/office/drawing/2014/main" id="{870BA3F1-7205-4722-844E-F4DEB41DF909}"/>
              </a:ext>
            </a:extLst>
          </p:cNvPr>
          <p:cNvGraphicFramePr>
            <a:graphicFrameLocks noGrp="1"/>
          </p:cNvGraphicFramePr>
          <p:nvPr>
            <p:extLst>
              <p:ext uri="{D42A27DB-BD31-4B8C-83A1-F6EECF244321}">
                <p14:modId xmlns:p14="http://schemas.microsoft.com/office/powerpoint/2010/main" val="580421925"/>
              </p:ext>
            </p:extLst>
          </p:nvPr>
        </p:nvGraphicFramePr>
        <p:xfrm>
          <a:off x="7013575" y="2326590"/>
          <a:ext cx="4111625" cy="2957625"/>
        </p:xfrm>
        <a:graphic>
          <a:graphicData uri="http://schemas.openxmlformats.org/drawingml/2006/table">
            <a:tbl>
              <a:tblPr/>
              <a:tblGrid>
                <a:gridCol w="1770063">
                  <a:extLst>
                    <a:ext uri="{9D8B030D-6E8A-4147-A177-3AD203B41FA5}">
                      <a16:colId xmlns:a16="http://schemas.microsoft.com/office/drawing/2014/main" val="402523592"/>
                    </a:ext>
                  </a:extLst>
                </a:gridCol>
                <a:gridCol w="779462">
                  <a:extLst>
                    <a:ext uri="{9D8B030D-6E8A-4147-A177-3AD203B41FA5}">
                      <a16:colId xmlns:a16="http://schemas.microsoft.com/office/drawing/2014/main" val="1075079030"/>
                    </a:ext>
                  </a:extLst>
                </a:gridCol>
                <a:gridCol w="781050">
                  <a:extLst>
                    <a:ext uri="{9D8B030D-6E8A-4147-A177-3AD203B41FA5}">
                      <a16:colId xmlns:a16="http://schemas.microsoft.com/office/drawing/2014/main" val="761771152"/>
                    </a:ext>
                  </a:extLst>
                </a:gridCol>
                <a:gridCol w="781050">
                  <a:extLst>
                    <a:ext uri="{9D8B030D-6E8A-4147-A177-3AD203B41FA5}">
                      <a16:colId xmlns:a16="http://schemas.microsoft.com/office/drawing/2014/main" val="741238847"/>
                    </a:ext>
                  </a:extLst>
                </a:gridCol>
              </a:tblGrid>
              <a:tr h="3286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56681096"/>
                  </a:ext>
                </a:extLst>
              </a:tr>
              <a:tr h="3286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=computer</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2658655822"/>
                  </a:ext>
                </a:extLst>
              </a:tr>
              <a:tr h="3286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=document</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3889101995"/>
                  </a:ext>
                </a:extLst>
              </a:tr>
              <a:tr h="3286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=filtering</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3353488240"/>
                  </a:ext>
                </a:extLst>
              </a:tr>
              <a:tr h="3286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=information</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811242621"/>
                  </a:ext>
                </a:extLst>
              </a:tr>
              <a:tr h="3286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5</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=language</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249369332"/>
                  </a:ext>
                </a:extLst>
              </a:tr>
              <a:tr h="3286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6</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=library</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3450135178"/>
                  </a:ext>
                </a:extLst>
              </a:tr>
              <a:tr h="3286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7</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=retrieval</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2027097125"/>
                  </a:ext>
                </a:extLst>
              </a:tr>
              <a:tr h="3286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8</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=software</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181966516"/>
                  </a:ext>
                </a:extLst>
              </a:tr>
            </a:tbl>
          </a:graphicData>
        </a:graphic>
      </p:graphicFrame>
      <p:sp>
        <p:nvSpPr>
          <p:cNvPr id="22" name="AutoShape 14">
            <a:extLst>
              <a:ext uri="{FF2B5EF4-FFF2-40B4-BE49-F238E27FC236}">
                <a16:creationId xmlns:a16="http://schemas.microsoft.com/office/drawing/2014/main" id="{E378B205-1E49-4424-BABD-465A1D6D8DEA}"/>
              </a:ext>
            </a:extLst>
          </p:cNvPr>
          <p:cNvSpPr>
            <a:spLocks noChangeArrowheads="1"/>
          </p:cNvSpPr>
          <p:nvPr/>
        </p:nvSpPr>
        <p:spPr bwMode="auto">
          <a:xfrm>
            <a:off x="9069387" y="1663392"/>
            <a:ext cx="1719702" cy="508000"/>
          </a:xfrm>
          <a:prstGeom prst="wedgeRoundRectCallout">
            <a:avLst>
              <a:gd name="adj1" fmla="val 1558"/>
              <a:gd name="adj2" fmla="val 69310"/>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Documents</a:t>
            </a:r>
          </a:p>
        </p:txBody>
      </p:sp>
      <p:sp>
        <p:nvSpPr>
          <p:cNvPr id="23" name="AutoShape 13">
            <a:extLst>
              <a:ext uri="{FF2B5EF4-FFF2-40B4-BE49-F238E27FC236}">
                <a16:creationId xmlns:a16="http://schemas.microsoft.com/office/drawing/2014/main" id="{4B49CBA6-29C1-41A1-84C8-F30C9EC017D6}"/>
              </a:ext>
            </a:extLst>
          </p:cNvPr>
          <p:cNvSpPr>
            <a:spLocks noChangeArrowheads="1"/>
          </p:cNvSpPr>
          <p:nvPr/>
        </p:nvSpPr>
        <p:spPr bwMode="auto">
          <a:xfrm>
            <a:off x="5915686" y="1630680"/>
            <a:ext cx="1981200" cy="871779"/>
          </a:xfrm>
          <a:prstGeom prst="wedgeRoundRectCallout">
            <a:avLst>
              <a:gd name="adj1" fmla="val 38921"/>
              <a:gd name="adj2" fmla="val 64484"/>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Index terms (Vocabulary)</a:t>
            </a:r>
          </a:p>
        </p:txBody>
      </p:sp>
      <p:sp>
        <p:nvSpPr>
          <p:cNvPr id="24" name="Rectangle 41">
            <a:extLst>
              <a:ext uri="{FF2B5EF4-FFF2-40B4-BE49-F238E27FC236}">
                <a16:creationId xmlns:a16="http://schemas.microsoft.com/office/drawing/2014/main" id="{26FE1C99-4444-4647-ADB0-FB137A1A623A}"/>
              </a:ext>
            </a:extLst>
          </p:cNvPr>
          <p:cNvSpPr>
            <a:spLocks noChangeArrowheads="1"/>
          </p:cNvSpPr>
          <p:nvPr/>
        </p:nvSpPr>
        <p:spPr bwMode="auto">
          <a:xfrm>
            <a:off x="5557587" y="5399782"/>
            <a:ext cx="6012631"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US" altLang="en-US" sz="2400" b="0" dirty="0">
                <a:solidFill>
                  <a:srgbClr val="FF0000"/>
                </a:solidFill>
                <a:latin typeface="Calibri" panose="020F0502020204030204" pitchFamily="34" charset="0"/>
                <a:cs typeface="Calibri" panose="020F0502020204030204" pitchFamily="34" charset="0"/>
              </a:rPr>
              <a:t>Term-Document Matrix</a:t>
            </a:r>
          </a:p>
          <a:p>
            <a:pPr>
              <a:spcBef>
                <a:spcPts val="0"/>
              </a:spcBef>
            </a:pPr>
            <a:r>
              <a:rPr lang="en-US" altLang="zh-TW" sz="2000" b="0" dirty="0">
                <a:latin typeface="Calibri" panose="020F0502020204030204" pitchFamily="34" charset="0"/>
                <a:cs typeface="Calibri" panose="020F0502020204030204" pitchFamily="34" charset="0"/>
              </a:rPr>
              <a:t>Each row represents a word in the vocabulary and each column represents a document from some collection.</a:t>
            </a:r>
            <a:endParaRPr lang="en-US" altLang="en-US" sz="2000" b="0" dirty="0">
              <a:latin typeface="Calibri" panose="020F0502020204030204" pitchFamily="34" charset="0"/>
              <a:cs typeface="Calibri" panose="020F0502020204030204" pitchFamily="34" charset="0"/>
            </a:endParaRPr>
          </a:p>
        </p:txBody>
      </p:sp>
      <p:sp>
        <p:nvSpPr>
          <p:cNvPr id="2" name="Slide Number Placeholder 4">
            <a:extLst>
              <a:ext uri="{FF2B5EF4-FFF2-40B4-BE49-F238E27FC236}">
                <a16:creationId xmlns:a16="http://schemas.microsoft.com/office/drawing/2014/main" id="{D81847F4-988D-1100-F85D-5D42D268504C}"/>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41</a:t>
            </a:fld>
            <a:endParaRPr kumimoji="0" lang="en-US" altLang="zh-TW" sz="1200" dirty="0">
              <a:latin typeface="+mn-lt"/>
            </a:endParaRPr>
          </a:p>
        </p:txBody>
      </p:sp>
      <p:grpSp>
        <p:nvGrpSpPr>
          <p:cNvPr id="3" name="Group 2"/>
          <p:cNvGrpSpPr/>
          <p:nvPr/>
        </p:nvGrpSpPr>
        <p:grpSpPr>
          <a:xfrm>
            <a:off x="914400" y="2286000"/>
            <a:ext cx="4343400" cy="4114800"/>
            <a:chOff x="1175857" y="2362200"/>
            <a:chExt cx="4343400" cy="4114800"/>
          </a:xfrm>
        </p:grpSpPr>
        <p:sp>
          <p:nvSpPr>
            <p:cNvPr id="26" name="TextBox 25">
              <a:extLst>
                <a:ext uri="{FF2B5EF4-FFF2-40B4-BE49-F238E27FC236}">
                  <a16:creationId xmlns:a16="http://schemas.microsoft.com/office/drawing/2014/main" id="{13B7DAFF-ADE0-4D26-8C54-B9BD2B3B86E1}"/>
                </a:ext>
              </a:extLst>
            </p:cNvPr>
            <p:cNvSpPr txBox="1"/>
            <p:nvPr/>
          </p:nvSpPr>
          <p:spPr>
            <a:xfrm>
              <a:off x="2781725" y="6076890"/>
              <a:ext cx="1131664" cy="400110"/>
            </a:xfrm>
            <a:prstGeom prst="rect">
              <a:avLst/>
            </a:prstGeom>
            <a:noFill/>
          </p:spPr>
          <p:txBody>
            <a:bodyPr wrap="square">
              <a:spAutoFit/>
            </a:bodyPr>
            <a:lstStyle/>
            <a:p>
              <a:pPr algn="ctr"/>
              <a:r>
                <a:rPr kumimoji="0" lang="en-US" altLang="zh-TW" sz="2000" b="0" dirty="0">
                  <a:solidFill>
                    <a:srgbClr val="000000"/>
                  </a:solidFill>
                  <a:latin typeface="Calibri" panose="020F0502020204030204" pitchFamily="34" charset="0"/>
                  <a:cs typeface="Calibri" panose="020F0502020204030204" pitchFamily="34" charset="0"/>
                </a:rPr>
                <a:t>Dataset</a:t>
              </a:r>
              <a:endParaRPr lang="en-US" sz="1400" dirty="0"/>
            </a:p>
          </p:txBody>
        </p:sp>
        <p:grpSp>
          <p:nvGrpSpPr>
            <p:cNvPr id="25" name="Group 24">
              <a:extLst>
                <a:ext uri="{FF2B5EF4-FFF2-40B4-BE49-F238E27FC236}">
                  <a16:creationId xmlns:a16="http://schemas.microsoft.com/office/drawing/2014/main" id="{F40F5640-0B7E-B8EA-E891-3FF8B325F350}"/>
                </a:ext>
              </a:extLst>
            </p:cNvPr>
            <p:cNvGrpSpPr/>
            <p:nvPr/>
          </p:nvGrpSpPr>
          <p:grpSpPr>
            <a:xfrm>
              <a:off x="1175857" y="2362200"/>
              <a:ext cx="4343400" cy="3657600"/>
              <a:chOff x="381000" y="2057400"/>
              <a:chExt cx="4343400" cy="3657600"/>
            </a:xfrm>
          </p:grpSpPr>
          <p:sp>
            <p:nvSpPr>
              <p:cNvPr id="27" name="Rounded Rectangle 33">
                <a:extLst>
                  <a:ext uri="{FF2B5EF4-FFF2-40B4-BE49-F238E27FC236}">
                    <a16:creationId xmlns:a16="http://schemas.microsoft.com/office/drawing/2014/main" id="{3DA256BC-CB45-4D98-B35A-C27E540E41C5}"/>
                  </a:ext>
                </a:extLst>
              </p:cNvPr>
              <p:cNvSpPr>
                <a:spLocks noChangeArrowheads="1"/>
              </p:cNvSpPr>
              <p:nvPr/>
            </p:nvSpPr>
            <p:spPr bwMode="auto">
              <a:xfrm>
                <a:off x="381000" y="2057400"/>
                <a:ext cx="4343400" cy="3657600"/>
              </a:xfrm>
              <a:prstGeom prst="roundRect">
                <a:avLst>
                  <a:gd name="adj" fmla="val 16667"/>
                </a:avLst>
              </a:prstGeom>
              <a:solidFill>
                <a:srgbClr val="99CCFF">
                  <a:alpha val="20000"/>
                </a:srgbClr>
              </a:solidFill>
              <a:ln>
                <a:noFill/>
              </a:ln>
            </p:spPr>
            <p:txBody>
              <a:bodyPr wrap="none"/>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defRPr/>
                </a:pPr>
                <a:endParaRPr lang="en-US" altLang="en-US" sz="1800" dirty="0">
                  <a:latin typeface="Calibri" panose="020F0502020204030204" pitchFamily="34" charset="0"/>
                  <a:cs typeface="Calibri" panose="020F0502020204030204" pitchFamily="34" charset="0"/>
                </a:endParaRPr>
              </a:p>
            </p:txBody>
          </p:sp>
          <p:grpSp>
            <p:nvGrpSpPr>
              <p:cNvPr id="28" name="Group 27">
                <a:extLst>
                  <a:ext uri="{FF2B5EF4-FFF2-40B4-BE49-F238E27FC236}">
                    <a16:creationId xmlns:a16="http://schemas.microsoft.com/office/drawing/2014/main" id="{82AB9EF9-674A-6B8F-2402-3CD1320D7662}"/>
                  </a:ext>
                </a:extLst>
              </p:cNvPr>
              <p:cNvGrpSpPr/>
              <p:nvPr/>
            </p:nvGrpSpPr>
            <p:grpSpPr>
              <a:xfrm>
                <a:off x="475343" y="2293461"/>
                <a:ext cx="1867600" cy="1524000"/>
                <a:chOff x="475343" y="2293461"/>
                <a:chExt cx="1867600" cy="1524000"/>
              </a:xfrm>
            </p:grpSpPr>
            <p:sp>
              <p:nvSpPr>
                <p:cNvPr id="35" name="Text Box 5">
                  <a:extLst>
                    <a:ext uri="{FF2B5EF4-FFF2-40B4-BE49-F238E27FC236}">
                      <a16:creationId xmlns:a16="http://schemas.microsoft.com/office/drawing/2014/main" id="{4D16E11C-7194-452E-BDED-FB3A6C3BD642}"/>
                    </a:ext>
                  </a:extLst>
                </p:cNvPr>
                <p:cNvSpPr txBox="1">
                  <a:spLocks noChangeArrowheads="1"/>
                </p:cNvSpPr>
                <p:nvPr/>
              </p:nvSpPr>
              <p:spPr bwMode="auto">
                <a:xfrm>
                  <a:off x="475343" y="2743200"/>
                  <a:ext cx="457200" cy="369888"/>
                </a:xfrm>
                <a:prstGeom prst="rect">
                  <a:avLst/>
                </a:prstGeom>
                <a:noFill/>
                <a:ln>
                  <a:noFill/>
                </a:ln>
              </p:spPr>
              <p:txBody>
                <a:bodyP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spcBef>
                      <a:spcPct val="50000"/>
                    </a:spcBef>
                    <a:defRPr/>
                  </a:pPr>
                  <a:r>
                    <a:rPr kumimoji="0" lang="en-US" altLang="zh-CN" sz="1800" b="0" dirty="0">
                      <a:latin typeface="Calibri" panose="020F0502020204030204" pitchFamily="34" charset="0"/>
                      <a:cs typeface="Calibri" panose="020F0502020204030204" pitchFamily="34" charset="0"/>
                    </a:rPr>
                    <a:t>d</a:t>
                  </a:r>
                  <a:r>
                    <a:rPr kumimoji="0" lang="en-US" altLang="zh-TW" sz="1800" b="0" baseline="-25000" dirty="0">
                      <a:latin typeface="Calibri" panose="020F0502020204030204" pitchFamily="34" charset="0"/>
                      <a:cs typeface="Calibri" panose="020F0502020204030204" pitchFamily="34" charset="0"/>
                    </a:rPr>
                    <a:t>1</a:t>
                  </a:r>
                </a:p>
              </p:txBody>
            </p:sp>
            <p:sp>
              <p:nvSpPr>
                <p:cNvPr id="36" name="Flowchart: Document 35">
                  <a:extLst>
                    <a:ext uri="{FF2B5EF4-FFF2-40B4-BE49-F238E27FC236}">
                      <a16:creationId xmlns:a16="http://schemas.microsoft.com/office/drawing/2014/main" id="{89C6C3DC-A1AB-6A49-70AF-2F57F9F3BB0D}"/>
                    </a:ext>
                  </a:extLst>
                </p:cNvPr>
                <p:cNvSpPr/>
                <p:nvPr/>
              </p:nvSpPr>
              <p:spPr bwMode="auto">
                <a:xfrm>
                  <a:off x="863078" y="2293461"/>
                  <a:ext cx="1479865" cy="1524000"/>
                </a:xfrm>
                <a:prstGeom prst="flowChartDocument">
                  <a:avLst/>
                </a:prstGeom>
                <a:solidFill>
                  <a:srgbClr val="FF9999">
                    <a:alpha val="40000"/>
                  </a:srgbClr>
                </a:solidFill>
                <a:ln w="12700">
                  <a:solidFill>
                    <a:srgbClr val="FF9999"/>
                  </a:solidFill>
                  <a:round/>
                  <a:headEnd/>
                  <a:tailEnd/>
                </a:ln>
              </p:spPr>
              <p:txBody>
                <a:bodyPr wrap="none" anchor="ctr"/>
                <a:lstStyle/>
                <a:p>
                  <a:pPr eaLnBrk="1" hangingPunct="1">
                    <a:defRPr/>
                  </a:pPr>
                  <a:r>
                    <a:rPr kumimoji="0" lang="en-US" altLang="zh-TW" sz="2000" b="0" dirty="0">
                      <a:latin typeface="Calibri" panose="020F0502020204030204" pitchFamily="34" charset="0"/>
                      <a:cs typeface="Calibri" panose="020F0502020204030204" pitchFamily="34" charset="0"/>
                    </a:rPr>
                    <a:t>computer</a:t>
                  </a:r>
                </a:p>
                <a:p>
                  <a:pPr eaLnBrk="1" hangingPunct="1">
                    <a:defRPr/>
                  </a:pPr>
                  <a:r>
                    <a:rPr kumimoji="0" lang="en-US" altLang="zh-TW" sz="2000" b="0" dirty="0">
                      <a:latin typeface="Calibri" panose="020F0502020204030204" pitchFamily="34" charset="0"/>
                      <a:cs typeface="Calibri" panose="020F0502020204030204" pitchFamily="34" charset="0"/>
                    </a:rPr>
                    <a:t>information </a:t>
                  </a:r>
                </a:p>
                <a:p>
                  <a:pPr eaLnBrk="1" hangingPunct="1">
                    <a:defRPr/>
                  </a:pPr>
                  <a:r>
                    <a:rPr kumimoji="0" lang="en-US" altLang="zh-TW" sz="2000" b="0" dirty="0">
                      <a:latin typeface="Calibri" panose="020F0502020204030204" pitchFamily="34" charset="0"/>
                      <a:cs typeface="Calibri" panose="020F0502020204030204" pitchFamily="34" charset="0"/>
                    </a:rPr>
                    <a:t>language</a:t>
                  </a:r>
                </a:p>
                <a:p>
                  <a:pPr eaLnBrk="1" hangingPunct="1">
                    <a:defRPr/>
                  </a:pPr>
                  <a:r>
                    <a:rPr kumimoji="0" lang="en-US" altLang="zh-TW" sz="2000" b="0" dirty="0">
                      <a:latin typeface="Calibri" panose="020F0502020204030204" pitchFamily="34" charset="0"/>
                      <a:cs typeface="Calibri" panose="020F0502020204030204" pitchFamily="34" charset="0"/>
                    </a:rPr>
                    <a:t>software</a:t>
                  </a:r>
                  <a:endParaRPr lang="en-US" altLang="zh-TW" sz="2000" b="0" dirty="0">
                    <a:latin typeface="Calibri" panose="020F0502020204030204" pitchFamily="34" charset="0"/>
                    <a:cs typeface="Calibri" panose="020F0502020204030204" pitchFamily="34" charset="0"/>
                  </a:endParaRPr>
                </a:p>
              </p:txBody>
            </p:sp>
          </p:grpSp>
          <p:grpSp>
            <p:nvGrpSpPr>
              <p:cNvPr id="29" name="Group 28">
                <a:extLst>
                  <a:ext uri="{FF2B5EF4-FFF2-40B4-BE49-F238E27FC236}">
                    <a16:creationId xmlns:a16="http://schemas.microsoft.com/office/drawing/2014/main" id="{89FDD0C3-2D57-39F3-8F88-BE49E0D0252F}"/>
                  </a:ext>
                </a:extLst>
              </p:cNvPr>
              <p:cNvGrpSpPr/>
              <p:nvPr/>
            </p:nvGrpSpPr>
            <p:grpSpPr>
              <a:xfrm>
                <a:off x="2441261" y="2293461"/>
                <a:ext cx="1898964" cy="1524000"/>
                <a:chOff x="2743201" y="2301240"/>
                <a:chExt cx="1898964" cy="1524000"/>
              </a:xfrm>
            </p:grpSpPr>
            <p:sp>
              <p:nvSpPr>
                <p:cNvPr id="33" name="Text Box 11">
                  <a:extLst>
                    <a:ext uri="{FF2B5EF4-FFF2-40B4-BE49-F238E27FC236}">
                      <a16:creationId xmlns:a16="http://schemas.microsoft.com/office/drawing/2014/main" id="{7A71CA31-AC4A-4E5D-9581-C36E7F922E44}"/>
                    </a:ext>
                  </a:extLst>
                </p:cNvPr>
                <p:cNvSpPr txBox="1">
                  <a:spLocks noChangeArrowheads="1"/>
                </p:cNvSpPr>
                <p:nvPr/>
              </p:nvSpPr>
              <p:spPr bwMode="auto">
                <a:xfrm>
                  <a:off x="2743201" y="2745406"/>
                  <a:ext cx="457200" cy="369888"/>
                </a:xfrm>
                <a:prstGeom prst="rect">
                  <a:avLst/>
                </a:prstGeom>
                <a:noFill/>
                <a:ln>
                  <a:noFill/>
                </a:ln>
              </p:spPr>
              <p:txBody>
                <a:bodyP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spcBef>
                      <a:spcPct val="50000"/>
                    </a:spcBef>
                    <a:defRPr/>
                  </a:pPr>
                  <a:r>
                    <a:rPr kumimoji="0" lang="en-US" altLang="zh-CN" sz="1800" b="0" dirty="0">
                      <a:latin typeface="Calibri" panose="020F0502020204030204" pitchFamily="34" charset="0"/>
                      <a:cs typeface="Calibri" panose="020F0502020204030204" pitchFamily="34" charset="0"/>
                    </a:rPr>
                    <a:t>d</a:t>
                  </a:r>
                  <a:r>
                    <a:rPr kumimoji="0" lang="en-US" altLang="zh-TW" sz="1800" b="0" baseline="-25000" dirty="0">
                      <a:latin typeface="Calibri" panose="020F0502020204030204" pitchFamily="34" charset="0"/>
                      <a:cs typeface="Calibri" panose="020F0502020204030204" pitchFamily="34" charset="0"/>
                    </a:rPr>
                    <a:t>2</a:t>
                  </a:r>
                </a:p>
              </p:txBody>
            </p:sp>
            <p:sp>
              <p:nvSpPr>
                <p:cNvPr id="34" name="Flowchart: Document 33">
                  <a:extLst>
                    <a:ext uri="{FF2B5EF4-FFF2-40B4-BE49-F238E27FC236}">
                      <a16:creationId xmlns:a16="http://schemas.microsoft.com/office/drawing/2014/main" id="{8CE11D1B-91DB-4988-BE45-A411D5698DA0}"/>
                    </a:ext>
                  </a:extLst>
                </p:cNvPr>
                <p:cNvSpPr/>
                <p:nvPr/>
              </p:nvSpPr>
              <p:spPr bwMode="auto">
                <a:xfrm>
                  <a:off x="3162300" y="2301240"/>
                  <a:ext cx="1479865" cy="1524000"/>
                </a:xfrm>
                <a:prstGeom prst="flowChartDocument">
                  <a:avLst/>
                </a:prstGeom>
                <a:solidFill>
                  <a:srgbClr val="FF9999">
                    <a:alpha val="40000"/>
                  </a:srgbClr>
                </a:solidFill>
                <a:ln w="12700">
                  <a:solidFill>
                    <a:srgbClr val="FF9999"/>
                  </a:solidFill>
                  <a:round/>
                  <a:headEnd/>
                  <a:tailEnd/>
                </a:ln>
              </p:spPr>
              <p:txBody>
                <a:bodyPr wrap="none" anchor="ctr"/>
                <a:lstStyle/>
                <a:p>
                  <a:pPr eaLnBrk="1" hangingPunct="1">
                    <a:defRPr/>
                  </a:pPr>
                  <a:r>
                    <a:rPr kumimoji="0" lang="en-US" altLang="zh-TW" sz="2000" b="0" dirty="0">
                      <a:latin typeface="Calibri" panose="020F0502020204030204" pitchFamily="34" charset="0"/>
                      <a:cs typeface="Calibri" panose="020F0502020204030204" pitchFamily="34" charset="0"/>
                    </a:rPr>
                    <a:t>computer</a:t>
                  </a:r>
                </a:p>
                <a:p>
                  <a:pPr eaLnBrk="1" hangingPunct="1">
                    <a:defRPr/>
                  </a:pPr>
                  <a:r>
                    <a:rPr kumimoji="0" lang="en-US" altLang="zh-TW" sz="2000" b="0" dirty="0">
                      <a:latin typeface="Calibri" panose="020F0502020204030204" pitchFamily="34" charset="0"/>
                      <a:cs typeface="Calibri" panose="020F0502020204030204" pitchFamily="34" charset="0"/>
                    </a:rPr>
                    <a:t>document</a:t>
                  </a:r>
                </a:p>
                <a:p>
                  <a:pPr eaLnBrk="1" hangingPunct="1">
                    <a:defRPr/>
                  </a:pPr>
                  <a:r>
                    <a:rPr kumimoji="0" lang="en-US" altLang="zh-TW" sz="2000" b="0" dirty="0">
                      <a:latin typeface="Calibri" panose="020F0502020204030204" pitchFamily="34" charset="0"/>
                      <a:cs typeface="Calibri" panose="020F0502020204030204" pitchFamily="34" charset="0"/>
                    </a:rPr>
                    <a:t>library</a:t>
                  </a:r>
                </a:p>
                <a:p>
                  <a:pPr eaLnBrk="1" hangingPunct="1">
                    <a:defRPr/>
                  </a:pPr>
                  <a:r>
                    <a:rPr kumimoji="0" lang="en-US" altLang="zh-TW" sz="2000" b="0" dirty="0">
                      <a:latin typeface="Calibri" panose="020F0502020204030204" pitchFamily="34" charset="0"/>
                      <a:cs typeface="Calibri" panose="020F0502020204030204" pitchFamily="34" charset="0"/>
                    </a:rPr>
                    <a:t>retrieval</a:t>
                  </a:r>
                  <a:endParaRPr lang="en-US" altLang="zh-TW" sz="2000" b="0" dirty="0">
                    <a:latin typeface="Calibri" panose="020F0502020204030204" pitchFamily="34" charset="0"/>
                    <a:cs typeface="Calibri" panose="020F0502020204030204" pitchFamily="34" charset="0"/>
                  </a:endParaRPr>
                </a:p>
              </p:txBody>
            </p:sp>
          </p:grpSp>
          <p:grpSp>
            <p:nvGrpSpPr>
              <p:cNvPr id="30" name="Group 29">
                <a:extLst>
                  <a:ext uri="{FF2B5EF4-FFF2-40B4-BE49-F238E27FC236}">
                    <a16:creationId xmlns:a16="http://schemas.microsoft.com/office/drawing/2014/main" id="{705D0129-574B-2646-55C4-E371D412A7FE}"/>
                  </a:ext>
                </a:extLst>
              </p:cNvPr>
              <p:cNvGrpSpPr/>
              <p:nvPr/>
            </p:nvGrpSpPr>
            <p:grpSpPr>
              <a:xfrm>
                <a:off x="475343" y="3992722"/>
                <a:ext cx="1929896" cy="1524000"/>
                <a:chOff x="3817168" y="3565842"/>
                <a:chExt cx="1929896" cy="1524000"/>
              </a:xfrm>
            </p:grpSpPr>
            <p:sp>
              <p:nvSpPr>
                <p:cNvPr id="31" name="Text Box 17">
                  <a:extLst>
                    <a:ext uri="{FF2B5EF4-FFF2-40B4-BE49-F238E27FC236}">
                      <a16:creationId xmlns:a16="http://schemas.microsoft.com/office/drawing/2014/main" id="{B4B40F19-E526-4D3C-B316-EAE8C19A1AFA}"/>
                    </a:ext>
                  </a:extLst>
                </p:cNvPr>
                <p:cNvSpPr txBox="1">
                  <a:spLocks noChangeArrowheads="1"/>
                </p:cNvSpPr>
                <p:nvPr/>
              </p:nvSpPr>
              <p:spPr bwMode="auto">
                <a:xfrm>
                  <a:off x="3817168" y="4044156"/>
                  <a:ext cx="533400" cy="369888"/>
                </a:xfrm>
                <a:prstGeom prst="rect">
                  <a:avLst/>
                </a:prstGeom>
                <a:noFill/>
                <a:ln>
                  <a:noFill/>
                </a:ln>
              </p:spPr>
              <p:txBody>
                <a:bodyPr>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spcBef>
                      <a:spcPct val="50000"/>
                    </a:spcBef>
                    <a:defRPr/>
                  </a:pPr>
                  <a:r>
                    <a:rPr kumimoji="0" lang="en-US" altLang="zh-CN" sz="1800" b="0" dirty="0">
                      <a:latin typeface="Calibri" panose="020F0502020204030204" pitchFamily="34" charset="0"/>
                      <a:cs typeface="Calibri" panose="020F0502020204030204" pitchFamily="34" charset="0"/>
                    </a:rPr>
                    <a:t>d</a:t>
                  </a:r>
                  <a:r>
                    <a:rPr kumimoji="0" lang="en-US" altLang="zh-TW" sz="1800" b="0" baseline="-25000" dirty="0">
                      <a:latin typeface="Calibri" panose="020F0502020204030204" pitchFamily="34" charset="0"/>
                      <a:cs typeface="Calibri" panose="020F0502020204030204" pitchFamily="34" charset="0"/>
                    </a:rPr>
                    <a:t>3</a:t>
                  </a:r>
                </a:p>
              </p:txBody>
            </p:sp>
            <p:sp>
              <p:nvSpPr>
                <p:cNvPr id="32" name="Flowchart: Document 31">
                  <a:extLst>
                    <a:ext uri="{FF2B5EF4-FFF2-40B4-BE49-F238E27FC236}">
                      <a16:creationId xmlns:a16="http://schemas.microsoft.com/office/drawing/2014/main" id="{CBA0EDEC-B5FE-D9DE-A37B-233CF6B7B9BA}"/>
                    </a:ext>
                  </a:extLst>
                </p:cNvPr>
                <p:cNvSpPr/>
                <p:nvPr/>
              </p:nvSpPr>
              <p:spPr bwMode="auto">
                <a:xfrm>
                  <a:off x="4267199" y="3565842"/>
                  <a:ext cx="1479865" cy="1524000"/>
                </a:xfrm>
                <a:prstGeom prst="flowChartDocument">
                  <a:avLst/>
                </a:prstGeom>
                <a:solidFill>
                  <a:srgbClr val="FF9999">
                    <a:alpha val="40000"/>
                  </a:srgbClr>
                </a:solidFill>
                <a:ln w="12700">
                  <a:solidFill>
                    <a:srgbClr val="FF9999"/>
                  </a:solidFill>
                  <a:round/>
                  <a:headEnd/>
                  <a:tailEnd/>
                </a:ln>
              </p:spPr>
              <p:txBody>
                <a:bodyPr wrap="none" anchor="ctr"/>
                <a:lstStyle/>
                <a:p>
                  <a:pPr eaLnBrk="1" hangingPunct="1">
                    <a:defRPr/>
                  </a:pPr>
                  <a:r>
                    <a:rPr kumimoji="0" lang="en-US" altLang="zh-TW" sz="2000" b="0" dirty="0">
                      <a:solidFill>
                        <a:srgbClr val="000000"/>
                      </a:solidFill>
                      <a:latin typeface="Calibri" panose="020F0502020204030204" pitchFamily="34" charset="0"/>
                      <a:cs typeface="Calibri" panose="020F0502020204030204" pitchFamily="34" charset="0"/>
                    </a:rPr>
                    <a:t>compute</a:t>
                  </a:r>
                  <a:r>
                    <a:rPr kumimoji="0" lang="en-US" altLang="zh-CN" sz="2000" b="0" dirty="0">
                      <a:solidFill>
                        <a:srgbClr val="000000"/>
                      </a:solidFill>
                      <a:latin typeface="Calibri" panose="020F0502020204030204" pitchFamily="34" charset="0"/>
                      <a:cs typeface="Calibri" panose="020F0502020204030204" pitchFamily="34" charset="0"/>
                    </a:rPr>
                    <a:t>r</a:t>
                  </a:r>
                  <a:endParaRPr kumimoji="0" lang="en-US" altLang="zh-TW" sz="2000" b="0" dirty="0">
                    <a:solidFill>
                      <a:srgbClr val="000000"/>
                    </a:solidFill>
                    <a:latin typeface="Calibri" panose="020F0502020204030204" pitchFamily="34" charset="0"/>
                    <a:cs typeface="Calibri" panose="020F0502020204030204" pitchFamily="34" charset="0"/>
                  </a:endParaRPr>
                </a:p>
                <a:p>
                  <a:pPr eaLnBrk="1" hangingPunct="1">
                    <a:defRPr/>
                  </a:pPr>
                  <a:r>
                    <a:rPr kumimoji="0" lang="en-US" altLang="zh-TW" sz="2000" b="0" dirty="0">
                      <a:solidFill>
                        <a:srgbClr val="000000"/>
                      </a:solidFill>
                      <a:latin typeface="Calibri" panose="020F0502020204030204" pitchFamily="34" charset="0"/>
                      <a:cs typeface="Calibri" panose="020F0502020204030204" pitchFamily="34" charset="0"/>
                    </a:rPr>
                    <a:t>information </a:t>
                  </a:r>
                </a:p>
                <a:p>
                  <a:pPr eaLnBrk="1" hangingPunct="1">
                    <a:defRPr/>
                  </a:pPr>
                  <a:r>
                    <a:rPr kumimoji="0" lang="en-US" altLang="zh-TW" sz="2000" b="0" dirty="0">
                      <a:latin typeface="Calibri" panose="020F0502020204030204" pitchFamily="34" charset="0"/>
                      <a:cs typeface="Calibri" panose="020F0502020204030204" pitchFamily="34" charset="0"/>
                    </a:rPr>
                    <a:t>retrieval</a:t>
                  </a:r>
                  <a:endParaRPr kumimoji="0" lang="en-US" altLang="zh-TW" sz="2000" b="0" dirty="0">
                    <a:solidFill>
                      <a:srgbClr val="000000"/>
                    </a:solidFill>
                    <a:latin typeface="Calibri" panose="020F0502020204030204" pitchFamily="34" charset="0"/>
                    <a:cs typeface="Calibri" panose="020F0502020204030204" pitchFamily="34" charset="0"/>
                  </a:endParaRPr>
                </a:p>
                <a:p>
                  <a:pPr eaLnBrk="1" hangingPunct="1">
                    <a:defRPr/>
                  </a:pPr>
                  <a:r>
                    <a:rPr kumimoji="0" lang="en-US" altLang="zh-TW" sz="2000" b="0" dirty="0">
                      <a:solidFill>
                        <a:srgbClr val="000000"/>
                      </a:solidFill>
                      <a:latin typeface="Calibri" panose="020F0502020204030204" pitchFamily="34" charset="0"/>
                      <a:cs typeface="Calibri" panose="020F0502020204030204" pitchFamily="34" charset="0"/>
                    </a:rPr>
                    <a:t>filtering</a:t>
                  </a:r>
                  <a:endParaRPr lang="en-US" altLang="zh-TW" sz="2000" b="0" dirty="0">
                    <a:latin typeface="Calibri" panose="020F0502020204030204" pitchFamily="34" charset="0"/>
                    <a:cs typeface="Calibri" panose="020F0502020204030204" pitchFamily="34" charset="0"/>
                  </a:endParaRPr>
                </a:p>
              </p:txBody>
            </p:sp>
          </p:grpSp>
        </p:grpSp>
      </p:grpSp>
    </p:spTree>
    <p:extLst>
      <p:ext uri="{BB962C8B-B14F-4D97-AF65-F5344CB8AC3E}">
        <p14:creationId xmlns:p14="http://schemas.microsoft.com/office/powerpoint/2010/main" val="70454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left)">
                                      <p:cBhvr>
                                        <p:cTn id="10" dur="500"/>
                                        <p:tgtEl>
                                          <p:spTgt spid="23"/>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dissolve">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5074920"/>
          </a:xfrm>
        </p:spPr>
        <p:txBody>
          <a:bodyPr/>
          <a:lstStyle/>
          <a:p>
            <a:pPr>
              <a:spcBef>
                <a:spcPts val="600"/>
              </a:spcBef>
            </a:pPr>
            <a:r>
              <a:rPr lang="en-US" altLang="zh-CN" dirty="0"/>
              <a:t>Vector Space Model</a:t>
            </a:r>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600"/>
              </a:spcBef>
            </a:pPr>
            <a:endParaRPr lang="en-US" altLang="zh-TW" dirty="0"/>
          </a:p>
          <a:p>
            <a:pPr lvl="1" eaLnBrk="1" hangingPunct="1">
              <a:spcBef>
                <a:spcPts val="1800"/>
              </a:spcBef>
            </a:pPr>
            <a:r>
              <a:rPr lang="en-US" altLang="zh-TW" dirty="0"/>
              <a:t>A </a:t>
            </a:r>
            <a:r>
              <a:rPr lang="en-US" altLang="zh-TW" dirty="0">
                <a:solidFill>
                  <a:srgbClr val="FF0000"/>
                </a:solidFill>
              </a:rPr>
              <a:t>vector space </a:t>
            </a:r>
            <a:r>
              <a:rPr lang="en-US" altLang="zh-TW" dirty="0"/>
              <a:t>is a mathematical structure formed by a collection of vectors.</a:t>
            </a:r>
          </a:p>
          <a:p>
            <a:pPr lvl="1" eaLnBrk="1" hangingPunct="1">
              <a:spcBef>
                <a:spcPts val="600"/>
              </a:spcBef>
            </a:pPr>
            <a:r>
              <a:rPr lang="en-US" altLang="zh-CN" dirty="0"/>
              <a:t>Question: How many </a:t>
            </a:r>
            <a:r>
              <a:rPr lang="en-US" dirty="0"/>
              <a:t>distinct</a:t>
            </a:r>
            <a:r>
              <a:rPr lang="en-US" altLang="zh-CN" dirty="0"/>
              <a:t> vectors can be represented by an           8-dimentional binary/Boolean space?</a:t>
            </a:r>
            <a:endParaRPr lang="en-US" altLang="zh-TW" dirty="0"/>
          </a:p>
        </p:txBody>
      </p:sp>
      <p:graphicFrame>
        <p:nvGraphicFramePr>
          <p:cNvPr id="25" name="Group 778">
            <a:extLst>
              <a:ext uri="{FF2B5EF4-FFF2-40B4-BE49-F238E27FC236}">
                <a16:creationId xmlns:a16="http://schemas.microsoft.com/office/drawing/2014/main" id="{5DE1937E-D061-44DB-AF48-517D4BB07E16}"/>
              </a:ext>
            </a:extLst>
          </p:cNvPr>
          <p:cNvGraphicFramePr>
            <a:graphicFrameLocks noGrp="1"/>
          </p:cNvGraphicFramePr>
          <p:nvPr>
            <p:extLst>
              <p:ext uri="{D42A27DB-BD31-4B8C-83A1-F6EECF244321}">
                <p14:modId xmlns:p14="http://schemas.microsoft.com/office/powerpoint/2010/main" val="1829700142"/>
              </p:ext>
            </p:extLst>
          </p:nvPr>
        </p:nvGraphicFramePr>
        <p:xfrm>
          <a:off x="1295400" y="2211745"/>
          <a:ext cx="3816350" cy="2590803"/>
        </p:xfrm>
        <a:graphic>
          <a:graphicData uri="http://schemas.openxmlformats.org/drawingml/2006/table">
            <a:tbl>
              <a:tblPr/>
              <a:tblGrid>
                <a:gridCol w="1474788">
                  <a:extLst>
                    <a:ext uri="{9D8B030D-6E8A-4147-A177-3AD203B41FA5}">
                      <a16:colId xmlns:a16="http://schemas.microsoft.com/office/drawing/2014/main" val="691353015"/>
                    </a:ext>
                  </a:extLst>
                </a:gridCol>
                <a:gridCol w="779462">
                  <a:extLst>
                    <a:ext uri="{9D8B030D-6E8A-4147-A177-3AD203B41FA5}">
                      <a16:colId xmlns:a16="http://schemas.microsoft.com/office/drawing/2014/main" val="522012204"/>
                    </a:ext>
                  </a:extLst>
                </a:gridCol>
                <a:gridCol w="781050">
                  <a:extLst>
                    <a:ext uri="{9D8B030D-6E8A-4147-A177-3AD203B41FA5}">
                      <a16:colId xmlns:a16="http://schemas.microsoft.com/office/drawing/2014/main" val="2123102775"/>
                    </a:ext>
                  </a:extLst>
                </a:gridCol>
                <a:gridCol w="781050">
                  <a:extLst>
                    <a:ext uri="{9D8B030D-6E8A-4147-A177-3AD203B41FA5}">
                      <a16:colId xmlns:a16="http://schemas.microsoft.com/office/drawing/2014/main" val="1652832208"/>
                    </a:ext>
                  </a:extLst>
                </a:gridCol>
              </a:tblGrid>
              <a:tr h="287867">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GB"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65324227"/>
                  </a:ext>
                </a:extLst>
              </a:tr>
              <a:tr h="287867">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=computer</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057040953"/>
                  </a:ext>
                </a:extLst>
              </a:tr>
              <a:tr h="287867">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=document</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531627979"/>
                  </a:ext>
                </a:extLst>
              </a:tr>
              <a:tr h="287867">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18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r>
                        <a:rPr kumimoji="1" lang="en-GB"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=filtering</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58868642"/>
                  </a:ext>
                </a:extLst>
              </a:tr>
              <a:tr h="287867">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=information</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61214171"/>
                  </a:ext>
                </a:extLst>
              </a:tr>
              <a:tr h="287867">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5</a:t>
                      </a: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=language</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63253445"/>
                  </a:ext>
                </a:extLst>
              </a:tr>
              <a:tr h="287867">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6</a:t>
                      </a: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=library</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67607605"/>
                  </a:ext>
                </a:extLst>
              </a:tr>
              <a:tr h="287867">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7</a:t>
                      </a: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=retrieval</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18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241933417"/>
                  </a:ext>
                </a:extLst>
              </a:tr>
              <a:tr h="287867">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18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8</a:t>
                      </a: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=software</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18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18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18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endParaRPr kumimoji="1" lang="zh-TW" altLang="en-US" sz="18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9531662"/>
                  </a:ext>
                </a:extLst>
              </a:tr>
            </a:tbl>
          </a:graphicData>
        </a:graphic>
      </p:graphicFrame>
      <p:sp>
        <p:nvSpPr>
          <p:cNvPr id="26" name="AutoShape 6">
            <a:extLst>
              <a:ext uri="{FF2B5EF4-FFF2-40B4-BE49-F238E27FC236}">
                <a16:creationId xmlns:a16="http://schemas.microsoft.com/office/drawing/2014/main" id="{73E73883-FD41-460E-ADE2-7431634EC54A}"/>
              </a:ext>
            </a:extLst>
          </p:cNvPr>
          <p:cNvSpPr>
            <a:spLocks noChangeArrowheads="1"/>
          </p:cNvSpPr>
          <p:nvPr/>
        </p:nvSpPr>
        <p:spPr bwMode="auto">
          <a:xfrm>
            <a:off x="2895600" y="2592746"/>
            <a:ext cx="533400" cy="2133599"/>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endParaRPr lang="en-US" altLang="zh-CN" sz="1800" b="0">
              <a:latin typeface="Calibri" panose="020F0502020204030204" pitchFamily="34" charset="0"/>
              <a:cs typeface="Calibri" panose="020F0502020204030204" pitchFamily="34" charset="0"/>
            </a:endParaRPr>
          </a:p>
        </p:txBody>
      </p:sp>
      <p:sp>
        <p:nvSpPr>
          <p:cNvPr id="27" name="AutoShape 6">
            <a:extLst>
              <a:ext uri="{FF2B5EF4-FFF2-40B4-BE49-F238E27FC236}">
                <a16:creationId xmlns:a16="http://schemas.microsoft.com/office/drawing/2014/main" id="{A9788581-FFA5-4538-92E2-638C3C0C81D5}"/>
              </a:ext>
            </a:extLst>
          </p:cNvPr>
          <p:cNvSpPr>
            <a:spLocks noChangeArrowheads="1"/>
          </p:cNvSpPr>
          <p:nvPr/>
        </p:nvSpPr>
        <p:spPr bwMode="auto">
          <a:xfrm>
            <a:off x="3687763" y="2592746"/>
            <a:ext cx="533400" cy="2133599"/>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endParaRPr lang="en-US" altLang="zh-CN" sz="1800" b="0">
              <a:latin typeface="Calibri" panose="020F0502020204030204" pitchFamily="34" charset="0"/>
              <a:cs typeface="Calibri" panose="020F0502020204030204" pitchFamily="34" charset="0"/>
            </a:endParaRPr>
          </a:p>
        </p:txBody>
      </p:sp>
      <p:sp>
        <p:nvSpPr>
          <p:cNvPr id="28" name="AutoShape 6">
            <a:extLst>
              <a:ext uri="{FF2B5EF4-FFF2-40B4-BE49-F238E27FC236}">
                <a16:creationId xmlns:a16="http://schemas.microsoft.com/office/drawing/2014/main" id="{09BF35E0-7D79-48E3-AF7B-A1558897DACB}"/>
              </a:ext>
            </a:extLst>
          </p:cNvPr>
          <p:cNvSpPr>
            <a:spLocks noChangeArrowheads="1"/>
          </p:cNvSpPr>
          <p:nvPr/>
        </p:nvSpPr>
        <p:spPr bwMode="auto">
          <a:xfrm>
            <a:off x="4448175" y="2592746"/>
            <a:ext cx="533400" cy="2133599"/>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endParaRPr lang="en-US" altLang="zh-CN" sz="1800" b="0">
              <a:latin typeface="Calibri" panose="020F0502020204030204" pitchFamily="34" charset="0"/>
              <a:cs typeface="Calibri" panose="020F0502020204030204" pitchFamily="34" charset="0"/>
            </a:endParaRPr>
          </a:p>
        </p:txBody>
      </p:sp>
      <p:sp>
        <p:nvSpPr>
          <p:cNvPr id="29" name="AutoShape 14">
            <a:extLst>
              <a:ext uri="{FF2B5EF4-FFF2-40B4-BE49-F238E27FC236}">
                <a16:creationId xmlns:a16="http://schemas.microsoft.com/office/drawing/2014/main" id="{6FD80DD7-120B-4DCE-8599-7DDA67139A31}"/>
              </a:ext>
            </a:extLst>
          </p:cNvPr>
          <p:cNvSpPr>
            <a:spLocks noChangeArrowheads="1"/>
          </p:cNvSpPr>
          <p:nvPr/>
        </p:nvSpPr>
        <p:spPr bwMode="auto">
          <a:xfrm>
            <a:off x="7742496" y="1447800"/>
            <a:ext cx="1600200" cy="762000"/>
          </a:xfrm>
          <a:prstGeom prst="wedgeRoundRectCallout">
            <a:avLst>
              <a:gd name="adj1" fmla="val 38705"/>
              <a:gd name="adj2" fmla="val 64830"/>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defRPr/>
            </a:pPr>
            <a:r>
              <a:rPr lang="en-US" altLang="zh-TW" sz="2400" b="0" dirty="0">
                <a:solidFill>
                  <a:srgbClr val="FF0000"/>
                </a:solidFill>
                <a:latin typeface="Calibri" panose="020F0502020204030204" pitchFamily="34" charset="0"/>
                <a:cs typeface="Calibri" panose="020F0502020204030204" pitchFamily="34" charset="0"/>
              </a:rPr>
              <a:t>Document Vectors</a:t>
            </a:r>
          </a:p>
        </p:txBody>
      </p:sp>
      <p:grpSp>
        <p:nvGrpSpPr>
          <p:cNvPr id="30" name="Group 18">
            <a:extLst>
              <a:ext uri="{FF2B5EF4-FFF2-40B4-BE49-F238E27FC236}">
                <a16:creationId xmlns:a16="http://schemas.microsoft.com/office/drawing/2014/main" id="{EB33B2F8-C419-474C-9A16-0DF61C57DBA0}"/>
              </a:ext>
            </a:extLst>
          </p:cNvPr>
          <p:cNvGrpSpPr>
            <a:grpSpLocks/>
          </p:cNvGrpSpPr>
          <p:nvPr/>
        </p:nvGrpSpPr>
        <p:grpSpPr bwMode="auto">
          <a:xfrm>
            <a:off x="7453789" y="2440345"/>
            <a:ext cx="1030067" cy="2286000"/>
            <a:chOff x="5904388" y="2819400"/>
            <a:chExt cx="1029812" cy="2286000"/>
          </a:xfrm>
        </p:grpSpPr>
        <p:sp>
          <p:nvSpPr>
            <p:cNvPr id="31" name="AutoShape 6">
              <a:extLst>
                <a:ext uri="{FF2B5EF4-FFF2-40B4-BE49-F238E27FC236}">
                  <a16:creationId xmlns:a16="http://schemas.microsoft.com/office/drawing/2014/main" id="{6CA6A1C9-DD2E-4651-88E7-CA9A2868FA76}"/>
                </a:ext>
              </a:extLst>
            </p:cNvPr>
            <p:cNvSpPr>
              <a:spLocks noChangeArrowheads="1"/>
            </p:cNvSpPr>
            <p:nvPr/>
          </p:nvSpPr>
          <p:spPr bwMode="auto">
            <a:xfrm>
              <a:off x="6400800" y="2819400"/>
              <a:ext cx="533400" cy="228600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1800" b="0" dirty="0">
                  <a:latin typeface="Calibri" panose="020F0502020204030204" pitchFamily="34" charset="0"/>
                  <a:cs typeface="Calibri" panose="020F0502020204030204" pitchFamily="34" charset="0"/>
                </a:rPr>
                <a:t>1</a:t>
              </a:r>
            </a:p>
            <a:p>
              <a:pPr algn="ctr" eaLnBrk="1" hangingPunct="1"/>
              <a:r>
                <a:rPr lang="en-US" altLang="zh-CN" sz="1800" b="0" dirty="0">
                  <a:latin typeface="Calibri" panose="020F0502020204030204" pitchFamily="34" charset="0"/>
                  <a:cs typeface="Calibri" panose="020F0502020204030204" pitchFamily="34" charset="0"/>
                </a:rPr>
                <a:t>0</a:t>
              </a:r>
            </a:p>
            <a:p>
              <a:pPr algn="ctr" eaLnBrk="1" hangingPunct="1"/>
              <a:r>
                <a:rPr lang="en-US" altLang="zh-CN" sz="1800" b="0" dirty="0">
                  <a:latin typeface="Calibri" panose="020F0502020204030204" pitchFamily="34" charset="0"/>
                  <a:cs typeface="Calibri" panose="020F0502020204030204" pitchFamily="34" charset="0"/>
                </a:rPr>
                <a:t>0</a:t>
              </a:r>
            </a:p>
            <a:p>
              <a:pPr algn="ctr" eaLnBrk="1" hangingPunct="1"/>
              <a:r>
                <a:rPr lang="en-US" altLang="zh-CN" sz="1800" b="0" dirty="0">
                  <a:latin typeface="Calibri" panose="020F0502020204030204" pitchFamily="34" charset="0"/>
                  <a:cs typeface="Calibri" panose="020F0502020204030204" pitchFamily="34" charset="0"/>
                </a:rPr>
                <a:t>1</a:t>
              </a:r>
            </a:p>
            <a:p>
              <a:pPr algn="ctr" eaLnBrk="1" hangingPunct="1"/>
              <a:r>
                <a:rPr lang="en-US" altLang="zh-CN" sz="1800" b="0" dirty="0">
                  <a:latin typeface="Calibri" panose="020F0502020204030204" pitchFamily="34" charset="0"/>
                  <a:cs typeface="Calibri" panose="020F0502020204030204" pitchFamily="34" charset="0"/>
                </a:rPr>
                <a:t>1</a:t>
              </a:r>
            </a:p>
            <a:p>
              <a:pPr algn="ctr" eaLnBrk="1" hangingPunct="1"/>
              <a:r>
                <a:rPr lang="en-US" altLang="zh-CN" sz="1800" b="0" dirty="0">
                  <a:latin typeface="Calibri" panose="020F0502020204030204" pitchFamily="34" charset="0"/>
                  <a:cs typeface="Calibri" panose="020F0502020204030204" pitchFamily="34" charset="0"/>
                </a:rPr>
                <a:t>0</a:t>
              </a:r>
            </a:p>
            <a:p>
              <a:pPr algn="ctr" eaLnBrk="1" hangingPunct="1"/>
              <a:r>
                <a:rPr lang="en-US" altLang="zh-CN" sz="1800" b="0" dirty="0">
                  <a:latin typeface="Calibri" panose="020F0502020204030204" pitchFamily="34" charset="0"/>
                  <a:cs typeface="Calibri" panose="020F0502020204030204" pitchFamily="34" charset="0"/>
                </a:rPr>
                <a:t>0</a:t>
              </a:r>
            </a:p>
            <a:p>
              <a:pPr algn="ctr" eaLnBrk="1" hangingPunct="1"/>
              <a:r>
                <a:rPr lang="en-US" altLang="zh-CN" sz="1800" b="0" dirty="0">
                  <a:latin typeface="Calibri" panose="020F0502020204030204" pitchFamily="34" charset="0"/>
                  <a:cs typeface="Calibri" panose="020F0502020204030204" pitchFamily="34" charset="0"/>
                </a:rPr>
                <a:t>1</a:t>
              </a:r>
            </a:p>
          </p:txBody>
        </p:sp>
        <p:sp>
          <p:nvSpPr>
            <p:cNvPr id="32" name="Rectangle 13">
              <a:extLst>
                <a:ext uri="{FF2B5EF4-FFF2-40B4-BE49-F238E27FC236}">
                  <a16:creationId xmlns:a16="http://schemas.microsoft.com/office/drawing/2014/main" id="{13A04C14-6035-417D-92B6-105F49FFDAA7}"/>
                </a:ext>
              </a:extLst>
            </p:cNvPr>
            <p:cNvSpPr>
              <a:spLocks noChangeArrowheads="1"/>
            </p:cNvSpPr>
            <p:nvPr/>
          </p:nvSpPr>
          <p:spPr bwMode="auto">
            <a:xfrm>
              <a:off x="5904388" y="3657600"/>
              <a:ext cx="50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d</a:t>
              </a:r>
              <a:r>
                <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rPr>
                <a:t>1</a:t>
              </a:r>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grpSp>
      <p:grpSp>
        <p:nvGrpSpPr>
          <p:cNvPr id="33" name="Group 17">
            <a:extLst>
              <a:ext uri="{FF2B5EF4-FFF2-40B4-BE49-F238E27FC236}">
                <a16:creationId xmlns:a16="http://schemas.microsoft.com/office/drawing/2014/main" id="{ADB8D285-313C-4B14-9654-671A7BC8CC9B}"/>
              </a:ext>
            </a:extLst>
          </p:cNvPr>
          <p:cNvGrpSpPr>
            <a:grpSpLocks/>
          </p:cNvGrpSpPr>
          <p:nvPr/>
        </p:nvGrpSpPr>
        <p:grpSpPr bwMode="auto">
          <a:xfrm>
            <a:off x="8575905" y="2440345"/>
            <a:ext cx="1049358" cy="2286000"/>
            <a:chOff x="7026264" y="2819400"/>
            <a:chExt cx="1050053" cy="2286000"/>
          </a:xfrm>
        </p:grpSpPr>
        <p:sp>
          <p:nvSpPr>
            <p:cNvPr id="34" name="AutoShape 6">
              <a:extLst>
                <a:ext uri="{FF2B5EF4-FFF2-40B4-BE49-F238E27FC236}">
                  <a16:creationId xmlns:a16="http://schemas.microsoft.com/office/drawing/2014/main" id="{CB54C649-8FF7-49EB-B880-616712B028E0}"/>
                </a:ext>
              </a:extLst>
            </p:cNvPr>
            <p:cNvSpPr>
              <a:spLocks noChangeArrowheads="1"/>
            </p:cNvSpPr>
            <p:nvPr/>
          </p:nvSpPr>
          <p:spPr bwMode="auto">
            <a:xfrm>
              <a:off x="7542917" y="2819400"/>
              <a:ext cx="533400" cy="228600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1800" b="0">
                  <a:latin typeface="Calibri" panose="020F0502020204030204" pitchFamily="34" charset="0"/>
                  <a:cs typeface="Calibri" panose="020F0502020204030204" pitchFamily="34" charset="0"/>
                </a:rPr>
                <a:t>1</a:t>
              </a:r>
            </a:p>
            <a:p>
              <a:pPr algn="ctr" eaLnBrk="1" hangingPunct="1"/>
              <a:r>
                <a:rPr lang="en-US" altLang="zh-CN" sz="1800" b="0">
                  <a:latin typeface="Calibri" panose="020F0502020204030204" pitchFamily="34" charset="0"/>
                  <a:cs typeface="Calibri" panose="020F0502020204030204" pitchFamily="34" charset="0"/>
                </a:rPr>
                <a:t>1</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1</a:t>
              </a:r>
            </a:p>
            <a:p>
              <a:pPr algn="ctr" eaLnBrk="1" hangingPunct="1"/>
              <a:r>
                <a:rPr lang="en-US" altLang="zh-CN" sz="1800" b="0">
                  <a:latin typeface="Calibri" panose="020F0502020204030204" pitchFamily="34" charset="0"/>
                  <a:cs typeface="Calibri" panose="020F0502020204030204" pitchFamily="34" charset="0"/>
                </a:rPr>
                <a:t>1</a:t>
              </a:r>
            </a:p>
            <a:p>
              <a:pPr algn="ctr" eaLnBrk="1" hangingPunct="1"/>
              <a:r>
                <a:rPr lang="en-US" altLang="zh-CN" sz="1800" b="0">
                  <a:latin typeface="Calibri" panose="020F0502020204030204" pitchFamily="34" charset="0"/>
                  <a:cs typeface="Calibri" panose="020F0502020204030204" pitchFamily="34" charset="0"/>
                </a:rPr>
                <a:t>0</a:t>
              </a:r>
            </a:p>
          </p:txBody>
        </p:sp>
        <p:sp>
          <p:nvSpPr>
            <p:cNvPr id="35" name="Rectangle 14">
              <a:extLst>
                <a:ext uri="{FF2B5EF4-FFF2-40B4-BE49-F238E27FC236}">
                  <a16:creationId xmlns:a16="http://schemas.microsoft.com/office/drawing/2014/main" id="{B3328D37-73B2-464B-BE33-344B1115C165}"/>
                </a:ext>
              </a:extLst>
            </p:cNvPr>
            <p:cNvSpPr>
              <a:spLocks noChangeArrowheads="1"/>
            </p:cNvSpPr>
            <p:nvPr/>
          </p:nvSpPr>
          <p:spPr bwMode="auto">
            <a:xfrm>
              <a:off x="7026264" y="3657600"/>
              <a:ext cx="500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d</a:t>
              </a:r>
              <a:r>
                <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rPr>
                <a:t>2</a:t>
              </a:r>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grpSp>
      <p:grpSp>
        <p:nvGrpSpPr>
          <p:cNvPr id="36" name="Group 16">
            <a:extLst>
              <a:ext uri="{FF2B5EF4-FFF2-40B4-BE49-F238E27FC236}">
                <a16:creationId xmlns:a16="http://schemas.microsoft.com/office/drawing/2014/main" id="{635CB0EF-F9C2-4C73-A96E-D8219A297DA0}"/>
              </a:ext>
            </a:extLst>
          </p:cNvPr>
          <p:cNvGrpSpPr>
            <a:grpSpLocks/>
          </p:cNvGrpSpPr>
          <p:nvPr/>
        </p:nvGrpSpPr>
        <p:grpSpPr bwMode="auto">
          <a:xfrm>
            <a:off x="9664938" y="2440345"/>
            <a:ext cx="1049358" cy="2286000"/>
            <a:chOff x="8093947" y="2819400"/>
            <a:chExt cx="1050053" cy="2286000"/>
          </a:xfrm>
        </p:grpSpPr>
        <p:sp>
          <p:nvSpPr>
            <p:cNvPr id="37" name="AutoShape 6">
              <a:extLst>
                <a:ext uri="{FF2B5EF4-FFF2-40B4-BE49-F238E27FC236}">
                  <a16:creationId xmlns:a16="http://schemas.microsoft.com/office/drawing/2014/main" id="{99E2CB09-F257-49B6-942B-4BD8F0E37D17}"/>
                </a:ext>
              </a:extLst>
            </p:cNvPr>
            <p:cNvSpPr>
              <a:spLocks noChangeArrowheads="1"/>
            </p:cNvSpPr>
            <p:nvPr/>
          </p:nvSpPr>
          <p:spPr bwMode="auto">
            <a:xfrm>
              <a:off x="8610600" y="2819400"/>
              <a:ext cx="533400" cy="228600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1800" b="0">
                  <a:latin typeface="Calibri" panose="020F0502020204030204" pitchFamily="34" charset="0"/>
                  <a:cs typeface="Calibri" panose="020F0502020204030204" pitchFamily="34" charset="0"/>
                </a:rPr>
                <a:t>1</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1</a:t>
              </a:r>
            </a:p>
            <a:p>
              <a:pPr algn="ctr" eaLnBrk="1" hangingPunct="1"/>
              <a:r>
                <a:rPr lang="en-US" altLang="zh-CN" sz="1800" b="0">
                  <a:latin typeface="Calibri" panose="020F0502020204030204" pitchFamily="34" charset="0"/>
                  <a:cs typeface="Calibri" panose="020F0502020204030204" pitchFamily="34" charset="0"/>
                </a:rPr>
                <a:t>1</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1</a:t>
              </a:r>
            </a:p>
            <a:p>
              <a:pPr algn="ctr" eaLnBrk="1" hangingPunct="1"/>
              <a:r>
                <a:rPr lang="en-US" altLang="zh-CN" sz="1800" b="0">
                  <a:latin typeface="Calibri" panose="020F0502020204030204" pitchFamily="34" charset="0"/>
                  <a:cs typeface="Calibri" panose="020F0502020204030204" pitchFamily="34" charset="0"/>
                </a:rPr>
                <a:t>0</a:t>
              </a:r>
            </a:p>
          </p:txBody>
        </p:sp>
        <p:sp>
          <p:nvSpPr>
            <p:cNvPr id="38" name="Rectangle 15">
              <a:extLst>
                <a:ext uri="{FF2B5EF4-FFF2-40B4-BE49-F238E27FC236}">
                  <a16:creationId xmlns:a16="http://schemas.microsoft.com/office/drawing/2014/main" id="{F8CD09DB-7F20-49C7-9505-C02A4BD9F706}"/>
                </a:ext>
              </a:extLst>
            </p:cNvPr>
            <p:cNvSpPr>
              <a:spLocks noChangeArrowheads="1"/>
            </p:cNvSpPr>
            <p:nvPr/>
          </p:nvSpPr>
          <p:spPr bwMode="auto">
            <a:xfrm>
              <a:off x="8093947" y="3657600"/>
              <a:ext cx="500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d</a:t>
              </a:r>
              <a:r>
                <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rPr>
                <a:t>3</a:t>
              </a:r>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grpSp>
      <p:sp>
        <p:nvSpPr>
          <p:cNvPr id="39" name="AutoShape 12">
            <a:extLst>
              <a:ext uri="{FF2B5EF4-FFF2-40B4-BE49-F238E27FC236}">
                <a16:creationId xmlns:a16="http://schemas.microsoft.com/office/drawing/2014/main" id="{F65184CB-89B6-49F9-B1D4-C12A402D9BF1}"/>
              </a:ext>
            </a:extLst>
          </p:cNvPr>
          <p:cNvSpPr>
            <a:spLocks noChangeArrowheads="1"/>
          </p:cNvSpPr>
          <p:nvPr/>
        </p:nvSpPr>
        <p:spPr bwMode="auto">
          <a:xfrm>
            <a:off x="5720110" y="2440345"/>
            <a:ext cx="1362110" cy="2286000"/>
          </a:xfrm>
          <a:prstGeom prst="bracketPair">
            <a:avLst>
              <a:gd name="adj" fmla="val 16667"/>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US" altLang="zh-TW" b="0" dirty="0">
                <a:solidFill>
                  <a:srgbClr val="008000"/>
                </a:solidFill>
                <a:latin typeface="Calibri" panose="020F0502020204030204" pitchFamily="34" charset="0"/>
                <a:cs typeface="Calibri" panose="020F0502020204030204" pitchFamily="34" charset="0"/>
              </a:rPr>
              <a:t>computer</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document</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filtering</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information</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language</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library</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retrieval</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software</a:t>
            </a:r>
            <a:endParaRPr lang="en-US" altLang="zh-CN" b="0" dirty="0">
              <a:latin typeface="Calibri" panose="020F0502020204030204" pitchFamily="34" charset="0"/>
              <a:cs typeface="Calibri" panose="020F0502020204030204" pitchFamily="34" charset="0"/>
            </a:endParaRPr>
          </a:p>
        </p:txBody>
      </p:sp>
      <p:sp>
        <p:nvSpPr>
          <p:cNvPr id="40" name="AutoShape 49">
            <a:extLst>
              <a:ext uri="{FF2B5EF4-FFF2-40B4-BE49-F238E27FC236}">
                <a16:creationId xmlns:a16="http://schemas.microsoft.com/office/drawing/2014/main" id="{618360B2-9D36-4750-840A-F19C9E6C1C80}"/>
              </a:ext>
            </a:extLst>
          </p:cNvPr>
          <p:cNvSpPr>
            <a:spLocks noChangeArrowheads="1"/>
          </p:cNvSpPr>
          <p:nvPr/>
        </p:nvSpPr>
        <p:spPr bwMode="auto">
          <a:xfrm>
            <a:off x="9625263" y="1451171"/>
            <a:ext cx="1347537" cy="762000"/>
          </a:xfrm>
          <a:prstGeom prst="wedgeRoundRectCallout">
            <a:avLst>
              <a:gd name="adj1" fmla="val -53213"/>
              <a:gd name="adj2" fmla="val 69265"/>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CN" sz="2400" b="0" dirty="0">
                <a:solidFill>
                  <a:srgbClr val="FF0000"/>
                </a:solidFill>
                <a:latin typeface="Calibri" panose="020F0502020204030204" pitchFamily="34" charset="0"/>
                <a:cs typeface="Calibri" panose="020F0502020204030204" pitchFamily="34" charset="0"/>
              </a:rPr>
              <a:t>B</a:t>
            </a:r>
            <a:r>
              <a:rPr lang="en-US" altLang="zh-TW" sz="2400" b="0" dirty="0">
                <a:solidFill>
                  <a:srgbClr val="FF0000"/>
                </a:solidFill>
                <a:latin typeface="Calibri" panose="020F0502020204030204" pitchFamily="34" charset="0"/>
                <a:cs typeface="Calibri" panose="020F0502020204030204" pitchFamily="34" charset="0"/>
              </a:rPr>
              <a:t>inary Weights</a:t>
            </a:r>
          </a:p>
        </p:txBody>
      </p:sp>
      <p:sp>
        <p:nvSpPr>
          <p:cNvPr id="2" name="Slide Number Placeholder 4">
            <a:extLst>
              <a:ext uri="{FF2B5EF4-FFF2-40B4-BE49-F238E27FC236}">
                <a16:creationId xmlns:a16="http://schemas.microsoft.com/office/drawing/2014/main" id="{15F7292C-A254-F3DA-4354-07BCCAE0AEE5}"/>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42</a:t>
            </a:fld>
            <a:endParaRPr kumimoji="0" lang="en-US" altLang="zh-TW" sz="1200" dirty="0">
              <a:latin typeface="+mn-lt"/>
            </a:endParaRPr>
          </a:p>
        </p:txBody>
      </p:sp>
      <p:sp>
        <p:nvSpPr>
          <p:cNvPr id="24" name="AutoShape 14">
            <a:extLst>
              <a:ext uri="{FF2B5EF4-FFF2-40B4-BE49-F238E27FC236}">
                <a16:creationId xmlns:a16="http://schemas.microsoft.com/office/drawing/2014/main" id="{E378B205-1E49-4424-BABD-465A1D6D8DEA}"/>
              </a:ext>
            </a:extLst>
          </p:cNvPr>
          <p:cNvSpPr>
            <a:spLocks noChangeArrowheads="1"/>
          </p:cNvSpPr>
          <p:nvPr/>
        </p:nvSpPr>
        <p:spPr bwMode="auto">
          <a:xfrm>
            <a:off x="5334000" y="1701800"/>
            <a:ext cx="1719702" cy="508000"/>
          </a:xfrm>
          <a:prstGeom prst="wedgeRoundRectCallout">
            <a:avLst>
              <a:gd name="adj1" fmla="val -297"/>
              <a:gd name="adj2" fmla="val 75589"/>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Vocabulary</a:t>
            </a:r>
          </a:p>
        </p:txBody>
      </p:sp>
    </p:spTree>
    <p:extLst>
      <p:ext uri="{BB962C8B-B14F-4D97-AF65-F5344CB8AC3E}">
        <p14:creationId xmlns:p14="http://schemas.microsoft.com/office/powerpoint/2010/main" val="26107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par>
                                <p:cTn id="11" presetID="9"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dissolve">
                                      <p:cBhvr>
                                        <p:cTn id="13" dur="500"/>
                                        <p:tgtEl>
                                          <p:spTgt spid="36"/>
                                        </p:tgtEl>
                                      </p:cBhvr>
                                    </p:animEffect>
                                  </p:childTnLst>
                                </p:cTn>
                              </p:par>
                            </p:childTnLst>
                          </p:cTn>
                        </p:par>
                        <p:par>
                          <p:cTn id="14" fill="hold">
                            <p:stCondLst>
                              <p:cond delay="500"/>
                            </p:stCondLst>
                            <p:childTnLst>
                              <p:par>
                                <p:cTn id="15" presetID="9" presetClass="entr" presetSubtype="0" fill="hold" grpId="0" nodeType="afterEffect">
                                  <p:stCondLst>
                                    <p:cond delay="25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par>
                                <p:cTn id="18" presetID="9" presetClass="entr" presetSubtype="0" fill="hold" grpId="1" nodeType="withEffect">
                                  <p:stCondLst>
                                    <p:cond delay="250"/>
                                  </p:stCondLst>
                                  <p:childTnLst>
                                    <p:set>
                                      <p:cBhvr>
                                        <p:cTn id="19" dur="1" fill="hold">
                                          <p:stCondLst>
                                            <p:cond delay="0"/>
                                          </p:stCondLst>
                                        </p:cTn>
                                        <p:tgtEl>
                                          <p:spTgt spid="40"/>
                                        </p:tgtEl>
                                        <p:attrNameLst>
                                          <p:attrName>style.visibility</p:attrName>
                                        </p:attrNameLst>
                                      </p:cBhvr>
                                      <p:to>
                                        <p:strVal val="visible"/>
                                      </p:to>
                                    </p:set>
                                    <p:animEffect transition="in" filter="dissolv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dissolve">
                                      <p:cBhvr>
                                        <p:cTn id="25" dur="500"/>
                                        <p:tgtEl>
                                          <p:spTgt spid="39"/>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9" grpId="0" animBg="1"/>
      <p:bldP spid="40" grpId="1" animBg="1"/>
      <p:bldP spid="2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300"/>
              </a:spcBef>
            </a:pPr>
            <a:r>
              <a:rPr lang="en-US" altLang="zh-CN" dirty="0"/>
              <a:t>Vector Space Model</a:t>
            </a:r>
          </a:p>
          <a:p>
            <a:pPr lvl="1" eaLnBrk="1" hangingPunct="1">
              <a:spcBef>
                <a:spcPts val="600"/>
              </a:spcBef>
            </a:pPr>
            <a:r>
              <a:rPr lang="en-US" altLang="zh-TW" dirty="0"/>
              <a:t>A document is represented as a vector of index terms.</a:t>
            </a:r>
          </a:p>
          <a:p>
            <a:pPr lvl="2" eaLnBrk="1" hangingPunct="1">
              <a:spcBef>
                <a:spcPts val="600"/>
              </a:spcBef>
            </a:pPr>
            <a:r>
              <a:rPr lang="en-US" altLang="zh-TW" dirty="0"/>
              <a:t>Each dimension corresponds to an index term in the vocabulary.</a:t>
            </a:r>
          </a:p>
          <a:p>
            <a:pPr lvl="2" eaLnBrk="1" hangingPunct="1">
              <a:spcBef>
                <a:spcPts val="600"/>
              </a:spcBef>
            </a:pPr>
            <a:r>
              <a:rPr lang="en-US" altLang="zh-TW" dirty="0"/>
              <a:t>Thus, if there are </a:t>
            </a:r>
            <a:r>
              <a:rPr lang="en-US" altLang="zh-TW" i="1" dirty="0"/>
              <a:t>n</a:t>
            </a:r>
            <a:r>
              <a:rPr lang="en-US" altLang="zh-TW" dirty="0"/>
              <a:t> index terms in the dictionary, a document is a </a:t>
            </a:r>
            <a:r>
              <a:rPr lang="en-US" altLang="zh-TW" i="1" dirty="0"/>
              <a:t>n</a:t>
            </a:r>
            <a:r>
              <a:rPr lang="en-US" altLang="zh-TW" dirty="0"/>
              <a:t>-dimensional vector.</a:t>
            </a:r>
          </a:p>
          <a:p>
            <a:pPr lvl="2" eaLnBrk="1" hangingPunct="1">
              <a:spcBef>
                <a:spcPts val="600"/>
              </a:spcBef>
            </a:pPr>
            <a:r>
              <a:rPr lang="en-US" altLang="zh-TW" dirty="0"/>
              <a:t>If a term occurs in the document, its value in the vector is non-zero (known as the </a:t>
            </a:r>
            <a:r>
              <a:rPr lang="en-US" altLang="zh-TW" dirty="0">
                <a:solidFill>
                  <a:srgbClr val="FF0000"/>
                </a:solidFill>
              </a:rPr>
              <a:t>weight</a:t>
            </a:r>
            <a:r>
              <a:rPr lang="en-US" altLang="zh-TW" dirty="0"/>
              <a:t> of the term, which can be binary, count, or real-valued). </a:t>
            </a:r>
          </a:p>
        </p:txBody>
      </p:sp>
      <p:sp>
        <p:nvSpPr>
          <p:cNvPr id="2" name="Slide Number Placeholder 4">
            <a:extLst>
              <a:ext uri="{FF2B5EF4-FFF2-40B4-BE49-F238E27FC236}">
                <a16:creationId xmlns:a16="http://schemas.microsoft.com/office/drawing/2014/main" id="{704690F7-CEE2-4A4C-4B93-E83D56F5B96C}"/>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43</a:t>
            </a:fld>
            <a:endParaRPr kumimoji="0" lang="en-US" altLang="zh-TW" sz="1200" dirty="0">
              <a:latin typeface="+mn-lt"/>
            </a:endParaRPr>
          </a:p>
        </p:txBody>
      </p:sp>
    </p:spTree>
    <p:extLst>
      <p:ext uri="{BB962C8B-B14F-4D97-AF65-F5344CB8AC3E}">
        <p14:creationId xmlns:p14="http://schemas.microsoft.com/office/powerpoint/2010/main" val="2326754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Term Weighting Schemes</a:t>
            </a:r>
          </a:p>
          <a:p>
            <a:pPr lvl="1" eaLnBrk="1" hangingPunct="1">
              <a:spcBef>
                <a:spcPts val="600"/>
              </a:spcBef>
            </a:pPr>
            <a:r>
              <a:rPr lang="en-US" altLang="zh-TW" dirty="0"/>
              <a:t>Given a set of index terms for a document, not all terms are equally useful for describing document contents. </a:t>
            </a:r>
          </a:p>
          <a:p>
            <a:pPr lvl="1" eaLnBrk="1" hangingPunct="1">
              <a:spcBef>
                <a:spcPts val="600"/>
              </a:spcBef>
            </a:pPr>
            <a:r>
              <a:rPr lang="en-US" altLang="zh-TW" dirty="0"/>
              <a:t>The </a:t>
            </a:r>
            <a:r>
              <a:rPr lang="en-US" altLang="zh-TW" dirty="0">
                <a:solidFill>
                  <a:srgbClr val="FF0000"/>
                </a:solidFill>
              </a:rPr>
              <a:t>importance</a:t>
            </a:r>
            <a:r>
              <a:rPr lang="en-US" altLang="zh-TW" dirty="0"/>
              <a:t> of these terms for describing document semantic contents is represented by the weights associated to them. </a:t>
            </a:r>
          </a:p>
          <a:p>
            <a:pPr lvl="1" eaLnBrk="1" hangingPunct="1">
              <a:spcBef>
                <a:spcPts val="600"/>
              </a:spcBef>
            </a:pPr>
            <a:r>
              <a:rPr lang="en-US" altLang="zh-TW" dirty="0"/>
              <a:t>If </a:t>
            </a:r>
            <a:r>
              <a:rPr lang="en-US" altLang="zh-TW" i="1" dirty="0"/>
              <a:t>t</a:t>
            </a:r>
            <a:r>
              <a:rPr lang="en-US" altLang="zh-TW" dirty="0"/>
              <a:t> is an index term, </a:t>
            </a:r>
            <a:r>
              <a:rPr lang="en-US" altLang="zh-TW" i="1" dirty="0"/>
              <a:t>d</a:t>
            </a:r>
            <a:r>
              <a:rPr lang="en-US" altLang="zh-TW" dirty="0"/>
              <a:t> is a document, we use </a:t>
            </a:r>
            <a:r>
              <a:rPr lang="en-US" altLang="zh-TW" i="1" dirty="0" err="1"/>
              <a:t>w</a:t>
            </a:r>
            <a:r>
              <a:rPr lang="en-US" altLang="zh-CN" i="1" baseline="-25000" dirty="0" err="1"/>
              <a:t>t,d</a:t>
            </a:r>
            <a:r>
              <a:rPr lang="en-US" altLang="zh-TW" dirty="0"/>
              <a:t> to represent the weight associated with the pair (</a:t>
            </a:r>
            <a:r>
              <a:rPr lang="en-US" altLang="zh-TW" i="1" dirty="0"/>
              <a:t>t</a:t>
            </a:r>
            <a:r>
              <a:rPr lang="en-US" altLang="zh-TW" dirty="0"/>
              <a:t>, </a:t>
            </a:r>
            <a:r>
              <a:rPr lang="en-US" altLang="zh-TW" i="1" dirty="0"/>
              <a:t>d</a:t>
            </a:r>
            <a:r>
              <a:rPr lang="en-US" altLang="zh-TW" dirty="0"/>
              <a:t>).</a:t>
            </a:r>
          </a:p>
          <a:p>
            <a:pPr lvl="1" eaLnBrk="1" hangingPunct="1">
              <a:spcBef>
                <a:spcPts val="600"/>
              </a:spcBef>
            </a:pPr>
            <a:r>
              <a:rPr lang="en-US" altLang="zh-TW" dirty="0">
                <a:solidFill>
                  <a:srgbClr val="FF0000"/>
                </a:solidFill>
              </a:rPr>
              <a:t>Binary Weight Scheme</a:t>
            </a:r>
            <a:endParaRPr lang="en-US" altLang="zh-TW" dirty="0"/>
          </a:p>
        </p:txBody>
      </p:sp>
      <p:sp>
        <p:nvSpPr>
          <p:cNvPr id="2" name="Slide Number Placeholder 4">
            <a:extLst>
              <a:ext uri="{FF2B5EF4-FFF2-40B4-BE49-F238E27FC236}">
                <a16:creationId xmlns:a16="http://schemas.microsoft.com/office/drawing/2014/main" id="{FF4AF0BD-3F90-822A-C55E-244CB83F4E6F}"/>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44</a:t>
            </a:fld>
            <a:endParaRPr kumimoji="0" lang="en-US" altLang="zh-TW" sz="1200" dirty="0">
              <a:latin typeface="+mn-lt"/>
            </a:endParaRPr>
          </a:p>
        </p:txBody>
      </p:sp>
      <mc:AlternateContent xmlns:mc="http://schemas.openxmlformats.org/markup-compatibility/2006" xmlns:a14="http://schemas.microsoft.com/office/drawing/2010/main">
        <mc:Choice Requires="a14">
          <p:sp>
            <p:nvSpPr>
              <p:cNvPr id="5" name="文本框 8">
                <a:extLst>
                  <a:ext uri="{FF2B5EF4-FFF2-40B4-BE49-F238E27FC236}">
                    <a16:creationId xmlns:a16="http://schemas.microsoft.com/office/drawing/2014/main" id="{61A4069F-88FC-4817-B4DE-73A071829812}"/>
                  </a:ext>
                </a:extLst>
              </p:cNvPr>
              <p:cNvSpPr txBox="1"/>
              <p:nvPr/>
            </p:nvSpPr>
            <p:spPr>
              <a:xfrm>
                <a:off x="2819400" y="5164295"/>
                <a:ext cx="6324600" cy="916148"/>
              </a:xfrm>
              <a:prstGeom prst="rect">
                <a:avLst/>
              </a:prstGeom>
              <a:solidFill>
                <a:srgbClr val="CCECFF"/>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400" b="0" i="1" smtClean="0">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𝑤</m:t>
                          </m:r>
                        </m:e>
                        <m:sub>
                          <m:r>
                            <a:rPr lang="en-US" sz="2400" b="0" i="1">
                              <a:solidFill>
                                <a:srgbClr val="000000"/>
                              </a:solidFill>
                              <a:latin typeface="Cambria Math" panose="02040503050406030204" pitchFamily="18" charset="0"/>
                            </a:rPr>
                            <m:t>𝑡</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𝑑</m:t>
                          </m:r>
                        </m:sub>
                      </m:sSub>
                      <m:r>
                        <a:rPr lang="en-US" sz="2400" b="0" i="1">
                          <a:solidFill>
                            <a:srgbClr val="000000"/>
                          </a:solidFill>
                          <a:latin typeface="Cambria Math" panose="02040503050406030204" pitchFamily="18" charset="0"/>
                        </a:rPr>
                        <m:t>=</m:t>
                      </m:r>
                      <m:d>
                        <m:dPr>
                          <m:begChr m:val="{"/>
                          <m:endChr m:val=""/>
                          <m:ctrlPr>
                            <a:rPr lang="en-US" sz="2400" b="0" i="1" smtClean="0">
                              <a:solidFill>
                                <a:srgbClr val="000000"/>
                              </a:solidFill>
                              <a:latin typeface="Cambria Math" panose="02040503050406030204" pitchFamily="18" charset="0"/>
                            </a:rPr>
                          </m:ctrlPr>
                        </m:dPr>
                        <m:e>
                          <m:eqArr>
                            <m:eqArrPr>
                              <m:ctrlPr>
                                <a:rPr lang="en-US" sz="2400" b="0" i="1" smtClean="0">
                                  <a:solidFill>
                                    <a:srgbClr val="000000"/>
                                  </a:solidFill>
                                  <a:latin typeface="Cambria Math" panose="02040503050406030204" pitchFamily="18" charset="0"/>
                                </a:rPr>
                              </m:ctrlPr>
                            </m:eqArrPr>
                            <m:e>
                              <m:r>
                                <a:rPr lang="en-US" sz="2400" b="0" i="1" smtClean="0">
                                  <a:solidFill>
                                    <a:srgbClr val="000000"/>
                                  </a:solidFill>
                                  <a:latin typeface="Cambria Math" panose="02040503050406030204" pitchFamily="18" charset="0"/>
                                </a:rPr>
                                <m:t>1     </m:t>
                              </m:r>
                              <m:r>
                                <m:rPr>
                                  <m:sty m:val="p"/>
                                </m:rPr>
                                <a:rPr lang="en-US" sz="2400" b="0" i="0" smtClean="0">
                                  <a:solidFill>
                                    <a:srgbClr val="000000"/>
                                  </a:solidFill>
                                  <a:latin typeface="Cambria Math" panose="02040503050406030204" pitchFamily="18" charset="0"/>
                                </a:rPr>
                                <m:t>if</m:t>
                              </m:r>
                              <m:r>
                                <a:rPr lang="en-US" sz="2400" b="0" i="0" smtClean="0">
                                  <a:solidFill>
                                    <a:srgbClr val="000000"/>
                                  </a:solidFill>
                                  <a:latin typeface="Cambria Math" panose="02040503050406030204" pitchFamily="18" charset="0"/>
                                </a:rPr>
                                <m:t> </m:t>
                              </m:r>
                              <m:r>
                                <m:rPr>
                                  <m:sty m:val="p"/>
                                </m:rPr>
                                <a:rPr lang="en-US" sz="2400" b="0" i="0" smtClean="0">
                                  <a:solidFill>
                                    <a:srgbClr val="000000"/>
                                  </a:solidFill>
                                  <a:latin typeface="Cambria Math" panose="02040503050406030204" pitchFamily="18" charset="0"/>
                                </a:rPr>
                                <m:t>term</m:t>
                              </m:r>
                              <m:r>
                                <a:rPr lang="en-US" sz="2400" b="0" i="0"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𝑡</m:t>
                              </m:r>
                              <m:r>
                                <a:rPr lang="en-US" sz="2400" b="0" i="1" smtClean="0">
                                  <a:solidFill>
                                    <a:srgbClr val="000000"/>
                                  </a:solidFill>
                                  <a:latin typeface="Cambria Math" panose="02040503050406030204" pitchFamily="18" charset="0"/>
                                </a:rPr>
                                <m:t> </m:t>
                              </m:r>
                              <m:r>
                                <m:rPr>
                                  <m:sty m:val="p"/>
                                </m:rPr>
                                <a:rPr lang="en-US" sz="2400" b="0" i="0" smtClean="0">
                                  <a:solidFill>
                                    <a:srgbClr val="000000"/>
                                  </a:solidFill>
                                  <a:latin typeface="Cambria Math" panose="02040503050406030204" pitchFamily="18" charset="0"/>
                                </a:rPr>
                                <m:t>is</m:t>
                              </m:r>
                              <m:r>
                                <a:rPr lang="en-US" sz="2400" b="0" i="0" smtClean="0">
                                  <a:solidFill>
                                    <a:srgbClr val="000000"/>
                                  </a:solidFill>
                                  <a:latin typeface="Cambria Math" panose="02040503050406030204" pitchFamily="18" charset="0"/>
                                </a:rPr>
                                <m:t> </m:t>
                              </m:r>
                              <m:r>
                                <m:rPr>
                                  <m:sty m:val="p"/>
                                </m:rPr>
                                <a:rPr lang="en-US" sz="2400" b="0" i="0" smtClean="0">
                                  <a:solidFill>
                                    <a:srgbClr val="000000"/>
                                  </a:solidFill>
                                  <a:latin typeface="Cambria Math" panose="02040503050406030204" pitchFamily="18" charset="0"/>
                                </a:rPr>
                                <m:t>present</m:t>
                              </m:r>
                              <m:r>
                                <a:rPr lang="en-US" sz="2400" b="0" i="0" smtClean="0">
                                  <a:solidFill>
                                    <a:srgbClr val="000000"/>
                                  </a:solidFill>
                                  <a:latin typeface="Cambria Math" panose="02040503050406030204" pitchFamily="18" charset="0"/>
                                </a:rPr>
                                <m:t> </m:t>
                              </m:r>
                              <m:r>
                                <m:rPr>
                                  <m:sty m:val="p"/>
                                </m:rPr>
                                <a:rPr lang="en-US" sz="2400" b="0" i="0" smtClean="0">
                                  <a:solidFill>
                                    <a:srgbClr val="000000"/>
                                  </a:solidFill>
                                  <a:latin typeface="Cambria Math" panose="02040503050406030204" pitchFamily="18" charset="0"/>
                                </a:rPr>
                                <m:t>in</m:t>
                              </m:r>
                              <m:r>
                                <a:rPr lang="en-US" sz="2400" b="0" i="0" smtClean="0">
                                  <a:solidFill>
                                    <a:srgbClr val="000000"/>
                                  </a:solidFill>
                                  <a:latin typeface="Cambria Math" panose="02040503050406030204" pitchFamily="18" charset="0"/>
                                </a:rPr>
                                <m:t> </m:t>
                              </m:r>
                              <m:r>
                                <m:rPr>
                                  <m:sty m:val="p"/>
                                </m:rPr>
                                <a:rPr lang="en-US" sz="2400" b="0" i="0" smtClean="0">
                                  <a:solidFill>
                                    <a:srgbClr val="000000"/>
                                  </a:solidFill>
                                  <a:latin typeface="Cambria Math" panose="02040503050406030204" pitchFamily="18" charset="0"/>
                                </a:rPr>
                                <m:t>document</m:t>
                              </m:r>
                              <m:r>
                                <a:rPr lang="en-US" sz="2400" b="0" i="0" smtClean="0">
                                  <a:solidFill>
                                    <a:srgbClr val="000000"/>
                                  </a:solidFill>
                                  <a:latin typeface="Cambria Math" panose="02040503050406030204" pitchFamily="18" charset="0"/>
                                </a:rPr>
                                <m:t> </m:t>
                              </m:r>
                              <m:r>
                                <a:rPr lang="en-US" sz="2400" b="0" i="1" smtClean="0">
                                  <a:solidFill>
                                    <a:srgbClr val="000000"/>
                                  </a:solidFill>
                                  <a:latin typeface="Cambria Math" panose="02040503050406030204" pitchFamily="18" charset="0"/>
                                </a:rPr>
                                <m:t>𝑑</m:t>
                              </m:r>
                            </m:e>
                            <m:e>
                              <m:r>
                                <a:rPr lang="en-US" sz="2400" b="0" i="1">
                                  <a:solidFill>
                                    <a:srgbClr val="000000"/>
                                  </a:solidFill>
                                  <a:latin typeface="Cambria Math" panose="02040503050406030204" pitchFamily="18" charset="0"/>
                                </a:rPr>
                                <m:t>0</m:t>
                              </m:r>
                              <m:r>
                                <a:rPr lang="en-US" sz="2400" b="0" i="0" smtClean="0">
                                  <a:solidFill>
                                    <a:srgbClr val="000000"/>
                                  </a:solidFill>
                                  <a:latin typeface="Cambria Math" panose="02040503050406030204" pitchFamily="18" charset="0"/>
                                </a:rPr>
                                <m:t>                                                  </m:t>
                              </m:r>
                              <m:r>
                                <m:rPr>
                                  <m:sty m:val="p"/>
                                </m:rPr>
                                <a:rPr lang="en-US" sz="2400" b="0" i="0">
                                  <a:solidFill>
                                    <a:srgbClr val="000000"/>
                                  </a:solidFill>
                                  <a:latin typeface="Cambria Math" panose="02040503050406030204" pitchFamily="18" charset="0"/>
                                </a:rPr>
                                <m:t>otherwise</m:t>
                              </m:r>
                            </m:e>
                          </m:eqArr>
                        </m:e>
                      </m:d>
                    </m:oMath>
                  </m:oMathPara>
                </a14:m>
                <a:endParaRPr lang="en-US" sz="2400" b="0" i="1" dirty="0">
                  <a:solidFill>
                    <a:srgbClr val="000000"/>
                  </a:solidFill>
                </a:endParaRPr>
              </a:p>
            </p:txBody>
          </p:sp>
        </mc:Choice>
        <mc:Fallback xmlns="">
          <p:sp>
            <p:nvSpPr>
              <p:cNvPr id="5" name="文本框 8">
                <a:extLst>
                  <a:ext uri="{FF2B5EF4-FFF2-40B4-BE49-F238E27FC236}">
                    <a16:creationId xmlns:a16="http://schemas.microsoft.com/office/drawing/2014/main" id="{61A4069F-88FC-4817-B4DE-73A071829812}"/>
                  </a:ext>
                </a:extLst>
              </p:cNvPr>
              <p:cNvSpPr txBox="1">
                <a:spLocks noRot="1" noChangeAspect="1" noMove="1" noResize="1" noEditPoints="1" noAdjustHandles="1" noChangeArrowheads="1" noChangeShapeType="1" noTextEdit="1"/>
              </p:cNvSpPr>
              <p:nvPr/>
            </p:nvSpPr>
            <p:spPr>
              <a:xfrm>
                <a:off x="2819400" y="5164295"/>
                <a:ext cx="6324600" cy="916148"/>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4144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animEffect transition="in" filter="wipe(left)">
                                      <p:cBhvr>
                                        <p:cTn id="7" dur="500"/>
                                        <p:tgtEl>
                                          <p:spTgt spid="6147">
                                            <p:txEl>
                                              <p:pRg st="4" end="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Term Weighting Schemes</a:t>
            </a:r>
          </a:p>
          <a:p>
            <a:pPr lvl="1" eaLnBrk="1" hangingPunct="1">
              <a:spcBef>
                <a:spcPts val="600"/>
              </a:spcBef>
            </a:pPr>
            <a:r>
              <a:rPr lang="en-US" altLang="zh-TW" dirty="0"/>
              <a:t>Term Frequency (TF)</a:t>
            </a:r>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CN" dirty="0"/>
          </a:p>
          <a:p>
            <a:pPr lvl="2" eaLnBrk="1" hangingPunct="1">
              <a:spcBef>
                <a:spcPts val="600"/>
              </a:spcBef>
            </a:pPr>
            <a:endParaRPr lang="en-US" altLang="zh-CN" dirty="0"/>
          </a:p>
          <a:p>
            <a:pPr lvl="2" eaLnBrk="1" hangingPunct="1">
              <a:spcBef>
                <a:spcPts val="600"/>
              </a:spcBef>
            </a:pPr>
            <a:r>
              <a:rPr lang="en-US" altLang="zh-CN" dirty="0"/>
              <a:t>T</a:t>
            </a:r>
            <a:r>
              <a:rPr lang="en-US" altLang="zh-TW" dirty="0"/>
              <a:t>he t</a:t>
            </a:r>
            <a:r>
              <a:rPr lang="en-US" altLang="zh-CN" dirty="0"/>
              <a:t>erm frequency </a:t>
            </a:r>
            <a:r>
              <a:rPr lang="en-US" altLang="zh-CN" dirty="0" err="1"/>
              <a:t>tf</a:t>
            </a:r>
            <a:r>
              <a:rPr lang="en-US" altLang="zh-CN" i="1" baseline="-25000" dirty="0" err="1"/>
              <a:t>t</a:t>
            </a:r>
            <a:r>
              <a:rPr lang="en-US" altLang="zh-CN" baseline="-25000" dirty="0" err="1"/>
              <a:t>,</a:t>
            </a:r>
            <a:r>
              <a:rPr lang="en-US" altLang="zh-CN" i="1" baseline="-25000" dirty="0" err="1"/>
              <a:t>d</a:t>
            </a:r>
            <a:r>
              <a:rPr lang="en-US" altLang="zh-CN" dirty="0"/>
              <a:t> </a:t>
            </a:r>
            <a:r>
              <a:rPr lang="en-US" altLang="zh-TW" dirty="0"/>
              <a:t>of </a:t>
            </a:r>
            <a:r>
              <a:rPr lang="en-US" altLang="zh-CN" dirty="0"/>
              <a:t>term </a:t>
            </a:r>
            <a:r>
              <a:rPr lang="en-US" altLang="zh-CN" i="1" dirty="0">
                <a:solidFill>
                  <a:srgbClr val="FF0000"/>
                </a:solidFill>
              </a:rPr>
              <a:t>t</a:t>
            </a:r>
            <a:r>
              <a:rPr lang="en-US" altLang="zh-CN" dirty="0"/>
              <a:t> in document </a:t>
            </a:r>
            <a:r>
              <a:rPr lang="en-US" altLang="zh-CN" i="1" dirty="0">
                <a:solidFill>
                  <a:srgbClr val="FF0000"/>
                </a:solidFill>
              </a:rPr>
              <a:t>d</a:t>
            </a:r>
            <a:r>
              <a:rPr lang="en-US" altLang="zh-TW" dirty="0"/>
              <a:t> </a:t>
            </a:r>
            <a:r>
              <a:rPr lang="en-US" altLang="zh-CN" dirty="0"/>
              <a:t>is defined </a:t>
            </a:r>
            <a:r>
              <a:rPr lang="en-US" altLang="zh-TW" dirty="0"/>
              <a:t>as</a:t>
            </a:r>
            <a:r>
              <a:rPr lang="en-US" altLang="zh-CN" dirty="0"/>
              <a:t> the number of </a:t>
            </a:r>
            <a:r>
              <a:rPr lang="en-US" altLang="zh-TW" dirty="0"/>
              <a:t>time</a:t>
            </a:r>
            <a:r>
              <a:rPr lang="en-US" altLang="zh-CN" dirty="0"/>
              <a:t>s </a:t>
            </a:r>
            <a:r>
              <a:rPr lang="en-US" altLang="zh-TW" i="1" dirty="0"/>
              <a:t>t</a:t>
            </a:r>
            <a:r>
              <a:rPr lang="en-US" altLang="zh-TW" dirty="0"/>
              <a:t> occurs in </a:t>
            </a:r>
            <a:r>
              <a:rPr lang="en-US" altLang="zh-TW" i="1" dirty="0"/>
              <a:t>d</a:t>
            </a:r>
            <a:r>
              <a:rPr lang="en-US" altLang="zh-TW" dirty="0"/>
              <a:t> </a:t>
            </a:r>
            <a:r>
              <a:rPr lang="en-US" altLang="zh-CN" dirty="0"/>
              <a:t>(i.e., the number of the occurrences of term </a:t>
            </a:r>
            <a:r>
              <a:rPr lang="en-US" altLang="zh-TW" i="1" dirty="0"/>
              <a:t>t</a:t>
            </a:r>
            <a:r>
              <a:rPr lang="en-US" altLang="zh-TW" dirty="0"/>
              <a:t> in document </a:t>
            </a:r>
            <a:r>
              <a:rPr lang="en-US" altLang="zh-TW" i="1" dirty="0"/>
              <a:t>d</a:t>
            </a:r>
            <a:r>
              <a:rPr lang="en-US" altLang="zh-CN" dirty="0"/>
              <a:t>).</a:t>
            </a:r>
          </a:p>
        </p:txBody>
      </p:sp>
      <p:sp>
        <p:nvSpPr>
          <p:cNvPr id="2" name="Slide Number Placeholder 4">
            <a:extLst>
              <a:ext uri="{FF2B5EF4-FFF2-40B4-BE49-F238E27FC236}">
                <a16:creationId xmlns:a16="http://schemas.microsoft.com/office/drawing/2014/main" id="{EE51A760-2318-AF2B-6087-05DF25EF8B02}"/>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45</a:t>
            </a:fld>
            <a:endParaRPr kumimoji="0" lang="en-US" altLang="zh-TW" sz="1200" dirty="0">
              <a:latin typeface="+mn-lt"/>
            </a:endParaRPr>
          </a:p>
        </p:txBody>
      </p:sp>
      <p:sp>
        <p:nvSpPr>
          <p:cNvPr id="5" name="Rectangle 4"/>
          <p:cNvSpPr/>
          <p:nvPr/>
        </p:nvSpPr>
        <p:spPr>
          <a:xfrm>
            <a:off x="990600" y="2664279"/>
            <a:ext cx="5509834" cy="1938992"/>
          </a:xfrm>
          <a:prstGeom prst="rect">
            <a:avLst/>
          </a:prstGeom>
        </p:spPr>
        <p:txBody>
          <a:bodyPr wrap="square">
            <a:spAutoFit/>
          </a:bodyPr>
          <a:lstStyle/>
          <a:p>
            <a:r>
              <a:rPr lang="en-US" sz="2400" b="0" dirty="0">
                <a:solidFill>
                  <a:srgbClr val="FF0000"/>
                </a:solidFill>
                <a:latin typeface="Calibri" panose="020F0502020204030204" pitchFamily="34" charset="0"/>
                <a:cs typeface="Calibri" panose="020F0502020204030204" pitchFamily="34" charset="0"/>
              </a:rPr>
              <a:t>Assumption</a:t>
            </a:r>
            <a:r>
              <a:rPr lang="en-US" sz="2400" b="0" dirty="0">
                <a:latin typeface="Calibri" panose="020F0502020204030204" pitchFamily="34" charset="0"/>
                <a:cs typeface="Calibri" panose="020F0502020204030204" pitchFamily="34" charset="0"/>
              </a:rPr>
              <a:t>: Terms that occur frequently within a document may reflect its meaning more strongly than terms that occur less frequently and thus should have high weights.</a:t>
            </a:r>
          </a:p>
        </p:txBody>
      </p:sp>
      <p:grpSp>
        <p:nvGrpSpPr>
          <p:cNvPr id="3" name="Group 2"/>
          <p:cNvGrpSpPr/>
          <p:nvPr/>
        </p:nvGrpSpPr>
        <p:grpSpPr>
          <a:xfrm>
            <a:off x="7056926" y="2819400"/>
            <a:ext cx="4191000" cy="1752600"/>
            <a:chOff x="2819400" y="5257800"/>
            <a:chExt cx="4191000" cy="1752600"/>
          </a:xfrm>
        </p:grpSpPr>
        <p:sp>
          <p:nvSpPr>
            <p:cNvPr id="7" name="Rectangle 6"/>
            <p:cNvSpPr/>
            <p:nvPr/>
          </p:nvSpPr>
          <p:spPr>
            <a:xfrm>
              <a:off x="3983416" y="6702623"/>
              <a:ext cx="1949573" cy="307777"/>
            </a:xfrm>
            <a:prstGeom prst="rect">
              <a:avLst/>
            </a:prstGeom>
          </p:spPr>
          <p:txBody>
            <a:bodyPr wrap="none">
              <a:spAutoFit/>
            </a:bodyPr>
            <a:lstStyle/>
            <a:p>
              <a:r>
                <a:rPr lang="en-US" sz="1400" b="0" dirty="0">
                  <a:latin typeface="Calibri" panose="020F0502020204030204" pitchFamily="34" charset="0"/>
                  <a:cs typeface="Calibri" panose="020F0502020204030204" pitchFamily="34" charset="0"/>
                </a:rPr>
                <a:t>10 Terms in a Document</a:t>
              </a:r>
              <a:endParaRPr lang="en-US" sz="1400" dirty="0"/>
            </a:p>
          </p:txBody>
        </p:sp>
        <p:sp>
          <p:nvSpPr>
            <p:cNvPr id="8" name="Rectangle 7"/>
            <p:cNvSpPr/>
            <p:nvPr/>
          </p:nvSpPr>
          <p:spPr bwMode="auto">
            <a:xfrm>
              <a:off x="2819400" y="5257800"/>
              <a:ext cx="4191000" cy="1136658"/>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9" name="Rectangle 8"/>
            <p:cNvSpPr/>
            <p:nvPr/>
          </p:nvSpPr>
          <p:spPr bwMode="auto">
            <a:xfrm>
              <a:off x="3039883" y="6079753"/>
              <a:ext cx="304800" cy="314015"/>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0" name="Rectangle 9"/>
            <p:cNvSpPr/>
            <p:nvPr/>
          </p:nvSpPr>
          <p:spPr bwMode="auto">
            <a:xfrm>
              <a:off x="3411308" y="5486402"/>
              <a:ext cx="304800" cy="908056"/>
            </a:xfrm>
            <a:prstGeom prst="rect">
              <a:avLst/>
            </a:prstGeom>
            <a:pattFill prst="dkUpDiag">
              <a:fgClr>
                <a:srgbClr val="FFCCCC"/>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1" name="Rectangle 10"/>
            <p:cNvSpPr/>
            <p:nvPr/>
          </p:nvSpPr>
          <p:spPr bwMode="auto">
            <a:xfrm>
              <a:off x="4554873" y="5638800"/>
              <a:ext cx="304800" cy="752338"/>
            </a:xfrm>
            <a:prstGeom prst="rect">
              <a:avLst/>
            </a:prstGeom>
            <a:pattFill prst="dkUpDiag">
              <a:fgClr>
                <a:srgbClr val="FFFF00"/>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2" name="Rectangle 11"/>
            <p:cNvSpPr/>
            <p:nvPr/>
          </p:nvSpPr>
          <p:spPr bwMode="auto">
            <a:xfrm>
              <a:off x="4931189" y="5943600"/>
              <a:ext cx="304800" cy="447291"/>
            </a:xfrm>
            <a:prstGeom prst="rect">
              <a:avLst/>
            </a:prstGeom>
            <a:pattFill prst="dkUpDiag">
              <a:fgClr>
                <a:srgbClr val="C00000"/>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3" name="Rectangle 12"/>
            <p:cNvSpPr/>
            <p:nvPr/>
          </p:nvSpPr>
          <p:spPr bwMode="auto">
            <a:xfrm>
              <a:off x="5310343" y="6260785"/>
              <a:ext cx="304800" cy="133671"/>
            </a:xfrm>
            <a:prstGeom prst="rect">
              <a:avLst/>
            </a:prstGeom>
            <a:pattFill prst="dkUpDiag">
              <a:fgClr>
                <a:srgbClr val="7030A0"/>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4" name="Rectangle 13"/>
            <p:cNvSpPr/>
            <p:nvPr/>
          </p:nvSpPr>
          <p:spPr bwMode="auto">
            <a:xfrm>
              <a:off x="5701681" y="6025054"/>
              <a:ext cx="304800" cy="364024"/>
            </a:xfrm>
            <a:prstGeom prst="rect">
              <a:avLst/>
            </a:prstGeom>
            <a:pattFill prst="dkUpDiag">
              <a:fgClr>
                <a:srgbClr val="0000CC"/>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5" name="Rectangle 14"/>
            <p:cNvSpPr/>
            <p:nvPr/>
          </p:nvSpPr>
          <p:spPr bwMode="auto">
            <a:xfrm>
              <a:off x="6074754" y="5486401"/>
              <a:ext cx="304800" cy="902678"/>
            </a:xfrm>
            <a:prstGeom prst="rect">
              <a:avLst/>
            </a:prstGeom>
            <a:pattFill prst="dkUpDiag">
              <a:fgClr>
                <a:srgbClr val="FF0000"/>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7" name="Rectangle 16"/>
            <p:cNvSpPr/>
            <p:nvPr/>
          </p:nvSpPr>
          <p:spPr bwMode="auto">
            <a:xfrm>
              <a:off x="6453908" y="6261829"/>
              <a:ext cx="304800" cy="131582"/>
            </a:xfrm>
            <a:prstGeom prst="rect">
              <a:avLst/>
            </a:prstGeom>
            <a:pattFill prst="dkUpDiag">
              <a:fgClr>
                <a:srgbClr val="0000CC"/>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8" name="Rectangle 17"/>
            <p:cNvSpPr/>
            <p:nvPr/>
          </p:nvSpPr>
          <p:spPr bwMode="auto">
            <a:xfrm>
              <a:off x="3799420" y="5943600"/>
              <a:ext cx="304800" cy="445478"/>
            </a:xfrm>
            <a:prstGeom prst="rect">
              <a:avLst/>
            </a:prstGeom>
            <a:pattFill prst="dkUpDiag">
              <a:fgClr>
                <a:srgbClr val="CCCC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9" name="Rectangle 18"/>
            <p:cNvSpPr/>
            <p:nvPr/>
          </p:nvSpPr>
          <p:spPr bwMode="auto">
            <a:xfrm>
              <a:off x="4175736" y="5788093"/>
              <a:ext cx="304800" cy="603257"/>
            </a:xfrm>
            <a:prstGeom prst="rect">
              <a:avLst/>
            </a:prstGeom>
            <a:pattFill prst="dkUpDiag">
              <a:fgClr>
                <a:srgbClr val="FDEADA"/>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grpSp>
      <p:sp>
        <p:nvSpPr>
          <p:cNvPr id="4" name="Rectangle 3">
            <a:extLst>
              <a:ext uri="{FF2B5EF4-FFF2-40B4-BE49-F238E27FC236}">
                <a16:creationId xmlns:a16="http://schemas.microsoft.com/office/drawing/2014/main" id="{4B492733-6A0A-8D5E-573F-3256E6163D5A}"/>
              </a:ext>
            </a:extLst>
          </p:cNvPr>
          <p:cNvSpPr/>
          <p:nvPr/>
        </p:nvSpPr>
        <p:spPr>
          <a:xfrm rot="16200000">
            <a:off x="6170167" y="3275112"/>
            <a:ext cx="1394228" cy="307777"/>
          </a:xfrm>
          <a:prstGeom prst="rect">
            <a:avLst/>
          </a:prstGeom>
        </p:spPr>
        <p:txBody>
          <a:bodyPr wrap="none">
            <a:spAutoFit/>
          </a:bodyPr>
          <a:lstStyle/>
          <a:p>
            <a:r>
              <a:rPr lang="en-US" sz="1400" b="0" dirty="0">
                <a:latin typeface="Calibri" panose="020F0502020204030204" pitchFamily="34" charset="0"/>
                <a:cs typeface="Calibri" panose="020F0502020204030204" pitchFamily="34" charset="0"/>
              </a:rPr>
              <a:t>Term Frequency </a:t>
            </a:r>
          </a:p>
        </p:txBody>
      </p:sp>
      <p:sp>
        <p:nvSpPr>
          <p:cNvPr id="6" name="Rectangle 5">
            <a:extLst>
              <a:ext uri="{FF2B5EF4-FFF2-40B4-BE49-F238E27FC236}">
                <a16:creationId xmlns:a16="http://schemas.microsoft.com/office/drawing/2014/main" id="{22FC4837-EFDD-2897-6403-731E0B5F6C1D}"/>
              </a:ext>
            </a:extLst>
          </p:cNvPr>
          <p:cNvSpPr/>
          <p:nvPr/>
        </p:nvSpPr>
        <p:spPr>
          <a:xfrm>
            <a:off x="7262934" y="3956446"/>
            <a:ext cx="3834704" cy="307777"/>
          </a:xfrm>
          <a:prstGeom prst="rect">
            <a:avLst/>
          </a:prstGeom>
        </p:spPr>
        <p:txBody>
          <a:bodyPr wrap="none">
            <a:spAutoFit/>
          </a:bodyPr>
          <a:lstStyle/>
          <a:p>
            <a:r>
              <a:rPr lang="en-US" sz="1400" b="0" dirty="0">
                <a:latin typeface="Calibri" panose="020F0502020204030204" pitchFamily="34" charset="0"/>
                <a:cs typeface="Calibri" panose="020F0502020204030204" pitchFamily="34" charset="0"/>
              </a:rPr>
              <a:t>1        2       3        4       5       6        7       8       9       10</a:t>
            </a:r>
          </a:p>
        </p:txBody>
      </p:sp>
    </p:spTree>
    <p:extLst>
      <p:ext uri="{BB962C8B-B14F-4D97-AF65-F5344CB8AC3E}">
        <p14:creationId xmlns:p14="http://schemas.microsoft.com/office/powerpoint/2010/main" val="35251246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Term Weighting Schemes</a:t>
            </a:r>
          </a:p>
          <a:p>
            <a:pPr lvl="1" eaLnBrk="1" hangingPunct="1">
              <a:spcBef>
                <a:spcPts val="600"/>
              </a:spcBef>
            </a:pPr>
            <a:r>
              <a:rPr lang="en-US" altLang="zh-TW" dirty="0"/>
              <a:t>Term Frequency (TF)</a:t>
            </a:r>
          </a:p>
        </p:txBody>
      </p:sp>
      <p:sp>
        <p:nvSpPr>
          <p:cNvPr id="5" name="AutoShape 49">
            <a:extLst>
              <a:ext uri="{FF2B5EF4-FFF2-40B4-BE49-F238E27FC236}">
                <a16:creationId xmlns:a16="http://schemas.microsoft.com/office/drawing/2014/main" id="{C2738102-3EE1-4C6B-9D51-E24A6DD11062}"/>
              </a:ext>
            </a:extLst>
          </p:cNvPr>
          <p:cNvSpPr>
            <a:spLocks noChangeArrowheads="1"/>
          </p:cNvSpPr>
          <p:nvPr/>
        </p:nvSpPr>
        <p:spPr bwMode="auto">
          <a:xfrm>
            <a:off x="5914920" y="2487990"/>
            <a:ext cx="2799728" cy="822960"/>
          </a:xfrm>
          <a:prstGeom prst="wedgeRoundRectCallout">
            <a:avLst>
              <a:gd name="adj1" fmla="val -40697"/>
              <a:gd name="adj2" fmla="val 62524"/>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CN" sz="2400" b="0" dirty="0">
                <a:solidFill>
                  <a:srgbClr val="0000CC"/>
                </a:solidFill>
                <a:latin typeface="Calibri" panose="020F0502020204030204" pitchFamily="34" charset="0"/>
                <a:cs typeface="Calibri" panose="020F0502020204030204" pitchFamily="34" charset="0"/>
              </a:rPr>
              <a:t>F</a:t>
            </a:r>
            <a:r>
              <a:rPr lang="en-US" altLang="zh-TW" sz="2400" b="0" dirty="0">
                <a:solidFill>
                  <a:srgbClr val="0000CC"/>
                </a:solidFill>
                <a:latin typeface="Calibri" panose="020F0502020204030204" pitchFamily="34" charset="0"/>
                <a:cs typeface="Calibri" panose="020F0502020204030204" pitchFamily="34" charset="0"/>
              </a:rPr>
              <a:t>requency of a </a:t>
            </a:r>
            <a:r>
              <a:rPr lang="en-US" altLang="zh-TW" sz="2400" b="0" dirty="0">
                <a:solidFill>
                  <a:srgbClr val="FF0000"/>
                </a:solidFill>
                <a:latin typeface="Calibri" panose="020F0502020204030204" pitchFamily="34" charset="0"/>
                <a:cs typeface="Calibri" panose="020F0502020204030204" pitchFamily="34" charset="0"/>
              </a:rPr>
              <a:t>Term </a:t>
            </a:r>
            <a:r>
              <a:rPr lang="en-US" altLang="zh-TW" sz="2400" b="0" dirty="0">
                <a:solidFill>
                  <a:srgbClr val="0000CC"/>
                </a:solidFill>
                <a:latin typeface="Calibri" panose="020F0502020204030204" pitchFamily="34" charset="0"/>
                <a:cs typeface="Calibri" panose="020F0502020204030204" pitchFamily="34" charset="0"/>
              </a:rPr>
              <a:t>in a </a:t>
            </a:r>
            <a:r>
              <a:rPr lang="en-US" altLang="zh-TW" sz="2400" b="0" dirty="0">
                <a:solidFill>
                  <a:srgbClr val="FF0000"/>
                </a:solidFill>
                <a:latin typeface="Calibri" panose="020F0502020204030204" pitchFamily="34" charset="0"/>
                <a:cs typeface="Calibri" panose="020F0502020204030204" pitchFamily="34" charset="0"/>
              </a:rPr>
              <a:t>Document</a:t>
            </a:r>
          </a:p>
        </p:txBody>
      </p:sp>
      <p:grpSp>
        <p:nvGrpSpPr>
          <p:cNvPr id="7" name="Group 11">
            <a:extLst>
              <a:ext uri="{FF2B5EF4-FFF2-40B4-BE49-F238E27FC236}">
                <a16:creationId xmlns:a16="http://schemas.microsoft.com/office/drawing/2014/main" id="{83FEDFCD-A23A-442D-9581-37FCE8D96265}"/>
              </a:ext>
            </a:extLst>
          </p:cNvPr>
          <p:cNvGrpSpPr>
            <a:grpSpLocks/>
          </p:cNvGrpSpPr>
          <p:nvPr/>
        </p:nvGrpSpPr>
        <p:grpSpPr bwMode="auto">
          <a:xfrm>
            <a:off x="5121493" y="3505200"/>
            <a:ext cx="1030067" cy="2286000"/>
            <a:chOff x="5904388" y="2819400"/>
            <a:chExt cx="1029812" cy="2286000"/>
          </a:xfrm>
        </p:grpSpPr>
        <p:sp>
          <p:nvSpPr>
            <p:cNvPr id="8" name="AutoShape 6">
              <a:extLst>
                <a:ext uri="{FF2B5EF4-FFF2-40B4-BE49-F238E27FC236}">
                  <a16:creationId xmlns:a16="http://schemas.microsoft.com/office/drawing/2014/main" id="{51F2E8C3-64EA-4EC4-AA22-A3B8ECEB281A}"/>
                </a:ext>
              </a:extLst>
            </p:cNvPr>
            <p:cNvSpPr>
              <a:spLocks noChangeArrowheads="1"/>
            </p:cNvSpPr>
            <p:nvPr/>
          </p:nvSpPr>
          <p:spPr bwMode="auto">
            <a:xfrm>
              <a:off x="6400800" y="2819400"/>
              <a:ext cx="533400" cy="228600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1800" b="0">
                  <a:latin typeface="Calibri" panose="020F0502020204030204" pitchFamily="34" charset="0"/>
                  <a:cs typeface="Calibri" panose="020F0502020204030204" pitchFamily="34" charset="0"/>
                </a:rPr>
                <a:t>4</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2</a:t>
              </a:r>
            </a:p>
            <a:p>
              <a:pPr algn="ctr" eaLnBrk="1" hangingPunct="1"/>
              <a:r>
                <a:rPr lang="en-US" altLang="zh-CN" sz="1800" b="0">
                  <a:latin typeface="Calibri" panose="020F0502020204030204" pitchFamily="34" charset="0"/>
                  <a:cs typeface="Calibri" panose="020F0502020204030204" pitchFamily="34" charset="0"/>
                </a:rPr>
                <a:t>4</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5</a:t>
              </a:r>
            </a:p>
          </p:txBody>
        </p:sp>
        <p:sp>
          <p:nvSpPr>
            <p:cNvPr id="9" name="Rectangle 13">
              <a:extLst>
                <a:ext uri="{FF2B5EF4-FFF2-40B4-BE49-F238E27FC236}">
                  <a16:creationId xmlns:a16="http://schemas.microsoft.com/office/drawing/2014/main" id="{F212F7F2-379C-4E50-9D59-2642CFCE8778}"/>
                </a:ext>
              </a:extLst>
            </p:cNvPr>
            <p:cNvSpPr>
              <a:spLocks noChangeArrowheads="1"/>
            </p:cNvSpPr>
            <p:nvPr/>
          </p:nvSpPr>
          <p:spPr bwMode="auto">
            <a:xfrm>
              <a:off x="5904388" y="3657600"/>
              <a:ext cx="5003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d</a:t>
              </a:r>
              <a:r>
                <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rPr>
                <a:t>1</a:t>
              </a:r>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grpSp>
      <p:grpSp>
        <p:nvGrpSpPr>
          <p:cNvPr id="10" name="Group 14">
            <a:extLst>
              <a:ext uri="{FF2B5EF4-FFF2-40B4-BE49-F238E27FC236}">
                <a16:creationId xmlns:a16="http://schemas.microsoft.com/office/drawing/2014/main" id="{54D2DAF1-3653-4A01-9D8B-04686FC54B3A}"/>
              </a:ext>
            </a:extLst>
          </p:cNvPr>
          <p:cNvGrpSpPr>
            <a:grpSpLocks/>
          </p:cNvGrpSpPr>
          <p:nvPr/>
        </p:nvGrpSpPr>
        <p:grpSpPr bwMode="auto">
          <a:xfrm>
            <a:off x="6548409" y="3505200"/>
            <a:ext cx="1049358" cy="2286000"/>
            <a:chOff x="7026264" y="2819400"/>
            <a:chExt cx="1050053" cy="2286000"/>
          </a:xfrm>
        </p:grpSpPr>
        <p:sp>
          <p:nvSpPr>
            <p:cNvPr id="11" name="AutoShape 6">
              <a:extLst>
                <a:ext uri="{FF2B5EF4-FFF2-40B4-BE49-F238E27FC236}">
                  <a16:creationId xmlns:a16="http://schemas.microsoft.com/office/drawing/2014/main" id="{D70F34C3-487C-4C74-82B0-4100AC1BAA5D}"/>
                </a:ext>
              </a:extLst>
            </p:cNvPr>
            <p:cNvSpPr>
              <a:spLocks noChangeArrowheads="1"/>
            </p:cNvSpPr>
            <p:nvPr/>
          </p:nvSpPr>
          <p:spPr bwMode="auto">
            <a:xfrm>
              <a:off x="7542917" y="2819400"/>
              <a:ext cx="533400" cy="228600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1800" b="0" dirty="0">
                  <a:latin typeface="Calibri" panose="020F0502020204030204" pitchFamily="34" charset="0"/>
                  <a:cs typeface="Calibri" panose="020F0502020204030204" pitchFamily="34" charset="0"/>
                </a:rPr>
                <a:t>8</a:t>
              </a:r>
            </a:p>
            <a:p>
              <a:pPr algn="ctr" eaLnBrk="1" hangingPunct="1"/>
              <a:r>
                <a:rPr lang="en-US" altLang="zh-CN" sz="1800" b="0" dirty="0">
                  <a:latin typeface="Calibri" panose="020F0502020204030204" pitchFamily="34" charset="0"/>
                  <a:cs typeface="Calibri" panose="020F0502020204030204" pitchFamily="34" charset="0"/>
                </a:rPr>
                <a:t>4</a:t>
              </a:r>
            </a:p>
            <a:p>
              <a:pPr algn="ctr" eaLnBrk="1" hangingPunct="1"/>
              <a:r>
                <a:rPr lang="en-US" altLang="zh-CN" sz="1800" b="0" dirty="0">
                  <a:latin typeface="Calibri" panose="020F0502020204030204" pitchFamily="34" charset="0"/>
                  <a:cs typeface="Calibri" panose="020F0502020204030204" pitchFamily="34" charset="0"/>
                </a:rPr>
                <a:t>0</a:t>
              </a:r>
            </a:p>
            <a:p>
              <a:pPr algn="ctr" eaLnBrk="1" hangingPunct="1"/>
              <a:r>
                <a:rPr lang="en-US" altLang="zh-CN" sz="1800" b="0" dirty="0">
                  <a:latin typeface="Calibri" panose="020F0502020204030204" pitchFamily="34" charset="0"/>
                  <a:cs typeface="Calibri" panose="020F0502020204030204" pitchFamily="34" charset="0"/>
                </a:rPr>
                <a:t>0</a:t>
              </a:r>
            </a:p>
            <a:p>
              <a:pPr algn="ctr" eaLnBrk="1" hangingPunct="1"/>
              <a:r>
                <a:rPr lang="en-US" altLang="zh-CN" sz="1800" b="0" dirty="0">
                  <a:latin typeface="Calibri" panose="020F0502020204030204" pitchFamily="34" charset="0"/>
                  <a:cs typeface="Calibri" panose="020F0502020204030204" pitchFamily="34" charset="0"/>
                </a:rPr>
                <a:t>0</a:t>
              </a:r>
            </a:p>
            <a:p>
              <a:pPr algn="ctr" eaLnBrk="1" hangingPunct="1"/>
              <a:r>
                <a:rPr lang="en-US" altLang="zh-CN" sz="1800" b="0" dirty="0">
                  <a:latin typeface="Calibri" panose="020F0502020204030204" pitchFamily="34" charset="0"/>
                  <a:cs typeface="Calibri" panose="020F0502020204030204" pitchFamily="34" charset="0"/>
                </a:rPr>
                <a:t>3</a:t>
              </a:r>
            </a:p>
            <a:p>
              <a:pPr algn="ctr" eaLnBrk="1" hangingPunct="1"/>
              <a:r>
                <a:rPr lang="en-US" altLang="zh-CN" sz="1800" b="0" dirty="0">
                  <a:latin typeface="Calibri" panose="020F0502020204030204" pitchFamily="34" charset="0"/>
                  <a:cs typeface="Calibri" panose="020F0502020204030204" pitchFamily="34" charset="0"/>
                </a:rPr>
                <a:t>7</a:t>
              </a:r>
            </a:p>
            <a:p>
              <a:pPr algn="ctr" eaLnBrk="1" hangingPunct="1"/>
              <a:r>
                <a:rPr lang="en-US" altLang="zh-CN" sz="1800" b="0" dirty="0">
                  <a:latin typeface="Calibri" panose="020F0502020204030204" pitchFamily="34" charset="0"/>
                  <a:cs typeface="Calibri" panose="020F0502020204030204" pitchFamily="34" charset="0"/>
                </a:rPr>
                <a:t>0</a:t>
              </a:r>
            </a:p>
          </p:txBody>
        </p:sp>
        <p:sp>
          <p:nvSpPr>
            <p:cNvPr id="12" name="Rectangle 16">
              <a:extLst>
                <a:ext uri="{FF2B5EF4-FFF2-40B4-BE49-F238E27FC236}">
                  <a16:creationId xmlns:a16="http://schemas.microsoft.com/office/drawing/2014/main" id="{A7E5BF2E-F1A9-403E-9237-430036AB7B6E}"/>
                </a:ext>
              </a:extLst>
            </p:cNvPr>
            <p:cNvSpPr>
              <a:spLocks noChangeArrowheads="1"/>
            </p:cNvSpPr>
            <p:nvPr/>
          </p:nvSpPr>
          <p:spPr bwMode="auto">
            <a:xfrm>
              <a:off x="7026264" y="3657600"/>
              <a:ext cx="5007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d</a:t>
              </a:r>
              <a:r>
                <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rPr>
                <a:t>2</a:t>
              </a:r>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grpSp>
      <p:grpSp>
        <p:nvGrpSpPr>
          <p:cNvPr id="13" name="Group 17">
            <a:extLst>
              <a:ext uri="{FF2B5EF4-FFF2-40B4-BE49-F238E27FC236}">
                <a16:creationId xmlns:a16="http://schemas.microsoft.com/office/drawing/2014/main" id="{0DC4845D-75C7-461A-A709-B2429E61EB82}"/>
              </a:ext>
            </a:extLst>
          </p:cNvPr>
          <p:cNvGrpSpPr>
            <a:grpSpLocks/>
          </p:cNvGrpSpPr>
          <p:nvPr/>
        </p:nvGrpSpPr>
        <p:grpSpPr bwMode="auto">
          <a:xfrm>
            <a:off x="7942242" y="3505200"/>
            <a:ext cx="1049358" cy="2286000"/>
            <a:chOff x="8093947" y="2819400"/>
            <a:chExt cx="1050053" cy="2286000"/>
          </a:xfrm>
        </p:grpSpPr>
        <p:sp>
          <p:nvSpPr>
            <p:cNvPr id="14" name="AutoShape 6">
              <a:extLst>
                <a:ext uri="{FF2B5EF4-FFF2-40B4-BE49-F238E27FC236}">
                  <a16:creationId xmlns:a16="http://schemas.microsoft.com/office/drawing/2014/main" id="{267734B8-830D-4B2A-A935-2A1D6293F3E0}"/>
                </a:ext>
              </a:extLst>
            </p:cNvPr>
            <p:cNvSpPr>
              <a:spLocks noChangeArrowheads="1"/>
            </p:cNvSpPr>
            <p:nvPr/>
          </p:nvSpPr>
          <p:spPr bwMode="auto">
            <a:xfrm>
              <a:off x="8610600" y="2819400"/>
              <a:ext cx="533400" cy="228600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1800" b="0">
                  <a:latin typeface="Calibri" panose="020F0502020204030204" pitchFamily="34" charset="0"/>
                  <a:cs typeface="Calibri" panose="020F0502020204030204" pitchFamily="34" charset="0"/>
                </a:rPr>
                <a:t>6</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1</a:t>
              </a:r>
            </a:p>
            <a:p>
              <a:pPr algn="ctr" eaLnBrk="1" hangingPunct="1"/>
              <a:r>
                <a:rPr lang="en-US" altLang="zh-CN" sz="1800" b="0">
                  <a:latin typeface="Calibri" panose="020F0502020204030204" pitchFamily="34" charset="0"/>
                  <a:cs typeface="Calibri" panose="020F0502020204030204" pitchFamily="34" charset="0"/>
                </a:rPr>
                <a:t>9</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0</a:t>
              </a:r>
            </a:p>
            <a:p>
              <a:pPr algn="ctr" eaLnBrk="1" hangingPunct="1"/>
              <a:r>
                <a:rPr lang="en-US" altLang="zh-CN" sz="1800" b="0">
                  <a:latin typeface="Calibri" panose="020F0502020204030204" pitchFamily="34" charset="0"/>
                  <a:cs typeface="Calibri" panose="020F0502020204030204" pitchFamily="34" charset="0"/>
                </a:rPr>
                <a:t>5</a:t>
              </a:r>
            </a:p>
            <a:p>
              <a:pPr algn="ctr" eaLnBrk="1" hangingPunct="1"/>
              <a:r>
                <a:rPr lang="en-US" altLang="zh-CN" sz="1800" b="0">
                  <a:latin typeface="Calibri" panose="020F0502020204030204" pitchFamily="34" charset="0"/>
                  <a:cs typeface="Calibri" panose="020F0502020204030204" pitchFamily="34" charset="0"/>
                </a:rPr>
                <a:t>0</a:t>
              </a:r>
            </a:p>
          </p:txBody>
        </p:sp>
        <p:sp>
          <p:nvSpPr>
            <p:cNvPr id="15" name="Rectangle 19">
              <a:extLst>
                <a:ext uri="{FF2B5EF4-FFF2-40B4-BE49-F238E27FC236}">
                  <a16:creationId xmlns:a16="http://schemas.microsoft.com/office/drawing/2014/main" id="{A99BB3F8-5D00-4559-AA35-7828A88AF0FA}"/>
                </a:ext>
              </a:extLst>
            </p:cNvPr>
            <p:cNvSpPr>
              <a:spLocks noChangeArrowheads="1"/>
            </p:cNvSpPr>
            <p:nvPr/>
          </p:nvSpPr>
          <p:spPr bwMode="auto">
            <a:xfrm>
              <a:off x="8093947" y="3657600"/>
              <a:ext cx="500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d</a:t>
              </a:r>
              <a:r>
                <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rPr>
                <a:t>3</a:t>
              </a:r>
              <a:r>
                <a:rPr lang="en-GB" altLang="zh-CN" sz="1800" b="0">
                  <a:solidFill>
                    <a:srgbClr val="000000"/>
                  </a:solidFill>
                  <a:latin typeface="Calibri" panose="020F0502020204030204" pitchFamily="34" charset="0"/>
                  <a:ea typeface="宋体" panose="02010600030101010101" pitchFamily="2" charset="-122"/>
                  <a:cs typeface="Calibri" panose="020F0502020204030204" pitchFamily="34" charset="0"/>
                </a:rPr>
                <a:t>=</a:t>
              </a:r>
              <a:endParaRPr lang="en-GB" altLang="zh-CN" sz="1800" b="0" baseline="-25000">
                <a:solidFill>
                  <a:srgbClr val="000000"/>
                </a:solidFill>
                <a:latin typeface="Calibri" panose="020F0502020204030204" pitchFamily="34" charset="0"/>
                <a:ea typeface="宋体" panose="02010600030101010101" pitchFamily="2" charset="-122"/>
                <a:cs typeface="Calibri" panose="020F0502020204030204" pitchFamily="34" charset="0"/>
              </a:endParaRPr>
            </a:p>
          </p:txBody>
        </p:sp>
      </p:grpSp>
      <p:sp>
        <p:nvSpPr>
          <p:cNvPr id="16" name="AutoShape 12">
            <a:extLst>
              <a:ext uri="{FF2B5EF4-FFF2-40B4-BE49-F238E27FC236}">
                <a16:creationId xmlns:a16="http://schemas.microsoft.com/office/drawing/2014/main" id="{70F92B43-5E1D-41F5-B4FA-8DDFA576675A}"/>
              </a:ext>
            </a:extLst>
          </p:cNvPr>
          <p:cNvSpPr>
            <a:spLocks noChangeArrowheads="1"/>
          </p:cNvSpPr>
          <p:nvPr/>
        </p:nvSpPr>
        <p:spPr bwMode="auto">
          <a:xfrm>
            <a:off x="3124197" y="3505200"/>
            <a:ext cx="1395414" cy="2286000"/>
          </a:xfrm>
          <a:prstGeom prst="bracketPair">
            <a:avLst>
              <a:gd name="adj" fmla="val 16667"/>
            </a:avLst>
          </a:prstGeom>
          <a:noFill/>
          <a:ln w="28575">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US" altLang="zh-TW" b="0" dirty="0">
                <a:solidFill>
                  <a:srgbClr val="008000"/>
                </a:solidFill>
                <a:latin typeface="Calibri" panose="020F0502020204030204" pitchFamily="34" charset="0"/>
                <a:cs typeface="Calibri" panose="020F0502020204030204" pitchFamily="34" charset="0"/>
              </a:rPr>
              <a:t>computer</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document</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filtering</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information</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language</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library</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retrieval</a:t>
            </a:r>
          </a:p>
          <a:p>
            <a:pPr algn="ctr">
              <a:spcBef>
                <a:spcPts val="300"/>
              </a:spcBef>
            </a:pPr>
            <a:r>
              <a:rPr lang="en-US" altLang="zh-TW" b="0" dirty="0">
                <a:solidFill>
                  <a:srgbClr val="008000"/>
                </a:solidFill>
                <a:latin typeface="Calibri" panose="020F0502020204030204" pitchFamily="34" charset="0"/>
                <a:cs typeface="Calibri" panose="020F0502020204030204" pitchFamily="34" charset="0"/>
              </a:rPr>
              <a:t>software</a:t>
            </a:r>
            <a:endParaRPr lang="en-US" altLang="zh-CN" b="0" dirty="0">
              <a:latin typeface="Calibri" panose="020F0502020204030204" pitchFamily="34" charset="0"/>
              <a:cs typeface="Calibri" panose="020F0502020204030204" pitchFamily="34" charset="0"/>
            </a:endParaRPr>
          </a:p>
        </p:txBody>
      </p:sp>
      <p:sp>
        <p:nvSpPr>
          <p:cNvPr id="2" name="Slide Number Placeholder 4">
            <a:extLst>
              <a:ext uri="{FF2B5EF4-FFF2-40B4-BE49-F238E27FC236}">
                <a16:creationId xmlns:a16="http://schemas.microsoft.com/office/drawing/2014/main" id="{D3561F78-03DA-4A11-7F42-E33F57958348}"/>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46</a:t>
            </a:fld>
            <a:endParaRPr kumimoji="0" lang="en-US" altLang="zh-TW" sz="1200" dirty="0">
              <a:latin typeface="+mn-lt"/>
            </a:endParaRPr>
          </a:p>
        </p:txBody>
      </p:sp>
    </p:spTree>
    <p:extLst>
      <p:ext uri="{BB962C8B-B14F-4D97-AF65-F5344CB8AC3E}">
        <p14:creationId xmlns:p14="http://schemas.microsoft.com/office/powerpoint/2010/main" val="17631669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Term Weighting Schemes</a:t>
            </a:r>
          </a:p>
          <a:p>
            <a:pPr lvl="1" eaLnBrk="1" hangingPunct="1">
              <a:spcBef>
                <a:spcPts val="600"/>
              </a:spcBef>
            </a:pPr>
            <a:r>
              <a:rPr lang="en-US" altLang="zh-TW" dirty="0"/>
              <a:t>Inverse Document Frequency (IDF)</a:t>
            </a:r>
          </a:p>
          <a:p>
            <a:pPr lvl="2" eaLnBrk="1" hangingPunct="1">
              <a:spcBef>
                <a:spcPts val="600"/>
              </a:spcBef>
            </a:pPr>
            <a:endParaRPr lang="en-US" altLang="zh-TW" dirty="0">
              <a:solidFill>
                <a:srgbClr val="FF0000"/>
              </a:solidFill>
            </a:endParaRPr>
          </a:p>
          <a:p>
            <a:pPr lvl="2" eaLnBrk="1" hangingPunct="1">
              <a:spcBef>
                <a:spcPts val="600"/>
              </a:spcBef>
            </a:pPr>
            <a:endParaRPr lang="en-US" altLang="zh-TW" dirty="0">
              <a:solidFill>
                <a:srgbClr val="FF0000"/>
              </a:solidFill>
            </a:endParaRPr>
          </a:p>
          <a:p>
            <a:pPr lvl="2" eaLnBrk="1" hangingPunct="1">
              <a:spcBef>
                <a:spcPts val="600"/>
              </a:spcBef>
            </a:pPr>
            <a:endParaRPr lang="en-US" altLang="zh-TW" dirty="0">
              <a:solidFill>
                <a:srgbClr val="FF0000"/>
              </a:solidFill>
            </a:endParaRPr>
          </a:p>
          <a:p>
            <a:pPr lvl="2" eaLnBrk="1" hangingPunct="1">
              <a:spcBef>
                <a:spcPts val="1200"/>
              </a:spcBef>
            </a:pPr>
            <a:r>
              <a:rPr lang="en-US" altLang="zh-TW" dirty="0"/>
              <a:t>The </a:t>
            </a:r>
            <a:r>
              <a:rPr lang="en-US" altLang="zh-CN" dirty="0"/>
              <a:t>d</a:t>
            </a:r>
            <a:r>
              <a:rPr lang="en-US" altLang="zh-TW" dirty="0"/>
              <a:t>ocument frequency is the number of documents containing a particular term.</a:t>
            </a:r>
          </a:p>
        </p:txBody>
      </p:sp>
      <p:sp>
        <p:nvSpPr>
          <p:cNvPr id="2" name="Slide Number Placeholder 4">
            <a:extLst>
              <a:ext uri="{FF2B5EF4-FFF2-40B4-BE49-F238E27FC236}">
                <a16:creationId xmlns:a16="http://schemas.microsoft.com/office/drawing/2014/main" id="{843BD7DB-988A-A5BC-60E2-3572D6040B95}"/>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47</a:t>
            </a:fld>
            <a:endParaRPr kumimoji="0" lang="en-US" altLang="zh-TW" sz="1200" dirty="0">
              <a:latin typeface="+mn-lt"/>
            </a:endParaRPr>
          </a:p>
        </p:txBody>
      </p:sp>
      <p:sp>
        <p:nvSpPr>
          <p:cNvPr id="5" name="Rectangle 4"/>
          <p:cNvSpPr/>
          <p:nvPr/>
        </p:nvSpPr>
        <p:spPr>
          <a:xfrm>
            <a:off x="1371600" y="2617132"/>
            <a:ext cx="8991600" cy="1200329"/>
          </a:xfrm>
          <a:prstGeom prst="rect">
            <a:avLst/>
          </a:prstGeom>
        </p:spPr>
        <p:txBody>
          <a:bodyPr wrap="square">
            <a:spAutoFit/>
          </a:bodyPr>
          <a:lstStyle/>
          <a:p>
            <a:r>
              <a:rPr lang="en-US" sz="2400" b="0" dirty="0">
                <a:solidFill>
                  <a:srgbClr val="FF0000"/>
                </a:solidFill>
                <a:latin typeface="Calibri" panose="020F0502020204030204" pitchFamily="34" charset="0"/>
                <a:cs typeface="Calibri" panose="020F0502020204030204" pitchFamily="34" charset="0"/>
              </a:rPr>
              <a:t>Assumption</a:t>
            </a:r>
            <a:r>
              <a:rPr lang="en-US" sz="2400" b="0" dirty="0">
                <a:latin typeface="Calibri" panose="020F0502020204030204" pitchFamily="34" charset="0"/>
                <a:cs typeface="Calibri" panose="020F0502020204030204" pitchFamily="34" charset="0"/>
              </a:rPr>
              <a:t>: Terms that are limited to a few documents are useful for discriminating those documents from the rest of the collection; while terms that occur frequently across the entire collection are less useful.</a:t>
            </a:r>
          </a:p>
        </p:txBody>
      </p:sp>
      <p:grpSp>
        <p:nvGrpSpPr>
          <p:cNvPr id="12" name="Group 11"/>
          <p:cNvGrpSpPr/>
          <p:nvPr/>
        </p:nvGrpSpPr>
        <p:grpSpPr>
          <a:xfrm>
            <a:off x="2119388" y="5032778"/>
            <a:ext cx="8534400" cy="1493223"/>
            <a:chOff x="1905000" y="5257800"/>
            <a:chExt cx="8534400" cy="1493223"/>
          </a:xfrm>
        </p:grpSpPr>
        <p:sp>
          <p:nvSpPr>
            <p:cNvPr id="9" name="Rectangle 8"/>
            <p:cNvSpPr/>
            <p:nvPr/>
          </p:nvSpPr>
          <p:spPr>
            <a:xfrm>
              <a:off x="4687728" y="6443246"/>
              <a:ext cx="3145285" cy="307777"/>
            </a:xfrm>
            <a:prstGeom prst="rect">
              <a:avLst/>
            </a:prstGeom>
          </p:spPr>
          <p:txBody>
            <a:bodyPr wrap="none">
              <a:spAutoFit/>
            </a:bodyPr>
            <a:lstStyle/>
            <a:p>
              <a:r>
                <a:rPr lang="en-US" sz="1400" b="0" dirty="0">
                  <a:latin typeface="Calibri" panose="020F0502020204030204" pitchFamily="34" charset="0"/>
                  <a:cs typeface="Calibri" panose="020F0502020204030204" pitchFamily="34" charset="0"/>
                </a:rPr>
                <a:t>A Document Collection of 20 Documents</a:t>
              </a:r>
              <a:endParaRPr lang="en-US" sz="1400" dirty="0"/>
            </a:p>
          </p:txBody>
        </p:sp>
        <p:sp>
          <p:nvSpPr>
            <p:cNvPr id="10" name="Rectangle 9"/>
            <p:cNvSpPr/>
            <p:nvPr/>
          </p:nvSpPr>
          <p:spPr bwMode="auto">
            <a:xfrm>
              <a:off x="1905000" y="5257800"/>
              <a:ext cx="8534400" cy="1136658"/>
            </a:xfrm>
            <a:prstGeom prst="rect">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1" name="Rectangle 10"/>
            <p:cNvSpPr/>
            <p:nvPr/>
          </p:nvSpPr>
          <p:spPr bwMode="auto">
            <a:xfrm>
              <a:off x="3048000" y="6080443"/>
              <a:ext cx="304800" cy="314015"/>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4" name="Rectangle 13"/>
            <p:cNvSpPr/>
            <p:nvPr/>
          </p:nvSpPr>
          <p:spPr bwMode="auto">
            <a:xfrm>
              <a:off x="3411308" y="5791200"/>
              <a:ext cx="304800" cy="603257"/>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5" name="Rectangle 14"/>
            <p:cNvSpPr/>
            <p:nvPr/>
          </p:nvSpPr>
          <p:spPr bwMode="auto">
            <a:xfrm>
              <a:off x="4795128" y="5574622"/>
              <a:ext cx="304800" cy="819471"/>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6" name="Rectangle 15"/>
            <p:cNvSpPr/>
            <p:nvPr/>
          </p:nvSpPr>
          <p:spPr bwMode="auto">
            <a:xfrm>
              <a:off x="5163908" y="6093022"/>
              <a:ext cx="304800" cy="301628"/>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7" name="Rectangle 16"/>
            <p:cNvSpPr/>
            <p:nvPr/>
          </p:nvSpPr>
          <p:spPr bwMode="auto">
            <a:xfrm>
              <a:off x="6319310" y="6260786"/>
              <a:ext cx="304800" cy="133671"/>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8" name="Rectangle 17"/>
            <p:cNvSpPr/>
            <p:nvPr/>
          </p:nvSpPr>
          <p:spPr bwMode="auto">
            <a:xfrm>
              <a:off x="6677328" y="6035422"/>
              <a:ext cx="304800" cy="364024"/>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19" name="Rectangle 18"/>
            <p:cNvSpPr/>
            <p:nvPr/>
          </p:nvSpPr>
          <p:spPr bwMode="auto">
            <a:xfrm>
              <a:off x="7043210" y="5794222"/>
              <a:ext cx="304800" cy="603257"/>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20" name="Rectangle 19"/>
            <p:cNvSpPr/>
            <p:nvPr/>
          </p:nvSpPr>
          <p:spPr bwMode="auto">
            <a:xfrm>
              <a:off x="7420178" y="6100222"/>
              <a:ext cx="304800" cy="298290"/>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21" name="Rectangle 20"/>
            <p:cNvSpPr/>
            <p:nvPr/>
          </p:nvSpPr>
          <p:spPr bwMode="auto">
            <a:xfrm>
              <a:off x="9593286" y="6265822"/>
              <a:ext cx="304800" cy="131582"/>
            </a:xfrm>
            <a:prstGeom prst="rect">
              <a:avLst/>
            </a:prstGeom>
            <a:pattFill prst="dkUpDiag">
              <a:fgClr>
                <a:srgbClr val="6699FF"/>
              </a:fgClr>
              <a:bgClr>
                <a:schemeClr val="bg1"/>
              </a:bgClr>
            </a:patt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grpSp>
      <p:sp>
        <p:nvSpPr>
          <p:cNvPr id="3" name="Rectangle 2">
            <a:extLst>
              <a:ext uri="{FF2B5EF4-FFF2-40B4-BE49-F238E27FC236}">
                <a16:creationId xmlns:a16="http://schemas.microsoft.com/office/drawing/2014/main" id="{16BB63EF-1232-567A-5F70-AF0F03B027B9}"/>
              </a:ext>
            </a:extLst>
          </p:cNvPr>
          <p:cNvSpPr/>
          <p:nvPr/>
        </p:nvSpPr>
        <p:spPr>
          <a:xfrm rot="16200000">
            <a:off x="1088496" y="5312304"/>
            <a:ext cx="1394228" cy="523220"/>
          </a:xfrm>
          <a:prstGeom prst="rect">
            <a:avLst/>
          </a:prstGeom>
        </p:spPr>
        <p:txBody>
          <a:bodyPr wrap="none">
            <a:spAutoFit/>
          </a:bodyPr>
          <a:lstStyle/>
          <a:p>
            <a:r>
              <a:rPr lang="en-US" sz="1400" b="0" dirty="0">
                <a:latin typeface="Calibri" panose="020F0502020204030204" pitchFamily="34" charset="0"/>
                <a:cs typeface="Calibri" panose="020F0502020204030204" pitchFamily="34" charset="0"/>
              </a:rPr>
              <a:t>Term Frequency </a:t>
            </a:r>
          </a:p>
          <a:p>
            <a:pPr algn="ctr"/>
            <a:r>
              <a:rPr lang="en-US" sz="1400" b="0" dirty="0">
                <a:latin typeface="Calibri" panose="020F0502020204030204" pitchFamily="34" charset="0"/>
                <a:cs typeface="Calibri" panose="020F0502020204030204" pitchFamily="34" charset="0"/>
              </a:rPr>
              <a:t>in Documents</a:t>
            </a:r>
            <a:endParaRPr lang="en-US" sz="1400" dirty="0"/>
          </a:p>
        </p:txBody>
      </p:sp>
    </p:spTree>
    <p:extLst>
      <p:ext uri="{BB962C8B-B14F-4D97-AF65-F5344CB8AC3E}">
        <p14:creationId xmlns:p14="http://schemas.microsoft.com/office/powerpoint/2010/main" val="2777366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Term Weighting Schemes</a:t>
            </a:r>
          </a:p>
          <a:p>
            <a:pPr lvl="1" eaLnBrk="1" hangingPunct="1">
              <a:spcBef>
                <a:spcPts val="600"/>
              </a:spcBef>
            </a:pPr>
            <a:r>
              <a:rPr lang="en-US" altLang="zh-TW" dirty="0"/>
              <a:t>Inverse Document Frequency (IDF)</a:t>
            </a:r>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600"/>
              </a:spcBef>
            </a:pPr>
            <a:endParaRPr lang="en-US" altLang="zh-TW" dirty="0"/>
          </a:p>
          <a:p>
            <a:pPr lvl="2" eaLnBrk="1" hangingPunct="1">
              <a:spcBef>
                <a:spcPts val="1200"/>
              </a:spcBef>
            </a:pPr>
            <a:r>
              <a:rPr lang="en-US" altLang="zh-TW" dirty="0"/>
              <a:t>IDF formulates the distribution of terms across the collection as a whole and it </a:t>
            </a:r>
            <a:r>
              <a:rPr lang="en-US" altLang="zh-CN" dirty="0"/>
              <a:t>is a measure of the general importance of a term </a:t>
            </a:r>
            <a:r>
              <a:rPr lang="en-US" altLang="zh-CN" i="1" dirty="0"/>
              <a:t>t</a:t>
            </a:r>
            <a:r>
              <a:rPr lang="en-US" altLang="zh-CN" dirty="0"/>
              <a:t> in the document collection</a:t>
            </a:r>
            <a:r>
              <a:rPr lang="en-US" altLang="zh-TW" dirty="0"/>
              <a:t>. </a:t>
            </a:r>
            <a:endParaRPr lang="en-US" altLang="zh-TW" dirty="0">
              <a:solidFill>
                <a:srgbClr val="FF0000"/>
              </a:solidFill>
            </a:endParaRPr>
          </a:p>
          <a:p>
            <a:pPr lvl="1" eaLnBrk="1" hangingPunct="1">
              <a:spcBef>
                <a:spcPts val="1800"/>
              </a:spcBef>
            </a:pPr>
            <a:r>
              <a:rPr lang="en-US" altLang="zh-CN" dirty="0">
                <a:solidFill>
                  <a:srgbClr val="FF0000"/>
                </a:solidFill>
              </a:rPr>
              <a:t>TF-IDF Weight Scheme</a:t>
            </a:r>
          </a:p>
        </p:txBody>
      </p:sp>
      <p:sp>
        <p:nvSpPr>
          <p:cNvPr id="2" name="Slide Number Placeholder 4">
            <a:extLst>
              <a:ext uri="{FF2B5EF4-FFF2-40B4-BE49-F238E27FC236}">
                <a16:creationId xmlns:a16="http://schemas.microsoft.com/office/drawing/2014/main" id="{3E66294F-8573-F644-E153-39AD1A44970D}"/>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48</a:t>
            </a:fld>
            <a:endParaRPr kumimoji="0" lang="en-US" altLang="zh-TW" sz="1200" dirty="0">
              <a:latin typeface="+mn-lt"/>
            </a:endParaRPr>
          </a:p>
        </p:txBody>
      </p:sp>
      <mc:AlternateContent xmlns:mc="http://schemas.openxmlformats.org/markup-compatibility/2006" xmlns:a14="http://schemas.microsoft.com/office/drawing/2010/main">
        <mc:Choice Requires="a14">
          <p:sp>
            <p:nvSpPr>
              <p:cNvPr id="6" name="文本框 8">
                <a:extLst>
                  <a:ext uri="{FF2B5EF4-FFF2-40B4-BE49-F238E27FC236}">
                    <a16:creationId xmlns:a16="http://schemas.microsoft.com/office/drawing/2014/main" id="{61A4069F-88FC-4817-B4DE-73A071829812}"/>
                  </a:ext>
                </a:extLst>
              </p:cNvPr>
              <p:cNvSpPr txBox="1"/>
              <p:nvPr/>
            </p:nvSpPr>
            <p:spPr>
              <a:xfrm>
                <a:off x="5181600" y="5713226"/>
                <a:ext cx="2744670" cy="477888"/>
              </a:xfrm>
              <a:prstGeom prst="rect">
                <a:avLst/>
              </a:prstGeom>
              <a:solidFill>
                <a:srgbClr val="CCEC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𝑑</m:t>
                              </m:r>
                            </m:sub>
                          </m:sSub>
                          <m:r>
                            <a:rPr lang="en-US" sz="2400" b="0" i="1" smtClean="0">
                              <a:latin typeface="Cambria Math" panose="02040503050406030204" pitchFamily="18" charset="0"/>
                            </a:rPr>
                            <m:t>=</m:t>
                          </m:r>
                          <m:sSub>
                            <m:sSubPr>
                              <m:ctrlPr>
                                <a:rPr lang="en-US" sz="2400" b="0" i="1">
                                  <a:latin typeface="Cambria Math" panose="02040503050406030204" pitchFamily="18" charset="0"/>
                                </a:rPr>
                              </m:ctrlPr>
                            </m:sSubPr>
                            <m:e>
                              <m:r>
                                <a:rPr lang="en-US" sz="2400" b="0" i="1" smtClean="0">
                                  <a:latin typeface="Cambria Math" panose="02040503050406030204" pitchFamily="18" charset="0"/>
                                </a:rPr>
                                <m:t>𝑡𝑓</m:t>
                              </m:r>
                            </m:e>
                            <m:sub>
                              <m:r>
                                <a:rPr lang="en-US" sz="2400" b="0" i="1">
                                  <a:latin typeface="Cambria Math" panose="02040503050406030204" pitchFamily="18" charset="0"/>
                                </a:rPr>
                                <m:t>𝑡</m:t>
                              </m:r>
                              <m:r>
                                <a:rPr lang="en-US" sz="2400" b="0" i="1">
                                  <a:latin typeface="Cambria Math" panose="02040503050406030204" pitchFamily="18" charset="0"/>
                                </a:rPr>
                                <m:t>,</m:t>
                              </m:r>
                              <m:r>
                                <a:rPr lang="en-US" sz="2400" b="0" i="1">
                                  <a:latin typeface="Cambria Math" panose="02040503050406030204" pitchFamily="18" charset="0"/>
                                </a:rPr>
                                <m:t>𝑑</m:t>
                              </m:r>
                            </m:sub>
                          </m:sSub>
                          <m:r>
                            <a:rPr lang="en-US" sz="2400" b="0" i="1" smtClean="0">
                              <a:latin typeface="Cambria Math" panose="02040503050406030204" pitchFamily="18" charset="0"/>
                              <a:ea typeface="Cambria Math" panose="02040503050406030204" pitchFamily="18" charset="0"/>
                            </a:rPr>
                            <m:t>×</m:t>
                          </m:r>
                          <m:r>
                            <a:rPr lang="en-US" sz="2400" b="0" i="1">
                              <a:latin typeface="Cambria Math" panose="02040503050406030204" pitchFamily="18" charset="0"/>
                            </a:rPr>
                            <m:t>𝑖𝑑𝑓</m:t>
                          </m:r>
                        </m:e>
                        <m:sub>
                          <m:r>
                            <a:rPr lang="en-US" sz="2400" b="0" i="1" smtClean="0">
                              <a:latin typeface="Cambria Math" panose="02040503050406030204" pitchFamily="18" charset="0"/>
                            </a:rPr>
                            <m:t>𝑡</m:t>
                          </m:r>
                        </m:sub>
                      </m:sSub>
                    </m:oMath>
                  </m:oMathPara>
                </a14:m>
                <a:endParaRPr lang="en-US" sz="2000" b="0" i="1" dirty="0"/>
              </a:p>
            </p:txBody>
          </p:sp>
        </mc:Choice>
        <mc:Fallback xmlns="">
          <p:sp>
            <p:nvSpPr>
              <p:cNvPr id="6" name="文本框 8">
                <a:extLst>
                  <a:ext uri="{FF2B5EF4-FFF2-40B4-BE49-F238E27FC236}">
                    <a16:creationId xmlns:a16="http://schemas.microsoft.com/office/drawing/2014/main" id="{61A4069F-88FC-4817-B4DE-73A071829812}"/>
                  </a:ext>
                </a:extLst>
              </p:cNvPr>
              <p:cNvSpPr txBox="1">
                <a:spLocks noRot="1" noChangeAspect="1" noMove="1" noResize="1" noEditPoints="1" noAdjustHandles="1" noChangeArrowheads="1" noChangeShapeType="1" noTextEdit="1"/>
              </p:cNvSpPr>
              <p:nvPr/>
            </p:nvSpPr>
            <p:spPr>
              <a:xfrm>
                <a:off x="5181600" y="5713226"/>
                <a:ext cx="2744670" cy="477888"/>
              </a:xfrm>
              <a:prstGeom prst="rect">
                <a:avLst/>
              </a:prstGeom>
              <a:blipFill>
                <a:blip r:embed="rId3"/>
                <a:stretch>
                  <a:fillRect b="-13924"/>
                </a:stretch>
              </a:blipFill>
            </p:spPr>
            <p:txBody>
              <a:bodyPr/>
              <a:lstStyle/>
              <a:p>
                <a:r>
                  <a:rPr lang="en-US">
                    <a:noFill/>
                  </a:rPr>
                  <a:t> </a:t>
                </a:r>
              </a:p>
            </p:txBody>
          </p:sp>
        </mc:Fallback>
      </mc:AlternateContent>
      <p:grpSp>
        <p:nvGrpSpPr>
          <p:cNvPr id="7" name="Group 6"/>
          <p:cNvGrpSpPr/>
          <p:nvPr/>
        </p:nvGrpSpPr>
        <p:grpSpPr>
          <a:xfrm>
            <a:off x="1752600" y="2590800"/>
            <a:ext cx="8991600" cy="1669197"/>
            <a:chOff x="1676401" y="2895600"/>
            <a:chExt cx="8991600" cy="1669197"/>
          </a:xfrm>
        </p:grpSpPr>
        <p:pic>
          <p:nvPicPr>
            <p:cNvPr id="5" name="Picture 13">
              <a:extLst>
                <a:ext uri="{FF2B5EF4-FFF2-40B4-BE49-F238E27FC236}">
                  <a16:creationId xmlns:a16="http://schemas.microsoft.com/office/drawing/2014/main" id="{B3D3F8D9-69E9-4C36-A2D8-FCA44C43DC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1865" y="2895600"/>
              <a:ext cx="19605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1676401" y="3733800"/>
                  <a:ext cx="8991600" cy="830997"/>
                </a:xfrm>
                <a:prstGeom prst="rect">
                  <a:avLst/>
                </a:prstGeom>
              </p:spPr>
              <p:txBody>
                <a:bodyPr wrap="square">
                  <a:spAutoFit/>
                </a:bodyPr>
                <a:lstStyle/>
                <a:p>
                  <a:r>
                    <a:rPr lang="en-US" sz="2400" b="0" dirty="0">
                      <a:latin typeface="Calibri" panose="020F0502020204030204" pitchFamily="34" charset="0"/>
                      <a:cs typeface="Calibri" panose="020F0502020204030204" pitchFamily="34" charset="0"/>
                    </a:rPr>
                    <a:t>where </a:t>
                  </a:r>
                  <a14:m>
                    <m:oMath xmlns:m="http://schemas.openxmlformats.org/officeDocument/2006/math">
                      <m:r>
                        <a:rPr lang="en-US" sz="2400" b="0" i="1" dirty="0" smtClean="0">
                          <a:solidFill>
                            <a:srgbClr val="FF0000"/>
                          </a:solidFill>
                          <a:latin typeface="Cambria Math" panose="02040503050406030204" pitchFamily="18" charset="0"/>
                          <a:cs typeface="Calibri" panose="020F0502020204030204" pitchFamily="34" charset="0"/>
                        </a:rPr>
                        <m:t>𝑁</m:t>
                      </m:r>
                    </m:oMath>
                  </a14:m>
                  <a:r>
                    <a:rPr lang="en-US" sz="2400" b="0" dirty="0">
                      <a:latin typeface="Calibri" panose="020F0502020204030204" pitchFamily="34" charset="0"/>
                      <a:cs typeface="Calibri" panose="020F0502020204030204" pitchFamily="34" charset="0"/>
                    </a:rPr>
                    <a:t> is the total number of documents in the document collection, </a:t>
                  </a:r>
                  <a14:m>
                    <m:oMath xmlns:m="http://schemas.openxmlformats.org/officeDocument/2006/math">
                      <m:sSub>
                        <m:sSubPr>
                          <m:ctrlPr>
                            <a:rPr lang="en-US" sz="2400" b="0" i="1" dirty="0" smtClean="0">
                              <a:latin typeface="Cambria Math" panose="02040503050406030204" pitchFamily="18" charset="0"/>
                              <a:cs typeface="Calibri" panose="020F0502020204030204" pitchFamily="34" charset="0"/>
                            </a:rPr>
                          </m:ctrlPr>
                        </m:sSubPr>
                        <m:e>
                          <m:r>
                            <a:rPr lang="en-US" sz="2400" b="0" i="1" dirty="0">
                              <a:latin typeface="Cambria Math" panose="02040503050406030204" pitchFamily="18" charset="0"/>
                              <a:cs typeface="Calibri" panose="020F0502020204030204" pitchFamily="34" charset="0"/>
                            </a:rPr>
                            <m:t>𝑑𝑓</m:t>
                          </m:r>
                        </m:e>
                        <m:sub>
                          <m:r>
                            <a:rPr lang="en-US" sz="2400" b="0" i="1" dirty="0">
                              <a:latin typeface="Cambria Math" panose="02040503050406030204" pitchFamily="18" charset="0"/>
                              <a:cs typeface="Calibri" panose="020F0502020204030204" pitchFamily="34" charset="0"/>
                            </a:rPr>
                            <m:t>𝑡</m:t>
                          </m:r>
                        </m:sub>
                      </m:sSub>
                    </m:oMath>
                  </a14:m>
                  <a:r>
                    <a:rPr lang="en-US" sz="2400" b="0" dirty="0">
                      <a:latin typeface="Calibri" panose="020F0502020204030204" pitchFamily="34" charset="0"/>
                      <a:cs typeface="Calibri" panose="020F0502020204030204" pitchFamily="34" charset="0"/>
                    </a:rPr>
                    <a:t> is the number of the documents containing the term </a:t>
                  </a:r>
                  <a14:m>
                    <m:oMath xmlns:m="http://schemas.openxmlformats.org/officeDocument/2006/math">
                      <m:r>
                        <a:rPr lang="en-US" sz="2400" b="0" i="1" dirty="0" smtClean="0">
                          <a:latin typeface="Cambria Math" panose="02040503050406030204" pitchFamily="18" charset="0"/>
                          <a:cs typeface="Calibri" panose="020F0502020204030204" pitchFamily="34" charset="0"/>
                        </a:rPr>
                        <m:t>𝑡</m:t>
                      </m:r>
                    </m:oMath>
                  </a14:m>
                  <a:r>
                    <a:rPr lang="en-US" sz="2400" b="0" dirty="0">
                      <a:latin typeface="Calibri" panose="020F0502020204030204" pitchFamily="34" charset="0"/>
                      <a:cs typeface="Calibri" panose="020F0502020204030204" pitchFamily="34" charset="0"/>
                    </a:rPr>
                    <a:t>.</a:t>
                  </a:r>
                </a:p>
              </p:txBody>
            </p:sp>
          </mc:Choice>
          <mc:Fallback xmlns="">
            <p:sp>
              <p:nvSpPr>
                <p:cNvPr id="4" name="Rectangle 3"/>
                <p:cNvSpPr>
                  <a:spLocks noRot="1" noChangeAspect="1" noMove="1" noResize="1" noEditPoints="1" noAdjustHandles="1" noChangeArrowheads="1" noChangeShapeType="1" noTextEdit="1"/>
                </p:cNvSpPr>
                <p:nvPr/>
              </p:nvSpPr>
              <p:spPr>
                <a:xfrm>
                  <a:off x="1676401" y="3733800"/>
                  <a:ext cx="8991600" cy="830997"/>
                </a:xfrm>
                <a:prstGeom prst="rect">
                  <a:avLst/>
                </a:prstGeom>
                <a:blipFill>
                  <a:blip r:embed="rId5"/>
                  <a:stretch>
                    <a:fillRect l="-1085" t="-5882" r="-108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1558823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7">
                                            <p:txEl>
                                              <p:pRg st="7" end="7"/>
                                            </p:txEl>
                                          </p:spTgt>
                                        </p:tgtEl>
                                        <p:attrNameLst>
                                          <p:attrName>style.visibility</p:attrName>
                                        </p:attrNameLst>
                                      </p:cBhvr>
                                      <p:to>
                                        <p:strVal val="visible"/>
                                      </p:to>
                                    </p:set>
                                    <p:animEffect transition="in" filter="wipe(left)">
                                      <p:cBhvr>
                                        <p:cTn id="7" dur="500"/>
                                        <p:tgtEl>
                                          <p:spTgt spid="6147">
                                            <p:txEl>
                                              <p:pRg st="7" end="7"/>
                                            </p:txEl>
                                          </p:spTgt>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4262786841"/>
              </p:ext>
            </p:extLst>
          </p:nvPr>
        </p:nvGraphicFramePr>
        <p:xfrm>
          <a:off x="6062241" y="2715144"/>
          <a:ext cx="838200" cy="3076056"/>
        </p:xfrm>
        <a:graphic>
          <a:graphicData uri="http://schemas.openxmlformats.org/drawingml/2006/table">
            <a:tbl>
              <a:tblPr/>
              <a:tblGrid>
                <a:gridCol w="838200">
                  <a:extLst>
                    <a:ext uri="{9D8B030D-6E8A-4147-A177-3AD203B41FA5}">
                      <a16:colId xmlns:a16="http://schemas.microsoft.com/office/drawing/2014/main" val="3948657612"/>
                    </a:ext>
                  </a:extLst>
                </a:gridCol>
              </a:tblGrid>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df</a:t>
                      </a:r>
                      <a:endPar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61924206"/>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3215944301"/>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928277773"/>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854306234"/>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2</a:t>
                      </a: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356999736"/>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542137961"/>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3529436931"/>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2</a:t>
                      </a: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156765714"/>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614651906"/>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481763427"/>
              </p:ext>
            </p:extLst>
          </p:nvPr>
        </p:nvGraphicFramePr>
        <p:xfrm>
          <a:off x="6057165" y="2715144"/>
          <a:ext cx="838200" cy="3076056"/>
        </p:xfrm>
        <a:graphic>
          <a:graphicData uri="http://schemas.openxmlformats.org/drawingml/2006/table">
            <a:tbl>
              <a:tblPr/>
              <a:tblGrid>
                <a:gridCol w="838200">
                  <a:extLst>
                    <a:ext uri="{9D8B030D-6E8A-4147-A177-3AD203B41FA5}">
                      <a16:colId xmlns:a16="http://schemas.microsoft.com/office/drawing/2014/main" val="3948657612"/>
                    </a:ext>
                  </a:extLst>
                </a:gridCol>
              </a:tblGrid>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df</a:t>
                      </a:r>
                      <a:endPar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61924206"/>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3215944301"/>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928277773"/>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854306234"/>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356999736"/>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542137961"/>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3529436931"/>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156765714"/>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614651906"/>
                  </a:ext>
                </a:extLst>
              </a:tr>
            </a:tbl>
          </a:graphicData>
        </a:graphic>
      </p:graphicFrame>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846320"/>
          </a:xfrm>
        </p:spPr>
        <p:txBody>
          <a:bodyPr/>
          <a:lstStyle/>
          <a:p>
            <a:pPr>
              <a:spcBef>
                <a:spcPts val="600"/>
              </a:spcBef>
            </a:pPr>
            <a:r>
              <a:rPr lang="en-US" altLang="zh-CN" dirty="0"/>
              <a:t>Term Weighting Schemes</a:t>
            </a:r>
          </a:p>
          <a:p>
            <a:pPr lvl="1" eaLnBrk="1" hangingPunct="1">
              <a:spcBef>
                <a:spcPts val="600"/>
              </a:spcBef>
            </a:pPr>
            <a:r>
              <a:rPr lang="en-US" altLang="zh-TW" dirty="0"/>
              <a:t>Inverse Document Frequency (IDF)</a:t>
            </a:r>
            <a:endParaRPr lang="en-US" altLang="zh-CN" dirty="0">
              <a:solidFill>
                <a:srgbClr val="FF0000"/>
              </a:solidFill>
            </a:endParaRPr>
          </a:p>
        </p:txBody>
      </p:sp>
      <p:graphicFrame>
        <p:nvGraphicFramePr>
          <p:cNvPr id="7" name="Group 778">
            <a:extLst>
              <a:ext uri="{FF2B5EF4-FFF2-40B4-BE49-F238E27FC236}">
                <a16:creationId xmlns:a16="http://schemas.microsoft.com/office/drawing/2014/main" id="{05DFF709-8F1E-4B2D-9A17-B879539580E8}"/>
              </a:ext>
            </a:extLst>
          </p:cNvPr>
          <p:cNvGraphicFramePr>
            <a:graphicFrameLocks noGrp="1"/>
          </p:cNvGraphicFramePr>
          <p:nvPr>
            <p:extLst>
              <p:ext uri="{D42A27DB-BD31-4B8C-83A1-F6EECF244321}">
                <p14:modId xmlns:p14="http://schemas.microsoft.com/office/powerpoint/2010/main" val="2394508072"/>
              </p:ext>
            </p:extLst>
          </p:nvPr>
        </p:nvGraphicFramePr>
        <p:xfrm>
          <a:off x="1524000" y="2715144"/>
          <a:ext cx="4267200" cy="3076056"/>
        </p:xfrm>
        <a:graphic>
          <a:graphicData uri="http://schemas.openxmlformats.org/drawingml/2006/table">
            <a:tbl>
              <a:tblPr/>
              <a:tblGrid>
                <a:gridCol w="1684338">
                  <a:extLst>
                    <a:ext uri="{9D8B030D-6E8A-4147-A177-3AD203B41FA5}">
                      <a16:colId xmlns:a16="http://schemas.microsoft.com/office/drawing/2014/main" val="3149562002"/>
                    </a:ext>
                  </a:extLst>
                </a:gridCol>
                <a:gridCol w="906462">
                  <a:extLst>
                    <a:ext uri="{9D8B030D-6E8A-4147-A177-3AD203B41FA5}">
                      <a16:colId xmlns:a16="http://schemas.microsoft.com/office/drawing/2014/main" val="1324967137"/>
                    </a:ext>
                  </a:extLst>
                </a:gridCol>
                <a:gridCol w="838200">
                  <a:extLst>
                    <a:ext uri="{9D8B030D-6E8A-4147-A177-3AD203B41FA5}">
                      <a16:colId xmlns:a16="http://schemas.microsoft.com/office/drawing/2014/main" val="1066898311"/>
                    </a:ext>
                  </a:extLst>
                </a:gridCol>
                <a:gridCol w="838200">
                  <a:extLst>
                    <a:ext uri="{9D8B030D-6E8A-4147-A177-3AD203B41FA5}">
                      <a16:colId xmlns:a16="http://schemas.microsoft.com/office/drawing/2014/main" val="810775748"/>
                    </a:ext>
                  </a:extLst>
                </a:gridCol>
              </a:tblGrid>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tf</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1683090"/>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=computer</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8</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6</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50818091"/>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=document</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571550629"/>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=filtering</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539203384"/>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=information</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2</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9</a:t>
                      </a: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3366503861"/>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5</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=language</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4</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2351694847"/>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6</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=library</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3</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2261422578"/>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7</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=retrieval</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7</a:t>
                      </a:r>
                      <a:endParaRPr kumimoji="1" lang="zh-TW" altLang="en-US"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5</a:t>
                      </a:r>
                      <a:endParaRPr kumimoji="1" lang="zh-TW" altLang="en-US"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459385750"/>
                  </a:ext>
                </a:extLst>
              </a:tr>
              <a:tr h="341784">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8</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=software</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5</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65472117"/>
                  </a:ext>
                </a:extLst>
              </a:tr>
            </a:tbl>
          </a:graphicData>
        </a:graphic>
      </p:graphicFrame>
      <p:pic>
        <p:nvPicPr>
          <p:cNvPr id="8" name="Picture 13">
            <a:extLst>
              <a:ext uri="{FF2B5EF4-FFF2-40B4-BE49-F238E27FC236}">
                <a16:creationId xmlns:a16="http://schemas.microsoft.com/office/drawing/2014/main" id="{F84590F2-7501-4A69-9794-BB64165CA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5294" y="2106977"/>
            <a:ext cx="1960562" cy="749300"/>
          </a:xfrm>
          <a:prstGeom prst="rect">
            <a:avLst/>
          </a:prstGeom>
          <a:solidFill>
            <a:srgbClr val="FDEADA"/>
          </a:solidFill>
          <a:ln>
            <a:noFill/>
          </a:ln>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1A4069F-88FC-4817-B4DE-73A071829812}"/>
                  </a:ext>
                </a:extLst>
              </p:cNvPr>
              <p:cNvSpPr txBox="1"/>
              <p:nvPr/>
            </p:nvSpPr>
            <p:spPr>
              <a:xfrm>
                <a:off x="7313730" y="3007934"/>
                <a:ext cx="3310964" cy="2768450"/>
              </a:xfrm>
              <a:prstGeom prst="rect">
                <a:avLst/>
              </a:prstGeom>
              <a:solidFill>
                <a:srgbClr val="CCECFF"/>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a:latin typeface="Cambria Math" panose="02040503050406030204" pitchFamily="18" charset="0"/>
                            </a:rPr>
                            <m:t>𝑖𝑑𝑓</m:t>
                          </m:r>
                        </m:e>
                        <m:sub>
                          <m:r>
                            <a:rPr lang="en-US" sz="2000" b="0" i="1">
                              <a:latin typeface="Cambria Math" panose="02040503050406030204" pitchFamily="18" charset="0"/>
                            </a:rPr>
                            <m:t>1</m:t>
                          </m:r>
                        </m:sub>
                      </m:sSub>
                      <m:r>
                        <a:rPr lang="en-US" sz="2000" b="0" i="1">
                          <a:latin typeface="Cambria Math" panose="02040503050406030204" pitchFamily="18" charset="0"/>
                        </a:rPr>
                        <m:t>=</m:t>
                      </m:r>
                      <m:r>
                        <a:rPr lang="en-US" sz="2000" b="0" i="1">
                          <a:latin typeface="Cambria Math" panose="02040503050406030204" pitchFamily="18" charset="0"/>
                        </a:rPr>
                        <m:t>𝑙𝑜𝑔</m:t>
                      </m:r>
                      <m:f>
                        <m:fPr>
                          <m:ctrlPr>
                            <a:rPr lang="en-US" sz="2000" b="0" i="1">
                              <a:latin typeface="Cambria Math" panose="02040503050406030204" pitchFamily="18" charset="0"/>
                            </a:rPr>
                          </m:ctrlPr>
                        </m:fPr>
                        <m:num>
                          <m:r>
                            <a:rPr lang="en-US" sz="2000" b="0" i="1">
                              <a:latin typeface="Cambria Math" panose="02040503050406030204" pitchFamily="18" charset="0"/>
                            </a:rPr>
                            <m:t>3</m:t>
                          </m:r>
                        </m:num>
                        <m:den>
                          <m:r>
                            <a:rPr lang="en-US" sz="2000" b="0" i="1">
                              <a:latin typeface="Cambria Math" panose="02040503050406030204" pitchFamily="18" charset="0"/>
                            </a:rPr>
                            <m:t>3</m:t>
                          </m:r>
                        </m:den>
                      </m:f>
                      <m:r>
                        <a:rPr lang="en-US" sz="2000" b="0" i="0"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a:latin typeface="Cambria Math" panose="02040503050406030204" pitchFamily="18" charset="0"/>
                            </a:rPr>
                            <m:t>𝑖𝑑𝑓</m:t>
                          </m:r>
                        </m:e>
                        <m:sub>
                          <m:r>
                            <a:rPr lang="en-US" sz="2000" b="0" i="1">
                              <a:latin typeface="Cambria Math" panose="02040503050406030204" pitchFamily="18" charset="0"/>
                            </a:rPr>
                            <m:t>2</m:t>
                          </m:r>
                        </m:sub>
                      </m:sSub>
                      <m:r>
                        <a:rPr lang="en-US" sz="2000" b="0" i="1">
                          <a:latin typeface="Cambria Math" panose="02040503050406030204" pitchFamily="18" charset="0"/>
                        </a:rPr>
                        <m:t>=</m:t>
                      </m:r>
                      <m:r>
                        <a:rPr lang="en-US" sz="2000" b="0" i="1">
                          <a:latin typeface="Cambria Math" panose="02040503050406030204" pitchFamily="18" charset="0"/>
                        </a:rPr>
                        <m:t>𝑙𝑜𝑔</m:t>
                      </m:r>
                      <m:f>
                        <m:fPr>
                          <m:ctrlPr>
                            <a:rPr lang="en-US" sz="2000" b="0" i="1">
                              <a:latin typeface="Cambria Math" panose="02040503050406030204" pitchFamily="18" charset="0"/>
                            </a:rPr>
                          </m:ctrlPr>
                        </m:fPr>
                        <m:num>
                          <m:r>
                            <a:rPr lang="en-US" sz="2000" b="0" i="1">
                              <a:latin typeface="Cambria Math" panose="02040503050406030204" pitchFamily="18" charset="0"/>
                            </a:rPr>
                            <m:t>3</m:t>
                          </m:r>
                        </m:num>
                        <m:den>
                          <m:r>
                            <a:rPr lang="en-US" sz="2000" b="0" i="1">
                              <a:latin typeface="Cambria Math" panose="02040503050406030204" pitchFamily="18" charset="0"/>
                            </a:rPr>
                            <m:t>1</m:t>
                          </m:r>
                        </m:den>
                      </m:f>
                    </m:oMath>
                  </m:oMathPara>
                </a14:m>
                <a:endParaRPr lang="en-US" sz="2000" dirty="0"/>
              </a:p>
              <a:p>
                <a:endParaRPr lang="en-US" sz="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𝑖𝑑𝑓</m:t>
                          </m:r>
                        </m:e>
                        <m:sub>
                          <m:r>
                            <a:rPr lang="en-US" sz="2000" b="0" i="1">
                              <a:latin typeface="Cambria Math" panose="02040503050406030204" pitchFamily="18" charset="0"/>
                            </a:rPr>
                            <m:t>3</m:t>
                          </m:r>
                        </m:sub>
                      </m:sSub>
                      <m:r>
                        <a:rPr lang="en-US" sz="2000" b="0" i="1">
                          <a:latin typeface="Cambria Math" panose="02040503050406030204" pitchFamily="18" charset="0"/>
                        </a:rPr>
                        <m:t>=</m:t>
                      </m:r>
                      <m:r>
                        <a:rPr lang="en-US" sz="2000" b="0" i="1">
                          <a:latin typeface="Cambria Math" panose="02040503050406030204" pitchFamily="18" charset="0"/>
                        </a:rPr>
                        <m:t>𝑙𝑜𝑔</m:t>
                      </m:r>
                      <m:f>
                        <m:fPr>
                          <m:ctrlPr>
                            <a:rPr lang="en-US" sz="2000" b="0" i="1">
                              <a:latin typeface="Cambria Math" panose="02040503050406030204" pitchFamily="18" charset="0"/>
                            </a:rPr>
                          </m:ctrlPr>
                        </m:fPr>
                        <m:num>
                          <m:r>
                            <a:rPr lang="en-US" sz="2000" b="0" i="1">
                              <a:latin typeface="Cambria Math" panose="02040503050406030204" pitchFamily="18" charset="0"/>
                            </a:rPr>
                            <m:t>3</m:t>
                          </m:r>
                        </m:num>
                        <m:den>
                          <m:r>
                            <a:rPr lang="en-US" sz="2000" b="0" i="1">
                              <a:latin typeface="Cambria Math" panose="02040503050406030204" pitchFamily="18" charset="0"/>
                            </a:rPr>
                            <m:t>1</m:t>
                          </m:r>
                        </m:den>
                      </m:f>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a:latin typeface="Cambria Math" panose="02040503050406030204" pitchFamily="18" charset="0"/>
                            </a:rPr>
                            <m:t>𝑖𝑑𝑓</m:t>
                          </m:r>
                        </m:e>
                        <m:sub>
                          <m:r>
                            <a:rPr lang="en-US" sz="2000" b="0" i="1">
                              <a:latin typeface="Cambria Math" panose="02040503050406030204" pitchFamily="18" charset="0"/>
                            </a:rPr>
                            <m:t>4</m:t>
                          </m:r>
                        </m:sub>
                      </m:sSub>
                      <m:r>
                        <a:rPr lang="en-US" sz="2000" b="0" i="1">
                          <a:latin typeface="Cambria Math" panose="02040503050406030204" pitchFamily="18" charset="0"/>
                        </a:rPr>
                        <m:t>=</m:t>
                      </m:r>
                      <m:r>
                        <a:rPr lang="en-US" sz="2000" b="0" i="1">
                          <a:latin typeface="Cambria Math" panose="02040503050406030204" pitchFamily="18" charset="0"/>
                        </a:rPr>
                        <m:t>𝑙𝑜𝑔</m:t>
                      </m:r>
                      <m:f>
                        <m:fPr>
                          <m:ctrlPr>
                            <a:rPr lang="en-US" sz="2000" b="0" i="1">
                              <a:latin typeface="Cambria Math" panose="02040503050406030204" pitchFamily="18" charset="0"/>
                            </a:rPr>
                          </m:ctrlPr>
                        </m:fPr>
                        <m:num>
                          <m:r>
                            <a:rPr lang="en-US" sz="2000" b="0" i="1">
                              <a:latin typeface="Cambria Math" panose="02040503050406030204" pitchFamily="18" charset="0"/>
                            </a:rPr>
                            <m:t>3</m:t>
                          </m:r>
                        </m:num>
                        <m:den>
                          <m:r>
                            <a:rPr lang="en-US" sz="2000" b="0" i="1">
                              <a:latin typeface="Cambria Math" panose="02040503050406030204" pitchFamily="18" charset="0"/>
                            </a:rPr>
                            <m:t>2</m:t>
                          </m:r>
                        </m:den>
                      </m:f>
                    </m:oMath>
                  </m:oMathPara>
                </a14:m>
                <a:endParaRPr lang="en-US" sz="2000" dirty="0"/>
              </a:p>
              <a:p>
                <a:endParaRPr lang="en-US" sz="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𝑖𝑑𝑓</m:t>
                          </m:r>
                        </m:e>
                        <m:sub>
                          <m:r>
                            <a:rPr lang="en-US" sz="2000" b="0" i="1">
                              <a:latin typeface="Cambria Math" panose="02040503050406030204" pitchFamily="18" charset="0"/>
                            </a:rPr>
                            <m:t>5</m:t>
                          </m:r>
                        </m:sub>
                      </m:sSub>
                      <m:r>
                        <a:rPr lang="en-US" sz="2000" b="0" i="1">
                          <a:latin typeface="Cambria Math" panose="02040503050406030204" pitchFamily="18" charset="0"/>
                        </a:rPr>
                        <m:t>=</m:t>
                      </m:r>
                      <m:r>
                        <a:rPr lang="en-US" sz="2000" b="0" i="1">
                          <a:latin typeface="Cambria Math" panose="02040503050406030204" pitchFamily="18" charset="0"/>
                        </a:rPr>
                        <m:t>𝑙𝑜𝑔</m:t>
                      </m:r>
                      <m:f>
                        <m:fPr>
                          <m:ctrlPr>
                            <a:rPr lang="en-US" sz="2000" b="0" i="1">
                              <a:latin typeface="Cambria Math" panose="02040503050406030204" pitchFamily="18" charset="0"/>
                            </a:rPr>
                          </m:ctrlPr>
                        </m:fPr>
                        <m:num>
                          <m:r>
                            <a:rPr lang="en-US" sz="2000" b="0" i="1">
                              <a:latin typeface="Cambria Math" panose="02040503050406030204" pitchFamily="18" charset="0"/>
                            </a:rPr>
                            <m:t>3</m:t>
                          </m:r>
                        </m:num>
                        <m:den>
                          <m:r>
                            <a:rPr lang="en-US" sz="2000" b="0" i="1">
                              <a:latin typeface="Cambria Math" panose="02040503050406030204" pitchFamily="18" charset="0"/>
                            </a:rPr>
                            <m:t>1</m:t>
                          </m:r>
                        </m:den>
                      </m:f>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a:latin typeface="Cambria Math" panose="02040503050406030204" pitchFamily="18" charset="0"/>
                            </a:rPr>
                            <m:t>𝑖𝑑𝑓</m:t>
                          </m:r>
                        </m:e>
                        <m:sub>
                          <m:r>
                            <a:rPr lang="en-US" sz="2000" b="0" i="1">
                              <a:latin typeface="Cambria Math" panose="02040503050406030204" pitchFamily="18" charset="0"/>
                            </a:rPr>
                            <m:t>6</m:t>
                          </m:r>
                        </m:sub>
                      </m:sSub>
                      <m:r>
                        <a:rPr lang="en-US" sz="2000" b="0" i="1">
                          <a:latin typeface="Cambria Math" panose="02040503050406030204" pitchFamily="18" charset="0"/>
                        </a:rPr>
                        <m:t>=</m:t>
                      </m:r>
                      <m:r>
                        <a:rPr lang="en-US" sz="2000" b="0" i="1">
                          <a:latin typeface="Cambria Math" panose="02040503050406030204" pitchFamily="18" charset="0"/>
                        </a:rPr>
                        <m:t>𝑙𝑜𝑔</m:t>
                      </m:r>
                      <m:f>
                        <m:fPr>
                          <m:ctrlPr>
                            <a:rPr lang="en-US" sz="2000" b="0" i="1">
                              <a:latin typeface="Cambria Math" panose="02040503050406030204" pitchFamily="18" charset="0"/>
                            </a:rPr>
                          </m:ctrlPr>
                        </m:fPr>
                        <m:num>
                          <m:r>
                            <a:rPr lang="en-US" sz="2000" b="0" i="1">
                              <a:latin typeface="Cambria Math" panose="02040503050406030204" pitchFamily="18" charset="0"/>
                            </a:rPr>
                            <m:t>3</m:t>
                          </m:r>
                        </m:num>
                        <m:den>
                          <m:r>
                            <a:rPr lang="en-US" sz="2000" b="0" i="1">
                              <a:latin typeface="Cambria Math" panose="02040503050406030204" pitchFamily="18" charset="0"/>
                            </a:rPr>
                            <m:t>1</m:t>
                          </m:r>
                        </m:den>
                      </m:f>
                    </m:oMath>
                  </m:oMathPara>
                </a14:m>
                <a:endParaRPr lang="en-US" sz="2000" dirty="0"/>
              </a:p>
              <a:p>
                <a:endParaRPr lang="en-US" sz="8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a:latin typeface="Cambria Math" panose="02040503050406030204" pitchFamily="18" charset="0"/>
                            </a:rPr>
                            <m:t>𝑖𝑑𝑓</m:t>
                          </m:r>
                        </m:e>
                        <m:sub>
                          <m:r>
                            <a:rPr lang="en-US" sz="2000" b="0" i="1">
                              <a:latin typeface="Cambria Math" panose="02040503050406030204" pitchFamily="18" charset="0"/>
                            </a:rPr>
                            <m:t>7</m:t>
                          </m:r>
                        </m:sub>
                      </m:sSub>
                      <m:r>
                        <a:rPr lang="en-US" sz="2000" b="0" i="1">
                          <a:latin typeface="Cambria Math" panose="02040503050406030204" pitchFamily="18" charset="0"/>
                        </a:rPr>
                        <m:t>=</m:t>
                      </m:r>
                      <m:r>
                        <a:rPr lang="en-US" sz="2000" b="0" i="1">
                          <a:latin typeface="Cambria Math" panose="02040503050406030204" pitchFamily="18" charset="0"/>
                        </a:rPr>
                        <m:t>𝑙𝑜𝑔</m:t>
                      </m:r>
                      <m:f>
                        <m:fPr>
                          <m:ctrlPr>
                            <a:rPr lang="en-US" sz="2000" b="0" i="1">
                              <a:latin typeface="Cambria Math" panose="02040503050406030204" pitchFamily="18" charset="0"/>
                            </a:rPr>
                          </m:ctrlPr>
                        </m:fPr>
                        <m:num>
                          <m:r>
                            <a:rPr lang="en-US" sz="2000" b="0" i="1">
                              <a:latin typeface="Cambria Math" panose="02040503050406030204" pitchFamily="18" charset="0"/>
                            </a:rPr>
                            <m:t>3</m:t>
                          </m:r>
                        </m:num>
                        <m:den>
                          <m:r>
                            <a:rPr lang="en-US" sz="2000" b="0" i="1">
                              <a:latin typeface="Cambria Math" panose="02040503050406030204" pitchFamily="18" charset="0"/>
                            </a:rPr>
                            <m:t>2</m:t>
                          </m:r>
                        </m:den>
                      </m:f>
                      <m:r>
                        <a:rPr lang="en-US" sz="2000" b="0" i="1" smtClean="0">
                          <a:latin typeface="Cambria Math" panose="02040503050406030204" pitchFamily="18" charset="0"/>
                        </a:rPr>
                        <m:t>, </m:t>
                      </m:r>
                      <m:sSub>
                        <m:sSubPr>
                          <m:ctrlPr>
                            <a:rPr lang="en-US" sz="2000" i="1">
                              <a:latin typeface="Cambria Math" panose="02040503050406030204" pitchFamily="18" charset="0"/>
                            </a:rPr>
                          </m:ctrlPr>
                        </m:sSubPr>
                        <m:e>
                          <m:r>
                            <a:rPr lang="en-US" sz="2000" b="0" i="1">
                              <a:latin typeface="Cambria Math" panose="02040503050406030204" pitchFamily="18" charset="0"/>
                            </a:rPr>
                            <m:t>𝑖𝑑𝑓</m:t>
                          </m:r>
                        </m:e>
                        <m:sub>
                          <m:r>
                            <a:rPr lang="en-US" sz="2000" b="0" i="1">
                              <a:latin typeface="Cambria Math" panose="02040503050406030204" pitchFamily="18" charset="0"/>
                            </a:rPr>
                            <m:t>8</m:t>
                          </m:r>
                        </m:sub>
                      </m:sSub>
                      <m:r>
                        <a:rPr lang="en-US" sz="2000" b="0" i="1">
                          <a:latin typeface="Cambria Math" panose="02040503050406030204" pitchFamily="18" charset="0"/>
                        </a:rPr>
                        <m:t>=</m:t>
                      </m:r>
                      <m:r>
                        <a:rPr lang="en-US" sz="2000" b="0" i="1">
                          <a:latin typeface="Cambria Math" panose="02040503050406030204" pitchFamily="18" charset="0"/>
                        </a:rPr>
                        <m:t>𝑙𝑜𝑔</m:t>
                      </m:r>
                      <m:f>
                        <m:fPr>
                          <m:ctrlPr>
                            <a:rPr lang="en-US" sz="2000" b="0" i="1">
                              <a:latin typeface="Cambria Math" panose="02040503050406030204" pitchFamily="18" charset="0"/>
                            </a:rPr>
                          </m:ctrlPr>
                        </m:fPr>
                        <m:num>
                          <m:r>
                            <a:rPr lang="en-US" sz="2000" b="0" i="1">
                              <a:latin typeface="Cambria Math" panose="02040503050406030204" pitchFamily="18" charset="0"/>
                            </a:rPr>
                            <m:t>3</m:t>
                          </m:r>
                        </m:num>
                        <m:den>
                          <m:r>
                            <a:rPr lang="en-US" sz="2000" b="0" i="1">
                              <a:latin typeface="Cambria Math" panose="02040503050406030204" pitchFamily="18" charset="0"/>
                            </a:rPr>
                            <m:t>1</m:t>
                          </m:r>
                        </m:den>
                      </m:f>
                    </m:oMath>
                  </m:oMathPara>
                </a14:m>
                <a:endParaRPr lang="en-US" sz="2000" dirty="0"/>
              </a:p>
            </p:txBody>
          </p:sp>
        </mc:Choice>
        <mc:Fallback xmlns="">
          <p:sp>
            <p:nvSpPr>
              <p:cNvPr id="9" name="文本框 8">
                <a:extLst>
                  <a:ext uri="{FF2B5EF4-FFF2-40B4-BE49-F238E27FC236}">
                    <a16:creationId xmlns:a16="http://schemas.microsoft.com/office/drawing/2014/main" id="{61A4069F-88FC-4817-B4DE-73A071829812}"/>
                  </a:ext>
                </a:extLst>
              </p:cNvPr>
              <p:cNvSpPr txBox="1">
                <a:spLocks noRot="1" noChangeAspect="1" noMove="1" noResize="1" noEditPoints="1" noAdjustHandles="1" noChangeArrowheads="1" noChangeShapeType="1" noTextEdit="1"/>
              </p:cNvSpPr>
              <p:nvPr/>
            </p:nvSpPr>
            <p:spPr>
              <a:xfrm>
                <a:off x="7313730" y="3007934"/>
                <a:ext cx="3310964" cy="2768450"/>
              </a:xfrm>
              <a:prstGeom prst="rect">
                <a:avLst/>
              </a:prstGeom>
              <a:blipFill>
                <a:blip r:embed="rId4"/>
                <a:stretch>
                  <a:fillRect/>
                </a:stretch>
              </a:blipFill>
            </p:spPr>
            <p:txBody>
              <a:bodyPr/>
              <a:lstStyle/>
              <a:p>
                <a:r>
                  <a:rPr lang="en-US">
                    <a:noFill/>
                  </a:rPr>
                  <a:t> </a:t>
                </a:r>
              </a:p>
            </p:txBody>
          </p:sp>
        </mc:Fallback>
      </mc:AlternateContent>
      <p:sp>
        <p:nvSpPr>
          <p:cNvPr id="2" name="Slide Number Placeholder 4">
            <a:extLst>
              <a:ext uri="{FF2B5EF4-FFF2-40B4-BE49-F238E27FC236}">
                <a16:creationId xmlns:a16="http://schemas.microsoft.com/office/drawing/2014/main" id="{FD226FBE-AAE9-22FB-4132-E4A7D927D806}"/>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49</a:t>
            </a:fld>
            <a:endParaRPr kumimoji="0" lang="en-US" altLang="zh-TW" sz="1200" dirty="0">
              <a:latin typeface="+mn-lt"/>
            </a:endParaRPr>
          </a:p>
        </p:txBody>
      </p:sp>
    </p:spTree>
    <p:extLst>
      <p:ext uri="{BB962C8B-B14F-4D97-AF65-F5344CB8AC3E}">
        <p14:creationId xmlns:p14="http://schemas.microsoft.com/office/powerpoint/2010/main" val="3801965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2EF9C3EF-98EB-4C77-AAD8-1FC34CE959F2}"/>
              </a:ext>
            </a:extLst>
          </p:cNvPr>
          <p:cNvSpPr txBox="1">
            <a:spLocks/>
          </p:cNvSpPr>
          <p:nvPr/>
        </p:nvSpPr>
        <p:spPr bwMode="auto">
          <a:xfrm>
            <a:off x="609600" y="155448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a:lstStyle>
          <a:p>
            <a:pPr>
              <a:spcBef>
                <a:spcPts val="600"/>
              </a:spcBef>
            </a:pPr>
            <a:r>
              <a:rPr lang="en-US" altLang="zh-CN" kern="0" dirty="0"/>
              <a:t>Text Pre-Processing (Normalization)</a:t>
            </a:r>
          </a:p>
        </p:txBody>
      </p:sp>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2" name="Slide Number Placeholder 4">
            <a:extLst>
              <a:ext uri="{FF2B5EF4-FFF2-40B4-BE49-F238E27FC236}">
                <a16:creationId xmlns:a16="http://schemas.microsoft.com/office/drawing/2014/main" id="{8E28D7A8-F772-66D0-E77E-D14B7E716459}"/>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5</a:t>
            </a:fld>
            <a:endParaRPr kumimoji="0" lang="en-US" altLang="zh-TW" sz="1200" b="0" dirty="0">
              <a:solidFill>
                <a:srgbClr val="000000"/>
              </a:solidFill>
              <a:latin typeface="+mn-lt"/>
            </a:endParaRPr>
          </a:p>
        </p:txBody>
      </p:sp>
      <p:grpSp>
        <p:nvGrpSpPr>
          <p:cNvPr id="10" name="Group 9"/>
          <p:cNvGrpSpPr/>
          <p:nvPr/>
        </p:nvGrpSpPr>
        <p:grpSpPr>
          <a:xfrm>
            <a:off x="1143000" y="2319867"/>
            <a:ext cx="9906000" cy="3242733"/>
            <a:chOff x="152400" y="719667"/>
            <a:chExt cx="9906000" cy="3242733"/>
          </a:xfrm>
        </p:grpSpPr>
        <p:sp>
          <p:nvSpPr>
            <p:cNvPr id="6" name="Right Arrow 5"/>
            <p:cNvSpPr/>
            <p:nvPr/>
          </p:nvSpPr>
          <p:spPr>
            <a:xfrm>
              <a:off x="152400" y="719667"/>
              <a:ext cx="9906000" cy="3242733"/>
            </a:xfrm>
            <a:prstGeom prst="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7" name="Freeform 6"/>
            <p:cNvSpPr/>
            <p:nvPr/>
          </p:nvSpPr>
          <p:spPr>
            <a:xfrm>
              <a:off x="2768600" y="1692487"/>
              <a:ext cx="2108200" cy="1126914"/>
            </a:xfrm>
            <a:custGeom>
              <a:avLst/>
              <a:gdLst>
                <a:gd name="connsiteX0" fmla="*/ 0 w 2438400"/>
                <a:gd name="connsiteY0" fmla="*/ 216186 h 1297093"/>
                <a:gd name="connsiteX1" fmla="*/ 216186 w 2438400"/>
                <a:gd name="connsiteY1" fmla="*/ 0 h 1297093"/>
                <a:gd name="connsiteX2" fmla="*/ 2222214 w 2438400"/>
                <a:gd name="connsiteY2" fmla="*/ 0 h 1297093"/>
                <a:gd name="connsiteX3" fmla="*/ 2438400 w 2438400"/>
                <a:gd name="connsiteY3" fmla="*/ 216186 h 1297093"/>
                <a:gd name="connsiteX4" fmla="*/ 2438400 w 2438400"/>
                <a:gd name="connsiteY4" fmla="*/ 1080907 h 1297093"/>
                <a:gd name="connsiteX5" fmla="*/ 2222214 w 2438400"/>
                <a:gd name="connsiteY5" fmla="*/ 1297093 h 1297093"/>
                <a:gd name="connsiteX6" fmla="*/ 216186 w 2438400"/>
                <a:gd name="connsiteY6" fmla="*/ 1297093 h 1297093"/>
                <a:gd name="connsiteX7" fmla="*/ 0 w 2438400"/>
                <a:gd name="connsiteY7" fmla="*/ 1080907 h 1297093"/>
                <a:gd name="connsiteX8" fmla="*/ 0 w 2438400"/>
                <a:gd name="connsiteY8" fmla="*/ 216186 h 129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297093">
                  <a:moveTo>
                    <a:pt x="0" y="216186"/>
                  </a:moveTo>
                  <a:cubicBezTo>
                    <a:pt x="0" y="96790"/>
                    <a:pt x="96790" y="0"/>
                    <a:pt x="216186" y="0"/>
                  </a:cubicBezTo>
                  <a:lnTo>
                    <a:pt x="2222214" y="0"/>
                  </a:lnTo>
                  <a:cubicBezTo>
                    <a:pt x="2341610" y="0"/>
                    <a:pt x="2438400" y="96790"/>
                    <a:pt x="2438400" y="216186"/>
                  </a:cubicBezTo>
                  <a:lnTo>
                    <a:pt x="2438400" y="1080907"/>
                  </a:lnTo>
                  <a:cubicBezTo>
                    <a:pt x="2438400" y="1200303"/>
                    <a:pt x="2341610" y="1297093"/>
                    <a:pt x="2222214" y="1297093"/>
                  </a:cubicBezTo>
                  <a:lnTo>
                    <a:pt x="216186" y="1297093"/>
                  </a:lnTo>
                  <a:cubicBezTo>
                    <a:pt x="96790" y="1297093"/>
                    <a:pt x="0" y="1200303"/>
                    <a:pt x="0" y="1080907"/>
                  </a:cubicBezTo>
                  <a:lnTo>
                    <a:pt x="0" y="216186"/>
                  </a:lnTo>
                  <a:close/>
                </a:path>
              </a:pathLst>
            </a:custGeom>
            <a:solidFill>
              <a:schemeClr val="accent2">
                <a:lumMod val="20000"/>
                <a:lumOff val="8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4759" tIns="154759" rIns="154759" bIns="154759" numCol="1" spcCol="1270" anchor="ctr" anchorCtr="0">
              <a:noAutofit/>
            </a:bodyPr>
            <a:lstStyle/>
            <a:p>
              <a:pPr lvl="0" algn="ctr" defTabSz="1066800">
                <a:lnSpc>
                  <a:spcPct val="90000"/>
                </a:lnSpc>
                <a:spcAft>
                  <a:spcPct val="35000"/>
                </a:spcAft>
              </a:pPr>
              <a:r>
                <a:rPr lang="en-US" sz="2400" b="0" dirty="0">
                  <a:solidFill>
                    <a:schemeClr val="tx1"/>
                  </a:solidFill>
                  <a:latin typeface="Calibri" panose="020F0502020204030204" pitchFamily="34" charset="0"/>
                  <a:ea typeface="Calibri" panose="020F0502020204030204" pitchFamily="34" charset="0"/>
                  <a:cs typeface="Calibri" panose="020F0502020204030204" pitchFamily="34" charset="0"/>
                </a:rPr>
                <a:t>Word Tokenization</a:t>
              </a:r>
              <a:endParaRPr lang="en-US" sz="2400" dirty="0">
                <a:solidFill>
                  <a:schemeClr val="tx1"/>
                </a:solidFill>
              </a:endParaRPr>
            </a:p>
          </p:txBody>
        </p:sp>
        <p:sp>
          <p:nvSpPr>
            <p:cNvPr id="8" name="Freeform 7"/>
            <p:cNvSpPr/>
            <p:nvPr/>
          </p:nvSpPr>
          <p:spPr>
            <a:xfrm>
              <a:off x="5207000" y="1692487"/>
              <a:ext cx="2108200" cy="1126914"/>
            </a:xfrm>
            <a:custGeom>
              <a:avLst/>
              <a:gdLst>
                <a:gd name="connsiteX0" fmla="*/ 0 w 2438400"/>
                <a:gd name="connsiteY0" fmla="*/ 216186 h 1297093"/>
                <a:gd name="connsiteX1" fmla="*/ 216186 w 2438400"/>
                <a:gd name="connsiteY1" fmla="*/ 0 h 1297093"/>
                <a:gd name="connsiteX2" fmla="*/ 2222214 w 2438400"/>
                <a:gd name="connsiteY2" fmla="*/ 0 h 1297093"/>
                <a:gd name="connsiteX3" fmla="*/ 2438400 w 2438400"/>
                <a:gd name="connsiteY3" fmla="*/ 216186 h 1297093"/>
                <a:gd name="connsiteX4" fmla="*/ 2438400 w 2438400"/>
                <a:gd name="connsiteY4" fmla="*/ 1080907 h 1297093"/>
                <a:gd name="connsiteX5" fmla="*/ 2222214 w 2438400"/>
                <a:gd name="connsiteY5" fmla="*/ 1297093 h 1297093"/>
                <a:gd name="connsiteX6" fmla="*/ 216186 w 2438400"/>
                <a:gd name="connsiteY6" fmla="*/ 1297093 h 1297093"/>
                <a:gd name="connsiteX7" fmla="*/ 0 w 2438400"/>
                <a:gd name="connsiteY7" fmla="*/ 1080907 h 1297093"/>
                <a:gd name="connsiteX8" fmla="*/ 0 w 2438400"/>
                <a:gd name="connsiteY8" fmla="*/ 216186 h 129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297093">
                  <a:moveTo>
                    <a:pt x="0" y="216186"/>
                  </a:moveTo>
                  <a:cubicBezTo>
                    <a:pt x="0" y="96790"/>
                    <a:pt x="96790" y="0"/>
                    <a:pt x="216186" y="0"/>
                  </a:cubicBezTo>
                  <a:lnTo>
                    <a:pt x="2222214" y="0"/>
                  </a:lnTo>
                  <a:cubicBezTo>
                    <a:pt x="2341610" y="0"/>
                    <a:pt x="2438400" y="96790"/>
                    <a:pt x="2438400" y="216186"/>
                  </a:cubicBezTo>
                  <a:lnTo>
                    <a:pt x="2438400" y="1080907"/>
                  </a:lnTo>
                  <a:cubicBezTo>
                    <a:pt x="2438400" y="1200303"/>
                    <a:pt x="2341610" y="1297093"/>
                    <a:pt x="2222214" y="1297093"/>
                  </a:cubicBezTo>
                  <a:lnTo>
                    <a:pt x="216186" y="1297093"/>
                  </a:lnTo>
                  <a:cubicBezTo>
                    <a:pt x="96790" y="1297093"/>
                    <a:pt x="0" y="1200303"/>
                    <a:pt x="0" y="1080907"/>
                  </a:cubicBezTo>
                  <a:lnTo>
                    <a:pt x="0" y="216186"/>
                  </a:lnTo>
                  <a:close/>
                </a:path>
              </a:pathLst>
            </a:custGeom>
            <a:solidFill>
              <a:schemeClr val="accent2">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4759" tIns="154759" rIns="154759" bIns="154759" numCol="1" spcCol="1270" anchor="ctr" anchorCtr="0">
              <a:noAutofit/>
            </a:bodyPr>
            <a:lstStyle/>
            <a:p>
              <a:pPr lvl="0" algn="ctr" defTabSz="1066800">
                <a:lnSpc>
                  <a:spcPct val="90000"/>
                </a:lnSpc>
                <a:spcAft>
                  <a:spcPct val="35000"/>
                </a:spcAft>
              </a:pPr>
              <a:r>
                <a:rPr lang="en-US" sz="2400" b="0" dirty="0">
                  <a:solidFill>
                    <a:schemeClr val="tx1"/>
                  </a:solidFill>
                  <a:latin typeface="Calibri" panose="020F0502020204030204" pitchFamily="34" charset="0"/>
                  <a:ea typeface="Calibri" panose="020F0502020204030204" pitchFamily="34" charset="0"/>
                  <a:cs typeface="Calibri" panose="020F0502020204030204" pitchFamily="34" charset="0"/>
                </a:rPr>
                <a:t>Word Normalization</a:t>
              </a:r>
              <a:endParaRPr lang="en-US" sz="2400" kern="1200" dirty="0">
                <a:solidFill>
                  <a:schemeClr val="tx1"/>
                </a:solidFill>
              </a:endParaRPr>
            </a:p>
          </p:txBody>
        </p:sp>
        <p:sp>
          <p:nvSpPr>
            <p:cNvPr id="9" name="Freeform 8"/>
            <p:cNvSpPr/>
            <p:nvPr/>
          </p:nvSpPr>
          <p:spPr>
            <a:xfrm>
              <a:off x="7721600" y="1692487"/>
              <a:ext cx="2336800" cy="1126914"/>
            </a:xfrm>
            <a:custGeom>
              <a:avLst/>
              <a:gdLst>
                <a:gd name="connsiteX0" fmla="*/ 0 w 2438400"/>
                <a:gd name="connsiteY0" fmla="*/ 216186 h 1297093"/>
                <a:gd name="connsiteX1" fmla="*/ 216186 w 2438400"/>
                <a:gd name="connsiteY1" fmla="*/ 0 h 1297093"/>
                <a:gd name="connsiteX2" fmla="*/ 2222214 w 2438400"/>
                <a:gd name="connsiteY2" fmla="*/ 0 h 1297093"/>
                <a:gd name="connsiteX3" fmla="*/ 2438400 w 2438400"/>
                <a:gd name="connsiteY3" fmla="*/ 216186 h 1297093"/>
                <a:gd name="connsiteX4" fmla="*/ 2438400 w 2438400"/>
                <a:gd name="connsiteY4" fmla="*/ 1080907 h 1297093"/>
                <a:gd name="connsiteX5" fmla="*/ 2222214 w 2438400"/>
                <a:gd name="connsiteY5" fmla="*/ 1297093 h 1297093"/>
                <a:gd name="connsiteX6" fmla="*/ 216186 w 2438400"/>
                <a:gd name="connsiteY6" fmla="*/ 1297093 h 1297093"/>
                <a:gd name="connsiteX7" fmla="*/ 0 w 2438400"/>
                <a:gd name="connsiteY7" fmla="*/ 1080907 h 1297093"/>
                <a:gd name="connsiteX8" fmla="*/ 0 w 2438400"/>
                <a:gd name="connsiteY8" fmla="*/ 216186 h 129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297093">
                  <a:moveTo>
                    <a:pt x="0" y="216186"/>
                  </a:moveTo>
                  <a:cubicBezTo>
                    <a:pt x="0" y="96790"/>
                    <a:pt x="96790" y="0"/>
                    <a:pt x="216186" y="0"/>
                  </a:cubicBezTo>
                  <a:lnTo>
                    <a:pt x="2222214" y="0"/>
                  </a:lnTo>
                  <a:cubicBezTo>
                    <a:pt x="2341610" y="0"/>
                    <a:pt x="2438400" y="96790"/>
                    <a:pt x="2438400" y="216186"/>
                  </a:cubicBezTo>
                  <a:lnTo>
                    <a:pt x="2438400" y="1080907"/>
                  </a:lnTo>
                  <a:cubicBezTo>
                    <a:pt x="2438400" y="1200303"/>
                    <a:pt x="2341610" y="1297093"/>
                    <a:pt x="2222214" y="1297093"/>
                  </a:cubicBezTo>
                  <a:lnTo>
                    <a:pt x="216186" y="1297093"/>
                  </a:lnTo>
                  <a:cubicBezTo>
                    <a:pt x="96790" y="1297093"/>
                    <a:pt x="0" y="1200303"/>
                    <a:pt x="0" y="1080907"/>
                  </a:cubicBezTo>
                  <a:lnTo>
                    <a:pt x="0" y="216186"/>
                  </a:lnTo>
                  <a:close/>
                </a:path>
              </a:pathLst>
            </a:custGeom>
            <a:solidFill>
              <a:schemeClr val="accent2">
                <a:lumMod val="60000"/>
                <a:lumOff val="4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9999" tIns="169999" rIns="169999" bIns="169999" numCol="1" spcCol="1270" anchor="ctr" anchorCtr="0">
              <a:noAutofit/>
            </a:bodyPr>
            <a:lstStyle/>
            <a:p>
              <a:pPr lvl="0" algn="ctr" defTabSz="1244600">
                <a:lnSpc>
                  <a:spcPct val="90000"/>
                </a:lnSpc>
                <a:spcAft>
                  <a:spcPct val="35000"/>
                </a:spcAft>
              </a:pPr>
              <a:r>
                <a:rPr lang="en-US" sz="2400" b="0" dirty="0">
                  <a:solidFill>
                    <a:schemeClr val="tx1"/>
                  </a:solidFill>
                  <a:latin typeface="Calibri" panose="020F0502020204030204" pitchFamily="34" charset="0"/>
                  <a:ea typeface="Calibri" panose="020F0502020204030204" pitchFamily="34" charset="0"/>
                  <a:cs typeface="Calibri" panose="020F0502020204030204" pitchFamily="34" charset="0"/>
                </a:rPr>
                <a:t>Word Lemmatization/Stemming</a:t>
              </a:r>
            </a:p>
          </p:txBody>
        </p:sp>
        <p:sp>
          <p:nvSpPr>
            <p:cNvPr id="12" name="Freeform 11"/>
            <p:cNvSpPr/>
            <p:nvPr/>
          </p:nvSpPr>
          <p:spPr>
            <a:xfrm>
              <a:off x="330200" y="1692487"/>
              <a:ext cx="2108200" cy="1126914"/>
            </a:xfrm>
            <a:custGeom>
              <a:avLst/>
              <a:gdLst>
                <a:gd name="connsiteX0" fmla="*/ 0 w 2438400"/>
                <a:gd name="connsiteY0" fmla="*/ 216186 h 1297093"/>
                <a:gd name="connsiteX1" fmla="*/ 216186 w 2438400"/>
                <a:gd name="connsiteY1" fmla="*/ 0 h 1297093"/>
                <a:gd name="connsiteX2" fmla="*/ 2222214 w 2438400"/>
                <a:gd name="connsiteY2" fmla="*/ 0 h 1297093"/>
                <a:gd name="connsiteX3" fmla="*/ 2438400 w 2438400"/>
                <a:gd name="connsiteY3" fmla="*/ 216186 h 1297093"/>
                <a:gd name="connsiteX4" fmla="*/ 2438400 w 2438400"/>
                <a:gd name="connsiteY4" fmla="*/ 1080907 h 1297093"/>
                <a:gd name="connsiteX5" fmla="*/ 2222214 w 2438400"/>
                <a:gd name="connsiteY5" fmla="*/ 1297093 h 1297093"/>
                <a:gd name="connsiteX6" fmla="*/ 216186 w 2438400"/>
                <a:gd name="connsiteY6" fmla="*/ 1297093 h 1297093"/>
                <a:gd name="connsiteX7" fmla="*/ 0 w 2438400"/>
                <a:gd name="connsiteY7" fmla="*/ 1080907 h 1297093"/>
                <a:gd name="connsiteX8" fmla="*/ 0 w 2438400"/>
                <a:gd name="connsiteY8" fmla="*/ 216186 h 129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1297093">
                  <a:moveTo>
                    <a:pt x="0" y="216186"/>
                  </a:moveTo>
                  <a:cubicBezTo>
                    <a:pt x="0" y="96790"/>
                    <a:pt x="96790" y="0"/>
                    <a:pt x="216186" y="0"/>
                  </a:cubicBezTo>
                  <a:lnTo>
                    <a:pt x="2222214" y="0"/>
                  </a:lnTo>
                  <a:cubicBezTo>
                    <a:pt x="2341610" y="0"/>
                    <a:pt x="2438400" y="96790"/>
                    <a:pt x="2438400" y="216186"/>
                  </a:cubicBezTo>
                  <a:lnTo>
                    <a:pt x="2438400" y="1080907"/>
                  </a:lnTo>
                  <a:cubicBezTo>
                    <a:pt x="2438400" y="1200303"/>
                    <a:pt x="2341610" y="1297093"/>
                    <a:pt x="2222214" y="1297093"/>
                  </a:cubicBezTo>
                  <a:lnTo>
                    <a:pt x="216186" y="1297093"/>
                  </a:lnTo>
                  <a:cubicBezTo>
                    <a:pt x="96790" y="1297093"/>
                    <a:pt x="0" y="1200303"/>
                    <a:pt x="0" y="1080907"/>
                  </a:cubicBezTo>
                  <a:lnTo>
                    <a:pt x="0" y="216186"/>
                  </a:lnTo>
                  <a:close/>
                </a:path>
              </a:pathLst>
            </a:custGeom>
            <a:solidFill>
              <a:schemeClr val="accent3">
                <a:lumMod val="9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9999" tIns="169999" rIns="169999" bIns="169999" numCol="1" spcCol="1270" anchor="ctr" anchorCtr="0">
              <a:noAutofit/>
            </a:bodyPr>
            <a:lstStyle/>
            <a:p>
              <a:pPr lvl="0" algn="ctr" defTabSz="1066800">
                <a:lnSpc>
                  <a:spcPct val="90000"/>
                </a:lnSpc>
                <a:spcAft>
                  <a:spcPct val="35000"/>
                </a:spcAft>
              </a:pPr>
              <a:r>
                <a:rPr lang="en-US" sz="2400" b="0" dirty="0">
                  <a:solidFill>
                    <a:schemeClr val="tx1"/>
                  </a:solidFill>
                  <a:latin typeface="Calibri" panose="020F0502020204030204" pitchFamily="34" charset="0"/>
                  <a:ea typeface="Calibri" panose="020F0502020204030204" pitchFamily="34" charset="0"/>
                  <a:cs typeface="Calibri" panose="020F0502020204030204" pitchFamily="34" charset="0"/>
                </a:rPr>
                <a:t>Sentence Segmentation</a:t>
              </a:r>
              <a:endParaRPr lang="en-US" sz="2400" dirty="0">
                <a:solidFill>
                  <a:schemeClr val="tx1"/>
                </a:solidFill>
              </a:endParaRPr>
            </a:p>
          </p:txBody>
        </p:sp>
      </p:grpSp>
    </p:spTree>
    <p:extLst>
      <p:ext uri="{BB962C8B-B14F-4D97-AF65-F5344CB8AC3E}">
        <p14:creationId xmlns:p14="http://schemas.microsoft.com/office/powerpoint/2010/main" val="79784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graphicFrame>
        <p:nvGraphicFramePr>
          <p:cNvPr id="15" name="Group 87">
            <a:extLst>
              <a:ext uri="{FF2B5EF4-FFF2-40B4-BE49-F238E27FC236}">
                <a16:creationId xmlns:a16="http://schemas.microsoft.com/office/drawing/2014/main" id="{08EA31CD-ED79-4BA7-83CB-4ED663837957}"/>
              </a:ext>
            </a:extLst>
          </p:cNvPr>
          <p:cNvGraphicFramePr>
            <a:graphicFrameLocks noGrp="1"/>
          </p:cNvGraphicFramePr>
          <p:nvPr>
            <p:extLst>
              <p:ext uri="{D42A27DB-BD31-4B8C-83A1-F6EECF244321}">
                <p14:modId xmlns:p14="http://schemas.microsoft.com/office/powerpoint/2010/main" val="1632984051"/>
              </p:ext>
            </p:extLst>
          </p:nvPr>
        </p:nvGraphicFramePr>
        <p:xfrm>
          <a:off x="3505200" y="1676400"/>
          <a:ext cx="3339905" cy="2190750"/>
        </p:xfrm>
        <a:graphic>
          <a:graphicData uri="http://schemas.openxmlformats.org/drawingml/2006/table">
            <a:tbl>
              <a:tblPr/>
              <a:tblGrid>
                <a:gridCol w="667611">
                  <a:extLst>
                    <a:ext uri="{9D8B030D-6E8A-4147-A177-3AD203B41FA5}">
                      <a16:colId xmlns:a16="http://schemas.microsoft.com/office/drawing/2014/main" val="3492321308"/>
                    </a:ext>
                  </a:extLst>
                </a:gridCol>
                <a:gridCol w="666716">
                  <a:extLst>
                    <a:ext uri="{9D8B030D-6E8A-4147-A177-3AD203B41FA5}">
                      <a16:colId xmlns:a16="http://schemas.microsoft.com/office/drawing/2014/main" val="3002668330"/>
                    </a:ext>
                  </a:extLst>
                </a:gridCol>
                <a:gridCol w="668073">
                  <a:extLst>
                    <a:ext uri="{9D8B030D-6E8A-4147-A177-3AD203B41FA5}">
                      <a16:colId xmlns:a16="http://schemas.microsoft.com/office/drawing/2014/main" val="864396809"/>
                    </a:ext>
                  </a:extLst>
                </a:gridCol>
                <a:gridCol w="668073">
                  <a:extLst>
                    <a:ext uri="{9D8B030D-6E8A-4147-A177-3AD203B41FA5}">
                      <a16:colId xmlns:a16="http://schemas.microsoft.com/office/drawing/2014/main" val="2193965518"/>
                    </a:ext>
                  </a:extLst>
                </a:gridCol>
                <a:gridCol w="669432">
                  <a:extLst>
                    <a:ext uri="{9D8B030D-6E8A-4147-A177-3AD203B41FA5}">
                      <a16:colId xmlns:a16="http://schemas.microsoft.com/office/drawing/2014/main" val="4197720823"/>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tf</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563518739"/>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2555988597"/>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3017563314"/>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908219614"/>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351242901"/>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5</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3769201920"/>
                  </a:ext>
                </a:extLst>
              </a:tr>
            </a:tbl>
          </a:graphicData>
        </a:graphic>
      </p:graphicFrame>
      <p:graphicFrame>
        <p:nvGraphicFramePr>
          <p:cNvPr id="21" name="Group 118">
            <a:extLst>
              <a:ext uri="{FF2B5EF4-FFF2-40B4-BE49-F238E27FC236}">
                <a16:creationId xmlns:a16="http://schemas.microsoft.com/office/drawing/2014/main" id="{6CB9CA1D-61BF-4A37-8795-837C8B4FAEF2}"/>
              </a:ext>
            </a:extLst>
          </p:cNvPr>
          <p:cNvGraphicFramePr>
            <a:graphicFrameLocks noGrp="1"/>
          </p:cNvGraphicFramePr>
          <p:nvPr>
            <p:extLst>
              <p:ext uri="{D42A27DB-BD31-4B8C-83A1-F6EECF244321}">
                <p14:modId xmlns:p14="http://schemas.microsoft.com/office/powerpoint/2010/main" val="2489344056"/>
              </p:ext>
            </p:extLst>
          </p:nvPr>
        </p:nvGraphicFramePr>
        <p:xfrm>
          <a:off x="1905000" y="4133850"/>
          <a:ext cx="8382004" cy="2190750"/>
        </p:xfrm>
        <a:graphic>
          <a:graphicData uri="http://schemas.openxmlformats.org/drawingml/2006/table">
            <a:tbl>
              <a:tblPr/>
              <a:tblGrid>
                <a:gridCol w="727096">
                  <a:extLst>
                    <a:ext uri="{9D8B030D-6E8A-4147-A177-3AD203B41FA5}">
                      <a16:colId xmlns:a16="http://schemas.microsoft.com/office/drawing/2014/main" val="3802961777"/>
                    </a:ext>
                  </a:extLst>
                </a:gridCol>
                <a:gridCol w="1913727">
                  <a:extLst>
                    <a:ext uri="{9D8B030D-6E8A-4147-A177-3AD203B41FA5}">
                      <a16:colId xmlns:a16="http://schemas.microsoft.com/office/drawing/2014/main" val="791188358"/>
                    </a:ext>
                  </a:extLst>
                </a:gridCol>
                <a:gridCol w="1913727">
                  <a:extLst>
                    <a:ext uri="{9D8B030D-6E8A-4147-A177-3AD203B41FA5}">
                      <a16:colId xmlns:a16="http://schemas.microsoft.com/office/drawing/2014/main" val="3010810495"/>
                    </a:ext>
                  </a:extLst>
                </a:gridCol>
                <a:gridCol w="1913727">
                  <a:extLst>
                    <a:ext uri="{9D8B030D-6E8A-4147-A177-3AD203B41FA5}">
                      <a16:colId xmlns:a16="http://schemas.microsoft.com/office/drawing/2014/main" val="114349238"/>
                    </a:ext>
                  </a:extLst>
                </a:gridCol>
                <a:gridCol w="1913727">
                  <a:extLst>
                    <a:ext uri="{9D8B030D-6E8A-4147-A177-3AD203B41FA5}">
                      <a16:colId xmlns:a16="http://schemas.microsoft.com/office/drawing/2014/main" val="3102775227"/>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tf-idf</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95814767"/>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log(4/2)=0.30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log(4/2)=0.30</a:t>
                      </a:r>
                      <a:endParaRPr kumimoji="1" lang="en-US"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642121201"/>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log(4/2)=0.30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log(4/2)=0.30</a:t>
                      </a:r>
                      <a:endParaRPr kumimoji="1" lang="en-US"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36530663"/>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log(4/3)=</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0.</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log(4/3)=</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0.</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log(4/3)=</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0.</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455850355"/>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log(4/2)=0.30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log(4/2)=0.30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088415069"/>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5</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log(4/3)=</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0.</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log(4/3)=</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0.</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log(4/3)=</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0.</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89761756"/>
                  </a:ext>
                </a:extLst>
              </a:tr>
            </a:tbl>
          </a:graphicData>
        </a:graphic>
      </p:graphicFrame>
      <p:graphicFrame>
        <p:nvGraphicFramePr>
          <p:cNvPr id="22" name="Group 87">
            <a:extLst>
              <a:ext uri="{FF2B5EF4-FFF2-40B4-BE49-F238E27FC236}">
                <a16:creationId xmlns:a16="http://schemas.microsoft.com/office/drawing/2014/main" id="{2269B415-0D05-4CD6-829B-BD9C1836901D}"/>
              </a:ext>
            </a:extLst>
          </p:cNvPr>
          <p:cNvGraphicFramePr>
            <a:graphicFrameLocks noGrp="1"/>
          </p:cNvGraphicFramePr>
          <p:nvPr>
            <p:extLst>
              <p:ext uri="{D42A27DB-BD31-4B8C-83A1-F6EECF244321}">
                <p14:modId xmlns:p14="http://schemas.microsoft.com/office/powerpoint/2010/main" val="1270381748"/>
              </p:ext>
            </p:extLst>
          </p:nvPr>
        </p:nvGraphicFramePr>
        <p:xfrm>
          <a:off x="6934200" y="1676400"/>
          <a:ext cx="672905" cy="2190750"/>
        </p:xfrm>
        <a:graphic>
          <a:graphicData uri="http://schemas.openxmlformats.org/drawingml/2006/table">
            <a:tbl>
              <a:tblPr/>
              <a:tblGrid>
                <a:gridCol w="672905">
                  <a:extLst>
                    <a:ext uri="{9D8B030D-6E8A-4147-A177-3AD203B41FA5}">
                      <a16:colId xmlns:a16="http://schemas.microsoft.com/office/drawing/2014/main" val="2443753068"/>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df</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876007773"/>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525824095"/>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78757490"/>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611591518"/>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4294062102"/>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dirty="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609239286"/>
                  </a:ext>
                </a:extLst>
              </a:tr>
            </a:tbl>
          </a:graphicData>
        </a:graphic>
      </p:graphicFrame>
      <p:graphicFrame>
        <p:nvGraphicFramePr>
          <p:cNvPr id="23" name="Group 87">
            <a:extLst>
              <a:ext uri="{FF2B5EF4-FFF2-40B4-BE49-F238E27FC236}">
                <a16:creationId xmlns:a16="http://schemas.microsoft.com/office/drawing/2014/main" id="{D14B4D3C-0545-443A-AB2F-A8B48FCE8F03}"/>
              </a:ext>
            </a:extLst>
          </p:cNvPr>
          <p:cNvGraphicFramePr>
            <a:graphicFrameLocks noGrp="1"/>
          </p:cNvGraphicFramePr>
          <p:nvPr>
            <p:extLst>
              <p:ext uri="{D42A27DB-BD31-4B8C-83A1-F6EECF244321}">
                <p14:modId xmlns:p14="http://schemas.microsoft.com/office/powerpoint/2010/main" val="1682556032"/>
              </p:ext>
            </p:extLst>
          </p:nvPr>
        </p:nvGraphicFramePr>
        <p:xfrm>
          <a:off x="7696199" y="1676400"/>
          <a:ext cx="1066800" cy="2190750"/>
        </p:xfrm>
        <a:graphic>
          <a:graphicData uri="http://schemas.openxmlformats.org/drawingml/2006/table">
            <a:tbl>
              <a:tblPr/>
              <a:tblGrid>
                <a:gridCol w="1066800">
                  <a:extLst>
                    <a:ext uri="{9D8B030D-6E8A-4147-A177-3AD203B41FA5}">
                      <a16:colId xmlns:a16="http://schemas.microsoft.com/office/drawing/2014/main" val="20000"/>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idf</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log(</a:t>
                      </a:r>
                      <a:r>
                        <a:rPr kumimoji="1" lang="en-GB" altLang="zh-TW" sz="20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Calibri" panose="020F0502020204030204" pitchFamily="34" charset="0"/>
                        </a:rPr>
                        <a:t>4</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log(</a:t>
                      </a:r>
                      <a:r>
                        <a:rPr kumimoji="1" lang="en-GB" altLang="zh-TW" sz="20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Calibri" panose="020F0502020204030204" pitchFamily="34" charset="0"/>
                        </a:rPr>
                        <a:t>4</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log(</a:t>
                      </a:r>
                      <a:r>
                        <a:rPr kumimoji="1" lang="en-GB" altLang="zh-TW" sz="20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Calibri" panose="020F0502020204030204" pitchFamily="34" charset="0"/>
                        </a:rPr>
                        <a:t>4</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log(</a:t>
                      </a:r>
                      <a:r>
                        <a:rPr kumimoji="1" lang="en-GB" altLang="zh-TW" sz="20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Calibri" panose="020F0502020204030204" pitchFamily="34" charset="0"/>
                        </a:rPr>
                        <a:t>4</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log(</a:t>
                      </a:r>
                      <a:r>
                        <a:rPr kumimoji="1" lang="en-GB" altLang="zh-TW" sz="20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Calibri" panose="020F0502020204030204" pitchFamily="34" charset="0"/>
                        </a:rPr>
                        <a:t>4</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 name="Slide Number Placeholder 4">
            <a:extLst>
              <a:ext uri="{FF2B5EF4-FFF2-40B4-BE49-F238E27FC236}">
                <a16:creationId xmlns:a16="http://schemas.microsoft.com/office/drawing/2014/main" id="{A4909342-484A-FA99-AC4C-6A102B62DA5E}"/>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50</a:t>
            </a:fld>
            <a:endParaRPr kumimoji="0" lang="en-US" altLang="zh-TW" sz="1200" dirty="0">
              <a:latin typeface="+mn-lt"/>
            </a:endParaRPr>
          </a:p>
        </p:txBody>
      </p:sp>
    </p:spTree>
    <p:extLst>
      <p:ext uri="{BB962C8B-B14F-4D97-AF65-F5344CB8AC3E}">
        <p14:creationId xmlns:p14="http://schemas.microsoft.com/office/powerpoint/2010/main" val="1798791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Term Weighting Schemes</a:t>
            </a:r>
          </a:p>
          <a:p>
            <a:pPr lvl="1">
              <a:spcBef>
                <a:spcPts val="600"/>
              </a:spcBef>
            </a:pPr>
            <a:endParaRPr lang="en-US" altLang="zh-CN" sz="2400" dirty="0"/>
          </a:p>
        </p:txBody>
      </p:sp>
      <p:graphicFrame>
        <p:nvGraphicFramePr>
          <p:cNvPr id="17" name="Group 84">
            <a:extLst>
              <a:ext uri="{FF2B5EF4-FFF2-40B4-BE49-F238E27FC236}">
                <a16:creationId xmlns:a16="http://schemas.microsoft.com/office/drawing/2014/main" id="{82335B97-7225-43E0-A409-725BCD1F95B7}"/>
              </a:ext>
            </a:extLst>
          </p:cNvPr>
          <p:cNvGraphicFramePr>
            <a:graphicFrameLocks noGrp="1"/>
          </p:cNvGraphicFramePr>
          <p:nvPr>
            <p:extLst>
              <p:ext uri="{D42A27DB-BD31-4B8C-83A1-F6EECF244321}">
                <p14:modId xmlns:p14="http://schemas.microsoft.com/office/powerpoint/2010/main" val="3856295130"/>
              </p:ext>
            </p:extLst>
          </p:nvPr>
        </p:nvGraphicFramePr>
        <p:xfrm>
          <a:off x="3850481" y="2225417"/>
          <a:ext cx="4491037" cy="2190750"/>
        </p:xfrm>
        <a:graphic>
          <a:graphicData uri="http://schemas.openxmlformats.org/drawingml/2006/table">
            <a:tbl>
              <a:tblPr/>
              <a:tblGrid>
                <a:gridCol w="763587">
                  <a:extLst>
                    <a:ext uri="{9D8B030D-6E8A-4147-A177-3AD203B41FA5}">
                      <a16:colId xmlns:a16="http://schemas.microsoft.com/office/drawing/2014/main" val="450996843"/>
                    </a:ext>
                  </a:extLst>
                </a:gridCol>
                <a:gridCol w="931863">
                  <a:extLst>
                    <a:ext uri="{9D8B030D-6E8A-4147-A177-3AD203B41FA5}">
                      <a16:colId xmlns:a16="http://schemas.microsoft.com/office/drawing/2014/main" val="2299164083"/>
                    </a:ext>
                  </a:extLst>
                </a:gridCol>
                <a:gridCol w="931862">
                  <a:extLst>
                    <a:ext uri="{9D8B030D-6E8A-4147-A177-3AD203B41FA5}">
                      <a16:colId xmlns:a16="http://schemas.microsoft.com/office/drawing/2014/main" val="54581751"/>
                    </a:ext>
                  </a:extLst>
                </a:gridCol>
                <a:gridCol w="931863">
                  <a:extLst>
                    <a:ext uri="{9D8B030D-6E8A-4147-A177-3AD203B41FA5}">
                      <a16:colId xmlns:a16="http://schemas.microsoft.com/office/drawing/2014/main" val="1482035261"/>
                    </a:ext>
                  </a:extLst>
                </a:gridCol>
                <a:gridCol w="931862">
                  <a:extLst>
                    <a:ext uri="{9D8B030D-6E8A-4147-A177-3AD203B41FA5}">
                      <a16:colId xmlns:a16="http://schemas.microsoft.com/office/drawing/2014/main" val="3130338942"/>
                    </a:ext>
                  </a:extLst>
                </a:gridCol>
              </a:tblGrid>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d</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40715430"/>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0.30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0.30</a:t>
                      </a:r>
                      <a:endParaRPr kumimoji="1" lang="en-US"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451877201"/>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0.30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0.30</a:t>
                      </a:r>
                      <a:endParaRPr kumimoji="1" lang="en-US"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41373151"/>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3</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153166316"/>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4</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tabLst/>
                      </a:pPr>
                      <a:r>
                        <a:rPr kumimoji="1" lang="en-US" altLang="zh-TW" sz="20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0</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0.30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rPr>
                        <a:t>0.30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sym typeface="Symbol" panose="05050102010706020507" pitchFamily="18" charset="2"/>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071767231"/>
                  </a:ext>
                </a:extLst>
              </a:tr>
              <a:tr h="365125">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t</a:t>
                      </a:r>
                      <a:r>
                        <a:rPr kumimoji="1" lang="en-GB" altLang="zh-CN" sz="2000" b="0" i="0" u="none" strike="noStrike" cap="none" normalizeH="0" baseline="-2500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5</a:t>
                      </a: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lvl1pPr>
                        <a:spcBef>
                          <a:spcPct val="20000"/>
                        </a:spcBef>
                        <a:buClr>
                          <a:schemeClr val="bg2"/>
                        </a:buClr>
                        <a:buSzPct val="75000"/>
                        <a:buFont typeface="Wingdings" panose="05000000000000000000" pitchFamily="2" charset="2"/>
                        <a:defRPr kumimoji="1" sz="22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defRPr kumimoji="1" sz="2100">
                          <a:solidFill>
                            <a:srgbClr val="0000CC"/>
                          </a:solidFill>
                          <a:latin typeface="Arial" panose="020B0604020202020204" pitchFamily="34" charset="0"/>
                          <a:ea typeface="新細明體" panose="02020500000000000000" pitchFamily="18" charset="-12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0.</a:t>
                      </a:r>
                      <a:r>
                        <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1</a:t>
                      </a:r>
                      <a:r>
                        <a:rPr kumimoji="1" lang="en-GB" altLang="zh-TW"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2</a:t>
                      </a:r>
                      <a:endParaRPr kumimoji="1" lang="en-GB"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marL="0" marR="0" marT="0" marB="0" anchor="ctr" anchorCtr="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67347127"/>
                  </a:ext>
                </a:extLst>
              </a:tr>
            </a:tbl>
          </a:graphicData>
        </a:graphic>
      </p:graphicFrame>
      <p:grpSp>
        <p:nvGrpSpPr>
          <p:cNvPr id="21" name="Group 3">
            <a:extLst>
              <a:ext uri="{FF2B5EF4-FFF2-40B4-BE49-F238E27FC236}">
                <a16:creationId xmlns:a16="http://schemas.microsoft.com/office/drawing/2014/main" id="{D52B93C2-9693-40A6-AF73-D2FBB4B8D0F3}"/>
              </a:ext>
            </a:extLst>
          </p:cNvPr>
          <p:cNvGrpSpPr>
            <a:grpSpLocks/>
          </p:cNvGrpSpPr>
          <p:nvPr/>
        </p:nvGrpSpPr>
        <p:grpSpPr bwMode="auto">
          <a:xfrm>
            <a:off x="3048001" y="4781550"/>
            <a:ext cx="1262625" cy="1466850"/>
            <a:chOff x="2852459" y="5029200"/>
            <a:chExt cx="1262341" cy="1466850"/>
          </a:xfrm>
        </p:grpSpPr>
        <p:sp>
          <p:nvSpPr>
            <p:cNvPr id="22" name="AutoShape 6">
              <a:extLst>
                <a:ext uri="{FF2B5EF4-FFF2-40B4-BE49-F238E27FC236}">
                  <a16:creationId xmlns:a16="http://schemas.microsoft.com/office/drawing/2014/main" id="{5623E813-07F5-4986-870B-773A82602BCE}"/>
                </a:ext>
              </a:extLst>
            </p:cNvPr>
            <p:cNvSpPr>
              <a:spLocks noChangeArrowheads="1"/>
            </p:cNvSpPr>
            <p:nvPr/>
          </p:nvSpPr>
          <p:spPr bwMode="auto">
            <a:xfrm>
              <a:off x="3429000" y="5029200"/>
              <a:ext cx="685800" cy="146685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dirty="0">
                  <a:solidFill>
                    <a:srgbClr val="000000"/>
                  </a:solidFill>
                  <a:latin typeface="Calibri" panose="020F0502020204030204" pitchFamily="34" charset="0"/>
                  <a:cs typeface="Calibri" panose="020F0502020204030204" pitchFamily="34" charset="0"/>
                </a:rPr>
                <a:t>0.3</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0.12</a:t>
              </a:r>
            </a:p>
          </p:txBody>
        </p:sp>
        <p:sp>
          <p:nvSpPr>
            <p:cNvPr id="23" name="Rectangle 2">
              <a:extLst>
                <a:ext uri="{FF2B5EF4-FFF2-40B4-BE49-F238E27FC236}">
                  <a16:creationId xmlns:a16="http://schemas.microsoft.com/office/drawing/2014/main" id="{F8DF1A87-5A5E-45EB-84E7-7FC11B3A0827}"/>
                </a:ext>
              </a:extLst>
            </p:cNvPr>
            <p:cNvSpPr>
              <a:spLocks noChangeArrowheads="1"/>
            </p:cNvSpPr>
            <p:nvPr/>
          </p:nvSpPr>
          <p:spPr bwMode="auto">
            <a:xfrm>
              <a:off x="2852459" y="5562600"/>
              <a:ext cx="53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GB" altLang="zh-CN" sz="2000" b="0">
                  <a:latin typeface="Calibri" panose="020F0502020204030204" pitchFamily="34" charset="0"/>
                  <a:ea typeface="宋体" panose="02010600030101010101" pitchFamily="2" charset="-122"/>
                  <a:cs typeface="Calibri" panose="020F0502020204030204" pitchFamily="34" charset="0"/>
                </a:rPr>
                <a:t>d</a:t>
              </a:r>
              <a:r>
                <a:rPr lang="en-GB" altLang="zh-CN" sz="2000" b="0" baseline="-25000">
                  <a:latin typeface="Calibri" panose="020F0502020204030204" pitchFamily="34" charset="0"/>
                  <a:ea typeface="宋体" panose="02010600030101010101" pitchFamily="2" charset="-122"/>
                  <a:cs typeface="Calibri" panose="020F0502020204030204" pitchFamily="34" charset="0"/>
                </a:rPr>
                <a:t>1</a:t>
              </a:r>
              <a:r>
                <a:rPr lang="en-GB" altLang="zh-CN" sz="2000" b="0">
                  <a:latin typeface="Calibri" panose="020F0502020204030204" pitchFamily="34" charset="0"/>
                  <a:ea typeface="宋体" panose="02010600030101010101" pitchFamily="2" charset="-122"/>
                  <a:cs typeface="Calibri" panose="020F0502020204030204" pitchFamily="34" charset="0"/>
                </a:rPr>
                <a:t>=</a:t>
              </a:r>
            </a:p>
          </p:txBody>
        </p:sp>
      </p:grpSp>
      <p:grpSp>
        <p:nvGrpSpPr>
          <p:cNvPr id="24" name="Group 4">
            <a:extLst>
              <a:ext uri="{FF2B5EF4-FFF2-40B4-BE49-F238E27FC236}">
                <a16:creationId xmlns:a16="http://schemas.microsoft.com/office/drawing/2014/main" id="{BBAAFF25-C2C9-4D26-86CE-667728DCC0E7}"/>
              </a:ext>
            </a:extLst>
          </p:cNvPr>
          <p:cNvGrpSpPr>
            <a:grpSpLocks/>
          </p:cNvGrpSpPr>
          <p:nvPr/>
        </p:nvGrpSpPr>
        <p:grpSpPr bwMode="auto">
          <a:xfrm>
            <a:off x="4562476" y="4781550"/>
            <a:ext cx="1262625" cy="1466850"/>
            <a:chOff x="3766858" y="5029200"/>
            <a:chExt cx="1262342" cy="1466850"/>
          </a:xfrm>
        </p:grpSpPr>
        <p:sp>
          <p:nvSpPr>
            <p:cNvPr id="25" name="AutoShape 6">
              <a:extLst>
                <a:ext uri="{FF2B5EF4-FFF2-40B4-BE49-F238E27FC236}">
                  <a16:creationId xmlns:a16="http://schemas.microsoft.com/office/drawing/2014/main" id="{DA594630-5F41-4ABF-B533-2E1669D90F71}"/>
                </a:ext>
              </a:extLst>
            </p:cNvPr>
            <p:cNvSpPr>
              <a:spLocks noChangeArrowheads="1"/>
            </p:cNvSpPr>
            <p:nvPr/>
          </p:nvSpPr>
          <p:spPr bwMode="auto">
            <a:xfrm>
              <a:off x="4343400" y="5029200"/>
              <a:ext cx="685800" cy="146685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0.12</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0.12</a:t>
              </a:r>
            </a:p>
          </p:txBody>
        </p:sp>
        <p:sp>
          <p:nvSpPr>
            <p:cNvPr id="26" name="Rectangle 20">
              <a:extLst>
                <a:ext uri="{FF2B5EF4-FFF2-40B4-BE49-F238E27FC236}">
                  <a16:creationId xmlns:a16="http://schemas.microsoft.com/office/drawing/2014/main" id="{8905797B-BB45-4D24-937A-46C71D0B2C07}"/>
                </a:ext>
              </a:extLst>
            </p:cNvPr>
            <p:cNvSpPr>
              <a:spLocks noChangeArrowheads="1"/>
            </p:cNvSpPr>
            <p:nvPr/>
          </p:nvSpPr>
          <p:spPr bwMode="auto">
            <a:xfrm>
              <a:off x="3766858" y="5562600"/>
              <a:ext cx="53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GB" altLang="zh-CN" sz="2000" b="0">
                  <a:latin typeface="Calibri" panose="020F0502020204030204" pitchFamily="34" charset="0"/>
                  <a:ea typeface="宋体" panose="02010600030101010101" pitchFamily="2" charset="-122"/>
                  <a:cs typeface="Calibri" panose="020F0502020204030204" pitchFamily="34" charset="0"/>
                </a:rPr>
                <a:t>d</a:t>
              </a:r>
              <a:r>
                <a:rPr lang="en-US" altLang="zh-CN" sz="2000" b="0" baseline="-25000">
                  <a:latin typeface="Calibri" panose="020F0502020204030204" pitchFamily="34" charset="0"/>
                  <a:ea typeface="宋体" panose="02010600030101010101" pitchFamily="2" charset="-122"/>
                  <a:cs typeface="Calibri" panose="020F0502020204030204" pitchFamily="34" charset="0"/>
                </a:rPr>
                <a:t>2</a:t>
              </a:r>
              <a:r>
                <a:rPr lang="en-GB" altLang="zh-CN" sz="2000" b="0">
                  <a:latin typeface="Calibri" panose="020F0502020204030204" pitchFamily="34" charset="0"/>
                  <a:ea typeface="宋体" panose="02010600030101010101" pitchFamily="2" charset="-122"/>
                  <a:cs typeface="Calibri" panose="020F0502020204030204" pitchFamily="34" charset="0"/>
                </a:rPr>
                <a:t>=</a:t>
              </a:r>
            </a:p>
          </p:txBody>
        </p:sp>
      </p:grpSp>
      <p:grpSp>
        <p:nvGrpSpPr>
          <p:cNvPr id="27" name="Group 5">
            <a:extLst>
              <a:ext uri="{FF2B5EF4-FFF2-40B4-BE49-F238E27FC236}">
                <a16:creationId xmlns:a16="http://schemas.microsoft.com/office/drawing/2014/main" id="{FD815E64-0A62-4ECE-BAF4-EF0745A1708C}"/>
              </a:ext>
            </a:extLst>
          </p:cNvPr>
          <p:cNvGrpSpPr>
            <a:grpSpLocks/>
          </p:cNvGrpSpPr>
          <p:nvPr/>
        </p:nvGrpSpPr>
        <p:grpSpPr bwMode="auto">
          <a:xfrm>
            <a:off x="6086476" y="4781550"/>
            <a:ext cx="1262625" cy="1466850"/>
            <a:chOff x="4681258" y="5029200"/>
            <a:chExt cx="1262342" cy="1466850"/>
          </a:xfrm>
        </p:grpSpPr>
        <p:sp>
          <p:nvSpPr>
            <p:cNvPr id="28" name="AutoShape 6">
              <a:extLst>
                <a:ext uri="{FF2B5EF4-FFF2-40B4-BE49-F238E27FC236}">
                  <a16:creationId xmlns:a16="http://schemas.microsoft.com/office/drawing/2014/main" id="{88BA7A2D-2FD6-4251-945B-BDF4370BE642}"/>
                </a:ext>
              </a:extLst>
            </p:cNvPr>
            <p:cNvSpPr>
              <a:spLocks noChangeArrowheads="1"/>
            </p:cNvSpPr>
            <p:nvPr/>
          </p:nvSpPr>
          <p:spPr bwMode="auto">
            <a:xfrm>
              <a:off x="5257800" y="5029200"/>
              <a:ext cx="685800" cy="146685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0.12</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dirty="0">
                  <a:solidFill>
                    <a:srgbClr val="000000"/>
                  </a:solidFill>
                  <a:latin typeface="Calibri" panose="020F0502020204030204" pitchFamily="34" charset="0"/>
                  <a:cs typeface="Calibri" panose="020F0502020204030204" pitchFamily="34" charset="0"/>
                </a:rPr>
                <a:t>0</a:t>
              </a:r>
            </a:p>
          </p:txBody>
        </p:sp>
        <p:sp>
          <p:nvSpPr>
            <p:cNvPr id="29" name="Rectangle 22">
              <a:extLst>
                <a:ext uri="{FF2B5EF4-FFF2-40B4-BE49-F238E27FC236}">
                  <a16:creationId xmlns:a16="http://schemas.microsoft.com/office/drawing/2014/main" id="{15154465-9A61-4F44-8A65-1B1F249D9FBA}"/>
                </a:ext>
              </a:extLst>
            </p:cNvPr>
            <p:cNvSpPr>
              <a:spLocks noChangeArrowheads="1"/>
            </p:cNvSpPr>
            <p:nvPr/>
          </p:nvSpPr>
          <p:spPr bwMode="auto">
            <a:xfrm>
              <a:off x="4681258" y="5562600"/>
              <a:ext cx="53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GB" altLang="zh-CN" sz="2000" b="0">
                  <a:latin typeface="Calibri" panose="020F0502020204030204" pitchFamily="34" charset="0"/>
                  <a:ea typeface="宋体" panose="02010600030101010101" pitchFamily="2" charset="-122"/>
                  <a:cs typeface="Calibri" panose="020F0502020204030204" pitchFamily="34" charset="0"/>
                </a:rPr>
                <a:t>d</a:t>
              </a:r>
              <a:r>
                <a:rPr lang="en-US" altLang="zh-CN" sz="2000" b="0" baseline="-25000">
                  <a:latin typeface="Calibri" panose="020F0502020204030204" pitchFamily="34" charset="0"/>
                  <a:ea typeface="宋体" panose="02010600030101010101" pitchFamily="2" charset="-122"/>
                  <a:cs typeface="Calibri" panose="020F0502020204030204" pitchFamily="34" charset="0"/>
                </a:rPr>
                <a:t>3</a:t>
              </a:r>
              <a:r>
                <a:rPr lang="en-GB" altLang="zh-CN" sz="2000" b="0">
                  <a:latin typeface="Calibri" panose="020F0502020204030204" pitchFamily="34" charset="0"/>
                  <a:ea typeface="宋体" panose="02010600030101010101" pitchFamily="2" charset="-122"/>
                  <a:cs typeface="Calibri" panose="020F0502020204030204" pitchFamily="34" charset="0"/>
                </a:rPr>
                <a:t>=</a:t>
              </a:r>
            </a:p>
          </p:txBody>
        </p:sp>
      </p:grpSp>
      <p:grpSp>
        <p:nvGrpSpPr>
          <p:cNvPr id="30" name="Group 6">
            <a:extLst>
              <a:ext uri="{FF2B5EF4-FFF2-40B4-BE49-F238E27FC236}">
                <a16:creationId xmlns:a16="http://schemas.microsoft.com/office/drawing/2014/main" id="{FFB91306-880A-484E-9E60-E53FEC2BAA50}"/>
              </a:ext>
            </a:extLst>
          </p:cNvPr>
          <p:cNvGrpSpPr>
            <a:grpSpLocks/>
          </p:cNvGrpSpPr>
          <p:nvPr/>
        </p:nvGrpSpPr>
        <p:grpSpPr bwMode="auto">
          <a:xfrm>
            <a:off x="7610476" y="4781550"/>
            <a:ext cx="1262625" cy="1466850"/>
            <a:chOff x="5595658" y="5029200"/>
            <a:chExt cx="1262342" cy="1466850"/>
          </a:xfrm>
        </p:grpSpPr>
        <p:sp>
          <p:nvSpPr>
            <p:cNvPr id="31" name="AutoShape 6">
              <a:extLst>
                <a:ext uri="{FF2B5EF4-FFF2-40B4-BE49-F238E27FC236}">
                  <a16:creationId xmlns:a16="http://schemas.microsoft.com/office/drawing/2014/main" id="{E72C0348-1969-4C82-8A47-9881BBAF2D8C}"/>
                </a:ext>
              </a:extLst>
            </p:cNvPr>
            <p:cNvSpPr>
              <a:spLocks noChangeArrowheads="1"/>
            </p:cNvSpPr>
            <p:nvPr/>
          </p:nvSpPr>
          <p:spPr bwMode="auto">
            <a:xfrm>
              <a:off x="6172200" y="5029200"/>
              <a:ext cx="685800" cy="1466850"/>
            </a:xfrm>
            <a:prstGeom prst="bracketPair">
              <a:avLst>
                <a:gd name="adj" fmla="val 16667"/>
              </a:avLst>
            </a:prstGeom>
            <a:noFill/>
            <a:ln w="28575">
              <a:solidFill>
                <a:srgbClr val="CC99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000" b="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0.30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0.12</a:t>
              </a:r>
            </a:p>
            <a:p>
              <a:pPr algn="ctr" eaLnBrk="1" hangingPunct="1"/>
              <a:r>
                <a:rPr lang="en-US" altLang="zh-CN" sz="2000" b="0">
                  <a:solidFill>
                    <a:srgbClr val="000000"/>
                  </a:solidFill>
                  <a:latin typeface="Calibri" panose="020F0502020204030204" pitchFamily="34" charset="0"/>
                  <a:cs typeface="Calibri" panose="020F0502020204030204" pitchFamily="34" charset="0"/>
                </a:rPr>
                <a:t>0</a:t>
              </a:r>
            </a:p>
            <a:p>
              <a:pPr algn="ctr" eaLnBrk="1" hangingPunct="1"/>
              <a:r>
                <a:rPr lang="en-US" altLang="zh-CN" sz="2000" b="0">
                  <a:solidFill>
                    <a:srgbClr val="000000"/>
                  </a:solidFill>
                  <a:latin typeface="Calibri" panose="020F0502020204030204" pitchFamily="34" charset="0"/>
                  <a:cs typeface="Calibri" panose="020F0502020204030204" pitchFamily="34" charset="0"/>
                </a:rPr>
                <a:t>0.12</a:t>
              </a:r>
            </a:p>
          </p:txBody>
        </p:sp>
        <p:sp>
          <p:nvSpPr>
            <p:cNvPr id="32" name="Rectangle 24">
              <a:extLst>
                <a:ext uri="{FF2B5EF4-FFF2-40B4-BE49-F238E27FC236}">
                  <a16:creationId xmlns:a16="http://schemas.microsoft.com/office/drawing/2014/main" id="{BA68FB58-25AB-4531-9CB3-E8001D6EEF4F}"/>
                </a:ext>
              </a:extLst>
            </p:cNvPr>
            <p:cNvSpPr>
              <a:spLocks noChangeArrowheads="1"/>
            </p:cNvSpPr>
            <p:nvPr/>
          </p:nvSpPr>
          <p:spPr bwMode="auto">
            <a:xfrm>
              <a:off x="5595658" y="5562600"/>
              <a:ext cx="534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GB" altLang="zh-CN" sz="2000" b="0">
                  <a:latin typeface="Calibri" panose="020F0502020204030204" pitchFamily="34" charset="0"/>
                  <a:ea typeface="宋体" panose="02010600030101010101" pitchFamily="2" charset="-122"/>
                  <a:cs typeface="Calibri" panose="020F0502020204030204" pitchFamily="34" charset="0"/>
                </a:rPr>
                <a:t>d</a:t>
              </a:r>
              <a:r>
                <a:rPr lang="en-US" altLang="zh-CN" sz="2000" b="0" baseline="-25000">
                  <a:latin typeface="Calibri" panose="020F0502020204030204" pitchFamily="34" charset="0"/>
                  <a:ea typeface="宋体" panose="02010600030101010101" pitchFamily="2" charset="-122"/>
                  <a:cs typeface="Calibri" panose="020F0502020204030204" pitchFamily="34" charset="0"/>
                </a:rPr>
                <a:t>4</a:t>
              </a:r>
              <a:r>
                <a:rPr lang="en-GB" altLang="zh-CN" sz="2000" b="0">
                  <a:latin typeface="Calibri" panose="020F0502020204030204" pitchFamily="34" charset="0"/>
                  <a:ea typeface="宋体" panose="02010600030101010101" pitchFamily="2" charset="-122"/>
                  <a:cs typeface="Calibri" panose="020F0502020204030204" pitchFamily="34" charset="0"/>
                </a:rPr>
                <a:t>=</a:t>
              </a:r>
            </a:p>
          </p:txBody>
        </p:sp>
      </p:grpSp>
      <p:sp>
        <p:nvSpPr>
          <p:cNvPr id="2" name="Slide Number Placeholder 4">
            <a:extLst>
              <a:ext uri="{FF2B5EF4-FFF2-40B4-BE49-F238E27FC236}">
                <a16:creationId xmlns:a16="http://schemas.microsoft.com/office/drawing/2014/main" id="{2E1AB6C9-0675-6ADB-736B-27C9737B81B1}"/>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51</a:t>
            </a:fld>
            <a:endParaRPr kumimoji="0" lang="en-US" altLang="zh-TW" sz="1200" dirty="0">
              <a:latin typeface="+mn-lt"/>
            </a:endParaRPr>
          </a:p>
        </p:txBody>
      </p:sp>
      <p:sp>
        <p:nvSpPr>
          <p:cNvPr id="33" name="AutoShape 49">
            <a:extLst>
              <a:ext uri="{FF2B5EF4-FFF2-40B4-BE49-F238E27FC236}">
                <a16:creationId xmlns:a16="http://schemas.microsoft.com/office/drawing/2014/main" id="{C2738102-3EE1-4C6B-9D51-E24A6DD11062}"/>
              </a:ext>
            </a:extLst>
          </p:cNvPr>
          <p:cNvSpPr>
            <a:spLocks noChangeArrowheads="1"/>
          </p:cNvSpPr>
          <p:nvPr/>
        </p:nvSpPr>
        <p:spPr bwMode="auto">
          <a:xfrm>
            <a:off x="9375663" y="5314950"/>
            <a:ext cx="1618560" cy="822960"/>
          </a:xfrm>
          <a:prstGeom prst="wedgeRoundRectCallout">
            <a:avLst>
              <a:gd name="adj1" fmla="val -60630"/>
              <a:gd name="adj2" fmla="val 508"/>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Document Vectors</a:t>
            </a:r>
          </a:p>
        </p:txBody>
      </p:sp>
      <p:grpSp>
        <p:nvGrpSpPr>
          <p:cNvPr id="7" name="Group 6">
            <a:extLst>
              <a:ext uri="{FF2B5EF4-FFF2-40B4-BE49-F238E27FC236}">
                <a16:creationId xmlns:a16="http://schemas.microsoft.com/office/drawing/2014/main" id="{5907F0A1-8F78-3DC9-D0BE-FEE2F4A3C19B}"/>
              </a:ext>
            </a:extLst>
          </p:cNvPr>
          <p:cNvGrpSpPr/>
          <p:nvPr/>
        </p:nvGrpSpPr>
        <p:grpSpPr>
          <a:xfrm>
            <a:off x="2548308" y="2743200"/>
            <a:ext cx="1962732" cy="1600200"/>
            <a:chOff x="2548308" y="2743200"/>
            <a:chExt cx="1962732" cy="1600200"/>
          </a:xfrm>
        </p:grpSpPr>
        <p:grpSp>
          <p:nvGrpSpPr>
            <p:cNvPr id="3" name="Group 4">
              <a:extLst>
                <a:ext uri="{FF2B5EF4-FFF2-40B4-BE49-F238E27FC236}">
                  <a16:creationId xmlns:a16="http://schemas.microsoft.com/office/drawing/2014/main" id="{372F80A3-2B91-0601-67AC-639A63C42F0F}"/>
                </a:ext>
              </a:extLst>
            </p:cNvPr>
            <p:cNvGrpSpPr>
              <a:grpSpLocks/>
            </p:cNvGrpSpPr>
            <p:nvPr/>
          </p:nvGrpSpPr>
          <p:grpSpPr bwMode="auto">
            <a:xfrm>
              <a:off x="2548308" y="2744816"/>
              <a:ext cx="1490292" cy="1598584"/>
              <a:chOff x="1034298" y="3067050"/>
              <a:chExt cx="1490292" cy="1809750"/>
            </a:xfrm>
          </p:grpSpPr>
          <p:sp>
            <p:nvSpPr>
              <p:cNvPr id="4" name="Left Bracket 2">
                <a:extLst>
                  <a:ext uri="{FF2B5EF4-FFF2-40B4-BE49-F238E27FC236}">
                    <a16:creationId xmlns:a16="http://schemas.microsoft.com/office/drawing/2014/main" id="{A390EE58-CB68-417E-FDE2-443DB4C56764}"/>
                  </a:ext>
                </a:extLst>
              </p:cNvPr>
              <p:cNvSpPr>
                <a:spLocks/>
              </p:cNvSpPr>
              <p:nvPr/>
            </p:nvSpPr>
            <p:spPr bwMode="auto">
              <a:xfrm>
                <a:off x="2448390" y="3067050"/>
                <a:ext cx="76200" cy="1809750"/>
              </a:xfrm>
              <a:prstGeom prst="leftBracket">
                <a:avLst>
                  <a:gd name="adj" fmla="val 8356"/>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endParaRPr lang="en-US" altLang="en-US" b="0">
                  <a:latin typeface="Calibri" panose="020F0502020204030204" pitchFamily="34" charset="0"/>
                  <a:cs typeface="Calibri" panose="020F0502020204030204" pitchFamily="34" charset="0"/>
                </a:endParaRPr>
              </a:p>
            </p:txBody>
          </p:sp>
          <p:sp>
            <p:nvSpPr>
              <p:cNvPr id="5" name="Rectangle 3">
                <a:extLst>
                  <a:ext uri="{FF2B5EF4-FFF2-40B4-BE49-F238E27FC236}">
                    <a16:creationId xmlns:a16="http://schemas.microsoft.com/office/drawing/2014/main" id="{4B73B625-A106-6CE9-91BF-B94E5A96DED4}"/>
                  </a:ext>
                </a:extLst>
              </p:cNvPr>
              <p:cNvSpPr>
                <a:spLocks noChangeArrowheads="1"/>
              </p:cNvSpPr>
              <p:nvPr/>
            </p:nvSpPr>
            <p:spPr bwMode="auto">
              <a:xfrm>
                <a:off x="1034298" y="3664026"/>
                <a:ext cx="1261692" cy="5226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US" altLang="en-US" sz="2400" b="0" dirty="0">
                    <a:solidFill>
                      <a:srgbClr val="FF0000"/>
                    </a:solidFill>
                    <a:latin typeface="Calibri" panose="020F0502020204030204" pitchFamily="34" charset="0"/>
                    <a:cs typeface="Calibri" panose="020F0502020204030204" pitchFamily="34" charset="0"/>
                  </a:rPr>
                  <a:t>Feature</a:t>
                </a:r>
                <a:r>
                  <a:rPr lang="en-US" altLang="zh-CN" sz="2400" b="0" dirty="0">
                    <a:solidFill>
                      <a:srgbClr val="FF0000"/>
                    </a:solidFill>
                    <a:latin typeface="Calibri" panose="020F0502020204030204" pitchFamily="34" charset="0"/>
                    <a:cs typeface="Calibri" panose="020F0502020204030204" pitchFamily="34" charset="0"/>
                  </a:rPr>
                  <a:t>s</a:t>
                </a:r>
                <a:endParaRPr lang="en-US" altLang="en-US" sz="2400" b="0" dirty="0">
                  <a:solidFill>
                    <a:srgbClr val="FF0000"/>
                  </a:solidFill>
                  <a:latin typeface="Calibri" panose="020F0502020204030204" pitchFamily="34" charset="0"/>
                  <a:cs typeface="Calibri" panose="020F0502020204030204" pitchFamily="34" charset="0"/>
                </a:endParaRPr>
              </a:p>
            </p:txBody>
          </p:sp>
        </p:grpSp>
        <p:sp>
          <p:nvSpPr>
            <p:cNvPr id="6" name="Left Bracket 2">
              <a:extLst>
                <a:ext uri="{FF2B5EF4-FFF2-40B4-BE49-F238E27FC236}">
                  <a16:creationId xmlns:a16="http://schemas.microsoft.com/office/drawing/2014/main" id="{8D908CC1-61F2-ED95-E381-F59DAA06778A}"/>
                </a:ext>
              </a:extLst>
            </p:cNvPr>
            <p:cNvSpPr>
              <a:spLocks/>
            </p:cNvSpPr>
            <p:nvPr/>
          </p:nvSpPr>
          <p:spPr bwMode="auto">
            <a:xfrm rot="10800000">
              <a:off x="4434840" y="2743200"/>
              <a:ext cx="76200" cy="1598584"/>
            </a:xfrm>
            <a:prstGeom prst="leftBracket">
              <a:avLst>
                <a:gd name="adj" fmla="val 8356"/>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endParaRPr lang="en-US" altLang="en-US" b="0">
                <a:latin typeface="Calibri" panose="020F0502020204030204" pitchFamily="34" charset="0"/>
                <a:cs typeface="Calibri" panose="020F0502020204030204" pitchFamily="34" charset="0"/>
              </a:endParaRPr>
            </a:p>
          </p:txBody>
        </p:sp>
      </p:grpSp>
      <p:grpSp>
        <p:nvGrpSpPr>
          <p:cNvPr id="10" name="Group 9">
            <a:extLst>
              <a:ext uri="{FF2B5EF4-FFF2-40B4-BE49-F238E27FC236}">
                <a16:creationId xmlns:a16="http://schemas.microsoft.com/office/drawing/2014/main" id="{6BA985AB-B11E-0B4B-C789-7EDB68C6CBEF}"/>
              </a:ext>
            </a:extLst>
          </p:cNvPr>
          <p:cNvGrpSpPr/>
          <p:nvPr/>
        </p:nvGrpSpPr>
        <p:grpSpPr>
          <a:xfrm>
            <a:off x="7534276" y="2702867"/>
            <a:ext cx="1996126" cy="1638917"/>
            <a:chOff x="7534276" y="2702867"/>
            <a:chExt cx="1996126" cy="1638917"/>
          </a:xfrm>
        </p:grpSpPr>
        <p:sp>
          <p:nvSpPr>
            <p:cNvPr id="19" name="Left Bracket 2">
              <a:extLst>
                <a:ext uri="{FF2B5EF4-FFF2-40B4-BE49-F238E27FC236}">
                  <a16:creationId xmlns:a16="http://schemas.microsoft.com/office/drawing/2014/main" id="{AFEDCA28-2E3D-4D12-8BAB-18B54930F088}"/>
                </a:ext>
              </a:extLst>
            </p:cNvPr>
            <p:cNvSpPr>
              <a:spLocks/>
            </p:cNvSpPr>
            <p:nvPr/>
          </p:nvSpPr>
          <p:spPr bwMode="auto">
            <a:xfrm rot="10800000">
              <a:off x="8153402" y="2702867"/>
              <a:ext cx="76200" cy="1600200"/>
            </a:xfrm>
            <a:prstGeom prst="leftBracket">
              <a:avLst>
                <a:gd name="adj" fmla="val 8356"/>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endParaRPr lang="en-US" altLang="en-US" b="0">
                <a:latin typeface="Calibri" panose="020F0502020204030204" pitchFamily="34" charset="0"/>
                <a:cs typeface="Calibri" panose="020F0502020204030204" pitchFamily="34" charset="0"/>
              </a:endParaRPr>
            </a:p>
          </p:txBody>
        </p:sp>
        <p:sp>
          <p:nvSpPr>
            <p:cNvPr id="20" name="Rectangle 3">
              <a:extLst>
                <a:ext uri="{FF2B5EF4-FFF2-40B4-BE49-F238E27FC236}">
                  <a16:creationId xmlns:a16="http://schemas.microsoft.com/office/drawing/2014/main" id="{9D952D02-6C4D-44BF-9BDE-AD3C2AD380E0}"/>
                </a:ext>
              </a:extLst>
            </p:cNvPr>
            <p:cNvSpPr>
              <a:spLocks noChangeArrowheads="1"/>
            </p:cNvSpPr>
            <p:nvPr/>
          </p:nvSpPr>
          <p:spPr bwMode="auto">
            <a:xfrm>
              <a:off x="8320006" y="3013501"/>
              <a:ext cx="1210396" cy="83099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a:r>
                <a:rPr lang="en-US" altLang="en-US" sz="2400" b="0" dirty="0">
                  <a:solidFill>
                    <a:srgbClr val="FF0000"/>
                  </a:solidFill>
                  <a:latin typeface="Calibri" panose="020F0502020204030204" pitchFamily="34" charset="0"/>
                  <a:cs typeface="Calibri" panose="020F0502020204030204" pitchFamily="34" charset="0"/>
                </a:rPr>
                <a:t>Feature </a:t>
              </a:r>
            </a:p>
            <a:p>
              <a:pPr algn="ctr"/>
              <a:r>
                <a:rPr lang="en-US" altLang="zh-CN" sz="2400" b="0" dirty="0">
                  <a:solidFill>
                    <a:srgbClr val="FF0000"/>
                  </a:solidFill>
                  <a:latin typeface="Calibri" panose="020F0502020204030204" pitchFamily="34" charset="0"/>
                  <a:cs typeface="Calibri" panose="020F0502020204030204" pitchFamily="34" charset="0"/>
                </a:rPr>
                <a:t>Values</a:t>
              </a:r>
              <a:endParaRPr lang="en-US" altLang="en-US" sz="2400" b="0" dirty="0">
                <a:solidFill>
                  <a:srgbClr val="FF0000"/>
                </a:solidFill>
                <a:latin typeface="Calibri" panose="020F0502020204030204" pitchFamily="34" charset="0"/>
                <a:cs typeface="Calibri" panose="020F0502020204030204" pitchFamily="34" charset="0"/>
              </a:endParaRPr>
            </a:p>
          </p:txBody>
        </p:sp>
        <p:sp>
          <p:nvSpPr>
            <p:cNvPr id="9" name="Left Bracket 2">
              <a:extLst>
                <a:ext uri="{FF2B5EF4-FFF2-40B4-BE49-F238E27FC236}">
                  <a16:creationId xmlns:a16="http://schemas.microsoft.com/office/drawing/2014/main" id="{12C5EC52-414F-18DA-9C87-BCC3291B0974}"/>
                </a:ext>
              </a:extLst>
            </p:cNvPr>
            <p:cNvSpPr>
              <a:spLocks/>
            </p:cNvSpPr>
            <p:nvPr/>
          </p:nvSpPr>
          <p:spPr bwMode="auto">
            <a:xfrm>
              <a:off x="7534276" y="2743200"/>
              <a:ext cx="76200" cy="1598584"/>
            </a:xfrm>
            <a:prstGeom prst="leftBracket">
              <a:avLst>
                <a:gd name="adj" fmla="val 8356"/>
              </a:avLst>
            </a:prstGeom>
            <a:noFill/>
            <a:ln w="127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eaLnBrk="1" hangingPunct="1"/>
              <a:endParaRPr lang="en-US" altLang="en-US" b="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647888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par>
                                <p:cTn id="8" presetID="9"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dissolve">
                                      <p:cBhvr>
                                        <p:cTn id="10" dur="500"/>
                                        <p:tgtEl>
                                          <p:spTgt spid="24"/>
                                        </p:tgtEl>
                                      </p:cBhvr>
                                    </p:animEffect>
                                  </p:childTnLst>
                                </p:cTn>
                              </p:par>
                              <p:par>
                                <p:cTn id="11" presetID="9"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500"/>
                                        <p:tgtEl>
                                          <p:spTgt spid="3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dissolve">
                                      <p:cBhvr>
                                        <p:cTn id="19" dur="500"/>
                                        <p:tgtEl>
                                          <p:spTgt spid="3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right)">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Term Weighting Schemes</a:t>
            </a:r>
          </a:p>
          <a:p>
            <a:pPr lvl="1">
              <a:spcBef>
                <a:spcPts val="600"/>
              </a:spcBef>
            </a:pPr>
            <a:r>
              <a:rPr lang="en-US" altLang="zh-CN" dirty="0"/>
              <a:t>TF-IDF Variants</a:t>
            </a:r>
          </a:p>
          <a:p>
            <a:pPr lvl="1">
              <a:spcBef>
                <a:spcPts val="600"/>
              </a:spcBef>
            </a:pPr>
            <a:endParaRPr lang="en-US" altLang="zh-CN" sz="2400" dirty="0"/>
          </a:p>
          <a:p>
            <a:pPr lvl="1">
              <a:spcBef>
                <a:spcPts val="600"/>
              </a:spcBef>
            </a:pPr>
            <a:endParaRPr lang="en-US" altLang="zh-CN" sz="2400" dirty="0"/>
          </a:p>
          <a:p>
            <a:pPr lvl="1">
              <a:spcBef>
                <a:spcPts val="600"/>
              </a:spcBef>
            </a:pPr>
            <a:endParaRPr lang="en-US" altLang="zh-CN" sz="2400" dirty="0"/>
          </a:p>
          <a:p>
            <a:pPr lvl="1">
              <a:spcBef>
                <a:spcPts val="600"/>
              </a:spcBef>
            </a:pPr>
            <a:endParaRPr lang="en-US" altLang="zh-CN" sz="2400" dirty="0"/>
          </a:p>
        </p:txBody>
      </p:sp>
      <p:pic>
        <p:nvPicPr>
          <p:cNvPr id="4" name="Picture 3">
            <a:extLst>
              <a:ext uri="{FF2B5EF4-FFF2-40B4-BE49-F238E27FC236}">
                <a16:creationId xmlns:a16="http://schemas.microsoft.com/office/drawing/2014/main" id="{9D415D6D-23CE-4B40-97D4-5A0DAB0E6D8A}"/>
              </a:ext>
            </a:extLst>
          </p:cNvPr>
          <p:cNvPicPr>
            <a:picLocks noChangeAspect="1"/>
          </p:cNvPicPr>
          <p:nvPr/>
        </p:nvPicPr>
        <p:blipFill>
          <a:blip r:embed="rId3"/>
          <a:stretch>
            <a:fillRect/>
          </a:stretch>
        </p:blipFill>
        <p:spPr>
          <a:xfrm>
            <a:off x="2506520" y="2667000"/>
            <a:ext cx="7178960" cy="2727883"/>
          </a:xfrm>
          <a:prstGeom prst="rect">
            <a:avLst/>
          </a:prstGeom>
        </p:spPr>
      </p:pic>
      <p:sp>
        <p:nvSpPr>
          <p:cNvPr id="2" name="Slide Number Placeholder 4">
            <a:extLst>
              <a:ext uri="{FF2B5EF4-FFF2-40B4-BE49-F238E27FC236}">
                <a16:creationId xmlns:a16="http://schemas.microsoft.com/office/drawing/2014/main" id="{792CA7CB-F0AF-D1DE-1D50-B0F35E86CAE5}"/>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52</a:t>
            </a:fld>
            <a:endParaRPr kumimoji="0" lang="en-US" altLang="zh-TW" sz="1200" dirty="0">
              <a:latin typeface="+mn-lt"/>
            </a:endParaRPr>
          </a:p>
        </p:txBody>
      </p:sp>
    </p:spTree>
    <p:extLst>
      <p:ext uri="{BB962C8B-B14F-4D97-AF65-F5344CB8AC3E}">
        <p14:creationId xmlns:p14="http://schemas.microsoft.com/office/powerpoint/2010/main" val="1784355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Representation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dirty="0"/>
              <a:t>Term Weighting Schemes</a:t>
            </a:r>
          </a:p>
          <a:p>
            <a:pPr lvl="1">
              <a:spcBef>
                <a:spcPts val="600"/>
              </a:spcBef>
            </a:pPr>
            <a:r>
              <a:rPr lang="en-US" altLang="zh-CN" dirty="0"/>
              <a:t>(Okapi) BM25 Weighting Scheme</a:t>
            </a:r>
          </a:p>
          <a:p>
            <a:pPr lvl="2">
              <a:spcBef>
                <a:spcPts val="600"/>
              </a:spcBef>
            </a:pPr>
            <a:endParaRPr lang="en-US" altLang="zh-CN" dirty="0"/>
          </a:p>
          <a:p>
            <a:pPr lvl="2">
              <a:spcBef>
                <a:spcPts val="600"/>
              </a:spcBef>
            </a:pPr>
            <a:endParaRPr lang="en-US" altLang="zh-CN" dirty="0"/>
          </a:p>
          <a:p>
            <a:pPr lvl="2">
              <a:spcBef>
                <a:spcPts val="600"/>
              </a:spcBef>
            </a:pPr>
            <a:endParaRPr lang="en-US" altLang="zh-CN" dirty="0"/>
          </a:p>
          <a:p>
            <a:pPr lvl="2">
              <a:spcBef>
                <a:spcPts val="600"/>
              </a:spcBef>
            </a:pPr>
            <a:endParaRPr lang="en-US" altLang="zh-CN" dirty="0"/>
          </a:p>
          <a:p>
            <a:pPr lvl="2">
              <a:spcBef>
                <a:spcPts val="600"/>
              </a:spcBef>
            </a:pPr>
            <a:endParaRPr lang="en-US" altLang="zh-CN" dirty="0"/>
          </a:p>
          <a:p>
            <a:pPr lvl="2">
              <a:spcBef>
                <a:spcPts val="600"/>
              </a:spcBef>
            </a:pPr>
            <a:endParaRPr lang="en-US" altLang="zh-CN" dirty="0"/>
          </a:p>
          <a:p>
            <a:pPr lvl="2">
              <a:spcBef>
                <a:spcPts val="600"/>
              </a:spcBef>
            </a:pPr>
            <a:endParaRPr lang="en-US" altLang="zh-CN" dirty="0"/>
          </a:p>
          <a:p>
            <a:pPr lvl="2">
              <a:spcBef>
                <a:spcPts val="600"/>
              </a:spcBef>
            </a:pPr>
            <a:r>
              <a:rPr lang="en-US" altLang="zh-CN" dirty="0">
                <a:hlinkClick r:id="rId3"/>
              </a:rPr>
              <a:t>Which BM25 Do You Mean? A Large-Scale Reproducibility Study of Scoring Variants</a:t>
            </a:r>
            <a:r>
              <a:rPr lang="en-US" altLang="zh-CN" dirty="0"/>
              <a:t>, ECIR’2020.</a:t>
            </a:r>
            <a:endParaRPr lang="en-US" altLang="zh-CN" sz="2400" dirty="0"/>
          </a:p>
        </p:txBody>
      </p:sp>
      <p:pic>
        <p:nvPicPr>
          <p:cNvPr id="3" name="Picture 2">
            <a:extLst>
              <a:ext uri="{FF2B5EF4-FFF2-40B4-BE49-F238E27FC236}">
                <a16:creationId xmlns:a16="http://schemas.microsoft.com/office/drawing/2014/main" id="{D7221A98-FBAA-40F7-9A4C-9AFECEEC2941}"/>
              </a:ext>
            </a:extLst>
          </p:cNvPr>
          <p:cNvPicPr>
            <a:picLocks noChangeAspect="1"/>
          </p:cNvPicPr>
          <p:nvPr/>
        </p:nvPicPr>
        <p:blipFill>
          <a:blip r:embed="rId4"/>
          <a:stretch>
            <a:fillRect/>
          </a:stretch>
        </p:blipFill>
        <p:spPr>
          <a:xfrm>
            <a:off x="3347761" y="2514600"/>
            <a:ext cx="5164223" cy="1504684"/>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C1EB312-C294-4E74-A1DA-B2D88E7AE6CC}"/>
                  </a:ext>
                </a:extLst>
              </p:cNvPr>
              <p:cNvSpPr>
                <a:spLocks noChangeArrowheads="1"/>
              </p:cNvSpPr>
              <p:nvPr/>
            </p:nvSpPr>
            <p:spPr bwMode="auto">
              <a:xfrm>
                <a:off x="1103640" y="4088271"/>
                <a:ext cx="10289520" cy="19389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14:m>
                  <m:oMath xmlns:m="http://schemas.openxmlformats.org/officeDocument/2006/math">
                    <m:r>
                      <a:rPr lang="en-US" altLang="en-US" sz="2400" b="0" i="1" dirty="0" smtClean="0">
                        <a:solidFill>
                          <a:srgbClr val="FF0000"/>
                        </a:solidFill>
                        <a:latin typeface="Cambria Math" panose="02040503050406030204" pitchFamily="18" charset="0"/>
                        <a:cs typeface="Calibri" panose="020F0502020204030204" pitchFamily="34" charset="0"/>
                      </a:rPr>
                      <m:t>𝑘</m:t>
                    </m:r>
                  </m:oMath>
                </a14:m>
                <a:r>
                  <a:rPr lang="en-US" altLang="en-US" sz="2400" b="0" dirty="0">
                    <a:latin typeface="Calibri" panose="020F0502020204030204" pitchFamily="34" charset="0"/>
                    <a:cs typeface="Calibri" panose="020F0502020204030204" pitchFamily="34" charset="0"/>
                  </a:rPr>
                  <a:t> adjusts the </a:t>
                </a:r>
                <a:r>
                  <a:rPr lang="en-US" altLang="en-US" sz="2400" b="0" dirty="0">
                    <a:solidFill>
                      <a:srgbClr val="FF0000"/>
                    </a:solidFill>
                    <a:latin typeface="Calibri" panose="020F0502020204030204" pitchFamily="34" charset="0"/>
                    <a:cs typeface="Calibri" panose="020F0502020204030204" pitchFamily="34" charset="0"/>
                  </a:rPr>
                  <a:t>balance between TF and IDF</a:t>
                </a:r>
                <a:r>
                  <a:rPr lang="en-US" altLang="en-US" sz="2400" b="0" dirty="0">
                    <a:latin typeface="Calibri" panose="020F0502020204030204" pitchFamily="34" charset="0"/>
                    <a:cs typeface="Calibri" panose="020F0502020204030204" pitchFamily="34" charset="0"/>
                  </a:rPr>
                  <a:t>. When </a:t>
                </a:r>
                <a14:m>
                  <m:oMath xmlns:m="http://schemas.openxmlformats.org/officeDocument/2006/math">
                    <m:r>
                      <a:rPr lang="en-US" altLang="en-US" sz="2400" b="0" i="1" dirty="0">
                        <a:latin typeface="Cambria Math" panose="02040503050406030204" pitchFamily="18" charset="0"/>
                        <a:cs typeface="Calibri" panose="020F0502020204030204" pitchFamily="34" charset="0"/>
                      </a:rPr>
                      <m:t>𝑘</m:t>
                    </m:r>
                  </m:oMath>
                </a14:m>
                <a:r>
                  <a:rPr lang="en-US" altLang="en-US" sz="2400" b="0" dirty="0">
                    <a:latin typeface="Calibri" panose="020F0502020204030204" pitchFamily="34" charset="0"/>
                    <a:cs typeface="Calibri" panose="020F0502020204030204" pitchFamily="34" charset="0"/>
                  </a:rPr>
                  <a:t> is 0, BM25 reverts to no use of term frequency, just a binary selection of terms in the query (plus </a:t>
                </a:r>
                <a:r>
                  <a:rPr lang="en-US" altLang="en-US" sz="2400" b="0" dirty="0" err="1">
                    <a:latin typeface="Calibri" panose="020F0502020204030204" pitchFamily="34" charset="0"/>
                    <a:cs typeface="Calibri" panose="020F0502020204030204" pitchFamily="34" charset="0"/>
                  </a:rPr>
                  <a:t>idf</a:t>
                </a:r>
                <a:r>
                  <a:rPr lang="en-US" altLang="en-US" sz="2400" b="0" dirty="0">
                    <a:latin typeface="Calibri" panose="020F0502020204030204" pitchFamily="34" charset="0"/>
                    <a:cs typeface="Calibri" panose="020F0502020204030204" pitchFamily="34" charset="0"/>
                  </a:rPr>
                  <a:t>). </a:t>
                </a:r>
                <a14:m>
                  <m:oMath xmlns:m="http://schemas.openxmlformats.org/officeDocument/2006/math">
                    <m:r>
                      <a:rPr lang="en-US" altLang="en-US" sz="2400" b="0" i="1" dirty="0">
                        <a:solidFill>
                          <a:srgbClr val="FF0000"/>
                        </a:solidFill>
                        <a:latin typeface="Cambria Math" panose="02040503050406030204" pitchFamily="18" charset="0"/>
                        <a:cs typeface="Calibri" panose="020F0502020204030204" pitchFamily="34" charset="0"/>
                      </a:rPr>
                      <m:t>𝑏</m:t>
                    </m:r>
                  </m:oMath>
                </a14:m>
                <a:r>
                  <a:rPr lang="en-US" altLang="en-US" sz="2400" b="0" dirty="0">
                    <a:latin typeface="Calibri" panose="020F0502020204030204" pitchFamily="34" charset="0"/>
                    <a:cs typeface="Calibri" panose="020F0502020204030204" pitchFamily="34" charset="0"/>
                  </a:rPr>
                  <a:t> controls the importance of </a:t>
                </a:r>
                <a:r>
                  <a:rPr lang="en-US" altLang="en-US" sz="2400" b="0" dirty="0">
                    <a:solidFill>
                      <a:srgbClr val="FF0000"/>
                    </a:solidFill>
                    <a:latin typeface="Calibri" panose="020F0502020204030204" pitchFamily="34" charset="0"/>
                    <a:cs typeface="Calibri" panose="020F0502020204030204" pitchFamily="34" charset="0"/>
                  </a:rPr>
                  <a:t>document length normalization</a:t>
                </a:r>
                <a:r>
                  <a:rPr lang="en-US" altLang="en-US" sz="2400" b="0" dirty="0">
                    <a:latin typeface="Calibri" panose="020F0502020204030204" pitchFamily="34" charset="0"/>
                    <a:cs typeface="Calibri" panose="020F0502020204030204" pitchFamily="34" charset="0"/>
                  </a:rPr>
                  <a:t>. When </a:t>
                </a:r>
                <a14:m>
                  <m:oMath xmlns:m="http://schemas.openxmlformats.org/officeDocument/2006/math">
                    <m:r>
                      <a:rPr lang="en-US" altLang="en-US" sz="2400" b="0" i="1" dirty="0">
                        <a:latin typeface="Cambria Math" panose="02040503050406030204" pitchFamily="18" charset="0"/>
                        <a:cs typeface="Calibri" panose="020F0502020204030204" pitchFamily="34" charset="0"/>
                      </a:rPr>
                      <m:t>𝑏</m:t>
                    </m:r>
                    <m:r>
                      <a:rPr lang="en-US" altLang="en-US" sz="2400" b="0" i="1" dirty="0">
                        <a:latin typeface="Cambria Math" panose="02040503050406030204" pitchFamily="18" charset="0"/>
                        <a:cs typeface="Calibri" panose="020F0502020204030204" pitchFamily="34" charset="0"/>
                      </a:rPr>
                      <m:t> </m:t>
                    </m:r>
                  </m:oMath>
                </a14:m>
                <a:r>
                  <a:rPr lang="en-US" altLang="en-US" sz="2400" b="0" dirty="0">
                    <a:latin typeface="Calibri" panose="020F0502020204030204" pitchFamily="34" charset="0"/>
                    <a:cs typeface="Calibri" panose="020F0502020204030204" pitchFamily="34" charset="0"/>
                  </a:rPr>
                  <a:t>is 0, there is no length scaling. It is suggested that the reasonable values are 𝑘 = [1.2, 2] and 𝑏 = 0.75. </a:t>
                </a:r>
              </a:p>
              <a:p>
                <a:endParaRPr lang="en-US" altLang="en-US" sz="2400" b="0" dirty="0">
                  <a:latin typeface="Calibri" panose="020F0502020204030204" pitchFamily="34" charset="0"/>
                  <a:cs typeface="Calibri" panose="020F0502020204030204" pitchFamily="34" charset="0"/>
                </a:endParaRPr>
              </a:p>
            </p:txBody>
          </p:sp>
        </mc:Choice>
        <mc:Fallback xmlns="">
          <p:sp>
            <p:nvSpPr>
              <p:cNvPr id="7" name="Rectangle 6">
                <a:extLst>
                  <a:ext uri="{FF2B5EF4-FFF2-40B4-BE49-F238E27FC236}">
                    <a16:creationId xmlns:a16="http://schemas.microsoft.com/office/drawing/2014/main" id="{AC1EB312-C294-4E74-A1DA-B2D88E7AE6CC}"/>
                  </a:ext>
                </a:extLst>
              </p:cNvPr>
              <p:cNvSpPr>
                <a:spLocks noRot="1" noChangeAspect="1" noMove="1" noResize="1" noEditPoints="1" noAdjustHandles="1" noChangeArrowheads="1" noChangeShapeType="1" noTextEdit="1"/>
              </p:cNvSpPr>
              <p:nvPr/>
            </p:nvSpPr>
            <p:spPr bwMode="auto">
              <a:xfrm>
                <a:off x="1103640" y="4088271"/>
                <a:ext cx="10289520" cy="1938992"/>
              </a:xfrm>
              <a:prstGeom prst="rect">
                <a:avLst/>
              </a:prstGeom>
              <a:blipFill>
                <a:blip r:embed="rId5"/>
                <a:stretch>
                  <a:fillRect l="-889" t="-2516" r="-16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Slide Number Placeholder 4">
            <a:extLst>
              <a:ext uri="{FF2B5EF4-FFF2-40B4-BE49-F238E27FC236}">
                <a16:creationId xmlns:a16="http://schemas.microsoft.com/office/drawing/2014/main" id="{B507A2FF-7886-B861-B961-17E0379BB642}"/>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53</a:t>
            </a:fld>
            <a:endParaRPr kumimoji="0" lang="en-US" altLang="zh-TW" sz="1200" dirty="0">
              <a:latin typeface="+mn-lt"/>
            </a:endParaRPr>
          </a:p>
        </p:txBody>
      </p:sp>
      <p:grpSp>
        <p:nvGrpSpPr>
          <p:cNvPr id="6" name="Group 5">
            <a:extLst>
              <a:ext uri="{FF2B5EF4-FFF2-40B4-BE49-F238E27FC236}">
                <a16:creationId xmlns:a16="http://schemas.microsoft.com/office/drawing/2014/main" id="{9AE530AE-3D27-7E81-034D-1B56C4DAE123}"/>
              </a:ext>
            </a:extLst>
          </p:cNvPr>
          <p:cNvGrpSpPr/>
          <p:nvPr/>
        </p:nvGrpSpPr>
        <p:grpSpPr>
          <a:xfrm>
            <a:off x="3962400" y="2579420"/>
            <a:ext cx="3352800" cy="1327020"/>
            <a:chOff x="3962400" y="2667000"/>
            <a:chExt cx="3352800" cy="1327020"/>
          </a:xfrm>
        </p:grpSpPr>
        <p:sp>
          <p:nvSpPr>
            <p:cNvPr id="4" name="Rectangle: Rounded Corners 3">
              <a:extLst>
                <a:ext uri="{FF2B5EF4-FFF2-40B4-BE49-F238E27FC236}">
                  <a16:creationId xmlns:a16="http://schemas.microsoft.com/office/drawing/2014/main" id="{2251DA15-138B-325D-617C-CCFC2AB7ED31}"/>
                </a:ext>
              </a:extLst>
            </p:cNvPr>
            <p:cNvSpPr/>
            <p:nvPr/>
          </p:nvSpPr>
          <p:spPr bwMode="auto">
            <a:xfrm>
              <a:off x="3962400" y="2667000"/>
              <a:ext cx="1143000" cy="1327020"/>
            </a:xfrm>
            <a:prstGeom prst="roundRect">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sp>
          <p:nvSpPr>
            <p:cNvPr id="5" name="Rectangle: Rounded Corners 4">
              <a:extLst>
                <a:ext uri="{FF2B5EF4-FFF2-40B4-BE49-F238E27FC236}">
                  <a16:creationId xmlns:a16="http://schemas.microsoft.com/office/drawing/2014/main" id="{3A0421D2-872C-D002-948E-48E575F2F6CC}"/>
                </a:ext>
              </a:extLst>
            </p:cNvPr>
            <p:cNvSpPr/>
            <p:nvPr/>
          </p:nvSpPr>
          <p:spPr bwMode="auto">
            <a:xfrm>
              <a:off x="6248400" y="2667000"/>
              <a:ext cx="1066800" cy="762000"/>
            </a:xfrm>
            <a:prstGeom prst="roundRect">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1" i="0" u="none" strike="noStrike" cap="none" normalizeH="0" baseline="0">
                <a:ln>
                  <a:noFill/>
                </a:ln>
                <a:solidFill>
                  <a:schemeClr val="tx1"/>
                </a:solidFill>
                <a:effectLst/>
                <a:latin typeface="Arial" charset="0"/>
                <a:ea typeface="新細明體" pitchFamily="18" charset="-120"/>
              </a:endParaRPr>
            </a:p>
          </p:txBody>
        </p:sp>
      </p:grpSp>
    </p:spTree>
    <p:extLst>
      <p:ext uri="{BB962C8B-B14F-4D97-AF65-F5344CB8AC3E}">
        <p14:creationId xmlns:p14="http://schemas.microsoft.com/office/powerpoint/2010/main" val="331616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6A323812-B708-42C7-8FF5-7A366DDB53F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Lab 1</a:t>
            </a:r>
            <a:endParaRPr lang="en-US" altLang="zh-CN" dirty="0"/>
          </a:p>
          <a:p>
            <a:pPr lvl="1" eaLnBrk="1" hangingPunct="1">
              <a:spcBef>
                <a:spcPts val="600"/>
              </a:spcBef>
            </a:pPr>
            <a:r>
              <a:rPr lang="en-US" dirty="0"/>
              <a:t>Venue: </a:t>
            </a:r>
            <a:r>
              <a:rPr lang="en-US" altLang="zh-CN" dirty="0"/>
              <a:t>PQ604A/B/C</a:t>
            </a:r>
            <a:endParaRPr lang="en-US" dirty="0"/>
          </a:p>
          <a:p>
            <a:pPr lvl="1" eaLnBrk="1" hangingPunct="1">
              <a:spcBef>
                <a:spcPts val="600"/>
              </a:spcBef>
            </a:pPr>
            <a:r>
              <a:rPr lang="en-US" dirty="0"/>
              <a:t>Time: 6:30pm ~ 9:20pm</a:t>
            </a:r>
          </a:p>
          <a:p>
            <a:pPr lvl="1" eaLnBrk="1" hangingPunct="1">
              <a:spcBef>
                <a:spcPts val="600"/>
              </a:spcBef>
            </a:pPr>
            <a:r>
              <a:rPr lang="en-US" dirty="0"/>
              <a:t>Date: </a:t>
            </a:r>
            <a:r>
              <a:rPr lang="en-US" altLang="zh-CN" dirty="0"/>
              <a:t>Tuesday, </a:t>
            </a:r>
            <a:r>
              <a:rPr lang="en-US" dirty="0"/>
              <a:t>February 11, 2025</a:t>
            </a:r>
          </a:p>
          <a:p>
            <a:pPr lvl="1" eaLnBrk="1" hangingPunct="1">
              <a:spcBef>
                <a:spcPts val="600"/>
              </a:spcBef>
            </a:pPr>
            <a:r>
              <a:rPr lang="en-HK" dirty="0"/>
              <a:t>Tutor: </a:t>
            </a:r>
            <a:r>
              <a:rPr lang="en-US" altLang="zh-CN" dirty="0"/>
              <a:t>Heming Xia</a:t>
            </a:r>
            <a:endParaRPr lang="en-HK" dirty="0"/>
          </a:p>
        </p:txBody>
      </p:sp>
      <p:sp>
        <p:nvSpPr>
          <p:cNvPr id="8196" name="Rectangle 3">
            <a:extLst>
              <a:ext uri="{FF2B5EF4-FFF2-40B4-BE49-F238E27FC236}">
                <a16:creationId xmlns:a16="http://schemas.microsoft.com/office/drawing/2014/main" id="{30041374-3F38-41F5-9EB8-94A81FDAEFCE}"/>
              </a:ext>
            </a:extLst>
          </p:cNvPr>
          <p:cNvSpPr>
            <a:spLocks noGrp="1" noChangeArrowheads="1"/>
          </p:cNvSpPr>
          <p:nvPr>
            <p:ph type="title"/>
          </p:nvPr>
        </p:nvSpPr>
        <p:spPr/>
        <p:txBody>
          <a:bodyPr/>
          <a:lstStyle/>
          <a:p>
            <a:pPr eaLnBrk="1" hangingPunct="1">
              <a:spcBef>
                <a:spcPct val="20000"/>
              </a:spcBef>
            </a:pPr>
            <a:r>
              <a:rPr lang="en-US" altLang="zh-TW" sz="4000" dirty="0"/>
              <a:t>Announcement</a:t>
            </a:r>
            <a:endParaRPr lang="en-GB" altLang="zh-TW" sz="4000" dirty="0"/>
          </a:p>
        </p:txBody>
      </p:sp>
      <p:sp>
        <p:nvSpPr>
          <p:cNvPr id="2" name="Slide Number Placeholder 4">
            <a:extLst>
              <a:ext uri="{FF2B5EF4-FFF2-40B4-BE49-F238E27FC236}">
                <a16:creationId xmlns:a16="http://schemas.microsoft.com/office/drawing/2014/main" id="{294ADD5B-9B23-C443-5F27-85F730A01ED3}"/>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54</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1453326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7B384261-C522-4EE3-BA22-B9FBCF7B00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55</a:t>
            </a:fld>
            <a:endParaRPr kumimoji="0" lang="en-US" altLang="zh-TW" sz="1200" dirty="0">
              <a:latin typeface="+mn-lt"/>
            </a:endParaRPr>
          </a:p>
        </p:txBody>
      </p:sp>
      <p:sp>
        <p:nvSpPr>
          <p:cNvPr id="8195" name="Rectangle 2">
            <a:extLst>
              <a:ext uri="{FF2B5EF4-FFF2-40B4-BE49-F238E27FC236}">
                <a16:creationId xmlns:a16="http://schemas.microsoft.com/office/drawing/2014/main" id="{6A323812-B708-42C7-8FF5-7A366DDB53F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Book Chapters</a:t>
            </a:r>
            <a:endParaRPr lang="en-US" altLang="zh-CN" dirty="0"/>
          </a:p>
          <a:p>
            <a:pPr lvl="1" eaLnBrk="1" hangingPunct="1">
              <a:spcBef>
                <a:spcPts val="600"/>
              </a:spcBef>
            </a:pPr>
            <a:r>
              <a:rPr lang="en-US" altLang="zh-CN" dirty="0"/>
              <a:t>Speech and Language Processing</a:t>
            </a:r>
          </a:p>
          <a:p>
            <a:pPr lvl="2" eaLnBrk="1" hangingPunct="1">
              <a:spcBef>
                <a:spcPts val="600"/>
              </a:spcBef>
            </a:pPr>
            <a:r>
              <a:rPr lang="en-US" altLang="zh-CN" dirty="0"/>
              <a:t>Chapter 2: </a:t>
            </a:r>
            <a:r>
              <a:rPr lang="en-US" dirty="0">
                <a:hlinkClick r:id="rId3"/>
              </a:rPr>
              <a:t>Regular Expressions, Text Normalization, and Edit Distance</a:t>
            </a:r>
            <a:endParaRPr lang="en-US" dirty="0"/>
          </a:p>
          <a:p>
            <a:pPr lvl="2" eaLnBrk="1" hangingPunct="1">
              <a:spcBef>
                <a:spcPts val="600"/>
              </a:spcBef>
            </a:pPr>
            <a:r>
              <a:rPr lang="en-US" dirty="0"/>
              <a:t>Chapter 14.1: </a:t>
            </a:r>
            <a:r>
              <a:rPr lang="en-US" dirty="0">
                <a:hlinkClick r:id="rId4"/>
              </a:rPr>
              <a:t>Information Retrieval</a:t>
            </a:r>
            <a:endParaRPr lang="en-US" dirty="0"/>
          </a:p>
          <a:p>
            <a:pPr lvl="1" eaLnBrk="1" hangingPunct="1">
              <a:spcBef>
                <a:spcPts val="600"/>
              </a:spcBef>
            </a:pPr>
            <a:r>
              <a:rPr lang="en-US" dirty="0"/>
              <a:t>Introduction to Information Retrieval</a:t>
            </a:r>
          </a:p>
          <a:p>
            <a:pPr lvl="2" eaLnBrk="1" hangingPunct="1">
              <a:spcBef>
                <a:spcPts val="600"/>
              </a:spcBef>
            </a:pPr>
            <a:r>
              <a:rPr lang="en-US" dirty="0"/>
              <a:t>Chapter 6: </a:t>
            </a:r>
            <a:r>
              <a:rPr lang="en-US" dirty="0">
                <a:hlinkClick r:id="rId5"/>
              </a:rPr>
              <a:t>Scoring, Term Weighting and the Vector Space Model</a:t>
            </a:r>
            <a:endParaRPr lang="en-US" dirty="0"/>
          </a:p>
        </p:txBody>
      </p:sp>
      <p:sp>
        <p:nvSpPr>
          <p:cNvPr id="8196" name="Rectangle 3">
            <a:extLst>
              <a:ext uri="{FF2B5EF4-FFF2-40B4-BE49-F238E27FC236}">
                <a16:creationId xmlns:a16="http://schemas.microsoft.com/office/drawing/2014/main" id="{30041374-3F38-41F5-9EB8-94A81FDAEFCE}"/>
              </a:ext>
            </a:extLst>
          </p:cNvPr>
          <p:cNvSpPr>
            <a:spLocks noGrp="1" noChangeArrowheads="1"/>
          </p:cNvSpPr>
          <p:nvPr>
            <p:ph type="title"/>
          </p:nvPr>
        </p:nvSpPr>
        <p:spPr/>
        <p:txBody>
          <a:bodyPr/>
          <a:lstStyle/>
          <a:p>
            <a:pPr eaLnBrk="1" hangingPunct="1">
              <a:spcBef>
                <a:spcPct val="20000"/>
              </a:spcBef>
            </a:pPr>
            <a:r>
              <a:rPr lang="en-US" altLang="zh-CN" sz="4000" dirty="0"/>
              <a:t>References</a:t>
            </a:r>
            <a:endParaRPr lang="en-GB" altLang="zh-TW" sz="4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61350-CA58-73FA-D636-D22D2E28FB65}"/>
              </a:ext>
            </a:extLst>
          </p:cNvPr>
          <p:cNvPicPr>
            <a:picLocks noChangeAspect="1"/>
          </p:cNvPicPr>
          <p:nvPr/>
        </p:nvPicPr>
        <p:blipFill>
          <a:blip r:embed="rId3"/>
          <a:stretch>
            <a:fillRect/>
          </a:stretch>
        </p:blipFill>
        <p:spPr>
          <a:xfrm>
            <a:off x="3324315" y="2133601"/>
            <a:ext cx="5543371" cy="3426621"/>
          </a:xfrm>
          <a:prstGeom prst="rect">
            <a:avLst/>
          </a:prstGeom>
        </p:spPr>
      </p:pic>
    </p:spTree>
    <p:extLst>
      <p:ext uri="{BB962C8B-B14F-4D97-AF65-F5344CB8AC3E}">
        <p14:creationId xmlns:p14="http://schemas.microsoft.com/office/powerpoint/2010/main" val="97582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CN" b="1" dirty="0"/>
              <a:t>Sentence Segmentation</a:t>
            </a:r>
          </a:p>
          <a:p>
            <a:pPr lvl="1" eaLnBrk="1" hangingPunct="1">
              <a:spcBef>
                <a:spcPts val="600"/>
              </a:spcBef>
            </a:pPr>
            <a:r>
              <a:rPr lang="en-US" altLang="zh-TW" dirty="0"/>
              <a:t>Sentence segmentation is an i</a:t>
            </a:r>
            <a:r>
              <a:rPr lang="en-US" dirty="0"/>
              <a:t>mportant </a:t>
            </a:r>
            <a:r>
              <a:rPr lang="en-US" altLang="zh-CN" dirty="0"/>
              <a:t>first </a:t>
            </a:r>
            <a:r>
              <a:rPr lang="en-US" dirty="0"/>
              <a:t>step in text pre-processing.</a:t>
            </a:r>
          </a:p>
          <a:p>
            <a:pPr lvl="1" eaLnBrk="1" hangingPunct="1">
              <a:spcBef>
                <a:spcPts val="600"/>
              </a:spcBef>
            </a:pPr>
            <a:r>
              <a:rPr lang="en-US" altLang="zh-TW" dirty="0"/>
              <a:t>The most useful cues for segmenting a text into sentences are punctuations, like periods “.”, question marks “?”, and exclamation points “!”.</a:t>
            </a:r>
          </a:p>
          <a:p>
            <a:pPr lvl="1" eaLnBrk="1" hangingPunct="1">
              <a:spcBef>
                <a:spcPts val="600"/>
              </a:spcBef>
            </a:pPr>
            <a:r>
              <a:rPr lang="en-US" altLang="zh-CN" dirty="0">
                <a:solidFill>
                  <a:srgbClr val="FF0000"/>
                </a:solidFill>
              </a:rPr>
              <a:t>Ambiguity</a:t>
            </a:r>
            <a:r>
              <a:rPr lang="en-US" altLang="zh-CN" dirty="0"/>
              <a:t> with Periods</a:t>
            </a:r>
          </a:p>
          <a:p>
            <a:pPr lvl="2" eaLnBrk="1" hangingPunct="1">
              <a:spcBef>
                <a:spcPts val="600"/>
              </a:spcBef>
              <a:buClr>
                <a:srgbClr val="00007D"/>
              </a:buClr>
            </a:pPr>
            <a:r>
              <a:rPr lang="en-US" altLang="zh-TW" dirty="0"/>
              <a:t>Sentence Boundary</a:t>
            </a:r>
          </a:p>
          <a:p>
            <a:pPr lvl="2" eaLnBrk="1" hangingPunct="1">
              <a:spcBef>
                <a:spcPts val="600"/>
              </a:spcBef>
              <a:buClr>
                <a:srgbClr val="00007D"/>
              </a:buClr>
            </a:pPr>
            <a:r>
              <a:rPr lang="en-US" altLang="zh-TW" dirty="0"/>
              <a:t>Abbreviation (e.g., Mr. or Inc.)</a:t>
            </a:r>
          </a:p>
          <a:p>
            <a:pPr lvl="2" eaLnBrk="1" hangingPunct="1">
              <a:spcBef>
                <a:spcPts val="600"/>
              </a:spcBef>
              <a:buClr>
                <a:srgbClr val="00007D"/>
              </a:buClr>
            </a:pPr>
            <a:r>
              <a:rPr lang="en-US" altLang="zh-TW" dirty="0"/>
              <a:t>Number (e.g., 6.66% or 8.8)</a:t>
            </a:r>
          </a:p>
          <a:p>
            <a:pPr lvl="1" eaLnBrk="1" hangingPunct="1">
              <a:spcBef>
                <a:spcPts val="600"/>
              </a:spcBef>
            </a:pPr>
            <a:r>
              <a:rPr lang="en-US" altLang="zh-TW" dirty="0">
                <a:solidFill>
                  <a:srgbClr val="FF0000"/>
                </a:solidFill>
              </a:rPr>
              <a:t>Disambiguation </a:t>
            </a:r>
            <a:r>
              <a:rPr lang="en-US" altLang="zh-TW" dirty="0"/>
              <a:t>is a binary classification task.</a:t>
            </a:r>
          </a:p>
          <a:p>
            <a:pPr lvl="1" eaLnBrk="1" hangingPunct="1">
              <a:spcBef>
                <a:spcPts val="600"/>
              </a:spcBef>
              <a:buClr>
                <a:srgbClr val="00007D"/>
              </a:buClr>
            </a:pPr>
            <a:endParaRPr lang="en-US" altLang="zh-TW" dirty="0"/>
          </a:p>
        </p:txBody>
      </p:sp>
      <p:sp>
        <p:nvSpPr>
          <p:cNvPr id="2" name="Slide Number Placeholder 4">
            <a:extLst>
              <a:ext uri="{FF2B5EF4-FFF2-40B4-BE49-F238E27FC236}">
                <a16:creationId xmlns:a16="http://schemas.microsoft.com/office/drawing/2014/main" id="{8E28D7A8-F772-66D0-E77E-D14B7E716459}"/>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6</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85024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599" y="1554480"/>
            <a:ext cx="4999052" cy="4525963"/>
          </a:xfrm>
        </p:spPr>
        <p:txBody>
          <a:bodyPr/>
          <a:lstStyle/>
          <a:p>
            <a:pPr>
              <a:spcBef>
                <a:spcPts val="600"/>
              </a:spcBef>
            </a:pPr>
            <a:r>
              <a:rPr lang="en-US" altLang="zh-TW" dirty="0"/>
              <a:t>Sentence Segmentation </a:t>
            </a:r>
          </a:p>
          <a:p>
            <a:pPr lvl="1" eaLnBrk="1" hangingPunct="1">
              <a:spcBef>
                <a:spcPts val="600"/>
              </a:spcBef>
            </a:pPr>
            <a:r>
              <a:rPr lang="en-US" altLang="zh-TW" dirty="0"/>
              <a:t>Rule-based Classifiers</a:t>
            </a:r>
          </a:p>
          <a:p>
            <a:pPr lvl="2" eaLnBrk="1" hangingPunct="1">
              <a:spcBef>
                <a:spcPts val="600"/>
              </a:spcBef>
            </a:pPr>
            <a:r>
              <a:rPr lang="en-US" altLang="zh-TW" dirty="0"/>
              <a:t>In the </a:t>
            </a:r>
            <a:r>
              <a:rPr lang="en-US" altLang="zh-TW" dirty="0">
                <a:hlinkClick r:id="rId3"/>
              </a:rPr>
              <a:t>Stanford </a:t>
            </a:r>
            <a:r>
              <a:rPr lang="en-US" altLang="zh-TW" dirty="0" err="1">
                <a:hlinkClick r:id="rId3"/>
              </a:rPr>
              <a:t>CoreNLP</a:t>
            </a:r>
            <a:r>
              <a:rPr lang="en-US" altLang="zh-TW" dirty="0"/>
              <a:t> toolkit, sentence splitting is rule-based. </a:t>
            </a:r>
          </a:p>
          <a:p>
            <a:pPr lvl="1" eaLnBrk="1" hangingPunct="1">
              <a:spcBef>
                <a:spcPts val="600"/>
              </a:spcBef>
            </a:pPr>
            <a:endParaRPr lang="en-US" dirty="0">
              <a:effectLst/>
              <a:latin typeface="Arial" panose="020B0604020202020204" pitchFamily="34" charset="0"/>
              <a:hlinkClick r:id="rId4"/>
            </a:endParaRPr>
          </a:p>
          <a:p>
            <a:pPr lvl="1" eaLnBrk="1" hangingPunct="1">
              <a:spcBef>
                <a:spcPts val="600"/>
              </a:spcBef>
            </a:pPr>
            <a:endParaRPr lang="en-US" dirty="0">
              <a:latin typeface="Arial" panose="020B0604020202020204" pitchFamily="34" charset="0"/>
              <a:hlinkClick r:id="rId4"/>
            </a:endParaRPr>
          </a:p>
          <a:p>
            <a:pPr lvl="2" eaLnBrk="1" hangingPunct="1">
              <a:spcBef>
                <a:spcPts val="600"/>
              </a:spcBef>
            </a:pPr>
            <a:endParaRPr lang="en-US" dirty="0">
              <a:effectLst/>
              <a:latin typeface="Arial" panose="020B0604020202020204" pitchFamily="34" charset="0"/>
              <a:hlinkClick r:id="rId4"/>
            </a:endParaRPr>
          </a:p>
          <a:p>
            <a:pPr lvl="2" eaLnBrk="1" hangingPunct="1">
              <a:spcBef>
                <a:spcPts val="600"/>
              </a:spcBef>
            </a:pPr>
            <a:endParaRPr lang="en-US" dirty="0">
              <a:effectLst/>
              <a:latin typeface="Arial" panose="020B0604020202020204" pitchFamily="34" charset="0"/>
              <a:hlinkClick r:id="rId4"/>
            </a:endParaRPr>
          </a:p>
        </p:txBody>
      </p:sp>
      <p:grpSp>
        <p:nvGrpSpPr>
          <p:cNvPr id="7" name="Group 6">
            <a:extLst>
              <a:ext uri="{FF2B5EF4-FFF2-40B4-BE49-F238E27FC236}">
                <a16:creationId xmlns:a16="http://schemas.microsoft.com/office/drawing/2014/main" id="{6EC2483B-D67F-448B-8BBC-D4A5CCC72643}"/>
              </a:ext>
            </a:extLst>
          </p:cNvPr>
          <p:cNvGrpSpPr/>
          <p:nvPr/>
        </p:nvGrpSpPr>
        <p:grpSpPr>
          <a:xfrm>
            <a:off x="4724400" y="2286000"/>
            <a:ext cx="6538953" cy="3708556"/>
            <a:chOff x="1233447" y="2539844"/>
            <a:chExt cx="6538953" cy="3708556"/>
          </a:xfrm>
        </p:grpSpPr>
        <p:pic>
          <p:nvPicPr>
            <p:cNvPr id="8" name="Picture 7" descr="periodDT">
              <a:extLst>
                <a:ext uri="{FF2B5EF4-FFF2-40B4-BE49-F238E27FC236}">
                  <a16:creationId xmlns:a16="http://schemas.microsoft.com/office/drawing/2014/main" id="{A887D75B-B85E-4AEC-9FCA-ECB58CE9BC2B}"/>
                </a:ext>
              </a:extLst>
            </p:cNvPr>
            <p:cNvPicPr>
              <a:picLocks noChangeAspect="1" noChangeArrowheads="1"/>
            </p:cNvPicPr>
            <p:nvPr/>
          </p:nvPicPr>
          <p:blipFill>
            <a:blip r:embed="rId5"/>
            <a:srcRect/>
            <a:stretch>
              <a:fillRect/>
            </a:stretch>
          </p:blipFill>
          <p:spPr bwMode="auto">
            <a:xfrm>
              <a:off x="3276338" y="2539844"/>
              <a:ext cx="4496062" cy="3708556"/>
            </a:xfrm>
            <a:prstGeom prst="rect">
              <a:avLst/>
            </a:prstGeom>
            <a:noFill/>
            <a:ln w="9525">
              <a:noFill/>
              <a:miter lim="800000"/>
              <a:headEnd/>
              <a:tailEnd/>
            </a:ln>
          </p:spPr>
        </p:pic>
        <p:sp>
          <p:nvSpPr>
            <p:cNvPr id="9" name="AutoShape 13">
              <a:extLst>
                <a:ext uri="{FF2B5EF4-FFF2-40B4-BE49-F238E27FC236}">
                  <a16:creationId xmlns:a16="http://schemas.microsoft.com/office/drawing/2014/main" id="{8843351A-B463-4921-8F3C-DD7BBD95DB12}"/>
                </a:ext>
              </a:extLst>
            </p:cNvPr>
            <p:cNvSpPr>
              <a:spLocks noChangeArrowheads="1"/>
            </p:cNvSpPr>
            <p:nvPr/>
          </p:nvSpPr>
          <p:spPr bwMode="auto">
            <a:xfrm>
              <a:off x="2193898" y="3616842"/>
              <a:ext cx="1539902" cy="822960"/>
            </a:xfrm>
            <a:prstGeom prst="wedgeRoundRectCallout">
              <a:avLst>
                <a:gd name="adj1" fmla="val 36034"/>
                <a:gd name="adj2" fmla="val -68081"/>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End Of Sentence</a:t>
              </a:r>
            </a:p>
          </p:txBody>
        </p:sp>
        <p:sp>
          <p:nvSpPr>
            <p:cNvPr id="10" name="AutoShape 13">
              <a:extLst>
                <a:ext uri="{FF2B5EF4-FFF2-40B4-BE49-F238E27FC236}">
                  <a16:creationId xmlns:a16="http://schemas.microsoft.com/office/drawing/2014/main" id="{F8F7BADF-00F1-448F-87E7-2AC022E9C9D5}"/>
                </a:ext>
              </a:extLst>
            </p:cNvPr>
            <p:cNvSpPr>
              <a:spLocks noChangeArrowheads="1"/>
            </p:cNvSpPr>
            <p:nvPr/>
          </p:nvSpPr>
          <p:spPr bwMode="auto">
            <a:xfrm>
              <a:off x="1233447" y="4964497"/>
              <a:ext cx="1920902" cy="822960"/>
            </a:xfrm>
            <a:prstGeom prst="wedgeRoundRectCallout">
              <a:avLst>
                <a:gd name="adj1" fmla="val 57204"/>
                <a:gd name="adj2" fmla="val -2916"/>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Abbreviation Dictionary </a:t>
              </a:r>
            </a:p>
          </p:txBody>
        </p:sp>
      </p:grpSp>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2" name="Slide Number Placeholder 4">
            <a:extLst>
              <a:ext uri="{FF2B5EF4-FFF2-40B4-BE49-F238E27FC236}">
                <a16:creationId xmlns:a16="http://schemas.microsoft.com/office/drawing/2014/main" id="{27D85161-2990-093A-43ED-8B0D1A29BC1C}"/>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7</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2486516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525963"/>
          </a:xfrm>
        </p:spPr>
        <p:txBody>
          <a:bodyPr/>
          <a:lstStyle/>
          <a:p>
            <a:pPr>
              <a:spcBef>
                <a:spcPts val="600"/>
              </a:spcBef>
            </a:pPr>
            <a:r>
              <a:rPr lang="en-US" altLang="zh-TW" dirty="0"/>
              <a:t>Sentence Segmentation </a:t>
            </a:r>
          </a:p>
          <a:p>
            <a:pPr lvl="1" eaLnBrk="1" hangingPunct="1">
              <a:spcBef>
                <a:spcPts val="600"/>
              </a:spcBef>
            </a:pPr>
            <a:r>
              <a:rPr lang="en-US" altLang="zh-TW" dirty="0"/>
              <a:t>Learning-based </a:t>
            </a:r>
            <a:r>
              <a:rPr lang="en-US" altLang="zh-CN" dirty="0"/>
              <a:t>Approaches</a:t>
            </a:r>
            <a:endParaRPr lang="en-US" altLang="zh-TW" dirty="0"/>
          </a:p>
          <a:p>
            <a:pPr lvl="2" eaLnBrk="1" hangingPunct="1">
              <a:spcBef>
                <a:spcPts val="600"/>
              </a:spcBef>
              <a:buClr>
                <a:srgbClr val="00007D"/>
              </a:buClr>
            </a:pPr>
            <a:r>
              <a:rPr lang="en-US" altLang="zh-TW" dirty="0">
                <a:solidFill>
                  <a:srgbClr val="FF0000"/>
                </a:solidFill>
                <a:latin typeface="Arial" panose="020B0604020202020204" pitchFamily="34" charset="0"/>
              </a:rPr>
              <a:t>Classifiers</a:t>
            </a:r>
            <a:r>
              <a:rPr lang="en-US" altLang="zh-TW" dirty="0">
                <a:latin typeface="Arial" panose="020B0604020202020204" pitchFamily="34" charset="0"/>
              </a:rPr>
              <a:t>: Decision Tree, Naïve Bayes, SVM, Logistic Regression, etc.</a:t>
            </a:r>
          </a:p>
          <a:p>
            <a:pPr lvl="2" eaLnBrk="1" hangingPunct="1">
              <a:spcBef>
                <a:spcPts val="600"/>
              </a:spcBef>
              <a:buClr>
                <a:srgbClr val="00007D"/>
              </a:buClr>
            </a:pPr>
            <a:r>
              <a:rPr lang="en-US" altLang="zh-TW" dirty="0">
                <a:solidFill>
                  <a:srgbClr val="FF0000"/>
                </a:solidFill>
              </a:rPr>
              <a:t>Features</a:t>
            </a:r>
            <a:r>
              <a:rPr lang="en-US" altLang="zh-TW" dirty="0"/>
              <a:t>: Length of the word with “.”, Case of the word with “.”, Probability of the word with “.” that occurs at EOS, etc.</a:t>
            </a:r>
          </a:p>
          <a:p>
            <a:pPr lvl="3" eaLnBrk="1" hangingPunct="1">
              <a:spcBef>
                <a:spcPts val="600"/>
              </a:spcBef>
              <a:buClr>
                <a:srgbClr val="00007D"/>
              </a:buClr>
            </a:pPr>
            <a:endParaRPr lang="en-US" altLang="zh-TW" dirty="0"/>
          </a:p>
        </p:txBody>
      </p:sp>
      <p:sp>
        <p:nvSpPr>
          <p:cNvPr id="2" name="Slide Number Placeholder 4">
            <a:extLst>
              <a:ext uri="{FF2B5EF4-FFF2-40B4-BE49-F238E27FC236}">
                <a16:creationId xmlns:a16="http://schemas.microsoft.com/office/drawing/2014/main" id="{351F61F4-C32C-6621-2DE8-659017D314EC}"/>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8</a:t>
            </a:fld>
            <a:endParaRPr kumimoji="0" lang="en-US" altLang="zh-TW" sz="1200" b="0" dirty="0">
              <a:solidFill>
                <a:srgbClr val="000000"/>
              </a:solidFill>
              <a:latin typeface="+mn-lt"/>
            </a:endParaRPr>
          </a:p>
        </p:txBody>
      </p:sp>
    </p:spTree>
    <p:extLst>
      <p:ext uri="{BB962C8B-B14F-4D97-AF65-F5344CB8AC3E}">
        <p14:creationId xmlns:p14="http://schemas.microsoft.com/office/powerpoint/2010/main" val="433076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6FCD3BB0-95AC-4A82-A75D-7A4302779E8E}"/>
              </a:ext>
            </a:extLst>
          </p:cNvPr>
          <p:cNvSpPr>
            <a:spLocks noGrp="1"/>
          </p:cNvSpPr>
          <p:nvPr>
            <p:ph type="title" idx="4294967295"/>
          </p:nvPr>
        </p:nvSpPr>
        <p:spPr/>
        <p:txBody>
          <a:bodyPr/>
          <a:lstStyle/>
          <a:p>
            <a:pPr eaLnBrk="1" hangingPunct="1"/>
            <a:r>
              <a:rPr lang="en-US" altLang="zh-CN" sz="4000" dirty="0"/>
              <a:t>Text Normalization</a:t>
            </a:r>
            <a:endParaRPr lang="en-US" altLang="zh-TW" sz="4000" dirty="0"/>
          </a:p>
        </p:txBody>
      </p:sp>
      <p:sp>
        <p:nvSpPr>
          <p:cNvPr id="6147" name="Content Placeholder 2">
            <a:extLst>
              <a:ext uri="{FF2B5EF4-FFF2-40B4-BE49-F238E27FC236}">
                <a16:creationId xmlns:a16="http://schemas.microsoft.com/office/drawing/2014/main" id="{2EF9C3EF-98EB-4C77-AAD8-1FC34CE959F2}"/>
              </a:ext>
            </a:extLst>
          </p:cNvPr>
          <p:cNvSpPr>
            <a:spLocks noGrp="1"/>
          </p:cNvSpPr>
          <p:nvPr>
            <p:ph idx="4294967295"/>
          </p:nvPr>
        </p:nvSpPr>
        <p:spPr>
          <a:xfrm>
            <a:off x="609600" y="1554480"/>
            <a:ext cx="10972800" cy="4998720"/>
          </a:xfrm>
        </p:spPr>
        <p:txBody>
          <a:bodyPr/>
          <a:lstStyle/>
          <a:p>
            <a:pPr>
              <a:spcBef>
                <a:spcPts val="600"/>
              </a:spcBef>
            </a:pPr>
            <a:r>
              <a:rPr lang="en-US" altLang="zh-TW" dirty="0"/>
              <a:t>Word Tokenization </a:t>
            </a:r>
          </a:p>
          <a:p>
            <a:pPr lvl="1">
              <a:spcBef>
                <a:spcPts val="600"/>
              </a:spcBef>
            </a:pPr>
            <a:r>
              <a:rPr lang="en-US" altLang="zh-TW" dirty="0"/>
              <a:t>Given a sequence of characters, tokenization is the task of chopping it up into pieces, called </a:t>
            </a:r>
            <a:r>
              <a:rPr lang="en-US" altLang="zh-TW" dirty="0">
                <a:solidFill>
                  <a:srgbClr val="FF0000"/>
                </a:solidFill>
              </a:rPr>
              <a:t>word</a:t>
            </a:r>
            <a:r>
              <a:rPr lang="en-US" altLang="zh-TW" dirty="0"/>
              <a:t> </a:t>
            </a:r>
            <a:r>
              <a:rPr lang="en-US" altLang="zh-TW" dirty="0">
                <a:solidFill>
                  <a:srgbClr val="FF0000"/>
                </a:solidFill>
              </a:rPr>
              <a:t>tokens</a:t>
            </a:r>
            <a:r>
              <a:rPr lang="en-US" altLang="zh-TW" dirty="0"/>
              <a:t>, perhaps at the same time throwing away certain characters, such as punctuations.</a:t>
            </a:r>
          </a:p>
          <a:p>
            <a:pPr lvl="1">
              <a:spcBef>
                <a:spcPts val="600"/>
              </a:spcBef>
            </a:pPr>
            <a:endParaRPr lang="en-US" altLang="zh-TW" dirty="0"/>
          </a:p>
          <a:p>
            <a:pPr lvl="1">
              <a:spcBef>
                <a:spcPts val="600"/>
              </a:spcBef>
            </a:pPr>
            <a:endParaRPr lang="en-US" altLang="zh-TW" dirty="0"/>
          </a:p>
          <a:p>
            <a:pPr lvl="1">
              <a:spcBef>
                <a:spcPts val="600"/>
              </a:spcBef>
            </a:pPr>
            <a:endParaRPr lang="en-US" altLang="zh-TW" dirty="0"/>
          </a:p>
          <a:p>
            <a:pPr lvl="1">
              <a:spcBef>
                <a:spcPts val="600"/>
              </a:spcBef>
            </a:pPr>
            <a:endParaRPr lang="en-US" altLang="zh-TW" dirty="0"/>
          </a:p>
          <a:p>
            <a:pPr lvl="1">
              <a:spcBef>
                <a:spcPts val="600"/>
              </a:spcBef>
            </a:pPr>
            <a:endParaRPr lang="en-US" altLang="zh-TW" dirty="0"/>
          </a:p>
          <a:p>
            <a:pPr lvl="1">
              <a:spcBef>
                <a:spcPts val="1800"/>
              </a:spcBef>
            </a:pPr>
            <a:r>
              <a:rPr lang="en-US" altLang="zh-TW" dirty="0"/>
              <a:t>Question: How many unique word types and word tokens are there in the sentence “A good wine is a wine that you like”?</a:t>
            </a:r>
          </a:p>
        </p:txBody>
      </p:sp>
      <p:grpSp>
        <p:nvGrpSpPr>
          <p:cNvPr id="4" name="Group 3"/>
          <p:cNvGrpSpPr/>
          <p:nvPr/>
        </p:nvGrpSpPr>
        <p:grpSpPr>
          <a:xfrm>
            <a:off x="1981200" y="3124200"/>
            <a:ext cx="8393349" cy="1137854"/>
            <a:chOff x="2198451" y="3357946"/>
            <a:chExt cx="8393349" cy="1137854"/>
          </a:xfrm>
        </p:grpSpPr>
        <p:pic>
          <p:nvPicPr>
            <p:cNvPr id="3" name="Picture 2">
              <a:extLst>
                <a:ext uri="{FF2B5EF4-FFF2-40B4-BE49-F238E27FC236}">
                  <a16:creationId xmlns:a16="http://schemas.microsoft.com/office/drawing/2014/main" id="{88618085-8B85-41A7-8CFF-15AF98B4E372}"/>
                </a:ext>
              </a:extLst>
            </p:cNvPr>
            <p:cNvPicPr>
              <a:picLocks noChangeAspect="1"/>
            </p:cNvPicPr>
            <p:nvPr/>
          </p:nvPicPr>
          <p:blipFill>
            <a:blip r:embed="rId3"/>
            <a:stretch>
              <a:fillRect/>
            </a:stretch>
          </p:blipFill>
          <p:spPr>
            <a:xfrm>
              <a:off x="2198451" y="3725814"/>
              <a:ext cx="6781800" cy="769986"/>
            </a:xfrm>
            <a:prstGeom prst="rect">
              <a:avLst/>
            </a:prstGeom>
          </p:spPr>
        </p:pic>
        <p:sp>
          <p:nvSpPr>
            <p:cNvPr id="7" name="AutoShape 13">
              <a:extLst>
                <a:ext uri="{FF2B5EF4-FFF2-40B4-BE49-F238E27FC236}">
                  <a16:creationId xmlns:a16="http://schemas.microsoft.com/office/drawing/2014/main" id="{B628EB5B-4516-4CBF-BF92-27479C183116}"/>
                </a:ext>
              </a:extLst>
            </p:cNvPr>
            <p:cNvSpPr>
              <a:spLocks noChangeArrowheads="1"/>
            </p:cNvSpPr>
            <p:nvPr/>
          </p:nvSpPr>
          <p:spPr bwMode="auto">
            <a:xfrm>
              <a:off x="9132651" y="3357946"/>
              <a:ext cx="1459149" cy="731520"/>
            </a:xfrm>
            <a:prstGeom prst="wedgeRoundRectCallout">
              <a:avLst>
                <a:gd name="adj1" fmla="val -45594"/>
                <a:gd name="adj2" fmla="val 66808"/>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Word Tokens</a:t>
              </a:r>
            </a:p>
          </p:txBody>
        </p:sp>
      </p:grpSp>
      <p:sp>
        <p:nvSpPr>
          <p:cNvPr id="2" name="Slide Number Placeholder 4">
            <a:extLst>
              <a:ext uri="{FF2B5EF4-FFF2-40B4-BE49-F238E27FC236}">
                <a16:creationId xmlns:a16="http://schemas.microsoft.com/office/drawing/2014/main" id="{5EBD9C64-AA6F-C668-F91B-BEEA1F0CCFD7}"/>
              </a:ext>
            </a:extLst>
          </p:cNvPr>
          <p:cNvSpPr>
            <a:spLocks noGrp="1"/>
          </p:cNvSpPr>
          <p:nvPr>
            <p:ph type="sldNum" sz="quarter" idx="11"/>
          </p:nvPr>
        </p:nvSpPr>
        <p:spPr>
          <a:xfrm>
            <a:off x="10160000" y="6248400"/>
            <a:ext cx="14224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fld id="{873EB672-B186-4C50-8F79-C2A29865D90C}" type="slidenum">
              <a:rPr kumimoji="0" lang="zh-TW" altLang="en-US" sz="1200" b="0">
                <a:solidFill>
                  <a:srgbClr val="000000"/>
                </a:solidFill>
                <a:latin typeface="+mn-lt"/>
              </a:rPr>
              <a:pPr/>
              <a:t>9</a:t>
            </a:fld>
            <a:endParaRPr kumimoji="0" lang="en-US" altLang="zh-TW" sz="1200" b="0" dirty="0">
              <a:solidFill>
                <a:srgbClr val="000000"/>
              </a:solidFill>
              <a:latin typeface="+mn-lt"/>
            </a:endParaRPr>
          </a:p>
        </p:txBody>
      </p:sp>
      <p:graphicFrame>
        <p:nvGraphicFramePr>
          <p:cNvPr id="10" name="Table 9">
            <a:extLst>
              <a:ext uri="{FF2B5EF4-FFF2-40B4-BE49-F238E27FC236}">
                <a16:creationId xmlns:a16="http://schemas.microsoft.com/office/drawing/2014/main" id="{163DAECA-9604-F340-80D8-781522C30F0B}"/>
              </a:ext>
            </a:extLst>
          </p:cNvPr>
          <p:cNvGraphicFramePr>
            <a:graphicFrameLocks noGrp="1"/>
          </p:cNvGraphicFramePr>
          <p:nvPr>
            <p:extLst>
              <p:ext uri="{D42A27DB-BD31-4B8C-83A1-F6EECF244321}">
                <p14:modId xmlns:p14="http://schemas.microsoft.com/office/powerpoint/2010/main" val="2153056423"/>
              </p:ext>
            </p:extLst>
          </p:nvPr>
        </p:nvGraphicFramePr>
        <p:xfrm>
          <a:off x="6377664" y="4419600"/>
          <a:ext cx="4595136" cy="1097280"/>
        </p:xfrm>
        <a:graphic>
          <a:graphicData uri="http://schemas.openxmlformats.org/drawingml/2006/table">
            <a:tbl>
              <a:tblPr firstRow="1" bandRow="1">
                <a:tableStyleId>{5C22544A-7EE6-4342-B048-85BDC9FD1C3A}</a:tableStyleId>
              </a:tblPr>
              <a:tblGrid>
                <a:gridCol w="4595136">
                  <a:extLst>
                    <a:ext uri="{9D8B030D-6E8A-4147-A177-3AD203B41FA5}">
                      <a16:colId xmlns:a16="http://schemas.microsoft.com/office/drawing/2014/main" val="2102544009"/>
                    </a:ext>
                  </a:extLst>
                </a:gridCol>
              </a:tblGrid>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Word</a:t>
                      </a:r>
                      <a:r>
                        <a:rPr kumimoji="1" lang="en-US" sz="20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Tokens</a:t>
                      </a: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  Word </a:t>
                      </a:r>
                      <a:r>
                        <a:rPr kumimoji="1" lang="en-US" altLang="zh-CN"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Occurrences</a:t>
                      </a:r>
                      <a:endPar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endParaRPr>
                    </a:p>
                  </a:txBody>
                  <a:tcPr>
                    <a:solidFill>
                      <a:srgbClr val="6699FF">
                        <a:alpha val="60000"/>
                      </a:srgbClr>
                    </a:solidFill>
                  </a:tcPr>
                </a:tc>
                <a:extLst>
                  <a:ext uri="{0D108BD9-81ED-4DB2-BD59-A6C34878D82A}">
                    <a16:rowId xmlns:a16="http://schemas.microsoft.com/office/drawing/2014/main" val="120548948"/>
                  </a:ext>
                </a:extLst>
              </a:tr>
              <a:tr h="370840">
                <a:tc>
                  <a:txBody>
                    <a:bodyPr/>
                    <a:lstStyle/>
                    <a:p>
                      <a:pPr>
                        <a:spcBef>
                          <a:spcPts val="300"/>
                        </a:spcBef>
                      </a:pPr>
                      <a:r>
                        <a:rPr lang="en-US" sz="2000" b="0" dirty="0">
                          <a:latin typeface="Calibri" panose="020F0502020204030204" pitchFamily="34" charset="0"/>
                          <a:cs typeface="Calibri" panose="020F0502020204030204" pitchFamily="34" charset="0"/>
                        </a:rPr>
                        <a:t>There are much more tokens, </a:t>
                      </a:r>
                      <a:r>
                        <a:rPr lang="en-US" sz="2000" b="0" i="1" dirty="0">
                          <a:latin typeface="Calibri" panose="020F0502020204030204" pitchFamily="34" charset="0"/>
                          <a:cs typeface="Calibri" panose="020F0502020204030204" pitchFamily="34" charset="0"/>
                        </a:rPr>
                        <a:t>N</a:t>
                      </a:r>
                      <a:r>
                        <a:rPr lang="en-US" sz="2000" b="0" dirty="0">
                          <a:latin typeface="Calibri" panose="020F0502020204030204" pitchFamily="34" charset="0"/>
                          <a:cs typeface="Calibri" panose="020F0502020204030204" pitchFamily="34" charset="0"/>
                        </a:rPr>
                        <a:t>, in a large corpus than </a:t>
                      </a:r>
                      <a:r>
                        <a:rPr lang="en-US" sz="2000" b="0" i="1" dirty="0">
                          <a:latin typeface="Calibri" panose="020F0502020204030204" pitchFamily="34" charset="0"/>
                          <a:cs typeface="Calibri" panose="020F0502020204030204" pitchFamily="34" charset="0"/>
                        </a:rPr>
                        <a:t>V</a:t>
                      </a:r>
                      <a:r>
                        <a:rPr lang="en-US" sz="2000" b="0" dirty="0">
                          <a:latin typeface="Calibri" panose="020F0502020204030204" pitchFamily="34" charset="0"/>
                          <a:cs typeface="Calibri" panose="020F0502020204030204" pitchFamily="34" charset="0"/>
                        </a:rPr>
                        <a:t>.</a:t>
                      </a:r>
                    </a:p>
                  </a:txBody>
                  <a:tcPr>
                    <a:solidFill>
                      <a:srgbClr val="99CCFF">
                        <a:alpha val="60000"/>
                      </a:srgbClr>
                    </a:solidFill>
                  </a:tcPr>
                </a:tc>
                <a:extLst>
                  <a:ext uri="{0D108BD9-81ED-4DB2-BD59-A6C34878D82A}">
                    <a16:rowId xmlns:a16="http://schemas.microsoft.com/office/drawing/2014/main" val="938892912"/>
                  </a:ext>
                </a:extLst>
              </a:tr>
            </a:tbl>
          </a:graphicData>
        </a:graphic>
      </p:graphicFrame>
      <p:graphicFrame>
        <p:nvGraphicFramePr>
          <p:cNvPr id="11" name="Table 10">
            <a:extLst>
              <a:ext uri="{FF2B5EF4-FFF2-40B4-BE49-F238E27FC236}">
                <a16:creationId xmlns:a16="http://schemas.microsoft.com/office/drawing/2014/main" id="{79E3C586-740C-29EE-F2C4-FDC564F13A81}"/>
              </a:ext>
            </a:extLst>
          </p:cNvPr>
          <p:cNvGraphicFramePr>
            <a:graphicFrameLocks noGrp="1"/>
          </p:cNvGraphicFramePr>
          <p:nvPr>
            <p:extLst>
              <p:ext uri="{D42A27DB-BD31-4B8C-83A1-F6EECF244321}">
                <p14:modId xmlns:p14="http://schemas.microsoft.com/office/powerpoint/2010/main" val="88069039"/>
              </p:ext>
            </p:extLst>
          </p:nvPr>
        </p:nvGraphicFramePr>
        <p:xfrm>
          <a:off x="1142999" y="4421797"/>
          <a:ext cx="5029199" cy="1097280"/>
        </p:xfrm>
        <a:graphic>
          <a:graphicData uri="http://schemas.openxmlformats.org/drawingml/2006/table">
            <a:tbl>
              <a:tblPr firstRow="1" bandRow="1">
                <a:tableStyleId>{5C22544A-7EE6-4342-B048-85BDC9FD1C3A}</a:tableStyleId>
              </a:tblPr>
              <a:tblGrid>
                <a:gridCol w="5029199">
                  <a:extLst>
                    <a:ext uri="{9D8B030D-6E8A-4147-A177-3AD203B41FA5}">
                      <a16:colId xmlns:a16="http://schemas.microsoft.com/office/drawing/2014/main" val="2102544009"/>
                    </a:ext>
                  </a:extLst>
                </a:gridCol>
              </a:tblGrid>
              <a:tr h="370840">
                <a:tc>
                  <a: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Word</a:t>
                      </a:r>
                      <a:r>
                        <a:rPr kumimoji="1" lang="en-US" sz="20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 Types</a:t>
                      </a: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 Distinct Words</a:t>
                      </a:r>
                      <a:endParaRPr lang="en-US" dirty="0"/>
                    </a:p>
                  </a:txBody>
                  <a:tcPr>
                    <a:solidFill>
                      <a:schemeClr val="accent6">
                        <a:lumMod val="60000"/>
                        <a:lumOff val="40000"/>
                        <a:alpha val="60000"/>
                      </a:schemeClr>
                    </a:solidFill>
                  </a:tcPr>
                </a:tc>
                <a:extLst>
                  <a:ext uri="{0D108BD9-81ED-4DB2-BD59-A6C34878D82A}">
                    <a16:rowId xmlns:a16="http://schemas.microsoft.com/office/drawing/2014/main" val="1205489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alibri" panose="020F0502020204030204" pitchFamily="34" charset="0"/>
                          <a:cs typeface="Calibri" panose="020F0502020204030204" pitchFamily="34" charset="0"/>
                        </a:rPr>
                        <a:t>If the set of words in the vocabulary is </a:t>
                      </a:r>
                      <a:r>
                        <a:rPr lang="en-US" sz="2000" b="0" i="1" dirty="0">
                          <a:latin typeface="Calibri" panose="020F0502020204030204" pitchFamily="34" charset="0"/>
                          <a:cs typeface="Calibri" panose="020F0502020204030204" pitchFamily="34" charset="0"/>
                        </a:rPr>
                        <a:t>V</a:t>
                      </a:r>
                      <a:r>
                        <a:rPr lang="en-US" sz="2000" b="0" dirty="0">
                          <a:latin typeface="Calibri" panose="020F0502020204030204" pitchFamily="34" charset="0"/>
                          <a:cs typeface="Calibri" panose="020F0502020204030204" pitchFamily="34" charset="0"/>
                        </a:rPr>
                        <a:t>, the number of word types is the vocabulary size </a:t>
                      </a:r>
                      <a:r>
                        <a:rPr lang="en-US" sz="2000" b="0" i="1" dirty="0">
                          <a:latin typeface="Calibri" panose="020F0502020204030204" pitchFamily="34" charset="0"/>
                          <a:cs typeface="Calibri" panose="020F0502020204030204" pitchFamily="34" charset="0"/>
                        </a:rPr>
                        <a:t>V</a:t>
                      </a:r>
                      <a:r>
                        <a:rPr lang="en-US" sz="2000" b="0" dirty="0">
                          <a:latin typeface="Calibri" panose="020F0502020204030204" pitchFamily="34" charset="0"/>
                          <a:cs typeface="Calibri" panose="020F0502020204030204" pitchFamily="34" charset="0"/>
                        </a:rPr>
                        <a:t>.</a:t>
                      </a:r>
                    </a:p>
                  </a:txBody>
                  <a:tcPr>
                    <a:solidFill>
                      <a:schemeClr val="accent6">
                        <a:lumMod val="20000"/>
                        <a:lumOff val="80000"/>
                        <a:alpha val="60000"/>
                      </a:schemeClr>
                    </a:solidFill>
                  </a:tcPr>
                </a:tc>
                <a:extLst>
                  <a:ext uri="{0D108BD9-81ED-4DB2-BD59-A6C34878D82A}">
                    <a16:rowId xmlns:a16="http://schemas.microsoft.com/office/drawing/2014/main" val="938892912"/>
                  </a:ext>
                </a:extLst>
              </a:tr>
            </a:tbl>
          </a:graphicData>
        </a:graphic>
      </p:graphicFrame>
    </p:spTree>
    <p:extLst>
      <p:ext uri="{BB962C8B-B14F-4D97-AF65-F5344CB8AC3E}">
        <p14:creationId xmlns:p14="http://schemas.microsoft.com/office/powerpoint/2010/main" val="286679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animEffect transition="in" filter="wipe(left)">
                                      <p:cBhvr>
                                        <p:cTn id="15" dur="500"/>
                                        <p:tgtEl>
                                          <p:spTgt spid="61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15968</TotalTime>
  <Words>6623</Words>
  <Application>Microsoft Office PowerPoint</Application>
  <PresentationFormat>Widescreen</PresentationFormat>
  <Paragraphs>1042</Paragraphs>
  <Slides>56</Slides>
  <Notes>56</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56</vt:i4>
      </vt:variant>
    </vt:vector>
  </HeadingPairs>
  <TitlesOfParts>
    <vt:vector size="73" baseType="lpstr">
      <vt:lpstr>Arial (Body)</vt:lpstr>
      <vt:lpstr>KaiTi</vt:lpstr>
      <vt:lpstr>KaiTi</vt:lpstr>
      <vt:lpstr>NimbusRomNo9L-Medi</vt:lpstr>
      <vt:lpstr>NimbusRomNo9L-Regu</vt:lpstr>
      <vt:lpstr>NimbusRomNo9L-ReguItal</vt:lpstr>
      <vt:lpstr>Arial</vt:lpstr>
      <vt:lpstr>Arial Black</vt:lpstr>
      <vt:lpstr>Arial Narrow</vt:lpstr>
      <vt:lpstr>Calibri</vt:lpstr>
      <vt:lpstr>Cambria Math</vt:lpstr>
      <vt:lpstr>Century Schoolbook</vt:lpstr>
      <vt:lpstr>Symbol</vt:lpstr>
      <vt:lpstr>Times New Roman</vt:lpstr>
      <vt:lpstr>Wingdings</vt:lpstr>
      <vt:lpstr>2_Pixel</vt:lpstr>
      <vt:lpstr>Pixel</vt:lpstr>
      <vt:lpstr>PowerPoint Presentation</vt:lpstr>
      <vt:lpstr>PowerPoint Presentation</vt:lpstr>
      <vt:lpstr>Outline</vt:lpstr>
      <vt:lpstr>PowerPoint Presentation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Normalization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Text Representation</vt:lpstr>
      <vt:lpstr>Announcement</vt:lpstr>
      <vt:lpstr>References</vt:lpstr>
      <vt:lpstr>PowerPoint Presentation</vt:lpstr>
    </vt:vector>
  </TitlesOfParts>
  <Company>HKPU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COMP423P</dc:title>
  <dc:creator>HKPU</dc:creator>
  <cp:lastModifiedBy>Li, Wenjie [COMP]</cp:lastModifiedBy>
  <cp:revision>2804</cp:revision>
  <cp:lastPrinted>2023-12-26T02:28:13Z</cp:lastPrinted>
  <dcterms:created xsi:type="dcterms:W3CDTF">2003-01-14T06:41:15Z</dcterms:created>
  <dcterms:modified xsi:type="dcterms:W3CDTF">2025-01-21T14:37:05Z</dcterms:modified>
</cp:coreProperties>
</file>