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0" r:id="rId1"/>
    <p:sldMasterId id="2147484905" r:id="rId2"/>
  </p:sldMasterIdLst>
  <p:notesMasterIdLst>
    <p:notesMasterId r:id="rId45"/>
  </p:notesMasterIdLst>
  <p:handoutMasterIdLst>
    <p:handoutMasterId r:id="rId46"/>
  </p:handoutMasterIdLst>
  <p:sldIdLst>
    <p:sldId id="256" r:id="rId3"/>
    <p:sldId id="375" r:id="rId4"/>
    <p:sldId id="529" r:id="rId5"/>
    <p:sldId id="448" r:id="rId6"/>
    <p:sldId id="647" r:id="rId7"/>
    <p:sldId id="592" r:id="rId8"/>
    <p:sldId id="641" r:id="rId9"/>
    <p:sldId id="648" r:id="rId10"/>
    <p:sldId id="595" r:id="rId11"/>
    <p:sldId id="631" r:id="rId12"/>
    <p:sldId id="679" r:id="rId13"/>
    <p:sldId id="597" r:id="rId14"/>
    <p:sldId id="598" r:id="rId15"/>
    <p:sldId id="657" r:id="rId16"/>
    <p:sldId id="659" r:id="rId17"/>
    <p:sldId id="632" r:id="rId18"/>
    <p:sldId id="633" r:id="rId19"/>
    <p:sldId id="634" r:id="rId20"/>
    <p:sldId id="604" r:id="rId21"/>
    <p:sldId id="644" r:id="rId22"/>
    <p:sldId id="646" r:id="rId23"/>
    <p:sldId id="635" r:id="rId24"/>
    <p:sldId id="667" r:id="rId25"/>
    <p:sldId id="671" r:id="rId26"/>
    <p:sldId id="642" r:id="rId27"/>
    <p:sldId id="637" r:id="rId28"/>
    <p:sldId id="638" r:id="rId29"/>
    <p:sldId id="639" r:id="rId30"/>
    <p:sldId id="661" r:id="rId31"/>
    <p:sldId id="640" r:id="rId32"/>
    <p:sldId id="744" r:id="rId33"/>
    <p:sldId id="745" r:id="rId34"/>
    <p:sldId id="746" r:id="rId35"/>
    <p:sldId id="650" r:id="rId36"/>
    <p:sldId id="747" r:id="rId37"/>
    <p:sldId id="652" r:id="rId38"/>
    <p:sldId id="748" r:id="rId39"/>
    <p:sldId id="653" r:id="rId40"/>
    <p:sldId id="662" r:id="rId41"/>
    <p:sldId id="654" r:id="rId42"/>
    <p:sldId id="740" r:id="rId43"/>
    <p:sldId id="695" r:id="rId44"/>
  </p:sldIdLst>
  <p:sldSz cx="12192000" cy="6858000"/>
  <p:notesSz cx="7010400" cy="9296400"/>
  <p:defaultTextStyle>
    <a:defPPr>
      <a:defRPr lang="en-GB"/>
    </a:defPPr>
    <a:lvl1pPr algn="l" rtl="0" eaLnBrk="0" fontAlgn="base" hangingPunct="0">
      <a:spcBef>
        <a:spcPct val="0"/>
      </a:spcBef>
      <a:spcAft>
        <a:spcPct val="0"/>
      </a:spcAft>
      <a:defRPr kumimoji="1" sz="1600"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sz="1600"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sz="1600"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sz="1600"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sz="1600"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sz="1600"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sz="1600"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sz="1600"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sz="1600"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FFCCCC"/>
    <a:srgbClr val="E4776C"/>
    <a:srgbClr val="FF9933"/>
    <a:srgbClr val="CC6600"/>
    <a:srgbClr val="CCECFF"/>
    <a:srgbClr val="FF0000"/>
    <a:srgbClr val="FF9900"/>
    <a:srgbClr val="CC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42" autoAdjust="0"/>
    <p:restoredTop sz="96695" autoAdjust="0"/>
  </p:normalViewPr>
  <p:slideViewPr>
    <p:cSldViewPr>
      <p:cViewPr varScale="1">
        <p:scale>
          <a:sx n="103" d="100"/>
          <a:sy n="103" d="100"/>
        </p:scale>
        <p:origin x="144" y="612"/>
      </p:cViewPr>
      <p:guideLst>
        <p:guide orient="horz" pos="2160"/>
        <p:guide pos="3840"/>
      </p:guideLst>
    </p:cSldViewPr>
  </p:slideViewPr>
  <p:outlineViewPr>
    <p:cViewPr>
      <p:scale>
        <a:sx n="33" d="100"/>
        <a:sy n="33" d="100"/>
      </p:scale>
      <p:origin x="0" y="0"/>
    </p:cViewPr>
    <p:sldLst>
      <p:sld r:id="rId1" collapse="1"/>
    </p:sldLst>
  </p:outlineViewPr>
  <p:notesTextViewPr>
    <p:cViewPr>
      <p:scale>
        <a:sx n="3" d="2"/>
        <a:sy n="3" d="2"/>
      </p:scale>
      <p:origin x="0" y="0"/>
    </p:cViewPr>
  </p:notesTextViewPr>
  <p:sorterViewPr>
    <p:cViewPr>
      <p:scale>
        <a:sx n="66" d="100"/>
        <a:sy n="66" d="100"/>
      </p:scale>
      <p:origin x="0" y="1296"/>
    </p:cViewPr>
  </p:sorterViewPr>
  <p:notesViewPr>
    <p:cSldViewPr>
      <p:cViewPr varScale="1">
        <p:scale>
          <a:sx n="58" d="100"/>
          <a:sy n="58" d="100"/>
        </p:scale>
        <p:origin x="-1812" y="-72"/>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_rels/viewProps.xml.rels><?xml version="1.0" encoding="UTF-8" standalone="yes"?>
<Relationships xmlns="http://schemas.openxmlformats.org/package/2006/relationships"><Relationship Id="rId1"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3442" name="Rectangle 2">
            <a:extLst>
              <a:ext uri="{FF2B5EF4-FFF2-40B4-BE49-F238E27FC236}">
                <a16:creationId xmlns:a16="http://schemas.microsoft.com/office/drawing/2014/main" id="{E879C4DE-CA19-4F1B-8E48-51746539D1E7}"/>
              </a:ext>
            </a:extLst>
          </p:cNvPr>
          <p:cNvSpPr>
            <a:spLocks noGrp="1" noChangeArrowheads="1"/>
          </p:cNvSpPr>
          <p:nvPr>
            <p:ph type="hdr" sz="quarter"/>
          </p:nvPr>
        </p:nvSpPr>
        <p:spPr bwMode="auto">
          <a:xfrm>
            <a:off x="1" y="0"/>
            <a:ext cx="3036748" cy="463631"/>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defTabSz="962843" eaLnBrk="1" hangingPunct="1">
              <a:defRPr sz="1300">
                <a:latin typeface="Times New Roman" pitchFamily="18" charset="0"/>
              </a:defRPr>
            </a:lvl1pPr>
          </a:lstStyle>
          <a:p>
            <a:pPr>
              <a:defRPr/>
            </a:pPr>
            <a:endParaRPr lang="en-GB" altLang="zh-TW"/>
          </a:p>
        </p:txBody>
      </p:sp>
      <p:sp>
        <p:nvSpPr>
          <p:cNvPr id="573443" name="Rectangle 3">
            <a:extLst>
              <a:ext uri="{FF2B5EF4-FFF2-40B4-BE49-F238E27FC236}">
                <a16:creationId xmlns:a16="http://schemas.microsoft.com/office/drawing/2014/main" id="{32E8412C-4675-42AC-AF56-17B3CFA8D062}"/>
              </a:ext>
            </a:extLst>
          </p:cNvPr>
          <p:cNvSpPr>
            <a:spLocks noGrp="1" noChangeArrowheads="1"/>
          </p:cNvSpPr>
          <p:nvPr>
            <p:ph type="dt" sz="quarter" idx="1"/>
          </p:nvPr>
        </p:nvSpPr>
        <p:spPr bwMode="auto">
          <a:xfrm>
            <a:off x="3973652" y="0"/>
            <a:ext cx="3036748" cy="463631"/>
          </a:xfrm>
          <a:prstGeom prst="rect">
            <a:avLst/>
          </a:prstGeom>
          <a:noFill/>
          <a:ln w="9525">
            <a:noFill/>
            <a:miter lim="800000"/>
            <a:headEnd/>
            <a:tailEnd/>
          </a:ln>
          <a:effectLst/>
        </p:spPr>
        <p:txBody>
          <a:bodyPr vert="horz" wrap="square" lIns="96271" tIns="48134" rIns="96271" bIns="48134" numCol="1" anchor="t" anchorCtr="0" compatLnSpc="1">
            <a:prstTxWarp prst="textNoShape">
              <a:avLst/>
            </a:prstTxWarp>
          </a:bodyPr>
          <a:lstStyle>
            <a:lvl1pPr algn="r" defTabSz="962843" eaLnBrk="1" hangingPunct="1">
              <a:defRPr sz="1300">
                <a:latin typeface="Times New Roman" pitchFamily="18" charset="0"/>
              </a:defRPr>
            </a:lvl1pPr>
          </a:lstStyle>
          <a:p>
            <a:pPr>
              <a:defRPr/>
            </a:pPr>
            <a:endParaRPr lang="en-GB" altLang="zh-TW"/>
          </a:p>
        </p:txBody>
      </p:sp>
      <p:sp>
        <p:nvSpPr>
          <p:cNvPr id="573444" name="Rectangle 4">
            <a:extLst>
              <a:ext uri="{FF2B5EF4-FFF2-40B4-BE49-F238E27FC236}">
                <a16:creationId xmlns:a16="http://schemas.microsoft.com/office/drawing/2014/main" id="{BEEA92B2-907A-444D-ABF3-65E4AC43CEB1}"/>
              </a:ext>
            </a:extLst>
          </p:cNvPr>
          <p:cNvSpPr>
            <a:spLocks noGrp="1" noChangeArrowheads="1"/>
          </p:cNvSpPr>
          <p:nvPr>
            <p:ph type="ftr" sz="quarter" idx="2"/>
          </p:nvPr>
        </p:nvSpPr>
        <p:spPr bwMode="auto">
          <a:xfrm>
            <a:off x="1" y="8832769"/>
            <a:ext cx="3036748" cy="463631"/>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defTabSz="962843" eaLnBrk="1" hangingPunct="1">
              <a:defRPr sz="1300">
                <a:latin typeface="Times New Roman" pitchFamily="18" charset="0"/>
              </a:defRPr>
            </a:lvl1pPr>
          </a:lstStyle>
          <a:p>
            <a:pPr>
              <a:defRPr/>
            </a:pPr>
            <a:endParaRPr lang="en-GB" altLang="zh-TW"/>
          </a:p>
        </p:txBody>
      </p:sp>
      <p:sp>
        <p:nvSpPr>
          <p:cNvPr id="573445" name="Rectangle 5">
            <a:extLst>
              <a:ext uri="{FF2B5EF4-FFF2-40B4-BE49-F238E27FC236}">
                <a16:creationId xmlns:a16="http://schemas.microsoft.com/office/drawing/2014/main" id="{0EC75ED6-CFFD-46D9-9ABC-961EEF3300A5}"/>
              </a:ext>
            </a:extLst>
          </p:cNvPr>
          <p:cNvSpPr>
            <a:spLocks noGrp="1" noChangeArrowheads="1"/>
          </p:cNvSpPr>
          <p:nvPr>
            <p:ph type="sldNum" sz="quarter" idx="3"/>
          </p:nvPr>
        </p:nvSpPr>
        <p:spPr bwMode="auto">
          <a:xfrm>
            <a:off x="3973652" y="8832769"/>
            <a:ext cx="3036748" cy="463631"/>
          </a:xfrm>
          <a:prstGeom prst="rect">
            <a:avLst/>
          </a:prstGeom>
          <a:noFill/>
          <a:ln w="9525">
            <a:noFill/>
            <a:miter lim="800000"/>
            <a:headEnd/>
            <a:tailEnd/>
          </a:ln>
          <a:effectLst/>
        </p:spPr>
        <p:txBody>
          <a:bodyPr vert="horz" wrap="square" lIns="96271" tIns="48134" rIns="96271" bIns="48134" numCol="1" anchor="b" anchorCtr="0" compatLnSpc="1">
            <a:prstTxWarp prst="textNoShape">
              <a:avLst/>
            </a:prstTxWarp>
          </a:bodyPr>
          <a:lstStyle>
            <a:lvl1pPr algn="r" defTabSz="962025" eaLnBrk="1" hangingPunct="1">
              <a:defRPr sz="1300">
                <a:latin typeface="Times New Roman" panose="02020603050405020304" pitchFamily="18" charset="0"/>
              </a:defRPr>
            </a:lvl1pPr>
          </a:lstStyle>
          <a:p>
            <a:fld id="{A04A7C20-46A1-4AAD-9478-90EE7116CA65}" type="slidenum">
              <a:rPr lang="zh-TW" altLang="en-GB"/>
              <a:pPr/>
              <a:t>‹#›</a:t>
            </a:fld>
            <a:endParaRPr lang="en-GB" altLang="zh-TW"/>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74466" name="Rectangle 1026">
            <a:extLst>
              <a:ext uri="{FF2B5EF4-FFF2-40B4-BE49-F238E27FC236}">
                <a16:creationId xmlns:a16="http://schemas.microsoft.com/office/drawing/2014/main" id="{0133FCEB-F025-4873-BC83-907C53CC791B}"/>
              </a:ext>
            </a:extLst>
          </p:cNvPr>
          <p:cNvSpPr>
            <a:spLocks noGrp="1" noChangeArrowheads="1"/>
          </p:cNvSpPr>
          <p:nvPr>
            <p:ph type="hdr" sz="quarter"/>
          </p:nvPr>
        </p:nvSpPr>
        <p:spPr bwMode="auto">
          <a:xfrm>
            <a:off x="0" y="1"/>
            <a:ext cx="3013817" cy="484435"/>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defTabSz="890870" eaLnBrk="1" hangingPunct="1">
              <a:defRPr sz="1200">
                <a:latin typeface="Times New Roman" pitchFamily="18" charset="0"/>
              </a:defRPr>
            </a:lvl1pPr>
          </a:lstStyle>
          <a:p>
            <a:pPr>
              <a:defRPr/>
            </a:pPr>
            <a:endParaRPr lang="en-GB" altLang="zh-TW"/>
          </a:p>
        </p:txBody>
      </p:sp>
      <p:sp>
        <p:nvSpPr>
          <p:cNvPr id="574467" name="Rectangle 1027">
            <a:extLst>
              <a:ext uri="{FF2B5EF4-FFF2-40B4-BE49-F238E27FC236}">
                <a16:creationId xmlns:a16="http://schemas.microsoft.com/office/drawing/2014/main" id="{F6DB3B35-549E-46E9-9062-15B7AA45234A}"/>
              </a:ext>
            </a:extLst>
          </p:cNvPr>
          <p:cNvSpPr>
            <a:spLocks noGrp="1" noChangeArrowheads="1"/>
          </p:cNvSpPr>
          <p:nvPr>
            <p:ph type="dt" idx="1"/>
          </p:nvPr>
        </p:nvSpPr>
        <p:spPr bwMode="auto">
          <a:xfrm>
            <a:off x="3996583" y="1"/>
            <a:ext cx="3013817" cy="484435"/>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lvl1pPr algn="r" defTabSz="890870" eaLnBrk="1" hangingPunct="1">
              <a:defRPr sz="1200">
                <a:latin typeface="Times New Roman" pitchFamily="18" charset="0"/>
              </a:defRPr>
            </a:lvl1pPr>
          </a:lstStyle>
          <a:p>
            <a:pPr>
              <a:defRPr/>
            </a:pPr>
            <a:endParaRPr lang="en-GB" altLang="zh-TW"/>
          </a:p>
        </p:txBody>
      </p:sp>
      <p:sp>
        <p:nvSpPr>
          <p:cNvPr id="31748" name="Rectangle 1028">
            <a:extLst>
              <a:ext uri="{FF2B5EF4-FFF2-40B4-BE49-F238E27FC236}">
                <a16:creationId xmlns:a16="http://schemas.microsoft.com/office/drawing/2014/main" id="{984F4F93-3BDB-4AE2-B124-9F5C07DFF80D}"/>
              </a:ext>
            </a:extLst>
          </p:cNvPr>
          <p:cNvSpPr>
            <a:spLocks noGrp="1" noRot="1" noChangeAspect="1" noChangeArrowheads="1" noTextEdit="1"/>
          </p:cNvSpPr>
          <p:nvPr>
            <p:ph type="sldImg" idx="2"/>
          </p:nvPr>
        </p:nvSpPr>
        <p:spPr bwMode="auto">
          <a:xfrm>
            <a:off x="468313" y="695325"/>
            <a:ext cx="6148387" cy="3459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4469" name="Rectangle 1029">
            <a:extLst>
              <a:ext uri="{FF2B5EF4-FFF2-40B4-BE49-F238E27FC236}">
                <a16:creationId xmlns:a16="http://schemas.microsoft.com/office/drawing/2014/main" id="{8F8C4E78-C944-4EE3-841C-7272BE93EEA8}"/>
              </a:ext>
            </a:extLst>
          </p:cNvPr>
          <p:cNvSpPr>
            <a:spLocks noGrp="1" noChangeArrowheads="1"/>
          </p:cNvSpPr>
          <p:nvPr>
            <p:ph type="body" sz="quarter" idx="3"/>
          </p:nvPr>
        </p:nvSpPr>
        <p:spPr bwMode="auto">
          <a:xfrm>
            <a:off x="904145" y="4432731"/>
            <a:ext cx="5202110" cy="4159306"/>
          </a:xfrm>
          <a:prstGeom prst="rect">
            <a:avLst/>
          </a:prstGeom>
          <a:noFill/>
          <a:ln w="9525">
            <a:noFill/>
            <a:miter lim="800000"/>
            <a:headEnd/>
            <a:tailEnd/>
          </a:ln>
          <a:effectLst/>
        </p:spPr>
        <p:txBody>
          <a:bodyPr vert="horz" wrap="square" lIns="88999" tIns="44499" rIns="88999" bIns="44499" numCol="1" anchor="t" anchorCtr="0" compatLnSpc="1">
            <a:prstTxWarp prst="textNoShape">
              <a:avLst/>
            </a:prstTxWarp>
          </a:bodyPr>
          <a:lstStyle/>
          <a:p>
            <a:pPr lvl="0"/>
            <a:r>
              <a:rPr lang="zh-TW" altLang="en-GB" noProof="0"/>
              <a:t>按一下以編輯母片</a:t>
            </a:r>
          </a:p>
          <a:p>
            <a:pPr lvl="1"/>
            <a:r>
              <a:rPr lang="zh-TW" altLang="en-GB" noProof="0"/>
              <a:t>第二層</a:t>
            </a:r>
          </a:p>
          <a:p>
            <a:pPr lvl="2"/>
            <a:r>
              <a:rPr lang="zh-TW" altLang="en-GB" noProof="0"/>
              <a:t>第三層</a:t>
            </a:r>
          </a:p>
          <a:p>
            <a:pPr lvl="3"/>
            <a:r>
              <a:rPr lang="zh-TW" altLang="en-GB" noProof="0"/>
              <a:t>第四層</a:t>
            </a:r>
          </a:p>
          <a:p>
            <a:pPr lvl="4"/>
            <a:r>
              <a:rPr lang="zh-TW" altLang="en-GB" noProof="0"/>
              <a:t>第五層</a:t>
            </a:r>
          </a:p>
        </p:txBody>
      </p:sp>
      <p:sp>
        <p:nvSpPr>
          <p:cNvPr id="574470" name="Rectangle 1030">
            <a:extLst>
              <a:ext uri="{FF2B5EF4-FFF2-40B4-BE49-F238E27FC236}">
                <a16:creationId xmlns:a16="http://schemas.microsoft.com/office/drawing/2014/main" id="{2907297C-8BA8-43A5-B252-1D71DB0BC7BC}"/>
              </a:ext>
            </a:extLst>
          </p:cNvPr>
          <p:cNvSpPr>
            <a:spLocks noGrp="1" noChangeArrowheads="1"/>
          </p:cNvSpPr>
          <p:nvPr>
            <p:ph type="ftr" sz="quarter" idx="4"/>
          </p:nvPr>
        </p:nvSpPr>
        <p:spPr bwMode="auto">
          <a:xfrm>
            <a:off x="0" y="8800077"/>
            <a:ext cx="3013817" cy="485922"/>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defTabSz="890870" eaLnBrk="1" hangingPunct="1">
              <a:defRPr sz="1200">
                <a:latin typeface="Times New Roman" pitchFamily="18" charset="0"/>
              </a:defRPr>
            </a:lvl1pPr>
          </a:lstStyle>
          <a:p>
            <a:pPr>
              <a:defRPr/>
            </a:pPr>
            <a:endParaRPr lang="en-GB" altLang="zh-TW"/>
          </a:p>
        </p:txBody>
      </p:sp>
      <p:sp>
        <p:nvSpPr>
          <p:cNvPr id="574471" name="Rectangle 1031">
            <a:extLst>
              <a:ext uri="{FF2B5EF4-FFF2-40B4-BE49-F238E27FC236}">
                <a16:creationId xmlns:a16="http://schemas.microsoft.com/office/drawing/2014/main" id="{F7BD4D1B-7A19-4424-A3FA-9774E9B2A318}"/>
              </a:ext>
            </a:extLst>
          </p:cNvPr>
          <p:cNvSpPr>
            <a:spLocks noGrp="1" noChangeArrowheads="1"/>
          </p:cNvSpPr>
          <p:nvPr>
            <p:ph type="sldNum" sz="quarter" idx="5"/>
          </p:nvPr>
        </p:nvSpPr>
        <p:spPr bwMode="auto">
          <a:xfrm>
            <a:off x="3996583" y="8800077"/>
            <a:ext cx="3013817" cy="485922"/>
          </a:xfrm>
          <a:prstGeom prst="rect">
            <a:avLst/>
          </a:prstGeom>
          <a:noFill/>
          <a:ln w="9525">
            <a:noFill/>
            <a:miter lim="800000"/>
            <a:headEnd/>
            <a:tailEnd/>
          </a:ln>
          <a:effectLst/>
        </p:spPr>
        <p:txBody>
          <a:bodyPr vert="horz" wrap="square" lIns="88999" tIns="44499" rIns="88999" bIns="44499" numCol="1" anchor="b" anchorCtr="0" compatLnSpc="1">
            <a:prstTxWarp prst="textNoShape">
              <a:avLst/>
            </a:prstTxWarp>
          </a:bodyPr>
          <a:lstStyle>
            <a:lvl1pPr algn="r" defTabSz="890588" eaLnBrk="1" hangingPunct="1">
              <a:defRPr sz="1200">
                <a:latin typeface="Times New Roman" panose="02020603050405020304" pitchFamily="18" charset="0"/>
              </a:defRPr>
            </a:lvl1pPr>
          </a:lstStyle>
          <a:p>
            <a:fld id="{F5977107-BB2E-4DFF-B94C-33256FC1D337}" type="slidenum">
              <a:rPr lang="zh-TW" altLang="en-GB"/>
              <a:pPr/>
              <a:t>‹#›</a:t>
            </a:fld>
            <a:endParaRPr lang="en-GB" altLang="zh-TW"/>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04BF6926-F58D-48B6-A88F-2E14713E085E}"/>
              </a:ext>
            </a:extLst>
          </p:cNvPr>
          <p:cNvSpPr>
            <a:spLocks noGrp="1" noRot="1" noChangeAspect="1" noChangeArrowheads="1" noTextEdit="1"/>
          </p:cNvSpPr>
          <p:nvPr>
            <p:ph type="sldImg"/>
          </p:nvPr>
        </p:nvSpPr>
        <p:spPr>
          <a:xfrm>
            <a:off x="468313" y="695325"/>
            <a:ext cx="6148387" cy="3459163"/>
          </a:xfrm>
          <a:ln/>
        </p:spPr>
      </p:sp>
      <p:sp>
        <p:nvSpPr>
          <p:cNvPr id="6147" name="Notes Placeholder 2">
            <a:extLst>
              <a:ext uri="{FF2B5EF4-FFF2-40B4-BE49-F238E27FC236}">
                <a16:creationId xmlns:a16="http://schemas.microsoft.com/office/drawing/2014/main" id="{9AFB26D9-183E-4919-A0A9-EC56346D1D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TW"/>
          </a:p>
        </p:txBody>
      </p:sp>
      <p:sp>
        <p:nvSpPr>
          <p:cNvPr id="6148" name="Slide Number Placeholder 3">
            <a:extLst>
              <a:ext uri="{FF2B5EF4-FFF2-40B4-BE49-F238E27FC236}">
                <a16:creationId xmlns:a16="http://schemas.microsoft.com/office/drawing/2014/main" id="{3CC78FE7-1FC2-40E5-A793-C7DDCF99557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marL="0" marR="0" lvl="0" indent="0" algn="r" defTabSz="890588" rtl="0" eaLnBrk="1" fontAlgn="base" latinLnBrk="0" hangingPunct="1">
              <a:lnSpc>
                <a:spcPct val="100000"/>
              </a:lnSpc>
              <a:spcBef>
                <a:spcPct val="0"/>
              </a:spcBef>
              <a:spcAft>
                <a:spcPct val="0"/>
              </a:spcAft>
              <a:buClrTx/>
              <a:buSzTx/>
              <a:buFontTx/>
              <a:buNone/>
              <a:tabLst/>
              <a:defRPr/>
            </a:pPr>
            <a:fld id="{076DCAAB-7563-4C75-844F-93D9DBF3964A}" type="slidenum">
              <a:rPr kumimoji="1" lang="zh-TW" altLang="en-GB" sz="1200" b="0" i="0" u="none" strike="noStrike" kern="1200" cap="none" spc="0" normalizeH="0" baseline="0" noProof="0" smtClean="0">
                <a:ln>
                  <a:noFill/>
                </a:ln>
                <a:solidFill>
                  <a:srgbClr val="000000"/>
                </a:solidFill>
                <a:effectLst/>
                <a:uLnTx/>
                <a:uFillTx/>
                <a:latin typeface="Times New Roman" panose="02020603050405020304" pitchFamily="18" charset="0"/>
                <a:ea typeface="新細明體" panose="02020500000000000000" pitchFamily="18" charset="-120"/>
                <a:cs typeface="+mn-cs"/>
              </a:rPr>
              <a:pPr marL="0" marR="0" lvl="0" indent="0" algn="r" defTabSz="890588" rtl="0" eaLnBrk="1" fontAlgn="base" latinLnBrk="0" hangingPunct="1">
                <a:lnSpc>
                  <a:spcPct val="100000"/>
                </a:lnSpc>
                <a:spcBef>
                  <a:spcPct val="0"/>
                </a:spcBef>
                <a:spcAft>
                  <a:spcPct val="0"/>
                </a:spcAft>
                <a:buClrTx/>
                <a:buSzTx/>
                <a:buFontTx/>
                <a:buNone/>
                <a:tabLst/>
                <a:defRPr/>
              </a:pPr>
              <a:t>1</a:t>
            </a:fld>
            <a:endParaRPr kumimoji="1" lang="en-GB" altLang="zh-TW" sz="1200" b="0" i="0" u="none" strike="noStrike" kern="1200" cap="none" spc="0" normalizeH="0" baseline="0" noProof="0">
              <a:ln>
                <a:noFill/>
              </a:ln>
              <a:solidFill>
                <a:srgbClr val="000000"/>
              </a:solidFill>
              <a:effectLst/>
              <a:uLnTx/>
              <a:uFillTx/>
              <a:latin typeface="Times New Roman" panose="02020603050405020304" pitchFamily="18" charset="0"/>
              <a:ea typeface="新細明體" panose="02020500000000000000" pitchFamily="18" charset="-12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a:extLst>
              <a:ext uri="{FF2B5EF4-FFF2-40B4-BE49-F238E27FC236}">
                <a16:creationId xmlns:a16="http://schemas.microsoft.com/office/drawing/2014/main" id="{40B3FE3A-C80C-4DA7-9C3B-F653D030F1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12EADD8-8B66-45B2-928C-18927197AC9C}" type="slidenum">
              <a:rPr lang="zh-TW" altLang="en-GB" sz="1200">
                <a:latin typeface="Times New Roman" panose="02020603050405020304" pitchFamily="18" charset="0"/>
              </a:rPr>
              <a:pPr/>
              <a:t>10</a:t>
            </a:fld>
            <a:endParaRPr lang="en-GB" altLang="zh-TW" sz="1200">
              <a:latin typeface="Times New Roman" panose="02020603050405020304" pitchFamily="18" charset="0"/>
            </a:endParaRPr>
          </a:p>
        </p:txBody>
      </p:sp>
      <p:sp>
        <p:nvSpPr>
          <p:cNvPr id="40963" name="Rectangle 2">
            <a:extLst>
              <a:ext uri="{FF2B5EF4-FFF2-40B4-BE49-F238E27FC236}">
                <a16:creationId xmlns:a16="http://schemas.microsoft.com/office/drawing/2014/main" id="{DFB24D76-79F0-4AA6-8FDA-7293EE87DE76}"/>
              </a:ext>
            </a:extLst>
          </p:cNvPr>
          <p:cNvSpPr>
            <a:spLocks noGrp="1" noRot="1" noChangeAspect="1" noChangeArrowheads="1" noTextEdit="1"/>
          </p:cNvSpPr>
          <p:nvPr>
            <p:ph type="sldImg"/>
          </p:nvPr>
        </p:nvSpPr>
        <p:spPr>
          <a:xfrm>
            <a:off x="468313" y="695325"/>
            <a:ext cx="6148387" cy="3459163"/>
          </a:xfrm>
          <a:ln/>
        </p:spPr>
      </p:sp>
      <p:sp>
        <p:nvSpPr>
          <p:cNvPr id="40964" name="Rectangle 3">
            <a:extLst>
              <a:ext uri="{FF2B5EF4-FFF2-40B4-BE49-F238E27FC236}">
                <a16:creationId xmlns:a16="http://schemas.microsoft.com/office/drawing/2014/main" id="{B6939F3A-AB83-4401-90E2-B856B6C91D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ct val="0"/>
              </a:spcBef>
            </a:pPr>
            <a:r>
              <a:rPr lang="en-GB" altLang="zh-TW" dirty="0"/>
              <a:t>P32:</a:t>
            </a:r>
          </a:p>
          <a:p>
            <a:pPr eaLnBrk="1" hangingPunct="1"/>
            <a:r>
              <a:rPr lang="en-GB" altLang="zh-TW" dirty="0"/>
              <a:t>    </a:t>
            </a:r>
            <a:r>
              <a:rPr lang="en-US" altLang="en-US" dirty="0"/>
              <a:t>The intuition of the N-gram model is that instead of computing the probability of a word given its entire history, we can approximate the history by just the last few words.</a:t>
            </a:r>
          </a:p>
          <a:p>
            <a:r>
              <a:rPr lang="en-US" altLang="en-US" dirty="0"/>
              <a:t>    The bigram model, for example, approximates the probability of a word given all the previous words by using only the conditional probability of the preceding word. </a:t>
            </a:r>
          </a:p>
          <a:p>
            <a:endParaRPr lang="en-GB" altLang="zh-TW"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a:extLst>
              <a:ext uri="{FF2B5EF4-FFF2-40B4-BE49-F238E27FC236}">
                <a16:creationId xmlns:a16="http://schemas.microsoft.com/office/drawing/2014/main" id="{875CA8F6-9877-4734-AC23-148033308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392FD99-FCE9-4CD3-851F-A4960DDEE8E8}" type="slidenum">
              <a:rPr lang="zh-TW" altLang="en-GB" sz="1200">
                <a:latin typeface="Times New Roman" panose="02020603050405020304" pitchFamily="18" charset="0"/>
              </a:rPr>
              <a:pPr/>
              <a:t>11</a:t>
            </a:fld>
            <a:endParaRPr lang="en-GB" altLang="zh-TW" sz="1200">
              <a:latin typeface="Times New Roman" panose="02020603050405020304" pitchFamily="18" charset="0"/>
            </a:endParaRPr>
          </a:p>
        </p:txBody>
      </p:sp>
      <p:sp>
        <p:nvSpPr>
          <p:cNvPr id="38915" name="Rectangle 2">
            <a:extLst>
              <a:ext uri="{FF2B5EF4-FFF2-40B4-BE49-F238E27FC236}">
                <a16:creationId xmlns:a16="http://schemas.microsoft.com/office/drawing/2014/main" id="{D8765E75-BE8B-4434-BD74-5E98A9B6A185}"/>
              </a:ext>
            </a:extLst>
          </p:cNvPr>
          <p:cNvSpPr>
            <a:spLocks noGrp="1" noRot="1" noChangeAspect="1" noChangeArrowheads="1" noTextEdit="1"/>
          </p:cNvSpPr>
          <p:nvPr>
            <p:ph type="sldImg"/>
          </p:nvPr>
        </p:nvSpPr>
        <p:spPr>
          <a:xfrm>
            <a:off x="712788" y="695325"/>
            <a:ext cx="6148387" cy="3459163"/>
          </a:xfrm>
          <a:ln/>
        </p:spPr>
      </p:sp>
      <p:sp>
        <p:nvSpPr>
          <p:cNvPr id="38916" name="Rectangle 3">
            <a:extLst>
              <a:ext uri="{FF2B5EF4-FFF2-40B4-BE49-F238E27FC236}">
                <a16:creationId xmlns:a16="http://schemas.microsoft.com/office/drawing/2014/main" id="{F936429D-C87F-43C5-92F5-18ACD7ACD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Chapter 3, </a:t>
            </a:r>
            <a:r>
              <a:rPr lang="en-GB" altLang="zh-TW" dirty="0"/>
              <a:t>P2:</a:t>
            </a:r>
          </a:p>
          <a:p>
            <a:r>
              <a:rPr lang="en-GB" altLang="zh-TW" dirty="0"/>
              <a:t>    </a:t>
            </a:r>
            <a:r>
              <a:rPr lang="en-US" altLang="en-US" dirty="0"/>
              <a:t>In this chapter we introduce the simplest model that assigns probabilities LM to sentences and sequences of words, the N-gram. An N-gram is a sequence of N words: a 2-gram (or bigram) is a two-word sequence of words like “please turn”, “turn your”, or ”your homework”, and a 3-gram (or trigram) is a three-word sequence of words like “please turn your”, or “turn your homework”.</a:t>
            </a:r>
            <a:endParaRPr lang="en-GB" altLang="zh-TW"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DA5970D0-CB22-4074-B467-45726B3342B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5BF0C976-36FB-4A63-9BF7-9C5A40ACD86F}" type="slidenum">
              <a:rPr lang="zh-TW" altLang="en-GB" sz="1200">
                <a:latin typeface="Times New Roman" panose="02020603050405020304" pitchFamily="18" charset="0"/>
              </a:rPr>
              <a:pPr/>
              <a:t>12</a:t>
            </a:fld>
            <a:endParaRPr lang="en-GB" altLang="zh-TW" sz="1200">
              <a:latin typeface="Times New Roman" panose="02020603050405020304" pitchFamily="18" charset="0"/>
            </a:endParaRPr>
          </a:p>
        </p:txBody>
      </p:sp>
      <p:sp>
        <p:nvSpPr>
          <p:cNvPr id="41987" name="Rectangle 2">
            <a:extLst>
              <a:ext uri="{FF2B5EF4-FFF2-40B4-BE49-F238E27FC236}">
                <a16:creationId xmlns:a16="http://schemas.microsoft.com/office/drawing/2014/main" id="{829AD74C-4AAE-4C5B-80E6-EF77157CA073}"/>
              </a:ext>
            </a:extLst>
          </p:cNvPr>
          <p:cNvSpPr>
            <a:spLocks noGrp="1" noRot="1" noChangeAspect="1" noChangeArrowheads="1" noTextEdit="1"/>
          </p:cNvSpPr>
          <p:nvPr>
            <p:ph type="sldImg"/>
          </p:nvPr>
        </p:nvSpPr>
        <p:spPr>
          <a:xfrm>
            <a:off x="468313" y="695325"/>
            <a:ext cx="6148387" cy="3459163"/>
          </a:xfrm>
          <a:ln/>
        </p:spPr>
      </p:sp>
      <p:sp>
        <p:nvSpPr>
          <p:cNvPr id="41988" name="Rectangle 3">
            <a:extLst>
              <a:ext uri="{FF2B5EF4-FFF2-40B4-BE49-F238E27FC236}">
                <a16:creationId xmlns:a16="http://schemas.microsoft.com/office/drawing/2014/main" id="{DC71149A-57A6-4E1E-8C91-3580E0BEAB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P40:</a:t>
            </a:r>
          </a:p>
          <a:p>
            <a:r>
              <a:rPr lang="en-GB" altLang="zh-TW" dirty="0"/>
              <a:t>    </a:t>
            </a:r>
            <a:r>
              <a:rPr lang="en-US" altLang="en-US" dirty="0"/>
              <a:t>How do we estimate these bigram or N-gram probabilities? An intuitive way to estimate probabilities is called maximum likelihood estimation or MLE. We get the MLE estimate for the parameters of an n-gram model by getting counts from a corpus, and </a:t>
            </a:r>
            <a:r>
              <a:rPr lang="en-US" altLang="en-US" i="1" dirty="0"/>
              <a:t>normalizing</a:t>
            </a:r>
            <a:r>
              <a:rPr lang="en-US" altLang="en-US" dirty="0"/>
              <a:t> the counts so that they lie between 0 and 1. For probabilistic models, normalizing means dividing by some total count so that the resulting probabilities fall legally between 0 and 1.</a:t>
            </a:r>
            <a:endParaRPr lang="en-GB" altLang="zh-TW"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a:extLst>
              <a:ext uri="{FF2B5EF4-FFF2-40B4-BE49-F238E27FC236}">
                <a16:creationId xmlns:a16="http://schemas.microsoft.com/office/drawing/2014/main" id="{669C72C3-2385-4F04-A546-37B2680BB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5EDA351-8921-4918-8554-74AB1F8F8024}" type="slidenum">
              <a:rPr lang="zh-TW" altLang="en-GB" sz="1200">
                <a:latin typeface="Times New Roman" panose="02020603050405020304" pitchFamily="18" charset="0"/>
              </a:rPr>
              <a:pPr/>
              <a:t>13</a:t>
            </a:fld>
            <a:endParaRPr lang="en-GB" altLang="zh-TW" sz="1200">
              <a:latin typeface="Times New Roman" panose="02020603050405020304" pitchFamily="18" charset="0"/>
            </a:endParaRPr>
          </a:p>
        </p:txBody>
      </p:sp>
      <p:sp>
        <p:nvSpPr>
          <p:cNvPr id="43011" name="Rectangle 2">
            <a:extLst>
              <a:ext uri="{FF2B5EF4-FFF2-40B4-BE49-F238E27FC236}">
                <a16:creationId xmlns:a16="http://schemas.microsoft.com/office/drawing/2014/main" id="{3B52DD00-66BD-4F4D-A7B4-78C00510A4A9}"/>
              </a:ext>
            </a:extLst>
          </p:cNvPr>
          <p:cNvSpPr>
            <a:spLocks noGrp="1" noRot="1" noChangeAspect="1" noChangeArrowheads="1" noTextEdit="1"/>
          </p:cNvSpPr>
          <p:nvPr>
            <p:ph type="sldImg"/>
          </p:nvPr>
        </p:nvSpPr>
        <p:spPr>
          <a:xfrm>
            <a:off x="468313" y="695325"/>
            <a:ext cx="6148387" cy="3459163"/>
          </a:xfrm>
          <a:ln/>
        </p:spPr>
      </p:sp>
      <p:sp>
        <p:nvSpPr>
          <p:cNvPr id="43012" name="Rectangle 3">
            <a:extLst>
              <a:ext uri="{FF2B5EF4-FFF2-40B4-BE49-F238E27FC236}">
                <a16:creationId xmlns:a16="http://schemas.microsoft.com/office/drawing/2014/main" id="{976B836E-F236-4579-889C-85D1B71BB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a:extLst>
              <a:ext uri="{FF2B5EF4-FFF2-40B4-BE49-F238E27FC236}">
                <a16:creationId xmlns:a16="http://schemas.microsoft.com/office/drawing/2014/main" id="{669C72C3-2385-4F04-A546-37B2680BB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5EDA351-8921-4918-8554-74AB1F8F8024}" type="slidenum">
              <a:rPr lang="zh-TW" altLang="en-GB" sz="1200">
                <a:latin typeface="Times New Roman" panose="02020603050405020304" pitchFamily="18" charset="0"/>
              </a:rPr>
              <a:pPr/>
              <a:t>14</a:t>
            </a:fld>
            <a:endParaRPr lang="en-GB" altLang="zh-TW" sz="1200">
              <a:latin typeface="Times New Roman" panose="02020603050405020304" pitchFamily="18" charset="0"/>
            </a:endParaRPr>
          </a:p>
        </p:txBody>
      </p:sp>
      <p:sp>
        <p:nvSpPr>
          <p:cNvPr id="43011" name="Rectangle 2">
            <a:extLst>
              <a:ext uri="{FF2B5EF4-FFF2-40B4-BE49-F238E27FC236}">
                <a16:creationId xmlns:a16="http://schemas.microsoft.com/office/drawing/2014/main" id="{3B52DD00-66BD-4F4D-A7B4-78C00510A4A9}"/>
              </a:ext>
            </a:extLst>
          </p:cNvPr>
          <p:cNvSpPr>
            <a:spLocks noGrp="1" noRot="1" noChangeAspect="1" noChangeArrowheads="1" noTextEdit="1"/>
          </p:cNvSpPr>
          <p:nvPr>
            <p:ph type="sldImg"/>
          </p:nvPr>
        </p:nvSpPr>
        <p:spPr>
          <a:xfrm>
            <a:off x="468313" y="695325"/>
            <a:ext cx="6148387" cy="3459163"/>
          </a:xfrm>
          <a:ln/>
        </p:spPr>
      </p:sp>
      <p:sp>
        <p:nvSpPr>
          <p:cNvPr id="43012" name="Rectangle 3">
            <a:extLst>
              <a:ext uri="{FF2B5EF4-FFF2-40B4-BE49-F238E27FC236}">
                <a16:creationId xmlns:a16="http://schemas.microsoft.com/office/drawing/2014/main" id="{976B836E-F236-4579-889C-85D1B71BB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extLst>
      <p:ext uri="{BB962C8B-B14F-4D97-AF65-F5344CB8AC3E}">
        <p14:creationId xmlns:p14="http://schemas.microsoft.com/office/powerpoint/2010/main" val="8155953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a:extLst>
              <a:ext uri="{FF2B5EF4-FFF2-40B4-BE49-F238E27FC236}">
                <a16:creationId xmlns:a16="http://schemas.microsoft.com/office/drawing/2014/main" id="{669C72C3-2385-4F04-A546-37B2680BB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5EDA351-8921-4918-8554-74AB1F8F8024}" type="slidenum">
              <a:rPr lang="zh-TW" altLang="en-GB" sz="1200">
                <a:latin typeface="Times New Roman" panose="02020603050405020304" pitchFamily="18" charset="0"/>
              </a:rPr>
              <a:pPr/>
              <a:t>15</a:t>
            </a:fld>
            <a:endParaRPr lang="en-GB" altLang="zh-TW" sz="1200">
              <a:latin typeface="Times New Roman" panose="02020603050405020304" pitchFamily="18" charset="0"/>
            </a:endParaRPr>
          </a:p>
        </p:txBody>
      </p:sp>
      <p:sp>
        <p:nvSpPr>
          <p:cNvPr id="43011" name="Rectangle 2">
            <a:extLst>
              <a:ext uri="{FF2B5EF4-FFF2-40B4-BE49-F238E27FC236}">
                <a16:creationId xmlns:a16="http://schemas.microsoft.com/office/drawing/2014/main" id="{3B52DD00-66BD-4F4D-A7B4-78C00510A4A9}"/>
              </a:ext>
            </a:extLst>
          </p:cNvPr>
          <p:cNvSpPr>
            <a:spLocks noGrp="1" noRot="1" noChangeAspect="1" noChangeArrowheads="1" noTextEdit="1"/>
          </p:cNvSpPr>
          <p:nvPr>
            <p:ph type="sldImg"/>
          </p:nvPr>
        </p:nvSpPr>
        <p:spPr>
          <a:xfrm>
            <a:off x="468313" y="695325"/>
            <a:ext cx="6148387" cy="3459163"/>
          </a:xfrm>
          <a:ln/>
        </p:spPr>
      </p:sp>
      <p:sp>
        <p:nvSpPr>
          <p:cNvPr id="43012" name="Rectangle 3">
            <a:extLst>
              <a:ext uri="{FF2B5EF4-FFF2-40B4-BE49-F238E27FC236}">
                <a16:creationId xmlns:a16="http://schemas.microsoft.com/office/drawing/2014/main" id="{976B836E-F236-4579-889C-85D1B71BBA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P34:</a:t>
            </a:r>
          </a:p>
          <a:p>
            <a:r>
              <a:rPr lang="en-US" altLang="en-US" dirty="0"/>
              <a:t>    Let’s work through an example using a mini-corpus of three sentences. We’ll first need to augment each sentence with a special symbol &lt;s&gt; at the beginning of the sentence, to give us the bigram context of the first word.</a:t>
            </a:r>
            <a:endParaRPr lang="en-GB" altLang="zh-TW" dirty="0"/>
          </a:p>
          <a:p>
            <a:endParaRPr lang="en-GB" altLang="zh-TW" dirty="0"/>
          </a:p>
        </p:txBody>
      </p:sp>
    </p:spTree>
    <p:extLst>
      <p:ext uri="{BB962C8B-B14F-4D97-AF65-F5344CB8AC3E}">
        <p14:creationId xmlns:p14="http://schemas.microsoft.com/office/powerpoint/2010/main" val="24258897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a:extLst>
              <a:ext uri="{FF2B5EF4-FFF2-40B4-BE49-F238E27FC236}">
                <a16:creationId xmlns:a16="http://schemas.microsoft.com/office/drawing/2014/main" id="{5FDC0F06-D254-453B-8037-A1AD4DD6E4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87F2D72D-CD11-4760-87E1-01D5EF7363B7}" type="slidenum">
              <a:rPr lang="zh-TW" altLang="en-GB" sz="1200">
                <a:latin typeface="Times New Roman" panose="02020603050405020304" pitchFamily="18" charset="0"/>
              </a:rPr>
              <a:pPr/>
              <a:t>16</a:t>
            </a:fld>
            <a:endParaRPr lang="en-GB" altLang="zh-TW" sz="1200">
              <a:latin typeface="Times New Roman" panose="02020603050405020304" pitchFamily="18" charset="0"/>
            </a:endParaRPr>
          </a:p>
        </p:txBody>
      </p:sp>
      <p:sp>
        <p:nvSpPr>
          <p:cNvPr id="44035" name="Rectangle 2">
            <a:extLst>
              <a:ext uri="{FF2B5EF4-FFF2-40B4-BE49-F238E27FC236}">
                <a16:creationId xmlns:a16="http://schemas.microsoft.com/office/drawing/2014/main" id="{C6587CC2-998C-423F-AF70-BF817F9AA36F}"/>
              </a:ext>
            </a:extLst>
          </p:cNvPr>
          <p:cNvSpPr>
            <a:spLocks noGrp="1" noRot="1" noChangeAspect="1" noChangeArrowheads="1" noTextEdit="1"/>
          </p:cNvSpPr>
          <p:nvPr>
            <p:ph type="sldImg"/>
          </p:nvPr>
        </p:nvSpPr>
        <p:spPr>
          <a:xfrm>
            <a:off x="468313" y="695325"/>
            <a:ext cx="6148387" cy="3459163"/>
          </a:xfrm>
          <a:ln/>
        </p:spPr>
      </p:sp>
      <p:sp>
        <p:nvSpPr>
          <p:cNvPr id="44036" name="Rectangle 3">
            <a:extLst>
              <a:ext uri="{FF2B5EF4-FFF2-40B4-BE49-F238E27FC236}">
                <a16:creationId xmlns:a16="http://schemas.microsoft.com/office/drawing/2014/main" id="{5EBB0C85-FE76-4C2C-99F8-9D46AC1505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GB" altLang="zh-TW" dirty="0"/>
              <a:t>P35:</a:t>
            </a:r>
          </a:p>
          <a:p>
            <a:r>
              <a:rPr kumimoji="1" lang="en-US" sz="1200" b="0" i="0" u="none" strike="noStrike" kern="1200" baseline="0" dirty="0">
                <a:solidFill>
                  <a:schemeClr val="tx1"/>
                </a:solidFill>
                <a:latin typeface="Times New Roman" pitchFamily="18" charset="0"/>
                <a:ea typeface="新細明體" pitchFamily="18" charset="-120"/>
                <a:cs typeface="+mn-cs"/>
              </a:rPr>
              <a:t>    Bigram counts for eight of the words (out of V = 1446) in the Berkeley Restaurant Project corpus of 9332 sentences. Zero counts are in gray.</a:t>
            </a:r>
            <a:endParaRPr lang="en-GB" altLang="zh-TW"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a:extLst>
              <a:ext uri="{FF2B5EF4-FFF2-40B4-BE49-F238E27FC236}">
                <a16:creationId xmlns:a16="http://schemas.microsoft.com/office/drawing/2014/main" id="{9934115F-A802-49E0-931A-D680E50D95F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86C74C4B-913A-433F-B093-3900E46B5EEA}" type="slidenum">
              <a:rPr lang="zh-TW" altLang="en-GB" sz="1200">
                <a:latin typeface="Times New Roman" panose="02020603050405020304" pitchFamily="18" charset="0"/>
              </a:rPr>
              <a:pPr/>
              <a:t>17</a:t>
            </a:fld>
            <a:endParaRPr lang="en-GB" altLang="zh-TW" sz="1200">
              <a:latin typeface="Times New Roman" panose="02020603050405020304" pitchFamily="18" charset="0"/>
            </a:endParaRPr>
          </a:p>
        </p:txBody>
      </p:sp>
      <p:sp>
        <p:nvSpPr>
          <p:cNvPr id="45059" name="Rectangle 2">
            <a:extLst>
              <a:ext uri="{FF2B5EF4-FFF2-40B4-BE49-F238E27FC236}">
                <a16:creationId xmlns:a16="http://schemas.microsoft.com/office/drawing/2014/main" id="{7E1DFBCB-5A8C-4B0A-B88C-EAB73566419B}"/>
              </a:ext>
            </a:extLst>
          </p:cNvPr>
          <p:cNvSpPr>
            <a:spLocks noGrp="1" noRot="1" noChangeAspect="1" noChangeArrowheads="1" noTextEdit="1"/>
          </p:cNvSpPr>
          <p:nvPr>
            <p:ph type="sldImg"/>
          </p:nvPr>
        </p:nvSpPr>
        <p:spPr>
          <a:xfrm>
            <a:off x="468313" y="695325"/>
            <a:ext cx="6148387" cy="3459163"/>
          </a:xfrm>
          <a:ln/>
        </p:spPr>
      </p:sp>
      <p:sp>
        <p:nvSpPr>
          <p:cNvPr id="45060" name="Rectangle 3">
            <a:extLst>
              <a:ext uri="{FF2B5EF4-FFF2-40B4-BE49-F238E27FC236}">
                <a16:creationId xmlns:a16="http://schemas.microsoft.com/office/drawing/2014/main" id="{F78D8DB7-3E83-4B06-9F71-180B46EA438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a:extLst>
              <a:ext uri="{FF2B5EF4-FFF2-40B4-BE49-F238E27FC236}">
                <a16:creationId xmlns:a16="http://schemas.microsoft.com/office/drawing/2014/main" id="{A76A568B-D31F-487D-9DC3-64DD91AA090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8893A77-B3FF-4C1D-96E6-E8335A262207}" type="slidenum">
              <a:rPr lang="zh-TW" altLang="en-GB" sz="1200">
                <a:latin typeface="Times New Roman" panose="02020603050405020304" pitchFamily="18" charset="0"/>
              </a:rPr>
              <a:pPr/>
              <a:t>18</a:t>
            </a:fld>
            <a:endParaRPr lang="en-GB" altLang="zh-TW" sz="1200">
              <a:latin typeface="Times New Roman" panose="02020603050405020304" pitchFamily="18" charset="0"/>
            </a:endParaRPr>
          </a:p>
        </p:txBody>
      </p:sp>
      <p:sp>
        <p:nvSpPr>
          <p:cNvPr id="47107" name="Rectangle 2">
            <a:extLst>
              <a:ext uri="{FF2B5EF4-FFF2-40B4-BE49-F238E27FC236}">
                <a16:creationId xmlns:a16="http://schemas.microsoft.com/office/drawing/2014/main" id="{0AA5B88E-8C17-4A14-8B9D-46EF4119DDBD}"/>
              </a:ext>
            </a:extLst>
          </p:cNvPr>
          <p:cNvSpPr>
            <a:spLocks noGrp="1" noRot="1" noChangeAspect="1" noChangeArrowheads="1" noTextEdit="1"/>
          </p:cNvSpPr>
          <p:nvPr>
            <p:ph type="sldImg"/>
          </p:nvPr>
        </p:nvSpPr>
        <p:spPr>
          <a:xfrm>
            <a:off x="468313" y="695325"/>
            <a:ext cx="6148387" cy="3459163"/>
          </a:xfrm>
          <a:ln/>
        </p:spPr>
      </p:sp>
      <p:sp>
        <p:nvSpPr>
          <p:cNvPr id="47108" name="Rectangle 3">
            <a:extLst>
              <a:ext uri="{FF2B5EF4-FFF2-40B4-BE49-F238E27FC236}">
                <a16:creationId xmlns:a16="http://schemas.microsoft.com/office/drawing/2014/main" id="{CE892F7A-4F2C-46F1-B606-EA101D72A1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P35:</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Although for pedagogical purposes we have only described bigram models, in practice it’s more common to use trigram models, which condition on the previous two words rather than the previous word, or 4-gram or even 5-gram models, when there is sufficient training data. </a:t>
            </a:r>
          </a:p>
          <a:p>
            <a:endParaRPr kumimoji="1" lang="en-US" altLang="zh-TW" sz="1200" b="0" i="0" u="none" strike="noStrike" kern="1200" baseline="0" dirty="0">
              <a:solidFill>
                <a:schemeClr val="tx1"/>
              </a:solidFill>
              <a:latin typeface="Times New Roman" pitchFamily="18" charset="0"/>
              <a:ea typeface="新細明體" pitchFamily="18" charset="-120"/>
              <a:cs typeface="+mn-cs"/>
            </a:endParaRPr>
          </a:p>
          <a:p>
            <a:r>
              <a:rPr kumimoji="1" lang="en-US" sz="1200" b="0" i="0" u="none" strike="noStrike" kern="1200" baseline="0" dirty="0">
                <a:solidFill>
                  <a:schemeClr val="tx1"/>
                </a:solidFill>
                <a:latin typeface="Times New Roman" pitchFamily="18" charset="0"/>
                <a:ea typeface="新細明體" pitchFamily="18" charset="-120"/>
                <a:cs typeface="+mn-cs"/>
              </a:rPr>
              <a:t>    Note that for these larger </a:t>
            </a:r>
            <a:r>
              <a:rPr kumimoji="1" lang="en-US" sz="1200" b="0" i="0" u="none" strike="noStrike" kern="1200" baseline="0" dirty="0" err="1">
                <a:solidFill>
                  <a:schemeClr val="tx1"/>
                </a:solidFill>
                <a:latin typeface="Times New Roman" pitchFamily="18" charset="0"/>
                <a:ea typeface="新細明體" pitchFamily="18" charset="-120"/>
                <a:cs typeface="+mn-cs"/>
              </a:rPr>
              <a:t>ngrams</a:t>
            </a:r>
            <a:r>
              <a:rPr kumimoji="1" lang="en-US" sz="1200" b="0" i="0" u="none" strike="noStrike" kern="1200" baseline="0" dirty="0">
                <a:solidFill>
                  <a:schemeClr val="tx1"/>
                </a:solidFill>
                <a:latin typeface="Times New Roman" pitchFamily="18" charset="0"/>
                <a:ea typeface="新細明體" pitchFamily="18" charset="-120"/>
                <a:cs typeface="+mn-cs"/>
              </a:rPr>
              <a:t>, we’ll need to assume extra context for the contexts to the left and right of the sentence end. For example, to compute trigram probabilities at the very beginning of the sentence, we can use two pseudo-words for the first trigram (i.e., P(I|&lt;s&gt;&lt;s&gt;).</a:t>
            </a:r>
            <a:endParaRPr lang="en-GB" altLang="zh-TW"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a:extLst>
              <a:ext uri="{FF2B5EF4-FFF2-40B4-BE49-F238E27FC236}">
                <a16:creationId xmlns:a16="http://schemas.microsoft.com/office/drawing/2014/main" id="{721DCB3F-EA2D-4025-A604-FDD2BC6AE3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DE84660-EF92-4D29-A9BA-FB4AA36CA310}" type="slidenum">
              <a:rPr lang="zh-TW" altLang="en-GB" sz="1200">
                <a:latin typeface="Times New Roman" panose="02020603050405020304" pitchFamily="18" charset="0"/>
              </a:rPr>
              <a:pPr/>
              <a:t>19</a:t>
            </a:fld>
            <a:endParaRPr lang="en-GB" altLang="zh-TW" sz="1200">
              <a:latin typeface="Times New Roman" panose="02020603050405020304" pitchFamily="18" charset="0"/>
            </a:endParaRPr>
          </a:p>
        </p:txBody>
      </p:sp>
      <p:sp>
        <p:nvSpPr>
          <p:cNvPr id="55299" name="Rectangle 2">
            <a:extLst>
              <a:ext uri="{FF2B5EF4-FFF2-40B4-BE49-F238E27FC236}">
                <a16:creationId xmlns:a16="http://schemas.microsoft.com/office/drawing/2014/main" id="{8F02CE5D-F0A6-4BC7-A866-3CB3371F3571}"/>
              </a:ext>
            </a:extLst>
          </p:cNvPr>
          <p:cNvSpPr>
            <a:spLocks noGrp="1" noRot="1" noChangeAspect="1" noChangeArrowheads="1" noTextEdit="1"/>
          </p:cNvSpPr>
          <p:nvPr>
            <p:ph type="sldImg"/>
          </p:nvPr>
        </p:nvSpPr>
        <p:spPr>
          <a:xfrm>
            <a:off x="468313" y="695325"/>
            <a:ext cx="6148387" cy="3459163"/>
          </a:xfrm>
          <a:ln/>
        </p:spPr>
      </p:sp>
      <p:sp>
        <p:nvSpPr>
          <p:cNvPr id="55300" name="Rectangle 3">
            <a:extLst>
              <a:ext uri="{FF2B5EF4-FFF2-40B4-BE49-F238E27FC236}">
                <a16:creationId xmlns:a16="http://schemas.microsoft.com/office/drawing/2014/main" id="{AAD115BC-B41C-4180-9246-ED5A34F64F4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P43:</a:t>
            </a:r>
          </a:p>
          <a:p>
            <a:r>
              <a:rPr lang="en-GB" altLang="zh-TW" dirty="0"/>
              <a:t>    </a:t>
            </a:r>
            <a:r>
              <a:rPr lang="en-US" altLang="en-US" dirty="0"/>
              <a:t>As with many of the statistical models in our field, the probabilities of an n-gram model come from the corpus it is trained on, the training set or training corpus. We can then measure the quality of an n-gram model by its performance on some unseen data called the test set or test corpus.</a:t>
            </a:r>
            <a:endParaRPr lang="en-GB" altLang="zh-TW" dirty="0"/>
          </a:p>
        </p:txBody>
      </p:sp>
    </p:spTree>
    <p:extLst>
      <p:ext uri="{BB962C8B-B14F-4D97-AF65-F5344CB8AC3E}">
        <p14:creationId xmlns:p14="http://schemas.microsoft.com/office/powerpoint/2010/main" val="79141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031">
            <a:extLst>
              <a:ext uri="{FF2B5EF4-FFF2-40B4-BE49-F238E27FC236}">
                <a16:creationId xmlns:a16="http://schemas.microsoft.com/office/drawing/2014/main" id="{FB7BBF23-0E59-4A93-9DD6-2BC456E01A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CFCD161-A7EA-4BDC-876A-4C294145373E}" type="slidenum">
              <a:rPr lang="zh-TW" altLang="en-GB" sz="1200">
                <a:latin typeface="Times New Roman" panose="02020603050405020304" pitchFamily="18" charset="0"/>
              </a:rPr>
              <a:pPr/>
              <a:t>2</a:t>
            </a:fld>
            <a:endParaRPr lang="en-GB" altLang="zh-TW" sz="1200">
              <a:latin typeface="Times New Roman" panose="02020603050405020304" pitchFamily="18" charset="0"/>
            </a:endParaRPr>
          </a:p>
        </p:txBody>
      </p:sp>
      <p:sp>
        <p:nvSpPr>
          <p:cNvPr id="33795" name="Rectangle 2">
            <a:extLst>
              <a:ext uri="{FF2B5EF4-FFF2-40B4-BE49-F238E27FC236}">
                <a16:creationId xmlns:a16="http://schemas.microsoft.com/office/drawing/2014/main" id="{5F6D4203-A3A5-4BB1-910A-0ECB72406B6E}"/>
              </a:ext>
            </a:extLst>
          </p:cNvPr>
          <p:cNvSpPr>
            <a:spLocks noGrp="1" noRot="1" noChangeAspect="1" noChangeArrowheads="1" noTextEdit="1"/>
          </p:cNvSpPr>
          <p:nvPr>
            <p:ph type="sldImg"/>
          </p:nvPr>
        </p:nvSpPr>
        <p:spPr>
          <a:xfrm>
            <a:off x="468313" y="695325"/>
            <a:ext cx="6148387" cy="3459163"/>
          </a:xfrm>
          <a:ln/>
        </p:spPr>
      </p:sp>
      <p:sp>
        <p:nvSpPr>
          <p:cNvPr id="33796" name="Rectangle 3">
            <a:extLst>
              <a:ext uri="{FF2B5EF4-FFF2-40B4-BE49-F238E27FC236}">
                <a16:creationId xmlns:a16="http://schemas.microsoft.com/office/drawing/2014/main" id="{C4C828D8-F121-4AD1-8D81-C9B8613A3B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zh-TW"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a:extLst>
              <a:ext uri="{FF2B5EF4-FFF2-40B4-BE49-F238E27FC236}">
                <a16:creationId xmlns:a16="http://schemas.microsoft.com/office/drawing/2014/main" id="{E49EB556-7AFD-4FF5-959D-664D311E3FB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D6C00D3-4A6C-4FDB-ABD2-19781E5B1096}" type="slidenum">
              <a:rPr lang="zh-TW" altLang="en-GB" sz="1200">
                <a:latin typeface="Times New Roman" panose="02020603050405020304" pitchFamily="18" charset="0"/>
              </a:rPr>
              <a:pPr/>
              <a:t>20</a:t>
            </a:fld>
            <a:endParaRPr lang="en-GB" altLang="zh-TW" sz="1200">
              <a:latin typeface="Times New Roman" panose="02020603050405020304" pitchFamily="18" charset="0"/>
            </a:endParaRPr>
          </a:p>
        </p:txBody>
      </p:sp>
      <p:sp>
        <p:nvSpPr>
          <p:cNvPr id="56323" name="Rectangle 2">
            <a:extLst>
              <a:ext uri="{FF2B5EF4-FFF2-40B4-BE49-F238E27FC236}">
                <a16:creationId xmlns:a16="http://schemas.microsoft.com/office/drawing/2014/main" id="{77B9E3A6-B819-4837-9704-219379038DAB}"/>
              </a:ext>
            </a:extLst>
          </p:cNvPr>
          <p:cNvSpPr>
            <a:spLocks noGrp="1" noRot="1" noChangeAspect="1" noChangeArrowheads="1" noTextEdit="1"/>
          </p:cNvSpPr>
          <p:nvPr>
            <p:ph type="sldImg"/>
          </p:nvPr>
        </p:nvSpPr>
        <p:spPr>
          <a:xfrm>
            <a:off x="468313" y="695325"/>
            <a:ext cx="6148387" cy="3459163"/>
          </a:xfrm>
          <a:ln/>
        </p:spPr>
      </p:sp>
      <p:sp>
        <p:nvSpPr>
          <p:cNvPr id="56324" name="Rectangle 3">
            <a:extLst>
              <a:ext uri="{FF2B5EF4-FFF2-40B4-BE49-F238E27FC236}">
                <a16:creationId xmlns:a16="http://schemas.microsoft.com/office/drawing/2014/main" id="{7D3FF729-06D3-49F5-8988-CAA7082D86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P44:</a:t>
            </a:r>
          </a:p>
          <a:p>
            <a:r>
              <a:rPr lang="en-GB" altLang="zh-TW" dirty="0"/>
              <a:t>    </a:t>
            </a:r>
            <a:r>
              <a:rPr lang="en-US" altLang="en-US" dirty="0"/>
              <a:t>We can use the chain rule to expand the probability of W:</a:t>
            </a:r>
          </a:p>
          <a:p>
            <a:r>
              <a:rPr lang="en-US" altLang="zh-TW" dirty="0"/>
              <a:t>    </a:t>
            </a:r>
            <a:r>
              <a:rPr lang="en-US" altLang="en-US" dirty="0"/>
              <a:t>Thus, if we are computing the perplexity of W with a bigram language model, we get:</a:t>
            </a:r>
          </a:p>
          <a:p>
            <a:r>
              <a:rPr lang="en-US" altLang="zh-TW" dirty="0"/>
              <a:t>    T</a:t>
            </a:r>
            <a:r>
              <a:rPr lang="en-US" altLang="en-US" dirty="0"/>
              <a:t>he higher the conditional probability of the word sequence, the lower the perplexity.</a:t>
            </a:r>
            <a:endParaRPr lang="en-US" altLang="zh-TW" dirty="0"/>
          </a:p>
          <a:p>
            <a:endParaRPr lang="en-GB" altLang="zh-TW" dirty="0"/>
          </a:p>
          <a:p>
            <a:r>
              <a:rPr lang="en-GB" altLang="zh-TW" dirty="0"/>
              <a:t>    </a:t>
            </a:r>
            <a:r>
              <a:rPr lang="en-US" altLang="en-US" dirty="0"/>
              <a:t>N root of …</a:t>
            </a:r>
          </a:p>
          <a:p>
            <a:r>
              <a:rPr lang="en-US" altLang="zh-TW" dirty="0"/>
              <a:t>   </a:t>
            </a:r>
          </a:p>
          <a:p>
            <a:r>
              <a:rPr kumimoji="1" lang="en-US" sz="1200" b="0" i="0" u="none" strike="noStrike" kern="1200" baseline="0" dirty="0">
                <a:solidFill>
                  <a:schemeClr val="tx1"/>
                </a:solidFill>
                <a:latin typeface="Times New Roman" pitchFamily="18" charset="0"/>
                <a:ea typeface="新細明體" pitchFamily="18" charset="-120"/>
                <a:cs typeface="+mn-cs"/>
              </a:rPr>
              <a:t>Since this sequence will cross many sentence boundaries, we need to include the begin- and end-sentence markers &lt;s&gt; and &lt;/s&gt; in the probability computation. We also need to include the end-of-sentence marker &lt;/s&gt; (but not the beginning-of-sentence marker &lt;s&gt;) in the total count of word tokens N.</a:t>
            </a:r>
            <a:endParaRPr lang="en-GB" altLang="zh-TW" dirty="0"/>
          </a:p>
        </p:txBody>
      </p:sp>
    </p:spTree>
    <p:extLst>
      <p:ext uri="{BB962C8B-B14F-4D97-AF65-F5344CB8AC3E}">
        <p14:creationId xmlns:p14="http://schemas.microsoft.com/office/powerpoint/2010/main" val="20759696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a:extLst>
              <a:ext uri="{FF2B5EF4-FFF2-40B4-BE49-F238E27FC236}">
                <a16:creationId xmlns:a16="http://schemas.microsoft.com/office/drawing/2014/main" id="{45EF4D75-74FE-4592-8D5C-120FA4BAB7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D0601830-B9B1-4AB4-8E46-63D7492F483D}" type="slidenum">
              <a:rPr lang="zh-TW" altLang="en-GB" sz="1200">
                <a:latin typeface="Times New Roman" panose="02020603050405020304" pitchFamily="18" charset="0"/>
              </a:rPr>
              <a:pPr/>
              <a:t>21</a:t>
            </a:fld>
            <a:endParaRPr lang="en-GB" altLang="zh-TW" sz="1200">
              <a:latin typeface="Times New Roman" panose="02020603050405020304" pitchFamily="18" charset="0"/>
            </a:endParaRPr>
          </a:p>
        </p:txBody>
      </p:sp>
      <p:sp>
        <p:nvSpPr>
          <p:cNvPr id="57347" name="Rectangle 2">
            <a:extLst>
              <a:ext uri="{FF2B5EF4-FFF2-40B4-BE49-F238E27FC236}">
                <a16:creationId xmlns:a16="http://schemas.microsoft.com/office/drawing/2014/main" id="{580D2860-6E9E-4E2C-A253-DFE5F18131A0}"/>
              </a:ext>
            </a:extLst>
          </p:cNvPr>
          <p:cNvSpPr>
            <a:spLocks noGrp="1" noRot="1" noChangeAspect="1" noChangeArrowheads="1" noTextEdit="1"/>
          </p:cNvSpPr>
          <p:nvPr>
            <p:ph type="sldImg"/>
          </p:nvPr>
        </p:nvSpPr>
        <p:spPr>
          <a:xfrm>
            <a:off x="468313" y="695325"/>
            <a:ext cx="6148387" cy="3459163"/>
          </a:xfrm>
          <a:ln/>
        </p:spPr>
      </p:sp>
      <p:sp>
        <p:nvSpPr>
          <p:cNvPr id="57348" name="Rectangle 3">
            <a:extLst>
              <a:ext uri="{FF2B5EF4-FFF2-40B4-BE49-F238E27FC236}">
                <a16:creationId xmlns:a16="http://schemas.microsoft.com/office/drawing/2014/main" id="{3E9C4867-D498-4A32-9F07-37D846EF30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P44:</a:t>
            </a:r>
          </a:p>
          <a:p>
            <a:r>
              <a:rPr kumimoji="1" lang="en-US" sz="1200" b="0" i="0" u="none" strike="noStrike" kern="1200" baseline="0" dirty="0">
                <a:solidFill>
                  <a:schemeClr val="tx1"/>
                </a:solidFill>
                <a:latin typeface="Times New Roman" pitchFamily="18" charset="0"/>
                <a:ea typeface="新細明體" pitchFamily="18" charset="-120"/>
                <a:cs typeface="+mn-cs"/>
              </a:rPr>
              <a:t>     Since this sequence will cross many sentence boundaries, we need to include the begin- and end-sentence markers &lt;s&gt; and &lt;/s&gt; in the probability computation. We also need to include the end-of-sentence marker &lt;/s&gt; (but not the beginning-of-sentence marker &lt;s&gt;) in the total count of word tokens N.</a:t>
            </a:r>
            <a:endParaRPr lang="en-GB" altLang="zh-TW" dirty="0"/>
          </a:p>
          <a:p>
            <a:r>
              <a:rPr lang="en-US" altLang="zh-TW" dirty="0"/>
              <a:t>   </a:t>
            </a:r>
            <a:endParaRPr lang="en-GB" altLang="zh-TW" dirty="0"/>
          </a:p>
        </p:txBody>
      </p:sp>
    </p:spTree>
    <p:extLst>
      <p:ext uri="{BB962C8B-B14F-4D97-AF65-F5344CB8AC3E}">
        <p14:creationId xmlns:p14="http://schemas.microsoft.com/office/powerpoint/2010/main" val="1619567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22</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P45:</a:t>
            </a:r>
          </a:p>
          <a:p>
            <a:r>
              <a:rPr lang="en-GB" altLang="zh-TW" dirty="0"/>
              <a:t>    </a:t>
            </a:r>
            <a:r>
              <a:rPr lang="en-US" altLang="en-US" dirty="0"/>
              <a:t>For any N-gram that occurred a sufficient number of times, we might have a good estimate of its probability. But because any corpus is limited, some perfectly acceptable English word sequences are bound to be missing from it. That is, we’ll have many cases of putative “zero probability N-grams” that should really have some non-zero probability.</a:t>
            </a:r>
          </a:p>
          <a:p>
            <a:endParaRPr lang="en-US" altLang="zh-TW" dirty="0"/>
          </a:p>
          <a:p>
            <a:r>
              <a:rPr lang="en-US" altLang="zh-TW" dirty="0"/>
              <a:t>P40: </a:t>
            </a:r>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because any corpus is limited, some perfectly acceptable English word sequences are bound to be missing from it.</a:t>
            </a:r>
            <a:endParaRPr lang="en-GB" altLang="zh-TW"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23</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What do we do with words that are in our vocabulary (they are not unknown words) but appear in a test set in an unseen context (for example they appear after a word they never appeared after in training)? To keep a language model from assigning zero probability to these unseen events, we’ll have to shave off a bit of probability mass from some more frequent events and give it to the events we’ve never seen.</a:t>
            </a:r>
            <a:endParaRPr lang="en-GB" altLang="zh-TW" dirty="0"/>
          </a:p>
        </p:txBody>
      </p:sp>
    </p:spTree>
    <p:extLst>
      <p:ext uri="{BB962C8B-B14F-4D97-AF65-F5344CB8AC3E}">
        <p14:creationId xmlns:p14="http://schemas.microsoft.com/office/powerpoint/2010/main" val="33252220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24</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[ˌ</a:t>
            </a:r>
            <a:r>
              <a:rPr lang="en-US" dirty="0" err="1"/>
              <a:t>æləˈɡeɪʃ</a:t>
            </a:r>
            <a:r>
              <a:rPr lang="en-US" dirty="0"/>
              <a:t>(ə)n] </a:t>
            </a:r>
          </a:p>
        </p:txBody>
      </p:sp>
    </p:spTree>
    <p:extLst>
      <p:ext uri="{BB962C8B-B14F-4D97-AF65-F5344CB8AC3E}">
        <p14:creationId xmlns:p14="http://schemas.microsoft.com/office/powerpoint/2010/main" val="216424108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a:extLst>
              <a:ext uri="{FF2B5EF4-FFF2-40B4-BE49-F238E27FC236}">
                <a16:creationId xmlns:a16="http://schemas.microsoft.com/office/drawing/2014/main" id="{A0FBBEB9-3C0A-4DCE-9030-0E8226FFDC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5DED5481-DEEE-47DC-93B5-B32D3F92BC5C}" type="slidenum">
              <a:rPr lang="zh-TW" altLang="en-GB" sz="1200">
                <a:latin typeface="Times New Roman" panose="02020603050405020304" pitchFamily="18" charset="0"/>
              </a:rPr>
              <a:pPr/>
              <a:t>25</a:t>
            </a:fld>
            <a:endParaRPr lang="en-GB" altLang="zh-TW" sz="1200">
              <a:latin typeface="Times New Roman" panose="02020603050405020304" pitchFamily="18" charset="0"/>
            </a:endParaRPr>
          </a:p>
        </p:txBody>
      </p:sp>
      <p:sp>
        <p:nvSpPr>
          <p:cNvPr id="49155" name="Rectangle 2">
            <a:extLst>
              <a:ext uri="{FF2B5EF4-FFF2-40B4-BE49-F238E27FC236}">
                <a16:creationId xmlns:a16="http://schemas.microsoft.com/office/drawing/2014/main" id="{EA788D73-816E-48BA-ACAD-4C4BD0887820}"/>
              </a:ext>
            </a:extLst>
          </p:cNvPr>
          <p:cNvSpPr>
            <a:spLocks noGrp="1" noRot="1" noChangeAspect="1" noChangeArrowheads="1" noTextEdit="1"/>
          </p:cNvSpPr>
          <p:nvPr>
            <p:ph type="sldImg"/>
          </p:nvPr>
        </p:nvSpPr>
        <p:spPr>
          <a:xfrm>
            <a:off x="468313" y="695325"/>
            <a:ext cx="6148387" cy="3459163"/>
          </a:xfrm>
          <a:ln/>
        </p:spPr>
      </p:sp>
      <p:sp>
        <p:nvSpPr>
          <p:cNvPr id="49156" name="Rectangle 3">
            <a:extLst>
              <a:ext uri="{FF2B5EF4-FFF2-40B4-BE49-F238E27FC236}">
                <a16:creationId xmlns:a16="http://schemas.microsoft.com/office/drawing/2014/main" id="{066ADDE4-6C90-4DC9-8886-32016C7118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P42:</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To keep a language model from assigning zero probability to these unseen events, we’ll have to shave off a bit of probability mass from some more frequent events and give it to the events we’ve never seen. smoothing This modification is called smoothing or discounting.</a:t>
            </a:r>
          </a:p>
          <a:p>
            <a:r>
              <a:rPr kumimoji="1" lang="en-US" altLang="zh-TW" sz="1200" b="0" i="0" u="none" strike="noStrike" kern="1200" baseline="0" dirty="0">
                <a:solidFill>
                  <a:schemeClr val="tx1"/>
                </a:solidFill>
                <a:latin typeface="Times New Roman" pitchFamily="18" charset="0"/>
                <a:ea typeface="新細明體" pitchFamily="18" charset="-120"/>
                <a:cs typeface="+mn-cs"/>
              </a:rPr>
              <a:t>    The simplest way to do smoothing is to add one to all the bigram counts, before we </a:t>
            </a:r>
            <a:r>
              <a:rPr kumimoji="1" lang="en-US" altLang="zh-TW" sz="1200" b="0" i="1" u="none" strike="noStrike" kern="1200" baseline="0" dirty="0">
                <a:solidFill>
                  <a:schemeClr val="tx1"/>
                </a:solidFill>
                <a:latin typeface="Times New Roman" pitchFamily="18" charset="0"/>
                <a:ea typeface="新細明體" pitchFamily="18" charset="-120"/>
                <a:cs typeface="+mn-cs"/>
              </a:rPr>
              <a:t>normalize</a:t>
            </a:r>
            <a:r>
              <a:rPr kumimoji="1" lang="en-US" altLang="zh-TW" sz="1200" b="0" i="0" u="none" strike="noStrike" kern="1200" baseline="0" dirty="0">
                <a:solidFill>
                  <a:schemeClr val="tx1"/>
                </a:solidFill>
                <a:latin typeface="Times New Roman" pitchFamily="18" charset="0"/>
                <a:ea typeface="新細明體" pitchFamily="18" charset="-120"/>
                <a:cs typeface="+mn-cs"/>
              </a:rPr>
              <a:t> them into probabilities.</a:t>
            </a:r>
          </a:p>
          <a:p>
            <a:r>
              <a:rPr kumimoji="1" lang="en-US" altLang="zh-TW" sz="1200" b="0" i="0" u="none" strike="noStrike" kern="1200" baseline="0" dirty="0">
                <a:solidFill>
                  <a:schemeClr val="tx1"/>
                </a:solidFill>
                <a:latin typeface="Times New Roman" pitchFamily="18" charset="0"/>
                <a:ea typeface="新細明體" pitchFamily="18" charset="-120"/>
                <a:cs typeface="+mn-cs"/>
              </a:rPr>
              <a:t>    </a:t>
            </a:r>
            <a:r>
              <a:rPr kumimoji="1" lang="en-US" sz="1200" b="0" i="0" u="none" strike="noStrike" kern="1200" baseline="0" dirty="0">
                <a:solidFill>
                  <a:schemeClr val="tx1"/>
                </a:solidFill>
                <a:latin typeface="Times New Roman" pitchFamily="18" charset="0"/>
                <a:ea typeface="新細明體" pitchFamily="18" charset="-120"/>
                <a:cs typeface="+mn-cs"/>
              </a:rPr>
              <a:t>Since there are V words in the vocabulary and each one was incremented, we also need to adjust the denominator to take into account the extra V observations.</a:t>
            </a:r>
            <a:endParaRPr lang="en-GB" altLang="zh-TW"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a:extLst>
              <a:ext uri="{FF2B5EF4-FFF2-40B4-BE49-F238E27FC236}">
                <a16:creationId xmlns:a16="http://schemas.microsoft.com/office/drawing/2014/main" id="{3743D94C-1E73-4A85-BA7B-F612D6E4AC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9D4F540-D623-496A-99C1-670D8E3C091B}" type="slidenum">
              <a:rPr lang="zh-TW" altLang="en-GB" sz="1200">
                <a:latin typeface="Times New Roman" panose="02020603050405020304" pitchFamily="18" charset="0"/>
              </a:rPr>
              <a:pPr/>
              <a:t>26</a:t>
            </a:fld>
            <a:endParaRPr lang="en-GB" altLang="zh-TW" sz="1200">
              <a:latin typeface="Times New Roman" panose="02020603050405020304" pitchFamily="18" charset="0"/>
            </a:endParaRPr>
          </a:p>
        </p:txBody>
      </p:sp>
      <p:sp>
        <p:nvSpPr>
          <p:cNvPr id="50179" name="Rectangle 2">
            <a:extLst>
              <a:ext uri="{FF2B5EF4-FFF2-40B4-BE49-F238E27FC236}">
                <a16:creationId xmlns:a16="http://schemas.microsoft.com/office/drawing/2014/main" id="{37379645-79CA-4CB2-AA80-0298B4FBCE71}"/>
              </a:ext>
            </a:extLst>
          </p:cNvPr>
          <p:cNvSpPr>
            <a:spLocks noGrp="1" noRot="1" noChangeAspect="1" noChangeArrowheads="1" noTextEdit="1"/>
          </p:cNvSpPr>
          <p:nvPr>
            <p:ph type="sldImg"/>
          </p:nvPr>
        </p:nvSpPr>
        <p:spPr>
          <a:xfrm>
            <a:off x="468313" y="695325"/>
            <a:ext cx="6148387" cy="3459163"/>
          </a:xfrm>
          <a:ln/>
        </p:spPr>
      </p:sp>
      <p:sp>
        <p:nvSpPr>
          <p:cNvPr id="50180" name="Rectangle 3">
            <a:extLst>
              <a:ext uri="{FF2B5EF4-FFF2-40B4-BE49-F238E27FC236}">
                <a16:creationId xmlns:a16="http://schemas.microsoft.com/office/drawing/2014/main" id="{799DE84E-4B08-4E22-996D-E03440DDEBA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a:extLst>
              <a:ext uri="{FF2B5EF4-FFF2-40B4-BE49-F238E27FC236}">
                <a16:creationId xmlns:a16="http://schemas.microsoft.com/office/drawing/2014/main" id="{5AD18910-6B91-4C83-BDF9-C4E488EDA7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24EC1CF9-99A3-4024-AB98-C576FD0B6FC6}" type="slidenum">
              <a:rPr lang="zh-TW" altLang="en-GB" sz="1200">
                <a:latin typeface="Times New Roman" panose="02020603050405020304" pitchFamily="18" charset="0"/>
              </a:rPr>
              <a:pPr/>
              <a:t>27</a:t>
            </a:fld>
            <a:endParaRPr lang="en-GB" altLang="zh-TW" sz="1200">
              <a:latin typeface="Times New Roman" panose="02020603050405020304" pitchFamily="18" charset="0"/>
            </a:endParaRPr>
          </a:p>
        </p:txBody>
      </p:sp>
      <p:sp>
        <p:nvSpPr>
          <p:cNvPr id="51203" name="Rectangle 2">
            <a:extLst>
              <a:ext uri="{FF2B5EF4-FFF2-40B4-BE49-F238E27FC236}">
                <a16:creationId xmlns:a16="http://schemas.microsoft.com/office/drawing/2014/main" id="{247E6971-6FD6-48A1-B893-B08FFA18CBC6}"/>
              </a:ext>
            </a:extLst>
          </p:cNvPr>
          <p:cNvSpPr>
            <a:spLocks noGrp="1" noRot="1" noChangeAspect="1" noChangeArrowheads="1" noTextEdit="1"/>
          </p:cNvSpPr>
          <p:nvPr>
            <p:ph type="sldImg"/>
          </p:nvPr>
        </p:nvSpPr>
        <p:spPr>
          <a:xfrm>
            <a:off x="468313" y="695325"/>
            <a:ext cx="6148387" cy="3459163"/>
          </a:xfrm>
          <a:ln/>
        </p:spPr>
      </p:sp>
      <p:sp>
        <p:nvSpPr>
          <p:cNvPr id="51204" name="Rectangle 3">
            <a:extLst>
              <a:ext uri="{FF2B5EF4-FFF2-40B4-BE49-F238E27FC236}">
                <a16:creationId xmlns:a16="http://schemas.microsoft.com/office/drawing/2014/main" id="{7C2DDC0C-8A5E-4461-821C-6F26D891A3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P51:</a:t>
            </a:r>
          </a:p>
          <a:p>
            <a:r>
              <a:rPr kumimoji="1" lang="en-US" sz="1200" b="0" i="0" u="none" strike="noStrike" kern="1200" baseline="0" dirty="0">
                <a:solidFill>
                  <a:schemeClr val="tx1"/>
                </a:solidFill>
                <a:latin typeface="Times New Roman" pitchFamily="18" charset="0"/>
                <a:ea typeface="新細明體" pitchFamily="18" charset="-120"/>
                <a:cs typeface="+mn-cs"/>
              </a:rPr>
              <a:t>    Add-one smoothed bigram counts for eight of the words (out of V = 1446) in the Berkeley Restaurant Project corpus of 9332 sentences. Previously-zero counts are in blue.</a:t>
            </a:r>
            <a:endParaRPr lang="en-GB" altLang="zh-TW"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a16="http://schemas.microsoft.com/office/drawing/2014/main" id="{E96FBE6B-4404-4C39-B49C-94D8B1EE1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561DC8E-5BB9-4762-A1D7-6D4B83D62A12}" type="slidenum">
              <a:rPr lang="zh-TW" altLang="en-GB" sz="1200">
                <a:latin typeface="Times New Roman" panose="02020603050405020304" pitchFamily="18" charset="0"/>
              </a:rPr>
              <a:pPr/>
              <a:t>28</a:t>
            </a:fld>
            <a:endParaRPr lang="en-GB" altLang="zh-TW" sz="1200">
              <a:latin typeface="Times New Roman" panose="02020603050405020304" pitchFamily="18" charset="0"/>
            </a:endParaRPr>
          </a:p>
        </p:txBody>
      </p:sp>
      <p:sp>
        <p:nvSpPr>
          <p:cNvPr id="52227" name="Rectangle 2">
            <a:extLst>
              <a:ext uri="{FF2B5EF4-FFF2-40B4-BE49-F238E27FC236}">
                <a16:creationId xmlns:a16="http://schemas.microsoft.com/office/drawing/2014/main" id="{23E0AB40-E306-4E60-9CD6-28992207C859}"/>
              </a:ext>
            </a:extLst>
          </p:cNvPr>
          <p:cNvSpPr>
            <a:spLocks noGrp="1" noRot="1" noChangeAspect="1" noChangeArrowheads="1" noTextEdit="1"/>
          </p:cNvSpPr>
          <p:nvPr>
            <p:ph type="sldImg"/>
          </p:nvPr>
        </p:nvSpPr>
        <p:spPr>
          <a:xfrm>
            <a:off x="468313" y="695325"/>
            <a:ext cx="6148387" cy="3459163"/>
          </a:xfrm>
          <a:ln/>
        </p:spPr>
      </p:sp>
      <p:sp>
        <p:nvSpPr>
          <p:cNvPr id="52228" name="Rectangle 3">
            <a:extLst>
              <a:ext uri="{FF2B5EF4-FFF2-40B4-BE49-F238E27FC236}">
                <a16:creationId xmlns:a16="http://schemas.microsoft.com/office/drawing/2014/main" id="{24764A5C-3D6F-4733-9A5B-91BE2871B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P51:</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Add-one smoothed bigram probabilities for eight of the words (out of V = 1446) in the </a:t>
            </a:r>
            <a:r>
              <a:rPr kumimoji="1" lang="en-US" sz="1200" b="0" i="0" u="none" strike="noStrike" kern="1200" baseline="0" dirty="0" err="1">
                <a:solidFill>
                  <a:schemeClr val="tx1"/>
                </a:solidFill>
                <a:latin typeface="Times New Roman" pitchFamily="18" charset="0"/>
                <a:ea typeface="新細明體" pitchFamily="18" charset="-120"/>
                <a:cs typeface="+mn-cs"/>
              </a:rPr>
              <a:t>BeRP</a:t>
            </a:r>
            <a:r>
              <a:rPr kumimoji="1" lang="en-US" sz="1200" b="0" i="0" u="none" strike="noStrike" kern="1200" baseline="0" dirty="0">
                <a:solidFill>
                  <a:schemeClr val="tx1"/>
                </a:solidFill>
                <a:latin typeface="Times New Roman" pitchFamily="18" charset="0"/>
                <a:ea typeface="新細明體" pitchFamily="18" charset="-120"/>
                <a:cs typeface="+mn-cs"/>
              </a:rPr>
              <a:t> corpus of 9332 sentences. Previously-zero probabilities are in gray.</a:t>
            </a:r>
            <a:endParaRPr lang="en-GB" altLang="zh-TW" dirty="0"/>
          </a:p>
          <a:p>
            <a:endParaRPr lang="en-GB" altLang="zh-TW" dirty="0"/>
          </a:p>
          <a:p>
            <a:r>
              <a:rPr kumimoji="1" lang="en-US" sz="1200" b="0" i="0" u="none" strike="noStrike" kern="1200" baseline="0" dirty="0">
                <a:solidFill>
                  <a:schemeClr val="tx1"/>
                </a:solidFill>
                <a:latin typeface="Times New Roman" pitchFamily="18" charset="0"/>
                <a:ea typeface="新細明體" pitchFamily="18" charset="-120"/>
                <a:cs typeface="+mn-cs"/>
              </a:rPr>
              <a:t>    Note that add-one smoothing has made a very big change to the counts. C(want to) changed from 609 to 238! We can see this in probability space as well: P(</a:t>
            </a:r>
            <a:r>
              <a:rPr kumimoji="1" lang="en-US" sz="1200" b="0" i="0" u="none" strike="noStrike" kern="1200" baseline="0" dirty="0" err="1">
                <a:solidFill>
                  <a:schemeClr val="tx1"/>
                </a:solidFill>
                <a:latin typeface="Times New Roman" pitchFamily="18" charset="0"/>
                <a:ea typeface="新細明體" pitchFamily="18" charset="-120"/>
                <a:cs typeface="+mn-cs"/>
              </a:rPr>
              <a:t>tojwant</a:t>
            </a:r>
            <a:r>
              <a:rPr kumimoji="1" lang="en-US" sz="1200" b="0" i="0" u="none" strike="noStrike" kern="1200" baseline="0" dirty="0">
                <a:solidFill>
                  <a:schemeClr val="tx1"/>
                </a:solidFill>
                <a:latin typeface="Times New Roman" pitchFamily="18" charset="0"/>
                <a:ea typeface="新細明體" pitchFamily="18" charset="-120"/>
                <a:cs typeface="+mn-cs"/>
              </a:rPr>
              <a:t>) decreases from .66 in the unsmoothed case to .26 in the smoothed case. … The sharp change in counts and probabilities occurs because too much probability mass is moved to all the zeros.</a:t>
            </a:r>
            <a:endParaRPr lang="en-GB" altLang="zh-TW" dirty="0"/>
          </a:p>
          <a:p>
            <a:r>
              <a:rPr lang="en-GB" altLang="zh-TW" dirty="0"/>
              <a:t>    </a:t>
            </a:r>
            <a:r>
              <a:rPr lang="en-US" altLang="en-US" dirty="0"/>
              <a:t>One alternative to add-one smoothing is to move a bit less of the probability mass from the seen to the unseen events. Instead of adding 1 to each count, we add a fractional count k (.5? .05? .01?). This algorithm is therefore called add-k smoothing. Although add-k is useful for some tasks (including text classification), it turns out that it still doesn’t work well for language modeling, generating counts with poor variances and often inappropriate discounts.</a:t>
            </a:r>
          </a:p>
          <a:p>
            <a:endParaRPr lang="en-US" altLang="zh-TW" dirty="0"/>
          </a:p>
          <a:p>
            <a:endParaRPr lang="en-GB" altLang="zh-TW" dirty="0"/>
          </a:p>
          <a:p>
            <a:endParaRPr lang="en-GB" altLang="zh-TW"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a:extLst>
              <a:ext uri="{FF2B5EF4-FFF2-40B4-BE49-F238E27FC236}">
                <a16:creationId xmlns:a16="http://schemas.microsoft.com/office/drawing/2014/main" id="{E96FBE6B-4404-4C39-B49C-94D8B1EE1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561DC8E-5BB9-4762-A1D7-6D4B83D62A12}" type="slidenum">
              <a:rPr lang="zh-TW" altLang="en-GB" sz="1200">
                <a:latin typeface="Times New Roman" panose="02020603050405020304" pitchFamily="18" charset="0"/>
              </a:rPr>
              <a:pPr/>
              <a:t>29</a:t>
            </a:fld>
            <a:endParaRPr lang="en-GB" altLang="zh-TW" sz="1200">
              <a:latin typeface="Times New Roman" panose="02020603050405020304" pitchFamily="18" charset="0"/>
            </a:endParaRPr>
          </a:p>
        </p:txBody>
      </p:sp>
      <p:sp>
        <p:nvSpPr>
          <p:cNvPr id="52227" name="Rectangle 2">
            <a:extLst>
              <a:ext uri="{FF2B5EF4-FFF2-40B4-BE49-F238E27FC236}">
                <a16:creationId xmlns:a16="http://schemas.microsoft.com/office/drawing/2014/main" id="{23E0AB40-E306-4E60-9CD6-28992207C859}"/>
              </a:ext>
            </a:extLst>
          </p:cNvPr>
          <p:cNvSpPr>
            <a:spLocks noGrp="1" noRot="1" noChangeAspect="1" noChangeArrowheads="1" noTextEdit="1"/>
          </p:cNvSpPr>
          <p:nvPr>
            <p:ph type="sldImg"/>
          </p:nvPr>
        </p:nvSpPr>
        <p:spPr>
          <a:xfrm>
            <a:off x="468313" y="695325"/>
            <a:ext cx="6148387" cy="3459163"/>
          </a:xfrm>
          <a:ln/>
        </p:spPr>
      </p:sp>
      <p:sp>
        <p:nvSpPr>
          <p:cNvPr id="52228" name="Rectangle 3">
            <a:extLst>
              <a:ext uri="{FF2B5EF4-FFF2-40B4-BE49-F238E27FC236}">
                <a16:creationId xmlns:a16="http://schemas.microsoft.com/office/drawing/2014/main" id="{24764A5C-3D6F-4733-9A5B-91BE2871BC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P51:</a:t>
            </a:r>
          </a:p>
          <a:p>
            <a:r>
              <a:rPr kumimoji="1" lang="en-US" sz="1200" b="0" i="0" u="none" strike="noStrike" kern="1200" baseline="0" dirty="0">
                <a:solidFill>
                  <a:schemeClr val="tx1"/>
                </a:solidFill>
                <a:latin typeface="Times New Roman" pitchFamily="18" charset="0"/>
                <a:ea typeface="新細明體" pitchFamily="18" charset="-120"/>
                <a:cs typeface="+mn-cs"/>
              </a:rPr>
              <a:t>    Note that add-one smoothing has made a very big change to the counts. C(want to) changed from 609 to 238! We can see this in probability space as well: P(</a:t>
            </a:r>
            <a:r>
              <a:rPr kumimoji="1" lang="en-US" sz="1200" b="0" i="0" u="none" strike="noStrike" kern="1200" baseline="0" dirty="0" err="1">
                <a:solidFill>
                  <a:schemeClr val="tx1"/>
                </a:solidFill>
                <a:latin typeface="Times New Roman" pitchFamily="18" charset="0"/>
                <a:ea typeface="新細明體" pitchFamily="18" charset="-120"/>
                <a:cs typeface="+mn-cs"/>
              </a:rPr>
              <a:t>tojwant</a:t>
            </a:r>
            <a:r>
              <a:rPr kumimoji="1" lang="en-US" sz="1200" b="0" i="0" u="none" strike="noStrike" kern="1200" baseline="0" dirty="0">
                <a:solidFill>
                  <a:schemeClr val="tx1"/>
                </a:solidFill>
                <a:latin typeface="Times New Roman" pitchFamily="18" charset="0"/>
                <a:ea typeface="新細明體" pitchFamily="18" charset="-120"/>
                <a:cs typeface="+mn-cs"/>
              </a:rPr>
              <a:t>) decreases from .66 in the unsmoothed case to .26 in the smoothed case. … The sharp change in counts and probabilities occurs because too much </a:t>
            </a:r>
            <a:r>
              <a:rPr kumimoji="1" lang="en-US" sz="1200" b="0" i="0" u="none" strike="noStrike" kern="1200" baseline="0" dirty="0" err="1">
                <a:solidFill>
                  <a:schemeClr val="tx1"/>
                </a:solidFill>
                <a:latin typeface="Times New Roman" pitchFamily="18" charset="0"/>
                <a:ea typeface="新細明體" pitchFamily="18" charset="-120"/>
                <a:cs typeface="+mn-cs"/>
              </a:rPr>
              <a:t>probabilIty</a:t>
            </a:r>
            <a:r>
              <a:rPr kumimoji="1" lang="en-US" sz="1200" b="0" i="0" u="none" strike="noStrike" kern="1200" baseline="0" dirty="0">
                <a:solidFill>
                  <a:schemeClr val="tx1"/>
                </a:solidFill>
                <a:latin typeface="Times New Roman" pitchFamily="18" charset="0"/>
                <a:ea typeface="新細明體" pitchFamily="18" charset="-120"/>
                <a:cs typeface="+mn-cs"/>
              </a:rPr>
              <a:t> mass is moved to all the zeros.</a:t>
            </a:r>
            <a:endParaRPr lang="en-GB" altLang="zh-TW" dirty="0"/>
          </a:p>
          <a:p>
            <a:r>
              <a:rPr lang="en-GB" altLang="zh-TW" dirty="0"/>
              <a:t>    </a:t>
            </a:r>
            <a:r>
              <a:rPr lang="en-US" altLang="en-US" dirty="0"/>
              <a:t>One alternative to add-one smoothing is to move a bit less of the probability mass from the seen to the unseen events. Instead of adding 1 to each count, we add a fractional count k (.5? .05? .01?). This algorithm is therefore called add-k smoothing. Although add-k is useful for some tasks (including text classification), it turns out that it still doesn’t work well for language modeling, generating counts with poor variances and often inappropriate discounts.</a:t>
            </a:r>
            <a:endParaRPr lang="en-GB" altLang="zh-TW" dirty="0"/>
          </a:p>
          <a:p>
            <a:endParaRPr lang="en-GB" altLang="zh-TW" dirty="0"/>
          </a:p>
        </p:txBody>
      </p:sp>
    </p:spTree>
    <p:extLst>
      <p:ext uri="{BB962C8B-B14F-4D97-AF65-F5344CB8AC3E}">
        <p14:creationId xmlns:p14="http://schemas.microsoft.com/office/powerpoint/2010/main" val="390146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a:extLst>
              <a:ext uri="{FF2B5EF4-FFF2-40B4-BE49-F238E27FC236}">
                <a16:creationId xmlns:a16="http://schemas.microsoft.com/office/drawing/2014/main" id="{30270136-8E7F-4F77-A32F-A0AF33124C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8BD3E4D1-0434-48BE-8C22-A9F7799D2811}" type="slidenum">
              <a:rPr lang="zh-TW" altLang="en-GB" sz="1200">
                <a:latin typeface="Times New Roman" panose="02020603050405020304" pitchFamily="18" charset="0"/>
              </a:rPr>
              <a:pPr/>
              <a:t>3</a:t>
            </a:fld>
            <a:endParaRPr lang="en-GB" altLang="zh-TW" sz="1200">
              <a:latin typeface="Times New Roman" panose="02020603050405020304" pitchFamily="18" charset="0"/>
            </a:endParaRPr>
          </a:p>
        </p:txBody>
      </p:sp>
      <p:sp>
        <p:nvSpPr>
          <p:cNvPr id="34819" name="Rectangle 2">
            <a:extLst>
              <a:ext uri="{FF2B5EF4-FFF2-40B4-BE49-F238E27FC236}">
                <a16:creationId xmlns:a16="http://schemas.microsoft.com/office/drawing/2014/main" id="{9FC5C83C-F313-46E5-9C55-B42340CD3DAA}"/>
              </a:ext>
            </a:extLst>
          </p:cNvPr>
          <p:cNvSpPr>
            <a:spLocks noGrp="1" noRot="1" noChangeAspect="1" noChangeArrowheads="1" noTextEdit="1"/>
          </p:cNvSpPr>
          <p:nvPr>
            <p:ph type="sldImg"/>
          </p:nvPr>
        </p:nvSpPr>
        <p:spPr>
          <a:xfrm>
            <a:off x="468313" y="695325"/>
            <a:ext cx="6148387" cy="3459163"/>
          </a:xfrm>
          <a:ln/>
        </p:spPr>
      </p:sp>
      <p:sp>
        <p:nvSpPr>
          <p:cNvPr id="34820" name="Rectangle 3">
            <a:extLst>
              <a:ext uri="{FF2B5EF4-FFF2-40B4-BE49-F238E27FC236}">
                <a16:creationId xmlns:a16="http://schemas.microsoft.com/office/drawing/2014/main" id="{ADFEDD55-9A41-4CCE-A37A-741750C4751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a:extLst>
              <a:ext uri="{FF2B5EF4-FFF2-40B4-BE49-F238E27FC236}">
                <a16:creationId xmlns:a16="http://schemas.microsoft.com/office/drawing/2014/main" id="{E6DF8947-915F-4307-98CE-26A8B03DB4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FDD9ED5-D29C-48DF-907B-E52B21AFD0FB}" type="slidenum">
              <a:rPr lang="zh-TW" altLang="en-GB" sz="1200">
                <a:latin typeface="Times New Roman" panose="02020603050405020304" pitchFamily="18" charset="0"/>
              </a:rPr>
              <a:pPr/>
              <a:t>30</a:t>
            </a:fld>
            <a:endParaRPr lang="en-GB" altLang="zh-TW" sz="1200">
              <a:latin typeface="Times New Roman" panose="02020603050405020304" pitchFamily="18" charset="0"/>
            </a:endParaRPr>
          </a:p>
        </p:txBody>
      </p:sp>
      <p:sp>
        <p:nvSpPr>
          <p:cNvPr id="53251" name="Rectangle 2">
            <a:extLst>
              <a:ext uri="{FF2B5EF4-FFF2-40B4-BE49-F238E27FC236}">
                <a16:creationId xmlns:a16="http://schemas.microsoft.com/office/drawing/2014/main" id="{B8F6AB4C-A952-445F-8DA1-3D4A60CC9366}"/>
              </a:ext>
            </a:extLst>
          </p:cNvPr>
          <p:cNvSpPr>
            <a:spLocks noGrp="1" noRot="1" noChangeAspect="1" noChangeArrowheads="1" noTextEdit="1"/>
          </p:cNvSpPr>
          <p:nvPr>
            <p:ph type="sldImg"/>
          </p:nvPr>
        </p:nvSpPr>
        <p:spPr>
          <a:xfrm>
            <a:off x="468313" y="695325"/>
            <a:ext cx="6148387" cy="3459163"/>
          </a:xfrm>
          <a:ln/>
        </p:spPr>
      </p:sp>
      <p:sp>
        <p:nvSpPr>
          <p:cNvPr id="53252" name="Rectangle 3">
            <a:extLst>
              <a:ext uri="{FF2B5EF4-FFF2-40B4-BE49-F238E27FC236}">
                <a16:creationId xmlns:a16="http://schemas.microsoft.com/office/drawing/2014/main" id="{50353A97-0F04-495A-A44C-7A2486D2FF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P51:</a:t>
            </a:r>
          </a:p>
          <a:p>
            <a:pPr marL="0" lvl="1">
              <a:spcBef>
                <a:spcPct val="0"/>
              </a:spcBef>
            </a:pPr>
            <a:r>
              <a:rPr lang="en-GB" altLang="zh-TW" dirty="0"/>
              <a:t>    </a:t>
            </a:r>
            <a:r>
              <a:rPr lang="en-US" altLang="en-US" dirty="0"/>
              <a:t>The discounting we have been discussing so far can help solve the problem of zero frequency n-grams. But there is an additional source of knowledge we can draw on. If we are trying to compute but we have no examples of a particular trigram, we can instead estimate its probability by using the bigram probability.</a:t>
            </a:r>
          </a:p>
          <a:p>
            <a:r>
              <a:rPr lang="en-US" altLang="zh-TW" dirty="0"/>
              <a:t>    </a:t>
            </a:r>
            <a:r>
              <a:rPr lang="en-US" altLang="en-US" dirty="0"/>
              <a:t>In </a:t>
            </a:r>
            <a:r>
              <a:rPr lang="en-US" altLang="en-US" dirty="0" err="1"/>
              <a:t>backoff</a:t>
            </a:r>
            <a:r>
              <a:rPr lang="en-US" altLang="en-US" dirty="0"/>
              <a:t>, we use the trigram if the evidence is sufficient, otherwise we use the bigram, otherwise the unigram. In other words, we only “back off” to a lower-order n-gram if we have zero evidence for a higher-order n-gram. By contrast, in interpolation, we always mix the probability estimates from all the n-gram estimators, weighing and combining the trigram, bigram, and unigram counts.</a:t>
            </a:r>
          </a:p>
          <a:p>
            <a:endParaRPr lang="en-US" altLang="en-US" dirty="0"/>
          </a:p>
          <a:p>
            <a:r>
              <a:rPr kumimoji="1" lang="en-US" sz="1200" b="0" i="0" u="none" strike="noStrike" kern="1200" baseline="0" dirty="0">
                <a:solidFill>
                  <a:schemeClr val="tx1"/>
                </a:solidFill>
                <a:latin typeface="Times New Roman" pitchFamily="18" charset="0"/>
                <a:ea typeface="新細明體" pitchFamily="18" charset="-120"/>
                <a:cs typeface="+mn-cs"/>
              </a:rPr>
              <a:t>    In order for a backoff model to give a correct probability distribution, we have to </a:t>
            </a:r>
            <a:r>
              <a:rPr kumimoji="1" lang="en-US" sz="1200" b="1" i="0" u="none" strike="noStrike" kern="1200" baseline="0" dirty="0">
                <a:solidFill>
                  <a:schemeClr val="tx1"/>
                </a:solidFill>
                <a:latin typeface="Times New Roman" pitchFamily="18" charset="0"/>
                <a:ea typeface="新細明體" pitchFamily="18" charset="-120"/>
                <a:cs typeface="+mn-cs"/>
              </a:rPr>
              <a:t>discount the higher-order n-grams to save some probability mass for the lower order n-grams</a:t>
            </a:r>
            <a:r>
              <a:rPr kumimoji="1" lang="en-US" sz="1200" b="0" i="0" u="none" strike="noStrike" kern="1200" baseline="0" dirty="0">
                <a:solidFill>
                  <a:schemeClr val="tx1"/>
                </a:solidFill>
                <a:latin typeface="Times New Roman" pitchFamily="18" charset="0"/>
                <a:ea typeface="新細明體" pitchFamily="18" charset="-120"/>
                <a:cs typeface="+mn-cs"/>
              </a:rPr>
              <a:t>. Just as with add-one smoothing, if the higher-order n-grams aren’t discounted and we just used the undiscounted MLE probability, then as soon as we replaced an n-gram which has zero probability with a lower-order n-gram, we would be adding probability mass, and the </a:t>
            </a:r>
            <a:r>
              <a:rPr kumimoji="1" lang="en-US" sz="1200" b="1" i="0" u="none" strike="noStrike" kern="1200" baseline="0" dirty="0">
                <a:solidFill>
                  <a:schemeClr val="tx1"/>
                </a:solidFill>
                <a:latin typeface="Times New Roman" pitchFamily="18" charset="0"/>
                <a:ea typeface="新細明體" pitchFamily="18" charset="-120"/>
                <a:cs typeface="+mn-cs"/>
              </a:rPr>
              <a:t>total probability assigned to all possible strings</a:t>
            </a:r>
            <a:r>
              <a:rPr kumimoji="1" lang="en-US" sz="1200" b="0" i="0" u="none" strike="noStrike" kern="1200" baseline="0" dirty="0">
                <a:solidFill>
                  <a:schemeClr val="tx1"/>
                </a:solidFill>
                <a:latin typeface="Times New Roman" pitchFamily="18" charset="0"/>
                <a:ea typeface="新細明體" pitchFamily="18" charset="-120"/>
                <a:cs typeface="+mn-cs"/>
              </a:rPr>
              <a:t> by the language model would be greater than 1!</a:t>
            </a:r>
          </a:p>
          <a:p>
            <a:r>
              <a:rPr kumimoji="1" lang="en-US" altLang="en-US" sz="1200" b="0" i="0" u="none" strike="noStrike" kern="1200" baseline="0" dirty="0">
                <a:solidFill>
                  <a:schemeClr val="tx1"/>
                </a:solidFill>
                <a:latin typeface="Times New Roman" pitchFamily="18" charset="0"/>
                <a:ea typeface="新細明體" pitchFamily="18" charset="-120"/>
                <a:cs typeface="+mn-cs"/>
              </a:rPr>
              <a:t>    </a:t>
            </a:r>
            <a:r>
              <a:rPr kumimoji="1" lang="en-US" sz="1200" b="0" i="0" u="none" strike="noStrike" kern="1200" baseline="0" dirty="0">
                <a:solidFill>
                  <a:schemeClr val="tx1"/>
                </a:solidFill>
                <a:latin typeface="Times New Roman" pitchFamily="18" charset="0"/>
                <a:ea typeface="新細明體" pitchFamily="18" charset="-120"/>
                <a:cs typeface="+mn-cs"/>
              </a:rPr>
              <a:t>This kind of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with discounting is also called Katz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a:t>
            </a:r>
            <a:endParaRPr lang="en-US" altLang="en-US" dirty="0"/>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Katz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is often combined with a smoothing method called Good-Turing. The combined Good-Turing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algorithm involves quite detailed computation for estimating the Good-Turing smoothing and the P and a values.</a:t>
            </a:r>
            <a:endParaRPr lang="en-GB" altLang="zh-TW"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a:extLst>
              <a:ext uri="{FF2B5EF4-FFF2-40B4-BE49-F238E27FC236}">
                <a16:creationId xmlns:a16="http://schemas.microsoft.com/office/drawing/2014/main" id="{E6DF8947-915F-4307-98CE-26A8B03DB4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FDD9ED5-D29C-48DF-907B-E52B21AFD0FB}" type="slidenum">
              <a:rPr lang="zh-TW" altLang="en-GB" sz="1200">
                <a:latin typeface="Times New Roman" panose="02020603050405020304" pitchFamily="18" charset="0"/>
              </a:rPr>
              <a:pPr/>
              <a:t>31</a:t>
            </a:fld>
            <a:endParaRPr lang="en-GB" altLang="zh-TW" sz="1200">
              <a:latin typeface="Times New Roman" panose="02020603050405020304" pitchFamily="18" charset="0"/>
            </a:endParaRPr>
          </a:p>
        </p:txBody>
      </p:sp>
      <p:sp>
        <p:nvSpPr>
          <p:cNvPr id="53251" name="Rectangle 2">
            <a:extLst>
              <a:ext uri="{FF2B5EF4-FFF2-40B4-BE49-F238E27FC236}">
                <a16:creationId xmlns:a16="http://schemas.microsoft.com/office/drawing/2014/main" id="{B8F6AB4C-A952-445F-8DA1-3D4A60CC9366}"/>
              </a:ext>
            </a:extLst>
          </p:cNvPr>
          <p:cNvSpPr>
            <a:spLocks noGrp="1" noRot="1" noChangeAspect="1" noChangeArrowheads="1" noTextEdit="1"/>
          </p:cNvSpPr>
          <p:nvPr>
            <p:ph type="sldImg"/>
          </p:nvPr>
        </p:nvSpPr>
        <p:spPr>
          <a:xfrm>
            <a:off x="468313" y="695325"/>
            <a:ext cx="6148387" cy="3459163"/>
          </a:xfrm>
          <a:ln/>
        </p:spPr>
      </p:sp>
      <p:sp>
        <p:nvSpPr>
          <p:cNvPr id="53252" name="Rectangle 3">
            <a:extLst>
              <a:ext uri="{FF2B5EF4-FFF2-40B4-BE49-F238E27FC236}">
                <a16:creationId xmlns:a16="http://schemas.microsoft.com/office/drawing/2014/main" id="{50353A97-0F04-495A-A44C-7A2486D2FF4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P51:</a:t>
            </a:r>
          </a:p>
          <a:p>
            <a:pPr marL="0" lvl="1">
              <a:spcBef>
                <a:spcPct val="0"/>
              </a:spcBef>
            </a:pPr>
            <a:r>
              <a:rPr lang="en-GB" altLang="zh-TW" dirty="0"/>
              <a:t>    </a:t>
            </a:r>
            <a:r>
              <a:rPr lang="en-US" altLang="en-US" dirty="0"/>
              <a:t>The discounting we have been discussing so far can help solve the problem of zero frequency n-grams. But there is an additional source of knowledge we can draw on. If we are trying to compute but we have no examples of a particular trigram, we can instead estimate its probability by using the bigram probability.</a:t>
            </a:r>
          </a:p>
          <a:p>
            <a:r>
              <a:rPr lang="en-US" altLang="zh-TW" dirty="0"/>
              <a:t>    </a:t>
            </a:r>
            <a:r>
              <a:rPr lang="en-US" altLang="en-US" dirty="0"/>
              <a:t>In </a:t>
            </a:r>
            <a:r>
              <a:rPr lang="en-US" altLang="en-US" dirty="0" err="1"/>
              <a:t>backoff</a:t>
            </a:r>
            <a:r>
              <a:rPr lang="en-US" altLang="en-US" dirty="0"/>
              <a:t>, we use the trigram if the evidence is sufficient, otherwise we use the bigram, otherwise the unigram. In other words, we only “back off” to a lower-order n-gram if we have zero evidence for a higher-order n-gram. By contrast, in interpolation, we always mix the probability estimates from all the n-gram estimators, weighing and combining the trigram, bigram, and unigram counts.</a:t>
            </a:r>
          </a:p>
          <a:p>
            <a:r>
              <a:rPr kumimoji="1" lang="en-US" sz="1200" b="0" i="0" u="none" strike="noStrike" kern="1200" baseline="0" dirty="0">
                <a:solidFill>
                  <a:schemeClr val="tx1"/>
                </a:solidFill>
                <a:latin typeface="Times New Roman" pitchFamily="18" charset="0"/>
                <a:ea typeface="新細明體" pitchFamily="18" charset="-120"/>
                <a:cs typeface="+mn-cs"/>
              </a:rPr>
              <a:t>    In order for a backoff model to give a correct probability distribution, we have to </a:t>
            </a:r>
            <a:r>
              <a:rPr kumimoji="1" lang="en-US" sz="1200" b="1" i="0" u="none" strike="noStrike" kern="1200" baseline="0" dirty="0">
                <a:solidFill>
                  <a:schemeClr val="tx1"/>
                </a:solidFill>
                <a:latin typeface="Times New Roman" pitchFamily="18" charset="0"/>
                <a:ea typeface="新細明體" pitchFamily="18" charset="-120"/>
                <a:cs typeface="+mn-cs"/>
              </a:rPr>
              <a:t>discount the higher-order n-grams to save some probability mass for the lower order n-grams</a:t>
            </a:r>
            <a:r>
              <a:rPr kumimoji="1" lang="en-US" sz="1200" b="0" i="0" u="none" strike="noStrike" kern="1200" baseline="0" dirty="0">
                <a:solidFill>
                  <a:schemeClr val="tx1"/>
                </a:solidFill>
                <a:latin typeface="Times New Roman" pitchFamily="18" charset="0"/>
                <a:ea typeface="新細明體" pitchFamily="18" charset="-120"/>
                <a:cs typeface="+mn-cs"/>
              </a:rPr>
              <a:t>. Just as with add-one smoothing, if the higher-order n-grams aren’t discounted and we just used the undiscounted MLE probability, then as soon as we replaced an n-gram which has zero probability with a lower-order n-gram, we would be adding probability mass, and the </a:t>
            </a:r>
            <a:r>
              <a:rPr kumimoji="1" lang="en-US" sz="1200" b="1" i="0" u="none" strike="noStrike" kern="1200" baseline="0" dirty="0">
                <a:solidFill>
                  <a:schemeClr val="tx1"/>
                </a:solidFill>
                <a:latin typeface="Times New Roman" pitchFamily="18" charset="0"/>
                <a:ea typeface="新細明體" pitchFamily="18" charset="-120"/>
                <a:cs typeface="+mn-cs"/>
              </a:rPr>
              <a:t>total probability assigned to all possible strings</a:t>
            </a:r>
            <a:r>
              <a:rPr kumimoji="1" lang="en-US" sz="1200" b="0" i="0" u="none" strike="noStrike" kern="1200" baseline="0" dirty="0">
                <a:solidFill>
                  <a:schemeClr val="tx1"/>
                </a:solidFill>
                <a:latin typeface="Times New Roman" pitchFamily="18" charset="0"/>
                <a:ea typeface="新細明體" pitchFamily="18" charset="-120"/>
                <a:cs typeface="+mn-cs"/>
              </a:rPr>
              <a:t> by the language model would be greater than 1!</a:t>
            </a:r>
          </a:p>
          <a:p>
            <a:r>
              <a:rPr kumimoji="1" lang="en-US" altLang="en-US" sz="1200" b="0" i="0" u="none" strike="noStrike" kern="1200" baseline="0" dirty="0">
                <a:solidFill>
                  <a:schemeClr val="tx1"/>
                </a:solidFill>
                <a:latin typeface="Times New Roman" pitchFamily="18" charset="0"/>
                <a:ea typeface="新細明體" pitchFamily="18" charset="-120"/>
                <a:cs typeface="+mn-cs"/>
              </a:rPr>
              <a:t>    </a:t>
            </a:r>
            <a:r>
              <a:rPr kumimoji="1" lang="en-US" sz="1200" b="0" i="0" u="none" strike="noStrike" kern="1200" baseline="0" dirty="0">
                <a:solidFill>
                  <a:schemeClr val="tx1"/>
                </a:solidFill>
                <a:latin typeface="Times New Roman" pitchFamily="18" charset="0"/>
                <a:ea typeface="新細明體" pitchFamily="18" charset="-120"/>
                <a:cs typeface="+mn-cs"/>
              </a:rPr>
              <a:t>This kind of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with discounting is also called Katz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a:t>
            </a:r>
            <a:endParaRPr lang="en-US" altLang="en-US" dirty="0"/>
          </a:p>
          <a:p>
            <a:r>
              <a:rPr lang="en-US"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Katz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is often combined with a smoothing method called Good-Turing. The combined Good-Turing </a:t>
            </a:r>
            <a:r>
              <a:rPr kumimoji="1" lang="en-US" sz="1200" b="0" i="0" u="none" strike="noStrike" kern="1200" baseline="0" dirty="0" err="1">
                <a:solidFill>
                  <a:schemeClr val="tx1"/>
                </a:solidFill>
                <a:latin typeface="Times New Roman" pitchFamily="18" charset="0"/>
                <a:ea typeface="新細明體" pitchFamily="18" charset="-120"/>
                <a:cs typeface="+mn-cs"/>
              </a:rPr>
              <a:t>backoff</a:t>
            </a:r>
            <a:r>
              <a:rPr kumimoji="1" lang="en-US" sz="1200" b="0" i="0" u="none" strike="noStrike" kern="1200" baseline="0" dirty="0">
                <a:solidFill>
                  <a:schemeClr val="tx1"/>
                </a:solidFill>
                <a:latin typeface="Times New Roman" pitchFamily="18" charset="0"/>
                <a:ea typeface="新細明體" pitchFamily="18" charset="-120"/>
                <a:cs typeface="+mn-cs"/>
              </a:rPr>
              <a:t> algorithm involves quite detailed computation for estimating the Good-Turing smoothing and the P and a values.</a:t>
            </a:r>
            <a:endParaRPr lang="en-GB" altLang="zh-TW" dirty="0"/>
          </a:p>
        </p:txBody>
      </p:sp>
    </p:spTree>
    <p:extLst>
      <p:ext uri="{BB962C8B-B14F-4D97-AF65-F5344CB8AC3E}">
        <p14:creationId xmlns:p14="http://schemas.microsoft.com/office/powerpoint/2010/main" val="13174118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a:extLst>
              <a:ext uri="{FF2B5EF4-FFF2-40B4-BE49-F238E27FC236}">
                <a16:creationId xmlns:a16="http://schemas.microsoft.com/office/drawing/2014/main" id="{A933F15A-0948-4EC5-A538-ABC8C1C44E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AA03654-2AC2-41B1-A5A2-3333B32449E5}" type="slidenum">
              <a:rPr lang="zh-TW" altLang="en-GB" sz="1200">
                <a:latin typeface="Times New Roman" panose="02020603050405020304" pitchFamily="18" charset="0"/>
              </a:rPr>
              <a:pPr/>
              <a:t>32</a:t>
            </a:fld>
            <a:endParaRPr lang="en-GB" altLang="zh-TW" sz="1200">
              <a:latin typeface="Times New Roman" panose="02020603050405020304" pitchFamily="18" charset="0"/>
            </a:endParaRPr>
          </a:p>
        </p:txBody>
      </p:sp>
      <p:sp>
        <p:nvSpPr>
          <p:cNvPr id="54275" name="Rectangle 2">
            <a:extLst>
              <a:ext uri="{FF2B5EF4-FFF2-40B4-BE49-F238E27FC236}">
                <a16:creationId xmlns:a16="http://schemas.microsoft.com/office/drawing/2014/main" id="{387CEBDF-61B4-495F-B27A-E4577DC95B78}"/>
              </a:ext>
            </a:extLst>
          </p:cNvPr>
          <p:cNvSpPr>
            <a:spLocks noGrp="1" noRot="1" noChangeAspect="1" noChangeArrowheads="1" noTextEdit="1"/>
          </p:cNvSpPr>
          <p:nvPr>
            <p:ph type="sldImg"/>
          </p:nvPr>
        </p:nvSpPr>
        <p:spPr>
          <a:xfrm>
            <a:off x="468313" y="695325"/>
            <a:ext cx="6148387" cy="3459163"/>
          </a:xfrm>
          <a:ln/>
        </p:spPr>
      </p:sp>
      <p:sp>
        <p:nvSpPr>
          <p:cNvPr id="54276" name="Rectangle 3">
            <a:extLst>
              <a:ext uri="{FF2B5EF4-FFF2-40B4-BE49-F238E27FC236}">
                <a16:creationId xmlns:a16="http://schemas.microsoft.com/office/drawing/2014/main" id="{EF74E6C0-80E8-4DD6-952D-6EF37EFE7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1539666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a:extLst>
              <a:ext uri="{FF2B5EF4-FFF2-40B4-BE49-F238E27FC236}">
                <a16:creationId xmlns:a16="http://schemas.microsoft.com/office/drawing/2014/main" id="{A933F15A-0948-4EC5-A538-ABC8C1C44E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AA03654-2AC2-41B1-A5A2-3333B32449E5}" type="slidenum">
              <a:rPr lang="zh-TW" altLang="en-GB" sz="1200">
                <a:latin typeface="Times New Roman" panose="02020603050405020304" pitchFamily="18" charset="0"/>
              </a:rPr>
              <a:pPr/>
              <a:t>33</a:t>
            </a:fld>
            <a:endParaRPr lang="en-GB" altLang="zh-TW" sz="1200">
              <a:latin typeface="Times New Roman" panose="02020603050405020304" pitchFamily="18" charset="0"/>
            </a:endParaRPr>
          </a:p>
        </p:txBody>
      </p:sp>
      <p:sp>
        <p:nvSpPr>
          <p:cNvPr id="54275" name="Rectangle 2">
            <a:extLst>
              <a:ext uri="{FF2B5EF4-FFF2-40B4-BE49-F238E27FC236}">
                <a16:creationId xmlns:a16="http://schemas.microsoft.com/office/drawing/2014/main" id="{387CEBDF-61B4-495F-B27A-E4577DC95B78}"/>
              </a:ext>
            </a:extLst>
          </p:cNvPr>
          <p:cNvSpPr>
            <a:spLocks noGrp="1" noRot="1" noChangeAspect="1" noChangeArrowheads="1" noTextEdit="1"/>
          </p:cNvSpPr>
          <p:nvPr>
            <p:ph type="sldImg"/>
          </p:nvPr>
        </p:nvSpPr>
        <p:spPr>
          <a:xfrm>
            <a:off x="468313" y="695325"/>
            <a:ext cx="6148387" cy="3459163"/>
          </a:xfrm>
          <a:ln/>
        </p:spPr>
      </p:sp>
      <p:sp>
        <p:nvSpPr>
          <p:cNvPr id="54276" name="Rectangle 3">
            <a:extLst>
              <a:ext uri="{FF2B5EF4-FFF2-40B4-BE49-F238E27FC236}">
                <a16:creationId xmlns:a16="http://schemas.microsoft.com/office/drawing/2014/main" id="{EF74E6C0-80E8-4DD6-952D-6EF37EFE7E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altLang="en-US" dirty="0"/>
              <a:t>Interpolation [</a:t>
            </a:r>
            <a:r>
              <a:rPr lang="en-US" dirty="0" err="1"/>
              <a:t>ɪnˌtɚpəˈleɪʃən</a:t>
            </a:r>
            <a:r>
              <a:rPr lang="en-US" dirty="0"/>
              <a:t>] </a:t>
            </a:r>
            <a:r>
              <a:rPr lang="en-US" altLang="en-US" dirty="0"/>
              <a:t>works better.</a:t>
            </a:r>
            <a:r>
              <a:rPr lang="zh-CN" altLang="en-US" dirty="0"/>
              <a:t> </a:t>
            </a:r>
            <a:endParaRPr lang="en-US" altLang="en-US" dirty="0"/>
          </a:p>
          <a:p>
            <a:endParaRPr lang="en-GB" altLang="zh-TW" dirty="0"/>
          </a:p>
          <a:p>
            <a:r>
              <a:rPr lang="en-GB" altLang="zh-TW" dirty="0"/>
              <a:t>P51:</a:t>
            </a:r>
          </a:p>
          <a:p>
            <a:pPr marL="0" lvl="1">
              <a:spcBef>
                <a:spcPct val="0"/>
              </a:spcBef>
            </a:pPr>
            <a:r>
              <a:rPr lang="en-GB" altLang="zh-TW" dirty="0"/>
              <a:t>    </a:t>
            </a:r>
            <a:r>
              <a:rPr lang="en-US" altLang="en-US" dirty="0"/>
              <a:t>The discounting we have been discussing so far can help solve the problem of zero frequency n-grams. But there is an additional source of knowledge we can draw on. If we are trying to compute but we have no examples of a particular trigram, we can instead estimate its probability by using the bigram probability.</a:t>
            </a:r>
          </a:p>
          <a:p>
            <a:r>
              <a:rPr lang="en-US" altLang="zh-TW" dirty="0"/>
              <a:t>    </a:t>
            </a:r>
            <a:r>
              <a:rPr lang="en-US" altLang="en-US" dirty="0"/>
              <a:t>In </a:t>
            </a:r>
            <a:r>
              <a:rPr lang="en-US" altLang="en-US" dirty="0" err="1"/>
              <a:t>backoff</a:t>
            </a:r>
            <a:r>
              <a:rPr lang="en-US" altLang="en-US" dirty="0"/>
              <a:t>, we use the trigram if the evidence is sufficient, otherwise we use the bigram, otherwise the unigram. In other words, we only “back off” to a lower-order n-gram if we have zero evidence for a higher-order n-gram. By contrast, in interpolation, we always mix the probability estimates from all the n-gram estimators, weighing and combining the trigram, bigram, and unigram counts.</a:t>
            </a:r>
            <a:endParaRPr lang="en-GB" altLang="zh-TW" dirty="0"/>
          </a:p>
        </p:txBody>
      </p:sp>
    </p:spTree>
    <p:extLst>
      <p:ext uri="{BB962C8B-B14F-4D97-AF65-F5344CB8AC3E}">
        <p14:creationId xmlns:p14="http://schemas.microsoft.com/office/powerpoint/2010/main" val="39199218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34</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cannot be backed off any further!</a:t>
            </a:r>
            <a:endParaRPr lang="en-GB" altLang="zh-TW" dirty="0"/>
          </a:p>
        </p:txBody>
      </p:sp>
    </p:spTree>
    <p:extLst>
      <p:ext uri="{BB962C8B-B14F-4D97-AF65-F5344CB8AC3E}">
        <p14:creationId xmlns:p14="http://schemas.microsoft.com/office/powerpoint/2010/main" val="11523782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35</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Closed Vocabulary vs. Open Vocabulary</a:t>
            </a:r>
          </a:p>
          <a:p>
            <a:endParaRPr lang="en-GB" altLang="zh-TW" dirty="0"/>
          </a:p>
          <a:p>
            <a:r>
              <a:rPr lang="en-GB" altLang="zh-TW" dirty="0"/>
              <a:t>P41:</a:t>
            </a:r>
          </a:p>
          <a:p>
            <a:pPr algn="l"/>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Sometimes we have a language task in which this can’t happen because we know closed all the words that can occur. In such a closed vocabulary system the test set can </a:t>
            </a:r>
            <a:r>
              <a:rPr lang="en-US" sz="1800" b="0" i="0" u="none" strike="noStrike" baseline="0" dirty="0">
                <a:latin typeface="NimbusRomNo9L-Regu"/>
              </a:rPr>
              <a:t>only contain words from this known lexicon, and there will be no unknown words.</a:t>
            </a:r>
            <a:endParaRPr kumimoji="1" lang="en-US" sz="1200" b="0" i="0" u="none" strike="noStrike" kern="1200" baseline="0" dirty="0">
              <a:solidFill>
                <a:schemeClr val="tx1"/>
              </a:solidFill>
              <a:latin typeface="Times New Roman" pitchFamily="18" charset="0"/>
              <a:ea typeface="新細明體" pitchFamily="18" charset="-120"/>
              <a:cs typeface="+mn-cs"/>
            </a:endParaRPr>
          </a:p>
          <a:p>
            <a:pPr algn="l"/>
            <a:r>
              <a:rPr lang="en-US" sz="1800" b="0" i="0" u="none" strike="noStrike" baseline="0" dirty="0">
                <a:solidFill>
                  <a:srgbClr val="000000"/>
                </a:solidFill>
                <a:latin typeface="NimbusRomNo9L-Regu"/>
              </a:rPr>
              <a:t>    In most real situations, however, we have to deal with words we haven’t seen before, which we’ll call </a:t>
            </a:r>
            <a:r>
              <a:rPr lang="en-US" sz="1800" b="0" i="0" u="none" strike="noStrike" baseline="0" dirty="0">
                <a:solidFill>
                  <a:srgbClr val="000000"/>
                </a:solidFill>
                <a:latin typeface="NimbusRomNo9L-Medi"/>
              </a:rPr>
              <a:t>unknown </a:t>
            </a:r>
            <a:r>
              <a:rPr lang="en-US" sz="1800" b="0" i="0" u="none" strike="noStrike" baseline="0" dirty="0">
                <a:solidFill>
                  <a:srgbClr val="000000"/>
                </a:solidFill>
                <a:latin typeface="NimbusRomNo9L-Regu"/>
              </a:rPr>
              <a:t>words, or </a:t>
            </a:r>
            <a:r>
              <a:rPr lang="en-US" sz="1800" b="0" i="0" u="none" strike="noStrike" baseline="0" dirty="0">
                <a:solidFill>
                  <a:srgbClr val="000000"/>
                </a:solidFill>
                <a:latin typeface="NimbusRomNo9L-Medi"/>
              </a:rPr>
              <a:t>out of vocabulary </a:t>
            </a:r>
            <a:r>
              <a:rPr lang="en-US" sz="1800" b="0" i="0" u="none" strike="noStrike" baseline="0" dirty="0">
                <a:solidFill>
                  <a:srgbClr val="000000"/>
                </a:solidFill>
                <a:latin typeface="NimbusRomNo9L-Regu"/>
              </a:rPr>
              <a:t>(</a:t>
            </a:r>
            <a:r>
              <a:rPr lang="en-US" sz="1800" b="0" i="0" u="none" strike="noStrike" baseline="0" dirty="0">
                <a:solidFill>
                  <a:srgbClr val="000000"/>
                </a:solidFill>
                <a:latin typeface="NimbusRomNo9L-Medi"/>
              </a:rPr>
              <a:t>OOV</a:t>
            </a:r>
            <a:r>
              <a:rPr lang="en-US" sz="1800" b="0" i="0" u="none" strike="noStrike" baseline="0" dirty="0">
                <a:solidFill>
                  <a:srgbClr val="000000"/>
                </a:solidFill>
                <a:latin typeface="NimbusRomNo9L-Regu"/>
              </a:rPr>
              <a:t>) words. The percentage of OOV words that appear in the test set is called the </a:t>
            </a:r>
            <a:r>
              <a:rPr lang="en-US" sz="1800" b="0" i="0" u="none" strike="noStrike" baseline="0" dirty="0">
                <a:solidFill>
                  <a:srgbClr val="000000"/>
                </a:solidFill>
                <a:latin typeface="NimbusRomNo9L-Medi"/>
              </a:rPr>
              <a:t>OOV rate</a:t>
            </a:r>
            <a:r>
              <a:rPr lang="en-US" sz="1800" b="0" i="0" u="none" strike="noStrike" baseline="0" dirty="0">
                <a:solidFill>
                  <a:srgbClr val="000000"/>
                </a:solidFill>
                <a:latin typeface="NimbusRomNo9L-Regu"/>
              </a:rPr>
              <a:t>. One way to create an </a:t>
            </a:r>
            <a:r>
              <a:rPr lang="en-US" sz="1800" b="0" i="0" u="none" strike="noStrike" baseline="0" dirty="0">
                <a:solidFill>
                  <a:srgbClr val="000000"/>
                </a:solidFill>
                <a:latin typeface="NimbusRomNo9L-Medi"/>
              </a:rPr>
              <a:t>open vocabulary </a:t>
            </a:r>
            <a:r>
              <a:rPr lang="en-US" sz="1800" b="0" i="0" u="none" strike="noStrike" baseline="0" dirty="0">
                <a:solidFill>
                  <a:srgbClr val="000000"/>
                </a:solidFill>
                <a:latin typeface="NimbusRomNo9L-Regu"/>
              </a:rPr>
              <a:t>system is to model these potential unknown words in the test set by adding a pseudo-word called </a:t>
            </a:r>
            <a:r>
              <a:rPr lang="en-US" sz="1800" b="0" i="0" u="none" strike="noStrike" baseline="0" dirty="0">
                <a:solidFill>
                  <a:srgbClr val="000000"/>
                </a:solidFill>
                <a:latin typeface="txtt"/>
              </a:rPr>
              <a:t>&lt;UNK&gt;</a:t>
            </a:r>
            <a:r>
              <a:rPr lang="en-US" sz="1800" b="0" i="0" u="none" strike="noStrike" baseline="0" dirty="0">
                <a:solidFill>
                  <a:srgbClr val="000000"/>
                </a:solidFill>
                <a:latin typeface="NimbusRomNo9L-Regu"/>
              </a:rPr>
              <a:t>.</a:t>
            </a:r>
            <a:endParaRPr lang="en-US" altLang="zh-TW" dirty="0"/>
          </a:p>
          <a:p>
            <a:r>
              <a:rPr kumimoji="1" lang="en-US" sz="1200" b="0" i="0" u="none" strike="noStrike" kern="1200" baseline="0" dirty="0">
                <a:solidFill>
                  <a:schemeClr val="tx1"/>
                </a:solidFill>
                <a:latin typeface="Times New Roman" pitchFamily="18" charset="0"/>
                <a:ea typeface="新細明體" pitchFamily="18" charset="-120"/>
                <a:cs typeface="+mn-cs"/>
              </a:rPr>
              <a:t>    An open vocabulary system is one in which we model these potential unknown words in the test set by adding a pseudo-word called &lt;UNK&gt;.</a:t>
            </a:r>
            <a:endParaRPr lang="en-GB" altLang="zh-TW" dirty="0"/>
          </a:p>
        </p:txBody>
      </p:sp>
    </p:spTree>
    <p:extLst>
      <p:ext uri="{BB962C8B-B14F-4D97-AF65-F5344CB8AC3E}">
        <p14:creationId xmlns:p14="http://schemas.microsoft.com/office/powerpoint/2010/main" val="17100604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36</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P41:</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The second alternative, in situations where we don’t have a prior vocabulary in advance, is to create such a vocabulary implicitly, replacing words in the training data by &lt;UNK&gt; based on their frequency.</a:t>
            </a:r>
            <a:endParaRPr lang="en-GB" altLang="zh-TW" dirty="0"/>
          </a:p>
        </p:txBody>
      </p:sp>
    </p:spTree>
    <p:extLst>
      <p:ext uri="{BB962C8B-B14F-4D97-AF65-F5344CB8AC3E}">
        <p14:creationId xmlns:p14="http://schemas.microsoft.com/office/powerpoint/2010/main" val="42901272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37</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P41:</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The second alternative, in situations where we don’t have a prior vocabulary in advance, is to create such a vocabulary implicitly, replacing words in the training data by &lt;UNK&gt; based on their frequency.</a:t>
            </a:r>
            <a:endParaRPr lang="en-GB" altLang="zh-TW" dirty="0"/>
          </a:p>
        </p:txBody>
      </p:sp>
    </p:spTree>
    <p:extLst>
      <p:ext uri="{BB962C8B-B14F-4D97-AF65-F5344CB8AC3E}">
        <p14:creationId xmlns:p14="http://schemas.microsoft.com/office/powerpoint/2010/main" val="39324785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38</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extLst>
      <p:ext uri="{BB962C8B-B14F-4D97-AF65-F5344CB8AC3E}">
        <p14:creationId xmlns:p14="http://schemas.microsoft.com/office/powerpoint/2010/main" val="12264634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39</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zh-TW" dirty="0"/>
              <a:t>P41:</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The second alternative, in situations where we don’t have a prior vocabulary in advance, is to create such a vocabulary implicitly, replacing words in the training data by &lt;UNK&gt; based on their frequency.</a:t>
            </a:r>
            <a:endParaRPr lang="en-GB" altLang="zh-TW" dirty="0"/>
          </a:p>
        </p:txBody>
      </p:sp>
    </p:spTree>
    <p:extLst>
      <p:ext uri="{BB962C8B-B14F-4D97-AF65-F5344CB8AC3E}">
        <p14:creationId xmlns:p14="http://schemas.microsoft.com/office/powerpoint/2010/main" val="345498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031">
            <a:extLst>
              <a:ext uri="{FF2B5EF4-FFF2-40B4-BE49-F238E27FC236}">
                <a16:creationId xmlns:a16="http://schemas.microsoft.com/office/drawing/2014/main" id="{859DA25E-631E-4B24-8F76-65C5151CBC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1D2BC6F-EBD3-4A7F-A5EA-B1B20E025C57}" type="slidenum">
              <a:rPr lang="zh-TW" altLang="en-GB" sz="1200">
                <a:latin typeface="Times New Roman" panose="02020603050405020304" pitchFamily="18" charset="0"/>
              </a:rPr>
              <a:pPr/>
              <a:t>4</a:t>
            </a:fld>
            <a:endParaRPr lang="en-GB" altLang="zh-TW" sz="1200">
              <a:latin typeface="Times New Roman" panose="02020603050405020304" pitchFamily="18" charset="0"/>
            </a:endParaRPr>
          </a:p>
        </p:txBody>
      </p:sp>
      <p:sp>
        <p:nvSpPr>
          <p:cNvPr id="35843" name="Rectangle 2">
            <a:extLst>
              <a:ext uri="{FF2B5EF4-FFF2-40B4-BE49-F238E27FC236}">
                <a16:creationId xmlns:a16="http://schemas.microsoft.com/office/drawing/2014/main" id="{52E50BCF-B3D0-44B2-AAB8-90C19D2FF13A}"/>
              </a:ext>
            </a:extLst>
          </p:cNvPr>
          <p:cNvSpPr>
            <a:spLocks noGrp="1" noRot="1" noChangeAspect="1" noChangeArrowheads="1" noTextEdit="1"/>
          </p:cNvSpPr>
          <p:nvPr>
            <p:ph type="sldImg"/>
          </p:nvPr>
        </p:nvSpPr>
        <p:spPr>
          <a:xfrm>
            <a:off x="468313" y="695325"/>
            <a:ext cx="6148387" cy="3459163"/>
          </a:xfrm>
          <a:ln/>
        </p:spPr>
      </p:sp>
      <p:sp>
        <p:nvSpPr>
          <p:cNvPr id="35844" name="Rectangle 3">
            <a:extLst>
              <a:ext uri="{FF2B5EF4-FFF2-40B4-BE49-F238E27FC236}">
                <a16:creationId xmlns:a16="http://schemas.microsoft.com/office/drawing/2014/main" id="{063F4191-043D-4CEF-9F3F-773D5A4F1A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2">
              <a:spcBef>
                <a:spcPct val="0"/>
              </a:spcBef>
            </a:pPr>
            <a:r>
              <a:rPr lang="en-US" altLang="zh-CN" dirty="0"/>
              <a:t>    Word prediction is to guess the next word. </a:t>
            </a:r>
            <a:r>
              <a:rPr lang="en-US" altLang="en-US" dirty="0"/>
              <a:t>It is an essential subtask of speech recognition, hand-writing recognition and spelling error detection, etc. </a:t>
            </a:r>
            <a:endParaRPr lang="en-US" altLang="zh-CN" dirty="0"/>
          </a:p>
          <a:p>
            <a:pPr marL="0" lvl="2">
              <a:spcBef>
                <a:spcPct val="0"/>
              </a:spcBef>
            </a:pPr>
            <a:endParaRPr lang="en-US" altLang="zh-CN" dirty="0"/>
          </a:p>
          <a:p>
            <a:r>
              <a:rPr lang="en-GB" altLang="zh-TW" dirty="0"/>
              <a:t>P30:</a:t>
            </a:r>
          </a:p>
          <a:p>
            <a:r>
              <a:rPr lang="en-GB" altLang="zh-TW" dirty="0"/>
              <a:t>    </a:t>
            </a:r>
            <a:r>
              <a:rPr lang="en-US" altLang="en-US" dirty="0"/>
              <a:t>The same models will also serve to assign a probability to an entire sentence. Such a model, for example, could predict that the following sequence has a much higher probability of appearing in a text:</a:t>
            </a:r>
          </a:p>
          <a:p>
            <a:endParaRPr lang="en-US" altLang="en-US" dirty="0"/>
          </a:p>
          <a:p>
            <a:r>
              <a:rPr lang="en-US" altLang="zh-TW" dirty="0"/>
              <a:t>    </a:t>
            </a:r>
            <a:r>
              <a:rPr lang="en-US" altLang="en-US" dirty="0"/>
              <a:t>Why would you want to predict upcoming words, or assign probabilities to sentences? Probabilities are essential in any task in which we have to identify words in noisy, ambiguous input, like speech recognition or handwriting recognition.</a:t>
            </a:r>
            <a:endParaRPr lang="en-GB" altLang="zh-TW"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a:extLst>
              <a:ext uri="{FF2B5EF4-FFF2-40B4-BE49-F238E27FC236}">
                <a16:creationId xmlns:a16="http://schemas.microsoft.com/office/drawing/2014/main" id="{8C99DC2F-5F40-4C6A-9584-757ACC00D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4F97E09-864C-43C7-A4D1-38099F7571F2}" type="slidenum">
              <a:rPr lang="zh-TW" altLang="en-GB" sz="1200">
                <a:latin typeface="Times New Roman" panose="02020603050405020304" pitchFamily="18" charset="0"/>
              </a:rPr>
              <a:pPr/>
              <a:t>40</a:t>
            </a:fld>
            <a:endParaRPr lang="en-GB" altLang="zh-TW" sz="1200">
              <a:latin typeface="Times New Roman" panose="02020603050405020304" pitchFamily="18" charset="0"/>
            </a:endParaRPr>
          </a:p>
        </p:txBody>
      </p:sp>
      <p:sp>
        <p:nvSpPr>
          <p:cNvPr id="48131" name="Rectangle 2">
            <a:extLst>
              <a:ext uri="{FF2B5EF4-FFF2-40B4-BE49-F238E27FC236}">
                <a16:creationId xmlns:a16="http://schemas.microsoft.com/office/drawing/2014/main" id="{32842782-C2C8-4CF7-B81F-6D5CA53D83BF}"/>
              </a:ext>
            </a:extLst>
          </p:cNvPr>
          <p:cNvSpPr>
            <a:spLocks noGrp="1" noRot="1" noChangeAspect="1" noChangeArrowheads="1" noTextEdit="1"/>
          </p:cNvSpPr>
          <p:nvPr>
            <p:ph type="sldImg"/>
          </p:nvPr>
        </p:nvSpPr>
        <p:spPr>
          <a:xfrm>
            <a:off x="468313" y="695325"/>
            <a:ext cx="6148387" cy="3459163"/>
          </a:xfrm>
          <a:ln/>
        </p:spPr>
      </p:sp>
      <p:sp>
        <p:nvSpPr>
          <p:cNvPr id="48132" name="Rectangle 3">
            <a:extLst>
              <a:ext uri="{FF2B5EF4-FFF2-40B4-BE49-F238E27FC236}">
                <a16:creationId xmlns:a16="http://schemas.microsoft.com/office/drawing/2014/main" id="{6C2F7B7A-5C9E-479B-9CEC-4D5969F744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extLst>
      <p:ext uri="{BB962C8B-B14F-4D97-AF65-F5344CB8AC3E}">
        <p14:creationId xmlns:p14="http://schemas.microsoft.com/office/powerpoint/2010/main" val="16078936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31">
            <a:extLst>
              <a:ext uri="{FF2B5EF4-FFF2-40B4-BE49-F238E27FC236}">
                <a16:creationId xmlns:a16="http://schemas.microsoft.com/office/drawing/2014/main" id="{C5E932EC-AB2D-4745-BD4D-7ACAD437EE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079DB17-2219-4009-9E2A-C44B8979E221}" type="slidenum">
              <a:rPr lang="zh-TW" altLang="en-GB" sz="1200">
                <a:latin typeface="Times New Roman" panose="02020603050405020304" pitchFamily="18" charset="0"/>
              </a:rPr>
              <a:pPr/>
              <a:t>41</a:t>
            </a:fld>
            <a:endParaRPr lang="en-GB" altLang="zh-TW" sz="1200">
              <a:latin typeface="Times New Roman" panose="02020603050405020304" pitchFamily="18" charset="0"/>
            </a:endParaRPr>
          </a:p>
        </p:txBody>
      </p:sp>
      <p:sp>
        <p:nvSpPr>
          <p:cNvPr id="14339" name="Rectangle 2">
            <a:extLst>
              <a:ext uri="{FF2B5EF4-FFF2-40B4-BE49-F238E27FC236}">
                <a16:creationId xmlns:a16="http://schemas.microsoft.com/office/drawing/2014/main" id="{EE02CE08-569B-4C19-97F9-308C88D170F6}"/>
              </a:ext>
            </a:extLst>
          </p:cNvPr>
          <p:cNvSpPr>
            <a:spLocks noGrp="1" noRot="1" noChangeAspect="1" noChangeArrowheads="1" noTextEdit="1"/>
          </p:cNvSpPr>
          <p:nvPr>
            <p:ph type="sldImg"/>
          </p:nvPr>
        </p:nvSpPr>
        <p:spPr>
          <a:xfrm>
            <a:off x="468313" y="695325"/>
            <a:ext cx="6148387" cy="3459163"/>
          </a:xfrm>
          <a:ln/>
        </p:spPr>
      </p:sp>
      <p:sp>
        <p:nvSpPr>
          <p:cNvPr id="14340" name="Rectangle 3">
            <a:extLst>
              <a:ext uri="{FF2B5EF4-FFF2-40B4-BE49-F238E27FC236}">
                <a16:creationId xmlns:a16="http://schemas.microsoft.com/office/drawing/2014/main" id="{C82F4D90-C06B-41F7-B164-9D55F7C5BE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2" indent="0" algn="l" defTabSz="914400" rtl="0" eaLnBrk="0" fontAlgn="base" latinLnBrk="0" hangingPunct="0">
              <a:lnSpc>
                <a:spcPct val="100000"/>
              </a:lnSpc>
              <a:spcBef>
                <a:spcPct val="0"/>
              </a:spcBef>
              <a:spcAft>
                <a:spcPct val="0"/>
              </a:spcAft>
              <a:buClrTx/>
              <a:buSzTx/>
              <a:buFontTx/>
              <a:buNone/>
              <a:tabLst/>
              <a:defRPr/>
            </a:pPr>
            <a:r>
              <a:rPr lang="en-US" b="1" dirty="0"/>
              <a:t>Pre-trained models for natural language processing: a survey, by </a:t>
            </a:r>
            <a:r>
              <a:rPr lang="en-US" b="1" dirty="0" err="1"/>
              <a:t>Xipeng</a:t>
            </a:r>
            <a:r>
              <a:rPr lang="en-US" b="1" dirty="0"/>
              <a:t> </a:t>
            </a:r>
            <a:r>
              <a:rPr lang="en-US" b="1" dirty="0" err="1"/>
              <a:t>Qiu</a:t>
            </a:r>
            <a:r>
              <a:rPr lang="en-US" b="1" dirty="0"/>
              <a:t> </a:t>
            </a:r>
          </a:p>
          <a:p>
            <a:pPr marL="0" marR="0" lvl="2" indent="0" algn="l" defTabSz="914400" rtl="0" eaLnBrk="0" fontAlgn="base" latinLnBrk="0" hangingPunct="0">
              <a:lnSpc>
                <a:spcPct val="100000"/>
              </a:lnSpc>
              <a:spcBef>
                <a:spcPct val="0"/>
              </a:spcBef>
              <a:spcAft>
                <a:spcPct val="0"/>
              </a:spcAft>
              <a:buClrTx/>
              <a:buSzTx/>
              <a:buFontTx/>
              <a:buNone/>
              <a:tabLst/>
              <a:defRPr/>
            </a:pPr>
            <a:endParaRPr lang="en-US" b="0" dirty="0"/>
          </a:p>
          <a:p>
            <a:pPr marL="0" marR="0" lvl="2" indent="0" algn="l" defTabSz="914400" rtl="0" eaLnBrk="0" fontAlgn="base" latinLnBrk="0" hangingPunct="0">
              <a:lnSpc>
                <a:spcPct val="100000"/>
              </a:lnSpc>
              <a:spcBef>
                <a:spcPct val="0"/>
              </a:spcBef>
              <a:spcAft>
                <a:spcPct val="0"/>
              </a:spcAft>
              <a:buClrTx/>
              <a:buSzTx/>
              <a:buFontTx/>
              <a:buNone/>
              <a:tabLst/>
              <a:defRPr/>
            </a:pPr>
            <a:endParaRPr lang="en-US" b="1" dirty="0"/>
          </a:p>
          <a:p>
            <a:pPr marL="0" marR="0" lvl="2" indent="0" algn="l" defTabSz="914400" rtl="0" eaLnBrk="0" fontAlgn="base" latinLnBrk="0" hangingPunct="0">
              <a:lnSpc>
                <a:spcPct val="100000"/>
              </a:lnSpc>
              <a:spcBef>
                <a:spcPct val="0"/>
              </a:spcBef>
              <a:spcAft>
                <a:spcPct val="0"/>
              </a:spcAft>
              <a:buClrTx/>
              <a:buSzTx/>
              <a:buFontTx/>
              <a:buNone/>
              <a:tabLst/>
              <a:defRPr/>
            </a:pPr>
            <a:r>
              <a:rPr lang="en-US" b="1" dirty="0"/>
              <a:t>Must-Read Papers on Pre-trained Language Models (PLMs) (for research</a:t>
            </a:r>
            <a:r>
              <a:rPr lang="en-US" b="1" baseline="0" dirty="0"/>
              <a:t> students</a:t>
            </a:r>
            <a:r>
              <a:rPr lang="en-US" b="1" dirty="0"/>
              <a:t>)</a:t>
            </a:r>
          </a:p>
          <a:p>
            <a:pPr marL="0" lvl="2">
              <a:spcBef>
                <a:spcPct val="0"/>
              </a:spcBef>
            </a:pPr>
            <a:r>
              <a:rPr lang="en-US" altLang="zh-CN" dirty="0"/>
              <a:t>https://github.com/thunlp/PLMpapers</a:t>
            </a:r>
          </a:p>
          <a:p>
            <a:pPr marL="0" lvl="2">
              <a:spcBef>
                <a:spcPct val="0"/>
              </a:spcBef>
            </a:pPr>
            <a:endParaRPr lang="en-US" altLang="zh-CN" dirty="0"/>
          </a:p>
          <a:p>
            <a:pPr marL="0" lvl="2">
              <a:spcBef>
                <a:spcPct val="0"/>
              </a:spcBef>
            </a:pPr>
            <a:r>
              <a:rPr lang="en-US" altLang="zh-CN" dirty="0"/>
              <a:t>Pre-trained Language</a:t>
            </a:r>
            <a:r>
              <a:rPr lang="en-US" altLang="zh-CN" baseline="0" dirty="0"/>
              <a:t> Model</a:t>
            </a:r>
            <a:endParaRPr lang="en-GB" altLang="zh-TW" dirty="0"/>
          </a:p>
          <a:p>
            <a:pPr marL="0" lvl="2">
              <a:spcBef>
                <a:spcPct val="0"/>
              </a:spcBef>
            </a:pPr>
            <a:r>
              <a:rPr lang="en-GB" altLang="zh-TW" dirty="0"/>
              <a:t>https://leemeng.tw/attack_on_bert_transfer_learning_in_nlp.html</a:t>
            </a:r>
          </a:p>
          <a:p>
            <a:pPr marL="0" lvl="2">
              <a:spcBef>
                <a:spcPct val="0"/>
              </a:spcBef>
            </a:pPr>
            <a:r>
              <a:rPr lang="en-GB" altLang="zh-TW" dirty="0"/>
              <a:t>https://arxiv.org/abs/1810.04805</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a:extLst>
              <a:ext uri="{FF2B5EF4-FFF2-40B4-BE49-F238E27FC236}">
                <a16:creationId xmlns:a16="http://schemas.microsoft.com/office/drawing/2014/main" id="{814DCF21-4FDB-440A-8644-19DE7A398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4238">
              <a:defRPr kumimoji="1" sz="1600">
                <a:solidFill>
                  <a:schemeClr val="tx1"/>
                </a:solidFill>
                <a:latin typeface="Arial" panose="020B0604020202020204" pitchFamily="34" charset="0"/>
                <a:ea typeface="新細明體" panose="02020500000000000000" pitchFamily="18" charset="-120"/>
              </a:defRPr>
            </a:lvl1pPr>
            <a:lvl2pPr marL="742950" indent="-285750" defTabSz="884238">
              <a:defRPr kumimoji="1" sz="1600">
                <a:solidFill>
                  <a:schemeClr val="tx1"/>
                </a:solidFill>
                <a:latin typeface="Arial" panose="020B0604020202020204" pitchFamily="34" charset="0"/>
                <a:ea typeface="新細明體" panose="02020500000000000000" pitchFamily="18" charset="-120"/>
              </a:defRPr>
            </a:lvl2pPr>
            <a:lvl3pPr marL="1143000" indent="-228600" defTabSz="884238">
              <a:defRPr kumimoji="1" sz="1600">
                <a:solidFill>
                  <a:schemeClr val="tx1"/>
                </a:solidFill>
                <a:latin typeface="Arial" panose="020B0604020202020204" pitchFamily="34" charset="0"/>
                <a:ea typeface="新細明體" panose="02020500000000000000" pitchFamily="18" charset="-120"/>
              </a:defRPr>
            </a:lvl3pPr>
            <a:lvl4pPr marL="1600200" indent="-228600" defTabSz="884238">
              <a:defRPr kumimoji="1" sz="1600">
                <a:solidFill>
                  <a:schemeClr val="tx1"/>
                </a:solidFill>
                <a:latin typeface="Arial" panose="020B0604020202020204" pitchFamily="34" charset="0"/>
                <a:ea typeface="新細明體" panose="02020500000000000000" pitchFamily="18" charset="-120"/>
              </a:defRPr>
            </a:lvl4pPr>
            <a:lvl5pPr marL="2057400" indent="-228600" defTabSz="884238">
              <a:defRPr kumimoji="1" sz="1600">
                <a:solidFill>
                  <a:schemeClr val="tx1"/>
                </a:solidFill>
                <a:latin typeface="Arial" panose="020B0604020202020204" pitchFamily="34" charset="0"/>
                <a:ea typeface="新細明體" panose="02020500000000000000" pitchFamily="18" charset="-120"/>
              </a:defRPr>
            </a:lvl5pPr>
            <a:lvl6pPr marL="25146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8423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BB9A3D7-EA95-4474-85A5-A328BE00E0F4}" type="slidenum">
              <a:rPr lang="zh-TW" altLang="en-GB" sz="1200" smtClean="0">
                <a:solidFill>
                  <a:srgbClr val="000000"/>
                </a:solidFill>
                <a:latin typeface="Times New Roman" panose="02020603050405020304" pitchFamily="18" charset="0"/>
              </a:rPr>
              <a:pPr/>
              <a:t>42</a:t>
            </a:fld>
            <a:endParaRPr lang="en-GB" altLang="zh-TW" sz="1200">
              <a:solidFill>
                <a:srgbClr val="000000"/>
              </a:solidFill>
              <a:latin typeface="Times New Roman" panose="02020603050405020304" pitchFamily="18" charset="0"/>
            </a:endParaRPr>
          </a:p>
        </p:txBody>
      </p:sp>
      <p:sp>
        <p:nvSpPr>
          <p:cNvPr id="28675" name="Rectangle 2">
            <a:extLst>
              <a:ext uri="{FF2B5EF4-FFF2-40B4-BE49-F238E27FC236}">
                <a16:creationId xmlns:a16="http://schemas.microsoft.com/office/drawing/2014/main" id="{EC191555-1F6B-4748-B63B-A1189680A732}"/>
              </a:ext>
            </a:extLst>
          </p:cNvPr>
          <p:cNvSpPr>
            <a:spLocks noGrp="1" noRot="1" noChangeAspect="1" noChangeArrowheads="1" noTextEdit="1"/>
          </p:cNvSpPr>
          <p:nvPr>
            <p:ph type="sldImg"/>
          </p:nvPr>
        </p:nvSpPr>
        <p:spPr>
          <a:xfrm>
            <a:off x="468313" y="695325"/>
            <a:ext cx="6148387" cy="3459163"/>
          </a:xfrm>
          <a:ln/>
        </p:spPr>
      </p:sp>
      <p:sp>
        <p:nvSpPr>
          <p:cNvPr id="28676" name="Rectangle 3">
            <a:extLst>
              <a:ext uri="{FF2B5EF4-FFF2-40B4-BE49-F238E27FC236}">
                <a16:creationId xmlns:a16="http://schemas.microsoft.com/office/drawing/2014/main" id="{34C8B5E1-9A10-4F7A-A5DA-10A8F6E6946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dirty="0"/>
          </a:p>
        </p:txBody>
      </p:sp>
    </p:spTree>
    <p:extLst>
      <p:ext uri="{BB962C8B-B14F-4D97-AF65-F5344CB8AC3E}">
        <p14:creationId xmlns:p14="http://schemas.microsoft.com/office/powerpoint/2010/main" val="637385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a:extLst>
              <a:ext uri="{FF2B5EF4-FFF2-40B4-BE49-F238E27FC236}">
                <a16:creationId xmlns:a16="http://schemas.microsoft.com/office/drawing/2014/main" id="{A558F71B-2736-4A6E-B3C2-C77401648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BB5A74CC-BB55-4CDA-8850-590F6F0759C1}" type="slidenum">
              <a:rPr lang="zh-TW" altLang="en-GB" sz="1200">
                <a:latin typeface="Times New Roman" panose="02020603050405020304" pitchFamily="18" charset="0"/>
              </a:rPr>
              <a:pPr/>
              <a:t>5</a:t>
            </a:fld>
            <a:endParaRPr lang="en-GB" altLang="zh-TW" sz="1200">
              <a:latin typeface="Times New Roman" panose="02020603050405020304" pitchFamily="18" charset="0"/>
            </a:endParaRPr>
          </a:p>
        </p:txBody>
      </p:sp>
      <p:sp>
        <p:nvSpPr>
          <p:cNvPr id="36867" name="Rectangle 2">
            <a:extLst>
              <a:ext uri="{FF2B5EF4-FFF2-40B4-BE49-F238E27FC236}">
                <a16:creationId xmlns:a16="http://schemas.microsoft.com/office/drawing/2014/main" id="{B6437026-1BE3-4EF2-B6AE-23D54B548E86}"/>
              </a:ext>
            </a:extLst>
          </p:cNvPr>
          <p:cNvSpPr>
            <a:spLocks noGrp="1" noRot="1" noChangeAspect="1" noChangeArrowheads="1" noTextEdit="1"/>
          </p:cNvSpPr>
          <p:nvPr>
            <p:ph type="sldImg"/>
          </p:nvPr>
        </p:nvSpPr>
        <p:spPr>
          <a:xfrm>
            <a:off x="468313" y="695325"/>
            <a:ext cx="6148387" cy="3459163"/>
          </a:xfrm>
          <a:ln/>
        </p:spPr>
      </p:sp>
      <p:sp>
        <p:nvSpPr>
          <p:cNvPr id="36868" name="Rectangle 3">
            <a:extLst>
              <a:ext uri="{FF2B5EF4-FFF2-40B4-BE49-F238E27FC236}">
                <a16:creationId xmlns:a16="http://schemas.microsoft.com/office/drawing/2014/main" id="{2591BE2D-B89A-4F7B-9BD8-544FD4AA5A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sz="1200" b="0" i="0" u="none" strike="noStrike" kern="1200" baseline="0" dirty="0">
                <a:solidFill>
                  <a:schemeClr val="tx1"/>
                </a:solidFill>
                <a:latin typeface="Times New Roman" pitchFamily="18" charset="0"/>
                <a:ea typeface="新細明體" pitchFamily="18" charset="-120"/>
                <a:cs typeface="+mn-cs"/>
              </a:rPr>
              <a:t>    Probabilities are essential in any task in which we have to identify words in noisy, ambiguous input, like speech recognition.</a:t>
            </a:r>
          </a:p>
          <a:p>
            <a:r>
              <a:rPr kumimoji="1" lang="en-US" sz="1200" b="0" i="0" u="none" strike="noStrike" kern="1200" baseline="0" dirty="0">
                <a:solidFill>
                  <a:schemeClr val="tx1"/>
                </a:solidFill>
                <a:latin typeface="Times New Roman" pitchFamily="18" charset="0"/>
                <a:ea typeface="新細明體" pitchFamily="18" charset="-120"/>
                <a:cs typeface="+mn-cs"/>
              </a:rPr>
              <a:t>Assigning probabilities to sequences of words is also essential in machine translation.</a:t>
            </a:r>
          </a:p>
          <a:p>
            <a:r>
              <a:rPr kumimoji="1" lang="en-US" sz="1200" b="0" i="0" u="none" strike="noStrike" kern="1200" baseline="0" dirty="0">
                <a:solidFill>
                  <a:schemeClr val="tx1"/>
                </a:solidFill>
                <a:latin typeface="Times New Roman" pitchFamily="18" charset="0"/>
                <a:ea typeface="新細明體" pitchFamily="18" charset="-120"/>
                <a:cs typeface="+mn-cs"/>
              </a:rPr>
              <a:t>    A probabilistic model of word sequences could suggest that briefed reporters on is a more probable English phrase than briefed to reporters (which has an awkward to after briefed) or introduced reporters to (which uses a verb that is less fluent English in this context)</a:t>
            </a:r>
            <a:endParaRPr kumimoji="1" lang="en-US" altLang="zh-TW" sz="1200" b="0" i="0" u="none" strike="noStrike" kern="1200" baseline="0" dirty="0">
              <a:solidFill>
                <a:schemeClr val="tx1"/>
              </a:solidFill>
              <a:latin typeface="Times New Roman" pitchFamily="18" charset="0"/>
              <a:ea typeface="新細明體" pitchFamily="18" charset="-120"/>
              <a:cs typeface="+mn-cs"/>
            </a:endParaRPr>
          </a:p>
          <a:p>
            <a:endParaRPr lang="en-GB" altLang="zh-TW" dirty="0"/>
          </a:p>
        </p:txBody>
      </p:sp>
    </p:spTree>
    <p:extLst>
      <p:ext uri="{BB962C8B-B14F-4D97-AF65-F5344CB8AC3E}">
        <p14:creationId xmlns:p14="http://schemas.microsoft.com/office/powerpoint/2010/main" val="4060694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31">
            <a:extLst>
              <a:ext uri="{FF2B5EF4-FFF2-40B4-BE49-F238E27FC236}">
                <a16:creationId xmlns:a16="http://schemas.microsoft.com/office/drawing/2014/main" id="{A558F71B-2736-4A6E-B3C2-C77401648C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BB5A74CC-BB55-4CDA-8850-590F6F0759C1}" type="slidenum">
              <a:rPr lang="zh-TW" altLang="en-GB" sz="1200">
                <a:latin typeface="Times New Roman" panose="02020603050405020304" pitchFamily="18" charset="0"/>
              </a:rPr>
              <a:pPr/>
              <a:t>6</a:t>
            </a:fld>
            <a:endParaRPr lang="en-GB" altLang="zh-TW" sz="1200">
              <a:latin typeface="Times New Roman" panose="02020603050405020304" pitchFamily="18" charset="0"/>
            </a:endParaRPr>
          </a:p>
        </p:txBody>
      </p:sp>
      <p:sp>
        <p:nvSpPr>
          <p:cNvPr id="36867" name="Rectangle 2">
            <a:extLst>
              <a:ext uri="{FF2B5EF4-FFF2-40B4-BE49-F238E27FC236}">
                <a16:creationId xmlns:a16="http://schemas.microsoft.com/office/drawing/2014/main" id="{B6437026-1BE3-4EF2-B6AE-23D54B548E86}"/>
              </a:ext>
            </a:extLst>
          </p:cNvPr>
          <p:cNvSpPr>
            <a:spLocks noGrp="1" noRot="1" noChangeAspect="1" noChangeArrowheads="1" noTextEdit="1"/>
          </p:cNvSpPr>
          <p:nvPr>
            <p:ph type="sldImg"/>
          </p:nvPr>
        </p:nvSpPr>
        <p:spPr>
          <a:xfrm>
            <a:off x="468313" y="695325"/>
            <a:ext cx="6148387" cy="3459163"/>
          </a:xfrm>
          <a:ln/>
        </p:spPr>
      </p:sp>
      <p:sp>
        <p:nvSpPr>
          <p:cNvPr id="36868" name="Rectangle 3">
            <a:extLst>
              <a:ext uri="{FF2B5EF4-FFF2-40B4-BE49-F238E27FC236}">
                <a16:creationId xmlns:a16="http://schemas.microsoft.com/office/drawing/2014/main" id="{2591BE2D-B89A-4F7B-9BD8-544FD4AA5A3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zh-TW"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031">
            <a:extLst>
              <a:ext uri="{FF2B5EF4-FFF2-40B4-BE49-F238E27FC236}">
                <a16:creationId xmlns:a16="http://schemas.microsoft.com/office/drawing/2014/main" id="{7F66EA98-5203-4515-8F1D-5FBAC6CF9B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4AE9670E-8045-4FF3-8469-F820DC8E90E9}" type="slidenum">
              <a:rPr lang="zh-TW" altLang="en-GB" sz="1200">
                <a:latin typeface="Times New Roman" panose="02020603050405020304" pitchFamily="18" charset="0"/>
              </a:rPr>
              <a:pPr/>
              <a:t>7</a:t>
            </a:fld>
            <a:endParaRPr lang="en-GB" altLang="zh-TW" sz="1200">
              <a:latin typeface="Times New Roman" panose="02020603050405020304" pitchFamily="18" charset="0"/>
            </a:endParaRPr>
          </a:p>
        </p:txBody>
      </p:sp>
      <p:sp>
        <p:nvSpPr>
          <p:cNvPr id="37891" name="Rectangle 2">
            <a:extLst>
              <a:ext uri="{FF2B5EF4-FFF2-40B4-BE49-F238E27FC236}">
                <a16:creationId xmlns:a16="http://schemas.microsoft.com/office/drawing/2014/main" id="{339D09E8-23DD-4884-A0C3-DE16B8944969}"/>
              </a:ext>
            </a:extLst>
          </p:cNvPr>
          <p:cNvSpPr>
            <a:spLocks noGrp="1" noRot="1" noChangeAspect="1" noChangeArrowheads="1" noTextEdit="1"/>
          </p:cNvSpPr>
          <p:nvPr>
            <p:ph type="sldImg"/>
          </p:nvPr>
        </p:nvSpPr>
        <p:spPr>
          <a:xfrm>
            <a:off x="468313" y="695325"/>
            <a:ext cx="6148387" cy="3459163"/>
          </a:xfrm>
          <a:ln/>
        </p:spPr>
      </p:sp>
      <p:sp>
        <p:nvSpPr>
          <p:cNvPr id="37892" name="Rectangle 3">
            <a:extLst>
              <a:ext uri="{FF2B5EF4-FFF2-40B4-BE49-F238E27FC236}">
                <a16:creationId xmlns:a16="http://schemas.microsoft.com/office/drawing/2014/main" id="{209F003D-79A0-4BED-8A55-67226FDEA35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ct val="0"/>
              </a:spcBef>
            </a:pPr>
            <a:r>
              <a:rPr lang="en-US" altLang="en-US" dirty="0"/>
              <a:t>    One model of word predication is N-Gram model, which uses the previous N-1 words to predict the next one. Guessing the next word turns out to be closely related to another problem: computing the probability of a sequence of words.</a:t>
            </a:r>
          </a:p>
          <a:p>
            <a:endParaRPr lang="en-GB" altLang="zh-TW" dirty="0"/>
          </a:p>
          <a:p>
            <a:r>
              <a:rPr lang="en-GB" altLang="zh-TW" dirty="0"/>
              <a:t>P31:</a:t>
            </a:r>
          </a:p>
          <a:p>
            <a:r>
              <a:rPr lang="en-GB" altLang="zh-TW" dirty="0"/>
              <a:t>    </a:t>
            </a:r>
            <a:r>
              <a:rPr lang="en-US" altLang="en-US" dirty="0"/>
              <a:t>In this chapter we introduce the simplest model that assigns probabilities LM to sentences and sequences of words, the N-gram. An N-gram is a sequence of N N-gram words: a 2-gram (or bigram) is a two-word sequence of words like “please turn”, “turn your”, or ”your homework”, and a 3-gram (or trigram) is a three-word sequence of words like “please turn your”, or “turn your homework”.</a:t>
            </a:r>
            <a:endParaRPr lang="en-GB" altLang="zh-TW"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a:extLst>
              <a:ext uri="{FF2B5EF4-FFF2-40B4-BE49-F238E27FC236}">
                <a16:creationId xmlns:a16="http://schemas.microsoft.com/office/drawing/2014/main" id="{875CA8F6-9877-4734-AC23-148033308FE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392FD99-FCE9-4CD3-851F-A4960DDEE8E8}" type="slidenum">
              <a:rPr lang="zh-TW" altLang="en-GB" sz="1200">
                <a:latin typeface="Times New Roman" panose="02020603050405020304" pitchFamily="18" charset="0"/>
              </a:rPr>
              <a:pPr/>
              <a:t>8</a:t>
            </a:fld>
            <a:endParaRPr lang="en-GB" altLang="zh-TW" sz="1200">
              <a:latin typeface="Times New Roman" panose="02020603050405020304" pitchFamily="18" charset="0"/>
            </a:endParaRPr>
          </a:p>
        </p:txBody>
      </p:sp>
      <p:sp>
        <p:nvSpPr>
          <p:cNvPr id="38915" name="Rectangle 2">
            <a:extLst>
              <a:ext uri="{FF2B5EF4-FFF2-40B4-BE49-F238E27FC236}">
                <a16:creationId xmlns:a16="http://schemas.microsoft.com/office/drawing/2014/main" id="{D8765E75-BE8B-4434-BD74-5E98A9B6A185}"/>
              </a:ext>
            </a:extLst>
          </p:cNvPr>
          <p:cNvSpPr>
            <a:spLocks noGrp="1" noRot="1" noChangeAspect="1" noChangeArrowheads="1" noTextEdit="1"/>
          </p:cNvSpPr>
          <p:nvPr>
            <p:ph type="sldImg"/>
          </p:nvPr>
        </p:nvSpPr>
        <p:spPr>
          <a:xfrm>
            <a:off x="468313" y="695325"/>
            <a:ext cx="6148387" cy="3459163"/>
          </a:xfrm>
          <a:ln/>
        </p:spPr>
      </p:sp>
      <p:sp>
        <p:nvSpPr>
          <p:cNvPr id="38916" name="Rectangle 3">
            <a:extLst>
              <a:ext uri="{FF2B5EF4-FFF2-40B4-BE49-F238E27FC236}">
                <a16:creationId xmlns:a16="http://schemas.microsoft.com/office/drawing/2014/main" id="{F936429D-C87F-43C5-92F5-18ACD7ACD6F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1" indent="0" algn="l" defTabSz="914400" rtl="0" eaLnBrk="0" fontAlgn="base" latinLnBrk="0" hangingPunct="0">
              <a:lnSpc>
                <a:spcPct val="100000"/>
              </a:lnSpc>
              <a:spcBef>
                <a:spcPct val="0"/>
              </a:spcBef>
              <a:spcAft>
                <a:spcPct val="0"/>
              </a:spcAft>
              <a:buClrTx/>
              <a:buSzTx/>
              <a:buFontTx/>
              <a:buNone/>
              <a:tabLst/>
              <a:defRPr/>
            </a:pPr>
            <a:r>
              <a:rPr lang="en-US" dirty="0"/>
              <a:t>Multiplication  [ˌ</a:t>
            </a:r>
            <a:r>
              <a:rPr lang="en-US" dirty="0" err="1"/>
              <a:t>mʌltɪplɪˈkeɪʃ</a:t>
            </a:r>
            <a:r>
              <a:rPr lang="en-US" dirty="0"/>
              <a:t>(ə)n] </a:t>
            </a:r>
          </a:p>
          <a:p>
            <a:pPr marL="0" lvl="1">
              <a:spcBef>
                <a:spcPct val="0"/>
              </a:spcBef>
            </a:pPr>
            <a:endParaRPr lang="en-US" dirty="0"/>
          </a:p>
          <a:p>
            <a:pPr marL="0" lvl="1">
              <a:spcBef>
                <a:spcPct val="0"/>
              </a:spcBef>
            </a:pPr>
            <a:r>
              <a:rPr lang="en-GB" altLang="zh-TW" dirty="0"/>
              <a:t>P32:</a:t>
            </a:r>
          </a:p>
          <a:p>
            <a:r>
              <a:rPr lang="en-GB" altLang="zh-TW" dirty="0"/>
              <a:t>    </a:t>
            </a:r>
            <a:r>
              <a:rPr kumimoji="1" lang="en-US" sz="1200" b="0" i="0" u="none" strike="noStrike" kern="1200" baseline="0" dirty="0">
                <a:solidFill>
                  <a:schemeClr val="tx1"/>
                </a:solidFill>
                <a:latin typeface="Times New Roman" pitchFamily="18" charset="0"/>
                <a:ea typeface="新細明體" pitchFamily="18" charset="-120"/>
                <a:cs typeface="+mn-cs"/>
              </a:rPr>
              <a:t>As we said above, we can’t just estimate by counting the number of times every word occurs following every long string, because language is creative and any particular context might have never occurred before!</a:t>
            </a:r>
            <a:endParaRPr kumimoji="1" lang="en-US" altLang="zh-TW" sz="1200" b="0" i="0" u="none" strike="noStrike" kern="1200" baseline="0" dirty="0">
              <a:solidFill>
                <a:schemeClr val="tx1"/>
              </a:solidFill>
              <a:latin typeface="Times New Roman" pitchFamily="18" charset="0"/>
              <a:ea typeface="新細明體" pitchFamily="18" charset="-120"/>
              <a:cs typeface="+mn-cs"/>
            </a:endParaRPr>
          </a:p>
          <a:p>
            <a:r>
              <a:rPr lang="en-US" altLang="zh-TW" dirty="0"/>
              <a:t>    The intuition of the n-gram model is that instead of computing the probability of a word given its entire history, we can approximate the history by just the last few words.</a:t>
            </a:r>
            <a:endParaRPr lang="en-GB" altLang="zh-TW" dirty="0"/>
          </a:p>
        </p:txBody>
      </p:sp>
    </p:spTree>
    <p:extLst>
      <p:ext uri="{BB962C8B-B14F-4D97-AF65-F5344CB8AC3E}">
        <p14:creationId xmlns:p14="http://schemas.microsoft.com/office/powerpoint/2010/main" val="359527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31">
            <a:extLst>
              <a:ext uri="{FF2B5EF4-FFF2-40B4-BE49-F238E27FC236}">
                <a16:creationId xmlns:a16="http://schemas.microsoft.com/office/drawing/2014/main" id="{42043D47-925E-40AB-97A1-92D738175E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0588">
              <a:defRPr kumimoji="1" sz="1600">
                <a:solidFill>
                  <a:schemeClr val="tx1"/>
                </a:solidFill>
                <a:latin typeface="Arial" panose="020B0604020202020204" pitchFamily="34" charset="0"/>
                <a:ea typeface="新細明體" panose="02020500000000000000" pitchFamily="18" charset="-120"/>
              </a:defRPr>
            </a:lvl1pPr>
            <a:lvl2pPr marL="742950" indent="-285750" defTabSz="890588">
              <a:defRPr kumimoji="1" sz="1600">
                <a:solidFill>
                  <a:schemeClr val="tx1"/>
                </a:solidFill>
                <a:latin typeface="Arial" panose="020B0604020202020204" pitchFamily="34" charset="0"/>
                <a:ea typeface="新細明體" panose="02020500000000000000" pitchFamily="18" charset="-120"/>
              </a:defRPr>
            </a:lvl2pPr>
            <a:lvl3pPr marL="1143000" indent="-228600" defTabSz="890588">
              <a:defRPr kumimoji="1" sz="1600">
                <a:solidFill>
                  <a:schemeClr val="tx1"/>
                </a:solidFill>
                <a:latin typeface="Arial" panose="020B0604020202020204" pitchFamily="34" charset="0"/>
                <a:ea typeface="新細明體" panose="02020500000000000000" pitchFamily="18" charset="-120"/>
              </a:defRPr>
            </a:lvl3pPr>
            <a:lvl4pPr marL="1600200" indent="-228600" defTabSz="890588">
              <a:defRPr kumimoji="1" sz="1600">
                <a:solidFill>
                  <a:schemeClr val="tx1"/>
                </a:solidFill>
                <a:latin typeface="Arial" panose="020B0604020202020204" pitchFamily="34" charset="0"/>
                <a:ea typeface="新細明體" panose="02020500000000000000" pitchFamily="18" charset="-120"/>
              </a:defRPr>
            </a:lvl4pPr>
            <a:lvl5pPr marL="2057400" indent="-228600" defTabSz="890588">
              <a:defRPr kumimoji="1" sz="1600">
                <a:solidFill>
                  <a:schemeClr val="tx1"/>
                </a:solidFill>
                <a:latin typeface="Arial" panose="020B0604020202020204" pitchFamily="34" charset="0"/>
                <a:ea typeface="新細明體" panose="02020500000000000000" pitchFamily="18" charset="-120"/>
              </a:defRPr>
            </a:lvl5pPr>
            <a:lvl6pPr marL="25146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defTabSz="890588"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68B405A-3F50-47FB-BF8D-12E5D5645912}" type="slidenum">
              <a:rPr lang="zh-TW" altLang="en-GB" sz="1200">
                <a:latin typeface="Times New Roman" panose="02020603050405020304" pitchFamily="18" charset="0"/>
              </a:rPr>
              <a:pPr/>
              <a:t>9</a:t>
            </a:fld>
            <a:endParaRPr lang="en-GB" altLang="zh-TW" sz="1200">
              <a:latin typeface="Times New Roman" panose="02020603050405020304" pitchFamily="18" charset="0"/>
            </a:endParaRPr>
          </a:p>
        </p:txBody>
      </p:sp>
      <p:sp>
        <p:nvSpPr>
          <p:cNvPr id="39939" name="Rectangle 2">
            <a:extLst>
              <a:ext uri="{FF2B5EF4-FFF2-40B4-BE49-F238E27FC236}">
                <a16:creationId xmlns:a16="http://schemas.microsoft.com/office/drawing/2014/main" id="{16D40F9C-F14C-4F09-9CCD-7095F912999C}"/>
              </a:ext>
            </a:extLst>
          </p:cNvPr>
          <p:cNvSpPr>
            <a:spLocks noGrp="1" noRot="1" noChangeAspect="1" noChangeArrowheads="1" noTextEdit="1"/>
          </p:cNvSpPr>
          <p:nvPr>
            <p:ph type="sldImg"/>
          </p:nvPr>
        </p:nvSpPr>
        <p:spPr>
          <a:xfrm>
            <a:off x="468313" y="695325"/>
            <a:ext cx="6148387" cy="3459163"/>
          </a:xfrm>
          <a:ln/>
        </p:spPr>
      </p:sp>
      <p:sp>
        <p:nvSpPr>
          <p:cNvPr id="39940" name="Rectangle 3">
            <a:extLst>
              <a:ext uri="{FF2B5EF4-FFF2-40B4-BE49-F238E27FC236}">
                <a16:creationId xmlns:a16="http://schemas.microsoft.com/office/drawing/2014/main" id="{513B63E3-EB8E-46D6-B258-41675FF2EC7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lvl="1">
              <a:spcBef>
                <a:spcPct val="0"/>
              </a:spcBef>
            </a:pPr>
            <a:r>
              <a:rPr lang="en-GB" altLang="zh-TW" dirty="0"/>
              <a:t>P39:</a:t>
            </a:r>
          </a:p>
          <a:p>
            <a:r>
              <a:rPr lang="en-GB" altLang="zh-TW" dirty="0"/>
              <a:t>    </a:t>
            </a:r>
            <a:r>
              <a:rPr lang="en-US" altLang="en-US" dirty="0"/>
              <a:t>The chain rule shows the link between computing the joint probability of a sequence and computing the conditional probability of a word given previous words.</a:t>
            </a:r>
          </a:p>
          <a:p>
            <a:r>
              <a:rPr lang="en-US" altLang="zh-TW" dirty="0"/>
              <a:t>    </a:t>
            </a:r>
            <a:r>
              <a:rPr lang="en-US" altLang="en-US" dirty="0"/>
              <a:t>Equation 3.4 suggests that we could estimate the joint probability of an entire sequence of words by multiplying together a number of conditional probabilities. But using the chain rule doesn’t really seem to help us! We don’t know any way to compute the exact probability of a word given a long sequence of preceding words.</a:t>
            </a:r>
            <a:endParaRPr lang="en-GB" altLang="zh-TW" dirty="0"/>
          </a:p>
          <a:p>
            <a:endParaRPr lang="en-GB" altLang="zh-TW"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58E35082-4253-4466-B700-2071515BC44C}"/>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C2FB93BC-635B-46B6-94EC-424F7B78B6A3}"/>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0" lang="zh-TW" altLang="en-US" sz="2400">
                <a:latin typeface="Times New Roman" pitchFamily="18" charset="0"/>
              </a:endParaRPr>
            </a:p>
          </p:txBody>
        </p:sp>
        <p:sp>
          <p:nvSpPr>
            <p:cNvPr id="6" name="Rectangle 4">
              <a:extLst>
                <a:ext uri="{FF2B5EF4-FFF2-40B4-BE49-F238E27FC236}">
                  <a16:creationId xmlns:a16="http://schemas.microsoft.com/office/drawing/2014/main" id="{8478E21C-E628-44CC-869A-B0B3A87CB331}"/>
                </a:ext>
              </a:extLst>
            </p:cNvPr>
            <p:cNvSpPr>
              <a:spLocks noChangeArrowheads="1"/>
            </p:cNvSpPr>
            <p:nvPr/>
          </p:nvSpPr>
          <p:spPr bwMode="hidden">
            <a:xfrm>
              <a:off x="1081" y="1065"/>
              <a:ext cx="4679" cy="1596"/>
            </a:xfrm>
            <a:prstGeom prst="rect">
              <a:avLst/>
            </a:prstGeom>
            <a:solidFill>
              <a:schemeClr val="bg2"/>
            </a:solidFill>
            <a:ln w="9525">
              <a:noFill/>
              <a:miter lim="800000"/>
              <a:headEnd/>
              <a:tailEnd/>
            </a:ln>
          </p:spPr>
          <p:txBody>
            <a:bodyPr/>
            <a:lstStyle/>
            <a:p>
              <a:pPr eaLnBrk="1" hangingPunct="1">
                <a:defRPr/>
              </a:pPr>
              <a:endParaRPr kumimoji="0" lang="zh-TW" altLang="en-US" sz="2400">
                <a:latin typeface="Times New Roman" pitchFamily="18" charset="0"/>
              </a:endParaRPr>
            </a:p>
          </p:txBody>
        </p:sp>
        <p:grpSp>
          <p:nvGrpSpPr>
            <p:cNvPr id="7" name="Group 5">
              <a:extLst>
                <a:ext uri="{FF2B5EF4-FFF2-40B4-BE49-F238E27FC236}">
                  <a16:creationId xmlns:a16="http://schemas.microsoft.com/office/drawing/2014/main" id="{884BE9C4-567A-482E-821A-CED9F4E12E3C}"/>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F3E0BE08-E395-4A69-A8AA-00E3D6C2E6F0}"/>
                  </a:ext>
                </a:extLst>
              </p:cNvPr>
              <p:cNvSpPr>
                <a:spLocks noChangeArrowheads="1"/>
              </p:cNvSpPr>
              <p:nvPr userDrawn="1"/>
            </p:nvSpPr>
            <p:spPr bwMode="auto">
              <a:xfrm>
                <a:off x="361" y="2257"/>
                <a:ext cx="363" cy="404"/>
              </a:xfrm>
              <a:prstGeom prst="rect">
                <a:avLst/>
              </a:prstGeom>
              <a:solidFill>
                <a:schemeClr val="accent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9" name="Rectangle 7">
                <a:extLst>
                  <a:ext uri="{FF2B5EF4-FFF2-40B4-BE49-F238E27FC236}">
                    <a16:creationId xmlns:a16="http://schemas.microsoft.com/office/drawing/2014/main" id="{1A0322D8-0106-46A5-B396-26B15D637924}"/>
                  </a:ext>
                </a:extLst>
              </p:cNvPr>
              <p:cNvSpPr>
                <a:spLocks noChangeArrowheads="1"/>
              </p:cNvSpPr>
              <p:nvPr userDrawn="1"/>
            </p:nvSpPr>
            <p:spPr bwMode="auto">
              <a:xfrm>
                <a:off x="1081" y="1065"/>
                <a:ext cx="362" cy="405"/>
              </a:xfrm>
              <a:prstGeom prst="rect">
                <a:avLst/>
              </a:prstGeom>
              <a:solidFill>
                <a:schemeClr val="folHlink"/>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0" name="Rectangle 8">
                <a:extLst>
                  <a:ext uri="{FF2B5EF4-FFF2-40B4-BE49-F238E27FC236}">
                    <a16:creationId xmlns:a16="http://schemas.microsoft.com/office/drawing/2014/main" id="{62EC0449-1D3B-4F5B-9D9D-A9D7C18F3973}"/>
                  </a:ext>
                </a:extLst>
              </p:cNvPr>
              <p:cNvSpPr>
                <a:spLocks noChangeArrowheads="1"/>
              </p:cNvSpPr>
              <p:nvPr userDrawn="1"/>
            </p:nvSpPr>
            <p:spPr bwMode="auto">
              <a:xfrm>
                <a:off x="1437" y="672"/>
                <a:ext cx="369" cy="400"/>
              </a:xfrm>
              <a:prstGeom prst="rect">
                <a:avLst/>
              </a:prstGeom>
              <a:solidFill>
                <a:schemeClr val="folHlink"/>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1" name="Rectangle 9">
                <a:extLst>
                  <a:ext uri="{FF2B5EF4-FFF2-40B4-BE49-F238E27FC236}">
                    <a16:creationId xmlns:a16="http://schemas.microsoft.com/office/drawing/2014/main" id="{AE3B13FF-6702-4FAB-B727-D0C1C1744774}"/>
                  </a:ext>
                </a:extLst>
              </p:cNvPr>
              <p:cNvSpPr>
                <a:spLocks noChangeArrowheads="1"/>
              </p:cNvSpPr>
              <p:nvPr userDrawn="1"/>
            </p:nvSpPr>
            <p:spPr bwMode="auto">
              <a:xfrm>
                <a:off x="719" y="2257"/>
                <a:ext cx="368" cy="404"/>
              </a:xfrm>
              <a:prstGeom prst="rect">
                <a:avLst/>
              </a:prstGeom>
              <a:solidFill>
                <a:schemeClr val="bg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2" name="Rectangle 10">
                <a:extLst>
                  <a:ext uri="{FF2B5EF4-FFF2-40B4-BE49-F238E27FC236}">
                    <a16:creationId xmlns:a16="http://schemas.microsoft.com/office/drawing/2014/main" id="{7B5ABD49-5F44-4470-9D87-1660B775D805}"/>
                  </a:ext>
                </a:extLst>
              </p:cNvPr>
              <p:cNvSpPr>
                <a:spLocks noChangeArrowheads="1"/>
              </p:cNvSpPr>
              <p:nvPr userDrawn="1"/>
            </p:nvSpPr>
            <p:spPr bwMode="auto">
              <a:xfrm>
                <a:off x="1437" y="1065"/>
                <a:ext cx="369" cy="405"/>
              </a:xfrm>
              <a:prstGeom prst="rect">
                <a:avLst/>
              </a:prstGeom>
              <a:solidFill>
                <a:schemeClr val="accent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3" name="Rectangle 11">
                <a:extLst>
                  <a:ext uri="{FF2B5EF4-FFF2-40B4-BE49-F238E27FC236}">
                    <a16:creationId xmlns:a16="http://schemas.microsoft.com/office/drawing/2014/main" id="{D3193287-39B5-435A-AA75-EC67637EEC52}"/>
                  </a:ext>
                </a:extLst>
              </p:cNvPr>
              <p:cNvSpPr>
                <a:spLocks noChangeArrowheads="1"/>
              </p:cNvSpPr>
              <p:nvPr userDrawn="1"/>
            </p:nvSpPr>
            <p:spPr bwMode="auto">
              <a:xfrm>
                <a:off x="719" y="1464"/>
                <a:ext cx="368" cy="399"/>
              </a:xfrm>
              <a:prstGeom prst="rect">
                <a:avLst/>
              </a:prstGeom>
              <a:solidFill>
                <a:schemeClr val="folHlink"/>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4" name="Rectangle 12">
                <a:extLst>
                  <a:ext uri="{FF2B5EF4-FFF2-40B4-BE49-F238E27FC236}">
                    <a16:creationId xmlns:a16="http://schemas.microsoft.com/office/drawing/2014/main" id="{1DC0AB18-F520-4294-B0B0-37DE8A2B5FBA}"/>
                  </a:ext>
                </a:extLst>
              </p:cNvPr>
              <p:cNvSpPr>
                <a:spLocks noChangeArrowheads="1"/>
              </p:cNvSpPr>
              <p:nvPr userDrawn="1"/>
            </p:nvSpPr>
            <p:spPr bwMode="auto">
              <a:xfrm>
                <a:off x="0" y="1464"/>
                <a:ext cx="367" cy="399"/>
              </a:xfrm>
              <a:prstGeom prst="rect">
                <a:avLst/>
              </a:prstGeom>
              <a:solidFill>
                <a:schemeClr val="bg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5" name="Rectangle 13">
                <a:extLst>
                  <a:ext uri="{FF2B5EF4-FFF2-40B4-BE49-F238E27FC236}">
                    <a16:creationId xmlns:a16="http://schemas.microsoft.com/office/drawing/2014/main" id="{9EAEEE5A-A2B0-47DC-B4A0-32F75155CC2A}"/>
                  </a:ext>
                </a:extLst>
              </p:cNvPr>
              <p:cNvSpPr>
                <a:spLocks noChangeArrowheads="1"/>
              </p:cNvSpPr>
              <p:nvPr userDrawn="1"/>
            </p:nvSpPr>
            <p:spPr bwMode="auto">
              <a:xfrm>
                <a:off x="1081" y="1464"/>
                <a:ext cx="362" cy="399"/>
              </a:xfrm>
              <a:prstGeom prst="rect">
                <a:avLst/>
              </a:prstGeom>
              <a:solidFill>
                <a:schemeClr val="accent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6" name="Rectangle 14">
                <a:extLst>
                  <a:ext uri="{FF2B5EF4-FFF2-40B4-BE49-F238E27FC236}">
                    <a16:creationId xmlns:a16="http://schemas.microsoft.com/office/drawing/2014/main" id="{6BF399C4-F38F-4B0C-8F34-7EC9DEE27833}"/>
                  </a:ext>
                </a:extLst>
              </p:cNvPr>
              <p:cNvSpPr>
                <a:spLocks noChangeArrowheads="1"/>
              </p:cNvSpPr>
              <p:nvPr userDrawn="1"/>
            </p:nvSpPr>
            <p:spPr bwMode="auto">
              <a:xfrm>
                <a:off x="361" y="1857"/>
                <a:ext cx="363" cy="406"/>
              </a:xfrm>
              <a:prstGeom prst="rect">
                <a:avLst/>
              </a:prstGeom>
              <a:solidFill>
                <a:schemeClr val="folHlink"/>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7" name="Rectangle 15">
                <a:extLst>
                  <a:ext uri="{FF2B5EF4-FFF2-40B4-BE49-F238E27FC236}">
                    <a16:creationId xmlns:a16="http://schemas.microsoft.com/office/drawing/2014/main" id="{86DA8844-D467-45D5-9852-DAC893D822C4}"/>
                  </a:ext>
                </a:extLst>
              </p:cNvPr>
              <p:cNvSpPr>
                <a:spLocks noChangeArrowheads="1"/>
              </p:cNvSpPr>
              <p:nvPr userDrawn="1"/>
            </p:nvSpPr>
            <p:spPr bwMode="auto">
              <a:xfrm>
                <a:off x="719" y="1857"/>
                <a:ext cx="368" cy="406"/>
              </a:xfrm>
              <a:prstGeom prst="rect">
                <a:avLst/>
              </a:prstGeom>
              <a:solidFill>
                <a:schemeClr val="accent2"/>
              </a:solidFill>
              <a:ln w="9525">
                <a:noFill/>
                <a:miter lim="800000"/>
                <a:headEnd/>
                <a:tailEnd/>
              </a:ln>
            </p:spPr>
            <p:txBody>
              <a:bodyPr/>
              <a:lstStyle/>
              <a:p>
                <a:pPr eaLnBrk="1" hangingPunct="1">
                  <a:defRPr/>
                </a:pPr>
                <a:endParaRPr kumimoji="0" lang="zh-TW" altLang="en-US" sz="2400">
                  <a:latin typeface="Times New Roman"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7E338540-F6F5-426F-A7A1-91C830FC6E3A}"/>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t>21/02/2011</a:t>
            </a:r>
            <a:endParaRPr lang="en-US" altLang="zh-TW"/>
          </a:p>
        </p:txBody>
      </p:sp>
      <p:sp>
        <p:nvSpPr>
          <p:cNvPr id="19" name="Rectangle 17">
            <a:extLst>
              <a:ext uri="{FF2B5EF4-FFF2-40B4-BE49-F238E27FC236}">
                <a16:creationId xmlns:a16="http://schemas.microsoft.com/office/drawing/2014/main" id="{FC0A639C-32C9-4D30-BB07-A8E14E886580}"/>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zh-TW" altLang="en-US"/>
              <a:t>COMP323P Foundations of Chinese Computing (Lecture 3)</a:t>
            </a:r>
            <a:endParaRPr lang="en-US" altLang="zh-TW"/>
          </a:p>
        </p:txBody>
      </p:sp>
      <p:sp>
        <p:nvSpPr>
          <p:cNvPr id="20" name="Rectangle 18">
            <a:extLst>
              <a:ext uri="{FF2B5EF4-FFF2-40B4-BE49-F238E27FC236}">
                <a16:creationId xmlns:a16="http://schemas.microsoft.com/office/drawing/2014/main" id="{DD7ECEFC-7363-4872-A6BC-5DE579158C8E}"/>
              </a:ext>
            </a:extLst>
          </p:cNvPr>
          <p:cNvSpPr>
            <a:spLocks noGrp="1" noChangeArrowheads="1"/>
          </p:cNvSpPr>
          <p:nvPr>
            <p:ph type="sldNum" sz="quarter" idx="12"/>
          </p:nvPr>
        </p:nvSpPr>
        <p:spPr>
          <a:xfrm>
            <a:off x="8737600" y="6248400"/>
            <a:ext cx="2844800" cy="457200"/>
          </a:xfrm>
        </p:spPr>
        <p:txBody>
          <a:bodyPr/>
          <a:lstStyle>
            <a:lvl1pPr>
              <a:defRPr/>
            </a:lvl1pPr>
          </a:lstStyle>
          <a:p>
            <a:fld id="{C76744AF-8B3F-4FC8-9157-7CF2F7DDAA1D}" type="slidenum">
              <a:rPr lang="zh-TW" altLang="en-US"/>
              <a:pPr/>
              <a:t>‹#›</a:t>
            </a:fld>
            <a:endParaRPr lang="en-US" altLang="zh-TW"/>
          </a:p>
        </p:txBody>
      </p:sp>
    </p:spTree>
    <p:extLst>
      <p:ext uri="{BB962C8B-B14F-4D97-AF65-F5344CB8AC3E}">
        <p14:creationId xmlns:p14="http://schemas.microsoft.com/office/powerpoint/2010/main" val="385700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DA2FF8AF-B2B0-4A00-A3E6-DF0F2EAF30D1}"/>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5" name="Rectangle 3">
            <a:extLst>
              <a:ext uri="{FF2B5EF4-FFF2-40B4-BE49-F238E27FC236}">
                <a16:creationId xmlns:a16="http://schemas.microsoft.com/office/drawing/2014/main" id="{A12E50F6-0E09-4580-A9CB-471C29EB374B}"/>
              </a:ext>
            </a:extLst>
          </p:cNvPr>
          <p:cNvSpPr>
            <a:spLocks noGrp="1" noChangeArrowheads="1"/>
          </p:cNvSpPr>
          <p:nvPr>
            <p:ph type="sldNum" sz="quarter" idx="11"/>
          </p:nvPr>
        </p:nvSpPr>
        <p:spPr>
          <a:ln/>
        </p:spPr>
        <p:txBody>
          <a:bodyPr/>
          <a:lstStyle>
            <a:lvl1pPr>
              <a:defRPr/>
            </a:lvl1pPr>
          </a:lstStyle>
          <a:p>
            <a:fld id="{11D5C53A-BD7D-4A70-A996-9331DC7E5BCE}" type="slidenum">
              <a:rPr lang="zh-TW" altLang="en-US"/>
              <a:pPr/>
              <a:t>‹#›</a:t>
            </a:fld>
            <a:endParaRPr lang="en-US" altLang="zh-TW"/>
          </a:p>
        </p:txBody>
      </p:sp>
      <p:sp>
        <p:nvSpPr>
          <p:cNvPr id="6" name="Rectangle 16">
            <a:extLst>
              <a:ext uri="{FF2B5EF4-FFF2-40B4-BE49-F238E27FC236}">
                <a16:creationId xmlns:a16="http://schemas.microsoft.com/office/drawing/2014/main" id="{B18B1DA6-3FFA-408D-837E-F0E675F404C3}"/>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26023785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9DE84862-B077-4563-AB01-27134098735C}"/>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5" name="Rectangle 3">
            <a:extLst>
              <a:ext uri="{FF2B5EF4-FFF2-40B4-BE49-F238E27FC236}">
                <a16:creationId xmlns:a16="http://schemas.microsoft.com/office/drawing/2014/main" id="{48BA6BC9-B88E-4545-A9B7-D44809A0F1CA}"/>
              </a:ext>
            </a:extLst>
          </p:cNvPr>
          <p:cNvSpPr>
            <a:spLocks noGrp="1" noChangeArrowheads="1"/>
          </p:cNvSpPr>
          <p:nvPr>
            <p:ph type="sldNum" sz="quarter" idx="11"/>
          </p:nvPr>
        </p:nvSpPr>
        <p:spPr>
          <a:ln/>
        </p:spPr>
        <p:txBody>
          <a:bodyPr/>
          <a:lstStyle>
            <a:lvl1pPr>
              <a:defRPr/>
            </a:lvl1pPr>
          </a:lstStyle>
          <a:p>
            <a:fld id="{97A6BBB0-3F4B-4687-9BBC-275308ABF5B8}" type="slidenum">
              <a:rPr lang="zh-TW" altLang="en-US"/>
              <a:pPr/>
              <a:t>‹#›</a:t>
            </a:fld>
            <a:endParaRPr lang="en-US" altLang="zh-TW"/>
          </a:p>
        </p:txBody>
      </p:sp>
      <p:sp>
        <p:nvSpPr>
          <p:cNvPr id="6" name="Rectangle 16">
            <a:extLst>
              <a:ext uri="{FF2B5EF4-FFF2-40B4-BE49-F238E27FC236}">
                <a16:creationId xmlns:a16="http://schemas.microsoft.com/office/drawing/2014/main" id="{47DB627F-38F7-4F08-AE81-73AE297EC1A8}"/>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39114347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459C4D5F-9665-41EC-BAFD-380638392F52}"/>
              </a:ext>
            </a:extLst>
          </p:cNvPr>
          <p:cNvGrpSpPr>
            <a:grpSpLocks/>
          </p:cNvGrpSpPr>
          <p:nvPr/>
        </p:nvGrpSpPr>
        <p:grpSpPr bwMode="auto">
          <a:xfrm>
            <a:off x="0" y="0"/>
            <a:ext cx="12192000" cy="6858000"/>
            <a:chOff x="0" y="0"/>
            <a:chExt cx="5760" cy="4320"/>
          </a:xfrm>
        </p:grpSpPr>
        <p:sp>
          <p:nvSpPr>
            <p:cNvPr id="5" name="Rectangle 3">
              <a:extLst>
                <a:ext uri="{FF2B5EF4-FFF2-40B4-BE49-F238E27FC236}">
                  <a16:creationId xmlns:a16="http://schemas.microsoft.com/office/drawing/2014/main" id="{3DEEC1E2-D2B7-4850-90C1-FAEC42737381}"/>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a:latin typeface="Times New Roman" panose="02020603050405020304" pitchFamily="18" charset="0"/>
              </a:endParaRPr>
            </a:p>
          </p:txBody>
        </p:sp>
        <p:sp>
          <p:nvSpPr>
            <p:cNvPr id="6" name="Rectangle 4">
              <a:extLst>
                <a:ext uri="{FF2B5EF4-FFF2-40B4-BE49-F238E27FC236}">
                  <a16:creationId xmlns:a16="http://schemas.microsoft.com/office/drawing/2014/main" id="{0DDEF25C-FFE6-4220-BE0E-584EE21E2CCB}"/>
                </a:ext>
              </a:extLst>
            </p:cNvPr>
            <p:cNvSpPr>
              <a:spLocks noChangeArrowheads="1"/>
            </p:cNvSpPr>
            <p:nvPr/>
          </p:nvSpPr>
          <p:spPr bwMode="hidden">
            <a:xfrm>
              <a:off x="1081" y="1065"/>
              <a:ext cx="4679" cy="1596"/>
            </a:xfrm>
            <a:prstGeom prst="rect">
              <a:avLst/>
            </a:prstGeom>
            <a:solidFill>
              <a:schemeClr val="bg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grpSp>
          <p:nvGrpSpPr>
            <p:cNvPr id="7" name="Group 5">
              <a:extLst>
                <a:ext uri="{FF2B5EF4-FFF2-40B4-BE49-F238E27FC236}">
                  <a16:creationId xmlns:a16="http://schemas.microsoft.com/office/drawing/2014/main" id="{21EF8C6A-94EC-475B-B30B-91295F92D5A6}"/>
                </a:ext>
              </a:extLst>
            </p:cNvPr>
            <p:cNvGrpSpPr>
              <a:grpSpLocks/>
            </p:cNvGrpSpPr>
            <p:nvPr/>
          </p:nvGrpSpPr>
          <p:grpSpPr bwMode="auto">
            <a:xfrm>
              <a:off x="0" y="672"/>
              <a:ext cx="1806" cy="1989"/>
              <a:chOff x="0" y="672"/>
              <a:chExt cx="1806" cy="1989"/>
            </a:xfrm>
          </p:grpSpPr>
          <p:sp>
            <p:nvSpPr>
              <p:cNvPr id="8" name="Rectangle 6">
                <a:extLst>
                  <a:ext uri="{FF2B5EF4-FFF2-40B4-BE49-F238E27FC236}">
                    <a16:creationId xmlns:a16="http://schemas.microsoft.com/office/drawing/2014/main" id="{C4AC50E7-1F99-43C8-AEE4-3A49698AD2F5}"/>
                  </a:ext>
                </a:extLst>
              </p:cNvPr>
              <p:cNvSpPr>
                <a:spLocks noChangeArrowheads="1"/>
              </p:cNvSpPr>
              <p:nvPr userDrawn="1"/>
            </p:nvSpPr>
            <p:spPr bwMode="auto">
              <a:xfrm>
                <a:off x="361" y="2257"/>
                <a:ext cx="363" cy="404"/>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9" name="Rectangle 7">
                <a:extLst>
                  <a:ext uri="{FF2B5EF4-FFF2-40B4-BE49-F238E27FC236}">
                    <a16:creationId xmlns:a16="http://schemas.microsoft.com/office/drawing/2014/main" id="{98C9A0D4-3B30-4695-8CCB-18256D146920}"/>
                  </a:ext>
                </a:extLst>
              </p:cNvPr>
              <p:cNvSpPr>
                <a:spLocks noChangeArrowheads="1"/>
              </p:cNvSpPr>
              <p:nvPr userDrawn="1"/>
            </p:nvSpPr>
            <p:spPr bwMode="auto">
              <a:xfrm>
                <a:off x="1081" y="1065"/>
                <a:ext cx="362" cy="405"/>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0" name="Rectangle 8">
                <a:extLst>
                  <a:ext uri="{FF2B5EF4-FFF2-40B4-BE49-F238E27FC236}">
                    <a16:creationId xmlns:a16="http://schemas.microsoft.com/office/drawing/2014/main" id="{05456994-BBE9-4F38-8617-743EEDA0DA75}"/>
                  </a:ext>
                </a:extLst>
              </p:cNvPr>
              <p:cNvSpPr>
                <a:spLocks noChangeArrowheads="1"/>
              </p:cNvSpPr>
              <p:nvPr userDrawn="1"/>
            </p:nvSpPr>
            <p:spPr bwMode="auto">
              <a:xfrm>
                <a:off x="1437" y="672"/>
                <a:ext cx="369" cy="400"/>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1" name="Rectangle 9">
                <a:extLst>
                  <a:ext uri="{FF2B5EF4-FFF2-40B4-BE49-F238E27FC236}">
                    <a16:creationId xmlns:a16="http://schemas.microsoft.com/office/drawing/2014/main" id="{1805053B-2B20-4DA3-9339-72DB5B5E4214}"/>
                  </a:ext>
                </a:extLst>
              </p:cNvPr>
              <p:cNvSpPr>
                <a:spLocks noChangeArrowheads="1"/>
              </p:cNvSpPr>
              <p:nvPr userDrawn="1"/>
            </p:nvSpPr>
            <p:spPr bwMode="auto">
              <a:xfrm>
                <a:off x="719" y="2257"/>
                <a:ext cx="368" cy="404"/>
              </a:xfrm>
              <a:prstGeom prst="rect">
                <a:avLst/>
              </a:prstGeom>
              <a:solidFill>
                <a:schemeClr val="bg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2" name="Rectangle 10">
                <a:extLst>
                  <a:ext uri="{FF2B5EF4-FFF2-40B4-BE49-F238E27FC236}">
                    <a16:creationId xmlns:a16="http://schemas.microsoft.com/office/drawing/2014/main" id="{513458A8-622D-4C89-851A-23FDC5052A06}"/>
                  </a:ext>
                </a:extLst>
              </p:cNvPr>
              <p:cNvSpPr>
                <a:spLocks noChangeArrowheads="1"/>
              </p:cNvSpPr>
              <p:nvPr userDrawn="1"/>
            </p:nvSpPr>
            <p:spPr bwMode="auto">
              <a:xfrm>
                <a:off x="1437" y="1065"/>
                <a:ext cx="369" cy="405"/>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3" name="Rectangle 11">
                <a:extLst>
                  <a:ext uri="{FF2B5EF4-FFF2-40B4-BE49-F238E27FC236}">
                    <a16:creationId xmlns:a16="http://schemas.microsoft.com/office/drawing/2014/main" id="{E9E82DB4-893B-4C3D-9503-0513EC378284}"/>
                  </a:ext>
                </a:extLst>
              </p:cNvPr>
              <p:cNvSpPr>
                <a:spLocks noChangeArrowheads="1"/>
              </p:cNvSpPr>
              <p:nvPr userDrawn="1"/>
            </p:nvSpPr>
            <p:spPr bwMode="auto">
              <a:xfrm>
                <a:off x="719" y="1464"/>
                <a:ext cx="368" cy="399"/>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4" name="Rectangle 12">
                <a:extLst>
                  <a:ext uri="{FF2B5EF4-FFF2-40B4-BE49-F238E27FC236}">
                    <a16:creationId xmlns:a16="http://schemas.microsoft.com/office/drawing/2014/main" id="{BD58E3AA-EB11-48E7-8A72-C72622E8CB6C}"/>
                  </a:ext>
                </a:extLst>
              </p:cNvPr>
              <p:cNvSpPr>
                <a:spLocks noChangeArrowheads="1"/>
              </p:cNvSpPr>
              <p:nvPr userDrawn="1"/>
            </p:nvSpPr>
            <p:spPr bwMode="auto">
              <a:xfrm>
                <a:off x="0" y="1464"/>
                <a:ext cx="367" cy="399"/>
              </a:xfrm>
              <a:prstGeom prst="rect">
                <a:avLst/>
              </a:prstGeom>
              <a:solidFill>
                <a:schemeClr val="bg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5" name="Rectangle 13">
                <a:extLst>
                  <a:ext uri="{FF2B5EF4-FFF2-40B4-BE49-F238E27FC236}">
                    <a16:creationId xmlns:a16="http://schemas.microsoft.com/office/drawing/2014/main" id="{415FD684-FF28-41D7-8A96-03DC7334301A}"/>
                  </a:ext>
                </a:extLst>
              </p:cNvPr>
              <p:cNvSpPr>
                <a:spLocks noChangeArrowheads="1"/>
              </p:cNvSpPr>
              <p:nvPr userDrawn="1"/>
            </p:nvSpPr>
            <p:spPr bwMode="auto">
              <a:xfrm>
                <a:off x="1081" y="1464"/>
                <a:ext cx="362" cy="399"/>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6" name="Rectangle 14">
                <a:extLst>
                  <a:ext uri="{FF2B5EF4-FFF2-40B4-BE49-F238E27FC236}">
                    <a16:creationId xmlns:a16="http://schemas.microsoft.com/office/drawing/2014/main" id="{7412D328-8191-4C4F-832D-90F0D028E6B7}"/>
                  </a:ext>
                </a:extLst>
              </p:cNvPr>
              <p:cNvSpPr>
                <a:spLocks noChangeArrowheads="1"/>
              </p:cNvSpPr>
              <p:nvPr userDrawn="1"/>
            </p:nvSpPr>
            <p:spPr bwMode="auto">
              <a:xfrm>
                <a:off x="361" y="1857"/>
                <a:ext cx="363" cy="406"/>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7" name="Rectangle 15">
                <a:extLst>
                  <a:ext uri="{FF2B5EF4-FFF2-40B4-BE49-F238E27FC236}">
                    <a16:creationId xmlns:a16="http://schemas.microsoft.com/office/drawing/2014/main" id="{7CA4A900-E610-47F9-A2AC-0A8CB09F3C4C}"/>
                  </a:ext>
                </a:extLst>
              </p:cNvPr>
              <p:cNvSpPr>
                <a:spLocks noChangeArrowheads="1"/>
              </p:cNvSpPr>
              <p:nvPr userDrawn="1"/>
            </p:nvSpPr>
            <p:spPr bwMode="auto">
              <a:xfrm>
                <a:off x="719" y="1857"/>
                <a:ext cx="368" cy="406"/>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grpSp>
      </p:grpSp>
      <p:sp>
        <p:nvSpPr>
          <p:cNvPr id="769043" name="Rectangle 19"/>
          <p:cNvSpPr>
            <a:spLocks noGrp="1" noChangeArrowheads="1"/>
          </p:cNvSpPr>
          <p:nvPr>
            <p:ph type="ctrTitle"/>
          </p:nvPr>
        </p:nvSpPr>
        <p:spPr>
          <a:xfrm>
            <a:off x="3962400" y="1828800"/>
            <a:ext cx="8026400" cy="2209800"/>
          </a:xfrm>
          <a:noFill/>
        </p:spPr>
        <p:txBody>
          <a:bodyPr/>
          <a:lstStyle>
            <a:lvl1pPr>
              <a:defRPr sz="5000">
                <a:solidFill>
                  <a:srgbClr val="FFFFFF"/>
                </a:solidFill>
              </a:defRPr>
            </a:lvl1pPr>
          </a:lstStyle>
          <a:p>
            <a:r>
              <a:rPr lang="en-US" altLang="zh-TW"/>
              <a:t>Click to edit Master title style</a:t>
            </a:r>
          </a:p>
        </p:txBody>
      </p:sp>
      <p:sp>
        <p:nvSpPr>
          <p:cNvPr id="769044" name="Rectangle 20"/>
          <p:cNvSpPr>
            <a:spLocks noGrp="1" noChangeArrowheads="1"/>
          </p:cNvSpPr>
          <p:nvPr>
            <p:ph type="subTitle" idx="1"/>
          </p:nvPr>
        </p:nvSpPr>
        <p:spPr>
          <a:xfrm>
            <a:off x="3962400" y="4267200"/>
            <a:ext cx="8026400" cy="1752600"/>
          </a:xfrm>
        </p:spPr>
        <p:txBody>
          <a:bodyPr/>
          <a:lstStyle>
            <a:lvl1pPr marL="0" indent="0">
              <a:buFont typeface="Wingdings" pitchFamily="2" charset="2"/>
              <a:buNone/>
              <a:defRPr sz="2800"/>
            </a:lvl1pPr>
          </a:lstStyle>
          <a:p>
            <a:r>
              <a:rPr lang="en-US" altLang="zh-TW"/>
              <a:t>Click to edit Master subtitle style</a:t>
            </a:r>
          </a:p>
        </p:txBody>
      </p:sp>
      <p:sp>
        <p:nvSpPr>
          <p:cNvPr id="18" name="Rectangle 16">
            <a:extLst>
              <a:ext uri="{FF2B5EF4-FFF2-40B4-BE49-F238E27FC236}">
                <a16:creationId xmlns:a16="http://schemas.microsoft.com/office/drawing/2014/main" id="{3C3D7AFB-3169-4096-9A36-282CA5DB39C7}"/>
              </a:ext>
            </a:extLst>
          </p:cNvPr>
          <p:cNvSpPr>
            <a:spLocks noGrp="1" noChangeArrowheads="1"/>
          </p:cNvSpPr>
          <p:nvPr>
            <p:ph type="dt" sz="half" idx="10"/>
          </p:nvPr>
        </p:nvSpPr>
        <p:spPr>
          <a:xfrm>
            <a:off x="609600" y="6248400"/>
            <a:ext cx="2844800" cy="457200"/>
          </a:xfrm>
        </p:spPr>
        <p:txBody>
          <a:bodyPr/>
          <a:lstStyle>
            <a:lvl1pPr>
              <a:defRPr/>
            </a:lvl1pPr>
          </a:lstStyle>
          <a:p>
            <a:pPr>
              <a:defRPr/>
            </a:pPr>
            <a:r>
              <a:rPr lang="en-US"/>
              <a:t>17/01/2011</a:t>
            </a:r>
            <a:endParaRPr lang="en-US" altLang="zh-CN"/>
          </a:p>
        </p:txBody>
      </p:sp>
      <p:sp>
        <p:nvSpPr>
          <p:cNvPr id="19" name="Rectangle 17">
            <a:extLst>
              <a:ext uri="{FF2B5EF4-FFF2-40B4-BE49-F238E27FC236}">
                <a16:creationId xmlns:a16="http://schemas.microsoft.com/office/drawing/2014/main" id="{05C0820E-0798-48DC-8103-9E6C1F95D5FC}"/>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ltLang="zh-CN"/>
              <a:t>COMP323P Foundation of Chinese Computing (Lecture 1)</a:t>
            </a:r>
          </a:p>
        </p:txBody>
      </p:sp>
      <p:sp>
        <p:nvSpPr>
          <p:cNvPr id="20" name="Rectangle 18">
            <a:extLst>
              <a:ext uri="{FF2B5EF4-FFF2-40B4-BE49-F238E27FC236}">
                <a16:creationId xmlns:a16="http://schemas.microsoft.com/office/drawing/2014/main" id="{5CA89205-2E4F-4C43-89E6-19A83D1F316B}"/>
              </a:ext>
            </a:extLst>
          </p:cNvPr>
          <p:cNvSpPr>
            <a:spLocks noGrp="1" noChangeArrowheads="1"/>
          </p:cNvSpPr>
          <p:nvPr>
            <p:ph type="sldNum" sz="quarter" idx="12"/>
          </p:nvPr>
        </p:nvSpPr>
        <p:spPr>
          <a:xfrm>
            <a:off x="8737600" y="6248400"/>
            <a:ext cx="2844800" cy="457200"/>
          </a:xfrm>
        </p:spPr>
        <p:txBody>
          <a:bodyPr/>
          <a:lstStyle>
            <a:lvl1pPr>
              <a:defRPr/>
            </a:lvl1pPr>
          </a:lstStyle>
          <a:p>
            <a:pPr>
              <a:defRPr/>
            </a:pPr>
            <a:fld id="{EC8DCEE0-9D93-48BD-BA6E-71110999F929}" type="slidenum">
              <a:rPr lang="zh-TW" altLang="en-US"/>
              <a:pPr>
                <a:defRPr/>
              </a:pPr>
              <a:t>‹#›</a:t>
            </a:fld>
            <a:endParaRPr lang="en-US" altLang="zh-TW"/>
          </a:p>
        </p:txBody>
      </p:sp>
    </p:spTree>
    <p:extLst>
      <p:ext uri="{BB962C8B-B14F-4D97-AF65-F5344CB8AC3E}">
        <p14:creationId xmlns:p14="http://schemas.microsoft.com/office/powerpoint/2010/main" val="312185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05A1537F-49E4-4A44-8D19-42B6540E3FFB}"/>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5" name="Rectangle 3">
            <a:extLst>
              <a:ext uri="{FF2B5EF4-FFF2-40B4-BE49-F238E27FC236}">
                <a16:creationId xmlns:a16="http://schemas.microsoft.com/office/drawing/2014/main" id="{1BE3CB40-439A-4966-9965-136444FC417B}"/>
              </a:ext>
            </a:extLst>
          </p:cNvPr>
          <p:cNvSpPr>
            <a:spLocks noGrp="1" noChangeArrowheads="1"/>
          </p:cNvSpPr>
          <p:nvPr>
            <p:ph type="sldNum" sz="quarter" idx="11"/>
          </p:nvPr>
        </p:nvSpPr>
        <p:spPr>
          <a:ln/>
        </p:spPr>
        <p:txBody>
          <a:bodyPr/>
          <a:lstStyle>
            <a:lvl1pPr>
              <a:defRPr/>
            </a:lvl1pPr>
          </a:lstStyle>
          <a:p>
            <a:pPr>
              <a:defRPr/>
            </a:pPr>
            <a:fld id="{A0CDE5D8-1683-4EE5-86D2-5AC5CC5605B5}" type="slidenum">
              <a:rPr lang="zh-TW" altLang="en-US"/>
              <a:pPr>
                <a:defRPr/>
              </a:pPr>
              <a:t>‹#›</a:t>
            </a:fld>
            <a:endParaRPr lang="en-US" altLang="zh-TW"/>
          </a:p>
        </p:txBody>
      </p:sp>
      <p:sp>
        <p:nvSpPr>
          <p:cNvPr id="6" name="Rectangle 16">
            <a:extLst>
              <a:ext uri="{FF2B5EF4-FFF2-40B4-BE49-F238E27FC236}">
                <a16:creationId xmlns:a16="http://schemas.microsoft.com/office/drawing/2014/main" id="{B2C2BB29-FD3B-4B28-AFFC-66C4F7545268}"/>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4189274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52BF90CF-102A-4901-85B6-8DF8CC4F956D}"/>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5" name="Rectangle 3">
            <a:extLst>
              <a:ext uri="{FF2B5EF4-FFF2-40B4-BE49-F238E27FC236}">
                <a16:creationId xmlns:a16="http://schemas.microsoft.com/office/drawing/2014/main" id="{B39BA289-95B4-415E-8498-8164AA2E8AA6}"/>
              </a:ext>
            </a:extLst>
          </p:cNvPr>
          <p:cNvSpPr>
            <a:spLocks noGrp="1" noChangeArrowheads="1"/>
          </p:cNvSpPr>
          <p:nvPr>
            <p:ph type="sldNum" sz="quarter" idx="11"/>
          </p:nvPr>
        </p:nvSpPr>
        <p:spPr>
          <a:ln/>
        </p:spPr>
        <p:txBody>
          <a:bodyPr/>
          <a:lstStyle>
            <a:lvl1pPr>
              <a:defRPr/>
            </a:lvl1pPr>
          </a:lstStyle>
          <a:p>
            <a:pPr>
              <a:defRPr/>
            </a:pPr>
            <a:fld id="{BA8FE6E0-E4AA-4262-A3B8-3566216937A0}" type="slidenum">
              <a:rPr lang="zh-TW" altLang="en-US"/>
              <a:pPr>
                <a:defRPr/>
              </a:pPr>
              <a:t>‹#›</a:t>
            </a:fld>
            <a:endParaRPr lang="en-US" altLang="zh-TW"/>
          </a:p>
        </p:txBody>
      </p:sp>
      <p:sp>
        <p:nvSpPr>
          <p:cNvPr id="6" name="Rectangle 16">
            <a:extLst>
              <a:ext uri="{FF2B5EF4-FFF2-40B4-BE49-F238E27FC236}">
                <a16:creationId xmlns:a16="http://schemas.microsoft.com/office/drawing/2014/main" id="{E30054F3-D99D-4D25-9913-B70FEC53CC7B}"/>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98320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F3B1C350-2FA4-47E9-A551-6E048239ACA4}"/>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6" name="Rectangle 3">
            <a:extLst>
              <a:ext uri="{FF2B5EF4-FFF2-40B4-BE49-F238E27FC236}">
                <a16:creationId xmlns:a16="http://schemas.microsoft.com/office/drawing/2014/main" id="{484E3FA0-8950-46CF-8C03-6B6C53672A1A}"/>
              </a:ext>
            </a:extLst>
          </p:cNvPr>
          <p:cNvSpPr>
            <a:spLocks noGrp="1" noChangeArrowheads="1"/>
          </p:cNvSpPr>
          <p:nvPr>
            <p:ph type="sldNum" sz="quarter" idx="11"/>
          </p:nvPr>
        </p:nvSpPr>
        <p:spPr>
          <a:ln/>
        </p:spPr>
        <p:txBody>
          <a:bodyPr/>
          <a:lstStyle>
            <a:lvl1pPr>
              <a:defRPr/>
            </a:lvl1pPr>
          </a:lstStyle>
          <a:p>
            <a:pPr>
              <a:defRPr/>
            </a:pPr>
            <a:fld id="{357B7C7C-17D2-47CF-9802-57ECA48E2CE4}" type="slidenum">
              <a:rPr lang="zh-TW" altLang="en-US"/>
              <a:pPr>
                <a:defRPr/>
              </a:pPr>
              <a:t>‹#›</a:t>
            </a:fld>
            <a:endParaRPr lang="en-US" altLang="zh-TW"/>
          </a:p>
        </p:txBody>
      </p:sp>
      <p:sp>
        <p:nvSpPr>
          <p:cNvPr id="7" name="Rectangle 16">
            <a:extLst>
              <a:ext uri="{FF2B5EF4-FFF2-40B4-BE49-F238E27FC236}">
                <a16:creationId xmlns:a16="http://schemas.microsoft.com/office/drawing/2014/main" id="{87734E01-41BC-400D-8A8E-484287A7CC1B}"/>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8474340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3102273C-37D9-42EB-9597-84644D6879BB}"/>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8" name="Rectangle 3">
            <a:extLst>
              <a:ext uri="{FF2B5EF4-FFF2-40B4-BE49-F238E27FC236}">
                <a16:creationId xmlns:a16="http://schemas.microsoft.com/office/drawing/2014/main" id="{7248CFA8-0A78-451D-9FA3-9AC4A35C51BF}"/>
              </a:ext>
            </a:extLst>
          </p:cNvPr>
          <p:cNvSpPr>
            <a:spLocks noGrp="1" noChangeArrowheads="1"/>
          </p:cNvSpPr>
          <p:nvPr>
            <p:ph type="sldNum" sz="quarter" idx="11"/>
          </p:nvPr>
        </p:nvSpPr>
        <p:spPr>
          <a:ln/>
        </p:spPr>
        <p:txBody>
          <a:bodyPr/>
          <a:lstStyle>
            <a:lvl1pPr>
              <a:defRPr/>
            </a:lvl1pPr>
          </a:lstStyle>
          <a:p>
            <a:pPr>
              <a:defRPr/>
            </a:pPr>
            <a:fld id="{328179B6-16C3-4075-96B3-7B804F220CBF}" type="slidenum">
              <a:rPr lang="zh-TW" altLang="en-US"/>
              <a:pPr>
                <a:defRPr/>
              </a:pPr>
              <a:t>‹#›</a:t>
            </a:fld>
            <a:endParaRPr lang="en-US" altLang="zh-TW"/>
          </a:p>
        </p:txBody>
      </p:sp>
      <p:sp>
        <p:nvSpPr>
          <p:cNvPr id="9" name="Rectangle 16">
            <a:extLst>
              <a:ext uri="{FF2B5EF4-FFF2-40B4-BE49-F238E27FC236}">
                <a16:creationId xmlns:a16="http://schemas.microsoft.com/office/drawing/2014/main" id="{3E4FE8C6-CEEF-4962-A00F-B49DF4BF015D}"/>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8560014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A53A8FF1-9F3C-4258-B9D5-3DE306FE7EEE}"/>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4" name="Rectangle 3">
            <a:extLst>
              <a:ext uri="{FF2B5EF4-FFF2-40B4-BE49-F238E27FC236}">
                <a16:creationId xmlns:a16="http://schemas.microsoft.com/office/drawing/2014/main" id="{24B123F7-D320-4D66-A2C7-7E82C96CE0B1}"/>
              </a:ext>
            </a:extLst>
          </p:cNvPr>
          <p:cNvSpPr>
            <a:spLocks noGrp="1" noChangeArrowheads="1"/>
          </p:cNvSpPr>
          <p:nvPr>
            <p:ph type="sldNum" sz="quarter" idx="11"/>
          </p:nvPr>
        </p:nvSpPr>
        <p:spPr>
          <a:ln/>
        </p:spPr>
        <p:txBody>
          <a:bodyPr/>
          <a:lstStyle>
            <a:lvl1pPr>
              <a:defRPr/>
            </a:lvl1pPr>
          </a:lstStyle>
          <a:p>
            <a:pPr>
              <a:defRPr/>
            </a:pPr>
            <a:fld id="{AE0C2298-DB4F-40CB-8FDA-B20AE824524F}" type="slidenum">
              <a:rPr lang="zh-TW" altLang="en-US"/>
              <a:pPr>
                <a:defRPr/>
              </a:pPr>
              <a:t>‹#›</a:t>
            </a:fld>
            <a:endParaRPr lang="en-US" altLang="zh-TW"/>
          </a:p>
        </p:txBody>
      </p:sp>
      <p:sp>
        <p:nvSpPr>
          <p:cNvPr id="5" name="Rectangle 16">
            <a:extLst>
              <a:ext uri="{FF2B5EF4-FFF2-40B4-BE49-F238E27FC236}">
                <a16:creationId xmlns:a16="http://schemas.microsoft.com/office/drawing/2014/main" id="{27574844-7CFD-44DB-9523-CAE1A4ED0244}"/>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27397027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FCD7B7-FBAB-4E28-B2BA-E92583E1E5C4}"/>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3" name="Rectangle 3">
            <a:extLst>
              <a:ext uri="{FF2B5EF4-FFF2-40B4-BE49-F238E27FC236}">
                <a16:creationId xmlns:a16="http://schemas.microsoft.com/office/drawing/2014/main" id="{5765BC3D-2C9E-476F-9BEB-2E38A8873A1D}"/>
              </a:ext>
            </a:extLst>
          </p:cNvPr>
          <p:cNvSpPr>
            <a:spLocks noGrp="1" noChangeArrowheads="1"/>
          </p:cNvSpPr>
          <p:nvPr>
            <p:ph type="sldNum" sz="quarter" idx="11"/>
          </p:nvPr>
        </p:nvSpPr>
        <p:spPr>
          <a:ln/>
        </p:spPr>
        <p:txBody>
          <a:bodyPr/>
          <a:lstStyle>
            <a:lvl1pPr>
              <a:defRPr/>
            </a:lvl1pPr>
          </a:lstStyle>
          <a:p>
            <a:pPr>
              <a:defRPr/>
            </a:pPr>
            <a:fld id="{1A7F25E8-900B-4241-B021-0054F1EB46FF}" type="slidenum">
              <a:rPr lang="zh-TW" altLang="en-US"/>
              <a:pPr>
                <a:defRPr/>
              </a:pPr>
              <a:t>‹#›</a:t>
            </a:fld>
            <a:endParaRPr lang="en-US" altLang="zh-TW"/>
          </a:p>
        </p:txBody>
      </p:sp>
      <p:sp>
        <p:nvSpPr>
          <p:cNvPr id="4" name="Rectangle 16">
            <a:extLst>
              <a:ext uri="{FF2B5EF4-FFF2-40B4-BE49-F238E27FC236}">
                <a16:creationId xmlns:a16="http://schemas.microsoft.com/office/drawing/2014/main" id="{92CA74EC-9BD8-4A7C-91B8-09B637B847F6}"/>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1941576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40165467-1F28-496A-AC27-73E74BEF2AA2}"/>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6" name="Rectangle 3">
            <a:extLst>
              <a:ext uri="{FF2B5EF4-FFF2-40B4-BE49-F238E27FC236}">
                <a16:creationId xmlns:a16="http://schemas.microsoft.com/office/drawing/2014/main" id="{711F3AB7-6741-47AC-AEA7-0A33794807C2}"/>
              </a:ext>
            </a:extLst>
          </p:cNvPr>
          <p:cNvSpPr>
            <a:spLocks noGrp="1" noChangeArrowheads="1"/>
          </p:cNvSpPr>
          <p:nvPr>
            <p:ph type="sldNum" sz="quarter" idx="11"/>
          </p:nvPr>
        </p:nvSpPr>
        <p:spPr>
          <a:ln/>
        </p:spPr>
        <p:txBody>
          <a:bodyPr/>
          <a:lstStyle>
            <a:lvl1pPr>
              <a:defRPr/>
            </a:lvl1pPr>
          </a:lstStyle>
          <a:p>
            <a:pPr>
              <a:defRPr/>
            </a:pPr>
            <a:fld id="{71E14691-8E54-43C7-8725-0974EE56FD13}" type="slidenum">
              <a:rPr lang="zh-TW" altLang="en-US"/>
              <a:pPr>
                <a:defRPr/>
              </a:pPr>
              <a:t>‹#›</a:t>
            </a:fld>
            <a:endParaRPr lang="en-US" altLang="zh-TW"/>
          </a:p>
        </p:txBody>
      </p:sp>
      <p:sp>
        <p:nvSpPr>
          <p:cNvPr id="7" name="Rectangle 16">
            <a:extLst>
              <a:ext uri="{FF2B5EF4-FFF2-40B4-BE49-F238E27FC236}">
                <a16:creationId xmlns:a16="http://schemas.microsoft.com/office/drawing/2014/main" id="{4D861C91-B3E4-4186-932F-A02A70EC31E2}"/>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086695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2758D3A1-6104-496D-B878-FA52E2866D5F}"/>
              </a:ext>
            </a:extLst>
          </p:cNvPr>
          <p:cNvSpPr>
            <a:spLocks noGrp="1" noChangeArrowheads="1"/>
          </p:cNvSpPr>
          <p:nvPr>
            <p:ph type="ftr" sz="quarter" idx="10"/>
          </p:nvPr>
        </p:nvSpPr>
        <p:spPr/>
        <p:txBody>
          <a:bodyPr/>
          <a:lstStyle>
            <a:lvl1pPr>
              <a:defRPr/>
            </a:lvl1pPr>
          </a:lstStyle>
          <a:p>
            <a:pPr>
              <a:defRPr/>
            </a:pPr>
            <a:endParaRPr lang="en-US" altLang="zh-TW"/>
          </a:p>
        </p:txBody>
      </p:sp>
      <p:sp>
        <p:nvSpPr>
          <p:cNvPr id="5" name="Rectangle 3">
            <a:extLst>
              <a:ext uri="{FF2B5EF4-FFF2-40B4-BE49-F238E27FC236}">
                <a16:creationId xmlns:a16="http://schemas.microsoft.com/office/drawing/2014/main" id="{3985353F-AB66-4C1A-B91C-17272192B083}"/>
              </a:ext>
            </a:extLst>
          </p:cNvPr>
          <p:cNvSpPr>
            <a:spLocks noGrp="1" noChangeArrowheads="1"/>
          </p:cNvSpPr>
          <p:nvPr>
            <p:ph type="sldNum" sz="quarter" idx="11"/>
          </p:nvPr>
        </p:nvSpPr>
        <p:spPr/>
        <p:txBody>
          <a:bodyPr/>
          <a:lstStyle>
            <a:lvl1pPr>
              <a:defRPr/>
            </a:lvl1pPr>
          </a:lstStyle>
          <a:p>
            <a:fld id="{C307712D-C960-4781-9A75-EE7AAC698CAC}" type="slidenum">
              <a:rPr lang="zh-TW" altLang="en-US"/>
              <a:pPr/>
              <a:t>‹#›</a:t>
            </a:fld>
            <a:endParaRPr lang="en-US" altLang="zh-TW"/>
          </a:p>
        </p:txBody>
      </p:sp>
      <p:sp>
        <p:nvSpPr>
          <p:cNvPr id="6" name="Rectangle 16">
            <a:extLst>
              <a:ext uri="{FF2B5EF4-FFF2-40B4-BE49-F238E27FC236}">
                <a16:creationId xmlns:a16="http://schemas.microsoft.com/office/drawing/2014/main" id="{F000F3AA-1C17-4A6A-BE29-1308F8F2D282}"/>
              </a:ext>
            </a:extLst>
          </p:cNvPr>
          <p:cNvSpPr>
            <a:spLocks noGrp="1" noChangeArrowheads="1"/>
          </p:cNvSpPr>
          <p:nvPr>
            <p:ph type="dt" sz="half" idx="12"/>
          </p:nvPr>
        </p:nvSpPr>
        <p:spPr/>
        <p:txBody>
          <a:bodyPr/>
          <a:lstStyle>
            <a:lvl1pPr>
              <a:defRPr/>
            </a:lvl1pPr>
          </a:lstStyle>
          <a:p>
            <a:pPr>
              <a:defRPr/>
            </a:pPr>
            <a:endParaRPr lang="en-US" altLang="zh-TW"/>
          </a:p>
        </p:txBody>
      </p:sp>
    </p:spTree>
    <p:extLst>
      <p:ext uri="{BB962C8B-B14F-4D97-AF65-F5344CB8AC3E}">
        <p14:creationId xmlns:p14="http://schemas.microsoft.com/office/powerpoint/2010/main" val="3842611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C9A11D7A-8E71-4943-83B3-5B3CB63EE7AB}"/>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6" name="Rectangle 3">
            <a:extLst>
              <a:ext uri="{FF2B5EF4-FFF2-40B4-BE49-F238E27FC236}">
                <a16:creationId xmlns:a16="http://schemas.microsoft.com/office/drawing/2014/main" id="{6050F175-B73D-443C-9898-8B09103B0E6E}"/>
              </a:ext>
            </a:extLst>
          </p:cNvPr>
          <p:cNvSpPr>
            <a:spLocks noGrp="1" noChangeArrowheads="1"/>
          </p:cNvSpPr>
          <p:nvPr>
            <p:ph type="sldNum" sz="quarter" idx="11"/>
          </p:nvPr>
        </p:nvSpPr>
        <p:spPr>
          <a:ln/>
        </p:spPr>
        <p:txBody>
          <a:bodyPr/>
          <a:lstStyle>
            <a:lvl1pPr>
              <a:defRPr/>
            </a:lvl1pPr>
          </a:lstStyle>
          <a:p>
            <a:pPr>
              <a:defRPr/>
            </a:pPr>
            <a:fld id="{7324ACE2-7B04-4A2E-9C34-75CBD6A5A65D}" type="slidenum">
              <a:rPr lang="zh-TW" altLang="en-US"/>
              <a:pPr>
                <a:defRPr/>
              </a:pPr>
              <a:t>‹#›</a:t>
            </a:fld>
            <a:endParaRPr lang="en-US" altLang="zh-TW"/>
          </a:p>
        </p:txBody>
      </p:sp>
      <p:sp>
        <p:nvSpPr>
          <p:cNvPr id="7" name="Rectangle 16">
            <a:extLst>
              <a:ext uri="{FF2B5EF4-FFF2-40B4-BE49-F238E27FC236}">
                <a16:creationId xmlns:a16="http://schemas.microsoft.com/office/drawing/2014/main" id="{B5610B88-66FD-4CFA-8CF8-9BA023FAF787}"/>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24109074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5050711C-EBCC-4824-B38F-721BB9908E2C}"/>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5" name="Rectangle 3">
            <a:extLst>
              <a:ext uri="{FF2B5EF4-FFF2-40B4-BE49-F238E27FC236}">
                <a16:creationId xmlns:a16="http://schemas.microsoft.com/office/drawing/2014/main" id="{F008D35A-97B2-475F-98B3-350AC61DF2EC}"/>
              </a:ext>
            </a:extLst>
          </p:cNvPr>
          <p:cNvSpPr>
            <a:spLocks noGrp="1" noChangeArrowheads="1"/>
          </p:cNvSpPr>
          <p:nvPr>
            <p:ph type="sldNum" sz="quarter" idx="11"/>
          </p:nvPr>
        </p:nvSpPr>
        <p:spPr>
          <a:ln/>
        </p:spPr>
        <p:txBody>
          <a:bodyPr/>
          <a:lstStyle>
            <a:lvl1pPr>
              <a:defRPr/>
            </a:lvl1pPr>
          </a:lstStyle>
          <a:p>
            <a:pPr>
              <a:defRPr/>
            </a:pPr>
            <a:fld id="{4651237F-303F-4C15-B81D-CD1F4D51290A}" type="slidenum">
              <a:rPr lang="zh-TW" altLang="en-US"/>
              <a:pPr>
                <a:defRPr/>
              </a:pPr>
              <a:t>‹#›</a:t>
            </a:fld>
            <a:endParaRPr lang="en-US" altLang="zh-TW"/>
          </a:p>
        </p:txBody>
      </p:sp>
      <p:sp>
        <p:nvSpPr>
          <p:cNvPr id="6" name="Rectangle 16">
            <a:extLst>
              <a:ext uri="{FF2B5EF4-FFF2-40B4-BE49-F238E27FC236}">
                <a16:creationId xmlns:a16="http://schemas.microsoft.com/office/drawing/2014/main" id="{534A2D09-0812-485F-BF11-95D83DA5A4F8}"/>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8249658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533400"/>
            <a:ext cx="2743200" cy="55626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533400"/>
            <a:ext cx="8026400" cy="55626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2">
            <a:extLst>
              <a:ext uri="{FF2B5EF4-FFF2-40B4-BE49-F238E27FC236}">
                <a16:creationId xmlns:a16="http://schemas.microsoft.com/office/drawing/2014/main" id="{A5B82FC7-CEA6-4486-BFEF-4DBED63F7097}"/>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5" name="Rectangle 3">
            <a:extLst>
              <a:ext uri="{FF2B5EF4-FFF2-40B4-BE49-F238E27FC236}">
                <a16:creationId xmlns:a16="http://schemas.microsoft.com/office/drawing/2014/main" id="{0B3761B1-DCD7-441A-A934-693FA61D53C7}"/>
              </a:ext>
            </a:extLst>
          </p:cNvPr>
          <p:cNvSpPr>
            <a:spLocks noGrp="1" noChangeArrowheads="1"/>
          </p:cNvSpPr>
          <p:nvPr>
            <p:ph type="sldNum" sz="quarter" idx="11"/>
          </p:nvPr>
        </p:nvSpPr>
        <p:spPr>
          <a:ln/>
        </p:spPr>
        <p:txBody>
          <a:bodyPr/>
          <a:lstStyle>
            <a:lvl1pPr>
              <a:defRPr/>
            </a:lvl1pPr>
          </a:lstStyle>
          <a:p>
            <a:pPr>
              <a:defRPr/>
            </a:pPr>
            <a:fld id="{1CFE86A8-F96F-4C1C-9662-B5C30CB2A5E8}" type="slidenum">
              <a:rPr lang="zh-TW" altLang="en-US"/>
              <a:pPr>
                <a:defRPr/>
              </a:pPr>
              <a:t>‹#›</a:t>
            </a:fld>
            <a:endParaRPr lang="en-US" altLang="zh-TW"/>
          </a:p>
        </p:txBody>
      </p:sp>
      <p:sp>
        <p:nvSpPr>
          <p:cNvPr id="6" name="Rectangle 16">
            <a:extLst>
              <a:ext uri="{FF2B5EF4-FFF2-40B4-BE49-F238E27FC236}">
                <a16:creationId xmlns:a16="http://schemas.microsoft.com/office/drawing/2014/main" id="{0E504F8D-9565-44FF-A2F3-BB11764F54F1}"/>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1889376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685800"/>
          </a:xfrm>
        </p:spPr>
        <p:txBody>
          <a:bodyPr/>
          <a:lstStyle/>
          <a:p>
            <a:r>
              <a:rPr lang="en-US"/>
              <a:t>Click to edit Master title style</a:t>
            </a:r>
          </a:p>
        </p:txBody>
      </p:sp>
      <p:sp>
        <p:nvSpPr>
          <p:cNvPr id="3" name="Text Placeholder 2"/>
          <p:cNvSpPr>
            <a:spLocks noGrp="1"/>
          </p:cNvSpPr>
          <p:nvPr>
            <p:ph type="body" sz="half" idx="1"/>
          </p:nvPr>
        </p:nvSpPr>
        <p:spPr>
          <a:xfrm>
            <a:off x="609600" y="1447800"/>
            <a:ext cx="538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72B05E57-542D-43D3-BCB1-0666BB9A4D4A}"/>
              </a:ext>
            </a:extLst>
          </p:cNvPr>
          <p:cNvSpPr>
            <a:spLocks noGrp="1" noChangeArrowheads="1"/>
          </p:cNvSpPr>
          <p:nvPr>
            <p:ph type="ftr" sz="quarter" idx="10"/>
          </p:nvPr>
        </p:nvSpPr>
        <p:spPr>
          <a:ln/>
        </p:spPr>
        <p:txBody>
          <a:bodyPr/>
          <a:lstStyle>
            <a:lvl1pPr>
              <a:defRPr/>
            </a:lvl1pPr>
          </a:lstStyle>
          <a:p>
            <a:pPr>
              <a:defRPr/>
            </a:pPr>
            <a:r>
              <a:rPr lang="en-US" altLang="zh-CN"/>
              <a:t>COMP323P Foundation of Chinese Computing (Lecture 1)</a:t>
            </a:r>
          </a:p>
        </p:txBody>
      </p:sp>
      <p:sp>
        <p:nvSpPr>
          <p:cNvPr id="6" name="Rectangle 3">
            <a:extLst>
              <a:ext uri="{FF2B5EF4-FFF2-40B4-BE49-F238E27FC236}">
                <a16:creationId xmlns:a16="http://schemas.microsoft.com/office/drawing/2014/main" id="{DA37ECF0-FA50-4C27-A881-347E3E55EE6E}"/>
              </a:ext>
            </a:extLst>
          </p:cNvPr>
          <p:cNvSpPr>
            <a:spLocks noGrp="1" noChangeArrowheads="1"/>
          </p:cNvSpPr>
          <p:nvPr>
            <p:ph type="sldNum" sz="quarter" idx="11"/>
          </p:nvPr>
        </p:nvSpPr>
        <p:spPr>
          <a:ln/>
        </p:spPr>
        <p:txBody>
          <a:bodyPr/>
          <a:lstStyle>
            <a:lvl1pPr>
              <a:defRPr/>
            </a:lvl1pPr>
          </a:lstStyle>
          <a:p>
            <a:pPr>
              <a:defRPr/>
            </a:pPr>
            <a:fld id="{61028C77-28E1-4CDD-8222-E5874BF00575}" type="slidenum">
              <a:rPr lang="zh-TW" altLang="en-US"/>
              <a:pPr>
                <a:defRPr/>
              </a:pPr>
              <a:t>‹#›</a:t>
            </a:fld>
            <a:endParaRPr lang="en-US" altLang="zh-TW"/>
          </a:p>
        </p:txBody>
      </p:sp>
      <p:sp>
        <p:nvSpPr>
          <p:cNvPr id="7" name="Rectangle 16">
            <a:extLst>
              <a:ext uri="{FF2B5EF4-FFF2-40B4-BE49-F238E27FC236}">
                <a16:creationId xmlns:a16="http://schemas.microsoft.com/office/drawing/2014/main" id="{CE6F4969-26E4-4DAD-A157-1C55A347A164}"/>
              </a:ext>
            </a:extLst>
          </p:cNvPr>
          <p:cNvSpPr>
            <a:spLocks noGrp="1" noChangeArrowheads="1"/>
          </p:cNvSpPr>
          <p:nvPr>
            <p:ph type="dt" sz="half" idx="12"/>
          </p:nvPr>
        </p:nvSpPr>
        <p:spPr>
          <a:ln/>
        </p:spPr>
        <p:txBody>
          <a:bodyPr/>
          <a:lstStyle>
            <a:lvl1pPr>
              <a:defRPr/>
            </a:lvl1pPr>
          </a:lstStyle>
          <a:p>
            <a:pPr>
              <a:defRPr/>
            </a:pPr>
            <a:r>
              <a:rPr lang="en-US"/>
              <a:t>17/01/2011</a:t>
            </a:r>
            <a:endParaRPr lang="en-US" altLang="zh-CN"/>
          </a:p>
        </p:txBody>
      </p:sp>
    </p:spTree>
    <p:extLst>
      <p:ext uri="{BB962C8B-B14F-4D97-AF65-F5344CB8AC3E}">
        <p14:creationId xmlns:p14="http://schemas.microsoft.com/office/powerpoint/2010/main" val="3245350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2">
            <a:extLst>
              <a:ext uri="{FF2B5EF4-FFF2-40B4-BE49-F238E27FC236}">
                <a16:creationId xmlns:a16="http://schemas.microsoft.com/office/drawing/2014/main" id="{7CBE9E03-5EE9-4FA2-972A-4175A70BBFBB}"/>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5" name="Rectangle 3">
            <a:extLst>
              <a:ext uri="{FF2B5EF4-FFF2-40B4-BE49-F238E27FC236}">
                <a16:creationId xmlns:a16="http://schemas.microsoft.com/office/drawing/2014/main" id="{AEA33642-5D3E-4B14-912E-E7B47B3F994D}"/>
              </a:ext>
            </a:extLst>
          </p:cNvPr>
          <p:cNvSpPr>
            <a:spLocks noGrp="1" noChangeArrowheads="1"/>
          </p:cNvSpPr>
          <p:nvPr>
            <p:ph type="sldNum" sz="quarter" idx="11"/>
          </p:nvPr>
        </p:nvSpPr>
        <p:spPr>
          <a:ln/>
        </p:spPr>
        <p:txBody>
          <a:bodyPr/>
          <a:lstStyle>
            <a:lvl1pPr>
              <a:defRPr/>
            </a:lvl1pPr>
          </a:lstStyle>
          <a:p>
            <a:fld id="{66F1B12B-F9C0-43C7-97EE-8B0EBD888C81}" type="slidenum">
              <a:rPr lang="zh-TW" altLang="en-US"/>
              <a:pPr/>
              <a:t>‹#›</a:t>
            </a:fld>
            <a:endParaRPr lang="en-US" altLang="zh-TW"/>
          </a:p>
        </p:txBody>
      </p:sp>
      <p:sp>
        <p:nvSpPr>
          <p:cNvPr id="6" name="Rectangle 16">
            <a:extLst>
              <a:ext uri="{FF2B5EF4-FFF2-40B4-BE49-F238E27FC236}">
                <a16:creationId xmlns:a16="http://schemas.microsoft.com/office/drawing/2014/main" id="{DE38C09D-0357-4D41-80EF-908C8262DCB5}"/>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33157452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447800"/>
            <a:ext cx="53848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
            <a:extLst>
              <a:ext uri="{FF2B5EF4-FFF2-40B4-BE49-F238E27FC236}">
                <a16:creationId xmlns:a16="http://schemas.microsoft.com/office/drawing/2014/main" id="{69E68767-E286-4E4B-9D8A-E8026AC947B3}"/>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6" name="Rectangle 3">
            <a:extLst>
              <a:ext uri="{FF2B5EF4-FFF2-40B4-BE49-F238E27FC236}">
                <a16:creationId xmlns:a16="http://schemas.microsoft.com/office/drawing/2014/main" id="{2889305F-9A53-497F-A1D7-3C989BB260F6}"/>
              </a:ext>
            </a:extLst>
          </p:cNvPr>
          <p:cNvSpPr>
            <a:spLocks noGrp="1" noChangeArrowheads="1"/>
          </p:cNvSpPr>
          <p:nvPr>
            <p:ph type="sldNum" sz="quarter" idx="11"/>
          </p:nvPr>
        </p:nvSpPr>
        <p:spPr>
          <a:ln/>
        </p:spPr>
        <p:txBody>
          <a:bodyPr/>
          <a:lstStyle>
            <a:lvl1pPr>
              <a:defRPr/>
            </a:lvl1pPr>
          </a:lstStyle>
          <a:p>
            <a:fld id="{A1E8A804-CC91-441E-9299-9B2024616F15}" type="slidenum">
              <a:rPr lang="zh-TW" altLang="en-US"/>
              <a:pPr/>
              <a:t>‹#›</a:t>
            </a:fld>
            <a:endParaRPr lang="en-US" altLang="zh-TW"/>
          </a:p>
        </p:txBody>
      </p:sp>
      <p:sp>
        <p:nvSpPr>
          <p:cNvPr id="7" name="Rectangle 16">
            <a:extLst>
              <a:ext uri="{FF2B5EF4-FFF2-40B4-BE49-F238E27FC236}">
                <a16:creationId xmlns:a16="http://schemas.microsoft.com/office/drawing/2014/main" id="{80D44450-C017-4A2E-9463-48510BC4559B}"/>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1636245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2">
            <a:extLst>
              <a:ext uri="{FF2B5EF4-FFF2-40B4-BE49-F238E27FC236}">
                <a16:creationId xmlns:a16="http://schemas.microsoft.com/office/drawing/2014/main" id="{670CD460-8A18-4737-A7B9-34A0151B8C6E}"/>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8" name="Rectangle 3">
            <a:extLst>
              <a:ext uri="{FF2B5EF4-FFF2-40B4-BE49-F238E27FC236}">
                <a16:creationId xmlns:a16="http://schemas.microsoft.com/office/drawing/2014/main" id="{F37C2506-0E6B-4175-8D29-73AAE437D625}"/>
              </a:ext>
            </a:extLst>
          </p:cNvPr>
          <p:cNvSpPr>
            <a:spLocks noGrp="1" noChangeArrowheads="1"/>
          </p:cNvSpPr>
          <p:nvPr>
            <p:ph type="sldNum" sz="quarter" idx="11"/>
          </p:nvPr>
        </p:nvSpPr>
        <p:spPr>
          <a:ln/>
        </p:spPr>
        <p:txBody>
          <a:bodyPr/>
          <a:lstStyle>
            <a:lvl1pPr>
              <a:defRPr/>
            </a:lvl1pPr>
          </a:lstStyle>
          <a:p>
            <a:fld id="{38D262FE-21A3-41D1-8352-8DDCD3A4FEE2}" type="slidenum">
              <a:rPr lang="zh-TW" altLang="en-US"/>
              <a:pPr/>
              <a:t>‹#›</a:t>
            </a:fld>
            <a:endParaRPr lang="en-US" altLang="zh-TW"/>
          </a:p>
        </p:txBody>
      </p:sp>
      <p:sp>
        <p:nvSpPr>
          <p:cNvPr id="9" name="Rectangle 16">
            <a:extLst>
              <a:ext uri="{FF2B5EF4-FFF2-40B4-BE49-F238E27FC236}">
                <a16:creationId xmlns:a16="http://schemas.microsoft.com/office/drawing/2014/main" id="{0E26E0CF-106B-4C6E-9B4E-458F23C30E7C}"/>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1215959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06CC1605-2183-49CA-9A11-27B755E4359B}"/>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4" name="Rectangle 3">
            <a:extLst>
              <a:ext uri="{FF2B5EF4-FFF2-40B4-BE49-F238E27FC236}">
                <a16:creationId xmlns:a16="http://schemas.microsoft.com/office/drawing/2014/main" id="{68B5CE16-240D-403D-AB81-E5B4EDF5BEDF}"/>
              </a:ext>
            </a:extLst>
          </p:cNvPr>
          <p:cNvSpPr>
            <a:spLocks noGrp="1" noChangeArrowheads="1"/>
          </p:cNvSpPr>
          <p:nvPr>
            <p:ph type="sldNum" sz="quarter" idx="11"/>
          </p:nvPr>
        </p:nvSpPr>
        <p:spPr>
          <a:ln/>
        </p:spPr>
        <p:txBody>
          <a:bodyPr/>
          <a:lstStyle>
            <a:lvl1pPr>
              <a:defRPr/>
            </a:lvl1pPr>
          </a:lstStyle>
          <a:p>
            <a:fld id="{5F3F6908-1FEB-405E-AC4B-AF48629514E3}" type="slidenum">
              <a:rPr lang="zh-TW" altLang="en-US"/>
              <a:pPr/>
              <a:t>‹#›</a:t>
            </a:fld>
            <a:endParaRPr lang="en-US" altLang="zh-TW"/>
          </a:p>
        </p:txBody>
      </p:sp>
      <p:sp>
        <p:nvSpPr>
          <p:cNvPr id="5" name="Rectangle 16">
            <a:extLst>
              <a:ext uri="{FF2B5EF4-FFF2-40B4-BE49-F238E27FC236}">
                <a16:creationId xmlns:a16="http://schemas.microsoft.com/office/drawing/2014/main" id="{C42913A2-B96D-4628-AF7D-C2B7F5203A6C}"/>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3322887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6CE8BFB5-F09D-4BF4-B002-FACA9E76AB9B}"/>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3" name="Rectangle 3">
            <a:extLst>
              <a:ext uri="{FF2B5EF4-FFF2-40B4-BE49-F238E27FC236}">
                <a16:creationId xmlns:a16="http://schemas.microsoft.com/office/drawing/2014/main" id="{6018469A-BB39-4318-8584-790EBE31D9AB}"/>
              </a:ext>
            </a:extLst>
          </p:cNvPr>
          <p:cNvSpPr>
            <a:spLocks noGrp="1" noChangeArrowheads="1"/>
          </p:cNvSpPr>
          <p:nvPr>
            <p:ph type="sldNum" sz="quarter" idx="11"/>
          </p:nvPr>
        </p:nvSpPr>
        <p:spPr>
          <a:ln/>
        </p:spPr>
        <p:txBody>
          <a:bodyPr/>
          <a:lstStyle>
            <a:lvl1pPr>
              <a:defRPr/>
            </a:lvl1pPr>
          </a:lstStyle>
          <a:p>
            <a:fld id="{B17CAD51-B1F6-4FB8-B9E4-0FBC74C13F8D}" type="slidenum">
              <a:rPr lang="zh-TW" altLang="en-US"/>
              <a:pPr/>
              <a:t>‹#›</a:t>
            </a:fld>
            <a:endParaRPr lang="en-US" altLang="zh-TW"/>
          </a:p>
        </p:txBody>
      </p:sp>
      <p:sp>
        <p:nvSpPr>
          <p:cNvPr id="4" name="Rectangle 16">
            <a:extLst>
              <a:ext uri="{FF2B5EF4-FFF2-40B4-BE49-F238E27FC236}">
                <a16:creationId xmlns:a16="http://schemas.microsoft.com/office/drawing/2014/main" id="{6588E3EF-518B-4678-80E4-90680D9B1AC5}"/>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234840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90D7BCB1-7D52-4904-BD0D-9361AE598F98}"/>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6" name="Rectangle 3">
            <a:extLst>
              <a:ext uri="{FF2B5EF4-FFF2-40B4-BE49-F238E27FC236}">
                <a16:creationId xmlns:a16="http://schemas.microsoft.com/office/drawing/2014/main" id="{E336992A-1D8F-489B-8533-31E4BFE55AA9}"/>
              </a:ext>
            </a:extLst>
          </p:cNvPr>
          <p:cNvSpPr>
            <a:spLocks noGrp="1" noChangeArrowheads="1"/>
          </p:cNvSpPr>
          <p:nvPr>
            <p:ph type="sldNum" sz="quarter" idx="11"/>
          </p:nvPr>
        </p:nvSpPr>
        <p:spPr>
          <a:ln/>
        </p:spPr>
        <p:txBody>
          <a:bodyPr/>
          <a:lstStyle>
            <a:lvl1pPr>
              <a:defRPr/>
            </a:lvl1pPr>
          </a:lstStyle>
          <a:p>
            <a:fld id="{D7689406-3083-464E-9F58-D5B615B0B5E3}" type="slidenum">
              <a:rPr lang="zh-TW" altLang="en-US"/>
              <a:pPr/>
              <a:t>‹#›</a:t>
            </a:fld>
            <a:endParaRPr lang="en-US" altLang="zh-TW"/>
          </a:p>
        </p:txBody>
      </p:sp>
      <p:sp>
        <p:nvSpPr>
          <p:cNvPr id="7" name="Rectangle 16">
            <a:extLst>
              <a:ext uri="{FF2B5EF4-FFF2-40B4-BE49-F238E27FC236}">
                <a16:creationId xmlns:a16="http://schemas.microsoft.com/office/drawing/2014/main" id="{51789343-32CD-4B3B-B6D2-B8882D01A237}"/>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64057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2">
            <a:extLst>
              <a:ext uri="{FF2B5EF4-FFF2-40B4-BE49-F238E27FC236}">
                <a16:creationId xmlns:a16="http://schemas.microsoft.com/office/drawing/2014/main" id="{714B2A53-5BE7-4E77-80C1-362E870BF36D}"/>
              </a:ext>
            </a:extLst>
          </p:cNvPr>
          <p:cNvSpPr>
            <a:spLocks noGrp="1" noChangeArrowheads="1"/>
          </p:cNvSpPr>
          <p:nvPr>
            <p:ph type="ftr" sz="quarter" idx="10"/>
          </p:nvPr>
        </p:nvSpPr>
        <p:spPr>
          <a:ln/>
        </p:spPr>
        <p:txBody>
          <a:bodyPr/>
          <a:lstStyle>
            <a:lvl1pPr>
              <a:defRPr/>
            </a:lvl1pPr>
          </a:lstStyle>
          <a:p>
            <a:pPr>
              <a:defRPr/>
            </a:pPr>
            <a:r>
              <a:rPr lang="zh-TW" altLang="en-US"/>
              <a:t>COMP323P Foundations of Chinese Computing (Lecture 3)</a:t>
            </a:r>
            <a:endParaRPr lang="en-US" altLang="zh-TW"/>
          </a:p>
        </p:txBody>
      </p:sp>
      <p:sp>
        <p:nvSpPr>
          <p:cNvPr id="6" name="Rectangle 3">
            <a:extLst>
              <a:ext uri="{FF2B5EF4-FFF2-40B4-BE49-F238E27FC236}">
                <a16:creationId xmlns:a16="http://schemas.microsoft.com/office/drawing/2014/main" id="{AD7BB824-14DC-400B-B6FB-8925EACD873F}"/>
              </a:ext>
            </a:extLst>
          </p:cNvPr>
          <p:cNvSpPr>
            <a:spLocks noGrp="1" noChangeArrowheads="1"/>
          </p:cNvSpPr>
          <p:nvPr>
            <p:ph type="sldNum" sz="quarter" idx="11"/>
          </p:nvPr>
        </p:nvSpPr>
        <p:spPr>
          <a:ln/>
        </p:spPr>
        <p:txBody>
          <a:bodyPr/>
          <a:lstStyle>
            <a:lvl1pPr>
              <a:defRPr/>
            </a:lvl1pPr>
          </a:lstStyle>
          <a:p>
            <a:fld id="{917BFD98-726C-4556-B9AD-B45C802570E7}" type="slidenum">
              <a:rPr lang="zh-TW" altLang="en-US"/>
              <a:pPr/>
              <a:t>‹#›</a:t>
            </a:fld>
            <a:endParaRPr lang="en-US" altLang="zh-TW"/>
          </a:p>
        </p:txBody>
      </p:sp>
      <p:sp>
        <p:nvSpPr>
          <p:cNvPr id="7" name="Rectangle 16">
            <a:extLst>
              <a:ext uri="{FF2B5EF4-FFF2-40B4-BE49-F238E27FC236}">
                <a16:creationId xmlns:a16="http://schemas.microsoft.com/office/drawing/2014/main" id="{E5423ED4-3BAE-4A4F-9980-86177EB4D8F7}"/>
              </a:ext>
            </a:extLst>
          </p:cNvPr>
          <p:cNvSpPr>
            <a:spLocks noGrp="1" noChangeArrowheads="1"/>
          </p:cNvSpPr>
          <p:nvPr>
            <p:ph type="dt" sz="half" idx="12"/>
          </p:nvPr>
        </p:nvSpPr>
        <p:spPr>
          <a:ln/>
        </p:spPr>
        <p:txBody>
          <a:bodyPr/>
          <a:lstStyle>
            <a:lvl1pPr>
              <a:defRPr/>
            </a:lvl1pPr>
          </a:lstStyle>
          <a:p>
            <a:pPr>
              <a:defRPr/>
            </a:pPr>
            <a:r>
              <a:rPr lang="en-US"/>
              <a:t>21/02/2011</a:t>
            </a:r>
            <a:endParaRPr lang="en-US" altLang="zh-TW"/>
          </a:p>
        </p:txBody>
      </p:sp>
    </p:spTree>
    <p:extLst>
      <p:ext uri="{BB962C8B-B14F-4D97-AF65-F5344CB8AC3E}">
        <p14:creationId xmlns:p14="http://schemas.microsoft.com/office/powerpoint/2010/main" val="17780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45FE3BBB-BB5E-46E5-A770-1ABCE83D9CF9}"/>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charset="0"/>
              </a:defRPr>
            </a:lvl1pPr>
          </a:lstStyle>
          <a:p>
            <a:pPr>
              <a:defRPr/>
            </a:pPr>
            <a:r>
              <a:rPr lang="zh-TW" altLang="en-US"/>
              <a:t>COMP323P Foundations of Chinese Computing (Lecture 3)</a:t>
            </a:r>
            <a:endParaRPr lang="en-US" altLang="zh-TW"/>
          </a:p>
        </p:txBody>
      </p:sp>
      <p:sp>
        <p:nvSpPr>
          <p:cNvPr id="768003" name="Rectangle 3">
            <a:extLst>
              <a:ext uri="{FF2B5EF4-FFF2-40B4-BE49-F238E27FC236}">
                <a16:creationId xmlns:a16="http://schemas.microsoft.com/office/drawing/2014/main" id="{48AFE5CE-1A98-41B9-9C0D-38DC3BCB8D6D}"/>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fld id="{8872DADF-3B66-40B1-BDEA-549DD197A670}" type="slidenum">
              <a:rPr lang="zh-TW" altLang="en-US"/>
              <a:pPr/>
              <a:t>‹#›</a:t>
            </a:fld>
            <a:endParaRPr lang="en-US" altLang="zh-TW"/>
          </a:p>
        </p:txBody>
      </p:sp>
      <p:grpSp>
        <p:nvGrpSpPr>
          <p:cNvPr id="14340" name="Group 4">
            <a:extLst>
              <a:ext uri="{FF2B5EF4-FFF2-40B4-BE49-F238E27FC236}">
                <a16:creationId xmlns:a16="http://schemas.microsoft.com/office/drawing/2014/main" id="{3D485F05-87ED-4BA1-BED2-4A47FF326770}"/>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0672DE9B-E0C7-47D3-81DC-4E560ADE3E31}"/>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w="9525">
              <a:noFill/>
              <a:miter lim="800000"/>
              <a:headEnd/>
              <a:tailEnd/>
            </a:ln>
          </p:spPr>
          <p:txBody>
            <a:bodyPr wrap="none" anchor="ctr"/>
            <a:lstStyle/>
            <a:p>
              <a:pPr algn="ctr" eaLnBrk="1" hangingPunct="1">
                <a:defRPr/>
              </a:pPr>
              <a:endParaRPr kumimoji="0" lang="zh-TW" altLang="en-US" sz="2400">
                <a:latin typeface="Times New Roman" pitchFamily="18" charset="0"/>
              </a:endParaRPr>
            </a:p>
          </p:txBody>
        </p:sp>
        <p:sp>
          <p:nvSpPr>
            <p:cNvPr id="1033" name="Rectangle 6">
              <a:extLst>
                <a:ext uri="{FF2B5EF4-FFF2-40B4-BE49-F238E27FC236}">
                  <a16:creationId xmlns:a16="http://schemas.microsoft.com/office/drawing/2014/main" id="{A8AFD5F3-D67B-4C14-A4D7-01F202D6724F}"/>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034" name="Rectangle 7">
              <a:extLst>
                <a:ext uri="{FF2B5EF4-FFF2-40B4-BE49-F238E27FC236}">
                  <a16:creationId xmlns:a16="http://schemas.microsoft.com/office/drawing/2014/main" id="{5C31D67D-0854-4B40-A8A9-E03BA4F170DE}"/>
                </a:ext>
              </a:extLst>
            </p:cNvPr>
            <p:cNvSpPr>
              <a:spLocks noChangeArrowheads="1"/>
            </p:cNvSpPr>
            <p:nvPr/>
          </p:nvSpPr>
          <p:spPr bwMode="auto">
            <a:xfrm>
              <a:off x="258" y="85"/>
              <a:ext cx="87" cy="89"/>
            </a:xfrm>
            <a:prstGeom prst="rect">
              <a:avLst/>
            </a:prstGeom>
            <a:solidFill>
              <a:schemeClr val="folHlink"/>
            </a:solidFill>
            <a:ln w="9525">
              <a:noFill/>
              <a:miter lim="800000"/>
              <a:headEnd/>
              <a:tailEnd/>
            </a:ln>
          </p:spPr>
          <p:txBody>
            <a:bodyPr/>
            <a:lstStyle/>
            <a:p>
              <a:pPr eaLnBrk="1" hangingPunct="1">
                <a:defRPr/>
              </a:pPr>
              <a:endParaRPr kumimoji="0" lang="zh-TW" altLang="en-US" sz="1800">
                <a:solidFill>
                  <a:schemeClr val="hlink"/>
                </a:solidFill>
              </a:endParaRPr>
            </a:p>
          </p:txBody>
        </p:sp>
        <p:sp>
          <p:nvSpPr>
            <p:cNvPr id="1035" name="Rectangle 8">
              <a:extLst>
                <a:ext uri="{FF2B5EF4-FFF2-40B4-BE49-F238E27FC236}">
                  <a16:creationId xmlns:a16="http://schemas.microsoft.com/office/drawing/2014/main" id="{D1CA956D-A03A-43F5-9C9B-3A8C8DD1C0A6}"/>
                </a:ext>
              </a:extLst>
            </p:cNvPr>
            <p:cNvSpPr>
              <a:spLocks noChangeArrowheads="1"/>
            </p:cNvSpPr>
            <p:nvPr/>
          </p:nvSpPr>
          <p:spPr bwMode="auto">
            <a:xfrm>
              <a:off x="345" y="0"/>
              <a:ext cx="88" cy="87"/>
            </a:xfrm>
            <a:prstGeom prst="rect">
              <a:avLst/>
            </a:prstGeom>
            <a:solidFill>
              <a:schemeClr val="folHlink"/>
            </a:solidFill>
            <a:ln w="9525">
              <a:noFill/>
              <a:miter lim="800000"/>
              <a:headEnd/>
              <a:tailEnd/>
            </a:ln>
          </p:spPr>
          <p:txBody>
            <a:bodyPr/>
            <a:lstStyle/>
            <a:p>
              <a:pPr eaLnBrk="1" hangingPunct="1">
                <a:defRPr/>
              </a:pPr>
              <a:endParaRPr kumimoji="0" lang="zh-TW" altLang="en-US" sz="1800">
                <a:solidFill>
                  <a:schemeClr val="hlink"/>
                </a:solidFill>
              </a:endParaRPr>
            </a:p>
          </p:txBody>
        </p:sp>
        <p:sp>
          <p:nvSpPr>
            <p:cNvPr id="1036" name="Rectangle 9">
              <a:extLst>
                <a:ext uri="{FF2B5EF4-FFF2-40B4-BE49-F238E27FC236}">
                  <a16:creationId xmlns:a16="http://schemas.microsoft.com/office/drawing/2014/main" id="{6A8485F5-3015-4005-86F6-6B68C3B0FB39}"/>
                </a:ext>
              </a:extLst>
            </p:cNvPr>
            <p:cNvSpPr>
              <a:spLocks noChangeArrowheads="1"/>
            </p:cNvSpPr>
            <p:nvPr/>
          </p:nvSpPr>
          <p:spPr bwMode="auto">
            <a:xfrm>
              <a:off x="345" y="85"/>
              <a:ext cx="88" cy="89"/>
            </a:xfrm>
            <a:prstGeom prst="rect">
              <a:avLst/>
            </a:prstGeom>
            <a:solidFill>
              <a:schemeClr val="accent2"/>
            </a:solidFill>
            <a:ln w="9525">
              <a:noFill/>
              <a:miter lim="800000"/>
              <a:headEnd/>
              <a:tailEnd/>
            </a:ln>
          </p:spPr>
          <p:txBody>
            <a:bodyPr/>
            <a:lstStyle/>
            <a:p>
              <a:pPr eaLnBrk="1" hangingPunct="1">
                <a:defRPr/>
              </a:pPr>
              <a:endParaRPr kumimoji="0" lang="zh-TW" altLang="en-US" sz="1800">
                <a:solidFill>
                  <a:schemeClr val="accent2"/>
                </a:solidFill>
              </a:endParaRPr>
            </a:p>
          </p:txBody>
        </p:sp>
        <p:sp>
          <p:nvSpPr>
            <p:cNvPr id="1037" name="Rectangle 10">
              <a:extLst>
                <a:ext uri="{FF2B5EF4-FFF2-40B4-BE49-F238E27FC236}">
                  <a16:creationId xmlns:a16="http://schemas.microsoft.com/office/drawing/2014/main" id="{6DAF2CA4-7E30-49FD-8A41-B111FF88E01B}"/>
                </a:ext>
              </a:extLst>
            </p:cNvPr>
            <p:cNvSpPr>
              <a:spLocks noChangeArrowheads="1"/>
            </p:cNvSpPr>
            <p:nvPr/>
          </p:nvSpPr>
          <p:spPr bwMode="auto">
            <a:xfrm>
              <a:off x="173" y="173"/>
              <a:ext cx="86" cy="87"/>
            </a:xfrm>
            <a:prstGeom prst="rect">
              <a:avLst/>
            </a:prstGeom>
            <a:solidFill>
              <a:schemeClr val="folHlink"/>
            </a:solidFill>
            <a:ln w="9525">
              <a:noFill/>
              <a:miter lim="800000"/>
              <a:headEnd/>
              <a:tailEnd/>
            </a:ln>
          </p:spPr>
          <p:txBody>
            <a:bodyPr/>
            <a:lstStyle/>
            <a:p>
              <a:pPr eaLnBrk="1" hangingPunct="1">
                <a:defRPr/>
              </a:pPr>
              <a:endParaRPr kumimoji="0" lang="zh-TW" altLang="en-US" sz="1800">
                <a:solidFill>
                  <a:schemeClr val="hlink"/>
                </a:solidFill>
              </a:endParaRPr>
            </a:p>
          </p:txBody>
        </p:sp>
        <p:sp>
          <p:nvSpPr>
            <p:cNvPr id="1038" name="Rectangle 11">
              <a:extLst>
                <a:ext uri="{FF2B5EF4-FFF2-40B4-BE49-F238E27FC236}">
                  <a16:creationId xmlns:a16="http://schemas.microsoft.com/office/drawing/2014/main" id="{ADFFB9FB-4A78-4B69-8A42-A5D358414483}"/>
                </a:ext>
              </a:extLst>
            </p:cNvPr>
            <p:cNvSpPr>
              <a:spLocks noChangeArrowheads="1"/>
            </p:cNvSpPr>
            <p:nvPr/>
          </p:nvSpPr>
          <p:spPr bwMode="auto">
            <a:xfrm>
              <a:off x="83" y="86"/>
              <a:ext cx="89" cy="87"/>
            </a:xfrm>
            <a:prstGeom prst="rect">
              <a:avLst/>
            </a:prstGeom>
            <a:solidFill>
              <a:schemeClr val="bg2"/>
            </a:solidFill>
            <a:ln w="9525">
              <a:noFill/>
              <a:miter lim="800000"/>
              <a:headEnd/>
              <a:tailEnd/>
            </a:ln>
          </p:spPr>
          <p:txBody>
            <a:bodyPr/>
            <a:lstStyle/>
            <a:p>
              <a:pPr eaLnBrk="1" hangingPunct="1">
                <a:defRPr/>
              </a:pPr>
              <a:endParaRPr kumimoji="0" lang="zh-TW" altLang="en-US" sz="2400">
                <a:latin typeface="Times New Roman" pitchFamily="18" charset="0"/>
              </a:endParaRPr>
            </a:p>
          </p:txBody>
        </p:sp>
        <p:sp>
          <p:nvSpPr>
            <p:cNvPr id="1039" name="Rectangle 12">
              <a:extLst>
                <a:ext uri="{FF2B5EF4-FFF2-40B4-BE49-F238E27FC236}">
                  <a16:creationId xmlns:a16="http://schemas.microsoft.com/office/drawing/2014/main" id="{A3698A6F-C5AA-49CF-AF93-F9CA6AAFE484}"/>
                </a:ext>
              </a:extLst>
            </p:cNvPr>
            <p:cNvSpPr>
              <a:spLocks noChangeArrowheads="1"/>
            </p:cNvSpPr>
            <p:nvPr/>
          </p:nvSpPr>
          <p:spPr bwMode="auto">
            <a:xfrm>
              <a:off x="258" y="171"/>
              <a:ext cx="87" cy="87"/>
            </a:xfrm>
            <a:prstGeom prst="rect">
              <a:avLst/>
            </a:prstGeom>
            <a:solidFill>
              <a:schemeClr val="accent2"/>
            </a:solidFill>
            <a:ln w="9525">
              <a:noFill/>
              <a:miter lim="800000"/>
              <a:headEnd/>
              <a:tailEnd/>
            </a:ln>
          </p:spPr>
          <p:txBody>
            <a:bodyPr/>
            <a:lstStyle/>
            <a:p>
              <a:pPr eaLnBrk="1" hangingPunct="1">
                <a:defRPr/>
              </a:pPr>
              <a:endParaRPr kumimoji="0" lang="zh-TW" altLang="en-US" sz="1800">
                <a:solidFill>
                  <a:schemeClr val="accent2"/>
                </a:solidFill>
              </a:endParaRPr>
            </a:p>
          </p:txBody>
        </p:sp>
        <p:sp>
          <p:nvSpPr>
            <p:cNvPr id="1040" name="Rectangle 13">
              <a:extLst>
                <a:ext uri="{FF2B5EF4-FFF2-40B4-BE49-F238E27FC236}">
                  <a16:creationId xmlns:a16="http://schemas.microsoft.com/office/drawing/2014/main" id="{A3998470-CDEA-4B1C-9FE9-3B646E0579E1}"/>
                </a:ext>
              </a:extLst>
            </p:cNvPr>
            <p:cNvSpPr>
              <a:spLocks noChangeArrowheads="1"/>
            </p:cNvSpPr>
            <p:nvPr/>
          </p:nvSpPr>
          <p:spPr bwMode="auto">
            <a:xfrm>
              <a:off x="173" y="258"/>
              <a:ext cx="86" cy="86"/>
            </a:xfrm>
            <a:prstGeom prst="rect">
              <a:avLst/>
            </a:prstGeom>
            <a:solidFill>
              <a:schemeClr val="accent2"/>
            </a:solidFill>
            <a:ln w="9525">
              <a:noFill/>
              <a:miter lim="800000"/>
              <a:headEnd/>
              <a:tailEnd/>
            </a:ln>
          </p:spPr>
          <p:txBody>
            <a:bodyPr/>
            <a:lstStyle/>
            <a:p>
              <a:pPr eaLnBrk="1" hangingPunct="1">
                <a:defRPr/>
              </a:pPr>
              <a:endParaRPr kumimoji="0" lang="zh-TW" altLang="en-US" sz="1800">
                <a:solidFill>
                  <a:schemeClr val="accent2"/>
                </a:solidFill>
              </a:endParaRPr>
            </a:p>
          </p:txBody>
        </p:sp>
      </p:grpSp>
      <p:sp>
        <p:nvSpPr>
          <p:cNvPr id="14341" name="Rectangle 14">
            <a:extLst>
              <a:ext uri="{FF2B5EF4-FFF2-40B4-BE49-F238E27FC236}">
                <a16:creationId xmlns:a16="http://schemas.microsoft.com/office/drawing/2014/main" id="{D04022ED-3903-4D00-AA1C-01D408508FDC}"/>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4342" name="Rectangle 15">
            <a:extLst>
              <a:ext uri="{FF2B5EF4-FFF2-40B4-BE49-F238E27FC236}">
                <a16:creationId xmlns:a16="http://schemas.microsoft.com/office/drawing/2014/main" id="{76225C36-4700-4949-AC3C-97E2054F99CE}"/>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FADD088A-157C-41F2-8C49-D2D5628AF4F1}"/>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defRPr>
            </a:lvl1pPr>
          </a:lstStyle>
          <a:p>
            <a:pPr>
              <a:defRPr/>
            </a:pPr>
            <a:r>
              <a:rPr lang="en-US"/>
              <a:t>21/02/2011</a:t>
            </a:r>
            <a:endParaRPr lang="en-US" altLang="zh-TW"/>
          </a:p>
        </p:txBody>
      </p:sp>
    </p:spTree>
  </p:cSld>
  <p:clrMap bg1="lt1" tx1="dk1" bg2="lt2" tx2="dk2" accent1="accent1" accent2="accent2" accent3="accent3" accent4="accent4" accent5="accent5" accent6="accent6" hlink="hlink" folHlink="folHlink"/>
  <p:sldLayoutIdLst>
    <p:sldLayoutId id="2147484903" r:id="rId1"/>
    <p:sldLayoutId id="2147484904" r:id="rId2"/>
    <p:sldLayoutId id="2147484894" r:id="rId3"/>
    <p:sldLayoutId id="2147484895" r:id="rId4"/>
    <p:sldLayoutId id="2147484896" r:id="rId5"/>
    <p:sldLayoutId id="2147484897" r:id="rId6"/>
    <p:sldLayoutId id="2147484898" r:id="rId7"/>
    <p:sldLayoutId id="2147484899" r:id="rId8"/>
    <p:sldLayoutId id="2147484900" r:id="rId9"/>
    <p:sldLayoutId id="2147484901" r:id="rId10"/>
    <p:sldLayoutId id="2147484902" r:id="rId11"/>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02" name="Rectangle 2">
            <a:extLst>
              <a:ext uri="{FF2B5EF4-FFF2-40B4-BE49-F238E27FC236}">
                <a16:creationId xmlns:a16="http://schemas.microsoft.com/office/drawing/2014/main" id="{19A5DEE6-89A9-436D-81F2-3AADCA42C67D}"/>
              </a:ext>
            </a:extLst>
          </p:cNvPr>
          <p:cNvSpPr>
            <a:spLocks noGrp="1" noChangeArrowheads="1"/>
          </p:cNvSpPr>
          <p:nvPr>
            <p:ph type="ftr" sz="quarter" idx="3"/>
          </p:nvPr>
        </p:nvSpPr>
        <p:spPr bwMode="auto">
          <a:xfrm>
            <a:off x="25400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a:latin typeface="Arial" charset="0"/>
                <a:ea typeface="宋体" pitchFamily="2" charset="-122"/>
              </a:defRPr>
            </a:lvl1pPr>
          </a:lstStyle>
          <a:p>
            <a:pPr>
              <a:defRPr/>
            </a:pPr>
            <a:r>
              <a:rPr lang="en-US" altLang="zh-CN"/>
              <a:t>COMP323P Foundation of Chinese Computing (Lecture 1)</a:t>
            </a:r>
          </a:p>
        </p:txBody>
      </p:sp>
      <p:sp>
        <p:nvSpPr>
          <p:cNvPr id="768003" name="Rectangle 3">
            <a:extLst>
              <a:ext uri="{FF2B5EF4-FFF2-40B4-BE49-F238E27FC236}">
                <a16:creationId xmlns:a16="http://schemas.microsoft.com/office/drawing/2014/main" id="{8DC9635B-BF0B-4684-AD74-5A09447584D5}"/>
              </a:ext>
            </a:extLst>
          </p:cNvPr>
          <p:cNvSpPr>
            <a:spLocks noGrp="1" noChangeArrowheads="1"/>
          </p:cNvSpPr>
          <p:nvPr>
            <p:ph type="sldNum" sz="quarter" idx="4"/>
          </p:nvPr>
        </p:nvSpPr>
        <p:spPr bwMode="auto">
          <a:xfrm>
            <a:off x="10160000" y="6248400"/>
            <a:ext cx="1422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a:latin typeface="Arial Black" panose="020B0A04020102020204" pitchFamily="34" charset="0"/>
              </a:defRPr>
            </a:lvl1pPr>
          </a:lstStyle>
          <a:p>
            <a:pPr>
              <a:defRPr/>
            </a:pPr>
            <a:fld id="{41789D36-80C9-4B3B-8DCF-077D80080045}" type="slidenum">
              <a:rPr lang="zh-TW" altLang="en-US"/>
              <a:pPr>
                <a:defRPr/>
              </a:pPr>
              <a:t>‹#›</a:t>
            </a:fld>
            <a:endParaRPr lang="en-US" altLang="zh-TW"/>
          </a:p>
        </p:txBody>
      </p:sp>
      <p:grpSp>
        <p:nvGrpSpPr>
          <p:cNvPr id="1028" name="Group 4">
            <a:extLst>
              <a:ext uri="{FF2B5EF4-FFF2-40B4-BE49-F238E27FC236}">
                <a16:creationId xmlns:a16="http://schemas.microsoft.com/office/drawing/2014/main" id="{59124F80-C680-4589-814F-FA5217817D2A}"/>
              </a:ext>
            </a:extLst>
          </p:cNvPr>
          <p:cNvGrpSpPr>
            <a:grpSpLocks/>
          </p:cNvGrpSpPr>
          <p:nvPr/>
        </p:nvGrpSpPr>
        <p:grpSpPr bwMode="auto">
          <a:xfrm>
            <a:off x="0" y="0"/>
            <a:ext cx="12192000" cy="546100"/>
            <a:chOff x="0" y="0"/>
            <a:chExt cx="5760" cy="344"/>
          </a:xfrm>
        </p:grpSpPr>
        <p:sp>
          <p:nvSpPr>
            <p:cNvPr id="1032" name="Rectangle 5">
              <a:extLst>
                <a:ext uri="{FF2B5EF4-FFF2-40B4-BE49-F238E27FC236}">
                  <a16:creationId xmlns:a16="http://schemas.microsoft.com/office/drawing/2014/main" id="{ABFD3362-422D-44A7-A06A-6C55CE8A9F33}"/>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defRPr/>
              </a:pPr>
              <a:endParaRPr kumimoji="0" lang="zh-TW" altLang="en-US" sz="2400">
                <a:latin typeface="Times New Roman" panose="02020603050405020304" pitchFamily="18" charset="0"/>
              </a:endParaRPr>
            </a:p>
          </p:txBody>
        </p:sp>
        <p:sp>
          <p:nvSpPr>
            <p:cNvPr id="1033" name="Rectangle 6">
              <a:extLst>
                <a:ext uri="{FF2B5EF4-FFF2-40B4-BE49-F238E27FC236}">
                  <a16:creationId xmlns:a16="http://schemas.microsoft.com/office/drawing/2014/main" id="{519E47CC-27F3-449F-B340-EA1E94492AC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034" name="Rectangle 7">
              <a:extLst>
                <a:ext uri="{FF2B5EF4-FFF2-40B4-BE49-F238E27FC236}">
                  <a16:creationId xmlns:a16="http://schemas.microsoft.com/office/drawing/2014/main" id="{4E9D19E8-5874-4F45-9596-CE2BA382FE28}"/>
                </a:ext>
              </a:extLst>
            </p:cNvPr>
            <p:cNvSpPr>
              <a:spLocks noChangeArrowheads="1"/>
            </p:cNvSpPr>
            <p:nvPr/>
          </p:nvSpPr>
          <p:spPr bwMode="auto">
            <a:xfrm>
              <a:off x="258" y="85"/>
              <a:ext cx="87" cy="89"/>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hlink"/>
                </a:solidFill>
              </a:endParaRPr>
            </a:p>
          </p:txBody>
        </p:sp>
        <p:sp>
          <p:nvSpPr>
            <p:cNvPr id="1035" name="Rectangle 8">
              <a:extLst>
                <a:ext uri="{FF2B5EF4-FFF2-40B4-BE49-F238E27FC236}">
                  <a16:creationId xmlns:a16="http://schemas.microsoft.com/office/drawing/2014/main" id="{12C828CA-A259-4556-92DB-457C3AC1C12A}"/>
                </a:ext>
              </a:extLst>
            </p:cNvPr>
            <p:cNvSpPr>
              <a:spLocks noChangeArrowheads="1"/>
            </p:cNvSpPr>
            <p:nvPr/>
          </p:nvSpPr>
          <p:spPr bwMode="auto">
            <a:xfrm>
              <a:off x="345" y="0"/>
              <a:ext cx="88" cy="87"/>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hlink"/>
                </a:solidFill>
              </a:endParaRPr>
            </a:p>
          </p:txBody>
        </p:sp>
        <p:sp>
          <p:nvSpPr>
            <p:cNvPr id="1036" name="Rectangle 9">
              <a:extLst>
                <a:ext uri="{FF2B5EF4-FFF2-40B4-BE49-F238E27FC236}">
                  <a16:creationId xmlns:a16="http://schemas.microsoft.com/office/drawing/2014/main" id="{179A3E60-AEC4-4D9E-AC63-EF7F51308485}"/>
                </a:ext>
              </a:extLst>
            </p:cNvPr>
            <p:cNvSpPr>
              <a:spLocks noChangeArrowheads="1"/>
            </p:cNvSpPr>
            <p:nvPr/>
          </p:nvSpPr>
          <p:spPr bwMode="auto">
            <a:xfrm>
              <a:off x="345" y="85"/>
              <a:ext cx="88" cy="89"/>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accent2"/>
                </a:solidFill>
              </a:endParaRPr>
            </a:p>
          </p:txBody>
        </p:sp>
        <p:sp>
          <p:nvSpPr>
            <p:cNvPr id="1037" name="Rectangle 10">
              <a:extLst>
                <a:ext uri="{FF2B5EF4-FFF2-40B4-BE49-F238E27FC236}">
                  <a16:creationId xmlns:a16="http://schemas.microsoft.com/office/drawing/2014/main" id="{F254AD83-EF8A-4DF2-A291-3ACF77CDB8AE}"/>
                </a:ext>
              </a:extLst>
            </p:cNvPr>
            <p:cNvSpPr>
              <a:spLocks noChangeArrowheads="1"/>
            </p:cNvSpPr>
            <p:nvPr/>
          </p:nvSpPr>
          <p:spPr bwMode="auto">
            <a:xfrm>
              <a:off x="173" y="173"/>
              <a:ext cx="86" cy="87"/>
            </a:xfrm>
            <a:prstGeom prst="rect">
              <a:avLst/>
            </a:prstGeom>
            <a:solidFill>
              <a:schemeClr val="folHlink"/>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hlink"/>
                </a:solidFill>
              </a:endParaRPr>
            </a:p>
          </p:txBody>
        </p:sp>
        <p:sp>
          <p:nvSpPr>
            <p:cNvPr id="1038" name="Rectangle 11">
              <a:extLst>
                <a:ext uri="{FF2B5EF4-FFF2-40B4-BE49-F238E27FC236}">
                  <a16:creationId xmlns:a16="http://schemas.microsoft.com/office/drawing/2014/main" id="{F467ECFF-78BC-4068-AF50-F953E9364CDF}"/>
                </a:ext>
              </a:extLst>
            </p:cNvPr>
            <p:cNvSpPr>
              <a:spLocks noChangeArrowheads="1"/>
            </p:cNvSpPr>
            <p:nvPr/>
          </p:nvSpPr>
          <p:spPr bwMode="auto">
            <a:xfrm>
              <a:off x="83" y="86"/>
              <a:ext cx="89" cy="87"/>
            </a:xfrm>
            <a:prstGeom prst="rect">
              <a:avLst/>
            </a:prstGeom>
            <a:solidFill>
              <a:schemeClr val="bg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2400">
                <a:latin typeface="Times New Roman" panose="02020603050405020304" pitchFamily="18" charset="0"/>
              </a:endParaRPr>
            </a:p>
          </p:txBody>
        </p:sp>
        <p:sp>
          <p:nvSpPr>
            <p:cNvPr id="1039" name="Rectangle 12">
              <a:extLst>
                <a:ext uri="{FF2B5EF4-FFF2-40B4-BE49-F238E27FC236}">
                  <a16:creationId xmlns:a16="http://schemas.microsoft.com/office/drawing/2014/main" id="{416499C1-AF56-40E1-88A5-95145D4BBDF2}"/>
                </a:ext>
              </a:extLst>
            </p:cNvPr>
            <p:cNvSpPr>
              <a:spLocks noChangeArrowheads="1"/>
            </p:cNvSpPr>
            <p:nvPr/>
          </p:nvSpPr>
          <p:spPr bwMode="auto">
            <a:xfrm>
              <a:off x="258" y="171"/>
              <a:ext cx="87" cy="87"/>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accent2"/>
                </a:solidFill>
              </a:endParaRPr>
            </a:p>
          </p:txBody>
        </p:sp>
        <p:sp>
          <p:nvSpPr>
            <p:cNvPr id="1040" name="Rectangle 13">
              <a:extLst>
                <a:ext uri="{FF2B5EF4-FFF2-40B4-BE49-F238E27FC236}">
                  <a16:creationId xmlns:a16="http://schemas.microsoft.com/office/drawing/2014/main" id="{5D9C8DCB-56DE-4692-B068-8148E0910EF3}"/>
                </a:ext>
              </a:extLst>
            </p:cNvPr>
            <p:cNvSpPr>
              <a:spLocks noChangeArrowheads="1"/>
            </p:cNvSpPr>
            <p:nvPr/>
          </p:nvSpPr>
          <p:spPr bwMode="auto">
            <a:xfrm>
              <a:off x="173" y="258"/>
              <a:ext cx="86" cy="86"/>
            </a:xfrm>
            <a:prstGeom prst="rect">
              <a:avLst/>
            </a:prstGeom>
            <a:solidFill>
              <a:schemeClr val="accent2"/>
            </a:solidFill>
            <a:ln>
              <a:noFill/>
            </a:ln>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defRPr/>
              </a:pPr>
              <a:endParaRPr kumimoji="0" lang="zh-TW" altLang="en-US" sz="1800">
                <a:solidFill>
                  <a:schemeClr val="accent2"/>
                </a:solidFill>
              </a:endParaRPr>
            </a:p>
          </p:txBody>
        </p:sp>
      </p:grpSp>
      <p:sp>
        <p:nvSpPr>
          <p:cNvPr id="1029" name="Rectangle 14">
            <a:extLst>
              <a:ext uri="{FF2B5EF4-FFF2-40B4-BE49-F238E27FC236}">
                <a16:creationId xmlns:a16="http://schemas.microsoft.com/office/drawing/2014/main" id="{FCD8C948-B47A-450D-8001-71B8B8C82C5C}"/>
              </a:ext>
            </a:extLst>
          </p:cNvPr>
          <p:cNvSpPr>
            <a:spLocks noGrp="1" noChangeArrowheads="1"/>
          </p:cNvSpPr>
          <p:nvPr>
            <p:ph type="title"/>
          </p:nvPr>
        </p:nvSpPr>
        <p:spPr bwMode="auto">
          <a:xfrm>
            <a:off x="609600" y="533400"/>
            <a:ext cx="10972800" cy="685800"/>
          </a:xfrm>
          <a:prstGeom prst="rect">
            <a:avLst/>
          </a:prstGeom>
          <a:solidFill>
            <a:srgbClr val="00339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TW"/>
              <a:t>Click to edit Master title style</a:t>
            </a:r>
          </a:p>
        </p:txBody>
      </p:sp>
      <p:sp>
        <p:nvSpPr>
          <p:cNvPr id="1030" name="Rectangle 15">
            <a:extLst>
              <a:ext uri="{FF2B5EF4-FFF2-40B4-BE49-F238E27FC236}">
                <a16:creationId xmlns:a16="http://schemas.microsoft.com/office/drawing/2014/main" id="{64EFAC81-3929-4C9D-BB46-F058EAAAEA33}"/>
              </a:ext>
            </a:extLst>
          </p:cNvPr>
          <p:cNvSpPr>
            <a:spLocks noGrp="1" noChangeArrowheads="1"/>
          </p:cNvSpPr>
          <p:nvPr>
            <p:ph type="body" idx="1"/>
          </p:nvPr>
        </p:nvSpPr>
        <p:spPr bwMode="auto">
          <a:xfrm>
            <a:off x="609600" y="1447800"/>
            <a:ext cx="10972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p>
        </p:txBody>
      </p:sp>
      <p:sp>
        <p:nvSpPr>
          <p:cNvPr id="768016" name="Rectangle 16">
            <a:extLst>
              <a:ext uri="{FF2B5EF4-FFF2-40B4-BE49-F238E27FC236}">
                <a16:creationId xmlns:a16="http://schemas.microsoft.com/office/drawing/2014/main" id="{CD9CF343-BD5D-48D2-8942-E8FAA0C63A97}"/>
              </a:ext>
            </a:extLst>
          </p:cNvPr>
          <p:cNvSpPr>
            <a:spLocks noGrp="1" noChangeArrowheads="1"/>
          </p:cNvSpPr>
          <p:nvPr>
            <p:ph type="dt" sz="half" idx="2"/>
          </p:nvPr>
        </p:nvSpPr>
        <p:spPr bwMode="auto">
          <a:xfrm>
            <a:off x="609600" y="6245225"/>
            <a:ext cx="17272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a:latin typeface="Arial" charset="0"/>
                <a:ea typeface="宋体" pitchFamily="2" charset="-122"/>
              </a:defRPr>
            </a:lvl1pPr>
          </a:lstStyle>
          <a:p>
            <a:pPr>
              <a:defRPr/>
            </a:pPr>
            <a:r>
              <a:rPr lang="en-US"/>
              <a:t>17/01/2011</a:t>
            </a:r>
            <a:endParaRPr lang="en-US" altLang="zh-CN"/>
          </a:p>
        </p:txBody>
      </p:sp>
    </p:spTree>
    <p:extLst>
      <p:ext uri="{BB962C8B-B14F-4D97-AF65-F5344CB8AC3E}">
        <p14:creationId xmlns:p14="http://schemas.microsoft.com/office/powerpoint/2010/main" val="3643999484"/>
      </p:ext>
    </p:extLst>
  </p:cSld>
  <p:clrMap bg1="lt1" tx1="dk1" bg2="lt2" tx2="dk2" accent1="accent1" accent2="accent2" accent3="accent3" accent4="accent4" accent5="accent5" accent6="accent6" hlink="hlink" folHlink="folHlink"/>
  <p:sldLayoutIdLst>
    <p:sldLayoutId id="2147484906" r:id="rId1"/>
    <p:sldLayoutId id="2147484907" r:id="rId2"/>
    <p:sldLayoutId id="2147484908" r:id="rId3"/>
    <p:sldLayoutId id="2147484909" r:id="rId4"/>
    <p:sldLayoutId id="2147484910" r:id="rId5"/>
    <p:sldLayoutId id="2147484911" r:id="rId6"/>
    <p:sldLayoutId id="2147484912" r:id="rId7"/>
    <p:sldLayoutId id="2147484913" r:id="rId8"/>
    <p:sldLayoutId id="2147484914" r:id="rId9"/>
    <p:sldLayoutId id="2147484915" r:id="rId10"/>
    <p:sldLayoutId id="2147484916" r:id="rId11"/>
    <p:sldLayoutId id="2147484917" r:id="rId12"/>
  </p:sldLayoutIdLst>
  <p:hf hdr="0"/>
  <p:txStyles>
    <p:titleStyle>
      <a:lvl1pPr algn="ctr" rtl="0" eaLnBrk="0" fontAlgn="base" hangingPunct="0">
        <a:spcBef>
          <a:spcPct val="0"/>
        </a:spcBef>
        <a:spcAft>
          <a:spcPct val="0"/>
        </a:spcAft>
        <a:defRPr kumimoji="1" sz="4400" b="1">
          <a:solidFill>
            <a:schemeClr val="bg1"/>
          </a:solidFill>
          <a:latin typeface="+mj-lt"/>
          <a:ea typeface="+mj-ea"/>
          <a:cs typeface="+mj-cs"/>
        </a:defRPr>
      </a:lvl1pPr>
      <a:lvl2pPr algn="ctr" rtl="0" eaLnBrk="0" fontAlgn="base" hangingPunct="0">
        <a:spcBef>
          <a:spcPct val="0"/>
        </a:spcBef>
        <a:spcAft>
          <a:spcPct val="0"/>
        </a:spcAft>
        <a:defRPr kumimoji="1" sz="4400" b="1">
          <a:solidFill>
            <a:schemeClr val="bg1"/>
          </a:solidFill>
          <a:latin typeface="Arial" charset="0"/>
          <a:ea typeface="新細明體" pitchFamily="18" charset="-120"/>
        </a:defRPr>
      </a:lvl2pPr>
      <a:lvl3pPr algn="ctr" rtl="0" eaLnBrk="0" fontAlgn="base" hangingPunct="0">
        <a:spcBef>
          <a:spcPct val="0"/>
        </a:spcBef>
        <a:spcAft>
          <a:spcPct val="0"/>
        </a:spcAft>
        <a:defRPr kumimoji="1" sz="4400" b="1">
          <a:solidFill>
            <a:schemeClr val="bg1"/>
          </a:solidFill>
          <a:latin typeface="Arial" charset="0"/>
          <a:ea typeface="新細明體" pitchFamily="18" charset="-120"/>
        </a:defRPr>
      </a:lvl3pPr>
      <a:lvl4pPr algn="ctr" rtl="0" eaLnBrk="0" fontAlgn="base" hangingPunct="0">
        <a:spcBef>
          <a:spcPct val="0"/>
        </a:spcBef>
        <a:spcAft>
          <a:spcPct val="0"/>
        </a:spcAft>
        <a:defRPr kumimoji="1" sz="4400" b="1">
          <a:solidFill>
            <a:schemeClr val="bg1"/>
          </a:solidFill>
          <a:latin typeface="Arial" charset="0"/>
          <a:ea typeface="新細明體" pitchFamily="18" charset="-120"/>
        </a:defRPr>
      </a:lvl4pPr>
      <a:lvl5pPr algn="ctr" rtl="0" eaLnBrk="0" fontAlgn="base" hangingPunct="0">
        <a:spcBef>
          <a:spcPct val="0"/>
        </a:spcBef>
        <a:spcAft>
          <a:spcPct val="0"/>
        </a:spcAft>
        <a:defRPr kumimoji="1" sz="4400" b="1">
          <a:solidFill>
            <a:schemeClr val="bg1"/>
          </a:solidFill>
          <a:latin typeface="Arial" charset="0"/>
          <a:ea typeface="新細明體" pitchFamily="18" charset="-120"/>
        </a:defRPr>
      </a:lvl5pPr>
      <a:lvl6pPr marL="457200" algn="ctr" rtl="0" fontAlgn="base">
        <a:spcBef>
          <a:spcPct val="0"/>
        </a:spcBef>
        <a:spcAft>
          <a:spcPct val="0"/>
        </a:spcAft>
        <a:defRPr kumimoji="1" sz="4400" b="1">
          <a:solidFill>
            <a:schemeClr val="bg1"/>
          </a:solidFill>
          <a:latin typeface="Arial" charset="0"/>
          <a:ea typeface="新細明體" pitchFamily="18" charset="-120"/>
        </a:defRPr>
      </a:lvl6pPr>
      <a:lvl7pPr marL="914400" algn="ctr" rtl="0" fontAlgn="base">
        <a:spcBef>
          <a:spcPct val="0"/>
        </a:spcBef>
        <a:spcAft>
          <a:spcPct val="0"/>
        </a:spcAft>
        <a:defRPr kumimoji="1" sz="4400" b="1">
          <a:solidFill>
            <a:schemeClr val="bg1"/>
          </a:solidFill>
          <a:latin typeface="Arial" charset="0"/>
          <a:ea typeface="新細明體" pitchFamily="18" charset="-120"/>
        </a:defRPr>
      </a:lvl7pPr>
      <a:lvl8pPr marL="1371600" algn="ctr" rtl="0" fontAlgn="base">
        <a:spcBef>
          <a:spcPct val="0"/>
        </a:spcBef>
        <a:spcAft>
          <a:spcPct val="0"/>
        </a:spcAft>
        <a:defRPr kumimoji="1" sz="4400" b="1">
          <a:solidFill>
            <a:schemeClr val="bg1"/>
          </a:solidFill>
          <a:latin typeface="Arial" charset="0"/>
          <a:ea typeface="新細明體" pitchFamily="18" charset="-120"/>
        </a:defRPr>
      </a:lvl8pPr>
      <a:lvl9pPr marL="1828800" algn="ctr" rtl="0" fontAlgn="base">
        <a:spcBef>
          <a:spcPct val="0"/>
        </a:spcBef>
        <a:spcAft>
          <a:spcPct val="0"/>
        </a:spcAft>
        <a:defRPr kumimoji="1" sz="4400" b="1">
          <a:solidFill>
            <a:schemeClr val="bg1"/>
          </a:solidFill>
          <a:latin typeface="Arial" charset="0"/>
          <a:ea typeface="新細明體" pitchFamily="18" charset="-12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kumimoji="1" sz="2600" b="1">
          <a:solidFill>
            <a:srgbClr val="0000CC"/>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kumimoji="1" sz="2500">
          <a:solidFill>
            <a:srgbClr val="0000CC"/>
          </a:solidFill>
          <a:latin typeface="+mn-lt"/>
          <a:ea typeface="+mn-ea"/>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kumimoji="1" sz="2500">
          <a:solidFill>
            <a:srgbClr val="0000CC"/>
          </a:solidFill>
          <a:latin typeface="+mn-lt"/>
          <a:ea typeface="+mn-ea"/>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kumimoji="1" sz="2500">
          <a:solidFill>
            <a:srgbClr val="0000CC"/>
          </a:solidFill>
          <a:latin typeface="+mn-lt"/>
          <a:ea typeface="+mn-ea"/>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mn-lt"/>
          <a:ea typeface="+mn-ea"/>
        </a:defRPr>
      </a:lvl5pPr>
      <a:lvl6pPr marL="25146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6pPr>
      <a:lvl7pPr marL="29718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7pPr>
      <a:lvl8pPr marL="34290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8pPr>
      <a:lvl9pPr marL="3886200" indent="-228600" algn="l" rtl="0" fontAlgn="base">
        <a:spcBef>
          <a:spcPct val="20000"/>
        </a:spcBef>
        <a:spcAft>
          <a:spcPct val="0"/>
        </a:spcAft>
        <a:buClr>
          <a:schemeClr val="bg2"/>
        </a:buClr>
        <a:buFont typeface="Wingdings" pitchFamily="2" charset="2"/>
        <a:buChar char="§"/>
        <a:defRPr kumimoji="1" sz="2500">
          <a:solidFill>
            <a:srgbClr val="0000CC"/>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40.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2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6.png"/><Relationship Id="rId4" Type="http://schemas.openxmlformats.org/officeDocument/2006/relationships/image" Target="../media/image55.png"/></Relationships>
</file>

<file path=ppt/slides/_rels/slide31.xml.rels><?xml version="1.0" encoding="UTF-8" standalone="yes"?>
<Relationships xmlns="http://schemas.openxmlformats.org/package/2006/relationships"><Relationship Id="rId3" Type="http://schemas.openxmlformats.org/officeDocument/2006/relationships/image" Target="../media/image470.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490.png"/><Relationship Id="rId4" Type="http://schemas.openxmlformats.org/officeDocument/2006/relationships/image" Target="../media/image480.png"/></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450.png"/><Relationship Id="rId4" Type="http://schemas.openxmlformats.org/officeDocument/2006/relationships/image" Target="../media/image45.png"/></Relationships>
</file>

<file path=ppt/slides/_rels/slide3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1.jp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hyperlink" Target="http://www.speech.sri.com/projects/srilm/" TargetMode="External"/><Relationship Id="rId7" Type="http://schemas.openxmlformats.org/officeDocument/2006/relationships/image" Target="../media/image54.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hyperlink" Target="http://googleresearch.blogspot.com/2006/08/all-our-n-gram-are-belong-to-you.html" TargetMode="External"/><Relationship Id="rId4" Type="http://schemas.openxmlformats.org/officeDocument/2006/relationships/hyperlink" Target="https://kheafield.com/code/kenlm/"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5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58.png"/><Relationship Id="rId7" Type="http://schemas.openxmlformats.org/officeDocument/2006/relationships/image" Target="../media/image5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googleresearch.blogspot.com/2006/08/all-our-n-gram-are-belong-to-you.html" TargetMode="External"/><Relationship Id="rId5" Type="http://schemas.openxmlformats.org/officeDocument/2006/relationships/image" Target="../media/image61.png"/><Relationship Id="rId4" Type="http://schemas.openxmlformats.org/officeDocument/2006/relationships/image" Target="../media/image59.png"/><Relationship Id="rId9" Type="http://schemas.openxmlformats.org/officeDocument/2006/relationships/image" Target="../media/image57.png"/></Relationships>
</file>

<file path=ppt/slides/_rels/slide41.xml.rels><?xml version="1.0" encoding="UTF-8" standalone="yes"?>
<Relationships xmlns="http://schemas.openxmlformats.org/package/2006/relationships"><Relationship Id="rId3" Type="http://schemas.openxmlformats.org/officeDocument/2006/relationships/hyperlink" Target="https://web.stanford.edu/~jurafsky/slp3/3.pdf"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webp"/><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grammarly.com/"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8323" name="Rectangle 3">
            <a:extLst>
              <a:ext uri="{FF2B5EF4-FFF2-40B4-BE49-F238E27FC236}">
                <a16:creationId xmlns:a16="http://schemas.microsoft.com/office/drawing/2014/main" id="{F4B0CFCF-2717-4128-A3F6-30FDED2F6849}"/>
              </a:ext>
            </a:extLst>
          </p:cNvPr>
          <p:cNvSpPr>
            <a:spLocks noGrp="1" noChangeArrowheads="1"/>
          </p:cNvSpPr>
          <p:nvPr>
            <p:ph type="subTitle" idx="1"/>
          </p:nvPr>
        </p:nvSpPr>
        <p:spPr>
          <a:xfrm>
            <a:off x="3840480" y="2194560"/>
            <a:ext cx="8321040" cy="1554480"/>
          </a:xfrm>
        </p:spPr>
        <p:txBody>
          <a:bodyPr/>
          <a:lstStyle/>
          <a:p>
            <a:pPr algn="ctr" eaLnBrk="1" hangingPunct="1"/>
            <a:r>
              <a:rPr lang="en-US" altLang="zh-CN" sz="4400" dirty="0">
                <a:solidFill>
                  <a:schemeClr val="bg1"/>
                </a:solidFill>
                <a:latin typeface="Century Schoolbook" panose="02040604050505020304" pitchFamily="18" charset="0"/>
              </a:rPr>
              <a:t>COMP5423 </a:t>
            </a:r>
            <a:r>
              <a:rPr lang="en-US" altLang="zh-TW" sz="4400" dirty="0">
                <a:solidFill>
                  <a:schemeClr val="bg1"/>
                </a:solidFill>
                <a:latin typeface="Century Schoolbook" panose="02040604050505020304" pitchFamily="18" charset="0"/>
              </a:rPr>
              <a:t>Natural Language Processing</a:t>
            </a:r>
            <a:endParaRPr lang="en-GB" altLang="zh-TW" sz="4400" dirty="0">
              <a:solidFill>
                <a:schemeClr val="bg1"/>
              </a:solidFill>
              <a:latin typeface="Century Schoolbook" panose="020406040505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Slide Number Placeholder 4">
            <a:extLst>
              <a:ext uri="{FF2B5EF4-FFF2-40B4-BE49-F238E27FC236}">
                <a16:creationId xmlns:a16="http://schemas.microsoft.com/office/drawing/2014/main" id="{4F6D6100-02CD-4435-987B-A001F1DBC3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856614A9-4A37-4B4E-AF24-416BFB12453A}" type="slidenum">
              <a:rPr kumimoji="0" lang="zh-TW" altLang="en-US" sz="1200">
                <a:latin typeface="+mn-lt"/>
              </a:rPr>
              <a:pPr/>
              <a:t>10</a:t>
            </a:fld>
            <a:endParaRPr kumimoji="0" lang="en-US" altLang="zh-TW" sz="1200">
              <a:latin typeface="+mn-lt"/>
            </a:endParaRPr>
          </a:p>
        </p:txBody>
      </p:sp>
      <p:sp>
        <p:nvSpPr>
          <p:cNvPr id="3079" name="Rectangle 3">
            <a:extLst>
              <a:ext uri="{FF2B5EF4-FFF2-40B4-BE49-F238E27FC236}">
                <a16:creationId xmlns:a16="http://schemas.microsoft.com/office/drawing/2014/main" id="{A2040C25-4813-4D77-B520-EE99EDC15DD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3074" name="Object 5">
                <a:extLst>
                  <a:ext uri="{FF2B5EF4-FFF2-40B4-BE49-F238E27FC236}">
                    <a16:creationId xmlns:a16="http://schemas.microsoft.com/office/drawing/2014/main" id="{C1F78063-BEDE-4DB3-A4B7-EEE4EB28700A}"/>
                  </a:ext>
                </a:extLst>
              </p:cNvPr>
              <p:cNvSpPr txBox="1"/>
              <p:nvPr/>
            </p:nvSpPr>
            <p:spPr bwMode="auto">
              <a:xfrm>
                <a:off x="8349702" y="2417267"/>
                <a:ext cx="1759500" cy="4572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p>
                      </m:sSubSup>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074" name="Object 5">
                <a:extLst>
                  <a:ext uri="{FF2B5EF4-FFF2-40B4-BE49-F238E27FC236}">
                    <a16:creationId xmlns:a16="http://schemas.microsoft.com/office/drawing/2014/main" id="{C1F78063-BEDE-4DB3-A4B7-EEE4EB28700A}"/>
                  </a:ext>
                </a:extLst>
              </p:cNvPr>
              <p:cNvSpPr txBox="1">
                <a:spLocks noRot="1" noChangeAspect="1" noMove="1" noResize="1" noEditPoints="1" noAdjustHandles="1" noChangeArrowheads="1" noChangeShapeType="1" noTextEdit="1"/>
              </p:cNvSpPr>
              <p:nvPr/>
            </p:nvSpPr>
            <p:spPr bwMode="auto">
              <a:xfrm>
                <a:off x="8349702" y="2417267"/>
                <a:ext cx="1759500" cy="4572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5" name="Object 6">
                <a:extLst>
                  <a:ext uri="{FF2B5EF4-FFF2-40B4-BE49-F238E27FC236}">
                    <a16:creationId xmlns:a16="http://schemas.microsoft.com/office/drawing/2014/main" id="{E4DA4D25-9908-4819-8935-6285E8F3EFB7}"/>
                  </a:ext>
                </a:extLst>
              </p:cNvPr>
              <p:cNvSpPr txBox="1"/>
              <p:nvPr/>
            </p:nvSpPr>
            <p:spPr bwMode="auto">
              <a:xfrm>
                <a:off x="8782853" y="2878931"/>
                <a:ext cx="1656547" cy="50292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075" name="Object 6">
                <a:extLst>
                  <a:ext uri="{FF2B5EF4-FFF2-40B4-BE49-F238E27FC236}">
                    <a16:creationId xmlns:a16="http://schemas.microsoft.com/office/drawing/2014/main" id="{E4DA4D25-9908-4819-8935-6285E8F3EFB7}"/>
                  </a:ext>
                </a:extLst>
              </p:cNvPr>
              <p:cNvSpPr txBox="1">
                <a:spLocks noRot="1" noChangeAspect="1" noMove="1" noResize="1" noEditPoints="1" noAdjustHandles="1" noChangeArrowheads="1" noChangeShapeType="1" noTextEdit="1"/>
              </p:cNvSpPr>
              <p:nvPr/>
            </p:nvSpPr>
            <p:spPr bwMode="auto">
              <a:xfrm>
                <a:off x="8782853" y="2878931"/>
                <a:ext cx="1656547" cy="502920"/>
              </a:xfrm>
              <a:prstGeom prst="rect">
                <a:avLst/>
              </a:prstGeom>
              <a:blipFill>
                <a:blip r:embed="rId4"/>
                <a:stretch>
                  <a:fillRect l="-1103" r="-9191" b="-9639"/>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76" name="Object 4">
                <a:extLst>
                  <a:ext uri="{FF2B5EF4-FFF2-40B4-BE49-F238E27FC236}">
                    <a16:creationId xmlns:a16="http://schemas.microsoft.com/office/drawing/2014/main" id="{48E1F544-FB8E-49AA-90D9-3535C7A3D0CF}"/>
                  </a:ext>
                </a:extLst>
              </p:cNvPr>
              <p:cNvSpPr txBox="1"/>
              <p:nvPr/>
            </p:nvSpPr>
            <p:spPr bwMode="auto">
              <a:xfrm>
                <a:off x="2895600" y="3234266"/>
                <a:ext cx="2286000" cy="50292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3076" name="Object 4">
                <a:extLst>
                  <a:ext uri="{FF2B5EF4-FFF2-40B4-BE49-F238E27FC236}">
                    <a16:creationId xmlns:a16="http://schemas.microsoft.com/office/drawing/2014/main" id="{48E1F544-FB8E-49AA-90D9-3535C7A3D0CF}"/>
                  </a:ext>
                </a:extLst>
              </p:cNvPr>
              <p:cNvSpPr txBox="1">
                <a:spLocks noRot="1" noChangeAspect="1" noMove="1" noResize="1" noEditPoints="1" noAdjustHandles="1" noChangeArrowheads="1" noChangeShapeType="1" noTextEdit="1"/>
              </p:cNvSpPr>
              <p:nvPr/>
            </p:nvSpPr>
            <p:spPr bwMode="auto">
              <a:xfrm>
                <a:off x="2895600" y="3234266"/>
                <a:ext cx="2286000" cy="502920"/>
              </a:xfrm>
              <a:prstGeom prst="rect">
                <a:avLst/>
              </a:prstGeom>
              <a:blipFill>
                <a:blip r:embed="rId5"/>
                <a:stretch>
                  <a:fillRect l="-533" r="-13067" b="-10976"/>
                </a:stretch>
              </a:blipFill>
              <a:ln>
                <a:noFill/>
              </a:ln>
              <a:effectLst/>
            </p:spPr>
            <p:txBody>
              <a:bodyPr/>
              <a:lstStyle/>
              <a:p>
                <a:r>
                  <a:rPr lang="en-US">
                    <a:noFill/>
                  </a:rPr>
                  <a:t> </a:t>
                </a:r>
              </a:p>
            </p:txBody>
          </p:sp>
        </mc:Fallback>
      </mc:AlternateContent>
      <p:sp>
        <p:nvSpPr>
          <p:cNvPr id="10" name="AutoShape 13">
            <a:extLst>
              <a:ext uri="{FF2B5EF4-FFF2-40B4-BE49-F238E27FC236}">
                <a16:creationId xmlns:a16="http://schemas.microsoft.com/office/drawing/2014/main" id="{472702F5-8434-4DD7-9460-CE27ABF488D3}"/>
              </a:ext>
            </a:extLst>
          </p:cNvPr>
          <p:cNvSpPr>
            <a:spLocks noChangeArrowheads="1"/>
          </p:cNvSpPr>
          <p:nvPr/>
        </p:nvSpPr>
        <p:spPr bwMode="auto">
          <a:xfrm>
            <a:off x="9540233" y="3546265"/>
            <a:ext cx="1351749" cy="822960"/>
          </a:xfrm>
          <a:prstGeom prst="wedgeRoundRectCallout">
            <a:avLst>
              <a:gd name="adj1" fmla="val -63742"/>
              <a:gd name="adj2" fmla="val -53198"/>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Bi-Gram Model</a:t>
            </a:r>
          </a:p>
        </p:txBody>
      </p:sp>
      <p:sp>
        <p:nvSpPr>
          <p:cNvPr id="11" name="AutoShape 13">
            <a:extLst>
              <a:ext uri="{FF2B5EF4-FFF2-40B4-BE49-F238E27FC236}">
                <a16:creationId xmlns:a16="http://schemas.microsoft.com/office/drawing/2014/main" id="{B86E7F4E-65F2-42C7-9251-AAC22994EBD7}"/>
              </a:ext>
            </a:extLst>
          </p:cNvPr>
          <p:cNvSpPr>
            <a:spLocks noChangeArrowheads="1"/>
          </p:cNvSpPr>
          <p:nvPr/>
        </p:nvSpPr>
        <p:spPr bwMode="auto">
          <a:xfrm>
            <a:off x="1905000" y="3862876"/>
            <a:ext cx="1524000" cy="822960"/>
          </a:xfrm>
          <a:prstGeom prst="wedgeRoundRectCallout">
            <a:avLst>
              <a:gd name="adj1" fmla="val 59894"/>
              <a:gd name="adj2" fmla="val -53198"/>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Tri-Gram Model</a:t>
            </a:r>
          </a:p>
        </p:txBody>
      </p:sp>
      <p:sp>
        <p:nvSpPr>
          <p:cNvPr id="3083" name="Rectangle 17">
            <a:extLst>
              <a:ext uri="{FF2B5EF4-FFF2-40B4-BE49-F238E27FC236}">
                <a16:creationId xmlns:a16="http://schemas.microsoft.com/office/drawing/2014/main" id="{A140EC85-38AF-4989-859A-AB887D648F8F}"/>
              </a:ext>
            </a:extLst>
          </p:cNvPr>
          <p:cNvSpPr>
            <a:spLocks noChangeArrowheads="1"/>
          </p:cNvSpPr>
          <p:nvPr/>
        </p:nvSpPr>
        <p:spPr bwMode="auto">
          <a:xfrm>
            <a:off x="876300" y="5590075"/>
            <a:ext cx="106680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zh-CN" sz="2400" dirty="0">
                <a:latin typeface="Calibri" panose="020F0502020204030204" pitchFamily="34" charset="0"/>
                <a:cs typeface="Calibri" panose="020F0502020204030204" pitchFamily="34" charset="0"/>
              </a:rPr>
              <a:t>The assumption that the probability of a word depends only on the previous word(s) is called </a:t>
            </a:r>
            <a:r>
              <a:rPr lang="en-US" altLang="zh-CN" sz="2400" dirty="0">
                <a:solidFill>
                  <a:srgbClr val="FF0000"/>
                </a:solidFill>
                <a:latin typeface="Calibri" panose="020F0502020204030204" pitchFamily="34" charset="0"/>
                <a:cs typeface="Calibri" panose="020F0502020204030204" pitchFamily="34" charset="0"/>
              </a:rPr>
              <a:t>Markov Assumption</a:t>
            </a:r>
            <a:r>
              <a:rPr lang="en-US" altLang="zh-CN" sz="2400" dirty="0">
                <a:latin typeface="Calibri" panose="020F0502020204030204" pitchFamily="34" charset="0"/>
                <a:cs typeface="Calibri" panose="020F0502020204030204" pitchFamily="34" charset="0"/>
              </a:rPr>
              <a:t>.</a:t>
            </a:r>
            <a:endParaRPr lang="en-US" altLang="en-US" sz="2400" dirty="0">
              <a:latin typeface="Calibri" panose="020F0502020204030204" pitchFamily="34" charset="0"/>
              <a:cs typeface="Calibri" panose="020F0502020204030204" pitchFamily="34" charset="0"/>
            </a:endParaRPr>
          </a:p>
        </p:txBody>
      </p:sp>
      <p:sp>
        <p:nvSpPr>
          <p:cNvPr id="3078" name="Rectangle 2">
            <a:extLst>
              <a:ext uri="{FF2B5EF4-FFF2-40B4-BE49-F238E27FC236}">
                <a16:creationId xmlns:a16="http://schemas.microsoft.com/office/drawing/2014/main" id="{038CE4C7-8CD6-4531-B433-52F444C1920D}"/>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i="1" dirty="0"/>
              <a:t>N</a:t>
            </a:r>
            <a:r>
              <a:rPr lang="en-US" altLang="zh-CN" dirty="0"/>
              <a:t>-Gram Models</a:t>
            </a:r>
          </a:p>
          <a:p>
            <a:pPr lvl="1" eaLnBrk="1" hangingPunct="1">
              <a:spcBef>
                <a:spcPts val="600"/>
              </a:spcBef>
            </a:pPr>
            <a:r>
              <a:rPr lang="en-US" altLang="en-US" dirty="0"/>
              <a:t>We solve this problem by making a simplification to </a:t>
            </a:r>
            <a:r>
              <a:rPr lang="en-US" altLang="en-US" dirty="0">
                <a:solidFill>
                  <a:srgbClr val="FF0000"/>
                </a:solidFill>
              </a:rPr>
              <a:t>approximate</a:t>
            </a:r>
            <a:r>
              <a:rPr lang="en-US" altLang="en-US" dirty="0"/>
              <a:t> the probability of a word given all the previous words 			     by conditional probability of the preceding one word                     or a two words                             .</a:t>
            </a:r>
          </a:p>
        </p:txBody>
      </p:sp>
      <p:sp>
        <p:nvSpPr>
          <p:cNvPr id="2" name="Rectangle: Rounded Corners 1">
            <a:extLst>
              <a:ext uri="{FF2B5EF4-FFF2-40B4-BE49-F238E27FC236}">
                <a16:creationId xmlns:a16="http://schemas.microsoft.com/office/drawing/2014/main" id="{7AECBB80-387C-AF5C-5908-D5364D5AE99F}"/>
              </a:ext>
            </a:extLst>
          </p:cNvPr>
          <p:cNvSpPr/>
          <p:nvPr/>
        </p:nvSpPr>
        <p:spPr bwMode="auto">
          <a:xfrm>
            <a:off x="4199748" y="4075545"/>
            <a:ext cx="4763887" cy="510778"/>
          </a:xfrm>
          <a:prstGeom prst="roundRect">
            <a:avLst/>
          </a:prstGeom>
          <a:solidFill>
            <a:srgbClr val="FFCCCC"/>
          </a:solidFill>
        </p:spPr>
        <p:txBody>
          <a:bodyPr wrap="square">
            <a:spAutoFit/>
          </a:bodyPr>
          <a:lstStyle/>
          <a:p>
            <a:pPr algn="ctr"/>
            <a:r>
              <a:rPr lang="en-US" altLang="zh-CN" sz="2400" dirty="0">
                <a:latin typeface="Calibri" panose="020F0502020204030204" pitchFamily="34" charset="0"/>
                <a:cs typeface="Calibri" panose="020F0502020204030204" pitchFamily="34" charset="0"/>
              </a:rPr>
              <a:t>Entire history </a:t>
            </a:r>
            <a:r>
              <a:rPr lang="en-US" altLang="zh-CN" sz="2400" dirty="0">
                <a:latin typeface="Calibri" panose="020F0502020204030204" pitchFamily="34" charset="0"/>
                <a:cs typeface="Calibri" panose="020F0502020204030204" pitchFamily="34" charset="0"/>
                <a:sym typeface="Symbol" panose="05050102010706020507" pitchFamily="18" charset="2"/>
              </a:rPr>
              <a:t> Last Few Words</a:t>
            </a:r>
            <a:endParaRPr lang="en-US" sz="2400" dirty="0">
              <a:latin typeface="Calibri" panose="020F0502020204030204" pitchFamily="34" charset="0"/>
              <a:cs typeface="Calibri" panose="020F0502020204030204" pitchFamily="34" charset="0"/>
            </a:endParaRPr>
          </a:p>
        </p:txBody>
      </p:sp>
      <p:grpSp>
        <p:nvGrpSpPr>
          <p:cNvPr id="7" name="Group 6">
            <a:extLst>
              <a:ext uri="{FF2B5EF4-FFF2-40B4-BE49-F238E27FC236}">
                <a16:creationId xmlns:a16="http://schemas.microsoft.com/office/drawing/2014/main" id="{562F7F55-70A2-400E-A773-1920EA5AA90B}"/>
              </a:ext>
            </a:extLst>
          </p:cNvPr>
          <p:cNvGrpSpPr/>
          <p:nvPr/>
        </p:nvGrpSpPr>
        <p:grpSpPr>
          <a:xfrm>
            <a:off x="2438401" y="4441151"/>
            <a:ext cx="7543799" cy="969049"/>
            <a:chOff x="685800" y="4566378"/>
            <a:chExt cx="7543799" cy="969049"/>
          </a:xfrm>
        </p:grpSpPr>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B6F26085-8B4C-4593-8CC4-E1C502978C09}"/>
                    </a:ext>
                  </a:extLst>
                </p:cNvPr>
                <p:cNvSpPr>
                  <a:spLocks noChangeArrowheads="1"/>
                </p:cNvSpPr>
                <p:nvPr/>
              </p:nvSpPr>
              <p:spPr bwMode="auto">
                <a:xfrm>
                  <a:off x="685800" y="5073762"/>
                  <a:ext cx="7543799"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14:m>
                    <m:oMath xmlns:m="http://schemas.openxmlformats.org/officeDocument/2006/math">
                      <m:r>
                        <a:rPr lang="en-US" altLang="en-US" sz="2400" i="1" dirty="0" smtClean="0">
                          <a:solidFill>
                            <a:schemeClr val="tx1"/>
                          </a:solidFill>
                          <a:latin typeface="Cambria Math" panose="02040503050406030204" pitchFamily="18" charset="0"/>
                        </a:rPr>
                        <m:t>𝑃</m:t>
                      </m:r>
                    </m:oMath>
                  </a14:m>
                  <a:r>
                    <a:rPr lang="en-US" altLang="en-US" sz="2400" dirty="0">
                      <a:solidFill>
                        <a:schemeClr val="tx1"/>
                      </a:solidFill>
                      <a:latin typeface="Calibri" panose="020F0502020204030204" pitchFamily="34" charset="0"/>
                    </a:rPr>
                    <a:t>(in | Please, turn, your, homework) </a:t>
                  </a:r>
                  <a:r>
                    <a:rPr lang="en-US" altLang="en-US" sz="2400" dirty="0">
                      <a:solidFill>
                        <a:schemeClr val="tx1"/>
                      </a:solidFill>
                      <a:latin typeface="Calibri" panose="020F0502020204030204" pitchFamily="34" charset="0"/>
                      <a:sym typeface="Symbol" panose="05050102010706020507" pitchFamily="18" charset="2"/>
                    </a:rPr>
                    <a:t> </a:t>
                  </a:r>
                  <a14:m>
                    <m:oMath xmlns:m="http://schemas.openxmlformats.org/officeDocument/2006/math">
                      <m:r>
                        <a:rPr lang="en-US" altLang="en-US" sz="2400" i="1" dirty="0">
                          <a:solidFill>
                            <a:schemeClr val="tx1"/>
                          </a:solidFill>
                          <a:latin typeface="Cambria Math" panose="02040503050406030204" pitchFamily="18" charset="0"/>
                        </a:rPr>
                        <m:t>𝑃</m:t>
                      </m:r>
                    </m:oMath>
                  </a14:m>
                  <a:r>
                    <a:rPr lang="en-US" altLang="en-US" sz="2400" dirty="0">
                      <a:solidFill>
                        <a:schemeClr val="tx1"/>
                      </a:solidFill>
                      <a:latin typeface="Calibri" panose="020F0502020204030204" pitchFamily="34" charset="0"/>
                    </a:rPr>
                    <a:t>(in | homework)</a:t>
                  </a:r>
                </a:p>
              </p:txBody>
            </p:sp>
          </mc:Choice>
          <mc:Fallback xmlns="">
            <p:sp>
              <p:nvSpPr>
                <p:cNvPr id="12" name="Rectangle 11">
                  <a:extLst>
                    <a:ext uri="{FF2B5EF4-FFF2-40B4-BE49-F238E27FC236}">
                      <a16:creationId xmlns:a16="http://schemas.microsoft.com/office/drawing/2014/main" id="{B6F26085-8B4C-4593-8CC4-E1C502978C09}"/>
                    </a:ext>
                  </a:extLst>
                </p:cNvPr>
                <p:cNvSpPr>
                  <a:spLocks noRot="1" noChangeAspect="1" noMove="1" noResize="1" noEditPoints="1" noAdjustHandles="1" noChangeArrowheads="1" noChangeShapeType="1" noTextEdit="1"/>
                </p:cNvSpPr>
                <p:nvPr/>
              </p:nvSpPr>
              <p:spPr bwMode="auto">
                <a:xfrm>
                  <a:off x="685800" y="5073762"/>
                  <a:ext cx="7543799" cy="461665"/>
                </a:xfrm>
                <a:prstGeom prst="rect">
                  <a:avLst/>
                </a:prstGeom>
                <a:blipFill>
                  <a:blip r:embed="rId6"/>
                  <a:stretch>
                    <a:fillRect l="-162" t="-13158"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18C5E0B5-DF14-4DAA-BBEC-EA077B13BB34}"/>
                </a:ext>
              </a:extLst>
            </p:cNvPr>
            <p:cNvCxnSpPr>
              <a:cxnSpLocks/>
            </p:cNvCxnSpPr>
            <p:nvPr/>
          </p:nvCxnSpPr>
          <p:spPr bwMode="auto">
            <a:xfrm flipH="1">
              <a:off x="7315199" y="4566378"/>
              <a:ext cx="914400" cy="504086"/>
            </a:xfrm>
            <a:prstGeom prst="straightConnector1">
              <a:avLst/>
            </a:prstGeom>
            <a:solidFill>
              <a:schemeClr val="accent1"/>
            </a:solidFill>
            <a:ln w="9525" cap="flat" cmpd="sng" algn="ctr">
              <a:solidFill>
                <a:schemeClr val="tx1"/>
              </a:solidFill>
              <a:prstDash val="solid"/>
              <a:miter lim="800000"/>
              <a:headEnd type="none" w="med" len="med"/>
              <a:tailEnd type="triangle"/>
            </a:ln>
            <a:effec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dissolv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55D02A58-B0FD-41E6-B91D-B55CD2A841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A580D2F-FD58-4828-889D-CA82B93CD05E}" type="slidenum">
              <a:rPr kumimoji="0" lang="zh-TW" altLang="en-US" sz="1200">
                <a:latin typeface="+mn-lt"/>
              </a:rPr>
              <a:pPr/>
              <a:t>11</a:t>
            </a:fld>
            <a:endParaRPr kumimoji="0" lang="en-US" altLang="zh-TW" sz="1200">
              <a:latin typeface="+mn-lt"/>
            </a:endParaRPr>
          </a:p>
        </p:txBody>
      </p:sp>
      <p:sp>
        <p:nvSpPr>
          <p:cNvPr id="23556" name="Rectangle 2">
            <a:extLst>
              <a:ext uri="{FF2B5EF4-FFF2-40B4-BE49-F238E27FC236}">
                <a16:creationId xmlns:a16="http://schemas.microsoft.com/office/drawing/2014/main" id="{0A875070-4A42-43B8-8E6A-29B677C8394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i="1" dirty="0"/>
              <a:t>N</a:t>
            </a:r>
            <a:r>
              <a:rPr lang="en-US" altLang="zh-CN" dirty="0"/>
              <a:t>-Gram Models</a:t>
            </a:r>
          </a:p>
          <a:p>
            <a:pPr lvl="1" eaLnBrk="1" hangingPunct="1">
              <a:spcBef>
                <a:spcPts val="600"/>
              </a:spcBef>
            </a:pPr>
            <a:r>
              <a:rPr lang="en-US" altLang="zh-CN" dirty="0"/>
              <a:t>An </a:t>
            </a:r>
            <a:r>
              <a:rPr lang="en-US" altLang="zh-CN" i="1" dirty="0"/>
              <a:t>N</a:t>
            </a:r>
            <a:r>
              <a:rPr lang="en-US" altLang="zh-CN" dirty="0"/>
              <a:t>-Gram is a sequence of </a:t>
            </a:r>
            <a:r>
              <a:rPr lang="en-US" altLang="zh-CN" i="1" dirty="0"/>
              <a:t>N</a:t>
            </a:r>
            <a:r>
              <a:rPr lang="en-US" altLang="zh-CN" dirty="0"/>
              <a:t> words.</a:t>
            </a:r>
          </a:p>
          <a:p>
            <a:pPr lvl="2" eaLnBrk="1" hangingPunct="1">
              <a:spcBef>
                <a:spcPts val="600"/>
              </a:spcBef>
            </a:pPr>
            <a:r>
              <a:rPr lang="en-US" altLang="zh-CN" dirty="0"/>
              <a:t>Bi-Gram (2-Gram): A Two-word Sequence</a:t>
            </a:r>
          </a:p>
          <a:p>
            <a:pPr lvl="2" eaLnBrk="1" hangingPunct="1">
              <a:spcBef>
                <a:spcPts val="600"/>
              </a:spcBef>
            </a:pPr>
            <a:endParaRPr lang="en-US" altLang="zh-CN" dirty="0"/>
          </a:p>
          <a:p>
            <a:pPr lvl="2" eaLnBrk="1" hangingPunct="1">
              <a:spcBef>
                <a:spcPts val="1200"/>
              </a:spcBef>
            </a:pPr>
            <a:r>
              <a:rPr lang="en-US" altLang="zh-CN" dirty="0"/>
              <a:t>Tri-Gram (3-Gram): A Three-word Sequence</a:t>
            </a:r>
          </a:p>
          <a:p>
            <a:pPr lvl="1" eaLnBrk="1" hangingPunct="1">
              <a:spcBef>
                <a:spcPts val="600"/>
              </a:spcBef>
            </a:pPr>
            <a:endParaRPr lang="en-US" altLang="zh-CN" i="1" dirty="0">
              <a:solidFill>
                <a:srgbClr val="FF0000"/>
              </a:solidFill>
            </a:endParaRPr>
          </a:p>
          <a:p>
            <a:pPr lvl="1" eaLnBrk="1" hangingPunct="1">
              <a:spcBef>
                <a:spcPts val="1200"/>
              </a:spcBef>
            </a:pPr>
            <a:r>
              <a:rPr lang="en-US" altLang="zh-CN" i="1" dirty="0">
                <a:solidFill>
                  <a:srgbClr val="FF0000"/>
                </a:solidFill>
              </a:rPr>
              <a:t>N</a:t>
            </a:r>
            <a:r>
              <a:rPr lang="en-US" altLang="zh-CN" dirty="0">
                <a:solidFill>
                  <a:srgbClr val="FF0000"/>
                </a:solidFill>
              </a:rPr>
              <a:t>-Gram model </a:t>
            </a:r>
            <a:r>
              <a:rPr lang="en-US" altLang="zh-CN" dirty="0"/>
              <a:t>is the simplest model that assigns the probability to sentences or sequences of words.</a:t>
            </a:r>
          </a:p>
          <a:p>
            <a:pPr lvl="1" eaLnBrk="1" hangingPunct="1">
              <a:spcBef>
                <a:spcPts val="600"/>
              </a:spcBef>
            </a:pPr>
            <a:r>
              <a:rPr lang="en-US" altLang="zh-CN" dirty="0"/>
              <a:t>More sophisticated language models 					    are neural network language models.</a:t>
            </a:r>
          </a:p>
        </p:txBody>
      </p:sp>
      <p:sp>
        <p:nvSpPr>
          <p:cNvPr id="1029" name="Rectangle 3">
            <a:extLst>
              <a:ext uri="{FF2B5EF4-FFF2-40B4-BE49-F238E27FC236}">
                <a16:creationId xmlns:a16="http://schemas.microsoft.com/office/drawing/2014/main" id="{FAD616E0-81E0-4B60-8471-647F8D35A18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5" name="Rectangle 9">
            <a:extLst>
              <a:ext uri="{FF2B5EF4-FFF2-40B4-BE49-F238E27FC236}">
                <a16:creationId xmlns:a16="http://schemas.microsoft.com/office/drawing/2014/main" id="{9ED72406-5208-4AD8-8F74-C9B1F335E7EF}"/>
              </a:ext>
            </a:extLst>
          </p:cNvPr>
          <p:cNvSpPr>
            <a:spLocks noChangeArrowheads="1"/>
          </p:cNvSpPr>
          <p:nvPr/>
        </p:nvSpPr>
        <p:spPr bwMode="auto">
          <a:xfrm>
            <a:off x="3124200" y="2967335"/>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Please turn, turn your, your homework, …</a:t>
            </a:r>
          </a:p>
        </p:txBody>
      </p:sp>
      <p:sp>
        <p:nvSpPr>
          <p:cNvPr id="6" name="Rectangle 9">
            <a:extLst>
              <a:ext uri="{FF2B5EF4-FFF2-40B4-BE49-F238E27FC236}">
                <a16:creationId xmlns:a16="http://schemas.microsoft.com/office/drawing/2014/main" id="{9ED72406-5208-4AD8-8F74-C9B1F335E7EF}"/>
              </a:ext>
            </a:extLst>
          </p:cNvPr>
          <p:cNvSpPr>
            <a:spLocks noChangeArrowheads="1"/>
          </p:cNvSpPr>
          <p:nvPr/>
        </p:nvSpPr>
        <p:spPr bwMode="auto">
          <a:xfrm>
            <a:off x="3124200" y="3962400"/>
            <a:ext cx="6477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Please turn your, turn your homework, …</a:t>
            </a:r>
          </a:p>
        </p:txBody>
      </p:sp>
      <p:grpSp>
        <p:nvGrpSpPr>
          <p:cNvPr id="9" name="Group 8">
            <a:extLst>
              <a:ext uri="{FF2B5EF4-FFF2-40B4-BE49-F238E27FC236}">
                <a16:creationId xmlns:a16="http://schemas.microsoft.com/office/drawing/2014/main" id="{BDD6EB0E-F80B-41CD-CD8E-7294B4C9FC4B}"/>
              </a:ext>
            </a:extLst>
          </p:cNvPr>
          <p:cNvGrpSpPr/>
          <p:nvPr/>
        </p:nvGrpSpPr>
        <p:grpSpPr>
          <a:xfrm>
            <a:off x="6858000" y="4953000"/>
            <a:ext cx="4876800" cy="1615440"/>
            <a:chOff x="6629400" y="1280160"/>
            <a:chExt cx="4724400" cy="1615440"/>
          </a:xfrm>
        </p:grpSpPr>
        <p:sp>
          <p:nvSpPr>
            <p:cNvPr id="2" name="Arrow: Striped Right 1">
              <a:extLst>
                <a:ext uri="{FF2B5EF4-FFF2-40B4-BE49-F238E27FC236}">
                  <a16:creationId xmlns:a16="http://schemas.microsoft.com/office/drawing/2014/main" id="{250D9279-7601-477B-D936-D9657DEB9189}"/>
                </a:ext>
              </a:extLst>
            </p:cNvPr>
            <p:cNvSpPr/>
            <p:nvPr/>
          </p:nvSpPr>
          <p:spPr bwMode="auto">
            <a:xfrm>
              <a:off x="6629400" y="1280160"/>
              <a:ext cx="4724400" cy="1615440"/>
            </a:xfrm>
            <a:prstGeom prst="stripedRightArrow">
              <a:avLst/>
            </a:prstGeom>
            <a:solidFill>
              <a:srgbClr val="99CCFF"/>
            </a:solidFill>
            <a:ln w="9525" cap="flat" cmpd="sng" algn="ctr">
              <a:solidFill>
                <a:srgbClr val="3399FF"/>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Arial" charset="0"/>
                <a:ea typeface="新細明體" pitchFamily="18" charset="-120"/>
              </a:endParaRPr>
            </a:p>
          </p:txBody>
        </p:sp>
        <p:sp>
          <p:nvSpPr>
            <p:cNvPr id="8" name="TextBox 7">
              <a:extLst>
                <a:ext uri="{FF2B5EF4-FFF2-40B4-BE49-F238E27FC236}">
                  <a16:creationId xmlns:a16="http://schemas.microsoft.com/office/drawing/2014/main" id="{0B817E7A-1182-1F3A-50AD-836A1C584718}"/>
                </a:ext>
              </a:extLst>
            </p:cNvPr>
            <p:cNvSpPr txBox="1"/>
            <p:nvPr/>
          </p:nvSpPr>
          <p:spPr>
            <a:xfrm>
              <a:off x="6858000" y="1648968"/>
              <a:ext cx="4419600"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From probabilities over </a:t>
              </a:r>
              <a:r>
                <a:rPr kumimoji="1" lang="en-US"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words</a:t>
              </a: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 to probabilities over </a:t>
              </a:r>
              <a:r>
                <a:rPr kumimoji="1" lang="en-US"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word</a:t>
              </a:r>
              <a:r>
                <a:rPr kumimoji="1" lang="en-US" sz="24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 </a:t>
              </a:r>
              <a:r>
                <a:rPr kumimoji="1" lang="en-US" sz="2400" b="0" i="0" u="none" strike="noStrike" kern="1200" cap="none" spc="0" normalizeH="0" baseline="0" noProof="0" dirty="0">
                  <a:ln>
                    <a:noFill/>
                  </a:ln>
                  <a:solidFill>
                    <a:srgbClr val="FF0000"/>
                  </a:solidFill>
                  <a:effectLst/>
                  <a:uLnTx/>
                  <a:uFillTx/>
                  <a:latin typeface="Calibri" panose="020F0502020204030204" pitchFamily="34" charset="0"/>
                  <a:ea typeface="新細明體" panose="02020500000000000000" pitchFamily="18" charset="-120"/>
                  <a:cs typeface="Calibri" panose="020F0502020204030204" pitchFamily="34" charset="0"/>
                </a:rPr>
                <a:t>embeddings</a:t>
              </a: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Calibri" panose="020F0502020204030204" pitchFamily="34" charset="0"/>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7" end="7"/>
                                            </p:txEl>
                                          </p:spTgt>
                                        </p:tgtEl>
                                        <p:attrNameLst>
                                          <p:attrName>style.visibility</p:attrName>
                                        </p:attrNameLst>
                                      </p:cBhvr>
                                      <p:to>
                                        <p:strVal val="visible"/>
                                      </p:to>
                                    </p:set>
                                    <p:animEffect transition="in" filter="wipe(left)">
                                      <p:cBhvr>
                                        <p:cTn id="7" dur="500"/>
                                        <p:tgtEl>
                                          <p:spTgt spid="23556">
                                            <p:txEl>
                                              <p:pRg st="7" end="7"/>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a:extLst>
              <a:ext uri="{FF2B5EF4-FFF2-40B4-BE49-F238E27FC236}">
                <a16:creationId xmlns:a16="http://schemas.microsoft.com/office/drawing/2014/main" id="{C7BA44B2-5080-49BB-A086-074ED39859C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102581F1-41FA-473A-A435-D36C7901D6E1}" type="slidenum">
              <a:rPr kumimoji="0" lang="zh-TW" altLang="en-US" sz="1200">
                <a:latin typeface="+mn-lt"/>
              </a:rPr>
              <a:pPr/>
              <a:t>12</a:t>
            </a:fld>
            <a:endParaRPr kumimoji="0" lang="en-US" altLang="zh-TW" sz="1200">
              <a:latin typeface="+mn-lt"/>
            </a:endParaRPr>
          </a:p>
        </p:txBody>
      </p:sp>
      <p:sp>
        <p:nvSpPr>
          <p:cNvPr id="27651" name="Rectangle 2">
            <a:extLst>
              <a:ext uri="{FF2B5EF4-FFF2-40B4-BE49-F238E27FC236}">
                <a16:creationId xmlns:a16="http://schemas.microsoft.com/office/drawing/2014/main" id="{C1FB32BB-451F-4A1D-B72C-6C7C07206828}"/>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r>
              <a:rPr lang="en-US" altLang="en-US" dirty="0"/>
              <a:t>For a Bi-gram model, we compute the probability of a complete word sequence by conditioning on the previous word:</a:t>
            </a:r>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r>
              <a:rPr lang="en-US" altLang="en-US" dirty="0"/>
              <a:t>Question: How do we estimate these </a:t>
            </a:r>
            <a:r>
              <a:rPr lang="en-US" altLang="zh-CN" dirty="0"/>
              <a:t>B</a:t>
            </a:r>
            <a:r>
              <a:rPr lang="en-US" altLang="en-US" dirty="0"/>
              <a:t>i-gram probabilities?</a:t>
            </a:r>
            <a:endParaRPr lang="en-US" altLang="zh-CN" dirty="0"/>
          </a:p>
        </p:txBody>
      </p:sp>
      <p:sp>
        <p:nvSpPr>
          <p:cNvPr id="4101" name="Rectangle 3">
            <a:extLst>
              <a:ext uri="{FF2B5EF4-FFF2-40B4-BE49-F238E27FC236}">
                <a16:creationId xmlns:a16="http://schemas.microsoft.com/office/drawing/2014/main" id="{63F56D12-134F-4E11-AC67-00F9BB9C7412}"/>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4098" name="Object 4">
                <a:extLst>
                  <a:ext uri="{FF2B5EF4-FFF2-40B4-BE49-F238E27FC236}">
                    <a16:creationId xmlns:a16="http://schemas.microsoft.com/office/drawing/2014/main" id="{EDA3380D-8EAC-441E-AFA7-30C9A7EAD0F3}"/>
                  </a:ext>
                </a:extLst>
              </p:cNvPr>
              <p:cNvSpPr txBox="1"/>
              <p:nvPr/>
            </p:nvSpPr>
            <p:spPr bwMode="auto">
              <a:xfrm>
                <a:off x="3028950" y="3048000"/>
                <a:ext cx="6134100" cy="11430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sSubSup>
                        </m:e>
                      </m:d>
                      <m:r>
                        <a:rPr lang="en-US" sz="2400" i="1">
                          <a:solidFill>
                            <a:srgbClr val="000000"/>
                          </a:solidFill>
                          <a:latin typeface="Cambria Math" panose="02040503050406030204" pitchFamily="18" charset="0"/>
                        </a:rPr>
                        <m:t>=</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1</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solidFill>
                                <a:srgbClr val="000000"/>
                              </a:solidFill>
                              <a:latin typeface="Cambria Math" panose="02040503050406030204" pitchFamily="18" charset="0"/>
                            </a:rPr>
                            <m:t>)</m:t>
                          </m:r>
                        </m:e>
                      </m:nary>
                      <m:r>
                        <a:rPr lang="en-US" sz="2400" i="1" smtClean="0">
                          <a:solidFill>
                            <a:srgbClr val="FF0000"/>
                          </a:solidFill>
                          <a:latin typeface="Cambria Math" panose="02040503050406030204" pitchFamily="18" charset="0"/>
                        </a:rPr>
                        <m:t>≈</m:t>
                      </m:r>
                      <m:nary>
                        <m:naryPr>
                          <m:chr m:val="∏"/>
                          <m:ctrlPr>
                            <a:rPr lang="en-US" sz="2400" i="1">
                              <a:solidFill>
                                <a:srgbClr val="FF0000"/>
                              </a:solidFill>
                              <a:latin typeface="Cambria Math" panose="02040503050406030204" pitchFamily="18" charset="0"/>
                            </a:rPr>
                          </m:ctrlPr>
                        </m:naryPr>
                        <m:sub>
                          <m:r>
                            <a:rPr lang="en-US" sz="2400" i="1">
                              <a:solidFill>
                                <a:srgbClr val="FF0000"/>
                              </a:solidFill>
                              <a:latin typeface="Cambria Math" panose="02040503050406030204" pitchFamily="18" charset="0"/>
                            </a:rPr>
                            <m:t>𝑘</m:t>
                          </m:r>
                          <m:r>
                            <a:rPr lang="en-US" sz="2400" i="1">
                              <a:solidFill>
                                <a:srgbClr val="FF0000"/>
                              </a:solidFill>
                              <a:latin typeface="Cambria Math" panose="02040503050406030204" pitchFamily="18" charset="0"/>
                            </a:rPr>
                            <m:t>=1</m:t>
                          </m:r>
                        </m:sub>
                        <m:sup>
                          <m:r>
                            <a:rPr lang="en-US" sz="2400" i="1">
                              <a:solidFill>
                                <a:srgbClr val="FF0000"/>
                              </a:solidFill>
                              <a:latin typeface="Cambria Math" panose="02040503050406030204" pitchFamily="18" charset="0"/>
                            </a:rPr>
                            <m:t>𝑛</m:t>
                          </m:r>
                        </m:sup>
                        <m:e>
                          <m:r>
                            <a:rPr lang="en-US" sz="2400" i="1">
                              <a:solidFill>
                                <a:srgbClr val="FF0000"/>
                              </a:solidFill>
                              <a:latin typeface="Cambria Math" panose="02040503050406030204" pitchFamily="18" charset="0"/>
                            </a:rPr>
                            <m:t>𝑃</m:t>
                          </m:r>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𝑤</m:t>
                              </m:r>
                            </m:e>
                            <m:sub>
                              <m:r>
                                <a:rPr lang="en-US" sz="2400" i="1">
                                  <a:solidFill>
                                    <a:srgbClr val="FF0000"/>
                                  </a:solidFill>
                                  <a:latin typeface="Cambria Math" panose="02040503050406030204" pitchFamily="18" charset="0"/>
                                </a:rPr>
                                <m:t>𝑘</m:t>
                              </m:r>
                            </m:sub>
                          </m:sSub>
                          <m:r>
                            <a:rPr lang="en-US" sz="2400" i="1">
                              <a:solidFill>
                                <a:srgbClr val="FF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𝑤</m:t>
                              </m:r>
                            </m:e>
                            <m:sub>
                              <m:r>
                                <a:rPr lang="en-US" sz="2400" i="1">
                                  <a:solidFill>
                                    <a:srgbClr val="FF0000"/>
                                  </a:solidFill>
                                  <a:latin typeface="Cambria Math" panose="02040503050406030204" pitchFamily="18" charset="0"/>
                                </a:rPr>
                                <m:t>𝑘</m:t>
                              </m:r>
                              <m:r>
                                <a:rPr lang="en-US" sz="2400" i="1">
                                  <a:solidFill>
                                    <a:srgbClr val="FF0000"/>
                                  </a:solidFill>
                                  <a:latin typeface="Cambria Math" panose="02040503050406030204" pitchFamily="18" charset="0"/>
                                </a:rPr>
                                <m:t>−1</m:t>
                              </m:r>
                            </m:sub>
                          </m:sSub>
                          <m:r>
                            <a:rPr lang="en-US" sz="2400" i="1">
                              <a:solidFill>
                                <a:srgbClr val="FF0000"/>
                              </a:solidFill>
                              <a:latin typeface="Cambria Math" panose="02040503050406030204" pitchFamily="18" charset="0"/>
                            </a:rPr>
                            <m:t>)</m:t>
                          </m:r>
                        </m:e>
                      </m:nary>
                    </m:oMath>
                  </m:oMathPara>
                </a14:m>
                <a:endParaRPr lang="en-US" sz="2400" dirty="0"/>
              </a:p>
            </p:txBody>
          </p:sp>
        </mc:Choice>
        <mc:Fallback>
          <p:sp>
            <p:nvSpPr>
              <p:cNvPr id="4098" name="Object 4">
                <a:extLst>
                  <a:ext uri="{FF2B5EF4-FFF2-40B4-BE49-F238E27FC236}">
                    <a16:creationId xmlns:a16="http://schemas.microsoft.com/office/drawing/2014/main" id="{EDA3380D-8EAC-441E-AFA7-30C9A7EAD0F3}"/>
                  </a:ext>
                </a:extLst>
              </p:cNvPr>
              <p:cNvSpPr txBox="1">
                <a:spLocks noRot="1" noChangeAspect="1" noMove="1" noResize="1" noEditPoints="1" noAdjustHandles="1" noChangeArrowheads="1" noChangeShapeType="1" noTextEdit="1"/>
              </p:cNvSpPr>
              <p:nvPr/>
            </p:nvSpPr>
            <p:spPr bwMode="auto">
              <a:xfrm>
                <a:off x="3028950" y="3048000"/>
                <a:ext cx="6134100" cy="11430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Rectangle 9">
                <a:extLst>
                  <a:ext uri="{FF2B5EF4-FFF2-40B4-BE49-F238E27FC236}">
                    <a16:creationId xmlns:a16="http://schemas.microsoft.com/office/drawing/2014/main" id="{8977F700-0A7D-F98E-0D02-419AFEF2E6DE}"/>
                  </a:ext>
                </a:extLst>
              </p:cNvPr>
              <p:cNvSpPr>
                <a:spLocks noChangeArrowheads="1"/>
              </p:cNvSpPr>
              <p:nvPr/>
            </p:nvSpPr>
            <p:spPr bwMode="auto">
              <a:xfrm>
                <a:off x="1638300" y="4285327"/>
                <a:ext cx="8915400" cy="1277273"/>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600"/>
                  </a:spcBef>
                </a:pPr>
                <a:r>
                  <a:rPr lang="en-US" altLang="en-US" sz="2400" i="1" dirty="0">
                    <a:latin typeface="Calibri" panose="020F0502020204030204" pitchFamily="34" charset="0"/>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(Please, turn, your, homework, in)</a:t>
                </a:r>
              </a:p>
              <a:p>
                <a:pPr>
                  <a:spcBef>
                    <a:spcPts val="600"/>
                  </a:spcBef>
                </a:pPr>
                <a:r>
                  <a:rPr lang="en-US" altLang="en-US" sz="2400" dirty="0">
                    <a:solidFill>
                      <a:schemeClr val="tx1"/>
                    </a:solidFill>
                    <a:latin typeface="Calibri" panose="020F0502020204030204" pitchFamily="34" charset="0"/>
                  </a:rPr>
                  <a:t>= </a:t>
                </a:r>
                <a14:m>
                  <m:oMath xmlns:m="http://schemas.openxmlformats.org/officeDocument/2006/math">
                    <m:r>
                      <a:rPr lang="en-US" altLang="en-US" sz="2400" i="1" dirty="0">
                        <a:solidFill>
                          <a:schemeClr val="tx1"/>
                        </a:solidFill>
                        <a:latin typeface="Cambria Math" panose="02040503050406030204" pitchFamily="18" charset="0"/>
                      </a:rPr>
                      <m:t>𝑃</m:t>
                    </m:r>
                  </m:oMath>
                </a14:m>
                <a:r>
                  <a:rPr lang="en-US" altLang="en-US" sz="2400" dirty="0">
                    <a:solidFill>
                      <a:schemeClr val="tx1"/>
                    </a:solidFill>
                    <a:latin typeface="Calibri" panose="020F0502020204030204" pitchFamily="34" charset="0"/>
                  </a:rPr>
                  <a:t>(Please) </a:t>
                </a:r>
                <a:r>
                  <a:rPr lang="en-US" altLang="en-US" sz="2400" dirty="0">
                    <a:solidFill>
                      <a:schemeClr val="tx1"/>
                    </a:solidFill>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(turn | Please)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(your | turn)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(homework | your)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(in | homework)</a:t>
                </a:r>
              </a:p>
            </p:txBody>
          </p:sp>
        </mc:Choice>
        <mc:Fallback>
          <p:sp>
            <p:nvSpPr>
              <p:cNvPr id="3" name="Rectangle 9">
                <a:extLst>
                  <a:ext uri="{FF2B5EF4-FFF2-40B4-BE49-F238E27FC236}">
                    <a16:creationId xmlns:a16="http://schemas.microsoft.com/office/drawing/2014/main" id="{8977F700-0A7D-F98E-0D02-419AFEF2E6DE}"/>
                  </a:ext>
                </a:extLst>
              </p:cNvPr>
              <p:cNvSpPr>
                <a:spLocks noRot="1" noChangeAspect="1" noMove="1" noResize="1" noEditPoints="1" noAdjustHandles="1" noChangeArrowheads="1" noChangeShapeType="1" noTextEdit="1"/>
              </p:cNvSpPr>
              <p:nvPr/>
            </p:nvSpPr>
            <p:spPr bwMode="auto">
              <a:xfrm>
                <a:off x="1638300" y="4285327"/>
                <a:ext cx="8915400" cy="1277273"/>
              </a:xfrm>
              <a:prstGeom prst="rect">
                <a:avLst/>
              </a:prstGeom>
              <a:blipFill>
                <a:blip r:embed="rId4"/>
                <a:stretch>
                  <a:fillRect l="-1094" t="-3810" r="-137" b="-1000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2" name="Rectangle: Rounded Corners 1">
            <a:extLst>
              <a:ext uri="{FF2B5EF4-FFF2-40B4-BE49-F238E27FC236}">
                <a16:creationId xmlns:a16="http://schemas.microsoft.com/office/drawing/2014/main" id="{8C7CF10E-E062-58F5-1BAD-0640368EE5F4}"/>
              </a:ext>
            </a:extLst>
          </p:cNvPr>
          <p:cNvSpPr/>
          <p:nvPr/>
        </p:nvSpPr>
        <p:spPr bwMode="auto">
          <a:xfrm>
            <a:off x="1905000" y="4724400"/>
            <a:ext cx="1219200" cy="457200"/>
          </a:xfrm>
          <a:prstGeom prst="roundRect">
            <a:avLst/>
          </a:prstGeom>
          <a:solidFill>
            <a:srgbClr val="FFFF00">
              <a:alpha val="20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Arial" charset="0"/>
              <a:ea typeface="新細明體" pitchFamily="18" charset="-12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27651">
                                            <p:txEl>
                                              <p:pRg st="8" end="8"/>
                                            </p:txEl>
                                          </p:spTgt>
                                        </p:tgtEl>
                                        <p:attrNameLst>
                                          <p:attrName>style.visibility</p:attrName>
                                        </p:attrNameLst>
                                      </p:cBhvr>
                                      <p:to>
                                        <p:strVal val="visible"/>
                                      </p:to>
                                    </p:set>
                                    <p:animEffect transition="in" filter="checkerboard(across)">
                                      <p:cBhvr>
                                        <p:cTn id="12" dur="500"/>
                                        <p:tgtEl>
                                          <p:spTgt spid="276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a:extLst>
              <a:ext uri="{FF2B5EF4-FFF2-40B4-BE49-F238E27FC236}">
                <a16:creationId xmlns:a16="http://schemas.microsoft.com/office/drawing/2014/main" id="{E215C191-0AB3-42A3-BA0B-2F8001622D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2932169-EC1A-4DFD-B3C7-1F32617A2E89}" type="slidenum">
              <a:rPr kumimoji="0" lang="zh-TW" altLang="en-US" sz="1200">
                <a:latin typeface="+mn-lt"/>
              </a:rPr>
              <a:pPr/>
              <a:t>13</a:t>
            </a:fld>
            <a:endParaRPr kumimoji="0" lang="en-US" altLang="zh-TW" sz="1200">
              <a:latin typeface="+mn-lt"/>
            </a:endParaRPr>
          </a:p>
        </p:txBody>
      </p:sp>
      <p:sp>
        <p:nvSpPr>
          <p:cNvPr id="5125" name="Rectangle 2">
            <a:extLst>
              <a:ext uri="{FF2B5EF4-FFF2-40B4-BE49-F238E27FC236}">
                <a16:creationId xmlns:a16="http://schemas.microsoft.com/office/drawing/2014/main" id="{88AE282B-13D6-47BE-A4A3-30FDDCC10B15}"/>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r>
              <a:rPr lang="en-US" altLang="zh-CN" dirty="0"/>
              <a:t>Maximum Likelihood Estimation (MLE)</a:t>
            </a:r>
          </a:p>
          <a:p>
            <a:pPr lvl="1" eaLnBrk="1" hangingPunct="1">
              <a:spcBef>
                <a:spcPts val="600"/>
              </a:spcBef>
            </a:pPr>
            <a:endParaRPr lang="en-US" altLang="zh-CN" dirty="0"/>
          </a:p>
        </p:txBody>
      </p:sp>
      <p:sp>
        <p:nvSpPr>
          <p:cNvPr id="5126" name="Rectangle 3">
            <a:extLst>
              <a:ext uri="{FF2B5EF4-FFF2-40B4-BE49-F238E27FC236}">
                <a16:creationId xmlns:a16="http://schemas.microsoft.com/office/drawing/2014/main" id="{DC81F766-EC14-43F4-8595-55EA839A3237}"/>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5122" name="Object 6">
                <a:extLst>
                  <a:ext uri="{FF2B5EF4-FFF2-40B4-BE49-F238E27FC236}">
                    <a16:creationId xmlns:a16="http://schemas.microsoft.com/office/drawing/2014/main" id="{0C69540C-CC23-4A86-B46A-00DC4AFB8F87}"/>
                  </a:ext>
                </a:extLst>
              </p:cNvPr>
              <p:cNvSpPr txBox="1"/>
              <p:nvPr/>
            </p:nvSpPr>
            <p:spPr bwMode="auto">
              <a:xfrm>
                <a:off x="1295400" y="2894012"/>
                <a:ext cx="4191001" cy="915988"/>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smtClean="0">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𝑤</m:t>
                          </m:r>
                        </m:e>
                        <m:sub>
                          <m:r>
                            <a:rPr lang="en-US" sz="2400" i="1">
                              <a:solidFill>
                                <a:srgbClr val="FF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𝑤</m:t>
                              </m:r>
                            </m:e>
                            <m:sub>
                              <m:r>
                                <a:rPr lang="en-US" sz="2400" i="1">
                                  <a:solidFill>
                                    <a:srgbClr val="FF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𝑤</m:t>
                              </m:r>
                            </m:sub>
                            <m:sup/>
                            <m:e>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𝑤</m:t>
                              </m:r>
                              <m:r>
                                <a:rPr lang="en-US" sz="2400" i="1">
                                  <a:solidFill>
                                    <a:srgbClr val="000000"/>
                                  </a:solidFill>
                                  <a:latin typeface="Cambria Math" panose="02040503050406030204" pitchFamily="18" charset="0"/>
                                </a:rPr>
                                <m:t>)</m:t>
                              </m:r>
                            </m:e>
                          </m:nary>
                        </m:den>
                      </m:f>
                    </m:oMath>
                  </m:oMathPara>
                </a14:m>
                <a:endParaRPr lang="en-US" sz="2400" dirty="0"/>
              </a:p>
            </p:txBody>
          </p:sp>
        </mc:Choice>
        <mc:Fallback>
          <p:sp>
            <p:nvSpPr>
              <p:cNvPr id="5122" name="Object 6">
                <a:extLst>
                  <a:ext uri="{FF2B5EF4-FFF2-40B4-BE49-F238E27FC236}">
                    <a16:creationId xmlns:a16="http://schemas.microsoft.com/office/drawing/2014/main" id="{0C69540C-CC23-4A86-B46A-00DC4AFB8F87}"/>
                  </a:ext>
                </a:extLst>
              </p:cNvPr>
              <p:cNvSpPr txBox="1">
                <a:spLocks noRot="1" noChangeAspect="1" noMove="1" noResize="1" noEditPoints="1" noAdjustHandles="1" noChangeArrowheads="1" noChangeShapeType="1" noTextEdit="1"/>
              </p:cNvSpPr>
              <p:nvPr/>
            </p:nvSpPr>
            <p:spPr bwMode="auto">
              <a:xfrm>
                <a:off x="1295400" y="2894012"/>
                <a:ext cx="4191001" cy="915988"/>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3" name="Group 17">
            <a:extLst>
              <a:ext uri="{FF2B5EF4-FFF2-40B4-BE49-F238E27FC236}">
                <a16:creationId xmlns:a16="http://schemas.microsoft.com/office/drawing/2014/main" id="{AF4B3228-1544-4B7D-B43E-FD20405BB388}"/>
              </a:ext>
            </a:extLst>
          </p:cNvPr>
          <p:cNvGrpSpPr>
            <a:grpSpLocks/>
          </p:cNvGrpSpPr>
          <p:nvPr/>
        </p:nvGrpSpPr>
        <p:grpSpPr bwMode="auto">
          <a:xfrm>
            <a:off x="6777039" y="2819205"/>
            <a:ext cx="4576760" cy="2034383"/>
            <a:chOff x="6572542" y="3504954"/>
            <a:chExt cx="4576760" cy="2035280"/>
          </a:xfrm>
        </p:grpSpPr>
        <p:sp>
          <p:nvSpPr>
            <p:cNvPr id="5130" name="Rectangle 13">
              <a:extLst>
                <a:ext uri="{FF2B5EF4-FFF2-40B4-BE49-F238E27FC236}">
                  <a16:creationId xmlns:a16="http://schemas.microsoft.com/office/drawing/2014/main" id="{203BC175-0D3F-4CCD-BE03-485147078E5F}"/>
                </a:ext>
              </a:extLst>
            </p:cNvPr>
            <p:cNvSpPr>
              <a:spLocks noChangeArrowheads="1"/>
            </p:cNvSpPr>
            <p:nvPr/>
          </p:nvSpPr>
          <p:spPr bwMode="auto">
            <a:xfrm>
              <a:off x="6615403" y="3504954"/>
              <a:ext cx="4533899" cy="12008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zh-CN" sz="2400" dirty="0">
                  <a:latin typeface="Calibri" panose="020F0502020204030204" pitchFamily="34" charset="0"/>
                  <a:cs typeface="Calibri" panose="020F0502020204030204" pitchFamily="34" charset="0"/>
                </a:rPr>
                <a:t>We get these counts from the </a:t>
              </a:r>
              <a:r>
                <a:rPr lang="en-US" altLang="zh-CN" sz="2400" dirty="0">
                  <a:solidFill>
                    <a:srgbClr val="FF0000"/>
                  </a:solidFill>
                  <a:latin typeface="Calibri" panose="020F0502020204030204" pitchFamily="34" charset="0"/>
                  <a:cs typeface="Calibri" panose="020F0502020204030204" pitchFamily="34" charset="0"/>
                </a:rPr>
                <a:t>corpus </a:t>
              </a:r>
              <a:r>
                <a:rPr lang="en-US" altLang="zh-CN" sz="2400" dirty="0">
                  <a:latin typeface="Calibri" panose="020F0502020204030204" pitchFamily="34" charset="0"/>
                  <a:cs typeface="Calibri" panose="020F0502020204030204" pitchFamily="34" charset="0"/>
                </a:rPr>
                <a:t>(i.e., </a:t>
              </a:r>
              <a:r>
                <a:rPr lang="en-US" altLang="en-US" sz="2400" dirty="0">
                  <a:latin typeface="Calibri" panose="020F0502020204030204" pitchFamily="34" charset="0"/>
                  <a:cs typeface="Calibri" panose="020F0502020204030204" pitchFamily="34" charset="0"/>
                </a:rPr>
                <a:t>a collection of written texts</a:t>
              </a:r>
              <a:r>
                <a:rPr lang="en-US" altLang="zh-CN" sz="2400" dirty="0">
                  <a:latin typeface="Calibri" panose="020F0502020204030204" pitchFamily="34" charset="0"/>
                  <a:cs typeface="Calibri" panose="020F0502020204030204" pitchFamily="34" charset="0"/>
                </a:rPr>
                <a:t>).</a:t>
              </a:r>
              <a:endParaRPr lang="en-US" altLang="en-US" sz="2400" dirty="0">
                <a:latin typeface="Calibri" panose="020F0502020204030204" pitchFamily="34" charset="0"/>
                <a:cs typeface="Calibri" panose="020F0502020204030204" pitchFamily="34" charset="0"/>
              </a:endParaRPr>
            </a:p>
          </p:txBody>
        </p:sp>
        <p:cxnSp>
          <p:nvCxnSpPr>
            <p:cNvPr id="5131" name="Straight Arrow Connector 15">
              <a:extLst>
                <a:ext uri="{FF2B5EF4-FFF2-40B4-BE49-F238E27FC236}">
                  <a16:creationId xmlns:a16="http://schemas.microsoft.com/office/drawing/2014/main" id="{FC13E1F9-1C91-4475-AE3B-E167C9692C71}"/>
                </a:ext>
              </a:extLst>
            </p:cNvPr>
            <p:cNvCxnSpPr>
              <a:cxnSpLocks noChangeShapeType="1"/>
            </p:cNvCxnSpPr>
            <p:nvPr/>
          </p:nvCxnSpPr>
          <p:spPr bwMode="auto">
            <a:xfrm flipH="1">
              <a:off x="6572542" y="4744864"/>
              <a:ext cx="607218" cy="795370"/>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grpSp>
        <p:nvGrpSpPr>
          <p:cNvPr id="5" name="组合 4">
            <a:extLst>
              <a:ext uri="{FF2B5EF4-FFF2-40B4-BE49-F238E27FC236}">
                <a16:creationId xmlns:a16="http://schemas.microsoft.com/office/drawing/2014/main" id="{C7C569A1-A950-415F-AF15-CE39F57D2C42}"/>
              </a:ext>
            </a:extLst>
          </p:cNvPr>
          <p:cNvGrpSpPr/>
          <p:nvPr/>
        </p:nvGrpSpPr>
        <p:grpSpPr>
          <a:xfrm>
            <a:off x="1320800" y="4032250"/>
            <a:ext cx="3703638" cy="1606550"/>
            <a:chOff x="1168401" y="4572000"/>
            <a:chExt cx="3703638" cy="1606550"/>
          </a:xfrm>
        </p:grpSpPr>
        <mc:AlternateContent xmlns:mc="http://schemas.openxmlformats.org/markup-compatibility/2006" xmlns:a14="http://schemas.microsoft.com/office/drawing/2010/main">
          <mc:Choice Requires="a14">
            <p:sp>
              <p:nvSpPr>
                <p:cNvPr id="5123" name="Object 4">
                  <a:extLst>
                    <a:ext uri="{FF2B5EF4-FFF2-40B4-BE49-F238E27FC236}">
                      <a16:creationId xmlns:a16="http://schemas.microsoft.com/office/drawing/2014/main" id="{853DB7D3-FF87-4C4C-A8D9-AA3ACEFBBD5A}"/>
                    </a:ext>
                  </a:extLst>
                </p:cNvPr>
                <p:cNvSpPr txBox="1"/>
                <p:nvPr/>
              </p:nvSpPr>
              <p:spPr bwMode="auto">
                <a:xfrm>
                  <a:off x="1168401" y="5268912"/>
                  <a:ext cx="3703638" cy="909638"/>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den>
                        </m:f>
                      </m:oMath>
                    </m:oMathPara>
                  </a14:m>
                  <a:endParaRPr lang="en-US" sz="2400" dirty="0"/>
                </a:p>
              </p:txBody>
            </p:sp>
          </mc:Choice>
          <mc:Fallback xmlns="">
            <p:sp>
              <p:nvSpPr>
                <p:cNvPr id="5123" name="Object 4">
                  <a:extLst>
                    <a:ext uri="{FF2B5EF4-FFF2-40B4-BE49-F238E27FC236}">
                      <a16:creationId xmlns:a16="http://schemas.microsoft.com/office/drawing/2014/main" id="{853DB7D3-FF87-4C4C-A8D9-AA3ACEFBBD5A}"/>
                    </a:ext>
                  </a:extLst>
                </p:cNvPr>
                <p:cNvSpPr txBox="1">
                  <a:spLocks noRot="1" noChangeAspect="1" noMove="1" noResize="1" noEditPoints="1" noAdjustHandles="1" noChangeArrowheads="1" noChangeShapeType="1" noTextEdit="1"/>
                </p:cNvSpPr>
                <p:nvPr/>
              </p:nvSpPr>
              <p:spPr bwMode="auto">
                <a:xfrm>
                  <a:off x="1168401" y="5268912"/>
                  <a:ext cx="3703638" cy="909638"/>
                </a:xfrm>
                <a:prstGeom prst="rect">
                  <a:avLst/>
                </a:prstGeom>
                <a:blipFill>
                  <a:blip r:embed="rId4"/>
                  <a:stretch>
                    <a:fillRect/>
                  </a:stretch>
                </a:blipFill>
                <a:ln>
                  <a:noFill/>
                </a:ln>
                <a:effectLst/>
              </p:spPr>
              <p:txBody>
                <a:bodyPr/>
                <a:lstStyle/>
                <a:p>
                  <a:r>
                    <a:rPr lang="en-US">
                      <a:noFill/>
                    </a:rPr>
                    <a:t> </a:t>
                  </a:r>
                </a:p>
              </p:txBody>
            </p:sp>
          </mc:Fallback>
        </mc:AlternateContent>
        <p:sp>
          <p:nvSpPr>
            <p:cNvPr id="4" name="箭头: 下 3">
              <a:extLst>
                <a:ext uri="{FF2B5EF4-FFF2-40B4-BE49-F238E27FC236}">
                  <a16:creationId xmlns:a16="http://schemas.microsoft.com/office/drawing/2014/main" id="{B5B11381-2ACE-4ADA-A3E9-C081C59EAB50}"/>
                </a:ext>
              </a:extLst>
            </p:cNvPr>
            <p:cNvSpPr/>
            <p:nvPr/>
          </p:nvSpPr>
          <p:spPr bwMode="auto">
            <a:xfrm>
              <a:off x="2133600" y="4572000"/>
              <a:ext cx="457200" cy="533400"/>
            </a:xfrm>
            <a:prstGeom prst="downArrow">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dirty="0">
                <a:latin typeface="Arial" charset="0"/>
              </a:endParaRPr>
            </a:p>
          </p:txBody>
        </p:sp>
      </p:grpSp>
      <p:grpSp>
        <p:nvGrpSpPr>
          <p:cNvPr id="8" name="组合 7">
            <a:extLst>
              <a:ext uri="{FF2B5EF4-FFF2-40B4-BE49-F238E27FC236}">
                <a16:creationId xmlns:a16="http://schemas.microsoft.com/office/drawing/2014/main" id="{75CD22B0-80F5-4390-A21E-09005324A7BD}"/>
              </a:ext>
            </a:extLst>
          </p:cNvPr>
          <p:cNvGrpSpPr/>
          <p:nvPr/>
        </p:nvGrpSpPr>
        <p:grpSpPr>
          <a:xfrm>
            <a:off x="4114800" y="4044600"/>
            <a:ext cx="2433637" cy="822960"/>
            <a:chOff x="4343399" y="4503388"/>
            <a:chExt cx="2433637" cy="822960"/>
          </a:xfrm>
        </p:grpSpPr>
        <p:sp>
          <p:nvSpPr>
            <p:cNvPr id="5134" name="Rounded Rectangle 12">
              <a:extLst>
                <a:ext uri="{FF2B5EF4-FFF2-40B4-BE49-F238E27FC236}">
                  <a16:creationId xmlns:a16="http://schemas.microsoft.com/office/drawing/2014/main" id="{F18EDAE3-426B-497B-A096-FFD54AD5106A}"/>
                </a:ext>
              </a:extLst>
            </p:cNvPr>
            <p:cNvSpPr>
              <a:spLocks noChangeArrowheads="1"/>
            </p:cNvSpPr>
            <p:nvPr/>
          </p:nvSpPr>
          <p:spPr bwMode="auto">
            <a:xfrm>
              <a:off x="5405436" y="4503388"/>
              <a:ext cx="1371600" cy="822960"/>
            </a:xfrm>
            <a:prstGeom prst="roundRect">
              <a:avLst>
                <a:gd name="adj" fmla="val 16667"/>
              </a:avLst>
            </a:prstGeom>
            <a:solidFill>
              <a:srgbClr val="FFFFCC"/>
            </a:solidFill>
            <a:ln w="9525" algn="ctr">
              <a:solidFill>
                <a:srgbClr val="CC9900"/>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dirty="0">
                  <a:solidFill>
                    <a:srgbClr val="FF0000"/>
                  </a:solidFill>
                  <a:latin typeface="Calibri" panose="020F0502020204030204" pitchFamily="34" charset="0"/>
                  <a:cs typeface="Calibri" panose="020F0502020204030204" pitchFamily="34" charset="0"/>
                </a:rPr>
                <a:t>Bi-Gram </a:t>
              </a:r>
            </a:p>
            <a:p>
              <a:pPr algn="ctr" eaLnBrk="1" hangingPunct="1"/>
              <a:r>
                <a:rPr lang="en-US" altLang="zh-TW" sz="2000" dirty="0">
                  <a:solidFill>
                    <a:srgbClr val="FF0000"/>
                  </a:solidFill>
                  <a:latin typeface="Calibri" panose="020F0502020204030204" pitchFamily="34" charset="0"/>
                  <a:cs typeface="Calibri" panose="020F0502020204030204" pitchFamily="34" charset="0"/>
                </a:rPr>
                <a:t>Count</a:t>
              </a:r>
            </a:p>
          </p:txBody>
        </p:sp>
        <p:sp>
          <p:nvSpPr>
            <p:cNvPr id="5132" name="Freeform 7">
              <a:extLst>
                <a:ext uri="{FF2B5EF4-FFF2-40B4-BE49-F238E27FC236}">
                  <a16:creationId xmlns:a16="http://schemas.microsoft.com/office/drawing/2014/main" id="{2061E081-4E60-43A4-A532-36A47A76AAF2}"/>
                </a:ext>
              </a:extLst>
            </p:cNvPr>
            <p:cNvSpPr>
              <a:spLocks/>
            </p:cNvSpPr>
            <p:nvPr/>
          </p:nvSpPr>
          <p:spPr bwMode="auto">
            <a:xfrm>
              <a:off x="4343399" y="4827588"/>
              <a:ext cx="1062037" cy="355600"/>
            </a:xfrm>
            <a:custGeom>
              <a:avLst/>
              <a:gdLst>
                <a:gd name="T0" fmla="*/ 2147483647 w 672"/>
                <a:gd name="T1" fmla="*/ 2147483647 h 224"/>
                <a:gd name="T2" fmla="*/ 2147483647 w 672"/>
                <a:gd name="T3" fmla="*/ 2147483647 h 224"/>
                <a:gd name="T4" fmla="*/ 0 w 672"/>
                <a:gd name="T5" fmla="*/ 2147483647 h 224"/>
                <a:gd name="T6" fmla="*/ 0 60000 65536"/>
                <a:gd name="T7" fmla="*/ 0 60000 65536"/>
                <a:gd name="T8" fmla="*/ 0 60000 65536"/>
                <a:gd name="T9" fmla="*/ 0 w 672"/>
                <a:gd name="T10" fmla="*/ 0 h 224"/>
                <a:gd name="T11" fmla="*/ 672 w 672"/>
                <a:gd name="T12" fmla="*/ 224 h 224"/>
              </a:gdLst>
              <a:ahLst/>
              <a:cxnLst>
                <a:cxn ang="T6">
                  <a:pos x="T0" y="T1"/>
                </a:cxn>
                <a:cxn ang="T7">
                  <a:pos x="T2" y="T3"/>
                </a:cxn>
                <a:cxn ang="T8">
                  <a:pos x="T4" y="T5"/>
                </a:cxn>
              </a:cxnLst>
              <a:rect l="T9" t="T10" r="T11" b="T12"/>
              <a:pathLst>
                <a:path w="672" h="224">
                  <a:moveTo>
                    <a:pt x="672" y="32"/>
                  </a:moveTo>
                  <a:cubicBezTo>
                    <a:pt x="536" y="16"/>
                    <a:pt x="400" y="0"/>
                    <a:pt x="288" y="32"/>
                  </a:cubicBezTo>
                  <a:cubicBezTo>
                    <a:pt x="176" y="64"/>
                    <a:pt x="48" y="192"/>
                    <a:pt x="0" y="224"/>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dirty="0"/>
            </a:p>
          </p:txBody>
        </p:sp>
      </p:grpSp>
      <p:grpSp>
        <p:nvGrpSpPr>
          <p:cNvPr id="9" name="组合 8">
            <a:extLst>
              <a:ext uri="{FF2B5EF4-FFF2-40B4-BE49-F238E27FC236}">
                <a16:creationId xmlns:a16="http://schemas.microsoft.com/office/drawing/2014/main" id="{F6C82535-3F2B-4661-8A35-F417E7292507}"/>
              </a:ext>
            </a:extLst>
          </p:cNvPr>
          <p:cNvGrpSpPr/>
          <p:nvPr/>
        </p:nvGrpSpPr>
        <p:grpSpPr>
          <a:xfrm>
            <a:off x="4114800" y="5196840"/>
            <a:ext cx="2662239" cy="822960"/>
            <a:chOff x="4343399" y="5503228"/>
            <a:chExt cx="2662239" cy="822960"/>
          </a:xfrm>
        </p:grpSpPr>
        <p:sp>
          <p:nvSpPr>
            <p:cNvPr id="5133" name="Freeform 10">
              <a:extLst>
                <a:ext uri="{FF2B5EF4-FFF2-40B4-BE49-F238E27FC236}">
                  <a16:creationId xmlns:a16="http://schemas.microsoft.com/office/drawing/2014/main" id="{085C89DD-29FA-4219-A6D2-64603B49EB0A}"/>
                </a:ext>
              </a:extLst>
            </p:cNvPr>
            <p:cNvSpPr>
              <a:spLocks/>
            </p:cNvSpPr>
            <p:nvPr/>
          </p:nvSpPr>
          <p:spPr bwMode="auto">
            <a:xfrm>
              <a:off x="4343399" y="5792788"/>
              <a:ext cx="1290638" cy="381000"/>
            </a:xfrm>
            <a:custGeom>
              <a:avLst/>
              <a:gdLst>
                <a:gd name="T0" fmla="*/ 2147483647 w 1392"/>
                <a:gd name="T1" fmla="*/ 0 h 256"/>
                <a:gd name="T2" fmla="*/ 2147483647 w 1392"/>
                <a:gd name="T3" fmla="*/ 2147483647 h 256"/>
                <a:gd name="T4" fmla="*/ 2147483647 w 1392"/>
                <a:gd name="T5" fmla="*/ 2147483647 h 256"/>
                <a:gd name="T6" fmla="*/ 0 w 1392"/>
                <a:gd name="T7" fmla="*/ 2147483647 h 256"/>
                <a:gd name="T8" fmla="*/ 0 60000 65536"/>
                <a:gd name="T9" fmla="*/ 0 60000 65536"/>
                <a:gd name="T10" fmla="*/ 0 60000 65536"/>
                <a:gd name="T11" fmla="*/ 0 60000 65536"/>
                <a:gd name="T12" fmla="*/ 0 w 1392"/>
                <a:gd name="T13" fmla="*/ 0 h 256"/>
                <a:gd name="T14" fmla="*/ 1392 w 1392"/>
                <a:gd name="T15" fmla="*/ 256 h 256"/>
              </a:gdLst>
              <a:ahLst/>
              <a:cxnLst>
                <a:cxn ang="T8">
                  <a:pos x="T0" y="T1"/>
                </a:cxn>
                <a:cxn ang="T9">
                  <a:pos x="T2" y="T3"/>
                </a:cxn>
                <a:cxn ang="T10">
                  <a:pos x="T4" y="T5"/>
                </a:cxn>
                <a:cxn ang="T11">
                  <a:pos x="T6" y="T7"/>
                </a:cxn>
              </a:cxnLst>
              <a:rect l="T12" t="T13" r="T14" b="T15"/>
              <a:pathLst>
                <a:path w="1392" h="256">
                  <a:moveTo>
                    <a:pt x="1392" y="0"/>
                  </a:moveTo>
                  <a:cubicBezTo>
                    <a:pt x="1172" y="76"/>
                    <a:pt x="952" y="152"/>
                    <a:pt x="768" y="192"/>
                  </a:cubicBezTo>
                  <a:cubicBezTo>
                    <a:pt x="584" y="232"/>
                    <a:pt x="416" y="256"/>
                    <a:pt x="288" y="240"/>
                  </a:cubicBezTo>
                  <a:cubicBezTo>
                    <a:pt x="160" y="224"/>
                    <a:pt x="48" y="120"/>
                    <a:pt x="0" y="96"/>
                  </a:cubicBezTo>
                </a:path>
              </a:pathLst>
            </a:custGeom>
            <a:noFill/>
            <a:ln w="38100" cmpd="sng">
              <a:solidFill>
                <a:srgbClr val="FF00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5" name="Rounded Rectangle 13">
              <a:extLst>
                <a:ext uri="{FF2B5EF4-FFF2-40B4-BE49-F238E27FC236}">
                  <a16:creationId xmlns:a16="http://schemas.microsoft.com/office/drawing/2014/main" id="{A21B757D-6501-4340-B2A1-ABDFCF7299AF}"/>
                </a:ext>
              </a:extLst>
            </p:cNvPr>
            <p:cNvSpPr>
              <a:spLocks noChangeArrowheads="1"/>
            </p:cNvSpPr>
            <p:nvPr/>
          </p:nvSpPr>
          <p:spPr bwMode="auto">
            <a:xfrm>
              <a:off x="5634038" y="5503228"/>
              <a:ext cx="1371600" cy="822960"/>
            </a:xfrm>
            <a:prstGeom prst="roundRect">
              <a:avLst>
                <a:gd name="adj" fmla="val 16667"/>
              </a:avLst>
            </a:prstGeom>
            <a:solidFill>
              <a:srgbClr val="FFFFCC"/>
            </a:solidFill>
            <a:ln w="9525" algn="ctr">
              <a:solidFill>
                <a:srgbClr val="CC9900"/>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TW" sz="2000" dirty="0">
                  <a:solidFill>
                    <a:srgbClr val="FF0000"/>
                  </a:solidFill>
                  <a:latin typeface="Calibri" panose="020F0502020204030204" pitchFamily="34" charset="0"/>
                  <a:cs typeface="Calibri" panose="020F0502020204030204" pitchFamily="34" charset="0"/>
                </a:rPr>
                <a:t>Uni-Gram </a:t>
              </a:r>
            </a:p>
            <a:p>
              <a:pPr algn="ctr" eaLnBrk="1" hangingPunct="1"/>
              <a:r>
                <a:rPr lang="en-US" altLang="zh-TW" sz="2000" dirty="0">
                  <a:solidFill>
                    <a:srgbClr val="FF0000"/>
                  </a:solidFill>
                  <a:latin typeface="Calibri" panose="020F0502020204030204" pitchFamily="34" charset="0"/>
                  <a:cs typeface="Calibri" panose="020F0502020204030204" pitchFamily="34" charset="0"/>
                </a:rPr>
                <a:t>Count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righ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Rectangle 9">
                <a:extLst>
                  <a:ext uri="{FF2B5EF4-FFF2-40B4-BE49-F238E27FC236}">
                    <a16:creationId xmlns:a16="http://schemas.microsoft.com/office/drawing/2014/main" id="{BCD36150-17C2-F09C-DC2A-B3F6DBC58823}"/>
                  </a:ext>
                </a:extLst>
              </p:cNvPr>
              <p:cNvSpPr>
                <a:spLocks noChangeArrowheads="1"/>
              </p:cNvSpPr>
              <p:nvPr/>
            </p:nvSpPr>
            <p:spPr bwMode="auto">
              <a:xfrm>
                <a:off x="1276350" y="4887368"/>
                <a:ext cx="9639300" cy="1277273"/>
              </a:xfrm>
              <a:prstGeom prst="rect">
                <a:avLst/>
              </a:prstGeom>
              <a:solidFill>
                <a:schemeClr val="bg1"/>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600"/>
                  </a:spcBef>
                </a:pPr>
                <a:r>
                  <a:rPr lang="en-US" altLang="en-US" sz="2400" i="1" dirty="0">
                    <a:latin typeface="Calibri" panose="020F0502020204030204" pitchFamily="34" charset="0"/>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(Please turn your homework in)</a:t>
                </a:r>
              </a:p>
              <a:p>
                <a:pPr>
                  <a:spcBef>
                    <a:spcPts val="600"/>
                  </a:spcBef>
                </a:pPr>
                <a:r>
                  <a:rPr lang="en-US" altLang="en-US" sz="2400" dirty="0">
                    <a:latin typeface="Calibri" panose="020F0502020204030204" pitchFamily="34" charset="0"/>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(Please | &lt;</a:t>
                </a:r>
                <a:r>
                  <a:rPr lang="en-US" altLang="en-US" sz="2400" dirty="0">
                    <a:solidFill>
                      <a:srgbClr val="FF0000"/>
                    </a:solidFill>
                    <a:latin typeface="Calibri" panose="020F0502020204030204" pitchFamily="34" charset="0"/>
                  </a:rPr>
                  <a:t>s</a:t>
                </a:r>
                <a:r>
                  <a:rPr lang="en-US" altLang="en-US" sz="2400" dirty="0">
                    <a:latin typeface="Calibri" panose="020F0502020204030204" pitchFamily="34" charset="0"/>
                  </a:rPr>
                  <a:t>&gt;)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(turn | Please)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(your | turn)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(homework | your)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(in | homework)</a:t>
                </a:r>
                <a:r>
                  <a:rPr lang="en-US" altLang="en-US" sz="2400" dirty="0">
                    <a:latin typeface="Calibri" panose="020F0502020204030204" pitchFamily="34" charset="0"/>
                    <a:sym typeface="Symbol" panose="05050102010706020507" pitchFamily="18" charset="2"/>
                  </a:rPr>
                  <a:t> 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(&lt;</a:t>
                </a:r>
                <a:r>
                  <a:rPr lang="en-US" altLang="en-US" sz="2400" dirty="0">
                    <a:solidFill>
                      <a:srgbClr val="FF0000"/>
                    </a:solidFill>
                    <a:latin typeface="Calibri" panose="020F0502020204030204" pitchFamily="34" charset="0"/>
                  </a:rPr>
                  <a:t>/s</a:t>
                </a:r>
                <a:r>
                  <a:rPr lang="en-US" altLang="en-US" sz="2400" dirty="0">
                    <a:latin typeface="Calibri" panose="020F0502020204030204" pitchFamily="34" charset="0"/>
                  </a:rPr>
                  <a:t>&gt; | in)</a:t>
                </a:r>
              </a:p>
            </p:txBody>
          </p:sp>
        </mc:Choice>
        <mc:Fallback xmlns="">
          <p:sp>
            <p:nvSpPr>
              <p:cNvPr id="3" name="Rectangle 9">
                <a:extLst>
                  <a:ext uri="{FF2B5EF4-FFF2-40B4-BE49-F238E27FC236}">
                    <a16:creationId xmlns:a16="http://schemas.microsoft.com/office/drawing/2014/main" id="{BCD36150-17C2-F09C-DC2A-B3F6DBC58823}"/>
                  </a:ext>
                </a:extLst>
              </p:cNvPr>
              <p:cNvSpPr>
                <a:spLocks noRot="1" noChangeAspect="1" noMove="1" noResize="1" noEditPoints="1" noAdjustHandles="1" noChangeArrowheads="1" noChangeShapeType="1" noTextEdit="1"/>
              </p:cNvSpPr>
              <p:nvPr/>
            </p:nvSpPr>
            <p:spPr bwMode="auto">
              <a:xfrm>
                <a:off x="1276350" y="4887368"/>
                <a:ext cx="9639300" cy="1277273"/>
              </a:xfrm>
              <a:prstGeom prst="rect">
                <a:avLst/>
              </a:prstGeom>
              <a:blipFill>
                <a:blip r:embed="rId3"/>
                <a:stretch>
                  <a:fillRect l="-948" t="-3828" b="-10526"/>
                </a:stretch>
              </a:blipFill>
              <a:ln>
                <a:noFill/>
              </a:ln>
            </p:spPr>
            <p:txBody>
              <a:bodyPr/>
              <a:lstStyle/>
              <a:p>
                <a:r>
                  <a:rPr lang="en-US">
                    <a:noFill/>
                  </a:rPr>
                  <a:t> </a:t>
                </a:r>
              </a:p>
            </p:txBody>
          </p:sp>
        </mc:Fallback>
      </mc:AlternateContent>
      <p:sp>
        <p:nvSpPr>
          <p:cNvPr id="5124" name="Slide Number Placeholder 4">
            <a:extLst>
              <a:ext uri="{FF2B5EF4-FFF2-40B4-BE49-F238E27FC236}">
                <a16:creationId xmlns:a16="http://schemas.microsoft.com/office/drawing/2014/main" id="{E215C191-0AB3-42A3-BA0B-2F8001622D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2932169-EC1A-4DFD-B3C7-1F32617A2E89}" type="slidenum">
              <a:rPr kumimoji="0" lang="zh-TW" altLang="en-US" sz="1200">
                <a:latin typeface="+mn-lt"/>
              </a:rPr>
              <a:pPr/>
              <a:t>14</a:t>
            </a:fld>
            <a:endParaRPr kumimoji="0" lang="en-US" altLang="zh-TW" sz="1200">
              <a:latin typeface="+mn-lt"/>
            </a:endParaRPr>
          </a:p>
        </p:txBody>
      </p:sp>
      <p:sp>
        <p:nvSpPr>
          <p:cNvPr id="5125" name="Rectangle 2">
            <a:extLst>
              <a:ext uri="{FF2B5EF4-FFF2-40B4-BE49-F238E27FC236}">
                <a16:creationId xmlns:a16="http://schemas.microsoft.com/office/drawing/2014/main" id="{88AE282B-13D6-47BE-A4A3-30FDDCC10B15}"/>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endParaRPr lang="en-US" altLang="zh-CN" dirty="0"/>
          </a:p>
        </p:txBody>
      </p:sp>
      <p:sp>
        <p:nvSpPr>
          <p:cNvPr id="5126" name="Rectangle 3">
            <a:extLst>
              <a:ext uri="{FF2B5EF4-FFF2-40B4-BE49-F238E27FC236}">
                <a16:creationId xmlns:a16="http://schemas.microsoft.com/office/drawing/2014/main" id="{DC81F766-EC14-43F4-8595-55EA839A3237}"/>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19" name="Object 4">
                <a:extLst>
                  <a:ext uri="{FF2B5EF4-FFF2-40B4-BE49-F238E27FC236}">
                    <a16:creationId xmlns:a16="http://schemas.microsoft.com/office/drawing/2014/main" id="{EDA3380D-8EAC-441E-AFA7-30C9A7EAD0F3}"/>
                  </a:ext>
                </a:extLst>
              </p:cNvPr>
              <p:cNvSpPr txBox="1"/>
              <p:nvPr/>
            </p:nvSpPr>
            <p:spPr bwMode="auto">
              <a:xfrm>
                <a:off x="5867400" y="3473278"/>
                <a:ext cx="3581400" cy="1133475"/>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sSubSup>
                      <m:r>
                        <a:rPr lang="en-US" sz="2400" i="1">
                          <a:solidFill>
                            <a:srgbClr val="000000"/>
                          </a:solidFill>
                          <a:latin typeface="Cambria Math" panose="02040503050406030204" pitchFamily="18" charset="0"/>
                        </a:rPr>
                        <m:t>)≈</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𝑤</m:t>
                              </m:r>
                            </m:e>
                            <m:sub>
                              <m:r>
                                <a:rPr lang="en-US" sz="2400" i="1">
                                  <a:solidFill>
                                    <a:srgbClr val="FF0000"/>
                                  </a:solidFill>
                                  <a:latin typeface="Cambria Math" panose="02040503050406030204" pitchFamily="18" charset="0"/>
                                </a:rPr>
                                <m:t>𝑘</m:t>
                              </m:r>
                              <m:r>
                                <a:rPr lang="en-US" sz="2400" i="1">
                                  <a:solidFill>
                                    <a:srgbClr val="FF0000"/>
                                  </a:solidFill>
                                  <a:latin typeface="Cambria Math" panose="02040503050406030204" pitchFamily="18" charset="0"/>
                                </a:rPr>
                                <m:t>−1</m:t>
                              </m:r>
                            </m:sub>
                          </m:sSub>
                          <m:r>
                            <a:rPr lang="en-US" sz="2400" i="1">
                              <a:solidFill>
                                <a:srgbClr val="000000"/>
                              </a:solidFill>
                              <a:latin typeface="Cambria Math" panose="02040503050406030204" pitchFamily="18" charset="0"/>
                            </a:rPr>
                            <m:t>)</m:t>
                          </m:r>
                        </m:e>
                      </m:nary>
                    </m:oMath>
                  </m:oMathPara>
                </a14:m>
                <a:endParaRPr lang="en-US" sz="2400" dirty="0"/>
              </a:p>
            </p:txBody>
          </p:sp>
        </mc:Choice>
        <mc:Fallback>
          <p:sp>
            <p:nvSpPr>
              <p:cNvPr id="19" name="Object 4">
                <a:extLst>
                  <a:ext uri="{FF2B5EF4-FFF2-40B4-BE49-F238E27FC236}">
                    <a16:creationId xmlns:a16="http://schemas.microsoft.com/office/drawing/2014/main" id="{EDA3380D-8EAC-441E-AFA7-30C9A7EAD0F3}"/>
                  </a:ext>
                </a:extLst>
              </p:cNvPr>
              <p:cNvSpPr txBox="1">
                <a:spLocks noRot="1" noChangeAspect="1" noMove="1" noResize="1" noEditPoints="1" noAdjustHandles="1" noChangeArrowheads="1" noChangeShapeType="1" noTextEdit="1"/>
              </p:cNvSpPr>
              <p:nvPr/>
            </p:nvSpPr>
            <p:spPr bwMode="auto">
              <a:xfrm>
                <a:off x="5867400" y="3473278"/>
                <a:ext cx="3581400" cy="1133475"/>
              </a:xfrm>
              <a:prstGeom prst="rect">
                <a:avLst/>
              </a:prstGeom>
              <a:blipFill>
                <a:blip r:embed="rId4"/>
                <a:stretch>
                  <a:fillRect/>
                </a:stretch>
              </a:blipFill>
              <a:ln>
                <a:noFill/>
              </a:ln>
              <a:effectLst/>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6EDDB03-A065-1868-978C-2623822B861A}"/>
              </a:ext>
            </a:extLst>
          </p:cNvPr>
          <p:cNvGrpSpPr/>
          <p:nvPr/>
        </p:nvGrpSpPr>
        <p:grpSpPr>
          <a:xfrm>
            <a:off x="838200" y="2209562"/>
            <a:ext cx="10515600" cy="2208103"/>
            <a:chOff x="838200" y="2209562"/>
            <a:chExt cx="10515600" cy="2208103"/>
          </a:xfrm>
        </p:grpSpPr>
        <p:sp>
          <p:nvSpPr>
            <p:cNvPr id="20" name="Rectangle 7">
              <a:extLst>
                <a:ext uri="{FF2B5EF4-FFF2-40B4-BE49-F238E27FC236}">
                  <a16:creationId xmlns:a16="http://schemas.microsoft.com/office/drawing/2014/main" id="{F7CD5D78-3A1C-4F1B-8951-5E5938D764FE}"/>
                </a:ext>
              </a:extLst>
            </p:cNvPr>
            <p:cNvSpPr/>
            <p:nvPr/>
          </p:nvSpPr>
          <p:spPr>
            <a:xfrm>
              <a:off x="838200" y="2209562"/>
              <a:ext cx="10515600" cy="1200329"/>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We often augment each sentence with a special symbol </a:t>
              </a:r>
              <a:r>
                <a:rPr lang="en-US" sz="2400" dirty="0">
                  <a:solidFill>
                    <a:srgbClr val="FF0000"/>
                  </a:solidFill>
                  <a:latin typeface="Calibri" panose="020F0502020204030204" pitchFamily="34" charset="0"/>
                  <a:cs typeface="Calibri" panose="020F0502020204030204" pitchFamily="34" charset="0"/>
                </a:rPr>
                <a:t>&lt;s&gt;</a:t>
              </a:r>
              <a:r>
                <a:rPr lang="en-US" sz="2400" dirty="0">
                  <a:latin typeface="Calibri" panose="020F0502020204030204" pitchFamily="34" charset="0"/>
                  <a:cs typeface="Calibri" panose="020F0502020204030204" pitchFamily="34" charset="0"/>
                </a:rPr>
                <a:t> at the beginning of the sentence, to give us the </a:t>
              </a:r>
              <a:r>
                <a:rPr lang="en-US" altLang="zh-CN" sz="2400" dirty="0">
                  <a:latin typeface="Calibri" panose="020F0502020204030204" pitchFamily="34" charset="0"/>
                  <a:cs typeface="Calibri" panose="020F0502020204030204" pitchFamily="34" charset="0"/>
                </a:rPr>
                <a:t>B</a:t>
              </a:r>
              <a:r>
                <a:rPr lang="en-US" sz="2400" dirty="0">
                  <a:latin typeface="Calibri" panose="020F0502020204030204" pitchFamily="34" charset="0"/>
                  <a:cs typeface="Calibri" panose="020F0502020204030204" pitchFamily="34" charset="0"/>
                </a:rPr>
                <a:t>i-gram context of the first word. We’ll also need a special end-symbol </a:t>
              </a:r>
              <a:r>
                <a:rPr lang="en-US" sz="2400" dirty="0">
                  <a:solidFill>
                    <a:srgbClr val="FF0000"/>
                  </a:solidFill>
                  <a:latin typeface="Calibri" panose="020F0502020204030204" pitchFamily="34" charset="0"/>
                  <a:cs typeface="Calibri" panose="020F0502020204030204" pitchFamily="34" charset="0"/>
                </a:rPr>
                <a:t>&lt;/s&gt;.</a:t>
              </a:r>
            </a:p>
          </p:txBody>
        </p:sp>
        <p:sp>
          <p:nvSpPr>
            <p:cNvPr id="28" name="AutoShape 13">
              <a:extLst>
                <a:ext uri="{FF2B5EF4-FFF2-40B4-BE49-F238E27FC236}">
                  <a16:creationId xmlns:a16="http://schemas.microsoft.com/office/drawing/2014/main" id="{C030C098-9587-4EC1-AB81-FEE3F9177AC4}"/>
                </a:ext>
              </a:extLst>
            </p:cNvPr>
            <p:cNvSpPr>
              <a:spLocks noChangeArrowheads="1"/>
            </p:cNvSpPr>
            <p:nvPr/>
          </p:nvSpPr>
          <p:spPr bwMode="auto">
            <a:xfrm>
              <a:off x="2590800" y="3594705"/>
              <a:ext cx="2346324" cy="822960"/>
            </a:xfrm>
            <a:prstGeom prst="wedgeRoundRectCallout">
              <a:avLst>
                <a:gd name="adj1" fmla="val -41991"/>
                <a:gd name="adj2" fmla="val -67605"/>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&lt;s&gt; and &lt;/s&gt; are pseudo-words.</a:t>
              </a:r>
            </a:p>
          </p:txBody>
        </p:sp>
      </p:grpSp>
    </p:spTree>
    <p:extLst>
      <p:ext uri="{BB962C8B-B14F-4D97-AF65-F5344CB8AC3E}">
        <p14:creationId xmlns:p14="http://schemas.microsoft.com/office/powerpoint/2010/main" val="275773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Slide Number Placeholder 4">
            <a:extLst>
              <a:ext uri="{FF2B5EF4-FFF2-40B4-BE49-F238E27FC236}">
                <a16:creationId xmlns:a16="http://schemas.microsoft.com/office/drawing/2014/main" id="{E215C191-0AB3-42A3-BA0B-2F8001622D63}"/>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2932169-EC1A-4DFD-B3C7-1F32617A2E89}" type="slidenum">
              <a:rPr kumimoji="0" lang="zh-TW" altLang="en-US" sz="1200">
                <a:latin typeface="+mn-lt"/>
              </a:rPr>
              <a:pPr/>
              <a:t>15</a:t>
            </a:fld>
            <a:endParaRPr kumimoji="0" lang="en-US" altLang="zh-TW" sz="1200">
              <a:latin typeface="+mn-lt"/>
            </a:endParaRPr>
          </a:p>
        </p:txBody>
      </p:sp>
      <p:sp>
        <p:nvSpPr>
          <p:cNvPr id="5125" name="Rectangle 2">
            <a:extLst>
              <a:ext uri="{FF2B5EF4-FFF2-40B4-BE49-F238E27FC236}">
                <a16:creationId xmlns:a16="http://schemas.microsoft.com/office/drawing/2014/main" id="{88AE282B-13D6-47BE-A4A3-30FDDCC10B15}"/>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r>
              <a:rPr lang="en-US" altLang="zh-CN" dirty="0"/>
              <a:t>Maximum Likelihood Estimation (MLE)</a:t>
            </a:r>
          </a:p>
          <a:p>
            <a:pPr lvl="1" eaLnBrk="1" hangingPunct="1">
              <a:spcBef>
                <a:spcPts val="600"/>
              </a:spcBef>
            </a:pPr>
            <a:endParaRPr lang="en-US" altLang="zh-CN" dirty="0"/>
          </a:p>
        </p:txBody>
      </p:sp>
      <p:sp>
        <p:nvSpPr>
          <p:cNvPr id="5126" name="Rectangle 3">
            <a:extLst>
              <a:ext uri="{FF2B5EF4-FFF2-40B4-BE49-F238E27FC236}">
                <a16:creationId xmlns:a16="http://schemas.microsoft.com/office/drawing/2014/main" id="{DC81F766-EC14-43F4-8595-55EA839A3237}"/>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2" name="Rectangle 3"/>
          <p:cNvSpPr txBox="1">
            <a:spLocks noChangeArrowheads="1"/>
          </p:cNvSpPr>
          <p:nvPr/>
        </p:nvSpPr>
        <p:spPr bwMode="auto">
          <a:xfrm>
            <a:off x="3390900" y="2749675"/>
            <a:ext cx="5410200" cy="1280160"/>
          </a:xfrm>
          <a:prstGeom prst="rect">
            <a:avLst/>
          </a:prstGeom>
          <a:solidFill>
            <a:srgbClr val="CCECFF"/>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a:lstStyle>
          <a:p>
            <a:pPr>
              <a:lnSpc>
                <a:spcPct val="90000"/>
              </a:lnSpc>
              <a:buFont typeface="Times" charset="0"/>
              <a:buNone/>
            </a:pPr>
            <a:r>
              <a:rPr kumimoji="0" lang="en-US" kern="0" dirty="0">
                <a:latin typeface="Calibri" charset="0"/>
              </a:rPr>
              <a:t>&lt;s&gt; I am Sam &lt;/s&gt;</a:t>
            </a:r>
          </a:p>
          <a:p>
            <a:pPr>
              <a:lnSpc>
                <a:spcPct val="90000"/>
              </a:lnSpc>
              <a:buFont typeface="Times" charset="0"/>
              <a:buNone/>
            </a:pPr>
            <a:r>
              <a:rPr kumimoji="0" lang="en-US" kern="0" dirty="0">
                <a:latin typeface="Calibri" charset="0"/>
              </a:rPr>
              <a:t>&lt;s&gt; Sam I am &lt;/s&gt;</a:t>
            </a:r>
          </a:p>
          <a:p>
            <a:pPr>
              <a:lnSpc>
                <a:spcPct val="90000"/>
              </a:lnSpc>
              <a:buFont typeface="Times" charset="0"/>
              <a:buNone/>
            </a:pPr>
            <a:r>
              <a:rPr kumimoji="0" lang="en-US" kern="0" dirty="0">
                <a:latin typeface="Calibri" charset="0"/>
              </a:rPr>
              <a:t>&lt;s&gt; I do not like green eggs and ham &lt;/s&gt;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95966E8-1D87-B346-9678-56A84024AD4F}"/>
                  </a:ext>
                </a:extLst>
              </p:cNvPr>
              <p:cNvSpPr txBox="1"/>
              <p:nvPr/>
            </p:nvSpPr>
            <p:spPr>
              <a:xfrm>
                <a:off x="1524000" y="4326623"/>
                <a:ext cx="9419766" cy="67056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𝑃</m:t>
                      </m:r>
                      <m:d>
                        <m:dPr>
                          <m:ctrlP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𝐼</m:t>
                          </m:r>
                        </m:e>
                        <m:e>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&lt;</m:t>
                          </m:r>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𝑠</m:t>
                          </m:r>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&gt;</m:t>
                          </m:r>
                        </m:e>
                      </m:d>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f>
                        <m:fPr>
                          <m:ctrlP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num>
                        <m:den>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den>
                      </m:f>
                      <m:r>
                        <a:rPr lang="en-US" sz="2000" i="1">
                          <a:solidFill>
                            <a:srgbClr val="000000"/>
                          </a:solidFill>
                          <a:latin typeface="Cambria Math" panose="02040503050406030204" pitchFamily="18" charset="0"/>
                        </a:rPr>
                        <m:t>=0.6</m:t>
                      </m:r>
                      <m:r>
                        <a:rPr lang="en-US" sz="2000" b="0" i="1" smtClean="0">
                          <a:solidFill>
                            <a:srgbClr val="000000"/>
                          </a:solidFill>
                          <a:latin typeface="Cambria Math" panose="02040503050406030204" pitchFamily="18" charset="0"/>
                        </a:rPr>
                        <m:t>7</m:t>
                      </m:r>
                      <m:r>
                        <a:rPr lang="en-US"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d>
                        <m:dPr>
                          <m:ctrlPr>
                            <a:rPr lang="en-US" sz="2000" i="1">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𝑆𝑎𝑚</m:t>
                          </m:r>
                        </m:e>
                        <m:e>
                          <m:r>
                            <a:rPr lang="en-US" sz="2000" i="1">
                              <a:solidFill>
                                <a:srgbClr val="000000"/>
                              </a:solidFill>
                              <a:latin typeface="Cambria Math" panose="02040503050406030204" pitchFamily="18" charset="0"/>
                            </a:rPr>
                            <m:t>&lt;</m:t>
                          </m:r>
                          <m:r>
                            <a:rPr lang="en-US" sz="2000" i="1">
                              <a:solidFill>
                                <a:srgbClr val="000000"/>
                              </a:solidFill>
                              <a:latin typeface="Cambria Math" panose="02040503050406030204" pitchFamily="18" charset="0"/>
                            </a:rPr>
                            <m:t>𝑠</m:t>
                          </m:r>
                          <m:r>
                            <a:rPr lang="en-US" sz="2000" i="1">
                              <a:solidFill>
                                <a:srgbClr val="000000"/>
                              </a:solidFill>
                              <a:latin typeface="Cambria Math" panose="02040503050406030204" pitchFamily="18" charset="0"/>
                            </a:rPr>
                            <m:t>&gt;</m:t>
                          </m:r>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r>
                            <a:rPr lang="en-US" sz="2000" i="1">
                              <a:solidFill>
                                <a:srgbClr val="000000"/>
                              </a:solidFill>
                              <a:latin typeface="Cambria Math" panose="02040503050406030204" pitchFamily="18" charset="0"/>
                            </a:rPr>
                            <m:t>3</m:t>
                          </m:r>
                        </m:den>
                      </m:f>
                      <m:r>
                        <a:rPr lang="en-US" sz="2000" b="0" i="1" smtClean="0">
                          <a:solidFill>
                            <a:srgbClr val="000000"/>
                          </a:solidFill>
                          <a:latin typeface="Cambria Math" panose="02040503050406030204" pitchFamily="18" charset="0"/>
                        </a:rPr>
                        <m:t>=0.33</m:t>
                      </m:r>
                      <m:r>
                        <a:rPr lang="en-US" sz="2000" b="0" i="0"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d>
                        <m:dPr>
                          <m:ctrlPr>
                            <a:rPr lang="en-US" sz="200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𝑎𝑚</m:t>
                          </m:r>
                        </m:e>
                        <m:e>
                          <m:r>
                            <a:rPr lang="en-US" sz="2000" b="0" i="1" smtClean="0">
                              <a:solidFill>
                                <a:srgbClr val="000000"/>
                              </a:solidFill>
                              <a:latin typeface="Cambria Math" panose="02040503050406030204" pitchFamily="18" charset="0"/>
                            </a:rPr>
                            <m:t>𝐼</m:t>
                          </m:r>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2</m:t>
                          </m:r>
                        </m:num>
                        <m:den>
                          <m:r>
                            <a:rPr lang="en-US" sz="2000" i="1">
                              <a:solidFill>
                                <a:srgbClr val="000000"/>
                              </a:solidFill>
                              <a:latin typeface="Cambria Math" panose="02040503050406030204" pitchFamily="18" charset="0"/>
                            </a:rPr>
                            <m:t>3</m:t>
                          </m:r>
                        </m:den>
                      </m:f>
                      <m:r>
                        <a:rPr lang="en-US" sz="2000" b="0" i="1" smtClean="0">
                          <a:solidFill>
                            <a:srgbClr val="000000"/>
                          </a:solidFill>
                          <a:latin typeface="Cambria Math" panose="02040503050406030204" pitchFamily="18" charset="0"/>
                        </a:rPr>
                        <m:t>=0.67</m:t>
                      </m:r>
                    </m:oMath>
                  </m:oMathPara>
                </a14:m>
                <a:endParaRPr lang="en-US" sz="1050" dirty="0"/>
              </a:p>
            </p:txBody>
          </p:sp>
        </mc:Choice>
        <mc:Fallback xmlns="">
          <p:sp>
            <p:nvSpPr>
              <p:cNvPr id="9" name="TextBox 8">
                <a:extLst>
                  <a:ext uri="{FF2B5EF4-FFF2-40B4-BE49-F238E27FC236}">
                    <a16:creationId xmlns:a16="http://schemas.microsoft.com/office/drawing/2014/main" id="{D95966E8-1D87-B346-9678-56A84024AD4F}"/>
                  </a:ext>
                </a:extLst>
              </p:cNvPr>
              <p:cNvSpPr txBox="1">
                <a:spLocks noRot="1" noChangeAspect="1" noMove="1" noResize="1" noEditPoints="1" noAdjustHandles="1" noChangeArrowheads="1" noChangeShapeType="1" noTextEdit="1"/>
              </p:cNvSpPr>
              <p:nvPr/>
            </p:nvSpPr>
            <p:spPr>
              <a:xfrm>
                <a:off x="1524000" y="4326623"/>
                <a:ext cx="9419766" cy="67056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435804-54C7-BC78-6D1A-BF319A32E594}"/>
                  </a:ext>
                </a:extLst>
              </p:cNvPr>
              <p:cNvSpPr txBox="1"/>
              <p:nvPr/>
            </p:nvSpPr>
            <p:spPr>
              <a:xfrm>
                <a:off x="1524000" y="5105392"/>
                <a:ext cx="9419766" cy="670568"/>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𝑃</m:t>
                      </m:r>
                      <m:r>
                        <a:rPr lang="en-US" sz="2000" i="1" smtClean="0">
                          <a:solidFill>
                            <a:srgbClr val="000000"/>
                          </a:solidFill>
                          <a:latin typeface="Cambria Math" panose="02040503050406030204" pitchFamily="18" charset="0"/>
                        </a:rPr>
                        <m:t>(&lt;/</m:t>
                      </m:r>
                      <m:r>
                        <a:rPr lang="en-US" sz="2000" i="1" smtClean="0">
                          <a:solidFill>
                            <a:srgbClr val="000000"/>
                          </a:solidFill>
                          <a:latin typeface="Cambria Math" panose="02040503050406030204" pitchFamily="18" charset="0"/>
                        </a:rPr>
                        <m:t>𝑠</m:t>
                      </m:r>
                      <m:r>
                        <a:rPr lang="en-US" sz="2000" i="1" smtClean="0">
                          <a:solidFill>
                            <a:srgbClr val="000000"/>
                          </a:solidFill>
                          <a:latin typeface="Cambria Math" panose="02040503050406030204" pitchFamily="18" charset="0"/>
                        </a:rPr>
                        <m:t>&gt;|</m:t>
                      </m:r>
                      <m:r>
                        <a:rPr lang="en-US" sz="2000" i="1" smtClean="0">
                          <a:solidFill>
                            <a:srgbClr val="000000"/>
                          </a:solidFill>
                          <a:latin typeface="Cambria Math" panose="02040503050406030204" pitchFamily="18" charset="0"/>
                        </a:rPr>
                        <m:t>𝑆𝑎𝑚</m:t>
                      </m:r>
                      <m:r>
                        <a:rPr lang="en-US" sz="2000" i="1" smtClean="0">
                          <a:solidFill>
                            <a:srgbClr val="000000"/>
                          </a:solidFill>
                          <a:latin typeface="Cambria Math" panose="02040503050406030204" pitchFamily="18" charset="0"/>
                        </a:rPr>
                        <m:t>)=</m:t>
                      </m:r>
                      <m:f>
                        <m:fPr>
                          <m:ctrlP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Pr>
                        <m:num>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num>
                        <m:den>
                          <m:r>
                            <a:rPr kumimoji="1" 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den>
                      </m:f>
                      <m:r>
                        <a:rPr lang="en-US" sz="2000" i="1">
                          <a:solidFill>
                            <a:srgbClr val="000000"/>
                          </a:solidFill>
                          <a:latin typeface="Cambria Math" panose="02040503050406030204" pitchFamily="18" charset="0"/>
                        </a:rPr>
                        <m:t>=0.</m:t>
                      </m:r>
                      <m:r>
                        <a:rPr lang="en-US" sz="2000" b="0" i="1" smtClean="0">
                          <a:solidFill>
                            <a:srgbClr val="000000"/>
                          </a:solidFill>
                          <a:latin typeface="Cambria Math" panose="02040503050406030204" pitchFamily="18" charset="0"/>
                        </a:rPr>
                        <m:t>5</m:t>
                      </m:r>
                      <m:r>
                        <a:rPr lang="en-US" sz="2000" i="1">
                          <a:solidFill>
                            <a:srgbClr val="000000"/>
                          </a:solidFill>
                          <a:latin typeface="Cambria Math" panose="02040503050406030204" pitchFamily="18" charset="0"/>
                        </a:rPr>
                        <m:t>,</m:t>
                      </m:r>
                      <m:r>
                        <a:rPr lang="en-US" sz="2000" b="0" i="1"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d>
                        <m:dPr>
                          <m:ctrlPr>
                            <a:rPr lang="en-US" sz="2000" i="1">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𝑆𝑎𝑚</m:t>
                          </m:r>
                        </m:e>
                        <m:e>
                          <m:r>
                            <a:rPr lang="en-US" sz="2000" b="0" i="1" smtClean="0">
                              <a:solidFill>
                                <a:srgbClr val="000000"/>
                              </a:solidFill>
                              <a:latin typeface="Cambria Math" panose="02040503050406030204" pitchFamily="18" charset="0"/>
                            </a:rPr>
                            <m:t>𝑎𝑚</m:t>
                          </m:r>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r>
                            <a:rPr lang="en-US" sz="2000" i="1">
                              <a:solidFill>
                                <a:srgbClr val="000000"/>
                              </a:solidFill>
                              <a:latin typeface="Cambria Math" panose="02040503050406030204" pitchFamily="18" charset="0"/>
                            </a:rPr>
                            <m:t>2</m:t>
                          </m:r>
                        </m:den>
                      </m:f>
                      <m:r>
                        <a:rPr lang="en-US" sz="2000" i="1">
                          <a:solidFill>
                            <a:srgbClr val="000000"/>
                          </a:solidFill>
                          <a:latin typeface="Cambria Math" panose="02040503050406030204" pitchFamily="18" charset="0"/>
                        </a:rPr>
                        <m:t>=0.5</m:t>
                      </m:r>
                      <m:r>
                        <a:rPr lang="en-US" sz="2000" b="0" i="0" smtClean="0">
                          <a:solidFill>
                            <a:srgbClr val="000000"/>
                          </a:solidFill>
                          <a:latin typeface="Cambria Math" panose="02040503050406030204" pitchFamily="18" charset="0"/>
                        </a:rPr>
                        <m:t>,  </m:t>
                      </m:r>
                      <m:r>
                        <a:rPr lang="en-US" sz="2000" i="1">
                          <a:solidFill>
                            <a:srgbClr val="000000"/>
                          </a:solidFill>
                          <a:latin typeface="Cambria Math" panose="02040503050406030204" pitchFamily="18" charset="0"/>
                        </a:rPr>
                        <m:t>𝑃</m:t>
                      </m:r>
                      <m:d>
                        <m:dPr>
                          <m:ctrlPr>
                            <a:rPr lang="en-US" sz="2000" i="1" smtClean="0">
                              <a:solidFill>
                                <a:srgbClr val="000000"/>
                              </a:solidFill>
                              <a:latin typeface="Cambria Math" panose="02040503050406030204" pitchFamily="18" charset="0"/>
                            </a:rPr>
                          </m:ctrlPr>
                        </m:dPr>
                        <m:e>
                          <m:r>
                            <a:rPr lang="en-US" sz="2000" b="0" i="1" smtClean="0">
                              <a:solidFill>
                                <a:srgbClr val="000000"/>
                              </a:solidFill>
                              <a:latin typeface="Cambria Math" panose="02040503050406030204" pitchFamily="18" charset="0"/>
                            </a:rPr>
                            <m:t>𝑑𝑜</m:t>
                          </m:r>
                        </m:e>
                        <m:e>
                          <m:r>
                            <a:rPr lang="en-US" sz="2000" b="0" i="1" smtClean="0">
                              <a:solidFill>
                                <a:srgbClr val="000000"/>
                              </a:solidFill>
                              <a:latin typeface="Cambria Math" panose="02040503050406030204" pitchFamily="18" charset="0"/>
                            </a:rPr>
                            <m:t>𝐼</m:t>
                          </m:r>
                        </m:e>
                      </m:d>
                      <m:r>
                        <a:rPr lang="en-US" sz="2000" i="1">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1</m:t>
                          </m:r>
                        </m:num>
                        <m:den>
                          <m:r>
                            <a:rPr lang="en-US" sz="2000" i="1">
                              <a:solidFill>
                                <a:srgbClr val="000000"/>
                              </a:solidFill>
                              <a:latin typeface="Cambria Math" panose="02040503050406030204" pitchFamily="18" charset="0"/>
                            </a:rPr>
                            <m:t>3</m:t>
                          </m:r>
                        </m:den>
                      </m:f>
                      <m:r>
                        <a:rPr lang="en-US" sz="2000" i="1">
                          <a:solidFill>
                            <a:srgbClr val="000000"/>
                          </a:solidFill>
                          <a:latin typeface="Cambria Math" panose="02040503050406030204" pitchFamily="18" charset="0"/>
                        </a:rPr>
                        <m:t>=0.33</m:t>
                      </m:r>
                    </m:oMath>
                  </m:oMathPara>
                </a14:m>
                <a:endParaRPr lang="en-US" sz="1050" dirty="0"/>
              </a:p>
            </p:txBody>
          </p:sp>
        </mc:Choice>
        <mc:Fallback xmlns="">
          <p:sp>
            <p:nvSpPr>
              <p:cNvPr id="10" name="TextBox 9">
                <a:extLst>
                  <a:ext uri="{FF2B5EF4-FFF2-40B4-BE49-F238E27FC236}">
                    <a16:creationId xmlns:a16="http://schemas.microsoft.com/office/drawing/2014/main" id="{35435804-54C7-BC78-6D1A-BF319A32E594}"/>
                  </a:ext>
                </a:extLst>
              </p:cNvPr>
              <p:cNvSpPr txBox="1">
                <a:spLocks noRot="1" noChangeAspect="1" noMove="1" noResize="1" noEditPoints="1" noAdjustHandles="1" noChangeArrowheads="1" noChangeShapeType="1" noTextEdit="1"/>
              </p:cNvSpPr>
              <p:nvPr/>
            </p:nvSpPr>
            <p:spPr>
              <a:xfrm>
                <a:off x="1524000" y="5105392"/>
                <a:ext cx="9419766" cy="67056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90290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Slide Number Placeholder 4">
            <a:extLst>
              <a:ext uri="{FF2B5EF4-FFF2-40B4-BE49-F238E27FC236}">
                <a16:creationId xmlns:a16="http://schemas.microsoft.com/office/drawing/2014/main" id="{4F1B2AFD-0419-479E-948D-6B049A7E3EB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B7419503-55C4-4E17-A106-5A3BF19BBD27}" type="slidenum">
              <a:rPr kumimoji="0" lang="zh-TW" altLang="en-US" sz="1200">
                <a:latin typeface="+mn-lt"/>
              </a:rPr>
              <a:pPr/>
              <a:t>16</a:t>
            </a:fld>
            <a:endParaRPr kumimoji="0" lang="en-US" altLang="zh-TW" sz="1200">
              <a:latin typeface="+mn-lt"/>
            </a:endParaRPr>
          </a:p>
        </p:txBody>
      </p:sp>
      <p:sp>
        <p:nvSpPr>
          <p:cNvPr id="6149" name="Rectangle 2">
            <a:extLst>
              <a:ext uri="{FF2B5EF4-FFF2-40B4-BE49-F238E27FC236}">
                <a16:creationId xmlns:a16="http://schemas.microsoft.com/office/drawing/2014/main" id="{C1C48859-93A4-4D41-8C61-4056FE575674}"/>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r>
              <a:rPr lang="en-US" altLang="en-US" dirty="0"/>
              <a:t>Bi-gram Count</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1800"/>
              </a:spcBef>
            </a:pPr>
            <a:r>
              <a:rPr lang="en-US" altLang="en-US" dirty="0"/>
              <a:t>Uni-gram Count</a:t>
            </a:r>
          </a:p>
        </p:txBody>
      </p:sp>
      <p:sp>
        <p:nvSpPr>
          <p:cNvPr id="6150" name="Rectangle 3">
            <a:extLst>
              <a:ext uri="{FF2B5EF4-FFF2-40B4-BE49-F238E27FC236}">
                <a16:creationId xmlns:a16="http://schemas.microsoft.com/office/drawing/2014/main" id="{422F4EB9-526C-4DC2-9610-7F42504EDA1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6146" name="Object 22">
                <a:extLst>
                  <a:ext uri="{FF2B5EF4-FFF2-40B4-BE49-F238E27FC236}">
                    <a16:creationId xmlns:a16="http://schemas.microsoft.com/office/drawing/2014/main" id="{8BCAE05E-85A8-42F6-B76B-CD8D394EFBBD}"/>
                  </a:ext>
                </a:extLst>
              </p:cNvPr>
              <p:cNvSpPr txBox="1"/>
              <p:nvPr/>
            </p:nvSpPr>
            <p:spPr bwMode="auto">
              <a:xfrm>
                <a:off x="1438564" y="5545547"/>
                <a:ext cx="1265237"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p:sp>
            <p:nvSpPr>
              <p:cNvPr id="6146" name="Object 22">
                <a:extLst>
                  <a:ext uri="{FF2B5EF4-FFF2-40B4-BE49-F238E27FC236}">
                    <a16:creationId xmlns:a16="http://schemas.microsoft.com/office/drawing/2014/main" id="{8BCAE05E-85A8-42F6-B76B-CD8D394EFBBD}"/>
                  </a:ext>
                </a:extLst>
              </p:cNvPr>
              <p:cNvSpPr txBox="1">
                <a:spLocks noRot="1" noChangeAspect="1" noMove="1" noResize="1" noEditPoints="1" noAdjustHandles="1" noChangeArrowheads="1" noChangeShapeType="1" noTextEdit="1"/>
              </p:cNvSpPr>
              <p:nvPr/>
            </p:nvSpPr>
            <p:spPr bwMode="auto">
              <a:xfrm>
                <a:off x="1438564" y="5545547"/>
                <a:ext cx="1265237" cy="548640"/>
              </a:xfrm>
              <a:prstGeom prst="rect">
                <a:avLst/>
              </a:prstGeom>
              <a:blipFill>
                <a:blip r:embed="rId3"/>
                <a:stretch>
                  <a:fillRect r="-2404" b="-1111"/>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147" name="Object 23">
                <a:extLst>
                  <a:ext uri="{FF2B5EF4-FFF2-40B4-BE49-F238E27FC236}">
                    <a16:creationId xmlns:a16="http://schemas.microsoft.com/office/drawing/2014/main" id="{9DA36A2E-1B75-4713-822E-572265670C36}"/>
                  </a:ext>
                </a:extLst>
              </p:cNvPr>
              <p:cNvSpPr txBox="1"/>
              <p:nvPr/>
            </p:nvSpPr>
            <p:spPr bwMode="auto">
              <a:xfrm>
                <a:off x="1819554" y="2667000"/>
                <a:ext cx="1685646"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oMath>
                  </m:oMathPara>
                </a14:m>
                <a:endParaRPr lang="en-US" sz="2400" dirty="0"/>
              </a:p>
            </p:txBody>
          </p:sp>
        </mc:Choice>
        <mc:Fallback>
          <p:sp>
            <p:nvSpPr>
              <p:cNvPr id="6147" name="Object 23">
                <a:extLst>
                  <a:ext uri="{FF2B5EF4-FFF2-40B4-BE49-F238E27FC236}">
                    <a16:creationId xmlns:a16="http://schemas.microsoft.com/office/drawing/2014/main" id="{9DA36A2E-1B75-4713-822E-572265670C36}"/>
                  </a:ext>
                </a:extLst>
              </p:cNvPr>
              <p:cNvSpPr txBox="1">
                <a:spLocks noRot="1" noChangeAspect="1" noMove="1" noResize="1" noEditPoints="1" noAdjustHandles="1" noChangeArrowheads="1" noChangeShapeType="1" noTextEdit="1"/>
              </p:cNvSpPr>
              <p:nvPr/>
            </p:nvSpPr>
            <p:spPr bwMode="auto">
              <a:xfrm>
                <a:off x="1819554" y="2667000"/>
                <a:ext cx="1685646" cy="548640"/>
              </a:xfrm>
              <a:prstGeom prst="rect">
                <a:avLst/>
              </a:prstGeom>
              <a:blipFill>
                <a:blip r:embed="rId4"/>
                <a:stretch>
                  <a:fillRect r="-5776"/>
                </a:stretch>
              </a:blipFill>
              <a:ln>
                <a:noFill/>
              </a:ln>
              <a:effectLst/>
            </p:spPr>
            <p:txBody>
              <a:bodyPr/>
              <a:lstStyle/>
              <a:p>
                <a:r>
                  <a:rPr lang="en-US">
                    <a:noFill/>
                  </a:rPr>
                  <a:t> </a:t>
                </a:r>
              </a:p>
            </p:txBody>
          </p:sp>
        </mc:Fallback>
      </mc:AlternateContent>
      <p:pic>
        <p:nvPicPr>
          <p:cNvPr id="26" name="Picture 25" descr="berp1"/>
          <p:cNvPicPr>
            <a:picLocks noChangeAspect="1" noChangeArrowheads="1"/>
          </p:cNvPicPr>
          <p:nvPr/>
        </p:nvPicPr>
        <p:blipFill rotWithShape="1">
          <a:blip r:embed="rId5"/>
          <a:srcRect b="6"/>
          <a:stretch/>
        </p:blipFill>
        <p:spPr bwMode="auto">
          <a:xfrm>
            <a:off x="3879534" y="1905000"/>
            <a:ext cx="7626666" cy="2737613"/>
          </a:xfrm>
          <a:prstGeom prst="rect">
            <a:avLst/>
          </a:prstGeom>
          <a:noFill/>
          <a:ln w="9525">
            <a:noFill/>
            <a:miter lim="800000"/>
            <a:headEnd/>
            <a:tailEnd/>
          </a:ln>
        </p:spPr>
      </p:pic>
      <p:pic>
        <p:nvPicPr>
          <p:cNvPr id="27" name="Picture 5" descr="berp3"/>
          <p:cNvPicPr>
            <a:picLocks noChangeAspect="1" noChangeArrowheads="1"/>
          </p:cNvPicPr>
          <p:nvPr/>
        </p:nvPicPr>
        <p:blipFill>
          <a:blip r:embed="rId6"/>
          <a:srcRect/>
          <a:stretch>
            <a:fillRect/>
          </a:stretch>
        </p:blipFill>
        <p:spPr bwMode="auto">
          <a:xfrm>
            <a:off x="3103428" y="5486400"/>
            <a:ext cx="7675555" cy="705397"/>
          </a:xfrm>
          <a:prstGeom prst="rect">
            <a:avLst/>
          </a:prstGeom>
          <a:noFill/>
          <a:ln w="9525">
            <a:noFill/>
            <a:miter lim="800000"/>
            <a:headEnd/>
            <a:tailEnd/>
          </a:ln>
        </p:spPr>
      </p:pic>
      <p:sp>
        <p:nvSpPr>
          <p:cNvPr id="3" name="TextBox 2">
            <a:extLst>
              <a:ext uri="{FF2B5EF4-FFF2-40B4-BE49-F238E27FC236}">
                <a16:creationId xmlns:a16="http://schemas.microsoft.com/office/drawing/2014/main" id="{C18D3CC4-7FFA-AFEB-D2EF-6C123C3071D4}"/>
              </a:ext>
            </a:extLst>
          </p:cNvPr>
          <p:cNvSpPr txBox="1"/>
          <p:nvPr/>
        </p:nvSpPr>
        <p:spPr>
          <a:xfrm>
            <a:off x="4340067" y="4677509"/>
            <a:ext cx="6705600" cy="646331"/>
          </a:xfrm>
          <a:prstGeom prst="rect">
            <a:avLst/>
          </a:prstGeom>
          <a:noFill/>
        </p:spPr>
        <p:txBody>
          <a:bodyPr wrap="square">
            <a:spAutoFit/>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Bigram Counts for Eight of the Words (Out of V=1446) in the Berkeley Restaurant Project Corpus of 9332 Sentences. </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a:extLst>
              <a:ext uri="{FF2B5EF4-FFF2-40B4-BE49-F238E27FC236}">
                <a16:creationId xmlns:a16="http://schemas.microsoft.com/office/drawing/2014/main" id="{D05E8B55-E5C2-47C7-B3BD-46E5C01DF82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83B20E0-B7E1-4D15-AFED-F7B51F626B1E}" type="slidenum">
              <a:rPr kumimoji="0" lang="zh-TW" altLang="en-US" sz="1200">
                <a:latin typeface="+mn-lt"/>
              </a:rPr>
              <a:pPr/>
              <a:t>17</a:t>
            </a:fld>
            <a:endParaRPr kumimoji="0" lang="en-US" altLang="zh-TW" sz="1200">
              <a:latin typeface="+mn-lt"/>
            </a:endParaRPr>
          </a:p>
        </p:txBody>
      </p:sp>
      <p:sp>
        <p:nvSpPr>
          <p:cNvPr id="7172" name="Rectangle 2">
            <a:extLst>
              <a:ext uri="{FF2B5EF4-FFF2-40B4-BE49-F238E27FC236}">
                <a16:creationId xmlns:a16="http://schemas.microsoft.com/office/drawing/2014/main" id="{219E695B-DBBD-4F28-BF69-677053A17ECC}"/>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Bi-Gram Models</a:t>
            </a:r>
          </a:p>
          <a:p>
            <a:pPr lvl="1" eaLnBrk="1" hangingPunct="1">
              <a:spcBef>
                <a:spcPts val="600"/>
              </a:spcBef>
            </a:pPr>
            <a:r>
              <a:rPr lang="en-US" altLang="en-US" dirty="0"/>
              <a:t>Bi-gram Probability</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p:txBody>
      </p:sp>
      <p:sp>
        <p:nvSpPr>
          <p:cNvPr id="7173" name="Rectangle 3">
            <a:extLst>
              <a:ext uri="{FF2B5EF4-FFF2-40B4-BE49-F238E27FC236}">
                <a16:creationId xmlns:a16="http://schemas.microsoft.com/office/drawing/2014/main" id="{1FBF6041-669D-41B7-B549-548DFEE374F5}"/>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7170" name="Object 19">
                <a:extLst>
                  <a:ext uri="{FF2B5EF4-FFF2-40B4-BE49-F238E27FC236}">
                    <a16:creationId xmlns:a16="http://schemas.microsoft.com/office/drawing/2014/main" id="{DBBAD24F-8D2D-4C23-95B7-80DCCFAD37A3}"/>
                  </a:ext>
                </a:extLst>
              </p:cNvPr>
              <p:cNvSpPr txBox="1"/>
              <p:nvPr/>
            </p:nvSpPr>
            <p:spPr bwMode="auto">
              <a:xfrm>
                <a:off x="1219200" y="2667002"/>
                <a:ext cx="1828800"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p:sp>
            <p:nvSpPr>
              <p:cNvPr id="7170" name="Object 19">
                <a:extLst>
                  <a:ext uri="{FF2B5EF4-FFF2-40B4-BE49-F238E27FC236}">
                    <a16:creationId xmlns:a16="http://schemas.microsoft.com/office/drawing/2014/main" id="{DBBAD24F-8D2D-4C23-95B7-80DCCFAD37A3}"/>
                  </a:ext>
                </a:extLst>
              </p:cNvPr>
              <p:cNvSpPr txBox="1">
                <a:spLocks noRot="1" noChangeAspect="1" noMove="1" noResize="1" noEditPoints="1" noAdjustHandles="1" noChangeArrowheads="1" noChangeShapeType="1" noTextEdit="1"/>
              </p:cNvSpPr>
              <p:nvPr/>
            </p:nvSpPr>
            <p:spPr bwMode="auto">
              <a:xfrm>
                <a:off x="1219200" y="2667002"/>
                <a:ext cx="1828800" cy="548640"/>
              </a:xfrm>
              <a:prstGeom prst="rect">
                <a:avLst/>
              </a:prstGeom>
              <a:blipFill>
                <a:blip r:embed="rId3"/>
                <a:stretch>
                  <a:fillRect l="-667"/>
                </a:stretch>
              </a:blipFill>
              <a:ln>
                <a:noFill/>
              </a:ln>
              <a:effectLst/>
            </p:spPr>
            <p:txBody>
              <a:bodyPr/>
              <a:lstStyle/>
              <a:p>
                <a:r>
                  <a:rPr lang="en-US">
                    <a:noFill/>
                  </a:rPr>
                  <a:t> </a:t>
                </a:r>
              </a:p>
            </p:txBody>
          </p:sp>
        </mc:Fallback>
      </mc:AlternateContent>
      <p:pic>
        <p:nvPicPr>
          <p:cNvPr id="22" name="Picture 4" descr="berp2"/>
          <p:cNvPicPr>
            <a:picLocks noChangeAspect="1" noChangeArrowheads="1"/>
          </p:cNvPicPr>
          <p:nvPr/>
        </p:nvPicPr>
        <p:blipFill>
          <a:blip r:embed="rId4"/>
          <a:srcRect/>
          <a:stretch>
            <a:fillRect/>
          </a:stretch>
        </p:blipFill>
        <p:spPr bwMode="auto">
          <a:xfrm>
            <a:off x="3422334" y="2667000"/>
            <a:ext cx="7626666" cy="2702857"/>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2" name="Rectangle 9">
                <a:extLst>
                  <a:ext uri="{FF2B5EF4-FFF2-40B4-BE49-F238E27FC236}">
                    <a16:creationId xmlns:a16="http://schemas.microsoft.com/office/drawing/2014/main" id="{5F5672BA-D49E-9D95-A0C5-011F5D88B2D3}"/>
                  </a:ext>
                </a:extLst>
              </p:cNvPr>
              <p:cNvSpPr>
                <a:spLocks noChangeArrowheads="1"/>
              </p:cNvSpPr>
              <p:nvPr/>
            </p:nvSpPr>
            <p:spPr bwMode="auto">
              <a:xfrm>
                <a:off x="2032000" y="5562600"/>
                <a:ext cx="8864600" cy="830997"/>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600"/>
                  </a:spcBef>
                </a:pPr>
                <a:r>
                  <a:rPr lang="en-US" altLang="en-US" sz="2400" i="1" dirty="0">
                    <a:latin typeface="Calibri" panose="020F0502020204030204" pitchFamily="34" charset="0"/>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a:t>
                </a:r>
                <a:r>
                  <a:rPr lang="en-US" altLang="en-US" sz="2400" dirty="0" err="1">
                    <a:latin typeface="Calibri" panose="020F0502020204030204" pitchFamily="34" charset="0"/>
                  </a:rPr>
                  <a:t>i</a:t>
                </a:r>
                <a:r>
                  <a:rPr lang="en-US" altLang="en-US" sz="2400" dirty="0">
                    <a:latin typeface="Calibri" panose="020F0502020204030204" pitchFamily="34" charset="0"/>
                  </a:rPr>
                  <a:t> want Chinese food)</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a:t>
                </a:r>
                <a:r>
                  <a:rPr lang="en-US" altLang="en-US" sz="2400" dirty="0" err="1">
                    <a:latin typeface="Calibri" panose="020F0502020204030204" pitchFamily="34" charset="0"/>
                  </a:rPr>
                  <a:t>i</a:t>
                </a:r>
                <a:r>
                  <a:rPr lang="en-US" altLang="en-US" sz="2400" dirty="0">
                    <a:latin typeface="Calibri" panose="020F0502020204030204" pitchFamily="34" charset="0"/>
                  </a:rPr>
                  <a:t> | </a:t>
                </a:r>
                <a:r>
                  <a:rPr lang="en-US" altLang="en-US" sz="2400" dirty="0">
                    <a:solidFill>
                      <a:srgbClr val="FF0000"/>
                    </a:solidFill>
                    <a:latin typeface="Calibri" panose="020F0502020204030204" pitchFamily="34" charset="0"/>
                  </a:rPr>
                  <a:t>&lt;s&gt;</a:t>
                </a:r>
                <a:r>
                  <a:rPr lang="en-US" altLang="en-US" sz="2400" dirty="0">
                    <a:latin typeface="Calibri" panose="020F0502020204030204" pitchFamily="34" charset="0"/>
                  </a:rPr>
                  <a:t>)</a:t>
                </a:r>
                <a:r>
                  <a:rPr lang="en-US" altLang="en-US" sz="2400" dirty="0">
                    <a:solidFill>
                      <a:srgbClr val="FF0000"/>
                    </a:solidFill>
                    <a:latin typeface="Calibri" panose="020F0502020204030204" pitchFamily="34" charset="0"/>
                  </a:rPr>
                  <a:t>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(want | </a:t>
                </a:r>
                <a:r>
                  <a:rPr lang="en-US" altLang="en-US" sz="2400" dirty="0" err="1">
                    <a:latin typeface="Calibri" panose="020F0502020204030204" pitchFamily="34" charset="0"/>
                  </a:rPr>
                  <a:t>i</a:t>
                </a:r>
                <a:r>
                  <a:rPr lang="en-US" altLang="en-US" sz="2400" dirty="0">
                    <a:latin typeface="Calibri" panose="020F0502020204030204" pitchFamily="34" charset="0"/>
                  </a:rPr>
                  <a:t>)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(Chinese | want)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(food | Chinese) </a:t>
                </a:r>
                <a:r>
                  <a:rPr lang="en-US" altLang="en-US" sz="2400" dirty="0">
                    <a:latin typeface="Calibri" panose="020F0502020204030204" pitchFamily="34" charset="0"/>
                    <a:sym typeface="Symbol" panose="05050102010706020507" pitchFamily="18" charset="2"/>
                  </a:rPr>
                  <a:t> </a:t>
                </a:r>
                <a14:m>
                  <m:oMath xmlns:m="http://schemas.openxmlformats.org/officeDocument/2006/math">
                    <m:r>
                      <a:rPr lang="en-US" altLang="en-US" sz="2400" i="1" dirty="0">
                        <a:latin typeface="Cambria Math" panose="02040503050406030204" pitchFamily="18" charset="0"/>
                      </a:rPr>
                      <m:t>𝑃</m:t>
                    </m:r>
                  </m:oMath>
                </a14:m>
                <a:r>
                  <a:rPr lang="en-US" altLang="en-US" sz="2400" dirty="0">
                    <a:latin typeface="Calibri" panose="020F0502020204030204" pitchFamily="34" charset="0"/>
                  </a:rPr>
                  <a:t>(</a:t>
                </a:r>
                <a:r>
                  <a:rPr lang="en-US" altLang="en-US" sz="2400" dirty="0">
                    <a:solidFill>
                      <a:srgbClr val="FF0000"/>
                    </a:solidFill>
                    <a:latin typeface="Calibri" panose="020F0502020204030204" pitchFamily="34" charset="0"/>
                  </a:rPr>
                  <a:t>&lt;/s&gt; </a:t>
                </a:r>
                <a:r>
                  <a:rPr lang="en-US" altLang="en-US" sz="2400" dirty="0">
                    <a:latin typeface="Calibri" panose="020F0502020204030204" pitchFamily="34" charset="0"/>
                  </a:rPr>
                  <a:t>| food) </a:t>
                </a:r>
                <a:endParaRPr lang="en-US" altLang="en-US" sz="2400" dirty="0">
                  <a:latin typeface="Calibri" panose="020F0502020204030204" pitchFamily="34" charset="0"/>
                  <a:sym typeface="Symbol" panose="05050102010706020507" pitchFamily="18" charset="2"/>
                </a:endParaRPr>
              </a:p>
            </p:txBody>
          </p:sp>
        </mc:Choice>
        <mc:Fallback xmlns="">
          <p:sp>
            <p:nvSpPr>
              <p:cNvPr id="2" name="Rectangle 9">
                <a:extLst>
                  <a:ext uri="{FF2B5EF4-FFF2-40B4-BE49-F238E27FC236}">
                    <a16:creationId xmlns:a16="http://schemas.microsoft.com/office/drawing/2014/main" id="{5F5672BA-D49E-9D95-A0C5-011F5D88B2D3}"/>
                  </a:ext>
                </a:extLst>
              </p:cNvPr>
              <p:cNvSpPr>
                <a:spLocks noRot="1" noChangeAspect="1" noMove="1" noResize="1" noEditPoints="1" noAdjustHandles="1" noChangeArrowheads="1" noChangeShapeType="1" noTextEdit="1"/>
              </p:cNvSpPr>
              <p:nvPr/>
            </p:nvSpPr>
            <p:spPr bwMode="auto">
              <a:xfrm>
                <a:off x="2032000" y="5562600"/>
                <a:ext cx="8864600" cy="830997"/>
              </a:xfrm>
              <a:prstGeom prst="rect">
                <a:avLst/>
              </a:prstGeom>
              <a:blipFill>
                <a:blip r:embed="rId5"/>
                <a:stretch>
                  <a:fillRect l="-1031" t="-7353" b="-1544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Slide Number Placeholder 4">
            <a:extLst>
              <a:ext uri="{FF2B5EF4-FFF2-40B4-BE49-F238E27FC236}">
                <a16:creationId xmlns:a16="http://schemas.microsoft.com/office/drawing/2014/main" id="{F4CB00B3-7772-44EE-8E9B-341376A52C7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93DBCCF1-B44B-462C-BDF6-327E8C1947A4}" type="slidenum">
              <a:rPr kumimoji="0" lang="zh-TW" altLang="en-US" sz="1200">
                <a:latin typeface="+mn-lt"/>
              </a:rPr>
              <a:pPr/>
              <a:t>18</a:t>
            </a:fld>
            <a:endParaRPr kumimoji="0" lang="en-US" altLang="zh-TW" sz="1200">
              <a:latin typeface="+mn-lt"/>
            </a:endParaRPr>
          </a:p>
        </p:txBody>
      </p:sp>
      <p:sp>
        <p:nvSpPr>
          <p:cNvPr id="9222" name="Rectangle 2">
            <a:extLst>
              <a:ext uri="{FF2B5EF4-FFF2-40B4-BE49-F238E27FC236}">
                <a16:creationId xmlns:a16="http://schemas.microsoft.com/office/drawing/2014/main" id="{1BA1E9AE-E00E-41CA-8CBC-1D659D88A5D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Tri-Gram Models</a:t>
            </a:r>
          </a:p>
          <a:p>
            <a:pPr lvl="1" eaLnBrk="1" hangingPunct="1">
              <a:spcBef>
                <a:spcPts val="600"/>
              </a:spcBef>
            </a:pPr>
            <a:r>
              <a:rPr lang="en-US" altLang="en-US" dirty="0"/>
              <a:t>Similarly, a Tri-gram model approximates the probability of a word given all the previous words by conditional probability of </a:t>
            </a:r>
            <a:r>
              <a:rPr lang="en-US" altLang="en-US" dirty="0">
                <a:solidFill>
                  <a:srgbClr val="FF0000"/>
                </a:solidFill>
              </a:rPr>
              <a:t>two</a:t>
            </a:r>
            <a:r>
              <a:rPr lang="en-US" altLang="en-US" dirty="0"/>
              <a:t> preceding words.</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2400"/>
              </a:spcBef>
            </a:pPr>
            <a:r>
              <a:rPr lang="en-US" altLang="en-US" dirty="0"/>
              <a:t>We can generalize the Bi-gram to the Tri-gram and thus to the </a:t>
            </a:r>
            <a:r>
              <a:rPr lang="en-US" altLang="en-US" i="1" dirty="0"/>
              <a:t>N</a:t>
            </a:r>
            <a:r>
              <a:rPr lang="en-US" altLang="en-US" dirty="0"/>
              <a:t>-gram. </a:t>
            </a:r>
          </a:p>
          <a:p>
            <a:pPr lvl="1" eaLnBrk="1" hangingPunct="1">
              <a:spcBef>
                <a:spcPts val="600"/>
              </a:spcBef>
            </a:pPr>
            <a:endParaRPr lang="en-US" altLang="en-US" dirty="0"/>
          </a:p>
          <a:p>
            <a:pPr lvl="1" eaLnBrk="1" hangingPunct="1">
              <a:spcBef>
                <a:spcPts val="600"/>
              </a:spcBef>
            </a:pPr>
            <a:endParaRPr lang="en-US" altLang="en-US" dirty="0"/>
          </a:p>
        </p:txBody>
      </p:sp>
      <p:sp>
        <p:nvSpPr>
          <p:cNvPr id="8199" name="Rectangle 3">
            <a:extLst>
              <a:ext uri="{FF2B5EF4-FFF2-40B4-BE49-F238E27FC236}">
                <a16:creationId xmlns:a16="http://schemas.microsoft.com/office/drawing/2014/main" id="{9B2BEAC0-1B9C-4771-8EB6-06F38734B1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mc:Choice xmlns:a14="http://schemas.microsoft.com/office/drawing/2010/main" Requires="a14">
          <p:sp>
            <p:nvSpPr>
              <p:cNvPr id="8195" name="Object 5">
                <a:extLst>
                  <a:ext uri="{FF2B5EF4-FFF2-40B4-BE49-F238E27FC236}">
                    <a16:creationId xmlns:a16="http://schemas.microsoft.com/office/drawing/2014/main" id="{60905C2E-AE81-49BB-A7F0-70053416BE13}"/>
                  </a:ext>
                </a:extLst>
              </p:cNvPr>
              <p:cNvSpPr txBox="1"/>
              <p:nvPr/>
            </p:nvSpPr>
            <p:spPr bwMode="auto">
              <a:xfrm>
                <a:off x="3657600" y="3200400"/>
                <a:ext cx="4724400" cy="548640"/>
              </a:xfrm>
              <a:prstGeom prst="rect">
                <a:avLst/>
              </a:prstGeom>
              <a:solidFill>
                <a:srgbClr val="CCECFF"/>
              </a:solidFill>
              <a:ln>
                <a:noFill/>
              </a:ln>
              <a:effectLst/>
            </p:spPr>
            <p:txBody>
              <a:bodyPr>
                <a:noAutofit/>
              </a:bodyPr>
              <a:lstStyle/>
              <a:p>
                <a14:m>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p>
                    </m:sSubSup>
                    <m:r>
                      <a:rPr lang="en-US" sz="2400" i="1">
                        <a:solidFill>
                          <a:srgbClr val="000000"/>
                        </a:solidFill>
                        <a:latin typeface="Cambria Math" panose="02040503050406030204" pitchFamily="18" charset="0"/>
                      </a:rPr>
                      <m:t>)</m:t>
                    </m:r>
                  </m:oMath>
                </a14:m>
                <a:r>
                  <a:rPr lang="en-US" sz="2400" dirty="0">
                    <a:solidFill>
                      <a:srgbClr val="000000"/>
                    </a:solidFill>
                  </a:rPr>
                  <a:t> </a:t>
                </a:r>
                <a14:m>
                  <m:oMath xmlns:m="http://schemas.openxmlformats.org/officeDocument/2006/math">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a14:m>
                <a:endParaRPr lang="en-US" sz="2400" dirty="0"/>
              </a:p>
            </p:txBody>
          </p:sp>
        </mc:Choice>
        <mc:Fallback>
          <p:sp>
            <p:nvSpPr>
              <p:cNvPr id="8195" name="Object 5">
                <a:extLst>
                  <a:ext uri="{FF2B5EF4-FFF2-40B4-BE49-F238E27FC236}">
                    <a16:creationId xmlns:a16="http://schemas.microsoft.com/office/drawing/2014/main" id="{60905C2E-AE81-49BB-A7F0-70053416BE13}"/>
                  </a:ext>
                </a:extLst>
              </p:cNvPr>
              <p:cNvSpPr txBox="1">
                <a:spLocks noRot="1" noChangeAspect="1" noMove="1" noResize="1" noEditPoints="1" noAdjustHandles="1" noChangeArrowheads="1" noChangeShapeType="1" noTextEdit="1"/>
              </p:cNvSpPr>
              <p:nvPr/>
            </p:nvSpPr>
            <p:spPr bwMode="auto">
              <a:xfrm>
                <a:off x="3657600" y="3200400"/>
                <a:ext cx="4724400" cy="54864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196" name="Object 6">
                <a:extLst>
                  <a:ext uri="{FF2B5EF4-FFF2-40B4-BE49-F238E27FC236}">
                    <a16:creationId xmlns:a16="http://schemas.microsoft.com/office/drawing/2014/main" id="{60DD9ABF-A762-4AA7-A5EA-9D720F2AD9C8}"/>
                  </a:ext>
                </a:extLst>
              </p:cNvPr>
              <p:cNvSpPr txBox="1"/>
              <p:nvPr/>
            </p:nvSpPr>
            <p:spPr bwMode="auto">
              <a:xfrm>
                <a:off x="3657600" y="3916680"/>
                <a:ext cx="4724400" cy="1188720"/>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sSubSup>
                      <m:r>
                        <a:rPr lang="en-US" sz="2400" i="1">
                          <a:solidFill>
                            <a:srgbClr val="000000"/>
                          </a:solidFill>
                          <a:latin typeface="Cambria Math" panose="02040503050406030204" pitchFamily="18" charset="0"/>
                        </a:rPr>
                        <m:t>)≈</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e>
                      </m:nary>
                    </m:oMath>
                  </m:oMathPara>
                </a14:m>
                <a:endParaRPr lang="en-US" sz="2400" dirty="0"/>
              </a:p>
            </p:txBody>
          </p:sp>
        </mc:Choice>
        <mc:Fallback>
          <p:sp>
            <p:nvSpPr>
              <p:cNvPr id="8196" name="Object 6">
                <a:extLst>
                  <a:ext uri="{FF2B5EF4-FFF2-40B4-BE49-F238E27FC236}">
                    <a16:creationId xmlns:a16="http://schemas.microsoft.com/office/drawing/2014/main" id="{60DD9ABF-A762-4AA7-A5EA-9D720F2AD9C8}"/>
                  </a:ext>
                </a:extLst>
              </p:cNvPr>
              <p:cNvSpPr txBox="1">
                <a:spLocks noRot="1" noChangeAspect="1" noMove="1" noResize="1" noEditPoints="1" noAdjustHandles="1" noChangeArrowheads="1" noChangeShapeType="1" noTextEdit="1"/>
              </p:cNvSpPr>
              <p:nvPr/>
            </p:nvSpPr>
            <p:spPr bwMode="auto">
              <a:xfrm>
                <a:off x="3657600" y="3916680"/>
                <a:ext cx="4724400" cy="1188720"/>
              </a:xfrm>
              <a:prstGeom prst="rect">
                <a:avLst/>
              </a:prstGeom>
              <a:blipFill>
                <a:blip r:embed="rId4"/>
                <a:stretch>
                  <a:fillRect/>
                </a:stretch>
              </a:blipFill>
              <a:ln>
                <a:noFill/>
              </a:ln>
              <a:effectLst/>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2">
                                            <p:txEl>
                                              <p:pRg st="6" end="6"/>
                                            </p:txEl>
                                          </p:spTgt>
                                        </p:tgtEl>
                                        <p:attrNameLst>
                                          <p:attrName>style.visibility</p:attrName>
                                        </p:attrNameLst>
                                      </p:cBhvr>
                                      <p:to>
                                        <p:strVal val="visible"/>
                                      </p:to>
                                    </p:set>
                                    <p:animEffect transition="in" filter="wipe(left)">
                                      <p:cBhvr>
                                        <p:cTn id="7" dur="500"/>
                                        <p:tgtEl>
                                          <p:spTgt spid="922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6D02C060-F01A-4CB7-8950-BC7F633BE1C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FA77FF21-B698-44E8-8C5F-8165A8EBAFFA}" type="slidenum">
              <a:rPr kumimoji="0" lang="zh-TW" altLang="en-US" sz="1200">
                <a:latin typeface="+mn-lt"/>
              </a:rPr>
              <a:pPr/>
              <a:t>19</a:t>
            </a:fld>
            <a:endParaRPr kumimoji="0" lang="en-US" altLang="zh-TW" sz="1200">
              <a:latin typeface="+mn-lt"/>
            </a:endParaRPr>
          </a:p>
        </p:txBody>
      </p:sp>
      <p:sp>
        <p:nvSpPr>
          <p:cNvPr id="26627" name="Rectangle 2">
            <a:extLst>
              <a:ext uri="{FF2B5EF4-FFF2-40B4-BE49-F238E27FC236}">
                <a16:creationId xmlns:a16="http://schemas.microsoft.com/office/drawing/2014/main" id="{BEF811A6-A180-429B-8DB4-9ABDD8D9D945}"/>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Evaluation of Language Models</a:t>
            </a:r>
          </a:p>
          <a:p>
            <a:pPr lvl="1" eaLnBrk="1" hangingPunct="1">
              <a:spcBef>
                <a:spcPts val="600"/>
              </a:spcBef>
            </a:pPr>
            <a:r>
              <a:rPr lang="en-US" altLang="en-US" dirty="0"/>
              <a:t>Training and Test</a:t>
            </a:r>
          </a:p>
          <a:p>
            <a:pPr lvl="2" eaLnBrk="1" hangingPunct="1">
              <a:spcBef>
                <a:spcPts val="600"/>
              </a:spcBef>
            </a:pPr>
            <a:r>
              <a:rPr lang="en-US" altLang="en-US" dirty="0"/>
              <a:t>As a statistical model, the probabilities of an </a:t>
            </a:r>
            <a:r>
              <a:rPr lang="en-US" altLang="en-US" i="1" dirty="0"/>
              <a:t>N</a:t>
            </a:r>
            <a:r>
              <a:rPr lang="en-US" altLang="en-US" dirty="0"/>
              <a:t>-gram model come from the training corpus (training data). </a:t>
            </a:r>
          </a:p>
          <a:p>
            <a:pPr lvl="2" eaLnBrk="1" hangingPunct="1">
              <a:spcBef>
                <a:spcPts val="600"/>
              </a:spcBef>
            </a:pPr>
            <a:r>
              <a:rPr lang="en-US" altLang="en-US" dirty="0"/>
              <a:t>The quality of an </a:t>
            </a:r>
            <a:r>
              <a:rPr lang="en-US" altLang="en-US" i="1" dirty="0"/>
              <a:t>N</a:t>
            </a:r>
            <a:r>
              <a:rPr lang="en-US" altLang="en-US" dirty="0"/>
              <a:t>-gram model is measured by its performance on some unseen data, called test corpus (test data).</a:t>
            </a:r>
          </a:p>
        </p:txBody>
      </p:sp>
      <p:sp>
        <p:nvSpPr>
          <p:cNvPr id="26628" name="Rectangle 3">
            <a:extLst>
              <a:ext uri="{FF2B5EF4-FFF2-40B4-BE49-F238E27FC236}">
                <a16:creationId xmlns:a16="http://schemas.microsoft.com/office/drawing/2014/main" id="{124D63CB-2D83-455B-B858-3214764851B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14" name="TextBox 13">
            <a:extLst>
              <a:ext uri="{FF2B5EF4-FFF2-40B4-BE49-F238E27FC236}">
                <a16:creationId xmlns:a16="http://schemas.microsoft.com/office/drawing/2014/main" id="{5A9DA825-A65E-4920-AF5A-04C074DC680B}"/>
              </a:ext>
            </a:extLst>
          </p:cNvPr>
          <p:cNvSpPr txBox="1"/>
          <p:nvPr/>
        </p:nvSpPr>
        <p:spPr>
          <a:xfrm>
            <a:off x="3124200" y="4672952"/>
            <a:ext cx="6172200" cy="830997"/>
          </a:xfrm>
          <a:prstGeom prst="rect">
            <a:avLst/>
          </a:prstGeom>
          <a:noFill/>
        </p:spPr>
        <p:txBody>
          <a:bodyPr wrap="square">
            <a:spAutoFit/>
          </a:bodyPr>
          <a:lstStyle/>
          <a:p>
            <a:pPr algn="ctr"/>
            <a:r>
              <a:rPr lang="en-US" sz="2400" dirty="0">
                <a:solidFill>
                  <a:srgbClr val="FF0000"/>
                </a:solidFill>
                <a:latin typeface="Calibri" panose="020F0502020204030204" pitchFamily="34" charset="0"/>
                <a:cs typeface="Calibri" panose="020F0502020204030204" pitchFamily="34" charset="0"/>
              </a:rPr>
              <a:t>The better model will assign a higher probability to the test data.</a:t>
            </a:r>
          </a:p>
        </p:txBody>
      </p:sp>
      <p:grpSp>
        <p:nvGrpSpPr>
          <p:cNvPr id="16" name="Group 15">
            <a:extLst>
              <a:ext uri="{FF2B5EF4-FFF2-40B4-BE49-F238E27FC236}">
                <a16:creationId xmlns:a16="http://schemas.microsoft.com/office/drawing/2014/main" id="{3888734D-0AA8-462B-9F23-805D73571545}"/>
              </a:ext>
            </a:extLst>
          </p:cNvPr>
          <p:cNvGrpSpPr/>
          <p:nvPr/>
        </p:nvGrpSpPr>
        <p:grpSpPr>
          <a:xfrm>
            <a:off x="2209800" y="4419601"/>
            <a:ext cx="8102600" cy="1828799"/>
            <a:chOff x="533400" y="4745136"/>
            <a:chExt cx="8102600" cy="1828799"/>
          </a:xfrm>
        </p:grpSpPr>
        <p:sp>
          <p:nvSpPr>
            <p:cNvPr id="17" name="Rectangle: Rounded Corners 16">
              <a:extLst>
                <a:ext uri="{FF2B5EF4-FFF2-40B4-BE49-F238E27FC236}">
                  <a16:creationId xmlns:a16="http://schemas.microsoft.com/office/drawing/2014/main" id="{6AFC0733-080C-4C60-9086-9F8D9983B5C3}"/>
                </a:ext>
              </a:extLst>
            </p:cNvPr>
            <p:cNvSpPr/>
            <p:nvPr/>
          </p:nvSpPr>
          <p:spPr bwMode="auto">
            <a:xfrm>
              <a:off x="533400" y="4745136"/>
              <a:ext cx="8102600" cy="1828799"/>
            </a:xfrm>
            <a:prstGeom prst="roundRect">
              <a:avLst/>
            </a:prstGeom>
            <a:solidFill>
              <a:schemeClr val="bg1">
                <a:lumMod val="95000"/>
              </a:schemeClr>
            </a:solidFill>
            <a:ln w="28575" cap="flat" cmpd="sng" algn="ctr">
              <a:solidFill>
                <a:schemeClr val="bg1">
                  <a:lumMod val="65000"/>
                </a:schemeClr>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grpSp>
          <p:nvGrpSpPr>
            <p:cNvPr id="18" name="组合 3">
              <a:extLst>
                <a:ext uri="{FF2B5EF4-FFF2-40B4-BE49-F238E27FC236}">
                  <a16:creationId xmlns:a16="http://schemas.microsoft.com/office/drawing/2014/main" id="{7EFAA639-A024-4194-A8BB-41D86665C220}"/>
                </a:ext>
              </a:extLst>
            </p:cNvPr>
            <p:cNvGrpSpPr/>
            <p:nvPr/>
          </p:nvGrpSpPr>
          <p:grpSpPr>
            <a:xfrm>
              <a:off x="899160" y="5029200"/>
              <a:ext cx="7437120" cy="1219200"/>
              <a:chOff x="985751" y="5029200"/>
              <a:chExt cx="7437120" cy="1219200"/>
            </a:xfrm>
          </p:grpSpPr>
          <p:sp>
            <p:nvSpPr>
              <p:cNvPr id="19" name="Flowchart: Multidocument 7">
                <a:extLst>
                  <a:ext uri="{FF2B5EF4-FFF2-40B4-BE49-F238E27FC236}">
                    <a16:creationId xmlns:a16="http://schemas.microsoft.com/office/drawing/2014/main" id="{BE058D78-D3D9-45DF-AE00-F6CE198ED9E6}"/>
                  </a:ext>
                </a:extLst>
              </p:cNvPr>
              <p:cNvSpPr>
                <a:spLocks noChangeArrowheads="1"/>
              </p:cNvSpPr>
              <p:nvPr/>
            </p:nvSpPr>
            <p:spPr bwMode="auto">
              <a:xfrm>
                <a:off x="985751" y="5029200"/>
                <a:ext cx="1920240" cy="1219200"/>
              </a:xfrm>
              <a:prstGeom prst="flowChartMultidocument">
                <a:avLst/>
              </a:prstGeom>
              <a:solidFill>
                <a:srgbClr val="008000">
                  <a:alpha val="80000"/>
                </a:srgbClr>
              </a:solidFill>
              <a:ln w="9525" algn="ctr">
                <a:solidFill>
                  <a:schemeClr val="bg1"/>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en-US" sz="2400" dirty="0">
                    <a:solidFill>
                      <a:schemeClr val="bg1"/>
                    </a:solidFill>
                    <a:latin typeface="Calibri" panose="020F0502020204030204" pitchFamily="34" charset="0"/>
                  </a:rPr>
                  <a:t>Training </a:t>
                </a:r>
              </a:p>
              <a:p>
                <a:pPr algn="ctr" eaLnBrk="1" hangingPunct="1"/>
                <a:r>
                  <a:rPr lang="en-US" altLang="en-US" sz="2400" dirty="0">
                    <a:solidFill>
                      <a:schemeClr val="bg1"/>
                    </a:solidFill>
                    <a:latin typeface="Calibri" panose="020F0502020204030204" pitchFamily="34" charset="0"/>
                  </a:rPr>
                  <a:t>Data</a:t>
                </a:r>
              </a:p>
            </p:txBody>
          </p:sp>
          <p:sp>
            <p:nvSpPr>
              <p:cNvPr id="20" name="Flowchart: Document 8">
                <a:extLst>
                  <a:ext uri="{FF2B5EF4-FFF2-40B4-BE49-F238E27FC236}">
                    <a16:creationId xmlns:a16="http://schemas.microsoft.com/office/drawing/2014/main" id="{C8478508-0A0F-4831-ACE9-DCA47F26BC5E}"/>
                  </a:ext>
                </a:extLst>
              </p:cNvPr>
              <p:cNvSpPr>
                <a:spLocks noChangeArrowheads="1"/>
              </p:cNvSpPr>
              <p:nvPr/>
            </p:nvSpPr>
            <p:spPr bwMode="auto">
              <a:xfrm>
                <a:off x="6868391" y="5128814"/>
                <a:ext cx="1554480" cy="1026695"/>
              </a:xfrm>
              <a:prstGeom prst="flowChartDocument">
                <a:avLst/>
              </a:prstGeom>
              <a:solidFill>
                <a:srgbClr val="0070C0">
                  <a:alpha val="89804"/>
                </a:srgbClr>
              </a:solidFill>
              <a:ln w="9525" algn="ctr">
                <a:solidFill>
                  <a:schemeClr val="bg1"/>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en-US" sz="2400" dirty="0">
                    <a:solidFill>
                      <a:srgbClr val="FFFFFF"/>
                    </a:solidFill>
                    <a:latin typeface="Calibri" panose="020F0502020204030204" pitchFamily="34" charset="0"/>
                  </a:rPr>
                  <a:t>Test Data</a:t>
                </a:r>
              </a:p>
            </p:txBody>
          </p:sp>
          <p:sp>
            <p:nvSpPr>
              <p:cNvPr id="21" name="Flowchart: Alternate Process 9">
                <a:extLst>
                  <a:ext uri="{FF2B5EF4-FFF2-40B4-BE49-F238E27FC236}">
                    <a16:creationId xmlns:a16="http://schemas.microsoft.com/office/drawing/2014/main" id="{F2100C53-F4FC-4CB0-99AC-DBA18CA9BFCC}"/>
                  </a:ext>
                </a:extLst>
              </p:cNvPr>
              <p:cNvSpPr>
                <a:spLocks noChangeArrowheads="1"/>
              </p:cNvSpPr>
              <p:nvPr/>
            </p:nvSpPr>
            <p:spPr bwMode="auto">
              <a:xfrm>
                <a:off x="4114800" y="5156719"/>
                <a:ext cx="1447800" cy="1005840"/>
              </a:xfrm>
              <a:prstGeom prst="flowChartAlternateProcess">
                <a:avLst/>
              </a:prstGeom>
              <a:solidFill>
                <a:srgbClr val="FFFFCC"/>
              </a:solidFill>
              <a:ln w="9525" algn="ctr">
                <a:solidFill>
                  <a:srgbClr val="CC9900"/>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en-US" sz="2400" i="1" dirty="0">
                    <a:solidFill>
                      <a:srgbClr val="FF0000"/>
                    </a:solidFill>
                    <a:latin typeface="Calibri" panose="020F0502020204030204" pitchFamily="34" charset="0"/>
                  </a:rPr>
                  <a:t>N</a:t>
                </a:r>
                <a:r>
                  <a:rPr lang="en-US" altLang="en-US" sz="2400" dirty="0">
                    <a:solidFill>
                      <a:srgbClr val="FF0000"/>
                    </a:solidFill>
                    <a:latin typeface="Calibri" panose="020F0502020204030204" pitchFamily="34" charset="0"/>
                  </a:rPr>
                  <a:t>-Gram </a:t>
                </a:r>
              </a:p>
              <a:p>
                <a:pPr algn="ctr" eaLnBrk="1" hangingPunct="1"/>
                <a:r>
                  <a:rPr lang="en-US" altLang="en-US" sz="2400" dirty="0">
                    <a:solidFill>
                      <a:srgbClr val="FF0000"/>
                    </a:solidFill>
                    <a:latin typeface="Calibri" panose="020F0502020204030204" pitchFamily="34" charset="0"/>
                  </a:rPr>
                  <a:t>Model</a:t>
                </a:r>
              </a:p>
            </p:txBody>
          </p:sp>
          <p:sp>
            <p:nvSpPr>
              <p:cNvPr id="22" name="Rectangle 12">
                <a:extLst>
                  <a:ext uri="{FF2B5EF4-FFF2-40B4-BE49-F238E27FC236}">
                    <a16:creationId xmlns:a16="http://schemas.microsoft.com/office/drawing/2014/main" id="{6055628F-0666-4F0C-9B02-B61533211205}"/>
                  </a:ext>
                </a:extLst>
              </p:cNvPr>
              <p:cNvSpPr>
                <a:spLocks noChangeArrowheads="1"/>
              </p:cNvSpPr>
              <p:nvPr/>
            </p:nvSpPr>
            <p:spPr bwMode="auto">
              <a:xfrm>
                <a:off x="2951711" y="5766319"/>
                <a:ext cx="115269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a:r>
                  <a:rPr lang="en-US" altLang="en-US" sz="2000" dirty="0">
                    <a:latin typeface="Calibri" panose="020F0502020204030204" pitchFamily="34" charset="0"/>
                    <a:cs typeface="Calibri" panose="020F0502020204030204" pitchFamily="34" charset="0"/>
                  </a:rPr>
                  <a:t>Training </a:t>
                </a:r>
              </a:p>
            </p:txBody>
          </p:sp>
          <p:sp>
            <p:nvSpPr>
              <p:cNvPr id="23" name="Rectangle 13">
                <a:extLst>
                  <a:ext uri="{FF2B5EF4-FFF2-40B4-BE49-F238E27FC236}">
                    <a16:creationId xmlns:a16="http://schemas.microsoft.com/office/drawing/2014/main" id="{2BB9A949-0BFC-4A54-9FFE-489A7C250E58}"/>
                  </a:ext>
                </a:extLst>
              </p:cNvPr>
              <p:cNvSpPr>
                <a:spLocks noChangeArrowheads="1"/>
              </p:cNvSpPr>
              <p:nvPr/>
            </p:nvSpPr>
            <p:spPr bwMode="auto">
              <a:xfrm>
                <a:off x="5572991" y="5766319"/>
                <a:ext cx="126893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a:r>
                  <a:rPr lang="en-US" altLang="en-US" sz="2000" dirty="0">
                    <a:latin typeface="Calibri" panose="020F0502020204030204" pitchFamily="34" charset="0"/>
                    <a:cs typeface="Calibri" panose="020F0502020204030204" pitchFamily="34" charset="0"/>
                  </a:rPr>
                  <a:t>Evaluation</a:t>
                </a:r>
              </a:p>
            </p:txBody>
          </p:sp>
          <p:sp>
            <p:nvSpPr>
              <p:cNvPr id="24" name="箭头: 下 12">
                <a:extLst>
                  <a:ext uri="{FF2B5EF4-FFF2-40B4-BE49-F238E27FC236}">
                    <a16:creationId xmlns:a16="http://schemas.microsoft.com/office/drawing/2014/main" id="{A45FCA3B-FC90-4CB9-8B0E-D6D1E8DF7644}"/>
                  </a:ext>
                </a:extLst>
              </p:cNvPr>
              <p:cNvSpPr/>
              <p:nvPr/>
            </p:nvSpPr>
            <p:spPr bwMode="auto">
              <a:xfrm rot="16200000">
                <a:off x="3337532" y="5346442"/>
                <a:ext cx="432319" cy="533400"/>
              </a:xfrm>
              <a:prstGeom prst="downArrow">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
            <p:nvSpPr>
              <p:cNvPr id="25" name="箭头: 下 14">
                <a:extLst>
                  <a:ext uri="{FF2B5EF4-FFF2-40B4-BE49-F238E27FC236}">
                    <a16:creationId xmlns:a16="http://schemas.microsoft.com/office/drawing/2014/main" id="{32A494AD-14BA-4AFD-BEE3-F35FE86DF872}"/>
                  </a:ext>
                </a:extLst>
              </p:cNvPr>
              <p:cNvSpPr/>
              <p:nvPr/>
            </p:nvSpPr>
            <p:spPr bwMode="auto">
              <a:xfrm rot="16200000">
                <a:off x="6004531" y="5359660"/>
                <a:ext cx="432319" cy="533400"/>
              </a:xfrm>
              <a:prstGeom prst="downArrow">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grpSp>
      </p:grpSp>
      <p:pic>
        <p:nvPicPr>
          <p:cNvPr id="7" name="Picture 6">
            <a:extLst>
              <a:ext uri="{FF2B5EF4-FFF2-40B4-BE49-F238E27FC236}">
                <a16:creationId xmlns:a16="http://schemas.microsoft.com/office/drawing/2014/main" id="{4C022195-EE0F-A2E4-E845-A10C82E623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6679" y="4298044"/>
            <a:ext cx="857251" cy="723744"/>
          </a:xfrm>
          <a:prstGeom prst="rect">
            <a:avLst/>
          </a:prstGeom>
        </p:spPr>
      </p:pic>
    </p:spTree>
    <p:extLst>
      <p:ext uri="{BB962C8B-B14F-4D97-AF65-F5344CB8AC3E}">
        <p14:creationId xmlns:p14="http://schemas.microsoft.com/office/powerpoint/2010/main" val="387811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arn(outVertic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xit" presetSubtype="21" fill="hold" nodeType="clickEffect">
                                  <p:stCondLst>
                                    <p:cond delay="0"/>
                                  </p:stCondLst>
                                  <p:childTnLst>
                                    <p:animEffect transition="out" filter="barn(inVertic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par>
                          <p:cTn id="13" fill="hold">
                            <p:stCondLst>
                              <p:cond delay="500"/>
                            </p:stCondLst>
                            <p:childTnLst>
                              <p:par>
                                <p:cTn id="14" presetID="22" presetClass="exit" presetSubtype="1" fill="hold" nodeType="afterEffect">
                                  <p:stCondLst>
                                    <p:cond delay="0"/>
                                  </p:stCondLst>
                                  <p:childTnLst>
                                    <p:animEffect transition="out" filter="wipe(up)">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7570" name="Rectangle 2">
            <a:extLst>
              <a:ext uri="{FF2B5EF4-FFF2-40B4-BE49-F238E27FC236}">
                <a16:creationId xmlns:a16="http://schemas.microsoft.com/office/drawing/2014/main" id="{1C087A2D-F529-42EA-A66D-DC5959AC03EB}"/>
              </a:ext>
            </a:extLst>
          </p:cNvPr>
          <p:cNvSpPr>
            <a:spLocks noChangeArrowheads="1"/>
          </p:cNvSpPr>
          <p:nvPr/>
        </p:nvSpPr>
        <p:spPr bwMode="auto">
          <a:xfrm>
            <a:off x="3840480" y="2194560"/>
            <a:ext cx="8321040" cy="1554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spcBef>
                <a:spcPts val="600"/>
              </a:spcBef>
              <a:buClr>
                <a:schemeClr val="bg2"/>
              </a:buClr>
              <a:buSzPct val="75000"/>
            </a:pPr>
            <a:r>
              <a:rPr lang="en-GB" altLang="zh-CN" sz="4400" b="1" i="1" dirty="0">
                <a:solidFill>
                  <a:schemeClr val="bg1"/>
                </a:solidFill>
              </a:rPr>
              <a:t>N</a:t>
            </a:r>
            <a:r>
              <a:rPr lang="en-GB" altLang="zh-CN" sz="4400" b="1" dirty="0">
                <a:solidFill>
                  <a:schemeClr val="bg1"/>
                </a:solidFill>
              </a:rPr>
              <a:t>-Gram Language Models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579F601B-445D-4406-888B-6A090B79232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13F7FAB0-D7BB-4B5B-9023-541D10C675B3}" type="slidenum">
              <a:rPr kumimoji="0" lang="zh-TW" altLang="en-US" sz="1200">
                <a:latin typeface="+mn-lt"/>
              </a:rPr>
              <a:pPr/>
              <a:t>20</a:t>
            </a:fld>
            <a:endParaRPr kumimoji="0" lang="en-US" altLang="zh-TW" sz="1200">
              <a:latin typeface="+mn-lt"/>
            </a:endParaRPr>
          </a:p>
        </p:txBody>
      </p:sp>
      <p:sp>
        <p:nvSpPr>
          <p:cNvPr id="27651" name="Rectangle 2">
            <a:extLst>
              <a:ext uri="{FF2B5EF4-FFF2-40B4-BE49-F238E27FC236}">
                <a16:creationId xmlns:a16="http://schemas.microsoft.com/office/drawing/2014/main" id="{8698DB1D-0767-4DEE-9A71-9035DBDC25C8}"/>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Evaluation of Language Models</a:t>
            </a:r>
          </a:p>
          <a:p>
            <a:pPr lvl="1" eaLnBrk="1" hangingPunct="1">
              <a:spcBef>
                <a:spcPts val="600"/>
              </a:spcBef>
            </a:pPr>
            <a:r>
              <a:rPr lang="en-US" altLang="en-US" dirty="0">
                <a:solidFill>
                  <a:srgbClr val="FF0000"/>
                </a:solidFill>
              </a:rPr>
              <a:t>Perplexity</a:t>
            </a:r>
          </a:p>
          <a:p>
            <a:pPr lvl="2" eaLnBrk="1" hangingPunct="1">
              <a:spcBef>
                <a:spcPts val="600"/>
              </a:spcBef>
            </a:pPr>
            <a:r>
              <a:rPr lang="en-US" altLang="en-US" dirty="0"/>
              <a:t>The perplexity of a language model on a test dataset is the </a:t>
            </a:r>
            <a:r>
              <a:rPr lang="en-US" altLang="en-US" dirty="0">
                <a:solidFill>
                  <a:srgbClr val="FF0000"/>
                </a:solidFill>
              </a:rPr>
              <a:t>inverse probability </a:t>
            </a:r>
            <a:r>
              <a:rPr lang="en-US" altLang="en-US" dirty="0"/>
              <a:t>of the test set, normalized by the number of words.</a:t>
            </a:r>
            <a:endParaRPr lang="en-US" altLang="zh-CN" dirty="0"/>
          </a:p>
        </p:txBody>
      </p:sp>
      <p:sp>
        <p:nvSpPr>
          <p:cNvPr id="27652" name="Rectangle 3">
            <a:extLst>
              <a:ext uri="{FF2B5EF4-FFF2-40B4-BE49-F238E27FC236}">
                <a16:creationId xmlns:a16="http://schemas.microsoft.com/office/drawing/2014/main" id="{77028341-B580-4CBD-8997-3D0CDE40C7B7}"/>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10" name="Object 5">
                <a:extLst>
                  <a:ext uri="{FF2B5EF4-FFF2-40B4-BE49-F238E27FC236}">
                    <a16:creationId xmlns:a16="http://schemas.microsoft.com/office/drawing/2014/main" id="{21A56133-0F86-46B6-9EEE-A6960354B5D2}"/>
                  </a:ext>
                </a:extLst>
              </p:cNvPr>
              <p:cNvSpPr txBox="1"/>
              <p:nvPr/>
            </p:nvSpPr>
            <p:spPr bwMode="auto">
              <a:xfrm>
                <a:off x="1905000" y="3429000"/>
                <a:ext cx="5203372" cy="1645920"/>
              </a:xfrm>
              <a:prstGeom prst="rect">
                <a:avLst/>
              </a:prstGeom>
              <a:solidFill>
                <a:srgbClr val="CCECFF"/>
              </a:solidFill>
              <a:ln>
                <a:noFill/>
              </a:ln>
              <a:effectLst/>
            </p:spPr>
            <p:txBody>
              <a:bodyPr>
                <a:noAutofit/>
              </a:bodyPr>
              <a:lstStyle/>
              <a:p>
                <a:pPr>
                  <a:spcBef>
                    <a:spcPts val="600"/>
                  </a:spcBef>
                </a:pPr>
                <a14:m>
                  <m:oMathPara xmlns:m="http://schemas.openxmlformats.org/officeDocument/2006/math">
                    <m:oMathParaPr>
                      <m:jc m:val="left"/>
                    </m:oMathParaPr>
                    <m:oMath xmlns:m="http://schemas.openxmlformats.org/officeDocument/2006/math">
                      <m:r>
                        <a:rPr lang="en-US" sz="2200" i="1">
                          <a:solidFill>
                            <a:srgbClr val="000000"/>
                          </a:solidFill>
                          <a:latin typeface="Cambria Math" panose="02040503050406030204" pitchFamily="18" charset="0"/>
                        </a:rPr>
                        <m:t>𝑃𝑃</m:t>
                      </m:r>
                      <m:d>
                        <m:dPr>
                          <m:ctrlPr>
                            <a:rPr lang="en-US" sz="2200" i="1">
                              <a:solidFill>
                                <a:srgbClr val="000000"/>
                              </a:solidFill>
                              <a:latin typeface="Cambria Math" panose="02040503050406030204" pitchFamily="18" charset="0"/>
                            </a:rPr>
                          </m:ctrlPr>
                        </m:dPr>
                        <m:e>
                          <m:r>
                            <a:rPr lang="en-US" sz="2200" i="1">
                              <a:solidFill>
                                <a:srgbClr val="000000"/>
                              </a:solidFill>
                              <a:latin typeface="Cambria Math" panose="02040503050406030204" pitchFamily="18" charset="0"/>
                            </a:rPr>
                            <m:t>𝑊</m:t>
                          </m:r>
                        </m:e>
                      </m:d>
                      <m:r>
                        <a:rPr lang="en-US" sz="2200" i="1">
                          <a:solidFill>
                            <a:srgbClr val="000000"/>
                          </a:solidFill>
                          <a:latin typeface="Cambria Math" panose="02040503050406030204" pitchFamily="18" charset="0"/>
                        </a:rPr>
                        <m:t>=</m:t>
                      </m:r>
                      <m:sSup>
                        <m:sSupPr>
                          <m:ctrlPr>
                            <a:rPr lang="en-US" sz="2200" i="1">
                              <a:solidFill>
                                <a:srgbClr val="000000"/>
                              </a:solidFill>
                              <a:latin typeface="Cambria Math" panose="02040503050406030204" pitchFamily="18" charset="0"/>
                            </a:rPr>
                          </m:ctrlPr>
                        </m:sSupPr>
                        <m:e>
                          <m:r>
                            <a:rPr lang="en-US" sz="2200" i="1">
                              <a:solidFill>
                                <a:srgbClr val="000000"/>
                              </a:solidFill>
                              <a:latin typeface="Cambria Math" panose="02040503050406030204" pitchFamily="18" charset="0"/>
                            </a:rPr>
                            <m:t>𝑃</m:t>
                          </m:r>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𝑁</m:t>
                              </m:r>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𝑁</m:t>
                              </m:r>
                            </m:sub>
                          </m:sSub>
                          <m:r>
                            <a:rPr lang="en-US" sz="2200" i="1">
                              <a:solidFill>
                                <a:srgbClr val="000000"/>
                              </a:solidFill>
                              <a:latin typeface="Cambria Math" panose="02040503050406030204" pitchFamily="18" charset="0"/>
                            </a:rPr>
                            <m:t>)</m:t>
                          </m:r>
                        </m:e>
                        <m:sup>
                          <m:r>
                            <a:rPr lang="en-US" sz="2200" i="1">
                              <a:solidFill>
                                <a:srgbClr val="000000"/>
                              </a:solidFill>
                              <a:latin typeface="Cambria Math" panose="02040503050406030204" pitchFamily="18" charset="0"/>
                            </a:rPr>
                            <m:t>−</m:t>
                          </m:r>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𝑁</m:t>
                              </m:r>
                            </m:den>
                          </m:f>
                        </m:sup>
                      </m:sSup>
                      <m:r>
                        <a:rPr lang="en-US" sz="2200" i="1">
                          <a:solidFill>
                            <a:srgbClr val="000000"/>
                          </a:solidFill>
                          <a:latin typeface="Cambria Math" panose="02040503050406030204" pitchFamily="18" charset="0"/>
                        </a:rPr>
                        <m:t>=</m:t>
                      </m:r>
                      <m:rad>
                        <m:radPr>
                          <m:ctrlPr>
                            <a:rPr lang="en-US" sz="2200" i="1">
                              <a:solidFill>
                                <a:srgbClr val="000000"/>
                              </a:solidFill>
                              <a:latin typeface="Cambria Math" panose="02040503050406030204" pitchFamily="18" charset="0"/>
                            </a:rPr>
                          </m:ctrlPr>
                        </m:radPr>
                        <m:deg>
                          <m:r>
                            <m:rPr>
                              <m:brk m:alnAt="7"/>
                            </m:rPr>
                            <a:rPr lang="en-US" sz="2200" i="1">
                              <a:solidFill>
                                <a:srgbClr val="000000"/>
                              </a:solidFill>
                              <a:latin typeface="Cambria Math" panose="02040503050406030204" pitchFamily="18" charset="0"/>
                            </a:rPr>
                            <m:t>𝑁</m:t>
                          </m:r>
                        </m:deg>
                        <m:e>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𝑃</m:t>
                              </m:r>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𝑁</m:t>
                                  </m:r>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𝑁</m:t>
                                  </m:r>
                                </m:sub>
                              </m:sSub>
                              <m:r>
                                <a:rPr lang="en-US" sz="2200" i="1">
                                  <a:solidFill>
                                    <a:srgbClr val="000000"/>
                                  </a:solidFill>
                                  <a:latin typeface="Cambria Math" panose="02040503050406030204" pitchFamily="18" charset="0"/>
                                </a:rPr>
                                <m:t>)</m:t>
                              </m:r>
                            </m:den>
                          </m:f>
                        </m:e>
                      </m:rad>
                    </m:oMath>
                  </m:oMathPara>
                </a14:m>
                <a:endParaRPr lang="en-US" sz="2200" dirty="0"/>
              </a:p>
            </p:txBody>
          </p:sp>
        </mc:Choice>
        <mc:Fallback xmlns="">
          <p:sp>
            <p:nvSpPr>
              <p:cNvPr id="10" name="Object 5">
                <a:extLst>
                  <a:ext uri="{FF2B5EF4-FFF2-40B4-BE49-F238E27FC236}">
                    <a16:creationId xmlns:a16="http://schemas.microsoft.com/office/drawing/2014/main" id="{21A56133-0F86-46B6-9EEE-A6960354B5D2}"/>
                  </a:ext>
                </a:extLst>
              </p:cNvPr>
              <p:cNvSpPr txBox="1">
                <a:spLocks noRot="1" noChangeAspect="1" noMove="1" noResize="1" noEditPoints="1" noAdjustHandles="1" noChangeArrowheads="1" noChangeShapeType="1" noTextEdit="1"/>
              </p:cNvSpPr>
              <p:nvPr/>
            </p:nvSpPr>
            <p:spPr bwMode="auto">
              <a:xfrm>
                <a:off x="1905000" y="3429000"/>
                <a:ext cx="5203372" cy="1645920"/>
              </a:xfrm>
              <a:prstGeom prst="rect">
                <a:avLst/>
              </a:prstGeom>
              <a:blipFill>
                <a:blip r:embed="rId3"/>
                <a:stretch>
                  <a:fillRect l="-117"/>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bject 5">
                <a:extLst>
                  <a:ext uri="{FF2B5EF4-FFF2-40B4-BE49-F238E27FC236}">
                    <a16:creationId xmlns:a16="http://schemas.microsoft.com/office/drawing/2014/main" id="{C1A49C02-40DD-4FB8-B049-473F6AF2CBA5}"/>
                  </a:ext>
                </a:extLst>
              </p:cNvPr>
              <p:cNvSpPr txBox="1"/>
              <p:nvPr/>
            </p:nvSpPr>
            <p:spPr bwMode="auto">
              <a:xfrm>
                <a:off x="1905001" y="5148740"/>
                <a:ext cx="3869872" cy="1463040"/>
              </a:xfrm>
              <a:prstGeom prst="rect">
                <a:avLst/>
              </a:prstGeom>
              <a:solidFill>
                <a:srgbClr val="CCECFF"/>
              </a:solidFill>
              <a:ln>
                <a:noFill/>
              </a:ln>
              <a:effectLst/>
            </p:spPr>
            <p:txBody>
              <a:bodyPr>
                <a:noAutofit/>
              </a:bodyPr>
              <a:lstStyle/>
              <a:p>
                <a:pPr>
                  <a:spcBef>
                    <a:spcPts val="600"/>
                  </a:spcBef>
                </a:pPr>
                <a14:m>
                  <m:oMathPara xmlns:m="http://schemas.openxmlformats.org/officeDocument/2006/math">
                    <m:oMathParaPr>
                      <m:jc m:val="left"/>
                    </m:oMathParaPr>
                    <m:oMath xmlns:m="http://schemas.openxmlformats.org/officeDocument/2006/math">
                      <m:r>
                        <a:rPr lang="en-US" sz="2200" i="1">
                          <a:solidFill>
                            <a:srgbClr val="000000"/>
                          </a:solidFill>
                          <a:latin typeface="Cambria Math" panose="02040503050406030204" pitchFamily="18" charset="0"/>
                        </a:rPr>
                        <m:t>𝑃𝑃</m:t>
                      </m:r>
                      <m:d>
                        <m:dPr>
                          <m:ctrlPr>
                            <a:rPr lang="en-US" sz="2200" i="1">
                              <a:solidFill>
                                <a:srgbClr val="000000"/>
                              </a:solidFill>
                              <a:latin typeface="Cambria Math" panose="02040503050406030204" pitchFamily="18" charset="0"/>
                            </a:rPr>
                          </m:ctrlPr>
                        </m:dPr>
                        <m:e>
                          <m:r>
                            <a:rPr lang="en-US" sz="2200" i="1">
                              <a:solidFill>
                                <a:srgbClr val="000000"/>
                              </a:solidFill>
                              <a:latin typeface="Cambria Math" panose="02040503050406030204" pitchFamily="18" charset="0"/>
                            </a:rPr>
                            <m:t>𝑊</m:t>
                          </m:r>
                        </m:e>
                      </m:d>
                      <m:r>
                        <a:rPr lang="en-US" sz="2200" i="1">
                          <a:solidFill>
                            <a:srgbClr val="000000"/>
                          </a:solidFill>
                          <a:latin typeface="Cambria Math" panose="02040503050406030204" pitchFamily="18" charset="0"/>
                        </a:rPr>
                        <m:t>=</m:t>
                      </m:r>
                      <m:rad>
                        <m:radPr>
                          <m:ctrlPr>
                            <a:rPr lang="en-US" sz="2200" i="1">
                              <a:solidFill>
                                <a:srgbClr val="000000"/>
                              </a:solidFill>
                              <a:latin typeface="Cambria Math" panose="02040503050406030204" pitchFamily="18" charset="0"/>
                            </a:rPr>
                          </m:ctrlPr>
                        </m:radPr>
                        <m:deg>
                          <m:r>
                            <m:rPr>
                              <m:brk m:alnAt="7"/>
                            </m:rPr>
                            <a:rPr lang="en-US" sz="2200" i="1">
                              <a:solidFill>
                                <a:srgbClr val="000000"/>
                              </a:solidFill>
                              <a:latin typeface="Cambria Math" panose="02040503050406030204" pitchFamily="18" charset="0"/>
                            </a:rPr>
                            <m:t>𝑁</m:t>
                          </m:r>
                        </m:deg>
                        <m:e>
                          <m:nary>
                            <m:naryPr>
                              <m:chr m:val="∏"/>
                              <m:ctrlPr>
                                <a:rPr lang="en-US" sz="2200" i="1">
                                  <a:solidFill>
                                    <a:srgbClr val="000000"/>
                                  </a:solidFill>
                                  <a:latin typeface="Cambria Math" panose="02040503050406030204" pitchFamily="18" charset="0"/>
                                </a:rPr>
                              </m:ctrlPr>
                            </m:naryPr>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up>
                              <m:r>
                                <a:rPr lang="en-US" sz="2200" i="1">
                                  <a:solidFill>
                                    <a:srgbClr val="000000"/>
                                  </a:solidFill>
                                  <a:latin typeface="Cambria Math" panose="02040503050406030204" pitchFamily="18" charset="0"/>
                                </a:rPr>
                                <m:t>𝑁</m:t>
                              </m:r>
                            </m:sup>
                            <m:e>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𝑃</m:t>
                                  </m:r>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sub>
                                  </m:sSub>
                                  <m:r>
                                    <a:rPr lang="en-US" sz="2200" i="1">
                                      <a:solidFill>
                                        <a:srgbClr val="000000"/>
                                      </a:solidFill>
                                      <a:latin typeface="Cambria Math" panose="02040503050406030204" pitchFamily="18" charset="0"/>
                                    </a:rPr>
                                    <m:t>|</m:t>
                                  </m:r>
                                  <m:sSubSup>
                                    <m:sSubSupPr>
                                      <m:ctrlPr>
                                        <a:rPr lang="en-US" sz="2200" i="1">
                                          <a:solidFill>
                                            <a:srgbClr val="000000"/>
                                          </a:solidFill>
                                          <a:latin typeface="Cambria Math" panose="02040503050406030204" pitchFamily="18" charset="0"/>
                                        </a:rPr>
                                      </m:ctrlPr>
                                    </m:sSubSup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1</m:t>
                                      </m:r>
                                    </m:sub>
                                    <m:sup>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p>
                                  </m:sSubSup>
                                  <m:r>
                                    <a:rPr lang="en-US" sz="2200" i="1">
                                      <a:solidFill>
                                        <a:srgbClr val="000000"/>
                                      </a:solidFill>
                                      <a:latin typeface="Cambria Math" panose="02040503050406030204" pitchFamily="18" charset="0"/>
                                    </a:rPr>
                                    <m:t>)</m:t>
                                  </m:r>
                                </m:den>
                              </m:f>
                            </m:e>
                          </m:nary>
                        </m:e>
                      </m:rad>
                    </m:oMath>
                  </m:oMathPara>
                </a14:m>
                <a:endParaRPr lang="en-US" sz="2200" dirty="0"/>
              </a:p>
            </p:txBody>
          </p:sp>
        </mc:Choice>
        <mc:Fallback xmlns="">
          <p:sp>
            <p:nvSpPr>
              <p:cNvPr id="11" name="Object 5">
                <a:extLst>
                  <a:ext uri="{FF2B5EF4-FFF2-40B4-BE49-F238E27FC236}">
                    <a16:creationId xmlns:a16="http://schemas.microsoft.com/office/drawing/2014/main" id="{C1A49C02-40DD-4FB8-B049-473F6AF2CBA5}"/>
                  </a:ext>
                </a:extLst>
              </p:cNvPr>
              <p:cNvSpPr txBox="1">
                <a:spLocks noRot="1" noChangeAspect="1" noMove="1" noResize="1" noEditPoints="1" noAdjustHandles="1" noChangeArrowheads="1" noChangeShapeType="1" noTextEdit="1"/>
              </p:cNvSpPr>
              <p:nvPr/>
            </p:nvSpPr>
            <p:spPr bwMode="auto">
              <a:xfrm>
                <a:off x="1905001" y="5148740"/>
                <a:ext cx="3869872" cy="1463040"/>
              </a:xfrm>
              <a:prstGeom prst="rect">
                <a:avLst/>
              </a:prstGeom>
              <a:blipFill>
                <a:blip r:embed="rId4"/>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bject 5">
                <a:extLst>
                  <a:ext uri="{FF2B5EF4-FFF2-40B4-BE49-F238E27FC236}">
                    <a16:creationId xmlns:a16="http://schemas.microsoft.com/office/drawing/2014/main" id="{C3DAA168-C39A-4951-9B09-EC8E0757A91C}"/>
                  </a:ext>
                </a:extLst>
              </p:cNvPr>
              <p:cNvSpPr txBox="1"/>
              <p:nvPr/>
            </p:nvSpPr>
            <p:spPr bwMode="auto">
              <a:xfrm>
                <a:off x="6569528" y="5148740"/>
                <a:ext cx="3869872" cy="1463040"/>
              </a:xfrm>
              <a:prstGeom prst="rect">
                <a:avLst/>
              </a:prstGeom>
              <a:solidFill>
                <a:srgbClr val="CCECFF"/>
              </a:solidFill>
              <a:ln>
                <a:noFill/>
              </a:ln>
              <a:effectLst/>
            </p:spPr>
            <p:txBody>
              <a:bodyPr>
                <a:noAutofit/>
              </a:bodyPr>
              <a:lstStyle/>
              <a:p>
                <a:pPr>
                  <a:spcBef>
                    <a:spcPts val="600"/>
                  </a:spcBef>
                </a:pPr>
                <a14:m>
                  <m:oMathPara xmlns:m="http://schemas.openxmlformats.org/officeDocument/2006/math">
                    <m:oMathParaPr>
                      <m:jc m:val="left"/>
                    </m:oMathParaPr>
                    <m:oMath xmlns:m="http://schemas.openxmlformats.org/officeDocument/2006/math">
                      <m:r>
                        <a:rPr lang="en-US" sz="2200" i="1">
                          <a:solidFill>
                            <a:srgbClr val="000000"/>
                          </a:solidFill>
                          <a:latin typeface="Cambria Math" panose="02040503050406030204" pitchFamily="18" charset="0"/>
                        </a:rPr>
                        <m:t>𝑃𝑃</m:t>
                      </m:r>
                      <m:d>
                        <m:dPr>
                          <m:ctrlPr>
                            <a:rPr lang="en-US" sz="2200" i="1">
                              <a:solidFill>
                                <a:srgbClr val="000000"/>
                              </a:solidFill>
                              <a:latin typeface="Cambria Math" panose="02040503050406030204" pitchFamily="18" charset="0"/>
                            </a:rPr>
                          </m:ctrlPr>
                        </m:dPr>
                        <m:e>
                          <m:r>
                            <a:rPr lang="en-US" sz="2200" i="1">
                              <a:solidFill>
                                <a:srgbClr val="000000"/>
                              </a:solidFill>
                              <a:latin typeface="Cambria Math" panose="02040503050406030204" pitchFamily="18" charset="0"/>
                            </a:rPr>
                            <m:t>𝑊</m:t>
                          </m:r>
                        </m:e>
                      </m:d>
                      <m:r>
                        <a:rPr lang="en-US" sz="2200" i="1">
                          <a:solidFill>
                            <a:srgbClr val="000000"/>
                          </a:solidFill>
                          <a:latin typeface="Cambria Math" panose="02040503050406030204" pitchFamily="18" charset="0"/>
                        </a:rPr>
                        <m:t>≈</m:t>
                      </m:r>
                      <m:rad>
                        <m:radPr>
                          <m:ctrlPr>
                            <a:rPr lang="en-US" sz="2200" i="1">
                              <a:solidFill>
                                <a:srgbClr val="000000"/>
                              </a:solidFill>
                              <a:latin typeface="Cambria Math" panose="02040503050406030204" pitchFamily="18" charset="0"/>
                            </a:rPr>
                          </m:ctrlPr>
                        </m:radPr>
                        <m:deg>
                          <m:r>
                            <m:rPr>
                              <m:brk m:alnAt="7"/>
                            </m:rPr>
                            <a:rPr lang="en-US" sz="2200" i="1">
                              <a:solidFill>
                                <a:srgbClr val="000000"/>
                              </a:solidFill>
                              <a:latin typeface="Cambria Math" panose="02040503050406030204" pitchFamily="18" charset="0"/>
                            </a:rPr>
                            <m:t>𝑁</m:t>
                          </m:r>
                        </m:deg>
                        <m:e>
                          <m:nary>
                            <m:naryPr>
                              <m:chr m:val="∏"/>
                              <m:ctrlPr>
                                <a:rPr lang="en-US" sz="2200" i="1">
                                  <a:solidFill>
                                    <a:srgbClr val="000000"/>
                                  </a:solidFill>
                                  <a:latin typeface="Cambria Math" panose="02040503050406030204" pitchFamily="18" charset="0"/>
                                </a:rPr>
                              </m:ctrlPr>
                            </m:naryPr>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up>
                              <m:r>
                                <a:rPr lang="en-US" sz="2200" i="1">
                                  <a:solidFill>
                                    <a:srgbClr val="000000"/>
                                  </a:solidFill>
                                  <a:latin typeface="Cambria Math" panose="02040503050406030204" pitchFamily="18" charset="0"/>
                                </a:rPr>
                                <m:t>𝑁</m:t>
                              </m:r>
                            </m:sup>
                            <m:e>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1</m:t>
                                  </m:r>
                                </m:num>
                                <m:den>
                                  <m:r>
                                    <a:rPr lang="en-US" sz="2200" i="1">
                                      <a:solidFill>
                                        <a:srgbClr val="000000"/>
                                      </a:solidFill>
                                      <a:latin typeface="Cambria Math" panose="02040503050406030204" pitchFamily="18" charset="0"/>
                                    </a:rPr>
                                    <m:t>𝑃</m:t>
                                  </m:r>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den>
                              </m:f>
                            </m:e>
                          </m:nary>
                        </m:e>
                      </m:rad>
                    </m:oMath>
                  </m:oMathPara>
                </a14:m>
                <a:endParaRPr lang="en-US" sz="2200" dirty="0"/>
              </a:p>
            </p:txBody>
          </p:sp>
        </mc:Choice>
        <mc:Fallback xmlns="">
          <p:sp>
            <p:nvSpPr>
              <p:cNvPr id="13" name="Object 5">
                <a:extLst>
                  <a:ext uri="{FF2B5EF4-FFF2-40B4-BE49-F238E27FC236}">
                    <a16:creationId xmlns:a16="http://schemas.microsoft.com/office/drawing/2014/main" id="{C3DAA168-C39A-4951-9B09-EC8E0757A91C}"/>
                  </a:ext>
                </a:extLst>
              </p:cNvPr>
              <p:cNvSpPr txBox="1">
                <a:spLocks noRot="1" noChangeAspect="1" noMove="1" noResize="1" noEditPoints="1" noAdjustHandles="1" noChangeArrowheads="1" noChangeShapeType="1" noTextEdit="1"/>
              </p:cNvSpPr>
              <p:nvPr/>
            </p:nvSpPr>
            <p:spPr bwMode="auto">
              <a:xfrm>
                <a:off x="6569528" y="5148740"/>
                <a:ext cx="3869872" cy="1463040"/>
              </a:xfrm>
              <a:prstGeom prst="rect">
                <a:avLst/>
              </a:prstGeom>
              <a:blipFill>
                <a:blip r:embed="rId5"/>
                <a:stretch>
                  <a:fillRect/>
                </a:stretch>
              </a:blipFill>
              <a:ln>
                <a:noFill/>
              </a:ln>
              <a:effectLst/>
            </p:spPr>
            <p:txBody>
              <a:bodyPr/>
              <a:lstStyle/>
              <a:p>
                <a:r>
                  <a:rPr lang="en-US">
                    <a:noFill/>
                  </a:rPr>
                  <a:t> </a:t>
                </a:r>
              </a:p>
            </p:txBody>
          </p:sp>
        </mc:Fallback>
      </mc:AlternateContent>
      <p:sp>
        <p:nvSpPr>
          <p:cNvPr id="8" name="AutoShape 13">
            <a:extLst>
              <a:ext uri="{FF2B5EF4-FFF2-40B4-BE49-F238E27FC236}">
                <a16:creationId xmlns:a16="http://schemas.microsoft.com/office/drawing/2014/main" id="{E36C5C86-6100-4E76-8A4A-5B44DF25BF3E}"/>
              </a:ext>
            </a:extLst>
          </p:cNvPr>
          <p:cNvSpPr>
            <a:spLocks noChangeArrowheads="1"/>
          </p:cNvSpPr>
          <p:nvPr/>
        </p:nvSpPr>
        <p:spPr bwMode="auto">
          <a:xfrm>
            <a:off x="8001000" y="4140662"/>
            <a:ext cx="2373086" cy="822960"/>
          </a:xfrm>
          <a:prstGeom prst="wedgeRoundRectCallout">
            <a:avLst>
              <a:gd name="adj1" fmla="val 2320"/>
              <a:gd name="adj2" fmla="val 60195"/>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Bi-Gram Language Model </a:t>
            </a:r>
          </a:p>
        </p:txBody>
      </p:sp>
      <p:sp>
        <p:nvSpPr>
          <p:cNvPr id="12" name="AutoShape 13">
            <a:extLst>
              <a:ext uri="{FF2B5EF4-FFF2-40B4-BE49-F238E27FC236}">
                <a16:creationId xmlns:a16="http://schemas.microsoft.com/office/drawing/2014/main" id="{B926DBE2-382A-4F8A-9601-1AF3213F0499}"/>
              </a:ext>
            </a:extLst>
          </p:cNvPr>
          <p:cNvSpPr>
            <a:spLocks noChangeArrowheads="1"/>
          </p:cNvSpPr>
          <p:nvPr/>
        </p:nvSpPr>
        <p:spPr bwMode="auto">
          <a:xfrm>
            <a:off x="5045528" y="4892040"/>
            <a:ext cx="1219200" cy="822960"/>
          </a:xfrm>
          <a:prstGeom prst="wedgeRoundRectCallout">
            <a:avLst>
              <a:gd name="adj1" fmla="val -45231"/>
              <a:gd name="adj2" fmla="val 6112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Chain Rule</a:t>
            </a:r>
          </a:p>
        </p:txBody>
      </p:sp>
      <p:sp>
        <p:nvSpPr>
          <p:cNvPr id="2" name="AutoShape 13">
            <a:extLst>
              <a:ext uri="{FF2B5EF4-FFF2-40B4-BE49-F238E27FC236}">
                <a16:creationId xmlns:a16="http://schemas.microsoft.com/office/drawing/2014/main" id="{5AA43835-4DE3-F7D3-6DC8-9481CA2A403B}"/>
              </a:ext>
            </a:extLst>
          </p:cNvPr>
          <p:cNvSpPr>
            <a:spLocks noChangeArrowheads="1"/>
          </p:cNvSpPr>
          <p:nvPr/>
        </p:nvSpPr>
        <p:spPr bwMode="auto">
          <a:xfrm>
            <a:off x="267708" y="3429000"/>
            <a:ext cx="1578428" cy="822960"/>
          </a:xfrm>
          <a:prstGeom prst="wedgeRoundRectCallout">
            <a:avLst>
              <a:gd name="adj1" fmla="val 58473"/>
              <a:gd name="adj2" fmla="val 5289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Geometric Mean</a:t>
            </a:r>
          </a:p>
        </p:txBody>
      </p:sp>
    </p:spTree>
    <p:extLst>
      <p:ext uri="{BB962C8B-B14F-4D97-AF65-F5344CB8AC3E}">
        <p14:creationId xmlns:p14="http://schemas.microsoft.com/office/powerpoint/2010/main" val="2081785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dissolve">
                                      <p:cBhvr>
                                        <p:cTn id="7" dur="500"/>
                                        <p:tgtEl>
                                          <p:spTgt spid="11"/>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wipe(up)">
                                      <p:cBhvr>
                                        <p:cTn id="10" dur="5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dissolve">
                                      <p:cBhvr>
                                        <p:cTn id="15" dur="500"/>
                                        <p:tgtEl>
                                          <p:spTgt spid="13"/>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wipe(up)">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8" grpId="0" animBg="1"/>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525FA961-4405-4075-B70C-36BB5030D16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00AF0155-690F-4974-B2BE-A950389E090A}" type="slidenum">
              <a:rPr kumimoji="0" lang="zh-TW" altLang="en-US" sz="1200">
                <a:latin typeface="+mn-lt"/>
              </a:rPr>
              <a:pPr/>
              <a:t>21</a:t>
            </a:fld>
            <a:endParaRPr kumimoji="0" lang="en-US" altLang="zh-TW" sz="1200">
              <a:latin typeface="+mn-lt"/>
            </a:endParaRPr>
          </a:p>
        </p:txBody>
      </p:sp>
      <p:sp>
        <p:nvSpPr>
          <p:cNvPr id="28675" name="Rectangle 2">
            <a:extLst>
              <a:ext uri="{FF2B5EF4-FFF2-40B4-BE49-F238E27FC236}">
                <a16:creationId xmlns:a16="http://schemas.microsoft.com/office/drawing/2014/main" id="{7893012F-B37E-4E06-951F-6E812F57D8ED}"/>
              </a:ext>
            </a:extLst>
          </p:cNvPr>
          <p:cNvSpPr>
            <a:spLocks noGrp="1" noChangeArrowheads="1"/>
          </p:cNvSpPr>
          <p:nvPr>
            <p:ph type="body" idx="1"/>
          </p:nvPr>
        </p:nvSpPr>
        <p:spPr>
          <a:xfrm>
            <a:off x="609600" y="1554480"/>
            <a:ext cx="10972800" cy="5074920"/>
          </a:xfrm>
        </p:spPr>
        <p:txBody>
          <a:bodyPr/>
          <a:lstStyle/>
          <a:p>
            <a:pPr eaLnBrk="1" hangingPunct="1">
              <a:spcBef>
                <a:spcPts val="600"/>
              </a:spcBef>
            </a:pPr>
            <a:endParaRPr lang="en-US" altLang="zh-CN"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0"/>
              </a:spcBef>
            </a:pPr>
            <a:r>
              <a:rPr lang="en-US" altLang="en-US" dirty="0"/>
              <a:t>Question 1: Which model is better</a:t>
            </a:r>
            <a:r>
              <a:rPr lang="zh-CN" altLang="en-US" dirty="0"/>
              <a:t> </a:t>
            </a:r>
            <a:r>
              <a:rPr lang="en-US" altLang="zh-CN" dirty="0"/>
              <a:t>and what are the reason behind</a:t>
            </a:r>
            <a:r>
              <a:rPr lang="en-US" altLang="en-US" dirty="0"/>
              <a:t>?</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1200"/>
              </a:spcBef>
            </a:pPr>
            <a:r>
              <a:rPr lang="en-US" altLang="en-US" dirty="0"/>
              <a:t>Question 2: Are Tri-gram models always better than Uni-Gram and Bi-Gram Models?</a:t>
            </a:r>
          </a:p>
        </p:txBody>
      </p:sp>
      <p:sp>
        <p:nvSpPr>
          <p:cNvPr id="28676" name="Rectangle 3">
            <a:extLst>
              <a:ext uri="{FF2B5EF4-FFF2-40B4-BE49-F238E27FC236}">
                <a16:creationId xmlns:a16="http://schemas.microsoft.com/office/drawing/2014/main" id="{B05EC23A-EF27-4572-BF93-196A7F03BE15}"/>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grpSp>
        <p:nvGrpSpPr>
          <p:cNvPr id="2" name="Group 1">
            <a:extLst>
              <a:ext uri="{FF2B5EF4-FFF2-40B4-BE49-F238E27FC236}">
                <a16:creationId xmlns:a16="http://schemas.microsoft.com/office/drawing/2014/main" id="{FFD2EB77-2739-F2F2-30AC-63739A0AE1A6}"/>
              </a:ext>
            </a:extLst>
          </p:cNvPr>
          <p:cNvGrpSpPr/>
          <p:nvPr/>
        </p:nvGrpSpPr>
        <p:grpSpPr>
          <a:xfrm>
            <a:off x="1283855" y="1524000"/>
            <a:ext cx="9448800" cy="939502"/>
            <a:chOff x="1371600" y="2073665"/>
            <a:chExt cx="9448800" cy="939502"/>
          </a:xfrm>
        </p:grpSpPr>
        <p:sp>
          <p:nvSpPr>
            <p:cNvPr id="28677" name="Rectangle 12">
              <a:extLst>
                <a:ext uri="{FF2B5EF4-FFF2-40B4-BE49-F238E27FC236}">
                  <a16:creationId xmlns:a16="http://schemas.microsoft.com/office/drawing/2014/main" id="{BD0E2DE3-D32B-46F0-8011-088E3E6841CA}"/>
                </a:ext>
              </a:extLst>
            </p:cNvPr>
            <p:cNvSpPr>
              <a:spLocks noChangeArrowheads="1"/>
            </p:cNvSpPr>
            <p:nvPr/>
          </p:nvSpPr>
          <p:spPr bwMode="auto">
            <a:xfrm>
              <a:off x="1371600" y="2551502"/>
              <a:ext cx="9448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The higher the probability of the word sequence, the lower the perplexity.</a:t>
              </a:r>
            </a:p>
          </p:txBody>
        </p:sp>
        <p:sp>
          <p:nvSpPr>
            <p:cNvPr id="14" name="Rectangle 13">
              <a:extLst>
                <a:ext uri="{FF2B5EF4-FFF2-40B4-BE49-F238E27FC236}">
                  <a16:creationId xmlns:a16="http://schemas.microsoft.com/office/drawing/2014/main" id="{A0D87142-8C85-4D61-8EC0-9056CF067F3F}"/>
                </a:ext>
              </a:extLst>
            </p:cNvPr>
            <p:cNvSpPr>
              <a:spLocks noChangeArrowheads="1"/>
            </p:cNvSpPr>
            <p:nvPr/>
          </p:nvSpPr>
          <p:spPr bwMode="auto">
            <a:xfrm>
              <a:off x="3695700" y="2073665"/>
              <a:ext cx="4800600"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a:r>
                <a:rPr lang="en-US" altLang="en-US" sz="2500" dirty="0">
                  <a:solidFill>
                    <a:srgbClr val="FF0000"/>
                  </a:solidFill>
                </a:rPr>
                <a:t>Lower Perplexity = Better Model</a:t>
              </a:r>
            </a:p>
          </p:txBody>
        </p:sp>
      </p:grpSp>
      <p:sp>
        <p:nvSpPr>
          <p:cNvPr id="15" name="Rectangle 14">
            <a:extLst>
              <a:ext uri="{FF2B5EF4-FFF2-40B4-BE49-F238E27FC236}">
                <a16:creationId xmlns:a16="http://schemas.microsoft.com/office/drawing/2014/main" id="{18840BB3-14A5-4C6D-B177-B5131D496E1B}"/>
              </a:ext>
            </a:extLst>
          </p:cNvPr>
          <p:cNvSpPr>
            <a:spLocks noChangeArrowheads="1"/>
          </p:cNvSpPr>
          <p:nvPr/>
        </p:nvSpPr>
        <p:spPr bwMode="auto">
          <a:xfrm>
            <a:off x="763731" y="2650209"/>
            <a:ext cx="1067954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000" dirty="0">
                <a:latin typeface="Calibri" panose="020F0502020204030204" pitchFamily="34" charset="0"/>
                <a:cs typeface="Calibri" panose="020F0502020204030204" pitchFamily="34" charset="0"/>
              </a:rPr>
              <a:t>Train </a:t>
            </a:r>
            <a:r>
              <a:rPr lang="en-US" altLang="en-US" sz="2000" i="1" dirty="0">
                <a:latin typeface="Calibri" panose="020F0502020204030204" pitchFamily="34" charset="0"/>
                <a:cs typeface="Calibri" panose="020F0502020204030204" pitchFamily="34" charset="0"/>
              </a:rPr>
              <a:t>N</a:t>
            </a:r>
            <a:r>
              <a:rPr lang="en-US" altLang="en-US" sz="2000" dirty="0">
                <a:latin typeface="Calibri" panose="020F0502020204030204" pitchFamily="34" charset="0"/>
                <a:cs typeface="Calibri" panose="020F0502020204030204" pitchFamily="34" charset="0"/>
              </a:rPr>
              <a:t>-grams on 38 million </a:t>
            </a:r>
            <a:r>
              <a:rPr lang="en-US" altLang="en-US" sz="2000" dirty="0">
                <a:solidFill>
                  <a:srgbClr val="FF0000"/>
                </a:solidFill>
                <a:latin typeface="Calibri" panose="020F0502020204030204" pitchFamily="34" charset="0"/>
                <a:cs typeface="Calibri" panose="020F0502020204030204" pitchFamily="34" charset="0"/>
              </a:rPr>
              <a:t>words</a:t>
            </a:r>
            <a:r>
              <a:rPr lang="en-US" altLang="en-US" sz="2000" dirty="0">
                <a:latin typeface="Calibri" panose="020F0502020204030204" pitchFamily="34" charset="0"/>
                <a:cs typeface="Calibri" panose="020F0502020204030204" pitchFamily="34" charset="0"/>
              </a:rPr>
              <a:t> from WSJ and test on 1.5 million words (19,979 word </a:t>
            </a:r>
            <a:r>
              <a:rPr lang="en-US" altLang="en-US" sz="2000" dirty="0">
                <a:solidFill>
                  <a:srgbClr val="FF0000"/>
                </a:solidFill>
                <a:latin typeface="Calibri" panose="020F0502020204030204" pitchFamily="34" charset="0"/>
                <a:cs typeface="Calibri" panose="020F0502020204030204" pitchFamily="34" charset="0"/>
              </a:rPr>
              <a:t>vocabulary</a:t>
            </a:r>
            <a:r>
              <a:rPr lang="en-US" altLang="en-US" sz="2000" dirty="0">
                <a:latin typeface="Calibri" panose="020F0502020204030204" pitchFamily="34" charset="0"/>
                <a:cs typeface="Calibri" panose="020F0502020204030204" pitchFamily="34" charset="0"/>
              </a:rPr>
              <a:t>).</a:t>
            </a:r>
          </a:p>
        </p:txBody>
      </p:sp>
      <p:graphicFrame>
        <p:nvGraphicFramePr>
          <p:cNvPr id="16" name="Table 15">
            <a:extLst>
              <a:ext uri="{FF2B5EF4-FFF2-40B4-BE49-F238E27FC236}">
                <a16:creationId xmlns:a16="http://schemas.microsoft.com/office/drawing/2014/main" id="{C19914B2-A78D-4B51-8AC2-3FC8BE7DD06A}"/>
              </a:ext>
            </a:extLst>
          </p:cNvPr>
          <p:cNvGraphicFramePr>
            <a:graphicFrameLocks noGrp="1"/>
          </p:cNvGraphicFramePr>
          <p:nvPr>
            <p:extLst>
              <p:ext uri="{D42A27DB-BD31-4B8C-83A1-F6EECF244321}">
                <p14:modId xmlns:p14="http://schemas.microsoft.com/office/powerpoint/2010/main" val="3606490721"/>
              </p:ext>
            </p:extLst>
          </p:nvPr>
        </p:nvGraphicFramePr>
        <p:xfrm>
          <a:off x="2552700" y="3124200"/>
          <a:ext cx="7086600" cy="914400"/>
        </p:xfrm>
        <a:graphic>
          <a:graphicData uri="http://schemas.openxmlformats.org/drawingml/2006/table">
            <a:tbl>
              <a:tblPr firstRow="1" bandRow="1">
                <a:tableStyleId>{93296810-A885-4BE3-A3E7-6D5BEEA58F35}</a:tableStyleId>
              </a:tblPr>
              <a:tblGrid>
                <a:gridCol w="1819835">
                  <a:extLst>
                    <a:ext uri="{9D8B030D-6E8A-4147-A177-3AD203B41FA5}">
                      <a16:colId xmlns:a16="http://schemas.microsoft.com/office/drawing/2014/main" val="20000"/>
                    </a:ext>
                  </a:extLst>
                </a:gridCol>
                <a:gridCol w="176156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294640">
                <a:tc>
                  <a:txBody>
                    <a:bodyPr/>
                    <a:lstStyle/>
                    <a:p>
                      <a:pPr algn="ctr"/>
                      <a:endParaRPr lang="en-US" sz="2400" dirty="0">
                        <a:latin typeface="Calibri" panose="020F0502020204030204" pitchFamily="34" charset="0"/>
                        <a:cs typeface="Calibri" panose="020F0502020204030204" pitchFamily="34" charset="0"/>
                      </a:endParaRPr>
                    </a:p>
                  </a:txBody>
                  <a:tcPr>
                    <a:solidFill>
                      <a:srgbClr val="CC6600"/>
                    </a:solidFill>
                  </a:tcPr>
                </a:tc>
                <a:tc>
                  <a:txBody>
                    <a:bodyPr/>
                    <a:lstStyle/>
                    <a:p>
                      <a:pPr algn="ctr"/>
                      <a:r>
                        <a:rPr lang="en-US" sz="2400" b="0" dirty="0">
                          <a:latin typeface="Calibri" panose="020F0502020204030204" pitchFamily="34" charset="0"/>
                          <a:cs typeface="Calibri" panose="020F0502020204030204" pitchFamily="34" charset="0"/>
                        </a:rPr>
                        <a:t>Uni-Gram</a:t>
                      </a:r>
                    </a:p>
                  </a:txBody>
                  <a:tcPr>
                    <a:solidFill>
                      <a:srgbClr val="CC6600"/>
                    </a:solidFill>
                  </a:tcPr>
                </a:tc>
                <a:tc>
                  <a:txBody>
                    <a:bodyPr/>
                    <a:lstStyle/>
                    <a:p>
                      <a:pPr algn="ctr"/>
                      <a:r>
                        <a:rPr lang="en-US" sz="2400" b="0" dirty="0">
                          <a:latin typeface="Calibri" panose="020F0502020204030204" pitchFamily="34" charset="0"/>
                          <a:cs typeface="Calibri" panose="020F0502020204030204" pitchFamily="34" charset="0"/>
                        </a:rPr>
                        <a:t>Bi-Gram</a:t>
                      </a:r>
                    </a:p>
                  </a:txBody>
                  <a:tcPr>
                    <a:solidFill>
                      <a:srgbClr val="CC6600"/>
                    </a:solidFill>
                  </a:tcPr>
                </a:tc>
                <a:tc>
                  <a:txBody>
                    <a:bodyPr/>
                    <a:lstStyle/>
                    <a:p>
                      <a:pPr algn="ctr"/>
                      <a:r>
                        <a:rPr lang="en-US" sz="2400" b="0" dirty="0">
                          <a:latin typeface="Calibri" panose="020F0502020204030204" pitchFamily="34" charset="0"/>
                          <a:cs typeface="Calibri" panose="020F0502020204030204" pitchFamily="34" charset="0"/>
                        </a:rPr>
                        <a:t>Tri-Gram</a:t>
                      </a:r>
                    </a:p>
                  </a:txBody>
                  <a:tcPr>
                    <a:solidFill>
                      <a:srgbClr val="CC6600"/>
                    </a:solidFill>
                  </a:tcPr>
                </a:tc>
                <a:extLst>
                  <a:ext uri="{0D108BD9-81ED-4DB2-BD59-A6C34878D82A}">
                    <a16:rowId xmlns:a16="http://schemas.microsoft.com/office/drawing/2014/main" val="10000"/>
                  </a:ext>
                </a:extLst>
              </a:tr>
              <a:tr h="370840">
                <a:tc>
                  <a:txBody>
                    <a:bodyPr/>
                    <a:lstStyle/>
                    <a:p>
                      <a:pPr algn="ctr"/>
                      <a:r>
                        <a:rPr lang="en-US" sz="2400" dirty="0">
                          <a:latin typeface="Calibri" panose="020F0502020204030204" pitchFamily="34" charset="0"/>
                          <a:cs typeface="Calibri" panose="020F0502020204030204" pitchFamily="34" charset="0"/>
                        </a:rPr>
                        <a:t>Perplexity</a:t>
                      </a:r>
                    </a:p>
                  </a:txBody>
                  <a:tcPr>
                    <a:solidFill>
                      <a:srgbClr val="FFCCCC">
                        <a:alpha val="60000"/>
                      </a:srgbClr>
                    </a:solidFill>
                  </a:tcPr>
                </a:tc>
                <a:tc>
                  <a:txBody>
                    <a:bodyPr/>
                    <a:lstStyle/>
                    <a:p>
                      <a:pPr algn="ctr"/>
                      <a:r>
                        <a:rPr lang="en-US" sz="2400" dirty="0">
                          <a:latin typeface="Calibri" panose="020F0502020204030204" pitchFamily="34" charset="0"/>
                          <a:cs typeface="Calibri" panose="020F0502020204030204" pitchFamily="34" charset="0"/>
                        </a:rPr>
                        <a:t>962</a:t>
                      </a:r>
                    </a:p>
                  </a:txBody>
                  <a:tcPr>
                    <a:solidFill>
                      <a:srgbClr val="FFCCCC">
                        <a:alpha val="60000"/>
                      </a:srgbClr>
                    </a:solidFill>
                  </a:tcPr>
                </a:tc>
                <a:tc>
                  <a:txBody>
                    <a:bodyPr/>
                    <a:lstStyle/>
                    <a:p>
                      <a:pPr algn="ctr"/>
                      <a:r>
                        <a:rPr lang="en-US" sz="2400" dirty="0">
                          <a:latin typeface="Calibri" panose="020F0502020204030204" pitchFamily="34" charset="0"/>
                          <a:cs typeface="Calibri" panose="020F0502020204030204" pitchFamily="34" charset="0"/>
                        </a:rPr>
                        <a:t>170</a:t>
                      </a:r>
                    </a:p>
                  </a:txBody>
                  <a:tcPr>
                    <a:solidFill>
                      <a:srgbClr val="FFCCCC">
                        <a:alpha val="60000"/>
                      </a:srgbClr>
                    </a:solidFill>
                  </a:tcPr>
                </a:tc>
                <a:tc>
                  <a:txBody>
                    <a:bodyPr/>
                    <a:lstStyle/>
                    <a:p>
                      <a:pPr algn="ctr"/>
                      <a:r>
                        <a:rPr lang="en-US" sz="2400" dirty="0">
                          <a:latin typeface="Calibri" panose="020F0502020204030204" pitchFamily="34" charset="0"/>
                          <a:cs typeface="Calibri" panose="020F0502020204030204" pitchFamily="34" charset="0"/>
                        </a:rPr>
                        <a:t>109</a:t>
                      </a:r>
                    </a:p>
                  </a:txBody>
                  <a:tcPr>
                    <a:solidFill>
                      <a:srgbClr val="FFCCCC">
                        <a:alpha val="60000"/>
                      </a:srgbClr>
                    </a:solidFill>
                  </a:tcPr>
                </a:tc>
                <a:extLst>
                  <a:ext uri="{0D108BD9-81ED-4DB2-BD59-A6C34878D82A}">
                    <a16:rowId xmlns:a16="http://schemas.microsoft.com/office/drawing/2014/main" val="10001"/>
                  </a:ext>
                </a:extLst>
              </a:tr>
            </a:tbl>
          </a:graphicData>
        </a:graphic>
      </p:graphicFrame>
      <p:sp>
        <p:nvSpPr>
          <p:cNvPr id="9" name="Rectangle 14">
            <a:extLst>
              <a:ext uri="{FF2B5EF4-FFF2-40B4-BE49-F238E27FC236}">
                <a16:creationId xmlns:a16="http://schemas.microsoft.com/office/drawing/2014/main" id="{09119ABC-5EA7-4C0C-BB02-FA77EA84E5B9}"/>
              </a:ext>
            </a:extLst>
          </p:cNvPr>
          <p:cNvSpPr>
            <a:spLocks noChangeArrowheads="1"/>
          </p:cNvSpPr>
          <p:nvPr/>
        </p:nvSpPr>
        <p:spPr bwMode="auto">
          <a:xfrm>
            <a:off x="1447800" y="4807803"/>
            <a:ext cx="942599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The more information the </a:t>
            </a:r>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-gram gives us about the word sequence, the lower the perplexity.</a:t>
            </a:r>
          </a:p>
        </p:txBody>
      </p:sp>
    </p:spTree>
    <p:extLst>
      <p:ext uri="{BB962C8B-B14F-4D97-AF65-F5344CB8AC3E}">
        <p14:creationId xmlns:p14="http://schemas.microsoft.com/office/powerpoint/2010/main" val="23873083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wipe(left)">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28675">
                                            <p:txEl>
                                              <p:pRg st="6" end="6"/>
                                            </p:txEl>
                                          </p:spTgt>
                                        </p:tgtEl>
                                        <p:attrNameLst>
                                          <p:attrName>style.visibility</p:attrName>
                                        </p:attrNameLst>
                                      </p:cBhvr>
                                      <p:to>
                                        <p:strVal val="visible"/>
                                      </p:to>
                                    </p:set>
                                    <p:animEffect transition="in" filter="wipe(left)">
                                      <p:cBhvr>
                                        <p:cTn id="15" dur="500"/>
                                        <p:tgtEl>
                                          <p:spTgt spid="28675">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8675">
                                            <p:txEl>
                                              <p:pRg st="9" end="9"/>
                                            </p:txEl>
                                          </p:spTgt>
                                        </p:tgtEl>
                                        <p:attrNameLst>
                                          <p:attrName>style.visibility</p:attrName>
                                        </p:attrNameLst>
                                      </p:cBhvr>
                                      <p:to>
                                        <p:strVal val="visible"/>
                                      </p:to>
                                    </p:set>
                                    <p:animEffect transition="in" filter="wipe(left)">
                                      <p:cBhvr>
                                        <p:cTn id="25" dur="500"/>
                                        <p:tgtEl>
                                          <p:spTgt spid="2867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22</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Data Sparseness Problem and </a:t>
            </a:r>
            <a:r>
              <a:rPr lang="en-US" altLang="zh-CN" i="1" dirty="0"/>
              <a:t>N</a:t>
            </a:r>
            <a:r>
              <a:rPr lang="en-US" altLang="zh-CN" dirty="0"/>
              <a:t>-Gram Model Smoothing</a:t>
            </a:r>
          </a:p>
          <a:p>
            <a:pPr lvl="1" eaLnBrk="1" hangingPunct="1">
              <a:spcBef>
                <a:spcPts val="600"/>
              </a:spcBef>
            </a:pPr>
            <a:r>
              <a:rPr lang="en-US" altLang="en-US" dirty="0"/>
              <a:t>Some perfectly acceptable </a:t>
            </a:r>
            <a:r>
              <a:rPr lang="en-US" altLang="en-US" i="1" dirty="0"/>
              <a:t>N</a:t>
            </a:r>
            <a:r>
              <a:rPr lang="en-US" altLang="en-US" dirty="0"/>
              <a:t>-grams are missing, because of finite training corpus. </a:t>
            </a:r>
          </a:p>
          <a:p>
            <a:pPr lvl="1" eaLnBrk="1" hangingPunct="1">
              <a:spcBef>
                <a:spcPts val="600"/>
              </a:spcBef>
            </a:pPr>
            <a:endParaRPr lang="en-US" altLang="en-US" dirty="0"/>
          </a:p>
          <a:p>
            <a:pPr lvl="1" eaLnBrk="1" hangingPunct="1">
              <a:spcBef>
                <a:spcPts val="600"/>
              </a:spcBef>
            </a:pP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9" name="Rectangle 8">
            <a:extLst>
              <a:ext uri="{FF2B5EF4-FFF2-40B4-BE49-F238E27FC236}">
                <a16:creationId xmlns:a16="http://schemas.microsoft.com/office/drawing/2014/main" id="{7C6FC33E-266C-4814-8B9A-4D9F5776F7B2}"/>
              </a:ext>
            </a:extLst>
          </p:cNvPr>
          <p:cNvSpPr/>
          <p:nvPr/>
        </p:nvSpPr>
        <p:spPr>
          <a:xfrm>
            <a:off x="952500" y="5105400"/>
            <a:ext cx="10287000" cy="1200329"/>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A major problem with Tri-gram (even Bi-gram) models is </a:t>
            </a:r>
            <a:r>
              <a:rPr lang="en-US" sz="2400" dirty="0">
                <a:solidFill>
                  <a:srgbClr val="FF0000"/>
                </a:solidFill>
                <a:latin typeface="Calibri" panose="020F0502020204030204" pitchFamily="34" charset="0"/>
                <a:cs typeface="Calibri" panose="020F0502020204030204" pitchFamily="34" charset="0"/>
              </a:rPr>
              <a:t>sparse data</a:t>
            </a:r>
            <a:r>
              <a:rPr lang="en-US" sz="2400" dirty="0">
                <a:latin typeface="Calibri" panose="020F0502020204030204" pitchFamily="34" charset="0"/>
                <a:cs typeface="Calibri" panose="020F0502020204030204" pitchFamily="34" charset="0"/>
              </a:rPr>
              <a:t>, i.e., when we collect relevant statistics from the training corpus and apply it to a new given word sequence, there are Tri-grams never appeared in the training corpus.</a:t>
            </a:r>
          </a:p>
        </p:txBody>
      </p:sp>
      <p:grpSp>
        <p:nvGrpSpPr>
          <p:cNvPr id="13" name="Group 12">
            <a:extLst>
              <a:ext uri="{FF2B5EF4-FFF2-40B4-BE49-F238E27FC236}">
                <a16:creationId xmlns:a16="http://schemas.microsoft.com/office/drawing/2014/main" id="{FA6FA31F-960D-DA9D-1A29-9799E34E3F03}"/>
              </a:ext>
            </a:extLst>
          </p:cNvPr>
          <p:cNvGrpSpPr/>
          <p:nvPr/>
        </p:nvGrpSpPr>
        <p:grpSpPr>
          <a:xfrm>
            <a:off x="3581400" y="2819400"/>
            <a:ext cx="2819400" cy="2105667"/>
            <a:chOff x="1066800" y="3790890"/>
            <a:chExt cx="2819400" cy="2105667"/>
          </a:xfrm>
        </p:grpSpPr>
        <p:sp>
          <p:nvSpPr>
            <p:cNvPr id="2" name="Flowchart: Document 1">
              <a:extLst>
                <a:ext uri="{FF2B5EF4-FFF2-40B4-BE49-F238E27FC236}">
                  <a16:creationId xmlns:a16="http://schemas.microsoft.com/office/drawing/2014/main" id="{4F49A80D-33C6-A21F-9447-D765B4B28CD0}"/>
                </a:ext>
              </a:extLst>
            </p:cNvPr>
            <p:cNvSpPr/>
            <p:nvPr/>
          </p:nvSpPr>
          <p:spPr bwMode="auto">
            <a:xfrm>
              <a:off x="1066800" y="4257291"/>
              <a:ext cx="2819400" cy="1639266"/>
            </a:xfrm>
            <a:prstGeom prst="flowChartDocument">
              <a:avLst/>
            </a:prstGeom>
            <a:solidFill>
              <a:srgbClr val="008000">
                <a:alpha val="20000"/>
              </a:srgbClr>
            </a:solidFill>
            <a:ln w="9525" algn="ctr">
              <a:solidFill>
                <a:schemeClr val="bg1"/>
              </a:solidFill>
              <a:miter lim="800000"/>
              <a:headEnd/>
              <a:tailEnd/>
            </a:ln>
          </p:spPr>
          <p:txBody>
            <a:bodyPr wrap="none" anchor="t"/>
            <a:lstStyle/>
            <a:p>
              <a:pPr eaLnBrk="1" hangingPunct="1"/>
              <a:r>
                <a:rPr lang="en-US" sz="2000" dirty="0">
                  <a:latin typeface="Calibri" panose="020F0502020204030204" pitchFamily="34" charset="0"/>
                </a:rPr>
                <a:t>… denied the allegations</a:t>
              </a:r>
            </a:p>
            <a:p>
              <a:pPr eaLnBrk="1" hangingPunct="1"/>
              <a:r>
                <a:rPr lang="en-US" sz="2000" dirty="0">
                  <a:latin typeface="Calibri" panose="020F0502020204030204" pitchFamily="34" charset="0"/>
                </a:rPr>
                <a:t>… denied the reports</a:t>
              </a:r>
            </a:p>
            <a:p>
              <a:pPr eaLnBrk="1" hangingPunct="1"/>
              <a:r>
                <a:rPr lang="en-US" sz="2000" dirty="0">
                  <a:latin typeface="Calibri" panose="020F0502020204030204" pitchFamily="34" charset="0"/>
                </a:rPr>
                <a:t>… denied the claims</a:t>
              </a:r>
            </a:p>
            <a:p>
              <a:pPr eaLnBrk="1" hangingPunct="1"/>
              <a:r>
                <a:rPr lang="en-US" sz="2000" dirty="0">
                  <a:latin typeface="Calibri" panose="020F0502020204030204" pitchFamily="34" charset="0"/>
                </a:rPr>
                <a:t>… denied the request</a:t>
              </a:r>
            </a:p>
          </p:txBody>
        </p:sp>
        <p:sp>
          <p:nvSpPr>
            <p:cNvPr id="6" name="TextBox 5">
              <a:extLst>
                <a:ext uri="{FF2B5EF4-FFF2-40B4-BE49-F238E27FC236}">
                  <a16:creationId xmlns:a16="http://schemas.microsoft.com/office/drawing/2014/main" id="{1ECA4ADF-AA83-0C5B-DCED-3040C71AB4E2}"/>
                </a:ext>
              </a:extLst>
            </p:cNvPr>
            <p:cNvSpPr txBox="1"/>
            <p:nvPr/>
          </p:nvSpPr>
          <p:spPr>
            <a:xfrm>
              <a:off x="1066800" y="3790890"/>
              <a:ext cx="2819400"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mn-cs"/>
                </a:rPr>
                <a:t>Training </a:t>
              </a:r>
              <a:r>
                <a:rPr lang="en-US" sz="2000" dirty="0">
                  <a:solidFill>
                    <a:srgbClr val="000000"/>
                  </a:solidFill>
                  <a:latin typeface="Calibri" panose="020F0502020204030204" pitchFamily="34" charset="0"/>
                </a:rPr>
                <a:t>Corpus</a:t>
              </a:r>
              <a:endPar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mn-cs"/>
              </a:endParaRPr>
            </a:p>
          </p:txBody>
        </p:sp>
      </p:grpSp>
      <p:grpSp>
        <p:nvGrpSpPr>
          <p:cNvPr id="12" name="Group 11">
            <a:extLst>
              <a:ext uri="{FF2B5EF4-FFF2-40B4-BE49-F238E27FC236}">
                <a16:creationId xmlns:a16="http://schemas.microsoft.com/office/drawing/2014/main" id="{0798D765-95C6-AAD2-F132-6301F6CFAD3C}"/>
              </a:ext>
            </a:extLst>
          </p:cNvPr>
          <p:cNvGrpSpPr/>
          <p:nvPr/>
        </p:nvGrpSpPr>
        <p:grpSpPr>
          <a:xfrm>
            <a:off x="7364937" y="2819400"/>
            <a:ext cx="2312463" cy="1617987"/>
            <a:chOff x="4648200" y="3790890"/>
            <a:chExt cx="2312463" cy="1617987"/>
          </a:xfrm>
        </p:grpSpPr>
        <p:sp>
          <p:nvSpPr>
            <p:cNvPr id="7" name="Flowchart: Document 6">
              <a:extLst>
                <a:ext uri="{FF2B5EF4-FFF2-40B4-BE49-F238E27FC236}">
                  <a16:creationId xmlns:a16="http://schemas.microsoft.com/office/drawing/2014/main" id="{74D4F570-514F-25DF-C7C1-220FAF8A7ED2}"/>
                </a:ext>
              </a:extLst>
            </p:cNvPr>
            <p:cNvSpPr/>
            <p:nvPr/>
          </p:nvSpPr>
          <p:spPr bwMode="auto">
            <a:xfrm>
              <a:off x="4648200" y="4258876"/>
              <a:ext cx="2312463" cy="1150001"/>
            </a:xfrm>
            <a:prstGeom prst="flowChartDocument">
              <a:avLst/>
            </a:prstGeom>
            <a:solidFill>
              <a:srgbClr val="0070C0">
                <a:alpha val="40000"/>
              </a:srgbClr>
            </a:solidFill>
            <a:ln w="9525" algn="ctr">
              <a:solidFill>
                <a:schemeClr val="bg1"/>
              </a:solidFill>
              <a:miter lim="800000"/>
              <a:headEnd/>
              <a:tailEnd/>
            </a:ln>
          </p:spPr>
          <p:txBody>
            <a:bodyPr wrap="none" anchor="t"/>
            <a:lstStyle/>
            <a:p>
              <a:pPr eaLnBrk="1" hangingPunct="1"/>
              <a:r>
                <a:rPr lang="en-US" sz="2000" dirty="0">
                  <a:latin typeface="Calibri" panose="020F0502020204030204" pitchFamily="34" charset="0"/>
                </a:rPr>
                <a:t>… denied the offer</a:t>
              </a:r>
            </a:p>
            <a:p>
              <a:pPr eaLnBrk="1" hangingPunct="1"/>
              <a:r>
                <a:rPr lang="en-US" sz="2000" dirty="0">
                  <a:latin typeface="Calibri" panose="020F0502020204030204" pitchFamily="34" charset="0"/>
                </a:rPr>
                <a:t>… denied the loan</a:t>
              </a:r>
            </a:p>
          </p:txBody>
        </p:sp>
        <p:sp>
          <p:nvSpPr>
            <p:cNvPr id="10" name="TextBox 9">
              <a:extLst>
                <a:ext uri="{FF2B5EF4-FFF2-40B4-BE49-F238E27FC236}">
                  <a16:creationId xmlns:a16="http://schemas.microsoft.com/office/drawing/2014/main" id="{0EE40CA6-7A97-6E31-18A2-75A1C901D5B1}"/>
                </a:ext>
              </a:extLst>
            </p:cNvPr>
            <p:cNvSpPr txBox="1"/>
            <p:nvPr/>
          </p:nvSpPr>
          <p:spPr>
            <a:xfrm>
              <a:off x="4648200" y="3790890"/>
              <a:ext cx="2312463" cy="400110"/>
            </a:xfrm>
            <a:prstGeom prst="rect">
              <a:avLst/>
            </a:prstGeom>
            <a:no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mn-cs"/>
                </a:rPr>
                <a:t>Test </a:t>
              </a:r>
              <a:r>
                <a:rPr lang="en-US" sz="2000" dirty="0">
                  <a:solidFill>
                    <a:srgbClr val="000000"/>
                  </a:solidFill>
                  <a:latin typeface="Calibri" panose="020F0502020204030204" pitchFamily="34" charset="0"/>
                </a:rPr>
                <a:t>Corpus</a:t>
              </a:r>
              <a:endParaRPr kumimoji="1" lang="en-US" sz="20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mn-cs"/>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23</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Data Sparseness Problem and </a:t>
            </a:r>
            <a:r>
              <a:rPr lang="en-US" altLang="zh-CN" i="1" dirty="0"/>
              <a:t>N</a:t>
            </a:r>
            <a:r>
              <a:rPr lang="en-US" altLang="zh-CN" dirty="0"/>
              <a:t>-Gram Model Smoothing</a:t>
            </a:r>
          </a:p>
          <a:p>
            <a:pPr lvl="1" eaLnBrk="1" hangingPunct="1">
              <a:spcBef>
                <a:spcPts val="600"/>
              </a:spcBef>
            </a:pPr>
            <a:r>
              <a:rPr lang="en-US" altLang="en-US" dirty="0"/>
              <a:t>This will have the result:</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9" name="Rectangle 8">
            <a:extLst>
              <a:ext uri="{FF2B5EF4-FFF2-40B4-BE49-F238E27FC236}">
                <a16:creationId xmlns:a16="http://schemas.microsoft.com/office/drawing/2014/main" id="{7C6FC33E-266C-4814-8B9A-4D9F5776F7B2}"/>
              </a:ext>
            </a:extLst>
          </p:cNvPr>
          <p:cNvSpPr/>
          <p:nvPr/>
        </p:nvSpPr>
        <p:spPr>
          <a:xfrm>
            <a:off x="838200" y="4646176"/>
            <a:ext cx="10515600" cy="1785104"/>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Solution: To keep a language model from assigning zero probability to these unseen events, we’ll have to shave off a bit of probability mass from some more frequent events and give it to the events we’ve never seen. </a:t>
            </a:r>
          </a:p>
          <a:p>
            <a:pPr>
              <a:spcBef>
                <a:spcPts val="1200"/>
              </a:spcBef>
              <a:defRPr/>
            </a:pPr>
            <a:r>
              <a:rPr lang="en-US" sz="2400" dirty="0">
                <a:latin typeface="Calibri" panose="020F0502020204030204" pitchFamily="34" charset="0"/>
                <a:cs typeface="Calibri" panose="020F0502020204030204" pitchFamily="34" charset="0"/>
              </a:rPr>
              <a:t>This modification is called </a:t>
            </a:r>
            <a:r>
              <a:rPr lang="en-US" sz="2400" dirty="0">
                <a:solidFill>
                  <a:srgbClr val="FF0000"/>
                </a:solidFill>
                <a:latin typeface="Calibri" panose="020F0502020204030204" pitchFamily="34" charset="0"/>
                <a:cs typeface="Calibri" panose="020F0502020204030204" pitchFamily="34" charset="0"/>
              </a:rPr>
              <a:t>smoothing</a:t>
            </a:r>
            <a:r>
              <a:rPr lang="en-US" sz="2400" dirty="0">
                <a:latin typeface="Calibri" panose="020F0502020204030204" pitchFamily="34" charset="0"/>
                <a:cs typeface="Calibri" panose="020F0502020204030204" pitchFamily="34" charset="0"/>
              </a:rPr>
              <a:t> or discounting.</a:t>
            </a:r>
          </a:p>
        </p:txBody>
      </p:sp>
      <mc:AlternateContent xmlns:mc="http://schemas.openxmlformats.org/markup-compatibility/2006" xmlns:a14="http://schemas.microsoft.com/office/drawing/2010/main">
        <mc:Choice Requires="a14">
          <p:sp>
            <p:nvSpPr>
              <p:cNvPr id="2" name="Text Box 6">
                <a:extLst>
                  <a:ext uri="{FF2B5EF4-FFF2-40B4-BE49-F238E27FC236}">
                    <a16:creationId xmlns:a16="http://schemas.microsoft.com/office/drawing/2014/main" id="{EA2711E1-AB86-E81A-7688-98B1905DEE7C}"/>
                  </a:ext>
                </a:extLst>
              </p:cNvPr>
              <p:cNvSpPr txBox="1">
                <a:spLocks noChangeArrowheads="1"/>
              </p:cNvSpPr>
              <p:nvPr/>
            </p:nvSpPr>
            <p:spPr bwMode="auto">
              <a:xfrm>
                <a:off x="7940675" y="3014287"/>
                <a:ext cx="822326" cy="461665"/>
              </a:xfrm>
              <a:prstGeom prst="rect">
                <a:avLst/>
              </a:prstGeom>
              <a:solidFill>
                <a:srgbClr val="FFCCCC"/>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hlink"/>
                  </a:buClr>
                  <a:buFont typeface="Wingdings" panose="05000000000000000000" pitchFamily="2" charset="2"/>
                  <a:buNone/>
                </a:pPr>
                <a14:m>
                  <m:oMath xmlns:m="http://schemas.openxmlformats.org/officeDocument/2006/math">
                    <m:r>
                      <a:rPr lang="en-US" altLang="zh-TW" sz="2400" i="1" dirty="0" smtClean="0">
                        <a:solidFill>
                          <a:srgbClr val="FF0000"/>
                        </a:solidFill>
                        <a:latin typeface="Cambria Math" panose="02040503050406030204" pitchFamily="18" charset="0"/>
                        <a:cs typeface="Calibri" panose="020F0502020204030204" pitchFamily="34" charset="0"/>
                      </a:rPr>
                      <m:t>= 0</m:t>
                    </m:r>
                  </m:oMath>
                </a14:m>
                <a:r>
                  <a:rPr lang="en-US" altLang="zh-TW" sz="2400" dirty="0">
                    <a:solidFill>
                      <a:srgbClr val="003300"/>
                    </a:solidFill>
                    <a:latin typeface="Calibri" panose="020F0502020204030204" pitchFamily="34" charset="0"/>
                    <a:cs typeface="Calibri" panose="020F0502020204030204" pitchFamily="34" charset="0"/>
                  </a:rPr>
                  <a:t> </a:t>
                </a:r>
                <a:endParaRPr lang="en-US" altLang="zh-TW" sz="1800" dirty="0">
                  <a:latin typeface="Calibri" panose="020F0502020204030204" pitchFamily="34" charset="0"/>
                  <a:cs typeface="Calibri" panose="020F0502020204030204" pitchFamily="34" charset="0"/>
                </a:endParaRPr>
              </a:p>
            </p:txBody>
          </p:sp>
        </mc:Choice>
        <mc:Fallback xmlns="">
          <p:sp>
            <p:nvSpPr>
              <p:cNvPr id="2" name="Text Box 6">
                <a:extLst>
                  <a:ext uri="{FF2B5EF4-FFF2-40B4-BE49-F238E27FC236}">
                    <a16:creationId xmlns:a16="http://schemas.microsoft.com/office/drawing/2014/main" id="{EA2711E1-AB86-E81A-7688-98B1905DEE7C}"/>
                  </a:ext>
                </a:extLst>
              </p:cNvPr>
              <p:cNvSpPr txBox="1">
                <a:spLocks noRot="1" noChangeAspect="1" noMove="1" noResize="1" noEditPoints="1" noAdjustHandles="1" noChangeArrowheads="1" noChangeShapeType="1" noTextEdit="1"/>
              </p:cNvSpPr>
              <p:nvPr/>
            </p:nvSpPr>
            <p:spPr bwMode="auto">
              <a:xfrm>
                <a:off x="7940675" y="3014287"/>
                <a:ext cx="822326" cy="461665"/>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Object 7">
                <a:extLst>
                  <a:ext uri="{FF2B5EF4-FFF2-40B4-BE49-F238E27FC236}">
                    <a16:creationId xmlns:a16="http://schemas.microsoft.com/office/drawing/2014/main" id="{4638B54A-AD1C-6F80-FCB0-6852705FB6B0}"/>
                  </a:ext>
                </a:extLst>
              </p:cNvPr>
              <p:cNvSpPr txBox="1"/>
              <p:nvPr/>
            </p:nvSpPr>
            <p:spPr bwMode="auto">
              <a:xfrm>
                <a:off x="2209800" y="2793625"/>
                <a:ext cx="5522913" cy="914400"/>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m:rPr>
                          <m:nor/>
                        </m:rPr>
                        <a:rPr lang="en-US" sz="240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den>
                      </m:f>
                    </m:oMath>
                  </m:oMathPara>
                </a14:m>
                <a:endParaRPr lang="en-US" sz="2400" dirty="0"/>
              </a:p>
            </p:txBody>
          </p:sp>
        </mc:Choice>
        <mc:Fallback xmlns="">
          <p:sp>
            <p:nvSpPr>
              <p:cNvPr id="3" name="Object 7">
                <a:extLst>
                  <a:ext uri="{FF2B5EF4-FFF2-40B4-BE49-F238E27FC236}">
                    <a16:creationId xmlns:a16="http://schemas.microsoft.com/office/drawing/2014/main" id="{4638B54A-AD1C-6F80-FCB0-6852705FB6B0}"/>
                  </a:ext>
                </a:extLst>
              </p:cNvPr>
              <p:cNvSpPr txBox="1">
                <a:spLocks noRot="1" noChangeAspect="1" noMove="1" noResize="1" noEditPoints="1" noAdjustHandles="1" noChangeArrowheads="1" noChangeShapeType="1" noTextEdit="1"/>
              </p:cNvSpPr>
              <p:nvPr/>
            </p:nvSpPr>
            <p:spPr bwMode="auto">
              <a:xfrm>
                <a:off x="2209800" y="2793625"/>
                <a:ext cx="5522913" cy="914400"/>
              </a:xfrm>
              <a:prstGeom prst="rect">
                <a:avLst/>
              </a:prstGeom>
              <a:blipFill>
                <a:blip r:embed="rId4"/>
                <a:stretch>
                  <a:fillRect/>
                </a:stretch>
              </a:blipFill>
              <a:ln>
                <a:noFill/>
              </a:ln>
              <a:effectLst/>
            </p:spPr>
            <p:txBody>
              <a:bodyPr/>
              <a:lstStyle/>
              <a:p>
                <a:r>
                  <a:rPr lang="en-US">
                    <a:noFill/>
                  </a:rPr>
                  <a:t> </a:t>
                </a:r>
              </a:p>
            </p:txBody>
          </p:sp>
        </mc:Fallback>
      </mc:AlternateContent>
      <p:sp>
        <p:nvSpPr>
          <p:cNvPr id="4" name="AutoShape 13">
            <a:extLst>
              <a:ext uri="{FF2B5EF4-FFF2-40B4-BE49-F238E27FC236}">
                <a16:creationId xmlns:a16="http://schemas.microsoft.com/office/drawing/2014/main" id="{27848A09-3A8C-5D7D-4D7A-1B4D850EA235}"/>
              </a:ext>
            </a:extLst>
          </p:cNvPr>
          <p:cNvSpPr>
            <a:spLocks noChangeArrowheads="1"/>
          </p:cNvSpPr>
          <p:nvPr/>
        </p:nvSpPr>
        <p:spPr bwMode="auto">
          <a:xfrm>
            <a:off x="8839200" y="2209800"/>
            <a:ext cx="1630362" cy="822960"/>
          </a:xfrm>
          <a:prstGeom prst="wedgeRoundRectCallout">
            <a:avLst>
              <a:gd name="adj1" fmla="val -45303"/>
              <a:gd name="adj2" fmla="val 69616"/>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Zero Probability</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692B87F-141A-1AA9-7211-3C0FFD262DE4}"/>
                  </a:ext>
                </a:extLst>
              </p:cNvPr>
              <p:cNvSpPr>
                <a:spLocks noChangeArrowheads="1"/>
              </p:cNvSpPr>
              <p:nvPr/>
            </p:nvSpPr>
            <p:spPr bwMode="auto">
              <a:xfrm>
                <a:off x="2209800" y="3863470"/>
                <a:ext cx="4047835" cy="461665"/>
              </a:xfrm>
              <a:prstGeom prst="rect">
                <a:avLst/>
              </a:prstGeom>
              <a:solidFill>
                <a:srgbClr val="FFCCCC"/>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14:m>
                  <m:oMathPara xmlns:m="http://schemas.openxmlformats.org/officeDocument/2006/math">
                    <m:oMathParaPr>
                      <m:jc m:val="centerGroup"/>
                    </m:oMathParaPr>
                    <m:oMath xmlns:m="http://schemas.openxmlformats.org/officeDocument/2006/math">
                      <m:r>
                        <a:rPr lang="en-US" altLang="en-US" sz="2400" i="1" dirty="0" smtClean="0">
                          <a:solidFill>
                            <a:schemeClr val="tx1"/>
                          </a:solidFill>
                          <a:latin typeface="Cambria Math" panose="02040503050406030204" pitchFamily="18" charset="0"/>
                        </a:rPr>
                        <m:t>𝑃</m:t>
                      </m:r>
                      <m:d>
                        <m:dPr>
                          <m:endChr m:val="|"/>
                          <m:ctrlPr>
                            <a:rPr lang="en-US" altLang="en-US" sz="2400" i="1" dirty="0" smtClean="0">
                              <a:solidFill>
                                <a:schemeClr val="tx1"/>
                              </a:solidFill>
                              <a:latin typeface="Cambria Math" panose="02040503050406030204" pitchFamily="18" charset="0"/>
                            </a:rPr>
                          </m:ctrlPr>
                        </m:dPr>
                        <m:e>
                          <m:r>
                            <m:rPr>
                              <m:sty m:val="p"/>
                            </m:rPr>
                            <a:rPr lang="en-US" sz="2400" i="0" dirty="0">
                              <a:latin typeface="Cambria Math" panose="02040503050406030204" pitchFamily="18" charset="0"/>
                            </a:rPr>
                            <m:t>offer</m:t>
                          </m:r>
                          <m:r>
                            <a:rPr lang="en-US" altLang="en-US" sz="2400" i="0" dirty="0" smtClean="0">
                              <a:solidFill>
                                <a:schemeClr val="tx1"/>
                              </a:solidFill>
                              <a:latin typeface="Cambria Math" panose="02040503050406030204" pitchFamily="18" charset="0"/>
                            </a:rPr>
                            <m:t> </m:t>
                          </m:r>
                        </m:e>
                      </m:d>
                      <m:r>
                        <a:rPr lang="en-US" altLang="en-US" sz="2400" b="0" i="0" dirty="0" smtClean="0">
                          <a:solidFill>
                            <a:schemeClr val="tx1"/>
                          </a:solidFill>
                          <a:latin typeface="Cambria Math" panose="02040503050406030204" pitchFamily="18" charset="0"/>
                        </a:rPr>
                        <m:t> </m:t>
                      </m:r>
                      <m:r>
                        <m:rPr>
                          <m:sty m:val="p"/>
                        </m:rPr>
                        <a:rPr lang="en-US" sz="2400" i="0" dirty="0">
                          <a:latin typeface="Cambria Math" panose="02040503050406030204" pitchFamily="18" charset="0"/>
                        </a:rPr>
                        <m:t>denied</m:t>
                      </m:r>
                      <m:r>
                        <a:rPr lang="en-US" sz="2400" b="0" i="0" dirty="0" smtClean="0">
                          <a:latin typeface="Cambria Math" panose="02040503050406030204" pitchFamily="18" charset="0"/>
                        </a:rPr>
                        <m:t>,</m:t>
                      </m:r>
                      <m:r>
                        <a:rPr lang="en-US" sz="2400" i="0" dirty="0">
                          <a:latin typeface="Cambria Math" panose="02040503050406030204" pitchFamily="18" charset="0"/>
                        </a:rPr>
                        <m:t> </m:t>
                      </m:r>
                      <m:r>
                        <m:rPr>
                          <m:sty m:val="p"/>
                        </m:rPr>
                        <a:rPr lang="en-US" sz="2400" i="0" dirty="0" smtClean="0">
                          <a:latin typeface="Cambria Math" panose="02040503050406030204" pitchFamily="18" charset="0"/>
                        </a:rPr>
                        <m:t>the</m:t>
                      </m:r>
                      <m:r>
                        <a:rPr lang="en-US" altLang="en-US" sz="2400" i="1" dirty="0" smtClean="0">
                          <a:solidFill>
                            <a:schemeClr val="tx1"/>
                          </a:solidFill>
                          <a:latin typeface="Cambria Math" panose="02040503050406030204" pitchFamily="18" charset="0"/>
                        </a:rPr>
                        <m:t>) </m:t>
                      </m:r>
                      <m:r>
                        <a:rPr lang="en-US" altLang="en-US" sz="2400" i="1" dirty="0" smtClean="0">
                          <a:solidFill>
                            <a:schemeClr val="tx1"/>
                          </a:solidFill>
                          <a:latin typeface="Cambria Math" panose="02040503050406030204" pitchFamily="18" charset="0"/>
                          <a:sym typeface="Symbol" panose="05050102010706020507" pitchFamily="18" charset="2"/>
                        </a:rPr>
                        <m:t>=0</m:t>
                      </m:r>
                    </m:oMath>
                  </m:oMathPara>
                </a14:m>
                <a:endParaRPr lang="en-US" altLang="en-US" sz="2400" dirty="0">
                  <a:solidFill>
                    <a:schemeClr val="tx1"/>
                  </a:solidFill>
                  <a:latin typeface="Calibri" panose="020F0502020204030204" pitchFamily="34" charset="0"/>
                </a:endParaRPr>
              </a:p>
            </p:txBody>
          </p:sp>
        </mc:Choice>
        <mc:Fallback xmlns="">
          <p:sp>
            <p:nvSpPr>
              <p:cNvPr id="5" name="Rectangle 4">
                <a:extLst>
                  <a:ext uri="{FF2B5EF4-FFF2-40B4-BE49-F238E27FC236}">
                    <a16:creationId xmlns:a16="http://schemas.microsoft.com/office/drawing/2014/main" id="{0692B87F-141A-1AA9-7211-3C0FFD262DE4}"/>
                  </a:ext>
                </a:extLst>
              </p:cNvPr>
              <p:cNvSpPr>
                <a:spLocks noRot="1" noChangeAspect="1" noMove="1" noResize="1" noEditPoints="1" noAdjustHandles="1" noChangeArrowheads="1" noChangeShapeType="1" noTextEdit="1"/>
              </p:cNvSpPr>
              <p:nvPr/>
            </p:nvSpPr>
            <p:spPr bwMode="auto">
              <a:xfrm>
                <a:off x="2209800" y="3863470"/>
                <a:ext cx="4047835" cy="461665"/>
              </a:xfrm>
              <a:prstGeom prst="rect">
                <a:avLst/>
              </a:prstGeom>
              <a:blipFill>
                <a:blip r:embed="rId5"/>
                <a:stretch>
                  <a:fillRect b="-17105"/>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438610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24</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Data Sparseness Problem and </a:t>
            </a:r>
            <a:r>
              <a:rPr lang="en-US" altLang="zh-CN" i="1" dirty="0"/>
              <a:t>N</a:t>
            </a:r>
            <a:r>
              <a:rPr lang="en-US" altLang="zh-CN" dirty="0"/>
              <a:t>-Gram Model Smoothing</a:t>
            </a:r>
          </a:p>
          <a:p>
            <a:pPr lvl="1" eaLnBrk="1" hangingPunct="1">
              <a:spcBef>
                <a:spcPts val="600"/>
              </a:spcBef>
            </a:pPr>
            <a:r>
              <a:rPr lang="en-US" altLang="en-US" dirty="0"/>
              <a:t>The Intuition of Smoothing: Steal Probability Mass to Generalize Better </a:t>
            </a:r>
          </a:p>
          <a:p>
            <a:pPr lvl="1" eaLnBrk="1" hangingPunct="1">
              <a:spcBef>
                <a:spcPts val="600"/>
              </a:spcBef>
            </a:pPr>
            <a:endParaRPr lang="en-US" altLang="en-US" dirty="0"/>
          </a:p>
          <a:p>
            <a:pPr lvl="1" eaLnBrk="1" hangingPunct="1">
              <a:spcBef>
                <a:spcPct val="0"/>
              </a:spcBef>
            </a:pPr>
            <a:endParaRPr lang="en-US" altLang="en-US" dirty="0"/>
          </a:p>
          <a:p>
            <a:pPr marL="457200" lvl="1" indent="0" eaLnBrk="1" hangingPunct="1">
              <a:spcBef>
                <a:spcPts val="600"/>
              </a:spcBef>
              <a:buNone/>
            </a:pPr>
            <a:endParaRPr lang="en-US" altLang="en-US" dirty="0"/>
          </a:p>
          <a:p>
            <a:pPr lvl="1" eaLnBrk="1" hangingPunct="1">
              <a:spcBef>
                <a:spcPts val="600"/>
              </a:spcBef>
            </a:pPr>
            <a:endParaRPr lang="en-US" altLang="en-US" dirty="0"/>
          </a:p>
          <a:p>
            <a:pPr lvl="1" eaLnBrk="1" hangingPunct="1">
              <a:spcBef>
                <a:spcPts val="600"/>
              </a:spcBef>
            </a:pP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grpSp>
        <p:nvGrpSpPr>
          <p:cNvPr id="2" name="Group 1"/>
          <p:cNvGrpSpPr/>
          <p:nvPr/>
        </p:nvGrpSpPr>
        <p:grpSpPr>
          <a:xfrm>
            <a:off x="1651450" y="2624961"/>
            <a:ext cx="5968550" cy="1722919"/>
            <a:chOff x="3099250" y="2239481"/>
            <a:chExt cx="5968550" cy="1722919"/>
          </a:xfrm>
        </p:grpSpPr>
        <p:sp>
          <p:nvSpPr>
            <p:cNvPr id="8" name="Text Box 4">
              <a:extLst>
                <a:ext uri="{FF2B5EF4-FFF2-40B4-BE49-F238E27FC236}">
                  <a16:creationId xmlns:a16="http://schemas.microsoft.com/office/drawing/2014/main" id="{818EB14F-44C9-43E1-8128-74395A67EC1E}"/>
                </a:ext>
              </a:extLst>
            </p:cNvPr>
            <p:cNvSpPr txBox="1">
              <a:spLocks noChangeArrowheads="1"/>
            </p:cNvSpPr>
            <p:nvPr/>
          </p:nvSpPr>
          <p:spPr bwMode="auto">
            <a:xfrm>
              <a:off x="3099250" y="2239481"/>
              <a:ext cx="1906002" cy="17158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pPr>
              <a:r>
                <a:rPr lang="en-US" sz="1600" i="1" dirty="0">
                  <a:latin typeface="Calibri" panose="020F0502020204030204" pitchFamily="34" charset="0"/>
                  <a:cs typeface="Calibri" panose="020F0502020204030204" pitchFamily="34" charset="0"/>
                </a:rPr>
                <a:t>P</a:t>
              </a:r>
              <a:r>
                <a:rPr lang="en-US" sz="1600" dirty="0">
                  <a:latin typeface="Calibri" panose="020F0502020204030204" pitchFamily="34" charset="0"/>
                  <a:cs typeface="Calibri" panose="020F0502020204030204" pitchFamily="34" charset="0"/>
                </a:rPr>
                <a:t>(</a:t>
              </a:r>
              <a:r>
                <a:rPr lang="en-US" sz="1600" i="1" dirty="0" err="1">
                  <a:latin typeface="Calibri" panose="020F0502020204030204" pitchFamily="34" charset="0"/>
                  <a:cs typeface="Calibri" panose="020F0502020204030204" pitchFamily="34" charset="0"/>
                </a:rPr>
                <a:t>w</a:t>
              </a:r>
              <a:r>
                <a:rPr lang="en-US" sz="1600" dirty="0" err="1">
                  <a:latin typeface="Calibri" panose="020F0502020204030204" pitchFamily="34" charset="0"/>
                  <a:cs typeface="Calibri" panose="020F0502020204030204" pitchFamily="34" charset="0"/>
                </a:rPr>
                <a:t>|denied</a:t>
              </a:r>
              <a:r>
                <a:rPr lang="en-US" sz="1600" dirty="0">
                  <a:latin typeface="Calibri" panose="020F0502020204030204" pitchFamily="34" charset="0"/>
                  <a:cs typeface="Calibri" panose="020F0502020204030204" pitchFamily="34" charset="0"/>
                </a:rPr>
                <a:t> the)</a:t>
              </a:r>
            </a:p>
            <a:p>
              <a:pPr eaLnBrk="1" hangingPunct="1"/>
              <a:r>
                <a:rPr lang="en-US" sz="1600" dirty="0">
                  <a:solidFill>
                    <a:srgbClr val="008000"/>
                  </a:solidFill>
                  <a:latin typeface="Calibri" panose="020F0502020204030204" pitchFamily="34" charset="0"/>
                  <a:cs typeface="Calibri" panose="020F0502020204030204" pitchFamily="34" charset="0"/>
                </a:rPr>
                <a:t>  3 allegations</a:t>
              </a:r>
            </a:p>
            <a:p>
              <a:pPr eaLnBrk="1" hangingPunct="1"/>
              <a:r>
                <a:rPr lang="en-US" sz="1600" dirty="0">
                  <a:solidFill>
                    <a:srgbClr val="008000"/>
                  </a:solidFill>
                  <a:latin typeface="Calibri" panose="020F0502020204030204" pitchFamily="34" charset="0"/>
                  <a:cs typeface="Calibri" panose="020F0502020204030204" pitchFamily="34" charset="0"/>
                </a:rPr>
                <a:t>  2 reports</a:t>
              </a:r>
            </a:p>
            <a:p>
              <a:pPr eaLnBrk="1" hangingPunct="1"/>
              <a:r>
                <a:rPr lang="en-US" sz="1600" dirty="0">
                  <a:solidFill>
                    <a:srgbClr val="008000"/>
                  </a:solidFill>
                  <a:latin typeface="Calibri" panose="020F0502020204030204" pitchFamily="34" charset="0"/>
                  <a:cs typeface="Calibri" panose="020F0502020204030204" pitchFamily="34" charset="0"/>
                </a:rPr>
                <a:t>  1 claims</a:t>
              </a:r>
            </a:p>
            <a:p>
              <a:pPr eaLnBrk="1" hangingPunct="1"/>
              <a:r>
                <a:rPr lang="en-US" sz="1600" dirty="0">
                  <a:solidFill>
                    <a:srgbClr val="008000"/>
                  </a:solidFill>
                  <a:latin typeface="Calibri" panose="020F0502020204030204" pitchFamily="34" charset="0"/>
                  <a:cs typeface="Calibri" panose="020F0502020204030204" pitchFamily="34" charset="0"/>
                </a:rPr>
                <a:t>  1 request</a:t>
              </a:r>
            </a:p>
            <a:p>
              <a:pPr eaLnBrk="1" hangingPunct="1">
                <a:spcBef>
                  <a:spcPts val="300"/>
                </a:spcBef>
              </a:pPr>
              <a:r>
                <a:rPr lang="en-US" sz="1600" dirty="0">
                  <a:latin typeface="Calibri" panose="020F0502020204030204" pitchFamily="34" charset="0"/>
                  <a:cs typeface="Calibri" panose="020F0502020204030204" pitchFamily="34" charset="0"/>
                </a:rPr>
                <a:t>  7 total</a:t>
              </a:r>
            </a:p>
          </p:txBody>
        </p:sp>
        <p:grpSp>
          <p:nvGrpSpPr>
            <p:cNvPr id="3" name="Group 2">
              <a:extLst>
                <a:ext uri="{FF2B5EF4-FFF2-40B4-BE49-F238E27FC236}">
                  <a16:creationId xmlns:a16="http://schemas.microsoft.com/office/drawing/2014/main" id="{13A4D739-89A9-48AB-96C1-D4A9529E6492}"/>
                </a:ext>
              </a:extLst>
            </p:cNvPr>
            <p:cNvGrpSpPr/>
            <p:nvPr/>
          </p:nvGrpSpPr>
          <p:grpSpPr>
            <a:xfrm>
              <a:off x="4976227" y="2286000"/>
              <a:ext cx="4091573" cy="1676400"/>
              <a:chOff x="3420477" y="3200400"/>
              <a:chExt cx="4091573" cy="1676400"/>
            </a:xfrm>
          </p:grpSpPr>
          <p:sp>
            <p:nvSpPr>
              <p:cNvPr id="11" name="Rectangle 14">
                <a:extLst>
                  <a:ext uri="{FF2B5EF4-FFF2-40B4-BE49-F238E27FC236}">
                    <a16:creationId xmlns:a16="http://schemas.microsoft.com/office/drawing/2014/main" id="{BB939C02-77D9-4DD5-970D-46F67E901D54}"/>
                  </a:ext>
                </a:extLst>
              </p:cNvPr>
              <p:cNvSpPr>
                <a:spLocks noChangeArrowheads="1"/>
              </p:cNvSpPr>
              <p:nvPr/>
            </p:nvSpPr>
            <p:spPr bwMode="auto">
              <a:xfrm>
                <a:off x="3420477" y="3200400"/>
                <a:ext cx="4015373" cy="1676400"/>
              </a:xfrm>
              <a:prstGeom prst="rect">
                <a:avLst/>
              </a:prstGeom>
              <a:solidFill>
                <a:schemeClr val="bg1">
                  <a:lumMod val="95000"/>
                </a:schemeClr>
              </a:solidFill>
              <a:ln w="9525">
                <a:solidFill>
                  <a:schemeClr val="tx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12" name="Rectangle 15">
                <a:extLst>
                  <a:ext uri="{FF2B5EF4-FFF2-40B4-BE49-F238E27FC236}">
                    <a16:creationId xmlns:a16="http://schemas.microsoft.com/office/drawing/2014/main" id="{2A285E9F-E401-4270-8DA3-0E2E88D855FF}"/>
                  </a:ext>
                </a:extLst>
              </p:cNvPr>
              <p:cNvSpPr>
                <a:spLocks noChangeArrowheads="1"/>
              </p:cNvSpPr>
              <p:nvPr/>
            </p:nvSpPr>
            <p:spPr bwMode="auto">
              <a:xfrm rot="16200000">
                <a:off x="3054350" y="3924300"/>
                <a:ext cx="1524000" cy="381000"/>
              </a:xfrm>
              <a:prstGeom prst="rect">
                <a:avLst/>
              </a:prstGeom>
              <a:solidFill>
                <a:srgbClr val="FF9999"/>
              </a:solidFill>
              <a:ln w="9525">
                <a:solidFill>
                  <a:schemeClr val="tx1"/>
                </a:solidFill>
                <a:miter lim="800000"/>
                <a:headEnd/>
                <a:tailEnd/>
              </a:ln>
            </p:spPr>
            <p:txBody>
              <a:bodyPr wrap="none" anchor="ctr"/>
              <a:lstStyle/>
              <a:p>
                <a:pPr algn="ctr"/>
                <a:r>
                  <a:rPr lang="en-US" dirty="0">
                    <a:latin typeface="Calibri" panose="020F0502020204030204" pitchFamily="34" charset="0"/>
                    <a:cs typeface="Calibri" panose="020F0502020204030204" pitchFamily="34" charset="0"/>
                  </a:rPr>
                  <a:t>allegations</a:t>
                </a:r>
              </a:p>
            </p:txBody>
          </p:sp>
          <p:sp>
            <p:nvSpPr>
              <p:cNvPr id="13" name="Rectangle 16">
                <a:extLst>
                  <a:ext uri="{FF2B5EF4-FFF2-40B4-BE49-F238E27FC236}">
                    <a16:creationId xmlns:a16="http://schemas.microsoft.com/office/drawing/2014/main" id="{A7526C82-E016-4CDE-8AA6-93A60EA561BD}"/>
                  </a:ext>
                </a:extLst>
              </p:cNvPr>
              <p:cNvSpPr>
                <a:spLocks noChangeArrowheads="1"/>
              </p:cNvSpPr>
              <p:nvPr/>
            </p:nvSpPr>
            <p:spPr bwMode="auto">
              <a:xfrm rot="16200000">
                <a:off x="3816350" y="4152900"/>
                <a:ext cx="1066800" cy="381000"/>
              </a:xfrm>
              <a:prstGeom prst="rect">
                <a:avLst/>
              </a:prstGeom>
              <a:solidFill>
                <a:srgbClr val="FF9999"/>
              </a:solidFill>
              <a:ln w="9525">
                <a:solidFill>
                  <a:schemeClr val="tx1"/>
                </a:solidFill>
                <a:miter lim="800000"/>
                <a:headEnd/>
                <a:tailEnd/>
              </a:ln>
            </p:spPr>
            <p:txBody>
              <a:bodyPr wrap="none" anchor="ctr"/>
              <a:lstStyle/>
              <a:p>
                <a:pPr algn="ctr"/>
                <a:r>
                  <a:rPr lang="en-US" dirty="0">
                    <a:latin typeface="Calibri" panose="020F0502020204030204" pitchFamily="34" charset="0"/>
                    <a:cs typeface="Calibri" panose="020F0502020204030204" pitchFamily="34" charset="0"/>
                  </a:rPr>
                  <a:t>reports</a:t>
                </a:r>
              </a:p>
            </p:txBody>
          </p:sp>
          <p:sp>
            <p:nvSpPr>
              <p:cNvPr id="14" name="Rectangle 17">
                <a:extLst>
                  <a:ext uri="{FF2B5EF4-FFF2-40B4-BE49-F238E27FC236}">
                    <a16:creationId xmlns:a16="http://schemas.microsoft.com/office/drawing/2014/main" id="{D5A7DA76-51A2-49A2-BF0E-03836E25222F}"/>
                  </a:ext>
                </a:extLst>
              </p:cNvPr>
              <p:cNvSpPr>
                <a:spLocks noChangeArrowheads="1"/>
              </p:cNvSpPr>
              <p:nvPr/>
            </p:nvSpPr>
            <p:spPr bwMode="auto">
              <a:xfrm rot="16200000">
                <a:off x="4578350" y="4381500"/>
                <a:ext cx="609600" cy="381000"/>
              </a:xfrm>
              <a:prstGeom prst="rect">
                <a:avLst/>
              </a:prstGeom>
              <a:solidFill>
                <a:srgbClr val="FF9999"/>
              </a:solidFill>
              <a:ln w="9525">
                <a:solidFill>
                  <a:schemeClr val="tx1"/>
                </a:solidFill>
                <a:miter lim="800000"/>
                <a:headEnd/>
                <a:tailEnd/>
              </a:ln>
            </p:spPr>
            <p:txBody>
              <a:bodyPr wrap="none" anchor="ctr"/>
              <a:lstStyle/>
              <a:p>
                <a:pPr algn="ctr"/>
                <a:r>
                  <a:rPr lang="en-US" dirty="0">
                    <a:latin typeface="Calibri" panose="020F0502020204030204" pitchFamily="34" charset="0"/>
                    <a:cs typeface="Calibri" panose="020F0502020204030204" pitchFamily="34" charset="0"/>
                  </a:rPr>
                  <a:t>claims</a:t>
                </a:r>
              </a:p>
            </p:txBody>
          </p:sp>
          <p:sp>
            <p:nvSpPr>
              <p:cNvPr id="15" name="Text Box 18">
                <a:extLst>
                  <a:ext uri="{FF2B5EF4-FFF2-40B4-BE49-F238E27FC236}">
                    <a16:creationId xmlns:a16="http://schemas.microsoft.com/office/drawing/2014/main" id="{B5644BDB-9E07-403C-B040-B2705D8A2054}"/>
                  </a:ext>
                </a:extLst>
              </p:cNvPr>
              <p:cNvSpPr txBox="1">
                <a:spLocks noChangeArrowheads="1"/>
              </p:cNvSpPr>
              <p:nvPr/>
            </p:nvSpPr>
            <p:spPr bwMode="auto">
              <a:xfrm rot="16200000">
                <a:off x="5400675" y="4128086"/>
                <a:ext cx="1143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attack</a:t>
                </a:r>
              </a:p>
            </p:txBody>
          </p:sp>
          <p:sp>
            <p:nvSpPr>
              <p:cNvPr id="16" name="Rectangle 19">
                <a:extLst>
                  <a:ext uri="{FF2B5EF4-FFF2-40B4-BE49-F238E27FC236}">
                    <a16:creationId xmlns:a16="http://schemas.microsoft.com/office/drawing/2014/main" id="{F68929BD-F4B2-47B7-ADE3-813EE4A8520A}"/>
                  </a:ext>
                </a:extLst>
              </p:cNvPr>
              <p:cNvSpPr>
                <a:spLocks noChangeArrowheads="1"/>
              </p:cNvSpPr>
              <p:nvPr/>
            </p:nvSpPr>
            <p:spPr bwMode="auto">
              <a:xfrm rot="16200000">
                <a:off x="5111750" y="4381500"/>
                <a:ext cx="609600" cy="381000"/>
              </a:xfrm>
              <a:prstGeom prst="rect">
                <a:avLst/>
              </a:prstGeom>
              <a:solidFill>
                <a:srgbClr val="FF9999"/>
              </a:solidFill>
              <a:ln w="9525">
                <a:solidFill>
                  <a:schemeClr val="tx1"/>
                </a:solidFill>
                <a:miter lim="800000"/>
                <a:headEnd/>
                <a:tailEnd/>
              </a:ln>
            </p:spPr>
            <p:txBody>
              <a:bodyPr wrap="none" anchor="ctr"/>
              <a:lstStyle/>
              <a:p>
                <a:pPr algn="ctr"/>
                <a:r>
                  <a:rPr lang="en-US" sz="1400" dirty="0">
                    <a:latin typeface="Calibri" panose="020F0502020204030204" pitchFamily="34" charset="0"/>
                    <a:cs typeface="Calibri" panose="020F0502020204030204" pitchFamily="34" charset="0"/>
                  </a:rPr>
                  <a:t>request</a:t>
                </a:r>
              </a:p>
            </p:txBody>
          </p:sp>
          <p:sp>
            <p:nvSpPr>
              <p:cNvPr id="17" name="Text Box 20">
                <a:extLst>
                  <a:ext uri="{FF2B5EF4-FFF2-40B4-BE49-F238E27FC236}">
                    <a16:creationId xmlns:a16="http://schemas.microsoft.com/office/drawing/2014/main" id="{2B82FC19-1BF0-4F1E-8734-8965DB040777}"/>
                  </a:ext>
                </a:extLst>
              </p:cNvPr>
              <p:cNvSpPr txBox="1">
                <a:spLocks noChangeArrowheads="1"/>
              </p:cNvSpPr>
              <p:nvPr/>
            </p:nvSpPr>
            <p:spPr bwMode="auto">
              <a:xfrm rot="16200000">
                <a:off x="5781675" y="4136023"/>
                <a:ext cx="1143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man</a:t>
                </a:r>
              </a:p>
            </p:txBody>
          </p:sp>
          <p:sp>
            <p:nvSpPr>
              <p:cNvPr id="18" name="Text Box 21">
                <a:extLst>
                  <a:ext uri="{FF2B5EF4-FFF2-40B4-BE49-F238E27FC236}">
                    <a16:creationId xmlns:a16="http://schemas.microsoft.com/office/drawing/2014/main" id="{8AFB6FC0-7C83-4301-B335-17F72598B8A2}"/>
                  </a:ext>
                </a:extLst>
              </p:cNvPr>
              <p:cNvSpPr txBox="1">
                <a:spLocks noChangeArrowheads="1"/>
              </p:cNvSpPr>
              <p:nvPr/>
            </p:nvSpPr>
            <p:spPr bwMode="auto">
              <a:xfrm rot="16200000">
                <a:off x="6162675" y="4136023"/>
                <a:ext cx="11430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outcome</a:t>
                </a:r>
              </a:p>
            </p:txBody>
          </p:sp>
          <p:sp>
            <p:nvSpPr>
              <p:cNvPr id="19" name="Text Box 22">
                <a:extLst>
                  <a:ext uri="{FF2B5EF4-FFF2-40B4-BE49-F238E27FC236}">
                    <a16:creationId xmlns:a16="http://schemas.microsoft.com/office/drawing/2014/main" id="{95AAC34B-F14F-4E7A-A9A3-DD891513279C}"/>
                  </a:ext>
                </a:extLst>
              </p:cNvPr>
              <p:cNvSpPr txBox="1">
                <a:spLocks noChangeArrowheads="1"/>
              </p:cNvSpPr>
              <p:nvPr/>
            </p:nvSpPr>
            <p:spPr bwMode="auto">
              <a:xfrm>
                <a:off x="6978650" y="4191000"/>
                <a:ext cx="5334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a:t>
                </a:r>
              </a:p>
            </p:txBody>
          </p:sp>
        </p:grpSp>
      </p:grpSp>
      <p:grpSp>
        <p:nvGrpSpPr>
          <p:cNvPr id="5" name="Group 4"/>
          <p:cNvGrpSpPr/>
          <p:nvPr/>
        </p:nvGrpSpPr>
        <p:grpSpPr>
          <a:xfrm>
            <a:off x="4098925" y="4625043"/>
            <a:ext cx="6035675" cy="1931298"/>
            <a:chOff x="3032125" y="4317102"/>
            <a:chExt cx="6035675" cy="1931298"/>
          </a:xfrm>
        </p:grpSpPr>
        <p:sp>
          <p:nvSpPr>
            <p:cNvPr id="10" name="Text Box 30">
              <a:extLst>
                <a:ext uri="{FF2B5EF4-FFF2-40B4-BE49-F238E27FC236}">
                  <a16:creationId xmlns:a16="http://schemas.microsoft.com/office/drawing/2014/main" id="{20F5013F-BDFF-4C97-9B65-CC8D99521884}"/>
                </a:ext>
              </a:extLst>
            </p:cNvPr>
            <p:cNvSpPr txBox="1">
              <a:spLocks noChangeArrowheads="1"/>
            </p:cNvSpPr>
            <p:nvPr/>
          </p:nvSpPr>
          <p:spPr bwMode="auto">
            <a:xfrm>
              <a:off x="3032125" y="4317102"/>
              <a:ext cx="1906002" cy="19312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Aft>
                  <a:spcPts val="600"/>
                </a:spcAft>
              </a:pPr>
              <a:r>
                <a:rPr lang="en-US" sz="1600" i="1" dirty="0">
                  <a:latin typeface="Calibri" panose="020F0502020204030204" pitchFamily="34" charset="0"/>
                  <a:cs typeface="Calibri" panose="020F0502020204030204" pitchFamily="34" charset="0"/>
                </a:rPr>
                <a:t>P</a:t>
              </a:r>
              <a:r>
                <a:rPr lang="en-US" sz="1600" dirty="0">
                  <a:latin typeface="Calibri" panose="020F0502020204030204" pitchFamily="34" charset="0"/>
                  <a:cs typeface="Calibri" panose="020F0502020204030204" pitchFamily="34" charset="0"/>
                </a:rPr>
                <a:t>(</a:t>
              </a:r>
              <a:r>
                <a:rPr lang="en-US" sz="1600" i="1" dirty="0" err="1">
                  <a:latin typeface="Calibri" panose="020F0502020204030204" pitchFamily="34" charset="0"/>
                  <a:cs typeface="Calibri" panose="020F0502020204030204" pitchFamily="34" charset="0"/>
                </a:rPr>
                <a:t>w</a:t>
              </a:r>
              <a:r>
                <a:rPr lang="en-US" sz="1600" dirty="0" err="1">
                  <a:latin typeface="Calibri" panose="020F0502020204030204" pitchFamily="34" charset="0"/>
                  <a:cs typeface="Calibri" panose="020F0502020204030204" pitchFamily="34" charset="0"/>
                </a:rPr>
                <a:t>|denied</a:t>
              </a:r>
              <a:r>
                <a:rPr lang="en-US" sz="1600" dirty="0">
                  <a:latin typeface="Calibri" panose="020F0502020204030204" pitchFamily="34" charset="0"/>
                  <a:cs typeface="Calibri" panose="020F0502020204030204" pitchFamily="34" charset="0"/>
                </a:rPr>
                <a:t> the)</a:t>
              </a:r>
            </a:p>
            <a:p>
              <a:pPr eaLnBrk="1" hangingPunct="1"/>
              <a:r>
                <a:rPr lang="en-US" sz="1600" dirty="0">
                  <a:solidFill>
                    <a:srgbClr val="008000"/>
                  </a:solidFill>
                  <a:latin typeface="Calibri" panose="020F0502020204030204" pitchFamily="34" charset="0"/>
                  <a:cs typeface="Calibri" panose="020F0502020204030204" pitchFamily="34" charset="0"/>
                </a:rPr>
                <a:t>  2.5 allegations</a:t>
              </a:r>
            </a:p>
            <a:p>
              <a:pPr eaLnBrk="1" hangingPunct="1"/>
              <a:r>
                <a:rPr lang="en-US" sz="1600" dirty="0">
                  <a:solidFill>
                    <a:srgbClr val="008000"/>
                  </a:solidFill>
                  <a:latin typeface="Calibri" panose="020F0502020204030204" pitchFamily="34" charset="0"/>
                  <a:cs typeface="Calibri" panose="020F0502020204030204" pitchFamily="34" charset="0"/>
                </a:rPr>
                <a:t>  1.5 reports</a:t>
              </a:r>
            </a:p>
            <a:p>
              <a:pPr eaLnBrk="1" hangingPunct="1"/>
              <a:r>
                <a:rPr lang="en-US" sz="1600" dirty="0">
                  <a:solidFill>
                    <a:srgbClr val="008000"/>
                  </a:solidFill>
                  <a:latin typeface="Calibri" panose="020F0502020204030204" pitchFamily="34" charset="0"/>
                  <a:cs typeface="Calibri" panose="020F0502020204030204" pitchFamily="34" charset="0"/>
                </a:rPr>
                <a:t>  0.5 claims</a:t>
              </a:r>
            </a:p>
            <a:p>
              <a:pPr eaLnBrk="1" hangingPunct="1"/>
              <a:r>
                <a:rPr lang="en-US" sz="1600" dirty="0">
                  <a:solidFill>
                    <a:srgbClr val="008000"/>
                  </a:solidFill>
                  <a:latin typeface="Calibri" panose="020F0502020204030204" pitchFamily="34" charset="0"/>
                  <a:cs typeface="Calibri" panose="020F0502020204030204" pitchFamily="34" charset="0"/>
                </a:rPr>
                <a:t>  0.5 request</a:t>
              </a:r>
            </a:p>
            <a:p>
              <a:pPr eaLnBrk="1" hangingPunct="1"/>
              <a:r>
                <a:rPr lang="en-US" sz="1600" dirty="0">
                  <a:solidFill>
                    <a:srgbClr val="FF0000"/>
                  </a:solidFill>
                  <a:latin typeface="Calibri" panose="020F0502020204030204" pitchFamily="34" charset="0"/>
                  <a:cs typeface="Calibri" panose="020F0502020204030204" pitchFamily="34" charset="0"/>
                </a:rPr>
                <a:t>  2 Others</a:t>
              </a:r>
            </a:p>
            <a:p>
              <a:pPr eaLnBrk="1" hangingPunct="1">
                <a:spcBef>
                  <a:spcPts val="300"/>
                </a:spcBef>
              </a:pPr>
              <a:r>
                <a:rPr lang="en-US" sz="1600" dirty="0">
                  <a:latin typeface="Calibri" panose="020F0502020204030204" pitchFamily="34" charset="0"/>
                  <a:cs typeface="Calibri" panose="020F0502020204030204" pitchFamily="34" charset="0"/>
                </a:rPr>
                <a:t>  7 total</a:t>
              </a:r>
            </a:p>
          </p:txBody>
        </p:sp>
        <p:grpSp>
          <p:nvGrpSpPr>
            <p:cNvPr id="4" name="Group 3">
              <a:extLst>
                <a:ext uri="{FF2B5EF4-FFF2-40B4-BE49-F238E27FC236}">
                  <a16:creationId xmlns:a16="http://schemas.microsoft.com/office/drawing/2014/main" id="{6A9FE50B-F345-4055-8CAB-487917EB1597}"/>
                </a:ext>
              </a:extLst>
            </p:cNvPr>
            <p:cNvGrpSpPr/>
            <p:nvPr/>
          </p:nvGrpSpPr>
          <p:grpSpPr>
            <a:xfrm>
              <a:off x="4976227" y="4572000"/>
              <a:ext cx="4091573" cy="1676400"/>
              <a:chOff x="3420477" y="5029200"/>
              <a:chExt cx="4091573" cy="1676400"/>
            </a:xfrm>
          </p:grpSpPr>
          <p:sp>
            <p:nvSpPr>
              <p:cNvPr id="20" name="Rectangle 5">
                <a:extLst>
                  <a:ext uri="{FF2B5EF4-FFF2-40B4-BE49-F238E27FC236}">
                    <a16:creationId xmlns:a16="http://schemas.microsoft.com/office/drawing/2014/main" id="{51BA00FA-C757-47A3-BADE-CA568ADDFB35}"/>
                  </a:ext>
                </a:extLst>
              </p:cNvPr>
              <p:cNvSpPr>
                <a:spLocks noChangeArrowheads="1"/>
              </p:cNvSpPr>
              <p:nvPr/>
            </p:nvSpPr>
            <p:spPr bwMode="auto">
              <a:xfrm>
                <a:off x="3420477" y="5029200"/>
                <a:ext cx="4015373" cy="1676400"/>
              </a:xfrm>
              <a:prstGeom prst="rect">
                <a:avLst/>
              </a:prstGeom>
              <a:solidFill>
                <a:schemeClr val="bg1">
                  <a:lumMod val="95000"/>
                </a:schemeClr>
              </a:solidFill>
              <a:ln w="9525">
                <a:solidFill>
                  <a:schemeClr val="tx1"/>
                </a:solidFill>
                <a:prstDash val="sysDash"/>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panose="020F0502020204030204" pitchFamily="34" charset="0"/>
                  <a:cs typeface="Calibri" panose="020F0502020204030204" pitchFamily="34" charset="0"/>
                </a:endParaRPr>
              </a:p>
            </p:txBody>
          </p:sp>
          <p:sp>
            <p:nvSpPr>
              <p:cNvPr id="21" name="Rectangle 6">
                <a:extLst>
                  <a:ext uri="{FF2B5EF4-FFF2-40B4-BE49-F238E27FC236}">
                    <a16:creationId xmlns:a16="http://schemas.microsoft.com/office/drawing/2014/main" id="{C204771C-461E-4C07-99AA-FFD07EAFF47D}"/>
                  </a:ext>
                </a:extLst>
              </p:cNvPr>
              <p:cNvSpPr>
                <a:spLocks noChangeArrowheads="1"/>
              </p:cNvSpPr>
              <p:nvPr/>
            </p:nvSpPr>
            <p:spPr bwMode="auto">
              <a:xfrm rot="16200000">
                <a:off x="3054350" y="5753100"/>
                <a:ext cx="1524000" cy="381000"/>
              </a:xfrm>
              <a:prstGeom prst="rect">
                <a:avLst/>
              </a:prstGeom>
              <a:solidFill>
                <a:srgbClr val="C00000"/>
              </a:solidFill>
              <a:ln w="9525">
                <a:solidFill>
                  <a:schemeClr val="tx1"/>
                </a:solidFill>
                <a:miter lim="800000"/>
                <a:headEnd/>
                <a:tailEnd/>
              </a:ln>
            </p:spPr>
            <p:txBody>
              <a:bodyPr wrap="none" anchor="ctr"/>
              <a:lstStyle/>
              <a:p>
                <a:pPr algn="ctr"/>
                <a:r>
                  <a:rPr lang="en-US" sz="1400">
                    <a:latin typeface="Calibri" panose="020F0502020204030204" pitchFamily="34" charset="0"/>
                    <a:cs typeface="Calibri" panose="020F0502020204030204" pitchFamily="34" charset="0"/>
                  </a:rPr>
                  <a:t>allegations</a:t>
                </a:r>
              </a:p>
            </p:txBody>
          </p:sp>
          <p:sp>
            <p:nvSpPr>
              <p:cNvPr id="22" name="Rectangle 7">
                <a:extLst>
                  <a:ext uri="{FF2B5EF4-FFF2-40B4-BE49-F238E27FC236}">
                    <a16:creationId xmlns:a16="http://schemas.microsoft.com/office/drawing/2014/main" id="{06908A23-6325-423F-B59A-6042A4199546}"/>
                  </a:ext>
                </a:extLst>
              </p:cNvPr>
              <p:cNvSpPr>
                <a:spLocks noChangeArrowheads="1"/>
              </p:cNvSpPr>
              <p:nvPr/>
            </p:nvSpPr>
            <p:spPr bwMode="auto">
              <a:xfrm rot="16200000">
                <a:off x="3816350" y="5981700"/>
                <a:ext cx="1066800" cy="381000"/>
              </a:xfrm>
              <a:prstGeom prst="rect">
                <a:avLst/>
              </a:prstGeom>
              <a:solidFill>
                <a:srgbClr val="C00000"/>
              </a:solidFill>
              <a:ln w="9525">
                <a:solidFill>
                  <a:schemeClr val="tx1"/>
                </a:solidFill>
                <a:miter lim="800000"/>
                <a:headEnd/>
                <a:tailEnd/>
              </a:ln>
            </p:spPr>
            <p:txBody>
              <a:bodyPr vert="eaVert" wrap="none" anchor="ctr"/>
              <a:lstStyle/>
              <a:p>
                <a:pPr algn="ctr"/>
                <a:endParaRPr lang="en-US" sz="1400">
                  <a:latin typeface="Calibri" panose="020F0502020204030204" pitchFamily="34" charset="0"/>
                  <a:cs typeface="Calibri" panose="020F0502020204030204" pitchFamily="34" charset="0"/>
                </a:endParaRPr>
              </a:p>
            </p:txBody>
          </p:sp>
          <p:sp>
            <p:nvSpPr>
              <p:cNvPr id="23" name="Rectangle 8">
                <a:extLst>
                  <a:ext uri="{FF2B5EF4-FFF2-40B4-BE49-F238E27FC236}">
                    <a16:creationId xmlns:a16="http://schemas.microsoft.com/office/drawing/2014/main" id="{E6BE0F59-1F26-499F-AD4C-B7FBEEE5E040}"/>
                  </a:ext>
                </a:extLst>
              </p:cNvPr>
              <p:cNvSpPr>
                <a:spLocks noChangeArrowheads="1"/>
              </p:cNvSpPr>
              <p:nvPr/>
            </p:nvSpPr>
            <p:spPr bwMode="auto">
              <a:xfrm rot="16200000">
                <a:off x="4578350" y="6210300"/>
                <a:ext cx="609600" cy="381000"/>
              </a:xfrm>
              <a:prstGeom prst="rect">
                <a:avLst/>
              </a:prstGeom>
              <a:solidFill>
                <a:srgbClr val="C00000"/>
              </a:solidFill>
              <a:ln w="9525">
                <a:solidFill>
                  <a:schemeClr val="tx1"/>
                </a:solidFill>
                <a:miter lim="800000"/>
                <a:headEnd/>
                <a:tailEnd/>
              </a:ln>
            </p:spPr>
            <p:txBody>
              <a:bodyPr vert="eaVert" wrap="none" anchor="ctr"/>
              <a:lstStyle/>
              <a:p>
                <a:pPr algn="ctr"/>
                <a:endParaRPr lang="en-US" sz="1400">
                  <a:latin typeface="Calibri" panose="020F0502020204030204" pitchFamily="34" charset="0"/>
                  <a:cs typeface="Calibri" panose="020F0502020204030204" pitchFamily="34" charset="0"/>
                </a:endParaRPr>
              </a:p>
            </p:txBody>
          </p:sp>
          <p:sp>
            <p:nvSpPr>
              <p:cNvPr id="24" name="Text Box 9">
                <a:extLst>
                  <a:ext uri="{FF2B5EF4-FFF2-40B4-BE49-F238E27FC236}">
                    <a16:creationId xmlns:a16="http://schemas.microsoft.com/office/drawing/2014/main" id="{8FF72526-555C-422B-BC81-781E7B489FF1}"/>
                  </a:ext>
                </a:extLst>
              </p:cNvPr>
              <p:cNvSpPr txBox="1">
                <a:spLocks noChangeArrowheads="1"/>
              </p:cNvSpPr>
              <p:nvPr/>
            </p:nvSpPr>
            <p:spPr bwMode="auto">
              <a:xfrm rot="16200000">
                <a:off x="5324475" y="588962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attack</a:t>
                </a:r>
              </a:p>
            </p:txBody>
          </p:sp>
          <p:sp>
            <p:nvSpPr>
              <p:cNvPr id="25" name="Rectangle 10">
                <a:extLst>
                  <a:ext uri="{FF2B5EF4-FFF2-40B4-BE49-F238E27FC236}">
                    <a16:creationId xmlns:a16="http://schemas.microsoft.com/office/drawing/2014/main" id="{52E430A2-2DD5-4E5F-90CF-57A840ADA7A7}"/>
                  </a:ext>
                </a:extLst>
              </p:cNvPr>
              <p:cNvSpPr>
                <a:spLocks noChangeArrowheads="1"/>
              </p:cNvSpPr>
              <p:nvPr/>
            </p:nvSpPr>
            <p:spPr bwMode="auto">
              <a:xfrm rot="16200000">
                <a:off x="5111750" y="6210300"/>
                <a:ext cx="609600" cy="381000"/>
              </a:xfrm>
              <a:prstGeom prst="rect">
                <a:avLst/>
              </a:prstGeom>
              <a:solidFill>
                <a:srgbClr val="C00000"/>
              </a:solidFill>
              <a:ln w="9525">
                <a:solidFill>
                  <a:schemeClr val="tx1"/>
                </a:solidFill>
                <a:miter lim="800000"/>
                <a:headEnd/>
                <a:tailEnd/>
              </a:ln>
            </p:spPr>
            <p:txBody>
              <a:bodyPr vert="eaVert" wrap="none" anchor="ctr"/>
              <a:lstStyle/>
              <a:p>
                <a:pPr algn="ctr"/>
                <a:endParaRPr lang="en-US" sz="1200">
                  <a:latin typeface="Calibri" panose="020F0502020204030204" pitchFamily="34" charset="0"/>
                  <a:cs typeface="Calibri" panose="020F0502020204030204" pitchFamily="34" charset="0"/>
                </a:endParaRPr>
              </a:p>
            </p:txBody>
          </p:sp>
          <p:sp>
            <p:nvSpPr>
              <p:cNvPr id="26" name="Text Box 11">
                <a:extLst>
                  <a:ext uri="{FF2B5EF4-FFF2-40B4-BE49-F238E27FC236}">
                    <a16:creationId xmlns:a16="http://schemas.microsoft.com/office/drawing/2014/main" id="{160F9FA6-326A-4D45-BFF4-84204B2E5BEB}"/>
                  </a:ext>
                </a:extLst>
              </p:cNvPr>
              <p:cNvSpPr txBox="1">
                <a:spLocks noChangeArrowheads="1"/>
              </p:cNvSpPr>
              <p:nvPr/>
            </p:nvSpPr>
            <p:spPr bwMode="auto">
              <a:xfrm rot="16200000">
                <a:off x="5737225" y="588962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man</a:t>
                </a:r>
              </a:p>
            </p:txBody>
          </p:sp>
          <p:sp>
            <p:nvSpPr>
              <p:cNvPr id="27" name="Text Box 12">
                <a:extLst>
                  <a:ext uri="{FF2B5EF4-FFF2-40B4-BE49-F238E27FC236}">
                    <a16:creationId xmlns:a16="http://schemas.microsoft.com/office/drawing/2014/main" id="{4B6430D5-E8A6-4723-BFDB-AA6F7777B951}"/>
                  </a:ext>
                </a:extLst>
              </p:cNvPr>
              <p:cNvSpPr txBox="1">
                <a:spLocks noChangeArrowheads="1"/>
              </p:cNvSpPr>
              <p:nvPr/>
            </p:nvSpPr>
            <p:spPr bwMode="auto">
              <a:xfrm rot="16200000">
                <a:off x="6194425" y="5889625"/>
                <a:ext cx="1143000" cy="3365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outcome</a:t>
                </a:r>
              </a:p>
            </p:txBody>
          </p:sp>
          <p:sp>
            <p:nvSpPr>
              <p:cNvPr id="28" name="Text Box 13">
                <a:extLst>
                  <a:ext uri="{FF2B5EF4-FFF2-40B4-BE49-F238E27FC236}">
                    <a16:creationId xmlns:a16="http://schemas.microsoft.com/office/drawing/2014/main" id="{E4597280-B6DA-4AA6-9240-FE1A49E7586D}"/>
                  </a:ext>
                </a:extLst>
              </p:cNvPr>
              <p:cNvSpPr txBox="1">
                <a:spLocks noChangeArrowheads="1"/>
              </p:cNvSpPr>
              <p:nvPr/>
            </p:nvSpPr>
            <p:spPr bwMode="auto">
              <a:xfrm>
                <a:off x="6978650" y="6019800"/>
                <a:ext cx="53340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spcBef>
                    <a:spcPct val="50000"/>
                  </a:spcBef>
                </a:pPr>
                <a:r>
                  <a:rPr lang="en-US" sz="1600" dirty="0">
                    <a:latin typeface="Calibri" panose="020F0502020204030204" pitchFamily="34" charset="0"/>
                    <a:cs typeface="Calibri" panose="020F0502020204030204" pitchFamily="34" charset="0"/>
                  </a:rPr>
                  <a:t>…</a:t>
                </a:r>
              </a:p>
            </p:txBody>
          </p:sp>
          <p:sp>
            <p:nvSpPr>
              <p:cNvPr id="29" name="Rectangle 23">
                <a:extLst>
                  <a:ext uri="{FF2B5EF4-FFF2-40B4-BE49-F238E27FC236}">
                    <a16:creationId xmlns:a16="http://schemas.microsoft.com/office/drawing/2014/main" id="{0C0610E4-71C3-4B24-BEA2-C4390F75D649}"/>
                  </a:ext>
                </a:extLst>
              </p:cNvPr>
              <p:cNvSpPr>
                <a:spLocks noChangeArrowheads="1"/>
              </p:cNvSpPr>
              <p:nvPr/>
            </p:nvSpPr>
            <p:spPr bwMode="auto">
              <a:xfrm rot="16200000">
                <a:off x="3168650" y="5867400"/>
                <a:ext cx="1295400" cy="381000"/>
              </a:xfrm>
              <a:prstGeom prst="rect">
                <a:avLst/>
              </a:prstGeom>
              <a:solidFill>
                <a:srgbClr val="FF9999"/>
              </a:solidFill>
              <a:ln w="9525">
                <a:solidFill>
                  <a:schemeClr val="tx1"/>
                </a:solidFill>
                <a:miter lim="800000"/>
                <a:headEnd/>
                <a:tailEnd/>
              </a:ln>
            </p:spPr>
            <p:txBody>
              <a:bodyPr wrap="none" anchor="ctr"/>
              <a:lstStyle/>
              <a:p>
                <a:pPr algn="ctr"/>
                <a:r>
                  <a:rPr lang="en-US" dirty="0">
                    <a:latin typeface="Calibri" panose="020F0502020204030204" pitchFamily="34" charset="0"/>
                    <a:cs typeface="Calibri" panose="020F0502020204030204" pitchFamily="34" charset="0"/>
                  </a:rPr>
                  <a:t>allegations</a:t>
                </a:r>
              </a:p>
            </p:txBody>
          </p:sp>
          <p:sp>
            <p:nvSpPr>
              <p:cNvPr id="30" name="Rectangle 24">
                <a:extLst>
                  <a:ext uri="{FF2B5EF4-FFF2-40B4-BE49-F238E27FC236}">
                    <a16:creationId xmlns:a16="http://schemas.microsoft.com/office/drawing/2014/main" id="{CF283826-E872-47EF-A767-8DE162CC6FED}"/>
                  </a:ext>
                </a:extLst>
              </p:cNvPr>
              <p:cNvSpPr>
                <a:spLocks noChangeArrowheads="1"/>
              </p:cNvSpPr>
              <p:nvPr/>
            </p:nvSpPr>
            <p:spPr bwMode="auto">
              <a:xfrm rot="16200000">
                <a:off x="3930650" y="6096000"/>
                <a:ext cx="838200" cy="381000"/>
              </a:xfrm>
              <a:prstGeom prst="rect">
                <a:avLst/>
              </a:prstGeom>
              <a:solidFill>
                <a:srgbClr val="FF9999"/>
              </a:solidFill>
              <a:ln w="9525">
                <a:solidFill>
                  <a:schemeClr val="tx1"/>
                </a:solidFill>
                <a:miter lim="800000"/>
                <a:headEnd/>
                <a:tailEnd/>
              </a:ln>
            </p:spPr>
            <p:txBody>
              <a:bodyPr wrap="none" anchor="ctr"/>
              <a:lstStyle/>
              <a:p>
                <a:pPr algn="ctr"/>
                <a:r>
                  <a:rPr lang="en-US" dirty="0">
                    <a:latin typeface="Calibri" panose="020F0502020204030204" pitchFamily="34" charset="0"/>
                    <a:cs typeface="Calibri" panose="020F0502020204030204" pitchFamily="34" charset="0"/>
                  </a:rPr>
                  <a:t>reports</a:t>
                </a:r>
              </a:p>
            </p:txBody>
          </p:sp>
          <p:sp>
            <p:nvSpPr>
              <p:cNvPr id="31" name="Rectangle 25">
                <a:extLst>
                  <a:ext uri="{FF2B5EF4-FFF2-40B4-BE49-F238E27FC236}">
                    <a16:creationId xmlns:a16="http://schemas.microsoft.com/office/drawing/2014/main" id="{F13E162C-4309-420B-86EF-6F587734DD23}"/>
                  </a:ext>
                </a:extLst>
              </p:cNvPr>
              <p:cNvSpPr>
                <a:spLocks noChangeArrowheads="1"/>
              </p:cNvSpPr>
              <p:nvPr/>
            </p:nvSpPr>
            <p:spPr bwMode="auto">
              <a:xfrm rot="16200000">
                <a:off x="4654550" y="628650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400" dirty="0">
                    <a:latin typeface="Calibri" panose="020F0502020204030204" pitchFamily="34" charset="0"/>
                    <a:cs typeface="Calibri" panose="020F0502020204030204" pitchFamily="34" charset="0"/>
                  </a:rPr>
                  <a:t>claims</a:t>
                </a:r>
              </a:p>
            </p:txBody>
          </p:sp>
          <p:sp>
            <p:nvSpPr>
              <p:cNvPr id="32" name="Rectangle 26">
                <a:extLst>
                  <a:ext uri="{FF2B5EF4-FFF2-40B4-BE49-F238E27FC236}">
                    <a16:creationId xmlns:a16="http://schemas.microsoft.com/office/drawing/2014/main" id="{E29FFABA-0C3D-4DC7-AD36-1C426BDC9D61}"/>
                  </a:ext>
                </a:extLst>
              </p:cNvPr>
              <p:cNvSpPr>
                <a:spLocks noChangeArrowheads="1"/>
              </p:cNvSpPr>
              <p:nvPr/>
            </p:nvSpPr>
            <p:spPr bwMode="auto">
              <a:xfrm rot="16200000">
                <a:off x="5187950" y="6286500"/>
                <a:ext cx="457200" cy="381000"/>
              </a:xfrm>
              <a:prstGeom prst="rect">
                <a:avLst/>
              </a:prstGeom>
              <a:solidFill>
                <a:srgbClr val="FF9999"/>
              </a:solidFill>
              <a:ln w="9525">
                <a:solidFill>
                  <a:schemeClr val="tx1"/>
                </a:solidFill>
                <a:miter lim="800000"/>
                <a:headEnd/>
                <a:tailEnd/>
              </a:ln>
            </p:spPr>
            <p:txBody>
              <a:bodyPr wrap="none" anchor="ctr"/>
              <a:lstStyle/>
              <a:p>
                <a:pPr algn="ctr"/>
                <a:r>
                  <a:rPr lang="en-US" sz="1100" dirty="0">
                    <a:latin typeface="Calibri" panose="020F0502020204030204" pitchFamily="34" charset="0"/>
                    <a:cs typeface="Calibri" panose="020F0502020204030204" pitchFamily="34" charset="0"/>
                  </a:rPr>
                  <a:t>request</a:t>
                </a:r>
              </a:p>
            </p:txBody>
          </p:sp>
          <p:sp>
            <p:nvSpPr>
              <p:cNvPr id="33" name="Rectangle 27">
                <a:extLst>
                  <a:ext uri="{FF2B5EF4-FFF2-40B4-BE49-F238E27FC236}">
                    <a16:creationId xmlns:a16="http://schemas.microsoft.com/office/drawing/2014/main" id="{9C860237-27CF-497F-BDE2-2B7E819EA7FC}"/>
                  </a:ext>
                </a:extLst>
              </p:cNvPr>
              <p:cNvSpPr>
                <a:spLocks noChangeArrowheads="1"/>
              </p:cNvSpPr>
              <p:nvPr/>
            </p:nvSpPr>
            <p:spPr bwMode="auto">
              <a:xfrm rot="16200000">
                <a:off x="5835650" y="647700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latin typeface="Calibri" panose="020F0502020204030204" pitchFamily="34" charset="0"/>
                  <a:cs typeface="Calibri" panose="020F0502020204030204" pitchFamily="34" charset="0"/>
                </a:endParaRPr>
              </a:p>
            </p:txBody>
          </p:sp>
          <p:sp>
            <p:nvSpPr>
              <p:cNvPr id="34" name="Rectangle 28">
                <a:extLst>
                  <a:ext uri="{FF2B5EF4-FFF2-40B4-BE49-F238E27FC236}">
                    <a16:creationId xmlns:a16="http://schemas.microsoft.com/office/drawing/2014/main" id="{DBFD790A-339D-4553-8486-9DE2D12D83B6}"/>
                  </a:ext>
                </a:extLst>
              </p:cNvPr>
              <p:cNvSpPr>
                <a:spLocks noChangeArrowheads="1"/>
              </p:cNvSpPr>
              <p:nvPr/>
            </p:nvSpPr>
            <p:spPr bwMode="auto">
              <a:xfrm rot="16200000">
                <a:off x="6292850" y="647700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latin typeface="Calibri" panose="020F0502020204030204" pitchFamily="34" charset="0"/>
                  <a:cs typeface="Calibri" panose="020F0502020204030204" pitchFamily="34" charset="0"/>
                </a:endParaRPr>
              </a:p>
            </p:txBody>
          </p:sp>
          <p:sp>
            <p:nvSpPr>
              <p:cNvPr id="35" name="Rectangle 29">
                <a:extLst>
                  <a:ext uri="{FF2B5EF4-FFF2-40B4-BE49-F238E27FC236}">
                    <a16:creationId xmlns:a16="http://schemas.microsoft.com/office/drawing/2014/main" id="{82AB5EBD-E4CC-4DA5-A6B9-A5F12FF5EF66}"/>
                  </a:ext>
                </a:extLst>
              </p:cNvPr>
              <p:cNvSpPr>
                <a:spLocks noChangeArrowheads="1"/>
              </p:cNvSpPr>
              <p:nvPr/>
            </p:nvSpPr>
            <p:spPr bwMode="auto">
              <a:xfrm rot="16200000">
                <a:off x="6750050" y="6477000"/>
                <a:ext cx="76200" cy="381000"/>
              </a:xfrm>
              <a:prstGeom prst="rect">
                <a:avLst/>
              </a:prstGeom>
              <a:solidFill>
                <a:srgbClr val="FF9999"/>
              </a:solidFill>
              <a:ln w="9525">
                <a:solidFill>
                  <a:schemeClr val="tx1"/>
                </a:solidFill>
                <a:miter lim="800000"/>
                <a:headEnd/>
                <a:tailEnd/>
              </a:ln>
            </p:spPr>
            <p:txBody>
              <a:bodyPr vert="eaVert" wrap="none" anchor="ctr"/>
              <a:lstStyle/>
              <a:p>
                <a:pPr algn="ctr"/>
                <a:endParaRPr lang="en-US" sz="1000">
                  <a:latin typeface="Calibri" panose="020F0502020204030204" pitchFamily="34" charset="0"/>
                  <a:cs typeface="Calibri" panose="020F0502020204030204" pitchFamily="34" charset="0"/>
                </a:endParaRPr>
              </a:p>
            </p:txBody>
          </p:sp>
        </p:grpSp>
      </p:grpSp>
    </p:spTree>
    <p:extLst>
      <p:ext uri="{BB962C8B-B14F-4D97-AF65-F5344CB8AC3E}">
        <p14:creationId xmlns:p14="http://schemas.microsoft.com/office/powerpoint/2010/main" val="254581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Slide Number Placeholder 4">
            <a:extLst>
              <a:ext uri="{FF2B5EF4-FFF2-40B4-BE49-F238E27FC236}">
                <a16:creationId xmlns:a16="http://schemas.microsoft.com/office/drawing/2014/main" id="{66BDE1B4-B44E-44AC-BC61-437970CEB181}"/>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5C02EF9B-9CF4-41B8-ACEF-250FC1E38379}" type="slidenum">
              <a:rPr kumimoji="0" lang="zh-TW" altLang="en-US" sz="1200">
                <a:latin typeface="+mn-lt"/>
              </a:rPr>
              <a:pPr/>
              <a:t>25</a:t>
            </a:fld>
            <a:endParaRPr kumimoji="0" lang="en-US" altLang="zh-TW" sz="1200">
              <a:latin typeface="+mn-lt"/>
            </a:endParaRPr>
          </a:p>
        </p:txBody>
      </p:sp>
      <p:sp>
        <p:nvSpPr>
          <p:cNvPr id="28675" name="Rectangle 2">
            <a:extLst>
              <a:ext uri="{FF2B5EF4-FFF2-40B4-BE49-F238E27FC236}">
                <a16:creationId xmlns:a16="http://schemas.microsoft.com/office/drawing/2014/main" id="{5E06F32F-7205-41E4-893C-0809BCBBEC82}"/>
              </a:ext>
            </a:extLst>
          </p:cNvPr>
          <p:cNvSpPr>
            <a:spLocks noGrp="1" noChangeArrowheads="1"/>
          </p:cNvSpPr>
          <p:nvPr>
            <p:ph type="body" idx="1"/>
          </p:nvPr>
        </p:nvSpPr>
        <p:spPr>
          <a:xfrm>
            <a:off x="609600" y="1554480"/>
            <a:ext cx="10972800" cy="4876800"/>
          </a:xfrm>
        </p:spPr>
        <p:txBody>
          <a:bodyPr/>
          <a:lstStyle/>
          <a:p>
            <a:pPr eaLnBrk="1" hangingPunct="1">
              <a:spcBef>
                <a:spcPts val="600"/>
              </a:spcBef>
              <a:defRPr/>
            </a:pPr>
            <a:r>
              <a:rPr lang="en-US" altLang="zh-CN" dirty="0"/>
              <a:t>Add-One (</a:t>
            </a:r>
            <a:r>
              <a:rPr lang="en-US" dirty="0"/>
              <a:t>Laplace</a:t>
            </a:r>
            <a:r>
              <a:rPr lang="en-US" altLang="zh-CN" dirty="0"/>
              <a:t>) Smoothing</a:t>
            </a:r>
          </a:p>
          <a:p>
            <a:pPr lvl="1" eaLnBrk="1" hangingPunct="1">
              <a:spcBef>
                <a:spcPts val="600"/>
              </a:spcBef>
              <a:defRPr/>
            </a:pPr>
            <a:r>
              <a:rPr lang="en-US" altLang="en-US" dirty="0"/>
              <a:t>One simple way to do smoothing is just to add </a:t>
            </a:r>
            <a:r>
              <a:rPr lang="en-US" altLang="en-US" dirty="0">
                <a:solidFill>
                  <a:srgbClr val="FF0000"/>
                </a:solidFill>
              </a:rPr>
              <a:t>1</a:t>
            </a:r>
            <a:r>
              <a:rPr lang="en-US" altLang="en-US" dirty="0"/>
              <a:t> to all the </a:t>
            </a:r>
            <a:r>
              <a:rPr lang="en-US" altLang="en-US" i="1" dirty="0"/>
              <a:t>N</a:t>
            </a:r>
            <a:r>
              <a:rPr lang="en-US" altLang="en-US" dirty="0"/>
              <a:t>-G</a:t>
            </a:r>
            <a:r>
              <a:rPr lang="en-US" altLang="zh-CN" dirty="0"/>
              <a:t>ram</a:t>
            </a:r>
            <a:r>
              <a:rPr lang="zh-CN" altLang="en-US" dirty="0"/>
              <a:t> </a:t>
            </a:r>
            <a:r>
              <a:rPr lang="en-US" altLang="en-US" dirty="0"/>
              <a:t>counts.</a:t>
            </a:r>
          </a:p>
          <a:p>
            <a:pPr lvl="1" eaLnBrk="1" hangingPunct="1">
              <a:spcBef>
                <a:spcPts val="600"/>
              </a:spcBef>
              <a:defRPr/>
            </a:pPr>
            <a:endParaRPr lang="en-US" altLang="en-US" dirty="0"/>
          </a:p>
          <a:p>
            <a:pPr marL="457200" lvl="1" indent="0" eaLnBrk="1" hangingPunct="1">
              <a:spcBef>
                <a:spcPts val="600"/>
              </a:spcBef>
              <a:buNone/>
              <a:defRPr/>
            </a:pPr>
            <a:r>
              <a:rPr lang="en-US" altLang="en-US" dirty="0"/>
              <a:t>					</a:t>
            </a:r>
          </a:p>
          <a:p>
            <a:pPr lvl="1" eaLnBrk="1" hangingPunct="1">
              <a:spcBef>
                <a:spcPts val="600"/>
              </a:spcBef>
              <a:defRPr/>
            </a:pPr>
            <a:endParaRPr lang="en-US" altLang="en-US" dirty="0"/>
          </a:p>
        </p:txBody>
      </p:sp>
      <p:sp>
        <p:nvSpPr>
          <p:cNvPr id="10246" name="Rectangle 3">
            <a:extLst>
              <a:ext uri="{FF2B5EF4-FFF2-40B4-BE49-F238E27FC236}">
                <a16:creationId xmlns:a16="http://schemas.microsoft.com/office/drawing/2014/main" id="{BB106CA9-E962-4938-BD18-AC19545A862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grpSp>
        <p:nvGrpSpPr>
          <p:cNvPr id="2" name="Group 13">
            <a:extLst>
              <a:ext uri="{FF2B5EF4-FFF2-40B4-BE49-F238E27FC236}">
                <a16:creationId xmlns:a16="http://schemas.microsoft.com/office/drawing/2014/main" id="{144C3D31-0F2F-4D61-9A4C-91EFA96B976A}"/>
              </a:ext>
            </a:extLst>
          </p:cNvPr>
          <p:cNvGrpSpPr>
            <a:grpSpLocks/>
          </p:cNvGrpSpPr>
          <p:nvPr/>
        </p:nvGrpSpPr>
        <p:grpSpPr bwMode="auto">
          <a:xfrm>
            <a:off x="1790358" y="2971800"/>
            <a:ext cx="6705600" cy="1398687"/>
            <a:chOff x="1371600" y="2962873"/>
            <a:chExt cx="6705600" cy="1398385"/>
          </a:xfrm>
        </p:grpSpPr>
        <p:sp>
          <p:nvSpPr>
            <p:cNvPr id="10251" name="Rectangle 6">
              <a:extLst>
                <a:ext uri="{FF2B5EF4-FFF2-40B4-BE49-F238E27FC236}">
                  <a16:creationId xmlns:a16="http://schemas.microsoft.com/office/drawing/2014/main" id="{CF3F662E-7A95-47B4-9EA2-DB020FAB9B1A}"/>
                </a:ext>
              </a:extLst>
            </p:cNvPr>
            <p:cNvSpPr>
              <a:spLocks noChangeArrowheads="1"/>
            </p:cNvSpPr>
            <p:nvPr/>
          </p:nvSpPr>
          <p:spPr bwMode="auto">
            <a:xfrm>
              <a:off x="1371600" y="2962873"/>
              <a:ext cx="4762842" cy="461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(Un-Smoothed) Uni-gram Probability</a:t>
              </a:r>
            </a:p>
          </p:txBody>
        </p:sp>
        <p:grpSp>
          <p:nvGrpSpPr>
            <p:cNvPr id="10252" name="Group 12">
              <a:extLst>
                <a:ext uri="{FF2B5EF4-FFF2-40B4-BE49-F238E27FC236}">
                  <a16:creationId xmlns:a16="http://schemas.microsoft.com/office/drawing/2014/main" id="{D2D9EACF-410A-48D4-A65F-475A91DED048}"/>
                </a:ext>
              </a:extLst>
            </p:cNvPr>
            <p:cNvGrpSpPr>
              <a:grpSpLocks/>
            </p:cNvGrpSpPr>
            <p:nvPr/>
          </p:nvGrpSpPr>
          <p:grpSpPr bwMode="auto">
            <a:xfrm>
              <a:off x="1371600" y="3497445"/>
              <a:ext cx="6705600" cy="863813"/>
              <a:chOff x="1600200" y="3497445"/>
              <a:chExt cx="6705600" cy="863813"/>
            </a:xfrm>
          </p:grpSpPr>
          <mc:AlternateContent xmlns:mc="http://schemas.openxmlformats.org/markup-compatibility/2006" xmlns:a14="http://schemas.microsoft.com/office/drawing/2010/main">
            <mc:Choice Requires="a14">
              <p:sp>
                <p:nvSpPr>
                  <p:cNvPr id="10243" name="Object 4">
                    <a:extLst>
                      <a:ext uri="{FF2B5EF4-FFF2-40B4-BE49-F238E27FC236}">
                        <a16:creationId xmlns:a16="http://schemas.microsoft.com/office/drawing/2014/main" id="{4CBF6FD1-705B-41BE-A174-33812D68DC8B}"/>
                      </a:ext>
                    </a:extLst>
                  </p:cNvPr>
                  <p:cNvSpPr txBox="1"/>
                  <p:nvPr/>
                </p:nvSpPr>
                <p:spPr bwMode="auto">
                  <a:xfrm>
                    <a:off x="1600200" y="3497445"/>
                    <a:ext cx="2232025" cy="863813"/>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r>
                                <a:rPr lang="en-US" sz="2400" i="1">
                                  <a:solidFill>
                                    <a:srgbClr val="000000"/>
                                  </a:solidFill>
                                  <a:latin typeface="Cambria Math" panose="02040503050406030204" pitchFamily="18" charset="0"/>
                                </a:rPr>
                                <m:t>𝑁</m:t>
                              </m:r>
                            </m:den>
                          </m:f>
                        </m:oMath>
                      </m:oMathPara>
                    </a14:m>
                    <a:endParaRPr lang="en-US" sz="2400" dirty="0"/>
                  </a:p>
                </p:txBody>
              </p:sp>
            </mc:Choice>
            <mc:Fallback xmlns="">
              <p:sp>
                <p:nvSpPr>
                  <p:cNvPr id="10243" name="Object 4">
                    <a:extLst>
                      <a:ext uri="{FF2B5EF4-FFF2-40B4-BE49-F238E27FC236}">
                        <a16:creationId xmlns:a16="http://schemas.microsoft.com/office/drawing/2014/main" id="{4CBF6FD1-705B-41BE-A174-33812D68DC8B}"/>
                      </a:ext>
                    </a:extLst>
                  </p:cNvPr>
                  <p:cNvSpPr txBox="1">
                    <a:spLocks noRot="1" noChangeAspect="1" noMove="1" noResize="1" noEditPoints="1" noAdjustHandles="1" noChangeArrowheads="1" noChangeShapeType="1" noTextEdit="1"/>
                  </p:cNvSpPr>
                  <p:nvPr/>
                </p:nvSpPr>
                <p:spPr bwMode="auto">
                  <a:xfrm>
                    <a:off x="1600200" y="3497445"/>
                    <a:ext cx="2232025" cy="863813"/>
                  </a:xfrm>
                  <a:prstGeom prst="rect">
                    <a:avLst/>
                  </a:prstGeom>
                  <a:blipFill>
                    <a:blip r:embed="rId3"/>
                    <a:stretch>
                      <a:fillRect/>
                    </a:stretch>
                  </a:blipFill>
                  <a:ln>
                    <a:noFill/>
                  </a:ln>
                  <a:effectLst/>
                </p:spPr>
                <p:txBody>
                  <a:bodyPr/>
                  <a:lstStyle/>
                  <a:p>
                    <a:r>
                      <a:rPr lang="en-US">
                        <a:noFill/>
                      </a:rPr>
                      <a:t> </a:t>
                    </a:r>
                  </a:p>
                </p:txBody>
              </p:sp>
            </mc:Fallback>
          </mc:AlternateContent>
          <p:sp>
            <p:nvSpPr>
              <p:cNvPr id="10253" name="Rectangle 7">
                <a:extLst>
                  <a:ext uri="{FF2B5EF4-FFF2-40B4-BE49-F238E27FC236}">
                    <a16:creationId xmlns:a16="http://schemas.microsoft.com/office/drawing/2014/main" id="{CD405876-3C30-41D8-8138-5524C36073F4}"/>
                  </a:ext>
                </a:extLst>
              </p:cNvPr>
              <p:cNvSpPr>
                <a:spLocks noChangeArrowheads="1"/>
              </p:cNvSpPr>
              <p:nvPr/>
            </p:nvSpPr>
            <p:spPr bwMode="auto">
              <a:xfrm>
                <a:off x="4191000" y="3500620"/>
                <a:ext cx="4114800" cy="830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 is the total number of words in the training corpus.</a:t>
                </a:r>
              </a:p>
            </p:txBody>
          </p:sp>
        </p:grpSp>
      </p:grpSp>
      <p:grpSp>
        <p:nvGrpSpPr>
          <p:cNvPr id="4" name="Group 16">
            <a:extLst>
              <a:ext uri="{FF2B5EF4-FFF2-40B4-BE49-F238E27FC236}">
                <a16:creationId xmlns:a16="http://schemas.microsoft.com/office/drawing/2014/main" id="{F4A2C83E-A525-48D7-9ED4-DF3CEBF2EF0C}"/>
              </a:ext>
            </a:extLst>
          </p:cNvPr>
          <p:cNvGrpSpPr>
            <a:grpSpLocks/>
          </p:cNvGrpSpPr>
          <p:nvPr/>
        </p:nvGrpSpPr>
        <p:grpSpPr bwMode="auto">
          <a:xfrm>
            <a:off x="1790358" y="4908245"/>
            <a:ext cx="9182442" cy="1421212"/>
            <a:chOff x="1371600" y="4775776"/>
            <a:chExt cx="9182442" cy="1421853"/>
          </a:xfrm>
        </p:grpSpPr>
        <p:sp>
          <p:nvSpPr>
            <p:cNvPr id="10249" name="Rectangle 8">
              <a:extLst>
                <a:ext uri="{FF2B5EF4-FFF2-40B4-BE49-F238E27FC236}">
                  <a16:creationId xmlns:a16="http://schemas.microsoft.com/office/drawing/2014/main" id="{B28EAC64-2E76-48E7-84D6-7F0DA29CC6FB}"/>
                </a:ext>
              </a:extLst>
            </p:cNvPr>
            <p:cNvSpPr>
              <a:spLocks noChangeArrowheads="1"/>
            </p:cNvSpPr>
            <p:nvPr/>
          </p:nvSpPr>
          <p:spPr bwMode="auto">
            <a:xfrm>
              <a:off x="1371600" y="4775776"/>
              <a:ext cx="7010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Add-One Smoothed Uni-gram Probability</a:t>
              </a:r>
            </a:p>
          </p:txBody>
        </p:sp>
        <p:sp>
          <p:nvSpPr>
            <p:cNvPr id="10250" name="Rectangle 9">
              <a:extLst>
                <a:ext uri="{FF2B5EF4-FFF2-40B4-BE49-F238E27FC236}">
                  <a16:creationId xmlns:a16="http://schemas.microsoft.com/office/drawing/2014/main" id="{34E23420-BBD5-4B05-A271-091E460B48DD}"/>
                </a:ext>
              </a:extLst>
            </p:cNvPr>
            <p:cNvSpPr>
              <a:spLocks noChangeArrowheads="1"/>
            </p:cNvSpPr>
            <p:nvPr/>
          </p:nvSpPr>
          <p:spPr bwMode="auto">
            <a:xfrm>
              <a:off x="6134442" y="5321944"/>
              <a:ext cx="4419600" cy="8313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ts val="600"/>
                </a:spcBef>
              </a:pPr>
              <a:r>
                <a:rPr lang="en-US" altLang="en-US" sz="2400" i="1" dirty="0">
                  <a:solidFill>
                    <a:srgbClr val="FF0000"/>
                  </a:solidFill>
                  <a:latin typeface="Calibri" panose="020F0502020204030204" pitchFamily="34" charset="0"/>
                  <a:cs typeface="Calibri" panose="020F0502020204030204" pitchFamily="34" charset="0"/>
                </a:rPr>
                <a:t>V</a:t>
              </a:r>
              <a:r>
                <a:rPr lang="en-US" altLang="en-US" sz="2400" dirty="0">
                  <a:latin typeface="Calibri" panose="020F0502020204030204" pitchFamily="34" charset="0"/>
                  <a:cs typeface="Calibri" panose="020F0502020204030204" pitchFamily="34" charset="0"/>
                </a:rPr>
                <a:t> is the total number of words in the language (vocabulary size).</a:t>
              </a:r>
            </a:p>
          </p:txBody>
        </p:sp>
        <mc:AlternateContent xmlns:mc="http://schemas.openxmlformats.org/markup-compatibility/2006" xmlns:a14="http://schemas.microsoft.com/office/drawing/2010/main">
          <mc:Choice Requires="a14">
            <p:sp>
              <p:nvSpPr>
                <p:cNvPr id="10242" name="Object 6">
                  <a:extLst>
                    <a:ext uri="{FF2B5EF4-FFF2-40B4-BE49-F238E27FC236}">
                      <a16:creationId xmlns:a16="http://schemas.microsoft.com/office/drawing/2014/main" id="{14387D9F-41A5-453D-BF5A-94B0637D4A18}"/>
                    </a:ext>
                  </a:extLst>
                </p:cNvPr>
                <p:cNvSpPr txBox="1"/>
                <p:nvPr/>
              </p:nvSpPr>
              <p:spPr bwMode="auto">
                <a:xfrm>
                  <a:off x="1371600" y="5333240"/>
                  <a:ext cx="4343400" cy="864389"/>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𝑃</m:t>
                            </m:r>
                          </m:e>
                          <m:sup>
                            <m:r>
                              <a:rPr lang="en-US" sz="2400" i="1">
                                <a:solidFill>
                                  <a:srgbClr val="000000"/>
                                </a:solidFill>
                                <a:latin typeface="Cambria Math" panose="02040503050406030204" pitchFamily="18" charset="0"/>
                              </a:rPr>
                              <m:t>∗</m:t>
                            </m:r>
                          </m:sup>
                        </m:s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𝑐</m:t>
                                </m:r>
                              </m:e>
                              <m:sup>
                                <m:r>
                                  <a:rPr lang="en-US" sz="2400" i="1">
                                    <a:solidFill>
                                      <a:srgbClr val="000000"/>
                                    </a:solidFill>
                                    <a:latin typeface="Cambria Math" panose="02040503050406030204" pitchFamily="18" charset="0"/>
                                  </a:rPr>
                                  <m:t>∗</m:t>
                                </m:r>
                              </m:sup>
                            </m:s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r>
                              <a:rPr lang="en-US" sz="2400" i="1">
                                <a:solidFill>
                                  <a:srgbClr val="000000"/>
                                </a:solidFill>
                                <a:latin typeface="Cambria Math" panose="02040503050406030204" pitchFamily="18" charset="0"/>
                              </a:rPr>
                              <m:t>𝑁</m:t>
                            </m:r>
                          </m:den>
                        </m:f>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𝑁</m:t>
                            </m:r>
                            <m:r>
                              <a:rPr lang="en-US" sz="2400" i="1">
                                <a:solidFill>
                                  <a:srgbClr val="000000"/>
                                </a:solidFill>
                                <a:latin typeface="Cambria Math" panose="02040503050406030204" pitchFamily="18" charset="0"/>
                              </a:rPr>
                              <m:t>+</m:t>
                            </m:r>
                            <m:r>
                              <a:rPr lang="en-US" sz="2400" i="1">
                                <a:solidFill>
                                  <a:srgbClr val="FF0000"/>
                                </a:solidFill>
                                <a:latin typeface="Cambria Math" panose="02040503050406030204" pitchFamily="18" charset="0"/>
                              </a:rPr>
                              <m:t>𝑉</m:t>
                            </m:r>
                          </m:den>
                        </m:f>
                      </m:oMath>
                    </m:oMathPara>
                  </a14:m>
                  <a:endParaRPr lang="en-US" sz="2400" dirty="0"/>
                </a:p>
              </p:txBody>
            </p:sp>
          </mc:Choice>
          <mc:Fallback xmlns="">
            <p:sp>
              <p:nvSpPr>
                <p:cNvPr id="10242" name="Object 6">
                  <a:extLst>
                    <a:ext uri="{FF2B5EF4-FFF2-40B4-BE49-F238E27FC236}">
                      <a16:creationId xmlns:a16="http://schemas.microsoft.com/office/drawing/2014/main" id="{14387D9F-41A5-453D-BF5A-94B0637D4A18}"/>
                    </a:ext>
                  </a:extLst>
                </p:cNvPr>
                <p:cNvSpPr txBox="1">
                  <a:spLocks noRot="1" noChangeAspect="1" noMove="1" noResize="1" noEditPoints="1" noAdjustHandles="1" noChangeArrowheads="1" noChangeShapeType="1" noTextEdit="1"/>
                </p:cNvSpPr>
                <p:nvPr/>
              </p:nvSpPr>
              <p:spPr bwMode="auto">
                <a:xfrm>
                  <a:off x="1371600" y="5333240"/>
                  <a:ext cx="4343400" cy="864389"/>
                </a:xfrm>
                <a:prstGeom prst="rect">
                  <a:avLst/>
                </a:prstGeom>
                <a:blipFill>
                  <a:blip r:embed="rId4"/>
                  <a:stretch>
                    <a:fillRect/>
                  </a:stretch>
                </a:blipFill>
                <a:ln>
                  <a:noFill/>
                </a:ln>
                <a:effectLst/>
              </p:spPr>
              <p:txBody>
                <a:bodyPr/>
                <a:lstStyle/>
                <a:p>
                  <a:r>
                    <a:rPr lang="en-US">
                      <a:noFill/>
                    </a:rPr>
                    <a:t> </a:t>
                  </a:r>
                </a:p>
              </p:txBody>
            </p:sp>
          </mc:Fallback>
        </mc:AlternateContent>
      </p:grpSp>
      <p:sp>
        <p:nvSpPr>
          <p:cNvPr id="14" name="箭头: 下 13">
            <a:extLst>
              <a:ext uri="{FF2B5EF4-FFF2-40B4-BE49-F238E27FC236}">
                <a16:creationId xmlns:a16="http://schemas.microsoft.com/office/drawing/2014/main" id="{B2F223A8-25CC-4D05-813B-2D01716BCF5D}"/>
              </a:ext>
            </a:extLst>
          </p:cNvPr>
          <p:cNvSpPr/>
          <p:nvPr/>
        </p:nvSpPr>
        <p:spPr bwMode="auto">
          <a:xfrm>
            <a:off x="2677770" y="4448380"/>
            <a:ext cx="457200" cy="533400"/>
          </a:xfrm>
          <a:prstGeom prst="downArrow">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Slide Number Placeholder 4">
            <a:extLst>
              <a:ext uri="{FF2B5EF4-FFF2-40B4-BE49-F238E27FC236}">
                <a16:creationId xmlns:a16="http://schemas.microsoft.com/office/drawing/2014/main" id="{6A8D8F92-9EE3-476E-9CE7-AEA681448F8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758B6C68-0074-40FC-A73C-8F1898D5639B}" type="slidenum">
              <a:rPr kumimoji="0" lang="zh-TW" altLang="en-US" sz="1200">
                <a:latin typeface="+mn-lt"/>
              </a:rPr>
              <a:pPr/>
              <a:t>26</a:t>
            </a:fld>
            <a:endParaRPr kumimoji="0" lang="en-US" altLang="zh-TW" sz="1200">
              <a:latin typeface="+mn-lt"/>
            </a:endParaRPr>
          </a:p>
        </p:txBody>
      </p:sp>
      <p:sp>
        <p:nvSpPr>
          <p:cNvPr id="11269" name="Rectangle 2">
            <a:extLst>
              <a:ext uri="{FF2B5EF4-FFF2-40B4-BE49-F238E27FC236}">
                <a16:creationId xmlns:a16="http://schemas.microsoft.com/office/drawing/2014/main" id="{009A1FEF-AB74-410A-8B86-357B382CC111}"/>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Add-One (</a:t>
            </a:r>
            <a:r>
              <a:rPr lang="en-US" altLang="en-US" dirty="0"/>
              <a:t>Laplace</a:t>
            </a:r>
            <a:r>
              <a:rPr lang="en-US" altLang="zh-CN" dirty="0"/>
              <a:t>) Smoothing</a:t>
            </a:r>
          </a:p>
          <a:p>
            <a:pPr lvl="1" eaLnBrk="1" hangingPunct="1">
              <a:spcBef>
                <a:spcPts val="600"/>
              </a:spcBef>
            </a:pPr>
            <a:endParaRPr lang="en-US" altLang="en-US" dirty="0"/>
          </a:p>
        </p:txBody>
      </p:sp>
      <p:sp>
        <p:nvSpPr>
          <p:cNvPr id="11270" name="Rectangle 3">
            <a:extLst>
              <a:ext uri="{FF2B5EF4-FFF2-40B4-BE49-F238E27FC236}">
                <a16:creationId xmlns:a16="http://schemas.microsoft.com/office/drawing/2014/main" id="{1E72B833-D4EA-400A-A8C0-0F28E0151934}"/>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grpSp>
        <p:nvGrpSpPr>
          <p:cNvPr id="11271" name="Group 9">
            <a:extLst>
              <a:ext uri="{FF2B5EF4-FFF2-40B4-BE49-F238E27FC236}">
                <a16:creationId xmlns:a16="http://schemas.microsoft.com/office/drawing/2014/main" id="{2BA6E93C-790C-4957-AD23-562F8C02838F}"/>
              </a:ext>
            </a:extLst>
          </p:cNvPr>
          <p:cNvGrpSpPr>
            <a:grpSpLocks/>
          </p:cNvGrpSpPr>
          <p:nvPr/>
        </p:nvGrpSpPr>
        <p:grpSpPr bwMode="auto">
          <a:xfrm>
            <a:off x="2971800" y="2209800"/>
            <a:ext cx="4570482" cy="1469400"/>
            <a:chOff x="1219200" y="2133600"/>
            <a:chExt cx="4569803" cy="1469400"/>
          </a:xfrm>
        </p:grpSpPr>
        <mc:AlternateContent xmlns:mc="http://schemas.openxmlformats.org/markup-compatibility/2006" xmlns:a14="http://schemas.microsoft.com/office/drawing/2010/main">
          <mc:Choice Requires="a14">
            <p:sp>
              <p:nvSpPr>
                <p:cNvPr id="11267" name="Object 8">
                  <a:extLst>
                    <a:ext uri="{FF2B5EF4-FFF2-40B4-BE49-F238E27FC236}">
                      <a16:creationId xmlns:a16="http://schemas.microsoft.com/office/drawing/2014/main" id="{A47C35B3-88C1-4B56-A503-ACED9975D3E4}"/>
                    </a:ext>
                  </a:extLst>
                </p:cNvPr>
                <p:cNvSpPr txBox="1"/>
                <p:nvPr/>
              </p:nvSpPr>
              <p:spPr bwMode="auto">
                <a:xfrm>
                  <a:off x="1371577" y="2667000"/>
                  <a:ext cx="3885623" cy="9360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num>
                          <m:den>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den>
                        </m:f>
                      </m:oMath>
                    </m:oMathPara>
                  </a14:m>
                  <a:endParaRPr lang="en-US" sz="2400" dirty="0"/>
                </a:p>
              </p:txBody>
            </p:sp>
          </mc:Choice>
          <mc:Fallback xmlns="">
            <p:sp>
              <p:nvSpPr>
                <p:cNvPr id="11267" name="Object 8">
                  <a:extLst>
                    <a:ext uri="{FF2B5EF4-FFF2-40B4-BE49-F238E27FC236}">
                      <a16:creationId xmlns:a16="http://schemas.microsoft.com/office/drawing/2014/main" id="{A47C35B3-88C1-4B56-A503-ACED9975D3E4}"/>
                    </a:ext>
                  </a:extLst>
                </p:cNvPr>
                <p:cNvSpPr txBox="1">
                  <a:spLocks noRot="1" noChangeAspect="1" noMove="1" noResize="1" noEditPoints="1" noAdjustHandles="1" noChangeArrowheads="1" noChangeShapeType="1" noTextEdit="1"/>
                </p:cNvSpPr>
                <p:nvPr/>
              </p:nvSpPr>
              <p:spPr bwMode="auto">
                <a:xfrm>
                  <a:off x="1371577" y="2667000"/>
                  <a:ext cx="3885623" cy="936000"/>
                </a:xfrm>
                <a:prstGeom prst="rect">
                  <a:avLst/>
                </a:prstGeom>
                <a:blipFill>
                  <a:blip r:embed="rId3"/>
                  <a:stretch>
                    <a:fillRect/>
                  </a:stretch>
                </a:blipFill>
                <a:ln>
                  <a:noFill/>
                </a:ln>
                <a:effectLst/>
              </p:spPr>
              <p:txBody>
                <a:bodyPr/>
                <a:lstStyle/>
                <a:p>
                  <a:r>
                    <a:rPr lang="en-US">
                      <a:noFill/>
                    </a:rPr>
                    <a:t> </a:t>
                  </a:r>
                </a:p>
              </p:txBody>
            </p:sp>
          </mc:Fallback>
        </mc:AlternateContent>
        <p:sp>
          <p:nvSpPr>
            <p:cNvPr id="11274" name="Rectangle 7">
              <a:extLst>
                <a:ext uri="{FF2B5EF4-FFF2-40B4-BE49-F238E27FC236}">
                  <a16:creationId xmlns:a16="http://schemas.microsoft.com/office/drawing/2014/main" id="{AE896B8B-22B5-4388-817D-54D9463359D1}"/>
                </a:ext>
              </a:extLst>
            </p:cNvPr>
            <p:cNvSpPr>
              <a:spLocks noChangeArrowheads="1"/>
            </p:cNvSpPr>
            <p:nvPr/>
          </p:nvSpPr>
          <p:spPr bwMode="auto">
            <a:xfrm>
              <a:off x="1219200" y="2133600"/>
              <a:ext cx="456980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(Un-Smoothed) Bi-gram Probability</a:t>
              </a:r>
            </a:p>
          </p:txBody>
        </p:sp>
      </p:grpSp>
      <p:grpSp>
        <p:nvGrpSpPr>
          <p:cNvPr id="11272" name="Group 10">
            <a:extLst>
              <a:ext uri="{FF2B5EF4-FFF2-40B4-BE49-F238E27FC236}">
                <a16:creationId xmlns:a16="http://schemas.microsoft.com/office/drawing/2014/main" id="{17972BE2-CF91-4A8B-86FF-E0BEA3AD5D51}"/>
              </a:ext>
            </a:extLst>
          </p:cNvPr>
          <p:cNvGrpSpPr>
            <a:grpSpLocks/>
          </p:cNvGrpSpPr>
          <p:nvPr/>
        </p:nvGrpSpPr>
        <p:grpSpPr bwMode="auto">
          <a:xfrm>
            <a:off x="3031253" y="4243754"/>
            <a:ext cx="5791200" cy="1497609"/>
            <a:chOff x="1278653" y="3938953"/>
            <a:chExt cx="5791200" cy="1497609"/>
          </a:xfrm>
        </p:grpSpPr>
        <mc:AlternateContent xmlns:mc="http://schemas.openxmlformats.org/markup-compatibility/2006" xmlns:a14="http://schemas.microsoft.com/office/drawing/2010/main">
          <mc:Choice Requires="a14">
            <p:sp>
              <p:nvSpPr>
                <p:cNvPr id="11266" name="Object 9">
                  <a:extLst>
                    <a:ext uri="{FF2B5EF4-FFF2-40B4-BE49-F238E27FC236}">
                      <a16:creationId xmlns:a16="http://schemas.microsoft.com/office/drawing/2014/main" id="{B79CD833-E107-49E6-AED4-37EF627AB456}"/>
                    </a:ext>
                  </a:extLst>
                </p:cNvPr>
                <p:cNvSpPr txBox="1"/>
                <p:nvPr/>
              </p:nvSpPr>
              <p:spPr bwMode="auto">
                <a:xfrm>
                  <a:off x="1295400" y="4500562"/>
                  <a:ext cx="4494282" cy="936000"/>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𝑃</m:t>
                            </m:r>
                          </m:e>
                          <m:sup>
                            <m:r>
                              <a:rPr lang="en-US" sz="2400" i="1">
                                <a:solidFill>
                                  <a:srgbClr val="000000"/>
                                </a:solidFill>
                                <a:latin typeface="Cambria Math" panose="02040503050406030204" pitchFamily="18" charset="0"/>
                              </a:rPr>
                              <m:t>∗</m:t>
                            </m:r>
                          </m:sup>
                        </m:s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)+1</m:t>
                            </m:r>
                          </m:num>
                          <m:den>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𝑉</m:t>
                            </m:r>
                          </m:den>
                        </m:f>
                      </m:oMath>
                    </m:oMathPara>
                  </a14:m>
                  <a:endParaRPr lang="en-US" sz="2400" dirty="0"/>
                </a:p>
              </p:txBody>
            </p:sp>
          </mc:Choice>
          <mc:Fallback xmlns="">
            <p:sp>
              <p:nvSpPr>
                <p:cNvPr id="11266" name="Object 9">
                  <a:extLst>
                    <a:ext uri="{FF2B5EF4-FFF2-40B4-BE49-F238E27FC236}">
                      <a16:creationId xmlns:a16="http://schemas.microsoft.com/office/drawing/2014/main" id="{B79CD833-E107-49E6-AED4-37EF627AB456}"/>
                    </a:ext>
                  </a:extLst>
                </p:cNvPr>
                <p:cNvSpPr txBox="1">
                  <a:spLocks noRot="1" noChangeAspect="1" noMove="1" noResize="1" noEditPoints="1" noAdjustHandles="1" noChangeArrowheads="1" noChangeShapeType="1" noTextEdit="1"/>
                </p:cNvSpPr>
                <p:nvPr/>
              </p:nvSpPr>
              <p:spPr bwMode="auto">
                <a:xfrm>
                  <a:off x="1295400" y="4500562"/>
                  <a:ext cx="4494282" cy="936000"/>
                </a:xfrm>
                <a:prstGeom prst="rect">
                  <a:avLst/>
                </a:prstGeom>
                <a:blipFill>
                  <a:blip r:embed="rId4"/>
                  <a:stretch>
                    <a:fillRect/>
                  </a:stretch>
                </a:blipFill>
                <a:ln>
                  <a:noFill/>
                </a:ln>
                <a:effectLst/>
              </p:spPr>
              <p:txBody>
                <a:bodyPr/>
                <a:lstStyle/>
                <a:p>
                  <a:r>
                    <a:rPr lang="en-US">
                      <a:noFill/>
                    </a:rPr>
                    <a:t> </a:t>
                  </a:r>
                </a:p>
              </p:txBody>
            </p:sp>
          </mc:Fallback>
        </mc:AlternateContent>
        <p:sp>
          <p:nvSpPr>
            <p:cNvPr id="11273" name="Rectangle 8">
              <a:extLst>
                <a:ext uri="{FF2B5EF4-FFF2-40B4-BE49-F238E27FC236}">
                  <a16:creationId xmlns:a16="http://schemas.microsoft.com/office/drawing/2014/main" id="{EEAE078E-88DE-4732-A954-769FD52B96C7}"/>
                </a:ext>
              </a:extLst>
            </p:cNvPr>
            <p:cNvSpPr>
              <a:spLocks noChangeArrowheads="1"/>
            </p:cNvSpPr>
            <p:nvPr/>
          </p:nvSpPr>
          <p:spPr bwMode="auto">
            <a:xfrm>
              <a:off x="1278653" y="3938953"/>
              <a:ext cx="5791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Add-One Smoothed Bi-gram Probability</a:t>
              </a:r>
            </a:p>
          </p:txBody>
        </p:sp>
      </p:grpSp>
      <p:sp>
        <p:nvSpPr>
          <p:cNvPr id="11" name="箭头: 下 10">
            <a:extLst>
              <a:ext uri="{FF2B5EF4-FFF2-40B4-BE49-F238E27FC236}">
                <a16:creationId xmlns:a16="http://schemas.microsoft.com/office/drawing/2014/main" id="{F7492DF4-3558-4511-B82B-F3BD01F0F906}"/>
              </a:ext>
            </a:extLst>
          </p:cNvPr>
          <p:cNvSpPr/>
          <p:nvPr/>
        </p:nvSpPr>
        <p:spPr bwMode="auto">
          <a:xfrm>
            <a:off x="3935412" y="3733800"/>
            <a:ext cx="457200" cy="533400"/>
          </a:xfrm>
          <a:prstGeom prst="downArrow">
            <a:avLst/>
          </a:prstGeom>
          <a:solidFill>
            <a:srgbClr val="FFC000"/>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endParaRPr lang="en-US">
              <a:latin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Slide Number Placeholder 4">
            <a:extLst>
              <a:ext uri="{FF2B5EF4-FFF2-40B4-BE49-F238E27FC236}">
                <a16:creationId xmlns:a16="http://schemas.microsoft.com/office/drawing/2014/main" id="{0E89D902-4899-440B-960B-7B4ED91D121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DC077A51-C667-464D-8E87-0B98247127C5}" type="slidenum">
              <a:rPr kumimoji="0" lang="zh-TW" altLang="en-US" sz="1200">
                <a:latin typeface="+mn-lt"/>
              </a:rPr>
              <a:pPr/>
              <a:t>27</a:t>
            </a:fld>
            <a:endParaRPr kumimoji="0" lang="en-US" altLang="zh-TW" sz="1200">
              <a:latin typeface="+mn-lt"/>
            </a:endParaRPr>
          </a:p>
        </p:txBody>
      </p:sp>
      <p:sp>
        <p:nvSpPr>
          <p:cNvPr id="12293" name="Rectangle 2">
            <a:extLst>
              <a:ext uri="{FF2B5EF4-FFF2-40B4-BE49-F238E27FC236}">
                <a16:creationId xmlns:a16="http://schemas.microsoft.com/office/drawing/2014/main" id="{0DEFE2FB-9D08-43A0-B2A3-2BCF159CC20C}"/>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Add-One (</a:t>
            </a:r>
            <a:r>
              <a:rPr lang="en-US" altLang="en-US" dirty="0"/>
              <a:t>Laplace</a:t>
            </a:r>
            <a:r>
              <a:rPr lang="en-US" altLang="zh-CN" dirty="0"/>
              <a:t>) Smoothing</a:t>
            </a:r>
          </a:p>
          <a:p>
            <a:pPr lvl="1" eaLnBrk="1" hangingPunct="1">
              <a:spcBef>
                <a:spcPts val="600"/>
              </a:spcBef>
            </a:pPr>
            <a:r>
              <a:rPr lang="en-US" altLang="en-US" dirty="0"/>
              <a:t>Add-One Bi-Gram Count</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p:txBody>
      </p:sp>
      <p:sp>
        <p:nvSpPr>
          <p:cNvPr id="12294" name="Rectangle 3">
            <a:extLst>
              <a:ext uri="{FF2B5EF4-FFF2-40B4-BE49-F238E27FC236}">
                <a16:creationId xmlns:a16="http://schemas.microsoft.com/office/drawing/2014/main" id="{2E4A0533-3842-47F4-B9F2-039AE3219DB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12290" name="Object 22">
                <a:extLst>
                  <a:ext uri="{FF2B5EF4-FFF2-40B4-BE49-F238E27FC236}">
                    <a16:creationId xmlns:a16="http://schemas.microsoft.com/office/drawing/2014/main" id="{EDE2CD3F-00E8-4174-88AB-3668DF57FAE4}"/>
                  </a:ext>
                </a:extLst>
              </p:cNvPr>
              <p:cNvSpPr txBox="1"/>
              <p:nvPr/>
            </p:nvSpPr>
            <p:spPr bwMode="auto">
              <a:xfrm>
                <a:off x="533400" y="3193054"/>
                <a:ext cx="2283094" cy="5040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)+1</m:t>
                      </m:r>
                    </m:oMath>
                  </m:oMathPara>
                </a14:m>
                <a:endParaRPr lang="en-US" sz="2400" dirty="0"/>
              </a:p>
            </p:txBody>
          </p:sp>
        </mc:Choice>
        <mc:Fallback xmlns="">
          <p:sp>
            <p:nvSpPr>
              <p:cNvPr id="12290" name="Object 22">
                <a:extLst>
                  <a:ext uri="{FF2B5EF4-FFF2-40B4-BE49-F238E27FC236}">
                    <a16:creationId xmlns:a16="http://schemas.microsoft.com/office/drawing/2014/main" id="{EDE2CD3F-00E8-4174-88AB-3668DF57FAE4}"/>
                  </a:ext>
                </a:extLst>
              </p:cNvPr>
              <p:cNvSpPr txBox="1">
                <a:spLocks noRot="1" noChangeAspect="1" noMove="1" noResize="1" noEditPoints="1" noAdjustHandles="1" noChangeArrowheads="1" noChangeShapeType="1" noTextEdit="1"/>
              </p:cNvSpPr>
              <p:nvPr/>
            </p:nvSpPr>
            <p:spPr bwMode="auto">
              <a:xfrm>
                <a:off x="533400" y="3193054"/>
                <a:ext cx="2283094" cy="504000"/>
              </a:xfrm>
              <a:prstGeom prst="rect">
                <a:avLst/>
              </a:prstGeom>
              <a:blipFill>
                <a:blip r:embed="rId3"/>
                <a:stretch>
                  <a:fillRect b="-10976"/>
                </a:stretch>
              </a:blipFill>
              <a:ln>
                <a:noFill/>
              </a:ln>
              <a:effectLst/>
            </p:spPr>
            <p:txBody>
              <a:bodyPr/>
              <a:lstStyle/>
              <a:p>
                <a:r>
                  <a:rPr lang="en-US">
                    <a:noFill/>
                  </a:rPr>
                  <a:t> </a:t>
                </a:r>
              </a:p>
            </p:txBody>
          </p:sp>
        </mc:Fallback>
      </mc:AlternateContent>
      <p:pic>
        <p:nvPicPr>
          <p:cNvPr id="26" name="Picture 25" descr="addone4">
            <a:extLst>
              <a:ext uri="{FF2B5EF4-FFF2-40B4-BE49-F238E27FC236}">
                <a16:creationId xmlns:a16="http://schemas.microsoft.com/office/drawing/2014/main" id="{41B1CE05-F100-466C-A5EC-05301829596D}"/>
              </a:ext>
            </a:extLst>
          </p:cNvPr>
          <p:cNvPicPr>
            <a:picLocks noChangeAspect="1" noChangeArrowheads="1"/>
          </p:cNvPicPr>
          <p:nvPr/>
        </p:nvPicPr>
        <p:blipFill>
          <a:blip r:embed="rId4"/>
          <a:srcRect/>
          <a:stretch>
            <a:fillRect/>
          </a:stretch>
        </p:blipFill>
        <p:spPr bwMode="auto">
          <a:xfrm>
            <a:off x="533400" y="3850343"/>
            <a:ext cx="7598730" cy="2702857"/>
          </a:xfrm>
          <a:prstGeom prst="rect">
            <a:avLst/>
          </a:prstGeom>
          <a:noFill/>
          <a:ln w="9525">
            <a:noFill/>
            <a:miter lim="800000"/>
            <a:headEnd/>
            <a:tailEnd/>
          </a:ln>
        </p:spPr>
      </p:pic>
      <p:grpSp>
        <p:nvGrpSpPr>
          <p:cNvPr id="2" name="Group 1">
            <a:extLst>
              <a:ext uri="{FF2B5EF4-FFF2-40B4-BE49-F238E27FC236}">
                <a16:creationId xmlns:a16="http://schemas.microsoft.com/office/drawing/2014/main" id="{39B46888-C0D0-4E75-BE2D-436E285C6966}"/>
              </a:ext>
            </a:extLst>
          </p:cNvPr>
          <p:cNvGrpSpPr/>
          <p:nvPr/>
        </p:nvGrpSpPr>
        <p:grpSpPr>
          <a:xfrm>
            <a:off x="4876800" y="1219200"/>
            <a:ext cx="6933333" cy="3031253"/>
            <a:chOff x="1481297" y="4617719"/>
            <a:chExt cx="6933333" cy="3031253"/>
          </a:xfrm>
        </p:grpSpPr>
        <p:pic>
          <p:nvPicPr>
            <p:cNvPr id="27" name="Picture 26" descr="berp1">
              <a:extLst>
                <a:ext uri="{FF2B5EF4-FFF2-40B4-BE49-F238E27FC236}">
                  <a16:creationId xmlns:a16="http://schemas.microsoft.com/office/drawing/2014/main" id="{84A7F147-7206-4DB9-8CAB-C29AEBA1E85E}"/>
                </a:ext>
              </a:extLst>
            </p:cNvPr>
            <p:cNvPicPr>
              <a:picLocks noChangeAspect="1" noChangeArrowheads="1"/>
            </p:cNvPicPr>
            <p:nvPr/>
          </p:nvPicPr>
          <p:blipFill rotWithShape="1">
            <a:blip r:embed="rId5"/>
            <a:srcRect b="6"/>
            <a:stretch/>
          </p:blipFill>
          <p:spPr bwMode="auto">
            <a:xfrm>
              <a:off x="1481297" y="4617719"/>
              <a:ext cx="6933333" cy="2488740"/>
            </a:xfrm>
            <a:prstGeom prst="rect">
              <a:avLst/>
            </a:prstGeom>
            <a:noFill/>
            <a:ln w="9525">
              <a:noFill/>
              <a:miter lim="800000"/>
              <a:headEnd/>
              <a:tailEnd/>
            </a:ln>
          </p:spPr>
        </p:pic>
        <p:sp>
          <p:nvSpPr>
            <p:cNvPr id="28" name="TextBox 27">
              <a:extLst>
                <a:ext uri="{FF2B5EF4-FFF2-40B4-BE49-F238E27FC236}">
                  <a16:creationId xmlns:a16="http://schemas.microsoft.com/office/drawing/2014/main" id="{17CF90E8-1317-4C59-A5FC-ECFF754A6761}"/>
                </a:ext>
              </a:extLst>
            </p:cNvPr>
            <p:cNvSpPr txBox="1"/>
            <p:nvPr/>
          </p:nvSpPr>
          <p:spPr>
            <a:xfrm>
              <a:off x="4910297" y="7248862"/>
              <a:ext cx="3352800" cy="400110"/>
            </a:xfrm>
            <a:prstGeom prst="rect">
              <a:avLst/>
            </a:prstGeom>
            <a:noFill/>
          </p:spPr>
          <p:txBody>
            <a:bodyPr wrap="square">
              <a:spAutoFit/>
            </a:bodyPr>
            <a:lstStyle/>
            <a:p>
              <a:pPr marL="0" lvl="1" eaLnBrk="1" hangingPunct="1">
                <a:spcBef>
                  <a:spcPts val="0"/>
                </a:spcBef>
              </a:pPr>
              <a:r>
                <a:rPr lang="en-US" altLang="en-US" sz="2000" dirty="0">
                  <a:latin typeface="Calibri" panose="020F0502020204030204" pitchFamily="34" charset="0"/>
                  <a:cs typeface="Calibri" panose="020F0502020204030204" pitchFamily="34" charset="0"/>
                </a:rPr>
                <a:t>Compared with Bi-Gram Count</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4">
            <a:extLst>
              <a:ext uri="{FF2B5EF4-FFF2-40B4-BE49-F238E27FC236}">
                <a16:creationId xmlns:a16="http://schemas.microsoft.com/office/drawing/2014/main" id="{59324086-C78E-41C6-8512-EEB8AD90C0D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B397410-341E-4A69-9878-6950A912A051}" type="slidenum">
              <a:rPr kumimoji="0" lang="zh-TW" altLang="en-US" sz="1200">
                <a:latin typeface="+mn-lt"/>
              </a:rPr>
              <a:pPr/>
              <a:t>28</a:t>
            </a:fld>
            <a:endParaRPr kumimoji="0" lang="en-US" altLang="zh-TW" sz="1200">
              <a:latin typeface="+mn-lt"/>
            </a:endParaRPr>
          </a:p>
        </p:txBody>
      </p:sp>
      <p:sp>
        <p:nvSpPr>
          <p:cNvPr id="2" name="Rectangle 2">
            <a:extLst>
              <a:ext uri="{FF2B5EF4-FFF2-40B4-BE49-F238E27FC236}">
                <a16:creationId xmlns:a16="http://schemas.microsoft.com/office/drawing/2014/main" id="{E66397C0-4C28-4B8D-9601-9C6F32B4649E}"/>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Add-One (</a:t>
            </a:r>
            <a:r>
              <a:rPr lang="en-US" altLang="en-US" dirty="0"/>
              <a:t>Laplace</a:t>
            </a:r>
            <a:r>
              <a:rPr lang="en-US" altLang="zh-CN" dirty="0"/>
              <a:t>) Smoothing</a:t>
            </a:r>
          </a:p>
          <a:p>
            <a:pPr lvl="1" eaLnBrk="1" hangingPunct="1">
              <a:spcBef>
                <a:spcPts val="600"/>
              </a:spcBef>
            </a:pPr>
            <a:r>
              <a:rPr lang="en-US" altLang="en-US" dirty="0"/>
              <a:t>Add-one Smoothed 								    Bi-Gram Probability</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eaLnBrk="1" hangingPunct="1">
              <a:spcBef>
                <a:spcPts val="600"/>
              </a:spcBef>
            </a:pPr>
            <a:endParaRPr lang="en-US" altLang="en-US" dirty="0"/>
          </a:p>
        </p:txBody>
      </p:sp>
      <p:sp>
        <p:nvSpPr>
          <p:cNvPr id="13318" name="Rectangle 3">
            <a:extLst>
              <a:ext uri="{FF2B5EF4-FFF2-40B4-BE49-F238E27FC236}">
                <a16:creationId xmlns:a16="http://schemas.microsoft.com/office/drawing/2014/main" id="{12FFAD3A-EFB0-43EE-A9D8-CD951E0E6B22}"/>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13314" name="Object 39">
                <a:extLst>
                  <a:ext uri="{FF2B5EF4-FFF2-40B4-BE49-F238E27FC236}">
                    <a16:creationId xmlns:a16="http://schemas.microsoft.com/office/drawing/2014/main" id="{74458E06-FDF8-412E-BC00-BE21D0B48AB3}"/>
                  </a:ext>
                </a:extLst>
              </p:cNvPr>
              <p:cNvSpPr txBox="1"/>
              <p:nvPr/>
            </p:nvSpPr>
            <p:spPr bwMode="auto">
              <a:xfrm>
                <a:off x="457200" y="3488880"/>
                <a:ext cx="1828800" cy="504000"/>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US" sz="2400" i="1">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𝑃</m:t>
                          </m:r>
                        </m:e>
                        <m:sup>
                          <m:r>
                            <a:rPr lang="en-US" sz="2400" i="1">
                              <a:solidFill>
                                <a:srgbClr val="000000"/>
                              </a:solidFill>
                              <a:latin typeface="Cambria Math" panose="02040503050406030204" pitchFamily="18" charset="0"/>
                            </a:rPr>
                            <m:t>∗</m:t>
                          </m:r>
                        </m:sup>
                      </m:s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000" dirty="0"/>
              </a:p>
            </p:txBody>
          </p:sp>
        </mc:Choice>
        <mc:Fallback xmlns="">
          <p:sp>
            <p:nvSpPr>
              <p:cNvPr id="13314" name="Object 39">
                <a:extLst>
                  <a:ext uri="{FF2B5EF4-FFF2-40B4-BE49-F238E27FC236}">
                    <a16:creationId xmlns:a16="http://schemas.microsoft.com/office/drawing/2014/main" id="{74458E06-FDF8-412E-BC00-BE21D0B48AB3}"/>
                  </a:ext>
                </a:extLst>
              </p:cNvPr>
              <p:cNvSpPr txBox="1">
                <a:spLocks noRot="1" noChangeAspect="1" noMove="1" noResize="1" noEditPoints="1" noAdjustHandles="1" noChangeArrowheads="1" noChangeShapeType="1" noTextEdit="1"/>
              </p:cNvSpPr>
              <p:nvPr/>
            </p:nvSpPr>
            <p:spPr bwMode="auto">
              <a:xfrm>
                <a:off x="457200" y="3488880"/>
                <a:ext cx="1828800" cy="504000"/>
              </a:xfrm>
              <a:prstGeom prst="rect">
                <a:avLst/>
              </a:prstGeom>
              <a:blipFill>
                <a:blip r:embed="rId3"/>
                <a:stretch>
                  <a:fillRect l="-667" r="-5667" b="-9639"/>
                </a:stretch>
              </a:blipFill>
              <a:ln>
                <a:noFill/>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0CAC4A7-7D64-41BB-B3A7-4D441FBA8F83}"/>
              </a:ext>
            </a:extLst>
          </p:cNvPr>
          <p:cNvGrpSpPr/>
          <p:nvPr/>
        </p:nvGrpSpPr>
        <p:grpSpPr>
          <a:xfrm>
            <a:off x="4648200" y="1444297"/>
            <a:ext cx="7019463" cy="3352479"/>
            <a:chOff x="2378134" y="4739886"/>
            <a:chExt cx="7019463" cy="3352479"/>
          </a:xfrm>
        </p:grpSpPr>
        <p:pic>
          <p:nvPicPr>
            <p:cNvPr id="26" name="Picture 4" descr="berp2">
              <a:extLst>
                <a:ext uri="{FF2B5EF4-FFF2-40B4-BE49-F238E27FC236}">
                  <a16:creationId xmlns:a16="http://schemas.microsoft.com/office/drawing/2014/main" id="{2A522EFF-D766-4AE0-8ECF-190F41DA9222}"/>
                </a:ext>
              </a:extLst>
            </p:cNvPr>
            <p:cNvPicPr>
              <a:picLocks noChangeAspect="1" noChangeArrowheads="1"/>
            </p:cNvPicPr>
            <p:nvPr/>
          </p:nvPicPr>
          <p:blipFill>
            <a:blip r:embed="rId4"/>
            <a:srcRect/>
            <a:stretch>
              <a:fillRect/>
            </a:stretch>
          </p:blipFill>
          <p:spPr bwMode="auto">
            <a:xfrm>
              <a:off x="2378134" y="4739886"/>
              <a:ext cx="6933333" cy="2457143"/>
            </a:xfrm>
            <a:prstGeom prst="rect">
              <a:avLst/>
            </a:prstGeom>
            <a:noFill/>
            <a:ln w="9525">
              <a:noFill/>
              <a:miter lim="800000"/>
              <a:headEnd/>
              <a:tailEnd/>
            </a:ln>
          </p:spPr>
        </p:pic>
        <p:sp>
          <p:nvSpPr>
            <p:cNvPr id="28" name="TextBox 27">
              <a:extLst>
                <a:ext uri="{FF2B5EF4-FFF2-40B4-BE49-F238E27FC236}">
                  <a16:creationId xmlns:a16="http://schemas.microsoft.com/office/drawing/2014/main" id="{BFCDFDAC-C05A-44CA-90E4-C49D9BBFCB63}"/>
                </a:ext>
              </a:extLst>
            </p:cNvPr>
            <p:cNvSpPr txBox="1"/>
            <p:nvPr/>
          </p:nvSpPr>
          <p:spPr>
            <a:xfrm>
              <a:off x="7111597" y="7384479"/>
              <a:ext cx="2286000" cy="707886"/>
            </a:xfrm>
            <a:prstGeom prst="rect">
              <a:avLst/>
            </a:prstGeom>
            <a:noFill/>
          </p:spPr>
          <p:txBody>
            <a:bodyPr wrap="square">
              <a:spAutoFit/>
            </a:bodyPr>
            <a:lstStyle/>
            <a:p>
              <a:pPr marL="0" lvl="1" eaLnBrk="1" hangingPunct="1">
                <a:spcBef>
                  <a:spcPts val="0"/>
                </a:spcBef>
              </a:pPr>
              <a:r>
                <a:rPr lang="en-US" altLang="en-US" sz="2000" dirty="0">
                  <a:latin typeface="Calibri" panose="020F0502020204030204" pitchFamily="34" charset="0"/>
                  <a:cs typeface="Calibri" panose="020F0502020204030204" pitchFamily="34" charset="0"/>
                </a:rPr>
                <a:t>Compared with     Bi-Gram Probability</a:t>
              </a:r>
            </a:p>
          </p:txBody>
        </p:sp>
      </p:grpSp>
      <p:pic>
        <p:nvPicPr>
          <p:cNvPr id="25" name="Picture 24" descr="laplace2">
            <a:extLst>
              <a:ext uri="{FF2B5EF4-FFF2-40B4-BE49-F238E27FC236}">
                <a16:creationId xmlns:a16="http://schemas.microsoft.com/office/drawing/2014/main" id="{B8B5A6A2-4B8E-4CE8-BDF5-93228043C5F7}"/>
              </a:ext>
            </a:extLst>
          </p:cNvPr>
          <p:cNvPicPr>
            <a:picLocks noChangeAspect="1" noChangeArrowheads="1"/>
          </p:cNvPicPr>
          <p:nvPr/>
        </p:nvPicPr>
        <p:blipFill>
          <a:blip r:embed="rId5"/>
          <a:srcRect/>
          <a:stretch>
            <a:fillRect/>
          </a:stretch>
        </p:blipFill>
        <p:spPr bwMode="auto">
          <a:xfrm>
            <a:off x="371937" y="4088890"/>
            <a:ext cx="8772063" cy="2367619"/>
          </a:xfrm>
          <a:prstGeom prst="rect">
            <a:avLst/>
          </a:prstGeom>
          <a:noFill/>
          <a:ln w="9525">
            <a:noFill/>
            <a:miter lim="800000"/>
            <a:headEnd/>
            <a:tailEnd/>
          </a:ln>
        </p:spPr>
      </p:pic>
      <p:sp>
        <p:nvSpPr>
          <p:cNvPr id="3" name="Rectangle: Rounded Corners 2">
            <a:extLst>
              <a:ext uri="{FF2B5EF4-FFF2-40B4-BE49-F238E27FC236}">
                <a16:creationId xmlns:a16="http://schemas.microsoft.com/office/drawing/2014/main" id="{8AB67693-8ACF-496B-8DFE-D09F3194E936}"/>
              </a:ext>
            </a:extLst>
          </p:cNvPr>
          <p:cNvSpPr/>
          <p:nvPr/>
        </p:nvSpPr>
        <p:spPr bwMode="auto">
          <a:xfrm>
            <a:off x="6858000" y="2052000"/>
            <a:ext cx="612000" cy="228600"/>
          </a:xfrm>
          <a:prstGeom prst="roundRect">
            <a:avLst/>
          </a:prstGeom>
          <a:solidFill>
            <a:srgbClr val="FF0000">
              <a:alpha val="10000"/>
            </a:srgbClr>
          </a:solidFill>
          <a:ln w="19050" algn="ctr">
            <a:solidFill>
              <a:srgbClr val="FF0000"/>
            </a:solidFill>
            <a:miter lim="800000"/>
            <a:headEnd/>
            <a:tailEnd/>
          </a:ln>
        </p:spPr>
        <p:txBody>
          <a:bodyPr wrap="none"/>
          <a:lstStyle/>
          <a:p>
            <a:pPr eaLnBrk="1" hangingPunct="1"/>
            <a:endParaRPr lang="en-US"/>
          </a:p>
        </p:txBody>
      </p:sp>
      <p:sp>
        <p:nvSpPr>
          <p:cNvPr id="11" name="Rectangle: Rounded Corners 10">
            <a:extLst>
              <a:ext uri="{FF2B5EF4-FFF2-40B4-BE49-F238E27FC236}">
                <a16:creationId xmlns:a16="http://schemas.microsoft.com/office/drawing/2014/main" id="{DB509584-5F71-491D-973A-B96C21405C49}"/>
              </a:ext>
            </a:extLst>
          </p:cNvPr>
          <p:cNvSpPr/>
          <p:nvPr/>
        </p:nvSpPr>
        <p:spPr bwMode="auto">
          <a:xfrm>
            <a:off x="3276600" y="4650814"/>
            <a:ext cx="685800" cy="302185"/>
          </a:xfrm>
          <a:prstGeom prst="roundRect">
            <a:avLst/>
          </a:prstGeom>
          <a:solidFill>
            <a:srgbClr val="FF0000">
              <a:alpha val="10000"/>
            </a:srgbClr>
          </a:solidFill>
          <a:ln w="19050" algn="ctr">
            <a:solidFill>
              <a:srgbClr val="FF0000"/>
            </a:solidFill>
            <a:miter lim="800000"/>
            <a:headEnd/>
            <a:tailEnd/>
          </a:ln>
        </p:spPr>
        <p:txBody>
          <a:bodyPr wrap="none"/>
          <a:lstStyle/>
          <a:p>
            <a:pPr eaLnBrk="1" hangingPunct="1"/>
            <a:endParaRPr lang="en-US"/>
          </a:p>
        </p:txBody>
      </p:sp>
      <p:sp>
        <p:nvSpPr>
          <p:cNvPr id="5" name="Rectangle: Rounded Corners 4">
            <a:extLst>
              <a:ext uri="{FF2B5EF4-FFF2-40B4-BE49-F238E27FC236}">
                <a16:creationId xmlns:a16="http://schemas.microsoft.com/office/drawing/2014/main" id="{C4E6DEEA-C404-06A6-4E88-D6079D1ED734}"/>
              </a:ext>
            </a:extLst>
          </p:cNvPr>
          <p:cNvSpPr/>
          <p:nvPr/>
        </p:nvSpPr>
        <p:spPr bwMode="auto">
          <a:xfrm>
            <a:off x="9192922" y="2819400"/>
            <a:ext cx="612000" cy="228600"/>
          </a:xfrm>
          <a:prstGeom prst="roundRect">
            <a:avLst/>
          </a:prstGeom>
          <a:solidFill>
            <a:srgbClr val="7030A0">
              <a:alpha val="10000"/>
            </a:srgbClr>
          </a:solidFill>
          <a:ln w="19050" algn="ctr">
            <a:solidFill>
              <a:srgbClr val="FF0000"/>
            </a:solidFill>
            <a:miter lim="800000"/>
            <a:headEnd/>
            <a:tailEnd/>
          </a:ln>
        </p:spPr>
        <p:txBody>
          <a:bodyPr wrap="none"/>
          <a:lstStyle/>
          <a:p>
            <a:pPr eaLnBrk="1" hangingPunct="1"/>
            <a:endParaRPr lang="en-US"/>
          </a:p>
        </p:txBody>
      </p:sp>
      <p:sp>
        <p:nvSpPr>
          <p:cNvPr id="6" name="Rectangle: Rounded Corners 5">
            <a:extLst>
              <a:ext uri="{FF2B5EF4-FFF2-40B4-BE49-F238E27FC236}">
                <a16:creationId xmlns:a16="http://schemas.microsoft.com/office/drawing/2014/main" id="{3B35A84D-C10C-C81B-9153-137DEC5628FF}"/>
              </a:ext>
            </a:extLst>
          </p:cNvPr>
          <p:cNvSpPr/>
          <p:nvPr/>
        </p:nvSpPr>
        <p:spPr bwMode="auto">
          <a:xfrm>
            <a:off x="6324600" y="5440680"/>
            <a:ext cx="612000" cy="228600"/>
          </a:xfrm>
          <a:prstGeom prst="roundRect">
            <a:avLst/>
          </a:prstGeom>
          <a:solidFill>
            <a:srgbClr val="7030A0">
              <a:alpha val="10000"/>
            </a:srgbClr>
          </a:solidFill>
          <a:ln w="19050" algn="ctr">
            <a:solidFill>
              <a:srgbClr val="FF0000"/>
            </a:solidFill>
            <a:miter lim="800000"/>
            <a:headEnd/>
            <a:tailEnd/>
          </a:ln>
        </p:spPr>
        <p:txBody>
          <a:bodyPr wrap="none"/>
          <a:lstStyle/>
          <a:p>
            <a:pPr eaLnBrk="1" hangingPunct="1"/>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par>
                                <p:cTn id="8" presetID="16" presetClass="entr" presetSubtype="37"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par>
                                <p:cTn id="11" presetID="16" presetClass="entr" presetSubtype="37"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barn(outVertical)">
                                      <p:cBhvr>
                                        <p:cTn id="13" dur="500"/>
                                        <p:tgtEl>
                                          <p:spTgt spid="5"/>
                                        </p:tgtEl>
                                      </p:cBhvr>
                                    </p:animEffect>
                                  </p:childTnLst>
                                </p:cTn>
                              </p:par>
                              <p:par>
                                <p:cTn id="14" presetID="16" presetClass="entr" presetSubtype="37"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outVertic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1" grpId="0" animBg="1"/>
      <p:bldP spid="5" grpId="0" animBg="1"/>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4">
            <a:extLst>
              <a:ext uri="{FF2B5EF4-FFF2-40B4-BE49-F238E27FC236}">
                <a16:creationId xmlns:a16="http://schemas.microsoft.com/office/drawing/2014/main" id="{59324086-C78E-41C6-8512-EEB8AD90C0D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B397410-341E-4A69-9878-6950A912A051}" type="slidenum">
              <a:rPr kumimoji="0" lang="zh-TW" altLang="en-US" sz="1200">
                <a:latin typeface="+mn-lt"/>
              </a:rPr>
              <a:pPr/>
              <a:t>29</a:t>
            </a:fld>
            <a:endParaRPr kumimoji="0" lang="en-US" altLang="zh-TW" sz="1200">
              <a:latin typeface="+mn-lt"/>
            </a:endParaRPr>
          </a:p>
        </p:txBody>
      </p:sp>
      <p:sp>
        <p:nvSpPr>
          <p:cNvPr id="2" name="Rectangle 2">
            <a:extLst>
              <a:ext uri="{FF2B5EF4-FFF2-40B4-BE49-F238E27FC236}">
                <a16:creationId xmlns:a16="http://schemas.microsoft.com/office/drawing/2014/main" id="{E66397C0-4C28-4B8D-9601-9C6F32B4649E}"/>
              </a:ext>
            </a:extLst>
          </p:cNvPr>
          <p:cNvSpPr>
            <a:spLocks noGrp="1" noChangeArrowheads="1"/>
          </p:cNvSpPr>
          <p:nvPr>
            <p:ph type="body" idx="1"/>
          </p:nvPr>
        </p:nvSpPr>
        <p:spPr>
          <a:xfrm>
            <a:off x="609600" y="1554480"/>
            <a:ext cx="10972800" cy="4876800"/>
          </a:xfrm>
        </p:spPr>
        <p:txBody>
          <a:bodyPr/>
          <a:lstStyle/>
          <a:p>
            <a:pPr eaLnBrk="1" hangingPunct="1">
              <a:spcBef>
                <a:spcPct val="0"/>
              </a:spcBef>
            </a:pPr>
            <a:r>
              <a:rPr lang="en-US" altLang="zh-CN" dirty="0"/>
              <a:t>Add-</a:t>
            </a:r>
            <a:r>
              <a:rPr lang="en-US" altLang="zh-CN" i="1" dirty="0"/>
              <a:t>K</a:t>
            </a:r>
            <a:r>
              <a:rPr lang="en-US" altLang="zh-CN" dirty="0"/>
              <a:t> Smoothing</a:t>
            </a:r>
          </a:p>
          <a:p>
            <a:pPr eaLnBrk="1" hangingPunct="1">
              <a:spcBef>
                <a:spcPts val="600"/>
              </a:spcBef>
            </a:pPr>
            <a:endParaRPr lang="en-US" altLang="en-US" dirty="0"/>
          </a:p>
          <a:p>
            <a:pPr eaLnBrk="1" hangingPunct="1">
              <a:spcBef>
                <a:spcPts val="600"/>
              </a:spcBef>
            </a:pPr>
            <a:endParaRPr lang="en-US" altLang="en-US" dirty="0"/>
          </a:p>
          <a:p>
            <a:pPr eaLnBrk="1" hangingPunct="1">
              <a:spcBef>
                <a:spcPts val="600"/>
              </a:spcBef>
            </a:pPr>
            <a:endParaRPr lang="en-US" altLang="en-US" dirty="0"/>
          </a:p>
          <a:p>
            <a:pPr eaLnBrk="1" hangingPunct="1">
              <a:spcBef>
                <a:spcPts val="600"/>
              </a:spcBef>
            </a:pPr>
            <a:endParaRPr lang="en-US" altLang="en-US" dirty="0"/>
          </a:p>
          <a:p>
            <a:pPr eaLnBrk="1" hangingPunct="1">
              <a:spcBef>
                <a:spcPts val="600"/>
              </a:spcBef>
            </a:pPr>
            <a:endParaRPr lang="en-US" altLang="en-US" dirty="0"/>
          </a:p>
          <a:p>
            <a:pPr eaLnBrk="1" hangingPunct="1">
              <a:spcBef>
                <a:spcPts val="600"/>
              </a:spcBef>
            </a:pPr>
            <a:endParaRPr lang="en-US" altLang="en-US" dirty="0"/>
          </a:p>
          <a:p>
            <a:pPr eaLnBrk="1" hangingPunct="1">
              <a:spcBef>
                <a:spcPts val="2400"/>
              </a:spcBef>
            </a:pPr>
            <a:r>
              <a:rPr lang="en-US" b="1" dirty="0"/>
              <a:t>Good-Turing</a:t>
            </a:r>
            <a:r>
              <a:rPr lang="en-US" altLang="zh-CN" dirty="0"/>
              <a:t> Smoothing</a:t>
            </a:r>
            <a:endParaRPr lang="en-US" altLang="en-US" dirty="0"/>
          </a:p>
        </p:txBody>
      </p:sp>
      <p:sp>
        <p:nvSpPr>
          <p:cNvPr id="13318" name="Rectangle 3">
            <a:extLst>
              <a:ext uri="{FF2B5EF4-FFF2-40B4-BE49-F238E27FC236}">
                <a16:creationId xmlns:a16="http://schemas.microsoft.com/office/drawing/2014/main" id="{12FFAD3A-EFB0-43EE-A9D8-CD951E0E6B22}"/>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13315" name="Object 9">
                <a:extLst>
                  <a:ext uri="{FF2B5EF4-FFF2-40B4-BE49-F238E27FC236}">
                    <a16:creationId xmlns:a16="http://schemas.microsoft.com/office/drawing/2014/main" id="{DBE85828-DF0C-4A7E-8516-352520C7158D}"/>
                  </a:ext>
                </a:extLst>
              </p:cNvPr>
              <p:cNvSpPr txBox="1"/>
              <p:nvPr/>
            </p:nvSpPr>
            <p:spPr bwMode="auto">
              <a:xfrm>
                <a:off x="2667000" y="3048000"/>
                <a:ext cx="4660761" cy="914400"/>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sSup>
                        <m:sSupPr>
                          <m:ctrlPr>
                            <a:rPr lang="en-US" sz="2400" i="1" smtClean="0">
                              <a:solidFill>
                                <a:srgbClr val="000000"/>
                              </a:solidFill>
                              <a:latin typeface="Cambria Math" panose="02040503050406030204" pitchFamily="18" charset="0"/>
                            </a:rPr>
                          </m:ctrlPr>
                        </m:sSupPr>
                        <m:e>
                          <m:r>
                            <a:rPr lang="en-US" sz="2400" i="1">
                              <a:solidFill>
                                <a:srgbClr val="000000"/>
                              </a:solidFill>
                              <a:latin typeface="Cambria Math" panose="02040503050406030204" pitchFamily="18" charset="0"/>
                            </a:rPr>
                            <m:t>𝑃</m:t>
                          </m:r>
                        </m:e>
                        <m:sup>
                          <m:r>
                            <a:rPr lang="en-US" sz="2400" i="1">
                              <a:solidFill>
                                <a:srgbClr val="000000"/>
                              </a:solidFill>
                              <a:latin typeface="Cambria Math" panose="02040503050406030204" pitchFamily="18" charset="0"/>
                            </a:rPr>
                            <m:t>∗</m:t>
                          </m:r>
                        </m:sup>
                      </m:sSup>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i="1">
                              <a:solidFill>
                                <a:srgbClr val="000000"/>
                              </a:solidFill>
                              <a:latin typeface="Cambria Math" panose="02040503050406030204" pitchFamily="18" charset="0"/>
                            </a:rPr>
                            <m:t>𝑐</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d>
                          <m:r>
                            <a:rPr lang="en-US" sz="2400" b="0"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 </m:t>
                          </m:r>
                          <m:r>
                            <a:rPr lang="en-US" sz="2400" i="1">
                              <a:solidFill>
                                <a:srgbClr val="000000"/>
                              </a:solidFill>
                              <a:latin typeface="Cambria Math" panose="02040503050406030204" pitchFamily="18" charset="0"/>
                            </a:rPr>
                            <m:t>𝑘</m:t>
                          </m:r>
                        </m:num>
                        <m:den>
                          <m:r>
                            <a:rPr lang="en-US" sz="2400" i="1">
                              <a:solidFill>
                                <a:srgbClr val="000000"/>
                              </a:solidFill>
                              <a:latin typeface="Cambria Math" panose="02040503050406030204" pitchFamily="18" charset="0"/>
                            </a:rPr>
                            <m:t>𝑐</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𝑘𝑉</m:t>
                          </m:r>
                        </m:den>
                      </m:f>
                    </m:oMath>
                  </m:oMathPara>
                </a14:m>
                <a:endParaRPr lang="en-US" sz="2400" dirty="0"/>
              </a:p>
            </p:txBody>
          </p:sp>
        </mc:Choice>
        <mc:Fallback xmlns="">
          <p:sp>
            <p:nvSpPr>
              <p:cNvPr id="13315" name="Object 9">
                <a:extLst>
                  <a:ext uri="{FF2B5EF4-FFF2-40B4-BE49-F238E27FC236}">
                    <a16:creationId xmlns:a16="http://schemas.microsoft.com/office/drawing/2014/main" id="{DBE85828-DF0C-4A7E-8516-352520C7158D}"/>
                  </a:ext>
                </a:extLst>
              </p:cNvPr>
              <p:cNvSpPr txBox="1">
                <a:spLocks noRot="1" noChangeAspect="1" noMove="1" noResize="1" noEditPoints="1" noAdjustHandles="1" noChangeArrowheads="1" noChangeShapeType="1" noTextEdit="1"/>
              </p:cNvSpPr>
              <p:nvPr/>
            </p:nvSpPr>
            <p:spPr bwMode="auto">
              <a:xfrm>
                <a:off x="2667000" y="3048000"/>
                <a:ext cx="4660761" cy="914400"/>
              </a:xfrm>
              <a:prstGeom prst="rect">
                <a:avLst/>
              </a:prstGeom>
              <a:blipFill>
                <a:blip r:embed="rId3"/>
                <a:stretch>
                  <a:fillRect/>
                </a:stretch>
              </a:blipFill>
              <a:ln>
                <a:noFill/>
              </a:ln>
              <a:effectLst/>
            </p:spPr>
            <p:txBody>
              <a:bodyPr/>
              <a:lstStyle/>
              <a:p>
                <a:r>
                  <a:rPr lang="en-US">
                    <a:noFill/>
                  </a:rPr>
                  <a:t> </a:t>
                </a:r>
              </a:p>
            </p:txBody>
          </p:sp>
        </mc:Fallback>
      </mc:AlternateContent>
      <p:grpSp>
        <p:nvGrpSpPr>
          <p:cNvPr id="5" name="Group 27">
            <a:extLst>
              <a:ext uri="{FF2B5EF4-FFF2-40B4-BE49-F238E27FC236}">
                <a16:creationId xmlns:a16="http://schemas.microsoft.com/office/drawing/2014/main" id="{7DBB0FB8-3FDB-443A-A105-312B67D766C4}"/>
              </a:ext>
            </a:extLst>
          </p:cNvPr>
          <p:cNvGrpSpPr>
            <a:grpSpLocks/>
          </p:cNvGrpSpPr>
          <p:nvPr/>
        </p:nvGrpSpPr>
        <p:grpSpPr bwMode="auto">
          <a:xfrm>
            <a:off x="3428999" y="2246460"/>
            <a:ext cx="6032362" cy="801541"/>
            <a:chOff x="3708677" y="4896526"/>
            <a:chExt cx="6032362" cy="801541"/>
          </a:xfrm>
        </p:grpSpPr>
        <p:sp>
          <p:nvSpPr>
            <p:cNvPr id="13322" name="Rectangle 23">
              <a:extLst>
                <a:ext uri="{FF2B5EF4-FFF2-40B4-BE49-F238E27FC236}">
                  <a16:creationId xmlns:a16="http://schemas.microsoft.com/office/drawing/2014/main" id="{8FB1C6C0-81DE-4609-BFAD-A2C4073B0F74}"/>
                </a:ext>
              </a:extLst>
            </p:cNvPr>
            <p:cNvSpPr>
              <a:spLocks noChangeArrowheads="1"/>
            </p:cNvSpPr>
            <p:nvPr/>
          </p:nvSpPr>
          <p:spPr bwMode="auto">
            <a:xfrm>
              <a:off x="3708677" y="4896526"/>
              <a:ext cx="60323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a:r>
                <a:rPr lang="en-US" altLang="en-US" sz="2400" dirty="0">
                  <a:latin typeface="Calibri" panose="020F0502020204030204" pitchFamily="34" charset="0"/>
                  <a:cs typeface="Calibri" panose="020F0502020204030204" pitchFamily="34" charset="0"/>
                </a:rPr>
                <a:t>A Fractional Count </a:t>
              </a:r>
              <a:r>
                <a:rPr lang="en-US" altLang="en-US" sz="2400" i="1" dirty="0">
                  <a:latin typeface="Calibri" panose="020F0502020204030204" pitchFamily="34" charset="0"/>
                  <a:cs typeface="Calibri" panose="020F0502020204030204" pitchFamily="34" charset="0"/>
                </a:rPr>
                <a:t>k</a:t>
              </a:r>
              <a:r>
                <a:rPr lang="en-US" altLang="en-US" sz="2400" dirty="0">
                  <a:latin typeface="Calibri" panose="020F0502020204030204" pitchFamily="34" charset="0"/>
                  <a:cs typeface="Calibri" panose="020F0502020204030204" pitchFamily="34" charset="0"/>
                </a:rPr>
                <a:t> (e.g., 0.5, 0.05, or 0.01) </a:t>
              </a:r>
            </a:p>
          </p:txBody>
        </p:sp>
        <p:cxnSp>
          <p:nvCxnSpPr>
            <p:cNvPr id="13323" name="Straight Arrow Connector 26">
              <a:extLst>
                <a:ext uri="{FF2B5EF4-FFF2-40B4-BE49-F238E27FC236}">
                  <a16:creationId xmlns:a16="http://schemas.microsoft.com/office/drawing/2014/main" id="{7437B92E-899B-49FC-866F-A2B126837F1C}"/>
                </a:ext>
              </a:extLst>
            </p:cNvPr>
            <p:cNvCxnSpPr>
              <a:cxnSpLocks noChangeShapeType="1"/>
            </p:cNvCxnSpPr>
            <p:nvPr/>
          </p:nvCxnSpPr>
          <p:spPr bwMode="auto">
            <a:xfrm flipH="1">
              <a:off x="7137677" y="5344886"/>
              <a:ext cx="227014" cy="353181"/>
            </a:xfrm>
            <a:prstGeom prst="straightConnector1">
              <a:avLst/>
            </a:prstGeom>
            <a:noFill/>
            <a:ln w="19050"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3" name="Rectangle: Rounded Corners 2">
            <a:extLst>
              <a:ext uri="{FF2B5EF4-FFF2-40B4-BE49-F238E27FC236}">
                <a16:creationId xmlns:a16="http://schemas.microsoft.com/office/drawing/2014/main" id="{F7E950F1-E20D-970C-06A4-E6D403558C80}"/>
              </a:ext>
            </a:extLst>
          </p:cNvPr>
          <p:cNvSpPr/>
          <p:nvPr/>
        </p:nvSpPr>
        <p:spPr bwMode="auto">
          <a:xfrm>
            <a:off x="6794361" y="3048000"/>
            <a:ext cx="366852" cy="457200"/>
          </a:xfrm>
          <a:prstGeom prst="roundRect">
            <a:avLst/>
          </a:prstGeom>
          <a:solidFill>
            <a:srgbClr val="FF9900">
              <a:alpha val="10000"/>
            </a:srgbClr>
          </a:solidFill>
          <a:ln w="19050" algn="ctr">
            <a:solidFill>
              <a:srgbClr val="FF9900"/>
            </a:solidFill>
            <a:miter lim="800000"/>
            <a:headEnd/>
            <a:tailEnd/>
          </a:ln>
        </p:spPr>
        <p:txBody>
          <a:bodyPr wrap="none"/>
          <a:lstStyle/>
          <a:p>
            <a:pPr eaLnBrk="1" hangingPunct="1"/>
            <a:endParaRPr lang="en-US"/>
          </a:p>
        </p:txBody>
      </p:sp>
      <p:sp>
        <p:nvSpPr>
          <p:cNvPr id="4" name="Rectangle 6">
            <a:extLst>
              <a:ext uri="{FF2B5EF4-FFF2-40B4-BE49-F238E27FC236}">
                <a16:creationId xmlns:a16="http://schemas.microsoft.com/office/drawing/2014/main" id="{B8A38D13-A765-CB68-F131-BCEC91050907}"/>
              </a:ext>
            </a:extLst>
          </p:cNvPr>
          <p:cNvSpPr>
            <a:spLocks noChangeArrowheads="1"/>
          </p:cNvSpPr>
          <p:nvPr/>
        </p:nvSpPr>
        <p:spPr bwMode="auto">
          <a:xfrm>
            <a:off x="1257300" y="4114800"/>
            <a:ext cx="96774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Although add-</a:t>
            </a:r>
            <a:r>
              <a:rPr lang="en-US" altLang="en-US" sz="2400" i="1" dirty="0">
                <a:latin typeface="Calibri" panose="020F0502020204030204" pitchFamily="34" charset="0"/>
                <a:cs typeface="Calibri" panose="020F0502020204030204" pitchFamily="34" charset="0"/>
              </a:rPr>
              <a:t>k</a:t>
            </a:r>
            <a:r>
              <a:rPr lang="en-US" altLang="en-US" sz="2400" dirty="0">
                <a:latin typeface="Calibri" panose="020F0502020204030204" pitchFamily="34" charset="0"/>
                <a:cs typeface="Calibri" panose="020F0502020204030204" pitchFamily="34" charset="0"/>
              </a:rPr>
              <a:t> is useful for some tasks (including text classification), it turns out that it still doesn’t work well for language modeling.</a:t>
            </a:r>
          </a:p>
        </p:txBody>
      </p:sp>
    </p:spTree>
    <p:extLst>
      <p:ext uri="{BB962C8B-B14F-4D97-AF65-F5344CB8AC3E}">
        <p14:creationId xmlns:p14="http://schemas.microsoft.com/office/powerpoint/2010/main" val="965593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BE049645-F8F3-440B-B9CF-30BA8E0D64B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A6D70AB-36EB-4CAE-9F6C-BF42749A3EC5}" type="slidenum">
              <a:rPr kumimoji="0" lang="zh-TW" altLang="en-US" sz="1200">
                <a:latin typeface="+mn-lt"/>
              </a:rPr>
              <a:pPr/>
              <a:t>3</a:t>
            </a:fld>
            <a:endParaRPr kumimoji="0" lang="en-US" altLang="zh-TW" sz="1200">
              <a:latin typeface="+mn-lt"/>
            </a:endParaRPr>
          </a:p>
        </p:txBody>
      </p:sp>
      <p:sp>
        <p:nvSpPr>
          <p:cNvPr id="19459" name="Rectangle 2">
            <a:extLst>
              <a:ext uri="{FF2B5EF4-FFF2-40B4-BE49-F238E27FC236}">
                <a16:creationId xmlns:a16="http://schemas.microsoft.com/office/drawing/2014/main" id="{11E8192B-06EE-44F7-A84A-F8053138C10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Learning Objectives</a:t>
            </a:r>
          </a:p>
          <a:p>
            <a:pPr lvl="1" eaLnBrk="1" hangingPunct="1">
              <a:spcBef>
                <a:spcPts val="600"/>
              </a:spcBef>
            </a:pPr>
            <a:r>
              <a:rPr lang="en-US" altLang="zh-CN" i="1" dirty="0"/>
              <a:t>N</a:t>
            </a:r>
            <a:r>
              <a:rPr lang="en-US" altLang="zh-CN" dirty="0"/>
              <a:t>-Gram Language Models</a:t>
            </a:r>
          </a:p>
          <a:p>
            <a:pPr lvl="2" eaLnBrk="1" hangingPunct="1">
              <a:spcBef>
                <a:spcPts val="600"/>
              </a:spcBef>
            </a:pPr>
            <a:r>
              <a:rPr lang="en-US" altLang="zh-CN" i="1" dirty="0"/>
              <a:t>N</a:t>
            </a:r>
            <a:r>
              <a:rPr lang="en-US" altLang="zh-CN" dirty="0"/>
              <a:t>-Grams</a:t>
            </a:r>
          </a:p>
          <a:p>
            <a:pPr lvl="2" eaLnBrk="1" hangingPunct="1">
              <a:spcBef>
                <a:spcPts val="600"/>
              </a:spcBef>
            </a:pPr>
            <a:r>
              <a:rPr lang="en-US" altLang="zh-CN" dirty="0"/>
              <a:t>Smoothing Techniques</a:t>
            </a:r>
          </a:p>
          <a:p>
            <a:pPr lvl="2" eaLnBrk="1" hangingPunct="1">
              <a:spcBef>
                <a:spcPts val="600"/>
              </a:spcBef>
            </a:pPr>
            <a:r>
              <a:rPr lang="en-US" altLang="zh-CN" dirty="0"/>
              <a:t>Out of Vocabulary (OOV) Problem</a:t>
            </a:r>
          </a:p>
        </p:txBody>
      </p:sp>
      <p:sp>
        <p:nvSpPr>
          <p:cNvPr id="19460" name="Rectangle 3">
            <a:extLst>
              <a:ext uri="{FF2B5EF4-FFF2-40B4-BE49-F238E27FC236}">
                <a16:creationId xmlns:a16="http://schemas.microsoft.com/office/drawing/2014/main" id="{874168A4-5377-497A-8C24-4647997D742E}"/>
              </a:ext>
            </a:extLst>
          </p:cNvPr>
          <p:cNvSpPr>
            <a:spLocks noGrp="1" noChangeArrowheads="1"/>
          </p:cNvSpPr>
          <p:nvPr>
            <p:ph type="title"/>
          </p:nvPr>
        </p:nvSpPr>
        <p:spPr/>
        <p:txBody>
          <a:bodyPr/>
          <a:lstStyle/>
          <a:p>
            <a:pPr eaLnBrk="1" hangingPunct="1"/>
            <a:r>
              <a:rPr lang="en-US" altLang="en-US" sz="4000"/>
              <a:t>Outline</a:t>
            </a:r>
            <a:endParaRPr lang="zh-TW" altLang="en-US" sz="4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D6360E8-8FE0-4A39-94B9-E1436E6B1B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64CFF0B4-2DB9-4990-A043-2E0C3D3761D9}" type="slidenum">
              <a:rPr kumimoji="0" lang="zh-TW" altLang="en-US" sz="1200">
                <a:latin typeface="+mn-lt"/>
              </a:rPr>
              <a:pPr/>
              <a:t>30</a:t>
            </a:fld>
            <a:endParaRPr kumimoji="0" lang="en-US" altLang="zh-TW" sz="1200">
              <a:latin typeface="+mn-lt"/>
            </a:endParaRPr>
          </a:p>
        </p:txBody>
      </p:sp>
      <p:sp>
        <p:nvSpPr>
          <p:cNvPr id="24579" name="Rectangle 2">
            <a:extLst>
              <a:ext uri="{FF2B5EF4-FFF2-40B4-BE49-F238E27FC236}">
                <a16:creationId xmlns:a16="http://schemas.microsoft.com/office/drawing/2014/main" id="{2317669E-33F3-400A-9D7B-8F96A040FAC9}"/>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Backoff </a:t>
            </a:r>
            <a:r>
              <a:rPr lang="en-US" altLang="en-US" dirty="0"/>
              <a:t>and Interpolation</a:t>
            </a:r>
            <a:endParaRPr lang="en-US" altLang="zh-CN" dirty="0"/>
          </a:p>
          <a:p>
            <a:pPr lvl="1" eaLnBrk="1" hangingPunct="1">
              <a:spcBef>
                <a:spcPts val="600"/>
              </a:spcBef>
            </a:pPr>
            <a:r>
              <a:rPr lang="en-US" altLang="en-US" dirty="0"/>
              <a:t>Idea of Backoff</a:t>
            </a:r>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zh-CN" dirty="0"/>
          </a:p>
          <a:p>
            <a:pPr lvl="1" eaLnBrk="1" hangingPunct="1">
              <a:spcBef>
                <a:spcPts val="600"/>
              </a:spcBef>
            </a:pPr>
            <a:endParaRPr lang="en-US" altLang="zh-CN" dirty="0"/>
          </a:p>
          <a:p>
            <a:pPr lvl="2" eaLnBrk="1" hangingPunct="1">
              <a:spcBef>
                <a:spcPts val="600"/>
              </a:spcBef>
            </a:pPr>
            <a:endParaRPr lang="en-US" altLang="en-US" dirty="0"/>
          </a:p>
        </p:txBody>
      </p:sp>
      <p:sp>
        <p:nvSpPr>
          <p:cNvPr id="24580" name="Rectangle 3">
            <a:extLst>
              <a:ext uri="{FF2B5EF4-FFF2-40B4-BE49-F238E27FC236}">
                <a16:creationId xmlns:a16="http://schemas.microsoft.com/office/drawing/2014/main" id="{71585CA1-9458-461E-98F9-60D949FD425A}"/>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4581" name="Rectangle 6">
            <a:extLst>
              <a:ext uri="{FF2B5EF4-FFF2-40B4-BE49-F238E27FC236}">
                <a16:creationId xmlns:a16="http://schemas.microsoft.com/office/drawing/2014/main" id="{A1ED06F8-D40C-4D23-9E9B-3A77EEAD5B4A}"/>
              </a:ext>
            </a:extLst>
          </p:cNvPr>
          <p:cNvSpPr>
            <a:spLocks noChangeArrowheads="1"/>
          </p:cNvSpPr>
          <p:nvPr/>
        </p:nvSpPr>
        <p:spPr bwMode="auto">
          <a:xfrm>
            <a:off x="1219200" y="2590800"/>
            <a:ext cx="97536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In backoff, we use the </a:t>
            </a:r>
            <a:r>
              <a:rPr lang="en-US" altLang="en-US" sz="2400" dirty="0">
                <a:solidFill>
                  <a:srgbClr val="FF0000"/>
                </a:solidFill>
                <a:latin typeface="Calibri" panose="020F0502020204030204" pitchFamily="34" charset="0"/>
                <a:cs typeface="Calibri" panose="020F0502020204030204" pitchFamily="34" charset="0"/>
              </a:rPr>
              <a:t>Tri-gram</a:t>
            </a:r>
            <a:r>
              <a:rPr lang="en-US" altLang="en-US" sz="2400" dirty="0">
                <a:latin typeface="Calibri" panose="020F0502020204030204" pitchFamily="34" charset="0"/>
                <a:cs typeface="Calibri" panose="020F0502020204030204" pitchFamily="34" charset="0"/>
              </a:rPr>
              <a:t> if the evidence is sufficient, otherwise we use the </a:t>
            </a:r>
            <a:r>
              <a:rPr lang="en-US" altLang="en-US" sz="2400" dirty="0">
                <a:solidFill>
                  <a:srgbClr val="FF0000"/>
                </a:solidFill>
                <a:latin typeface="Calibri" panose="020F0502020204030204" pitchFamily="34" charset="0"/>
                <a:cs typeface="Calibri" panose="020F0502020204030204" pitchFamily="34" charset="0"/>
              </a:rPr>
              <a:t>Bi-gram</a:t>
            </a:r>
            <a:r>
              <a:rPr lang="en-US" altLang="en-US" sz="2400" dirty="0">
                <a:latin typeface="Calibri" panose="020F0502020204030204" pitchFamily="34" charset="0"/>
                <a:cs typeface="Calibri" panose="020F0502020204030204" pitchFamily="34" charset="0"/>
              </a:rPr>
              <a:t>, otherwise the </a:t>
            </a:r>
            <a:r>
              <a:rPr lang="en-US" altLang="en-US" sz="2400" dirty="0">
                <a:solidFill>
                  <a:srgbClr val="FF0000"/>
                </a:solidFill>
                <a:latin typeface="Calibri" panose="020F0502020204030204" pitchFamily="34" charset="0"/>
                <a:cs typeface="Calibri" panose="020F0502020204030204" pitchFamily="34" charset="0"/>
              </a:rPr>
              <a:t>Uni-gram</a:t>
            </a:r>
            <a:r>
              <a:rPr lang="en-US" altLang="en-US" sz="2400" dirty="0">
                <a:latin typeface="Calibri" panose="020F0502020204030204" pitchFamily="34" charset="0"/>
                <a:cs typeface="Calibri" panose="020F0502020204030204" pitchFamily="34" charset="0"/>
              </a:rPr>
              <a:t>. In other words, we only “back off” to a lower-order </a:t>
            </a:r>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-gram if we have zero evidence for a higher-order </a:t>
            </a:r>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-gram. </a:t>
            </a:r>
          </a:p>
        </p:txBody>
      </p:sp>
      <p:sp>
        <p:nvSpPr>
          <p:cNvPr id="15" name="AutoShape 13">
            <a:extLst>
              <a:ext uri="{FF2B5EF4-FFF2-40B4-BE49-F238E27FC236}">
                <a16:creationId xmlns:a16="http://schemas.microsoft.com/office/drawing/2014/main" id="{6B5A2146-F2C0-47E5-A655-673F3B27C966}"/>
              </a:ext>
            </a:extLst>
          </p:cNvPr>
          <p:cNvSpPr>
            <a:spLocks noChangeArrowheads="1"/>
          </p:cNvSpPr>
          <p:nvPr/>
        </p:nvSpPr>
        <p:spPr bwMode="auto">
          <a:xfrm>
            <a:off x="1258660" y="4313054"/>
            <a:ext cx="1676400" cy="822960"/>
          </a:xfrm>
          <a:prstGeom prst="wedgeRoundRectCallout">
            <a:avLst>
              <a:gd name="adj1" fmla="val 55962"/>
              <a:gd name="adj2" fmla="val -46207"/>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Tri-Gram Probability</a:t>
            </a:r>
          </a:p>
        </p:txBody>
      </p:sp>
      <p:sp>
        <p:nvSpPr>
          <p:cNvPr id="17" name="AutoShape 13">
            <a:extLst>
              <a:ext uri="{FF2B5EF4-FFF2-40B4-BE49-F238E27FC236}">
                <a16:creationId xmlns:a16="http://schemas.microsoft.com/office/drawing/2014/main" id="{7107DB23-A561-4E65-98AE-B2411A4189AC}"/>
              </a:ext>
            </a:extLst>
          </p:cNvPr>
          <p:cNvSpPr>
            <a:spLocks noChangeArrowheads="1"/>
          </p:cNvSpPr>
          <p:nvPr/>
        </p:nvSpPr>
        <p:spPr bwMode="auto">
          <a:xfrm>
            <a:off x="4284345" y="5227320"/>
            <a:ext cx="1676400" cy="822960"/>
          </a:xfrm>
          <a:prstGeom prst="wedgeRoundRectCallout">
            <a:avLst>
              <a:gd name="adj1" fmla="val 40952"/>
              <a:gd name="adj2" fmla="val -63796"/>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Bi-Gram Probability</a:t>
            </a:r>
          </a:p>
        </p:txBody>
      </p:sp>
      <p:sp>
        <p:nvSpPr>
          <p:cNvPr id="25" name="AutoShape 13">
            <a:extLst>
              <a:ext uri="{FF2B5EF4-FFF2-40B4-BE49-F238E27FC236}">
                <a16:creationId xmlns:a16="http://schemas.microsoft.com/office/drawing/2014/main" id="{6F9B367E-F77A-4906-9FCE-50280BE64F23}"/>
              </a:ext>
            </a:extLst>
          </p:cNvPr>
          <p:cNvSpPr>
            <a:spLocks noChangeArrowheads="1"/>
          </p:cNvSpPr>
          <p:nvPr/>
        </p:nvSpPr>
        <p:spPr bwMode="auto">
          <a:xfrm>
            <a:off x="9144000" y="5425440"/>
            <a:ext cx="1676400" cy="822960"/>
          </a:xfrm>
          <a:prstGeom prst="wedgeRoundRectCallout">
            <a:avLst>
              <a:gd name="adj1" fmla="val -47069"/>
              <a:gd name="adj2" fmla="val -60796"/>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Uni-Gram Probability</a:t>
            </a:r>
          </a:p>
        </p:txBody>
      </p:sp>
      <mc:AlternateContent xmlns:mc="http://schemas.openxmlformats.org/markup-compatibility/2006" xmlns:a14="http://schemas.microsoft.com/office/drawing/2010/main">
        <mc:Choice Requires="a14">
          <p:sp>
            <p:nvSpPr>
              <p:cNvPr id="20" name="Object 5">
                <a:extLst>
                  <a:ext uri="{FF2B5EF4-FFF2-40B4-BE49-F238E27FC236}">
                    <a16:creationId xmlns:a16="http://schemas.microsoft.com/office/drawing/2014/main" id="{CA7F7717-7F71-4083-8D93-FFC180757D62}"/>
                  </a:ext>
                </a:extLst>
              </p:cNvPr>
              <p:cNvSpPr txBox="1"/>
              <p:nvPr/>
            </p:nvSpPr>
            <p:spPr bwMode="auto">
              <a:xfrm>
                <a:off x="3104333" y="4038734"/>
                <a:ext cx="2590800"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20" name="Object 5">
                <a:extLst>
                  <a:ext uri="{FF2B5EF4-FFF2-40B4-BE49-F238E27FC236}">
                    <a16:creationId xmlns:a16="http://schemas.microsoft.com/office/drawing/2014/main" id="{CA7F7717-7F71-4083-8D93-FFC180757D62}"/>
                  </a:ext>
                </a:extLst>
              </p:cNvPr>
              <p:cNvSpPr txBox="1">
                <a:spLocks noRot="1" noChangeAspect="1" noMove="1" noResize="1" noEditPoints="1" noAdjustHandles="1" noChangeArrowheads="1" noChangeShapeType="1" noTextEdit="1"/>
              </p:cNvSpPr>
              <p:nvPr/>
            </p:nvSpPr>
            <p:spPr bwMode="auto">
              <a:xfrm>
                <a:off x="3104333" y="4038734"/>
                <a:ext cx="2590800" cy="548640"/>
              </a:xfrm>
              <a:prstGeom prst="rect">
                <a:avLst/>
              </a:prstGeom>
              <a:blipFill>
                <a:blip r:embed="rId3"/>
                <a:stretch>
                  <a:fillRect l="-471" b="-1111"/>
                </a:stretch>
              </a:blipFill>
              <a:ln>
                <a:noFill/>
              </a:ln>
              <a:effectLst/>
            </p:spPr>
            <p:txBody>
              <a:bodyPr/>
              <a:lstStyle/>
              <a:p>
                <a:r>
                  <a:rPr lang="en-US">
                    <a:noFill/>
                  </a:rPr>
                  <a:t> </a:t>
                </a:r>
              </a:p>
            </p:txBody>
          </p:sp>
        </mc:Fallback>
      </mc:AlternateContent>
      <p:grpSp>
        <p:nvGrpSpPr>
          <p:cNvPr id="6" name="组合 5">
            <a:extLst>
              <a:ext uri="{FF2B5EF4-FFF2-40B4-BE49-F238E27FC236}">
                <a16:creationId xmlns:a16="http://schemas.microsoft.com/office/drawing/2014/main" id="{38E04847-BEA9-4448-B62D-3FA0786DA248}"/>
              </a:ext>
            </a:extLst>
          </p:cNvPr>
          <p:cNvGrpSpPr/>
          <p:nvPr/>
        </p:nvGrpSpPr>
        <p:grpSpPr>
          <a:xfrm>
            <a:off x="5648325" y="4060003"/>
            <a:ext cx="2099854" cy="1049833"/>
            <a:chOff x="4605746" y="3977322"/>
            <a:chExt cx="2099854" cy="1049833"/>
          </a:xfrm>
        </p:grpSpPr>
        <p:sp>
          <p:nvSpPr>
            <p:cNvPr id="12" name="Text Box 6">
              <a:extLst>
                <a:ext uri="{FF2B5EF4-FFF2-40B4-BE49-F238E27FC236}">
                  <a16:creationId xmlns:a16="http://schemas.microsoft.com/office/drawing/2014/main" id="{D366BFE7-686C-4FB8-B3C4-3A061A5243CF}"/>
                </a:ext>
              </a:extLst>
            </p:cNvPr>
            <p:cNvSpPr txBox="1">
              <a:spLocks noChangeArrowheads="1"/>
            </p:cNvSpPr>
            <p:nvPr/>
          </p:nvSpPr>
          <p:spPr bwMode="auto">
            <a:xfrm>
              <a:off x="4605746" y="3977322"/>
              <a:ext cx="68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hlink"/>
                </a:buClr>
                <a:buFont typeface="Wingdings" panose="05000000000000000000" pitchFamily="2" charset="2"/>
                <a:buNone/>
              </a:pPr>
              <a:r>
                <a:rPr lang="en-US" altLang="zh-TW" sz="2400" dirty="0">
                  <a:solidFill>
                    <a:srgbClr val="FF0000"/>
                  </a:solidFill>
                  <a:latin typeface="Calibri" panose="020F0502020204030204" pitchFamily="34" charset="0"/>
                  <a:cs typeface="Calibri" panose="020F0502020204030204" pitchFamily="34" charset="0"/>
                </a:rPr>
                <a:t>= 0</a:t>
              </a:r>
              <a:r>
                <a:rPr lang="en-US" altLang="zh-TW" sz="2400" dirty="0">
                  <a:solidFill>
                    <a:srgbClr val="003300"/>
                  </a:solidFill>
                  <a:latin typeface="Calibri" panose="020F0502020204030204" pitchFamily="34" charset="0"/>
                  <a:cs typeface="Calibri" panose="020F0502020204030204" pitchFamily="34" charset="0"/>
                </a:rPr>
                <a:t> </a:t>
              </a:r>
              <a:endParaRPr lang="en-US" altLang="zh-TW" sz="2400" dirty="0">
                <a:latin typeface="Calibri" panose="020F0502020204030204" pitchFamily="34" charset="0"/>
                <a:cs typeface="Calibri" panose="020F0502020204030204" pitchFamily="34" charset="0"/>
              </a:endParaRPr>
            </a:p>
          </p:txBody>
        </p:sp>
        <p:grpSp>
          <p:nvGrpSpPr>
            <p:cNvPr id="4" name="组合 3">
              <a:extLst>
                <a:ext uri="{FF2B5EF4-FFF2-40B4-BE49-F238E27FC236}">
                  <a16:creationId xmlns:a16="http://schemas.microsoft.com/office/drawing/2014/main" id="{B8BAF712-BE29-4018-8D38-37D5FD76C6B1}"/>
                </a:ext>
              </a:extLst>
            </p:cNvPr>
            <p:cNvGrpSpPr/>
            <p:nvPr/>
          </p:nvGrpSpPr>
          <p:grpSpPr>
            <a:xfrm>
              <a:off x="4605746" y="4478515"/>
              <a:ext cx="2099854" cy="548640"/>
              <a:chOff x="4605746" y="4478515"/>
              <a:chExt cx="2099854" cy="548640"/>
            </a:xfrm>
          </p:grpSpPr>
          <p:sp>
            <p:nvSpPr>
              <p:cNvPr id="24592" name="Text Box 6">
                <a:extLst>
                  <a:ext uri="{FF2B5EF4-FFF2-40B4-BE49-F238E27FC236}">
                    <a16:creationId xmlns:a16="http://schemas.microsoft.com/office/drawing/2014/main" id="{39871F90-EC39-425F-BD98-7FDA971F9757}"/>
                  </a:ext>
                </a:extLst>
              </p:cNvPr>
              <p:cNvSpPr txBox="1">
                <a:spLocks noChangeArrowheads="1"/>
              </p:cNvSpPr>
              <p:nvPr/>
            </p:nvSpPr>
            <p:spPr bwMode="auto">
              <a:xfrm>
                <a:off x="4605746" y="4524701"/>
                <a:ext cx="381000" cy="400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hlink"/>
                  </a:buClr>
                  <a:buFont typeface="Wingdings" panose="05000000000000000000" pitchFamily="2" charset="2"/>
                  <a:buNone/>
                </a:pPr>
                <a:r>
                  <a:rPr lang="en-US" altLang="zh-TW"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US" altLang="zh-TW" sz="2000" dirty="0">
                    <a:solidFill>
                      <a:srgbClr val="003300"/>
                    </a:solidFill>
                    <a:latin typeface="Calibri" panose="020F0502020204030204" pitchFamily="34" charset="0"/>
                    <a:cs typeface="Calibri" panose="020F0502020204030204" pitchFamily="34" charset="0"/>
                  </a:rPr>
                  <a:t> </a:t>
                </a:r>
                <a:endParaRPr lang="en-US" altLang="zh-TW"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1" name="Object 5">
                    <a:extLst>
                      <a:ext uri="{FF2B5EF4-FFF2-40B4-BE49-F238E27FC236}">
                        <a16:creationId xmlns:a16="http://schemas.microsoft.com/office/drawing/2014/main" id="{DD6D2F99-9671-4D3E-BEDD-C4F1BD8CCD1C}"/>
                      </a:ext>
                    </a:extLst>
                  </p:cNvPr>
                  <p:cNvSpPr txBox="1"/>
                  <p:nvPr/>
                </p:nvSpPr>
                <p:spPr bwMode="auto">
                  <a:xfrm>
                    <a:off x="4920343" y="4478515"/>
                    <a:ext cx="1785257"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21" name="Object 5">
                    <a:extLst>
                      <a:ext uri="{FF2B5EF4-FFF2-40B4-BE49-F238E27FC236}">
                        <a16:creationId xmlns:a16="http://schemas.microsoft.com/office/drawing/2014/main" id="{DD6D2F99-9671-4D3E-BEDD-C4F1BD8CCD1C}"/>
                      </a:ext>
                    </a:extLst>
                  </p:cNvPr>
                  <p:cNvSpPr txBox="1">
                    <a:spLocks noRot="1" noChangeAspect="1" noMove="1" noResize="1" noEditPoints="1" noAdjustHandles="1" noChangeArrowheads="1" noChangeShapeType="1" noTextEdit="1"/>
                  </p:cNvSpPr>
                  <p:nvPr/>
                </p:nvSpPr>
                <p:spPr bwMode="auto">
                  <a:xfrm>
                    <a:off x="4920343" y="4478515"/>
                    <a:ext cx="1785257" cy="548640"/>
                  </a:xfrm>
                  <a:prstGeom prst="rect">
                    <a:avLst/>
                  </a:prstGeom>
                  <a:blipFill>
                    <a:blip r:embed="rId4"/>
                    <a:stretch>
                      <a:fillRect l="-1024" r="-1365" b="-1111"/>
                    </a:stretch>
                  </a:blipFill>
                  <a:ln>
                    <a:noFill/>
                  </a:ln>
                  <a:effectLst/>
                </p:spPr>
                <p:txBody>
                  <a:bodyPr/>
                  <a:lstStyle/>
                  <a:p>
                    <a:r>
                      <a:rPr lang="en-US">
                        <a:noFill/>
                      </a:rPr>
                      <a:t> </a:t>
                    </a:r>
                  </a:p>
                </p:txBody>
              </p:sp>
            </mc:Fallback>
          </mc:AlternateContent>
        </p:grpSp>
      </p:grpSp>
      <p:grpSp>
        <p:nvGrpSpPr>
          <p:cNvPr id="7" name="组合 6">
            <a:extLst>
              <a:ext uri="{FF2B5EF4-FFF2-40B4-BE49-F238E27FC236}">
                <a16:creationId xmlns:a16="http://schemas.microsoft.com/office/drawing/2014/main" id="{782E0361-9798-4B63-92C9-8D8D83E2D39E}"/>
              </a:ext>
            </a:extLst>
          </p:cNvPr>
          <p:cNvGrpSpPr/>
          <p:nvPr/>
        </p:nvGrpSpPr>
        <p:grpSpPr>
          <a:xfrm>
            <a:off x="7719604" y="4591803"/>
            <a:ext cx="1348196" cy="1001572"/>
            <a:chOff x="6448425" y="4509123"/>
            <a:chExt cx="1348196" cy="1001572"/>
          </a:xfrm>
        </p:grpSpPr>
        <p:sp>
          <p:nvSpPr>
            <p:cNvPr id="18" name="Text Box 6">
              <a:extLst>
                <a:ext uri="{FF2B5EF4-FFF2-40B4-BE49-F238E27FC236}">
                  <a16:creationId xmlns:a16="http://schemas.microsoft.com/office/drawing/2014/main" id="{C660AF98-3930-4853-8360-D644216B8159}"/>
                </a:ext>
              </a:extLst>
            </p:cNvPr>
            <p:cNvSpPr txBox="1">
              <a:spLocks noChangeArrowheads="1"/>
            </p:cNvSpPr>
            <p:nvPr/>
          </p:nvSpPr>
          <p:spPr bwMode="auto">
            <a:xfrm>
              <a:off x="6448425" y="4509123"/>
              <a:ext cx="68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hlink"/>
                </a:buClr>
                <a:buFont typeface="Wingdings" panose="05000000000000000000" pitchFamily="2" charset="2"/>
                <a:buNone/>
              </a:pPr>
              <a:r>
                <a:rPr lang="en-US" altLang="zh-TW" sz="2400" dirty="0">
                  <a:solidFill>
                    <a:srgbClr val="FF0000"/>
                  </a:solidFill>
                  <a:latin typeface="Calibri" panose="020F0502020204030204" pitchFamily="34" charset="0"/>
                  <a:cs typeface="Calibri" panose="020F0502020204030204" pitchFamily="34" charset="0"/>
                </a:rPr>
                <a:t>= 0</a:t>
              </a:r>
              <a:r>
                <a:rPr lang="en-US" altLang="zh-TW" sz="2400" dirty="0">
                  <a:solidFill>
                    <a:srgbClr val="003300"/>
                  </a:solidFill>
                  <a:latin typeface="Calibri" panose="020F0502020204030204" pitchFamily="34" charset="0"/>
                  <a:cs typeface="Calibri" panose="020F0502020204030204" pitchFamily="34" charset="0"/>
                </a:rPr>
                <a:t> </a:t>
              </a:r>
              <a:endParaRPr lang="en-US" altLang="zh-TW" sz="2400" dirty="0">
                <a:latin typeface="Calibri" panose="020F0502020204030204" pitchFamily="34" charset="0"/>
                <a:cs typeface="Calibri" panose="020F0502020204030204" pitchFamily="34" charset="0"/>
              </a:endParaRPr>
            </a:p>
          </p:txBody>
        </p:sp>
        <p:grpSp>
          <p:nvGrpSpPr>
            <p:cNvPr id="5" name="组合 4">
              <a:extLst>
                <a:ext uri="{FF2B5EF4-FFF2-40B4-BE49-F238E27FC236}">
                  <a16:creationId xmlns:a16="http://schemas.microsoft.com/office/drawing/2014/main" id="{04B788CE-BE82-4908-AF7C-96509B13D6F9}"/>
                </a:ext>
              </a:extLst>
            </p:cNvPr>
            <p:cNvGrpSpPr/>
            <p:nvPr/>
          </p:nvGrpSpPr>
          <p:grpSpPr>
            <a:xfrm>
              <a:off x="6486525" y="4962055"/>
              <a:ext cx="1310096" cy="548640"/>
              <a:chOff x="6486525" y="4962055"/>
              <a:chExt cx="1310096" cy="548640"/>
            </a:xfrm>
          </p:grpSpPr>
          <p:sp>
            <p:nvSpPr>
              <p:cNvPr id="24590" name="Text Box 6">
                <a:extLst>
                  <a:ext uri="{FF2B5EF4-FFF2-40B4-BE49-F238E27FC236}">
                    <a16:creationId xmlns:a16="http://schemas.microsoft.com/office/drawing/2014/main" id="{7F486907-644A-481F-A595-65EC9BCF367A}"/>
                  </a:ext>
                </a:extLst>
              </p:cNvPr>
              <p:cNvSpPr txBox="1">
                <a:spLocks noChangeArrowheads="1"/>
              </p:cNvSpPr>
              <p:nvPr/>
            </p:nvSpPr>
            <p:spPr bwMode="auto">
              <a:xfrm>
                <a:off x="6486525" y="5028493"/>
                <a:ext cx="381000" cy="399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spcBef>
                    <a:spcPct val="20000"/>
                  </a:spcBef>
                  <a:buClr>
                    <a:schemeClr val="hlink"/>
                  </a:buClr>
                  <a:buFont typeface="Wingdings" panose="05000000000000000000" pitchFamily="2" charset="2"/>
                  <a:buNone/>
                </a:pPr>
                <a:r>
                  <a:rPr lang="en-US" altLang="zh-TW" sz="2000" dirty="0">
                    <a:solidFill>
                      <a:srgbClr val="FF0000"/>
                    </a:solidFill>
                    <a:latin typeface="Calibri" panose="020F0502020204030204" pitchFamily="34" charset="0"/>
                    <a:cs typeface="Calibri" panose="020F0502020204030204" pitchFamily="34" charset="0"/>
                    <a:sym typeface="Symbol" panose="05050102010706020507" pitchFamily="18" charset="2"/>
                  </a:rPr>
                  <a:t></a:t>
                </a:r>
                <a:r>
                  <a:rPr lang="en-US" altLang="zh-TW" sz="2000" dirty="0">
                    <a:solidFill>
                      <a:srgbClr val="003300"/>
                    </a:solidFill>
                    <a:latin typeface="Calibri" panose="020F0502020204030204" pitchFamily="34" charset="0"/>
                    <a:cs typeface="Calibri" panose="020F0502020204030204" pitchFamily="34" charset="0"/>
                  </a:rPr>
                  <a:t> </a:t>
                </a:r>
                <a:endParaRPr lang="en-US" altLang="zh-TW" sz="2000"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2" name="Object 5">
                    <a:extLst>
                      <a:ext uri="{FF2B5EF4-FFF2-40B4-BE49-F238E27FC236}">
                        <a16:creationId xmlns:a16="http://schemas.microsoft.com/office/drawing/2014/main" id="{7EBCC66A-A3FC-4C37-997B-A471532B349E}"/>
                      </a:ext>
                    </a:extLst>
                  </p:cNvPr>
                  <p:cNvSpPr txBox="1"/>
                  <p:nvPr/>
                </p:nvSpPr>
                <p:spPr bwMode="auto">
                  <a:xfrm>
                    <a:off x="6815546" y="4962055"/>
                    <a:ext cx="981075" cy="54864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22" name="Object 5">
                    <a:extLst>
                      <a:ext uri="{FF2B5EF4-FFF2-40B4-BE49-F238E27FC236}">
                        <a16:creationId xmlns:a16="http://schemas.microsoft.com/office/drawing/2014/main" id="{7EBCC66A-A3FC-4C37-997B-A471532B349E}"/>
                      </a:ext>
                    </a:extLst>
                  </p:cNvPr>
                  <p:cNvSpPr txBox="1">
                    <a:spLocks noRot="1" noChangeAspect="1" noMove="1" noResize="1" noEditPoints="1" noAdjustHandles="1" noChangeArrowheads="1" noChangeShapeType="1" noTextEdit="1"/>
                  </p:cNvSpPr>
                  <p:nvPr/>
                </p:nvSpPr>
                <p:spPr bwMode="auto">
                  <a:xfrm>
                    <a:off x="6815546" y="4962055"/>
                    <a:ext cx="981075" cy="548640"/>
                  </a:xfrm>
                  <a:prstGeom prst="rect">
                    <a:avLst/>
                  </a:prstGeom>
                  <a:blipFill>
                    <a:blip r:embed="rId5"/>
                    <a:stretch>
                      <a:fillRect l="-1242" r="-8075" b="-1111"/>
                    </a:stretch>
                  </a:blipFill>
                  <a:ln>
                    <a:noFill/>
                  </a:ln>
                  <a:effectLst/>
                </p:spPr>
                <p:txBody>
                  <a:bodyPr/>
                  <a:lstStyle/>
                  <a:p>
                    <a:r>
                      <a:rPr lang="en-US">
                        <a:noFill/>
                      </a:rPr>
                      <a:t> </a:t>
                    </a:r>
                  </a:p>
                </p:txBody>
              </p:sp>
            </mc:Fallback>
          </mc:AlternateContent>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par>
                          <p:cTn id="8" fill="hold">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strips(upRight)">
                                      <p:cBhvr>
                                        <p:cTn id="11" dur="500"/>
                                        <p:tgtEl>
                                          <p:spTgt spid="17"/>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childTnLst>
                          </p:cTn>
                        </p:par>
                        <p:par>
                          <p:cTn id="17" fill="hold">
                            <p:stCondLst>
                              <p:cond delay="500"/>
                            </p:stCondLst>
                            <p:childTnLst>
                              <p:par>
                                <p:cTn id="18" presetID="18" presetClass="entr" presetSubtype="9"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strips(upLeft)">
                                      <p:cBhvr>
                                        <p:cTn id="20"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BD6360E8-8FE0-4A39-94B9-E1436E6B1B7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64CFF0B4-2DB9-4990-A043-2E0C3D3761D9}" type="slidenum">
              <a:rPr kumimoji="0" lang="zh-TW" altLang="en-US" sz="1200">
                <a:latin typeface="+mn-lt"/>
              </a:rPr>
              <a:pPr/>
              <a:t>31</a:t>
            </a:fld>
            <a:endParaRPr kumimoji="0" lang="en-US" altLang="zh-TW" sz="1200" dirty="0">
              <a:latin typeface="+mn-lt"/>
            </a:endParaRPr>
          </a:p>
        </p:txBody>
      </p:sp>
      <p:sp>
        <p:nvSpPr>
          <p:cNvPr id="24579" name="Rectangle 2">
            <a:extLst>
              <a:ext uri="{FF2B5EF4-FFF2-40B4-BE49-F238E27FC236}">
                <a16:creationId xmlns:a16="http://schemas.microsoft.com/office/drawing/2014/main" id="{2317669E-33F3-400A-9D7B-8F96A040FAC9}"/>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Backoff </a:t>
            </a:r>
            <a:r>
              <a:rPr lang="en-US" altLang="en-US" dirty="0"/>
              <a:t>and Interpolation</a:t>
            </a:r>
            <a:endParaRPr lang="en-US" altLang="zh-CN" dirty="0"/>
          </a:p>
          <a:p>
            <a:pPr lvl="1" eaLnBrk="1" hangingPunct="1">
              <a:spcBef>
                <a:spcPts val="600"/>
              </a:spcBef>
            </a:pPr>
            <a:r>
              <a:rPr lang="en-US" altLang="en-US" dirty="0"/>
              <a:t>Katz Backoff:</a:t>
            </a:r>
            <a:r>
              <a:rPr lang="zh-CN" altLang="en-US" dirty="0"/>
              <a:t> </a:t>
            </a:r>
            <a:r>
              <a:rPr lang="en-US" altLang="zh-CN" dirty="0"/>
              <a:t>Backoff with Discounting</a:t>
            </a: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zh-CN" dirty="0"/>
          </a:p>
          <a:p>
            <a:pPr lvl="1" eaLnBrk="1" hangingPunct="1">
              <a:spcBef>
                <a:spcPts val="600"/>
              </a:spcBef>
            </a:pPr>
            <a:endParaRPr lang="en-US" altLang="zh-CN" dirty="0"/>
          </a:p>
          <a:p>
            <a:pPr lvl="2" eaLnBrk="1" hangingPunct="1">
              <a:spcBef>
                <a:spcPts val="600"/>
              </a:spcBef>
            </a:pPr>
            <a:endParaRPr lang="en-US" altLang="en-US" dirty="0"/>
          </a:p>
        </p:txBody>
      </p:sp>
      <p:sp>
        <p:nvSpPr>
          <p:cNvPr id="24580" name="Rectangle 3">
            <a:extLst>
              <a:ext uri="{FF2B5EF4-FFF2-40B4-BE49-F238E27FC236}">
                <a16:creationId xmlns:a16="http://schemas.microsoft.com/office/drawing/2014/main" id="{71585CA1-9458-461E-98F9-60D949FD425A}"/>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3" name="Rectangle 6">
            <a:extLst>
              <a:ext uri="{FF2B5EF4-FFF2-40B4-BE49-F238E27FC236}">
                <a16:creationId xmlns:a16="http://schemas.microsoft.com/office/drawing/2014/main" id="{CBF708D6-6548-BAA6-7376-68DB037FD06A}"/>
              </a:ext>
            </a:extLst>
          </p:cNvPr>
          <p:cNvSpPr>
            <a:spLocks noChangeArrowheads="1"/>
          </p:cNvSpPr>
          <p:nvPr/>
        </p:nvSpPr>
        <p:spPr bwMode="auto">
          <a:xfrm>
            <a:off x="800100" y="5939135"/>
            <a:ext cx="10591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Katz backoff is often combined with a </a:t>
            </a:r>
            <a:r>
              <a:rPr lang="en-US" altLang="en-US" sz="2400" dirty="0">
                <a:solidFill>
                  <a:srgbClr val="FF0000"/>
                </a:solidFill>
                <a:latin typeface="Calibri" panose="020F0502020204030204" pitchFamily="34" charset="0"/>
                <a:cs typeface="Calibri" panose="020F0502020204030204" pitchFamily="34" charset="0"/>
              </a:rPr>
              <a:t>smoothing</a:t>
            </a:r>
            <a:r>
              <a:rPr lang="en-US" altLang="en-US" sz="2400" dirty="0">
                <a:latin typeface="Calibri" panose="020F0502020204030204" pitchFamily="34" charset="0"/>
                <a:cs typeface="Calibri" panose="020F0502020204030204" pitchFamily="34" charset="0"/>
              </a:rPr>
              <a:t> method called </a:t>
            </a:r>
            <a:r>
              <a:rPr lang="en-US" altLang="en-US" sz="2400" dirty="0">
                <a:solidFill>
                  <a:srgbClr val="FF0000"/>
                </a:solidFill>
                <a:latin typeface="Calibri" panose="020F0502020204030204" pitchFamily="34" charset="0"/>
                <a:cs typeface="Calibri" panose="020F0502020204030204" pitchFamily="34" charset="0"/>
              </a:rPr>
              <a:t>Good-Turing</a:t>
            </a:r>
            <a:r>
              <a:rPr lang="en-US" altLang="en-US" sz="2400" dirty="0">
                <a:latin typeface="Calibri" panose="020F0502020204030204" pitchFamily="34" charset="0"/>
                <a:cs typeface="Calibri" panose="020F0502020204030204" pitchFamily="34" charset="0"/>
              </a:rPr>
              <a:t>. </a:t>
            </a:r>
          </a:p>
        </p:txBody>
      </p:sp>
      <p:grpSp>
        <p:nvGrpSpPr>
          <p:cNvPr id="4" name="Group 3">
            <a:extLst>
              <a:ext uri="{FF2B5EF4-FFF2-40B4-BE49-F238E27FC236}">
                <a16:creationId xmlns:a16="http://schemas.microsoft.com/office/drawing/2014/main" id="{B400B09D-B67F-46C5-AC72-726A76A7258F}"/>
              </a:ext>
            </a:extLst>
          </p:cNvPr>
          <p:cNvGrpSpPr/>
          <p:nvPr/>
        </p:nvGrpSpPr>
        <p:grpSpPr>
          <a:xfrm>
            <a:off x="838200" y="3811883"/>
            <a:ext cx="10591800" cy="927718"/>
            <a:chOff x="1371600" y="2899988"/>
            <a:chExt cx="10591800" cy="927718"/>
          </a:xfrm>
        </p:grpSpPr>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A7EC6E5E-6FE8-91A9-3849-57919AAE621E}"/>
                    </a:ext>
                  </a:extLst>
                </p:cNvPr>
                <p:cNvSpPr txBox="1"/>
                <p:nvPr/>
              </p:nvSpPr>
              <p:spPr bwMode="auto">
                <a:xfrm>
                  <a:off x="1371600" y="2913306"/>
                  <a:ext cx="10591800" cy="914400"/>
                </a:xfrm>
                <a:prstGeom prst="rect">
                  <a:avLst/>
                </a:prstGeom>
                <a:solidFill>
                  <a:srgbClr val="CCECFF"/>
                </a:solidFill>
                <a:ln>
                  <a:noFill/>
                </a:ln>
                <a:effectLst/>
              </p:spPr>
              <p:txBody>
                <a:bodyPr>
                  <a:noAutofit/>
                </a:bodyPr>
                <a:lstStyle/>
                <a:p>
                  <a:pPr>
                    <a:spcBef>
                      <a:spcPts val="1200"/>
                    </a:spcBef>
                  </a:pPr>
                  <a14:m>
                    <m:oMathPara xmlns:m="http://schemas.openxmlformats.org/officeDocument/2006/math">
                      <m:oMathParaPr>
                        <m:jc m:val="left"/>
                      </m:oMathParaPr>
                      <m:oMath xmlns:m="http://schemas.openxmlformats.org/officeDocument/2006/math">
                        <m:sSub>
                          <m:sSubPr>
                            <m:ctrlPr>
                              <a:rPr lang="en-US" sz="2400" i="1" smtClean="0">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𝑃</m:t>
                            </m:r>
                          </m:e>
                          <m:sub>
                            <m:r>
                              <a:rPr lang="en-US" sz="2400" b="0" i="1" smtClean="0">
                                <a:solidFill>
                                  <a:srgbClr val="000000"/>
                                </a:solidFill>
                                <a:latin typeface="Cambria Math" panose="02040503050406030204" pitchFamily="18" charset="0"/>
                              </a:rPr>
                              <m:t>𝐵𝑂</m:t>
                            </m:r>
                          </m:sub>
                        </m:sSub>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altLang="zh-CN" sz="2400" b="0" i="1" smtClean="0">
                            <a:solidFill>
                              <a:srgbClr val="000000"/>
                            </a:solidFill>
                            <a:latin typeface="Cambria Math" panose="02040503050406030204" pitchFamily="18" charset="0"/>
                          </a:rPr>
                          <m:t>=</m:t>
                        </m:r>
                        <m:d>
                          <m:dPr>
                            <m:begChr m:val="{"/>
                            <m:endChr m:val=""/>
                            <m:ctrlPr>
                              <a:rPr lang="en-US" altLang="zh-CN" sz="2400" b="0" i="1" smtClean="0">
                                <a:solidFill>
                                  <a:srgbClr val="000000"/>
                                </a:solidFill>
                                <a:latin typeface="Cambria Math" panose="02040503050406030204" pitchFamily="18" charset="0"/>
                              </a:rPr>
                            </m:ctrlPr>
                          </m:dPr>
                          <m:e>
                            <m:eqArr>
                              <m:eqArrPr>
                                <m:ctrlPr>
                                  <a:rPr lang="en-US" altLang="zh-CN" sz="2400" i="1">
                                    <a:solidFill>
                                      <a:srgbClr val="000000"/>
                                    </a:solidFill>
                                    <a:latin typeface="Cambria Math" panose="02040503050406030204" pitchFamily="18" charset="0"/>
                                  </a:rPr>
                                </m:ctrlPr>
                              </m:eqArrPr>
                              <m:e>
                                <m:sSup>
                                  <m:sSupPr>
                                    <m:ctrlPr>
                                      <a:rPr lang="en-US" sz="2400" i="1" smtClean="0">
                                        <a:solidFill>
                                          <a:srgbClr val="FF0000"/>
                                        </a:solidFill>
                                        <a:latin typeface="Cambria Math" panose="02040503050406030204" pitchFamily="18" charset="0"/>
                                      </a:rPr>
                                    </m:ctrlPr>
                                  </m:sSupPr>
                                  <m:e>
                                    <m:r>
                                      <a:rPr lang="en-US" sz="2400" i="1">
                                        <a:solidFill>
                                          <a:srgbClr val="FF0000"/>
                                        </a:solidFill>
                                        <a:latin typeface="Cambria Math" panose="02040503050406030204" pitchFamily="18" charset="0"/>
                                      </a:rPr>
                                      <m:t>𝑃</m:t>
                                    </m:r>
                                  </m:e>
                                  <m:sup>
                                    <m:r>
                                      <a:rPr lang="zh-CN" altLang="en-US" sz="2400" i="1">
                                        <a:solidFill>
                                          <a:srgbClr val="FF0000"/>
                                        </a:solidFill>
                                        <a:latin typeface="Cambria Math" panose="02040503050406030204" pitchFamily="18" charset="0"/>
                                      </a:rPr>
                                      <m:t>∗</m:t>
                                    </m:r>
                                  </m:sup>
                                </m:sSup>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e>
                              <m:e>
                                <m:r>
                                  <a:rPr lang="zh-CN" altLang="en-US" sz="2400" i="1" smtClean="0">
                                    <a:solidFill>
                                      <a:srgbClr val="FF0000"/>
                                    </a:solidFill>
                                    <a:latin typeface="Cambria Math" panose="02040503050406030204" pitchFamily="18" charset="0"/>
                                  </a:rPr>
                                  <m:t>𝛼</m:t>
                                </m:r>
                                <m:d>
                                  <m:dPr>
                                    <m:ctrlPr>
                                      <a:rPr lang="en-US" altLang="zh-CN"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𝑃</m:t>
                                    </m:r>
                                  </m:e>
                                  <m:sub>
                                    <m:r>
                                      <a:rPr lang="en-US" sz="2400" i="1">
                                        <a:solidFill>
                                          <a:srgbClr val="000000"/>
                                        </a:solidFill>
                                        <a:latin typeface="Cambria Math" panose="02040503050406030204" pitchFamily="18" charset="0"/>
                                      </a:rPr>
                                      <m:t>𝐵𝑂</m:t>
                                    </m:r>
                                  </m:sub>
                                </m:sSub>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e>
                            </m:eqArr>
                          </m:e>
                        </m:d>
                      </m:oMath>
                    </m:oMathPara>
                  </a14:m>
                  <a:endParaRPr lang="en-US" altLang="zh-CN" sz="2400" b="0" dirty="0">
                    <a:solidFill>
                      <a:srgbClr val="000000"/>
                    </a:solidFill>
                  </a:endParaRPr>
                </a:p>
                <a:p>
                  <a:endParaRPr lang="en-US" sz="2400" dirty="0"/>
                </a:p>
              </p:txBody>
            </p:sp>
          </mc:Choice>
          <mc:Fallback xmlns="">
            <p:sp>
              <p:nvSpPr>
                <p:cNvPr id="20" name="Object 5">
                  <a:extLst>
                    <a:ext uri="{FF2B5EF4-FFF2-40B4-BE49-F238E27FC236}">
                      <a16:creationId xmlns:a16="http://schemas.microsoft.com/office/drawing/2014/main" id="{CA7F7717-7F71-4083-8D93-FFC180757D62}"/>
                    </a:ext>
                  </a:extLst>
                </p:cNvPr>
                <p:cNvSpPr txBox="1">
                  <a:spLocks noRot="1" noChangeAspect="1" noMove="1" noResize="1" noEditPoints="1" noAdjustHandles="1" noChangeArrowheads="1" noChangeShapeType="1" noTextEdit="1"/>
                </p:cNvSpPr>
                <p:nvPr/>
              </p:nvSpPr>
              <p:spPr bwMode="auto">
                <a:xfrm>
                  <a:off x="1371600" y="2913306"/>
                  <a:ext cx="10591800" cy="9144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399A3F-BF0E-D73F-CF61-2AB232E7D504}"/>
                    </a:ext>
                  </a:extLst>
                </p:cNvPr>
                <p:cNvSpPr txBox="1"/>
                <p:nvPr/>
              </p:nvSpPr>
              <p:spPr>
                <a:xfrm>
                  <a:off x="8534400" y="2899988"/>
                  <a:ext cx="3429000" cy="461665"/>
                </a:xfrm>
                <a:prstGeom prst="rect">
                  <a:avLst/>
                </a:prstGeom>
                <a:solidFill>
                  <a:srgbClr val="CCECFF"/>
                </a:solid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altLang="zh-CN" sz="2400">
                            <a:solidFill>
                              <a:srgbClr val="000000"/>
                            </a:solidFill>
                            <a:latin typeface="Cambria Math" panose="02040503050406030204" pitchFamily="18" charset="0"/>
                          </a:rPr>
                          <m:t>I</m:t>
                        </m:r>
                        <m:r>
                          <m:rPr>
                            <m:sty m:val="p"/>
                          </m:rPr>
                          <a:rPr kumimoji="1"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cs typeface="+mn-cs"/>
                          </a:rPr>
                          <m:t>f</m:t>
                        </m:r>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d>
                          <m:dPr>
                            <m:ctrlPr>
                              <a:rPr kumimoji="1" lang="en-US" altLang="zh-CN"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𝑤</m:t>
                                </m:r>
                              </m:e>
                              <m:sub>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𝑘</m:t>
                                </m:r>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𝑤</m:t>
                                </m:r>
                              </m:e>
                              <m:sub>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𝑘</m:t>
                                </m:r>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1" 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sSub>
                              <m:sSubPr>
                                <m:ctrlP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𝑤</m:t>
                                </m:r>
                              </m:e>
                              <m:sub>
                                <m:r>
                                  <a:rPr kumimoji="1" 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𝑘</m:t>
                                </m:r>
                              </m:sub>
                            </m:sSub>
                          </m:e>
                        </m:d>
                        <m:r>
                          <a:rPr kumimoji="1"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&gt;0</m:t>
                        </m:r>
                      </m:oMath>
                    </m:oMathPara>
                  </a14:m>
                  <a:endParaRPr lang="en-US" dirty="0"/>
                </a:p>
              </p:txBody>
            </p:sp>
          </mc:Choice>
          <mc:Fallback xmlns="">
            <p:sp>
              <p:nvSpPr>
                <p:cNvPr id="11" name="TextBox 10">
                  <a:extLst>
                    <a:ext uri="{FF2B5EF4-FFF2-40B4-BE49-F238E27FC236}">
                      <a16:creationId xmlns:a16="http://schemas.microsoft.com/office/drawing/2014/main" id="{856347F8-F1CF-E553-E01A-C113C643EAAF}"/>
                    </a:ext>
                  </a:extLst>
                </p:cNvPr>
                <p:cNvSpPr txBox="1">
                  <a:spLocks noRot="1" noChangeAspect="1" noMove="1" noResize="1" noEditPoints="1" noAdjustHandles="1" noChangeArrowheads="1" noChangeShapeType="1" noTextEdit="1"/>
                </p:cNvSpPr>
                <p:nvPr/>
              </p:nvSpPr>
              <p:spPr>
                <a:xfrm>
                  <a:off x="8534400" y="2899988"/>
                  <a:ext cx="3429000" cy="461665"/>
                </a:xfrm>
                <a:prstGeom prst="rect">
                  <a:avLst/>
                </a:prstGeom>
                <a:blipFill>
                  <a:blip r:embed="rId4"/>
                  <a:stretch>
                    <a:fillRect l="-355"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C4693B0-5652-9B5A-4F22-E579CA34A271}"/>
                    </a:ext>
                  </a:extLst>
                </p:cNvPr>
                <p:cNvSpPr txBox="1"/>
                <p:nvPr/>
              </p:nvSpPr>
              <p:spPr>
                <a:xfrm>
                  <a:off x="8534400" y="3352089"/>
                  <a:ext cx="3429000" cy="461665"/>
                </a:xfrm>
                <a:prstGeom prst="rect">
                  <a:avLst/>
                </a:prstGeom>
                <a:solidFill>
                  <a:srgbClr val="CCECFF"/>
                </a:solidFill>
              </p:spPr>
              <p:txBody>
                <a:bodyPr wrap="square">
                  <a:spAutoFit/>
                </a:bodyPr>
                <a:lstStyle/>
                <a:p>
                  <a:pPr/>
                  <a14:m>
                    <m:oMathPara xmlns:m="http://schemas.openxmlformats.org/officeDocument/2006/math">
                      <m:oMathParaPr>
                        <m:jc m:val="left"/>
                      </m:oMathParaPr>
                      <m:oMath xmlns:m="http://schemas.openxmlformats.org/officeDocument/2006/math">
                        <m:r>
                          <m:rPr>
                            <m:sty m:val="p"/>
                          </m:rPr>
                          <a:rPr lang="en-US" altLang="zh-CN" sz="2400" noProof="0" smtClean="0">
                            <a:solidFill>
                              <a:srgbClr val="000000"/>
                            </a:solidFill>
                            <a:latin typeface="Cambria Math" panose="02040503050406030204" pitchFamily="18" charset="0"/>
                          </a:rPr>
                          <m:t>O</m:t>
                        </m:r>
                        <m:r>
                          <m:rPr>
                            <m:sty m:val="p"/>
                          </m:rPr>
                          <a:rPr lang="en-US" altLang="zh-CN" sz="2400" b="0" i="0" noProof="0" smtClean="0">
                            <a:solidFill>
                              <a:srgbClr val="000000"/>
                            </a:solidFill>
                            <a:latin typeface="Cambria Math" panose="02040503050406030204" pitchFamily="18" charset="0"/>
                          </a:rPr>
                          <m:t>therwise</m:t>
                        </m:r>
                      </m:oMath>
                    </m:oMathPara>
                  </a14:m>
                  <a:endParaRPr lang="en-US" dirty="0"/>
                </a:p>
              </p:txBody>
            </p:sp>
          </mc:Choice>
          <mc:Fallback xmlns="">
            <p:sp>
              <p:nvSpPr>
                <p:cNvPr id="32" name="TextBox 31">
                  <a:extLst>
                    <a:ext uri="{FF2B5EF4-FFF2-40B4-BE49-F238E27FC236}">
                      <a16:creationId xmlns:a16="http://schemas.microsoft.com/office/drawing/2014/main" id="{F92F6DB7-8E4B-B23A-02CF-AC1FA7DC0FE8}"/>
                    </a:ext>
                  </a:extLst>
                </p:cNvPr>
                <p:cNvSpPr txBox="1">
                  <a:spLocks noRot="1" noChangeAspect="1" noMove="1" noResize="1" noEditPoints="1" noAdjustHandles="1" noChangeArrowheads="1" noChangeShapeType="1" noTextEdit="1"/>
                </p:cNvSpPr>
                <p:nvPr/>
              </p:nvSpPr>
              <p:spPr>
                <a:xfrm>
                  <a:off x="8534400" y="3352089"/>
                  <a:ext cx="3429000" cy="461665"/>
                </a:xfrm>
                <a:prstGeom prst="rect">
                  <a:avLst/>
                </a:prstGeom>
                <a:blipFill>
                  <a:blip r:embed="rId5"/>
                  <a:stretch>
                    <a:fillRect l="-355"/>
                  </a:stretch>
                </a:blipFill>
              </p:spPr>
              <p:txBody>
                <a:bodyPr/>
                <a:lstStyle/>
                <a:p>
                  <a:r>
                    <a:rPr lang="en-US">
                      <a:noFill/>
                    </a:rPr>
                    <a:t> </a:t>
                  </a:r>
                </a:p>
              </p:txBody>
            </p:sp>
          </mc:Fallback>
        </mc:AlternateContent>
      </p:grpSp>
      <mc:AlternateContent xmlns:mc="http://schemas.openxmlformats.org/markup-compatibility/2006">
        <mc:Choice xmlns:a14="http://schemas.microsoft.com/office/drawing/2010/main" Requires="a14">
          <p:sp>
            <p:nvSpPr>
              <p:cNvPr id="8" name="Object 5">
                <a:extLst>
                  <a:ext uri="{FF2B5EF4-FFF2-40B4-BE49-F238E27FC236}">
                    <a16:creationId xmlns:a16="http://schemas.microsoft.com/office/drawing/2014/main" id="{6EE6302D-F3DC-C946-C144-EE52CC62AC14}"/>
                  </a:ext>
                </a:extLst>
              </p:cNvPr>
              <p:cNvSpPr txBox="1"/>
              <p:nvPr/>
            </p:nvSpPr>
            <p:spPr bwMode="auto">
              <a:xfrm>
                <a:off x="4762502" y="2743200"/>
                <a:ext cx="6667498" cy="901043"/>
              </a:xfrm>
              <a:prstGeom prst="rect">
                <a:avLst/>
              </a:prstGeom>
              <a:solidFill>
                <a:srgbClr val="FFC000">
                  <a:alpha val="20000"/>
                </a:srgbClr>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altLang="zh-CN" sz="2200" b="0" i="1" smtClean="0">
                          <a:solidFill>
                            <a:srgbClr val="FF0000"/>
                          </a:solidFill>
                          <a:latin typeface="Cambria Math" panose="02040503050406030204" pitchFamily="18" charset="0"/>
                        </a:rPr>
                        <m:t>𝑑</m:t>
                      </m:r>
                      <m:d>
                        <m:dPr>
                          <m:ctrlPr>
                            <a:rPr lang="en-US" altLang="zh-CN" sz="2200" i="1">
                              <a:solidFill>
                                <a:srgbClr val="000000"/>
                              </a:solidFill>
                              <a:latin typeface="Cambria Math" panose="02040503050406030204" pitchFamily="18" charset="0"/>
                            </a:rPr>
                          </m:ctrlPr>
                        </m:dPr>
                        <m:e>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e>
                      </m:d>
                      <m:f>
                        <m:fPr>
                          <m:ctrlPr>
                            <a:rPr lang="en-US" altLang="zh-CN" sz="2200" i="1" smtClean="0">
                              <a:solidFill>
                                <a:srgbClr val="000000"/>
                              </a:solidFill>
                              <a:latin typeface="Cambria Math" panose="02040503050406030204" pitchFamily="18" charset="0"/>
                            </a:rPr>
                          </m:ctrlPr>
                        </m:fPr>
                        <m:num>
                          <m:r>
                            <a:rPr lang="en-US" sz="2200" b="0" i="1" smtClean="0">
                              <a:solidFill>
                                <a:srgbClr val="000000"/>
                              </a:solidFill>
                              <a:latin typeface="Cambria Math" panose="02040503050406030204" pitchFamily="18" charset="0"/>
                            </a:rPr>
                            <m:t>𝑐</m:t>
                          </m:r>
                          <m:r>
                            <a:rPr lang="en-US" altLang="zh-CN"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sub>
                          </m:sSub>
                          <m:r>
                            <a:rPr lang="en-US" altLang="zh-CN" sz="2200" i="1">
                              <a:solidFill>
                                <a:srgbClr val="000000"/>
                              </a:solidFill>
                              <a:latin typeface="Cambria Math" panose="02040503050406030204" pitchFamily="18" charset="0"/>
                            </a:rPr>
                            <m:t>)</m:t>
                          </m:r>
                        </m:num>
                        <m:den>
                          <m:r>
                            <a:rPr lang="en-US" altLang="zh-CN" sz="2200" i="1">
                              <a:solidFill>
                                <a:srgbClr val="000000"/>
                              </a:solidFill>
                              <a:latin typeface="Cambria Math" panose="02040503050406030204" pitchFamily="18" charset="0"/>
                            </a:rPr>
                            <m:t>𝑐</m:t>
                          </m:r>
                          <m:d>
                            <m:dPr>
                              <m:ctrlPr>
                                <a:rPr lang="en-US" altLang="zh-CN" sz="2200" i="1">
                                  <a:solidFill>
                                    <a:srgbClr val="000000"/>
                                  </a:solidFill>
                                  <a:latin typeface="Cambria Math" panose="02040503050406030204" pitchFamily="18" charset="0"/>
                                </a:rPr>
                              </m:ctrlPr>
                            </m:dPr>
                            <m:e>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e>
                          </m:d>
                        </m:den>
                      </m:f>
                      <m:r>
                        <a:rPr lang="en-US" sz="2200" b="0" i="1" smtClean="0">
                          <a:solidFill>
                            <a:srgbClr val="000000"/>
                          </a:solidFill>
                          <a:latin typeface="Cambria Math" panose="02040503050406030204" pitchFamily="18" charset="0"/>
                        </a:rPr>
                        <m:t> </m:t>
                      </m:r>
                      <m:r>
                        <m:rPr>
                          <m:sty m:val="p"/>
                        </m:rPr>
                        <a:rPr lang="en-US" altLang="zh-CN" sz="2200" b="0" i="0" smtClean="0">
                          <a:solidFill>
                            <a:srgbClr val="000000"/>
                          </a:solidFill>
                          <a:latin typeface="Cambria Math" panose="02040503050406030204" pitchFamily="18" charset="0"/>
                        </a:rPr>
                        <m:t>or</m:t>
                      </m:r>
                      <m:r>
                        <a:rPr lang="en-US" altLang="zh-CN" sz="2200" b="0" i="1" smtClean="0">
                          <a:solidFill>
                            <a:srgbClr val="000000"/>
                          </a:solidFill>
                          <a:latin typeface="Cambria Math" panose="02040503050406030204" pitchFamily="18" charset="0"/>
                        </a:rPr>
                        <m:t> </m:t>
                      </m:r>
                      <m:f>
                        <m:fPr>
                          <m:ctrlPr>
                            <a:rPr lang="en-US" altLang="zh-CN" sz="2200" i="1">
                              <a:solidFill>
                                <a:srgbClr val="000000"/>
                              </a:solidFill>
                              <a:latin typeface="Cambria Math" panose="02040503050406030204" pitchFamily="18" charset="0"/>
                            </a:rPr>
                          </m:ctrlPr>
                        </m:fPr>
                        <m:num>
                          <m:sSup>
                            <m:sSupPr>
                              <m:ctrlPr>
                                <a:rPr lang="en-US" sz="2200" i="1">
                                  <a:solidFill>
                                    <a:srgbClr val="000000"/>
                                  </a:solidFill>
                                  <a:latin typeface="Cambria Math" panose="02040503050406030204" pitchFamily="18" charset="0"/>
                                </a:rPr>
                              </m:ctrlPr>
                            </m:sSupPr>
                            <m:e>
                              <m:r>
                                <a:rPr lang="en-US" altLang="zh-CN" sz="2200" i="1">
                                  <a:solidFill>
                                    <a:srgbClr val="000000"/>
                                  </a:solidFill>
                                  <a:latin typeface="Cambria Math" panose="02040503050406030204" pitchFamily="18" charset="0"/>
                                </a:rPr>
                                <m:t>𝑐</m:t>
                              </m:r>
                            </m:e>
                            <m:sup>
                              <m:r>
                                <a:rPr lang="zh-CN" altLang="en-US" sz="2200" i="1">
                                  <a:solidFill>
                                    <a:srgbClr val="000000"/>
                                  </a:solidFill>
                                  <a:latin typeface="Cambria Math" panose="02040503050406030204" pitchFamily="18" charset="0"/>
                                </a:rPr>
                                <m:t>∗</m:t>
                              </m:r>
                            </m:sup>
                          </m:sSup>
                          <m:r>
                            <a:rPr lang="en-US" altLang="zh-CN"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sub>
                          </m:sSub>
                          <m:r>
                            <a:rPr lang="en-US" altLang="zh-CN" sz="2200" i="1">
                              <a:solidFill>
                                <a:srgbClr val="000000"/>
                              </a:solidFill>
                              <a:latin typeface="Cambria Math" panose="02040503050406030204" pitchFamily="18" charset="0"/>
                            </a:rPr>
                            <m:t>)</m:t>
                          </m:r>
                        </m:num>
                        <m:den>
                          <m:r>
                            <a:rPr lang="en-US" altLang="zh-CN" sz="2200" i="1">
                              <a:solidFill>
                                <a:srgbClr val="000000"/>
                              </a:solidFill>
                              <a:latin typeface="Cambria Math" panose="02040503050406030204" pitchFamily="18" charset="0"/>
                            </a:rPr>
                            <m:t>𝑐</m:t>
                          </m:r>
                          <m:r>
                            <a:rPr lang="en-US" altLang="zh-CN"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−2</m:t>
                              </m:r>
                            </m:sub>
                          </m:sSub>
                          <m:r>
                            <a:rPr lang="en-US" sz="2200" i="1">
                              <a:solidFill>
                                <a:srgbClr val="000000"/>
                              </a:solidFill>
                              <a:latin typeface="Cambria Math" panose="02040503050406030204" pitchFamily="18" charset="0"/>
                            </a:rPr>
                            <m:t>,</m:t>
                          </m:r>
                          <m:sSub>
                            <m:sSubPr>
                              <m:ctrlPr>
                                <a:rPr lang="en-US" sz="2200" i="1">
                                  <a:solidFill>
                                    <a:srgbClr val="000000"/>
                                  </a:solidFill>
                                  <a:latin typeface="Cambria Math" panose="02040503050406030204" pitchFamily="18" charset="0"/>
                                </a:rPr>
                              </m:ctrlPr>
                            </m:sSubPr>
                            <m:e>
                              <m:r>
                                <a:rPr lang="en-US" sz="2200" i="1">
                                  <a:solidFill>
                                    <a:srgbClr val="000000"/>
                                  </a:solidFill>
                                  <a:latin typeface="Cambria Math" panose="02040503050406030204" pitchFamily="18" charset="0"/>
                                </a:rPr>
                                <m:t>𝑤</m:t>
                              </m:r>
                            </m:e>
                            <m:sub>
                              <m:r>
                                <a:rPr lang="en-US" sz="2200" i="1">
                                  <a:solidFill>
                                    <a:srgbClr val="000000"/>
                                  </a:solidFill>
                                  <a:latin typeface="Cambria Math" panose="02040503050406030204" pitchFamily="18" charset="0"/>
                                </a:rPr>
                                <m:t>𝑘</m:t>
                              </m:r>
                              <m:r>
                                <a:rPr lang="en-US" sz="2200" i="1">
                                  <a:solidFill>
                                    <a:srgbClr val="000000"/>
                                  </a:solidFill>
                                  <a:latin typeface="Cambria Math" panose="02040503050406030204" pitchFamily="18" charset="0"/>
                                </a:rPr>
                                <m:t>−1</m:t>
                              </m:r>
                            </m:sub>
                          </m:sSub>
                          <m:r>
                            <a:rPr lang="en-US" altLang="zh-CN" sz="2200" i="1">
                              <a:solidFill>
                                <a:srgbClr val="000000"/>
                              </a:solidFill>
                              <a:latin typeface="Cambria Math" panose="02040503050406030204" pitchFamily="18" charset="0"/>
                            </a:rPr>
                            <m:t>)</m:t>
                          </m:r>
                        </m:den>
                      </m:f>
                    </m:oMath>
                  </m:oMathPara>
                </a14:m>
                <a:endParaRPr lang="en-US" altLang="zh-CN" sz="2200" b="0" dirty="0">
                  <a:solidFill>
                    <a:srgbClr val="000000"/>
                  </a:solidFill>
                </a:endParaRPr>
              </a:p>
              <a:p>
                <a:endParaRPr lang="en-US" sz="2200" dirty="0"/>
              </a:p>
            </p:txBody>
          </p:sp>
        </mc:Choice>
        <mc:Fallback>
          <p:sp>
            <p:nvSpPr>
              <p:cNvPr id="8" name="Object 5">
                <a:extLst>
                  <a:ext uri="{FF2B5EF4-FFF2-40B4-BE49-F238E27FC236}">
                    <a16:creationId xmlns:a16="http://schemas.microsoft.com/office/drawing/2014/main" id="{6EE6302D-F3DC-C946-C144-EE52CC62AC14}"/>
                  </a:ext>
                </a:extLst>
              </p:cNvPr>
              <p:cNvSpPr txBox="1">
                <a:spLocks noRot="1" noChangeAspect="1" noMove="1" noResize="1" noEditPoints="1" noAdjustHandles="1" noChangeArrowheads="1" noChangeShapeType="1" noTextEdit="1"/>
              </p:cNvSpPr>
              <p:nvPr/>
            </p:nvSpPr>
            <p:spPr bwMode="auto">
              <a:xfrm>
                <a:off x="4762502" y="2743200"/>
                <a:ext cx="6667498" cy="901043"/>
              </a:xfrm>
              <a:prstGeom prst="rect">
                <a:avLst/>
              </a:prstGeom>
              <a:blipFill>
                <a:blip r:embed="rId6"/>
                <a:stretch>
                  <a:fillRect r="-457"/>
                </a:stretch>
              </a:blipFill>
              <a:ln>
                <a:noFill/>
              </a:ln>
              <a:effectLst/>
            </p:spPr>
            <p:txBody>
              <a:bodyPr/>
              <a:lstStyle/>
              <a:p>
                <a:r>
                  <a:rPr lang="en-US">
                    <a:noFill/>
                  </a:rPr>
                  <a:t> </a:t>
                </a:r>
              </a:p>
            </p:txBody>
          </p:sp>
        </mc:Fallback>
      </mc:AlternateContent>
      <p:sp>
        <p:nvSpPr>
          <p:cNvPr id="9" name="AutoShape 13">
            <a:extLst>
              <a:ext uri="{FF2B5EF4-FFF2-40B4-BE49-F238E27FC236}">
                <a16:creationId xmlns:a16="http://schemas.microsoft.com/office/drawing/2014/main" id="{5B631DDB-43F1-2A1E-EE3F-4E092BDB2FC5}"/>
              </a:ext>
            </a:extLst>
          </p:cNvPr>
          <p:cNvSpPr>
            <a:spLocks noChangeArrowheads="1"/>
          </p:cNvSpPr>
          <p:nvPr/>
        </p:nvSpPr>
        <p:spPr bwMode="auto">
          <a:xfrm>
            <a:off x="4838701" y="4910041"/>
            <a:ext cx="1676399" cy="822960"/>
          </a:xfrm>
          <a:prstGeom prst="wedgeRoundRectCallout">
            <a:avLst>
              <a:gd name="adj1" fmla="val -47392"/>
              <a:gd name="adj2" fmla="val -71146"/>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FF0000"/>
                </a:solidFill>
                <a:latin typeface="Calibri" panose="020F0502020204030204" pitchFamily="34" charset="0"/>
                <a:cs typeface="Calibri" panose="020F0502020204030204" pitchFamily="34" charset="0"/>
              </a:rPr>
              <a:t>Back-off Weight</a:t>
            </a:r>
            <a:endParaRPr lang="en-US" altLang="zh-TW" sz="2400" b="0" dirty="0">
              <a:solidFill>
                <a:srgbClr val="FF0000"/>
              </a:solidFill>
              <a:latin typeface="Calibri" panose="020F0502020204030204" pitchFamily="34" charset="0"/>
              <a:cs typeface="Calibri" panose="020F0502020204030204" pitchFamily="34" charset="0"/>
            </a:endParaRPr>
          </a:p>
        </p:txBody>
      </p:sp>
      <p:sp>
        <p:nvSpPr>
          <p:cNvPr id="10" name="AutoShape 13">
            <a:extLst>
              <a:ext uri="{FF2B5EF4-FFF2-40B4-BE49-F238E27FC236}">
                <a16:creationId xmlns:a16="http://schemas.microsoft.com/office/drawing/2014/main" id="{DE1509C4-DD41-3E18-DF47-EA1C2314288C}"/>
              </a:ext>
            </a:extLst>
          </p:cNvPr>
          <p:cNvSpPr>
            <a:spLocks noChangeArrowheads="1"/>
          </p:cNvSpPr>
          <p:nvPr/>
        </p:nvSpPr>
        <p:spPr bwMode="auto">
          <a:xfrm>
            <a:off x="2786868" y="2809270"/>
            <a:ext cx="1676399" cy="822960"/>
          </a:xfrm>
          <a:prstGeom prst="wedgeRoundRectCallout">
            <a:avLst>
              <a:gd name="adj1" fmla="val 53118"/>
              <a:gd name="adj2" fmla="val 64934"/>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r>
              <a:rPr lang="en-US" altLang="zh-CN" sz="2400" b="0" dirty="0">
                <a:solidFill>
                  <a:srgbClr val="FF0000"/>
                </a:solidFill>
                <a:latin typeface="Calibri" panose="020F0502020204030204" pitchFamily="34" charset="0"/>
                <a:cs typeface="Calibri" panose="020F0502020204030204" pitchFamily="34" charset="0"/>
              </a:rPr>
              <a:t>Discounted Probability</a:t>
            </a:r>
            <a:endParaRPr lang="en-US" altLang="en-US" sz="2400" b="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046391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765BDB31-4C15-43A0-A0E2-7E97ACD1D8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07AD5432-3353-4936-BCCF-977FA203108A}" type="slidenum">
              <a:rPr kumimoji="0" lang="zh-TW" altLang="en-US" sz="1200">
                <a:latin typeface="+mn-lt"/>
              </a:rPr>
              <a:pPr/>
              <a:t>32</a:t>
            </a:fld>
            <a:endParaRPr kumimoji="0" lang="en-US" altLang="zh-TW" sz="1200">
              <a:latin typeface="+mn-lt"/>
            </a:endParaRPr>
          </a:p>
        </p:txBody>
      </p:sp>
      <p:sp>
        <p:nvSpPr>
          <p:cNvPr id="25603" name="Rectangle 2">
            <a:extLst>
              <a:ext uri="{FF2B5EF4-FFF2-40B4-BE49-F238E27FC236}">
                <a16:creationId xmlns:a16="http://schemas.microsoft.com/office/drawing/2014/main" id="{2DA11274-1391-4315-BD85-2B91688D97F0}"/>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Backoff </a:t>
            </a:r>
            <a:r>
              <a:rPr lang="en-US" altLang="en-US" dirty="0"/>
              <a:t>and Interpolation</a:t>
            </a:r>
            <a:endParaRPr lang="en-US" altLang="zh-CN" dirty="0"/>
          </a:p>
          <a:p>
            <a:pPr lvl="1" eaLnBrk="1" hangingPunct="1">
              <a:spcBef>
                <a:spcPts val="600"/>
              </a:spcBef>
            </a:pPr>
            <a:r>
              <a:rPr lang="en-US" altLang="en-US" dirty="0"/>
              <a:t>Idea of Linear Interpolation</a:t>
            </a:r>
          </a:p>
          <a:p>
            <a:pPr lvl="2" eaLnBrk="1" hangingPunct="1">
              <a:spcBef>
                <a:spcPts val="600"/>
              </a:spcBef>
            </a:pPr>
            <a:endParaRPr lang="en-US" altLang="en-US" dirty="0"/>
          </a:p>
        </p:txBody>
      </p:sp>
      <p:sp>
        <p:nvSpPr>
          <p:cNvPr id="25604" name="Rectangle 3">
            <a:extLst>
              <a:ext uri="{FF2B5EF4-FFF2-40B4-BE49-F238E27FC236}">
                <a16:creationId xmlns:a16="http://schemas.microsoft.com/office/drawing/2014/main" id="{8945FBD9-89D5-4B46-A1DD-F69B217CCACF}"/>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5605" name="Rectangle 7">
            <a:extLst>
              <a:ext uri="{FF2B5EF4-FFF2-40B4-BE49-F238E27FC236}">
                <a16:creationId xmlns:a16="http://schemas.microsoft.com/office/drawing/2014/main" id="{558DA292-9041-4682-A46A-39E2765DD47C}"/>
              </a:ext>
            </a:extLst>
          </p:cNvPr>
          <p:cNvSpPr>
            <a:spLocks noChangeArrowheads="1"/>
          </p:cNvSpPr>
          <p:nvPr/>
        </p:nvSpPr>
        <p:spPr bwMode="auto">
          <a:xfrm>
            <a:off x="1295400" y="2594431"/>
            <a:ext cx="94488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cs typeface="Calibri" panose="020F0502020204030204" pitchFamily="34" charset="0"/>
              </a:rPr>
              <a:t>By contrast, in interpolation, we always mix the probability estimates from all the </a:t>
            </a:r>
            <a:r>
              <a:rPr lang="en-US" altLang="en-US" sz="2400" i="1" dirty="0">
                <a:latin typeface="Calibri" panose="020F0502020204030204" pitchFamily="34" charset="0"/>
                <a:cs typeface="Calibri" panose="020F0502020204030204" pitchFamily="34" charset="0"/>
              </a:rPr>
              <a:t>N</a:t>
            </a:r>
            <a:r>
              <a:rPr lang="en-US" altLang="en-US" sz="2400" dirty="0">
                <a:latin typeface="Calibri" panose="020F0502020204030204" pitchFamily="34" charset="0"/>
                <a:cs typeface="Calibri" panose="020F0502020204030204" pitchFamily="34" charset="0"/>
              </a:rPr>
              <a:t>-gram estimators, weighing and combining the Tri-gram, Bi-gram, and Uni-gram counts.</a:t>
            </a:r>
          </a:p>
        </p:txBody>
      </p:sp>
      <mc:AlternateContent xmlns:mc="http://schemas.openxmlformats.org/markup-compatibility/2006" xmlns:a14="http://schemas.microsoft.com/office/drawing/2010/main">
        <mc:Choice Requires="a14">
          <p:sp>
            <p:nvSpPr>
              <p:cNvPr id="2" name="Object 5">
                <a:extLst>
                  <a:ext uri="{FF2B5EF4-FFF2-40B4-BE49-F238E27FC236}">
                    <a16:creationId xmlns:a16="http://schemas.microsoft.com/office/drawing/2014/main" id="{FA71A9E9-658B-F9E9-7DE1-1E6E41A9BCD4}"/>
                  </a:ext>
                </a:extLst>
              </p:cNvPr>
              <p:cNvSpPr txBox="1"/>
              <p:nvPr/>
            </p:nvSpPr>
            <p:spPr bwMode="auto">
              <a:xfrm>
                <a:off x="1447800" y="3947160"/>
                <a:ext cx="6574972" cy="10080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en-US" sz="2400" i="1">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𝑃</m:t>
                          </m:r>
                        </m:e>
                      </m:acc>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rgbClr val="000000"/>
                          </a:solidFill>
                          <a:latin typeface="Cambria Math" panose="02040503050406030204" pitchFamily="18" charset="0"/>
                        </a:rPr>
                        <m:t>=</m:t>
                      </m:r>
                    </m:oMath>
                  </m:oMathPara>
                </a14:m>
                <a:endParaRPr lang="en-US" sz="2400" i="1" dirty="0">
                  <a:solidFill>
                    <a:srgbClr val="000000"/>
                  </a:solidFill>
                  <a:latin typeface="Cambria Math" panose="02040503050406030204" pitchFamily="18" charset="0"/>
                </a:endParaRPr>
              </a:p>
              <a:p>
                <a:pPr>
                  <a:lnSpc>
                    <a:spcPct val="150000"/>
                  </a:lnSpc>
                  <a:spcBef>
                    <a:spcPts val="600"/>
                  </a:spcBef>
                </a:pPr>
                <a14:m>
                  <m:oMathPara xmlns:m="http://schemas.openxmlformats.org/officeDocument/2006/math">
                    <m:oMathParaPr>
                      <m:jc m:val="left"/>
                    </m:oMathParaPr>
                    <m:oMath xmlns:m="http://schemas.openxmlformats.org/officeDocument/2006/math">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1</m:t>
                          </m:r>
                        </m:sub>
                      </m:sSub>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2</m:t>
                          </m:r>
                        </m:sub>
                      </m:sSub>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3</m:t>
                          </m:r>
                        </m:sub>
                      </m:sSub>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d>
                    </m:oMath>
                  </m:oMathPara>
                </a14:m>
                <a:endParaRPr lang="en-US" sz="2400" dirty="0"/>
              </a:p>
            </p:txBody>
          </p:sp>
        </mc:Choice>
        <mc:Fallback xmlns="">
          <p:sp>
            <p:nvSpPr>
              <p:cNvPr id="2" name="Object 5">
                <a:extLst>
                  <a:ext uri="{FF2B5EF4-FFF2-40B4-BE49-F238E27FC236}">
                    <a16:creationId xmlns:a16="http://schemas.microsoft.com/office/drawing/2014/main" id="{FA71A9E9-658B-F9E9-7DE1-1E6E41A9BCD4}"/>
                  </a:ext>
                </a:extLst>
              </p:cNvPr>
              <p:cNvSpPr txBox="1">
                <a:spLocks noRot="1" noChangeAspect="1" noMove="1" noResize="1" noEditPoints="1" noAdjustHandles="1" noChangeArrowheads="1" noChangeShapeType="1" noTextEdit="1"/>
              </p:cNvSpPr>
              <p:nvPr/>
            </p:nvSpPr>
            <p:spPr bwMode="auto">
              <a:xfrm>
                <a:off x="1447800" y="3947160"/>
                <a:ext cx="6574972" cy="100800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矩形 2">
                <a:extLst>
                  <a:ext uri="{FF2B5EF4-FFF2-40B4-BE49-F238E27FC236}">
                    <a16:creationId xmlns:a16="http://schemas.microsoft.com/office/drawing/2014/main" id="{14D3C091-E346-49D2-857E-5B09E0E0AD48}"/>
                  </a:ext>
                </a:extLst>
              </p:cNvPr>
              <p:cNvSpPr/>
              <p:nvPr/>
            </p:nvSpPr>
            <p:spPr>
              <a:xfrm>
                <a:off x="8082804" y="3948593"/>
                <a:ext cx="2588273" cy="457200"/>
              </a:xfrm>
              <a:prstGeom prst="rect">
                <a:avLst/>
              </a:prstGeom>
              <a:solidFill>
                <a:srgbClr val="CCECFF"/>
              </a:solid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1</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2</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𝜆</m:t>
                          </m:r>
                        </m:e>
                        <m:sub>
                          <m:r>
                            <a:rPr lang="en-US" sz="2400" i="1">
                              <a:latin typeface="Cambria Math" panose="02040503050406030204" pitchFamily="18" charset="0"/>
                            </a:rPr>
                            <m:t>3</m:t>
                          </m:r>
                        </m:sub>
                      </m:sSub>
                      <m:r>
                        <a:rPr lang="en-US" sz="2400" i="1">
                          <a:latin typeface="Cambria Math" panose="02040503050406030204" pitchFamily="18" charset="0"/>
                        </a:rPr>
                        <m:t>=1)</m:t>
                      </m:r>
                    </m:oMath>
                  </m:oMathPara>
                </a14:m>
                <a:endParaRPr lang="en-US" dirty="0"/>
              </a:p>
            </p:txBody>
          </p:sp>
        </mc:Choice>
        <mc:Fallback xmlns="">
          <p:sp>
            <p:nvSpPr>
              <p:cNvPr id="4" name="矩形 2">
                <a:extLst>
                  <a:ext uri="{FF2B5EF4-FFF2-40B4-BE49-F238E27FC236}">
                    <a16:creationId xmlns:a16="http://schemas.microsoft.com/office/drawing/2014/main" id="{14D3C091-E346-49D2-857E-5B09E0E0AD48}"/>
                  </a:ext>
                </a:extLst>
              </p:cNvPr>
              <p:cNvSpPr>
                <a:spLocks noRot="1" noChangeAspect="1" noMove="1" noResize="1" noEditPoints="1" noAdjustHandles="1" noChangeArrowheads="1" noChangeShapeType="1" noTextEdit="1"/>
              </p:cNvSpPr>
              <p:nvPr/>
            </p:nvSpPr>
            <p:spPr>
              <a:xfrm>
                <a:off x="8082804" y="3948593"/>
                <a:ext cx="2588273" cy="457200"/>
              </a:xfrm>
              <a:prstGeom prst="rect">
                <a:avLst/>
              </a:prstGeom>
              <a:blipFill>
                <a:blip r:embed="rId4"/>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5">
                <a:extLst>
                  <a:ext uri="{FF2B5EF4-FFF2-40B4-BE49-F238E27FC236}">
                    <a16:creationId xmlns:a16="http://schemas.microsoft.com/office/drawing/2014/main" id="{88F681A4-1F0B-EA7A-759F-3CF1D95A2353}"/>
                  </a:ext>
                </a:extLst>
              </p:cNvPr>
              <p:cNvSpPr txBox="1"/>
              <p:nvPr/>
            </p:nvSpPr>
            <p:spPr bwMode="auto">
              <a:xfrm>
                <a:off x="1447800" y="5377560"/>
                <a:ext cx="7391400" cy="10080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acc>
                        <m:accPr>
                          <m:chr m:val="̂"/>
                          <m:ctrlPr>
                            <a:rPr lang="en-US" sz="2400" i="1" smtClean="0">
                              <a:solidFill>
                                <a:srgbClr val="000000"/>
                              </a:solidFill>
                              <a:latin typeface="Cambria Math" panose="02040503050406030204" pitchFamily="18" charset="0"/>
                            </a:rPr>
                          </m:ctrlPr>
                        </m:accPr>
                        <m:e>
                          <m:r>
                            <a:rPr lang="en-US" sz="2400" i="1">
                              <a:solidFill>
                                <a:srgbClr val="000000"/>
                              </a:solidFill>
                              <a:latin typeface="Cambria Math" panose="02040503050406030204" pitchFamily="18" charset="0"/>
                            </a:rPr>
                            <m:t>𝑃</m:t>
                          </m:r>
                        </m:e>
                      </m:acc>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1</m:t>
                          </m:r>
                        </m:sub>
                      </m:sSub>
                      <m:d>
                        <m:dPr>
                          <m:ctrlPr>
                            <a:rPr lang="en-US" sz="2400" b="0" i="1" smtClean="0">
                              <a:solidFill>
                                <a:schemeClr val="tx1"/>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chemeClr val="tx1"/>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b="0" i="1" smtClean="0">
                          <a:solidFill>
                            <a:srgbClr val="000000"/>
                          </a:solidFill>
                          <a:latin typeface="Cambria Math" panose="02040503050406030204" pitchFamily="18" charset="0"/>
                        </a:rPr>
                        <m:t> </m:t>
                      </m:r>
                    </m:oMath>
                  </m:oMathPara>
                </a14:m>
                <a:endParaRPr lang="en-US" sz="2400" b="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b="0" i="1" smtClean="0">
                              <a:solidFill>
                                <a:srgbClr val="FF0000"/>
                              </a:solidFill>
                              <a:latin typeface="Cambria Math" panose="02040503050406030204" pitchFamily="18" charset="0"/>
                            </a:rPr>
                            <m:t> </m:t>
                          </m:r>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2</m:t>
                          </m:r>
                        </m:sub>
                      </m:sSub>
                      <m:r>
                        <a:rPr lang="en-US" sz="2400" i="1">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latin typeface="Cambria Math" panose="02040503050406030204" pitchFamily="18" charset="0"/>
                        </a:rPr>
                        <m:t>)</m:t>
                      </m:r>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e>
                      </m:d>
                      <m:r>
                        <a:rPr lang="en-US" sz="2400" i="1">
                          <a:solidFill>
                            <a:srgbClr val="000000"/>
                          </a:solidFill>
                          <a:latin typeface="Cambria Math" panose="02040503050406030204" pitchFamily="18" charset="0"/>
                        </a:rPr>
                        <m:t>+</m:t>
                      </m:r>
                      <m:sSub>
                        <m:sSubPr>
                          <m:ctrlPr>
                            <a:rPr lang="en-US"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𝜆</m:t>
                          </m:r>
                        </m:e>
                        <m:sub>
                          <m:r>
                            <a:rPr lang="en-US" sz="2400" i="1">
                              <a:solidFill>
                                <a:srgbClr val="FF0000"/>
                              </a:solidFill>
                              <a:latin typeface="Cambria Math" panose="02040503050406030204" pitchFamily="18" charset="0"/>
                            </a:rPr>
                            <m:t>3</m:t>
                          </m:r>
                        </m:sub>
                      </m:sSub>
                      <m:sSub>
                        <m:sSubPr>
                          <m:ctrlPr>
                            <a:rPr lang="en-US" sz="2400" i="1">
                              <a:solidFill>
                                <a:srgbClr val="000000"/>
                              </a:solidFill>
                              <a:latin typeface="Cambria Math" panose="02040503050406030204" pitchFamily="18" charset="0"/>
                            </a:rPr>
                          </m:ctrlPr>
                        </m:sSubPr>
                        <m:e>
                          <m:r>
                            <a:rPr lang="en-US" altLang="zh-CN" sz="2400" b="0" i="1" smtClean="0">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altLang="zh-CN" sz="2400" b="0" i="1" smtClean="0">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d>
                    </m:oMath>
                  </m:oMathPara>
                </a14:m>
                <a:endParaRPr lang="en-US" sz="2400" dirty="0"/>
              </a:p>
            </p:txBody>
          </p:sp>
        </mc:Choice>
        <mc:Fallback xmlns="">
          <p:sp>
            <p:nvSpPr>
              <p:cNvPr id="5" name="Object 5">
                <a:extLst>
                  <a:ext uri="{FF2B5EF4-FFF2-40B4-BE49-F238E27FC236}">
                    <a16:creationId xmlns:a16="http://schemas.microsoft.com/office/drawing/2014/main" id="{88F681A4-1F0B-EA7A-759F-3CF1D95A2353}"/>
                  </a:ext>
                </a:extLst>
              </p:cNvPr>
              <p:cNvSpPr txBox="1">
                <a:spLocks noRot="1" noChangeAspect="1" noMove="1" noResize="1" noEditPoints="1" noAdjustHandles="1" noChangeArrowheads="1" noChangeShapeType="1" noTextEdit="1"/>
              </p:cNvSpPr>
              <p:nvPr/>
            </p:nvSpPr>
            <p:spPr bwMode="auto">
              <a:xfrm>
                <a:off x="1447800" y="5377560"/>
                <a:ext cx="7391400" cy="1008000"/>
              </a:xfrm>
              <a:prstGeom prst="rect">
                <a:avLst/>
              </a:prstGeom>
              <a:blipFill>
                <a:blip r:embed="rId5"/>
                <a:stretch>
                  <a:fillRect l="-83"/>
                </a:stretch>
              </a:blipFill>
              <a:ln>
                <a:noFill/>
              </a:ln>
              <a:effectLst/>
            </p:spPr>
            <p:txBody>
              <a:bodyPr/>
              <a:lstStyle/>
              <a:p>
                <a:r>
                  <a:rPr lang="en-US">
                    <a:noFill/>
                  </a:rPr>
                  <a:t> </a:t>
                </a:r>
              </a:p>
            </p:txBody>
          </p:sp>
        </mc:Fallback>
      </mc:AlternateContent>
      <p:sp>
        <p:nvSpPr>
          <p:cNvPr id="6" name="AutoShape 13">
            <a:extLst>
              <a:ext uri="{FF2B5EF4-FFF2-40B4-BE49-F238E27FC236}">
                <a16:creationId xmlns:a16="http://schemas.microsoft.com/office/drawing/2014/main" id="{8AB22318-4C9C-7C2B-BB09-F8760C019EE6}"/>
              </a:ext>
            </a:extLst>
          </p:cNvPr>
          <p:cNvSpPr>
            <a:spLocks noChangeArrowheads="1"/>
          </p:cNvSpPr>
          <p:nvPr/>
        </p:nvSpPr>
        <p:spPr bwMode="auto">
          <a:xfrm>
            <a:off x="8308327" y="4632960"/>
            <a:ext cx="1978673" cy="822960"/>
          </a:xfrm>
          <a:prstGeom prst="wedgeRoundRectCallout">
            <a:avLst>
              <a:gd name="adj1" fmla="val -64282"/>
              <a:gd name="adj2" fmla="val -44442"/>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Context-Independent</a:t>
            </a:r>
          </a:p>
        </p:txBody>
      </p:sp>
      <p:sp>
        <p:nvSpPr>
          <p:cNvPr id="7" name="AutoShape 13">
            <a:extLst>
              <a:ext uri="{FF2B5EF4-FFF2-40B4-BE49-F238E27FC236}">
                <a16:creationId xmlns:a16="http://schemas.microsoft.com/office/drawing/2014/main" id="{A03D5940-4684-CA59-C4C9-CC2510CF71D8}"/>
              </a:ext>
            </a:extLst>
          </p:cNvPr>
          <p:cNvSpPr>
            <a:spLocks noChangeArrowheads="1"/>
          </p:cNvSpPr>
          <p:nvPr/>
        </p:nvSpPr>
        <p:spPr bwMode="auto">
          <a:xfrm>
            <a:off x="9108000" y="5631316"/>
            <a:ext cx="1676400" cy="822960"/>
          </a:xfrm>
          <a:prstGeom prst="wedgeRoundRectCallout">
            <a:avLst>
              <a:gd name="adj1" fmla="val -65801"/>
              <a:gd name="adj2" fmla="val 932"/>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Context-Dependent</a:t>
            </a:r>
          </a:p>
        </p:txBody>
      </p:sp>
    </p:spTree>
    <p:extLst>
      <p:ext uri="{BB962C8B-B14F-4D97-AF65-F5344CB8AC3E}">
        <p14:creationId xmlns:p14="http://schemas.microsoft.com/office/powerpoint/2010/main" val="79008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18" presetClass="entr" presetSubtype="9"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trips(upLeft)">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765BDB31-4C15-43A0-A0E2-7E97ACD1D86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07AD5432-3353-4936-BCCF-977FA203108A}" type="slidenum">
              <a:rPr kumimoji="0" lang="zh-TW" altLang="en-US" sz="1200">
                <a:latin typeface="+mn-lt"/>
              </a:rPr>
              <a:pPr/>
              <a:t>33</a:t>
            </a:fld>
            <a:endParaRPr kumimoji="0" lang="en-US" altLang="zh-TW" sz="1200">
              <a:latin typeface="+mn-lt"/>
            </a:endParaRPr>
          </a:p>
        </p:txBody>
      </p:sp>
      <p:sp>
        <p:nvSpPr>
          <p:cNvPr id="25603" name="Rectangle 2">
            <a:extLst>
              <a:ext uri="{FF2B5EF4-FFF2-40B4-BE49-F238E27FC236}">
                <a16:creationId xmlns:a16="http://schemas.microsoft.com/office/drawing/2014/main" id="{2DA11274-1391-4315-BD85-2B91688D97F0}"/>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Backoff </a:t>
            </a:r>
            <a:r>
              <a:rPr lang="en-US" altLang="en-US" dirty="0"/>
              <a:t>and Interpolation</a:t>
            </a:r>
            <a:endParaRPr lang="en-US" altLang="zh-CN"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endParaRPr lang="en-US" altLang="en-US" dirty="0"/>
          </a:p>
          <a:p>
            <a:pPr lvl="1" eaLnBrk="1" hangingPunct="1">
              <a:spcBef>
                <a:spcPts val="600"/>
              </a:spcBef>
            </a:pPr>
            <a:r>
              <a:rPr lang="en-US" altLang="en-US" dirty="0"/>
              <a:t>Interpolation works better.</a:t>
            </a:r>
          </a:p>
        </p:txBody>
      </p:sp>
      <p:sp>
        <p:nvSpPr>
          <p:cNvPr id="25604" name="Rectangle 3">
            <a:extLst>
              <a:ext uri="{FF2B5EF4-FFF2-40B4-BE49-F238E27FC236}">
                <a16:creationId xmlns:a16="http://schemas.microsoft.com/office/drawing/2014/main" id="{8945FBD9-89D5-4B46-A1DD-F69B217CCACF}"/>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4" name="矩形 3">
            <a:extLst>
              <a:ext uri="{FF2B5EF4-FFF2-40B4-BE49-F238E27FC236}">
                <a16:creationId xmlns:a16="http://schemas.microsoft.com/office/drawing/2014/main" id="{11FD63C5-AE3B-4095-AA03-5880D6D76996}"/>
              </a:ext>
            </a:extLst>
          </p:cNvPr>
          <p:cNvSpPr/>
          <p:nvPr/>
        </p:nvSpPr>
        <p:spPr>
          <a:xfrm>
            <a:off x="1295400" y="4655403"/>
            <a:ext cx="9906000" cy="830997"/>
          </a:xfrm>
          <a:prstGeom prst="rect">
            <a:avLst/>
          </a:prstGeom>
        </p:spPr>
        <p:txBody>
          <a:bodyPr wrap="square">
            <a:spAutoFit/>
          </a:bodyPr>
          <a:lstStyle/>
          <a:p>
            <a:r>
              <a:rPr lang="en-US" sz="2400" dirty="0">
                <a:latin typeface="Calibri" panose="020F0502020204030204" pitchFamily="34" charset="0"/>
                <a:cs typeface="Calibri" panose="020F0502020204030204" pitchFamily="34" charset="0"/>
              </a:rPr>
              <a:t>One way is to use the Expectation-Maximization (EM) algorithm, an iterative learning algorithm that converges on locally optimal </a:t>
            </a:r>
            <a:r>
              <a:rPr lang="en-US" sz="2400" i="1" dirty="0">
                <a:latin typeface="Calibri" panose="020F0502020204030204" pitchFamily="34" charset="0"/>
                <a:cs typeface="Calibri" panose="020F0502020204030204" pitchFamily="34" charset="0"/>
                <a:sym typeface="Symbol" panose="05050102010706020507" pitchFamily="18" charset="2"/>
              </a:rPr>
              <a:t></a:t>
            </a:r>
            <a:r>
              <a:rPr lang="en-US" sz="2400" dirty="0">
                <a:latin typeface="Calibri" panose="020F0502020204030204" pitchFamily="34" charset="0"/>
                <a:cs typeface="Calibri" panose="020F0502020204030204" pitchFamily="34" charset="0"/>
              </a:rPr>
              <a:t>s.</a:t>
            </a:r>
          </a:p>
        </p:txBody>
      </p:sp>
      <p:grpSp>
        <p:nvGrpSpPr>
          <p:cNvPr id="13" name="Group 12">
            <a:extLst>
              <a:ext uri="{FF2B5EF4-FFF2-40B4-BE49-F238E27FC236}">
                <a16:creationId xmlns:a16="http://schemas.microsoft.com/office/drawing/2014/main" id="{A5878BE2-452D-C4F4-3474-E853E31E64D3}"/>
              </a:ext>
            </a:extLst>
          </p:cNvPr>
          <p:cNvGrpSpPr/>
          <p:nvPr/>
        </p:nvGrpSpPr>
        <p:grpSpPr>
          <a:xfrm>
            <a:off x="1905000" y="2388661"/>
            <a:ext cx="8610600" cy="2107139"/>
            <a:chOff x="5029200" y="4816135"/>
            <a:chExt cx="8610600" cy="2107139"/>
          </a:xfrm>
        </p:grpSpPr>
        <p:sp>
          <p:nvSpPr>
            <p:cNvPr id="6" name="Flowchart: Document 8">
              <a:extLst>
                <a:ext uri="{FF2B5EF4-FFF2-40B4-BE49-F238E27FC236}">
                  <a16:creationId xmlns:a16="http://schemas.microsoft.com/office/drawing/2014/main" id="{F591402A-6586-1C3A-4BB2-A4005D344E89}"/>
                </a:ext>
              </a:extLst>
            </p:cNvPr>
            <p:cNvSpPr>
              <a:spLocks noChangeArrowheads="1"/>
            </p:cNvSpPr>
            <p:nvPr/>
          </p:nvSpPr>
          <p:spPr bwMode="auto">
            <a:xfrm>
              <a:off x="12025284" y="4816135"/>
              <a:ext cx="1614516" cy="984348"/>
            </a:xfrm>
            <a:prstGeom prst="flowChartDocument">
              <a:avLst/>
            </a:prstGeom>
            <a:solidFill>
              <a:srgbClr val="0070C0">
                <a:alpha val="89804"/>
              </a:srgbClr>
            </a:solidFill>
            <a:ln w="9525" algn="ctr">
              <a:solidFill>
                <a:schemeClr val="bg1"/>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en-US" sz="2400" dirty="0">
                  <a:solidFill>
                    <a:srgbClr val="FFFFFF"/>
                  </a:solidFill>
                  <a:latin typeface="Calibri" panose="020F0502020204030204" pitchFamily="34" charset="0"/>
                </a:rPr>
                <a:t>Test Data</a:t>
              </a:r>
            </a:p>
          </p:txBody>
        </p:sp>
        <p:sp>
          <p:nvSpPr>
            <p:cNvPr id="7" name="Flowchart: Document 8">
              <a:extLst>
                <a:ext uri="{FF2B5EF4-FFF2-40B4-BE49-F238E27FC236}">
                  <a16:creationId xmlns:a16="http://schemas.microsoft.com/office/drawing/2014/main" id="{0757B4DF-87FC-684D-8023-3BBC6AF932A2}"/>
                </a:ext>
              </a:extLst>
            </p:cNvPr>
            <p:cNvSpPr>
              <a:spLocks noChangeArrowheads="1"/>
            </p:cNvSpPr>
            <p:nvPr/>
          </p:nvSpPr>
          <p:spPr bwMode="auto">
            <a:xfrm>
              <a:off x="5418282" y="4816135"/>
              <a:ext cx="1614516" cy="984348"/>
            </a:xfrm>
            <a:prstGeom prst="flowChartDocument">
              <a:avLst/>
            </a:prstGeom>
            <a:solidFill>
              <a:srgbClr val="008000">
                <a:alpha val="80000"/>
              </a:srgbClr>
            </a:solidFill>
            <a:ln w="9525" algn="ctr">
              <a:solidFill>
                <a:schemeClr val="bg1"/>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en-US" sz="2400" dirty="0">
                  <a:solidFill>
                    <a:schemeClr val="bg1"/>
                  </a:solidFill>
                  <a:latin typeface="Calibri" panose="020F0502020204030204" pitchFamily="34" charset="0"/>
                </a:rPr>
                <a:t>Training </a:t>
              </a:r>
            </a:p>
            <a:p>
              <a:pPr algn="ctr" eaLnBrk="1" hangingPunct="1"/>
              <a:r>
                <a:rPr lang="en-US" altLang="en-US" sz="2400" dirty="0">
                  <a:solidFill>
                    <a:schemeClr val="bg1"/>
                  </a:solidFill>
                  <a:latin typeface="Calibri" panose="020F0502020204030204" pitchFamily="34" charset="0"/>
                </a:rPr>
                <a:t>Data</a:t>
              </a:r>
            </a:p>
          </p:txBody>
        </p:sp>
        <p:sp>
          <p:nvSpPr>
            <p:cNvPr id="8" name="Flowchart: Document 8">
              <a:extLst>
                <a:ext uri="{FF2B5EF4-FFF2-40B4-BE49-F238E27FC236}">
                  <a16:creationId xmlns:a16="http://schemas.microsoft.com/office/drawing/2014/main" id="{10F0A328-C36F-B83B-6ED3-0BC4D074440A}"/>
                </a:ext>
              </a:extLst>
            </p:cNvPr>
            <p:cNvSpPr>
              <a:spLocks noChangeArrowheads="1"/>
            </p:cNvSpPr>
            <p:nvPr/>
          </p:nvSpPr>
          <p:spPr bwMode="auto">
            <a:xfrm>
              <a:off x="7696200" y="4816135"/>
              <a:ext cx="1614516" cy="984348"/>
            </a:xfrm>
            <a:prstGeom prst="flowChartDocument">
              <a:avLst/>
            </a:prstGeom>
            <a:solidFill>
              <a:srgbClr val="FF0000">
                <a:alpha val="80000"/>
              </a:srgbClr>
            </a:solidFill>
            <a:ln w="9525" algn="ctr">
              <a:solidFill>
                <a:schemeClr val="bg1"/>
              </a:solidFill>
              <a:miter lim="800000"/>
              <a:headEnd/>
              <a:tailEnd/>
            </a:ln>
          </p:spPr>
          <p:txBody>
            <a:bodyPr wrap="none" anchor="ct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lgn="ctr" eaLnBrk="1" hangingPunct="1"/>
              <a:r>
                <a:rPr lang="en-US" altLang="zh-CN" sz="2400" b="1" dirty="0">
                  <a:solidFill>
                    <a:schemeClr val="bg1"/>
                  </a:solidFill>
                  <a:latin typeface="Calibri" panose="020F0502020204030204" pitchFamily="34" charset="0"/>
                </a:rPr>
                <a:t>Held-Out</a:t>
              </a:r>
              <a:r>
                <a:rPr lang="en-US" altLang="en-US" sz="2400" b="1" dirty="0">
                  <a:solidFill>
                    <a:schemeClr val="bg1"/>
                  </a:solidFill>
                  <a:latin typeface="Calibri" panose="020F0502020204030204" pitchFamily="34" charset="0"/>
                </a:rPr>
                <a:t> </a:t>
              </a:r>
            </a:p>
            <a:p>
              <a:pPr algn="ctr" eaLnBrk="1" hangingPunct="1"/>
              <a:r>
                <a:rPr lang="en-US" altLang="en-US" sz="2400" b="1" dirty="0">
                  <a:solidFill>
                    <a:schemeClr val="bg1"/>
                  </a:solidFill>
                  <a:latin typeface="Calibri" panose="020F0502020204030204" pitchFamily="34" charset="0"/>
                </a:rPr>
                <a:t>Data</a:t>
              </a:r>
            </a:p>
          </p:txBody>
        </p:sp>
        <p:sp>
          <p:nvSpPr>
            <p:cNvPr id="10" name="TextBox 9">
              <a:extLst>
                <a:ext uri="{FF2B5EF4-FFF2-40B4-BE49-F238E27FC236}">
                  <a16:creationId xmlns:a16="http://schemas.microsoft.com/office/drawing/2014/main" id="{68C7E100-7E1F-0893-3E15-E008116A737E}"/>
                </a:ext>
              </a:extLst>
            </p:cNvPr>
            <p:cNvSpPr txBox="1"/>
            <p:nvPr/>
          </p:nvSpPr>
          <p:spPr>
            <a:xfrm>
              <a:off x="5029200" y="5907611"/>
              <a:ext cx="2003598" cy="1015663"/>
            </a:xfrm>
            <a:prstGeom prst="rect">
              <a:avLst/>
            </a:prstGeom>
            <a:noFill/>
          </p:spPr>
          <p:txBody>
            <a:bodyPr wrap="square">
              <a:spAutoFit/>
            </a:bodyPr>
            <a:lstStyle/>
            <a:p>
              <a:pPr algn="r"/>
              <a:r>
                <a:rPr lang="en-US" sz="2000" dirty="0">
                  <a:latin typeface="Calibri" panose="020F0502020204030204" pitchFamily="34" charset="0"/>
                  <a:ea typeface="Calibri" panose="020F0502020204030204" pitchFamily="34" charset="0"/>
                  <a:cs typeface="Calibri" panose="020F0502020204030204" pitchFamily="34" charset="0"/>
                </a:rPr>
                <a:t>Fix the </a:t>
              </a:r>
              <a:r>
                <a:rPr lang="en-US" sz="2000" i="1" dirty="0">
                  <a:latin typeface="Calibri" panose="020F0502020204030204" pitchFamily="34" charset="0"/>
                  <a:ea typeface="Calibri" panose="020F0502020204030204" pitchFamily="34" charset="0"/>
                  <a:cs typeface="Calibri" panose="020F0502020204030204" pitchFamily="34" charset="0"/>
                </a:rPr>
                <a:t>N</a:t>
              </a:r>
              <a:r>
                <a:rPr lang="en-US" sz="2000" dirty="0">
                  <a:latin typeface="Calibri" panose="020F0502020204030204" pitchFamily="34" charset="0"/>
                  <a:ea typeface="Calibri" panose="020F0502020204030204" pitchFamily="34" charset="0"/>
                  <a:cs typeface="Calibri" panose="020F0502020204030204" pitchFamily="34" charset="0"/>
                </a:rPr>
                <a:t>-gram probabilities on the training data.</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0948B39-4D7A-264B-8A7F-55B208AE8F5D}"/>
                    </a:ext>
                  </a:extLst>
                </p:cNvPr>
                <p:cNvSpPr txBox="1"/>
                <p:nvPr/>
              </p:nvSpPr>
              <p:spPr>
                <a:xfrm>
                  <a:off x="7620000" y="5907611"/>
                  <a:ext cx="3962400" cy="1015663"/>
                </a:xfrm>
                <a:prstGeom prst="rect">
                  <a:avLst/>
                </a:prstGeom>
                <a:noFill/>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Then search for the </a:t>
                  </a:r>
                  <a14:m>
                    <m:oMath xmlns:m="http://schemas.openxmlformats.org/officeDocument/2006/math">
                      <m:r>
                        <a:rPr lang="en-US" sz="2000" i="1" smtClean="0">
                          <a:solidFill>
                            <a:srgbClr val="FF0000"/>
                          </a:solidFill>
                          <a:latin typeface="Cambria Math" panose="02040503050406030204" pitchFamily="18" charset="0"/>
                          <a:ea typeface="Cambria Math" panose="02040503050406030204" pitchFamily="18" charset="0"/>
                        </a:rPr>
                        <m:t>𝜆</m:t>
                      </m:r>
                    </m:oMath>
                  </a14:m>
                  <a:r>
                    <a:rPr lang="en-US" sz="2000" dirty="0">
                      <a:latin typeface="Calibri" panose="020F0502020204030204" pitchFamily="34" charset="0"/>
                      <a:ea typeface="Calibri" panose="020F0502020204030204" pitchFamily="34" charset="0"/>
                      <a:cs typeface="Calibri" panose="020F0502020204030204" pitchFamily="34" charset="0"/>
                    </a:rPr>
                    <a:t> values that give us the highest probability of the held-out set.</a:t>
                  </a:r>
                </a:p>
              </p:txBody>
            </p:sp>
          </mc:Choice>
          <mc:Fallback xmlns="">
            <p:sp>
              <p:nvSpPr>
                <p:cNvPr id="11" name="TextBox 10">
                  <a:extLst>
                    <a:ext uri="{FF2B5EF4-FFF2-40B4-BE49-F238E27FC236}">
                      <a16:creationId xmlns:a16="http://schemas.microsoft.com/office/drawing/2014/main" id="{20948B39-4D7A-264B-8A7F-55B208AE8F5D}"/>
                    </a:ext>
                  </a:extLst>
                </p:cNvPr>
                <p:cNvSpPr txBox="1">
                  <a:spLocks noRot="1" noChangeAspect="1" noMove="1" noResize="1" noEditPoints="1" noAdjustHandles="1" noChangeArrowheads="1" noChangeShapeType="1" noTextEdit="1"/>
                </p:cNvSpPr>
                <p:nvPr/>
              </p:nvSpPr>
              <p:spPr>
                <a:xfrm>
                  <a:off x="7620000" y="5907611"/>
                  <a:ext cx="3962400" cy="1015663"/>
                </a:xfrm>
                <a:prstGeom prst="rect">
                  <a:avLst/>
                </a:prstGeom>
                <a:blipFill>
                  <a:blip r:embed="rId3"/>
                  <a:stretch>
                    <a:fillRect l="-1692" t="-2994" r="-2615" b="-9581"/>
                  </a:stretch>
                </a:blipFill>
              </p:spPr>
              <p:txBody>
                <a:bodyPr/>
                <a:lstStyle/>
                <a:p>
                  <a:r>
                    <a:rPr lang="en-US">
                      <a:noFill/>
                    </a:rPr>
                    <a:t> </a:t>
                  </a:r>
                </a:p>
              </p:txBody>
            </p:sp>
          </mc:Fallback>
        </mc:AlternateContent>
      </p:grpSp>
    </p:spTree>
    <p:extLst>
      <p:ext uri="{BB962C8B-B14F-4D97-AF65-F5344CB8AC3E}">
        <p14:creationId xmlns:p14="http://schemas.microsoft.com/office/powerpoint/2010/main" val="16363032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34</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Unknown Word (Out of Vocabulary (OOV)) Problem</a:t>
            </a:r>
            <a:endParaRPr lang="en-US" altLang="en-US" dirty="0"/>
          </a:p>
          <a:p>
            <a:pPr lvl="1" eaLnBrk="1" hangingPunct="1">
              <a:spcBef>
                <a:spcPts val="600"/>
              </a:spcBef>
            </a:pPr>
            <a:r>
              <a:rPr lang="en-US" altLang="en-US" dirty="0"/>
              <a:t>Question: What about words we have never see before?</a:t>
            </a:r>
          </a:p>
          <a:p>
            <a:pPr marL="457200" lvl="1" indent="0" eaLnBrk="1" hangingPunct="1">
              <a:spcBef>
                <a:spcPts val="600"/>
              </a:spcBef>
              <a:buNone/>
            </a:pPr>
            <a:r>
              <a:rPr lang="en-US" altLang="en-US" dirty="0"/>
              <a:t>There is no way back! </a:t>
            </a:r>
          </a:p>
          <a:p>
            <a:pPr lvl="1" eaLnBrk="1" hangingPunct="1">
              <a:spcBef>
                <a:spcPts val="600"/>
              </a:spcBef>
            </a:pPr>
            <a:endParaRPr lang="en-US" altLang="en-US" dirty="0"/>
          </a:p>
          <a:p>
            <a:pPr lvl="1" eaLnBrk="1" hangingPunct="1">
              <a:spcBef>
                <a:spcPts val="600"/>
              </a:spcBef>
            </a:pP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a:t>N</a:t>
            </a:r>
            <a:r>
              <a:rPr lang="en-US" altLang="zh-CN" sz="4000"/>
              <a:t>-Gram Language Models</a:t>
            </a:r>
            <a:endParaRPr lang="en-US" altLang="zh-CN" sz="4000" dirty="0"/>
          </a:p>
        </p:txBody>
      </p:sp>
      <p:grpSp>
        <p:nvGrpSpPr>
          <p:cNvPr id="2" name="Group 1">
            <a:extLst>
              <a:ext uri="{FF2B5EF4-FFF2-40B4-BE49-F238E27FC236}">
                <a16:creationId xmlns:a16="http://schemas.microsoft.com/office/drawing/2014/main" id="{2CAE0A6D-DDDC-2C73-5B5A-70FB3FB0809A}"/>
              </a:ext>
            </a:extLst>
          </p:cNvPr>
          <p:cNvGrpSpPr/>
          <p:nvPr/>
        </p:nvGrpSpPr>
        <p:grpSpPr>
          <a:xfrm>
            <a:off x="2582779" y="3190301"/>
            <a:ext cx="2286000" cy="2366226"/>
            <a:chOff x="3124200" y="4339374"/>
            <a:chExt cx="2286000" cy="2366226"/>
          </a:xfrm>
        </p:grpSpPr>
        <p:sp>
          <p:nvSpPr>
            <p:cNvPr id="3" name="TextBox 2">
              <a:extLst>
                <a:ext uri="{FF2B5EF4-FFF2-40B4-BE49-F238E27FC236}">
                  <a16:creationId xmlns:a16="http://schemas.microsoft.com/office/drawing/2014/main" id="{19D3D950-E7AF-A4CC-1426-A53FF15F40C6}"/>
                </a:ext>
              </a:extLst>
            </p:cNvPr>
            <p:cNvSpPr txBox="1"/>
            <p:nvPr/>
          </p:nvSpPr>
          <p:spPr>
            <a:xfrm>
              <a:off x="3124200" y="5874603"/>
              <a:ext cx="2286000" cy="830997"/>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Data Sparseness (</a:t>
              </a:r>
              <a:r>
                <a:rPr lang="en-US" sz="2400" i="1" dirty="0">
                  <a:latin typeface="Calibri" panose="020F0502020204030204" pitchFamily="34" charset="0"/>
                  <a:ea typeface="Calibri" panose="020F0502020204030204" pitchFamily="34" charset="0"/>
                  <a:cs typeface="Calibri" panose="020F0502020204030204" pitchFamily="34" charset="0"/>
                </a:rPr>
                <a:t>N</a:t>
              </a:r>
              <a:r>
                <a:rPr lang="en-US" sz="2400" dirty="0">
                  <a:latin typeface="Calibri" panose="020F0502020204030204" pitchFamily="34" charset="0"/>
                  <a:ea typeface="Calibri" panose="020F0502020204030204" pitchFamily="34" charset="0"/>
                  <a:cs typeface="Calibri" panose="020F0502020204030204" pitchFamily="34" charset="0"/>
                </a:rPr>
                <a:t>-Gram)</a:t>
              </a:r>
            </a:p>
          </p:txBody>
        </p:sp>
        <p:pic>
          <p:nvPicPr>
            <p:cNvPr id="4" name="Picture 3">
              <a:extLst>
                <a:ext uri="{FF2B5EF4-FFF2-40B4-BE49-F238E27FC236}">
                  <a16:creationId xmlns:a16="http://schemas.microsoft.com/office/drawing/2014/main" id="{0F103E97-B105-7DBF-082A-8241750C59D4}"/>
                </a:ext>
              </a:extLst>
            </p:cNvPr>
            <p:cNvPicPr>
              <a:picLocks noChangeAspect="1"/>
            </p:cNvPicPr>
            <p:nvPr/>
          </p:nvPicPr>
          <p:blipFill>
            <a:blip r:embed="rId3"/>
            <a:stretch>
              <a:fillRect/>
            </a:stretch>
          </p:blipFill>
          <p:spPr>
            <a:xfrm>
              <a:off x="3279943" y="4339374"/>
              <a:ext cx="1974513" cy="1486044"/>
            </a:xfrm>
            <a:prstGeom prst="rect">
              <a:avLst/>
            </a:prstGeom>
          </p:spPr>
        </p:pic>
      </p:grpSp>
      <p:grpSp>
        <p:nvGrpSpPr>
          <p:cNvPr id="5" name="Group 4">
            <a:extLst>
              <a:ext uri="{FF2B5EF4-FFF2-40B4-BE49-F238E27FC236}">
                <a16:creationId xmlns:a16="http://schemas.microsoft.com/office/drawing/2014/main" id="{3D0AF866-07ED-84A1-8181-127F3B95FB7D}"/>
              </a:ext>
            </a:extLst>
          </p:cNvPr>
          <p:cNvGrpSpPr/>
          <p:nvPr/>
        </p:nvGrpSpPr>
        <p:grpSpPr>
          <a:xfrm>
            <a:off x="6934200" y="3266500"/>
            <a:ext cx="2286000" cy="2296100"/>
            <a:chOff x="6104021" y="2743199"/>
            <a:chExt cx="2286000" cy="2296100"/>
          </a:xfrm>
        </p:grpSpPr>
        <p:sp>
          <p:nvSpPr>
            <p:cNvPr id="6" name="TextBox 5">
              <a:extLst>
                <a:ext uri="{FF2B5EF4-FFF2-40B4-BE49-F238E27FC236}">
                  <a16:creationId xmlns:a16="http://schemas.microsoft.com/office/drawing/2014/main" id="{7EF2622B-B992-8616-E410-F9F781B5F191}"/>
                </a:ext>
              </a:extLst>
            </p:cNvPr>
            <p:cNvSpPr txBox="1"/>
            <p:nvPr/>
          </p:nvSpPr>
          <p:spPr>
            <a:xfrm>
              <a:off x="6104021" y="4208302"/>
              <a:ext cx="2286000" cy="830997"/>
            </a:xfrm>
            <a:prstGeom prst="rect">
              <a:avLst/>
            </a:prstGeom>
            <a:noFill/>
          </p:spPr>
          <p:txBody>
            <a:bodyPr wrap="square" rtlCol="0">
              <a:spAutoFit/>
            </a:bodyPr>
            <a:lstStyle/>
            <a:p>
              <a:pPr algn="ctr"/>
              <a:r>
                <a:rPr lang="en-US" sz="2400" dirty="0">
                  <a:latin typeface="Calibri" panose="020F0502020204030204" pitchFamily="34" charset="0"/>
                  <a:ea typeface="Calibri" panose="020F0502020204030204" pitchFamily="34" charset="0"/>
                  <a:cs typeface="Calibri" panose="020F0502020204030204" pitchFamily="34" charset="0"/>
                </a:rPr>
                <a:t>Unknown Word (Uni-Gram)</a:t>
              </a:r>
            </a:p>
          </p:txBody>
        </p:sp>
        <p:pic>
          <p:nvPicPr>
            <p:cNvPr id="7" name="Picture 6">
              <a:extLst>
                <a:ext uri="{FF2B5EF4-FFF2-40B4-BE49-F238E27FC236}">
                  <a16:creationId xmlns:a16="http://schemas.microsoft.com/office/drawing/2014/main" id="{494262EE-B1D6-B962-096F-47514E2549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61081" y="2743199"/>
              <a:ext cx="1792319" cy="1371599"/>
            </a:xfrm>
            <a:prstGeom prst="rect">
              <a:avLst/>
            </a:prstGeom>
          </p:spPr>
        </p:pic>
      </p:grpSp>
      <p:sp>
        <p:nvSpPr>
          <p:cNvPr id="8" name="Freeform: Shape 7">
            <a:extLst>
              <a:ext uri="{FF2B5EF4-FFF2-40B4-BE49-F238E27FC236}">
                <a16:creationId xmlns:a16="http://schemas.microsoft.com/office/drawing/2014/main" id="{32C35356-54D6-BAC2-EF45-482F8B0DB11A}"/>
              </a:ext>
            </a:extLst>
          </p:cNvPr>
          <p:cNvSpPr/>
          <p:nvPr/>
        </p:nvSpPr>
        <p:spPr bwMode="auto">
          <a:xfrm>
            <a:off x="5097379" y="3527061"/>
            <a:ext cx="1676401" cy="882440"/>
          </a:xfrm>
          <a:custGeom>
            <a:avLst/>
            <a:gdLst>
              <a:gd name="connsiteX0" fmla="*/ 0 w 1840230"/>
              <a:gd name="connsiteY0" fmla="*/ 78335 h 1885753"/>
              <a:gd name="connsiteX1" fmla="*/ 674370 w 1840230"/>
              <a:gd name="connsiteY1" fmla="*/ 89765 h 1885753"/>
              <a:gd name="connsiteX2" fmla="*/ 1188720 w 1840230"/>
              <a:gd name="connsiteY2" fmla="*/ 272645 h 1885753"/>
              <a:gd name="connsiteX3" fmla="*/ 1280160 w 1840230"/>
              <a:gd name="connsiteY3" fmla="*/ 352655 h 1885753"/>
              <a:gd name="connsiteX4" fmla="*/ 1325880 w 1840230"/>
              <a:gd name="connsiteY4" fmla="*/ 512675 h 1885753"/>
              <a:gd name="connsiteX5" fmla="*/ 1108710 w 1840230"/>
              <a:gd name="connsiteY5" fmla="*/ 764135 h 1885753"/>
              <a:gd name="connsiteX6" fmla="*/ 491490 w 1840230"/>
              <a:gd name="connsiteY6" fmla="*/ 1175615 h 1885753"/>
              <a:gd name="connsiteX7" fmla="*/ 400050 w 1840230"/>
              <a:gd name="connsiteY7" fmla="*/ 1267055 h 1885753"/>
              <a:gd name="connsiteX8" fmla="*/ 320040 w 1840230"/>
              <a:gd name="connsiteY8" fmla="*/ 1335635 h 1885753"/>
              <a:gd name="connsiteX9" fmla="*/ 262890 w 1840230"/>
              <a:gd name="connsiteY9" fmla="*/ 1461365 h 1885753"/>
              <a:gd name="connsiteX10" fmla="*/ 320040 w 1840230"/>
              <a:gd name="connsiteY10" fmla="*/ 1667105 h 1885753"/>
              <a:gd name="connsiteX11" fmla="*/ 422910 w 1840230"/>
              <a:gd name="connsiteY11" fmla="*/ 1724255 h 1885753"/>
              <a:gd name="connsiteX12" fmla="*/ 662940 w 1840230"/>
              <a:gd name="connsiteY12" fmla="*/ 1804265 h 1885753"/>
              <a:gd name="connsiteX13" fmla="*/ 982980 w 1840230"/>
              <a:gd name="connsiteY13" fmla="*/ 1849985 h 1885753"/>
              <a:gd name="connsiteX14" fmla="*/ 1840230 w 1840230"/>
              <a:gd name="connsiteY14" fmla="*/ 1884275 h 1885753"/>
              <a:gd name="connsiteX0" fmla="*/ 0 w 2415474"/>
              <a:gd name="connsiteY0" fmla="*/ 78335 h 1885753"/>
              <a:gd name="connsiteX1" fmla="*/ 674370 w 2415474"/>
              <a:gd name="connsiteY1" fmla="*/ 89765 h 1885753"/>
              <a:gd name="connsiteX2" fmla="*/ 1188720 w 2415474"/>
              <a:gd name="connsiteY2" fmla="*/ 272645 h 1885753"/>
              <a:gd name="connsiteX3" fmla="*/ 1280160 w 2415474"/>
              <a:gd name="connsiteY3" fmla="*/ 352655 h 1885753"/>
              <a:gd name="connsiteX4" fmla="*/ 1325880 w 2415474"/>
              <a:gd name="connsiteY4" fmla="*/ 512675 h 1885753"/>
              <a:gd name="connsiteX5" fmla="*/ 1108710 w 2415474"/>
              <a:gd name="connsiteY5" fmla="*/ 764135 h 1885753"/>
              <a:gd name="connsiteX6" fmla="*/ 491490 w 2415474"/>
              <a:gd name="connsiteY6" fmla="*/ 1175615 h 1885753"/>
              <a:gd name="connsiteX7" fmla="*/ 400050 w 2415474"/>
              <a:gd name="connsiteY7" fmla="*/ 1267055 h 1885753"/>
              <a:gd name="connsiteX8" fmla="*/ 320040 w 2415474"/>
              <a:gd name="connsiteY8" fmla="*/ 1335635 h 1885753"/>
              <a:gd name="connsiteX9" fmla="*/ 262890 w 2415474"/>
              <a:gd name="connsiteY9" fmla="*/ 1461365 h 1885753"/>
              <a:gd name="connsiteX10" fmla="*/ 320040 w 2415474"/>
              <a:gd name="connsiteY10" fmla="*/ 1667105 h 1885753"/>
              <a:gd name="connsiteX11" fmla="*/ 422910 w 2415474"/>
              <a:gd name="connsiteY11" fmla="*/ 1724255 h 1885753"/>
              <a:gd name="connsiteX12" fmla="*/ 662940 w 2415474"/>
              <a:gd name="connsiteY12" fmla="*/ 1804265 h 1885753"/>
              <a:gd name="connsiteX13" fmla="*/ 982980 w 2415474"/>
              <a:gd name="connsiteY13" fmla="*/ 1849985 h 1885753"/>
              <a:gd name="connsiteX14" fmla="*/ 2415474 w 2415474"/>
              <a:gd name="connsiteY14" fmla="*/ 1884276 h 1885753"/>
              <a:gd name="connsiteX0" fmla="*/ 0 w 2894844"/>
              <a:gd name="connsiteY0" fmla="*/ 87288 h 1827234"/>
              <a:gd name="connsiteX1" fmla="*/ 1153740 w 2894844"/>
              <a:gd name="connsiteY1" fmla="*/ 31246 h 1827234"/>
              <a:gd name="connsiteX2" fmla="*/ 1668090 w 2894844"/>
              <a:gd name="connsiteY2" fmla="*/ 214126 h 1827234"/>
              <a:gd name="connsiteX3" fmla="*/ 1759530 w 2894844"/>
              <a:gd name="connsiteY3" fmla="*/ 294136 h 1827234"/>
              <a:gd name="connsiteX4" fmla="*/ 1805250 w 2894844"/>
              <a:gd name="connsiteY4" fmla="*/ 454156 h 1827234"/>
              <a:gd name="connsiteX5" fmla="*/ 1588080 w 2894844"/>
              <a:gd name="connsiteY5" fmla="*/ 705616 h 1827234"/>
              <a:gd name="connsiteX6" fmla="*/ 970860 w 2894844"/>
              <a:gd name="connsiteY6" fmla="*/ 1117096 h 1827234"/>
              <a:gd name="connsiteX7" fmla="*/ 879420 w 2894844"/>
              <a:gd name="connsiteY7" fmla="*/ 1208536 h 1827234"/>
              <a:gd name="connsiteX8" fmla="*/ 799410 w 2894844"/>
              <a:gd name="connsiteY8" fmla="*/ 1277116 h 1827234"/>
              <a:gd name="connsiteX9" fmla="*/ 742260 w 2894844"/>
              <a:gd name="connsiteY9" fmla="*/ 1402846 h 1827234"/>
              <a:gd name="connsiteX10" fmla="*/ 799410 w 2894844"/>
              <a:gd name="connsiteY10" fmla="*/ 1608586 h 1827234"/>
              <a:gd name="connsiteX11" fmla="*/ 902280 w 2894844"/>
              <a:gd name="connsiteY11" fmla="*/ 1665736 h 1827234"/>
              <a:gd name="connsiteX12" fmla="*/ 1142310 w 2894844"/>
              <a:gd name="connsiteY12" fmla="*/ 1745746 h 1827234"/>
              <a:gd name="connsiteX13" fmla="*/ 1462350 w 2894844"/>
              <a:gd name="connsiteY13" fmla="*/ 1791466 h 1827234"/>
              <a:gd name="connsiteX14" fmla="*/ 2894844 w 2894844"/>
              <a:gd name="connsiteY14" fmla="*/ 1825757 h 1827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894844" h="1827234">
                <a:moveTo>
                  <a:pt x="0" y="87288"/>
                </a:moveTo>
                <a:cubicBezTo>
                  <a:pt x="228133" y="-49592"/>
                  <a:pt x="875725" y="10106"/>
                  <a:pt x="1153740" y="31246"/>
                </a:cubicBezTo>
                <a:cubicBezTo>
                  <a:pt x="1431755" y="52386"/>
                  <a:pt x="1523822" y="128634"/>
                  <a:pt x="1668090" y="214126"/>
                </a:cubicBezTo>
                <a:cubicBezTo>
                  <a:pt x="1702933" y="234773"/>
                  <a:pt x="1729050" y="267466"/>
                  <a:pt x="1759530" y="294136"/>
                </a:cubicBezTo>
                <a:cubicBezTo>
                  <a:pt x="1773593" y="326949"/>
                  <a:pt x="1818351" y="412234"/>
                  <a:pt x="1805250" y="454156"/>
                </a:cubicBezTo>
                <a:cubicBezTo>
                  <a:pt x="1783210" y="524684"/>
                  <a:pt x="1620668" y="681915"/>
                  <a:pt x="1588080" y="705616"/>
                </a:cubicBezTo>
                <a:cubicBezTo>
                  <a:pt x="1481459" y="783159"/>
                  <a:pt x="1133575" y="978788"/>
                  <a:pt x="970860" y="1117096"/>
                </a:cubicBezTo>
                <a:cubicBezTo>
                  <a:pt x="938016" y="1145013"/>
                  <a:pt x="910932" y="1179125"/>
                  <a:pt x="879420" y="1208536"/>
                </a:cubicBezTo>
                <a:cubicBezTo>
                  <a:pt x="853741" y="1232503"/>
                  <a:pt x="823039" y="1251125"/>
                  <a:pt x="799410" y="1277116"/>
                </a:cubicBezTo>
                <a:cubicBezTo>
                  <a:pt x="766647" y="1313156"/>
                  <a:pt x="757042" y="1358499"/>
                  <a:pt x="742260" y="1402846"/>
                </a:cubicBezTo>
                <a:cubicBezTo>
                  <a:pt x="761310" y="1471426"/>
                  <a:pt x="762402" y="1547787"/>
                  <a:pt x="799410" y="1608586"/>
                </a:cubicBezTo>
                <a:cubicBezTo>
                  <a:pt x="819806" y="1642093"/>
                  <a:pt x="865859" y="1651168"/>
                  <a:pt x="902280" y="1665736"/>
                </a:cubicBezTo>
                <a:cubicBezTo>
                  <a:pt x="980586" y="1697058"/>
                  <a:pt x="1060020" y="1727273"/>
                  <a:pt x="1142310" y="1745746"/>
                </a:cubicBezTo>
                <a:cubicBezTo>
                  <a:pt x="1247456" y="1769350"/>
                  <a:pt x="1355226" y="1779749"/>
                  <a:pt x="1462350" y="1791466"/>
                </a:cubicBezTo>
                <a:cubicBezTo>
                  <a:pt x="1888679" y="1838096"/>
                  <a:pt x="2455270" y="1825757"/>
                  <a:pt x="2894844" y="1825757"/>
                </a:cubicBezTo>
              </a:path>
            </a:pathLst>
          </a:custGeom>
          <a:noFill/>
          <a:ln w="127000" cap="flat" cmpd="sng" algn="ctr">
            <a:solidFill>
              <a:srgbClr val="3399FF"/>
            </a:solidFill>
            <a:prstDash val="solid"/>
            <a:miter lim="800000"/>
            <a:headEnd type="none" w="med" len="med"/>
            <a:tailEnd type="arrow"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en-US" sz="16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22676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Effect transition="in" filter="wipe(left)">
                                      <p:cBhvr>
                                        <p:cTn id="7" dur="500"/>
                                        <p:tgtEl>
                                          <p:spTgt spid="92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35</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Unknown Word (Out of Vocabulary (OOV)) Problem</a:t>
            </a:r>
            <a:endParaRPr lang="en-US" altLang="en-US" dirty="0"/>
          </a:p>
          <a:p>
            <a:pPr lvl="1" eaLnBrk="1" hangingPunct="1">
              <a:spcBef>
                <a:spcPts val="600"/>
              </a:spcBef>
            </a:pPr>
            <a:r>
              <a:rPr lang="en-GB" altLang="zh-TW" dirty="0"/>
              <a:t>Closed Vocabulary vs. Open Vocabulary </a:t>
            </a:r>
          </a:p>
          <a:p>
            <a:pPr lvl="2" eaLnBrk="1" hangingPunct="1">
              <a:spcBef>
                <a:spcPts val="600"/>
              </a:spcBef>
            </a:pPr>
            <a:r>
              <a:rPr lang="en-GB" altLang="zh-TW" dirty="0">
                <a:solidFill>
                  <a:srgbClr val="FF0000"/>
                </a:solidFill>
              </a:rPr>
              <a:t>Closed Vocabulary</a:t>
            </a:r>
            <a:r>
              <a:rPr lang="en-GB" altLang="zh-TW" dirty="0"/>
              <a:t>: </a:t>
            </a:r>
            <a:r>
              <a:rPr lang="en-US" altLang="en-US" dirty="0"/>
              <a:t>If we know all the words in advanced,</a:t>
            </a:r>
            <a:r>
              <a:rPr lang="zh-CN" altLang="en-US" dirty="0"/>
              <a:t> </a:t>
            </a:r>
            <a:r>
              <a:rPr lang="en-US" altLang="zh-CN" dirty="0"/>
              <a:t>vocabulary </a:t>
            </a:r>
            <a:r>
              <a:rPr lang="en-US" altLang="zh-CN" i="1" dirty="0"/>
              <a:t>V</a:t>
            </a:r>
            <a:r>
              <a:rPr lang="en-US" altLang="zh-CN" dirty="0"/>
              <a:t> is fixed, and there will be no unknown words in the test set.</a:t>
            </a:r>
          </a:p>
          <a:p>
            <a:pPr lvl="2" eaLnBrk="1" hangingPunct="1">
              <a:spcBef>
                <a:spcPts val="600"/>
              </a:spcBef>
            </a:pPr>
            <a:r>
              <a:rPr lang="en-GB" altLang="zh-TW" dirty="0">
                <a:solidFill>
                  <a:srgbClr val="FF0000"/>
                </a:solidFill>
              </a:rPr>
              <a:t>Open Vocabulary</a:t>
            </a:r>
            <a:r>
              <a:rPr lang="en-GB" altLang="zh-TW" dirty="0"/>
              <a:t>: </a:t>
            </a:r>
            <a:r>
              <a:rPr lang="en-US" altLang="zh-TW" dirty="0"/>
              <a:t>Often we don’t know this and will call those unknown words out of vocabulary (OOV) words.</a:t>
            </a:r>
            <a:endParaRPr lang="en-US" altLang="en-US" dirty="0"/>
          </a:p>
          <a:p>
            <a:pPr lvl="1" eaLnBrk="1" hangingPunct="1">
              <a:spcBef>
                <a:spcPts val="600"/>
              </a:spcBef>
            </a:pPr>
            <a:endParaRPr lang="en-US" altLang="en-US" dirty="0"/>
          </a:p>
          <a:p>
            <a:pPr lvl="1" eaLnBrk="1" hangingPunct="1">
              <a:spcBef>
                <a:spcPts val="600"/>
              </a:spcBef>
            </a:pP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a:t>N</a:t>
            </a:r>
            <a:r>
              <a:rPr lang="en-US" altLang="zh-CN" sz="4000"/>
              <a:t>-Gram Language Models</a:t>
            </a:r>
            <a:endParaRPr lang="en-US" altLang="zh-CN" sz="4000" dirty="0"/>
          </a:p>
        </p:txBody>
      </p:sp>
      <p:sp>
        <p:nvSpPr>
          <p:cNvPr id="2" name="Rectangle 1">
            <a:extLst>
              <a:ext uri="{FF2B5EF4-FFF2-40B4-BE49-F238E27FC236}">
                <a16:creationId xmlns:a16="http://schemas.microsoft.com/office/drawing/2014/main" id="{27D38D17-2992-7EE0-8F6E-580D9AFDFAFC}"/>
              </a:ext>
            </a:extLst>
          </p:cNvPr>
          <p:cNvSpPr/>
          <p:nvPr/>
        </p:nvSpPr>
        <p:spPr>
          <a:xfrm>
            <a:off x="800100" y="4724400"/>
            <a:ext cx="10591800" cy="830997"/>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An </a:t>
            </a:r>
            <a:r>
              <a:rPr lang="en-US" sz="2400" dirty="0">
                <a:solidFill>
                  <a:srgbClr val="FF0000"/>
                </a:solidFill>
                <a:latin typeface="Calibri" panose="020F0502020204030204" pitchFamily="34" charset="0"/>
                <a:cs typeface="Calibri" panose="020F0502020204030204" pitchFamily="34" charset="0"/>
              </a:rPr>
              <a:t>open vocabulary system </a:t>
            </a:r>
            <a:r>
              <a:rPr lang="en-US" sz="2400" dirty="0">
                <a:latin typeface="Calibri" panose="020F0502020204030204" pitchFamily="34" charset="0"/>
                <a:cs typeface="Calibri" panose="020F0502020204030204" pitchFamily="34" charset="0"/>
              </a:rPr>
              <a:t>is the one in which  we model these potential unknown words in the test data by adding a pseudo-word called &lt;</a:t>
            </a:r>
            <a:r>
              <a:rPr lang="en-US" sz="2400" dirty="0">
                <a:solidFill>
                  <a:srgbClr val="FF0000"/>
                </a:solidFill>
                <a:latin typeface="Calibri" panose="020F0502020204030204" pitchFamily="34" charset="0"/>
                <a:cs typeface="Calibri" panose="020F0502020204030204" pitchFamily="34" charset="0"/>
              </a:rPr>
              <a:t>UNK</a:t>
            </a:r>
            <a:r>
              <a:rPr lang="en-US" sz="2400" dirty="0">
                <a:latin typeface="Calibri" panose="020F0502020204030204" pitchFamily="34" charset="0"/>
                <a:cs typeface="Calibri" panose="020F0502020204030204" pitchFamily="34" charset="0"/>
              </a:rPr>
              <a:t>&gt; in the training data.</a:t>
            </a:r>
          </a:p>
        </p:txBody>
      </p:sp>
    </p:spTree>
    <p:extLst>
      <p:ext uri="{BB962C8B-B14F-4D97-AF65-F5344CB8AC3E}">
        <p14:creationId xmlns:p14="http://schemas.microsoft.com/office/powerpoint/2010/main" val="4060855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36</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Unknown Word (Out of Vocabulary (OOV)) Problem</a:t>
            </a:r>
            <a:endParaRPr lang="en-US" altLang="en-US" dirty="0"/>
          </a:p>
          <a:p>
            <a:pPr lvl="1" eaLnBrk="1" hangingPunct="1">
              <a:spcBef>
                <a:spcPts val="600"/>
              </a:spcBef>
            </a:pPr>
            <a:r>
              <a:rPr lang="en-US" dirty="0">
                <a:cs typeface="Calibri" panose="020F0502020204030204" pitchFamily="34" charset="0"/>
              </a:rPr>
              <a:t>There are two common ways to train the probabilities of the unknown word models.</a:t>
            </a:r>
          </a:p>
          <a:p>
            <a:pPr lvl="2" eaLnBrk="1" hangingPunct="1">
              <a:spcBef>
                <a:spcPts val="600"/>
              </a:spcBef>
            </a:pPr>
            <a:r>
              <a:rPr lang="en-US" altLang="en-US" dirty="0">
                <a:cs typeface="Calibri" panose="020F0502020204030204" pitchFamily="34" charset="0"/>
              </a:rPr>
              <a:t>(1) Choose a vocabulary; Convert in the training set any word that is not in this set to &lt;UNK&gt;; Estimate the probabilities for &lt;UNK&gt; from its counts just like any other regular word in the training set.</a:t>
            </a:r>
          </a:p>
          <a:p>
            <a:pPr lvl="2" eaLnBrk="1" hangingPunct="1">
              <a:spcBef>
                <a:spcPts val="600"/>
              </a:spcBef>
            </a:pPr>
            <a:r>
              <a:rPr lang="en-US" altLang="en-US" dirty="0">
                <a:cs typeface="Calibri" panose="020F0502020204030204" pitchFamily="34" charset="0"/>
              </a:rPr>
              <a:t>(2) We don’t have a prior vocabulary in advance, but replace words in the training data by &lt;UNK&gt; based on their (low) frequency.</a:t>
            </a: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Tree>
    <p:extLst>
      <p:ext uri="{BB962C8B-B14F-4D97-AF65-F5344CB8AC3E}">
        <p14:creationId xmlns:p14="http://schemas.microsoft.com/office/powerpoint/2010/main" val="31965731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37</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Unknown Word (Out of Vocabulary (OOV)) Problem</a:t>
            </a: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 name="Rectangle 1">
            <a:extLst>
              <a:ext uri="{FF2B5EF4-FFF2-40B4-BE49-F238E27FC236}">
                <a16:creationId xmlns:a16="http://schemas.microsoft.com/office/drawing/2014/main" id="{1AFAAD54-9DC9-212E-687C-166EFBE711BB}"/>
              </a:ext>
            </a:extLst>
          </p:cNvPr>
          <p:cNvSpPr/>
          <p:nvPr/>
        </p:nvSpPr>
        <p:spPr>
          <a:xfrm>
            <a:off x="1295400" y="2362200"/>
            <a:ext cx="9410700" cy="1200329"/>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Note that the exact choice of &lt;UNK&gt; model does have an effect on metrics like perplexity. A language model can achieve low perplexity by choosing a small vocabulary and assigning the unknown word a high probability. </a:t>
            </a:r>
          </a:p>
        </p:txBody>
      </p:sp>
      <p:sp>
        <p:nvSpPr>
          <p:cNvPr id="3" name="Rectangle 2">
            <a:extLst>
              <a:ext uri="{FF2B5EF4-FFF2-40B4-BE49-F238E27FC236}">
                <a16:creationId xmlns:a16="http://schemas.microsoft.com/office/drawing/2014/main" id="{E1E26305-A24C-14EF-87AD-DF14D6A60F74}"/>
              </a:ext>
            </a:extLst>
          </p:cNvPr>
          <p:cNvSpPr/>
          <p:nvPr/>
        </p:nvSpPr>
        <p:spPr>
          <a:xfrm>
            <a:off x="1295400" y="3901017"/>
            <a:ext cx="9829800" cy="830997"/>
          </a:xfrm>
          <a:prstGeom prst="rect">
            <a:avLst/>
          </a:prstGeom>
        </p:spPr>
        <p:txBody>
          <a:bodyPr wrap="square">
            <a:spAutoFit/>
          </a:bodyPr>
          <a:lstStyle/>
          <a:p>
            <a:pPr>
              <a:defRPr/>
            </a:pPr>
            <a:r>
              <a:rPr lang="en-US" sz="2400" dirty="0">
                <a:latin typeface="Calibri" panose="020F0502020204030204" pitchFamily="34" charset="0"/>
                <a:cs typeface="Calibri" panose="020F0502020204030204" pitchFamily="34" charset="0"/>
              </a:rPr>
              <a:t>For this reason, perplexities should only be compared across language models with the </a:t>
            </a:r>
            <a:r>
              <a:rPr lang="en-US" sz="2400" dirty="0">
                <a:solidFill>
                  <a:srgbClr val="FF0000"/>
                </a:solidFill>
                <a:latin typeface="Calibri" panose="020F0502020204030204" pitchFamily="34" charset="0"/>
                <a:cs typeface="Calibri" panose="020F0502020204030204" pitchFamily="34" charset="0"/>
              </a:rPr>
              <a:t>same vocabularies</a:t>
            </a:r>
            <a:r>
              <a:rPr lang="en-US" sz="2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8702707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38</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Language Modeling Toolkits</a:t>
            </a:r>
            <a:endParaRPr lang="en-US" altLang="en-US" dirty="0"/>
          </a:p>
          <a:p>
            <a:pPr lvl="1" eaLnBrk="1" hangingPunct="1">
              <a:spcBef>
                <a:spcPts val="600"/>
              </a:spcBef>
            </a:pPr>
            <a:r>
              <a:rPr lang="en-US" sz="2800" dirty="0">
                <a:latin typeface="Calibri" charset="0"/>
              </a:rPr>
              <a:t>SRILM: </a:t>
            </a:r>
            <a:r>
              <a:rPr lang="en-US" sz="2800" dirty="0">
                <a:latin typeface="Calibri" charset="0"/>
                <a:hlinkClick r:id="rId3"/>
              </a:rPr>
              <a:t>http://www.speech.sri.com/projects/srilm/</a:t>
            </a:r>
            <a:endParaRPr lang="en-US" sz="2800" dirty="0">
              <a:latin typeface="Calibri" charset="0"/>
            </a:endParaRPr>
          </a:p>
          <a:p>
            <a:pPr lvl="1" eaLnBrk="1" hangingPunct="1">
              <a:spcBef>
                <a:spcPts val="600"/>
              </a:spcBef>
            </a:pPr>
            <a:r>
              <a:rPr lang="en-US" sz="2800" dirty="0" err="1">
                <a:latin typeface="Calibri" charset="0"/>
              </a:rPr>
              <a:t>KenLM</a:t>
            </a:r>
            <a:r>
              <a:rPr lang="en-US" sz="2800" dirty="0">
                <a:latin typeface="Calibri" charset="0"/>
              </a:rPr>
              <a:t>: </a:t>
            </a:r>
            <a:r>
              <a:rPr lang="en-US" sz="2800" dirty="0">
                <a:latin typeface="Calibri" charset="0"/>
                <a:hlinkClick r:id="rId4"/>
              </a:rPr>
              <a:t>https://kheafield.com/code/kenlm/</a:t>
            </a:r>
            <a:endParaRPr lang="en-US" sz="2800" dirty="0">
              <a:latin typeface="Calibri" charset="0"/>
            </a:endParaRPr>
          </a:p>
          <a:p>
            <a:pPr lvl="1" eaLnBrk="1" hangingPunct="1">
              <a:spcBef>
                <a:spcPts val="0"/>
              </a:spcBef>
            </a:pPr>
            <a:endParaRPr lang="en-US" dirty="0"/>
          </a:p>
          <a:p>
            <a:pPr eaLnBrk="1" hangingPunct="1">
              <a:spcBef>
                <a:spcPts val="600"/>
              </a:spcBef>
            </a:pPr>
            <a:r>
              <a:rPr lang="en-US" dirty="0"/>
              <a:t>Google N-Gram Release (August, 2006) </a:t>
            </a:r>
          </a:p>
          <a:p>
            <a:pPr lvl="1" eaLnBrk="1" hangingPunct="1">
              <a:spcBef>
                <a:spcPts val="600"/>
              </a:spcBef>
            </a:pPr>
            <a:endParaRPr 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grpSp>
        <p:nvGrpSpPr>
          <p:cNvPr id="2" name="组合 4">
            <a:extLst>
              <a:ext uri="{FF2B5EF4-FFF2-40B4-BE49-F238E27FC236}">
                <a16:creationId xmlns:a16="http://schemas.microsoft.com/office/drawing/2014/main" id="{5A5715E1-3EBC-80E7-DC65-91255774C98A}"/>
              </a:ext>
            </a:extLst>
          </p:cNvPr>
          <p:cNvGrpSpPr/>
          <p:nvPr/>
        </p:nvGrpSpPr>
        <p:grpSpPr>
          <a:xfrm>
            <a:off x="1306231" y="4114800"/>
            <a:ext cx="9579538" cy="2344611"/>
            <a:chOff x="760840" y="2013726"/>
            <a:chExt cx="9205153" cy="1953961"/>
          </a:xfrm>
        </p:grpSpPr>
        <p:pic>
          <p:nvPicPr>
            <p:cNvPr id="3" name="图片 5">
              <a:hlinkClick r:id="rId5"/>
              <a:extLst>
                <a:ext uri="{FF2B5EF4-FFF2-40B4-BE49-F238E27FC236}">
                  <a16:creationId xmlns:a16="http://schemas.microsoft.com/office/drawing/2014/main" id="{6A9CDD39-4413-B637-A052-12179E6E05AB}"/>
                </a:ext>
              </a:extLst>
            </p:cNvPr>
            <p:cNvPicPr>
              <a:picLocks noChangeAspect="1"/>
            </p:cNvPicPr>
            <p:nvPr/>
          </p:nvPicPr>
          <p:blipFill>
            <a:blip r:embed="rId6"/>
            <a:stretch>
              <a:fillRect/>
            </a:stretch>
          </p:blipFill>
          <p:spPr>
            <a:xfrm>
              <a:off x="760840" y="2013726"/>
              <a:ext cx="3408958" cy="837178"/>
            </a:xfrm>
            <a:prstGeom prst="rect">
              <a:avLst/>
            </a:prstGeom>
          </p:spPr>
        </p:pic>
        <p:pic>
          <p:nvPicPr>
            <p:cNvPr id="4" name="图片 6">
              <a:extLst>
                <a:ext uri="{FF2B5EF4-FFF2-40B4-BE49-F238E27FC236}">
                  <a16:creationId xmlns:a16="http://schemas.microsoft.com/office/drawing/2014/main" id="{09CACFD8-9DD4-9B1B-A5C7-1FAF3E0455F7}"/>
                </a:ext>
              </a:extLst>
            </p:cNvPr>
            <p:cNvPicPr>
              <a:picLocks noChangeAspect="1"/>
            </p:cNvPicPr>
            <p:nvPr/>
          </p:nvPicPr>
          <p:blipFill>
            <a:blip r:embed="rId7"/>
            <a:stretch>
              <a:fillRect/>
            </a:stretch>
          </p:blipFill>
          <p:spPr>
            <a:xfrm>
              <a:off x="4788048" y="2428128"/>
              <a:ext cx="4026397" cy="701419"/>
            </a:xfrm>
            <a:prstGeom prst="rect">
              <a:avLst/>
            </a:prstGeom>
          </p:spPr>
        </p:pic>
        <p:pic>
          <p:nvPicPr>
            <p:cNvPr id="6" name="图片 7">
              <a:extLst>
                <a:ext uri="{FF2B5EF4-FFF2-40B4-BE49-F238E27FC236}">
                  <a16:creationId xmlns:a16="http://schemas.microsoft.com/office/drawing/2014/main" id="{76DBAB8F-28E2-0F06-E1E5-21F1FD45707D}"/>
                </a:ext>
              </a:extLst>
            </p:cNvPr>
            <p:cNvPicPr>
              <a:picLocks noChangeAspect="1"/>
            </p:cNvPicPr>
            <p:nvPr/>
          </p:nvPicPr>
          <p:blipFill>
            <a:blip r:embed="rId8"/>
            <a:stretch>
              <a:fillRect/>
            </a:stretch>
          </p:blipFill>
          <p:spPr>
            <a:xfrm>
              <a:off x="1712726" y="3310330"/>
              <a:ext cx="8253267" cy="657357"/>
            </a:xfrm>
            <a:prstGeom prst="rect">
              <a:avLst/>
            </a:prstGeom>
          </p:spPr>
        </p:pic>
      </p:grpSp>
    </p:spTree>
    <p:extLst>
      <p:ext uri="{BB962C8B-B14F-4D97-AF65-F5344CB8AC3E}">
        <p14:creationId xmlns:p14="http://schemas.microsoft.com/office/powerpoint/2010/main" val="37419450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39</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dirty="0"/>
              <a:t>Google </a:t>
            </a:r>
            <a:r>
              <a:rPr lang="en-US" i="1" dirty="0"/>
              <a:t>N</a:t>
            </a:r>
            <a:r>
              <a:rPr lang="en-US" dirty="0"/>
              <a:t>-Gram Release (August, 2006) </a:t>
            </a:r>
            <a:endParaRPr lang="en-US" altLang="en-US" dirty="0"/>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pic>
        <p:nvPicPr>
          <p:cNvPr id="2" name="图片 7">
            <a:extLst>
              <a:ext uri="{FF2B5EF4-FFF2-40B4-BE49-F238E27FC236}">
                <a16:creationId xmlns:a16="http://schemas.microsoft.com/office/drawing/2014/main" id="{5E562282-FC5B-BE8B-3244-35F9EEF3742C}"/>
              </a:ext>
            </a:extLst>
          </p:cNvPr>
          <p:cNvPicPr>
            <a:picLocks noChangeAspect="1"/>
          </p:cNvPicPr>
          <p:nvPr/>
        </p:nvPicPr>
        <p:blipFill>
          <a:blip r:embed="rId3"/>
          <a:stretch>
            <a:fillRect/>
          </a:stretch>
        </p:blipFill>
        <p:spPr>
          <a:xfrm>
            <a:off x="685800" y="2209800"/>
            <a:ext cx="3791479" cy="1781424"/>
          </a:xfrm>
          <a:prstGeom prst="rect">
            <a:avLst/>
          </a:prstGeom>
        </p:spPr>
      </p:pic>
      <p:grpSp>
        <p:nvGrpSpPr>
          <p:cNvPr id="3" name="Group 2">
            <a:extLst>
              <a:ext uri="{FF2B5EF4-FFF2-40B4-BE49-F238E27FC236}">
                <a16:creationId xmlns:a16="http://schemas.microsoft.com/office/drawing/2014/main" id="{0267CAEF-9D06-0377-53B1-D30215EDAB50}"/>
              </a:ext>
            </a:extLst>
          </p:cNvPr>
          <p:cNvGrpSpPr/>
          <p:nvPr/>
        </p:nvGrpSpPr>
        <p:grpSpPr>
          <a:xfrm>
            <a:off x="4714374" y="2209801"/>
            <a:ext cx="3591426" cy="2362199"/>
            <a:chOff x="4714374" y="2286000"/>
            <a:chExt cx="3591426" cy="2362199"/>
          </a:xfrm>
        </p:grpSpPr>
        <p:pic>
          <p:nvPicPr>
            <p:cNvPr id="4" name="图片 8">
              <a:extLst>
                <a:ext uri="{FF2B5EF4-FFF2-40B4-BE49-F238E27FC236}">
                  <a16:creationId xmlns:a16="http://schemas.microsoft.com/office/drawing/2014/main" id="{F2CECB41-352C-6F61-9D49-D15DA3535B35}"/>
                </a:ext>
              </a:extLst>
            </p:cNvPr>
            <p:cNvPicPr>
              <a:picLocks noChangeAspect="1"/>
            </p:cNvPicPr>
            <p:nvPr/>
          </p:nvPicPr>
          <p:blipFill>
            <a:blip r:embed="rId4"/>
            <a:stretch>
              <a:fillRect/>
            </a:stretch>
          </p:blipFill>
          <p:spPr>
            <a:xfrm>
              <a:off x="4714374" y="2286000"/>
              <a:ext cx="3591426" cy="1924319"/>
            </a:xfrm>
            <a:prstGeom prst="rect">
              <a:avLst/>
            </a:prstGeom>
          </p:spPr>
        </p:pic>
        <p:sp>
          <p:nvSpPr>
            <p:cNvPr id="9" name="矩形 11">
              <a:extLst>
                <a:ext uri="{FF2B5EF4-FFF2-40B4-BE49-F238E27FC236}">
                  <a16:creationId xmlns:a16="http://schemas.microsoft.com/office/drawing/2014/main" id="{15E6C0AD-F222-1A91-CDFB-D2C9B74F2DF0}"/>
                </a:ext>
              </a:extLst>
            </p:cNvPr>
            <p:cNvSpPr/>
            <p:nvPr/>
          </p:nvSpPr>
          <p:spPr>
            <a:xfrm>
              <a:off x="5304145" y="4248089"/>
              <a:ext cx="2279535" cy="400110"/>
            </a:xfrm>
            <a:prstGeom prst="rect">
              <a:avLst/>
            </a:prstGeom>
          </p:spPr>
          <p:txBody>
            <a:bodyPr wrap="none">
              <a:spAutoFit/>
            </a:bodyPr>
            <a:lstStyle/>
            <a:p>
              <a:r>
                <a:rPr lang="en-US" sz="2000" dirty="0">
                  <a:latin typeface="Calibri" panose="020F0502020204030204" pitchFamily="34" charset="0"/>
                  <a:cs typeface="Calibri" panose="020F0502020204030204" pitchFamily="34" charset="0"/>
                </a:rPr>
                <a:t>Example of 3-Grams</a:t>
              </a:r>
            </a:p>
          </p:txBody>
        </p:sp>
      </p:grpSp>
      <p:grpSp>
        <p:nvGrpSpPr>
          <p:cNvPr id="10" name="Group 9">
            <a:extLst>
              <a:ext uri="{FF2B5EF4-FFF2-40B4-BE49-F238E27FC236}">
                <a16:creationId xmlns:a16="http://schemas.microsoft.com/office/drawing/2014/main" id="{49B9C7E9-727F-376C-AFD6-6D63F3DA6465}"/>
              </a:ext>
            </a:extLst>
          </p:cNvPr>
          <p:cNvGrpSpPr/>
          <p:nvPr/>
        </p:nvGrpSpPr>
        <p:grpSpPr>
          <a:xfrm>
            <a:off x="8505417" y="2209801"/>
            <a:ext cx="2924583" cy="2362199"/>
            <a:chOff x="8505417" y="2286000"/>
            <a:chExt cx="2924583" cy="2362199"/>
          </a:xfrm>
        </p:grpSpPr>
        <p:pic>
          <p:nvPicPr>
            <p:cNvPr id="11" name="图片 9">
              <a:extLst>
                <a:ext uri="{FF2B5EF4-FFF2-40B4-BE49-F238E27FC236}">
                  <a16:creationId xmlns:a16="http://schemas.microsoft.com/office/drawing/2014/main" id="{D79A6526-A940-4EF8-8F72-6F72A74C1B7A}"/>
                </a:ext>
              </a:extLst>
            </p:cNvPr>
            <p:cNvPicPr>
              <a:picLocks noChangeAspect="1"/>
            </p:cNvPicPr>
            <p:nvPr/>
          </p:nvPicPr>
          <p:blipFill>
            <a:blip r:embed="rId5"/>
            <a:stretch>
              <a:fillRect/>
            </a:stretch>
          </p:blipFill>
          <p:spPr>
            <a:xfrm>
              <a:off x="8505417" y="2286000"/>
              <a:ext cx="2924583" cy="1914792"/>
            </a:xfrm>
            <a:prstGeom prst="rect">
              <a:avLst/>
            </a:prstGeom>
          </p:spPr>
        </p:pic>
        <p:sp>
          <p:nvSpPr>
            <p:cNvPr id="12" name="矩形 15">
              <a:extLst>
                <a:ext uri="{FF2B5EF4-FFF2-40B4-BE49-F238E27FC236}">
                  <a16:creationId xmlns:a16="http://schemas.microsoft.com/office/drawing/2014/main" id="{B771C55F-E851-ED81-4709-AC3FA0184383}"/>
                </a:ext>
              </a:extLst>
            </p:cNvPr>
            <p:cNvSpPr/>
            <p:nvPr/>
          </p:nvSpPr>
          <p:spPr>
            <a:xfrm>
              <a:off x="8827940" y="4248089"/>
              <a:ext cx="2279535" cy="400110"/>
            </a:xfrm>
            <a:prstGeom prst="rect">
              <a:avLst/>
            </a:prstGeom>
          </p:spPr>
          <p:txBody>
            <a:bodyPr wrap="none">
              <a:spAutoFit/>
            </a:bodyPr>
            <a:lstStyle/>
            <a:p>
              <a:r>
                <a:rPr lang="en-US" sz="2000" dirty="0">
                  <a:latin typeface="Calibri" panose="020F0502020204030204" pitchFamily="34" charset="0"/>
                  <a:cs typeface="Calibri" panose="020F0502020204030204" pitchFamily="34" charset="0"/>
                </a:rPr>
                <a:t>Example of 4-Grams</a:t>
              </a:r>
            </a:p>
          </p:txBody>
        </p:sp>
      </p:grpSp>
    </p:spTree>
    <p:extLst>
      <p:ext uri="{BB962C8B-B14F-4D97-AF65-F5344CB8AC3E}">
        <p14:creationId xmlns:p14="http://schemas.microsoft.com/office/powerpoint/2010/main" val="941827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72B3F23F-FCD4-4C02-94AB-7127E34BC4D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3D6ECBB0-1897-480C-8977-8E51147017DE}" type="slidenum">
              <a:rPr kumimoji="0" lang="zh-TW" altLang="en-US" sz="1200">
                <a:latin typeface="+mn-lt"/>
              </a:rPr>
              <a:pPr/>
              <a:t>4</a:t>
            </a:fld>
            <a:endParaRPr kumimoji="0" lang="en-US" altLang="zh-TW" sz="1200">
              <a:latin typeface="+mn-lt"/>
            </a:endParaRPr>
          </a:p>
        </p:txBody>
      </p:sp>
      <p:sp>
        <p:nvSpPr>
          <p:cNvPr id="21507" name="Rectangle 2">
            <a:extLst>
              <a:ext uri="{FF2B5EF4-FFF2-40B4-BE49-F238E27FC236}">
                <a16:creationId xmlns:a16="http://schemas.microsoft.com/office/drawing/2014/main" id="{75D3D2B4-361B-47C0-86D7-7C8ACB716361}"/>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zh-CN" dirty="0"/>
              <a:t>Next Word Prediction</a:t>
            </a:r>
          </a:p>
          <a:p>
            <a:pPr lvl="2"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2400"/>
              </a:spcBef>
            </a:pPr>
            <a:r>
              <a:rPr lang="en-US" altLang="zh-CN" dirty="0"/>
              <a:t>Sentence Validation</a:t>
            </a:r>
          </a:p>
        </p:txBody>
      </p:sp>
      <p:sp>
        <p:nvSpPr>
          <p:cNvPr id="20484" name="Rectangle 3">
            <a:extLst>
              <a:ext uri="{FF2B5EF4-FFF2-40B4-BE49-F238E27FC236}">
                <a16:creationId xmlns:a16="http://schemas.microsoft.com/office/drawing/2014/main" id="{04E9AF02-9E36-4FD2-BC52-DB08B72044D2}"/>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0485" name="Rectangle 9">
            <a:extLst>
              <a:ext uri="{FF2B5EF4-FFF2-40B4-BE49-F238E27FC236}">
                <a16:creationId xmlns:a16="http://schemas.microsoft.com/office/drawing/2014/main" id="{9ED72406-5208-4AD8-8F74-C9B1F335E7EF}"/>
              </a:ext>
            </a:extLst>
          </p:cNvPr>
          <p:cNvSpPr>
            <a:spLocks noChangeArrowheads="1"/>
          </p:cNvSpPr>
          <p:nvPr/>
        </p:nvSpPr>
        <p:spPr bwMode="auto">
          <a:xfrm>
            <a:off x="1371600" y="2712363"/>
            <a:ext cx="556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Please turn your homework _______</a:t>
            </a:r>
          </a:p>
        </p:txBody>
      </p:sp>
      <p:sp>
        <p:nvSpPr>
          <p:cNvPr id="10" name="Rectangle 8">
            <a:extLst>
              <a:ext uri="{FF2B5EF4-FFF2-40B4-BE49-F238E27FC236}">
                <a16:creationId xmlns:a16="http://schemas.microsoft.com/office/drawing/2014/main" id="{2E85FC03-E7D9-4E86-8D85-DE5C5377F9A1}"/>
              </a:ext>
            </a:extLst>
          </p:cNvPr>
          <p:cNvSpPr>
            <a:spLocks noChangeArrowheads="1"/>
          </p:cNvSpPr>
          <p:nvPr/>
        </p:nvSpPr>
        <p:spPr bwMode="auto">
          <a:xfrm>
            <a:off x="5262482" y="2666264"/>
            <a:ext cx="41710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in</a:t>
            </a:r>
          </a:p>
        </p:txBody>
      </p:sp>
      <p:sp>
        <p:nvSpPr>
          <p:cNvPr id="12" name="Rectangle 8">
            <a:extLst>
              <a:ext uri="{FF2B5EF4-FFF2-40B4-BE49-F238E27FC236}">
                <a16:creationId xmlns:a16="http://schemas.microsoft.com/office/drawing/2014/main" id="{8D0D3732-8459-4AC5-B0DD-646C28C877A5}"/>
              </a:ext>
            </a:extLst>
          </p:cNvPr>
          <p:cNvSpPr>
            <a:spLocks noChangeArrowheads="1"/>
          </p:cNvSpPr>
          <p:nvPr/>
        </p:nvSpPr>
        <p:spPr bwMode="auto">
          <a:xfrm>
            <a:off x="5133896" y="3047264"/>
            <a:ext cx="67569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into</a:t>
            </a:r>
          </a:p>
        </p:txBody>
      </p:sp>
      <p:sp>
        <p:nvSpPr>
          <p:cNvPr id="13" name="Rectangle 8">
            <a:extLst>
              <a:ext uri="{FF2B5EF4-FFF2-40B4-BE49-F238E27FC236}">
                <a16:creationId xmlns:a16="http://schemas.microsoft.com/office/drawing/2014/main" id="{F5E8B46D-7430-4C5C-A201-8730C92A9D1B}"/>
              </a:ext>
            </a:extLst>
          </p:cNvPr>
          <p:cNvSpPr>
            <a:spLocks noChangeArrowheads="1"/>
          </p:cNvSpPr>
          <p:nvPr/>
        </p:nvSpPr>
        <p:spPr bwMode="auto">
          <a:xfrm>
            <a:off x="5188150" y="3683852"/>
            <a:ext cx="6030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the</a:t>
            </a:r>
          </a:p>
        </p:txBody>
      </p:sp>
      <p:sp>
        <p:nvSpPr>
          <p:cNvPr id="14" name="Rectangle 8">
            <a:extLst>
              <a:ext uri="{FF2B5EF4-FFF2-40B4-BE49-F238E27FC236}">
                <a16:creationId xmlns:a16="http://schemas.microsoft.com/office/drawing/2014/main" id="{CD04E9A2-04B2-46D7-A5ED-A1228BAD572C}"/>
              </a:ext>
            </a:extLst>
          </p:cNvPr>
          <p:cNvSpPr>
            <a:spLocks noChangeArrowheads="1"/>
          </p:cNvSpPr>
          <p:nvPr/>
        </p:nvSpPr>
        <p:spPr bwMode="auto">
          <a:xfrm>
            <a:off x="5269111" y="3988652"/>
            <a:ext cx="446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to</a:t>
            </a:r>
          </a:p>
        </p:txBody>
      </p:sp>
      <p:grpSp>
        <p:nvGrpSpPr>
          <p:cNvPr id="2" name="Group 19">
            <a:extLst>
              <a:ext uri="{FF2B5EF4-FFF2-40B4-BE49-F238E27FC236}">
                <a16:creationId xmlns:a16="http://schemas.microsoft.com/office/drawing/2014/main" id="{5882B584-414D-4636-A19B-95CBC4DA9ABE}"/>
              </a:ext>
            </a:extLst>
          </p:cNvPr>
          <p:cNvGrpSpPr>
            <a:grpSpLocks/>
          </p:cNvGrpSpPr>
          <p:nvPr/>
        </p:nvGrpSpPr>
        <p:grpSpPr bwMode="auto">
          <a:xfrm>
            <a:off x="5997446" y="2133601"/>
            <a:ext cx="4913073" cy="1077218"/>
            <a:chOff x="6324600" y="2022206"/>
            <a:chExt cx="3235584" cy="1076447"/>
          </a:xfrm>
        </p:grpSpPr>
        <p:sp>
          <p:nvSpPr>
            <p:cNvPr id="20496" name="Rectangle 14">
              <a:extLst>
                <a:ext uri="{FF2B5EF4-FFF2-40B4-BE49-F238E27FC236}">
                  <a16:creationId xmlns:a16="http://schemas.microsoft.com/office/drawing/2014/main" id="{84B00B5F-30CE-4B64-8420-B2D88E8071E5}"/>
                </a:ext>
              </a:extLst>
            </p:cNvPr>
            <p:cNvSpPr>
              <a:spLocks noChangeArrowheads="1"/>
            </p:cNvSpPr>
            <p:nvPr/>
          </p:nvSpPr>
          <p:spPr bwMode="auto">
            <a:xfrm>
              <a:off x="6740784" y="2022206"/>
              <a:ext cx="2819400" cy="1076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000" dirty="0">
                  <a:latin typeface="Calibri" panose="020F0502020204030204" pitchFamily="34" charset="0"/>
                  <a:cs typeface="Calibri" panose="020F0502020204030204" pitchFamily="34" charset="0"/>
                </a:rPr>
                <a:t>Need a model to assign a </a:t>
              </a:r>
              <a:r>
                <a:rPr lang="en-US" altLang="en-US" sz="2400" b="1" dirty="0">
                  <a:solidFill>
                    <a:srgbClr val="FF0000"/>
                  </a:solidFill>
                  <a:latin typeface="Calibri" panose="020F0502020204030204" pitchFamily="34" charset="0"/>
                  <a:cs typeface="Calibri" panose="020F0502020204030204" pitchFamily="34" charset="0"/>
                </a:rPr>
                <a:t>probability</a:t>
              </a:r>
              <a:r>
                <a:rPr lang="en-US" altLang="en-US" sz="2000" dirty="0">
                  <a:latin typeface="Calibri" panose="020F0502020204030204" pitchFamily="34" charset="0"/>
                  <a:cs typeface="Calibri" panose="020F0502020204030204" pitchFamily="34" charset="0"/>
                </a:rPr>
                <a:t> to each possible </a:t>
              </a:r>
              <a:r>
                <a:rPr lang="en-US" altLang="en-US" sz="2000" dirty="0">
                  <a:solidFill>
                    <a:srgbClr val="008000"/>
                  </a:solidFill>
                  <a:latin typeface="Calibri" panose="020F0502020204030204" pitchFamily="34" charset="0"/>
                  <a:cs typeface="Calibri" panose="020F0502020204030204" pitchFamily="34" charset="0"/>
                </a:rPr>
                <a:t>next word </a:t>
              </a:r>
              <a:r>
                <a:rPr lang="en-US" altLang="en-US" sz="2000" dirty="0">
                  <a:latin typeface="Calibri" panose="020F0502020204030204" pitchFamily="34" charset="0"/>
                  <a:cs typeface="Calibri" panose="020F0502020204030204" pitchFamily="34" charset="0"/>
                </a:rPr>
                <a:t>based on </a:t>
              </a:r>
              <a:r>
                <a:rPr lang="en-US" altLang="en-US" sz="2000" dirty="0">
                  <a:solidFill>
                    <a:srgbClr val="008000"/>
                  </a:solidFill>
                  <a:latin typeface="Calibri" panose="020F0502020204030204" pitchFamily="34" charset="0"/>
                  <a:cs typeface="Calibri" panose="020F0502020204030204" pitchFamily="34" charset="0"/>
                </a:rPr>
                <a:t>previous</a:t>
              </a:r>
              <a:r>
                <a:rPr lang="en-US" altLang="en-US" sz="2000" dirty="0">
                  <a:latin typeface="Calibri" panose="020F0502020204030204" pitchFamily="34" charset="0"/>
                  <a:cs typeface="Calibri" panose="020F0502020204030204" pitchFamily="34" charset="0"/>
                </a:rPr>
                <a:t> words.</a:t>
              </a:r>
            </a:p>
          </p:txBody>
        </p:sp>
        <p:cxnSp>
          <p:nvCxnSpPr>
            <p:cNvPr id="20497" name="Straight Arrow Connector 18">
              <a:extLst>
                <a:ext uri="{FF2B5EF4-FFF2-40B4-BE49-F238E27FC236}">
                  <a16:creationId xmlns:a16="http://schemas.microsoft.com/office/drawing/2014/main" id="{4D5DEC72-951D-47B9-A1B4-9C283C16A0DD}"/>
                </a:ext>
              </a:extLst>
            </p:cNvPr>
            <p:cNvCxnSpPr>
              <a:cxnSpLocks noChangeShapeType="1"/>
            </p:cNvCxnSpPr>
            <p:nvPr/>
          </p:nvCxnSpPr>
          <p:spPr bwMode="auto">
            <a:xfrm flipH="1">
              <a:off x="6324600" y="2411988"/>
              <a:ext cx="381000" cy="298595"/>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21" name="Rectangle 9">
            <a:extLst>
              <a:ext uri="{FF2B5EF4-FFF2-40B4-BE49-F238E27FC236}">
                <a16:creationId xmlns:a16="http://schemas.microsoft.com/office/drawing/2014/main" id="{EE2A21F9-E53D-4638-943E-B7A844AA1FEA}"/>
              </a:ext>
            </a:extLst>
          </p:cNvPr>
          <p:cNvSpPr>
            <a:spLocks noChangeArrowheads="1"/>
          </p:cNvSpPr>
          <p:nvPr/>
        </p:nvSpPr>
        <p:spPr bwMode="auto">
          <a:xfrm>
            <a:off x="1371602" y="5257801"/>
            <a:ext cx="8305798" cy="461665"/>
          </a:xfrm>
          <a:prstGeom prst="rect">
            <a:avLst/>
          </a:prstGeom>
          <a:noFill/>
          <a:ln w="9525">
            <a:noFill/>
            <a:miter lim="800000"/>
            <a:headEnd/>
            <a:tailEnd/>
          </a:ln>
        </p:spPr>
        <p:txBody>
          <a:bodyPr wrap="square">
            <a:spAutoFit/>
          </a:bodyPr>
          <a:lstStyle/>
          <a:p>
            <a:pPr>
              <a:defRPr/>
            </a:pPr>
            <a:r>
              <a:rPr lang="en-US" sz="2400" dirty="0">
                <a:latin typeface="Calibri" panose="020F0502020204030204" pitchFamily="34" charset="0"/>
              </a:rPr>
              <a:t>(1) all of a sudden I notice three guys standing on the sidewalk.</a:t>
            </a:r>
            <a:endParaRPr lang="en-US" altLang="en-US" sz="2400" dirty="0">
              <a:latin typeface="Calibri" panose="020F0502020204030204" pitchFamily="34" charset="0"/>
            </a:endParaRPr>
          </a:p>
        </p:txBody>
      </p:sp>
      <p:sp>
        <p:nvSpPr>
          <p:cNvPr id="22" name="Rectangle 9">
            <a:extLst>
              <a:ext uri="{FF2B5EF4-FFF2-40B4-BE49-F238E27FC236}">
                <a16:creationId xmlns:a16="http://schemas.microsoft.com/office/drawing/2014/main" id="{E9A73F37-D1FE-42E6-B83A-B5B7EFCB6E7E}"/>
              </a:ext>
            </a:extLst>
          </p:cNvPr>
          <p:cNvSpPr>
            <a:spLocks noChangeArrowheads="1"/>
          </p:cNvSpPr>
          <p:nvPr/>
        </p:nvSpPr>
        <p:spPr bwMode="auto">
          <a:xfrm>
            <a:off x="1371602" y="5715001"/>
            <a:ext cx="8305798" cy="461665"/>
          </a:xfrm>
          <a:prstGeom prst="rect">
            <a:avLst/>
          </a:prstGeom>
          <a:noFill/>
          <a:ln w="9525">
            <a:noFill/>
            <a:miter lim="800000"/>
            <a:headEnd/>
            <a:tailEnd/>
          </a:ln>
        </p:spPr>
        <p:txBody>
          <a:bodyPr wrap="square">
            <a:spAutoFit/>
          </a:bodyPr>
          <a:lstStyle/>
          <a:p>
            <a:pPr>
              <a:defRPr/>
            </a:pPr>
            <a:r>
              <a:rPr lang="en-US" sz="2400" dirty="0">
                <a:latin typeface="Calibri" panose="020F0502020204030204" pitchFamily="34" charset="0"/>
              </a:rPr>
              <a:t>(2) on guys all I of notice sidewalk three a sudden standing the.</a:t>
            </a:r>
            <a:endParaRPr lang="en-US" altLang="en-US" sz="2400" dirty="0">
              <a:latin typeface="Calibri" panose="020F0502020204030204" pitchFamily="34" charset="0"/>
            </a:endParaRPr>
          </a:p>
        </p:txBody>
      </p:sp>
      <p:grpSp>
        <p:nvGrpSpPr>
          <p:cNvPr id="3" name="Group 25">
            <a:extLst>
              <a:ext uri="{FF2B5EF4-FFF2-40B4-BE49-F238E27FC236}">
                <a16:creationId xmlns:a16="http://schemas.microsoft.com/office/drawing/2014/main" id="{DA6E13DF-B6C0-44CA-A98E-9EE59C563971}"/>
              </a:ext>
            </a:extLst>
          </p:cNvPr>
          <p:cNvGrpSpPr>
            <a:grpSpLocks/>
          </p:cNvGrpSpPr>
          <p:nvPr/>
        </p:nvGrpSpPr>
        <p:grpSpPr bwMode="auto">
          <a:xfrm>
            <a:off x="5410199" y="4330005"/>
            <a:ext cx="5206764" cy="954107"/>
            <a:chOff x="5896928" y="1693843"/>
            <a:chExt cx="3262907" cy="954107"/>
          </a:xfrm>
        </p:grpSpPr>
        <p:sp>
          <p:nvSpPr>
            <p:cNvPr id="20494" name="Rectangle 26">
              <a:extLst>
                <a:ext uri="{FF2B5EF4-FFF2-40B4-BE49-F238E27FC236}">
                  <a16:creationId xmlns:a16="http://schemas.microsoft.com/office/drawing/2014/main" id="{B5B7B159-1457-4A58-8394-56388F5315F2}"/>
                </a:ext>
              </a:extLst>
            </p:cNvPr>
            <p:cNvSpPr>
              <a:spLocks noChangeArrowheads="1"/>
            </p:cNvSpPr>
            <p:nvPr/>
          </p:nvSpPr>
          <p:spPr bwMode="auto">
            <a:xfrm>
              <a:off x="6477000" y="1693843"/>
              <a:ext cx="268283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000" dirty="0">
                  <a:latin typeface="Calibri" panose="020F0502020204030204" pitchFamily="34" charset="0"/>
                  <a:cs typeface="Calibri" panose="020F0502020204030204" pitchFamily="34" charset="0"/>
                </a:rPr>
                <a:t>Need a model to assign a </a:t>
              </a:r>
              <a:r>
                <a:rPr lang="en-US" altLang="en-US" sz="2400" b="1" dirty="0">
                  <a:solidFill>
                    <a:srgbClr val="FF0000"/>
                  </a:solidFill>
                  <a:latin typeface="Calibri" panose="020F0502020204030204" pitchFamily="34" charset="0"/>
                  <a:cs typeface="Calibri" panose="020F0502020204030204" pitchFamily="34" charset="0"/>
                </a:rPr>
                <a:t>probability</a:t>
              </a:r>
              <a:r>
                <a:rPr lang="en-US" altLang="en-US" sz="2000" b="1" dirty="0">
                  <a:solidFill>
                    <a:srgbClr val="000000"/>
                  </a:solidFill>
                  <a:latin typeface="Calibri" panose="020F0502020204030204" pitchFamily="34" charset="0"/>
                  <a:cs typeface="Calibri" panose="020F0502020204030204" pitchFamily="34" charset="0"/>
                </a:rPr>
                <a:t> </a:t>
              </a:r>
              <a:r>
                <a:rPr lang="en-US" altLang="en-US" sz="2000" dirty="0">
                  <a:latin typeface="Calibri" panose="020F0502020204030204" pitchFamily="34" charset="0"/>
                  <a:cs typeface="Calibri" panose="020F0502020204030204" pitchFamily="34" charset="0"/>
                </a:rPr>
                <a:t>to a </a:t>
              </a:r>
              <a:r>
                <a:rPr lang="en-US" altLang="en-US" sz="2000" dirty="0">
                  <a:solidFill>
                    <a:srgbClr val="008000"/>
                  </a:solidFill>
                  <a:latin typeface="Calibri" panose="020F0502020204030204" pitchFamily="34" charset="0"/>
                  <a:cs typeface="Calibri" panose="020F0502020204030204" pitchFamily="34" charset="0"/>
                </a:rPr>
                <a:t>sequence of words </a:t>
              </a:r>
              <a:r>
                <a:rPr lang="en-US" altLang="en-US" sz="2000" dirty="0">
                  <a:latin typeface="Calibri" panose="020F0502020204030204" pitchFamily="34" charset="0"/>
                  <a:cs typeface="Calibri" panose="020F0502020204030204" pitchFamily="34" charset="0"/>
                </a:rPr>
                <a:t>(or a </a:t>
              </a:r>
              <a:r>
                <a:rPr lang="en-US" altLang="en-US" sz="2000" dirty="0">
                  <a:solidFill>
                    <a:srgbClr val="008000"/>
                  </a:solidFill>
                  <a:latin typeface="Calibri" panose="020F0502020204030204" pitchFamily="34" charset="0"/>
                  <a:cs typeface="Calibri" panose="020F0502020204030204" pitchFamily="34" charset="0"/>
                </a:rPr>
                <a:t>sentence</a:t>
              </a:r>
              <a:r>
                <a:rPr lang="en-US" altLang="en-US" sz="2000" dirty="0">
                  <a:latin typeface="Calibri" panose="020F0502020204030204" pitchFamily="34" charset="0"/>
                  <a:cs typeface="Calibri" panose="020F0502020204030204" pitchFamily="34" charset="0"/>
                </a:rPr>
                <a:t>).</a:t>
              </a:r>
            </a:p>
          </p:txBody>
        </p:sp>
        <p:cxnSp>
          <p:nvCxnSpPr>
            <p:cNvPr id="20495" name="Straight Arrow Connector 27">
              <a:extLst>
                <a:ext uri="{FF2B5EF4-FFF2-40B4-BE49-F238E27FC236}">
                  <a16:creationId xmlns:a16="http://schemas.microsoft.com/office/drawing/2014/main" id="{9343C098-2C11-4A03-AD77-11B718A46A52}"/>
                </a:ext>
              </a:extLst>
            </p:cNvPr>
            <p:cNvCxnSpPr>
              <a:cxnSpLocks noChangeShapeType="1"/>
            </p:cNvCxnSpPr>
            <p:nvPr/>
          </p:nvCxnSpPr>
          <p:spPr bwMode="auto">
            <a:xfrm flipH="1">
              <a:off x="5896928" y="2088238"/>
              <a:ext cx="525273" cy="559712"/>
            </a:xfrm>
            <a:prstGeom prst="straightConnector1">
              <a:avLst/>
            </a:prstGeom>
            <a:noFill/>
            <a:ln w="9525" algn="ctr">
              <a:solidFill>
                <a:schemeClr val="tx1"/>
              </a:solidFill>
              <a:miter lim="800000"/>
              <a:headEnd/>
              <a:tailEnd type="arrow" w="med" len="med"/>
            </a:ln>
            <a:extLst>
              <a:ext uri="{909E8E84-426E-40DD-AFC4-6F175D3DCCD1}">
                <a14:hiddenFill xmlns:a14="http://schemas.microsoft.com/office/drawing/2010/main">
                  <a:noFill/>
                </a14:hiddenFill>
              </a:ext>
            </a:extLst>
          </p:spPr>
        </p:cxnSp>
      </p:grpSp>
      <p:sp>
        <p:nvSpPr>
          <p:cNvPr id="18" name="Rectangle 8">
            <a:extLst>
              <a:ext uri="{FF2B5EF4-FFF2-40B4-BE49-F238E27FC236}">
                <a16:creationId xmlns:a16="http://schemas.microsoft.com/office/drawing/2014/main" id="{8BDF8BFB-FF24-48F4-AAC5-A3067E89BDA8}"/>
              </a:ext>
            </a:extLst>
          </p:cNvPr>
          <p:cNvSpPr>
            <a:spLocks noChangeArrowheads="1"/>
          </p:cNvSpPr>
          <p:nvPr/>
        </p:nvSpPr>
        <p:spPr bwMode="auto">
          <a:xfrm>
            <a:off x="5124440" y="3352064"/>
            <a:ext cx="742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over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trips(downRight)">
                                      <p:cBhvr>
                                        <p:cTn id="11" dur="500"/>
                                        <p:tgtEl>
                                          <p:spTgt spid="12"/>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strips(downRight)">
                                      <p:cBhvr>
                                        <p:cTn id="15" dur="500"/>
                                        <p:tgtEl>
                                          <p:spTgt spid="18"/>
                                        </p:tgtEl>
                                      </p:cBhvr>
                                    </p:animEffect>
                                  </p:childTnLst>
                                </p:cTn>
                              </p:par>
                            </p:childTnLst>
                          </p:cTn>
                        </p:par>
                        <p:par>
                          <p:cTn id="16" fill="hold">
                            <p:stCondLst>
                              <p:cond delay="1500"/>
                            </p:stCondLst>
                            <p:childTnLst>
                              <p:par>
                                <p:cTn id="17" presetID="18" presetClass="entr" presetSubtype="6"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strips(downRight)">
                                      <p:cBhvr>
                                        <p:cTn id="19" dur="500"/>
                                        <p:tgtEl>
                                          <p:spTgt spid="13"/>
                                        </p:tgtEl>
                                      </p:cBhvr>
                                    </p:animEffect>
                                  </p:childTnLst>
                                </p:cTn>
                              </p:par>
                            </p:childTnLst>
                          </p:cTn>
                        </p:par>
                        <p:par>
                          <p:cTn id="20" fill="hold">
                            <p:stCondLst>
                              <p:cond delay="2000"/>
                            </p:stCondLst>
                            <p:childTnLst>
                              <p:par>
                                <p:cTn id="21" presetID="18" presetClass="entr" presetSubtype="6"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strips(downRight)">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dissolve">
                                      <p:cBhvr>
                                        <p:cTn id="28" dur="5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1507">
                                            <p:txEl>
                                              <p:pRg st="6" end="6"/>
                                            </p:txEl>
                                          </p:spTgt>
                                        </p:tgtEl>
                                        <p:attrNameLst>
                                          <p:attrName>style.visibility</p:attrName>
                                        </p:attrNameLst>
                                      </p:cBhvr>
                                      <p:to>
                                        <p:strVal val="visible"/>
                                      </p:to>
                                    </p:set>
                                    <p:animEffect transition="in" filter="wipe(left)">
                                      <p:cBhvr>
                                        <p:cTn id="33" dur="500"/>
                                        <p:tgtEl>
                                          <p:spTgt spid="21507">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left)">
                                      <p:cBhvr>
                                        <p:cTn id="36" dur="500"/>
                                        <p:tgtEl>
                                          <p:spTgt spid="21"/>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left)">
                                      <p:cBhvr>
                                        <p:cTn id="39" dur="500"/>
                                        <p:tgtEl>
                                          <p:spTgt spid="22"/>
                                        </p:tgtEl>
                                      </p:cBhvr>
                                    </p:animEffect>
                                  </p:childTnLst>
                                </p:cTn>
                              </p:par>
                            </p:childTnLst>
                          </p:cTn>
                        </p:par>
                      </p:childTnLst>
                    </p:cTn>
                  </p:par>
                  <p:par>
                    <p:cTn id="40" fill="hold">
                      <p:stCondLst>
                        <p:cond delay="indefinite"/>
                      </p:stCondLst>
                      <p:childTnLst>
                        <p:par>
                          <p:cTn id="41" fill="hold">
                            <p:stCondLst>
                              <p:cond delay="0"/>
                            </p:stCondLst>
                            <p:childTnLst>
                              <p:par>
                                <p:cTn id="42" presetID="9" presetClass="entr" presetSubtype="0"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dissolve">
                                      <p:cBhvr>
                                        <p:cTn id="4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21" grpId="0"/>
      <p:bldP spid="22" grpId="0"/>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Slide Number Placeholder 4">
            <a:extLst>
              <a:ext uri="{FF2B5EF4-FFF2-40B4-BE49-F238E27FC236}">
                <a16:creationId xmlns:a16="http://schemas.microsoft.com/office/drawing/2014/main" id="{3059E519-6ED3-434D-9460-8AF1C758300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C833E466-C0E2-4E91-BA42-767AA47827BA}" type="slidenum">
              <a:rPr kumimoji="0" lang="zh-TW" altLang="en-US" sz="1200">
                <a:latin typeface="+mn-lt"/>
              </a:rPr>
              <a:pPr/>
              <a:t>40</a:t>
            </a:fld>
            <a:endParaRPr kumimoji="0" lang="en-US" altLang="zh-TW" sz="1200">
              <a:latin typeface="+mn-lt"/>
            </a:endParaRPr>
          </a:p>
        </p:txBody>
      </p:sp>
      <p:sp>
        <p:nvSpPr>
          <p:cNvPr id="9220" name="Rectangle 2">
            <a:extLst>
              <a:ext uri="{FF2B5EF4-FFF2-40B4-BE49-F238E27FC236}">
                <a16:creationId xmlns:a16="http://schemas.microsoft.com/office/drawing/2014/main" id="{56EB200D-A95A-4741-9421-427767606B5A}"/>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dirty="0"/>
              <a:t>Google </a:t>
            </a:r>
            <a:r>
              <a:rPr lang="en-US" i="1" dirty="0"/>
              <a:t>N</a:t>
            </a:r>
            <a:r>
              <a:rPr lang="en-US" dirty="0"/>
              <a:t>-Gram Release (August, 2006) </a:t>
            </a:r>
            <a:endParaRPr lang="en-US" altLang="en-US" dirty="0"/>
          </a:p>
          <a:p>
            <a:pPr lvl="1" eaLnBrk="1" hangingPunct="1">
              <a:spcBef>
                <a:spcPts val="600"/>
              </a:spcBef>
            </a:pPr>
            <a:endParaRPr lang="en-US" sz="2800" dirty="0">
              <a:latin typeface="Calibri" charset="0"/>
            </a:endParaRPr>
          </a:p>
        </p:txBody>
      </p:sp>
      <p:sp>
        <p:nvSpPr>
          <p:cNvPr id="9221" name="Rectangle 3">
            <a:extLst>
              <a:ext uri="{FF2B5EF4-FFF2-40B4-BE49-F238E27FC236}">
                <a16:creationId xmlns:a16="http://schemas.microsoft.com/office/drawing/2014/main" id="{24E2AEE6-AA6C-4E65-B46D-AD2F62CD725E}"/>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pic>
        <p:nvPicPr>
          <p:cNvPr id="8" name="图片 7">
            <a:extLst>
              <a:ext uri="{FF2B5EF4-FFF2-40B4-BE49-F238E27FC236}">
                <a16:creationId xmlns:a16="http://schemas.microsoft.com/office/drawing/2014/main" id="{BB7030B8-96B5-4676-89DD-2625AE5F65D7}"/>
              </a:ext>
            </a:extLst>
          </p:cNvPr>
          <p:cNvPicPr>
            <a:picLocks noChangeAspect="1"/>
          </p:cNvPicPr>
          <p:nvPr/>
        </p:nvPicPr>
        <p:blipFill>
          <a:blip r:embed="rId3"/>
          <a:stretch>
            <a:fillRect/>
          </a:stretch>
        </p:blipFill>
        <p:spPr>
          <a:xfrm>
            <a:off x="685800" y="4381170"/>
            <a:ext cx="3791479" cy="1781424"/>
          </a:xfrm>
          <a:prstGeom prst="rect">
            <a:avLst/>
          </a:prstGeom>
        </p:spPr>
      </p:pic>
      <p:grpSp>
        <p:nvGrpSpPr>
          <p:cNvPr id="3" name="Group 2">
            <a:extLst>
              <a:ext uri="{FF2B5EF4-FFF2-40B4-BE49-F238E27FC236}">
                <a16:creationId xmlns:a16="http://schemas.microsoft.com/office/drawing/2014/main" id="{D814466D-0321-952A-D5A2-DE074D19693A}"/>
              </a:ext>
            </a:extLst>
          </p:cNvPr>
          <p:cNvGrpSpPr/>
          <p:nvPr/>
        </p:nvGrpSpPr>
        <p:grpSpPr>
          <a:xfrm>
            <a:off x="4714374" y="4381171"/>
            <a:ext cx="3591426" cy="2324429"/>
            <a:chOff x="4714374" y="2286000"/>
            <a:chExt cx="3591426" cy="2324429"/>
          </a:xfrm>
        </p:grpSpPr>
        <p:pic>
          <p:nvPicPr>
            <p:cNvPr id="9" name="图片 8">
              <a:extLst>
                <a:ext uri="{FF2B5EF4-FFF2-40B4-BE49-F238E27FC236}">
                  <a16:creationId xmlns:a16="http://schemas.microsoft.com/office/drawing/2014/main" id="{E80CCE5C-3866-4D9A-A3BD-01F6197E9717}"/>
                </a:ext>
              </a:extLst>
            </p:cNvPr>
            <p:cNvPicPr>
              <a:picLocks noChangeAspect="1"/>
            </p:cNvPicPr>
            <p:nvPr/>
          </p:nvPicPr>
          <p:blipFill>
            <a:blip r:embed="rId4"/>
            <a:stretch>
              <a:fillRect/>
            </a:stretch>
          </p:blipFill>
          <p:spPr>
            <a:xfrm>
              <a:off x="4714374" y="2286000"/>
              <a:ext cx="3591426" cy="1924319"/>
            </a:xfrm>
            <a:prstGeom prst="rect">
              <a:avLst/>
            </a:prstGeom>
          </p:spPr>
        </p:pic>
        <p:sp>
          <p:nvSpPr>
            <p:cNvPr id="12" name="矩形 11">
              <a:extLst>
                <a:ext uri="{FF2B5EF4-FFF2-40B4-BE49-F238E27FC236}">
                  <a16:creationId xmlns:a16="http://schemas.microsoft.com/office/drawing/2014/main" id="{38C1982F-E516-4F98-9FA4-15B2B0490177}"/>
                </a:ext>
              </a:extLst>
            </p:cNvPr>
            <p:cNvSpPr/>
            <p:nvPr/>
          </p:nvSpPr>
          <p:spPr>
            <a:xfrm>
              <a:off x="5304145" y="4210319"/>
              <a:ext cx="2279535" cy="400110"/>
            </a:xfrm>
            <a:prstGeom prst="rect">
              <a:avLst/>
            </a:prstGeom>
          </p:spPr>
          <p:txBody>
            <a:bodyPr wrap="none">
              <a:spAutoFit/>
            </a:bodyPr>
            <a:lstStyle/>
            <a:p>
              <a:r>
                <a:rPr lang="en-US" sz="2000" dirty="0">
                  <a:latin typeface="Calibri" panose="020F0502020204030204" pitchFamily="34" charset="0"/>
                  <a:cs typeface="Calibri" panose="020F0502020204030204" pitchFamily="34" charset="0"/>
                </a:rPr>
                <a:t>Example of 3-Grams</a:t>
              </a:r>
            </a:p>
          </p:txBody>
        </p:sp>
      </p:grpSp>
      <p:grpSp>
        <p:nvGrpSpPr>
          <p:cNvPr id="2" name="Group 1">
            <a:extLst>
              <a:ext uri="{FF2B5EF4-FFF2-40B4-BE49-F238E27FC236}">
                <a16:creationId xmlns:a16="http://schemas.microsoft.com/office/drawing/2014/main" id="{0859ADDC-2DD8-C962-6EAF-EE8577C83EBE}"/>
              </a:ext>
            </a:extLst>
          </p:cNvPr>
          <p:cNvGrpSpPr/>
          <p:nvPr/>
        </p:nvGrpSpPr>
        <p:grpSpPr>
          <a:xfrm>
            <a:off x="8505417" y="4381171"/>
            <a:ext cx="2924583" cy="2317211"/>
            <a:chOff x="8505417" y="2286000"/>
            <a:chExt cx="2924583" cy="2317211"/>
          </a:xfrm>
        </p:grpSpPr>
        <p:pic>
          <p:nvPicPr>
            <p:cNvPr id="10" name="图片 9">
              <a:extLst>
                <a:ext uri="{FF2B5EF4-FFF2-40B4-BE49-F238E27FC236}">
                  <a16:creationId xmlns:a16="http://schemas.microsoft.com/office/drawing/2014/main" id="{D9A5050F-BD8E-4D59-B6FA-B2CB70BECD6A}"/>
                </a:ext>
              </a:extLst>
            </p:cNvPr>
            <p:cNvPicPr>
              <a:picLocks noChangeAspect="1"/>
            </p:cNvPicPr>
            <p:nvPr/>
          </p:nvPicPr>
          <p:blipFill>
            <a:blip r:embed="rId5"/>
            <a:stretch>
              <a:fillRect/>
            </a:stretch>
          </p:blipFill>
          <p:spPr>
            <a:xfrm>
              <a:off x="8505417" y="2286000"/>
              <a:ext cx="2924583" cy="1914792"/>
            </a:xfrm>
            <a:prstGeom prst="rect">
              <a:avLst/>
            </a:prstGeom>
          </p:spPr>
        </p:pic>
        <p:sp>
          <p:nvSpPr>
            <p:cNvPr id="16" name="矩形 15">
              <a:extLst>
                <a:ext uri="{FF2B5EF4-FFF2-40B4-BE49-F238E27FC236}">
                  <a16:creationId xmlns:a16="http://schemas.microsoft.com/office/drawing/2014/main" id="{9446A07A-0BE1-41FC-9F8E-6CD302C33EE5}"/>
                </a:ext>
              </a:extLst>
            </p:cNvPr>
            <p:cNvSpPr/>
            <p:nvPr/>
          </p:nvSpPr>
          <p:spPr>
            <a:xfrm>
              <a:off x="8827940" y="4203101"/>
              <a:ext cx="2279535" cy="400110"/>
            </a:xfrm>
            <a:prstGeom prst="rect">
              <a:avLst/>
            </a:prstGeom>
          </p:spPr>
          <p:txBody>
            <a:bodyPr wrap="none">
              <a:spAutoFit/>
            </a:bodyPr>
            <a:lstStyle/>
            <a:p>
              <a:r>
                <a:rPr lang="en-US" sz="2000" dirty="0">
                  <a:latin typeface="Calibri" panose="020F0502020204030204" pitchFamily="34" charset="0"/>
                  <a:cs typeface="Calibri" panose="020F0502020204030204" pitchFamily="34" charset="0"/>
                </a:rPr>
                <a:t>Example of 4-Grams</a:t>
              </a:r>
            </a:p>
          </p:txBody>
        </p:sp>
      </p:grpSp>
      <p:grpSp>
        <p:nvGrpSpPr>
          <p:cNvPr id="4" name="组合 4">
            <a:extLst>
              <a:ext uri="{FF2B5EF4-FFF2-40B4-BE49-F238E27FC236}">
                <a16:creationId xmlns:a16="http://schemas.microsoft.com/office/drawing/2014/main" id="{01429A2D-1EFC-33AF-207A-B48FA41B95F9}"/>
              </a:ext>
            </a:extLst>
          </p:cNvPr>
          <p:cNvGrpSpPr/>
          <p:nvPr/>
        </p:nvGrpSpPr>
        <p:grpSpPr>
          <a:xfrm>
            <a:off x="1534833" y="2167698"/>
            <a:ext cx="8599767" cy="1947102"/>
            <a:chOff x="760840" y="2013726"/>
            <a:chExt cx="8263675" cy="1622687"/>
          </a:xfrm>
        </p:grpSpPr>
        <p:pic>
          <p:nvPicPr>
            <p:cNvPr id="5" name="图片 5">
              <a:hlinkClick r:id="rId6"/>
              <a:extLst>
                <a:ext uri="{FF2B5EF4-FFF2-40B4-BE49-F238E27FC236}">
                  <a16:creationId xmlns:a16="http://schemas.microsoft.com/office/drawing/2014/main" id="{CC2CC8E1-C4C6-073A-11EF-0813F140268A}"/>
                </a:ext>
              </a:extLst>
            </p:cNvPr>
            <p:cNvPicPr>
              <a:picLocks noChangeAspect="1"/>
            </p:cNvPicPr>
            <p:nvPr/>
          </p:nvPicPr>
          <p:blipFill>
            <a:blip r:embed="rId7"/>
            <a:stretch>
              <a:fillRect/>
            </a:stretch>
          </p:blipFill>
          <p:spPr>
            <a:xfrm>
              <a:off x="760840" y="2013726"/>
              <a:ext cx="3408958" cy="837178"/>
            </a:xfrm>
            <a:prstGeom prst="rect">
              <a:avLst/>
            </a:prstGeom>
          </p:spPr>
        </p:pic>
        <p:pic>
          <p:nvPicPr>
            <p:cNvPr id="6" name="图片 6">
              <a:extLst>
                <a:ext uri="{FF2B5EF4-FFF2-40B4-BE49-F238E27FC236}">
                  <a16:creationId xmlns:a16="http://schemas.microsoft.com/office/drawing/2014/main" id="{F30820F4-8A72-FA2D-26F0-B538DB490D9A}"/>
                </a:ext>
              </a:extLst>
            </p:cNvPr>
            <p:cNvPicPr>
              <a:picLocks noChangeAspect="1"/>
            </p:cNvPicPr>
            <p:nvPr/>
          </p:nvPicPr>
          <p:blipFill>
            <a:blip r:embed="rId8"/>
            <a:stretch>
              <a:fillRect/>
            </a:stretch>
          </p:blipFill>
          <p:spPr>
            <a:xfrm>
              <a:off x="4998118" y="2267741"/>
              <a:ext cx="4026397" cy="701419"/>
            </a:xfrm>
            <a:prstGeom prst="rect">
              <a:avLst/>
            </a:prstGeom>
          </p:spPr>
        </p:pic>
        <p:pic>
          <p:nvPicPr>
            <p:cNvPr id="7" name="图片 7">
              <a:extLst>
                <a:ext uri="{FF2B5EF4-FFF2-40B4-BE49-F238E27FC236}">
                  <a16:creationId xmlns:a16="http://schemas.microsoft.com/office/drawing/2014/main" id="{F018EEA7-2030-2CC2-E2BF-B7156288D424}"/>
                </a:ext>
              </a:extLst>
            </p:cNvPr>
            <p:cNvPicPr>
              <a:picLocks noChangeAspect="1"/>
            </p:cNvPicPr>
            <p:nvPr/>
          </p:nvPicPr>
          <p:blipFill>
            <a:blip r:embed="rId9"/>
            <a:stretch>
              <a:fillRect/>
            </a:stretch>
          </p:blipFill>
          <p:spPr>
            <a:xfrm>
              <a:off x="2206597" y="3093378"/>
              <a:ext cx="6817918" cy="543035"/>
            </a:xfrm>
            <a:prstGeom prst="rect">
              <a:avLst/>
            </a:prstGeom>
          </p:spPr>
        </p:pic>
      </p:grpSp>
    </p:spTree>
    <p:extLst>
      <p:ext uri="{BB962C8B-B14F-4D97-AF65-F5344CB8AC3E}">
        <p14:creationId xmlns:p14="http://schemas.microsoft.com/office/powerpoint/2010/main" val="1725828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7B384261-C522-4EE3-BA22-B9FBCF7B00E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3FC7A0A-EB39-43F9-AC1D-ECEA98291797}" type="slidenum">
              <a:rPr kumimoji="0" lang="zh-TW" altLang="en-US" sz="1200">
                <a:latin typeface="+mn-lt"/>
              </a:rPr>
              <a:pPr/>
              <a:t>41</a:t>
            </a:fld>
            <a:endParaRPr kumimoji="0" lang="en-US" altLang="zh-TW" sz="1200">
              <a:latin typeface="+mn-lt"/>
            </a:endParaRPr>
          </a:p>
        </p:txBody>
      </p:sp>
      <p:sp>
        <p:nvSpPr>
          <p:cNvPr id="8195" name="Rectangle 2">
            <a:extLst>
              <a:ext uri="{FF2B5EF4-FFF2-40B4-BE49-F238E27FC236}">
                <a16:creationId xmlns:a16="http://schemas.microsoft.com/office/drawing/2014/main" id="{6A323812-B708-42C7-8FF5-7A366DDB53F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TW" dirty="0"/>
              <a:t>Book Chapters</a:t>
            </a:r>
            <a:endParaRPr lang="en-US" altLang="zh-CN" dirty="0"/>
          </a:p>
          <a:p>
            <a:pPr lvl="1" eaLnBrk="1" hangingPunct="1">
              <a:spcBef>
                <a:spcPts val="600"/>
              </a:spcBef>
            </a:pPr>
            <a:r>
              <a:rPr lang="en-US" altLang="zh-CN" dirty="0"/>
              <a:t>Speech and Language Processing</a:t>
            </a:r>
          </a:p>
          <a:p>
            <a:pPr lvl="2" eaLnBrk="1" hangingPunct="1">
              <a:spcBef>
                <a:spcPts val="600"/>
              </a:spcBef>
            </a:pPr>
            <a:r>
              <a:rPr lang="en-US" altLang="zh-CN" dirty="0"/>
              <a:t>Chapter 3: </a:t>
            </a:r>
            <a:r>
              <a:rPr lang="en-US" dirty="0">
                <a:hlinkClick r:id="rId3"/>
              </a:rPr>
              <a:t>Language Modeling with </a:t>
            </a:r>
            <a:r>
              <a:rPr lang="en-US" i="1" dirty="0">
                <a:hlinkClick r:id="rId3"/>
              </a:rPr>
              <a:t>N</a:t>
            </a:r>
            <a:r>
              <a:rPr lang="en-US" dirty="0">
                <a:hlinkClick r:id="rId3"/>
              </a:rPr>
              <a:t>-Grams</a:t>
            </a:r>
            <a:endParaRPr lang="en-US" dirty="0"/>
          </a:p>
        </p:txBody>
      </p:sp>
      <p:sp>
        <p:nvSpPr>
          <p:cNvPr id="8196" name="Rectangle 3">
            <a:extLst>
              <a:ext uri="{FF2B5EF4-FFF2-40B4-BE49-F238E27FC236}">
                <a16:creationId xmlns:a16="http://schemas.microsoft.com/office/drawing/2014/main" id="{30041374-3F38-41F5-9EB8-94A81FDAEFCE}"/>
              </a:ext>
            </a:extLst>
          </p:cNvPr>
          <p:cNvSpPr>
            <a:spLocks noGrp="1" noChangeArrowheads="1"/>
          </p:cNvSpPr>
          <p:nvPr>
            <p:ph type="title"/>
          </p:nvPr>
        </p:nvSpPr>
        <p:spPr/>
        <p:txBody>
          <a:bodyPr/>
          <a:lstStyle/>
          <a:p>
            <a:pPr eaLnBrk="1" hangingPunct="1">
              <a:spcBef>
                <a:spcPct val="20000"/>
              </a:spcBef>
            </a:pPr>
            <a:r>
              <a:rPr lang="en-US" altLang="zh-CN" sz="4000" dirty="0"/>
              <a:t>References</a:t>
            </a:r>
            <a:endParaRPr lang="en-GB" altLang="zh-TW" sz="4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4">
            <a:extLst>
              <a:ext uri="{FF2B5EF4-FFF2-40B4-BE49-F238E27FC236}">
                <a16:creationId xmlns:a16="http://schemas.microsoft.com/office/drawing/2014/main" id="{78CB8E9F-8791-42CE-BDF8-7ADA1C38BBB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kumimoji="1" sz="2600" b="1">
                <a:solidFill>
                  <a:srgbClr val="0000CC"/>
                </a:solidFill>
                <a:latin typeface="Arial" panose="020B0604020202020204" pitchFamily="34" charset="0"/>
                <a:ea typeface="新細明體" panose="02020500000000000000" pitchFamily="18" charset="-120"/>
              </a:defRPr>
            </a:lvl1pPr>
            <a:lvl2pPr marL="742950" indent="-285750">
              <a:spcBef>
                <a:spcPct val="20000"/>
              </a:spcBef>
              <a:buClr>
                <a:schemeClr val="accent2"/>
              </a:buClr>
              <a:buSzPct val="8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2pPr>
            <a:lvl3pPr marL="1143000" indent="-228600">
              <a:spcBef>
                <a:spcPct val="20000"/>
              </a:spcBef>
              <a:buClr>
                <a:schemeClr val="bg2"/>
              </a:buClr>
              <a:buSzPct val="65000"/>
              <a:buFont typeface="Wingdings" panose="05000000000000000000" pitchFamily="2" charset="2"/>
              <a:buChar char="n"/>
              <a:defRPr kumimoji="1" sz="2500">
                <a:solidFill>
                  <a:srgbClr val="0000CC"/>
                </a:solidFill>
                <a:latin typeface="Arial" panose="020B0604020202020204" pitchFamily="34" charset="0"/>
                <a:ea typeface="新細明體" panose="02020500000000000000" pitchFamily="18" charset="-120"/>
              </a:defRPr>
            </a:lvl3pPr>
            <a:lvl4pPr marL="1600200" indent="-228600">
              <a:spcBef>
                <a:spcPct val="20000"/>
              </a:spcBef>
              <a:buClr>
                <a:schemeClr val="accent2"/>
              </a:buClr>
              <a:buSzPct val="70000"/>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4pPr>
            <a:lvl5pPr marL="2057400" indent="-228600">
              <a:spcBef>
                <a:spcPct val="20000"/>
              </a:spcBef>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5pPr>
            <a:lvl6pPr marL="25146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6pPr>
            <a:lvl7pPr marL="29718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7pPr>
            <a:lvl8pPr marL="34290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8pPr>
            <a:lvl9pPr marL="3886200" indent="-228600" eaLnBrk="0" fontAlgn="base" hangingPunct="0">
              <a:spcBef>
                <a:spcPct val="20000"/>
              </a:spcBef>
              <a:spcAft>
                <a:spcPct val="0"/>
              </a:spcAft>
              <a:buClr>
                <a:schemeClr val="bg2"/>
              </a:buClr>
              <a:buFont typeface="Wingdings" panose="05000000000000000000" pitchFamily="2" charset="2"/>
              <a:buChar char="§"/>
              <a:defRPr kumimoji="1" sz="2500">
                <a:solidFill>
                  <a:srgbClr val="0000CC"/>
                </a:solidFill>
                <a:latin typeface="Arial" panose="020B0604020202020204" pitchFamily="34" charset="0"/>
                <a:ea typeface="新細明體" panose="02020500000000000000" pitchFamily="18" charset="-120"/>
              </a:defRPr>
            </a:lvl9pPr>
          </a:lstStyle>
          <a:p>
            <a:pPr>
              <a:spcBef>
                <a:spcPct val="0"/>
              </a:spcBef>
              <a:buClrTx/>
              <a:buSzTx/>
              <a:buFontTx/>
              <a:buNone/>
            </a:pPr>
            <a:fld id="{29BA9866-1126-4BAF-8546-2A6433CC844B}" type="slidenum">
              <a:rPr kumimoji="0" lang="zh-TW" altLang="en-US" sz="1200" b="0">
                <a:solidFill>
                  <a:srgbClr val="000000"/>
                </a:solidFill>
                <a:latin typeface="+mn-lt"/>
              </a:rPr>
              <a:pPr>
                <a:spcBef>
                  <a:spcPct val="0"/>
                </a:spcBef>
                <a:buClrTx/>
                <a:buSzTx/>
                <a:buFontTx/>
                <a:buNone/>
              </a:pPr>
              <a:t>42</a:t>
            </a:fld>
            <a:endParaRPr kumimoji="0" lang="en-US" altLang="zh-TW" sz="1200" b="0" dirty="0">
              <a:solidFill>
                <a:srgbClr val="000000"/>
              </a:solidFill>
              <a:latin typeface="+mn-lt"/>
            </a:endParaRPr>
          </a:p>
        </p:txBody>
      </p:sp>
      <p:pic>
        <p:nvPicPr>
          <p:cNvPr id="3" name="Picture 2">
            <a:extLst>
              <a:ext uri="{FF2B5EF4-FFF2-40B4-BE49-F238E27FC236}">
                <a16:creationId xmlns:a16="http://schemas.microsoft.com/office/drawing/2014/main" id="{FB261350-CA58-73FA-D636-D22D2E28FB65}"/>
              </a:ext>
            </a:extLst>
          </p:cNvPr>
          <p:cNvPicPr>
            <a:picLocks noChangeAspect="1"/>
          </p:cNvPicPr>
          <p:nvPr/>
        </p:nvPicPr>
        <p:blipFill>
          <a:blip r:embed="rId3"/>
          <a:stretch>
            <a:fillRect/>
          </a:stretch>
        </p:blipFill>
        <p:spPr>
          <a:xfrm>
            <a:off x="3324315" y="2133601"/>
            <a:ext cx="5543371" cy="3426621"/>
          </a:xfrm>
          <a:prstGeom prst="rect">
            <a:avLst/>
          </a:prstGeom>
        </p:spPr>
      </p:pic>
    </p:spTree>
    <p:extLst>
      <p:ext uri="{BB962C8B-B14F-4D97-AF65-F5344CB8AC3E}">
        <p14:creationId xmlns:p14="http://schemas.microsoft.com/office/powerpoint/2010/main" val="134669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F44568B2-7853-4985-87FB-E27DC07ADB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12355C4-BE9D-49FD-AD74-FEE96096A57A}" type="slidenum">
              <a:rPr kumimoji="0" lang="zh-TW" altLang="en-US" sz="1200">
                <a:latin typeface="+mn-lt"/>
              </a:rPr>
              <a:pPr/>
              <a:t>5</a:t>
            </a:fld>
            <a:endParaRPr kumimoji="0" lang="en-US" altLang="zh-TW" sz="1200">
              <a:latin typeface="+mn-lt"/>
            </a:endParaRPr>
          </a:p>
        </p:txBody>
      </p:sp>
      <p:sp>
        <p:nvSpPr>
          <p:cNvPr id="1038340" name="Rectangle 4">
            <a:extLst>
              <a:ext uri="{FF2B5EF4-FFF2-40B4-BE49-F238E27FC236}">
                <a16:creationId xmlns:a16="http://schemas.microsoft.com/office/drawing/2014/main" id="{5100EBB2-881D-4822-B325-A2F5A76FA529}"/>
              </a:ext>
            </a:extLst>
          </p:cNvPr>
          <p:cNvSpPr>
            <a:spLocks noChangeArrowheads="1"/>
          </p:cNvSpPr>
          <p:nvPr/>
        </p:nvSpPr>
        <p:spPr bwMode="auto">
          <a:xfrm>
            <a:off x="4648200" y="2597259"/>
            <a:ext cx="2895598" cy="477054"/>
          </a:xfrm>
          <a:prstGeom prst="rect">
            <a:avLst/>
          </a:prstGeom>
          <a:solidFill>
            <a:srgbClr val="CCECFF"/>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2500">
                <a:solidFill>
                  <a:srgbClr val="0000CC"/>
                </a:solidFill>
                <a:latin typeface="Calibri" panose="020F0502020204030204" pitchFamily="34" charset="0"/>
              </a:rPr>
              <a:t>            </a:t>
            </a:r>
            <a:endParaRPr lang="zh-TW" altLang="en-US" sz="2500">
              <a:solidFill>
                <a:srgbClr val="0000CC"/>
              </a:solidFill>
              <a:latin typeface="Calibri" panose="020F0502020204030204" pitchFamily="34" charset="0"/>
            </a:endParaRPr>
          </a:p>
        </p:txBody>
      </p:sp>
      <p:sp>
        <p:nvSpPr>
          <p:cNvPr id="22532" name="Rectangle 2">
            <a:extLst>
              <a:ext uri="{FF2B5EF4-FFF2-40B4-BE49-F238E27FC236}">
                <a16:creationId xmlns:a16="http://schemas.microsoft.com/office/drawing/2014/main" id="{1EB61535-8603-46E6-AE45-37ED6E299EC1}"/>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zh-CN" dirty="0"/>
              <a:t>Application in Speech Recognition</a:t>
            </a:r>
          </a:p>
          <a:p>
            <a:pPr lvl="1" eaLnBrk="1" hangingPunct="1">
              <a:spcBef>
                <a:spcPts val="0"/>
              </a:spcBef>
            </a:pPr>
            <a:endParaRPr lang="en-US" altLang="zh-CN" dirty="0"/>
          </a:p>
          <a:p>
            <a:pPr lvl="1" eaLnBrk="1" hangingPunct="1">
              <a:spcBef>
                <a:spcPts val="0"/>
              </a:spcBef>
            </a:pPr>
            <a:endParaRPr lang="en-US" altLang="zh-CN" dirty="0"/>
          </a:p>
          <a:p>
            <a:pPr lvl="1" eaLnBrk="1" hangingPunct="1">
              <a:spcBef>
                <a:spcPts val="0"/>
              </a:spcBef>
            </a:pPr>
            <a:endParaRPr lang="en-US" altLang="zh-CN" dirty="0"/>
          </a:p>
          <a:p>
            <a:pPr lvl="1" eaLnBrk="1" hangingPunct="1">
              <a:spcBef>
                <a:spcPts val="600"/>
              </a:spcBef>
            </a:pPr>
            <a:r>
              <a:rPr lang="en-US" altLang="zh-CN" dirty="0"/>
              <a:t>Application in Machine Translation</a:t>
            </a:r>
          </a:p>
          <a:p>
            <a:pPr lvl="1" eaLnBrk="1" hangingPunct="1">
              <a:spcBef>
                <a:spcPts val="600"/>
              </a:spcBef>
            </a:pPr>
            <a:endParaRPr lang="en-US" altLang="zh-CN" dirty="0"/>
          </a:p>
        </p:txBody>
      </p:sp>
      <p:sp>
        <p:nvSpPr>
          <p:cNvPr id="21509" name="Rectangle 3">
            <a:extLst>
              <a:ext uri="{FF2B5EF4-FFF2-40B4-BE49-F238E27FC236}">
                <a16:creationId xmlns:a16="http://schemas.microsoft.com/office/drawing/2014/main" id="{A0AEAD0D-E75E-43F2-9F4A-587B99F8CFC8}"/>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2537" name="Rectangle 13">
            <a:extLst>
              <a:ext uri="{FF2B5EF4-FFF2-40B4-BE49-F238E27FC236}">
                <a16:creationId xmlns:a16="http://schemas.microsoft.com/office/drawing/2014/main" id="{6A86725F-E69C-440A-8338-7CBFE2514D13}"/>
              </a:ext>
            </a:extLst>
          </p:cNvPr>
          <p:cNvSpPr>
            <a:spLocks noChangeArrowheads="1"/>
          </p:cNvSpPr>
          <p:nvPr/>
        </p:nvSpPr>
        <p:spPr bwMode="auto">
          <a:xfrm>
            <a:off x="4648199" y="2597259"/>
            <a:ext cx="3581401" cy="90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600"/>
              </a:spcBef>
            </a:pPr>
            <a:r>
              <a:rPr lang="en-US" altLang="en-US" sz="2400" dirty="0">
                <a:latin typeface="Calibri" panose="020F0502020204030204" pitchFamily="34" charset="0"/>
              </a:rPr>
              <a:t>I will be back soonish.</a:t>
            </a:r>
          </a:p>
          <a:p>
            <a:pPr>
              <a:spcBef>
                <a:spcPts val="600"/>
              </a:spcBef>
            </a:pPr>
            <a:r>
              <a:rPr lang="en-US" altLang="en-US" sz="2400" dirty="0">
                <a:latin typeface="Calibri" panose="020F0502020204030204" pitchFamily="34" charset="0"/>
              </a:rPr>
              <a:t>I will be bassoon dish.</a:t>
            </a:r>
          </a:p>
        </p:txBody>
      </p:sp>
      <p:sp>
        <p:nvSpPr>
          <p:cNvPr id="12" name="Rectangle 4">
            <a:extLst>
              <a:ext uri="{FF2B5EF4-FFF2-40B4-BE49-F238E27FC236}">
                <a16:creationId xmlns:a16="http://schemas.microsoft.com/office/drawing/2014/main" id="{8B2EB128-DAEF-4191-8CB0-EE5CC53D2876}"/>
              </a:ext>
            </a:extLst>
          </p:cNvPr>
          <p:cNvSpPr>
            <a:spLocks noChangeArrowheads="1"/>
          </p:cNvSpPr>
          <p:nvPr/>
        </p:nvSpPr>
        <p:spPr bwMode="auto">
          <a:xfrm>
            <a:off x="1905000" y="5923746"/>
            <a:ext cx="7569199" cy="477054"/>
          </a:xfrm>
          <a:prstGeom prst="rect">
            <a:avLst/>
          </a:prstGeom>
          <a:solidFill>
            <a:srgbClr val="CCECFF"/>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2500">
                <a:solidFill>
                  <a:srgbClr val="0000CC"/>
                </a:solidFill>
                <a:latin typeface="Calibri" panose="020F0502020204030204" pitchFamily="34" charset="0"/>
              </a:rPr>
              <a:t>            </a:t>
            </a:r>
            <a:endParaRPr lang="zh-TW" altLang="en-US" sz="2500">
              <a:solidFill>
                <a:srgbClr val="0000CC"/>
              </a:solidFill>
              <a:latin typeface="Calibri" panose="020F0502020204030204" pitchFamily="34" charset="0"/>
            </a:endParaRPr>
          </a:p>
        </p:txBody>
      </p:sp>
      <p:sp>
        <p:nvSpPr>
          <p:cNvPr id="14" name="Rectangle 13">
            <a:extLst>
              <a:ext uri="{FF2B5EF4-FFF2-40B4-BE49-F238E27FC236}">
                <a16:creationId xmlns:a16="http://schemas.microsoft.com/office/drawing/2014/main" id="{6F6CB4C0-8EE6-4947-B41A-FE096C12B49C}"/>
              </a:ext>
            </a:extLst>
          </p:cNvPr>
          <p:cNvSpPr>
            <a:spLocks noChangeArrowheads="1"/>
          </p:cNvSpPr>
          <p:nvPr/>
        </p:nvSpPr>
        <p:spPr bwMode="auto">
          <a:xfrm>
            <a:off x="1905000" y="5029200"/>
            <a:ext cx="8077200" cy="1354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a:spcBef>
                <a:spcPts val="600"/>
              </a:spcBef>
            </a:pPr>
            <a:r>
              <a:rPr lang="en-US" altLang="en-US" sz="2400" dirty="0">
                <a:latin typeface="Calibri" panose="020F0502020204030204" pitchFamily="34" charset="0"/>
              </a:rPr>
              <a:t>He </a:t>
            </a:r>
            <a:r>
              <a:rPr lang="en-US" altLang="en-US" sz="2400" dirty="0">
                <a:solidFill>
                  <a:srgbClr val="FF0000"/>
                </a:solidFill>
                <a:latin typeface="Calibri" panose="020F0502020204030204" pitchFamily="34" charset="0"/>
              </a:rPr>
              <a:t>introduced reporters to </a:t>
            </a:r>
            <a:r>
              <a:rPr lang="en-US" altLang="en-US" sz="2400" dirty="0">
                <a:latin typeface="Calibri" panose="020F0502020204030204" pitchFamily="34" charset="0"/>
              </a:rPr>
              <a:t>the main contents of the statement.</a:t>
            </a:r>
          </a:p>
          <a:p>
            <a:pPr>
              <a:spcBef>
                <a:spcPts val="600"/>
              </a:spcBef>
            </a:pPr>
            <a:r>
              <a:rPr lang="en-US" altLang="en-US" sz="2400" dirty="0">
                <a:latin typeface="Calibri" panose="020F0502020204030204" pitchFamily="34" charset="0"/>
              </a:rPr>
              <a:t>He </a:t>
            </a:r>
            <a:r>
              <a:rPr lang="en-US" altLang="en-US" sz="2400" dirty="0">
                <a:solidFill>
                  <a:srgbClr val="FF0000"/>
                </a:solidFill>
                <a:latin typeface="Calibri" panose="020F0502020204030204" pitchFamily="34" charset="0"/>
              </a:rPr>
              <a:t>briefed to </a:t>
            </a:r>
            <a:r>
              <a:rPr lang="en-US" altLang="en-US" sz="2400" dirty="0">
                <a:latin typeface="Calibri" panose="020F0502020204030204" pitchFamily="34" charset="0"/>
              </a:rPr>
              <a:t>reporters the main contents of the statement.</a:t>
            </a:r>
          </a:p>
          <a:p>
            <a:pPr>
              <a:spcBef>
                <a:spcPts val="600"/>
              </a:spcBef>
            </a:pPr>
            <a:r>
              <a:rPr lang="en-US" altLang="en-US" sz="2400" dirty="0">
                <a:latin typeface="Calibri" panose="020F0502020204030204" pitchFamily="34" charset="0"/>
              </a:rPr>
              <a:t>He briefed reporters on the main contents of the statement.</a:t>
            </a:r>
          </a:p>
        </p:txBody>
      </p:sp>
      <p:pic>
        <p:nvPicPr>
          <p:cNvPr id="3" name="Picture 2">
            <a:extLst>
              <a:ext uri="{FF2B5EF4-FFF2-40B4-BE49-F238E27FC236}">
                <a16:creationId xmlns:a16="http://schemas.microsoft.com/office/drawing/2014/main" id="{68899C64-CBD5-E914-693B-D4BCA2D0B40A}"/>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2286001" y="2597261"/>
            <a:ext cx="1852817" cy="822960"/>
          </a:xfrm>
          <a:prstGeom prst="rect">
            <a:avLst/>
          </a:prstGeom>
        </p:spPr>
      </p:pic>
      <p:grpSp>
        <p:nvGrpSpPr>
          <p:cNvPr id="8" name="Group 7">
            <a:extLst>
              <a:ext uri="{FF2B5EF4-FFF2-40B4-BE49-F238E27FC236}">
                <a16:creationId xmlns:a16="http://schemas.microsoft.com/office/drawing/2014/main" id="{CD85DF83-469D-C2F4-1641-176841271D14}"/>
              </a:ext>
            </a:extLst>
          </p:cNvPr>
          <p:cNvGrpSpPr/>
          <p:nvPr/>
        </p:nvGrpSpPr>
        <p:grpSpPr>
          <a:xfrm>
            <a:off x="3200400" y="4188328"/>
            <a:ext cx="5615384" cy="738571"/>
            <a:chOff x="1828800" y="4195379"/>
            <a:chExt cx="5615384" cy="738571"/>
          </a:xfrm>
        </p:grpSpPr>
        <p:pic>
          <p:nvPicPr>
            <p:cNvPr id="13" name="Picture 2">
              <a:extLst>
                <a:ext uri="{FF2B5EF4-FFF2-40B4-BE49-F238E27FC236}">
                  <a16:creationId xmlns:a16="http://schemas.microsoft.com/office/drawing/2014/main" id="{79071372-85CA-4D59-AB14-AB1758470A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4267200"/>
              <a:ext cx="4396184"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E54D4BE4-7DEE-D5CC-C253-9A4FEF32B8E3}"/>
                </a:ext>
              </a:extLst>
            </p:cNvPr>
            <p:cNvPicPr>
              <a:picLocks noChangeAspect="1"/>
            </p:cNvPicPr>
            <p:nvPr/>
          </p:nvPicPr>
          <p:blipFill rotWithShape="1">
            <a:blip r:embed="rId5" cstate="hqprint">
              <a:extLst>
                <a:ext uri="{28A0092B-C50C-407E-A947-70E740481C1C}">
                  <a14:useLocalDpi xmlns:a14="http://schemas.microsoft.com/office/drawing/2010/main" val="0"/>
                </a:ext>
              </a:extLst>
            </a:blip>
            <a:srcRect l="8565" t="12799" r="-1"/>
            <a:stretch/>
          </p:blipFill>
          <p:spPr>
            <a:xfrm>
              <a:off x="1828800" y="4195379"/>
              <a:ext cx="767044" cy="731520"/>
            </a:xfrm>
            <a:prstGeom prst="rect">
              <a:avLst/>
            </a:prstGeom>
          </p:spPr>
        </p:pic>
      </p:grpSp>
    </p:spTree>
    <p:extLst>
      <p:ext uri="{BB962C8B-B14F-4D97-AF65-F5344CB8AC3E}">
        <p14:creationId xmlns:p14="http://schemas.microsoft.com/office/powerpoint/2010/main" val="3741592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xEl>
                                              <p:pRg st="5" end="5"/>
                                            </p:txEl>
                                          </p:spTgt>
                                        </p:tgtEl>
                                        <p:attrNameLst>
                                          <p:attrName>style.visibility</p:attrName>
                                        </p:attrNameLst>
                                      </p:cBhvr>
                                      <p:to>
                                        <p:strVal val="visible"/>
                                      </p:to>
                                    </p:set>
                                    <p:animEffect transition="in" filter="wipe(left)">
                                      <p:cBhvr>
                                        <p:cTn id="7" dur="500"/>
                                        <p:tgtEl>
                                          <p:spTgt spid="22532">
                                            <p:txEl>
                                              <p:pRg st="5" end="5"/>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left)">
                                      <p:cBhvr>
                                        <p:cTn id="10" dur="500"/>
                                        <p:tgtEl>
                                          <p:spTgt spid="8"/>
                                        </p:tgtEl>
                                      </p:cBhvr>
                                    </p:animEffect>
                                  </p:childTnLst>
                                </p:cTn>
                              </p:par>
                              <p:par>
                                <p:cTn id="11" presetID="22" presetClass="entr" presetSubtype="8" fill="hold" nodeType="withEffect">
                                  <p:stCondLst>
                                    <p:cond delay="0"/>
                                  </p:stCondLst>
                                  <p:childTnLst>
                                    <p:set>
                                      <p:cBhvr>
                                        <p:cTn id="12" dur="1" fill="hold">
                                          <p:stCondLst>
                                            <p:cond delay="0"/>
                                          </p:stCondLst>
                                        </p:cTn>
                                        <p:tgtEl>
                                          <p:spTgt spid="14">
                                            <p:txEl>
                                              <p:pRg st="0" end="0"/>
                                            </p:txEl>
                                          </p:spTgt>
                                        </p:tgtEl>
                                        <p:attrNameLst>
                                          <p:attrName>style.visibility</p:attrName>
                                        </p:attrNameLst>
                                      </p:cBhvr>
                                      <p:to>
                                        <p:strVal val="visible"/>
                                      </p:to>
                                    </p:set>
                                    <p:animEffect transition="in" filter="wipe(left)">
                                      <p:cBhvr>
                                        <p:cTn id="13" dur="500"/>
                                        <p:tgtEl>
                                          <p:spTgt spid="14">
                                            <p:txEl>
                                              <p:pRg st="0" end="0"/>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14">
                                            <p:txEl>
                                              <p:pRg st="1" end="1"/>
                                            </p:txEl>
                                          </p:spTgt>
                                        </p:tgtEl>
                                        <p:attrNameLst>
                                          <p:attrName>style.visibility</p:attrName>
                                        </p:attrNameLst>
                                      </p:cBhvr>
                                      <p:to>
                                        <p:strVal val="visible"/>
                                      </p:to>
                                    </p:set>
                                    <p:animEffect transition="in" filter="wipe(left)">
                                      <p:cBhvr>
                                        <p:cTn id="16" dur="500"/>
                                        <p:tgtEl>
                                          <p:spTgt spid="14">
                                            <p:txEl>
                                              <p:pRg st="1" end="1"/>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animEffect transition="in" filter="checkerboard(across)">
                                      <p:cBhvr>
                                        <p:cTn id="19" dur="500"/>
                                        <p:tgtEl>
                                          <p:spTgt spid="14">
                                            <p:txEl>
                                              <p:pRg st="2" end="2"/>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4">
            <a:extLst>
              <a:ext uri="{FF2B5EF4-FFF2-40B4-BE49-F238E27FC236}">
                <a16:creationId xmlns:a16="http://schemas.microsoft.com/office/drawing/2014/main" id="{60F0880D-04A9-4345-8339-F92BB644CA27}"/>
              </a:ext>
            </a:extLst>
          </p:cNvPr>
          <p:cNvSpPr>
            <a:spLocks noChangeArrowheads="1"/>
          </p:cNvSpPr>
          <p:nvPr/>
        </p:nvSpPr>
        <p:spPr bwMode="auto">
          <a:xfrm>
            <a:off x="1524000" y="3200400"/>
            <a:ext cx="838200" cy="477054"/>
          </a:xfrm>
          <a:prstGeom prst="rect">
            <a:avLst/>
          </a:prstGeom>
          <a:solidFill>
            <a:srgbClr val="CCECFF"/>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2500">
                <a:solidFill>
                  <a:srgbClr val="0000CC"/>
                </a:solidFill>
                <a:latin typeface="Calibri" panose="020F0502020204030204" pitchFamily="34" charset="0"/>
              </a:rPr>
              <a:t>            </a:t>
            </a:r>
            <a:endParaRPr lang="zh-TW" altLang="en-US" sz="2500">
              <a:solidFill>
                <a:srgbClr val="0000CC"/>
              </a:solidFill>
              <a:latin typeface="Calibri" panose="020F0502020204030204" pitchFamily="34" charset="0"/>
            </a:endParaRPr>
          </a:p>
        </p:txBody>
      </p:sp>
      <p:sp>
        <p:nvSpPr>
          <p:cNvPr id="21506" name="Slide Number Placeholder 4">
            <a:extLst>
              <a:ext uri="{FF2B5EF4-FFF2-40B4-BE49-F238E27FC236}">
                <a16:creationId xmlns:a16="http://schemas.microsoft.com/office/drawing/2014/main" id="{F44568B2-7853-4985-87FB-E27DC07ADB3E}"/>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A12355C4-BE9D-49FD-AD74-FEE96096A57A}" type="slidenum">
              <a:rPr kumimoji="0" lang="zh-TW" altLang="en-US" sz="1200">
                <a:latin typeface="+mn-lt"/>
              </a:rPr>
              <a:pPr/>
              <a:t>6</a:t>
            </a:fld>
            <a:endParaRPr kumimoji="0" lang="en-US" altLang="zh-TW" sz="1200">
              <a:latin typeface="+mn-lt"/>
            </a:endParaRPr>
          </a:p>
        </p:txBody>
      </p:sp>
      <p:sp>
        <p:nvSpPr>
          <p:cNvPr id="22532" name="Rectangle 2">
            <a:extLst>
              <a:ext uri="{FF2B5EF4-FFF2-40B4-BE49-F238E27FC236}">
                <a16:creationId xmlns:a16="http://schemas.microsoft.com/office/drawing/2014/main" id="{1EB61535-8603-46E6-AE45-37ED6E299EC1}"/>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zh-CN" dirty="0"/>
              <a:t>Application in Real-Word Spelling (Error) or Grammatical Error Correction</a:t>
            </a:r>
          </a:p>
          <a:p>
            <a:pPr lvl="1" eaLnBrk="1" hangingPunct="1">
              <a:spcBef>
                <a:spcPts val="600"/>
              </a:spcBef>
            </a:pPr>
            <a:endParaRPr lang="en-US" altLang="zh-CN" dirty="0"/>
          </a:p>
          <a:p>
            <a:pPr lvl="1" eaLnBrk="1" hangingPunct="1">
              <a:spcBef>
                <a:spcPts val="600"/>
              </a:spcBef>
            </a:pPr>
            <a:endParaRPr lang="en-US" altLang="zh-CN" dirty="0"/>
          </a:p>
          <a:p>
            <a:pPr lvl="1" eaLnBrk="1" hangingPunct="1">
              <a:spcBef>
                <a:spcPts val="600"/>
              </a:spcBef>
            </a:pPr>
            <a:endParaRPr lang="en-US" altLang="zh-CN" dirty="0"/>
          </a:p>
        </p:txBody>
      </p:sp>
      <p:sp>
        <p:nvSpPr>
          <p:cNvPr id="21509" name="Rectangle 3">
            <a:extLst>
              <a:ext uri="{FF2B5EF4-FFF2-40B4-BE49-F238E27FC236}">
                <a16:creationId xmlns:a16="http://schemas.microsoft.com/office/drawing/2014/main" id="{A0AEAD0D-E75E-43F2-9F4A-587B99F8CFC8}"/>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p:sp>
        <p:nvSpPr>
          <p:cNvPr id="21510" name="Rectangle 9">
            <a:extLst>
              <a:ext uri="{FF2B5EF4-FFF2-40B4-BE49-F238E27FC236}">
                <a16:creationId xmlns:a16="http://schemas.microsoft.com/office/drawing/2014/main" id="{BAA84D24-E5BF-4134-9750-63B633DD0BAD}"/>
              </a:ext>
            </a:extLst>
          </p:cNvPr>
          <p:cNvSpPr>
            <a:spLocks noChangeArrowheads="1"/>
          </p:cNvSpPr>
          <p:nvPr/>
        </p:nvSpPr>
        <p:spPr bwMode="auto">
          <a:xfrm>
            <a:off x="1524000" y="3220255"/>
            <a:ext cx="495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solidFill>
                  <a:srgbClr val="FF0000"/>
                </a:solidFill>
                <a:latin typeface="Calibri" panose="020F0502020204030204" pitchFamily="34" charset="0"/>
              </a:rPr>
              <a:t>Their </a:t>
            </a:r>
            <a:r>
              <a:rPr lang="en-US" altLang="en-US" sz="2400" dirty="0">
                <a:latin typeface="Calibri" panose="020F0502020204030204" pitchFamily="34" charset="0"/>
              </a:rPr>
              <a:t>are</a:t>
            </a:r>
            <a:r>
              <a:rPr lang="en-US" altLang="en-US" sz="2400" dirty="0">
                <a:solidFill>
                  <a:srgbClr val="FF0000"/>
                </a:solidFill>
                <a:latin typeface="Calibri" panose="020F0502020204030204" pitchFamily="34" charset="0"/>
              </a:rPr>
              <a:t> </a:t>
            </a:r>
            <a:r>
              <a:rPr lang="en-US" altLang="en-US" sz="2400" dirty="0">
                <a:latin typeface="Calibri" panose="020F0502020204030204" pitchFamily="34" charset="0"/>
              </a:rPr>
              <a:t>two midterms in this class</a:t>
            </a:r>
          </a:p>
        </p:txBody>
      </p:sp>
      <p:grpSp>
        <p:nvGrpSpPr>
          <p:cNvPr id="2" name="Group 11">
            <a:extLst>
              <a:ext uri="{FF2B5EF4-FFF2-40B4-BE49-F238E27FC236}">
                <a16:creationId xmlns:a16="http://schemas.microsoft.com/office/drawing/2014/main" id="{7067ECC9-F71B-4001-AE67-0717417ABF42}"/>
              </a:ext>
            </a:extLst>
          </p:cNvPr>
          <p:cNvGrpSpPr>
            <a:grpSpLocks/>
          </p:cNvGrpSpPr>
          <p:nvPr/>
        </p:nvGrpSpPr>
        <p:grpSpPr bwMode="auto">
          <a:xfrm>
            <a:off x="1524000" y="3707935"/>
            <a:ext cx="4953000" cy="1010067"/>
            <a:chOff x="1219200" y="3002280"/>
            <a:chExt cx="4495800" cy="1010067"/>
          </a:xfrm>
        </p:grpSpPr>
        <p:sp>
          <p:nvSpPr>
            <p:cNvPr id="21514" name="Rectangle 10">
              <a:extLst>
                <a:ext uri="{FF2B5EF4-FFF2-40B4-BE49-F238E27FC236}">
                  <a16:creationId xmlns:a16="http://schemas.microsoft.com/office/drawing/2014/main" id="{E2B5F51F-287F-4C52-A140-28595927EB55}"/>
                </a:ext>
              </a:extLst>
            </p:cNvPr>
            <p:cNvSpPr>
              <a:spLocks noChangeArrowheads="1"/>
            </p:cNvSpPr>
            <p:nvPr/>
          </p:nvSpPr>
          <p:spPr bwMode="auto">
            <a:xfrm>
              <a:off x="1219200" y="3181350"/>
              <a:ext cx="44958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solidFill>
                    <a:srgbClr val="FF0000"/>
                  </a:solidFill>
                  <a:latin typeface="Calibri" panose="020F0502020204030204" pitchFamily="34" charset="0"/>
                </a:rPr>
                <a:t>There </a:t>
              </a:r>
              <a:r>
                <a:rPr lang="en-US" altLang="en-US" sz="2400" dirty="0">
                  <a:latin typeface="Calibri" panose="020F0502020204030204" pitchFamily="34" charset="0"/>
                </a:rPr>
                <a:t>are</a:t>
              </a:r>
              <a:r>
                <a:rPr lang="en-US" altLang="en-US" sz="2400" dirty="0">
                  <a:solidFill>
                    <a:srgbClr val="FF0000"/>
                  </a:solidFill>
                  <a:latin typeface="Calibri" panose="020F0502020204030204" pitchFamily="34" charset="0"/>
                </a:rPr>
                <a:t> </a:t>
              </a:r>
              <a:r>
                <a:rPr lang="en-US" altLang="en-US" sz="2400" dirty="0">
                  <a:latin typeface="Calibri" panose="020F0502020204030204" pitchFamily="34" charset="0"/>
                </a:rPr>
                <a:t>two midterms in this class</a:t>
              </a:r>
            </a:p>
          </p:txBody>
        </p:sp>
        <p:cxnSp>
          <p:nvCxnSpPr>
            <p:cNvPr id="21515" name="Straight Arrow Connector 10">
              <a:extLst>
                <a:ext uri="{FF2B5EF4-FFF2-40B4-BE49-F238E27FC236}">
                  <a16:creationId xmlns:a16="http://schemas.microsoft.com/office/drawing/2014/main" id="{5C39342D-0BA7-4234-B3B5-6DB41754DA9C}"/>
                </a:ext>
              </a:extLst>
            </p:cNvPr>
            <p:cNvCxnSpPr>
              <a:cxnSpLocks noChangeShapeType="1"/>
            </p:cNvCxnSpPr>
            <p:nvPr/>
          </p:nvCxnSpPr>
          <p:spPr bwMode="auto">
            <a:xfrm>
              <a:off x="1600200" y="3002280"/>
              <a:ext cx="0" cy="274320"/>
            </a:xfrm>
            <a:prstGeom prst="straightConnector1">
              <a:avLst/>
            </a:prstGeom>
            <a:noFill/>
            <a:ln w="28575" algn="ctr">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grpSp>
      <p:sp>
        <p:nvSpPr>
          <p:cNvPr id="10" name="Rectangle 4">
            <a:extLst>
              <a:ext uri="{FF2B5EF4-FFF2-40B4-BE49-F238E27FC236}">
                <a16:creationId xmlns:a16="http://schemas.microsoft.com/office/drawing/2014/main" id="{60F0880D-04A9-4345-8339-F92BB644CA27}"/>
              </a:ext>
            </a:extLst>
          </p:cNvPr>
          <p:cNvSpPr>
            <a:spLocks noChangeArrowheads="1"/>
          </p:cNvSpPr>
          <p:nvPr/>
        </p:nvSpPr>
        <p:spPr bwMode="auto">
          <a:xfrm>
            <a:off x="3429000" y="4515654"/>
            <a:ext cx="1143000" cy="477054"/>
          </a:xfrm>
          <a:prstGeom prst="rect">
            <a:avLst/>
          </a:prstGeom>
          <a:solidFill>
            <a:srgbClr val="CCECFF"/>
          </a:solidFill>
          <a:ln>
            <a:noFill/>
          </a:ln>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pPr eaLnBrk="1" hangingPunct="1"/>
            <a:r>
              <a:rPr lang="en-US" altLang="zh-TW" sz="2500">
                <a:solidFill>
                  <a:srgbClr val="0000CC"/>
                </a:solidFill>
                <a:latin typeface="Calibri" panose="020F0502020204030204" pitchFamily="34" charset="0"/>
              </a:rPr>
              <a:t>            </a:t>
            </a:r>
            <a:endParaRPr lang="zh-TW" altLang="en-US" sz="2500">
              <a:solidFill>
                <a:srgbClr val="0000CC"/>
              </a:solidFill>
              <a:latin typeface="Calibri" panose="020F0502020204030204" pitchFamily="34" charset="0"/>
            </a:endParaRPr>
          </a:p>
        </p:txBody>
      </p:sp>
      <p:sp>
        <p:nvSpPr>
          <p:cNvPr id="11" name="Rectangle 9">
            <a:extLst>
              <a:ext uri="{FF2B5EF4-FFF2-40B4-BE49-F238E27FC236}">
                <a16:creationId xmlns:a16="http://schemas.microsoft.com/office/drawing/2014/main" id="{BAA84D24-E5BF-4134-9750-63B633DD0BAD}"/>
              </a:ext>
            </a:extLst>
          </p:cNvPr>
          <p:cNvSpPr>
            <a:spLocks noChangeArrowheads="1"/>
          </p:cNvSpPr>
          <p:nvPr/>
        </p:nvSpPr>
        <p:spPr bwMode="auto">
          <a:xfrm>
            <a:off x="1524000" y="4535509"/>
            <a:ext cx="4953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Everything</a:t>
            </a:r>
            <a:r>
              <a:rPr lang="en-US" altLang="en-US" sz="2400" dirty="0">
                <a:solidFill>
                  <a:srgbClr val="FF0000"/>
                </a:solidFill>
                <a:latin typeface="Calibri" panose="020F0502020204030204" pitchFamily="34" charset="0"/>
              </a:rPr>
              <a:t> </a:t>
            </a:r>
            <a:r>
              <a:rPr lang="en-US" altLang="en-US" sz="2400" dirty="0">
                <a:latin typeface="Calibri" panose="020F0502020204030204" pitchFamily="34" charset="0"/>
              </a:rPr>
              <a:t>has</a:t>
            </a:r>
            <a:r>
              <a:rPr lang="en-US" altLang="en-US" sz="2400" dirty="0">
                <a:solidFill>
                  <a:srgbClr val="FF0000"/>
                </a:solidFill>
                <a:latin typeface="Calibri" panose="020F0502020204030204" pitchFamily="34" charset="0"/>
              </a:rPr>
              <a:t> improve</a:t>
            </a:r>
            <a:endParaRPr lang="en-US" altLang="en-US" sz="2400" dirty="0">
              <a:latin typeface="Calibri" panose="020F0502020204030204" pitchFamily="34" charset="0"/>
            </a:endParaRPr>
          </a:p>
        </p:txBody>
      </p:sp>
      <p:grpSp>
        <p:nvGrpSpPr>
          <p:cNvPr id="12" name="Group 11">
            <a:extLst>
              <a:ext uri="{FF2B5EF4-FFF2-40B4-BE49-F238E27FC236}">
                <a16:creationId xmlns:a16="http://schemas.microsoft.com/office/drawing/2014/main" id="{7067ECC9-F71B-4001-AE67-0717417ABF42}"/>
              </a:ext>
            </a:extLst>
          </p:cNvPr>
          <p:cNvGrpSpPr>
            <a:grpSpLocks/>
          </p:cNvGrpSpPr>
          <p:nvPr/>
        </p:nvGrpSpPr>
        <p:grpSpPr bwMode="auto">
          <a:xfrm>
            <a:off x="1524000" y="5023189"/>
            <a:ext cx="4953000" cy="640735"/>
            <a:chOff x="1219200" y="3002280"/>
            <a:chExt cx="4495800" cy="640735"/>
          </a:xfrm>
        </p:grpSpPr>
        <p:sp>
          <p:nvSpPr>
            <p:cNvPr id="13" name="Rectangle 10">
              <a:extLst>
                <a:ext uri="{FF2B5EF4-FFF2-40B4-BE49-F238E27FC236}">
                  <a16:creationId xmlns:a16="http://schemas.microsoft.com/office/drawing/2014/main" id="{E2B5F51F-287F-4C52-A140-28595927EB55}"/>
                </a:ext>
              </a:extLst>
            </p:cNvPr>
            <p:cNvSpPr>
              <a:spLocks noChangeArrowheads="1"/>
            </p:cNvSpPr>
            <p:nvPr/>
          </p:nvSpPr>
          <p:spPr bwMode="auto">
            <a:xfrm>
              <a:off x="1219200" y="3181350"/>
              <a:ext cx="44958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r>
                <a:rPr lang="en-US" altLang="en-US" sz="2400" dirty="0">
                  <a:latin typeface="Calibri" panose="020F0502020204030204" pitchFamily="34" charset="0"/>
                </a:rPr>
                <a:t>Everything</a:t>
              </a:r>
              <a:r>
                <a:rPr lang="en-US" altLang="en-US" sz="2400" dirty="0">
                  <a:solidFill>
                    <a:srgbClr val="FF0000"/>
                  </a:solidFill>
                  <a:latin typeface="Calibri" panose="020F0502020204030204" pitchFamily="34" charset="0"/>
                </a:rPr>
                <a:t> </a:t>
              </a:r>
              <a:r>
                <a:rPr lang="en-US" altLang="en-US" sz="2400" dirty="0">
                  <a:latin typeface="Calibri" panose="020F0502020204030204" pitchFamily="34" charset="0"/>
                </a:rPr>
                <a:t>has</a:t>
              </a:r>
              <a:r>
                <a:rPr lang="en-US" altLang="en-US" sz="2400" dirty="0">
                  <a:solidFill>
                    <a:srgbClr val="FF0000"/>
                  </a:solidFill>
                  <a:latin typeface="Calibri" panose="020F0502020204030204" pitchFamily="34" charset="0"/>
                </a:rPr>
                <a:t> improved</a:t>
              </a:r>
            </a:p>
          </p:txBody>
        </p:sp>
        <p:cxnSp>
          <p:nvCxnSpPr>
            <p:cNvPr id="14" name="Straight Arrow Connector 10">
              <a:extLst>
                <a:ext uri="{FF2B5EF4-FFF2-40B4-BE49-F238E27FC236}">
                  <a16:creationId xmlns:a16="http://schemas.microsoft.com/office/drawing/2014/main" id="{5C39342D-0BA7-4234-B3B5-6DB41754DA9C}"/>
                </a:ext>
              </a:extLst>
            </p:cNvPr>
            <p:cNvCxnSpPr>
              <a:cxnSpLocks noChangeShapeType="1"/>
            </p:cNvCxnSpPr>
            <p:nvPr/>
          </p:nvCxnSpPr>
          <p:spPr bwMode="auto">
            <a:xfrm>
              <a:off x="3505200" y="3002280"/>
              <a:ext cx="0" cy="274320"/>
            </a:xfrm>
            <a:prstGeom prst="straightConnector1">
              <a:avLst/>
            </a:prstGeom>
            <a:noFill/>
            <a:ln w="28575" algn="ctr">
              <a:solidFill>
                <a:schemeClr val="tx1"/>
              </a:solidFill>
              <a:miter lim="800000"/>
              <a:headEnd type="none" w="med" len="med"/>
              <a:tailEnd type="triangle" w="med" len="med"/>
            </a:ln>
            <a:extLst>
              <a:ext uri="{909E8E84-426E-40DD-AFC4-6F175D3DCCD1}">
                <a14:hiddenFill xmlns:a14="http://schemas.microsoft.com/office/drawing/2010/main">
                  <a:noFill/>
                </a14:hiddenFill>
              </a:ext>
            </a:extLst>
          </p:spPr>
        </p:cxnSp>
      </p:grpSp>
      <p:grpSp>
        <p:nvGrpSpPr>
          <p:cNvPr id="16" name="Group 15">
            <a:extLst>
              <a:ext uri="{FF2B5EF4-FFF2-40B4-BE49-F238E27FC236}">
                <a16:creationId xmlns:a16="http://schemas.microsoft.com/office/drawing/2014/main" id="{808AAE40-AF4B-0554-1634-0D302D322A9F}"/>
              </a:ext>
            </a:extLst>
          </p:cNvPr>
          <p:cNvGrpSpPr/>
          <p:nvPr/>
        </p:nvGrpSpPr>
        <p:grpSpPr>
          <a:xfrm>
            <a:off x="5867400" y="2590800"/>
            <a:ext cx="5486400" cy="3899212"/>
            <a:chOff x="4195149" y="2842708"/>
            <a:chExt cx="5486400" cy="3899212"/>
          </a:xfrm>
        </p:grpSpPr>
        <p:grpSp>
          <p:nvGrpSpPr>
            <p:cNvPr id="7" name="Group 6">
              <a:extLst>
                <a:ext uri="{FF2B5EF4-FFF2-40B4-BE49-F238E27FC236}">
                  <a16:creationId xmlns:a16="http://schemas.microsoft.com/office/drawing/2014/main" id="{AB88078B-46DE-4E08-8028-70C7D95941AB}"/>
                </a:ext>
              </a:extLst>
            </p:cNvPr>
            <p:cNvGrpSpPr/>
            <p:nvPr/>
          </p:nvGrpSpPr>
          <p:grpSpPr>
            <a:xfrm>
              <a:off x="5622491" y="2842708"/>
              <a:ext cx="2643696" cy="1524804"/>
              <a:chOff x="5281105" y="4089291"/>
              <a:chExt cx="2643696" cy="1524804"/>
            </a:xfrm>
          </p:grpSpPr>
          <p:pic>
            <p:nvPicPr>
              <p:cNvPr id="4" name="Picture 3">
                <a:hlinkClick r:id="rId3"/>
                <a:extLst>
                  <a:ext uri="{FF2B5EF4-FFF2-40B4-BE49-F238E27FC236}">
                    <a16:creationId xmlns:a16="http://schemas.microsoft.com/office/drawing/2014/main" id="{A5FDEFD0-B3C7-4374-A459-F451355A74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72084" y="4089291"/>
                <a:ext cx="1190716" cy="1190716"/>
              </a:xfrm>
              <a:prstGeom prst="rect">
                <a:avLst/>
              </a:prstGeom>
            </p:spPr>
          </p:pic>
          <p:sp>
            <p:nvSpPr>
              <p:cNvPr id="20" name="TextBox 19">
                <a:extLst>
                  <a:ext uri="{FF2B5EF4-FFF2-40B4-BE49-F238E27FC236}">
                    <a16:creationId xmlns:a16="http://schemas.microsoft.com/office/drawing/2014/main" id="{EC7ACCAE-5F1D-4BF7-9061-B90BD04061EE}"/>
                  </a:ext>
                </a:extLst>
              </p:cNvPr>
              <p:cNvSpPr txBox="1"/>
              <p:nvPr/>
            </p:nvSpPr>
            <p:spPr>
              <a:xfrm>
                <a:off x="5281105" y="5275541"/>
                <a:ext cx="2643696" cy="338554"/>
              </a:xfrm>
              <a:prstGeom prst="rect">
                <a:avLst/>
              </a:prstGeom>
              <a:noFill/>
            </p:spPr>
            <p:txBody>
              <a:bodyPr wrap="square">
                <a:spAutoFit/>
              </a:bodyPr>
              <a:lstStyle/>
              <a:p>
                <a:pPr algn="ctr"/>
                <a:r>
                  <a:rPr lang="en-US" dirty="0">
                    <a:latin typeface="Calibri" panose="020F0502020204030204" pitchFamily="34" charset="0"/>
                    <a:cs typeface="Calibri" panose="020F0502020204030204" pitchFamily="34" charset="0"/>
                  </a:rPr>
                  <a:t>Free Online Writing Assistant</a:t>
                </a:r>
              </a:p>
            </p:txBody>
          </p:sp>
        </p:grpSp>
        <p:pic>
          <p:nvPicPr>
            <p:cNvPr id="15" name="Picture 14">
              <a:extLst>
                <a:ext uri="{FF2B5EF4-FFF2-40B4-BE49-F238E27FC236}">
                  <a16:creationId xmlns:a16="http://schemas.microsoft.com/office/drawing/2014/main" id="{357893D7-355F-C989-A5BF-90495986D455}"/>
                </a:ext>
              </a:extLst>
            </p:cNvPr>
            <p:cNvPicPr>
              <a:picLocks noChangeAspect="1"/>
            </p:cNvPicPr>
            <p:nvPr/>
          </p:nvPicPr>
          <p:blipFill>
            <a:blip r:embed="rId5"/>
            <a:stretch>
              <a:fillRect/>
            </a:stretch>
          </p:blipFill>
          <p:spPr>
            <a:xfrm>
              <a:off x="4195149" y="4497486"/>
              <a:ext cx="5486400" cy="2244434"/>
            </a:xfrm>
            <a:prstGeom prst="rect">
              <a:avLst/>
            </a:prstGeom>
          </p:spPr>
        </p:pic>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084EF800-16D8-40ED-84DB-8D6036D0DD9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8F2F06F7-BEAE-42BF-B4BE-B744FA349965}" type="slidenum">
              <a:rPr kumimoji="0" lang="zh-TW" altLang="en-US" sz="1200">
                <a:latin typeface="+mn-lt"/>
              </a:rPr>
              <a:pPr/>
              <a:t>7</a:t>
            </a:fld>
            <a:endParaRPr kumimoji="0" lang="en-US" altLang="zh-TW" sz="1200">
              <a:latin typeface="+mn-lt"/>
            </a:endParaRPr>
          </a:p>
        </p:txBody>
      </p:sp>
      <p:sp>
        <p:nvSpPr>
          <p:cNvPr id="22531" name="Rectangle 2">
            <a:extLst>
              <a:ext uri="{FF2B5EF4-FFF2-40B4-BE49-F238E27FC236}">
                <a16:creationId xmlns:a16="http://schemas.microsoft.com/office/drawing/2014/main" id="{75C7DADA-4B30-461C-8BA5-D4DC702D78B9}"/>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zh-CN" dirty="0"/>
              <a:t>The model that computes the probability of a sequence of words or probability of an upcoming word is called a language model (LM).</a:t>
            </a:r>
          </a:p>
          <a:p>
            <a:pPr lvl="1" eaLnBrk="1" hangingPunct="1">
              <a:spcBef>
                <a:spcPts val="600"/>
              </a:spcBef>
            </a:pPr>
            <a:endParaRPr lang="en-US" altLang="zh-CN" dirty="0"/>
          </a:p>
          <a:p>
            <a:pPr lvl="1" eaLnBrk="1" hangingPunct="1">
              <a:spcBef>
                <a:spcPts val="600"/>
              </a:spcBef>
            </a:pPr>
            <a:endParaRPr lang="en-US" altLang="zh-CN" dirty="0"/>
          </a:p>
        </p:txBody>
      </p:sp>
      <p:sp>
        <p:nvSpPr>
          <p:cNvPr id="22532" name="Rectangle 3">
            <a:extLst>
              <a:ext uri="{FF2B5EF4-FFF2-40B4-BE49-F238E27FC236}">
                <a16:creationId xmlns:a16="http://schemas.microsoft.com/office/drawing/2014/main" id="{74026527-FC22-40FC-AA3C-4A48356E6847}"/>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22533" name="Rectangle 6">
                <a:extLst>
                  <a:ext uri="{FF2B5EF4-FFF2-40B4-BE49-F238E27FC236}">
                    <a16:creationId xmlns:a16="http://schemas.microsoft.com/office/drawing/2014/main" id="{A7BA6BF4-2E09-48F2-8C42-EA6EAEC08F22}"/>
                  </a:ext>
                </a:extLst>
              </p:cNvPr>
              <p:cNvSpPr>
                <a:spLocks noChangeArrowheads="1"/>
              </p:cNvSpPr>
              <p:nvPr/>
            </p:nvSpPr>
            <p:spPr bwMode="auto">
              <a:xfrm>
                <a:off x="5765800" y="3148161"/>
                <a:ext cx="4978400"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14:m>
                  <m:oMath xmlns:m="http://schemas.openxmlformats.org/officeDocument/2006/math">
                    <m:r>
                      <a:rPr lang="en-US" altLang="en-US" sz="2400" i="1" dirty="0">
                        <a:solidFill>
                          <a:srgbClr val="000000"/>
                        </a:solidFill>
                        <a:latin typeface="Cambria Math" panose="02040503050406030204" pitchFamily="18" charset="0"/>
                      </a:rPr>
                      <m:t>𝑃</m:t>
                    </m:r>
                  </m:oMath>
                </a14:m>
                <a:r>
                  <a:rPr lang="en-US" altLang="en-US" sz="2400" dirty="0">
                    <a:solidFill>
                      <a:srgbClr val="000000"/>
                    </a:solidFill>
                    <a:latin typeface="Calibri" panose="020F0502020204030204" pitchFamily="34" charset="0"/>
                  </a:rPr>
                  <a:t>(</a:t>
                </a:r>
                <a:r>
                  <a:rPr lang="en-US" altLang="en-US" sz="2400" dirty="0">
                    <a:latin typeface="Calibri" panose="020F0502020204030204" pitchFamily="34" charset="0"/>
                  </a:rPr>
                  <a:t>Please, turn, your, homework, in</a:t>
                </a:r>
                <a:r>
                  <a:rPr lang="en-US" altLang="en-US" sz="2400" dirty="0">
                    <a:solidFill>
                      <a:srgbClr val="000000"/>
                    </a:solidFill>
                    <a:latin typeface="Calibri" panose="020F0502020204030204" pitchFamily="34" charset="0"/>
                  </a:rPr>
                  <a:t>)</a:t>
                </a:r>
              </a:p>
            </p:txBody>
          </p:sp>
        </mc:Choice>
        <mc:Fallback xmlns="">
          <p:sp>
            <p:nvSpPr>
              <p:cNvPr id="22533" name="Rectangle 6">
                <a:extLst>
                  <a:ext uri="{FF2B5EF4-FFF2-40B4-BE49-F238E27FC236}">
                    <a16:creationId xmlns:a16="http://schemas.microsoft.com/office/drawing/2014/main" id="{A7BA6BF4-2E09-48F2-8C42-EA6EAEC08F22}"/>
                  </a:ext>
                </a:extLst>
              </p:cNvPr>
              <p:cNvSpPr>
                <a:spLocks noRot="1" noChangeAspect="1" noMove="1" noResize="1" noEditPoints="1" noAdjustHandles="1" noChangeArrowheads="1" noChangeShapeType="1" noTextEdit="1"/>
              </p:cNvSpPr>
              <p:nvPr/>
            </p:nvSpPr>
            <p:spPr bwMode="auto">
              <a:xfrm>
                <a:off x="5765800" y="3148161"/>
                <a:ext cx="4978400" cy="461665"/>
              </a:xfrm>
              <a:prstGeom prst="rect">
                <a:avLst/>
              </a:prstGeom>
              <a:blipFill>
                <a:blip r:embed="rId3"/>
                <a:stretch>
                  <a:fillRect l="-367" t="-10526"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Object 4">
                <a:extLst>
                  <a:ext uri="{FF2B5EF4-FFF2-40B4-BE49-F238E27FC236}">
                    <a16:creationId xmlns:a16="http://schemas.microsoft.com/office/drawing/2014/main" id="{086194A2-6606-9AFF-A6A3-89FE8F17156A}"/>
                  </a:ext>
                </a:extLst>
              </p:cNvPr>
              <p:cNvSpPr txBox="1"/>
              <p:nvPr/>
            </p:nvSpPr>
            <p:spPr bwMode="auto">
              <a:xfrm>
                <a:off x="2035968" y="3124200"/>
                <a:ext cx="3344862" cy="509588"/>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4" name="Object 4">
                <a:extLst>
                  <a:ext uri="{FF2B5EF4-FFF2-40B4-BE49-F238E27FC236}">
                    <a16:creationId xmlns:a16="http://schemas.microsoft.com/office/drawing/2014/main" id="{086194A2-6606-9AFF-A6A3-89FE8F17156A}"/>
                  </a:ext>
                </a:extLst>
              </p:cNvPr>
              <p:cNvSpPr txBox="1">
                <a:spLocks noRot="1" noChangeAspect="1" noMove="1" noResize="1" noEditPoints="1" noAdjustHandles="1" noChangeArrowheads="1" noChangeShapeType="1" noTextEdit="1"/>
              </p:cNvSpPr>
              <p:nvPr/>
            </p:nvSpPr>
            <p:spPr bwMode="auto">
              <a:xfrm>
                <a:off x="2035968" y="3124200"/>
                <a:ext cx="3344862" cy="509588"/>
              </a:xfrm>
              <a:prstGeom prst="rect">
                <a:avLst/>
              </a:prstGeom>
              <a:blipFill>
                <a:blip r:embed="rId7"/>
                <a:stretch>
                  <a:fillRect l="-546" b="-8434"/>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bject 4">
                <a:extLst>
                  <a:ext uri="{FF2B5EF4-FFF2-40B4-BE49-F238E27FC236}">
                    <a16:creationId xmlns:a16="http://schemas.microsoft.com/office/drawing/2014/main" id="{CA726AE5-302C-C238-ACA5-B1900D205FDB}"/>
                  </a:ext>
                </a:extLst>
              </p:cNvPr>
              <p:cNvSpPr txBox="1"/>
              <p:nvPr/>
            </p:nvSpPr>
            <p:spPr bwMode="auto">
              <a:xfrm>
                <a:off x="2035968" y="3977209"/>
                <a:ext cx="3344862" cy="509588"/>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r>
                        <a:rPr lang="en-US" sz="2400" i="1" smtClean="0">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sub>
                      </m:sSub>
                      <m:sSub>
                        <m:sSubPr>
                          <m:ctrlPr>
                            <a:rPr lang="en-US" sz="2400" i="1">
                              <a:solidFill>
                                <a:srgbClr val="000000"/>
                              </a:solidFill>
                              <a:latin typeface="Cambria Math" panose="02040503050406030204" pitchFamily="18" charset="0"/>
                            </a:rPr>
                          </m:ctrlPr>
                        </m:sSubPr>
                        <m:e>
                          <m:r>
                            <a:rPr lang="en-US" sz="2400" b="0" i="1" smtClean="0">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5" name="Object 4">
                <a:extLst>
                  <a:ext uri="{FF2B5EF4-FFF2-40B4-BE49-F238E27FC236}">
                    <a16:creationId xmlns:a16="http://schemas.microsoft.com/office/drawing/2014/main" id="{CA726AE5-302C-C238-ACA5-B1900D205FDB}"/>
                  </a:ext>
                </a:extLst>
              </p:cNvPr>
              <p:cNvSpPr txBox="1">
                <a:spLocks noRot="1" noChangeAspect="1" noMove="1" noResize="1" noEditPoints="1" noAdjustHandles="1" noChangeArrowheads="1" noChangeShapeType="1" noTextEdit="1"/>
              </p:cNvSpPr>
              <p:nvPr/>
            </p:nvSpPr>
            <p:spPr bwMode="auto">
              <a:xfrm>
                <a:off x="2035968" y="3977209"/>
                <a:ext cx="3344862" cy="509588"/>
              </a:xfrm>
              <a:prstGeom prst="rect">
                <a:avLst/>
              </a:prstGeom>
              <a:blipFill>
                <a:blip r:embed="rId8"/>
                <a:stretch>
                  <a:fillRect l="-546" b="-8333"/>
                </a:stretch>
              </a:blipFill>
              <a:ln>
                <a:noFill/>
              </a:ln>
              <a:effectLst/>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CD8A56A-F429-0086-559B-208675D6F705}"/>
              </a:ext>
            </a:extLst>
          </p:cNvPr>
          <p:cNvGrpSpPr/>
          <p:nvPr/>
        </p:nvGrpSpPr>
        <p:grpSpPr>
          <a:xfrm>
            <a:off x="4191000" y="3962400"/>
            <a:ext cx="6248400" cy="1600200"/>
            <a:chOff x="286792" y="4563313"/>
            <a:chExt cx="6248400" cy="160020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E4452D0-4521-4B3F-83B5-EBC8AF917EEC}"/>
                    </a:ext>
                  </a:extLst>
                </p:cNvPr>
                <p:cNvSpPr>
                  <a:spLocks noChangeArrowheads="1"/>
                </p:cNvSpPr>
                <p:nvPr/>
              </p:nvSpPr>
              <p:spPr bwMode="auto">
                <a:xfrm>
                  <a:off x="1828800" y="4563313"/>
                  <a:ext cx="4706392" cy="461665"/>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14:m>
                    <m:oMath xmlns:m="http://schemas.openxmlformats.org/officeDocument/2006/math">
                      <m:r>
                        <a:rPr lang="en-US" altLang="en-US" sz="2400" i="1" dirty="0">
                          <a:solidFill>
                            <a:srgbClr val="000000"/>
                          </a:solidFill>
                          <a:latin typeface="Cambria Math" panose="02040503050406030204" pitchFamily="18" charset="0"/>
                        </a:rPr>
                        <m:t>𝑃</m:t>
                      </m:r>
                    </m:oMath>
                  </a14:m>
                  <a:r>
                    <a:rPr lang="en-US" altLang="en-US" sz="2400" dirty="0">
                      <a:solidFill>
                        <a:srgbClr val="000000"/>
                      </a:solidFill>
                      <a:latin typeface="Calibri" panose="020F0502020204030204" pitchFamily="34" charset="0"/>
                    </a:rPr>
                    <a:t>(</a:t>
                  </a:r>
                  <a:r>
                    <a:rPr lang="en-US" altLang="en-US" sz="2400" dirty="0">
                      <a:latin typeface="Calibri" panose="020F0502020204030204" pitchFamily="34" charset="0"/>
                    </a:rPr>
                    <a:t>in </a:t>
                  </a:r>
                  <a:r>
                    <a:rPr lang="en-US" altLang="en-US" sz="2400" dirty="0">
                      <a:solidFill>
                        <a:srgbClr val="000000"/>
                      </a:solidFill>
                      <a:latin typeface="Calibri" panose="020F0502020204030204" pitchFamily="34" charset="0"/>
                    </a:rPr>
                    <a:t>| </a:t>
                  </a:r>
                  <a:r>
                    <a:rPr lang="en-US" altLang="en-US" sz="2400" dirty="0">
                      <a:latin typeface="Calibri" panose="020F0502020204030204" pitchFamily="34" charset="0"/>
                    </a:rPr>
                    <a:t>Please, turn, your, homework</a:t>
                  </a:r>
                  <a:r>
                    <a:rPr lang="en-US" altLang="en-US" sz="2400" dirty="0">
                      <a:solidFill>
                        <a:srgbClr val="000000"/>
                      </a:solidFill>
                      <a:latin typeface="Calibri" panose="020F0502020204030204" pitchFamily="34" charset="0"/>
                    </a:rPr>
                    <a:t>)</a:t>
                  </a:r>
                </a:p>
              </p:txBody>
            </p:sp>
          </mc:Choice>
          <mc:Fallback xmlns="">
            <p:sp>
              <p:nvSpPr>
                <p:cNvPr id="8" name="Rectangle 7">
                  <a:extLst>
                    <a:ext uri="{FF2B5EF4-FFF2-40B4-BE49-F238E27FC236}">
                      <a16:creationId xmlns:a16="http://schemas.microsoft.com/office/drawing/2014/main" id="{5E4452D0-4521-4B3F-83B5-EBC8AF917EEC}"/>
                    </a:ext>
                  </a:extLst>
                </p:cNvPr>
                <p:cNvSpPr>
                  <a:spLocks noRot="1" noChangeAspect="1" noMove="1" noResize="1" noEditPoints="1" noAdjustHandles="1" noChangeArrowheads="1" noChangeShapeType="1" noTextEdit="1"/>
                </p:cNvSpPr>
                <p:nvPr/>
              </p:nvSpPr>
              <p:spPr bwMode="auto">
                <a:xfrm>
                  <a:off x="1828800" y="4563313"/>
                  <a:ext cx="4706392" cy="461665"/>
                </a:xfrm>
                <a:prstGeom prst="rect">
                  <a:avLst/>
                </a:prstGeom>
                <a:blipFill>
                  <a:blip r:embed="rId9"/>
                  <a:stretch>
                    <a:fillRect l="-259" t="-10526" r="-1811" b="-2894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noFill/>
                    </a:rPr>
                    <a:t> </a:t>
                  </a:r>
                </a:p>
              </p:txBody>
            </p:sp>
          </mc:Fallback>
        </mc:AlternateContent>
        <p:sp>
          <p:nvSpPr>
            <p:cNvPr id="14" name="AutoShape 13">
              <a:extLst>
                <a:ext uri="{FF2B5EF4-FFF2-40B4-BE49-F238E27FC236}">
                  <a16:creationId xmlns:a16="http://schemas.microsoft.com/office/drawing/2014/main" id="{B9DC7767-63E3-411A-95B2-CF7E99929AA2}"/>
                </a:ext>
              </a:extLst>
            </p:cNvPr>
            <p:cNvSpPr>
              <a:spLocks noChangeArrowheads="1"/>
            </p:cNvSpPr>
            <p:nvPr/>
          </p:nvSpPr>
          <p:spPr bwMode="auto">
            <a:xfrm>
              <a:off x="286792" y="5340096"/>
              <a:ext cx="1828800" cy="548640"/>
            </a:xfrm>
            <a:prstGeom prst="wedgeRoundRectCallout">
              <a:avLst>
                <a:gd name="adj1" fmla="val 58734"/>
                <a:gd name="adj2" fmla="val -77930"/>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CN" sz="2400" b="0" dirty="0">
                  <a:solidFill>
                    <a:srgbClr val="FF0000"/>
                  </a:solidFill>
                  <a:latin typeface="Calibri" panose="020F0502020204030204" pitchFamily="34" charset="0"/>
                  <a:cs typeface="Calibri" panose="020F0502020204030204" pitchFamily="34" charset="0"/>
                </a:rPr>
                <a:t>Next </a:t>
              </a:r>
              <a:r>
                <a:rPr lang="en-US" altLang="zh-TW" sz="2400" b="0" dirty="0">
                  <a:solidFill>
                    <a:srgbClr val="FF0000"/>
                  </a:solidFill>
                  <a:latin typeface="Calibri" panose="020F0502020204030204" pitchFamily="34" charset="0"/>
                  <a:cs typeface="Calibri" panose="020F0502020204030204" pitchFamily="34" charset="0"/>
                </a:rPr>
                <a:t>Word</a:t>
              </a:r>
            </a:p>
          </p:txBody>
        </p:sp>
        <p:sp>
          <p:nvSpPr>
            <p:cNvPr id="16" name="AutoShape 13">
              <a:extLst>
                <a:ext uri="{FF2B5EF4-FFF2-40B4-BE49-F238E27FC236}">
                  <a16:creationId xmlns:a16="http://schemas.microsoft.com/office/drawing/2014/main" id="{846138CD-3460-475F-BC35-76307EC2FB0D}"/>
                </a:ext>
              </a:extLst>
            </p:cNvPr>
            <p:cNvSpPr>
              <a:spLocks noChangeArrowheads="1"/>
            </p:cNvSpPr>
            <p:nvPr/>
          </p:nvSpPr>
          <p:spPr bwMode="auto">
            <a:xfrm>
              <a:off x="2895600" y="5340553"/>
              <a:ext cx="1636694" cy="822960"/>
            </a:xfrm>
            <a:prstGeom prst="wedgeRoundRectCallout">
              <a:avLst>
                <a:gd name="adj1" fmla="val 54353"/>
                <a:gd name="adj2" fmla="val -67994"/>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Context </a:t>
              </a:r>
              <a:r>
                <a:rPr lang="en-US" altLang="zh-CN" sz="2400" b="0" dirty="0">
                  <a:solidFill>
                    <a:srgbClr val="FF0000"/>
                  </a:solidFill>
                  <a:latin typeface="Calibri" panose="020F0502020204030204" pitchFamily="34" charset="0"/>
                  <a:cs typeface="Calibri" panose="020F0502020204030204" pitchFamily="34" charset="0"/>
                </a:rPr>
                <a:t>or History</a:t>
              </a:r>
              <a:endParaRPr lang="en-US" altLang="zh-TW" sz="2400" b="0" dirty="0">
                <a:solidFill>
                  <a:srgbClr val="FF0000"/>
                </a:solidFill>
                <a:latin typeface="Calibri" panose="020F0502020204030204" pitchFamily="34"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6CCAF18E-96D4-62FE-9CF7-EA9EC9E332E0}"/>
                </a:ext>
              </a:extLst>
            </p:cNvPr>
            <p:cNvCxnSpPr/>
            <p:nvPr/>
          </p:nvCxnSpPr>
          <p:spPr bwMode="auto">
            <a:xfrm>
              <a:off x="2209800" y="5025275"/>
              <a:ext cx="228600" cy="0"/>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cxnSp>
          <p:nvCxnSpPr>
            <p:cNvPr id="11" name="Straight Connector 10">
              <a:extLst>
                <a:ext uri="{FF2B5EF4-FFF2-40B4-BE49-F238E27FC236}">
                  <a16:creationId xmlns:a16="http://schemas.microsoft.com/office/drawing/2014/main" id="{C2C42C11-D9F3-02C4-B849-B93D9B71CBA2}"/>
                </a:ext>
              </a:extLst>
            </p:cNvPr>
            <p:cNvCxnSpPr>
              <a:cxnSpLocks/>
            </p:cNvCxnSpPr>
            <p:nvPr/>
          </p:nvCxnSpPr>
          <p:spPr bwMode="auto">
            <a:xfrm>
              <a:off x="2743200" y="5024978"/>
              <a:ext cx="3581400" cy="297"/>
            </a:xfrm>
            <a:prstGeom prst="line">
              <a:avLst/>
            </a:prstGeom>
            <a:solidFill>
              <a:schemeClr val="accent1"/>
            </a:solidFill>
            <a:ln w="28575" cap="flat" cmpd="sng" algn="ctr">
              <a:solidFill>
                <a:srgbClr val="FF0000"/>
              </a:solidFill>
              <a:prstDash val="solid"/>
              <a:miter lim="800000"/>
              <a:headEnd type="none" w="med" len="med"/>
              <a:tailEnd type="none" w="med" len="med"/>
            </a:ln>
            <a:effectLst/>
          </p:spPr>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55D02A58-B0FD-41E6-B91D-B55CD2A841A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EA580D2F-FD58-4828-889D-CA82B93CD05E}" type="slidenum">
              <a:rPr kumimoji="0" lang="zh-TW" altLang="en-US" sz="1200">
                <a:latin typeface="+mn-lt"/>
              </a:rPr>
              <a:pPr/>
              <a:t>8</a:t>
            </a:fld>
            <a:endParaRPr kumimoji="0" lang="en-US" altLang="zh-TW" sz="1200">
              <a:latin typeface="+mn-lt"/>
            </a:endParaRPr>
          </a:p>
        </p:txBody>
      </p:sp>
      <mc:AlternateContent xmlns:mc="http://schemas.openxmlformats.org/markup-compatibility/2006" xmlns:a14="http://schemas.microsoft.com/office/drawing/2010/main">
        <mc:Choice Requires="a14">
          <p:sp>
            <p:nvSpPr>
              <p:cNvPr id="23556" name="Rectangle 2">
                <a:extLst>
                  <a:ext uri="{FF2B5EF4-FFF2-40B4-BE49-F238E27FC236}">
                    <a16:creationId xmlns:a16="http://schemas.microsoft.com/office/drawing/2014/main" id="{0A875070-4A42-43B8-8E6A-29B677C8394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zh-CN" dirty="0"/>
                  <a:t>If we denote the word sequence as </a:t>
                </a:r>
                <a14:m>
                  <m:oMath xmlns:m="http://schemas.openxmlformats.org/officeDocument/2006/math">
                    <m:r>
                      <a:rPr lang="en-US" altLang="zh-TW" i="1" dirty="0" smtClean="0">
                        <a:latin typeface="Cambria Math" panose="02040503050406030204" pitchFamily="18" charset="0"/>
                      </a:rPr>
                      <m:t>𝑤</m:t>
                    </m:r>
                    <m:r>
                      <a:rPr lang="en-US" altLang="zh-TW" i="1" baseline="-25000" dirty="0" smtClean="0">
                        <a:latin typeface="Cambria Math" panose="02040503050406030204" pitchFamily="18" charset="0"/>
                      </a:rPr>
                      <m:t>1</m:t>
                    </m:r>
                  </m:oMath>
                </a14:m>
                <a:r>
                  <a:rPr lang="en-US" altLang="zh-TW" dirty="0"/>
                  <a:t>, </a:t>
                </a:r>
                <a14:m>
                  <m:oMath xmlns:m="http://schemas.openxmlformats.org/officeDocument/2006/math">
                    <m:r>
                      <a:rPr lang="en-US" altLang="zh-TW" i="1" dirty="0" smtClean="0">
                        <a:latin typeface="Cambria Math" panose="02040503050406030204" pitchFamily="18" charset="0"/>
                      </a:rPr>
                      <m:t>𝑤</m:t>
                    </m:r>
                    <m:r>
                      <a:rPr lang="en-US" altLang="zh-TW" i="1" baseline="-25000" dirty="0">
                        <a:latin typeface="Cambria Math" panose="02040503050406030204" pitchFamily="18" charset="0"/>
                      </a:rPr>
                      <m:t>2</m:t>
                    </m:r>
                  </m:oMath>
                </a14:m>
                <a:r>
                  <a:rPr lang="en-US" altLang="zh-TW" dirty="0"/>
                  <a:t>, …, </a:t>
                </a:r>
                <a14:m>
                  <m:oMath xmlns:m="http://schemas.openxmlformats.org/officeDocument/2006/math">
                    <m:r>
                      <a:rPr lang="en-US" altLang="zh-TW" i="1" dirty="0" smtClean="0">
                        <a:latin typeface="Cambria Math" panose="02040503050406030204" pitchFamily="18" charset="0"/>
                      </a:rPr>
                      <m:t>𝑤</m:t>
                    </m:r>
                    <m:r>
                      <a:rPr lang="en-US" altLang="zh-TW" i="1" baseline="-25000" dirty="0" err="1">
                        <a:latin typeface="Cambria Math" panose="02040503050406030204" pitchFamily="18" charset="0"/>
                      </a:rPr>
                      <m:t>𝑛</m:t>
                    </m:r>
                  </m:oMath>
                </a14:m>
                <a:r>
                  <a:rPr lang="en-US" altLang="zh-TW" dirty="0"/>
                  <a:t>, then the probability of word sequence can be represented by:</a:t>
                </a:r>
              </a:p>
              <a:p>
                <a:pPr lvl="1" eaLnBrk="1" hangingPunct="1">
                  <a:spcBef>
                    <a:spcPts val="0"/>
                  </a:spcBef>
                </a:pPr>
                <a:endParaRPr lang="en-US" altLang="zh-CN" dirty="0"/>
              </a:p>
              <a:p>
                <a:pPr lvl="1" eaLnBrk="1" hangingPunct="1">
                  <a:spcBef>
                    <a:spcPts val="0"/>
                  </a:spcBef>
                </a:pPr>
                <a:endParaRPr lang="en-US" altLang="zh-TW" dirty="0"/>
              </a:p>
              <a:p>
                <a:pPr lvl="1" eaLnBrk="1" hangingPunct="1">
                  <a:spcBef>
                    <a:spcPts val="600"/>
                  </a:spcBef>
                </a:pPr>
                <a:r>
                  <a:rPr lang="en-US" altLang="zh-TW" dirty="0"/>
                  <a:t>We then use the </a:t>
                </a:r>
                <a:r>
                  <a:rPr lang="en-US" altLang="zh-TW" dirty="0">
                    <a:solidFill>
                      <a:srgbClr val="FF0000"/>
                    </a:solidFill>
                  </a:rPr>
                  <a:t>chain rule </a:t>
                </a:r>
                <a:r>
                  <a:rPr lang="en-US" altLang="zh-TW" dirty="0"/>
                  <a:t>of probability to decompose this probability.</a:t>
                </a:r>
              </a:p>
              <a:p>
                <a:pPr lvl="1" eaLnBrk="1" hangingPunct="1">
                  <a:spcBef>
                    <a:spcPts val="600"/>
                  </a:spcBef>
                </a:pPr>
                <a:endParaRPr lang="en-US" altLang="zh-CN" dirty="0"/>
              </a:p>
            </p:txBody>
          </p:sp>
        </mc:Choice>
        <mc:Fallback xmlns="">
          <p:sp>
            <p:nvSpPr>
              <p:cNvPr id="23556" name="Rectangle 2">
                <a:extLst>
                  <a:ext uri="{FF2B5EF4-FFF2-40B4-BE49-F238E27FC236}">
                    <a16:creationId xmlns:a16="http://schemas.microsoft.com/office/drawing/2014/main" id="{0A875070-4A42-43B8-8E6A-29B677C83947}"/>
                  </a:ext>
                </a:extLst>
              </p:cNvPr>
              <p:cNvSpPr>
                <a:spLocks noGrp="1" noRot="1" noChangeAspect="1" noMove="1" noResize="1" noEditPoints="1" noAdjustHandles="1" noChangeArrowheads="1" noChangeShapeType="1" noTextEdit="1"/>
              </p:cNvSpPr>
              <p:nvPr>
                <p:ph type="body" idx="1"/>
              </p:nvPr>
            </p:nvSpPr>
            <p:spPr>
              <a:xfrm>
                <a:off x="609600" y="1554480"/>
                <a:ext cx="10972800" cy="4876800"/>
              </a:xfrm>
              <a:blipFill>
                <a:blip r:embed="rId3"/>
                <a:stretch>
                  <a:fillRect l="-444" t="-1125"/>
                </a:stretch>
              </a:blipFill>
            </p:spPr>
            <p:txBody>
              <a:bodyPr/>
              <a:lstStyle/>
              <a:p>
                <a:r>
                  <a:rPr lang="en-US">
                    <a:noFill/>
                  </a:rPr>
                  <a:t> </a:t>
                </a:r>
              </a:p>
            </p:txBody>
          </p:sp>
        </mc:Fallback>
      </mc:AlternateContent>
      <p:sp>
        <p:nvSpPr>
          <p:cNvPr id="1029" name="Rectangle 3">
            <a:extLst>
              <a:ext uri="{FF2B5EF4-FFF2-40B4-BE49-F238E27FC236}">
                <a16:creationId xmlns:a16="http://schemas.microsoft.com/office/drawing/2014/main" id="{FAD616E0-81E0-4B60-8471-647F8D35A18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103427" name="Object 4">
                <a:extLst>
                  <a:ext uri="{FF2B5EF4-FFF2-40B4-BE49-F238E27FC236}">
                    <a16:creationId xmlns:a16="http://schemas.microsoft.com/office/drawing/2014/main" id="{4C8F903F-671A-4680-9C88-0697A6E64EBE}"/>
                  </a:ext>
                </a:extLst>
              </p:cNvPr>
              <p:cNvSpPr txBox="1"/>
              <p:nvPr/>
            </p:nvSpPr>
            <p:spPr bwMode="auto">
              <a:xfrm>
                <a:off x="3852069" y="2995612"/>
                <a:ext cx="4487862" cy="509588"/>
              </a:xfrm>
              <a:prstGeom prst="rect">
                <a:avLst/>
              </a:prstGeom>
              <a:solidFill>
                <a:srgbClr val="CCECFF"/>
              </a:solidFill>
              <a:ln>
                <a:noFill/>
              </a:ln>
              <a:effectLst/>
            </p:spPr>
            <p:txBody>
              <a:bodyPr>
                <a:norm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sSubSup>
                      <m:r>
                        <a:rPr lang="en-US" sz="2400" i="1">
                          <a:solidFill>
                            <a:srgbClr val="000000"/>
                          </a:solidFill>
                          <a:latin typeface="Cambria Math" panose="02040503050406030204" pitchFamily="18" charset="0"/>
                        </a:rPr>
                        <m:t>)</m:t>
                      </m:r>
                    </m:oMath>
                  </m:oMathPara>
                </a14:m>
                <a:endParaRPr lang="en-US" sz="2400" dirty="0"/>
              </a:p>
            </p:txBody>
          </p:sp>
        </mc:Choice>
        <mc:Fallback xmlns="">
          <p:sp>
            <p:nvSpPr>
              <p:cNvPr id="103427" name="Object 4">
                <a:extLst>
                  <a:ext uri="{FF2B5EF4-FFF2-40B4-BE49-F238E27FC236}">
                    <a16:creationId xmlns:a16="http://schemas.microsoft.com/office/drawing/2014/main" id="{4C8F903F-671A-4680-9C88-0697A6E64EBE}"/>
                  </a:ext>
                </a:extLst>
              </p:cNvPr>
              <p:cNvSpPr txBox="1">
                <a:spLocks noRot="1" noChangeAspect="1" noMove="1" noResize="1" noEditPoints="1" noAdjustHandles="1" noChangeArrowheads="1" noChangeShapeType="1" noTextEdit="1"/>
              </p:cNvSpPr>
              <p:nvPr/>
            </p:nvSpPr>
            <p:spPr bwMode="auto">
              <a:xfrm>
                <a:off x="3852069" y="2995612"/>
                <a:ext cx="4487862" cy="509588"/>
              </a:xfrm>
              <a:prstGeom prst="rect">
                <a:avLst/>
              </a:prstGeom>
              <a:blipFill>
                <a:blip r:embed="rId4"/>
                <a:stretch>
                  <a:fillRect l="-408" b="-8333"/>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12887374-02EB-4497-823A-266269E6EC70}"/>
                  </a:ext>
                </a:extLst>
              </p:cNvPr>
              <p:cNvSpPr txBox="1"/>
              <p:nvPr/>
            </p:nvSpPr>
            <p:spPr bwMode="auto">
              <a:xfrm>
                <a:off x="2743200" y="4267200"/>
                <a:ext cx="6858000" cy="14478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sSubSup>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3</m:t>
                          </m:r>
                        </m:sub>
                      </m:sSub>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2</m:t>
                          </m:r>
                        </m:sup>
                      </m:sSubSup>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𝑛</m:t>
                          </m:r>
                        </m:sub>
                      </m:sSub>
                      <m:r>
                        <a:rPr lang="en-US" sz="2400" i="1">
                          <a:solidFill>
                            <a:srgbClr val="000000"/>
                          </a:solidFill>
                          <a:latin typeface="Cambria Math" panose="02040503050406030204" pitchFamily="18" charset="0"/>
                        </a:rPr>
                        <m:t>|</m:t>
                      </m:r>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r>
                            <a:rPr lang="en-US" sz="2400" i="1">
                              <a:solidFill>
                                <a:srgbClr val="000000"/>
                              </a:solidFill>
                              <a:latin typeface="Cambria Math" panose="02040503050406030204" pitchFamily="18" charset="0"/>
                            </a:rPr>
                            <m:t>−1</m:t>
                          </m:r>
                        </m:sup>
                      </m:sSubSup>
                      <m:r>
                        <a:rPr lang="en-US" sz="2400" i="1">
                          <a:solidFill>
                            <a:srgbClr val="000000"/>
                          </a:solidFill>
                          <a:latin typeface="Cambria Math" panose="02040503050406030204" pitchFamily="18" charset="0"/>
                        </a:rPr>
                        <m:t>)</m:t>
                      </m:r>
                    </m:oMath>
                    <m:oMath xmlns:m="http://schemas.openxmlformats.org/officeDocument/2006/math">
                      <m:r>
                        <a:rPr lang="en-US" sz="2400" i="1">
                          <a:solidFill>
                            <a:srgbClr val="000000"/>
                          </a:solidFill>
                          <a:latin typeface="Cambria Math" panose="02040503050406030204" pitchFamily="18" charset="0"/>
                        </a:rPr>
                        <m:t>=</m:t>
                      </m:r>
                      <m:nary>
                        <m:naryPr>
                          <m:chr m:val="∏"/>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𝑛</m:t>
                          </m:r>
                        </m:sup>
                        <m:e>
                          <m:r>
                            <a:rPr lang="en-US" sz="2400" i="1">
                              <a:solidFill>
                                <a:srgbClr val="000000"/>
                              </a:solidFill>
                              <a:latin typeface="Cambria Math" panose="02040503050406030204" pitchFamily="18" charset="0"/>
                            </a:rPr>
                            <m:t>𝑃</m:t>
                          </m:r>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r>
                            <a:rPr lang="en-US" sz="2400" i="1">
                              <a:solidFill>
                                <a:srgbClr val="000000"/>
                              </a:solidFill>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𝑤</m:t>
                              </m:r>
                            </m:e>
                            <m:sub>
                              <m:r>
                                <a:rPr lang="en-US" sz="2400" i="1">
                                  <a:latin typeface="Cambria Math" panose="02040503050406030204" pitchFamily="18" charset="0"/>
                                </a:rPr>
                                <m:t>1</m:t>
                              </m:r>
                            </m:sub>
                            <m:sup>
                              <m:r>
                                <a:rPr lang="en-US" sz="2400" i="1">
                                  <a:latin typeface="Cambria Math" panose="02040503050406030204" pitchFamily="18" charset="0"/>
                                </a:rPr>
                                <m:t>𝑘</m:t>
                              </m:r>
                              <m:r>
                                <a:rPr lang="en-US" sz="2400" i="1">
                                  <a:latin typeface="Cambria Math" panose="02040503050406030204" pitchFamily="18" charset="0"/>
                                </a:rPr>
                                <m:t>−1</m:t>
                              </m:r>
                            </m:sup>
                          </m:sSubSup>
                          <m:r>
                            <a:rPr lang="en-US" sz="2400" i="1">
                              <a:solidFill>
                                <a:srgbClr val="000000"/>
                              </a:solidFill>
                              <a:latin typeface="Cambria Math" panose="02040503050406030204" pitchFamily="18" charset="0"/>
                            </a:rPr>
                            <m:t>)</m:t>
                          </m:r>
                        </m:e>
                      </m:nary>
                    </m:oMath>
                  </m:oMathPara>
                </a14:m>
                <a:endParaRPr lang="en-US" sz="2400" dirty="0"/>
              </a:p>
            </p:txBody>
          </p:sp>
        </mc:Choice>
        <mc:Fallback xmlns="">
          <p:sp>
            <p:nvSpPr>
              <p:cNvPr id="6" name="Object 5">
                <a:extLst>
                  <a:ext uri="{FF2B5EF4-FFF2-40B4-BE49-F238E27FC236}">
                    <a16:creationId xmlns:a16="http://schemas.microsoft.com/office/drawing/2014/main" id="{12887374-02EB-4497-823A-266269E6EC70}"/>
                  </a:ext>
                </a:extLst>
              </p:cNvPr>
              <p:cNvSpPr txBox="1">
                <a:spLocks noRot="1" noChangeAspect="1" noMove="1" noResize="1" noEditPoints="1" noAdjustHandles="1" noChangeArrowheads="1" noChangeShapeType="1" noTextEdit="1"/>
              </p:cNvSpPr>
              <p:nvPr/>
            </p:nvSpPr>
            <p:spPr bwMode="auto">
              <a:xfrm>
                <a:off x="2743200" y="4267200"/>
                <a:ext cx="6858000" cy="1447800"/>
              </a:xfrm>
              <a:prstGeom prst="rect">
                <a:avLst/>
              </a:prstGeom>
              <a:blipFill>
                <a:blip r:embed="rId5"/>
                <a:stretch>
                  <a:fillRect l="-178"/>
                </a:stretch>
              </a:blipFill>
              <a:ln>
                <a:noFill/>
              </a:ln>
              <a:effectLst/>
            </p:spPr>
            <p:txBody>
              <a:bodyPr/>
              <a:lstStyle/>
              <a:p>
                <a:r>
                  <a:rPr lang="en-US">
                    <a:noFill/>
                  </a:rPr>
                  <a:t> </a:t>
                </a:r>
              </a:p>
            </p:txBody>
          </p:sp>
        </mc:Fallback>
      </mc:AlternateContent>
      <p:sp>
        <p:nvSpPr>
          <p:cNvPr id="7" name="AutoShape 13">
            <a:extLst>
              <a:ext uri="{FF2B5EF4-FFF2-40B4-BE49-F238E27FC236}">
                <a16:creationId xmlns:a16="http://schemas.microsoft.com/office/drawing/2014/main" id="{0923D0D8-AB59-4495-B4E4-CCE7CB6D6451}"/>
              </a:ext>
            </a:extLst>
          </p:cNvPr>
          <p:cNvSpPr>
            <a:spLocks noChangeArrowheads="1"/>
          </p:cNvSpPr>
          <p:nvPr/>
        </p:nvSpPr>
        <p:spPr bwMode="auto">
          <a:xfrm>
            <a:off x="4051301" y="5603009"/>
            <a:ext cx="1752600" cy="822960"/>
          </a:xfrm>
          <a:prstGeom prst="wedgeRoundRectCallout">
            <a:avLst>
              <a:gd name="adj1" fmla="val -41493"/>
              <a:gd name="adj2" fmla="val -65467"/>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Conditional Probability</a:t>
            </a:r>
          </a:p>
        </p:txBody>
      </p:sp>
      <p:sp>
        <p:nvSpPr>
          <p:cNvPr id="8" name="AutoShape 13">
            <a:extLst>
              <a:ext uri="{FF2B5EF4-FFF2-40B4-BE49-F238E27FC236}">
                <a16:creationId xmlns:a16="http://schemas.microsoft.com/office/drawing/2014/main" id="{9B0F81C0-B589-49D7-B74B-22A03D631BB5}"/>
              </a:ext>
            </a:extLst>
          </p:cNvPr>
          <p:cNvSpPr>
            <a:spLocks noChangeArrowheads="1"/>
          </p:cNvSpPr>
          <p:nvPr/>
        </p:nvSpPr>
        <p:spPr bwMode="auto">
          <a:xfrm>
            <a:off x="1143000" y="4732020"/>
            <a:ext cx="1600200" cy="822960"/>
          </a:xfrm>
          <a:prstGeom prst="wedgeRoundRectCallout">
            <a:avLst>
              <a:gd name="adj1" fmla="val 57739"/>
              <a:gd name="adj2" fmla="val -51443"/>
              <a:gd name="adj3" fmla="val 16667"/>
            </a:avLst>
          </a:prstGeom>
          <a:solidFill>
            <a:srgbClr val="FFFFCC"/>
          </a:solidFill>
          <a:ln w="9525">
            <a:solidFill>
              <a:srgbClr val="CC9900"/>
            </a:solidFill>
            <a:miter lim="800000"/>
            <a:headEnd/>
            <a:tailEnd/>
          </a:ln>
        </p:spPr>
        <p:txBody>
          <a:bodyPr anchor="ctr"/>
          <a:lstStyle>
            <a:lvl1pPr>
              <a:defRPr kumimoji="1" sz="1600" b="1">
                <a:solidFill>
                  <a:schemeClr val="tx1"/>
                </a:solidFill>
                <a:latin typeface="Arial" panose="020B0604020202020204" pitchFamily="34" charset="0"/>
                <a:ea typeface="新細明體" panose="02020500000000000000" pitchFamily="18" charset="-120"/>
              </a:defRPr>
            </a:lvl1pPr>
            <a:lvl2pPr marL="742950" indent="-285750">
              <a:defRPr kumimoji="1" sz="1600" b="1">
                <a:solidFill>
                  <a:schemeClr val="tx1"/>
                </a:solidFill>
                <a:latin typeface="Arial" panose="020B0604020202020204" pitchFamily="34" charset="0"/>
                <a:ea typeface="新細明體" panose="02020500000000000000" pitchFamily="18" charset="-120"/>
              </a:defRPr>
            </a:lvl2pPr>
            <a:lvl3pPr marL="1143000" indent="-228600">
              <a:defRPr kumimoji="1" sz="1600" b="1">
                <a:solidFill>
                  <a:schemeClr val="tx1"/>
                </a:solidFill>
                <a:latin typeface="Arial" panose="020B0604020202020204" pitchFamily="34" charset="0"/>
                <a:ea typeface="新細明體" panose="02020500000000000000" pitchFamily="18" charset="-120"/>
              </a:defRPr>
            </a:lvl3pPr>
            <a:lvl4pPr marL="1600200" indent="-228600">
              <a:defRPr kumimoji="1" sz="1600" b="1">
                <a:solidFill>
                  <a:schemeClr val="tx1"/>
                </a:solidFill>
                <a:latin typeface="Arial" panose="020B0604020202020204" pitchFamily="34" charset="0"/>
                <a:ea typeface="新細明體" panose="02020500000000000000" pitchFamily="18" charset="-120"/>
              </a:defRPr>
            </a:lvl4pPr>
            <a:lvl5pPr marL="2057400" indent="-228600">
              <a:defRPr kumimoji="1" sz="1600" b="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b="1">
                <a:solidFill>
                  <a:schemeClr val="tx1"/>
                </a:solidFill>
                <a:latin typeface="Arial" panose="020B0604020202020204" pitchFamily="34" charset="0"/>
                <a:ea typeface="新細明體" panose="02020500000000000000" pitchFamily="18" charset="-120"/>
              </a:defRPr>
            </a:lvl9pPr>
          </a:lstStyle>
          <a:p>
            <a:pPr algn="ctr" eaLnBrk="1" hangingPunct="1">
              <a:defRPr/>
            </a:pPr>
            <a:r>
              <a:rPr lang="en-US" altLang="zh-TW" sz="2400" b="0" dirty="0">
                <a:solidFill>
                  <a:srgbClr val="FF0000"/>
                </a:solidFill>
                <a:latin typeface="Calibri" panose="020F0502020204030204" pitchFamily="34" charset="0"/>
                <a:cs typeface="Calibri" panose="020F0502020204030204" pitchFamily="34" charset="0"/>
              </a:rPr>
              <a:t>Joint Probability</a:t>
            </a:r>
          </a:p>
        </p:txBody>
      </p:sp>
      <p:sp>
        <p:nvSpPr>
          <p:cNvPr id="3" name="Rectangle: Rounded Corners 2">
            <a:extLst>
              <a:ext uri="{FF2B5EF4-FFF2-40B4-BE49-F238E27FC236}">
                <a16:creationId xmlns:a16="http://schemas.microsoft.com/office/drawing/2014/main" id="{87A964A5-52AF-2726-E6D5-E1B7C90604EF}"/>
              </a:ext>
            </a:extLst>
          </p:cNvPr>
          <p:cNvSpPr/>
          <p:nvPr/>
        </p:nvSpPr>
        <p:spPr bwMode="auto">
          <a:xfrm>
            <a:off x="6267451" y="4995519"/>
            <a:ext cx="5314949" cy="1498283"/>
          </a:xfrm>
          <a:prstGeom prst="roundRect">
            <a:avLst/>
          </a:prstGeom>
          <a:solidFill>
            <a:srgbClr val="7030A0">
              <a:alpha val="20000"/>
            </a:srgbClr>
          </a:solidFill>
          <a:ln>
            <a:noFill/>
          </a:ln>
        </p:spPr>
        <p:txBody>
          <a:bodyPr wrap="square" tIns="0" bIns="0">
            <a:spAutoFit/>
          </a:bodyPr>
          <a:lstStyle/>
          <a:p>
            <a:r>
              <a:rPr lang="en-US" altLang="zh-CN" sz="2200" dirty="0">
                <a:latin typeface="Calibri" panose="020F0502020204030204" pitchFamily="34" charset="0"/>
                <a:cs typeface="Calibri" panose="020F0502020204030204" pitchFamily="34" charset="0"/>
              </a:rPr>
              <a:t>We can estimate the joint probability of an entire sequence of words by multiplying together a number of conditional probabilities.</a:t>
            </a:r>
            <a:endParaRPr lang="en-US" alt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7216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3556">
                                            <p:txEl>
                                              <p:pRg st="4" end="4"/>
                                            </p:txEl>
                                          </p:spTgt>
                                        </p:tgtEl>
                                        <p:attrNameLst>
                                          <p:attrName>style.visibility</p:attrName>
                                        </p:attrNameLst>
                                      </p:cBhvr>
                                      <p:to>
                                        <p:strVal val="visible"/>
                                      </p:to>
                                    </p:set>
                                    <p:animEffect transition="in" filter="wipe(left)">
                                      <p:cBhvr>
                                        <p:cTn id="7" dur="500"/>
                                        <p:tgtEl>
                                          <p:spTgt spid="23556">
                                            <p:txEl>
                                              <p:pRg st="4"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par>
                          <p:cTn id="11" fill="hold">
                            <p:stCondLst>
                              <p:cond delay="500"/>
                            </p:stCondLst>
                            <p:childTnLst>
                              <p:par>
                                <p:cTn id="12" presetID="9" presetClass="entr" presetSubtype="0"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dissolve">
                                      <p:cBhvr>
                                        <p:cTn id="14" dur="500"/>
                                        <p:tgtEl>
                                          <p:spTgt spid="8"/>
                                        </p:tgtEl>
                                      </p:cBhvr>
                                    </p:animEffect>
                                  </p:childTnLst>
                                </p:cTn>
                              </p:par>
                              <p:par>
                                <p:cTn id="15" presetID="9"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dissolve">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Slide Number Placeholder 4">
            <a:extLst>
              <a:ext uri="{FF2B5EF4-FFF2-40B4-BE49-F238E27FC236}">
                <a16:creationId xmlns:a16="http://schemas.microsoft.com/office/drawing/2014/main" id="{B675E918-E62B-448B-A68B-9AEE001A49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1600">
                <a:solidFill>
                  <a:schemeClr val="tx1"/>
                </a:solidFill>
                <a:latin typeface="Arial" panose="020B0604020202020204" pitchFamily="34" charset="0"/>
                <a:ea typeface="新細明體" panose="02020500000000000000" pitchFamily="18" charset="-120"/>
              </a:defRPr>
            </a:lvl1pPr>
            <a:lvl2pPr marL="742950" indent="-285750">
              <a:defRPr kumimoji="1" sz="1600">
                <a:solidFill>
                  <a:schemeClr val="tx1"/>
                </a:solidFill>
                <a:latin typeface="Arial" panose="020B0604020202020204" pitchFamily="34" charset="0"/>
                <a:ea typeface="新細明體" panose="02020500000000000000" pitchFamily="18" charset="-120"/>
              </a:defRPr>
            </a:lvl2pPr>
            <a:lvl3pPr marL="1143000" indent="-228600">
              <a:defRPr kumimoji="1" sz="1600">
                <a:solidFill>
                  <a:schemeClr val="tx1"/>
                </a:solidFill>
                <a:latin typeface="Arial" panose="020B0604020202020204" pitchFamily="34" charset="0"/>
                <a:ea typeface="新細明體" panose="02020500000000000000" pitchFamily="18" charset="-120"/>
              </a:defRPr>
            </a:lvl3pPr>
            <a:lvl4pPr marL="1600200" indent="-228600">
              <a:defRPr kumimoji="1" sz="1600">
                <a:solidFill>
                  <a:schemeClr val="tx1"/>
                </a:solidFill>
                <a:latin typeface="Arial" panose="020B0604020202020204" pitchFamily="34" charset="0"/>
                <a:ea typeface="新細明體" panose="02020500000000000000" pitchFamily="18" charset="-120"/>
              </a:defRPr>
            </a:lvl4pPr>
            <a:lvl5pPr marL="2057400" indent="-228600">
              <a:defRPr kumimoji="1" sz="1600">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sz="1600">
                <a:solidFill>
                  <a:schemeClr val="tx1"/>
                </a:solidFill>
                <a:latin typeface="Arial" panose="020B0604020202020204" pitchFamily="34" charset="0"/>
                <a:ea typeface="新細明體" panose="02020500000000000000" pitchFamily="18" charset="-120"/>
              </a:defRPr>
            </a:lvl9pPr>
          </a:lstStyle>
          <a:p>
            <a:fld id="{98AAAF49-4B80-4D9D-89C4-4F3B58EB3D74}" type="slidenum">
              <a:rPr kumimoji="0" lang="zh-TW" altLang="en-US" sz="1200">
                <a:latin typeface="+mn-lt"/>
              </a:rPr>
              <a:pPr/>
              <a:t>9</a:t>
            </a:fld>
            <a:endParaRPr kumimoji="0" lang="en-US" altLang="zh-TW" sz="1200" dirty="0">
              <a:latin typeface="+mn-lt"/>
            </a:endParaRPr>
          </a:p>
        </p:txBody>
      </p:sp>
      <p:sp>
        <p:nvSpPr>
          <p:cNvPr id="25603" name="Rectangle 2">
            <a:extLst>
              <a:ext uri="{FF2B5EF4-FFF2-40B4-BE49-F238E27FC236}">
                <a16:creationId xmlns:a16="http://schemas.microsoft.com/office/drawing/2014/main" id="{A28362C6-97B8-4CC0-83D6-EB2840BB26D7}"/>
              </a:ext>
            </a:extLst>
          </p:cNvPr>
          <p:cNvSpPr>
            <a:spLocks noGrp="1" noChangeArrowheads="1"/>
          </p:cNvSpPr>
          <p:nvPr>
            <p:ph type="body" idx="1"/>
          </p:nvPr>
        </p:nvSpPr>
        <p:spPr>
          <a:xfrm>
            <a:off x="609600" y="1554480"/>
            <a:ext cx="10972800" cy="4876800"/>
          </a:xfrm>
        </p:spPr>
        <p:txBody>
          <a:bodyPr/>
          <a:lstStyle/>
          <a:p>
            <a:pPr eaLnBrk="1" hangingPunct="1">
              <a:spcBef>
                <a:spcPts val="600"/>
              </a:spcBef>
            </a:pPr>
            <a:r>
              <a:rPr lang="en-US" altLang="zh-CN" dirty="0"/>
              <a:t>Introduction to Language Models</a:t>
            </a:r>
          </a:p>
          <a:p>
            <a:pPr lvl="1" eaLnBrk="1" hangingPunct="1">
              <a:spcBef>
                <a:spcPts val="600"/>
              </a:spcBef>
            </a:pPr>
            <a:r>
              <a:rPr lang="en-US" altLang="en-US" dirty="0"/>
              <a:t>Question: How can we compute the probabilities like                      ? </a:t>
            </a:r>
          </a:p>
          <a:p>
            <a:pPr marL="457200" lvl="1" indent="0" eaLnBrk="1" hangingPunct="1">
              <a:spcBef>
                <a:spcPts val="600"/>
              </a:spcBef>
              <a:buNone/>
            </a:pPr>
            <a:r>
              <a:rPr lang="en-US" altLang="en-US" dirty="0"/>
              <a:t>We don’t know any way to compute the </a:t>
            </a:r>
            <a:r>
              <a:rPr lang="en-US" altLang="zh-CN" dirty="0"/>
              <a:t>exact </a:t>
            </a:r>
            <a:r>
              <a:rPr lang="en-US" altLang="en-US" dirty="0"/>
              <a:t>probability of a word given a long sequence of preceding words.</a:t>
            </a:r>
          </a:p>
        </p:txBody>
      </p:sp>
      <p:sp>
        <p:nvSpPr>
          <p:cNvPr id="2054" name="Rectangle 3">
            <a:extLst>
              <a:ext uri="{FF2B5EF4-FFF2-40B4-BE49-F238E27FC236}">
                <a16:creationId xmlns:a16="http://schemas.microsoft.com/office/drawing/2014/main" id="{0C4A3336-9AB3-4763-9367-C27D31C1B6F3}"/>
              </a:ext>
            </a:extLst>
          </p:cNvPr>
          <p:cNvSpPr>
            <a:spLocks noGrp="1" noChangeArrowheads="1"/>
          </p:cNvSpPr>
          <p:nvPr>
            <p:ph type="title"/>
          </p:nvPr>
        </p:nvSpPr>
        <p:spPr/>
        <p:txBody>
          <a:bodyPr/>
          <a:lstStyle/>
          <a:p>
            <a:pPr marL="342900" indent="-342900" eaLnBrk="1" hangingPunct="1">
              <a:spcBef>
                <a:spcPts val="600"/>
              </a:spcBef>
            </a:pPr>
            <a:r>
              <a:rPr lang="en-US" altLang="zh-CN" sz="4000" i="1" dirty="0"/>
              <a:t>N</a:t>
            </a:r>
            <a:r>
              <a:rPr lang="en-US" altLang="zh-CN" sz="4000" dirty="0"/>
              <a:t>-Gram Language Models</a:t>
            </a:r>
          </a:p>
        </p:txBody>
      </p:sp>
      <mc:AlternateContent xmlns:mc="http://schemas.openxmlformats.org/markup-compatibility/2006" xmlns:a14="http://schemas.microsoft.com/office/drawing/2010/main">
        <mc:Choice Requires="a14">
          <p:sp>
            <p:nvSpPr>
              <p:cNvPr id="25609" name="Object 4">
                <a:extLst>
                  <a:ext uri="{FF2B5EF4-FFF2-40B4-BE49-F238E27FC236}">
                    <a16:creationId xmlns:a16="http://schemas.microsoft.com/office/drawing/2014/main" id="{B4478993-7183-4795-AFDB-3D96369F39FB}"/>
                  </a:ext>
                </a:extLst>
              </p:cNvPr>
              <p:cNvSpPr txBox="1"/>
              <p:nvPr/>
            </p:nvSpPr>
            <p:spPr bwMode="auto">
              <a:xfrm>
                <a:off x="8893325" y="2011680"/>
                <a:ext cx="1752600" cy="50292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p>
                          </m:sSubSup>
                        </m:e>
                      </m:d>
                    </m:oMath>
                  </m:oMathPara>
                </a14:m>
                <a:endParaRPr lang="en-US" sz="2400" dirty="0"/>
              </a:p>
            </p:txBody>
          </p:sp>
        </mc:Choice>
        <mc:Fallback xmlns="">
          <p:sp>
            <p:nvSpPr>
              <p:cNvPr id="25609" name="Object 4">
                <a:extLst>
                  <a:ext uri="{FF2B5EF4-FFF2-40B4-BE49-F238E27FC236}">
                    <a16:creationId xmlns:a16="http://schemas.microsoft.com/office/drawing/2014/main" id="{B4478993-7183-4795-AFDB-3D96369F39FB}"/>
                  </a:ext>
                </a:extLst>
              </p:cNvPr>
              <p:cNvSpPr txBox="1">
                <a:spLocks noRot="1" noChangeAspect="1" noMove="1" noResize="1" noEditPoints="1" noAdjustHandles="1" noChangeArrowheads="1" noChangeShapeType="1" noTextEdit="1"/>
              </p:cNvSpPr>
              <p:nvPr/>
            </p:nvSpPr>
            <p:spPr bwMode="auto">
              <a:xfrm>
                <a:off x="8893325" y="2011680"/>
                <a:ext cx="1752600" cy="502920"/>
              </a:xfrm>
              <a:prstGeom prst="rect">
                <a:avLst/>
              </a:prstGeom>
              <a:blipFill>
                <a:blip r:embed="rId3"/>
                <a:stretch>
                  <a:fillRect/>
                </a:stretch>
              </a:blipFill>
              <a:ln>
                <a:noFill/>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Object 4">
                <a:extLst>
                  <a:ext uri="{FF2B5EF4-FFF2-40B4-BE49-F238E27FC236}">
                    <a16:creationId xmlns:a16="http://schemas.microsoft.com/office/drawing/2014/main" id="{73730FE9-872B-BB79-9480-69B36417BA78}"/>
                  </a:ext>
                </a:extLst>
              </p:cNvPr>
              <p:cNvSpPr txBox="1"/>
              <p:nvPr/>
            </p:nvSpPr>
            <p:spPr bwMode="auto">
              <a:xfrm>
                <a:off x="3048000" y="4635869"/>
                <a:ext cx="6096000" cy="914400"/>
              </a:xfrm>
              <a:prstGeom prst="rect">
                <a:avLst/>
              </a:prstGeom>
              <a:solidFill>
                <a:srgbClr val="CCECFF"/>
              </a:solidFill>
              <a:ln>
                <a:noFill/>
              </a:ln>
              <a:effectLst/>
            </p:spPr>
            <p:txBody>
              <a:bodyPr>
                <a:noAutofit/>
              </a:bodyPr>
              <a:lstStyle/>
              <a:p>
                <a:pPr/>
                <a14:m>
                  <m:oMathPara xmlns:m="http://schemas.openxmlformats.org/officeDocument/2006/math">
                    <m:oMathParaPr>
                      <m:jc m:val="left"/>
                    </m:oMathParaPr>
                    <m:oMath xmlns:m="http://schemas.openxmlformats.org/officeDocument/2006/math">
                      <m:r>
                        <a:rPr lang="en-US" sz="2400" i="1" smtClean="0">
                          <a:solidFill>
                            <a:srgbClr val="000000"/>
                          </a:solidFill>
                          <a:latin typeface="Cambria Math" panose="02040503050406030204" pitchFamily="18" charset="0"/>
                        </a:rPr>
                        <m:t>𝑃</m:t>
                      </m:r>
                      <m:d>
                        <m:dPr>
                          <m:ctrlPr>
                            <a:rPr lang="en-US" sz="2400" i="1">
                              <a:solidFill>
                                <a:srgbClr val="000000"/>
                              </a:solidFill>
                              <a:latin typeface="Cambria Math" panose="02040503050406030204" pitchFamily="18" charset="0"/>
                            </a:rPr>
                          </m:ctrlPr>
                        </m:dPr>
                        <m:e>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𝑘</m:t>
                              </m:r>
                            </m:sub>
                          </m:sSub>
                        </m:e>
                        <m:e>
                          <m:sSubSup>
                            <m:sSubSupPr>
                              <m:ctrlPr>
                                <a:rPr lang="en-US" sz="2400" i="1">
                                  <a:solidFill>
                                    <a:srgbClr val="000000"/>
                                  </a:solidFill>
                                  <a:latin typeface="Cambria Math" panose="02040503050406030204" pitchFamily="18" charset="0"/>
                                </a:rPr>
                              </m:ctrlPr>
                            </m:sSubSup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up>
                              <m:r>
                                <a:rPr lang="en-US" sz="2400" i="1">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p>
                          </m:sSubSup>
                        </m:e>
                      </m:d>
                      <m:r>
                        <a:rPr lang="en-US" sz="2400" b="0" i="1" smtClean="0">
                          <a:solidFill>
                            <a:srgbClr val="000000"/>
                          </a:solidFill>
                          <a:latin typeface="Cambria Math" panose="02040503050406030204" pitchFamily="18" charset="0"/>
                        </a:rPr>
                        <m:t>=</m:t>
                      </m:r>
                      <m:f>
                        <m:fPr>
                          <m:ctrlPr>
                            <a:rPr lang="en-US" sz="2400" b="0" i="1" smtClean="0">
                              <a:solidFill>
                                <a:srgbClr val="000000"/>
                              </a:solidFill>
                              <a:latin typeface="Cambria Math" panose="02040503050406030204" pitchFamily="18" charset="0"/>
                            </a:rPr>
                          </m:ctrlPr>
                        </m:fPr>
                        <m:num>
                          <m:r>
                            <a:rPr lang="en-US" sz="2400" b="0" i="1" smtClean="0">
                              <a:solidFill>
                                <a:srgbClr val="000000"/>
                              </a:solidFill>
                              <a:latin typeface="Cambria Math" panose="02040503050406030204" pitchFamily="18" charset="0"/>
                            </a:rPr>
                            <m:t>𝐶𝑜𝑢𝑛𝑡</m:t>
                          </m:r>
                          <m:r>
                            <a:rPr lang="en-US" sz="2400" b="0" i="1" smtClean="0">
                              <a:solidFill>
                                <a:srgbClr val="000000"/>
                              </a:solidFill>
                              <a:latin typeface="Cambria Math" panose="02040503050406030204" pitchFamily="18" charset="0"/>
                            </a:rPr>
                            <m:t> (</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b="0" i="1" smtClean="0">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b="0" i="1" smtClean="0">
                                  <a:solidFill>
                                    <a:srgbClr val="000000"/>
                                  </a:solidFill>
                                  <a:latin typeface="Cambria Math" panose="02040503050406030204" pitchFamily="18" charset="0"/>
                                </a:rPr>
                                <m:t>𝑘</m:t>
                              </m:r>
                            </m:sub>
                          </m:sSub>
                          <m:r>
                            <a:rPr lang="en-US" sz="2400" b="0" i="1" smtClean="0">
                              <a:solidFill>
                                <a:srgbClr val="000000"/>
                              </a:solidFill>
                              <a:latin typeface="Cambria Math" panose="02040503050406030204" pitchFamily="18" charset="0"/>
                            </a:rPr>
                            <m:t>)</m:t>
                          </m:r>
                        </m:num>
                        <m:den>
                          <m:r>
                            <a:rPr lang="en-US" sz="2400" b="0" i="1" smtClean="0">
                              <a:solidFill>
                                <a:srgbClr val="000000"/>
                              </a:solidFill>
                              <a:latin typeface="Cambria Math" panose="02040503050406030204" pitchFamily="18" charset="0"/>
                            </a:rPr>
                            <m:t>𝐶𝑜𝑢𝑛𝑡</m:t>
                          </m:r>
                          <m:r>
                            <a:rPr lang="en-US" sz="2400" b="0" i="1" smtClean="0">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1</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i="1">
                                  <a:solidFill>
                                    <a:srgbClr val="000000"/>
                                  </a:solidFill>
                                  <a:latin typeface="Cambria Math" panose="02040503050406030204" pitchFamily="18" charset="0"/>
                                </a:rPr>
                                <m:t>2</m:t>
                              </m:r>
                            </m:sub>
                          </m:sSub>
                          <m:r>
                            <a:rPr lang="en-US" sz="2400" i="1">
                              <a:solidFill>
                                <a:srgbClr val="000000"/>
                              </a:solidFill>
                              <a:latin typeface="Cambria Math" panose="02040503050406030204" pitchFamily="18" charset="0"/>
                            </a:rPr>
                            <m:t>,...,</m:t>
                          </m:r>
                          <m:sSub>
                            <m:sSubPr>
                              <m:ctrlPr>
                                <a:rPr lang="en-US" sz="2400" i="1">
                                  <a:solidFill>
                                    <a:srgbClr val="000000"/>
                                  </a:solidFill>
                                  <a:latin typeface="Cambria Math" panose="02040503050406030204" pitchFamily="18" charset="0"/>
                                </a:rPr>
                              </m:ctrlPr>
                            </m:sSubPr>
                            <m:e>
                              <m:r>
                                <a:rPr lang="en-US" sz="2400" i="1">
                                  <a:solidFill>
                                    <a:srgbClr val="000000"/>
                                  </a:solidFill>
                                  <a:latin typeface="Cambria Math" panose="02040503050406030204" pitchFamily="18" charset="0"/>
                                </a:rPr>
                                <m:t>𝑤</m:t>
                              </m:r>
                            </m:e>
                            <m:sub>
                              <m:r>
                                <a:rPr lang="en-US" sz="2400" b="0" i="1" smtClean="0">
                                  <a:solidFill>
                                    <a:srgbClr val="000000"/>
                                  </a:solidFill>
                                  <a:latin typeface="Cambria Math" panose="02040503050406030204" pitchFamily="18" charset="0"/>
                                </a:rPr>
                                <m:t>𝑘</m:t>
                              </m:r>
                              <m:r>
                                <a:rPr lang="en-US" sz="2400" i="1">
                                  <a:solidFill>
                                    <a:srgbClr val="000000"/>
                                  </a:solidFill>
                                  <a:latin typeface="Cambria Math" panose="02040503050406030204" pitchFamily="18" charset="0"/>
                                </a:rPr>
                                <m:t>−1</m:t>
                              </m:r>
                            </m:sub>
                          </m:sSub>
                          <m:r>
                            <a:rPr lang="en-US" sz="2400" b="0" i="1" smtClean="0">
                              <a:solidFill>
                                <a:srgbClr val="000000"/>
                              </a:solidFill>
                              <a:latin typeface="Cambria Math" panose="02040503050406030204" pitchFamily="18" charset="0"/>
                            </a:rPr>
                            <m:t>)</m:t>
                          </m:r>
                        </m:den>
                      </m:f>
                    </m:oMath>
                  </m:oMathPara>
                </a14:m>
                <a:endParaRPr lang="en-US" sz="2400" dirty="0"/>
              </a:p>
            </p:txBody>
          </p:sp>
        </mc:Choice>
        <mc:Fallback xmlns="">
          <p:sp>
            <p:nvSpPr>
              <p:cNvPr id="2" name="Object 4">
                <a:extLst>
                  <a:ext uri="{FF2B5EF4-FFF2-40B4-BE49-F238E27FC236}">
                    <a16:creationId xmlns:a16="http://schemas.microsoft.com/office/drawing/2014/main" id="{73730FE9-872B-BB79-9480-69B36417BA78}"/>
                  </a:ext>
                </a:extLst>
              </p:cNvPr>
              <p:cNvSpPr txBox="1">
                <a:spLocks noRot="1" noChangeAspect="1" noMove="1" noResize="1" noEditPoints="1" noAdjustHandles="1" noChangeArrowheads="1" noChangeShapeType="1" noTextEdit="1"/>
              </p:cNvSpPr>
              <p:nvPr/>
            </p:nvSpPr>
            <p:spPr bwMode="auto">
              <a:xfrm>
                <a:off x="3048000" y="4635869"/>
                <a:ext cx="6096000" cy="914400"/>
              </a:xfrm>
              <a:prstGeom prst="rect">
                <a:avLst/>
              </a:prstGeom>
              <a:blipFill>
                <a:blip r:embed="rId4"/>
                <a:stretch>
                  <a:fillRect/>
                </a:stretch>
              </a:blipFill>
              <a:ln>
                <a:noFill/>
              </a:ln>
              <a:effectLst/>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B2B9392-D517-B70F-BAAB-F2DB12F54688}"/>
              </a:ext>
            </a:extLst>
          </p:cNvPr>
          <p:cNvGrpSpPr/>
          <p:nvPr/>
        </p:nvGrpSpPr>
        <p:grpSpPr>
          <a:xfrm>
            <a:off x="2057400" y="3474720"/>
            <a:ext cx="8077200" cy="1097280"/>
            <a:chOff x="1776984" y="3550920"/>
            <a:chExt cx="8077200" cy="1097280"/>
          </a:xfrm>
        </p:grpSpPr>
        <p:pic>
          <p:nvPicPr>
            <p:cNvPr id="4" name="Picture 3">
              <a:extLst>
                <a:ext uri="{FF2B5EF4-FFF2-40B4-BE49-F238E27FC236}">
                  <a16:creationId xmlns:a16="http://schemas.microsoft.com/office/drawing/2014/main" id="{B8262EF9-08CC-4E67-AF02-3249882228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76616" y="3550920"/>
              <a:ext cx="1877568" cy="1097280"/>
            </a:xfrm>
            <a:prstGeom prst="rect">
              <a:avLst/>
            </a:prstGeom>
          </p:spPr>
        </p:pic>
        <p:sp>
          <p:nvSpPr>
            <p:cNvPr id="10" name="TextBox 9">
              <a:extLst>
                <a:ext uri="{FF2B5EF4-FFF2-40B4-BE49-F238E27FC236}">
                  <a16:creationId xmlns:a16="http://schemas.microsoft.com/office/drawing/2014/main" id="{7775137B-90D9-5C59-8B45-9E1280E4C7DD}"/>
                </a:ext>
              </a:extLst>
            </p:cNvPr>
            <p:cNvSpPr txBox="1"/>
            <p:nvPr/>
          </p:nvSpPr>
          <p:spPr>
            <a:xfrm>
              <a:off x="1776984" y="3657600"/>
              <a:ext cx="6096000" cy="830997"/>
            </a:xfrm>
            <a:prstGeom prst="rect">
              <a:avLst/>
            </a:prstGeom>
            <a:noFill/>
          </p:spPr>
          <p:txBody>
            <a:bodyPr wrap="square">
              <a:spAutoFit/>
            </a:bodyPr>
            <a:lstStyle/>
            <a:p>
              <a:pPr marL="0" marR="0" lvl="0" indent="0" algn="l" defTabSz="914400" rtl="0" eaLnBrk="0" fontAlgn="base" latinLnBrk="0" hangingPunct="0">
                <a:lnSpc>
                  <a:spcPct val="100000"/>
                </a:lnSpc>
                <a:spcBef>
                  <a:spcPts val="600"/>
                </a:spcBef>
                <a:spcAft>
                  <a:spcPct val="0"/>
                </a:spcAft>
                <a:buClrTx/>
                <a:buSzTx/>
                <a:buFontTx/>
                <a:buNone/>
                <a:tabLst/>
                <a:defRPr/>
              </a:pPr>
              <a:r>
                <a:rPr kumimoji="1" lang="en-US" altLang="en-US" sz="2400" b="0" i="0" u="none" strike="noStrike" kern="1200" cap="none" spc="0" normalizeH="0" baseline="0" noProof="0" dirty="0">
                  <a:ln>
                    <a:noFill/>
                  </a:ln>
                  <a:solidFill>
                    <a:srgbClr val="000000"/>
                  </a:solidFill>
                  <a:effectLst/>
                  <a:uLnTx/>
                  <a:uFillTx/>
                  <a:latin typeface="Calibri" panose="020F0502020204030204" pitchFamily="34" charset="0"/>
                  <a:ea typeface="新細明體" panose="02020500000000000000" pitchFamily="18" charset="-120"/>
                  <a:cs typeface="+mn-cs"/>
                </a:rPr>
                <a:t>Too many possible sentences! We’ll never see enough data for estimating these.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out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wipe(left)">
                                      <p:cBhvr>
                                        <p:cTn id="12" dur="500"/>
                                        <p:tgtEl>
                                          <p:spTgt spid="2560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GB" sz="16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Pixel</Template>
  <TotalTime>17249</TotalTime>
  <Words>5601</Words>
  <Application>Microsoft Office PowerPoint</Application>
  <PresentationFormat>Widescreen</PresentationFormat>
  <Paragraphs>621</Paragraphs>
  <Slides>42</Slides>
  <Notes>42</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NimbusRomNo9L-Medi</vt:lpstr>
      <vt:lpstr>NimbusRomNo9L-Regu</vt:lpstr>
      <vt:lpstr>txtt</vt:lpstr>
      <vt:lpstr>Arial</vt:lpstr>
      <vt:lpstr>Arial Black</vt:lpstr>
      <vt:lpstr>Arial Narrow</vt:lpstr>
      <vt:lpstr>Calibri</vt:lpstr>
      <vt:lpstr>Cambria Math</vt:lpstr>
      <vt:lpstr>Century Schoolbook</vt:lpstr>
      <vt:lpstr>Times</vt:lpstr>
      <vt:lpstr>Times New Roman</vt:lpstr>
      <vt:lpstr>Wingdings</vt:lpstr>
      <vt:lpstr>Pixel</vt:lpstr>
      <vt:lpstr>1_Pixel</vt:lpstr>
      <vt:lpstr>PowerPoint Presentation</vt:lpstr>
      <vt:lpstr>PowerPoint Presentation</vt:lpstr>
      <vt:lpstr>Outline</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N-Gram Language Models</vt:lpstr>
      <vt:lpstr>References</vt:lpstr>
      <vt:lpstr>PowerPoint Presentation</vt:lpstr>
    </vt:vector>
  </TitlesOfParts>
  <Company>HKPU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COMP423P</dc:title>
  <dc:creator>HKPU</dc:creator>
  <cp:lastModifiedBy>Li, Wenjie [COMP]</cp:lastModifiedBy>
  <cp:revision>2528</cp:revision>
  <cp:lastPrinted>2023-01-12T02:08:13Z</cp:lastPrinted>
  <dcterms:created xsi:type="dcterms:W3CDTF">2003-01-14T06:41:15Z</dcterms:created>
  <dcterms:modified xsi:type="dcterms:W3CDTF">2025-01-16T09:28:50Z</dcterms:modified>
</cp:coreProperties>
</file>