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257" r:id="rId3"/>
    <p:sldId id="277" r:id="rId4"/>
    <p:sldId id="831" r:id="rId5"/>
    <p:sldId id="832" r:id="rId6"/>
    <p:sldId id="833" r:id="rId7"/>
    <p:sldId id="834" r:id="rId8"/>
    <p:sldId id="835" r:id="rId9"/>
    <p:sldId id="837" r:id="rId10"/>
    <p:sldId id="836" r:id="rId11"/>
    <p:sldId id="838" r:id="rId12"/>
    <p:sldId id="839" r:id="rId13"/>
    <p:sldId id="840" r:id="rId14"/>
    <p:sldId id="841" r:id="rId15"/>
    <p:sldId id="843" r:id="rId16"/>
    <p:sldId id="842" r:id="rId17"/>
    <p:sldId id="844" r:id="rId18"/>
    <p:sldId id="817" r:id="rId19"/>
    <p:sldId id="846" r:id="rId20"/>
    <p:sldId id="847" r:id="rId21"/>
    <p:sldId id="848" r:id="rId22"/>
    <p:sldId id="849" r:id="rId23"/>
    <p:sldId id="850" r:id="rId24"/>
    <p:sldId id="852" r:id="rId25"/>
    <p:sldId id="853" r:id="rId26"/>
    <p:sldId id="851" r:id="rId27"/>
    <p:sldId id="855" r:id="rId28"/>
    <p:sldId id="854" r:id="rId29"/>
    <p:sldId id="856" r:id="rId30"/>
    <p:sldId id="857" r:id="rId31"/>
    <p:sldId id="818" r:id="rId32"/>
    <p:sldId id="789" r:id="rId33"/>
    <p:sldId id="790" r:id="rId34"/>
    <p:sldId id="791" r:id="rId35"/>
    <p:sldId id="793" r:id="rId36"/>
    <p:sldId id="829" r:id="rId37"/>
    <p:sldId id="830" r:id="rId38"/>
    <p:sldId id="807" r:id="rId39"/>
    <p:sldId id="819" r:id="rId40"/>
    <p:sldId id="820" r:id="rId41"/>
    <p:sldId id="822" r:id="rId42"/>
    <p:sldId id="823" r:id="rId43"/>
    <p:sldId id="794" r:id="rId44"/>
    <p:sldId id="824" r:id="rId45"/>
    <p:sldId id="825" r:id="rId46"/>
    <p:sldId id="826" r:id="rId47"/>
    <p:sldId id="827" r:id="rId48"/>
    <p:sldId id="828" r:id="rId49"/>
    <p:sldId id="788" r:id="rId5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4E8CDC59-4571-419B-B8AC-06782D798EED}">
          <p14:sldIdLst>
            <p14:sldId id="256"/>
          </p14:sldIdLst>
        </p14:section>
        <p14:section name="outline" id="{C9141B5E-634F-4047-BB4B-7DD80EF8719A}">
          <p14:sldIdLst>
            <p14:sldId id="257"/>
          </p14:sldIdLst>
        </p14:section>
        <p14:section name="Question Answering" id="{C7362BE3-91F2-4B9E-BFC8-18BFD21A751D}">
          <p14:sldIdLst>
            <p14:sldId id="277"/>
            <p14:sldId id="831"/>
            <p14:sldId id="832"/>
            <p14:sldId id="833"/>
            <p14:sldId id="834"/>
            <p14:sldId id="835"/>
            <p14:sldId id="837"/>
            <p14:sldId id="836"/>
            <p14:sldId id="838"/>
            <p14:sldId id="839"/>
            <p14:sldId id="840"/>
            <p14:sldId id="841"/>
            <p14:sldId id="843"/>
            <p14:sldId id="842"/>
            <p14:sldId id="844"/>
            <p14:sldId id="817"/>
            <p14:sldId id="846"/>
            <p14:sldId id="847"/>
            <p14:sldId id="848"/>
            <p14:sldId id="849"/>
            <p14:sldId id="850"/>
            <p14:sldId id="852"/>
            <p14:sldId id="853"/>
            <p14:sldId id="851"/>
            <p14:sldId id="855"/>
            <p14:sldId id="854"/>
            <p14:sldId id="856"/>
            <p14:sldId id="857"/>
            <p14:sldId id="818"/>
          </p14:sldIdLst>
        </p14:section>
        <p14:section name="NLP Project" id="{872D98ED-93EF-48E4-A810-5A2B25F139AA}">
          <p14:sldIdLst>
            <p14:sldId id="789"/>
            <p14:sldId id="790"/>
            <p14:sldId id="791"/>
            <p14:sldId id="793"/>
            <p14:sldId id="829"/>
            <p14:sldId id="830"/>
            <p14:sldId id="807"/>
            <p14:sldId id="819"/>
            <p14:sldId id="820"/>
            <p14:sldId id="822"/>
            <p14:sldId id="823"/>
            <p14:sldId id="794"/>
            <p14:sldId id="824"/>
            <p14:sldId id="825"/>
            <p14:sldId id="826"/>
            <p14:sldId id="827"/>
            <p14:sldId id="828"/>
            <p14:sldId id="78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757" autoAdjust="0"/>
  </p:normalViewPr>
  <p:slideViewPr>
    <p:cSldViewPr snapToGrid="0">
      <p:cViewPr varScale="1">
        <p:scale>
          <a:sx n="106" d="100"/>
          <a:sy n="106" d="100"/>
        </p:scale>
        <p:origin x="180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1E38A4-1171-4629-BE07-2C7B496E4B8F}" type="datetimeFigureOut">
              <a:rPr lang="zh-CN" altLang="en-US" smtClean="0"/>
              <a:t>2025/3/4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E65922-E382-4EC3-B253-7401854BC829}" type="slidenum">
              <a:rPr lang="zh-CN" altLang="en-US" smtClean="0"/>
              <a:t>‹#›</a:t>
            </a:fld>
            <a:endParaRPr lang="zh-CN" altLang="en-US"/>
          </a:p>
        </p:txBody>
      </p:sp>
    </p:spTree>
    <p:extLst>
      <p:ext uri="{BB962C8B-B14F-4D97-AF65-F5344CB8AC3E}">
        <p14:creationId xmlns:p14="http://schemas.microsoft.com/office/powerpoint/2010/main" val="18586858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6E65922-E382-4EC3-B253-7401854BC829}" type="slidenum">
              <a:rPr lang="zh-CN" altLang="en-US" smtClean="0"/>
              <a:t>1</a:t>
            </a:fld>
            <a:endParaRPr lang="zh-CN" altLang="en-US"/>
          </a:p>
        </p:txBody>
      </p:sp>
    </p:spTree>
    <p:extLst>
      <p:ext uri="{BB962C8B-B14F-4D97-AF65-F5344CB8AC3E}">
        <p14:creationId xmlns:p14="http://schemas.microsoft.com/office/powerpoint/2010/main" val="30487458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6E65922-E382-4EC3-B253-7401854BC829}" type="slidenum">
              <a:rPr lang="zh-CN" altLang="en-US" smtClean="0"/>
              <a:t>10</a:t>
            </a:fld>
            <a:endParaRPr lang="zh-CN" altLang="en-US"/>
          </a:p>
        </p:txBody>
      </p:sp>
    </p:spTree>
    <p:extLst>
      <p:ext uri="{BB962C8B-B14F-4D97-AF65-F5344CB8AC3E}">
        <p14:creationId xmlns:p14="http://schemas.microsoft.com/office/powerpoint/2010/main" val="33790525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6E65922-E382-4EC3-B253-7401854BC829}" type="slidenum">
              <a:rPr lang="zh-CN" altLang="en-US" smtClean="0"/>
              <a:t>11</a:t>
            </a:fld>
            <a:endParaRPr lang="zh-CN" altLang="en-US"/>
          </a:p>
        </p:txBody>
      </p:sp>
    </p:spTree>
    <p:extLst>
      <p:ext uri="{BB962C8B-B14F-4D97-AF65-F5344CB8AC3E}">
        <p14:creationId xmlns:p14="http://schemas.microsoft.com/office/powerpoint/2010/main" val="37137037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6E65922-E382-4EC3-B253-7401854BC829}" type="slidenum">
              <a:rPr lang="zh-CN" altLang="en-US" smtClean="0"/>
              <a:t>12</a:t>
            </a:fld>
            <a:endParaRPr lang="zh-CN" altLang="en-US"/>
          </a:p>
        </p:txBody>
      </p:sp>
    </p:spTree>
    <p:extLst>
      <p:ext uri="{BB962C8B-B14F-4D97-AF65-F5344CB8AC3E}">
        <p14:creationId xmlns:p14="http://schemas.microsoft.com/office/powerpoint/2010/main" val="12682250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6E65922-E382-4EC3-B253-7401854BC829}" type="slidenum">
              <a:rPr lang="zh-CN" altLang="en-US" smtClean="0"/>
              <a:t>13</a:t>
            </a:fld>
            <a:endParaRPr lang="zh-CN" altLang="en-US"/>
          </a:p>
        </p:txBody>
      </p:sp>
    </p:spTree>
    <p:extLst>
      <p:ext uri="{BB962C8B-B14F-4D97-AF65-F5344CB8AC3E}">
        <p14:creationId xmlns:p14="http://schemas.microsoft.com/office/powerpoint/2010/main" val="13009364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6E65922-E382-4EC3-B253-7401854BC829}" type="slidenum">
              <a:rPr lang="zh-CN" altLang="en-US" smtClean="0"/>
              <a:t>14</a:t>
            </a:fld>
            <a:endParaRPr lang="zh-CN" altLang="en-US"/>
          </a:p>
        </p:txBody>
      </p:sp>
    </p:spTree>
    <p:extLst>
      <p:ext uri="{BB962C8B-B14F-4D97-AF65-F5344CB8AC3E}">
        <p14:creationId xmlns:p14="http://schemas.microsoft.com/office/powerpoint/2010/main" val="29784336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26E65922-E382-4EC3-B253-7401854BC829}" type="slidenum">
              <a:rPr lang="zh-CN" altLang="en-US" smtClean="0"/>
              <a:t>15</a:t>
            </a:fld>
            <a:endParaRPr lang="zh-CN" altLang="en-US"/>
          </a:p>
        </p:txBody>
      </p:sp>
    </p:spTree>
    <p:extLst>
      <p:ext uri="{BB962C8B-B14F-4D97-AF65-F5344CB8AC3E}">
        <p14:creationId xmlns:p14="http://schemas.microsoft.com/office/powerpoint/2010/main" val="8498509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6E65922-E382-4EC3-B253-7401854BC829}" type="slidenum">
              <a:rPr lang="zh-CN" altLang="en-US" smtClean="0"/>
              <a:t>16</a:t>
            </a:fld>
            <a:endParaRPr lang="zh-CN" altLang="en-US"/>
          </a:p>
        </p:txBody>
      </p:sp>
    </p:spTree>
    <p:extLst>
      <p:ext uri="{BB962C8B-B14F-4D97-AF65-F5344CB8AC3E}">
        <p14:creationId xmlns:p14="http://schemas.microsoft.com/office/powerpoint/2010/main" val="32916533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6E65922-E382-4EC3-B253-7401854BC829}" type="slidenum">
              <a:rPr lang="zh-CN" altLang="en-US" smtClean="0"/>
              <a:t>17</a:t>
            </a:fld>
            <a:endParaRPr lang="zh-CN" altLang="en-US"/>
          </a:p>
        </p:txBody>
      </p:sp>
    </p:spTree>
    <p:extLst>
      <p:ext uri="{BB962C8B-B14F-4D97-AF65-F5344CB8AC3E}">
        <p14:creationId xmlns:p14="http://schemas.microsoft.com/office/powerpoint/2010/main" val="31457132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6E65922-E382-4EC3-B253-7401854BC829}" type="slidenum">
              <a:rPr lang="zh-CN" altLang="en-US" smtClean="0"/>
              <a:t>18</a:t>
            </a:fld>
            <a:endParaRPr lang="zh-CN" altLang="en-US"/>
          </a:p>
        </p:txBody>
      </p:sp>
    </p:spTree>
    <p:extLst>
      <p:ext uri="{BB962C8B-B14F-4D97-AF65-F5344CB8AC3E}">
        <p14:creationId xmlns:p14="http://schemas.microsoft.com/office/powerpoint/2010/main" val="21945925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6E65922-E382-4EC3-B253-7401854BC829}" type="slidenum">
              <a:rPr lang="zh-CN" altLang="en-US" smtClean="0"/>
              <a:t>19</a:t>
            </a:fld>
            <a:endParaRPr lang="zh-CN" altLang="en-US"/>
          </a:p>
        </p:txBody>
      </p:sp>
    </p:spTree>
    <p:extLst>
      <p:ext uri="{BB962C8B-B14F-4D97-AF65-F5344CB8AC3E}">
        <p14:creationId xmlns:p14="http://schemas.microsoft.com/office/powerpoint/2010/main" val="1390066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6E65922-E382-4EC3-B253-7401854BC829}" type="slidenum">
              <a:rPr lang="zh-CN" altLang="en-US" smtClean="0"/>
              <a:t>2</a:t>
            </a:fld>
            <a:endParaRPr lang="zh-CN" altLang="en-US"/>
          </a:p>
        </p:txBody>
      </p:sp>
    </p:spTree>
    <p:extLst>
      <p:ext uri="{BB962C8B-B14F-4D97-AF65-F5344CB8AC3E}">
        <p14:creationId xmlns:p14="http://schemas.microsoft.com/office/powerpoint/2010/main" val="36268750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6E65922-E382-4EC3-B253-7401854BC829}" type="slidenum">
              <a:rPr lang="zh-CN" altLang="en-US" smtClean="0"/>
              <a:t>20</a:t>
            </a:fld>
            <a:endParaRPr lang="zh-CN" altLang="en-US"/>
          </a:p>
        </p:txBody>
      </p:sp>
    </p:spTree>
    <p:extLst>
      <p:ext uri="{BB962C8B-B14F-4D97-AF65-F5344CB8AC3E}">
        <p14:creationId xmlns:p14="http://schemas.microsoft.com/office/powerpoint/2010/main" val="31142674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6E65922-E382-4EC3-B253-7401854BC829}" type="slidenum">
              <a:rPr lang="zh-CN" altLang="en-US" smtClean="0"/>
              <a:t>21</a:t>
            </a:fld>
            <a:endParaRPr lang="zh-CN" altLang="en-US"/>
          </a:p>
        </p:txBody>
      </p:sp>
    </p:spTree>
    <p:extLst>
      <p:ext uri="{BB962C8B-B14F-4D97-AF65-F5344CB8AC3E}">
        <p14:creationId xmlns:p14="http://schemas.microsoft.com/office/powerpoint/2010/main" val="17856378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6E65922-E382-4EC3-B253-7401854BC829}" type="slidenum">
              <a:rPr lang="zh-CN" altLang="en-US" smtClean="0"/>
              <a:t>22</a:t>
            </a:fld>
            <a:endParaRPr lang="zh-CN" altLang="en-US"/>
          </a:p>
        </p:txBody>
      </p:sp>
    </p:spTree>
    <p:extLst>
      <p:ext uri="{BB962C8B-B14F-4D97-AF65-F5344CB8AC3E}">
        <p14:creationId xmlns:p14="http://schemas.microsoft.com/office/powerpoint/2010/main" val="5047580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3200" dirty="0"/>
          </a:p>
        </p:txBody>
      </p:sp>
      <p:sp>
        <p:nvSpPr>
          <p:cNvPr id="4" name="灯片编号占位符 3"/>
          <p:cNvSpPr>
            <a:spLocks noGrp="1"/>
          </p:cNvSpPr>
          <p:nvPr>
            <p:ph type="sldNum" sz="quarter" idx="5"/>
          </p:nvPr>
        </p:nvSpPr>
        <p:spPr/>
        <p:txBody>
          <a:bodyPr/>
          <a:lstStyle/>
          <a:p>
            <a:fld id="{26E65922-E382-4EC3-B253-7401854BC829}" type="slidenum">
              <a:rPr lang="zh-CN" altLang="en-US" smtClean="0"/>
              <a:t>23</a:t>
            </a:fld>
            <a:endParaRPr lang="zh-CN" altLang="en-US"/>
          </a:p>
        </p:txBody>
      </p:sp>
    </p:spTree>
    <p:extLst>
      <p:ext uri="{BB962C8B-B14F-4D97-AF65-F5344CB8AC3E}">
        <p14:creationId xmlns:p14="http://schemas.microsoft.com/office/powerpoint/2010/main" val="8304052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6E65922-E382-4EC3-B253-7401854BC829}" type="slidenum">
              <a:rPr lang="zh-CN" altLang="en-US" smtClean="0"/>
              <a:t>24</a:t>
            </a:fld>
            <a:endParaRPr lang="zh-CN" altLang="en-US"/>
          </a:p>
        </p:txBody>
      </p:sp>
    </p:spTree>
    <p:extLst>
      <p:ext uri="{BB962C8B-B14F-4D97-AF65-F5344CB8AC3E}">
        <p14:creationId xmlns:p14="http://schemas.microsoft.com/office/powerpoint/2010/main" val="17894507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6E65922-E382-4EC3-B253-7401854BC829}" type="slidenum">
              <a:rPr lang="zh-CN" altLang="en-US" smtClean="0"/>
              <a:t>25</a:t>
            </a:fld>
            <a:endParaRPr lang="zh-CN" altLang="en-US"/>
          </a:p>
        </p:txBody>
      </p:sp>
    </p:spTree>
    <p:extLst>
      <p:ext uri="{BB962C8B-B14F-4D97-AF65-F5344CB8AC3E}">
        <p14:creationId xmlns:p14="http://schemas.microsoft.com/office/powerpoint/2010/main" val="28082059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6E65922-E382-4EC3-B253-7401854BC829}" type="slidenum">
              <a:rPr lang="zh-CN" altLang="en-US" smtClean="0"/>
              <a:t>26</a:t>
            </a:fld>
            <a:endParaRPr lang="zh-CN" altLang="en-US"/>
          </a:p>
        </p:txBody>
      </p:sp>
    </p:spTree>
    <p:extLst>
      <p:ext uri="{BB962C8B-B14F-4D97-AF65-F5344CB8AC3E}">
        <p14:creationId xmlns:p14="http://schemas.microsoft.com/office/powerpoint/2010/main" val="29716532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6E65922-E382-4EC3-B253-7401854BC829}" type="slidenum">
              <a:rPr lang="zh-CN" altLang="en-US" smtClean="0"/>
              <a:t>27</a:t>
            </a:fld>
            <a:endParaRPr lang="zh-CN" altLang="en-US"/>
          </a:p>
        </p:txBody>
      </p:sp>
    </p:spTree>
    <p:extLst>
      <p:ext uri="{BB962C8B-B14F-4D97-AF65-F5344CB8AC3E}">
        <p14:creationId xmlns:p14="http://schemas.microsoft.com/office/powerpoint/2010/main" val="27660066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6E65922-E382-4EC3-B253-7401854BC829}" type="slidenum">
              <a:rPr lang="zh-CN" altLang="en-US" smtClean="0"/>
              <a:t>28</a:t>
            </a:fld>
            <a:endParaRPr lang="zh-CN" altLang="en-US"/>
          </a:p>
        </p:txBody>
      </p:sp>
    </p:spTree>
    <p:extLst>
      <p:ext uri="{BB962C8B-B14F-4D97-AF65-F5344CB8AC3E}">
        <p14:creationId xmlns:p14="http://schemas.microsoft.com/office/powerpoint/2010/main" val="32338209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6E65922-E382-4EC3-B253-7401854BC829}" type="slidenum">
              <a:rPr lang="zh-CN" altLang="en-US" smtClean="0"/>
              <a:t>29</a:t>
            </a:fld>
            <a:endParaRPr lang="zh-CN" altLang="en-US"/>
          </a:p>
        </p:txBody>
      </p:sp>
    </p:spTree>
    <p:extLst>
      <p:ext uri="{BB962C8B-B14F-4D97-AF65-F5344CB8AC3E}">
        <p14:creationId xmlns:p14="http://schemas.microsoft.com/office/powerpoint/2010/main" val="71413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6E65922-E382-4EC3-B253-7401854BC829}" type="slidenum">
              <a:rPr lang="zh-CN" altLang="en-US" smtClean="0"/>
              <a:t>3</a:t>
            </a:fld>
            <a:endParaRPr lang="zh-CN" altLang="en-US"/>
          </a:p>
        </p:txBody>
      </p:sp>
    </p:spTree>
    <p:extLst>
      <p:ext uri="{BB962C8B-B14F-4D97-AF65-F5344CB8AC3E}">
        <p14:creationId xmlns:p14="http://schemas.microsoft.com/office/powerpoint/2010/main" val="15360517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6E65922-E382-4EC3-B253-7401854BC829}" type="slidenum">
              <a:rPr lang="zh-CN" altLang="en-US" smtClean="0"/>
              <a:t>30</a:t>
            </a:fld>
            <a:endParaRPr lang="zh-CN" altLang="en-US"/>
          </a:p>
        </p:txBody>
      </p:sp>
    </p:spTree>
    <p:extLst>
      <p:ext uri="{BB962C8B-B14F-4D97-AF65-F5344CB8AC3E}">
        <p14:creationId xmlns:p14="http://schemas.microsoft.com/office/powerpoint/2010/main" val="545202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6E65922-E382-4EC3-B253-7401854BC829}" type="slidenum">
              <a:rPr lang="zh-CN" altLang="en-US" smtClean="0"/>
              <a:t>32</a:t>
            </a:fld>
            <a:endParaRPr lang="zh-CN" altLang="en-US"/>
          </a:p>
        </p:txBody>
      </p:sp>
    </p:spTree>
    <p:extLst>
      <p:ext uri="{BB962C8B-B14F-4D97-AF65-F5344CB8AC3E}">
        <p14:creationId xmlns:p14="http://schemas.microsoft.com/office/powerpoint/2010/main" val="22991230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2800" dirty="0"/>
          </a:p>
        </p:txBody>
      </p:sp>
      <p:sp>
        <p:nvSpPr>
          <p:cNvPr id="4" name="灯片编号占位符 3"/>
          <p:cNvSpPr>
            <a:spLocks noGrp="1"/>
          </p:cNvSpPr>
          <p:nvPr>
            <p:ph type="sldNum" sz="quarter" idx="5"/>
          </p:nvPr>
        </p:nvSpPr>
        <p:spPr/>
        <p:txBody>
          <a:bodyPr/>
          <a:lstStyle/>
          <a:p>
            <a:fld id="{26E65922-E382-4EC3-B253-7401854BC829}" type="slidenum">
              <a:rPr lang="zh-CN" altLang="en-US" smtClean="0"/>
              <a:t>33</a:t>
            </a:fld>
            <a:endParaRPr lang="zh-CN" altLang="en-US"/>
          </a:p>
        </p:txBody>
      </p:sp>
    </p:spTree>
    <p:extLst>
      <p:ext uri="{BB962C8B-B14F-4D97-AF65-F5344CB8AC3E}">
        <p14:creationId xmlns:p14="http://schemas.microsoft.com/office/powerpoint/2010/main" val="18274411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2800" dirty="0"/>
          </a:p>
        </p:txBody>
      </p:sp>
      <p:sp>
        <p:nvSpPr>
          <p:cNvPr id="4" name="灯片编号占位符 3"/>
          <p:cNvSpPr>
            <a:spLocks noGrp="1"/>
          </p:cNvSpPr>
          <p:nvPr>
            <p:ph type="sldNum" sz="quarter" idx="5"/>
          </p:nvPr>
        </p:nvSpPr>
        <p:spPr/>
        <p:txBody>
          <a:bodyPr/>
          <a:lstStyle/>
          <a:p>
            <a:fld id="{26E65922-E382-4EC3-B253-7401854BC829}" type="slidenum">
              <a:rPr lang="zh-CN" altLang="en-US" smtClean="0"/>
              <a:t>34</a:t>
            </a:fld>
            <a:endParaRPr lang="zh-CN" altLang="en-US"/>
          </a:p>
        </p:txBody>
      </p:sp>
    </p:spTree>
    <p:extLst>
      <p:ext uri="{BB962C8B-B14F-4D97-AF65-F5344CB8AC3E}">
        <p14:creationId xmlns:p14="http://schemas.microsoft.com/office/powerpoint/2010/main" val="14876159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26E65922-E382-4EC3-B253-7401854BC829}" type="slidenum">
              <a:rPr lang="zh-CN" altLang="en-US" smtClean="0"/>
              <a:t>35</a:t>
            </a:fld>
            <a:endParaRPr lang="zh-CN" altLang="en-US"/>
          </a:p>
        </p:txBody>
      </p:sp>
    </p:spTree>
    <p:extLst>
      <p:ext uri="{BB962C8B-B14F-4D97-AF65-F5344CB8AC3E}">
        <p14:creationId xmlns:p14="http://schemas.microsoft.com/office/powerpoint/2010/main" val="18017175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6E65922-E382-4EC3-B253-7401854BC829}" type="slidenum">
              <a:rPr lang="zh-CN" altLang="en-US" smtClean="0"/>
              <a:t>36</a:t>
            </a:fld>
            <a:endParaRPr lang="zh-CN" altLang="en-US"/>
          </a:p>
        </p:txBody>
      </p:sp>
    </p:spTree>
    <p:extLst>
      <p:ext uri="{BB962C8B-B14F-4D97-AF65-F5344CB8AC3E}">
        <p14:creationId xmlns:p14="http://schemas.microsoft.com/office/powerpoint/2010/main" val="25657371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6E65922-E382-4EC3-B253-7401854BC829}" type="slidenum">
              <a:rPr lang="zh-CN" altLang="en-US" smtClean="0"/>
              <a:t>37</a:t>
            </a:fld>
            <a:endParaRPr lang="zh-CN" altLang="en-US"/>
          </a:p>
        </p:txBody>
      </p:sp>
    </p:spTree>
    <p:extLst>
      <p:ext uri="{BB962C8B-B14F-4D97-AF65-F5344CB8AC3E}">
        <p14:creationId xmlns:p14="http://schemas.microsoft.com/office/powerpoint/2010/main" val="2601097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2800" dirty="0"/>
          </a:p>
        </p:txBody>
      </p:sp>
      <p:sp>
        <p:nvSpPr>
          <p:cNvPr id="4" name="灯片编号占位符 3"/>
          <p:cNvSpPr>
            <a:spLocks noGrp="1"/>
          </p:cNvSpPr>
          <p:nvPr>
            <p:ph type="sldNum" sz="quarter" idx="5"/>
          </p:nvPr>
        </p:nvSpPr>
        <p:spPr/>
        <p:txBody>
          <a:bodyPr/>
          <a:lstStyle/>
          <a:p>
            <a:fld id="{26E65922-E382-4EC3-B253-7401854BC829}" type="slidenum">
              <a:rPr lang="zh-CN" altLang="en-US" smtClean="0"/>
              <a:t>38</a:t>
            </a:fld>
            <a:endParaRPr lang="zh-CN" altLang="en-US"/>
          </a:p>
        </p:txBody>
      </p:sp>
    </p:spTree>
    <p:extLst>
      <p:ext uri="{BB962C8B-B14F-4D97-AF65-F5344CB8AC3E}">
        <p14:creationId xmlns:p14="http://schemas.microsoft.com/office/powerpoint/2010/main" val="2272305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2800" dirty="0"/>
          </a:p>
        </p:txBody>
      </p:sp>
      <p:sp>
        <p:nvSpPr>
          <p:cNvPr id="4" name="灯片编号占位符 3"/>
          <p:cNvSpPr>
            <a:spLocks noGrp="1"/>
          </p:cNvSpPr>
          <p:nvPr>
            <p:ph type="sldNum" sz="quarter" idx="5"/>
          </p:nvPr>
        </p:nvSpPr>
        <p:spPr/>
        <p:txBody>
          <a:bodyPr/>
          <a:lstStyle/>
          <a:p>
            <a:fld id="{26E65922-E382-4EC3-B253-7401854BC829}" type="slidenum">
              <a:rPr lang="zh-CN" altLang="en-US" smtClean="0"/>
              <a:t>39</a:t>
            </a:fld>
            <a:endParaRPr lang="zh-CN" altLang="en-US"/>
          </a:p>
        </p:txBody>
      </p:sp>
    </p:spTree>
    <p:extLst>
      <p:ext uri="{BB962C8B-B14F-4D97-AF65-F5344CB8AC3E}">
        <p14:creationId xmlns:p14="http://schemas.microsoft.com/office/powerpoint/2010/main" val="141020085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2800" dirty="0"/>
          </a:p>
        </p:txBody>
      </p:sp>
      <p:sp>
        <p:nvSpPr>
          <p:cNvPr id="4" name="灯片编号占位符 3"/>
          <p:cNvSpPr>
            <a:spLocks noGrp="1"/>
          </p:cNvSpPr>
          <p:nvPr>
            <p:ph type="sldNum" sz="quarter" idx="5"/>
          </p:nvPr>
        </p:nvSpPr>
        <p:spPr/>
        <p:txBody>
          <a:bodyPr/>
          <a:lstStyle/>
          <a:p>
            <a:fld id="{26E65922-E382-4EC3-B253-7401854BC829}" type="slidenum">
              <a:rPr lang="zh-CN" altLang="en-US" smtClean="0"/>
              <a:t>40</a:t>
            </a:fld>
            <a:endParaRPr lang="zh-CN" altLang="en-US"/>
          </a:p>
        </p:txBody>
      </p:sp>
    </p:spTree>
    <p:extLst>
      <p:ext uri="{BB962C8B-B14F-4D97-AF65-F5344CB8AC3E}">
        <p14:creationId xmlns:p14="http://schemas.microsoft.com/office/powerpoint/2010/main" val="27620064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26E65922-E382-4EC3-B253-7401854BC829}" type="slidenum">
              <a:rPr lang="zh-CN" altLang="en-US" smtClean="0"/>
              <a:t>4</a:t>
            </a:fld>
            <a:endParaRPr lang="zh-CN" altLang="en-US"/>
          </a:p>
        </p:txBody>
      </p:sp>
    </p:spTree>
    <p:extLst>
      <p:ext uri="{BB962C8B-B14F-4D97-AF65-F5344CB8AC3E}">
        <p14:creationId xmlns:p14="http://schemas.microsoft.com/office/powerpoint/2010/main" val="426279907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2800" dirty="0"/>
          </a:p>
        </p:txBody>
      </p:sp>
      <p:sp>
        <p:nvSpPr>
          <p:cNvPr id="4" name="灯片编号占位符 3"/>
          <p:cNvSpPr>
            <a:spLocks noGrp="1"/>
          </p:cNvSpPr>
          <p:nvPr>
            <p:ph type="sldNum" sz="quarter" idx="5"/>
          </p:nvPr>
        </p:nvSpPr>
        <p:spPr/>
        <p:txBody>
          <a:bodyPr/>
          <a:lstStyle/>
          <a:p>
            <a:fld id="{26E65922-E382-4EC3-B253-7401854BC829}" type="slidenum">
              <a:rPr lang="zh-CN" altLang="en-US" smtClean="0"/>
              <a:t>41</a:t>
            </a:fld>
            <a:endParaRPr lang="zh-CN" altLang="en-US"/>
          </a:p>
        </p:txBody>
      </p:sp>
    </p:spTree>
    <p:extLst>
      <p:ext uri="{BB962C8B-B14F-4D97-AF65-F5344CB8AC3E}">
        <p14:creationId xmlns:p14="http://schemas.microsoft.com/office/powerpoint/2010/main" val="165435394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6E65922-E382-4EC3-B253-7401854BC829}" type="slidenum">
              <a:rPr lang="zh-CN" altLang="en-US" smtClean="0"/>
              <a:t>42</a:t>
            </a:fld>
            <a:endParaRPr lang="zh-CN" altLang="en-US"/>
          </a:p>
        </p:txBody>
      </p:sp>
    </p:spTree>
    <p:extLst>
      <p:ext uri="{BB962C8B-B14F-4D97-AF65-F5344CB8AC3E}">
        <p14:creationId xmlns:p14="http://schemas.microsoft.com/office/powerpoint/2010/main" val="30384344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6E65922-E382-4EC3-B253-7401854BC829}" type="slidenum">
              <a:rPr lang="zh-CN" altLang="en-US" smtClean="0"/>
              <a:t>43</a:t>
            </a:fld>
            <a:endParaRPr lang="zh-CN" altLang="en-US"/>
          </a:p>
        </p:txBody>
      </p:sp>
    </p:spTree>
    <p:extLst>
      <p:ext uri="{BB962C8B-B14F-4D97-AF65-F5344CB8AC3E}">
        <p14:creationId xmlns:p14="http://schemas.microsoft.com/office/powerpoint/2010/main" val="255258932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6E65922-E382-4EC3-B253-7401854BC829}" type="slidenum">
              <a:rPr lang="zh-CN" altLang="en-US" smtClean="0"/>
              <a:t>44</a:t>
            </a:fld>
            <a:endParaRPr lang="zh-CN" altLang="en-US"/>
          </a:p>
        </p:txBody>
      </p:sp>
    </p:spTree>
    <p:extLst>
      <p:ext uri="{BB962C8B-B14F-4D97-AF65-F5344CB8AC3E}">
        <p14:creationId xmlns:p14="http://schemas.microsoft.com/office/powerpoint/2010/main" val="397476223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6E65922-E382-4EC3-B253-7401854BC829}" type="slidenum">
              <a:rPr lang="zh-CN" altLang="en-US" smtClean="0"/>
              <a:t>45</a:t>
            </a:fld>
            <a:endParaRPr lang="zh-CN" altLang="en-US"/>
          </a:p>
        </p:txBody>
      </p:sp>
    </p:spTree>
    <p:extLst>
      <p:ext uri="{BB962C8B-B14F-4D97-AF65-F5344CB8AC3E}">
        <p14:creationId xmlns:p14="http://schemas.microsoft.com/office/powerpoint/2010/main" val="285220073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6E65922-E382-4EC3-B253-7401854BC829}" type="slidenum">
              <a:rPr lang="zh-CN" altLang="en-US" smtClean="0"/>
              <a:t>46</a:t>
            </a:fld>
            <a:endParaRPr lang="zh-CN" altLang="en-US"/>
          </a:p>
        </p:txBody>
      </p:sp>
    </p:spTree>
    <p:extLst>
      <p:ext uri="{BB962C8B-B14F-4D97-AF65-F5344CB8AC3E}">
        <p14:creationId xmlns:p14="http://schemas.microsoft.com/office/powerpoint/2010/main" val="101341647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6E65922-E382-4EC3-B253-7401854BC829}" type="slidenum">
              <a:rPr lang="zh-CN" altLang="en-US" smtClean="0"/>
              <a:t>47</a:t>
            </a:fld>
            <a:endParaRPr lang="zh-CN" altLang="en-US"/>
          </a:p>
        </p:txBody>
      </p:sp>
    </p:spTree>
    <p:extLst>
      <p:ext uri="{BB962C8B-B14F-4D97-AF65-F5344CB8AC3E}">
        <p14:creationId xmlns:p14="http://schemas.microsoft.com/office/powerpoint/2010/main" val="29261682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6E65922-E382-4EC3-B253-7401854BC829}" type="slidenum">
              <a:rPr lang="zh-CN" altLang="en-US" smtClean="0"/>
              <a:t>48</a:t>
            </a:fld>
            <a:endParaRPr lang="zh-CN" altLang="en-US"/>
          </a:p>
        </p:txBody>
      </p:sp>
    </p:spTree>
    <p:extLst>
      <p:ext uri="{BB962C8B-B14F-4D97-AF65-F5344CB8AC3E}">
        <p14:creationId xmlns:p14="http://schemas.microsoft.com/office/powerpoint/2010/main" val="272630998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400" dirty="0"/>
          </a:p>
        </p:txBody>
      </p:sp>
      <p:sp>
        <p:nvSpPr>
          <p:cNvPr id="4" name="Slide Number Placeholder 3"/>
          <p:cNvSpPr>
            <a:spLocks noGrp="1"/>
          </p:cNvSpPr>
          <p:nvPr>
            <p:ph type="sldNum" sz="quarter" idx="5"/>
          </p:nvPr>
        </p:nvSpPr>
        <p:spPr/>
        <p:txBody>
          <a:bodyPr/>
          <a:lstStyle/>
          <a:p>
            <a:fld id="{223BA385-5D0E-4BE3-B0CF-DA04D895361D}" type="slidenum">
              <a:rPr lang="en-US" smtClean="0"/>
              <a:t>49</a:t>
            </a:fld>
            <a:endParaRPr lang="en-US"/>
          </a:p>
        </p:txBody>
      </p:sp>
    </p:spTree>
    <p:extLst>
      <p:ext uri="{BB962C8B-B14F-4D97-AF65-F5344CB8AC3E}">
        <p14:creationId xmlns:p14="http://schemas.microsoft.com/office/powerpoint/2010/main" val="7643172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6E65922-E382-4EC3-B253-7401854BC829}" type="slidenum">
              <a:rPr lang="zh-CN" altLang="en-US" smtClean="0"/>
              <a:t>5</a:t>
            </a:fld>
            <a:endParaRPr lang="zh-CN" altLang="en-US"/>
          </a:p>
        </p:txBody>
      </p:sp>
    </p:spTree>
    <p:extLst>
      <p:ext uri="{BB962C8B-B14F-4D97-AF65-F5344CB8AC3E}">
        <p14:creationId xmlns:p14="http://schemas.microsoft.com/office/powerpoint/2010/main" val="29083487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6E65922-E382-4EC3-B253-7401854BC829}" type="slidenum">
              <a:rPr lang="zh-CN" altLang="en-US" smtClean="0"/>
              <a:t>6</a:t>
            </a:fld>
            <a:endParaRPr lang="zh-CN" altLang="en-US"/>
          </a:p>
        </p:txBody>
      </p:sp>
    </p:spTree>
    <p:extLst>
      <p:ext uri="{BB962C8B-B14F-4D97-AF65-F5344CB8AC3E}">
        <p14:creationId xmlns:p14="http://schemas.microsoft.com/office/powerpoint/2010/main" val="39983589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6E65922-E382-4EC3-B253-7401854BC829}" type="slidenum">
              <a:rPr lang="zh-CN" altLang="en-US" smtClean="0"/>
              <a:t>7</a:t>
            </a:fld>
            <a:endParaRPr lang="zh-CN" altLang="en-US"/>
          </a:p>
        </p:txBody>
      </p:sp>
    </p:spTree>
    <p:extLst>
      <p:ext uri="{BB962C8B-B14F-4D97-AF65-F5344CB8AC3E}">
        <p14:creationId xmlns:p14="http://schemas.microsoft.com/office/powerpoint/2010/main" val="5118728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6E65922-E382-4EC3-B253-7401854BC829}" type="slidenum">
              <a:rPr lang="zh-CN" altLang="en-US" smtClean="0"/>
              <a:t>8</a:t>
            </a:fld>
            <a:endParaRPr lang="zh-CN" altLang="en-US"/>
          </a:p>
        </p:txBody>
      </p:sp>
    </p:spTree>
    <p:extLst>
      <p:ext uri="{BB962C8B-B14F-4D97-AF65-F5344CB8AC3E}">
        <p14:creationId xmlns:p14="http://schemas.microsoft.com/office/powerpoint/2010/main" val="34002221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6E65922-E382-4EC3-B253-7401854BC829}" type="slidenum">
              <a:rPr lang="zh-CN" altLang="en-US" smtClean="0"/>
              <a:t>9</a:t>
            </a:fld>
            <a:endParaRPr lang="zh-CN" altLang="en-US"/>
          </a:p>
        </p:txBody>
      </p:sp>
    </p:spTree>
    <p:extLst>
      <p:ext uri="{BB962C8B-B14F-4D97-AF65-F5344CB8AC3E}">
        <p14:creationId xmlns:p14="http://schemas.microsoft.com/office/powerpoint/2010/main" val="2858214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16C7E7-E6B6-52C0-3998-C1AF4055FE4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AD132D2-8BDD-FF5A-9ED0-8B954BB064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04E2052-3C6B-1095-EABC-AEEC0D0234DA}"/>
              </a:ext>
            </a:extLst>
          </p:cNvPr>
          <p:cNvSpPr>
            <a:spLocks noGrp="1"/>
          </p:cNvSpPr>
          <p:nvPr>
            <p:ph type="dt" sz="half" idx="10"/>
          </p:nvPr>
        </p:nvSpPr>
        <p:spPr/>
        <p:txBody>
          <a:bodyPr/>
          <a:lstStyle/>
          <a:p>
            <a:fld id="{42D9D96D-CCEB-489A-9C9C-2B4E0F4F5FCF}" type="datetimeFigureOut">
              <a:rPr lang="zh-CN" altLang="en-US" smtClean="0"/>
              <a:t>2025/3/4</a:t>
            </a:fld>
            <a:endParaRPr lang="zh-CN" altLang="en-US"/>
          </a:p>
        </p:txBody>
      </p:sp>
      <p:sp>
        <p:nvSpPr>
          <p:cNvPr id="5" name="页脚占位符 4">
            <a:extLst>
              <a:ext uri="{FF2B5EF4-FFF2-40B4-BE49-F238E27FC236}">
                <a16:creationId xmlns:a16="http://schemas.microsoft.com/office/drawing/2014/main" id="{0504F351-1650-F722-4466-72BF8E824DE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5DACDF9-46E2-C5E7-15C1-8A076D1162E9}"/>
              </a:ext>
            </a:extLst>
          </p:cNvPr>
          <p:cNvSpPr>
            <a:spLocks noGrp="1"/>
          </p:cNvSpPr>
          <p:nvPr>
            <p:ph type="sldNum" sz="quarter" idx="12"/>
          </p:nvPr>
        </p:nvSpPr>
        <p:spPr/>
        <p:txBody>
          <a:bodyPr/>
          <a:lstStyle/>
          <a:p>
            <a:fld id="{70192884-57AA-4026-BD8B-1FB27A08D4CA}" type="slidenum">
              <a:rPr lang="zh-CN" altLang="en-US" smtClean="0"/>
              <a:t>‹#›</a:t>
            </a:fld>
            <a:endParaRPr lang="zh-CN" altLang="en-US"/>
          </a:p>
        </p:txBody>
      </p:sp>
    </p:spTree>
    <p:extLst>
      <p:ext uri="{BB962C8B-B14F-4D97-AF65-F5344CB8AC3E}">
        <p14:creationId xmlns:p14="http://schemas.microsoft.com/office/powerpoint/2010/main" val="942405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BE4E34-8C5C-F3EB-3ADA-E37A2D22346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20362EB-61CD-215C-AF88-C673F620358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F5CC80D-EBC5-9A11-A557-36CF54FAB1C5}"/>
              </a:ext>
            </a:extLst>
          </p:cNvPr>
          <p:cNvSpPr>
            <a:spLocks noGrp="1"/>
          </p:cNvSpPr>
          <p:nvPr>
            <p:ph type="dt" sz="half" idx="10"/>
          </p:nvPr>
        </p:nvSpPr>
        <p:spPr/>
        <p:txBody>
          <a:bodyPr/>
          <a:lstStyle/>
          <a:p>
            <a:fld id="{42D9D96D-CCEB-489A-9C9C-2B4E0F4F5FCF}" type="datetimeFigureOut">
              <a:rPr lang="zh-CN" altLang="en-US" smtClean="0"/>
              <a:t>2025/3/4</a:t>
            </a:fld>
            <a:endParaRPr lang="zh-CN" altLang="en-US"/>
          </a:p>
        </p:txBody>
      </p:sp>
      <p:sp>
        <p:nvSpPr>
          <p:cNvPr id="5" name="页脚占位符 4">
            <a:extLst>
              <a:ext uri="{FF2B5EF4-FFF2-40B4-BE49-F238E27FC236}">
                <a16:creationId xmlns:a16="http://schemas.microsoft.com/office/drawing/2014/main" id="{51C7254E-79FD-A4A5-9B76-5C58ED1C1AA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369D5B9-DECC-3374-6AC3-4B2CC52A87CE}"/>
              </a:ext>
            </a:extLst>
          </p:cNvPr>
          <p:cNvSpPr>
            <a:spLocks noGrp="1"/>
          </p:cNvSpPr>
          <p:nvPr>
            <p:ph type="sldNum" sz="quarter" idx="12"/>
          </p:nvPr>
        </p:nvSpPr>
        <p:spPr/>
        <p:txBody>
          <a:bodyPr/>
          <a:lstStyle/>
          <a:p>
            <a:fld id="{70192884-57AA-4026-BD8B-1FB27A08D4CA}" type="slidenum">
              <a:rPr lang="zh-CN" altLang="en-US" smtClean="0"/>
              <a:t>‹#›</a:t>
            </a:fld>
            <a:endParaRPr lang="zh-CN" altLang="en-US"/>
          </a:p>
        </p:txBody>
      </p:sp>
    </p:spTree>
    <p:extLst>
      <p:ext uri="{BB962C8B-B14F-4D97-AF65-F5344CB8AC3E}">
        <p14:creationId xmlns:p14="http://schemas.microsoft.com/office/powerpoint/2010/main" val="3301372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C27D535-1E43-E4F2-064E-9E29C4150E1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5A342AE-53C8-4791-AD73-B2D4197B8E4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D7A5ADA-0271-BFF2-11F2-0A7B911EF06A}"/>
              </a:ext>
            </a:extLst>
          </p:cNvPr>
          <p:cNvSpPr>
            <a:spLocks noGrp="1"/>
          </p:cNvSpPr>
          <p:nvPr>
            <p:ph type="dt" sz="half" idx="10"/>
          </p:nvPr>
        </p:nvSpPr>
        <p:spPr/>
        <p:txBody>
          <a:bodyPr/>
          <a:lstStyle/>
          <a:p>
            <a:fld id="{42D9D96D-CCEB-489A-9C9C-2B4E0F4F5FCF}" type="datetimeFigureOut">
              <a:rPr lang="zh-CN" altLang="en-US" smtClean="0"/>
              <a:t>2025/3/4</a:t>
            </a:fld>
            <a:endParaRPr lang="zh-CN" altLang="en-US"/>
          </a:p>
        </p:txBody>
      </p:sp>
      <p:sp>
        <p:nvSpPr>
          <p:cNvPr id="5" name="页脚占位符 4">
            <a:extLst>
              <a:ext uri="{FF2B5EF4-FFF2-40B4-BE49-F238E27FC236}">
                <a16:creationId xmlns:a16="http://schemas.microsoft.com/office/drawing/2014/main" id="{A5B2E895-D0F4-98BB-55C1-17B30ED8E5E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6C17AC2-3764-99FB-DD0E-C43F8CA62B13}"/>
              </a:ext>
            </a:extLst>
          </p:cNvPr>
          <p:cNvSpPr>
            <a:spLocks noGrp="1"/>
          </p:cNvSpPr>
          <p:nvPr>
            <p:ph type="sldNum" sz="quarter" idx="12"/>
          </p:nvPr>
        </p:nvSpPr>
        <p:spPr/>
        <p:txBody>
          <a:bodyPr/>
          <a:lstStyle/>
          <a:p>
            <a:fld id="{70192884-57AA-4026-BD8B-1FB27A08D4CA}" type="slidenum">
              <a:rPr lang="zh-CN" altLang="en-US" smtClean="0"/>
              <a:t>‹#›</a:t>
            </a:fld>
            <a:endParaRPr lang="zh-CN" altLang="en-US"/>
          </a:p>
        </p:txBody>
      </p:sp>
    </p:spTree>
    <p:extLst>
      <p:ext uri="{BB962C8B-B14F-4D97-AF65-F5344CB8AC3E}">
        <p14:creationId xmlns:p14="http://schemas.microsoft.com/office/powerpoint/2010/main" val="3287704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294185-3B60-97AE-CC82-18BB79B2270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2121B47-5971-C126-9782-CB4747A8C80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FD4517A-BA99-CF3E-7273-0607626D2DC1}"/>
              </a:ext>
            </a:extLst>
          </p:cNvPr>
          <p:cNvSpPr>
            <a:spLocks noGrp="1"/>
          </p:cNvSpPr>
          <p:nvPr>
            <p:ph type="dt" sz="half" idx="10"/>
          </p:nvPr>
        </p:nvSpPr>
        <p:spPr/>
        <p:txBody>
          <a:bodyPr/>
          <a:lstStyle/>
          <a:p>
            <a:fld id="{42D9D96D-CCEB-489A-9C9C-2B4E0F4F5FCF}" type="datetimeFigureOut">
              <a:rPr lang="zh-CN" altLang="en-US" smtClean="0"/>
              <a:t>2025/3/4</a:t>
            </a:fld>
            <a:endParaRPr lang="zh-CN" altLang="en-US"/>
          </a:p>
        </p:txBody>
      </p:sp>
      <p:sp>
        <p:nvSpPr>
          <p:cNvPr id="5" name="页脚占位符 4">
            <a:extLst>
              <a:ext uri="{FF2B5EF4-FFF2-40B4-BE49-F238E27FC236}">
                <a16:creationId xmlns:a16="http://schemas.microsoft.com/office/drawing/2014/main" id="{D8A9207E-79F7-7CC2-E034-1BB608E9BB1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5204BF1-B99E-3F8A-D056-124DBA3AEB11}"/>
              </a:ext>
            </a:extLst>
          </p:cNvPr>
          <p:cNvSpPr>
            <a:spLocks noGrp="1"/>
          </p:cNvSpPr>
          <p:nvPr>
            <p:ph type="sldNum" sz="quarter" idx="12"/>
          </p:nvPr>
        </p:nvSpPr>
        <p:spPr/>
        <p:txBody>
          <a:bodyPr/>
          <a:lstStyle/>
          <a:p>
            <a:fld id="{70192884-57AA-4026-BD8B-1FB27A08D4CA}" type="slidenum">
              <a:rPr lang="zh-CN" altLang="en-US" smtClean="0"/>
              <a:t>‹#›</a:t>
            </a:fld>
            <a:endParaRPr lang="zh-CN" altLang="en-US"/>
          </a:p>
        </p:txBody>
      </p:sp>
    </p:spTree>
    <p:extLst>
      <p:ext uri="{BB962C8B-B14F-4D97-AF65-F5344CB8AC3E}">
        <p14:creationId xmlns:p14="http://schemas.microsoft.com/office/powerpoint/2010/main" val="654070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4D9380-0E88-4023-4646-B58D1E64BD4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12A09A5-FBC6-6F00-5C8E-D4BAD0DC97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B9F258D-0110-EF50-7469-B0E7F6481C36}"/>
              </a:ext>
            </a:extLst>
          </p:cNvPr>
          <p:cNvSpPr>
            <a:spLocks noGrp="1"/>
          </p:cNvSpPr>
          <p:nvPr>
            <p:ph type="dt" sz="half" idx="10"/>
          </p:nvPr>
        </p:nvSpPr>
        <p:spPr/>
        <p:txBody>
          <a:bodyPr/>
          <a:lstStyle/>
          <a:p>
            <a:fld id="{42D9D96D-CCEB-489A-9C9C-2B4E0F4F5FCF}" type="datetimeFigureOut">
              <a:rPr lang="zh-CN" altLang="en-US" smtClean="0"/>
              <a:t>2025/3/4</a:t>
            </a:fld>
            <a:endParaRPr lang="zh-CN" altLang="en-US"/>
          </a:p>
        </p:txBody>
      </p:sp>
      <p:sp>
        <p:nvSpPr>
          <p:cNvPr id="5" name="页脚占位符 4">
            <a:extLst>
              <a:ext uri="{FF2B5EF4-FFF2-40B4-BE49-F238E27FC236}">
                <a16:creationId xmlns:a16="http://schemas.microsoft.com/office/drawing/2014/main" id="{E49E0E08-FFED-1C43-9F8D-EB26C80E49F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9420183-F484-53BC-03C2-758707A6CBD1}"/>
              </a:ext>
            </a:extLst>
          </p:cNvPr>
          <p:cNvSpPr>
            <a:spLocks noGrp="1"/>
          </p:cNvSpPr>
          <p:nvPr>
            <p:ph type="sldNum" sz="quarter" idx="12"/>
          </p:nvPr>
        </p:nvSpPr>
        <p:spPr/>
        <p:txBody>
          <a:bodyPr/>
          <a:lstStyle/>
          <a:p>
            <a:fld id="{70192884-57AA-4026-BD8B-1FB27A08D4CA}" type="slidenum">
              <a:rPr lang="zh-CN" altLang="en-US" smtClean="0"/>
              <a:t>‹#›</a:t>
            </a:fld>
            <a:endParaRPr lang="zh-CN" altLang="en-US"/>
          </a:p>
        </p:txBody>
      </p:sp>
    </p:spTree>
    <p:extLst>
      <p:ext uri="{BB962C8B-B14F-4D97-AF65-F5344CB8AC3E}">
        <p14:creationId xmlns:p14="http://schemas.microsoft.com/office/powerpoint/2010/main" val="4245385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AE3DBE-35B1-C23D-32D5-34D5D596A47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5C18603-A92B-364C-FEE7-37FA2BE0796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C5FBE6F-72F6-260A-ADE6-16DE48C62D3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615E09D-D240-790C-D848-943C729B0248}"/>
              </a:ext>
            </a:extLst>
          </p:cNvPr>
          <p:cNvSpPr>
            <a:spLocks noGrp="1"/>
          </p:cNvSpPr>
          <p:nvPr>
            <p:ph type="dt" sz="half" idx="10"/>
          </p:nvPr>
        </p:nvSpPr>
        <p:spPr/>
        <p:txBody>
          <a:bodyPr/>
          <a:lstStyle/>
          <a:p>
            <a:fld id="{42D9D96D-CCEB-489A-9C9C-2B4E0F4F5FCF}" type="datetimeFigureOut">
              <a:rPr lang="zh-CN" altLang="en-US" smtClean="0"/>
              <a:t>2025/3/4</a:t>
            </a:fld>
            <a:endParaRPr lang="zh-CN" altLang="en-US"/>
          </a:p>
        </p:txBody>
      </p:sp>
      <p:sp>
        <p:nvSpPr>
          <p:cNvPr id="6" name="页脚占位符 5">
            <a:extLst>
              <a:ext uri="{FF2B5EF4-FFF2-40B4-BE49-F238E27FC236}">
                <a16:creationId xmlns:a16="http://schemas.microsoft.com/office/drawing/2014/main" id="{0CDEFC57-43D2-0751-CAB5-8C465EB0CF0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5685B1A-4764-237A-57BE-F7FEF20E1790}"/>
              </a:ext>
            </a:extLst>
          </p:cNvPr>
          <p:cNvSpPr>
            <a:spLocks noGrp="1"/>
          </p:cNvSpPr>
          <p:nvPr>
            <p:ph type="sldNum" sz="quarter" idx="12"/>
          </p:nvPr>
        </p:nvSpPr>
        <p:spPr/>
        <p:txBody>
          <a:bodyPr/>
          <a:lstStyle/>
          <a:p>
            <a:fld id="{70192884-57AA-4026-BD8B-1FB27A08D4CA}" type="slidenum">
              <a:rPr lang="zh-CN" altLang="en-US" smtClean="0"/>
              <a:t>‹#›</a:t>
            </a:fld>
            <a:endParaRPr lang="zh-CN" altLang="en-US"/>
          </a:p>
        </p:txBody>
      </p:sp>
    </p:spTree>
    <p:extLst>
      <p:ext uri="{BB962C8B-B14F-4D97-AF65-F5344CB8AC3E}">
        <p14:creationId xmlns:p14="http://schemas.microsoft.com/office/powerpoint/2010/main" val="893843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039C8D-B80F-CD22-76E3-CECDF657679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72B7852-543F-532C-4522-24BDDC2961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023B715-8E58-3B46-11B5-67580EE6B72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CCC596D-BB33-ACE9-8E3D-0D05CA3A22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26C2F81-3D55-1CA9-C444-C9E3E113435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03B95FF-1D45-DA26-3A2C-61C26B54139C}"/>
              </a:ext>
            </a:extLst>
          </p:cNvPr>
          <p:cNvSpPr>
            <a:spLocks noGrp="1"/>
          </p:cNvSpPr>
          <p:nvPr>
            <p:ph type="dt" sz="half" idx="10"/>
          </p:nvPr>
        </p:nvSpPr>
        <p:spPr/>
        <p:txBody>
          <a:bodyPr/>
          <a:lstStyle/>
          <a:p>
            <a:fld id="{42D9D96D-CCEB-489A-9C9C-2B4E0F4F5FCF}" type="datetimeFigureOut">
              <a:rPr lang="zh-CN" altLang="en-US" smtClean="0"/>
              <a:t>2025/3/4</a:t>
            </a:fld>
            <a:endParaRPr lang="zh-CN" altLang="en-US"/>
          </a:p>
        </p:txBody>
      </p:sp>
      <p:sp>
        <p:nvSpPr>
          <p:cNvPr id="8" name="页脚占位符 7">
            <a:extLst>
              <a:ext uri="{FF2B5EF4-FFF2-40B4-BE49-F238E27FC236}">
                <a16:creationId xmlns:a16="http://schemas.microsoft.com/office/drawing/2014/main" id="{A99EBC4D-4724-FD99-BDF0-008D7B3D499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DB04C5C-C49D-43DF-F22E-671D8AE6520D}"/>
              </a:ext>
            </a:extLst>
          </p:cNvPr>
          <p:cNvSpPr>
            <a:spLocks noGrp="1"/>
          </p:cNvSpPr>
          <p:nvPr>
            <p:ph type="sldNum" sz="quarter" idx="12"/>
          </p:nvPr>
        </p:nvSpPr>
        <p:spPr/>
        <p:txBody>
          <a:bodyPr/>
          <a:lstStyle/>
          <a:p>
            <a:fld id="{70192884-57AA-4026-BD8B-1FB27A08D4CA}" type="slidenum">
              <a:rPr lang="zh-CN" altLang="en-US" smtClean="0"/>
              <a:t>‹#›</a:t>
            </a:fld>
            <a:endParaRPr lang="zh-CN" altLang="en-US"/>
          </a:p>
        </p:txBody>
      </p:sp>
    </p:spTree>
    <p:extLst>
      <p:ext uri="{BB962C8B-B14F-4D97-AF65-F5344CB8AC3E}">
        <p14:creationId xmlns:p14="http://schemas.microsoft.com/office/powerpoint/2010/main" val="1874467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5FB2AF-FB12-72F9-60EC-37EE130E9E3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E43A692-9D66-BD19-1337-5E8605D05C52}"/>
              </a:ext>
            </a:extLst>
          </p:cNvPr>
          <p:cNvSpPr>
            <a:spLocks noGrp="1"/>
          </p:cNvSpPr>
          <p:nvPr>
            <p:ph type="dt" sz="half" idx="10"/>
          </p:nvPr>
        </p:nvSpPr>
        <p:spPr/>
        <p:txBody>
          <a:bodyPr/>
          <a:lstStyle/>
          <a:p>
            <a:fld id="{42D9D96D-CCEB-489A-9C9C-2B4E0F4F5FCF}" type="datetimeFigureOut">
              <a:rPr lang="zh-CN" altLang="en-US" smtClean="0"/>
              <a:t>2025/3/4</a:t>
            </a:fld>
            <a:endParaRPr lang="zh-CN" altLang="en-US"/>
          </a:p>
        </p:txBody>
      </p:sp>
      <p:sp>
        <p:nvSpPr>
          <p:cNvPr id="4" name="页脚占位符 3">
            <a:extLst>
              <a:ext uri="{FF2B5EF4-FFF2-40B4-BE49-F238E27FC236}">
                <a16:creationId xmlns:a16="http://schemas.microsoft.com/office/drawing/2014/main" id="{FB8466A7-1D53-BD6E-DC05-46F1F7F33DF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B02A367-00AB-42C0-2958-580C7C6DF107}"/>
              </a:ext>
            </a:extLst>
          </p:cNvPr>
          <p:cNvSpPr>
            <a:spLocks noGrp="1"/>
          </p:cNvSpPr>
          <p:nvPr>
            <p:ph type="sldNum" sz="quarter" idx="12"/>
          </p:nvPr>
        </p:nvSpPr>
        <p:spPr/>
        <p:txBody>
          <a:bodyPr/>
          <a:lstStyle/>
          <a:p>
            <a:fld id="{70192884-57AA-4026-BD8B-1FB27A08D4CA}" type="slidenum">
              <a:rPr lang="zh-CN" altLang="en-US" smtClean="0"/>
              <a:t>‹#›</a:t>
            </a:fld>
            <a:endParaRPr lang="zh-CN" altLang="en-US"/>
          </a:p>
        </p:txBody>
      </p:sp>
    </p:spTree>
    <p:extLst>
      <p:ext uri="{BB962C8B-B14F-4D97-AF65-F5344CB8AC3E}">
        <p14:creationId xmlns:p14="http://schemas.microsoft.com/office/powerpoint/2010/main" val="1746419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59E9C0D-3B1D-426F-46BD-4688883CC000}"/>
              </a:ext>
            </a:extLst>
          </p:cNvPr>
          <p:cNvSpPr>
            <a:spLocks noGrp="1"/>
          </p:cNvSpPr>
          <p:nvPr>
            <p:ph type="dt" sz="half" idx="10"/>
          </p:nvPr>
        </p:nvSpPr>
        <p:spPr/>
        <p:txBody>
          <a:bodyPr/>
          <a:lstStyle/>
          <a:p>
            <a:fld id="{42D9D96D-CCEB-489A-9C9C-2B4E0F4F5FCF}" type="datetimeFigureOut">
              <a:rPr lang="zh-CN" altLang="en-US" smtClean="0"/>
              <a:t>2025/3/4</a:t>
            </a:fld>
            <a:endParaRPr lang="zh-CN" altLang="en-US"/>
          </a:p>
        </p:txBody>
      </p:sp>
      <p:sp>
        <p:nvSpPr>
          <p:cNvPr id="3" name="页脚占位符 2">
            <a:extLst>
              <a:ext uri="{FF2B5EF4-FFF2-40B4-BE49-F238E27FC236}">
                <a16:creationId xmlns:a16="http://schemas.microsoft.com/office/drawing/2014/main" id="{99C33240-7C24-2300-ACDE-6EB0294344E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3DE6DAC-BA5F-4E39-CA8F-EA5C87A5DC8F}"/>
              </a:ext>
            </a:extLst>
          </p:cNvPr>
          <p:cNvSpPr>
            <a:spLocks noGrp="1"/>
          </p:cNvSpPr>
          <p:nvPr>
            <p:ph type="sldNum" sz="quarter" idx="12"/>
          </p:nvPr>
        </p:nvSpPr>
        <p:spPr/>
        <p:txBody>
          <a:bodyPr/>
          <a:lstStyle/>
          <a:p>
            <a:fld id="{70192884-57AA-4026-BD8B-1FB27A08D4CA}" type="slidenum">
              <a:rPr lang="zh-CN" altLang="en-US" smtClean="0"/>
              <a:t>‹#›</a:t>
            </a:fld>
            <a:endParaRPr lang="zh-CN" altLang="en-US"/>
          </a:p>
        </p:txBody>
      </p:sp>
    </p:spTree>
    <p:extLst>
      <p:ext uri="{BB962C8B-B14F-4D97-AF65-F5344CB8AC3E}">
        <p14:creationId xmlns:p14="http://schemas.microsoft.com/office/powerpoint/2010/main" val="1757138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524869-8B53-E189-19A4-E817DF1C235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DC7CF8C-9401-052B-5884-97CE50B631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9AFE235-9618-BE4D-354D-9FE7D9B141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670FEAA-FE0C-964A-4346-0A2B27971306}"/>
              </a:ext>
            </a:extLst>
          </p:cNvPr>
          <p:cNvSpPr>
            <a:spLocks noGrp="1"/>
          </p:cNvSpPr>
          <p:nvPr>
            <p:ph type="dt" sz="half" idx="10"/>
          </p:nvPr>
        </p:nvSpPr>
        <p:spPr/>
        <p:txBody>
          <a:bodyPr/>
          <a:lstStyle/>
          <a:p>
            <a:fld id="{42D9D96D-CCEB-489A-9C9C-2B4E0F4F5FCF}" type="datetimeFigureOut">
              <a:rPr lang="zh-CN" altLang="en-US" smtClean="0"/>
              <a:t>2025/3/4</a:t>
            </a:fld>
            <a:endParaRPr lang="zh-CN" altLang="en-US"/>
          </a:p>
        </p:txBody>
      </p:sp>
      <p:sp>
        <p:nvSpPr>
          <p:cNvPr id="6" name="页脚占位符 5">
            <a:extLst>
              <a:ext uri="{FF2B5EF4-FFF2-40B4-BE49-F238E27FC236}">
                <a16:creationId xmlns:a16="http://schemas.microsoft.com/office/drawing/2014/main" id="{61D0EEAB-CDAC-79AB-C52E-12DA70EFE28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66C4312-AD3B-6A44-89BB-E69ACBD5524D}"/>
              </a:ext>
            </a:extLst>
          </p:cNvPr>
          <p:cNvSpPr>
            <a:spLocks noGrp="1"/>
          </p:cNvSpPr>
          <p:nvPr>
            <p:ph type="sldNum" sz="quarter" idx="12"/>
          </p:nvPr>
        </p:nvSpPr>
        <p:spPr/>
        <p:txBody>
          <a:bodyPr/>
          <a:lstStyle/>
          <a:p>
            <a:fld id="{70192884-57AA-4026-BD8B-1FB27A08D4CA}" type="slidenum">
              <a:rPr lang="zh-CN" altLang="en-US" smtClean="0"/>
              <a:t>‹#›</a:t>
            </a:fld>
            <a:endParaRPr lang="zh-CN" altLang="en-US"/>
          </a:p>
        </p:txBody>
      </p:sp>
    </p:spTree>
    <p:extLst>
      <p:ext uri="{BB962C8B-B14F-4D97-AF65-F5344CB8AC3E}">
        <p14:creationId xmlns:p14="http://schemas.microsoft.com/office/powerpoint/2010/main" val="223666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E350FE-36DB-CB75-F5D4-EF2363DD406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43D6295-C718-33BA-F532-203BCE52A8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5816CD8-E5E1-03F7-9177-D2A8DB0537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7EFC952-3985-B711-1C4E-B6378DABDE87}"/>
              </a:ext>
            </a:extLst>
          </p:cNvPr>
          <p:cNvSpPr>
            <a:spLocks noGrp="1"/>
          </p:cNvSpPr>
          <p:nvPr>
            <p:ph type="dt" sz="half" idx="10"/>
          </p:nvPr>
        </p:nvSpPr>
        <p:spPr/>
        <p:txBody>
          <a:bodyPr/>
          <a:lstStyle/>
          <a:p>
            <a:fld id="{42D9D96D-CCEB-489A-9C9C-2B4E0F4F5FCF}" type="datetimeFigureOut">
              <a:rPr lang="zh-CN" altLang="en-US" smtClean="0"/>
              <a:t>2025/3/4</a:t>
            </a:fld>
            <a:endParaRPr lang="zh-CN" altLang="en-US"/>
          </a:p>
        </p:txBody>
      </p:sp>
      <p:sp>
        <p:nvSpPr>
          <p:cNvPr id="6" name="页脚占位符 5">
            <a:extLst>
              <a:ext uri="{FF2B5EF4-FFF2-40B4-BE49-F238E27FC236}">
                <a16:creationId xmlns:a16="http://schemas.microsoft.com/office/drawing/2014/main" id="{23233969-A59D-F120-39A3-3520A4DCDBE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C08E8FF-6F77-8638-9E27-AC04CCFA3D16}"/>
              </a:ext>
            </a:extLst>
          </p:cNvPr>
          <p:cNvSpPr>
            <a:spLocks noGrp="1"/>
          </p:cNvSpPr>
          <p:nvPr>
            <p:ph type="sldNum" sz="quarter" idx="12"/>
          </p:nvPr>
        </p:nvSpPr>
        <p:spPr/>
        <p:txBody>
          <a:bodyPr/>
          <a:lstStyle/>
          <a:p>
            <a:fld id="{70192884-57AA-4026-BD8B-1FB27A08D4CA}" type="slidenum">
              <a:rPr lang="zh-CN" altLang="en-US" smtClean="0"/>
              <a:t>‹#›</a:t>
            </a:fld>
            <a:endParaRPr lang="zh-CN" altLang="en-US"/>
          </a:p>
        </p:txBody>
      </p:sp>
    </p:spTree>
    <p:extLst>
      <p:ext uri="{BB962C8B-B14F-4D97-AF65-F5344CB8AC3E}">
        <p14:creationId xmlns:p14="http://schemas.microsoft.com/office/powerpoint/2010/main" val="425174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9A696E5-10AE-A216-8497-8F627485BF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AF1D1CD-C296-F64F-EB64-A672D475B9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D222CD0-B8D1-9C27-87B4-8619C83E8F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D9D96D-CCEB-489A-9C9C-2B4E0F4F5FCF}" type="datetimeFigureOut">
              <a:rPr lang="zh-CN" altLang="en-US" smtClean="0"/>
              <a:t>2025/3/4</a:t>
            </a:fld>
            <a:endParaRPr lang="zh-CN" altLang="en-US"/>
          </a:p>
        </p:txBody>
      </p:sp>
      <p:sp>
        <p:nvSpPr>
          <p:cNvPr id="5" name="页脚占位符 4">
            <a:extLst>
              <a:ext uri="{FF2B5EF4-FFF2-40B4-BE49-F238E27FC236}">
                <a16:creationId xmlns:a16="http://schemas.microsoft.com/office/drawing/2014/main" id="{D4CEC35F-398B-CAAD-B10D-FCD70C15B4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31D0B81-111F-D746-8943-ECA55D35F4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192884-57AA-4026-BD8B-1FB27A08D4CA}" type="slidenum">
              <a:rPr lang="zh-CN" altLang="en-US" smtClean="0"/>
              <a:t>‹#›</a:t>
            </a:fld>
            <a:endParaRPr lang="zh-CN" altLang="en-US"/>
          </a:p>
        </p:txBody>
      </p:sp>
    </p:spTree>
    <p:extLst>
      <p:ext uri="{BB962C8B-B14F-4D97-AF65-F5344CB8AC3E}">
        <p14:creationId xmlns:p14="http://schemas.microsoft.com/office/powerpoint/2010/main" val="3786316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4.png"/><Relationship Id="rId4" Type="http://schemas.openxmlformats.org/officeDocument/2006/relationships/image" Target="../media/image13.jpe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ai.google.com/research/NaturalQuestions/visualization"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1.gif"/></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3FDDC65-C58A-6023-5F4E-A8F77DF38436}"/>
              </a:ext>
            </a:extLst>
          </p:cNvPr>
          <p:cNvSpPr txBox="1"/>
          <p:nvPr/>
        </p:nvSpPr>
        <p:spPr>
          <a:xfrm>
            <a:off x="0" y="2844225"/>
            <a:ext cx="12191999" cy="584775"/>
          </a:xfrm>
          <a:prstGeom prst="rect">
            <a:avLst/>
          </a:prstGeom>
          <a:noFill/>
        </p:spPr>
        <p:txBody>
          <a:bodyPr wrap="square" rtlCol="0">
            <a:spAutoFit/>
          </a:bodyPr>
          <a:lstStyle/>
          <a:p>
            <a:pPr algn="ctr"/>
            <a:r>
              <a:rPr lang="en-US" altLang="zh-CN" sz="3200" b="1" dirty="0">
                <a:latin typeface="微软雅黑" panose="020B0503020204020204" pitchFamily="34" charset="-122"/>
                <a:ea typeface="微软雅黑" panose="020B0503020204020204" pitchFamily="34" charset="-122"/>
              </a:rPr>
              <a:t>QA &amp; RAG</a:t>
            </a:r>
          </a:p>
        </p:txBody>
      </p:sp>
      <p:sp>
        <p:nvSpPr>
          <p:cNvPr id="5" name="文本框 4">
            <a:extLst>
              <a:ext uri="{FF2B5EF4-FFF2-40B4-BE49-F238E27FC236}">
                <a16:creationId xmlns:a16="http://schemas.microsoft.com/office/drawing/2014/main" id="{80A0A1BC-D4B2-2675-D839-EF9B05D911F0}"/>
              </a:ext>
            </a:extLst>
          </p:cNvPr>
          <p:cNvSpPr txBox="1"/>
          <p:nvPr/>
        </p:nvSpPr>
        <p:spPr>
          <a:xfrm>
            <a:off x="3934990" y="3799235"/>
            <a:ext cx="4322017" cy="369332"/>
          </a:xfrm>
          <a:prstGeom prst="rect">
            <a:avLst/>
          </a:prstGeom>
          <a:noFill/>
        </p:spPr>
        <p:txBody>
          <a:bodyPr wrap="none" rtlCol="0">
            <a:spAutoFit/>
          </a:bodyPr>
          <a:lstStyle/>
          <a:p>
            <a:r>
              <a:rPr lang="en-US" altLang="zh-CN" dirty="0">
                <a:latin typeface="Candara" panose="020E0502030303020204" pitchFamily="34" charset="0"/>
              </a:rPr>
              <a:t>COMP5423: Natural Language Processing</a:t>
            </a:r>
            <a:endParaRPr lang="zh-CN" altLang="en-US" dirty="0">
              <a:latin typeface="Candara" panose="020E0502030303020204" pitchFamily="34" charset="0"/>
            </a:endParaRPr>
          </a:p>
        </p:txBody>
      </p:sp>
      <p:sp>
        <p:nvSpPr>
          <p:cNvPr id="6" name="文本框 5">
            <a:extLst>
              <a:ext uri="{FF2B5EF4-FFF2-40B4-BE49-F238E27FC236}">
                <a16:creationId xmlns:a16="http://schemas.microsoft.com/office/drawing/2014/main" id="{031A78A2-5CD1-E35C-BA6B-CC159A854691}"/>
              </a:ext>
            </a:extLst>
          </p:cNvPr>
          <p:cNvSpPr txBox="1"/>
          <p:nvPr/>
        </p:nvSpPr>
        <p:spPr>
          <a:xfrm>
            <a:off x="5261476" y="4418849"/>
            <a:ext cx="1669047" cy="646331"/>
          </a:xfrm>
          <a:prstGeom prst="rect">
            <a:avLst/>
          </a:prstGeom>
          <a:noFill/>
        </p:spPr>
        <p:txBody>
          <a:bodyPr wrap="none" rtlCol="0">
            <a:spAutoFit/>
          </a:bodyPr>
          <a:lstStyle/>
          <a:p>
            <a:pPr algn="ctr"/>
            <a:r>
              <a:rPr lang="en-US" altLang="zh-CN" dirty="0">
                <a:latin typeface="Candara" panose="020E0502030303020204" pitchFamily="34" charset="0"/>
              </a:rPr>
              <a:t>Dongding LIN</a:t>
            </a:r>
          </a:p>
          <a:p>
            <a:pPr algn="ctr"/>
            <a:r>
              <a:rPr lang="en-US" altLang="zh-CN" dirty="0">
                <a:latin typeface="Candara" panose="020E0502030303020204" pitchFamily="34" charset="0"/>
              </a:rPr>
              <a:t>March 04, 2025</a:t>
            </a:r>
            <a:endParaRPr lang="zh-CN" altLang="en-US" dirty="0">
              <a:latin typeface="Candara" panose="020E0502030303020204" pitchFamily="34" charset="0"/>
            </a:endParaRPr>
          </a:p>
        </p:txBody>
      </p:sp>
    </p:spTree>
    <p:extLst>
      <p:ext uri="{BB962C8B-B14F-4D97-AF65-F5344CB8AC3E}">
        <p14:creationId xmlns:p14="http://schemas.microsoft.com/office/powerpoint/2010/main" val="41159083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C23E757-044C-BBD2-A3CF-EF3EA9CD4019}"/>
              </a:ext>
            </a:extLst>
          </p:cNvPr>
          <p:cNvSpPr txBox="1"/>
          <p:nvPr/>
        </p:nvSpPr>
        <p:spPr>
          <a:xfrm>
            <a:off x="250278" y="1783205"/>
            <a:ext cx="4550322" cy="3785652"/>
          </a:xfrm>
          <a:prstGeom prst="rect">
            <a:avLst/>
          </a:prstGeom>
          <a:noFill/>
        </p:spPr>
        <p:txBody>
          <a:bodyPr wrap="square">
            <a:spAutoFit/>
          </a:bodyPr>
          <a:lstStyle/>
          <a:p>
            <a:r>
              <a:rPr lang="en-US" altLang="zh-CN" sz="2000" b="1" dirty="0">
                <a:latin typeface="Cambria Math" panose="02040503050406030204" pitchFamily="18" charset="0"/>
                <a:ea typeface="Cambria Math" panose="02040503050406030204" pitchFamily="18" charset="0"/>
              </a:rPr>
              <a:t>Approaches to KBQA:</a:t>
            </a:r>
          </a:p>
          <a:p>
            <a:pPr marL="457200" indent="-457200">
              <a:buFont typeface="Arial" panose="020B0604020202020204" pitchFamily="34" charset="0"/>
              <a:buChar char="•"/>
            </a:pPr>
            <a:r>
              <a:rPr lang="en-US" altLang="zh-CN" sz="2000" dirty="0">
                <a:latin typeface="Cambria Math" panose="02040503050406030204" pitchFamily="18" charset="0"/>
                <a:ea typeface="Cambria Math" panose="02040503050406030204" pitchFamily="18" charset="0"/>
              </a:rPr>
              <a:t>Rule-based Systems: Use predefined rules to query and extract answers.</a:t>
            </a:r>
          </a:p>
          <a:p>
            <a:pPr marL="457200" indent="-457200">
              <a:buFont typeface="Arial" panose="020B0604020202020204" pitchFamily="34" charset="0"/>
              <a:buChar char="•"/>
            </a:pPr>
            <a:endParaRPr lang="en-US" altLang="zh-CN" sz="2000" dirty="0">
              <a:latin typeface="Cambria Math" panose="02040503050406030204" pitchFamily="18" charset="0"/>
              <a:ea typeface="Cambria Math" panose="02040503050406030204" pitchFamily="18" charset="0"/>
            </a:endParaRPr>
          </a:p>
          <a:p>
            <a:pPr marL="457200" indent="-457200">
              <a:buFont typeface="Arial" panose="020B0604020202020204" pitchFamily="34" charset="0"/>
              <a:buChar char="•"/>
            </a:pPr>
            <a:r>
              <a:rPr lang="en-US" altLang="zh-CN" sz="2000" dirty="0">
                <a:latin typeface="Cambria Math" panose="02040503050406030204" pitchFamily="18" charset="0"/>
                <a:ea typeface="Cambria Math" panose="02040503050406030204" pitchFamily="18" charset="0"/>
              </a:rPr>
              <a:t>Neural Networks: Leverage deep learning models to interpret and map questions to the knowledge base.</a:t>
            </a:r>
          </a:p>
          <a:p>
            <a:pPr marL="457200" indent="-457200">
              <a:buFont typeface="Arial" panose="020B0604020202020204" pitchFamily="34" charset="0"/>
              <a:buChar char="•"/>
            </a:pPr>
            <a:endParaRPr lang="en-US" altLang="zh-CN" sz="2000" dirty="0">
              <a:latin typeface="Cambria Math" panose="02040503050406030204" pitchFamily="18" charset="0"/>
              <a:ea typeface="Cambria Math" panose="02040503050406030204" pitchFamily="18" charset="0"/>
            </a:endParaRPr>
          </a:p>
          <a:p>
            <a:pPr marL="457200" indent="-457200">
              <a:buFont typeface="Arial" panose="020B0604020202020204" pitchFamily="34" charset="0"/>
              <a:buChar char="•"/>
            </a:pPr>
            <a:r>
              <a:rPr lang="en-US" altLang="zh-CN" sz="2000" dirty="0">
                <a:latin typeface="Cambria Math" panose="02040503050406030204" pitchFamily="18" charset="0"/>
                <a:ea typeface="Cambria Math" panose="02040503050406030204" pitchFamily="18" charset="0"/>
              </a:rPr>
              <a:t>Hybrid Models: Combine rule-based methods and machine learning models for more effective retrieval.</a:t>
            </a:r>
          </a:p>
        </p:txBody>
      </p:sp>
      <p:sp>
        <p:nvSpPr>
          <p:cNvPr id="6" name="文本框 5">
            <a:extLst>
              <a:ext uri="{FF2B5EF4-FFF2-40B4-BE49-F238E27FC236}">
                <a16:creationId xmlns:a16="http://schemas.microsoft.com/office/drawing/2014/main" id="{7CEFC82D-3941-1B65-539B-0D828ABD4D05}"/>
              </a:ext>
            </a:extLst>
          </p:cNvPr>
          <p:cNvSpPr txBox="1"/>
          <p:nvPr/>
        </p:nvSpPr>
        <p:spPr>
          <a:xfrm>
            <a:off x="472966" y="520262"/>
            <a:ext cx="4982198" cy="461665"/>
          </a:xfrm>
          <a:prstGeom prst="rect">
            <a:avLst/>
          </a:prstGeom>
          <a:noFill/>
        </p:spPr>
        <p:txBody>
          <a:bodyPr wrap="none" rtlCol="0">
            <a:spAutoFit/>
          </a:bodyPr>
          <a:lstStyle/>
          <a:p>
            <a:r>
              <a:rPr lang="en-US" altLang="zh-CN" sz="2400" b="1" dirty="0">
                <a:latin typeface="Cambria Math" panose="02040503050406030204" pitchFamily="18" charset="0"/>
                <a:ea typeface="Cambria Math" panose="02040503050406030204" pitchFamily="18" charset="0"/>
              </a:rPr>
              <a:t>Knowledge Base Question Answering</a:t>
            </a:r>
          </a:p>
        </p:txBody>
      </p:sp>
      <p:pic>
        <p:nvPicPr>
          <p:cNvPr id="10243" name="Picture 3" descr="Liquid Neural Networks: Definition, Applications, &amp; Challenges - Unite.AI">
            <a:extLst>
              <a:ext uri="{FF2B5EF4-FFF2-40B4-BE49-F238E27FC236}">
                <a16:creationId xmlns:a16="http://schemas.microsoft.com/office/drawing/2014/main" id="{B1B08844-5323-6CD3-E99A-2501B549B7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7014" y="1975020"/>
            <a:ext cx="6791358" cy="3811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6329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C23E757-044C-BBD2-A3CF-EF3EA9CD4019}"/>
              </a:ext>
            </a:extLst>
          </p:cNvPr>
          <p:cNvSpPr txBox="1"/>
          <p:nvPr/>
        </p:nvSpPr>
        <p:spPr>
          <a:xfrm>
            <a:off x="250278" y="1783205"/>
            <a:ext cx="10455822" cy="1015663"/>
          </a:xfrm>
          <a:prstGeom prst="rect">
            <a:avLst/>
          </a:prstGeom>
          <a:noFill/>
        </p:spPr>
        <p:txBody>
          <a:bodyPr wrap="square">
            <a:spAutoFit/>
          </a:bodyPr>
          <a:lstStyle/>
          <a:p>
            <a:r>
              <a:rPr lang="en-US" altLang="zh-CN" sz="2000" b="1" dirty="0">
                <a:latin typeface="Cambria Math" panose="02040503050406030204" pitchFamily="18" charset="0"/>
                <a:ea typeface="Cambria Math" panose="02040503050406030204" pitchFamily="18" charset="0"/>
              </a:rPr>
              <a:t>RBQA:</a:t>
            </a:r>
          </a:p>
          <a:p>
            <a:pPr marL="457200" indent="-457200">
              <a:buFont typeface="Arial" panose="020B0604020202020204" pitchFamily="34" charset="0"/>
              <a:buChar char="•"/>
            </a:pPr>
            <a:r>
              <a:rPr lang="en-US" altLang="zh-CN" sz="2000" dirty="0">
                <a:latin typeface="Cambria Math" panose="02040503050406030204" pitchFamily="18" charset="0"/>
                <a:ea typeface="Cambria Math" panose="02040503050406030204" pitchFamily="18" charset="0"/>
              </a:rPr>
              <a:t>IR-based QA or document based QA (DBQA) relies on the vast quantities of textual information on the Web or some other collection of documents to answer questions.</a:t>
            </a:r>
          </a:p>
        </p:txBody>
      </p:sp>
      <p:sp>
        <p:nvSpPr>
          <p:cNvPr id="6" name="文本框 5">
            <a:extLst>
              <a:ext uri="{FF2B5EF4-FFF2-40B4-BE49-F238E27FC236}">
                <a16:creationId xmlns:a16="http://schemas.microsoft.com/office/drawing/2014/main" id="{7CEFC82D-3941-1B65-539B-0D828ABD4D05}"/>
              </a:ext>
            </a:extLst>
          </p:cNvPr>
          <p:cNvSpPr txBox="1"/>
          <p:nvPr/>
        </p:nvSpPr>
        <p:spPr>
          <a:xfrm>
            <a:off x="472966" y="520262"/>
            <a:ext cx="4698979" cy="461665"/>
          </a:xfrm>
          <a:prstGeom prst="rect">
            <a:avLst/>
          </a:prstGeom>
          <a:noFill/>
        </p:spPr>
        <p:txBody>
          <a:bodyPr wrap="none" rtlCol="0">
            <a:spAutoFit/>
          </a:bodyPr>
          <a:lstStyle/>
          <a:p>
            <a:r>
              <a:rPr lang="en-US" altLang="zh-CN" sz="2400" b="1" dirty="0">
                <a:latin typeface="Cambria Math" panose="02040503050406030204" pitchFamily="18" charset="0"/>
                <a:ea typeface="Cambria Math" panose="02040503050406030204" pitchFamily="18" charset="0"/>
              </a:rPr>
              <a:t>Retrieval Base Question Answering</a:t>
            </a:r>
          </a:p>
        </p:txBody>
      </p:sp>
      <p:grpSp>
        <p:nvGrpSpPr>
          <p:cNvPr id="2" name="Group 21">
            <a:extLst>
              <a:ext uri="{FF2B5EF4-FFF2-40B4-BE49-F238E27FC236}">
                <a16:creationId xmlns:a16="http://schemas.microsoft.com/office/drawing/2014/main" id="{7D21B15C-26B9-E811-1851-45797E5F6632}"/>
              </a:ext>
            </a:extLst>
          </p:cNvPr>
          <p:cNvGrpSpPr/>
          <p:nvPr/>
        </p:nvGrpSpPr>
        <p:grpSpPr>
          <a:xfrm>
            <a:off x="7961787" y="5397365"/>
            <a:ext cx="1569683" cy="1066797"/>
            <a:chOff x="6861521" y="5181600"/>
            <a:chExt cx="1569683" cy="1066797"/>
          </a:xfrm>
        </p:grpSpPr>
        <p:sp>
          <p:nvSpPr>
            <p:cNvPr id="3" name="Flowchart: Multidocument 9">
              <a:extLst>
                <a:ext uri="{FF2B5EF4-FFF2-40B4-BE49-F238E27FC236}">
                  <a16:creationId xmlns:a16="http://schemas.microsoft.com/office/drawing/2014/main" id="{894E473B-147F-6AC9-3D93-68636CB5747A}"/>
                </a:ext>
              </a:extLst>
            </p:cNvPr>
            <p:cNvSpPr/>
            <p:nvPr/>
          </p:nvSpPr>
          <p:spPr bwMode="auto">
            <a:xfrm>
              <a:off x="6934200" y="5181600"/>
              <a:ext cx="1497004" cy="1066797"/>
            </a:xfrm>
            <a:prstGeom prst="flowChartMultidocument">
              <a:avLst/>
            </a:prstGeom>
            <a:solidFill>
              <a:srgbClr val="CCECFF"/>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600" b="0" i="0" u="none" strike="noStrike" cap="none" normalizeH="0" baseline="0">
                <a:ln>
                  <a:noFill/>
                </a:ln>
                <a:solidFill>
                  <a:schemeClr val="tx1"/>
                </a:solidFill>
                <a:effectLst/>
                <a:latin typeface="Cambria Math" panose="02040503050406030204" pitchFamily="18" charset="0"/>
                <a:ea typeface="Cambria Math" panose="02040503050406030204" pitchFamily="18" charset="0"/>
              </a:endParaRPr>
            </a:p>
          </p:txBody>
        </p:sp>
        <p:sp>
          <p:nvSpPr>
            <p:cNvPr id="4" name="TextBox 20">
              <a:extLst>
                <a:ext uri="{FF2B5EF4-FFF2-40B4-BE49-F238E27FC236}">
                  <a16:creationId xmlns:a16="http://schemas.microsoft.com/office/drawing/2014/main" id="{B562B7C8-17D6-2C64-8131-B32CCE69965E}"/>
                </a:ext>
              </a:extLst>
            </p:cNvPr>
            <p:cNvSpPr txBox="1"/>
            <p:nvPr/>
          </p:nvSpPr>
          <p:spPr>
            <a:xfrm>
              <a:off x="6861521" y="5463818"/>
              <a:ext cx="1297255" cy="646331"/>
            </a:xfrm>
            <a:prstGeom prst="rect">
              <a:avLst/>
            </a:prstGeom>
            <a:noFill/>
          </p:spPr>
          <p:txBody>
            <a:bodyPr wrap="square">
              <a:spAutoFit/>
            </a:bodyPr>
            <a:lstStyle/>
            <a:p>
              <a:pPr algn="ctr"/>
              <a:r>
                <a:rPr lang="en-US" altLang="zh-CN" dirty="0">
                  <a:latin typeface="Cambria Math" panose="02040503050406030204" pitchFamily="18" charset="0"/>
                  <a:ea typeface="Cambria Math" panose="02040503050406030204" pitchFamily="18" charset="0"/>
                </a:rPr>
                <a:t>Relevant Documents</a:t>
              </a:r>
              <a:endParaRPr lang="en-US" dirty="0">
                <a:latin typeface="Cambria Math" panose="02040503050406030204" pitchFamily="18" charset="0"/>
                <a:ea typeface="Cambria Math" panose="02040503050406030204" pitchFamily="18" charset="0"/>
              </a:endParaRPr>
            </a:p>
          </p:txBody>
        </p:sp>
      </p:grpSp>
      <p:grpSp>
        <p:nvGrpSpPr>
          <p:cNvPr id="7" name="Group 5">
            <a:extLst>
              <a:ext uri="{FF2B5EF4-FFF2-40B4-BE49-F238E27FC236}">
                <a16:creationId xmlns:a16="http://schemas.microsoft.com/office/drawing/2014/main" id="{4E554786-1879-2084-AD5C-C171DD7B20FC}"/>
              </a:ext>
            </a:extLst>
          </p:cNvPr>
          <p:cNvGrpSpPr/>
          <p:nvPr/>
        </p:nvGrpSpPr>
        <p:grpSpPr>
          <a:xfrm>
            <a:off x="5676996" y="3683537"/>
            <a:ext cx="6389602" cy="2738197"/>
            <a:chOff x="5010246" y="4328505"/>
            <a:chExt cx="6389602" cy="2738197"/>
          </a:xfrm>
        </p:grpSpPr>
        <p:cxnSp>
          <p:nvCxnSpPr>
            <p:cNvPr id="8" name="Straight Arrow Connector 6">
              <a:extLst>
                <a:ext uri="{FF2B5EF4-FFF2-40B4-BE49-F238E27FC236}">
                  <a16:creationId xmlns:a16="http://schemas.microsoft.com/office/drawing/2014/main" id="{610E6810-280B-52B1-F6B9-237D74F5C097}"/>
                </a:ext>
              </a:extLst>
            </p:cNvPr>
            <p:cNvCxnSpPr>
              <a:cxnSpLocks/>
            </p:cNvCxnSpPr>
            <p:nvPr/>
          </p:nvCxnSpPr>
          <p:spPr bwMode="auto">
            <a:xfrm>
              <a:off x="5010246" y="5782581"/>
              <a:ext cx="2762154" cy="0"/>
            </a:xfrm>
            <a:prstGeom prst="straightConnector1">
              <a:avLst/>
            </a:prstGeom>
            <a:solidFill>
              <a:schemeClr val="accent1"/>
            </a:solidFill>
            <a:ln w="38100" cap="flat" cmpd="sng" algn="ctr">
              <a:solidFill>
                <a:srgbClr val="E46C0A"/>
              </a:solidFill>
              <a:prstDash val="solid"/>
              <a:miter lim="800000"/>
              <a:headEnd type="triangle" w="med" len="med"/>
              <a:tailEnd type="none" w="med" len="med"/>
            </a:ln>
            <a:effectLst/>
          </p:spPr>
        </p:cxnSp>
        <p:cxnSp>
          <p:nvCxnSpPr>
            <p:cNvPr id="9" name="Straight Arrow Connector 8">
              <a:extLst>
                <a:ext uri="{FF2B5EF4-FFF2-40B4-BE49-F238E27FC236}">
                  <a16:creationId xmlns:a16="http://schemas.microsoft.com/office/drawing/2014/main" id="{E24DA13C-EAE3-CABB-4B7B-C508BC9A75A5}"/>
                </a:ext>
              </a:extLst>
            </p:cNvPr>
            <p:cNvCxnSpPr>
              <a:cxnSpLocks/>
            </p:cNvCxnSpPr>
            <p:nvPr/>
          </p:nvCxnSpPr>
          <p:spPr bwMode="auto">
            <a:xfrm>
              <a:off x="5028515" y="4966748"/>
              <a:ext cx="2743885" cy="0"/>
            </a:xfrm>
            <a:prstGeom prst="straightConnector1">
              <a:avLst/>
            </a:prstGeom>
            <a:solidFill>
              <a:schemeClr val="accent1"/>
            </a:solidFill>
            <a:ln w="38100" cap="flat" cmpd="sng" algn="ctr">
              <a:solidFill>
                <a:srgbClr val="E46C0A"/>
              </a:solidFill>
              <a:prstDash val="solid"/>
              <a:miter lim="800000"/>
              <a:headEnd type="none" w="med" len="med"/>
              <a:tailEnd type="triangle" w="med" len="med"/>
            </a:ln>
            <a:effectLst/>
          </p:spPr>
        </p:cxnSp>
        <p:grpSp>
          <p:nvGrpSpPr>
            <p:cNvPr id="10" name="Group 7">
              <a:extLst>
                <a:ext uri="{FF2B5EF4-FFF2-40B4-BE49-F238E27FC236}">
                  <a16:creationId xmlns:a16="http://schemas.microsoft.com/office/drawing/2014/main" id="{4421E028-0D4E-7C04-5E6F-73054883BB2F}"/>
                </a:ext>
              </a:extLst>
            </p:cNvPr>
            <p:cNvGrpSpPr/>
            <p:nvPr/>
          </p:nvGrpSpPr>
          <p:grpSpPr>
            <a:xfrm>
              <a:off x="8329630" y="4328505"/>
              <a:ext cx="1974158" cy="935301"/>
              <a:chOff x="8547456" y="4585401"/>
              <a:chExt cx="1974158" cy="935301"/>
            </a:xfrm>
          </p:grpSpPr>
          <p:pic>
            <p:nvPicPr>
              <p:cNvPr id="15" name="Picture 2">
                <a:extLst>
                  <a:ext uri="{FF2B5EF4-FFF2-40B4-BE49-F238E27FC236}">
                    <a16:creationId xmlns:a16="http://schemas.microsoft.com/office/drawing/2014/main" id="{45C1B7C9-D1A5-176D-970C-5A90E7BBC591}"/>
                  </a:ext>
                </a:extLst>
              </p:cNvPr>
              <p:cNvPicPr>
                <a:picLocks noChangeAspect="1"/>
              </p:cNvPicPr>
              <p:nvPr/>
            </p:nvPicPr>
            <p:blipFill rotWithShape="1">
              <a:blip r:embed="rId3" cstate="hqprint">
                <a:extLst>
                  <a:ext uri="{28A0092B-C50C-407E-A947-70E740481C1C}">
                    <a14:useLocalDpi xmlns:a14="http://schemas.microsoft.com/office/drawing/2010/main" val="0"/>
                  </a:ext>
                </a:extLst>
              </a:blip>
              <a:srcRect b="28723"/>
              <a:stretch/>
            </p:blipFill>
            <p:spPr>
              <a:xfrm>
                <a:off x="9607214" y="4617164"/>
                <a:ext cx="914400" cy="748705"/>
              </a:xfrm>
              <a:prstGeom prst="rect">
                <a:avLst/>
              </a:prstGeom>
            </p:spPr>
          </p:pic>
          <p:pic>
            <p:nvPicPr>
              <p:cNvPr id="16" name="Picture 4">
                <a:extLst>
                  <a:ext uri="{FF2B5EF4-FFF2-40B4-BE49-F238E27FC236}">
                    <a16:creationId xmlns:a16="http://schemas.microsoft.com/office/drawing/2014/main" id="{E4356E3D-12DD-8C61-B455-D4366608D781}"/>
                  </a:ext>
                </a:extLst>
              </p:cNvPr>
              <p:cNvPicPr>
                <a:picLocks noChangeAspect="1"/>
              </p:cNvPicPr>
              <p:nvPr/>
            </p:nvPicPr>
            <p:blipFill rotWithShape="1">
              <a:blip r:embed="rId4" cstate="hqprint">
                <a:extLst>
                  <a:ext uri="{28A0092B-C50C-407E-A947-70E740481C1C}">
                    <a14:useLocalDpi xmlns:a14="http://schemas.microsoft.com/office/drawing/2010/main" val="0"/>
                  </a:ext>
                </a:extLst>
              </a:blip>
              <a:srcRect l="19557" r="15266"/>
              <a:stretch/>
            </p:blipFill>
            <p:spPr>
              <a:xfrm>
                <a:off x="8547456" y="4585401"/>
                <a:ext cx="914400" cy="935301"/>
              </a:xfrm>
              <a:prstGeom prst="rect">
                <a:avLst/>
              </a:prstGeom>
            </p:spPr>
          </p:pic>
        </p:grpSp>
        <p:sp>
          <p:nvSpPr>
            <p:cNvPr id="11" name="Rectangle 23">
              <a:extLst>
                <a:ext uri="{FF2B5EF4-FFF2-40B4-BE49-F238E27FC236}">
                  <a16:creationId xmlns:a16="http://schemas.microsoft.com/office/drawing/2014/main" id="{745EB40A-C36F-B45D-8915-755D15AA0484}"/>
                </a:ext>
              </a:extLst>
            </p:cNvPr>
            <p:cNvSpPr>
              <a:spLocks noChangeArrowheads="1"/>
            </p:cNvSpPr>
            <p:nvPr/>
          </p:nvSpPr>
          <p:spPr bwMode="auto">
            <a:xfrm>
              <a:off x="5146748" y="4540223"/>
              <a:ext cx="2344031" cy="400110"/>
            </a:xfrm>
            <a:prstGeom prst="rect">
              <a:avLst/>
            </a:prstGeom>
            <a:noFill/>
            <a:ln w="9525">
              <a:noFill/>
              <a:miter lim="800000"/>
              <a:headEnd/>
              <a:tailEnd/>
            </a:ln>
          </p:spPr>
          <p:txBody>
            <a:bodyPr wrap="square">
              <a:spAutoFit/>
            </a:bodyPr>
            <a:lstStyle/>
            <a:p>
              <a:pPr algn="ctr">
                <a:spcBef>
                  <a:spcPts val="1200"/>
                </a:spcBef>
                <a:defRPr/>
              </a:pPr>
              <a:r>
                <a:rPr lang="en-US" sz="2000" dirty="0">
                  <a:latin typeface="Cambria Math" panose="02040503050406030204" pitchFamily="18" charset="0"/>
                  <a:ea typeface="Cambria Math" panose="02040503050406030204" pitchFamily="18" charset="0"/>
                  <a:cs typeface="Calibri" panose="020F0502020204030204" pitchFamily="34" charset="0"/>
                </a:rPr>
                <a:t>Document Retrieval</a:t>
              </a:r>
            </a:p>
          </p:txBody>
        </p:sp>
        <p:cxnSp>
          <p:nvCxnSpPr>
            <p:cNvPr id="12" name="Straight Arrow Connector 25">
              <a:extLst>
                <a:ext uri="{FF2B5EF4-FFF2-40B4-BE49-F238E27FC236}">
                  <a16:creationId xmlns:a16="http://schemas.microsoft.com/office/drawing/2014/main" id="{D4EEE439-7A8B-EB11-86EB-C99E79F46D4E}"/>
                </a:ext>
              </a:extLst>
            </p:cNvPr>
            <p:cNvCxnSpPr>
              <a:cxnSpLocks/>
            </p:cNvCxnSpPr>
            <p:nvPr/>
          </p:nvCxnSpPr>
          <p:spPr bwMode="auto">
            <a:xfrm>
              <a:off x="9389388" y="5263806"/>
              <a:ext cx="0" cy="398176"/>
            </a:xfrm>
            <a:prstGeom prst="straightConnector1">
              <a:avLst/>
            </a:prstGeom>
            <a:solidFill>
              <a:schemeClr val="accent1"/>
            </a:solidFill>
            <a:ln w="38100" cap="flat" cmpd="sng" algn="ctr">
              <a:solidFill>
                <a:srgbClr val="E46C0A"/>
              </a:solidFill>
              <a:prstDash val="solid"/>
              <a:miter lim="800000"/>
              <a:headEnd type="none" w="med" len="med"/>
              <a:tailEnd type="triangle" w="med" len="med"/>
            </a:ln>
            <a:effectLst/>
          </p:spPr>
        </p:cxnSp>
        <p:sp>
          <p:nvSpPr>
            <p:cNvPr id="13" name="Rectangle 30">
              <a:extLst>
                <a:ext uri="{FF2B5EF4-FFF2-40B4-BE49-F238E27FC236}">
                  <a16:creationId xmlns:a16="http://schemas.microsoft.com/office/drawing/2014/main" id="{F33F7228-2456-C25E-4F98-A42467112E2B}"/>
                </a:ext>
              </a:extLst>
            </p:cNvPr>
            <p:cNvSpPr>
              <a:spLocks noChangeArrowheads="1"/>
            </p:cNvSpPr>
            <p:nvPr/>
          </p:nvSpPr>
          <p:spPr bwMode="auto">
            <a:xfrm>
              <a:off x="5228442" y="5382471"/>
              <a:ext cx="2344030" cy="400110"/>
            </a:xfrm>
            <a:prstGeom prst="rect">
              <a:avLst/>
            </a:prstGeom>
            <a:noFill/>
            <a:ln w="9525">
              <a:noFill/>
              <a:miter lim="800000"/>
              <a:headEnd/>
              <a:tailEnd/>
            </a:ln>
          </p:spPr>
          <p:txBody>
            <a:bodyPr wrap="square">
              <a:spAutoFit/>
            </a:bodyPr>
            <a:lstStyle/>
            <a:p>
              <a:pPr algn="ctr">
                <a:spcBef>
                  <a:spcPts val="1200"/>
                </a:spcBef>
                <a:defRPr/>
              </a:pPr>
              <a:r>
                <a:rPr lang="en-US" altLang="zh-CN" sz="2000" dirty="0">
                  <a:latin typeface="Cambria Math" panose="02040503050406030204" pitchFamily="18" charset="0"/>
                  <a:ea typeface="Cambria Math" panose="02040503050406030204" pitchFamily="18" charset="0"/>
                  <a:cs typeface="Calibri" panose="020F0502020204030204" pitchFamily="34" charset="0"/>
                </a:rPr>
                <a:t>Answer</a:t>
              </a:r>
              <a:r>
                <a:rPr lang="en-US" sz="2000" dirty="0">
                  <a:latin typeface="Cambria Math" panose="02040503050406030204" pitchFamily="18" charset="0"/>
                  <a:ea typeface="Cambria Math" panose="02040503050406030204" pitchFamily="18" charset="0"/>
                  <a:cs typeface="Calibri" panose="020F0502020204030204" pitchFamily="34" charset="0"/>
                </a:rPr>
                <a:t> Extraction</a:t>
              </a:r>
            </a:p>
          </p:txBody>
        </p:sp>
        <p:pic>
          <p:nvPicPr>
            <p:cNvPr id="14" name="Picture 33">
              <a:extLst>
                <a:ext uri="{FF2B5EF4-FFF2-40B4-BE49-F238E27FC236}">
                  <a16:creationId xmlns:a16="http://schemas.microsoft.com/office/drawing/2014/main" id="{7B3BFCEE-8D5D-F62E-D9C8-2E45856817CC}"/>
                </a:ext>
              </a:extLst>
            </p:cNvPr>
            <p:cNvPicPr>
              <a:picLocks noChangeAspect="1"/>
            </p:cNvPicPr>
            <p:nvPr/>
          </p:nvPicPr>
          <p:blipFill>
            <a:blip r:embed="rId5"/>
            <a:stretch>
              <a:fillRect/>
            </a:stretch>
          </p:blipFill>
          <p:spPr>
            <a:xfrm>
              <a:off x="9055817" y="5782581"/>
              <a:ext cx="2344031" cy="1284121"/>
            </a:xfrm>
            <a:prstGeom prst="rect">
              <a:avLst/>
            </a:prstGeom>
          </p:spPr>
        </p:pic>
      </p:grpSp>
      <p:grpSp>
        <p:nvGrpSpPr>
          <p:cNvPr id="18" name="Group 1">
            <a:extLst>
              <a:ext uri="{FF2B5EF4-FFF2-40B4-BE49-F238E27FC236}">
                <a16:creationId xmlns:a16="http://schemas.microsoft.com/office/drawing/2014/main" id="{D44B639F-C274-A258-AF5E-B106E9B62A3B}"/>
              </a:ext>
            </a:extLst>
          </p:cNvPr>
          <p:cNvGrpSpPr/>
          <p:nvPr/>
        </p:nvGrpSpPr>
        <p:grpSpPr>
          <a:xfrm>
            <a:off x="774002" y="3696451"/>
            <a:ext cx="4884216" cy="1700914"/>
            <a:chOff x="1567212" y="3499796"/>
            <a:chExt cx="4884216" cy="1700914"/>
          </a:xfrm>
        </p:grpSpPr>
        <p:sp>
          <p:nvSpPr>
            <p:cNvPr id="19" name="Rectangle 3">
              <a:extLst>
                <a:ext uri="{FF2B5EF4-FFF2-40B4-BE49-F238E27FC236}">
                  <a16:creationId xmlns:a16="http://schemas.microsoft.com/office/drawing/2014/main" id="{29FEC8FA-87EC-3F69-1620-C74FD1C51129}"/>
                </a:ext>
              </a:extLst>
            </p:cNvPr>
            <p:cNvSpPr>
              <a:spLocks noChangeArrowheads="1"/>
            </p:cNvSpPr>
            <p:nvPr/>
          </p:nvSpPr>
          <p:spPr bwMode="auto">
            <a:xfrm>
              <a:off x="3109993" y="3771066"/>
              <a:ext cx="1975303" cy="400110"/>
            </a:xfrm>
            <a:prstGeom prst="rect">
              <a:avLst/>
            </a:prstGeom>
            <a:noFill/>
            <a:ln w="9525">
              <a:noFill/>
              <a:miter lim="800000"/>
              <a:headEnd/>
              <a:tailEnd/>
            </a:ln>
          </p:spPr>
          <p:txBody>
            <a:bodyPr wrap="square">
              <a:spAutoFit/>
            </a:bodyPr>
            <a:lstStyle/>
            <a:p>
              <a:pPr algn="ctr">
                <a:spcBef>
                  <a:spcPts val="1200"/>
                </a:spcBef>
                <a:defRPr/>
              </a:pPr>
              <a:r>
                <a:rPr lang="en-US" sz="2000" dirty="0">
                  <a:latin typeface="Cambria Math" panose="02040503050406030204" pitchFamily="18" charset="0"/>
                  <a:ea typeface="Cambria Math" panose="02040503050406030204" pitchFamily="18" charset="0"/>
                  <a:cs typeface="Calibri" panose="020F0502020204030204" pitchFamily="34" charset="0"/>
                </a:rPr>
                <a:t>Question</a:t>
              </a:r>
            </a:p>
          </p:txBody>
        </p:sp>
        <p:sp>
          <p:nvSpPr>
            <p:cNvPr id="20" name="Rectangle 12">
              <a:extLst>
                <a:ext uri="{FF2B5EF4-FFF2-40B4-BE49-F238E27FC236}">
                  <a16:creationId xmlns:a16="http://schemas.microsoft.com/office/drawing/2014/main" id="{936EF992-6CBF-D42A-2CBC-FB6392B1AB5B}"/>
                </a:ext>
              </a:extLst>
            </p:cNvPr>
            <p:cNvSpPr>
              <a:spLocks noChangeArrowheads="1"/>
            </p:cNvSpPr>
            <p:nvPr/>
          </p:nvSpPr>
          <p:spPr bwMode="auto">
            <a:xfrm>
              <a:off x="3141425" y="4800600"/>
              <a:ext cx="1975303" cy="400110"/>
            </a:xfrm>
            <a:prstGeom prst="rect">
              <a:avLst/>
            </a:prstGeom>
            <a:noFill/>
            <a:ln w="9525">
              <a:noFill/>
              <a:miter lim="800000"/>
              <a:headEnd/>
              <a:tailEnd/>
            </a:ln>
          </p:spPr>
          <p:txBody>
            <a:bodyPr wrap="square">
              <a:spAutoFit/>
            </a:bodyPr>
            <a:lstStyle/>
            <a:p>
              <a:pPr algn="ctr">
                <a:spcBef>
                  <a:spcPts val="1200"/>
                </a:spcBef>
                <a:defRPr/>
              </a:pPr>
              <a:r>
                <a:rPr lang="en-US" sz="2000" dirty="0">
                  <a:latin typeface="Cambria Math" panose="02040503050406030204" pitchFamily="18" charset="0"/>
                  <a:ea typeface="Cambria Math" panose="02040503050406030204" pitchFamily="18" charset="0"/>
                  <a:cs typeface="Calibri" panose="020F0502020204030204" pitchFamily="34" charset="0"/>
                </a:rPr>
                <a:t>Answer</a:t>
              </a:r>
            </a:p>
          </p:txBody>
        </p:sp>
        <p:pic>
          <p:nvPicPr>
            <p:cNvPr id="21" name="Picture 13">
              <a:extLst>
                <a:ext uri="{FF2B5EF4-FFF2-40B4-BE49-F238E27FC236}">
                  <a16:creationId xmlns:a16="http://schemas.microsoft.com/office/drawing/2014/main" id="{65BD111F-2557-44CB-6D40-2A0E9B78E4A9}"/>
                </a:ext>
              </a:extLst>
            </p:cNvPr>
            <p:cNvPicPr>
              <a:picLocks noChangeAspect="1"/>
            </p:cNvPicPr>
            <p:nvPr/>
          </p:nvPicPr>
          <p:blipFill>
            <a:blip r:embed="rId6"/>
            <a:stretch>
              <a:fillRect/>
            </a:stretch>
          </p:blipFill>
          <p:spPr>
            <a:xfrm>
              <a:off x="1567212" y="3499796"/>
              <a:ext cx="1507218" cy="1645920"/>
            </a:xfrm>
            <a:prstGeom prst="rect">
              <a:avLst/>
            </a:prstGeom>
          </p:spPr>
        </p:pic>
        <p:cxnSp>
          <p:nvCxnSpPr>
            <p:cNvPr id="22" name="Straight Arrow Connector 14">
              <a:extLst>
                <a:ext uri="{FF2B5EF4-FFF2-40B4-BE49-F238E27FC236}">
                  <a16:creationId xmlns:a16="http://schemas.microsoft.com/office/drawing/2014/main" id="{2345A97F-0184-51C3-0E75-8661119E52BE}"/>
                </a:ext>
              </a:extLst>
            </p:cNvPr>
            <p:cNvCxnSpPr>
              <a:cxnSpLocks/>
            </p:cNvCxnSpPr>
            <p:nvPr/>
          </p:nvCxnSpPr>
          <p:spPr bwMode="auto">
            <a:xfrm>
              <a:off x="3074430" y="4191000"/>
              <a:ext cx="2118459" cy="0"/>
            </a:xfrm>
            <a:prstGeom prst="straightConnector1">
              <a:avLst/>
            </a:prstGeom>
            <a:solidFill>
              <a:schemeClr val="accent1"/>
            </a:solidFill>
            <a:ln w="38100" cap="flat" cmpd="sng" algn="ctr">
              <a:solidFill>
                <a:schemeClr val="accent5">
                  <a:lumMod val="25000"/>
                </a:schemeClr>
              </a:solidFill>
              <a:prstDash val="solid"/>
              <a:miter lim="800000"/>
              <a:headEnd type="none" w="med" len="med"/>
              <a:tailEnd type="triangle"/>
            </a:ln>
            <a:effectLst/>
          </p:spPr>
        </p:cxnSp>
        <p:cxnSp>
          <p:nvCxnSpPr>
            <p:cNvPr id="23" name="Straight Arrow Connector 19">
              <a:extLst>
                <a:ext uri="{FF2B5EF4-FFF2-40B4-BE49-F238E27FC236}">
                  <a16:creationId xmlns:a16="http://schemas.microsoft.com/office/drawing/2014/main" id="{116FD55E-478E-7272-A75F-54D2F3D81F74}"/>
                </a:ext>
              </a:extLst>
            </p:cNvPr>
            <p:cNvCxnSpPr>
              <a:cxnSpLocks/>
            </p:cNvCxnSpPr>
            <p:nvPr/>
          </p:nvCxnSpPr>
          <p:spPr bwMode="auto">
            <a:xfrm>
              <a:off x="3074430" y="4800600"/>
              <a:ext cx="2118459" cy="0"/>
            </a:xfrm>
            <a:prstGeom prst="straightConnector1">
              <a:avLst/>
            </a:prstGeom>
            <a:solidFill>
              <a:schemeClr val="accent1"/>
            </a:solidFill>
            <a:ln w="38100" cap="flat" cmpd="sng" algn="ctr">
              <a:solidFill>
                <a:schemeClr val="accent5">
                  <a:lumMod val="25000"/>
                </a:schemeClr>
              </a:solidFill>
              <a:prstDash val="solid"/>
              <a:miter lim="800000"/>
              <a:headEnd type="triangle" w="med" len="med"/>
              <a:tailEnd type="none" w="med" len="med"/>
            </a:ln>
            <a:effectLst/>
          </p:spPr>
        </p:cxnSp>
        <p:pic>
          <p:nvPicPr>
            <p:cNvPr id="24" name="Picture 22">
              <a:extLst>
                <a:ext uri="{FF2B5EF4-FFF2-40B4-BE49-F238E27FC236}">
                  <a16:creationId xmlns:a16="http://schemas.microsoft.com/office/drawing/2014/main" id="{E62D0737-E288-9BF6-A27A-8B9FD6DDD79C}"/>
                </a:ext>
              </a:extLst>
            </p:cNvPr>
            <p:cNvPicPr>
              <a:picLocks noChangeAspect="1"/>
            </p:cNvPicPr>
            <p:nvPr/>
          </p:nvPicPr>
          <p:blipFill rotWithShape="1">
            <a:blip r:embed="rId7"/>
            <a:srcRect l="31217"/>
            <a:stretch/>
          </p:blipFill>
          <p:spPr>
            <a:xfrm flipH="1">
              <a:off x="5193349" y="3801039"/>
              <a:ext cx="1258079" cy="1383223"/>
            </a:xfrm>
            <a:prstGeom prst="rect">
              <a:avLst/>
            </a:prstGeom>
          </p:spPr>
        </p:pic>
      </p:grpSp>
    </p:spTree>
    <p:extLst>
      <p:ext uri="{BB962C8B-B14F-4D97-AF65-F5344CB8AC3E}">
        <p14:creationId xmlns:p14="http://schemas.microsoft.com/office/powerpoint/2010/main" val="1816742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C23E757-044C-BBD2-A3CF-EF3EA9CD4019}"/>
              </a:ext>
            </a:extLst>
          </p:cNvPr>
          <p:cNvSpPr txBox="1"/>
          <p:nvPr/>
        </p:nvSpPr>
        <p:spPr>
          <a:xfrm>
            <a:off x="250278" y="1783205"/>
            <a:ext cx="11617872" cy="2246769"/>
          </a:xfrm>
          <a:prstGeom prst="rect">
            <a:avLst/>
          </a:prstGeom>
          <a:noFill/>
        </p:spPr>
        <p:txBody>
          <a:bodyPr wrap="square">
            <a:spAutoFit/>
          </a:bodyPr>
          <a:lstStyle/>
          <a:p>
            <a:r>
              <a:rPr lang="en-US" altLang="zh-CN" sz="2000" b="1" dirty="0">
                <a:latin typeface="Cambria Math" panose="02040503050406030204" pitchFamily="18" charset="0"/>
                <a:ea typeface="Cambria Math" panose="02040503050406030204" pitchFamily="18" charset="0"/>
              </a:rPr>
              <a:t>RBQA:</a:t>
            </a:r>
          </a:p>
          <a:p>
            <a:pPr marL="457200" indent="-457200">
              <a:buFont typeface="Arial" panose="020B0604020202020204" pitchFamily="34" charset="0"/>
              <a:buChar char="•"/>
            </a:pPr>
            <a:r>
              <a:rPr lang="en-US" altLang="zh-CN" sz="2000" dirty="0">
                <a:latin typeface="Cambria Math" panose="02040503050406030204" pitchFamily="18" charset="0"/>
                <a:ea typeface="Cambria Math" panose="02040503050406030204" pitchFamily="18" charset="0"/>
              </a:rPr>
              <a:t>IR-based factoid question answering has three stages: question processing, passage retrieval, and answer extraction.</a:t>
            </a:r>
          </a:p>
          <a:p>
            <a:pPr marL="457200" indent="-457200">
              <a:buFont typeface="Arial" panose="020B0604020202020204" pitchFamily="34" charset="0"/>
              <a:buChar char="•"/>
            </a:pPr>
            <a:r>
              <a:rPr lang="en-US" altLang="zh-CN" sz="2000" dirty="0">
                <a:latin typeface="Cambria Math" panose="02040503050406030204" pitchFamily="18" charset="0"/>
                <a:ea typeface="Cambria Math" panose="02040503050406030204" pitchFamily="18" charset="0"/>
              </a:rPr>
              <a:t>Given a user question, information retrieval techniques first find relevant documents and passages. The QA system then reads these retrieved documents or passages and extracts the answer directly from text.</a:t>
            </a:r>
          </a:p>
          <a:p>
            <a:pPr marL="457200" indent="-457200">
              <a:buFont typeface="Arial" panose="020B0604020202020204" pitchFamily="34" charset="0"/>
              <a:buChar char="•"/>
            </a:pPr>
            <a:endParaRPr lang="en-US" altLang="zh-CN" sz="2000" dirty="0">
              <a:latin typeface="Cambria Math" panose="02040503050406030204" pitchFamily="18" charset="0"/>
              <a:ea typeface="Cambria Math" panose="02040503050406030204" pitchFamily="18" charset="0"/>
            </a:endParaRPr>
          </a:p>
        </p:txBody>
      </p:sp>
      <p:sp>
        <p:nvSpPr>
          <p:cNvPr id="6" name="文本框 5">
            <a:extLst>
              <a:ext uri="{FF2B5EF4-FFF2-40B4-BE49-F238E27FC236}">
                <a16:creationId xmlns:a16="http://schemas.microsoft.com/office/drawing/2014/main" id="{7CEFC82D-3941-1B65-539B-0D828ABD4D05}"/>
              </a:ext>
            </a:extLst>
          </p:cNvPr>
          <p:cNvSpPr txBox="1"/>
          <p:nvPr/>
        </p:nvSpPr>
        <p:spPr>
          <a:xfrm>
            <a:off x="472966" y="520262"/>
            <a:ext cx="4698979" cy="461665"/>
          </a:xfrm>
          <a:prstGeom prst="rect">
            <a:avLst/>
          </a:prstGeom>
          <a:noFill/>
        </p:spPr>
        <p:txBody>
          <a:bodyPr wrap="none" rtlCol="0">
            <a:spAutoFit/>
          </a:bodyPr>
          <a:lstStyle/>
          <a:p>
            <a:r>
              <a:rPr lang="en-US" altLang="zh-CN" sz="2400" b="1" dirty="0">
                <a:latin typeface="Cambria Math" panose="02040503050406030204" pitchFamily="18" charset="0"/>
                <a:ea typeface="Cambria Math" panose="02040503050406030204" pitchFamily="18" charset="0"/>
              </a:rPr>
              <a:t>Retrieval Base Question Answering</a:t>
            </a:r>
          </a:p>
        </p:txBody>
      </p:sp>
      <p:pic>
        <p:nvPicPr>
          <p:cNvPr id="17" name="Picture 1">
            <a:extLst>
              <a:ext uri="{FF2B5EF4-FFF2-40B4-BE49-F238E27FC236}">
                <a16:creationId xmlns:a16="http://schemas.microsoft.com/office/drawing/2014/main" id="{E643A12F-FC85-C13A-9B94-56727CCF28E2}"/>
              </a:ext>
            </a:extLst>
          </p:cNvPr>
          <p:cNvPicPr>
            <a:picLocks noChangeAspect="1"/>
          </p:cNvPicPr>
          <p:nvPr/>
        </p:nvPicPr>
        <p:blipFill>
          <a:blip r:embed="rId3"/>
          <a:stretch>
            <a:fillRect/>
          </a:stretch>
        </p:blipFill>
        <p:spPr>
          <a:xfrm>
            <a:off x="1746285" y="4080537"/>
            <a:ext cx="8266807" cy="2554288"/>
          </a:xfrm>
          <a:prstGeom prst="rect">
            <a:avLst/>
          </a:prstGeom>
        </p:spPr>
      </p:pic>
      <p:sp>
        <p:nvSpPr>
          <p:cNvPr id="25" name="Rectangle: Rounded Corners 2">
            <a:extLst>
              <a:ext uri="{FF2B5EF4-FFF2-40B4-BE49-F238E27FC236}">
                <a16:creationId xmlns:a16="http://schemas.microsoft.com/office/drawing/2014/main" id="{BAA705C3-9D30-B985-E4BD-0733A0C5CB58}"/>
              </a:ext>
            </a:extLst>
          </p:cNvPr>
          <p:cNvSpPr/>
          <p:nvPr/>
        </p:nvSpPr>
        <p:spPr bwMode="auto">
          <a:xfrm>
            <a:off x="1746285" y="5034625"/>
            <a:ext cx="2358860" cy="1600200"/>
          </a:xfrm>
          <a:prstGeom prst="roundRect">
            <a:avLst/>
          </a:prstGeom>
          <a:noFill/>
          <a:ln w="28575" cap="flat" cmpd="sng" algn="ctr">
            <a:solidFill>
              <a:srgbClr val="008000"/>
            </a:solidFill>
            <a:prstDash val="sys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600" b="0" i="0" u="none" strike="noStrike" cap="none" normalizeH="0" baseline="0">
              <a:ln>
                <a:noFill/>
              </a:ln>
              <a:solidFill>
                <a:schemeClr val="tx1"/>
              </a:solidFill>
              <a:effectLst/>
              <a:latin typeface="Cambria Math" panose="02040503050406030204" pitchFamily="18" charset="0"/>
              <a:ea typeface="Cambria Math" panose="02040503050406030204" pitchFamily="18" charset="0"/>
            </a:endParaRPr>
          </a:p>
        </p:txBody>
      </p:sp>
      <p:sp>
        <p:nvSpPr>
          <p:cNvPr id="26" name="Rectangle: Rounded Corners 9">
            <a:extLst>
              <a:ext uri="{FF2B5EF4-FFF2-40B4-BE49-F238E27FC236}">
                <a16:creationId xmlns:a16="http://schemas.microsoft.com/office/drawing/2014/main" id="{AFED5841-B597-D451-8551-37DA1821AB84}"/>
              </a:ext>
            </a:extLst>
          </p:cNvPr>
          <p:cNvSpPr/>
          <p:nvPr/>
        </p:nvSpPr>
        <p:spPr bwMode="auto">
          <a:xfrm>
            <a:off x="4178005" y="4873539"/>
            <a:ext cx="4575340" cy="1532686"/>
          </a:xfrm>
          <a:prstGeom prst="roundRect">
            <a:avLst/>
          </a:prstGeom>
          <a:noFill/>
          <a:ln w="28575" cap="flat" cmpd="sng" algn="ctr">
            <a:solidFill>
              <a:srgbClr val="008000"/>
            </a:solidFill>
            <a:prstDash val="sys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600" b="0" i="0" u="none" strike="noStrike" cap="none" normalizeH="0" baseline="0">
              <a:ln>
                <a:noFill/>
              </a:ln>
              <a:solidFill>
                <a:schemeClr val="tx1"/>
              </a:solidFill>
              <a:effectLst/>
              <a:latin typeface="Cambria Math" panose="02040503050406030204" pitchFamily="18" charset="0"/>
              <a:ea typeface="Cambria Math" panose="02040503050406030204" pitchFamily="18" charset="0"/>
            </a:endParaRPr>
          </a:p>
        </p:txBody>
      </p:sp>
      <p:sp>
        <p:nvSpPr>
          <p:cNvPr id="27" name="Rectangle: Rounded Corners 10">
            <a:extLst>
              <a:ext uri="{FF2B5EF4-FFF2-40B4-BE49-F238E27FC236}">
                <a16:creationId xmlns:a16="http://schemas.microsoft.com/office/drawing/2014/main" id="{1CFB0CA4-84DF-2B36-73E1-9C508FD79046}"/>
              </a:ext>
            </a:extLst>
          </p:cNvPr>
          <p:cNvSpPr/>
          <p:nvPr/>
        </p:nvSpPr>
        <p:spPr bwMode="auto">
          <a:xfrm>
            <a:off x="8829545" y="4403249"/>
            <a:ext cx="1222540" cy="1736276"/>
          </a:xfrm>
          <a:prstGeom prst="roundRect">
            <a:avLst/>
          </a:prstGeom>
          <a:noFill/>
          <a:ln w="28575" cap="flat" cmpd="sng" algn="ctr">
            <a:solidFill>
              <a:srgbClr val="0000CC"/>
            </a:solidFill>
            <a:prstDash val="sys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600" b="0" i="0" u="none" strike="noStrike" cap="none" normalizeH="0" baseline="0">
              <a:ln>
                <a:noFill/>
              </a:ln>
              <a:solidFill>
                <a:schemeClr val="tx1"/>
              </a:solidFill>
              <a:effectLst/>
              <a:latin typeface="Cambria Math" panose="02040503050406030204" pitchFamily="18" charset="0"/>
              <a:ea typeface="Cambria Math" panose="02040503050406030204" pitchFamily="18" charset="0"/>
            </a:endParaRPr>
          </a:p>
        </p:txBody>
      </p:sp>
      <p:sp>
        <p:nvSpPr>
          <p:cNvPr id="28" name="Rectangle: Rounded Corners 11">
            <a:extLst>
              <a:ext uri="{FF2B5EF4-FFF2-40B4-BE49-F238E27FC236}">
                <a16:creationId xmlns:a16="http://schemas.microsoft.com/office/drawing/2014/main" id="{BFD75292-23CF-70AB-CAED-A3164EEB07B5}"/>
              </a:ext>
            </a:extLst>
          </p:cNvPr>
          <p:cNvSpPr/>
          <p:nvPr/>
        </p:nvSpPr>
        <p:spPr bwMode="auto">
          <a:xfrm>
            <a:off x="1590545" y="4029974"/>
            <a:ext cx="7162800" cy="2768700"/>
          </a:xfrm>
          <a:prstGeom prst="roundRect">
            <a:avLst/>
          </a:prstGeom>
          <a:noFill/>
          <a:ln w="28575" cap="flat" cmpd="sng" algn="ctr">
            <a:solidFill>
              <a:srgbClr val="E46C0A"/>
            </a:solidFill>
            <a:prstDash val="sys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600" b="0" i="0" u="none" strike="noStrike" cap="none" normalizeH="0" baseline="0">
              <a:ln>
                <a:noFill/>
              </a:ln>
              <a:solidFill>
                <a:schemeClr val="tx1"/>
              </a:solidFill>
              <a:effectLst/>
              <a:latin typeface="Cambria Math" panose="02040503050406030204" pitchFamily="18" charset="0"/>
              <a:ea typeface="Cambria Math" panose="02040503050406030204" pitchFamily="18" charset="0"/>
            </a:endParaRPr>
          </a:p>
        </p:txBody>
      </p:sp>
      <p:grpSp>
        <p:nvGrpSpPr>
          <p:cNvPr id="29" name="Group 7">
            <a:extLst>
              <a:ext uri="{FF2B5EF4-FFF2-40B4-BE49-F238E27FC236}">
                <a16:creationId xmlns:a16="http://schemas.microsoft.com/office/drawing/2014/main" id="{A1783D65-5CD1-33EE-5CA4-E80B8CFA971C}"/>
              </a:ext>
            </a:extLst>
          </p:cNvPr>
          <p:cNvGrpSpPr/>
          <p:nvPr/>
        </p:nvGrpSpPr>
        <p:grpSpPr>
          <a:xfrm>
            <a:off x="7153145" y="3619142"/>
            <a:ext cx="2591271" cy="808502"/>
            <a:chOff x="5791200" y="2358005"/>
            <a:chExt cx="2591271" cy="808502"/>
          </a:xfrm>
        </p:grpSpPr>
        <p:sp>
          <p:nvSpPr>
            <p:cNvPr id="30" name="TextBox 16">
              <a:extLst>
                <a:ext uri="{FF2B5EF4-FFF2-40B4-BE49-F238E27FC236}">
                  <a16:creationId xmlns:a16="http://schemas.microsoft.com/office/drawing/2014/main" id="{106666E0-EBCD-C2BC-58A3-34D9E5EFB29C}"/>
                </a:ext>
              </a:extLst>
            </p:cNvPr>
            <p:cNvSpPr txBox="1"/>
            <p:nvPr/>
          </p:nvSpPr>
          <p:spPr>
            <a:xfrm>
              <a:off x="5791200" y="2358005"/>
              <a:ext cx="685800" cy="400110"/>
            </a:xfrm>
            <a:prstGeom prst="rect">
              <a:avLst/>
            </a:prstGeom>
            <a:noFill/>
          </p:spPr>
          <p:txBody>
            <a:bodyPr wrap="square">
              <a:spAutoFit/>
            </a:bodyPr>
            <a:lstStyle/>
            <a:p>
              <a:pPr algn="ctr"/>
              <a:r>
                <a:rPr kumimoji="1" lang="en-US" altLang="en-US" sz="2000" b="0" i="0" u="none" strike="noStrike" kern="1200" cap="none" spc="0" normalizeH="0" baseline="0" noProof="0" dirty="0">
                  <a:ln>
                    <a:noFill/>
                  </a:ln>
                  <a:solidFill>
                    <a:srgbClr val="E46C0A"/>
                  </a:solidFill>
                  <a:effectLst/>
                  <a:uLnTx/>
                  <a:uFillTx/>
                  <a:latin typeface="Cambria Math" panose="02040503050406030204" pitchFamily="18" charset="0"/>
                  <a:ea typeface="Cambria Math" panose="02040503050406030204" pitchFamily="18" charset="0"/>
                  <a:cs typeface="Calibri" panose="020F0502020204030204" pitchFamily="34" charset="0"/>
                </a:rPr>
                <a:t>IR</a:t>
              </a:r>
              <a:endParaRPr lang="en-US" dirty="0">
                <a:solidFill>
                  <a:srgbClr val="E46C0A"/>
                </a:solidFill>
                <a:latin typeface="Cambria Math" panose="02040503050406030204" pitchFamily="18" charset="0"/>
                <a:ea typeface="Cambria Math" panose="02040503050406030204" pitchFamily="18" charset="0"/>
              </a:endParaRPr>
            </a:p>
          </p:txBody>
        </p:sp>
        <p:sp>
          <p:nvSpPr>
            <p:cNvPr id="31" name="TextBox 17">
              <a:extLst>
                <a:ext uri="{FF2B5EF4-FFF2-40B4-BE49-F238E27FC236}">
                  <a16:creationId xmlns:a16="http://schemas.microsoft.com/office/drawing/2014/main" id="{9FF9ADF2-C239-ECD1-2A2C-521D42CDADD4}"/>
                </a:ext>
              </a:extLst>
            </p:cNvPr>
            <p:cNvSpPr txBox="1"/>
            <p:nvPr/>
          </p:nvSpPr>
          <p:spPr>
            <a:xfrm>
              <a:off x="7696671" y="2766397"/>
              <a:ext cx="685800" cy="400110"/>
            </a:xfrm>
            <a:prstGeom prst="rect">
              <a:avLst/>
            </a:prstGeom>
            <a:noFill/>
          </p:spPr>
          <p:txBody>
            <a:bodyPr wrap="square">
              <a:spAutoFit/>
            </a:bodyPr>
            <a:lstStyle/>
            <a:p>
              <a:pPr algn="ctr"/>
              <a:r>
                <a:rPr kumimoji="1" lang="en-US" altLang="en-US" sz="2000" b="0" i="0" u="none" strike="noStrike" kern="1200" cap="none" spc="0" normalizeH="0" baseline="0" noProof="0" dirty="0">
                  <a:ln>
                    <a:noFill/>
                  </a:ln>
                  <a:solidFill>
                    <a:srgbClr val="0000CC"/>
                  </a:solidFill>
                  <a:effectLst/>
                  <a:uLnTx/>
                  <a:uFillTx/>
                  <a:latin typeface="Cambria Math" panose="02040503050406030204" pitchFamily="18" charset="0"/>
                  <a:ea typeface="Cambria Math" panose="02040503050406030204" pitchFamily="18" charset="0"/>
                  <a:cs typeface="Calibri" panose="020F0502020204030204" pitchFamily="34" charset="0"/>
                </a:rPr>
                <a:t>IE</a:t>
              </a:r>
              <a:endParaRPr lang="en-US" dirty="0">
                <a:solidFill>
                  <a:srgbClr val="0000CC"/>
                </a:solidFill>
                <a:latin typeface="Cambria Math" panose="02040503050406030204" pitchFamily="18" charset="0"/>
                <a:ea typeface="Cambria Math" panose="02040503050406030204" pitchFamily="18" charset="0"/>
              </a:endParaRPr>
            </a:p>
          </p:txBody>
        </p:sp>
      </p:grpSp>
      <p:sp>
        <p:nvSpPr>
          <p:cNvPr id="32" name="TextBox 22">
            <a:extLst>
              <a:ext uri="{FF2B5EF4-FFF2-40B4-BE49-F238E27FC236}">
                <a16:creationId xmlns:a16="http://schemas.microsoft.com/office/drawing/2014/main" id="{7BB80966-5749-6D09-B078-9D9E1C3FA208}"/>
              </a:ext>
            </a:extLst>
          </p:cNvPr>
          <p:cNvSpPr txBox="1"/>
          <p:nvPr/>
        </p:nvSpPr>
        <p:spPr>
          <a:xfrm>
            <a:off x="8296145" y="3547137"/>
            <a:ext cx="3410080" cy="400110"/>
          </a:xfrm>
          <a:prstGeom prst="rect">
            <a:avLst/>
          </a:prstGeom>
          <a:solidFill>
            <a:srgbClr val="FF0000">
              <a:alpha val="30196"/>
            </a:srgbClr>
          </a:solidFill>
        </p:spPr>
        <p:txBody>
          <a:bodyPr wrap="square">
            <a:spAutoFit/>
          </a:bodyPr>
          <a:lstStyle/>
          <a:p>
            <a:pPr algn="ctr"/>
            <a:r>
              <a:rPr kumimoji="1" lang="en-US" altLang="en-US" sz="2000" b="0" i="0" u="none" strike="noStrike" kern="1200" cap="none" spc="0" normalizeH="0" baseline="0" noProof="0" dirty="0">
                <a:ln>
                  <a:noFill/>
                </a:ln>
                <a:effectLst/>
                <a:uLnTx/>
                <a:uFillTx/>
                <a:latin typeface="Cambria Math" panose="02040503050406030204" pitchFamily="18" charset="0"/>
                <a:ea typeface="Cambria Math" panose="02040503050406030204" pitchFamily="18" charset="0"/>
                <a:cs typeface="Calibri" panose="020F0502020204030204" pitchFamily="34" charset="0"/>
              </a:rPr>
              <a:t>Retrieve + Extract</a:t>
            </a:r>
            <a:endParaRPr lang="en-US" dirty="0">
              <a:latin typeface="Cambria Math" panose="02040503050406030204" pitchFamily="18" charset="0"/>
              <a:ea typeface="Cambria Math" panose="02040503050406030204" pitchFamily="18" charset="0"/>
            </a:endParaRPr>
          </a:p>
        </p:txBody>
      </p:sp>
      <p:sp>
        <p:nvSpPr>
          <p:cNvPr id="33" name="Rectangle 3">
            <a:extLst>
              <a:ext uri="{FF2B5EF4-FFF2-40B4-BE49-F238E27FC236}">
                <a16:creationId xmlns:a16="http://schemas.microsoft.com/office/drawing/2014/main" id="{5D42FFFB-F9EF-2FCA-F7CF-E44C1B122BB8}"/>
              </a:ext>
            </a:extLst>
          </p:cNvPr>
          <p:cNvSpPr/>
          <p:nvPr/>
        </p:nvSpPr>
        <p:spPr>
          <a:xfrm>
            <a:off x="4796872" y="6450159"/>
            <a:ext cx="2335423" cy="36933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dirty="0">
                <a:latin typeface="Cambria Math" panose="02040503050406030204" pitchFamily="18" charset="0"/>
                <a:ea typeface="Cambria Math" panose="02040503050406030204" pitchFamily="18" charset="0"/>
                <a:cs typeface="Calibri" panose="020F0502020204030204" pitchFamily="34" charset="0"/>
              </a:rPr>
              <a:t>Target of Extraction</a:t>
            </a:r>
            <a:endParaRPr lang="en-US" sz="1800" dirty="0">
              <a:latin typeface="Cambria Math" panose="02040503050406030204" pitchFamily="18" charset="0"/>
              <a:ea typeface="Cambria Math" panose="02040503050406030204" pitchFamily="18" charset="0"/>
              <a:cs typeface="Calibri" panose="020F0502020204030204" pitchFamily="34" charset="0"/>
            </a:endParaRPr>
          </a:p>
        </p:txBody>
      </p:sp>
    </p:spTree>
    <p:extLst>
      <p:ext uri="{BB962C8B-B14F-4D97-AF65-F5344CB8AC3E}">
        <p14:creationId xmlns:p14="http://schemas.microsoft.com/office/powerpoint/2010/main" val="1407494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dissolv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grpId="1" nodeType="clickEffect">
                                  <p:stCondLst>
                                    <p:cond delay="0"/>
                                  </p:stCondLst>
                                  <p:childTnLst>
                                    <p:animEffect transition="out" filter="dissolve">
                                      <p:cBhvr>
                                        <p:cTn id="11" dur="500"/>
                                        <p:tgtEl>
                                          <p:spTgt spid="25"/>
                                        </p:tgtEl>
                                      </p:cBhvr>
                                    </p:animEffect>
                                    <p:set>
                                      <p:cBhvr>
                                        <p:cTn id="12" dur="1" fill="hold">
                                          <p:stCondLst>
                                            <p:cond delay="499"/>
                                          </p:stCondLst>
                                        </p:cTn>
                                        <p:tgtEl>
                                          <p:spTgt spid="25"/>
                                        </p:tgtEl>
                                        <p:attrNameLst>
                                          <p:attrName>style.visibility</p:attrName>
                                        </p:attrNameLst>
                                      </p:cBhvr>
                                      <p:to>
                                        <p:strVal val="hidden"/>
                                      </p:to>
                                    </p:se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dissolve">
                                      <p:cBhvr>
                                        <p:cTn id="16" dur="500"/>
                                        <p:tgtEl>
                                          <p:spTgt spid="26"/>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xit" presetSubtype="0" fill="hold" grpId="1" nodeType="clickEffect">
                                  <p:stCondLst>
                                    <p:cond delay="0"/>
                                  </p:stCondLst>
                                  <p:childTnLst>
                                    <p:animEffect transition="out" filter="dissolve">
                                      <p:cBhvr>
                                        <p:cTn id="20" dur="500"/>
                                        <p:tgtEl>
                                          <p:spTgt spid="26"/>
                                        </p:tgtEl>
                                      </p:cBhvr>
                                    </p:animEffect>
                                    <p:set>
                                      <p:cBhvr>
                                        <p:cTn id="21" dur="1" fill="hold">
                                          <p:stCondLst>
                                            <p:cond delay="499"/>
                                          </p:stCondLst>
                                        </p:cTn>
                                        <p:tgtEl>
                                          <p:spTgt spid="26"/>
                                        </p:tgtEl>
                                        <p:attrNameLst>
                                          <p:attrName>style.visibility</p:attrName>
                                        </p:attrNameLst>
                                      </p:cBhvr>
                                      <p:to>
                                        <p:strVal val="hidden"/>
                                      </p:to>
                                    </p:set>
                                  </p:childTnLst>
                                </p:cTn>
                              </p:par>
                            </p:childTnLst>
                          </p:cTn>
                        </p:par>
                        <p:par>
                          <p:cTn id="22" fill="hold">
                            <p:stCondLst>
                              <p:cond delay="500"/>
                            </p:stCondLst>
                            <p:childTnLst>
                              <p:par>
                                <p:cTn id="23" presetID="9" presetClass="entr" presetSubtype="0" fill="hold" grpId="0" nodeType="after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dissolve">
                                      <p:cBhvr>
                                        <p:cTn id="25" dur="500"/>
                                        <p:tgtEl>
                                          <p:spTgt spid="27"/>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dissolve">
                                      <p:cBhvr>
                                        <p:cTn id="30" dur="500"/>
                                        <p:tgtEl>
                                          <p:spTgt spid="28"/>
                                        </p:tgtEl>
                                      </p:cBhvr>
                                    </p:animEffect>
                                  </p:childTnLst>
                                </p:cTn>
                              </p:par>
                              <p:par>
                                <p:cTn id="31" presetID="16" presetClass="entr" presetSubtype="37" fill="hold" nodeType="with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barn(outVertical)">
                                      <p:cBhvr>
                                        <p:cTn id="33" dur="500"/>
                                        <p:tgtEl>
                                          <p:spTgt spid="29"/>
                                        </p:tgtEl>
                                      </p:cBhvr>
                                    </p:animEffect>
                                  </p:childTnLst>
                                </p:cTn>
                              </p:par>
                            </p:childTnLst>
                          </p:cTn>
                        </p:par>
                        <p:par>
                          <p:cTn id="34" fill="hold">
                            <p:stCondLst>
                              <p:cond delay="500"/>
                            </p:stCondLst>
                            <p:childTnLst>
                              <p:par>
                                <p:cTn id="35" presetID="16" presetClass="entr" presetSubtype="37" fill="hold" grpId="0" nodeType="after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barn(outVertical)">
                                      <p:cBhvr>
                                        <p:cTn id="3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26" grpId="0" animBg="1"/>
      <p:bldP spid="26" grpId="1" animBg="1"/>
      <p:bldP spid="27" grpId="0" animBg="1"/>
      <p:bldP spid="28" grpId="0" animBg="1"/>
      <p:bldP spid="3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C23E757-044C-BBD2-A3CF-EF3EA9CD4019}"/>
              </a:ext>
            </a:extLst>
          </p:cNvPr>
          <p:cNvSpPr txBox="1"/>
          <p:nvPr/>
        </p:nvSpPr>
        <p:spPr>
          <a:xfrm>
            <a:off x="250277" y="1783205"/>
            <a:ext cx="11854205" cy="1323439"/>
          </a:xfrm>
          <a:prstGeom prst="rect">
            <a:avLst/>
          </a:prstGeom>
          <a:noFill/>
        </p:spPr>
        <p:txBody>
          <a:bodyPr wrap="square">
            <a:spAutoFit/>
          </a:bodyPr>
          <a:lstStyle/>
          <a:p>
            <a:r>
              <a:rPr lang="en-US" altLang="zh-CN" sz="2000" b="1" dirty="0">
                <a:latin typeface="Cambria Math" panose="02040503050406030204" pitchFamily="18" charset="0"/>
                <a:ea typeface="Cambria Math" panose="02040503050406030204" pitchFamily="18" charset="0"/>
              </a:rPr>
              <a:t>Question Processing:</a:t>
            </a:r>
          </a:p>
          <a:p>
            <a:pPr marL="457200" indent="-457200">
              <a:buFont typeface="Arial" panose="020B0604020202020204" pitchFamily="34" charset="0"/>
              <a:buChar char="•"/>
            </a:pPr>
            <a:r>
              <a:rPr lang="en-US" altLang="zh-CN" sz="2000" b="1" dirty="0">
                <a:latin typeface="Cambria Math" panose="02040503050406030204" pitchFamily="18" charset="0"/>
                <a:ea typeface="Cambria Math" panose="02040503050406030204" pitchFamily="18" charset="0"/>
              </a:rPr>
              <a:t>Answer Type: </a:t>
            </a:r>
            <a:r>
              <a:rPr lang="en-US" altLang="zh-CN" sz="2000" dirty="0">
                <a:latin typeface="Cambria Math" panose="02040503050406030204" pitchFamily="18" charset="0"/>
                <a:ea typeface="Cambria Math" panose="02040503050406030204" pitchFamily="18" charset="0"/>
              </a:rPr>
              <a:t>The entity type (person, location, time, etc.) of the answer. Answer types are determined by question classification methods, either feature-based or neural network based.</a:t>
            </a:r>
          </a:p>
          <a:p>
            <a:endParaRPr lang="en-US" altLang="zh-CN" sz="2000" b="1" dirty="0">
              <a:latin typeface="Cambria Math" panose="02040503050406030204" pitchFamily="18" charset="0"/>
              <a:ea typeface="Cambria Math" panose="02040503050406030204" pitchFamily="18" charset="0"/>
            </a:endParaRPr>
          </a:p>
        </p:txBody>
      </p:sp>
      <p:sp>
        <p:nvSpPr>
          <p:cNvPr id="6" name="文本框 5">
            <a:extLst>
              <a:ext uri="{FF2B5EF4-FFF2-40B4-BE49-F238E27FC236}">
                <a16:creationId xmlns:a16="http://schemas.microsoft.com/office/drawing/2014/main" id="{7CEFC82D-3941-1B65-539B-0D828ABD4D05}"/>
              </a:ext>
            </a:extLst>
          </p:cNvPr>
          <p:cNvSpPr txBox="1"/>
          <p:nvPr/>
        </p:nvSpPr>
        <p:spPr>
          <a:xfrm>
            <a:off x="472966" y="520262"/>
            <a:ext cx="4698979" cy="461665"/>
          </a:xfrm>
          <a:prstGeom prst="rect">
            <a:avLst/>
          </a:prstGeom>
          <a:noFill/>
        </p:spPr>
        <p:txBody>
          <a:bodyPr wrap="none" rtlCol="0">
            <a:spAutoFit/>
          </a:bodyPr>
          <a:lstStyle/>
          <a:p>
            <a:r>
              <a:rPr lang="en-US" altLang="zh-CN" sz="2400" b="1" dirty="0">
                <a:latin typeface="Cambria Math" panose="02040503050406030204" pitchFamily="18" charset="0"/>
                <a:ea typeface="Cambria Math" panose="02040503050406030204" pitchFamily="18" charset="0"/>
              </a:rPr>
              <a:t>Retrieval Base Question Answering</a:t>
            </a:r>
          </a:p>
        </p:txBody>
      </p:sp>
      <p:sp>
        <p:nvSpPr>
          <p:cNvPr id="3" name="Rectangle 9">
            <a:extLst>
              <a:ext uri="{FF2B5EF4-FFF2-40B4-BE49-F238E27FC236}">
                <a16:creationId xmlns:a16="http://schemas.microsoft.com/office/drawing/2014/main" id="{6B712405-6A6E-C5E7-DC42-162C9990EE55}"/>
              </a:ext>
            </a:extLst>
          </p:cNvPr>
          <p:cNvSpPr>
            <a:spLocks noChangeArrowheads="1"/>
          </p:cNvSpPr>
          <p:nvPr/>
        </p:nvSpPr>
        <p:spPr bwMode="auto">
          <a:xfrm>
            <a:off x="801986" y="5063857"/>
            <a:ext cx="10134600" cy="461665"/>
          </a:xfrm>
          <a:prstGeom prst="rect">
            <a:avLst/>
          </a:prstGeom>
          <a:solidFill>
            <a:srgbClr val="CCECFF"/>
          </a:solidFill>
          <a:ln>
            <a:noFill/>
          </a:ln>
        </p:spPr>
        <p:txBody>
          <a:bodyPr wrap="square">
            <a:spAutoFit/>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pPr>
              <a:spcBef>
                <a:spcPts val="1200"/>
              </a:spcBef>
            </a:pPr>
            <a:r>
              <a:rPr lang="en-US" altLang="en-US" sz="2400" dirty="0">
                <a:latin typeface="Cambria Math" panose="02040503050406030204" pitchFamily="18" charset="0"/>
                <a:ea typeface="Cambria Math" panose="02040503050406030204" pitchFamily="18" charset="0"/>
                <a:cs typeface="Calibri" panose="020F0502020204030204" pitchFamily="34" charset="0"/>
              </a:rPr>
              <a:t>Which US state capital has the largest population? </a:t>
            </a:r>
          </a:p>
        </p:txBody>
      </p:sp>
      <p:sp>
        <p:nvSpPr>
          <p:cNvPr id="4" name="Rectangle 11">
            <a:extLst>
              <a:ext uri="{FF2B5EF4-FFF2-40B4-BE49-F238E27FC236}">
                <a16:creationId xmlns:a16="http://schemas.microsoft.com/office/drawing/2014/main" id="{5A18BB90-ADEF-A6C3-86B3-0FDD4A142F5B}"/>
              </a:ext>
            </a:extLst>
          </p:cNvPr>
          <p:cNvSpPr/>
          <p:nvPr/>
        </p:nvSpPr>
        <p:spPr>
          <a:xfrm>
            <a:off x="801986" y="5720770"/>
            <a:ext cx="6553200" cy="869469"/>
          </a:xfrm>
          <a:prstGeom prst="rect">
            <a:avLst/>
          </a:prstGeom>
          <a:ln>
            <a:noFill/>
          </a:ln>
        </p:spPr>
        <p:txBody>
          <a:bodyPr wrap="square">
            <a:spAutoFit/>
          </a:bodyPr>
          <a:lstStyle/>
          <a:p>
            <a:pPr>
              <a:spcBef>
                <a:spcPts val="600"/>
              </a:spcBef>
              <a:defRPr/>
            </a:pPr>
            <a:r>
              <a:rPr lang="en-US" altLang="en-US" sz="2400" dirty="0">
                <a:solidFill>
                  <a:srgbClr val="FF0000"/>
                </a:solidFill>
                <a:latin typeface="Cambria Math" panose="02040503050406030204" pitchFamily="18" charset="0"/>
                <a:ea typeface="Cambria Math" panose="02040503050406030204" pitchFamily="18" charset="0"/>
                <a:cs typeface="Calibri" panose="020F0502020204030204" pitchFamily="34" charset="0"/>
              </a:rPr>
              <a:t>Query</a:t>
            </a:r>
            <a:r>
              <a:rPr lang="en-US" altLang="en-US" sz="2400" dirty="0">
                <a:latin typeface="Cambria Math" panose="02040503050406030204" pitchFamily="18" charset="0"/>
                <a:ea typeface="Cambria Math" panose="02040503050406030204" pitchFamily="18" charset="0"/>
                <a:cs typeface="Calibri" panose="020F0502020204030204" pitchFamily="34" charset="0"/>
              </a:rPr>
              <a:t>: US state capital largest </a:t>
            </a:r>
            <a:r>
              <a:rPr lang="en-US" altLang="en-US" sz="2400" dirty="0">
                <a:solidFill>
                  <a:srgbClr val="0000CC"/>
                </a:solidFill>
                <a:latin typeface="Cambria Math" panose="02040503050406030204" pitchFamily="18" charset="0"/>
                <a:ea typeface="Cambria Math" panose="02040503050406030204" pitchFamily="18" charset="0"/>
                <a:cs typeface="Calibri" panose="020F0502020204030204" pitchFamily="34" charset="0"/>
              </a:rPr>
              <a:t>population</a:t>
            </a:r>
          </a:p>
          <a:p>
            <a:pPr>
              <a:spcBef>
                <a:spcPts val="300"/>
              </a:spcBef>
              <a:defRPr/>
            </a:pPr>
            <a:r>
              <a:rPr lang="en-US" sz="2400" dirty="0">
                <a:solidFill>
                  <a:srgbClr val="FF0000"/>
                </a:solidFill>
                <a:latin typeface="Cambria Math" panose="02040503050406030204" pitchFamily="18" charset="0"/>
                <a:ea typeface="Cambria Math" panose="02040503050406030204" pitchFamily="18" charset="0"/>
                <a:cs typeface="Calibri" panose="020F0502020204030204" pitchFamily="34" charset="0"/>
              </a:rPr>
              <a:t>Answer Type</a:t>
            </a:r>
            <a:r>
              <a:rPr lang="en-US" sz="2400" dirty="0">
                <a:latin typeface="Cambria Math" panose="02040503050406030204" pitchFamily="18" charset="0"/>
                <a:ea typeface="Cambria Math" panose="02040503050406030204" pitchFamily="18" charset="0"/>
                <a:cs typeface="Calibri" panose="020F0502020204030204" pitchFamily="34" charset="0"/>
              </a:rPr>
              <a:t>: City</a:t>
            </a:r>
          </a:p>
        </p:txBody>
      </p:sp>
      <p:pic>
        <p:nvPicPr>
          <p:cNvPr id="7" name="Picture 1">
            <a:extLst>
              <a:ext uri="{FF2B5EF4-FFF2-40B4-BE49-F238E27FC236}">
                <a16:creationId xmlns:a16="http://schemas.microsoft.com/office/drawing/2014/main" id="{75F8B0AC-F255-D513-B820-C53285691FA6}"/>
              </a:ext>
            </a:extLst>
          </p:cNvPr>
          <p:cNvPicPr>
            <a:picLocks noChangeAspect="1"/>
          </p:cNvPicPr>
          <p:nvPr/>
        </p:nvPicPr>
        <p:blipFill>
          <a:blip r:embed="rId3"/>
          <a:stretch>
            <a:fillRect/>
          </a:stretch>
        </p:blipFill>
        <p:spPr>
          <a:xfrm>
            <a:off x="1448554" y="2984593"/>
            <a:ext cx="2924545" cy="2033839"/>
          </a:xfrm>
          <a:prstGeom prst="rect">
            <a:avLst/>
          </a:prstGeom>
        </p:spPr>
      </p:pic>
      <p:sp>
        <p:nvSpPr>
          <p:cNvPr id="8" name="Rectangle 8">
            <a:extLst>
              <a:ext uri="{FF2B5EF4-FFF2-40B4-BE49-F238E27FC236}">
                <a16:creationId xmlns:a16="http://schemas.microsoft.com/office/drawing/2014/main" id="{6C1D3FF9-97DF-8959-8193-7795C51F5994}"/>
              </a:ext>
            </a:extLst>
          </p:cNvPr>
          <p:cNvSpPr>
            <a:spLocks noChangeArrowheads="1"/>
          </p:cNvSpPr>
          <p:nvPr/>
        </p:nvSpPr>
        <p:spPr bwMode="auto">
          <a:xfrm>
            <a:off x="4344153" y="4197404"/>
            <a:ext cx="5696139" cy="70788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r>
              <a:rPr lang="en-US" altLang="en-US" sz="2000" dirty="0">
                <a:solidFill>
                  <a:srgbClr val="FF0000"/>
                </a:solidFill>
                <a:latin typeface="Cambria Math" panose="02040503050406030204" pitchFamily="18" charset="0"/>
                <a:ea typeface="Cambria Math" panose="02040503050406030204" pitchFamily="18" charset="0"/>
                <a:cs typeface="Calibri" panose="020F0502020204030204" pitchFamily="34" charset="0"/>
              </a:rPr>
              <a:t>Entity Type </a:t>
            </a:r>
            <a:r>
              <a:rPr lang="en-US" altLang="en-US" sz="2000" dirty="0">
                <a:latin typeface="Cambria Math" panose="02040503050406030204" pitchFamily="18" charset="0"/>
                <a:ea typeface="Cambria Math" panose="02040503050406030204" pitchFamily="18" charset="0"/>
                <a:cs typeface="Calibri" panose="020F0502020204030204" pitchFamily="34" charset="0"/>
              </a:rPr>
              <a:t>(Person, Location, Time, etc.) of the Answer</a:t>
            </a:r>
          </a:p>
        </p:txBody>
      </p:sp>
      <p:sp>
        <p:nvSpPr>
          <p:cNvPr id="9" name="Rectangle 9">
            <a:extLst>
              <a:ext uri="{FF2B5EF4-FFF2-40B4-BE49-F238E27FC236}">
                <a16:creationId xmlns:a16="http://schemas.microsoft.com/office/drawing/2014/main" id="{90D7ACEE-3613-D257-8F56-D7D26D5C0A2E}"/>
              </a:ext>
            </a:extLst>
          </p:cNvPr>
          <p:cNvSpPr>
            <a:spLocks noChangeArrowheads="1"/>
          </p:cNvSpPr>
          <p:nvPr/>
        </p:nvSpPr>
        <p:spPr bwMode="auto">
          <a:xfrm>
            <a:off x="4344154" y="3054404"/>
            <a:ext cx="5696138" cy="70788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r>
              <a:rPr lang="en-US" altLang="en-US" sz="2000" dirty="0">
                <a:solidFill>
                  <a:srgbClr val="FF0000"/>
                </a:solidFill>
                <a:latin typeface="Cambria Math" panose="02040503050406030204" pitchFamily="18" charset="0"/>
                <a:ea typeface="Cambria Math" panose="02040503050406030204" pitchFamily="18" charset="0"/>
                <a:cs typeface="Calibri" panose="020F0502020204030204" pitchFamily="34" charset="0"/>
              </a:rPr>
              <a:t>Keywords</a:t>
            </a:r>
            <a:r>
              <a:rPr lang="en-US" altLang="en-US" sz="2000" dirty="0">
                <a:latin typeface="Cambria Math" panose="02040503050406030204" pitchFamily="18" charset="0"/>
                <a:ea typeface="Cambria Math" panose="02040503050406030204" pitchFamily="18" charset="0"/>
                <a:cs typeface="Calibri" panose="020F0502020204030204" pitchFamily="34" charset="0"/>
              </a:rPr>
              <a:t> to be passed to the IR system to retrieve relevant documents.</a:t>
            </a:r>
          </a:p>
        </p:txBody>
      </p:sp>
      <p:sp>
        <p:nvSpPr>
          <p:cNvPr id="10" name="Rectangle 2">
            <a:extLst>
              <a:ext uri="{FF2B5EF4-FFF2-40B4-BE49-F238E27FC236}">
                <a16:creationId xmlns:a16="http://schemas.microsoft.com/office/drawing/2014/main" id="{B9A40FAE-600E-CB96-8E93-542D16329293}"/>
              </a:ext>
            </a:extLst>
          </p:cNvPr>
          <p:cNvSpPr/>
          <p:nvPr/>
        </p:nvSpPr>
        <p:spPr bwMode="auto">
          <a:xfrm>
            <a:off x="10547287" y="2994672"/>
            <a:ext cx="1143000" cy="685800"/>
          </a:xfrm>
          <a:prstGeom prst="rect">
            <a:avLst/>
          </a:prstGeom>
          <a:solidFill>
            <a:srgbClr val="FFFF00"/>
          </a:solidFill>
          <a:ln w="19050" cap="flat" cmpd="sng" algn="ctr">
            <a:solidFill>
              <a:schemeClr val="tx1"/>
            </a:solidFill>
            <a:prstDash val="solid"/>
            <a:miter lim="800000"/>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sz="1800" b="0" i="0" u="none" strike="noStrike" cap="none" normalizeH="0" baseline="0" dirty="0">
                <a:ln>
                  <a:noFill/>
                </a:ln>
                <a:solidFill>
                  <a:schemeClr val="tx1"/>
                </a:solidFill>
                <a:effectLst/>
                <a:latin typeface="Cambria Math" panose="02040503050406030204" pitchFamily="18" charset="0"/>
                <a:ea typeface="Cambria Math" panose="02040503050406030204" pitchFamily="18" charset="0"/>
                <a:cs typeface="Calibri" panose="020F0502020204030204" pitchFamily="34" charset="0"/>
              </a:rPr>
              <a:t>Query </a:t>
            </a:r>
          </a:p>
          <a:p>
            <a:pPr marL="0" marR="0" indent="0" algn="ctr" defTabSz="914400" rtl="0" eaLnBrk="1" fontAlgn="base" latinLnBrk="0" hangingPunct="1">
              <a:lnSpc>
                <a:spcPct val="100000"/>
              </a:lnSpc>
              <a:spcBef>
                <a:spcPct val="0"/>
              </a:spcBef>
              <a:spcAft>
                <a:spcPct val="0"/>
              </a:spcAft>
              <a:buClrTx/>
              <a:buSzTx/>
              <a:buFontTx/>
              <a:buNone/>
              <a:tabLst/>
            </a:pPr>
            <a:r>
              <a:rPr kumimoji="1" lang="en-US" sz="1800" b="0" i="0" u="none" strike="noStrike" cap="none" normalizeH="0" baseline="0" dirty="0">
                <a:ln>
                  <a:noFill/>
                </a:ln>
                <a:solidFill>
                  <a:schemeClr val="tx1"/>
                </a:solidFill>
                <a:effectLst/>
                <a:latin typeface="Cambria Math" panose="02040503050406030204" pitchFamily="18" charset="0"/>
                <a:ea typeface="Cambria Math" panose="02040503050406030204" pitchFamily="18" charset="0"/>
                <a:cs typeface="Calibri" panose="020F0502020204030204" pitchFamily="34" charset="0"/>
              </a:rPr>
              <a:t>Expansion</a:t>
            </a:r>
          </a:p>
        </p:txBody>
      </p:sp>
      <p:grpSp>
        <p:nvGrpSpPr>
          <p:cNvPr id="11" name="Group 16">
            <a:extLst>
              <a:ext uri="{FF2B5EF4-FFF2-40B4-BE49-F238E27FC236}">
                <a16:creationId xmlns:a16="http://schemas.microsoft.com/office/drawing/2014/main" id="{08026A29-B1C7-93C2-A2D2-21A6D49FD4A5}"/>
              </a:ext>
            </a:extLst>
          </p:cNvPr>
          <p:cNvGrpSpPr/>
          <p:nvPr/>
        </p:nvGrpSpPr>
        <p:grpSpPr>
          <a:xfrm>
            <a:off x="7355186" y="5575593"/>
            <a:ext cx="4276839" cy="1159821"/>
            <a:chOff x="3781314" y="3391992"/>
            <a:chExt cx="4276839" cy="1159821"/>
          </a:xfrm>
        </p:grpSpPr>
        <p:pic>
          <p:nvPicPr>
            <p:cNvPr id="12" name="Picture 7">
              <a:extLst>
                <a:ext uri="{FF2B5EF4-FFF2-40B4-BE49-F238E27FC236}">
                  <a16:creationId xmlns:a16="http://schemas.microsoft.com/office/drawing/2014/main" id="{1D8C8742-6EE0-F9F7-6A5F-08F29B7F26CE}"/>
                </a:ext>
              </a:extLst>
            </p:cNvPr>
            <p:cNvPicPr>
              <a:picLocks noChangeAspect="1"/>
            </p:cNvPicPr>
            <p:nvPr/>
          </p:nvPicPr>
          <p:blipFill>
            <a:blip r:embed="rId4"/>
            <a:stretch>
              <a:fillRect/>
            </a:stretch>
          </p:blipFill>
          <p:spPr>
            <a:xfrm>
              <a:off x="3781314" y="3391992"/>
              <a:ext cx="1581371" cy="266737"/>
            </a:xfrm>
            <a:prstGeom prst="rect">
              <a:avLst/>
            </a:prstGeom>
          </p:spPr>
        </p:pic>
        <p:pic>
          <p:nvPicPr>
            <p:cNvPr id="13" name="Picture 8">
              <a:extLst>
                <a:ext uri="{FF2B5EF4-FFF2-40B4-BE49-F238E27FC236}">
                  <a16:creationId xmlns:a16="http://schemas.microsoft.com/office/drawing/2014/main" id="{74FB5322-BCF2-5030-4039-6D69BC4B3D4E}"/>
                </a:ext>
              </a:extLst>
            </p:cNvPr>
            <p:cNvPicPr>
              <a:picLocks noChangeAspect="1"/>
            </p:cNvPicPr>
            <p:nvPr/>
          </p:nvPicPr>
          <p:blipFill>
            <a:blip r:embed="rId5"/>
            <a:stretch>
              <a:fillRect/>
            </a:stretch>
          </p:blipFill>
          <p:spPr>
            <a:xfrm>
              <a:off x="3781314" y="3649647"/>
              <a:ext cx="962159" cy="895475"/>
            </a:xfrm>
            <a:prstGeom prst="rect">
              <a:avLst/>
            </a:prstGeom>
          </p:spPr>
        </p:pic>
        <p:pic>
          <p:nvPicPr>
            <p:cNvPr id="14" name="Picture 9">
              <a:extLst>
                <a:ext uri="{FF2B5EF4-FFF2-40B4-BE49-F238E27FC236}">
                  <a16:creationId xmlns:a16="http://schemas.microsoft.com/office/drawing/2014/main" id="{FF8513CF-4B33-9298-250D-5B5BD8A87D47}"/>
                </a:ext>
              </a:extLst>
            </p:cNvPr>
            <p:cNvPicPr>
              <a:picLocks noChangeAspect="1"/>
            </p:cNvPicPr>
            <p:nvPr/>
          </p:nvPicPr>
          <p:blipFill>
            <a:blip r:embed="rId6"/>
            <a:stretch>
              <a:fillRect/>
            </a:stretch>
          </p:blipFill>
          <p:spPr>
            <a:xfrm>
              <a:off x="4743473" y="3654409"/>
              <a:ext cx="790685" cy="885949"/>
            </a:xfrm>
            <a:prstGeom prst="rect">
              <a:avLst/>
            </a:prstGeom>
          </p:spPr>
        </p:pic>
        <p:pic>
          <p:nvPicPr>
            <p:cNvPr id="15" name="Picture 12">
              <a:extLst>
                <a:ext uri="{FF2B5EF4-FFF2-40B4-BE49-F238E27FC236}">
                  <a16:creationId xmlns:a16="http://schemas.microsoft.com/office/drawing/2014/main" id="{984B3811-B0BE-A1AE-F64D-A6D4E4C2991D}"/>
                </a:ext>
              </a:extLst>
            </p:cNvPr>
            <p:cNvPicPr>
              <a:picLocks noChangeAspect="1"/>
            </p:cNvPicPr>
            <p:nvPr/>
          </p:nvPicPr>
          <p:blipFill>
            <a:blip r:embed="rId7"/>
            <a:stretch>
              <a:fillRect/>
            </a:stretch>
          </p:blipFill>
          <p:spPr>
            <a:xfrm>
              <a:off x="5638800" y="3669676"/>
              <a:ext cx="781159" cy="857370"/>
            </a:xfrm>
            <a:prstGeom prst="rect">
              <a:avLst/>
            </a:prstGeom>
          </p:spPr>
        </p:pic>
        <p:pic>
          <p:nvPicPr>
            <p:cNvPr id="16" name="Picture 13">
              <a:extLst>
                <a:ext uri="{FF2B5EF4-FFF2-40B4-BE49-F238E27FC236}">
                  <a16:creationId xmlns:a16="http://schemas.microsoft.com/office/drawing/2014/main" id="{0EE46248-9159-F6DE-27D2-645E003E535E}"/>
                </a:ext>
              </a:extLst>
            </p:cNvPr>
            <p:cNvPicPr>
              <a:picLocks noChangeAspect="1"/>
            </p:cNvPicPr>
            <p:nvPr/>
          </p:nvPicPr>
          <p:blipFill>
            <a:blip r:embed="rId8"/>
            <a:stretch>
              <a:fillRect/>
            </a:stretch>
          </p:blipFill>
          <p:spPr>
            <a:xfrm>
              <a:off x="6458770" y="3684917"/>
              <a:ext cx="743054" cy="866896"/>
            </a:xfrm>
            <a:prstGeom prst="rect">
              <a:avLst/>
            </a:prstGeom>
          </p:spPr>
        </p:pic>
        <p:pic>
          <p:nvPicPr>
            <p:cNvPr id="18" name="Picture 14">
              <a:extLst>
                <a:ext uri="{FF2B5EF4-FFF2-40B4-BE49-F238E27FC236}">
                  <a16:creationId xmlns:a16="http://schemas.microsoft.com/office/drawing/2014/main" id="{74A6782B-F221-D970-044D-96868CDCA91E}"/>
                </a:ext>
              </a:extLst>
            </p:cNvPr>
            <p:cNvPicPr>
              <a:picLocks noChangeAspect="1"/>
            </p:cNvPicPr>
            <p:nvPr/>
          </p:nvPicPr>
          <p:blipFill>
            <a:blip r:embed="rId9"/>
            <a:stretch>
              <a:fillRect/>
            </a:stretch>
          </p:blipFill>
          <p:spPr>
            <a:xfrm>
              <a:off x="7238889" y="3671777"/>
              <a:ext cx="819264" cy="304843"/>
            </a:xfrm>
            <a:prstGeom prst="rect">
              <a:avLst/>
            </a:prstGeom>
          </p:spPr>
        </p:pic>
      </p:grpSp>
    </p:spTree>
    <p:extLst>
      <p:ext uri="{BB962C8B-B14F-4D97-AF65-F5344CB8AC3E}">
        <p14:creationId xmlns:p14="http://schemas.microsoft.com/office/powerpoint/2010/main" val="1393911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dissolv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checkerboard(across)">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checkerboard(across)">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dissolve">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8" grpId="0" animBg="1"/>
      <p:bldP spid="9"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C23E757-044C-BBD2-A3CF-EF3EA9CD4019}"/>
              </a:ext>
            </a:extLst>
          </p:cNvPr>
          <p:cNvSpPr txBox="1"/>
          <p:nvPr/>
        </p:nvSpPr>
        <p:spPr>
          <a:xfrm>
            <a:off x="250277" y="1783205"/>
            <a:ext cx="5371925" cy="3170099"/>
          </a:xfrm>
          <a:prstGeom prst="rect">
            <a:avLst/>
          </a:prstGeom>
          <a:noFill/>
        </p:spPr>
        <p:txBody>
          <a:bodyPr wrap="square">
            <a:spAutoFit/>
          </a:bodyPr>
          <a:lstStyle/>
          <a:p>
            <a:r>
              <a:rPr lang="en-US" altLang="zh-CN" sz="2000" b="1" dirty="0">
                <a:latin typeface="Cambria Math" panose="02040503050406030204" pitchFamily="18" charset="0"/>
                <a:ea typeface="Cambria Math" panose="02040503050406030204" pitchFamily="18" charset="0"/>
              </a:rPr>
              <a:t>Question Processing:</a:t>
            </a:r>
          </a:p>
          <a:p>
            <a:pPr marL="457200" indent="-457200">
              <a:buFont typeface="Arial" panose="020B0604020202020204" pitchFamily="34" charset="0"/>
              <a:buChar char="•"/>
            </a:pPr>
            <a:r>
              <a:rPr lang="en-US" altLang="zh-CN" sz="2000" b="1" dirty="0">
                <a:latin typeface="Cambria Math" panose="02040503050406030204" pitchFamily="18" charset="0"/>
                <a:ea typeface="Cambria Math" panose="02040503050406030204" pitchFamily="18" charset="0"/>
              </a:rPr>
              <a:t>Query Term</a:t>
            </a:r>
            <a:r>
              <a:rPr lang="en-US" altLang="zh-CN" sz="2000" dirty="0">
                <a:latin typeface="Cambria Math" panose="02040503050406030204" pitchFamily="18" charset="0"/>
                <a:ea typeface="Cambria Math" panose="02040503050406030204" pitchFamily="18" charset="0"/>
              </a:rPr>
              <a:t>: The keywords passed to the IR system to match potential documents.</a:t>
            </a:r>
          </a:p>
          <a:p>
            <a:pPr marL="457200" indent="-457200">
              <a:buFont typeface="Arial" panose="020B0604020202020204" pitchFamily="34" charset="0"/>
              <a:buChar char="•"/>
            </a:pPr>
            <a:r>
              <a:rPr lang="en-US" altLang="zh-CN" sz="2000" b="1" dirty="0">
                <a:latin typeface="Cambria Math" panose="02040503050406030204" pitchFamily="18" charset="0"/>
                <a:ea typeface="Cambria Math" panose="02040503050406030204" pitchFamily="18" charset="0"/>
              </a:rPr>
              <a:t>Query Formulation</a:t>
            </a:r>
            <a:r>
              <a:rPr lang="en-US" altLang="zh-CN" sz="2000" dirty="0">
                <a:latin typeface="Cambria Math" panose="02040503050406030204" pitchFamily="18" charset="0"/>
                <a:ea typeface="Cambria Math" panose="02040503050406030204" pitchFamily="18" charset="0"/>
              </a:rPr>
              <a:t> is the task of creating a query to send to an information retrieval system to retrieve documents that might contain answer strings.</a:t>
            </a:r>
          </a:p>
          <a:p>
            <a:pPr marL="457200" indent="-457200">
              <a:buFont typeface="Arial" panose="020B0604020202020204" pitchFamily="34" charset="0"/>
              <a:buChar char="•"/>
            </a:pPr>
            <a:r>
              <a:rPr lang="en-US" altLang="zh-CN" sz="2000" b="1" dirty="0">
                <a:latin typeface="Cambria Math" panose="02040503050406030204" pitchFamily="18" charset="0"/>
                <a:ea typeface="Cambria Math" panose="02040503050406030204" pitchFamily="18" charset="0"/>
              </a:rPr>
              <a:t>Query Expansion</a:t>
            </a:r>
            <a:r>
              <a:rPr lang="en-US" altLang="zh-CN" sz="2000" dirty="0">
                <a:latin typeface="Cambria Math" panose="02040503050406030204" pitchFamily="18" charset="0"/>
                <a:ea typeface="Cambria Math" panose="02040503050406030204" pitchFamily="18" charset="0"/>
              </a:rPr>
              <a:t>: Add more terms in the original query. Synonyms, Relevance Feedback, etc.</a:t>
            </a:r>
          </a:p>
        </p:txBody>
      </p:sp>
      <p:sp>
        <p:nvSpPr>
          <p:cNvPr id="6" name="文本框 5">
            <a:extLst>
              <a:ext uri="{FF2B5EF4-FFF2-40B4-BE49-F238E27FC236}">
                <a16:creationId xmlns:a16="http://schemas.microsoft.com/office/drawing/2014/main" id="{7CEFC82D-3941-1B65-539B-0D828ABD4D05}"/>
              </a:ext>
            </a:extLst>
          </p:cNvPr>
          <p:cNvSpPr txBox="1"/>
          <p:nvPr/>
        </p:nvSpPr>
        <p:spPr>
          <a:xfrm>
            <a:off x="472966" y="520262"/>
            <a:ext cx="4698979" cy="461665"/>
          </a:xfrm>
          <a:prstGeom prst="rect">
            <a:avLst/>
          </a:prstGeom>
          <a:noFill/>
        </p:spPr>
        <p:txBody>
          <a:bodyPr wrap="none" rtlCol="0">
            <a:spAutoFit/>
          </a:bodyPr>
          <a:lstStyle/>
          <a:p>
            <a:r>
              <a:rPr lang="en-US" altLang="zh-CN" sz="2400" b="1" dirty="0">
                <a:latin typeface="Cambria Math" panose="02040503050406030204" pitchFamily="18" charset="0"/>
                <a:ea typeface="Cambria Math" panose="02040503050406030204" pitchFamily="18" charset="0"/>
              </a:rPr>
              <a:t>Retrieval Base Question Answering</a:t>
            </a:r>
          </a:p>
        </p:txBody>
      </p:sp>
      <p:pic>
        <p:nvPicPr>
          <p:cNvPr id="2" name="图片 1">
            <a:extLst>
              <a:ext uri="{FF2B5EF4-FFF2-40B4-BE49-F238E27FC236}">
                <a16:creationId xmlns:a16="http://schemas.microsoft.com/office/drawing/2014/main" id="{5D4E79DF-382F-9C87-FF44-F74E4D9B1271}"/>
              </a:ext>
            </a:extLst>
          </p:cNvPr>
          <p:cNvPicPr>
            <a:picLocks noChangeAspect="1"/>
          </p:cNvPicPr>
          <p:nvPr/>
        </p:nvPicPr>
        <p:blipFill>
          <a:blip r:embed="rId3"/>
          <a:stretch>
            <a:fillRect/>
          </a:stretch>
        </p:blipFill>
        <p:spPr>
          <a:xfrm>
            <a:off x="5898818" y="2741503"/>
            <a:ext cx="6036869" cy="2982924"/>
          </a:xfrm>
          <a:prstGeom prst="rect">
            <a:avLst/>
          </a:prstGeom>
        </p:spPr>
      </p:pic>
    </p:spTree>
    <p:extLst>
      <p:ext uri="{BB962C8B-B14F-4D97-AF65-F5344CB8AC3E}">
        <p14:creationId xmlns:p14="http://schemas.microsoft.com/office/powerpoint/2010/main" val="3264912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C23E757-044C-BBD2-A3CF-EF3EA9CD4019}"/>
              </a:ext>
            </a:extLst>
          </p:cNvPr>
          <p:cNvSpPr txBox="1"/>
          <p:nvPr/>
        </p:nvSpPr>
        <p:spPr>
          <a:xfrm>
            <a:off x="250277" y="1783205"/>
            <a:ext cx="11941723" cy="1323439"/>
          </a:xfrm>
          <a:prstGeom prst="rect">
            <a:avLst/>
          </a:prstGeom>
          <a:noFill/>
        </p:spPr>
        <p:txBody>
          <a:bodyPr wrap="square">
            <a:spAutoFit/>
          </a:bodyPr>
          <a:lstStyle/>
          <a:p>
            <a:r>
              <a:rPr lang="en-US" altLang="zh-CN" sz="2000" b="1" dirty="0">
                <a:latin typeface="Cambria Math" panose="02040503050406030204" pitchFamily="18" charset="0"/>
                <a:ea typeface="Cambria Math" panose="02040503050406030204" pitchFamily="18" charset="0"/>
              </a:rPr>
              <a:t>Document Retrieval:</a:t>
            </a:r>
          </a:p>
          <a:p>
            <a:pPr marL="457200" indent="-457200">
              <a:buFont typeface="Arial" panose="020B0604020202020204" pitchFamily="34" charset="0"/>
              <a:buChar char="•"/>
            </a:pPr>
            <a:r>
              <a:rPr lang="en-US" altLang="zh-CN" sz="2000" dirty="0">
                <a:latin typeface="Cambria Math" panose="02040503050406030204" pitchFamily="18" charset="0"/>
                <a:ea typeface="Cambria Math" panose="02040503050406030204" pitchFamily="18" charset="0"/>
              </a:rPr>
              <a:t>The standard </a:t>
            </a:r>
            <a:r>
              <a:rPr lang="en-US" altLang="zh-CN" sz="2000" dirty="0">
                <a:solidFill>
                  <a:srgbClr val="FF0000"/>
                </a:solidFill>
                <a:latin typeface="Cambria Math" panose="02040503050406030204" pitchFamily="18" charset="0"/>
                <a:ea typeface="Cambria Math" panose="02040503050406030204" pitchFamily="18" charset="0"/>
              </a:rPr>
              <a:t>TF-IDF</a:t>
            </a:r>
            <a:r>
              <a:rPr lang="en-US" altLang="zh-CN" sz="2000" dirty="0">
                <a:latin typeface="Cambria Math" panose="02040503050406030204" pitchFamily="18" charset="0"/>
                <a:ea typeface="Cambria Math" panose="02040503050406030204" pitchFamily="18" charset="0"/>
              </a:rPr>
              <a:t> cosine matching is often used to retrieve relevant documents.</a:t>
            </a:r>
          </a:p>
          <a:p>
            <a:pPr marL="457200" indent="-457200">
              <a:buFont typeface="Arial" panose="020B0604020202020204" pitchFamily="34" charset="0"/>
              <a:buChar char="•"/>
            </a:pPr>
            <a:r>
              <a:rPr lang="en-US" altLang="zh-CN" sz="2000" dirty="0">
                <a:latin typeface="Cambria Math" panose="02040503050406030204" pitchFamily="18" charset="0"/>
                <a:ea typeface="Cambria Math" panose="02040503050406030204" pitchFamily="18" charset="0"/>
              </a:rPr>
              <a:t>TF (Term Frequency): Measures how frequently a term appears in a document.</a:t>
            </a:r>
          </a:p>
          <a:p>
            <a:pPr marL="457200" indent="-457200">
              <a:buFont typeface="Arial" panose="020B0604020202020204" pitchFamily="34" charset="0"/>
              <a:buChar char="•"/>
            </a:pPr>
            <a:r>
              <a:rPr lang="en-US" altLang="zh-CN" sz="2000" dirty="0">
                <a:latin typeface="Cambria Math" panose="02040503050406030204" pitchFamily="18" charset="0"/>
                <a:ea typeface="Cambria Math" panose="02040503050406030204" pitchFamily="18" charset="0"/>
              </a:rPr>
              <a:t>IDF (Inverse Document Frequency): Measures how important a term is within the entire corpus.</a:t>
            </a:r>
          </a:p>
        </p:txBody>
      </p:sp>
      <p:sp>
        <p:nvSpPr>
          <p:cNvPr id="6" name="文本框 5">
            <a:extLst>
              <a:ext uri="{FF2B5EF4-FFF2-40B4-BE49-F238E27FC236}">
                <a16:creationId xmlns:a16="http://schemas.microsoft.com/office/drawing/2014/main" id="{7CEFC82D-3941-1B65-539B-0D828ABD4D05}"/>
              </a:ext>
            </a:extLst>
          </p:cNvPr>
          <p:cNvSpPr txBox="1"/>
          <p:nvPr/>
        </p:nvSpPr>
        <p:spPr>
          <a:xfrm>
            <a:off x="472966" y="520262"/>
            <a:ext cx="4698979" cy="461665"/>
          </a:xfrm>
          <a:prstGeom prst="rect">
            <a:avLst/>
          </a:prstGeom>
          <a:noFill/>
        </p:spPr>
        <p:txBody>
          <a:bodyPr wrap="none" rtlCol="0">
            <a:spAutoFit/>
          </a:bodyPr>
          <a:lstStyle/>
          <a:p>
            <a:r>
              <a:rPr lang="en-US" altLang="zh-CN" sz="2400" b="1" dirty="0">
                <a:latin typeface="Cambria Math" panose="02040503050406030204" pitchFamily="18" charset="0"/>
                <a:ea typeface="Cambria Math" panose="02040503050406030204" pitchFamily="18" charset="0"/>
              </a:rPr>
              <a:t>Retrieval Base Question Answering</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9039B0DC-6752-4719-C159-25ACFBC937C7}"/>
                  </a:ext>
                </a:extLst>
              </p:cNvPr>
              <p:cNvSpPr txBox="1"/>
              <p:nvPr/>
            </p:nvSpPr>
            <p:spPr>
              <a:xfrm>
                <a:off x="3933825" y="3769422"/>
                <a:ext cx="36015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𝑇𝐹</m:t>
                      </m:r>
                      <m:r>
                        <a:rPr lang="en-US" altLang="zh-CN" b="0" i="1" smtClean="0">
                          <a:latin typeface="Cambria Math" panose="02040503050406030204" pitchFamily="18" charset="0"/>
                        </a:rPr>
                        <m:t>−</m:t>
                      </m:r>
                      <m:r>
                        <a:rPr lang="en-US" altLang="zh-CN" b="0" i="1" smtClean="0">
                          <a:latin typeface="Cambria Math" panose="02040503050406030204" pitchFamily="18" charset="0"/>
                        </a:rPr>
                        <m:t>𝐼𝐷𝐹</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𝑑</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𝑇𝐹</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𝑑</m:t>
                      </m:r>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𝐼𝐷𝐹</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m:t>
                      </m:r>
                      <m:r>
                        <a:rPr lang="en-US" altLang="zh-CN" b="0" i="1"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4" name="文本框 3">
                <a:extLst>
                  <a:ext uri="{FF2B5EF4-FFF2-40B4-BE49-F238E27FC236}">
                    <a16:creationId xmlns:a16="http://schemas.microsoft.com/office/drawing/2014/main" id="{9039B0DC-6752-4719-C159-25ACFBC937C7}"/>
                  </a:ext>
                </a:extLst>
              </p:cNvPr>
              <p:cNvSpPr txBox="1">
                <a:spLocks noRot="1" noChangeAspect="1" noMove="1" noResize="1" noEditPoints="1" noAdjustHandles="1" noChangeArrowheads="1" noChangeShapeType="1" noTextEdit="1"/>
              </p:cNvSpPr>
              <p:nvPr/>
            </p:nvSpPr>
            <p:spPr>
              <a:xfrm>
                <a:off x="3933825" y="3769422"/>
                <a:ext cx="3601562" cy="276999"/>
              </a:xfrm>
              <a:prstGeom prst="rect">
                <a:avLst/>
              </a:prstGeom>
              <a:blipFill>
                <a:blip r:embed="rId3"/>
                <a:stretch>
                  <a:fillRect l="-846" t="-2174" r="-1692" b="-3260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DCBBFF32-F7EC-8F72-7F06-C0D69C7EC826}"/>
                  </a:ext>
                </a:extLst>
              </p:cNvPr>
              <p:cNvSpPr txBox="1"/>
              <p:nvPr/>
            </p:nvSpPr>
            <p:spPr>
              <a:xfrm>
                <a:off x="2680020" y="4421620"/>
                <a:ext cx="6109172" cy="5751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𝑇𝐹</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𝑑</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𝑁𝑢𝑚𝑏𝑒𝑟</m:t>
                          </m:r>
                          <m:r>
                            <a:rPr lang="en-US" altLang="zh-CN" b="0" i="1" smtClean="0">
                              <a:latin typeface="Cambria Math" panose="02040503050406030204" pitchFamily="18" charset="0"/>
                            </a:rPr>
                            <m:t> </m:t>
                          </m:r>
                          <m:r>
                            <a:rPr lang="en-US" altLang="zh-CN" b="0" i="1" smtClean="0">
                              <a:latin typeface="Cambria Math" panose="02040503050406030204" pitchFamily="18" charset="0"/>
                            </a:rPr>
                            <m:t>𝑜𝑓</m:t>
                          </m:r>
                          <m:r>
                            <a:rPr lang="en-US" altLang="zh-CN" b="0" i="1" smtClean="0">
                              <a:latin typeface="Cambria Math" panose="02040503050406030204" pitchFamily="18" charset="0"/>
                            </a:rPr>
                            <m:t> </m:t>
                          </m:r>
                          <m:r>
                            <a:rPr lang="en-US" altLang="zh-CN" b="0" i="1" smtClean="0">
                              <a:latin typeface="Cambria Math" panose="02040503050406030204" pitchFamily="18" charset="0"/>
                            </a:rPr>
                            <m:t>𝑡𝑖𝑚𝑒𝑠</m:t>
                          </m:r>
                          <m:r>
                            <a:rPr lang="en-US" altLang="zh-CN" b="0" i="1" smtClean="0">
                              <a:latin typeface="Cambria Math" panose="02040503050406030204" pitchFamily="18" charset="0"/>
                            </a:rPr>
                            <m:t> </m:t>
                          </m:r>
                          <m:r>
                            <a:rPr lang="en-US" altLang="zh-CN" b="0" i="1" smtClean="0">
                              <a:latin typeface="Cambria Math" panose="02040503050406030204" pitchFamily="18" charset="0"/>
                            </a:rPr>
                            <m:t>𝑡𝑒𝑟𝑚</m:t>
                          </m:r>
                          <m:r>
                            <a:rPr lang="en-US" altLang="zh-CN" b="0" i="1" smtClean="0">
                              <a:latin typeface="Cambria Math" panose="02040503050406030204" pitchFamily="18" charset="0"/>
                            </a:rPr>
                            <m:t> </m:t>
                          </m:r>
                          <m:r>
                            <a:rPr lang="en-US" altLang="zh-CN" b="0" i="1" smtClean="0">
                              <a:solidFill>
                                <a:srgbClr val="FF0000"/>
                              </a:solidFill>
                              <a:latin typeface="Cambria Math" panose="02040503050406030204" pitchFamily="18" charset="0"/>
                            </a:rPr>
                            <m:t>𝑡</m:t>
                          </m:r>
                          <m:r>
                            <a:rPr lang="en-US" altLang="zh-CN" b="0" i="1" smtClean="0">
                              <a:latin typeface="Cambria Math" panose="02040503050406030204" pitchFamily="18" charset="0"/>
                            </a:rPr>
                            <m:t> </m:t>
                          </m:r>
                          <m:r>
                            <a:rPr lang="en-US" altLang="zh-CN" b="0" i="1" smtClean="0">
                              <a:latin typeface="Cambria Math" panose="02040503050406030204" pitchFamily="18" charset="0"/>
                            </a:rPr>
                            <m:t>𝑎𝑝𝑝𝑒𝑎𝑟𝑠</m:t>
                          </m:r>
                          <m:r>
                            <a:rPr lang="en-US" altLang="zh-CN" b="0" i="1" smtClean="0">
                              <a:latin typeface="Cambria Math" panose="02040503050406030204" pitchFamily="18" charset="0"/>
                            </a:rPr>
                            <m:t> </m:t>
                          </m:r>
                          <m:r>
                            <a:rPr lang="en-US" altLang="zh-CN" b="0" i="1" smtClean="0">
                              <a:latin typeface="Cambria Math" panose="02040503050406030204" pitchFamily="18" charset="0"/>
                            </a:rPr>
                            <m:t>𝑖𝑛</m:t>
                          </m:r>
                          <m:r>
                            <a:rPr lang="en-US" altLang="zh-CN" b="0" i="1" smtClean="0">
                              <a:latin typeface="Cambria Math" panose="02040503050406030204" pitchFamily="18" charset="0"/>
                            </a:rPr>
                            <m:t> </m:t>
                          </m:r>
                          <m:r>
                            <a:rPr lang="en-US" altLang="zh-CN" b="0" i="1" smtClean="0">
                              <a:latin typeface="Cambria Math" panose="02040503050406030204" pitchFamily="18" charset="0"/>
                            </a:rPr>
                            <m:t>𝑑𝑜𝑐𝑢𝑚𝑒𝑛𝑡</m:t>
                          </m:r>
                          <m:r>
                            <a:rPr lang="en-US" altLang="zh-CN" b="0" i="1" smtClean="0">
                              <a:latin typeface="Cambria Math" panose="02040503050406030204" pitchFamily="18" charset="0"/>
                            </a:rPr>
                            <m:t> </m:t>
                          </m:r>
                          <m:r>
                            <a:rPr lang="en-US" altLang="zh-CN" b="0" i="1" smtClean="0">
                              <a:solidFill>
                                <a:srgbClr val="FF0000"/>
                              </a:solidFill>
                              <a:latin typeface="Cambria Math" panose="02040503050406030204" pitchFamily="18" charset="0"/>
                            </a:rPr>
                            <m:t>𝑑</m:t>
                          </m:r>
                        </m:num>
                        <m:den>
                          <m:r>
                            <a:rPr lang="en-US" altLang="zh-CN" b="0" i="1" smtClean="0">
                              <a:latin typeface="Cambria Math" panose="02040503050406030204" pitchFamily="18" charset="0"/>
                            </a:rPr>
                            <m:t>𝑇𝑜𝑡𝑎𝑙</m:t>
                          </m:r>
                          <m:r>
                            <a:rPr lang="en-US" altLang="zh-CN" b="0" i="1" smtClean="0">
                              <a:latin typeface="Cambria Math" panose="02040503050406030204" pitchFamily="18" charset="0"/>
                            </a:rPr>
                            <m:t> </m:t>
                          </m:r>
                          <m:r>
                            <a:rPr lang="en-US" altLang="zh-CN" b="0" i="1" smtClean="0">
                              <a:latin typeface="Cambria Math" panose="02040503050406030204" pitchFamily="18" charset="0"/>
                            </a:rPr>
                            <m:t>𝑛𝑢𝑚𝑏𝑒𝑟</m:t>
                          </m:r>
                          <m:r>
                            <a:rPr lang="en-US" altLang="zh-CN" b="0" i="1" smtClean="0">
                              <a:latin typeface="Cambria Math" panose="02040503050406030204" pitchFamily="18" charset="0"/>
                            </a:rPr>
                            <m:t> </m:t>
                          </m:r>
                          <m:r>
                            <a:rPr lang="en-US" altLang="zh-CN" b="0" i="1" smtClean="0">
                              <a:latin typeface="Cambria Math" panose="02040503050406030204" pitchFamily="18" charset="0"/>
                            </a:rPr>
                            <m:t>𝑜𝑓</m:t>
                          </m:r>
                          <m:r>
                            <a:rPr lang="en-US" altLang="zh-CN" b="0" i="1" smtClean="0">
                              <a:latin typeface="Cambria Math" panose="02040503050406030204" pitchFamily="18" charset="0"/>
                            </a:rPr>
                            <m:t> </m:t>
                          </m:r>
                          <m:r>
                            <a:rPr lang="en-US" altLang="zh-CN" b="0" i="1" smtClean="0">
                              <a:latin typeface="Cambria Math" panose="02040503050406030204" pitchFamily="18" charset="0"/>
                            </a:rPr>
                            <m:t>𝑡𝑒𝑟𝑚𝑠</m:t>
                          </m:r>
                          <m:r>
                            <a:rPr lang="en-US" altLang="zh-CN" b="0" i="1" smtClean="0">
                              <a:latin typeface="Cambria Math" panose="02040503050406030204" pitchFamily="18" charset="0"/>
                            </a:rPr>
                            <m:t> </m:t>
                          </m:r>
                          <m:r>
                            <a:rPr lang="en-US" altLang="zh-CN" b="0" i="1" smtClean="0">
                              <a:latin typeface="Cambria Math" panose="02040503050406030204" pitchFamily="18" charset="0"/>
                            </a:rPr>
                            <m:t>𝑖𝑛</m:t>
                          </m:r>
                          <m:r>
                            <a:rPr lang="en-US" altLang="zh-CN" b="0" i="1" smtClean="0">
                              <a:latin typeface="Cambria Math" panose="02040503050406030204" pitchFamily="18" charset="0"/>
                            </a:rPr>
                            <m:t> </m:t>
                          </m:r>
                          <m:r>
                            <a:rPr lang="en-US" altLang="zh-CN" b="0" i="1" smtClean="0">
                              <a:latin typeface="Cambria Math" panose="02040503050406030204" pitchFamily="18" charset="0"/>
                            </a:rPr>
                            <m:t>𝑑𝑜𝑐𝑢𝑚𝑒𝑛𝑡</m:t>
                          </m:r>
                          <m:r>
                            <a:rPr lang="en-US" altLang="zh-CN" b="0" i="1" smtClean="0">
                              <a:latin typeface="Cambria Math" panose="02040503050406030204" pitchFamily="18" charset="0"/>
                            </a:rPr>
                            <m:t> </m:t>
                          </m:r>
                          <m:r>
                            <a:rPr lang="en-US" altLang="zh-CN" b="0" i="1" smtClean="0">
                              <a:solidFill>
                                <a:srgbClr val="FF0000"/>
                              </a:solidFill>
                              <a:latin typeface="Cambria Math" panose="02040503050406030204" pitchFamily="18" charset="0"/>
                            </a:rPr>
                            <m:t>𝑑</m:t>
                          </m:r>
                        </m:den>
                      </m:f>
                    </m:oMath>
                  </m:oMathPara>
                </a14:m>
                <a:endParaRPr lang="zh-CN" altLang="en-US" dirty="0"/>
              </a:p>
            </p:txBody>
          </p:sp>
        </mc:Choice>
        <mc:Fallback xmlns="">
          <p:sp>
            <p:nvSpPr>
              <p:cNvPr id="7" name="文本框 6">
                <a:extLst>
                  <a:ext uri="{FF2B5EF4-FFF2-40B4-BE49-F238E27FC236}">
                    <a16:creationId xmlns:a16="http://schemas.microsoft.com/office/drawing/2014/main" id="{DCBBFF32-F7EC-8F72-7F06-C0D69C7EC826}"/>
                  </a:ext>
                </a:extLst>
              </p:cNvPr>
              <p:cNvSpPr txBox="1">
                <a:spLocks noRot="1" noChangeAspect="1" noMove="1" noResize="1" noEditPoints="1" noAdjustHandles="1" noChangeArrowheads="1" noChangeShapeType="1" noTextEdit="1"/>
              </p:cNvSpPr>
              <p:nvPr/>
            </p:nvSpPr>
            <p:spPr>
              <a:xfrm>
                <a:off x="2680020" y="4421620"/>
                <a:ext cx="6109172" cy="575157"/>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C3222425-ACE6-D7ED-0E50-CF0C8BB23C06}"/>
                  </a:ext>
                </a:extLst>
              </p:cNvPr>
              <p:cNvSpPr txBox="1"/>
              <p:nvPr/>
            </p:nvSpPr>
            <p:spPr>
              <a:xfrm>
                <a:off x="2680020" y="5137265"/>
                <a:ext cx="5767926" cy="6808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𝐼𝐷𝐹</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i="1">
                          <a:latin typeface="Cambria Math" panose="02040503050406030204" pitchFamily="18" charset="0"/>
                        </a:rPr>
                        <m:t>=</m:t>
                      </m:r>
                      <m:r>
                        <m:rPr>
                          <m:sty m:val="p"/>
                        </m:rPr>
                        <a:rPr lang="en-US" altLang="zh-CN" i="0">
                          <a:latin typeface="Cambria Math" panose="02040503050406030204" pitchFamily="18" charset="0"/>
                        </a:rPr>
                        <m:t>log</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i="1">
                              <a:latin typeface="Cambria Math" panose="02040503050406030204" pitchFamily="18" charset="0"/>
                            </a:rPr>
                            <m:t>𝑇𝑜𝑡𝑎𝑙</m:t>
                          </m:r>
                          <m:r>
                            <a:rPr lang="en-US" altLang="zh-CN" i="1">
                              <a:latin typeface="Cambria Math" panose="02040503050406030204" pitchFamily="18" charset="0"/>
                            </a:rPr>
                            <m:t> </m:t>
                          </m:r>
                          <m:r>
                            <a:rPr lang="en-US" altLang="zh-CN" i="1">
                              <a:latin typeface="Cambria Math" panose="02040503050406030204" pitchFamily="18" charset="0"/>
                            </a:rPr>
                            <m:t>𝑛𝑢𝑚𝑏𝑒𝑟</m:t>
                          </m:r>
                          <m:r>
                            <a:rPr lang="en-US" altLang="zh-CN" i="1">
                              <a:latin typeface="Cambria Math" panose="02040503050406030204" pitchFamily="18" charset="0"/>
                            </a:rPr>
                            <m:t> </m:t>
                          </m:r>
                          <m:r>
                            <a:rPr lang="en-US" altLang="zh-CN" i="1">
                              <a:latin typeface="Cambria Math" panose="02040503050406030204" pitchFamily="18" charset="0"/>
                            </a:rPr>
                            <m:t>𝑜𝑓</m:t>
                          </m:r>
                          <m:r>
                            <a:rPr lang="en-US" altLang="zh-CN" i="1">
                              <a:latin typeface="Cambria Math" panose="02040503050406030204" pitchFamily="18" charset="0"/>
                            </a:rPr>
                            <m:t> </m:t>
                          </m:r>
                          <m:r>
                            <a:rPr lang="en-US" altLang="zh-CN" i="1">
                              <a:latin typeface="Cambria Math" panose="02040503050406030204" pitchFamily="18" charset="0"/>
                            </a:rPr>
                            <m:t>𝑑𝑜𝑐𝑢𝑚𝑒𝑛𝑡𝑠</m:t>
                          </m:r>
                        </m:num>
                        <m:den>
                          <m:r>
                            <a:rPr lang="en-US" altLang="zh-CN" i="1">
                              <a:latin typeface="Cambria Math" panose="02040503050406030204" pitchFamily="18" charset="0"/>
                            </a:rPr>
                            <m:t>𝑁𝑢𝑚𝑏𝑒𝑟</m:t>
                          </m:r>
                          <m:r>
                            <a:rPr lang="en-US" altLang="zh-CN" i="1">
                              <a:latin typeface="Cambria Math" panose="02040503050406030204" pitchFamily="18" charset="0"/>
                            </a:rPr>
                            <m:t> </m:t>
                          </m:r>
                          <m:r>
                            <a:rPr lang="en-US" altLang="zh-CN" i="1">
                              <a:latin typeface="Cambria Math" panose="02040503050406030204" pitchFamily="18" charset="0"/>
                            </a:rPr>
                            <m:t>𝑜𝑓</m:t>
                          </m:r>
                          <m:r>
                            <a:rPr lang="en-US" altLang="zh-CN" i="1">
                              <a:latin typeface="Cambria Math" panose="02040503050406030204" pitchFamily="18" charset="0"/>
                            </a:rPr>
                            <m:t> </m:t>
                          </m:r>
                          <m:r>
                            <a:rPr lang="en-US" altLang="zh-CN" i="1">
                              <a:latin typeface="Cambria Math" panose="02040503050406030204" pitchFamily="18" charset="0"/>
                            </a:rPr>
                            <m:t>𝑑𝑜𝑐𝑢𝑚𝑒𝑛𝑡𝑠</m:t>
                          </m:r>
                          <m:r>
                            <a:rPr lang="en-US" altLang="zh-CN" i="1">
                              <a:latin typeface="Cambria Math" panose="02040503050406030204" pitchFamily="18" charset="0"/>
                            </a:rPr>
                            <m:t> </m:t>
                          </m:r>
                          <m:r>
                            <a:rPr lang="en-US" altLang="zh-CN" i="1">
                              <a:latin typeface="Cambria Math" panose="02040503050406030204" pitchFamily="18" charset="0"/>
                            </a:rPr>
                            <m:t>𝑐𝑜𝑛𝑡𝑎𝑖𝑛𝑖𝑛𝑔</m:t>
                          </m:r>
                          <m:r>
                            <a:rPr lang="en-US" altLang="zh-CN" i="1">
                              <a:latin typeface="Cambria Math" panose="02040503050406030204" pitchFamily="18" charset="0"/>
                            </a:rPr>
                            <m:t> </m:t>
                          </m:r>
                          <m:r>
                            <a:rPr lang="en-US" altLang="zh-CN" i="1">
                              <a:latin typeface="Cambria Math" panose="02040503050406030204" pitchFamily="18" charset="0"/>
                            </a:rPr>
                            <m:t>𝑡𝑒𝑟𝑚</m:t>
                          </m:r>
                          <m:r>
                            <a:rPr lang="en-US" altLang="zh-CN" i="1">
                              <a:latin typeface="Cambria Math" panose="02040503050406030204" pitchFamily="18" charset="0"/>
                            </a:rPr>
                            <m:t> </m:t>
                          </m:r>
                          <m:r>
                            <a:rPr lang="en-US" altLang="zh-CN" i="1" smtClean="0">
                              <a:solidFill>
                                <a:srgbClr val="FF0000"/>
                              </a:solidFill>
                              <a:latin typeface="Cambria Math" panose="02040503050406030204" pitchFamily="18" charset="0"/>
                            </a:rPr>
                            <m:t>𝑡</m:t>
                          </m:r>
                        </m:den>
                      </m:f>
                      <m:r>
                        <a:rPr lang="en-US" altLang="zh-CN" b="0" i="1" smtClean="0">
                          <a:latin typeface="Cambria Math" panose="02040503050406030204" pitchFamily="18" charset="0"/>
                        </a:rPr>
                        <m:t>)</m:t>
                      </m:r>
                    </m:oMath>
                  </m:oMathPara>
                </a14:m>
                <a:endParaRPr lang="zh-CN" altLang="en-US" dirty="0"/>
              </a:p>
            </p:txBody>
          </p:sp>
        </mc:Choice>
        <mc:Fallback xmlns="">
          <p:sp>
            <p:nvSpPr>
              <p:cNvPr id="8" name="文本框 7">
                <a:extLst>
                  <a:ext uri="{FF2B5EF4-FFF2-40B4-BE49-F238E27FC236}">
                    <a16:creationId xmlns:a16="http://schemas.microsoft.com/office/drawing/2014/main" id="{C3222425-ACE6-D7ED-0E50-CF0C8BB23C06}"/>
                  </a:ext>
                </a:extLst>
              </p:cNvPr>
              <p:cNvSpPr txBox="1">
                <a:spLocks noRot="1" noChangeAspect="1" noMove="1" noResize="1" noEditPoints="1" noAdjustHandles="1" noChangeArrowheads="1" noChangeShapeType="1" noTextEdit="1"/>
              </p:cNvSpPr>
              <p:nvPr/>
            </p:nvSpPr>
            <p:spPr>
              <a:xfrm>
                <a:off x="2680020" y="5137265"/>
                <a:ext cx="5767926" cy="680892"/>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561342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C23E757-044C-BBD2-A3CF-EF3EA9CD4019}"/>
              </a:ext>
            </a:extLst>
          </p:cNvPr>
          <p:cNvSpPr txBox="1"/>
          <p:nvPr/>
        </p:nvSpPr>
        <p:spPr>
          <a:xfrm>
            <a:off x="250277" y="1783205"/>
            <a:ext cx="11941723" cy="5016758"/>
          </a:xfrm>
          <a:prstGeom prst="rect">
            <a:avLst/>
          </a:prstGeom>
          <a:noFill/>
        </p:spPr>
        <p:txBody>
          <a:bodyPr wrap="square">
            <a:spAutoFit/>
          </a:bodyPr>
          <a:lstStyle/>
          <a:p>
            <a:r>
              <a:rPr lang="en-US" altLang="zh-CN" sz="2000" b="1" dirty="0">
                <a:latin typeface="Cambria Math" panose="02040503050406030204" pitchFamily="18" charset="0"/>
                <a:ea typeface="Cambria Math" panose="02040503050406030204" pitchFamily="18" charset="0"/>
              </a:rPr>
              <a:t>Example 1: Basic Document Ranking</a:t>
            </a:r>
          </a:p>
          <a:p>
            <a:endParaRPr lang="en-US" altLang="zh-CN" sz="2000" b="1" dirty="0">
              <a:latin typeface="Cambria Math" panose="02040503050406030204" pitchFamily="18" charset="0"/>
              <a:ea typeface="Cambria Math" panose="02040503050406030204" pitchFamily="18" charset="0"/>
            </a:endParaRPr>
          </a:p>
          <a:p>
            <a:r>
              <a:rPr lang="en-US" altLang="zh-CN" sz="2000" b="1" dirty="0">
                <a:latin typeface="Cambria Math" panose="02040503050406030204" pitchFamily="18" charset="0"/>
                <a:ea typeface="Cambria Math" panose="02040503050406030204" pitchFamily="18" charset="0"/>
              </a:rPr>
              <a:t>Documents:</a:t>
            </a:r>
          </a:p>
          <a:p>
            <a:r>
              <a:rPr lang="en-US" altLang="zh-CN" sz="2000" dirty="0">
                <a:latin typeface="Cambria Math" panose="02040503050406030204" pitchFamily="18" charset="0"/>
                <a:ea typeface="Cambria Math" panose="02040503050406030204" pitchFamily="18" charset="0"/>
              </a:rPr>
              <a:t>Document 1: "Machine learning is a field of artificial intelligence.“</a:t>
            </a:r>
          </a:p>
          <a:p>
            <a:r>
              <a:rPr lang="en-US" altLang="zh-CN" sz="2000" dirty="0">
                <a:latin typeface="Cambria Math" panose="02040503050406030204" pitchFamily="18" charset="0"/>
                <a:ea typeface="Cambria Math" panose="02040503050406030204" pitchFamily="18" charset="0"/>
              </a:rPr>
              <a:t>Document 2: "Machine learning can help improve artificial intelligence.“</a:t>
            </a:r>
          </a:p>
          <a:p>
            <a:r>
              <a:rPr lang="en-US" altLang="zh-CN" sz="2000" dirty="0">
                <a:latin typeface="Cambria Math" panose="02040503050406030204" pitchFamily="18" charset="0"/>
                <a:ea typeface="Cambria Math" panose="02040503050406030204" pitchFamily="18" charset="0"/>
              </a:rPr>
              <a:t>Document 3: "Artificial intelligence and machine learning are closely related.“</a:t>
            </a:r>
          </a:p>
          <a:p>
            <a:r>
              <a:rPr lang="en-US" altLang="zh-CN" sz="2000" b="1" dirty="0">
                <a:latin typeface="Cambria Math" panose="02040503050406030204" pitchFamily="18" charset="0"/>
                <a:ea typeface="Cambria Math" panose="02040503050406030204" pitchFamily="18" charset="0"/>
              </a:rPr>
              <a:t>Query</a:t>
            </a:r>
            <a:r>
              <a:rPr lang="en-US" altLang="zh-CN" sz="2000" dirty="0">
                <a:latin typeface="Cambria Math" panose="02040503050406030204" pitchFamily="18" charset="0"/>
                <a:ea typeface="Cambria Math" panose="02040503050406030204" pitchFamily="18" charset="0"/>
              </a:rPr>
              <a:t>: "machine learning“</a:t>
            </a:r>
          </a:p>
          <a:p>
            <a:endParaRPr lang="en-US" altLang="zh-CN" sz="2000" dirty="0">
              <a:latin typeface="Cambria Math" panose="02040503050406030204" pitchFamily="18" charset="0"/>
              <a:ea typeface="Cambria Math" panose="02040503050406030204" pitchFamily="18" charset="0"/>
            </a:endParaRPr>
          </a:p>
          <a:p>
            <a:r>
              <a:rPr lang="en-US" altLang="zh-CN" sz="2000" b="1" dirty="0">
                <a:latin typeface="Cambria Math" panose="02040503050406030204" pitchFamily="18" charset="0"/>
                <a:ea typeface="Cambria Math" panose="02040503050406030204" pitchFamily="18" charset="0"/>
              </a:rPr>
              <a:t>Step 1: Compute TF (Term Frequency)</a:t>
            </a:r>
          </a:p>
          <a:p>
            <a:r>
              <a:rPr lang="en-US" altLang="zh-CN" sz="2000" dirty="0">
                <a:latin typeface="Cambria Math" panose="02040503050406030204" pitchFamily="18" charset="0"/>
                <a:ea typeface="Cambria Math" panose="02040503050406030204" pitchFamily="18" charset="0"/>
              </a:rPr>
              <a:t>For the term "machine learning," we calculate the term frequency in each document:</a:t>
            </a:r>
          </a:p>
          <a:p>
            <a:pPr marL="342900" indent="-342900">
              <a:buFont typeface="Arial" panose="020B0604020202020204" pitchFamily="34" charset="0"/>
              <a:buChar char="•"/>
            </a:pPr>
            <a:r>
              <a:rPr lang="en-US" altLang="zh-CN" sz="2000" dirty="0">
                <a:latin typeface="Cambria Math" panose="02040503050406030204" pitchFamily="18" charset="0"/>
                <a:ea typeface="Cambria Math" panose="02040503050406030204" pitchFamily="18" charset="0"/>
              </a:rPr>
              <a:t>Document 1: "machine" appears 1 time, "learning" appears 1 time → TF("machine", D1) = 1/8, TF("learning", D1) = 1/8</a:t>
            </a:r>
          </a:p>
          <a:p>
            <a:pPr marL="342900" indent="-342900">
              <a:buFont typeface="Arial" panose="020B0604020202020204" pitchFamily="34" charset="0"/>
              <a:buChar char="•"/>
            </a:pPr>
            <a:r>
              <a:rPr lang="en-US" altLang="zh-CN" sz="2000" dirty="0">
                <a:latin typeface="Cambria Math" panose="02040503050406030204" pitchFamily="18" charset="0"/>
                <a:ea typeface="Cambria Math" panose="02040503050406030204" pitchFamily="18" charset="0"/>
              </a:rPr>
              <a:t>Document 2: "machine" appears 1 time, "learning" appears 1 time → TF("machine", D2) = 1/7, TF("learning", D2) = 1/7</a:t>
            </a:r>
          </a:p>
          <a:p>
            <a:pPr marL="342900" indent="-342900">
              <a:buFont typeface="Arial" panose="020B0604020202020204" pitchFamily="34" charset="0"/>
              <a:buChar char="•"/>
            </a:pPr>
            <a:r>
              <a:rPr lang="en-US" altLang="zh-CN" sz="2000" dirty="0">
                <a:latin typeface="Cambria Math" panose="02040503050406030204" pitchFamily="18" charset="0"/>
                <a:ea typeface="Cambria Math" panose="02040503050406030204" pitchFamily="18" charset="0"/>
              </a:rPr>
              <a:t>Document 3: "machine" appears 1 time, "learning" appears 1 time → TF("machine", D3) = 1/8, TF("learning", D3) = 1/8</a:t>
            </a:r>
          </a:p>
        </p:txBody>
      </p:sp>
      <p:sp>
        <p:nvSpPr>
          <p:cNvPr id="6" name="文本框 5">
            <a:extLst>
              <a:ext uri="{FF2B5EF4-FFF2-40B4-BE49-F238E27FC236}">
                <a16:creationId xmlns:a16="http://schemas.microsoft.com/office/drawing/2014/main" id="{7CEFC82D-3941-1B65-539B-0D828ABD4D05}"/>
              </a:ext>
            </a:extLst>
          </p:cNvPr>
          <p:cNvSpPr txBox="1"/>
          <p:nvPr/>
        </p:nvSpPr>
        <p:spPr>
          <a:xfrm>
            <a:off x="472966" y="520262"/>
            <a:ext cx="4698979" cy="461665"/>
          </a:xfrm>
          <a:prstGeom prst="rect">
            <a:avLst/>
          </a:prstGeom>
          <a:noFill/>
        </p:spPr>
        <p:txBody>
          <a:bodyPr wrap="none" rtlCol="0">
            <a:spAutoFit/>
          </a:bodyPr>
          <a:lstStyle/>
          <a:p>
            <a:r>
              <a:rPr lang="en-US" altLang="zh-CN" sz="2400" b="1" dirty="0">
                <a:latin typeface="Cambria Math" panose="02040503050406030204" pitchFamily="18" charset="0"/>
                <a:ea typeface="Cambria Math" panose="02040503050406030204" pitchFamily="18" charset="0"/>
              </a:rPr>
              <a:t>Retrieval Base Question Answering</a:t>
            </a:r>
          </a:p>
        </p:txBody>
      </p:sp>
    </p:spTree>
    <p:extLst>
      <p:ext uri="{BB962C8B-B14F-4D97-AF65-F5344CB8AC3E}">
        <p14:creationId xmlns:p14="http://schemas.microsoft.com/office/powerpoint/2010/main" val="28278845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C23E757-044C-BBD2-A3CF-EF3EA9CD4019}"/>
              </a:ext>
            </a:extLst>
          </p:cNvPr>
          <p:cNvSpPr txBox="1"/>
          <p:nvPr/>
        </p:nvSpPr>
        <p:spPr>
          <a:xfrm>
            <a:off x="250277" y="1783205"/>
            <a:ext cx="11941723" cy="5016758"/>
          </a:xfrm>
          <a:prstGeom prst="rect">
            <a:avLst/>
          </a:prstGeom>
          <a:noFill/>
        </p:spPr>
        <p:txBody>
          <a:bodyPr wrap="square">
            <a:spAutoFit/>
          </a:bodyPr>
          <a:lstStyle/>
          <a:p>
            <a:r>
              <a:rPr lang="en-US" altLang="zh-CN" sz="2000" b="1" dirty="0">
                <a:latin typeface="Cambria Math" panose="02040503050406030204" pitchFamily="18" charset="0"/>
                <a:ea typeface="Cambria Math" panose="02040503050406030204" pitchFamily="18" charset="0"/>
              </a:rPr>
              <a:t>Example 1: Basic Document Ranking</a:t>
            </a:r>
          </a:p>
          <a:p>
            <a:endParaRPr lang="en-US" altLang="zh-CN" sz="2000" b="1" dirty="0">
              <a:latin typeface="Cambria Math" panose="02040503050406030204" pitchFamily="18" charset="0"/>
              <a:ea typeface="Cambria Math" panose="02040503050406030204" pitchFamily="18" charset="0"/>
            </a:endParaRPr>
          </a:p>
          <a:p>
            <a:r>
              <a:rPr lang="en-US" altLang="zh-CN" sz="2000" b="1" dirty="0">
                <a:latin typeface="Cambria Math" panose="02040503050406030204" pitchFamily="18" charset="0"/>
                <a:ea typeface="Cambria Math" panose="02040503050406030204" pitchFamily="18" charset="0"/>
              </a:rPr>
              <a:t>Step 2: Compute IDF (Inverse Document Frequency)</a:t>
            </a:r>
          </a:p>
          <a:p>
            <a:r>
              <a:rPr lang="en-US" altLang="zh-CN" sz="2000" dirty="0">
                <a:latin typeface="Cambria Math" panose="02040503050406030204" pitchFamily="18" charset="0"/>
                <a:ea typeface="Cambria Math" panose="02040503050406030204" pitchFamily="18" charset="0"/>
              </a:rPr>
              <a:t>Assume we have a total of 3 documents.</a:t>
            </a:r>
          </a:p>
          <a:p>
            <a:pPr marL="342900" indent="-342900">
              <a:buFont typeface="Arial" panose="020B0604020202020204" pitchFamily="34" charset="0"/>
              <a:buChar char="•"/>
            </a:pPr>
            <a:r>
              <a:rPr lang="en-US" altLang="zh-CN" sz="2000" dirty="0">
                <a:latin typeface="Cambria Math" panose="02040503050406030204" pitchFamily="18" charset="0"/>
                <a:ea typeface="Cambria Math" panose="02040503050406030204" pitchFamily="18" charset="0"/>
              </a:rPr>
              <a:t>IDF("machine") = log(3 / 3) = 0 (since "machine" appears in all documents)</a:t>
            </a:r>
          </a:p>
          <a:p>
            <a:pPr marL="342900" indent="-342900">
              <a:buFont typeface="Arial" panose="020B0604020202020204" pitchFamily="34" charset="0"/>
              <a:buChar char="•"/>
            </a:pPr>
            <a:r>
              <a:rPr lang="en-US" altLang="zh-CN" sz="2000" dirty="0">
                <a:latin typeface="Cambria Math" panose="02040503050406030204" pitchFamily="18" charset="0"/>
                <a:ea typeface="Cambria Math" panose="02040503050406030204" pitchFamily="18" charset="0"/>
              </a:rPr>
              <a:t>IDF("learning") = log(3 / 3) = 0 (since "learning" appears in all documents)</a:t>
            </a:r>
          </a:p>
          <a:p>
            <a:pPr marL="342900" indent="-342900">
              <a:buFont typeface="Arial" panose="020B0604020202020204" pitchFamily="34" charset="0"/>
              <a:buChar char="•"/>
            </a:pPr>
            <a:endParaRPr lang="en-US" altLang="zh-CN" sz="2000" dirty="0">
              <a:latin typeface="Cambria Math" panose="02040503050406030204" pitchFamily="18" charset="0"/>
              <a:ea typeface="Cambria Math" panose="02040503050406030204" pitchFamily="18" charset="0"/>
            </a:endParaRPr>
          </a:p>
          <a:p>
            <a:r>
              <a:rPr lang="en-US" altLang="zh-CN" sz="2000" b="1" dirty="0">
                <a:latin typeface="Cambria Math" panose="02040503050406030204" pitchFamily="18" charset="0"/>
                <a:ea typeface="Cambria Math" panose="02040503050406030204" pitchFamily="18" charset="0"/>
              </a:rPr>
              <a:t>Step 3: Compute TF-IDF</a:t>
            </a:r>
          </a:p>
          <a:p>
            <a:r>
              <a:rPr lang="en-US" altLang="zh-CN" sz="2000" dirty="0">
                <a:latin typeface="Cambria Math" panose="02040503050406030204" pitchFamily="18" charset="0"/>
                <a:ea typeface="Cambria Math" panose="02040503050406030204" pitchFamily="18" charset="0"/>
              </a:rPr>
              <a:t>Since the IDF values are 0 for both terms, the TF-IDF for each document will also be 0 for these terms. This indicates that the terms are too common to be considered important.</a:t>
            </a:r>
          </a:p>
          <a:p>
            <a:endParaRPr lang="en-US" altLang="zh-CN" sz="2000" dirty="0">
              <a:latin typeface="Cambria Math" panose="02040503050406030204" pitchFamily="18" charset="0"/>
              <a:ea typeface="Cambria Math" panose="02040503050406030204" pitchFamily="18" charset="0"/>
            </a:endParaRPr>
          </a:p>
          <a:p>
            <a:r>
              <a:rPr lang="en-US" altLang="zh-CN" sz="2000" dirty="0">
                <a:latin typeface="Cambria Math" panose="02040503050406030204" pitchFamily="18" charset="0"/>
                <a:ea typeface="Cambria Math" panose="02040503050406030204" pitchFamily="18" charset="0"/>
              </a:rPr>
              <a:t>TF-IDF relies on both term frequency and inverse document frequency. If a term appears in all documents, its IDF becomes 0, resulting in a low TF-IDF score, indicating that it is not useful for distinguishing the relevance of documents.</a:t>
            </a:r>
          </a:p>
          <a:p>
            <a:r>
              <a:rPr lang="en-US" altLang="zh-CN" sz="2000" dirty="0">
                <a:latin typeface="Cambria Math" panose="02040503050406030204" pitchFamily="18" charset="0"/>
                <a:ea typeface="Cambria Math" panose="02040503050406030204" pitchFamily="18" charset="0"/>
              </a:rPr>
              <a:t>This is why it's important to have a balance between the frequency of the term in a document and its rarity across the whole corpus.</a:t>
            </a:r>
          </a:p>
        </p:txBody>
      </p:sp>
      <p:sp>
        <p:nvSpPr>
          <p:cNvPr id="6" name="文本框 5">
            <a:extLst>
              <a:ext uri="{FF2B5EF4-FFF2-40B4-BE49-F238E27FC236}">
                <a16:creationId xmlns:a16="http://schemas.microsoft.com/office/drawing/2014/main" id="{7CEFC82D-3941-1B65-539B-0D828ABD4D05}"/>
              </a:ext>
            </a:extLst>
          </p:cNvPr>
          <p:cNvSpPr txBox="1"/>
          <p:nvPr/>
        </p:nvSpPr>
        <p:spPr>
          <a:xfrm>
            <a:off x="472966" y="520262"/>
            <a:ext cx="4698979" cy="461665"/>
          </a:xfrm>
          <a:prstGeom prst="rect">
            <a:avLst/>
          </a:prstGeom>
          <a:noFill/>
        </p:spPr>
        <p:txBody>
          <a:bodyPr wrap="none" rtlCol="0">
            <a:spAutoFit/>
          </a:bodyPr>
          <a:lstStyle/>
          <a:p>
            <a:r>
              <a:rPr lang="en-US" altLang="zh-CN" sz="2400" b="1" dirty="0">
                <a:latin typeface="Cambria Math" panose="02040503050406030204" pitchFamily="18" charset="0"/>
                <a:ea typeface="Cambria Math" panose="02040503050406030204" pitchFamily="18" charset="0"/>
              </a:rPr>
              <a:t>Retrieval Base Question Answering</a:t>
            </a:r>
          </a:p>
        </p:txBody>
      </p:sp>
    </p:spTree>
    <p:extLst>
      <p:ext uri="{BB962C8B-B14F-4D97-AF65-F5344CB8AC3E}">
        <p14:creationId xmlns:p14="http://schemas.microsoft.com/office/powerpoint/2010/main" val="30980275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reak Time Concept With Classic Alarm Clock Stock Photo - Download Image  Now - Taking A Break, Weekend Activities, Working - iStock">
            <a:extLst>
              <a:ext uri="{FF2B5EF4-FFF2-40B4-BE49-F238E27FC236}">
                <a16:creationId xmlns:a16="http://schemas.microsoft.com/office/drawing/2014/main" id="{51998B03-572B-F61E-B2F3-D878C5571E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3069" y="987046"/>
            <a:ext cx="7325862" cy="48839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87088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C23E757-044C-BBD2-A3CF-EF3EA9CD4019}"/>
              </a:ext>
            </a:extLst>
          </p:cNvPr>
          <p:cNvSpPr txBox="1"/>
          <p:nvPr/>
        </p:nvSpPr>
        <p:spPr>
          <a:xfrm>
            <a:off x="250277" y="1783205"/>
            <a:ext cx="11941723" cy="4708981"/>
          </a:xfrm>
          <a:prstGeom prst="rect">
            <a:avLst/>
          </a:prstGeom>
          <a:noFill/>
        </p:spPr>
        <p:txBody>
          <a:bodyPr wrap="square">
            <a:spAutoFit/>
          </a:bodyPr>
          <a:lstStyle/>
          <a:p>
            <a:r>
              <a:rPr lang="en-US" altLang="zh-CN" sz="2000" b="1" dirty="0">
                <a:latin typeface="Cambria Math" panose="02040503050406030204" pitchFamily="18" charset="0"/>
                <a:ea typeface="Cambria Math" panose="02040503050406030204" pitchFamily="18" charset="0"/>
              </a:rPr>
              <a:t>Example 2: Using TF-IDF for Question Answering</a:t>
            </a:r>
          </a:p>
          <a:p>
            <a:endParaRPr lang="en-US" altLang="zh-CN" sz="2000" b="1" dirty="0">
              <a:latin typeface="Cambria Math" panose="02040503050406030204" pitchFamily="18" charset="0"/>
              <a:ea typeface="Cambria Math" panose="02040503050406030204" pitchFamily="18" charset="0"/>
            </a:endParaRPr>
          </a:p>
          <a:p>
            <a:r>
              <a:rPr lang="en-US" altLang="zh-CN" sz="2000" b="1" dirty="0">
                <a:latin typeface="Cambria Math" panose="02040503050406030204" pitchFamily="18" charset="0"/>
                <a:ea typeface="Cambria Math" panose="02040503050406030204" pitchFamily="18" charset="0"/>
              </a:rPr>
              <a:t>Documents</a:t>
            </a:r>
            <a:r>
              <a:rPr lang="en-US" altLang="zh-CN" sz="2000" dirty="0">
                <a:latin typeface="Cambria Math" panose="02040503050406030204" pitchFamily="18" charset="0"/>
                <a:ea typeface="Cambria Math" panose="02040503050406030204" pitchFamily="18" charset="0"/>
              </a:rPr>
              <a:t>:</a:t>
            </a:r>
          </a:p>
          <a:p>
            <a:pPr marL="342900" indent="-342900">
              <a:buFont typeface="Arial" panose="020B0604020202020204" pitchFamily="34" charset="0"/>
              <a:buChar char="•"/>
            </a:pPr>
            <a:r>
              <a:rPr lang="en-US" altLang="zh-CN" sz="2000" dirty="0">
                <a:latin typeface="Cambria Math" panose="02040503050406030204" pitchFamily="18" charset="0"/>
                <a:ea typeface="Cambria Math" panose="02040503050406030204" pitchFamily="18" charset="0"/>
              </a:rPr>
              <a:t>Document 1: "The capital of France is Paris."</a:t>
            </a:r>
          </a:p>
          <a:p>
            <a:pPr marL="342900" indent="-342900">
              <a:buFont typeface="Arial" panose="020B0604020202020204" pitchFamily="34" charset="0"/>
              <a:buChar char="•"/>
            </a:pPr>
            <a:r>
              <a:rPr lang="en-US" altLang="zh-CN" sz="2000" dirty="0">
                <a:latin typeface="Cambria Math" panose="02040503050406030204" pitchFamily="18" charset="0"/>
                <a:ea typeface="Cambria Math" panose="02040503050406030204" pitchFamily="18" charset="0"/>
              </a:rPr>
              <a:t>Document 2: "The Eiffel Tower is located in Paris, France."</a:t>
            </a:r>
          </a:p>
          <a:p>
            <a:pPr marL="342900" indent="-342900">
              <a:buFont typeface="Arial" panose="020B0604020202020204" pitchFamily="34" charset="0"/>
              <a:buChar char="•"/>
            </a:pPr>
            <a:r>
              <a:rPr lang="en-US" altLang="zh-CN" sz="2000" dirty="0">
                <a:latin typeface="Cambria Math" panose="02040503050406030204" pitchFamily="18" charset="0"/>
                <a:ea typeface="Cambria Math" panose="02040503050406030204" pitchFamily="18" charset="0"/>
              </a:rPr>
              <a:t>Document 3: "Berlin is the capital of Germany.“</a:t>
            </a:r>
          </a:p>
          <a:p>
            <a:pPr marL="342900" indent="-342900">
              <a:buFont typeface="Arial" panose="020B0604020202020204" pitchFamily="34" charset="0"/>
              <a:buChar char="•"/>
            </a:pPr>
            <a:endParaRPr lang="en-US" altLang="zh-CN" sz="2000" dirty="0">
              <a:latin typeface="Cambria Math" panose="02040503050406030204" pitchFamily="18" charset="0"/>
              <a:ea typeface="Cambria Math" panose="02040503050406030204" pitchFamily="18" charset="0"/>
            </a:endParaRPr>
          </a:p>
          <a:p>
            <a:r>
              <a:rPr lang="en-US" altLang="zh-CN" sz="2000" b="1" dirty="0">
                <a:latin typeface="Cambria Math" panose="02040503050406030204" pitchFamily="18" charset="0"/>
                <a:ea typeface="Cambria Math" panose="02040503050406030204" pitchFamily="18" charset="0"/>
              </a:rPr>
              <a:t>Query</a:t>
            </a:r>
            <a:r>
              <a:rPr lang="en-US" altLang="zh-CN" sz="2000" dirty="0">
                <a:latin typeface="Cambria Math" panose="02040503050406030204" pitchFamily="18" charset="0"/>
                <a:ea typeface="Cambria Math" panose="02040503050406030204" pitchFamily="18" charset="0"/>
              </a:rPr>
              <a:t>: "Where is the Eiffel Tower located?“</a:t>
            </a:r>
          </a:p>
          <a:p>
            <a:endParaRPr lang="en-US" altLang="zh-CN" sz="2000" dirty="0">
              <a:latin typeface="Cambria Math" panose="02040503050406030204" pitchFamily="18" charset="0"/>
              <a:ea typeface="Cambria Math" panose="02040503050406030204" pitchFamily="18" charset="0"/>
            </a:endParaRPr>
          </a:p>
          <a:p>
            <a:r>
              <a:rPr lang="en-US" altLang="zh-CN" sz="2000" b="1" dirty="0">
                <a:latin typeface="Cambria Math" panose="02040503050406030204" pitchFamily="18" charset="0"/>
                <a:ea typeface="Cambria Math" panose="02040503050406030204" pitchFamily="18" charset="0"/>
              </a:rPr>
              <a:t>Step 1: Compute TF for the query term in each document</a:t>
            </a:r>
          </a:p>
          <a:p>
            <a:r>
              <a:rPr lang="en-US" altLang="zh-CN" sz="2000" dirty="0">
                <a:latin typeface="Cambria Math" panose="02040503050406030204" pitchFamily="18" charset="0"/>
                <a:ea typeface="Cambria Math" panose="02040503050406030204" pitchFamily="18" charset="0"/>
              </a:rPr>
              <a:t>We break down the query and calculate the frequency of relevant terms in each document. For simplicity, let’s focus on the key terms in the query: "Eiffel," "Tower," "located".</a:t>
            </a:r>
          </a:p>
          <a:p>
            <a:pPr marL="342900" indent="-342900">
              <a:buFont typeface="Arial" panose="020B0604020202020204" pitchFamily="34" charset="0"/>
              <a:buChar char="•"/>
            </a:pPr>
            <a:r>
              <a:rPr lang="en-US" altLang="zh-CN" sz="2000" dirty="0">
                <a:latin typeface="Cambria Math" panose="02040503050406030204" pitchFamily="18" charset="0"/>
                <a:ea typeface="Cambria Math" panose="02040503050406030204" pitchFamily="18" charset="0"/>
              </a:rPr>
              <a:t>Document 1: "Eiffel" = 0, "Tower" = 0, "located" = 0</a:t>
            </a:r>
          </a:p>
          <a:p>
            <a:pPr marL="342900" indent="-342900">
              <a:buFont typeface="Arial" panose="020B0604020202020204" pitchFamily="34" charset="0"/>
              <a:buChar char="•"/>
            </a:pPr>
            <a:r>
              <a:rPr lang="en-US" altLang="zh-CN" sz="2000" dirty="0">
                <a:latin typeface="Cambria Math" panose="02040503050406030204" pitchFamily="18" charset="0"/>
                <a:ea typeface="Cambria Math" panose="02040503050406030204" pitchFamily="18" charset="0"/>
              </a:rPr>
              <a:t>Document 2: "Eiffel" = 1, "Tower" = 1, "located" = 1</a:t>
            </a:r>
          </a:p>
          <a:p>
            <a:pPr marL="342900" indent="-342900">
              <a:buFont typeface="Arial" panose="020B0604020202020204" pitchFamily="34" charset="0"/>
              <a:buChar char="•"/>
            </a:pPr>
            <a:r>
              <a:rPr lang="en-US" altLang="zh-CN" sz="2000" dirty="0">
                <a:latin typeface="Cambria Math" panose="02040503050406030204" pitchFamily="18" charset="0"/>
                <a:ea typeface="Cambria Math" panose="02040503050406030204" pitchFamily="18" charset="0"/>
              </a:rPr>
              <a:t>Document 3: "Eiffel" = 0, "Tower" = 0, "located" = 0</a:t>
            </a:r>
          </a:p>
        </p:txBody>
      </p:sp>
      <p:sp>
        <p:nvSpPr>
          <p:cNvPr id="6" name="文本框 5">
            <a:extLst>
              <a:ext uri="{FF2B5EF4-FFF2-40B4-BE49-F238E27FC236}">
                <a16:creationId xmlns:a16="http://schemas.microsoft.com/office/drawing/2014/main" id="{7CEFC82D-3941-1B65-539B-0D828ABD4D05}"/>
              </a:ext>
            </a:extLst>
          </p:cNvPr>
          <p:cNvSpPr txBox="1"/>
          <p:nvPr/>
        </p:nvSpPr>
        <p:spPr>
          <a:xfrm>
            <a:off x="472966" y="520262"/>
            <a:ext cx="4698979" cy="461665"/>
          </a:xfrm>
          <a:prstGeom prst="rect">
            <a:avLst/>
          </a:prstGeom>
          <a:noFill/>
        </p:spPr>
        <p:txBody>
          <a:bodyPr wrap="none" rtlCol="0">
            <a:spAutoFit/>
          </a:bodyPr>
          <a:lstStyle/>
          <a:p>
            <a:r>
              <a:rPr lang="en-US" altLang="zh-CN" sz="2400" b="1" dirty="0">
                <a:latin typeface="Cambria Math" panose="02040503050406030204" pitchFamily="18" charset="0"/>
                <a:ea typeface="Cambria Math" panose="02040503050406030204" pitchFamily="18" charset="0"/>
              </a:rPr>
              <a:t>Retrieval Base Question Answering</a:t>
            </a:r>
          </a:p>
        </p:txBody>
      </p:sp>
    </p:spTree>
    <p:extLst>
      <p:ext uri="{BB962C8B-B14F-4D97-AF65-F5344CB8AC3E}">
        <p14:creationId xmlns:p14="http://schemas.microsoft.com/office/powerpoint/2010/main" val="412918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019954E-9493-9B7F-6BEF-54837FE903ED}"/>
              </a:ext>
            </a:extLst>
          </p:cNvPr>
          <p:cNvSpPr txBox="1"/>
          <p:nvPr/>
        </p:nvSpPr>
        <p:spPr>
          <a:xfrm>
            <a:off x="415438" y="304973"/>
            <a:ext cx="3787594" cy="523220"/>
          </a:xfrm>
          <a:prstGeom prst="rect">
            <a:avLst/>
          </a:prstGeom>
          <a:noFill/>
        </p:spPr>
        <p:txBody>
          <a:bodyPr wrap="square" rtlCol="0">
            <a:spAutoFit/>
          </a:bodyPr>
          <a:lstStyle/>
          <a:p>
            <a:r>
              <a:rPr lang="en-US" altLang="zh-CN" sz="2800" b="1" dirty="0">
                <a:latin typeface="微软雅黑" panose="020B0503020204020204" pitchFamily="34" charset="-122"/>
                <a:ea typeface="微软雅黑" panose="020B0503020204020204" pitchFamily="34" charset="-122"/>
              </a:rPr>
              <a:t>Outline:</a:t>
            </a:r>
            <a:endParaRPr lang="zh-CN" altLang="en-US" sz="2800" b="1" dirty="0">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A62321C4-ED2A-BE46-1C9F-1B98D367F631}"/>
              </a:ext>
            </a:extLst>
          </p:cNvPr>
          <p:cNvSpPr txBox="1"/>
          <p:nvPr/>
        </p:nvSpPr>
        <p:spPr>
          <a:xfrm>
            <a:off x="569456" y="1101718"/>
            <a:ext cx="11395382" cy="5016758"/>
          </a:xfrm>
          <a:prstGeom prst="rect">
            <a:avLst/>
          </a:prstGeom>
          <a:noFill/>
        </p:spPr>
        <p:txBody>
          <a:bodyPr wrap="square">
            <a:spAutoFit/>
          </a:bodyPr>
          <a:lstStyle/>
          <a:p>
            <a:pPr marL="285750" indent="-285750">
              <a:buFont typeface="Arial" panose="020B0604020202020204" pitchFamily="34" charset="0"/>
              <a:buChar char="•"/>
            </a:pPr>
            <a:r>
              <a:rPr lang="en-US" altLang="zh-CN" sz="2000" b="1" i="1" dirty="0">
                <a:latin typeface="Candara" panose="020E0502030303020204" pitchFamily="34" charset="0"/>
              </a:rPr>
              <a:t>Question Answering</a:t>
            </a:r>
          </a:p>
          <a:p>
            <a:pPr marL="742950" lvl="1" indent="-285750">
              <a:buFont typeface="Arial" panose="020B0604020202020204" pitchFamily="34" charset="0"/>
              <a:buChar char="•"/>
            </a:pPr>
            <a:r>
              <a:rPr lang="en-US" altLang="zh-CN" sz="2000" b="1" i="1" dirty="0">
                <a:latin typeface="Candara" panose="020E0502030303020204" pitchFamily="34" charset="0"/>
              </a:rPr>
              <a:t>Introduction</a:t>
            </a:r>
          </a:p>
          <a:p>
            <a:pPr marL="742950" lvl="1" indent="-285750">
              <a:buFont typeface="Arial" panose="020B0604020202020204" pitchFamily="34" charset="0"/>
              <a:buChar char="•"/>
            </a:pPr>
            <a:r>
              <a:rPr lang="en-US" altLang="zh-CN" sz="2000" b="1" i="1" dirty="0">
                <a:latin typeface="Candara" panose="020E0502030303020204" pitchFamily="34" charset="0"/>
              </a:rPr>
              <a:t>Knowledge Base Question Answering</a:t>
            </a:r>
          </a:p>
          <a:p>
            <a:pPr marL="742950" lvl="1" indent="-285750">
              <a:buFont typeface="Arial" panose="020B0604020202020204" pitchFamily="34" charset="0"/>
              <a:buChar char="•"/>
            </a:pPr>
            <a:r>
              <a:rPr lang="en-US" altLang="zh-CN" sz="2000" b="1" i="1" dirty="0">
                <a:latin typeface="Candara" panose="020E0502030303020204" pitchFamily="34" charset="0"/>
              </a:rPr>
              <a:t>Retrieval Base Question Answering</a:t>
            </a:r>
          </a:p>
          <a:p>
            <a:pPr marL="285750" indent="-285750">
              <a:buFont typeface="Arial" panose="020B0604020202020204" pitchFamily="34" charset="0"/>
              <a:buChar char="•"/>
            </a:pPr>
            <a:endParaRPr lang="en-US" altLang="zh-CN" sz="2000" b="1" i="1" dirty="0">
              <a:latin typeface="Candara" panose="020E0502030303020204" pitchFamily="34" charset="0"/>
            </a:endParaRPr>
          </a:p>
          <a:p>
            <a:pPr marL="285750" indent="-285750">
              <a:buFont typeface="Arial" panose="020B0604020202020204" pitchFamily="34" charset="0"/>
              <a:buChar char="•"/>
            </a:pPr>
            <a:r>
              <a:rPr lang="en-US" altLang="zh-CN" sz="2000" b="1" i="1" dirty="0">
                <a:latin typeface="Candara" panose="020E0502030303020204" pitchFamily="34" charset="0"/>
              </a:rPr>
              <a:t>Retrieval-Augmented Generation (RAG)</a:t>
            </a:r>
          </a:p>
          <a:p>
            <a:pPr marL="742950" lvl="1" indent="-285750">
              <a:buFont typeface="Arial" panose="020B0604020202020204" pitchFamily="34" charset="0"/>
              <a:buChar char="•"/>
            </a:pPr>
            <a:r>
              <a:rPr lang="en-US" altLang="zh-CN" sz="2000" b="1" i="1" dirty="0">
                <a:latin typeface="Candara" panose="020E0502030303020204" pitchFamily="34" charset="0"/>
              </a:rPr>
              <a:t>Limitations of Large Language Model</a:t>
            </a:r>
          </a:p>
          <a:p>
            <a:pPr marL="742950" lvl="1" indent="-285750">
              <a:buFont typeface="Arial" panose="020B0604020202020204" pitchFamily="34" charset="0"/>
              <a:buChar char="•"/>
            </a:pPr>
            <a:r>
              <a:rPr lang="en-US" altLang="zh-CN" sz="2000" b="1" i="1" dirty="0">
                <a:latin typeface="Candara" panose="020E0502030303020204" pitchFamily="34" charset="0"/>
              </a:rPr>
              <a:t>RAG Components</a:t>
            </a:r>
          </a:p>
          <a:p>
            <a:pPr marL="285750" indent="-285750">
              <a:buFont typeface="Arial" panose="020B0604020202020204" pitchFamily="34" charset="0"/>
              <a:buChar char="•"/>
            </a:pPr>
            <a:endParaRPr lang="en-US" altLang="zh-CN" sz="2000" b="1" i="1" dirty="0">
              <a:latin typeface="Candara" panose="020E0502030303020204" pitchFamily="34" charset="0"/>
            </a:endParaRPr>
          </a:p>
          <a:p>
            <a:pPr marL="285750" indent="-285750">
              <a:buFont typeface="Arial" panose="020B0604020202020204" pitchFamily="34" charset="0"/>
              <a:buChar char="•"/>
            </a:pPr>
            <a:r>
              <a:rPr lang="en-US" altLang="zh-CN" sz="2000" b="1" i="1" dirty="0">
                <a:latin typeface="Candara" panose="020E0502030303020204" pitchFamily="34" charset="0"/>
              </a:rPr>
              <a:t>NLP Project</a:t>
            </a:r>
          </a:p>
          <a:p>
            <a:pPr marL="742950" lvl="1" indent="-285750">
              <a:buFont typeface="Arial" panose="020B0604020202020204" pitchFamily="34" charset="0"/>
              <a:buChar char="•"/>
            </a:pPr>
            <a:r>
              <a:rPr lang="en-US" altLang="zh-CN" sz="2000" b="1" i="1" dirty="0">
                <a:latin typeface="Candara" panose="020E0502030303020204" pitchFamily="34" charset="0"/>
              </a:rPr>
              <a:t>Objective</a:t>
            </a:r>
          </a:p>
          <a:p>
            <a:pPr marL="742950" lvl="1" indent="-285750">
              <a:buFont typeface="Arial" panose="020B0604020202020204" pitchFamily="34" charset="0"/>
              <a:buChar char="•"/>
            </a:pPr>
            <a:r>
              <a:rPr lang="en-US" altLang="zh-CN" sz="2000" b="1" i="1" dirty="0">
                <a:latin typeface="Candara" panose="020E0502030303020204" pitchFamily="34" charset="0"/>
              </a:rPr>
              <a:t>NQ10K Dataset</a:t>
            </a:r>
          </a:p>
          <a:p>
            <a:pPr marL="742950" lvl="1" indent="-285750">
              <a:buFont typeface="Arial" panose="020B0604020202020204" pitchFamily="34" charset="0"/>
              <a:buChar char="•"/>
            </a:pPr>
            <a:r>
              <a:rPr lang="en-US" altLang="zh-CN" sz="2000" b="1" i="1" dirty="0">
                <a:latin typeface="Candara" panose="020E0502030303020204" pitchFamily="34" charset="0"/>
              </a:rPr>
              <a:t>Project Requirement</a:t>
            </a:r>
          </a:p>
          <a:p>
            <a:pPr marL="742950" lvl="1" indent="-285750">
              <a:buFont typeface="Arial" panose="020B0604020202020204" pitchFamily="34" charset="0"/>
              <a:buChar char="•"/>
            </a:pPr>
            <a:r>
              <a:rPr lang="en-US" altLang="zh-CN" sz="2000" b="1" i="1" dirty="0">
                <a:latin typeface="Candara" panose="020E0502030303020204" pitchFamily="34" charset="0"/>
              </a:rPr>
              <a:t>What to Hand In</a:t>
            </a:r>
          </a:p>
          <a:p>
            <a:pPr marL="742950" lvl="1" indent="-285750">
              <a:buFont typeface="Arial" panose="020B0604020202020204" pitchFamily="34" charset="0"/>
              <a:buChar char="•"/>
            </a:pPr>
            <a:r>
              <a:rPr lang="en-US" altLang="zh-CN" sz="2000" b="1" i="1" dirty="0">
                <a:latin typeface="Candara" panose="020E0502030303020204" pitchFamily="34" charset="0"/>
              </a:rPr>
              <a:t>Grading Scheme</a:t>
            </a:r>
          </a:p>
          <a:p>
            <a:pPr marL="285750" indent="-285750">
              <a:buFont typeface="Arial" panose="020B0604020202020204" pitchFamily="34" charset="0"/>
              <a:buChar char="•"/>
            </a:pPr>
            <a:endParaRPr lang="en-US" altLang="zh-CN" sz="2000" i="1" dirty="0">
              <a:latin typeface="Candara" panose="020E0502030303020204" pitchFamily="34" charset="0"/>
            </a:endParaRPr>
          </a:p>
        </p:txBody>
      </p:sp>
    </p:spTree>
    <p:extLst>
      <p:ext uri="{BB962C8B-B14F-4D97-AF65-F5344CB8AC3E}">
        <p14:creationId xmlns:p14="http://schemas.microsoft.com/office/powerpoint/2010/main" val="1349423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9" end="9"/>
                                            </p:txEl>
                                          </p:spTgt>
                                        </p:tgtEl>
                                        <p:attrNameLst>
                                          <p:attrName>style.visibility</p:attrName>
                                        </p:attrNameLst>
                                      </p:cBhvr>
                                      <p:to>
                                        <p:strVal val="visible"/>
                                      </p:to>
                                    </p:set>
                                    <p:animEffect transition="in" filter="fade">
                                      <p:cBhvr>
                                        <p:cTn id="18" dur="500"/>
                                        <p:tgtEl>
                                          <p:spTgt spid="3">
                                            <p:txEl>
                                              <p:pRg st="9" end="9"/>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animEffect transition="in" filter="fade">
                                      <p:cBhvr>
                                        <p:cTn id="21" dur="500"/>
                                        <p:tgtEl>
                                          <p:spTgt spid="3">
                                            <p:txEl>
                                              <p:pRg st="10" end="10"/>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12" end="12"/>
                                            </p:txEl>
                                          </p:spTgt>
                                        </p:tgtEl>
                                        <p:attrNameLst>
                                          <p:attrName>style.visibility</p:attrName>
                                        </p:attrNameLst>
                                      </p:cBhvr>
                                      <p:to>
                                        <p:strVal val="visible"/>
                                      </p:to>
                                    </p:set>
                                    <p:animEffect transition="in" filter="fade">
                                      <p:cBhvr>
                                        <p:cTn id="24" dur="500"/>
                                        <p:tgtEl>
                                          <p:spTgt spid="3">
                                            <p:txEl>
                                              <p:pRg st="12" end="12"/>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animEffect transition="in" filter="fade">
                                      <p:cBhvr>
                                        <p:cTn id="27" dur="500"/>
                                        <p:tgtEl>
                                          <p:spTgt spid="3">
                                            <p:txEl>
                                              <p:pRg st="11" end="11"/>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3" end="13"/>
                                            </p:txEl>
                                          </p:spTgt>
                                        </p:tgtEl>
                                        <p:attrNameLst>
                                          <p:attrName>style.visibility</p:attrName>
                                        </p:attrNameLst>
                                      </p:cBhvr>
                                      <p:to>
                                        <p:strVal val="visible"/>
                                      </p:to>
                                    </p:set>
                                    <p:animEffect transition="in" filter="fade">
                                      <p:cBhvr>
                                        <p:cTn id="30" dur="500"/>
                                        <p:tgtEl>
                                          <p:spTgt spid="3">
                                            <p:txEl>
                                              <p:pRg st="13" end="13"/>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4" end="14"/>
                                            </p:txEl>
                                          </p:spTgt>
                                        </p:tgtEl>
                                        <p:attrNameLst>
                                          <p:attrName>style.visibility</p:attrName>
                                        </p:attrNameLst>
                                      </p:cBhvr>
                                      <p:to>
                                        <p:strVal val="visible"/>
                                      </p:to>
                                    </p:set>
                                    <p:animEffect transition="in" filter="fade">
                                      <p:cBhvr>
                                        <p:cTn id="33"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C23E757-044C-BBD2-A3CF-EF3EA9CD4019}"/>
              </a:ext>
            </a:extLst>
          </p:cNvPr>
          <p:cNvSpPr txBox="1"/>
          <p:nvPr/>
        </p:nvSpPr>
        <p:spPr>
          <a:xfrm>
            <a:off x="250277" y="1783205"/>
            <a:ext cx="11941723" cy="4401205"/>
          </a:xfrm>
          <a:prstGeom prst="rect">
            <a:avLst/>
          </a:prstGeom>
          <a:noFill/>
        </p:spPr>
        <p:txBody>
          <a:bodyPr wrap="square">
            <a:spAutoFit/>
          </a:bodyPr>
          <a:lstStyle/>
          <a:p>
            <a:r>
              <a:rPr lang="en-US" altLang="zh-CN" sz="2000" b="1" dirty="0">
                <a:latin typeface="Cambria Math" panose="02040503050406030204" pitchFamily="18" charset="0"/>
                <a:ea typeface="Cambria Math" panose="02040503050406030204" pitchFamily="18" charset="0"/>
              </a:rPr>
              <a:t>Example 2: Using TF-IDF for Question Answering</a:t>
            </a:r>
          </a:p>
          <a:p>
            <a:endParaRPr lang="en-US" altLang="zh-CN" sz="2000" b="1" dirty="0">
              <a:latin typeface="Cambria Math" panose="02040503050406030204" pitchFamily="18" charset="0"/>
              <a:ea typeface="Cambria Math" panose="02040503050406030204" pitchFamily="18" charset="0"/>
            </a:endParaRPr>
          </a:p>
          <a:p>
            <a:r>
              <a:rPr lang="en-US" altLang="zh-CN" sz="2000" b="1" dirty="0">
                <a:latin typeface="Cambria Math" panose="02040503050406030204" pitchFamily="18" charset="0"/>
                <a:ea typeface="Cambria Math" panose="02040503050406030204" pitchFamily="18" charset="0"/>
              </a:rPr>
              <a:t>Documents</a:t>
            </a:r>
            <a:r>
              <a:rPr lang="en-US" altLang="zh-CN" sz="2000" dirty="0">
                <a:latin typeface="Cambria Math" panose="02040503050406030204" pitchFamily="18" charset="0"/>
                <a:ea typeface="Cambria Math" panose="02040503050406030204" pitchFamily="18" charset="0"/>
              </a:rPr>
              <a:t>:</a:t>
            </a:r>
          </a:p>
          <a:p>
            <a:pPr marL="342900" indent="-342900">
              <a:buFont typeface="Arial" panose="020B0604020202020204" pitchFamily="34" charset="0"/>
              <a:buChar char="•"/>
            </a:pPr>
            <a:r>
              <a:rPr lang="en-US" altLang="zh-CN" sz="2000" dirty="0">
                <a:latin typeface="Cambria Math" panose="02040503050406030204" pitchFamily="18" charset="0"/>
                <a:ea typeface="Cambria Math" panose="02040503050406030204" pitchFamily="18" charset="0"/>
              </a:rPr>
              <a:t>Document 1: "The capital of France is Paris."</a:t>
            </a:r>
          </a:p>
          <a:p>
            <a:pPr marL="342900" indent="-342900">
              <a:buFont typeface="Arial" panose="020B0604020202020204" pitchFamily="34" charset="0"/>
              <a:buChar char="•"/>
            </a:pPr>
            <a:r>
              <a:rPr lang="en-US" altLang="zh-CN" sz="2000" dirty="0">
                <a:latin typeface="Cambria Math" panose="02040503050406030204" pitchFamily="18" charset="0"/>
                <a:ea typeface="Cambria Math" panose="02040503050406030204" pitchFamily="18" charset="0"/>
              </a:rPr>
              <a:t>Document 2: "The Eiffel Tower is located in Paris, France."</a:t>
            </a:r>
          </a:p>
          <a:p>
            <a:pPr marL="342900" indent="-342900">
              <a:buFont typeface="Arial" panose="020B0604020202020204" pitchFamily="34" charset="0"/>
              <a:buChar char="•"/>
            </a:pPr>
            <a:r>
              <a:rPr lang="en-US" altLang="zh-CN" sz="2000" dirty="0">
                <a:latin typeface="Cambria Math" panose="02040503050406030204" pitchFamily="18" charset="0"/>
                <a:ea typeface="Cambria Math" panose="02040503050406030204" pitchFamily="18" charset="0"/>
              </a:rPr>
              <a:t>Document 3: "Berlin is the capital of Germany.“</a:t>
            </a:r>
          </a:p>
          <a:p>
            <a:pPr marL="342900" indent="-342900">
              <a:buFont typeface="Arial" panose="020B0604020202020204" pitchFamily="34" charset="0"/>
              <a:buChar char="•"/>
            </a:pPr>
            <a:endParaRPr lang="en-US" altLang="zh-CN" sz="2000" dirty="0">
              <a:latin typeface="Cambria Math" panose="02040503050406030204" pitchFamily="18" charset="0"/>
              <a:ea typeface="Cambria Math" panose="02040503050406030204" pitchFamily="18" charset="0"/>
            </a:endParaRPr>
          </a:p>
          <a:p>
            <a:r>
              <a:rPr lang="en-US" altLang="zh-CN" sz="2000" b="1" dirty="0">
                <a:latin typeface="Cambria Math" panose="02040503050406030204" pitchFamily="18" charset="0"/>
                <a:ea typeface="Cambria Math" panose="02040503050406030204" pitchFamily="18" charset="0"/>
              </a:rPr>
              <a:t>Query</a:t>
            </a:r>
            <a:r>
              <a:rPr lang="en-US" altLang="zh-CN" sz="2000" dirty="0">
                <a:latin typeface="Cambria Math" panose="02040503050406030204" pitchFamily="18" charset="0"/>
                <a:ea typeface="Cambria Math" panose="02040503050406030204" pitchFamily="18" charset="0"/>
              </a:rPr>
              <a:t>: "Where is the Eiffel Tower located?“</a:t>
            </a:r>
          </a:p>
          <a:p>
            <a:endParaRPr lang="en-US" altLang="zh-CN" sz="2000" dirty="0">
              <a:latin typeface="Cambria Math" panose="02040503050406030204" pitchFamily="18" charset="0"/>
              <a:ea typeface="Cambria Math" panose="02040503050406030204" pitchFamily="18" charset="0"/>
            </a:endParaRPr>
          </a:p>
          <a:p>
            <a:r>
              <a:rPr lang="en-US" altLang="zh-CN" sz="2000" b="1" dirty="0">
                <a:latin typeface="Cambria Math" panose="02040503050406030204" pitchFamily="18" charset="0"/>
                <a:ea typeface="Cambria Math" panose="02040503050406030204" pitchFamily="18" charset="0"/>
              </a:rPr>
              <a:t>Step 2: Compute IDF for each term</a:t>
            </a:r>
          </a:p>
          <a:p>
            <a:r>
              <a:rPr lang="en-US" altLang="zh-CN" sz="2000" dirty="0">
                <a:latin typeface="Cambria Math" panose="02040503050406030204" pitchFamily="18" charset="0"/>
                <a:ea typeface="Cambria Math" panose="02040503050406030204" pitchFamily="18" charset="0"/>
              </a:rPr>
              <a:t>Now, calculate the IDF for each of the query terms, assuming we have 3 documents in total.</a:t>
            </a:r>
          </a:p>
          <a:p>
            <a:pPr marL="342900" indent="-342900">
              <a:buFont typeface="Arial" panose="020B0604020202020204" pitchFamily="34" charset="0"/>
              <a:buChar char="•"/>
            </a:pPr>
            <a:r>
              <a:rPr lang="en-US" altLang="zh-CN" sz="2000" dirty="0">
                <a:latin typeface="Cambria Math" panose="02040503050406030204" pitchFamily="18" charset="0"/>
                <a:ea typeface="Cambria Math" panose="02040503050406030204" pitchFamily="18" charset="0"/>
              </a:rPr>
              <a:t>IDF("Eiffel") = log(3 / 1) = 1.1 (appears in 1 document)</a:t>
            </a:r>
          </a:p>
          <a:p>
            <a:pPr marL="342900" indent="-342900">
              <a:buFont typeface="Arial" panose="020B0604020202020204" pitchFamily="34" charset="0"/>
              <a:buChar char="•"/>
            </a:pPr>
            <a:r>
              <a:rPr lang="en-US" altLang="zh-CN" sz="2000" dirty="0">
                <a:latin typeface="Cambria Math" panose="02040503050406030204" pitchFamily="18" charset="0"/>
                <a:ea typeface="Cambria Math" panose="02040503050406030204" pitchFamily="18" charset="0"/>
              </a:rPr>
              <a:t>IDF("Tower") = log(3 / 1) = 1.1 (appears in 1 document)</a:t>
            </a:r>
          </a:p>
          <a:p>
            <a:pPr marL="342900" indent="-342900">
              <a:buFont typeface="Arial" panose="020B0604020202020204" pitchFamily="34" charset="0"/>
              <a:buChar char="•"/>
            </a:pPr>
            <a:r>
              <a:rPr lang="en-US" altLang="zh-CN" sz="2000" dirty="0">
                <a:latin typeface="Cambria Math" panose="02040503050406030204" pitchFamily="18" charset="0"/>
                <a:ea typeface="Cambria Math" panose="02040503050406030204" pitchFamily="18" charset="0"/>
              </a:rPr>
              <a:t>IDF("located") = log(3 / 1) = 1.1 (appears in 1 document)</a:t>
            </a:r>
          </a:p>
        </p:txBody>
      </p:sp>
      <p:sp>
        <p:nvSpPr>
          <p:cNvPr id="6" name="文本框 5">
            <a:extLst>
              <a:ext uri="{FF2B5EF4-FFF2-40B4-BE49-F238E27FC236}">
                <a16:creationId xmlns:a16="http://schemas.microsoft.com/office/drawing/2014/main" id="{7CEFC82D-3941-1B65-539B-0D828ABD4D05}"/>
              </a:ext>
            </a:extLst>
          </p:cNvPr>
          <p:cNvSpPr txBox="1"/>
          <p:nvPr/>
        </p:nvSpPr>
        <p:spPr>
          <a:xfrm>
            <a:off x="472966" y="520262"/>
            <a:ext cx="4698979" cy="461665"/>
          </a:xfrm>
          <a:prstGeom prst="rect">
            <a:avLst/>
          </a:prstGeom>
          <a:noFill/>
        </p:spPr>
        <p:txBody>
          <a:bodyPr wrap="none" rtlCol="0">
            <a:spAutoFit/>
          </a:bodyPr>
          <a:lstStyle/>
          <a:p>
            <a:r>
              <a:rPr lang="en-US" altLang="zh-CN" sz="2400" b="1" dirty="0">
                <a:latin typeface="Cambria Math" panose="02040503050406030204" pitchFamily="18" charset="0"/>
                <a:ea typeface="Cambria Math" panose="02040503050406030204" pitchFamily="18" charset="0"/>
              </a:rPr>
              <a:t>Retrieval Base Question Answering</a:t>
            </a:r>
          </a:p>
        </p:txBody>
      </p:sp>
    </p:spTree>
    <p:extLst>
      <p:ext uri="{BB962C8B-B14F-4D97-AF65-F5344CB8AC3E}">
        <p14:creationId xmlns:p14="http://schemas.microsoft.com/office/powerpoint/2010/main" val="20757493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C23E757-044C-BBD2-A3CF-EF3EA9CD4019}"/>
              </a:ext>
            </a:extLst>
          </p:cNvPr>
          <p:cNvSpPr txBox="1"/>
          <p:nvPr/>
        </p:nvSpPr>
        <p:spPr>
          <a:xfrm>
            <a:off x="250277" y="1783205"/>
            <a:ext cx="11941723" cy="5016758"/>
          </a:xfrm>
          <a:prstGeom prst="rect">
            <a:avLst/>
          </a:prstGeom>
          <a:noFill/>
        </p:spPr>
        <p:txBody>
          <a:bodyPr wrap="square">
            <a:spAutoFit/>
          </a:bodyPr>
          <a:lstStyle/>
          <a:p>
            <a:r>
              <a:rPr lang="en-US" altLang="zh-CN" sz="2000" b="1" dirty="0">
                <a:latin typeface="Cambria Math" panose="02040503050406030204" pitchFamily="18" charset="0"/>
                <a:ea typeface="Cambria Math" panose="02040503050406030204" pitchFamily="18" charset="0"/>
              </a:rPr>
              <a:t>Example 2: Using TF-IDF for Question Answering</a:t>
            </a:r>
          </a:p>
          <a:p>
            <a:endParaRPr lang="en-US" altLang="zh-CN" sz="2000" b="1" dirty="0">
              <a:latin typeface="Cambria Math" panose="02040503050406030204" pitchFamily="18" charset="0"/>
              <a:ea typeface="Cambria Math" panose="02040503050406030204" pitchFamily="18" charset="0"/>
            </a:endParaRPr>
          </a:p>
          <a:p>
            <a:r>
              <a:rPr lang="en-US" altLang="zh-CN" sz="2000" b="1" dirty="0">
                <a:latin typeface="Cambria Math" panose="02040503050406030204" pitchFamily="18" charset="0"/>
                <a:ea typeface="Cambria Math" panose="02040503050406030204" pitchFamily="18" charset="0"/>
              </a:rPr>
              <a:t>Step 3: Compute TF-IDF for each document</a:t>
            </a:r>
          </a:p>
          <a:p>
            <a:r>
              <a:rPr lang="en-US" altLang="zh-CN" sz="2000" dirty="0">
                <a:latin typeface="Cambria Math" panose="02040503050406030204" pitchFamily="18" charset="0"/>
                <a:ea typeface="Cambria Math" panose="02040503050406030204" pitchFamily="18" charset="0"/>
              </a:rPr>
              <a:t>Now, we compute the TF-IDF score for each document based on the query terms.</a:t>
            </a:r>
          </a:p>
          <a:p>
            <a:r>
              <a:rPr lang="en-US" altLang="zh-CN" sz="2000" dirty="0">
                <a:latin typeface="Cambria Math" panose="02040503050406030204" pitchFamily="18" charset="0"/>
                <a:ea typeface="Cambria Math" panose="02040503050406030204" pitchFamily="18" charset="0"/>
              </a:rPr>
              <a:t>Document 1:</a:t>
            </a:r>
          </a:p>
          <a:p>
            <a:r>
              <a:rPr lang="en-US" altLang="zh-CN" sz="2000" dirty="0">
                <a:latin typeface="Cambria Math" panose="02040503050406030204" pitchFamily="18" charset="0"/>
                <a:ea typeface="Cambria Math" panose="02040503050406030204" pitchFamily="18" charset="0"/>
              </a:rPr>
              <a:t>TF-IDF(“Eiffel”, D1) = 0 * 1.1 = 0;</a:t>
            </a:r>
            <a:r>
              <a:rPr lang="zh-CN" altLang="en-US" sz="2000" dirty="0">
                <a:latin typeface="Cambria Math" panose="02040503050406030204" pitchFamily="18" charset="0"/>
                <a:ea typeface="Cambria Math" panose="02040503050406030204" pitchFamily="18" charset="0"/>
              </a:rPr>
              <a:t> </a:t>
            </a:r>
            <a:r>
              <a:rPr lang="en-US" altLang="zh-CN" sz="2000" dirty="0">
                <a:latin typeface="Cambria Math" panose="02040503050406030204" pitchFamily="18" charset="0"/>
                <a:ea typeface="Cambria Math" panose="02040503050406030204" pitchFamily="18" charset="0"/>
              </a:rPr>
              <a:t>TF-IDF("Tower", D1) = 0 * 1.1 = 0; TF-IDF("located", D1) = 0 * 1.1 = 0</a:t>
            </a:r>
          </a:p>
          <a:p>
            <a:r>
              <a:rPr lang="en-US" altLang="zh-CN" sz="2000" dirty="0">
                <a:latin typeface="Cambria Math" panose="02040503050406030204" pitchFamily="18" charset="0"/>
                <a:ea typeface="Cambria Math" panose="02040503050406030204" pitchFamily="18" charset="0"/>
              </a:rPr>
              <a:t>Total TF-IDF for D1 = 0</a:t>
            </a:r>
          </a:p>
          <a:p>
            <a:endParaRPr lang="en-US" altLang="zh-CN" sz="2000" dirty="0">
              <a:latin typeface="Cambria Math" panose="02040503050406030204" pitchFamily="18" charset="0"/>
              <a:ea typeface="Cambria Math" panose="02040503050406030204" pitchFamily="18" charset="0"/>
            </a:endParaRPr>
          </a:p>
          <a:p>
            <a:r>
              <a:rPr lang="en-US" altLang="zh-CN" sz="2000" dirty="0">
                <a:latin typeface="Cambria Math" panose="02040503050406030204" pitchFamily="18" charset="0"/>
                <a:ea typeface="Cambria Math" panose="02040503050406030204" pitchFamily="18" charset="0"/>
              </a:rPr>
              <a:t>Document 2:</a:t>
            </a:r>
          </a:p>
          <a:p>
            <a:r>
              <a:rPr lang="en-US" altLang="zh-CN" sz="2000" dirty="0">
                <a:latin typeface="Cambria Math" panose="02040503050406030204" pitchFamily="18" charset="0"/>
                <a:ea typeface="Cambria Math" panose="02040503050406030204" pitchFamily="18" charset="0"/>
              </a:rPr>
              <a:t>TF-IDF("Eiffel", D2) = 1/8 * 1.1 ≈ 0.138; TF-IDF("Tower", D2) = 1/8 * 1.1 ≈ 0.138; TF-IDF("located", D2) = 1/8 * 1.1 ≈ 0.138</a:t>
            </a:r>
          </a:p>
          <a:p>
            <a:r>
              <a:rPr lang="en-US" altLang="zh-CN" sz="2000" dirty="0">
                <a:latin typeface="Cambria Math" panose="02040503050406030204" pitchFamily="18" charset="0"/>
                <a:ea typeface="Cambria Math" panose="02040503050406030204" pitchFamily="18" charset="0"/>
              </a:rPr>
              <a:t>Total TF-IDF for D2 ≈ 0.138 + 0.138 + 0.138 ≈ 0.413</a:t>
            </a:r>
          </a:p>
          <a:p>
            <a:endParaRPr lang="en-US" altLang="zh-CN" sz="2000" dirty="0">
              <a:latin typeface="Cambria Math" panose="02040503050406030204" pitchFamily="18" charset="0"/>
              <a:ea typeface="Cambria Math" panose="02040503050406030204" pitchFamily="18" charset="0"/>
            </a:endParaRPr>
          </a:p>
          <a:p>
            <a:r>
              <a:rPr lang="en-US" altLang="zh-CN" sz="2000" dirty="0">
                <a:latin typeface="Cambria Math" panose="02040503050406030204" pitchFamily="18" charset="0"/>
                <a:ea typeface="Cambria Math" panose="02040503050406030204" pitchFamily="18" charset="0"/>
              </a:rPr>
              <a:t>Document 3:</a:t>
            </a:r>
          </a:p>
          <a:p>
            <a:r>
              <a:rPr lang="en-US" altLang="zh-CN" sz="2000" dirty="0">
                <a:latin typeface="Cambria Math" panose="02040503050406030204" pitchFamily="18" charset="0"/>
                <a:ea typeface="Cambria Math" panose="02040503050406030204" pitchFamily="18" charset="0"/>
              </a:rPr>
              <a:t>TF-IDF("Eiffel", D3) = 0 * 1.1 = 0; TF-IDF("Tower", D3) = 0 * 1.1 = 0; TF-IDF("located", D3) = 0 * 1.1 = 0</a:t>
            </a:r>
          </a:p>
          <a:p>
            <a:r>
              <a:rPr lang="en-US" altLang="zh-CN" sz="2000" dirty="0">
                <a:latin typeface="Cambria Math" panose="02040503050406030204" pitchFamily="18" charset="0"/>
                <a:ea typeface="Cambria Math" panose="02040503050406030204" pitchFamily="18" charset="0"/>
              </a:rPr>
              <a:t>Total TF-IDF for D3 = 0</a:t>
            </a:r>
          </a:p>
        </p:txBody>
      </p:sp>
      <p:sp>
        <p:nvSpPr>
          <p:cNvPr id="6" name="文本框 5">
            <a:extLst>
              <a:ext uri="{FF2B5EF4-FFF2-40B4-BE49-F238E27FC236}">
                <a16:creationId xmlns:a16="http://schemas.microsoft.com/office/drawing/2014/main" id="{7CEFC82D-3941-1B65-539B-0D828ABD4D05}"/>
              </a:ext>
            </a:extLst>
          </p:cNvPr>
          <p:cNvSpPr txBox="1"/>
          <p:nvPr/>
        </p:nvSpPr>
        <p:spPr>
          <a:xfrm>
            <a:off x="472966" y="520262"/>
            <a:ext cx="4698979" cy="461665"/>
          </a:xfrm>
          <a:prstGeom prst="rect">
            <a:avLst/>
          </a:prstGeom>
          <a:noFill/>
        </p:spPr>
        <p:txBody>
          <a:bodyPr wrap="none" rtlCol="0">
            <a:spAutoFit/>
          </a:bodyPr>
          <a:lstStyle/>
          <a:p>
            <a:r>
              <a:rPr lang="en-US" altLang="zh-CN" sz="2400" b="1" dirty="0">
                <a:latin typeface="Cambria Math" panose="02040503050406030204" pitchFamily="18" charset="0"/>
                <a:ea typeface="Cambria Math" panose="02040503050406030204" pitchFamily="18" charset="0"/>
              </a:rPr>
              <a:t>Retrieval Base Question Answering</a:t>
            </a:r>
          </a:p>
        </p:txBody>
      </p:sp>
    </p:spTree>
    <p:extLst>
      <p:ext uri="{BB962C8B-B14F-4D97-AF65-F5344CB8AC3E}">
        <p14:creationId xmlns:p14="http://schemas.microsoft.com/office/powerpoint/2010/main" val="30390604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C23E757-044C-BBD2-A3CF-EF3EA9CD4019}"/>
              </a:ext>
            </a:extLst>
          </p:cNvPr>
          <p:cNvSpPr txBox="1"/>
          <p:nvPr/>
        </p:nvSpPr>
        <p:spPr>
          <a:xfrm>
            <a:off x="250277" y="1783205"/>
            <a:ext cx="11941723" cy="3477875"/>
          </a:xfrm>
          <a:prstGeom prst="rect">
            <a:avLst/>
          </a:prstGeom>
          <a:noFill/>
        </p:spPr>
        <p:txBody>
          <a:bodyPr wrap="square">
            <a:spAutoFit/>
          </a:bodyPr>
          <a:lstStyle/>
          <a:p>
            <a:r>
              <a:rPr lang="en-US" altLang="zh-CN" sz="2000" b="1" dirty="0">
                <a:latin typeface="Cambria Math" panose="02040503050406030204" pitchFamily="18" charset="0"/>
                <a:ea typeface="Cambria Math" panose="02040503050406030204" pitchFamily="18" charset="0"/>
              </a:rPr>
              <a:t>Example 2: Using TF-IDF for Question Answering</a:t>
            </a:r>
          </a:p>
          <a:p>
            <a:endParaRPr lang="en-US" altLang="zh-CN" sz="2000" b="1" dirty="0">
              <a:latin typeface="Cambria Math" panose="02040503050406030204" pitchFamily="18" charset="0"/>
              <a:ea typeface="Cambria Math" panose="02040503050406030204" pitchFamily="18" charset="0"/>
            </a:endParaRPr>
          </a:p>
          <a:p>
            <a:r>
              <a:rPr lang="en-US" altLang="zh-CN" sz="2000" b="1" dirty="0">
                <a:latin typeface="Cambria Math" panose="02040503050406030204" pitchFamily="18" charset="0"/>
                <a:ea typeface="Cambria Math" panose="02040503050406030204" pitchFamily="18" charset="0"/>
              </a:rPr>
              <a:t>Step 4: Ranking Documents Based on Relevance</a:t>
            </a:r>
          </a:p>
          <a:p>
            <a:r>
              <a:rPr lang="en-US" altLang="zh-CN" sz="2000" dirty="0">
                <a:latin typeface="Cambria Math" panose="02040503050406030204" pitchFamily="18" charset="0"/>
                <a:ea typeface="Cambria Math" panose="02040503050406030204" pitchFamily="18" charset="0"/>
              </a:rPr>
              <a:t>After calculating the TF-IDF scores, we rank the documents based on their scores. The document with the highest score is the most relevant to the query.</a:t>
            </a:r>
          </a:p>
          <a:p>
            <a:r>
              <a:rPr lang="en-US" altLang="zh-CN" sz="2000" dirty="0">
                <a:latin typeface="Cambria Math" panose="02040503050406030204" pitchFamily="18" charset="0"/>
                <a:ea typeface="Cambria Math" panose="02040503050406030204" pitchFamily="18" charset="0"/>
              </a:rPr>
              <a:t>Document 1: 0</a:t>
            </a:r>
          </a:p>
          <a:p>
            <a:r>
              <a:rPr lang="en-US" altLang="zh-CN" sz="2000" dirty="0">
                <a:latin typeface="Cambria Math" panose="02040503050406030204" pitchFamily="18" charset="0"/>
                <a:ea typeface="Cambria Math" panose="02040503050406030204" pitchFamily="18" charset="0"/>
              </a:rPr>
              <a:t>Document 2: 0.413 (most relevant)</a:t>
            </a:r>
          </a:p>
          <a:p>
            <a:r>
              <a:rPr lang="en-US" altLang="zh-CN" sz="2000" dirty="0">
                <a:latin typeface="Cambria Math" panose="02040503050406030204" pitchFamily="18" charset="0"/>
                <a:ea typeface="Cambria Math" panose="02040503050406030204" pitchFamily="18" charset="0"/>
              </a:rPr>
              <a:t>Document 3: 0</a:t>
            </a:r>
          </a:p>
          <a:p>
            <a:endParaRPr lang="en-US" altLang="zh-CN" sz="2000" dirty="0">
              <a:latin typeface="Cambria Math" panose="02040503050406030204" pitchFamily="18" charset="0"/>
              <a:ea typeface="Cambria Math" panose="02040503050406030204" pitchFamily="18" charset="0"/>
            </a:endParaRPr>
          </a:p>
          <a:p>
            <a:r>
              <a:rPr lang="en-US" altLang="zh-CN" sz="2000" b="1" dirty="0">
                <a:latin typeface="Cambria Math" panose="02040503050406030204" pitchFamily="18" charset="0"/>
                <a:ea typeface="Cambria Math" panose="02040503050406030204" pitchFamily="18" charset="0"/>
              </a:rPr>
              <a:t>Answer</a:t>
            </a:r>
            <a:r>
              <a:rPr lang="en-US" altLang="zh-CN" sz="2000" dirty="0">
                <a:latin typeface="Cambria Math" panose="02040503050406030204" pitchFamily="18" charset="0"/>
                <a:ea typeface="Cambria Math" panose="02040503050406030204" pitchFamily="18" charset="0"/>
              </a:rPr>
              <a:t>: The most relevant document is Document 2, which contains the answer "The Eiffel Tower is located in Paris, France."</a:t>
            </a:r>
          </a:p>
        </p:txBody>
      </p:sp>
      <p:sp>
        <p:nvSpPr>
          <p:cNvPr id="6" name="文本框 5">
            <a:extLst>
              <a:ext uri="{FF2B5EF4-FFF2-40B4-BE49-F238E27FC236}">
                <a16:creationId xmlns:a16="http://schemas.microsoft.com/office/drawing/2014/main" id="{7CEFC82D-3941-1B65-539B-0D828ABD4D05}"/>
              </a:ext>
            </a:extLst>
          </p:cNvPr>
          <p:cNvSpPr txBox="1"/>
          <p:nvPr/>
        </p:nvSpPr>
        <p:spPr>
          <a:xfrm>
            <a:off x="472966" y="520262"/>
            <a:ext cx="4698979" cy="461665"/>
          </a:xfrm>
          <a:prstGeom prst="rect">
            <a:avLst/>
          </a:prstGeom>
          <a:noFill/>
        </p:spPr>
        <p:txBody>
          <a:bodyPr wrap="none" rtlCol="0">
            <a:spAutoFit/>
          </a:bodyPr>
          <a:lstStyle/>
          <a:p>
            <a:r>
              <a:rPr lang="en-US" altLang="zh-CN" sz="2400" b="1" dirty="0">
                <a:latin typeface="Cambria Math" panose="02040503050406030204" pitchFamily="18" charset="0"/>
                <a:ea typeface="Cambria Math" panose="02040503050406030204" pitchFamily="18" charset="0"/>
              </a:rPr>
              <a:t>Retrieval Base Question Answering</a:t>
            </a:r>
          </a:p>
        </p:txBody>
      </p:sp>
    </p:spTree>
    <p:extLst>
      <p:ext uri="{BB962C8B-B14F-4D97-AF65-F5344CB8AC3E}">
        <p14:creationId xmlns:p14="http://schemas.microsoft.com/office/powerpoint/2010/main" val="20256878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0C23E757-044C-BBD2-A3CF-EF3EA9CD4019}"/>
                  </a:ext>
                </a:extLst>
              </p:cNvPr>
              <p:cNvSpPr txBox="1"/>
              <p:nvPr/>
            </p:nvSpPr>
            <p:spPr>
              <a:xfrm>
                <a:off x="250277" y="1783205"/>
                <a:ext cx="11941723" cy="4708981"/>
              </a:xfrm>
              <a:prstGeom prst="rect">
                <a:avLst/>
              </a:prstGeom>
              <a:noFill/>
            </p:spPr>
            <p:txBody>
              <a:bodyPr wrap="square">
                <a:spAutoFit/>
              </a:bodyPr>
              <a:lstStyle/>
              <a:p>
                <a:r>
                  <a:rPr lang="en-US" altLang="zh-CN" sz="2000" b="1" dirty="0">
                    <a:latin typeface="Cambria Math" panose="02040503050406030204" pitchFamily="18" charset="0"/>
                    <a:ea typeface="Cambria Math" panose="02040503050406030204" pitchFamily="18" charset="0"/>
                  </a:rPr>
                  <a:t>BM25</a:t>
                </a:r>
              </a:p>
              <a:p>
                <a:pPr marL="342900" indent="-342900">
                  <a:buFont typeface="Arial" panose="020B0604020202020204" pitchFamily="34" charset="0"/>
                  <a:buChar char="•"/>
                </a:pPr>
                <a:r>
                  <a:rPr lang="en-US" altLang="zh-CN" sz="2000" dirty="0">
                    <a:latin typeface="Cambria Math" panose="02040503050406030204" pitchFamily="18" charset="0"/>
                    <a:ea typeface="Cambria Math" panose="02040503050406030204" pitchFamily="18" charset="0"/>
                  </a:rPr>
                  <a:t>BM25 builds upon the idea of TF-IDF but incorporates additional parameters for better ranking.</a:t>
                </a:r>
              </a:p>
              <a:p>
                <a:pPr marL="342900" indent="-342900">
                  <a:buFont typeface="Arial" panose="020B0604020202020204" pitchFamily="34" charset="0"/>
                  <a:buChar char="•"/>
                </a:pPr>
                <a:r>
                  <a:rPr lang="en-US" altLang="zh-CN" sz="2000" dirty="0">
                    <a:latin typeface="Cambria Math" panose="02040503050406030204" pitchFamily="18" charset="0"/>
                    <a:ea typeface="Cambria Math" panose="02040503050406030204" pitchFamily="18" charset="0"/>
                  </a:rPr>
                  <a:t>It adjusts term frequency using the </a:t>
                </a:r>
                <a14:m>
                  <m:oMath xmlns:m="http://schemas.openxmlformats.org/officeDocument/2006/math">
                    <m:sSub>
                      <m:sSubPr>
                        <m:ctrlPr>
                          <a:rPr lang="en-US" altLang="zh-CN" sz="2000" b="0" i="1" dirty="0" smtClean="0">
                            <a:latin typeface="Cambria Math" panose="02040503050406030204" pitchFamily="18" charset="0"/>
                            <a:ea typeface="Cambria Math" panose="02040503050406030204" pitchFamily="18" charset="0"/>
                          </a:rPr>
                        </m:ctrlPr>
                      </m:sSubPr>
                      <m:e>
                        <m:r>
                          <a:rPr lang="en-US" altLang="zh-CN" sz="2000" b="0" i="1" dirty="0" smtClean="0">
                            <a:latin typeface="Cambria Math" panose="02040503050406030204" pitchFamily="18" charset="0"/>
                            <a:ea typeface="Cambria Math" panose="02040503050406030204" pitchFamily="18" charset="0"/>
                          </a:rPr>
                          <m:t>𝑘</m:t>
                        </m:r>
                      </m:e>
                      <m:sub>
                        <m:r>
                          <a:rPr lang="en-US" altLang="zh-CN" sz="2000" b="0" i="1" dirty="0" smtClean="0">
                            <a:latin typeface="Cambria Math" panose="02040503050406030204" pitchFamily="18" charset="0"/>
                            <a:ea typeface="Cambria Math" panose="02040503050406030204" pitchFamily="18" charset="0"/>
                          </a:rPr>
                          <m:t>1</m:t>
                        </m:r>
                      </m:sub>
                    </m:sSub>
                  </m:oMath>
                </a14:m>
                <a:r>
                  <a:rPr lang="en-US" altLang="zh-CN" sz="2000" dirty="0">
                    <a:latin typeface="Cambria Math" panose="02040503050406030204" pitchFamily="18" charset="0"/>
                    <a:ea typeface="Cambria Math" panose="02040503050406030204" pitchFamily="18" charset="0"/>
                  </a:rPr>
                  <a:t>​ parameter and incorporates document length normalization with the parameter </a:t>
                </a:r>
                <a14:m>
                  <m:oMath xmlns:m="http://schemas.openxmlformats.org/officeDocument/2006/math">
                    <m:r>
                      <a:rPr lang="en-US" altLang="zh-CN" sz="2000" b="0" i="1" dirty="0" smtClean="0">
                        <a:latin typeface="Cambria Math" panose="02040503050406030204" pitchFamily="18" charset="0"/>
                        <a:ea typeface="Cambria Math" panose="02040503050406030204" pitchFamily="18" charset="0"/>
                      </a:rPr>
                      <m:t>𝑏</m:t>
                    </m:r>
                  </m:oMath>
                </a14:m>
                <a:r>
                  <a:rPr lang="en-US" altLang="zh-CN" sz="2000" dirty="0">
                    <a:latin typeface="Cambria Math" panose="02040503050406030204" pitchFamily="18" charset="0"/>
                    <a:ea typeface="Cambria Math" panose="02040503050406030204" pitchFamily="18" charset="0"/>
                  </a:rPr>
                  <a:t>.</a:t>
                </a:r>
              </a:p>
              <a:p>
                <a:pPr marL="342900" indent="-342900">
                  <a:buFont typeface="Arial" panose="020B0604020202020204" pitchFamily="34" charset="0"/>
                  <a:buChar char="•"/>
                </a:pPr>
                <a:endParaRPr lang="en-US" altLang="zh-CN" sz="2000" dirty="0">
                  <a:latin typeface="Cambria Math" panose="02040503050406030204" pitchFamily="18" charset="0"/>
                  <a:ea typeface="Cambria Math" panose="02040503050406030204" pitchFamily="18" charset="0"/>
                </a:endParaRPr>
              </a:p>
              <a:p>
                <a:pPr marL="342900" indent="-342900">
                  <a:buFont typeface="Arial" panose="020B0604020202020204" pitchFamily="34" charset="0"/>
                  <a:buChar char="•"/>
                </a:pPr>
                <a:r>
                  <a:rPr lang="en-US" altLang="zh-CN" sz="2000" dirty="0">
                    <a:latin typeface="Cambria Math" panose="02040503050406030204" pitchFamily="18" charset="0"/>
                    <a:ea typeface="Cambria Math" panose="02040503050406030204" pitchFamily="18" charset="0"/>
                  </a:rPr>
                  <a:t>BM25 as a Generalization of TF-IDF:</a:t>
                </a:r>
              </a:p>
              <a:p>
                <a:pPr marL="800100" lvl="1" indent="-342900">
                  <a:buFont typeface="Arial" panose="020B0604020202020204" pitchFamily="34" charset="0"/>
                  <a:buChar char="•"/>
                </a:pPr>
                <a:r>
                  <a:rPr lang="en-US" altLang="zh-CN" sz="2000" dirty="0">
                    <a:latin typeface="Cambria Math" panose="02040503050406030204" pitchFamily="18" charset="0"/>
                    <a:ea typeface="Cambria Math" panose="02040503050406030204" pitchFamily="18" charset="0"/>
                  </a:rPr>
                  <a:t>BM25 can be seen as a more advanced version of TF-IDF. </a:t>
                </a:r>
              </a:p>
              <a:p>
                <a:pPr marL="800100" lvl="1" indent="-342900">
                  <a:buFont typeface="Arial" panose="020B0604020202020204" pitchFamily="34" charset="0"/>
                  <a:buChar char="•"/>
                </a:pPr>
                <a:r>
                  <a:rPr lang="en-US" altLang="zh-CN" sz="2000" dirty="0">
                    <a:latin typeface="Cambria Math" panose="02040503050406030204" pitchFamily="18" charset="0"/>
                    <a:ea typeface="Cambria Math" panose="02040503050406030204" pitchFamily="18" charset="0"/>
                  </a:rPr>
                  <a:t>BM25 introduces a more flexible way of adjusting for term frequency and document length.</a:t>
                </a:r>
              </a:p>
              <a:p>
                <a:pPr marL="342900" indent="-342900">
                  <a:buFont typeface="Arial" panose="020B0604020202020204" pitchFamily="34" charset="0"/>
                  <a:buChar char="•"/>
                </a:pPr>
                <a:r>
                  <a:rPr lang="en-US" altLang="zh-CN" sz="2000" dirty="0">
                    <a:latin typeface="Cambria Math" panose="02040503050406030204" pitchFamily="18" charset="0"/>
                    <a:ea typeface="Cambria Math" panose="02040503050406030204" pitchFamily="18" charset="0"/>
                  </a:rPr>
                  <a:t>Term Frequency Adjustment:</a:t>
                </a:r>
              </a:p>
              <a:p>
                <a:pPr marL="800100" lvl="1" indent="-342900">
                  <a:buFont typeface="Arial" panose="020B0604020202020204" pitchFamily="34" charset="0"/>
                  <a:buChar char="•"/>
                </a:pPr>
                <a:r>
                  <a:rPr lang="en-US" altLang="zh-CN" sz="2000" dirty="0">
                    <a:latin typeface="Cambria Math" panose="02040503050406030204" pitchFamily="18" charset="0"/>
                    <a:ea typeface="Cambria Math" panose="02040503050406030204" pitchFamily="18" charset="0"/>
                  </a:rPr>
                  <a:t>In TF-IDF, the term frequency is simply multiplied by the IDF score. BM25, on the other hand, has a more complex function for term frequency. </a:t>
                </a:r>
              </a:p>
              <a:p>
                <a:pPr marL="342900" indent="-342900">
                  <a:buFont typeface="Arial" panose="020B0604020202020204" pitchFamily="34" charset="0"/>
                  <a:buChar char="•"/>
                </a:pPr>
                <a:r>
                  <a:rPr lang="en-US" altLang="zh-CN" sz="2000" dirty="0">
                    <a:latin typeface="Cambria Math" panose="02040503050406030204" pitchFamily="18" charset="0"/>
                    <a:ea typeface="Cambria Math" panose="02040503050406030204" pitchFamily="18" charset="0"/>
                  </a:rPr>
                  <a:t>Document Length Normalization:</a:t>
                </a:r>
              </a:p>
              <a:p>
                <a:pPr marL="800100" lvl="1" indent="-342900">
                  <a:buFont typeface="Arial" panose="020B0604020202020204" pitchFamily="34" charset="0"/>
                  <a:buChar char="•"/>
                </a:pPr>
                <a:r>
                  <a:rPr lang="en-US" altLang="zh-CN" sz="2000" dirty="0">
                    <a:latin typeface="Cambria Math" panose="02040503050406030204" pitchFamily="18" charset="0"/>
                    <a:ea typeface="Cambria Math" panose="02040503050406030204" pitchFamily="18" charset="0"/>
                  </a:rPr>
                  <a:t>While TF-IDF does not normalize for document length, BM25 does. The parameter </a:t>
                </a:r>
                <a14:m>
                  <m:oMath xmlns:m="http://schemas.openxmlformats.org/officeDocument/2006/math">
                    <m:r>
                      <a:rPr lang="en-US" altLang="zh-CN" sz="2000" i="1" dirty="0" smtClean="0">
                        <a:latin typeface="Cambria Math" panose="02040503050406030204" pitchFamily="18" charset="0"/>
                        <a:ea typeface="Cambria Math" panose="02040503050406030204" pitchFamily="18" charset="0"/>
                      </a:rPr>
                      <m:t>𝑏</m:t>
                    </m:r>
                  </m:oMath>
                </a14:m>
                <a:r>
                  <a:rPr lang="en-US" altLang="zh-CN" sz="2000" dirty="0">
                    <a:latin typeface="Cambria Math" panose="02040503050406030204" pitchFamily="18" charset="0"/>
                    <a:ea typeface="Cambria Math" panose="02040503050406030204" pitchFamily="18" charset="0"/>
                  </a:rPr>
                  <a:t> (usually set to 0.75) allows BM25 to adjust for the length of a document, preventing longer documents from being unfairly favored.</a:t>
                </a:r>
              </a:p>
            </p:txBody>
          </p:sp>
        </mc:Choice>
        <mc:Fallback xmlns="">
          <p:sp>
            <p:nvSpPr>
              <p:cNvPr id="5" name="文本框 4">
                <a:extLst>
                  <a:ext uri="{FF2B5EF4-FFF2-40B4-BE49-F238E27FC236}">
                    <a16:creationId xmlns:a16="http://schemas.microsoft.com/office/drawing/2014/main" id="{0C23E757-044C-BBD2-A3CF-EF3EA9CD4019}"/>
                  </a:ext>
                </a:extLst>
              </p:cNvPr>
              <p:cNvSpPr txBox="1">
                <a:spLocks noRot="1" noChangeAspect="1" noMove="1" noResize="1" noEditPoints="1" noAdjustHandles="1" noChangeArrowheads="1" noChangeShapeType="1" noTextEdit="1"/>
              </p:cNvSpPr>
              <p:nvPr/>
            </p:nvSpPr>
            <p:spPr>
              <a:xfrm>
                <a:off x="250277" y="1783205"/>
                <a:ext cx="11941723" cy="4708981"/>
              </a:xfrm>
              <a:prstGeom prst="rect">
                <a:avLst/>
              </a:prstGeom>
              <a:blipFill>
                <a:blip r:embed="rId3"/>
                <a:stretch>
                  <a:fillRect l="-510" t="-777" b="-1425"/>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7CEFC82D-3941-1B65-539B-0D828ABD4D05}"/>
              </a:ext>
            </a:extLst>
          </p:cNvPr>
          <p:cNvSpPr txBox="1"/>
          <p:nvPr/>
        </p:nvSpPr>
        <p:spPr>
          <a:xfrm>
            <a:off x="472966" y="520262"/>
            <a:ext cx="4698979" cy="461665"/>
          </a:xfrm>
          <a:prstGeom prst="rect">
            <a:avLst/>
          </a:prstGeom>
          <a:noFill/>
        </p:spPr>
        <p:txBody>
          <a:bodyPr wrap="none" rtlCol="0">
            <a:spAutoFit/>
          </a:bodyPr>
          <a:lstStyle/>
          <a:p>
            <a:r>
              <a:rPr lang="en-US" altLang="zh-CN" sz="2400" b="1" dirty="0">
                <a:latin typeface="Cambria Math" panose="02040503050406030204" pitchFamily="18" charset="0"/>
                <a:ea typeface="Cambria Math" panose="02040503050406030204" pitchFamily="18" charset="0"/>
              </a:rPr>
              <a:t>Retrieval Base Question Answering</a:t>
            </a:r>
          </a:p>
        </p:txBody>
      </p:sp>
    </p:spTree>
    <p:extLst>
      <p:ext uri="{BB962C8B-B14F-4D97-AF65-F5344CB8AC3E}">
        <p14:creationId xmlns:p14="http://schemas.microsoft.com/office/powerpoint/2010/main" val="2607311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C23E757-044C-BBD2-A3CF-EF3EA9CD4019}"/>
              </a:ext>
            </a:extLst>
          </p:cNvPr>
          <p:cNvSpPr txBox="1"/>
          <p:nvPr/>
        </p:nvSpPr>
        <p:spPr>
          <a:xfrm>
            <a:off x="250277" y="1783205"/>
            <a:ext cx="11941723" cy="3477875"/>
          </a:xfrm>
          <a:prstGeom prst="rect">
            <a:avLst/>
          </a:prstGeom>
          <a:noFill/>
        </p:spPr>
        <p:txBody>
          <a:bodyPr wrap="square">
            <a:spAutoFit/>
          </a:bodyPr>
          <a:lstStyle/>
          <a:p>
            <a:r>
              <a:rPr lang="en-US" altLang="zh-CN" sz="2000" b="1" dirty="0">
                <a:latin typeface="Cambria Math" panose="02040503050406030204" pitchFamily="18" charset="0"/>
                <a:ea typeface="Cambria Math" panose="02040503050406030204" pitchFamily="18" charset="0"/>
              </a:rPr>
              <a:t>Vector Space Model-Based Retrieval (Take Fasttext as an example)</a:t>
            </a:r>
          </a:p>
          <a:p>
            <a:pPr marL="342900" indent="-342900">
              <a:buFont typeface="Arial" panose="020B0604020202020204" pitchFamily="34" charset="0"/>
              <a:buChar char="•"/>
            </a:pPr>
            <a:r>
              <a:rPr lang="en-US" altLang="zh-CN" sz="2000" dirty="0">
                <a:latin typeface="Cambria Math" panose="02040503050406030204" pitchFamily="18" charset="0"/>
                <a:ea typeface="Cambria Math" panose="02040503050406030204" pitchFamily="18" charset="0"/>
              </a:rPr>
              <a:t>The Vector Space Model is a fundamental model in information retrieval, where text documents and queries are represented as vectors in a multi-dimensional space.</a:t>
            </a:r>
          </a:p>
          <a:p>
            <a:pPr marL="342900" indent="-342900">
              <a:buFont typeface="Arial" panose="020B0604020202020204" pitchFamily="34" charset="0"/>
              <a:buChar char="•"/>
            </a:pPr>
            <a:r>
              <a:rPr lang="en-US" altLang="zh-CN" sz="2000" dirty="0">
                <a:latin typeface="Cambria Math" panose="02040503050406030204" pitchFamily="18" charset="0"/>
                <a:ea typeface="Cambria Math" panose="02040503050406030204" pitchFamily="18" charset="0"/>
              </a:rPr>
              <a:t>The goal is to measure the similarity between a query and a document to retrieve the most relevant results.</a:t>
            </a:r>
          </a:p>
          <a:p>
            <a:pPr marL="342900" indent="-342900">
              <a:buFont typeface="Arial" panose="020B0604020202020204" pitchFamily="34" charset="0"/>
              <a:buChar char="•"/>
            </a:pPr>
            <a:endParaRPr lang="en-US" altLang="zh-CN" sz="2000" dirty="0">
              <a:latin typeface="Cambria Math" panose="02040503050406030204" pitchFamily="18" charset="0"/>
              <a:ea typeface="Cambria Math" panose="02040503050406030204" pitchFamily="18" charset="0"/>
            </a:endParaRPr>
          </a:p>
          <a:p>
            <a:pPr marL="342900" indent="-342900">
              <a:buFont typeface="Arial" panose="020B0604020202020204" pitchFamily="34" charset="0"/>
              <a:buChar char="•"/>
            </a:pPr>
            <a:endParaRPr lang="en-US" altLang="zh-CN" sz="2000" dirty="0">
              <a:latin typeface="Cambria Math" panose="02040503050406030204" pitchFamily="18" charset="0"/>
              <a:ea typeface="Cambria Math" panose="02040503050406030204" pitchFamily="18" charset="0"/>
            </a:endParaRPr>
          </a:p>
          <a:p>
            <a:pPr marL="342900" indent="-342900">
              <a:buFont typeface="Arial" panose="020B0604020202020204" pitchFamily="34" charset="0"/>
              <a:buChar char="•"/>
            </a:pPr>
            <a:r>
              <a:rPr lang="en-US" altLang="zh-CN" sz="2000" dirty="0">
                <a:latin typeface="Cambria Math" panose="02040503050406030204" pitchFamily="18" charset="0"/>
                <a:ea typeface="Cambria Math" panose="02040503050406030204" pitchFamily="18" charset="0"/>
              </a:rPr>
              <a:t>Documents and queries are transformed into vectors.</a:t>
            </a:r>
          </a:p>
          <a:p>
            <a:pPr marL="342900" indent="-342900">
              <a:buFont typeface="Arial" panose="020B0604020202020204" pitchFamily="34" charset="0"/>
              <a:buChar char="•"/>
            </a:pPr>
            <a:r>
              <a:rPr lang="en-US" altLang="zh-CN" sz="2000" dirty="0">
                <a:latin typeface="Cambria Math" panose="02040503050406030204" pitchFamily="18" charset="0"/>
                <a:ea typeface="Cambria Math" panose="02040503050406030204" pitchFamily="18" charset="0"/>
              </a:rPr>
              <a:t>The similarity between vectors is typically measured using cosine similarity.</a:t>
            </a:r>
          </a:p>
          <a:p>
            <a:pPr marL="342900" indent="-342900">
              <a:buFont typeface="Arial" panose="020B0604020202020204" pitchFamily="34" charset="0"/>
              <a:buChar char="•"/>
            </a:pPr>
            <a:r>
              <a:rPr lang="en-US" altLang="zh-CN" sz="2000" dirty="0">
                <a:latin typeface="Cambria Math" panose="02040503050406030204" pitchFamily="18" charset="0"/>
                <a:ea typeface="Cambria Math" panose="02040503050406030204" pitchFamily="18" charset="0"/>
              </a:rPr>
              <a:t>It treats each document as a bag of words, representing the presence of words but not their order.</a:t>
            </a:r>
          </a:p>
          <a:p>
            <a:pPr marL="342900" indent="-342900">
              <a:buFont typeface="Arial" panose="020B0604020202020204" pitchFamily="34" charset="0"/>
              <a:buChar char="•"/>
            </a:pPr>
            <a:endParaRPr lang="en-US" altLang="zh-CN" sz="2000" dirty="0">
              <a:latin typeface="Cambria Math" panose="02040503050406030204" pitchFamily="18" charset="0"/>
              <a:ea typeface="Cambria Math" panose="02040503050406030204" pitchFamily="18" charset="0"/>
            </a:endParaRPr>
          </a:p>
        </p:txBody>
      </p:sp>
      <p:sp>
        <p:nvSpPr>
          <p:cNvPr id="6" name="文本框 5">
            <a:extLst>
              <a:ext uri="{FF2B5EF4-FFF2-40B4-BE49-F238E27FC236}">
                <a16:creationId xmlns:a16="http://schemas.microsoft.com/office/drawing/2014/main" id="{7CEFC82D-3941-1B65-539B-0D828ABD4D05}"/>
              </a:ext>
            </a:extLst>
          </p:cNvPr>
          <p:cNvSpPr txBox="1"/>
          <p:nvPr/>
        </p:nvSpPr>
        <p:spPr>
          <a:xfrm>
            <a:off x="472966" y="520262"/>
            <a:ext cx="4698979" cy="461665"/>
          </a:xfrm>
          <a:prstGeom prst="rect">
            <a:avLst/>
          </a:prstGeom>
          <a:noFill/>
        </p:spPr>
        <p:txBody>
          <a:bodyPr wrap="none" rtlCol="0">
            <a:spAutoFit/>
          </a:bodyPr>
          <a:lstStyle/>
          <a:p>
            <a:r>
              <a:rPr lang="en-US" altLang="zh-CN" sz="2400" b="1" dirty="0">
                <a:latin typeface="Cambria Math" panose="02040503050406030204" pitchFamily="18" charset="0"/>
                <a:ea typeface="Cambria Math" panose="02040503050406030204" pitchFamily="18" charset="0"/>
              </a:rPr>
              <a:t>Retrieval Base Question Answering</a:t>
            </a:r>
          </a:p>
        </p:txBody>
      </p:sp>
    </p:spTree>
    <p:extLst>
      <p:ext uri="{BB962C8B-B14F-4D97-AF65-F5344CB8AC3E}">
        <p14:creationId xmlns:p14="http://schemas.microsoft.com/office/powerpoint/2010/main" val="14963469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C23E757-044C-BBD2-A3CF-EF3EA9CD4019}"/>
              </a:ext>
            </a:extLst>
          </p:cNvPr>
          <p:cNvSpPr txBox="1"/>
          <p:nvPr/>
        </p:nvSpPr>
        <p:spPr>
          <a:xfrm>
            <a:off x="250278" y="1783205"/>
            <a:ext cx="11132098" cy="5016758"/>
          </a:xfrm>
          <a:prstGeom prst="rect">
            <a:avLst/>
          </a:prstGeom>
          <a:noFill/>
        </p:spPr>
        <p:txBody>
          <a:bodyPr wrap="square">
            <a:spAutoFit/>
          </a:bodyPr>
          <a:lstStyle/>
          <a:p>
            <a:r>
              <a:rPr lang="en-US" altLang="zh-CN" sz="2000" b="1" dirty="0">
                <a:latin typeface="Cambria Math" panose="02040503050406030204" pitchFamily="18" charset="0"/>
                <a:ea typeface="Cambria Math" panose="02040503050406030204" pitchFamily="18" charset="0"/>
              </a:rPr>
              <a:t>Vector Space Model-Based Retrieval (Take Fasttext as an example)</a:t>
            </a:r>
          </a:p>
          <a:p>
            <a:pPr marL="342900" indent="-342900">
              <a:buFont typeface="Arial" panose="020B0604020202020204" pitchFamily="34" charset="0"/>
              <a:buChar char="•"/>
            </a:pPr>
            <a:r>
              <a:rPr lang="en-US" altLang="zh-CN" sz="2000" dirty="0">
                <a:latin typeface="Cambria Math" panose="02040503050406030204" pitchFamily="18" charset="0"/>
                <a:ea typeface="Cambria Math" panose="02040503050406030204" pitchFamily="18" charset="0"/>
              </a:rPr>
              <a:t>Fasttext:</a:t>
            </a:r>
          </a:p>
          <a:p>
            <a:pPr marL="800100" lvl="1" indent="-342900">
              <a:buFont typeface="Arial" panose="020B0604020202020204" pitchFamily="34" charset="0"/>
              <a:buChar char="•"/>
            </a:pPr>
            <a:r>
              <a:rPr lang="en-US" altLang="zh-CN" sz="2000" dirty="0">
                <a:latin typeface="Cambria Math" panose="02040503050406030204" pitchFamily="18" charset="0"/>
                <a:ea typeface="Cambria Math" panose="02040503050406030204" pitchFamily="18" charset="0"/>
              </a:rPr>
              <a:t>Fasttext is a popular model developed by Facebook AI Research for learning word representations and performing text classification.</a:t>
            </a:r>
          </a:p>
          <a:p>
            <a:pPr marL="800100" lvl="1" indent="-342900">
              <a:buFont typeface="Arial" panose="020B0604020202020204" pitchFamily="34" charset="0"/>
              <a:buChar char="•"/>
            </a:pPr>
            <a:r>
              <a:rPr lang="en-US" altLang="zh-CN" sz="2000" dirty="0">
                <a:latin typeface="Cambria Math" panose="02040503050406030204" pitchFamily="18" charset="0"/>
                <a:ea typeface="Cambria Math" panose="02040503050406030204" pitchFamily="18" charset="0"/>
              </a:rPr>
              <a:t>It improves upon traditional word embeddings like Word2Vec by considering </a:t>
            </a:r>
            <a:r>
              <a:rPr lang="en-US" altLang="zh-CN" sz="2000" dirty="0" err="1">
                <a:latin typeface="Cambria Math" panose="02040503050406030204" pitchFamily="18" charset="0"/>
                <a:ea typeface="Cambria Math" panose="02040503050406030204" pitchFamily="18" charset="0"/>
              </a:rPr>
              <a:t>subword</a:t>
            </a:r>
            <a:r>
              <a:rPr lang="en-US" altLang="zh-CN" sz="2000" dirty="0">
                <a:latin typeface="Cambria Math" panose="02040503050406030204" pitchFamily="18" charset="0"/>
                <a:ea typeface="Cambria Math" panose="02040503050406030204" pitchFamily="18" charset="0"/>
              </a:rPr>
              <a:t> information, which helps capture rare words or misspellings better.</a:t>
            </a:r>
          </a:p>
          <a:p>
            <a:pPr marL="800100" lvl="1" indent="-342900">
              <a:buFont typeface="Arial" panose="020B0604020202020204" pitchFamily="34" charset="0"/>
              <a:buChar char="•"/>
            </a:pPr>
            <a:r>
              <a:rPr lang="en-US" altLang="zh-CN" sz="2000" dirty="0">
                <a:latin typeface="Cambria Math" panose="02040503050406030204" pitchFamily="18" charset="0"/>
                <a:ea typeface="Cambria Math" panose="02040503050406030204" pitchFamily="18" charset="0"/>
              </a:rPr>
              <a:t>Fasttext represents words as bags of character n-grams, allowing it to create representations for </a:t>
            </a:r>
            <a:r>
              <a:rPr lang="en-US" altLang="zh-CN" sz="2000" dirty="0" err="1">
                <a:latin typeface="Cambria Math" panose="02040503050406030204" pitchFamily="18" charset="0"/>
                <a:ea typeface="Cambria Math" panose="02040503050406030204" pitchFamily="18" charset="0"/>
              </a:rPr>
              <a:t>subwords</a:t>
            </a:r>
            <a:r>
              <a:rPr lang="en-US" altLang="zh-CN" sz="2000" dirty="0">
                <a:latin typeface="Cambria Math" panose="02040503050406030204" pitchFamily="18" charset="0"/>
                <a:ea typeface="Cambria Math" panose="02040503050406030204" pitchFamily="18" charset="0"/>
              </a:rPr>
              <a:t>.</a:t>
            </a:r>
          </a:p>
          <a:p>
            <a:pPr marL="800100" lvl="1" indent="-342900">
              <a:buFont typeface="Arial" panose="020B0604020202020204" pitchFamily="34" charset="0"/>
              <a:buChar char="•"/>
            </a:pPr>
            <a:r>
              <a:rPr lang="en-US" altLang="zh-CN" sz="2000" dirty="0">
                <a:latin typeface="Cambria Math" panose="02040503050406030204" pitchFamily="18" charset="0"/>
                <a:ea typeface="Cambria Math" panose="02040503050406030204" pitchFamily="18" charset="0"/>
              </a:rPr>
              <a:t>This feature makes it particularly effective for languages with rich morphology or when dealing with rare words.</a:t>
            </a:r>
          </a:p>
          <a:p>
            <a:r>
              <a:rPr lang="en-US" altLang="zh-CN" sz="2000" dirty="0">
                <a:latin typeface="Cambria Math" panose="02040503050406030204" pitchFamily="18" charset="0"/>
                <a:ea typeface="Cambria Math" panose="02040503050406030204" pitchFamily="18" charset="0"/>
              </a:rPr>
              <a:t>Steps:</a:t>
            </a:r>
          </a:p>
          <a:p>
            <a:pPr marL="457200" indent="-457200">
              <a:buFont typeface="+mj-lt"/>
              <a:buAutoNum type="arabicPeriod"/>
            </a:pPr>
            <a:r>
              <a:rPr lang="en-US" altLang="zh-CN" sz="2000" dirty="0">
                <a:latin typeface="Cambria Math" panose="02040503050406030204" pitchFamily="18" charset="0"/>
                <a:ea typeface="Cambria Math" panose="02040503050406030204" pitchFamily="18" charset="0"/>
              </a:rPr>
              <a:t>In the VSM framework, Fasttext can be used to generate word embeddings for each document and query.</a:t>
            </a:r>
          </a:p>
          <a:p>
            <a:pPr marL="457200" indent="-457200">
              <a:buFont typeface="+mj-lt"/>
              <a:buAutoNum type="arabicPeriod"/>
            </a:pPr>
            <a:r>
              <a:rPr lang="en-US" altLang="zh-CN" sz="2000" dirty="0">
                <a:latin typeface="Cambria Math" panose="02040503050406030204" pitchFamily="18" charset="0"/>
                <a:ea typeface="Cambria Math" panose="02040503050406030204" pitchFamily="18" charset="0"/>
              </a:rPr>
              <a:t>The resulting word vectors are then combined to form document vectors.</a:t>
            </a:r>
          </a:p>
          <a:p>
            <a:pPr marL="457200" indent="-457200">
              <a:buFont typeface="+mj-lt"/>
              <a:buAutoNum type="arabicPeriod"/>
            </a:pPr>
            <a:r>
              <a:rPr lang="en-US" altLang="zh-CN" sz="2000" dirty="0">
                <a:latin typeface="Cambria Math" panose="02040503050406030204" pitchFamily="18" charset="0"/>
                <a:ea typeface="Cambria Math" panose="02040503050406030204" pitchFamily="18" charset="0"/>
              </a:rPr>
              <a:t>The cosine similarity between the query vector and document vectors is computed to retrieve the most relevant answers.</a:t>
            </a:r>
          </a:p>
        </p:txBody>
      </p:sp>
      <p:sp>
        <p:nvSpPr>
          <p:cNvPr id="6" name="文本框 5">
            <a:extLst>
              <a:ext uri="{FF2B5EF4-FFF2-40B4-BE49-F238E27FC236}">
                <a16:creationId xmlns:a16="http://schemas.microsoft.com/office/drawing/2014/main" id="{7CEFC82D-3941-1B65-539B-0D828ABD4D05}"/>
              </a:ext>
            </a:extLst>
          </p:cNvPr>
          <p:cNvSpPr txBox="1"/>
          <p:nvPr/>
        </p:nvSpPr>
        <p:spPr>
          <a:xfrm>
            <a:off x="472966" y="520262"/>
            <a:ext cx="4698979" cy="461665"/>
          </a:xfrm>
          <a:prstGeom prst="rect">
            <a:avLst/>
          </a:prstGeom>
          <a:noFill/>
        </p:spPr>
        <p:txBody>
          <a:bodyPr wrap="none" rtlCol="0">
            <a:spAutoFit/>
          </a:bodyPr>
          <a:lstStyle/>
          <a:p>
            <a:r>
              <a:rPr lang="en-US" altLang="zh-CN" sz="2400" b="1" dirty="0">
                <a:latin typeface="Cambria Math" panose="02040503050406030204" pitchFamily="18" charset="0"/>
                <a:ea typeface="Cambria Math" panose="02040503050406030204" pitchFamily="18" charset="0"/>
              </a:rPr>
              <a:t>Retrieval Base Question Answering</a:t>
            </a:r>
          </a:p>
        </p:txBody>
      </p:sp>
    </p:spTree>
    <p:extLst>
      <p:ext uri="{BB962C8B-B14F-4D97-AF65-F5344CB8AC3E}">
        <p14:creationId xmlns:p14="http://schemas.microsoft.com/office/powerpoint/2010/main" val="9183432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C23E757-044C-BBD2-A3CF-EF3EA9CD4019}"/>
              </a:ext>
            </a:extLst>
          </p:cNvPr>
          <p:cNvSpPr txBox="1"/>
          <p:nvPr/>
        </p:nvSpPr>
        <p:spPr>
          <a:xfrm>
            <a:off x="250278" y="1783205"/>
            <a:ext cx="6750598" cy="5016758"/>
          </a:xfrm>
          <a:prstGeom prst="rect">
            <a:avLst/>
          </a:prstGeom>
          <a:noFill/>
        </p:spPr>
        <p:txBody>
          <a:bodyPr wrap="square">
            <a:spAutoFit/>
          </a:bodyPr>
          <a:lstStyle/>
          <a:p>
            <a:r>
              <a:rPr lang="en-US" altLang="zh-CN" sz="2000" b="1" dirty="0">
                <a:latin typeface="Cambria Math" panose="02040503050406030204" pitchFamily="18" charset="0"/>
                <a:ea typeface="Cambria Math" panose="02040503050406030204" pitchFamily="18" charset="0"/>
              </a:rPr>
              <a:t>Limitations of Large Language Model (LLM)</a:t>
            </a:r>
          </a:p>
          <a:p>
            <a:r>
              <a:rPr lang="en-US" altLang="zh-CN" sz="2000" b="1" dirty="0">
                <a:latin typeface="Cambria Math" panose="02040503050406030204" pitchFamily="18" charset="0"/>
                <a:ea typeface="Cambria Math" panose="02040503050406030204" pitchFamily="18" charset="0"/>
              </a:rPr>
              <a:t>Knowledge Cutoff Date: </a:t>
            </a:r>
            <a:r>
              <a:rPr lang="en-US" altLang="zh-CN" sz="2000" dirty="0">
                <a:latin typeface="Cambria Math" panose="02040503050406030204" pitchFamily="18" charset="0"/>
                <a:ea typeface="Cambria Math" panose="02040503050406030204" pitchFamily="18" charset="0"/>
              </a:rPr>
              <a:t>Training LLMs is an expensive and time-consuming process. It requires vast amounts of data and can take weeks or even months. As a result, the data used to train LLMs is not up-to-date. For example, GPT-4’s knowledge cutoff date is October 2023, meaning any events occurring after this date are not reflected in the model.</a:t>
            </a:r>
          </a:p>
          <a:p>
            <a:endParaRPr lang="en-US" altLang="zh-CN" sz="2000" dirty="0">
              <a:latin typeface="Cambria Math" panose="02040503050406030204" pitchFamily="18" charset="0"/>
              <a:ea typeface="Cambria Math" panose="02040503050406030204" pitchFamily="18" charset="0"/>
            </a:endParaRPr>
          </a:p>
          <a:p>
            <a:r>
              <a:rPr lang="en-US" altLang="zh-CN" sz="2000" b="1" dirty="0">
                <a:latin typeface="Cambria Math" panose="02040503050406030204" pitchFamily="18" charset="0"/>
                <a:ea typeface="Cambria Math" panose="02040503050406030204" pitchFamily="18" charset="0"/>
              </a:rPr>
              <a:t>Training Data Limitations: </a:t>
            </a:r>
            <a:r>
              <a:rPr lang="en-US" altLang="zh-CN" sz="2000" dirty="0">
                <a:latin typeface="Cambria Math" panose="02040503050406030204" pitchFamily="18" charset="0"/>
                <a:ea typeface="Cambria Math" panose="02040503050406030204" pitchFamily="18" charset="0"/>
              </a:rPr>
              <a:t>LLMs are trained on massive datasets from a variety of public sources. For instance, Llama 3 is trained on up to 150 trillion tokens (about 7 times more than Llama 2). However, they are unaware of non-public information. Public LLMs have not been trained on internal company documents, customer information, product documentation, and similar data. Therefore, they cannot be expected to respond to queries related to such information.</a:t>
            </a:r>
          </a:p>
        </p:txBody>
      </p:sp>
      <p:sp>
        <p:nvSpPr>
          <p:cNvPr id="6" name="文本框 5">
            <a:extLst>
              <a:ext uri="{FF2B5EF4-FFF2-40B4-BE49-F238E27FC236}">
                <a16:creationId xmlns:a16="http://schemas.microsoft.com/office/drawing/2014/main" id="{7CEFC82D-3941-1B65-539B-0D828ABD4D05}"/>
              </a:ext>
            </a:extLst>
          </p:cNvPr>
          <p:cNvSpPr txBox="1"/>
          <p:nvPr/>
        </p:nvSpPr>
        <p:spPr>
          <a:xfrm>
            <a:off x="472966" y="520262"/>
            <a:ext cx="4390689" cy="461665"/>
          </a:xfrm>
          <a:prstGeom prst="rect">
            <a:avLst/>
          </a:prstGeom>
          <a:noFill/>
        </p:spPr>
        <p:txBody>
          <a:bodyPr wrap="none" rtlCol="0">
            <a:spAutoFit/>
          </a:bodyPr>
          <a:lstStyle/>
          <a:p>
            <a:r>
              <a:rPr lang="en-US" altLang="zh-CN" sz="2400" b="1" dirty="0">
                <a:latin typeface="Cambria Math" panose="02040503050406030204" pitchFamily="18" charset="0"/>
                <a:ea typeface="Cambria Math" panose="02040503050406030204" pitchFamily="18" charset="0"/>
              </a:rPr>
              <a:t>Retrieval Augmented Generation</a:t>
            </a:r>
          </a:p>
        </p:txBody>
      </p:sp>
      <p:pic>
        <p:nvPicPr>
          <p:cNvPr id="13314" name="Picture 2" descr="Retrieval Augmented Generation (RAG) and Conversational AI">
            <a:extLst>
              <a:ext uri="{FF2B5EF4-FFF2-40B4-BE49-F238E27FC236}">
                <a16:creationId xmlns:a16="http://schemas.microsoft.com/office/drawing/2014/main" id="{4576FEC9-4A7C-6F29-D9E9-7DBFB39EFC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2564255"/>
            <a:ext cx="5114925" cy="2892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15763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C23E757-044C-BBD2-A3CF-EF3EA9CD4019}"/>
              </a:ext>
            </a:extLst>
          </p:cNvPr>
          <p:cNvSpPr txBox="1"/>
          <p:nvPr/>
        </p:nvSpPr>
        <p:spPr>
          <a:xfrm>
            <a:off x="250278" y="1783205"/>
            <a:ext cx="11770272" cy="2554545"/>
          </a:xfrm>
          <a:prstGeom prst="rect">
            <a:avLst/>
          </a:prstGeom>
          <a:noFill/>
        </p:spPr>
        <p:txBody>
          <a:bodyPr wrap="square">
            <a:spAutoFit/>
          </a:bodyPr>
          <a:lstStyle/>
          <a:p>
            <a:r>
              <a:rPr lang="en-US" altLang="zh-CN" sz="2000" b="1" dirty="0">
                <a:latin typeface="Cambria Math" panose="02040503050406030204" pitchFamily="18" charset="0"/>
                <a:ea typeface="Cambria Math" panose="02040503050406030204" pitchFamily="18" charset="0"/>
              </a:rPr>
              <a:t>Limitations of Large Language Model (LLM)</a:t>
            </a:r>
          </a:p>
          <a:p>
            <a:r>
              <a:rPr lang="en-US" altLang="zh-CN" sz="2000" b="1" dirty="0">
                <a:latin typeface="Cambria Math" panose="02040503050406030204" pitchFamily="18" charset="0"/>
                <a:ea typeface="Cambria Math" panose="02040503050406030204" pitchFamily="18" charset="0"/>
              </a:rPr>
              <a:t>Hallucinations: </a:t>
            </a:r>
            <a:r>
              <a:rPr lang="en-US" altLang="zh-CN" sz="2000" dirty="0">
                <a:latin typeface="Cambria Math" panose="02040503050406030204" pitchFamily="18" charset="0"/>
                <a:ea typeface="Cambria Math" panose="02040503050406030204" pitchFamily="18" charset="0"/>
              </a:rPr>
              <a:t>LLMs are predictors of the next word. They are not trained to validate facts within their answers. As a result, LLMs sometimes provide answers that are factually incorrect but sound confident and plausible. This "confidently lying" characteristic is known as hallucination, which has been identified as one of the biggest criticisms of LLMs.</a:t>
            </a:r>
          </a:p>
          <a:p>
            <a:r>
              <a:rPr lang="en-US" altLang="zh-CN" sz="2000" b="1" dirty="0">
                <a:latin typeface="Cambria Math" panose="02040503050406030204" pitchFamily="18" charset="0"/>
                <a:ea typeface="Cambria Math" panose="02040503050406030204" pitchFamily="18" charset="0"/>
              </a:rPr>
              <a:t>Context Window: </a:t>
            </a:r>
            <a:r>
              <a:rPr lang="en-US" altLang="zh-CN" sz="2000" dirty="0">
                <a:latin typeface="Cambria Math" panose="02040503050406030204" pitchFamily="18" charset="0"/>
                <a:ea typeface="Cambria Math" panose="02040503050406030204" pitchFamily="18" charset="0"/>
              </a:rPr>
              <a:t>Due to the nature of their architecture, each LLM can process a maximum number of tokens. This maximum token count is referred to as the model’s context window. If the input exceeds the context window, the part of the prompt that exceeds the limit will be discarded.</a:t>
            </a:r>
          </a:p>
        </p:txBody>
      </p:sp>
      <p:sp>
        <p:nvSpPr>
          <p:cNvPr id="6" name="文本框 5">
            <a:extLst>
              <a:ext uri="{FF2B5EF4-FFF2-40B4-BE49-F238E27FC236}">
                <a16:creationId xmlns:a16="http://schemas.microsoft.com/office/drawing/2014/main" id="{7CEFC82D-3941-1B65-539B-0D828ABD4D05}"/>
              </a:ext>
            </a:extLst>
          </p:cNvPr>
          <p:cNvSpPr txBox="1"/>
          <p:nvPr/>
        </p:nvSpPr>
        <p:spPr>
          <a:xfrm>
            <a:off x="472966" y="520262"/>
            <a:ext cx="4390689" cy="461665"/>
          </a:xfrm>
          <a:prstGeom prst="rect">
            <a:avLst/>
          </a:prstGeom>
          <a:noFill/>
        </p:spPr>
        <p:txBody>
          <a:bodyPr wrap="none" rtlCol="0">
            <a:spAutoFit/>
          </a:bodyPr>
          <a:lstStyle/>
          <a:p>
            <a:r>
              <a:rPr lang="en-US" altLang="zh-CN" sz="2400" b="1" dirty="0">
                <a:latin typeface="Cambria Math" panose="02040503050406030204" pitchFamily="18" charset="0"/>
                <a:ea typeface="Cambria Math" panose="02040503050406030204" pitchFamily="18" charset="0"/>
              </a:rPr>
              <a:t>Retrieval Augmented Generation</a:t>
            </a:r>
          </a:p>
        </p:txBody>
      </p:sp>
      <p:pic>
        <p:nvPicPr>
          <p:cNvPr id="4" name="图片 3">
            <a:extLst>
              <a:ext uri="{FF2B5EF4-FFF2-40B4-BE49-F238E27FC236}">
                <a16:creationId xmlns:a16="http://schemas.microsoft.com/office/drawing/2014/main" id="{F7E45415-8C7D-DEC5-4509-2FEE9396CFE3}"/>
              </a:ext>
            </a:extLst>
          </p:cNvPr>
          <p:cNvPicPr>
            <a:picLocks noChangeAspect="1"/>
          </p:cNvPicPr>
          <p:nvPr/>
        </p:nvPicPr>
        <p:blipFill rotWithShape="1">
          <a:blip r:embed="rId3"/>
          <a:srcRect b="34567"/>
          <a:stretch/>
        </p:blipFill>
        <p:spPr>
          <a:xfrm>
            <a:off x="2336828" y="4449061"/>
            <a:ext cx="8280343" cy="2237489"/>
          </a:xfrm>
          <a:prstGeom prst="rect">
            <a:avLst/>
          </a:prstGeom>
        </p:spPr>
      </p:pic>
    </p:spTree>
    <p:extLst>
      <p:ext uri="{BB962C8B-B14F-4D97-AF65-F5344CB8AC3E}">
        <p14:creationId xmlns:p14="http://schemas.microsoft.com/office/powerpoint/2010/main" val="11153158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C23E757-044C-BBD2-A3CF-EF3EA9CD4019}"/>
              </a:ext>
            </a:extLst>
          </p:cNvPr>
          <p:cNvSpPr txBox="1"/>
          <p:nvPr/>
        </p:nvSpPr>
        <p:spPr>
          <a:xfrm>
            <a:off x="250278" y="1783205"/>
            <a:ext cx="11770272" cy="4093428"/>
          </a:xfrm>
          <a:prstGeom prst="rect">
            <a:avLst/>
          </a:prstGeom>
          <a:noFill/>
        </p:spPr>
        <p:txBody>
          <a:bodyPr wrap="square">
            <a:spAutoFit/>
          </a:bodyPr>
          <a:lstStyle/>
          <a:p>
            <a:r>
              <a:rPr lang="en-US" altLang="zh-CN" sz="2000" b="1" dirty="0">
                <a:latin typeface="Cambria Math" panose="02040503050406030204" pitchFamily="18" charset="0"/>
                <a:ea typeface="Cambria Math" panose="02040503050406030204" pitchFamily="18" charset="0"/>
              </a:rPr>
              <a:t>RAG concept</a:t>
            </a:r>
          </a:p>
          <a:p>
            <a:endParaRPr lang="en-US" altLang="zh-CN" sz="2000" b="1" dirty="0">
              <a:latin typeface="Cambria Math" panose="02040503050406030204" pitchFamily="18" charset="0"/>
              <a:ea typeface="Cambria Math" panose="02040503050406030204" pitchFamily="18" charset="0"/>
            </a:endParaRPr>
          </a:p>
          <a:p>
            <a:r>
              <a:rPr lang="en-US" altLang="zh-CN" sz="2000" b="1" dirty="0">
                <a:latin typeface="Cambria Math" panose="02040503050406030204" pitchFamily="18" charset="0"/>
                <a:ea typeface="Cambria Math" panose="02040503050406030204" pitchFamily="18" charset="0"/>
              </a:rPr>
              <a:t>Parameter Memory</a:t>
            </a:r>
            <a:r>
              <a:rPr lang="en-US" altLang="zh-CN" sz="2000" dirty="0">
                <a:latin typeface="Cambria Math" panose="02040503050406030204" pitchFamily="18" charset="0"/>
                <a:ea typeface="Cambria Math" panose="02040503050406030204" pitchFamily="18" charset="0"/>
              </a:rPr>
              <a:t>: The ability of an LLM to retain trained information is entirely dependent on its parameters. Thus, it can be said that an LLM stores factual information in its parameters. This memory within the LLM is referred to as parameter memory. This parameter memory is limited. It depends on the number of parameters and is a factor of the data used to train the LLM.</a:t>
            </a:r>
          </a:p>
          <a:p>
            <a:endParaRPr lang="en-US" altLang="zh-CN" sz="2000" b="1" dirty="0">
              <a:latin typeface="Cambria Math" panose="02040503050406030204" pitchFamily="18" charset="0"/>
              <a:ea typeface="Cambria Math" panose="02040503050406030204" pitchFamily="18" charset="0"/>
            </a:endParaRPr>
          </a:p>
          <a:p>
            <a:r>
              <a:rPr lang="en-US" altLang="zh-CN" sz="2000" b="1" dirty="0">
                <a:latin typeface="Cambria Math" panose="02040503050406030204" pitchFamily="18" charset="0"/>
                <a:ea typeface="Cambria Math" panose="02040503050406030204" pitchFamily="18" charset="0"/>
              </a:rPr>
              <a:t>Non-parameter Memory</a:t>
            </a:r>
            <a:r>
              <a:rPr lang="en-US" altLang="zh-CN" sz="2000" dirty="0">
                <a:latin typeface="Cambria Math" panose="02040503050406030204" pitchFamily="18" charset="0"/>
                <a:ea typeface="Cambria Math" panose="02040503050406030204" pitchFamily="18" charset="0"/>
              </a:rPr>
              <a:t>: Information that is not stored in the LLM’s internal parameters but can be accessed through external retrieval mechanisms, such as search engines or databases. RAG allows the LLM to access this non-parameter memory.</a:t>
            </a:r>
          </a:p>
          <a:p>
            <a:endParaRPr lang="en-US" altLang="zh-CN" sz="2000" dirty="0">
              <a:latin typeface="Cambria Math" panose="02040503050406030204" pitchFamily="18" charset="0"/>
              <a:ea typeface="Cambria Math" panose="02040503050406030204" pitchFamily="18" charset="0"/>
            </a:endParaRPr>
          </a:p>
          <a:p>
            <a:r>
              <a:rPr lang="en-US" altLang="zh-CN" sz="2000" b="1" dirty="0">
                <a:latin typeface="Cambria Math" panose="02040503050406030204" pitchFamily="18" charset="0"/>
                <a:ea typeface="Cambria Math" panose="02040503050406030204" pitchFamily="18" charset="0"/>
              </a:rPr>
              <a:t>Knowledge Base: </a:t>
            </a:r>
            <a:r>
              <a:rPr lang="en-US" altLang="zh-CN" sz="2000" dirty="0">
                <a:latin typeface="Cambria Math" panose="02040503050406030204" pitchFamily="18" charset="0"/>
                <a:ea typeface="Cambria Math" panose="02040503050406030204" pitchFamily="18" charset="0"/>
              </a:rPr>
              <a:t>The non-parameter memory created for RAG applications. It contains information from various predefined sources, which is processed and stored in persistent memory.</a:t>
            </a:r>
          </a:p>
        </p:txBody>
      </p:sp>
      <p:sp>
        <p:nvSpPr>
          <p:cNvPr id="6" name="文本框 5">
            <a:extLst>
              <a:ext uri="{FF2B5EF4-FFF2-40B4-BE49-F238E27FC236}">
                <a16:creationId xmlns:a16="http://schemas.microsoft.com/office/drawing/2014/main" id="{7CEFC82D-3941-1B65-539B-0D828ABD4D05}"/>
              </a:ext>
            </a:extLst>
          </p:cNvPr>
          <p:cNvSpPr txBox="1"/>
          <p:nvPr/>
        </p:nvSpPr>
        <p:spPr>
          <a:xfrm>
            <a:off x="472966" y="520262"/>
            <a:ext cx="4390689" cy="461665"/>
          </a:xfrm>
          <a:prstGeom prst="rect">
            <a:avLst/>
          </a:prstGeom>
          <a:noFill/>
        </p:spPr>
        <p:txBody>
          <a:bodyPr wrap="none" rtlCol="0">
            <a:spAutoFit/>
          </a:bodyPr>
          <a:lstStyle/>
          <a:p>
            <a:r>
              <a:rPr lang="en-US" altLang="zh-CN" sz="2400" b="1" dirty="0">
                <a:latin typeface="Cambria Math" panose="02040503050406030204" pitchFamily="18" charset="0"/>
                <a:ea typeface="Cambria Math" panose="02040503050406030204" pitchFamily="18" charset="0"/>
              </a:rPr>
              <a:t>Retrieval Augmented Generation</a:t>
            </a:r>
          </a:p>
        </p:txBody>
      </p:sp>
    </p:spTree>
    <p:extLst>
      <p:ext uri="{BB962C8B-B14F-4D97-AF65-F5344CB8AC3E}">
        <p14:creationId xmlns:p14="http://schemas.microsoft.com/office/powerpoint/2010/main" val="4376847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C23E757-044C-BBD2-A3CF-EF3EA9CD4019}"/>
              </a:ext>
            </a:extLst>
          </p:cNvPr>
          <p:cNvSpPr txBox="1"/>
          <p:nvPr/>
        </p:nvSpPr>
        <p:spPr>
          <a:xfrm>
            <a:off x="250278" y="1783205"/>
            <a:ext cx="11770272" cy="3170099"/>
          </a:xfrm>
          <a:prstGeom prst="rect">
            <a:avLst/>
          </a:prstGeom>
          <a:noFill/>
        </p:spPr>
        <p:txBody>
          <a:bodyPr wrap="square">
            <a:spAutoFit/>
          </a:bodyPr>
          <a:lstStyle/>
          <a:p>
            <a:r>
              <a:rPr lang="en-US" altLang="zh-CN" sz="2000" b="1" dirty="0">
                <a:latin typeface="Cambria Math" panose="02040503050406030204" pitchFamily="18" charset="0"/>
                <a:ea typeface="Cambria Math" panose="02040503050406030204" pitchFamily="18" charset="0"/>
              </a:rPr>
              <a:t>RAG concept</a:t>
            </a:r>
          </a:p>
          <a:p>
            <a:endParaRPr lang="en-US" altLang="zh-CN" sz="2000" b="1" dirty="0">
              <a:latin typeface="Cambria Math" panose="02040503050406030204" pitchFamily="18" charset="0"/>
              <a:ea typeface="Cambria Math" panose="02040503050406030204" pitchFamily="18" charset="0"/>
            </a:endParaRPr>
          </a:p>
          <a:p>
            <a:r>
              <a:rPr lang="en-US" altLang="zh-CN" sz="2000" b="1" dirty="0">
                <a:latin typeface="Cambria Math" panose="02040503050406030204" pitchFamily="18" charset="0"/>
                <a:ea typeface="Cambria Math" panose="02040503050406030204" pitchFamily="18" charset="0"/>
              </a:rPr>
              <a:t>User Query: </a:t>
            </a:r>
            <a:r>
              <a:rPr lang="en-US" altLang="zh-CN" sz="2000" dirty="0">
                <a:latin typeface="Cambria Math" panose="02040503050406030204" pitchFamily="18" charset="0"/>
                <a:ea typeface="Cambria Math" panose="02040503050406030204" pitchFamily="18" charset="0"/>
              </a:rPr>
              <a:t>The prompt that a user (or system) sends to the LLM in order to seek a response.</a:t>
            </a:r>
          </a:p>
          <a:p>
            <a:r>
              <a:rPr lang="en-US" altLang="zh-CN" sz="2000" b="1" dirty="0">
                <a:latin typeface="Cambria Math" panose="02040503050406030204" pitchFamily="18" charset="0"/>
                <a:ea typeface="Cambria Math" panose="02040503050406030204" pitchFamily="18" charset="0"/>
              </a:rPr>
              <a:t>Retrieval</a:t>
            </a:r>
            <a:r>
              <a:rPr lang="en-US" altLang="zh-CN" sz="2000" dirty="0">
                <a:latin typeface="Cambria Math" panose="02040503050406030204" pitchFamily="18" charset="0"/>
                <a:ea typeface="Cambria Math" panose="02040503050406030204" pitchFamily="18" charset="0"/>
              </a:rPr>
              <a:t>: The process of searching and retrieving information from the knowledge base that is relevant to the user query.</a:t>
            </a:r>
          </a:p>
          <a:p>
            <a:r>
              <a:rPr lang="en-US" altLang="zh-CN" sz="2000" b="1" dirty="0">
                <a:latin typeface="Cambria Math" panose="02040503050406030204" pitchFamily="18" charset="0"/>
                <a:ea typeface="Cambria Math" panose="02040503050406030204" pitchFamily="18" charset="0"/>
              </a:rPr>
              <a:t>Augmentation: </a:t>
            </a:r>
            <a:r>
              <a:rPr lang="en-US" altLang="zh-CN" sz="2000" dirty="0">
                <a:latin typeface="Cambria Math" panose="02040503050406030204" pitchFamily="18" charset="0"/>
                <a:ea typeface="Cambria Math" panose="02040503050406030204" pitchFamily="18" charset="0"/>
              </a:rPr>
              <a:t>The process of adding retrieved information to the user query.</a:t>
            </a:r>
          </a:p>
          <a:p>
            <a:r>
              <a:rPr lang="en-US" altLang="zh-CN" sz="2000" dirty="0">
                <a:latin typeface="Cambria Math" panose="02040503050406030204" pitchFamily="18" charset="0"/>
                <a:ea typeface="Cambria Math" panose="02040503050406030204" pitchFamily="18" charset="0"/>
              </a:rPr>
              <a:t>Generation: The process in which the LLM generates results when provided with the augmented prompt.</a:t>
            </a:r>
          </a:p>
          <a:p>
            <a:r>
              <a:rPr lang="en-US" altLang="zh-CN" sz="2000" b="1" dirty="0">
                <a:latin typeface="Cambria Math" panose="02040503050406030204" pitchFamily="18" charset="0"/>
                <a:ea typeface="Cambria Math" panose="02040503050406030204" pitchFamily="18" charset="0"/>
              </a:rPr>
              <a:t>Source Citation: </a:t>
            </a:r>
            <a:r>
              <a:rPr lang="en-US" altLang="zh-CN" sz="2000" dirty="0">
                <a:latin typeface="Cambria Math" panose="02040503050406030204" pitchFamily="18" charset="0"/>
                <a:ea typeface="Cambria Math" panose="02040503050406030204" pitchFamily="18" charset="0"/>
              </a:rPr>
              <a:t>The ability of a RAG system to indicate the sources in the knowledge base used to generate a response.</a:t>
            </a:r>
          </a:p>
          <a:p>
            <a:r>
              <a:rPr lang="en-US" altLang="zh-CN" sz="2000" b="1" dirty="0">
                <a:latin typeface="Cambria Math" panose="02040503050406030204" pitchFamily="18" charset="0"/>
                <a:ea typeface="Cambria Math" panose="02040503050406030204" pitchFamily="18" charset="0"/>
              </a:rPr>
              <a:t>Unlimited Memory: </a:t>
            </a:r>
            <a:r>
              <a:rPr lang="en-US" altLang="zh-CN" sz="2000" dirty="0">
                <a:latin typeface="Cambria Math" panose="02040503050406030204" pitchFamily="18" charset="0"/>
                <a:ea typeface="Cambria Math" panose="02040503050406030204" pitchFamily="18" charset="0"/>
              </a:rPr>
              <a:t>The ability to add an arbitrary number of documents to the RAG knowledge base.</a:t>
            </a:r>
          </a:p>
        </p:txBody>
      </p:sp>
      <p:sp>
        <p:nvSpPr>
          <p:cNvPr id="6" name="文本框 5">
            <a:extLst>
              <a:ext uri="{FF2B5EF4-FFF2-40B4-BE49-F238E27FC236}">
                <a16:creationId xmlns:a16="http://schemas.microsoft.com/office/drawing/2014/main" id="{7CEFC82D-3941-1B65-539B-0D828ABD4D05}"/>
              </a:ext>
            </a:extLst>
          </p:cNvPr>
          <p:cNvSpPr txBox="1"/>
          <p:nvPr/>
        </p:nvSpPr>
        <p:spPr>
          <a:xfrm>
            <a:off x="472966" y="520262"/>
            <a:ext cx="4390689" cy="461665"/>
          </a:xfrm>
          <a:prstGeom prst="rect">
            <a:avLst/>
          </a:prstGeom>
          <a:noFill/>
        </p:spPr>
        <p:txBody>
          <a:bodyPr wrap="none" rtlCol="0">
            <a:spAutoFit/>
          </a:bodyPr>
          <a:lstStyle/>
          <a:p>
            <a:r>
              <a:rPr lang="en-US" altLang="zh-CN" sz="2400" b="1" dirty="0">
                <a:latin typeface="Cambria Math" panose="02040503050406030204" pitchFamily="18" charset="0"/>
                <a:ea typeface="Cambria Math" panose="02040503050406030204" pitchFamily="18" charset="0"/>
              </a:rPr>
              <a:t>Retrieval Augmented Generation</a:t>
            </a:r>
          </a:p>
        </p:txBody>
      </p:sp>
    </p:spTree>
    <p:extLst>
      <p:ext uri="{BB962C8B-B14F-4D97-AF65-F5344CB8AC3E}">
        <p14:creationId xmlns:p14="http://schemas.microsoft.com/office/powerpoint/2010/main" val="3170452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C23E757-044C-BBD2-A3CF-EF3EA9CD4019}"/>
              </a:ext>
            </a:extLst>
          </p:cNvPr>
          <p:cNvSpPr txBox="1"/>
          <p:nvPr/>
        </p:nvSpPr>
        <p:spPr>
          <a:xfrm>
            <a:off x="250278" y="1783205"/>
            <a:ext cx="6907267" cy="4555093"/>
          </a:xfrm>
          <a:prstGeom prst="rect">
            <a:avLst/>
          </a:prstGeom>
          <a:noFill/>
        </p:spPr>
        <p:txBody>
          <a:bodyPr wrap="square">
            <a:spAutoFit/>
          </a:bodyPr>
          <a:lstStyle/>
          <a:p>
            <a:pPr marL="285750" indent="-285750">
              <a:buFont typeface="Arial" panose="020B0604020202020204" pitchFamily="34" charset="0"/>
              <a:buChar char="•"/>
            </a:pPr>
            <a:r>
              <a:rPr lang="en-US" altLang="zh-CN" sz="2000" b="1" dirty="0">
                <a:latin typeface="Cambria Math" panose="02040503050406030204" pitchFamily="18" charset="0"/>
                <a:ea typeface="Cambria Math" panose="02040503050406030204" pitchFamily="18" charset="0"/>
              </a:rPr>
              <a:t>Brief overview of Question Answering in NLP</a:t>
            </a:r>
          </a:p>
          <a:p>
            <a:pPr marL="742950" lvl="1" indent="-285750">
              <a:buFont typeface="Arial" panose="020B0604020202020204" pitchFamily="34" charset="0"/>
              <a:buChar char="•"/>
            </a:pPr>
            <a:r>
              <a:rPr lang="en-US" altLang="zh-CN" dirty="0">
                <a:latin typeface="Cambria Math" panose="02040503050406030204" pitchFamily="18" charset="0"/>
                <a:ea typeface="Cambria Math" panose="02040503050406030204" pitchFamily="18" charset="0"/>
              </a:rPr>
              <a:t>QA is a task in NLP where the goal is to automatically provide answers to questions posed in natural language.</a:t>
            </a:r>
          </a:p>
          <a:p>
            <a:pPr marL="742950" lvl="1" indent="-285750">
              <a:buFont typeface="Arial" panose="020B0604020202020204" pitchFamily="34" charset="0"/>
              <a:buChar char="•"/>
            </a:pPr>
            <a:r>
              <a:rPr lang="en-US" altLang="zh-CN" dirty="0">
                <a:latin typeface="Cambria Math" panose="02040503050406030204" pitchFamily="18" charset="0"/>
                <a:ea typeface="Cambria Math" panose="02040503050406030204" pitchFamily="18" charset="0"/>
              </a:rPr>
              <a:t>Typically, the system processes a context or passage of text and extracts the correct answer.</a:t>
            </a:r>
          </a:p>
          <a:p>
            <a:pPr marL="742950" lvl="1" indent="-285750">
              <a:buFont typeface="Arial" panose="020B0604020202020204" pitchFamily="34" charset="0"/>
              <a:buChar char="•"/>
            </a:pPr>
            <a:endParaRPr lang="en-US" altLang="zh-CN" dirty="0">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endParaRPr lang="en-US" altLang="zh-CN" dirty="0">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r>
              <a:rPr lang="fr-FR" altLang="zh-CN" b="1" dirty="0">
                <a:latin typeface="Cambria Math" panose="02040503050406030204" pitchFamily="18" charset="0"/>
                <a:ea typeface="Cambria Math" panose="02040503050406030204" pitchFamily="18" charset="0"/>
              </a:rPr>
              <a:t>Simple (</a:t>
            </a:r>
            <a:r>
              <a:rPr lang="fr-FR" altLang="zh-CN" b="1" dirty="0">
                <a:solidFill>
                  <a:srgbClr val="FF0000"/>
                </a:solidFill>
                <a:latin typeface="Cambria Math" panose="02040503050406030204" pitchFamily="18" charset="0"/>
                <a:ea typeface="Cambria Math" panose="02040503050406030204" pitchFamily="18" charset="0"/>
              </a:rPr>
              <a:t>Factoid</a:t>
            </a:r>
            <a:r>
              <a:rPr lang="fr-FR" altLang="zh-CN" b="1" dirty="0">
                <a:latin typeface="Cambria Math" panose="02040503050406030204" pitchFamily="18" charset="0"/>
                <a:ea typeface="Cambria Math" panose="02040503050406030204" pitchFamily="18" charset="0"/>
              </a:rPr>
              <a:t>) Questions vs. Complex Questions</a:t>
            </a:r>
          </a:p>
          <a:p>
            <a:pPr marL="742950" lvl="1" indent="-285750">
              <a:buFont typeface="Arial" panose="020B0604020202020204" pitchFamily="34" charset="0"/>
              <a:buChar char="•"/>
            </a:pPr>
            <a:r>
              <a:rPr lang="en-US" altLang="zh-CN" dirty="0">
                <a:solidFill>
                  <a:srgbClr val="FF0000"/>
                </a:solidFill>
                <a:latin typeface="Cambria Math" panose="02040503050406030204" pitchFamily="18" charset="0"/>
                <a:ea typeface="Cambria Math" panose="02040503050406030204" pitchFamily="18" charset="0"/>
              </a:rPr>
              <a:t>Who</a:t>
            </a:r>
            <a:r>
              <a:rPr lang="en-US" altLang="zh-CN" dirty="0">
                <a:latin typeface="Cambria Math" panose="02040503050406030204" pitchFamily="18" charset="0"/>
                <a:ea typeface="Cambria Math" panose="02040503050406030204" pitchFamily="18" charset="0"/>
              </a:rPr>
              <a:t> is the tutor of COMP5423?</a:t>
            </a:r>
          </a:p>
          <a:p>
            <a:pPr marL="742950" lvl="1" indent="-285750">
              <a:buFont typeface="Arial" panose="020B0604020202020204" pitchFamily="34" charset="0"/>
              <a:buChar char="•"/>
            </a:pPr>
            <a:r>
              <a:rPr lang="en-US" altLang="zh-CN" dirty="0">
                <a:solidFill>
                  <a:srgbClr val="FF0000"/>
                </a:solidFill>
                <a:latin typeface="Cambria Math" panose="02040503050406030204" pitchFamily="18" charset="0"/>
                <a:ea typeface="Cambria Math" panose="02040503050406030204" pitchFamily="18" charset="0"/>
              </a:rPr>
              <a:t>When</a:t>
            </a:r>
            <a:r>
              <a:rPr lang="en-US" altLang="zh-CN" dirty="0">
                <a:latin typeface="Cambria Math" panose="02040503050406030204" pitchFamily="18" charset="0"/>
                <a:ea typeface="Cambria Math" panose="02040503050406030204" pitchFamily="18" charset="0"/>
              </a:rPr>
              <a:t> is Easter 2025?</a:t>
            </a:r>
          </a:p>
          <a:p>
            <a:pPr marL="742950" lvl="1" indent="-285750">
              <a:buFont typeface="Arial" panose="020B0604020202020204" pitchFamily="34" charset="0"/>
              <a:buChar char="•"/>
            </a:pPr>
            <a:r>
              <a:rPr lang="en-US" altLang="zh-CN" dirty="0">
                <a:solidFill>
                  <a:srgbClr val="FF0000"/>
                </a:solidFill>
                <a:latin typeface="Cambria Math" panose="02040503050406030204" pitchFamily="18" charset="0"/>
                <a:ea typeface="Cambria Math" panose="02040503050406030204" pitchFamily="18" charset="0"/>
              </a:rPr>
              <a:t>Where</a:t>
            </a:r>
            <a:r>
              <a:rPr lang="en-US" altLang="zh-CN" dirty="0">
                <a:latin typeface="Cambria Math" panose="02040503050406030204" pitchFamily="18" charset="0"/>
                <a:ea typeface="Cambria Math" panose="02040503050406030204" pitchFamily="18" charset="0"/>
              </a:rPr>
              <a:t> is the Hong Kong Polytechnic University?</a:t>
            </a:r>
          </a:p>
          <a:p>
            <a:pPr marL="742950" lvl="1" indent="-285750">
              <a:buFont typeface="Arial" panose="020B0604020202020204" pitchFamily="34" charset="0"/>
              <a:buChar char="•"/>
            </a:pPr>
            <a:endParaRPr lang="en-US" altLang="zh-CN" dirty="0">
              <a:latin typeface="Cambria Math" panose="02040503050406030204" pitchFamily="18" charset="0"/>
              <a:ea typeface="Cambria Math" panose="02040503050406030204" pitchFamily="18" charset="0"/>
            </a:endParaRPr>
          </a:p>
          <a:p>
            <a:pPr marL="742950" lvl="1" indent="-285750">
              <a:buFont typeface="Arial" panose="020B0604020202020204" pitchFamily="34" charset="0"/>
              <a:buChar char="•"/>
            </a:pPr>
            <a:endParaRPr lang="en-US" altLang="zh-CN" dirty="0">
              <a:latin typeface="Cambria Math" panose="02040503050406030204" pitchFamily="18" charset="0"/>
              <a:ea typeface="Cambria Math" panose="02040503050406030204" pitchFamily="18" charset="0"/>
            </a:endParaRPr>
          </a:p>
          <a:p>
            <a:pPr marL="742950" lvl="1" indent="-285750">
              <a:buFont typeface="Arial" panose="020B0604020202020204" pitchFamily="34" charset="0"/>
              <a:buChar char="•"/>
            </a:pPr>
            <a:r>
              <a:rPr lang="en-US" altLang="zh-CN" dirty="0">
                <a:solidFill>
                  <a:srgbClr val="FF0000"/>
                </a:solidFill>
                <a:latin typeface="Cambria Math" panose="02040503050406030204" pitchFamily="18" charset="0"/>
                <a:ea typeface="Cambria Math" panose="02040503050406030204" pitchFamily="18" charset="0"/>
              </a:rPr>
              <a:t>Why</a:t>
            </a:r>
            <a:r>
              <a:rPr lang="en-US" altLang="zh-CN" dirty="0">
                <a:latin typeface="Cambria Math" panose="02040503050406030204" pitchFamily="18" charset="0"/>
                <a:ea typeface="Cambria Math" panose="02040503050406030204" pitchFamily="18" charset="0"/>
              </a:rPr>
              <a:t> do I want to take COMP5423?</a:t>
            </a:r>
          </a:p>
          <a:p>
            <a:pPr marL="742950" lvl="1" indent="-285750">
              <a:buFont typeface="Arial" panose="020B0604020202020204" pitchFamily="34" charset="0"/>
              <a:buChar char="•"/>
            </a:pPr>
            <a:r>
              <a:rPr lang="en-US" altLang="zh-CN" dirty="0">
                <a:solidFill>
                  <a:srgbClr val="FF0000"/>
                </a:solidFill>
                <a:latin typeface="Cambria Math" panose="02040503050406030204" pitchFamily="18" charset="0"/>
                <a:ea typeface="Cambria Math" panose="02040503050406030204" pitchFamily="18" charset="0"/>
              </a:rPr>
              <a:t>What</a:t>
            </a:r>
            <a:r>
              <a:rPr lang="en-US" altLang="zh-CN" dirty="0">
                <a:latin typeface="Cambria Math" panose="02040503050406030204" pitchFamily="18" charset="0"/>
                <a:ea typeface="Cambria Math" panose="02040503050406030204" pitchFamily="18" charset="0"/>
              </a:rPr>
              <a:t> can we learn from COMP5423?</a:t>
            </a:r>
          </a:p>
          <a:p>
            <a:pPr marL="742950" lvl="1" indent="-285750">
              <a:buFont typeface="Arial" panose="020B0604020202020204" pitchFamily="34" charset="0"/>
              <a:buChar char="•"/>
            </a:pPr>
            <a:r>
              <a:rPr lang="en-US" altLang="zh-CN" dirty="0">
                <a:solidFill>
                  <a:srgbClr val="FF0000"/>
                </a:solidFill>
                <a:latin typeface="Cambria Math" panose="02040503050406030204" pitchFamily="18" charset="0"/>
                <a:ea typeface="Cambria Math" panose="02040503050406030204" pitchFamily="18" charset="0"/>
              </a:rPr>
              <a:t>How</a:t>
            </a:r>
            <a:r>
              <a:rPr lang="en-US" altLang="zh-CN" dirty="0">
                <a:latin typeface="Cambria Math" panose="02040503050406030204" pitchFamily="18" charset="0"/>
                <a:ea typeface="Cambria Math" panose="02040503050406030204" pitchFamily="18" charset="0"/>
              </a:rPr>
              <a:t> to pass the exam without spending much time?</a:t>
            </a:r>
          </a:p>
        </p:txBody>
      </p:sp>
      <p:sp>
        <p:nvSpPr>
          <p:cNvPr id="6" name="文本框 5">
            <a:extLst>
              <a:ext uri="{FF2B5EF4-FFF2-40B4-BE49-F238E27FC236}">
                <a16:creationId xmlns:a16="http://schemas.microsoft.com/office/drawing/2014/main" id="{7CEFC82D-3941-1B65-539B-0D828ABD4D05}"/>
              </a:ext>
            </a:extLst>
          </p:cNvPr>
          <p:cNvSpPr txBox="1"/>
          <p:nvPr/>
        </p:nvSpPr>
        <p:spPr>
          <a:xfrm>
            <a:off x="472966" y="520262"/>
            <a:ext cx="5515484" cy="461665"/>
          </a:xfrm>
          <a:prstGeom prst="rect">
            <a:avLst/>
          </a:prstGeom>
          <a:noFill/>
        </p:spPr>
        <p:txBody>
          <a:bodyPr wrap="none" rtlCol="0">
            <a:spAutoFit/>
          </a:bodyPr>
          <a:lstStyle/>
          <a:p>
            <a:r>
              <a:rPr lang="en-US" altLang="zh-CN" sz="2400" b="1" dirty="0">
                <a:latin typeface="Cambria Math" panose="02040503050406030204" pitchFamily="18" charset="0"/>
                <a:ea typeface="Cambria Math" panose="02040503050406030204" pitchFamily="18" charset="0"/>
              </a:rPr>
              <a:t>Introduction to Question Answering (QA)</a:t>
            </a:r>
          </a:p>
        </p:txBody>
      </p:sp>
      <p:pic>
        <p:nvPicPr>
          <p:cNvPr id="4100" name="Picture 4" descr="Questions Have Always Been the Answer">
            <a:extLst>
              <a:ext uri="{FF2B5EF4-FFF2-40B4-BE49-F238E27FC236}">
                <a16:creationId xmlns:a16="http://schemas.microsoft.com/office/drawing/2014/main" id="{A0B1AD6A-4AFA-4843-BB3B-3B6FFE7A1A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6813" y="1255578"/>
            <a:ext cx="3970337" cy="2687957"/>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Start answering questions like a pro!">
            <a:extLst>
              <a:ext uri="{FF2B5EF4-FFF2-40B4-BE49-F238E27FC236}">
                <a16:creationId xmlns:a16="http://schemas.microsoft.com/office/drawing/2014/main" id="{1286A0BD-8416-19A5-2D13-E6B901B714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62900" y="4519613"/>
            <a:ext cx="2933700" cy="1552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9934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animEffect transition="in" filter="fade">
                                      <p:cBhvr>
                                        <p:cTn id="17" dur="500"/>
                                        <p:tgtEl>
                                          <p:spTgt spid="5">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fade">
                                      <p:cBhvr>
                                        <p:cTn id="22" dur="500"/>
                                        <p:tgtEl>
                                          <p:spTgt spid="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animEffect transition="in" filter="fade">
                                      <p:cBhvr>
                                        <p:cTn id="27" dur="500"/>
                                        <p:tgtEl>
                                          <p:spTgt spid="5">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8" end="8"/>
                                            </p:txEl>
                                          </p:spTgt>
                                        </p:tgtEl>
                                        <p:attrNameLst>
                                          <p:attrName>style.visibility</p:attrName>
                                        </p:attrNameLst>
                                      </p:cBhvr>
                                      <p:to>
                                        <p:strVal val="visible"/>
                                      </p:to>
                                    </p:set>
                                    <p:animEffect transition="in" filter="fade">
                                      <p:cBhvr>
                                        <p:cTn id="32" dur="500"/>
                                        <p:tgtEl>
                                          <p:spTgt spid="5">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animEffect transition="in" filter="fade">
                                      <p:cBhvr>
                                        <p:cTn id="37" dur="500"/>
                                        <p:tgtEl>
                                          <p:spTgt spid="5">
                                            <p:txEl>
                                              <p:pRg st="11" end="1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12" end="12"/>
                                            </p:txEl>
                                          </p:spTgt>
                                        </p:tgtEl>
                                        <p:attrNameLst>
                                          <p:attrName>style.visibility</p:attrName>
                                        </p:attrNameLst>
                                      </p:cBhvr>
                                      <p:to>
                                        <p:strVal val="visible"/>
                                      </p:to>
                                    </p:set>
                                    <p:animEffect transition="in" filter="fade">
                                      <p:cBhvr>
                                        <p:cTn id="42" dur="500"/>
                                        <p:tgtEl>
                                          <p:spTgt spid="5">
                                            <p:txEl>
                                              <p:pRg st="12" end="1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xEl>
                                              <p:pRg st="13" end="13"/>
                                            </p:txEl>
                                          </p:spTgt>
                                        </p:tgtEl>
                                        <p:attrNameLst>
                                          <p:attrName>style.visibility</p:attrName>
                                        </p:attrNameLst>
                                      </p:cBhvr>
                                      <p:to>
                                        <p:strVal val="visible"/>
                                      </p:to>
                                    </p:set>
                                    <p:animEffect transition="in" filter="fade">
                                      <p:cBhvr>
                                        <p:cTn id="47" dur="500"/>
                                        <p:tgtEl>
                                          <p:spTgt spid="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C23E757-044C-BBD2-A3CF-EF3EA9CD4019}"/>
              </a:ext>
            </a:extLst>
          </p:cNvPr>
          <p:cNvSpPr txBox="1"/>
          <p:nvPr/>
        </p:nvSpPr>
        <p:spPr>
          <a:xfrm>
            <a:off x="250278" y="1783205"/>
            <a:ext cx="11770272" cy="2862322"/>
          </a:xfrm>
          <a:prstGeom prst="rect">
            <a:avLst/>
          </a:prstGeom>
          <a:noFill/>
        </p:spPr>
        <p:txBody>
          <a:bodyPr wrap="square">
            <a:spAutoFit/>
          </a:bodyPr>
          <a:lstStyle/>
          <a:p>
            <a:r>
              <a:rPr lang="en-US" altLang="zh-CN" sz="2000" b="1" dirty="0">
                <a:latin typeface="Cambria Math" panose="02040503050406030204" pitchFamily="18" charset="0"/>
                <a:ea typeface="Cambria Math" panose="02040503050406030204" pitchFamily="18" charset="0"/>
              </a:rPr>
              <a:t>Components</a:t>
            </a:r>
          </a:p>
          <a:p>
            <a:r>
              <a:rPr lang="en-US" altLang="zh-CN" sz="2000" b="1" dirty="0">
                <a:latin typeface="Cambria Math" panose="02040503050406030204" pitchFamily="18" charset="0"/>
                <a:ea typeface="Cambria Math" panose="02040503050406030204" pitchFamily="18" charset="0"/>
              </a:rPr>
              <a:t>Retriever: </a:t>
            </a:r>
            <a:r>
              <a:rPr lang="en-US" altLang="zh-CN" sz="2000" dirty="0">
                <a:latin typeface="Cambria Math" panose="02040503050406030204" pitchFamily="18" charset="0"/>
                <a:ea typeface="Cambria Math" panose="02040503050406030204" pitchFamily="18" charset="0"/>
              </a:rPr>
              <a:t>The component responsible for finding relevant documents or passages.</a:t>
            </a:r>
          </a:p>
          <a:p>
            <a:r>
              <a:rPr lang="en-US" altLang="zh-CN" sz="2000" b="1" dirty="0">
                <a:latin typeface="Cambria Math" panose="02040503050406030204" pitchFamily="18" charset="0"/>
                <a:ea typeface="Cambria Math" panose="02040503050406030204" pitchFamily="18" charset="0"/>
              </a:rPr>
              <a:t>Generator: </a:t>
            </a:r>
            <a:r>
              <a:rPr lang="en-US" altLang="zh-CN" sz="2000" dirty="0">
                <a:latin typeface="Cambria Math" panose="02040503050406030204" pitchFamily="18" charset="0"/>
                <a:ea typeface="Cambria Math" panose="02040503050406030204" pitchFamily="18" charset="0"/>
              </a:rPr>
              <a:t>A model, typically a pre-trained language model, that generates the answer based on the retrieved information.</a:t>
            </a:r>
          </a:p>
          <a:p>
            <a:endParaRPr lang="en-US" altLang="zh-CN" sz="2000" dirty="0">
              <a:latin typeface="Cambria Math" panose="02040503050406030204" pitchFamily="18" charset="0"/>
              <a:ea typeface="Cambria Math" panose="02040503050406030204" pitchFamily="18" charset="0"/>
            </a:endParaRPr>
          </a:p>
          <a:p>
            <a:endParaRPr lang="en-US" altLang="zh-CN" sz="2000" dirty="0">
              <a:latin typeface="Cambria Math" panose="02040503050406030204" pitchFamily="18" charset="0"/>
              <a:ea typeface="Cambria Math" panose="02040503050406030204" pitchFamily="18" charset="0"/>
            </a:endParaRPr>
          </a:p>
          <a:p>
            <a:r>
              <a:rPr lang="en-US" altLang="zh-CN" sz="2000" b="1" dirty="0">
                <a:latin typeface="Cambria Math" panose="02040503050406030204" pitchFamily="18" charset="0"/>
                <a:ea typeface="Cambria Math" panose="02040503050406030204" pitchFamily="18" charset="0"/>
              </a:rPr>
              <a:t>Advantages of RAG:</a:t>
            </a:r>
          </a:p>
          <a:p>
            <a:pPr marL="457200" indent="-457200">
              <a:buFont typeface="Arial" panose="020B0604020202020204" pitchFamily="34" charset="0"/>
              <a:buChar char="•"/>
            </a:pPr>
            <a:r>
              <a:rPr lang="en-US" altLang="zh-CN" sz="2000" dirty="0">
                <a:latin typeface="Cambria Math" panose="02040503050406030204" pitchFamily="18" charset="0"/>
                <a:ea typeface="Cambria Math" panose="02040503050406030204" pitchFamily="18" charset="0"/>
              </a:rPr>
              <a:t>Combines the strength of retrieval (high accuracy) and generation (flexible, fluent responses).</a:t>
            </a:r>
          </a:p>
          <a:p>
            <a:pPr marL="457200" indent="-457200">
              <a:buFont typeface="Arial" panose="020B0604020202020204" pitchFamily="34" charset="0"/>
              <a:buChar char="•"/>
            </a:pPr>
            <a:r>
              <a:rPr lang="en-US" altLang="zh-CN" sz="2000" dirty="0">
                <a:latin typeface="Cambria Math" panose="02040503050406030204" pitchFamily="18" charset="0"/>
                <a:ea typeface="Cambria Math" panose="02040503050406030204" pitchFamily="18" charset="0"/>
              </a:rPr>
              <a:t>Reduces the dependency on training the model on large amounts of domain-specific data.</a:t>
            </a:r>
          </a:p>
        </p:txBody>
      </p:sp>
      <p:sp>
        <p:nvSpPr>
          <p:cNvPr id="6" name="文本框 5">
            <a:extLst>
              <a:ext uri="{FF2B5EF4-FFF2-40B4-BE49-F238E27FC236}">
                <a16:creationId xmlns:a16="http://schemas.microsoft.com/office/drawing/2014/main" id="{7CEFC82D-3941-1B65-539B-0D828ABD4D05}"/>
              </a:ext>
            </a:extLst>
          </p:cNvPr>
          <p:cNvSpPr txBox="1"/>
          <p:nvPr/>
        </p:nvSpPr>
        <p:spPr>
          <a:xfrm>
            <a:off x="472966" y="520262"/>
            <a:ext cx="4390689" cy="461665"/>
          </a:xfrm>
          <a:prstGeom prst="rect">
            <a:avLst/>
          </a:prstGeom>
          <a:noFill/>
        </p:spPr>
        <p:txBody>
          <a:bodyPr wrap="none" rtlCol="0">
            <a:spAutoFit/>
          </a:bodyPr>
          <a:lstStyle/>
          <a:p>
            <a:r>
              <a:rPr lang="en-US" altLang="zh-CN" sz="2400" b="1" dirty="0">
                <a:latin typeface="Cambria Math" panose="02040503050406030204" pitchFamily="18" charset="0"/>
                <a:ea typeface="Cambria Math" panose="02040503050406030204" pitchFamily="18" charset="0"/>
              </a:rPr>
              <a:t>Retrieval Augmented Generation</a:t>
            </a:r>
          </a:p>
        </p:txBody>
      </p:sp>
    </p:spTree>
    <p:extLst>
      <p:ext uri="{BB962C8B-B14F-4D97-AF65-F5344CB8AC3E}">
        <p14:creationId xmlns:p14="http://schemas.microsoft.com/office/powerpoint/2010/main" val="33837647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reak Time Concept With Classic Alarm Clock Stock Photo - Download Image  Now - Taking A Break, Weekend Activities, Working - iStock">
            <a:extLst>
              <a:ext uri="{FF2B5EF4-FFF2-40B4-BE49-F238E27FC236}">
                <a16:creationId xmlns:a16="http://schemas.microsoft.com/office/drawing/2014/main" id="{51998B03-572B-F61E-B2F3-D878C5571E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3069" y="987046"/>
            <a:ext cx="7325862" cy="48839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88867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021FF74-4834-35BF-38EA-DFE7E839A193}"/>
              </a:ext>
            </a:extLst>
          </p:cNvPr>
          <p:cNvSpPr txBox="1"/>
          <p:nvPr/>
        </p:nvSpPr>
        <p:spPr>
          <a:xfrm>
            <a:off x="401052" y="245979"/>
            <a:ext cx="2970044" cy="461665"/>
          </a:xfrm>
          <a:prstGeom prst="rect">
            <a:avLst/>
          </a:prstGeom>
          <a:noFill/>
        </p:spPr>
        <p:txBody>
          <a:bodyPr wrap="none" rtlCol="0">
            <a:spAutoFit/>
          </a:bodyPr>
          <a:lstStyle/>
          <a:p>
            <a:r>
              <a:rPr lang="en-US" altLang="zh-CN" sz="2400" b="1" dirty="0">
                <a:latin typeface="Cambria Math" panose="02040503050406030204" pitchFamily="18" charset="0"/>
                <a:ea typeface="Cambria Math" panose="02040503050406030204" pitchFamily="18" charset="0"/>
              </a:rPr>
              <a:t>NLP Project Objective</a:t>
            </a:r>
            <a:endParaRPr lang="zh-CN" altLang="en-US" sz="2400" b="1" dirty="0">
              <a:latin typeface="Cambria Math" panose="02040503050406030204" pitchFamily="18" charset="0"/>
              <a:ea typeface="微软雅黑" panose="020B0503020204020204" pitchFamily="34" charset="-122"/>
            </a:endParaRPr>
          </a:p>
        </p:txBody>
      </p:sp>
      <p:sp>
        <p:nvSpPr>
          <p:cNvPr id="2" name="文本框 1">
            <a:extLst>
              <a:ext uri="{FF2B5EF4-FFF2-40B4-BE49-F238E27FC236}">
                <a16:creationId xmlns:a16="http://schemas.microsoft.com/office/drawing/2014/main" id="{84367433-79E9-8E2B-ABFE-D9C818707913}"/>
              </a:ext>
            </a:extLst>
          </p:cNvPr>
          <p:cNvSpPr txBox="1"/>
          <p:nvPr/>
        </p:nvSpPr>
        <p:spPr>
          <a:xfrm>
            <a:off x="161935" y="1577882"/>
            <a:ext cx="4938294" cy="4247317"/>
          </a:xfrm>
          <a:prstGeom prst="rect">
            <a:avLst/>
          </a:prstGeom>
          <a:noFill/>
        </p:spPr>
        <p:txBody>
          <a:bodyPr wrap="square">
            <a:spAutoFit/>
          </a:bodyPr>
          <a:lstStyle/>
          <a:p>
            <a:pPr marL="285750" indent="-285750">
              <a:buFont typeface="Arial" panose="020B0604020202020204" pitchFamily="34" charset="0"/>
              <a:buChar char="•"/>
            </a:pPr>
            <a:r>
              <a:rPr lang="en-US" altLang="zh-CN" dirty="0">
                <a:latin typeface="Cambria Math" panose="02040503050406030204" pitchFamily="18" charset="0"/>
                <a:ea typeface="Cambria Math" panose="02040503050406030204" pitchFamily="18" charset="0"/>
              </a:rPr>
              <a:t>This project aims to develop a Knowledge Base Question Answering (KBQA) system. The objective is to build a system capable of </a:t>
            </a:r>
            <a:r>
              <a:rPr lang="en-US" altLang="zh-CN" b="1" dirty="0">
                <a:latin typeface="Cambria Math" panose="02040503050406030204" pitchFamily="18" charset="0"/>
                <a:ea typeface="Cambria Math" panose="02040503050406030204" pitchFamily="18" charset="0"/>
              </a:rPr>
              <a:t>retrieving relevant information </a:t>
            </a:r>
            <a:r>
              <a:rPr lang="en-US" altLang="zh-CN" dirty="0">
                <a:latin typeface="Cambria Math" panose="02040503050406030204" pitchFamily="18" charset="0"/>
                <a:ea typeface="Cambria Math" panose="02040503050406030204" pitchFamily="18" charset="0"/>
              </a:rPr>
              <a:t>from a structured knowledge base and utilizing this information to generate accurate answers.</a:t>
            </a:r>
          </a:p>
          <a:p>
            <a:pPr marL="285750" indent="-285750">
              <a:buFont typeface="Arial" panose="020B0604020202020204" pitchFamily="34" charset="0"/>
              <a:buChar char="•"/>
            </a:pPr>
            <a:endParaRPr lang="en-US" altLang="zh-CN" dirty="0">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r>
              <a:rPr lang="en-US" altLang="zh-CN" dirty="0">
                <a:latin typeface="Cambria Math" panose="02040503050406030204" pitchFamily="18" charset="0"/>
                <a:ea typeface="Cambria Math" panose="02040503050406030204" pitchFamily="18" charset="0"/>
              </a:rPr>
              <a:t>This is a team project, so you need to find your teammates first. Each team can only have up to 3 students.</a:t>
            </a:r>
          </a:p>
          <a:p>
            <a:pPr marL="285750" indent="-285750">
              <a:buFont typeface="Arial" panose="020B0604020202020204" pitchFamily="34" charset="0"/>
              <a:buChar char="•"/>
            </a:pPr>
            <a:endParaRPr lang="en-US" altLang="zh-CN" dirty="0">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r>
              <a:rPr lang="en-US" altLang="zh-CN" dirty="0">
                <a:latin typeface="Cambria Math" panose="02040503050406030204" pitchFamily="18" charset="0"/>
                <a:ea typeface="Cambria Math" panose="02040503050406030204" pitchFamily="18" charset="0"/>
              </a:rPr>
              <a:t>Once you have found your teammates, please </a:t>
            </a:r>
            <a:r>
              <a:rPr lang="en-US" altLang="zh-CN" dirty="0">
                <a:solidFill>
                  <a:srgbClr val="FF0000"/>
                </a:solidFill>
                <a:latin typeface="Cambria Math" panose="02040503050406030204" pitchFamily="18" charset="0"/>
                <a:ea typeface="Cambria Math" panose="02040503050406030204" pitchFamily="18" charset="0"/>
              </a:rPr>
              <a:t>sign up </a:t>
            </a:r>
            <a:r>
              <a:rPr lang="en-US" altLang="zh-CN" dirty="0">
                <a:latin typeface="Cambria Math" panose="02040503050406030204" pitchFamily="18" charset="0"/>
                <a:ea typeface="Cambria Math" panose="02040503050406030204" pitchFamily="18" charset="0"/>
              </a:rPr>
              <a:t>on Blackboard. </a:t>
            </a:r>
            <a:r>
              <a:rPr lang="en-US" altLang="zh-CN" b="0" i="0" dirty="0">
                <a:solidFill>
                  <a:srgbClr val="0D0D0D"/>
                </a:solidFill>
                <a:effectLst/>
                <a:latin typeface="Cambria Math" panose="02040503050406030204" pitchFamily="18" charset="0"/>
                <a:ea typeface="Cambria Math" panose="02040503050406030204" pitchFamily="18" charset="0"/>
              </a:rPr>
              <a:t>You can find your teammates in the course discussion on Blackboard or through other social means.</a:t>
            </a:r>
            <a:endParaRPr lang="zh-CN" altLang="en-US" dirty="0">
              <a:latin typeface="Cambria Math" panose="02040503050406030204" pitchFamily="18" charset="0"/>
            </a:endParaRPr>
          </a:p>
        </p:txBody>
      </p:sp>
      <p:sp>
        <p:nvSpPr>
          <p:cNvPr id="6" name="文本框 5">
            <a:extLst>
              <a:ext uri="{FF2B5EF4-FFF2-40B4-BE49-F238E27FC236}">
                <a16:creationId xmlns:a16="http://schemas.microsoft.com/office/drawing/2014/main" id="{6893DFF2-04D3-AECF-3E97-EA0030FB9A52}"/>
              </a:ext>
            </a:extLst>
          </p:cNvPr>
          <p:cNvSpPr txBox="1"/>
          <p:nvPr/>
        </p:nvSpPr>
        <p:spPr>
          <a:xfrm>
            <a:off x="5100229" y="4415462"/>
            <a:ext cx="6715125" cy="369332"/>
          </a:xfrm>
          <a:prstGeom prst="rect">
            <a:avLst/>
          </a:prstGeom>
          <a:noFill/>
        </p:spPr>
        <p:txBody>
          <a:bodyPr wrap="square" rtlCol="0">
            <a:spAutoFit/>
          </a:bodyPr>
          <a:lstStyle/>
          <a:p>
            <a:pPr algn="ctr"/>
            <a:r>
              <a:rPr lang="en-US" altLang="zh-CN" dirty="0">
                <a:latin typeface="Cambria Math" panose="02040503050406030204" pitchFamily="18" charset="0"/>
                <a:ea typeface="Cambria Math" panose="02040503050406030204" pitchFamily="18" charset="0"/>
              </a:rPr>
              <a:t>A Knowledge Base Question Answering System</a:t>
            </a:r>
            <a:endParaRPr lang="zh-CN" altLang="en-US" dirty="0">
              <a:latin typeface="Cambria Math" panose="02040503050406030204" pitchFamily="18" charset="0"/>
            </a:endParaRPr>
          </a:p>
        </p:txBody>
      </p:sp>
      <p:pic>
        <p:nvPicPr>
          <p:cNvPr id="7" name="图片 6">
            <a:extLst>
              <a:ext uri="{FF2B5EF4-FFF2-40B4-BE49-F238E27FC236}">
                <a16:creationId xmlns:a16="http://schemas.microsoft.com/office/drawing/2014/main" id="{3A48D808-32E4-FA2F-CD4C-594D32E445BB}"/>
              </a:ext>
            </a:extLst>
          </p:cNvPr>
          <p:cNvPicPr>
            <a:picLocks noChangeAspect="1"/>
          </p:cNvPicPr>
          <p:nvPr/>
        </p:nvPicPr>
        <p:blipFill>
          <a:blip r:embed="rId3"/>
          <a:stretch>
            <a:fillRect/>
          </a:stretch>
        </p:blipFill>
        <p:spPr>
          <a:xfrm>
            <a:off x="5100229" y="2301404"/>
            <a:ext cx="6715125" cy="1914525"/>
          </a:xfrm>
          <a:prstGeom prst="rect">
            <a:avLst/>
          </a:prstGeom>
        </p:spPr>
      </p:pic>
    </p:spTree>
    <p:extLst>
      <p:ext uri="{BB962C8B-B14F-4D97-AF65-F5344CB8AC3E}">
        <p14:creationId xmlns:p14="http://schemas.microsoft.com/office/powerpoint/2010/main" val="4216092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Effect transition="in" filter="fade">
                                      <p:cBhvr>
                                        <p:cTn id="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021FF74-4834-35BF-38EA-DFE7E839A193}"/>
              </a:ext>
            </a:extLst>
          </p:cNvPr>
          <p:cNvSpPr txBox="1"/>
          <p:nvPr/>
        </p:nvSpPr>
        <p:spPr>
          <a:xfrm>
            <a:off x="401052" y="245979"/>
            <a:ext cx="2156360" cy="461665"/>
          </a:xfrm>
          <a:prstGeom prst="rect">
            <a:avLst/>
          </a:prstGeom>
          <a:noFill/>
        </p:spPr>
        <p:txBody>
          <a:bodyPr wrap="none" rtlCol="0">
            <a:spAutoFit/>
          </a:bodyPr>
          <a:lstStyle/>
          <a:p>
            <a:r>
              <a:rPr lang="en-US" altLang="zh-CN" sz="2400" b="1" dirty="0">
                <a:latin typeface="Cambria Math" panose="02040503050406030204" pitchFamily="18" charset="0"/>
                <a:ea typeface="Cambria Math" panose="02040503050406030204" pitchFamily="18" charset="0"/>
              </a:rPr>
              <a:t>NQ10K Dataset</a:t>
            </a:r>
            <a:endParaRPr lang="zh-CN" altLang="en-US" sz="2400" b="1" dirty="0">
              <a:latin typeface="Cambria Math" panose="02040503050406030204" pitchFamily="18" charset="0"/>
              <a:ea typeface="微软雅黑" panose="020B0503020204020204" pitchFamily="34" charset="-122"/>
            </a:endParaRPr>
          </a:p>
        </p:txBody>
      </p:sp>
      <p:sp>
        <p:nvSpPr>
          <p:cNvPr id="2" name="文本框 1">
            <a:extLst>
              <a:ext uri="{FF2B5EF4-FFF2-40B4-BE49-F238E27FC236}">
                <a16:creationId xmlns:a16="http://schemas.microsoft.com/office/drawing/2014/main" id="{84367433-79E9-8E2B-ABFE-D9C818707913}"/>
              </a:ext>
            </a:extLst>
          </p:cNvPr>
          <p:cNvSpPr txBox="1"/>
          <p:nvPr/>
        </p:nvSpPr>
        <p:spPr>
          <a:xfrm>
            <a:off x="269533" y="1029599"/>
            <a:ext cx="5052110" cy="5632311"/>
          </a:xfrm>
          <a:prstGeom prst="rect">
            <a:avLst/>
          </a:prstGeom>
          <a:noFill/>
        </p:spPr>
        <p:txBody>
          <a:bodyPr wrap="square">
            <a:spAutoFit/>
          </a:bodyPr>
          <a:lstStyle/>
          <a:p>
            <a:pPr marL="285750" indent="-285750" algn="just">
              <a:buFont typeface="Arial" panose="020B0604020202020204" pitchFamily="34" charset="0"/>
              <a:buChar char="•"/>
            </a:pPr>
            <a:r>
              <a:rPr lang="en-US" altLang="zh-CN" dirty="0">
                <a:solidFill>
                  <a:srgbClr val="0D0D0D"/>
                </a:solidFill>
                <a:latin typeface="Cambria Math" panose="02040503050406030204" pitchFamily="18" charset="0"/>
                <a:ea typeface="Cambria Math" panose="02040503050406030204" pitchFamily="18" charset="0"/>
              </a:rPr>
              <a:t>We provide the </a:t>
            </a:r>
            <a:r>
              <a:rPr lang="en-US" altLang="zh-CN" b="1" dirty="0">
                <a:solidFill>
                  <a:srgbClr val="0D0D0D"/>
                </a:solidFill>
                <a:latin typeface="Cambria Math" panose="02040503050406030204" pitchFamily="18" charset="0"/>
                <a:ea typeface="Cambria Math" panose="02040503050406030204" pitchFamily="18" charset="0"/>
              </a:rPr>
              <a:t>NQ10K</a:t>
            </a:r>
            <a:r>
              <a:rPr lang="en-US" altLang="zh-CN" dirty="0">
                <a:solidFill>
                  <a:srgbClr val="0D0D0D"/>
                </a:solidFill>
                <a:latin typeface="Cambria Math" panose="02040503050406030204" pitchFamily="18" charset="0"/>
                <a:ea typeface="Cambria Math" panose="02040503050406030204" pitchFamily="18" charset="0"/>
              </a:rPr>
              <a:t> dataset for evaluating the performance of your systems. This dataset consists of 10k questions randomly sampled from the original 320K Natural Questions dataset.</a:t>
            </a:r>
          </a:p>
          <a:p>
            <a:pPr marL="285750" indent="-285750" algn="just">
              <a:buFont typeface="Arial" panose="020B0604020202020204" pitchFamily="34" charset="0"/>
              <a:buChar char="•"/>
            </a:pPr>
            <a:endParaRPr lang="en-US" altLang="zh-CN" dirty="0">
              <a:solidFill>
                <a:srgbClr val="0D0D0D"/>
              </a:solidFill>
              <a:latin typeface="Cambria Math" panose="02040503050406030204" pitchFamily="18" charset="0"/>
              <a:ea typeface="Cambria Math" panose="02040503050406030204" pitchFamily="18" charset="0"/>
            </a:endParaRPr>
          </a:p>
          <a:p>
            <a:pPr marL="285750" indent="-285750" algn="just">
              <a:buFont typeface="Arial" panose="020B0604020202020204" pitchFamily="34" charset="0"/>
              <a:buChar char="•"/>
            </a:pPr>
            <a:r>
              <a:rPr lang="en-US" altLang="zh-CN" dirty="0">
                <a:solidFill>
                  <a:srgbClr val="0D0D0D"/>
                </a:solidFill>
                <a:latin typeface="Cambria Math" panose="02040503050406030204" pitchFamily="18" charset="0"/>
                <a:ea typeface="Cambria Math" panose="02040503050406030204" pitchFamily="18" charset="0"/>
              </a:rPr>
              <a:t>The questions in NQ10K are designed to assess a system's ability to generate accurate, contextually relevant answers by leveraging both information </a:t>
            </a:r>
            <a:r>
              <a:rPr lang="en-US" altLang="zh-CN" b="1" dirty="0">
                <a:solidFill>
                  <a:srgbClr val="0D0D0D"/>
                </a:solidFill>
                <a:latin typeface="Cambria Math" panose="02040503050406030204" pitchFamily="18" charset="0"/>
                <a:ea typeface="Cambria Math" panose="02040503050406030204" pitchFamily="18" charset="0"/>
              </a:rPr>
              <a:t>retrieval</a:t>
            </a:r>
            <a:r>
              <a:rPr lang="en-US" altLang="zh-CN" dirty="0">
                <a:solidFill>
                  <a:srgbClr val="0D0D0D"/>
                </a:solidFill>
                <a:latin typeface="Cambria Math" panose="02040503050406030204" pitchFamily="18" charset="0"/>
                <a:ea typeface="Cambria Math" panose="02040503050406030204" pitchFamily="18" charset="0"/>
              </a:rPr>
              <a:t> and </a:t>
            </a:r>
            <a:r>
              <a:rPr lang="en-US" altLang="zh-CN" b="1" dirty="0">
                <a:solidFill>
                  <a:srgbClr val="0D0D0D"/>
                </a:solidFill>
                <a:latin typeface="Cambria Math" panose="02040503050406030204" pitchFamily="18" charset="0"/>
                <a:ea typeface="Cambria Math" panose="02040503050406030204" pitchFamily="18" charset="0"/>
              </a:rPr>
              <a:t>text generation </a:t>
            </a:r>
            <a:r>
              <a:rPr lang="en-US" altLang="zh-CN" dirty="0">
                <a:solidFill>
                  <a:srgbClr val="0D0D0D"/>
                </a:solidFill>
                <a:latin typeface="Cambria Math" panose="02040503050406030204" pitchFamily="18" charset="0"/>
                <a:ea typeface="Cambria Math" panose="02040503050406030204" pitchFamily="18" charset="0"/>
              </a:rPr>
              <a:t>methods. The dataset is divided into three parts: 8k samples for training, 1k samples for validation, and 1k samples for testing.</a:t>
            </a:r>
          </a:p>
          <a:p>
            <a:pPr marL="285750" indent="-285750" algn="just">
              <a:buFont typeface="Arial" panose="020B0604020202020204" pitchFamily="34" charset="0"/>
              <a:buChar char="•"/>
            </a:pPr>
            <a:endParaRPr lang="en-US" altLang="zh-CN" dirty="0">
              <a:solidFill>
                <a:srgbClr val="0D0D0D"/>
              </a:solidFill>
              <a:latin typeface="Cambria Math" panose="02040503050406030204" pitchFamily="18" charset="0"/>
              <a:ea typeface="Cambria Math" panose="02040503050406030204" pitchFamily="18" charset="0"/>
            </a:endParaRPr>
          </a:p>
          <a:p>
            <a:pPr marL="285750" indent="-285750" algn="just">
              <a:buFont typeface="Arial" panose="020B0604020202020204" pitchFamily="34" charset="0"/>
              <a:buChar char="•"/>
            </a:pPr>
            <a:r>
              <a:rPr lang="en-US" altLang="zh-CN" dirty="0">
                <a:solidFill>
                  <a:srgbClr val="0D0D0D"/>
                </a:solidFill>
                <a:latin typeface="Cambria Math" panose="02040503050406030204" pitchFamily="18" charset="0"/>
                <a:ea typeface="Cambria Math" panose="02040503050406030204" pitchFamily="18" charset="0"/>
              </a:rPr>
              <a:t>Each question is paired with relevant documents, which have been curated into a retrieval knowledge base for your system. This structure enables a comprehensive evaluation of question-answering systems in an open-domain context.</a:t>
            </a:r>
            <a:endParaRPr lang="zh-CN" altLang="en-US" dirty="0">
              <a:latin typeface="Cambria Math" panose="02040503050406030204" pitchFamily="18" charset="0"/>
            </a:endParaRPr>
          </a:p>
        </p:txBody>
      </p:sp>
      <p:sp>
        <p:nvSpPr>
          <p:cNvPr id="8" name="文本框 7">
            <a:extLst>
              <a:ext uri="{FF2B5EF4-FFF2-40B4-BE49-F238E27FC236}">
                <a16:creationId xmlns:a16="http://schemas.microsoft.com/office/drawing/2014/main" id="{151CF88A-38DA-069D-BA7A-85F2E4BDF382}"/>
              </a:ext>
            </a:extLst>
          </p:cNvPr>
          <p:cNvSpPr txBox="1"/>
          <p:nvPr/>
        </p:nvSpPr>
        <p:spPr>
          <a:xfrm>
            <a:off x="5840112" y="6249098"/>
            <a:ext cx="6328976" cy="307777"/>
          </a:xfrm>
          <a:prstGeom prst="rect">
            <a:avLst/>
          </a:prstGeom>
          <a:noFill/>
        </p:spPr>
        <p:txBody>
          <a:bodyPr wrap="square">
            <a:spAutoFit/>
          </a:bodyPr>
          <a:lstStyle/>
          <a:p>
            <a:r>
              <a:rPr lang="en-US" altLang="zh-CN" sz="1400" dirty="0">
                <a:latin typeface="Cambria Math" panose="02040503050406030204" pitchFamily="18" charset="0"/>
                <a:ea typeface="Cambria Math" panose="02040503050406030204" pitchFamily="18" charset="0"/>
                <a:cs typeface="ADLaM Display" panose="02010000000000000000" pitchFamily="2" charset="0"/>
                <a:hlinkClick r:id="rId3"/>
              </a:rPr>
              <a:t>https://ai.google.com/research/NaturalQuestions/visualization</a:t>
            </a:r>
            <a:r>
              <a:rPr lang="en-US" altLang="zh-CN" sz="1400" dirty="0">
                <a:latin typeface="Cambria Math" panose="02040503050406030204" pitchFamily="18" charset="0"/>
                <a:ea typeface="Cambria Math" panose="02040503050406030204" pitchFamily="18" charset="0"/>
                <a:cs typeface="ADLaM Display" panose="02010000000000000000" pitchFamily="2" charset="0"/>
              </a:rPr>
              <a:t> </a:t>
            </a:r>
            <a:endParaRPr lang="zh-CN" altLang="en-US" sz="1400" dirty="0">
              <a:latin typeface="Cambria Math" panose="02040503050406030204" pitchFamily="18" charset="0"/>
              <a:cs typeface="ADLaM Display" panose="02010000000000000000" pitchFamily="2" charset="0"/>
            </a:endParaRPr>
          </a:p>
        </p:txBody>
      </p:sp>
      <p:sp>
        <p:nvSpPr>
          <p:cNvPr id="10" name="文本框 9">
            <a:extLst>
              <a:ext uri="{FF2B5EF4-FFF2-40B4-BE49-F238E27FC236}">
                <a16:creationId xmlns:a16="http://schemas.microsoft.com/office/drawing/2014/main" id="{969290D7-EA30-B268-33CB-FB5C90E1E2FB}"/>
              </a:ext>
            </a:extLst>
          </p:cNvPr>
          <p:cNvSpPr txBox="1"/>
          <p:nvPr/>
        </p:nvSpPr>
        <p:spPr>
          <a:xfrm>
            <a:off x="5946417" y="498252"/>
            <a:ext cx="5794317" cy="369332"/>
          </a:xfrm>
          <a:prstGeom prst="rect">
            <a:avLst/>
          </a:prstGeom>
          <a:noFill/>
        </p:spPr>
        <p:txBody>
          <a:bodyPr wrap="square">
            <a:spAutoFit/>
          </a:bodyPr>
          <a:lstStyle/>
          <a:p>
            <a:pPr algn="l"/>
            <a:r>
              <a:rPr lang="en-US" altLang="zh-CN" b="0" i="0" dirty="0">
                <a:solidFill>
                  <a:srgbClr val="FF0000"/>
                </a:solidFill>
                <a:effectLst/>
                <a:latin typeface="Cambria Math" panose="02040503050406030204" pitchFamily="18" charset="0"/>
                <a:ea typeface="Cambria Math" panose="02040503050406030204" pitchFamily="18" charset="0"/>
              </a:rPr>
              <a:t>Question: </a:t>
            </a:r>
            <a:r>
              <a:rPr lang="en-US" altLang="zh-CN" b="0" i="0" dirty="0">
                <a:solidFill>
                  <a:srgbClr val="202124"/>
                </a:solidFill>
                <a:effectLst/>
                <a:latin typeface="Cambria Math" panose="02040503050406030204" pitchFamily="18" charset="0"/>
                <a:ea typeface="Cambria Math" panose="02040503050406030204" pitchFamily="18" charset="0"/>
              </a:rPr>
              <a:t>How many episodes in season 2 breaking bad?</a:t>
            </a:r>
          </a:p>
        </p:txBody>
      </p:sp>
      <p:pic>
        <p:nvPicPr>
          <p:cNvPr id="1028" name="Picture 4">
            <a:extLst>
              <a:ext uri="{FF2B5EF4-FFF2-40B4-BE49-F238E27FC236}">
                <a16:creationId xmlns:a16="http://schemas.microsoft.com/office/drawing/2014/main" id="{2ED78A10-924A-6F13-660B-A0B84DC9B7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029599"/>
            <a:ext cx="5495153" cy="3925109"/>
          </a:xfrm>
          <a:prstGeom prst="rect">
            <a:avLst/>
          </a:prstGeom>
          <a:noFill/>
          <a:extLst>
            <a:ext uri="{909E8E84-426E-40DD-AFC4-6F175D3DCCD1}">
              <a14:hiddenFill xmlns:a14="http://schemas.microsoft.com/office/drawing/2010/main">
                <a:solidFill>
                  <a:srgbClr val="FFFFFF"/>
                </a:solidFill>
              </a14:hiddenFill>
            </a:ext>
          </a:extLst>
        </p:spPr>
      </p:pic>
      <p:sp>
        <p:nvSpPr>
          <p:cNvPr id="12" name="文本框 11">
            <a:extLst>
              <a:ext uri="{FF2B5EF4-FFF2-40B4-BE49-F238E27FC236}">
                <a16:creationId xmlns:a16="http://schemas.microsoft.com/office/drawing/2014/main" id="{8971DA2E-471F-85E9-19F0-957E4BA52906}"/>
              </a:ext>
            </a:extLst>
          </p:cNvPr>
          <p:cNvSpPr txBox="1"/>
          <p:nvPr/>
        </p:nvSpPr>
        <p:spPr>
          <a:xfrm>
            <a:off x="5996631" y="5278737"/>
            <a:ext cx="6096000" cy="369332"/>
          </a:xfrm>
          <a:prstGeom prst="rect">
            <a:avLst/>
          </a:prstGeom>
          <a:noFill/>
        </p:spPr>
        <p:txBody>
          <a:bodyPr wrap="square">
            <a:spAutoFit/>
          </a:bodyPr>
          <a:lstStyle/>
          <a:p>
            <a:pPr algn="l"/>
            <a:r>
              <a:rPr lang="en-US" altLang="zh-CN" b="0" i="0" dirty="0">
                <a:solidFill>
                  <a:srgbClr val="FF0000"/>
                </a:solidFill>
                <a:effectLst/>
                <a:latin typeface="Cambria Math" panose="02040503050406030204" pitchFamily="18" charset="0"/>
                <a:ea typeface="Cambria Math" panose="02040503050406030204" pitchFamily="18" charset="0"/>
              </a:rPr>
              <a:t>Short Answer: </a:t>
            </a:r>
            <a:r>
              <a:rPr lang="en-US" altLang="zh-CN" b="0" i="0" dirty="0">
                <a:solidFill>
                  <a:srgbClr val="202124"/>
                </a:solidFill>
                <a:effectLst/>
                <a:latin typeface="Cambria Math" panose="02040503050406030204" pitchFamily="18" charset="0"/>
                <a:ea typeface="Cambria Math" panose="02040503050406030204" pitchFamily="18" charset="0"/>
              </a:rPr>
              <a:t>13</a:t>
            </a:r>
          </a:p>
        </p:txBody>
      </p:sp>
    </p:spTree>
    <p:extLst>
      <p:ext uri="{BB962C8B-B14F-4D97-AF65-F5344CB8AC3E}">
        <p14:creationId xmlns:p14="http://schemas.microsoft.com/office/powerpoint/2010/main" val="2168124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4367433-79E9-8E2B-ABFE-D9C818707913}"/>
              </a:ext>
            </a:extLst>
          </p:cNvPr>
          <p:cNvSpPr txBox="1"/>
          <p:nvPr/>
        </p:nvSpPr>
        <p:spPr>
          <a:xfrm>
            <a:off x="269533" y="1029599"/>
            <a:ext cx="11518813" cy="5078313"/>
          </a:xfrm>
          <a:prstGeom prst="rect">
            <a:avLst/>
          </a:prstGeom>
          <a:noFill/>
        </p:spPr>
        <p:txBody>
          <a:bodyPr wrap="square">
            <a:spAutoFit/>
          </a:bodyPr>
          <a:lstStyle/>
          <a:p>
            <a:pPr>
              <a:buFont typeface="+mj-lt"/>
              <a:buAutoNum type="arabicPeriod"/>
            </a:pPr>
            <a:r>
              <a:rPr lang="en-US" altLang="zh-CN" dirty="0">
                <a:solidFill>
                  <a:srgbClr val="0D0D0D"/>
                </a:solidFill>
                <a:latin typeface="Cambria Math" panose="02040503050406030204" pitchFamily="18" charset="0"/>
                <a:ea typeface="Cambria Math" panose="02040503050406030204" pitchFamily="18" charset="0"/>
              </a:rPr>
              <a:t> </a:t>
            </a:r>
            <a:r>
              <a:rPr lang="en-US" altLang="zh-CN" b="1" dirty="0">
                <a:solidFill>
                  <a:srgbClr val="0D0D0D"/>
                </a:solidFill>
                <a:latin typeface="Cambria Math" panose="02040503050406030204" pitchFamily="18" charset="0"/>
                <a:ea typeface="Cambria Math" panose="02040503050406030204" pitchFamily="18" charset="0"/>
              </a:rPr>
              <a:t>Source of Questions: </a:t>
            </a:r>
            <a:r>
              <a:rPr lang="en-US" altLang="zh-CN" dirty="0">
                <a:solidFill>
                  <a:srgbClr val="0D0D0D"/>
                </a:solidFill>
                <a:latin typeface="Cambria Math" panose="02040503050406030204" pitchFamily="18" charset="0"/>
                <a:ea typeface="Cambria Math" panose="02040503050406030204" pitchFamily="18" charset="0"/>
              </a:rPr>
              <a:t>The questions in the dataset are real, anonymized, aggregated queries that were issued to the Google search engine.</a:t>
            </a:r>
          </a:p>
          <a:p>
            <a:pPr>
              <a:buFont typeface="+mj-lt"/>
              <a:buAutoNum type="arabicPeriod"/>
            </a:pPr>
            <a:endParaRPr lang="en-US" altLang="zh-CN" b="0" i="0" dirty="0">
              <a:solidFill>
                <a:srgbClr val="0D0D0D"/>
              </a:solidFill>
              <a:effectLst/>
              <a:latin typeface="Cambria Math" panose="02040503050406030204" pitchFamily="18" charset="0"/>
              <a:ea typeface="Cambria Math" panose="02040503050406030204" pitchFamily="18" charset="0"/>
            </a:endParaRPr>
          </a:p>
          <a:p>
            <a:pPr>
              <a:buFont typeface="+mj-lt"/>
              <a:buAutoNum type="arabicPeriod"/>
            </a:pPr>
            <a:r>
              <a:rPr lang="en-US" altLang="zh-CN" b="1" dirty="0">
                <a:solidFill>
                  <a:srgbClr val="0D0D0D"/>
                </a:solidFill>
                <a:latin typeface="Cambria Math" panose="02040503050406030204" pitchFamily="18" charset="0"/>
                <a:ea typeface="Cambria Math" panose="02040503050406030204" pitchFamily="18" charset="0"/>
              </a:rPr>
              <a:t> Annotation Process:</a:t>
            </a:r>
          </a:p>
          <a:p>
            <a:pPr marL="742950" lvl="1" indent="-285750">
              <a:buFont typeface="Arial" panose="020B0604020202020204" pitchFamily="34" charset="0"/>
              <a:buChar char="•"/>
            </a:pPr>
            <a:r>
              <a:rPr lang="en-US" altLang="zh-CN" dirty="0">
                <a:solidFill>
                  <a:srgbClr val="0D0D0D"/>
                </a:solidFill>
                <a:latin typeface="Cambria Math" panose="02040503050406030204" pitchFamily="18" charset="0"/>
                <a:ea typeface="Cambria Math" panose="02040503050406030204" pitchFamily="18" charset="0"/>
              </a:rPr>
              <a:t>Human annotators identify long and short answers for each question.</a:t>
            </a:r>
          </a:p>
          <a:p>
            <a:pPr marL="742950" lvl="1" indent="-285750">
              <a:buFont typeface="Arial" panose="020B0604020202020204" pitchFamily="34" charset="0"/>
              <a:buChar char="•"/>
            </a:pPr>
            <a:r>
              <a:rPr lang="en-US" altLang="zh-CN" dirty="0">
                <a:solidFill>
                  <a:srgbClr val="0D0D0D"/>
                </a:solidFill>
                <a:latin typeface="Cambria Math" panose="02040503050406030204" pitchFamily="18" charset="0"/>
                <a:ea typeface="Cambria Math" panose="02040503050406030204" pitchFamily="18" charset="0"/>
              </a:rPr>
              <a:t>If no valid answer is found, both the long and short answers are marked as NULL.</a:t>
            </a:r>
          </a:p>
          <a:p>
            <a:pPr marL="742950" lvl="1" indent="-285750">
              <a:buFont typeface="Arial" panose="020B0604020202020204" pitchFamily="34" charset="0"/>
              <a:buChar char="•"/>
            </a:pPr>
            <a:r>
              <a:rPr lang="en-US" altLang="zh-CN" dirty="0">
                <a:solidFill>
                  <a:srgbClr val="0D0D0D"/>
                </a:solidFill>
                <a:latin typeface="Cambria Math" panose="02040503050406030204" pitchFamily="18" charset="0"/>
                <a:ea typeface="Cambria Math" panose="02040503050406030204" pitchFamily="18" charset="0"/>
              </a:rPr>
              <a:t>The long answer is selected as the smallest bounding box that contains the information required to answer the question.</a:t>
            </a:r>
          </a:p>
          <a:p>
            <a:pPr>
              <a:buFont typeface="+mj-lt"/>
              <a:buAutoNum type="arabicPeriod"/>
            </a:pPr>
            <a:endParaRPr lang="en-US" altLang="zh-CN" b="0" i="0" dirty="0">
              <a:solidFill>
                <a:srgbClr val="0D0D0D"/>
              </a:solidFill>
              <a:effectLst/>
              <a:latin typeface="Cambria Math" panose="02040503050406030204" pitchFamily="18" charset="0"/>
              <a:ea typeface="Cambria Math" panose="02040503050406030204" pitchFamily="18" charset="0"/>
            </a:endParaRPr>
          </a:p>
          <a:p>
            <a:pPr>
              <a:buFont typeface="+mj-lt"/>
              <a:buAutoNum type="arabicPeriod"/>
            </a:pPr>
            <a:r>
              <a:rPr lang="en-US" altLang="zh-CN" dirty="0">
                <a:solidFill>
                  <a:srgbClr val="0D0D0D"/>
                </a:solidFill>
                <a:latin typeface="Cambria Math" panose="02040503050406030204" pitchFamily="18" charset="0"/>
                <a:ea typeface="Cambria Math" panose="02040503050406030204" pitchFamily="18" charset="0"/>
              </a:rPr>
              <a:t> </a:t>
            </a:r>
            <a:r>
              <a:rPr lang="en-US" altLang="zh-CN" b="1" dirty="0">
                <a:solidFill>
                  <a:srgbClr val="0D0D0D"/>
                </a:solidFill>
                <a:latin typeface="Cambria Math" panose="02040503050406030204" pitchFamily="18" charset="0"/>
                <a:ea typeface="Cambria Math" panose="02040503050406030204" pitchFamily="18" charset="0"/>
              </a:rPr>
              <a:t>Focus on Wikipedia: </a:t>
            </a:r>
            <a:r>
              <a:rPr lang="en-US" altLang="zh-CN" dirty="0">
                <a:solidFill>
                  <a:srgbClr val="0D0D0D"/>
                </a:solidFill>
                <a:latin typeface="Cambria Math" panose="02040503050406030204" pitchFamily="18" charset="0"/>
                <a:ea typeface="Cambria Math" panose="02040503050406030204" pitchFamily="18" charset="0"/>
              </a:rPr>
              <a:t>The dataset uses Wikipedia pages as the source for answering questions, which are considered highly reliable factual documents.</a:t>
            </a:r>
          </a:p>
          <a:p>
            <a:pPr>
              <a:buFont typeface="+mj-lt"/>
              <a:buAutoNum type="arabicPeriod"/>
            </a:pPr>
            <a:endParaRPr lang="en-US" altLang="zh-CN" b="0" i="0" dirty="0">
              <a:solidFill>
                <a:srgbClr val="0D0D0D"/>
              </a:solidFill>
              <a:effectLst/>
              <a:latin typeface="Cambria Math" panose="02040503050406030204" pitchFamily="18" charset="0"/>
              <a:ea typeface="Cambria Math" panose="02040503050406030204" pitchFamily="18" charset="0"/>
            </a:endParaRPr>
          </a:p>
          <a:p>
            <a:pPr>
              <a:buFont typeface="+mj-lt"/>
              <a:buAutoNum type="arabicPeriod"/>
            </a:pPr>
            <a:r>
              <a:rPr lang="en-US" altLang="zh-CN" dirty="0">
                <a:solidFill>
                  <a:srgbClr val="0D0D0D"/>
                </a:solidFill>
                <a:latin typeface="Cambria Math" panose="02040503050406030204" pitchFamily="18" charset="0"/>
                <a:ea typeface="Cambria Math" panose="02040503050406030204" pitchFamily="18" charset="0"/>
              </a:rPr>
              <a:t> </a:t>
            </a:r>
            <a:r>
              <a:rPr lang="en-US" altLang="zh-CN" b="1" dirty="0">
                <a:solidFill>
                  <a:srgbClr val="0D0D0D"/>
                </a:solidFill>
                <a:latin typeface="Cambria Math" panose="02040503050406030204" pitchFamily="18" charset="0"/>
                <a:ea typeface="Cambria Math" panose="02040503050406030204" pitchFamily="18" charset="0"/>
              </a:rPr>
              <a:t>Variability: </a:t>
            </a:r>
            <a:r>
              <a:rPr lang="en-US" altLang="zh-CN" dirty="0">
                <a:solidFill>
                  <a:srgbClr val="0D0D0D"/>
                </a:solidFill>
                <a:latin typeface="Cambria Math" panose="02040503050406030204" pitchFamily="18" charset="0"/>
                <a:ea typeface="Cambria Math" panose="02040503050406030204" pitchFamily="18" charset="0"/>
              </a:rPr>
              <a:t>There is significant variability in the answers, as different annotators might select different answers or passages. This is especially evident in the 25-way annotated data, where multiple valid answers can exist for a single question.</a:t>
            </a:r>
          </a:p>
          <a:p>
            <a:pPr>
              <a:buFont typeface="+mj-lt"/>
              <a:buAutoNum type="arabicPeriod"/>
            </a:pPr>
            <a:endParaRPr lang="en-US" altLang="zh-CN" b="0" i="0" dirty="0">
              <a:solidFill>
                <a:srgbClr val="0D0D0D"/>
              </a:solidFill>
              <a:effectLst/>
              <a:latin typeface="Cambria Math" panose="02040503050406030204" pitchFamily="18" charset="0"/>
              <a:ea typeface="Cambria Math" panose="02040503050406030204" pitchFamily="18" charset="0"/>
            </a:endParaRPr>
          </a:p>
          <a:p>
            <a:pPr>
              <a:buFont typeface="+mj-lt"/>
              <a:buAutoNum type="arabicPeriod"/>
            </a:pPr>
            <a:r>
              <a:rPr lang="en-US" altLang="zh-CN" dirty="0">
                <a:solidFill>
                  <a:srgbClr val="0D0D0D"/>
                </a:solidFill>
                <a:latin typeface="Cambria Math" panose="02040503050406030204" pitchFamily="18" charset="0"/>
                <a:ea typeface="Cambria Math" panose="02040503050406030204" pitchFamily="18" charset="0"/>
              </a:rPr>
              <a:t> </a:t>
            </a:r>
            <a:r>
              <a:rPr lang="en-US" altLang="zh-CN" b="1" dirty="0">
                <a:solidFill>
                  <a:srgbClr val="0D0D0D"/>
                </a:solidFill>
                <a:latin typeface="Cambria Math" panose="02040503050406030204" pitchFamily="18" charset="0"/>
                <a:ea typeface="Cambria Math" panose="02040503050406030204" pitchFamily="18" charset="0"/>
              </a:rPr>
              <a:t>Evaluation</a:t>
            </a:r>
            <a:r>
              <a:rPr lang="en-US" altLang="zh-CN" dirty="0">
                <a:solidFill>
                  <a:srgbClr val="0D0D0D"/>
                </a:solidFill>
                <a:latin typeface="Cambria Math" panose="02040503050406030204" pitchFamily="18" charset="0"/>
                <a:ea typeface="Cambria Math" panose="02040503050406030204" pitchFamily="18" charset="0"/>
              </a:rPr>
              <a:t> </a:t>
            </a:r>
            <a:r>
              <a:rPr lang="en-US" altLang="zh-CN" b="1" dirty="0">
                <a:solidFill>
                  <a:srgbClr val="0D0D0D"/>
                </a:solidFill>
                <a:latin typeface="Cambria Math" panose="02040503050406030204" pitchFamily="18" charset="0"/>
                <a:ea typeface="Cambria Math" panose="02040503050406030204" pitchFamily="18" charset="0"/>
              </a:rPr>
              <a:t>Metrics: </a:t>
            </a:r>
            <a:r>
              <a:rPr lang="en-US" altLang="zh-CN" dirty="0">
                <a:solidFill>
                  <a:srgbClr val="0D0D0D"/>
                </a:solidFill>
                <a:latin typeface="Cambria Math" panose="02040503050406030204" pitchFamily="18" charset="0"/>
                <a:ea typeface="Cambria Math" panose="02040503050406030204" pitchFamily="18" charset="0"/>
              </a:rPr>
              <a:t>The dataset provides robust evaluation metrics, with high precision and recall for long and short answers (90%/84% precision for long answers and 79%/72% precision for short answers).</a:t>
            </a:r>
            <a:endParaRPr lang="en-US" altLang="zh-CN" i="0" dirty="0">
              <a:solidFill>
                <a:srgbClr val="0D0D0D"/>
              </a:solidFill>
              <a:effectLst/>
              <a:latin typeface="Cambria Math" panose="02040503050406030204" pitchFamily="18" charset="0"/>
              <a:ea typeface="Cambria Math" panose="02040503050406030204" pitchFamily="18" charset="0"/>
            </a:endParaRPr>
          </a:p>
        </p:txBody>
      </p:sp>
      <p:sp>
        <p:nvSpPr>
          <p:cNvPr id="3" name="文本框 2">
            <a:extLst>
              <a:ext uri="{FF2B5EF4-FFF2-40B4-BE49-F238E27FC236}">
                <a16:creationId xmlns:a16="http://schemas.microsoft.com/office/drawing/2014/main" id="{11E8DF98-2E73-A928-236F-16621A3429A9}"/>
              </a:ext>
            </a:extLst>
          </p:cNvPr>
          <p:cNvSpPr txBox="1"/>
          <p:nvPr/>
        </p:nvSpPr>
        <p:spPr>
          <a:xfrm>
            <a:off x="401052" y="245979"/>
            <a:ext cx="2323072" cy="461665"/>
          </a:xfrm>
          <a:prstGeom prst="rect">
            <a:avLst/>
          </a:prstGeom>
          <a:noFill/>
        </p:spPr>
        <p:txBody>
          <a:bodyPr wrap="none" rtlCol="0">
            <a:spAutoFit/>
          </a:bodyPr>
          <a:lstStyle/>
          <a:p>
            <a:r>
              <a:rPr lang="en-US" altLang="zh-CN" sz="2400" b="1" dirty="0">
                <a:latin typeface="Cambria Math" panose="02040503050406030204" pitchFamily="18" charset="0"/>
                <a:ea typeface="Cambria Math" panose="02040503050406030204" pitchFamily="18" charset="0"/>
              </a:rPr>
              <a:t>NQ320K Dataset</a:t>
            </a:r>
            <a:endParaRPr lang="zh-CN" altLang="en-US" sz="2400" b="1" dirty="0">
              <a:latin typeface="Cambria Math" panose="02040503050406030204" pitchFamily="18" charset="0"/>
              <a:ea typeface="微软雅黑" panose="020B0503020204020204" pitchFamily="34" charset="-122"/>
            </a:endParaRPr>
          </a:p>
        </p:txBody>
      </p:sp>
    </p:spTree>
    <p:extLst>
      <p:ext uri="{BB962C8B-B14F-4D97-AF65-F5344CB8AC3E}">
        <p14:creationId xmlns:p14="http://schemas.microsoft.com/office/powerpoint/2010/main" val="3440809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a:extLst>
              <a:ext uri="{FF2B5EF4-FFF2-40B4-BE49-F238E27FC236}">
                <a16:creationId xmlns:a16="http://schemas.microsoft.com/office/drawing/2014/main" id="{40D1A498-73CB-AACE-73C7-3F8F9E94DC7D}"/>
              </a:ext>
            </a:extLst>
          </p:cNvPr>
          <p:cNvGraphicFramePr>
            <a:graphicFrameLocks noGrp="1"/>
          </p:cNvGraphicFramePr>
          <p:nvPr>
            <p:extLst>
              <p:ext uri="{D42A27DB-BD31-4B8C-83A1-F6EECF244321}">
                <p14:modId xmlns:p14="http://schemas.microsoft.com/office/powerpoint/2010/main" val="4172393333"/>
              </p:ext>
            </p:extLst>
          </p:nvPr>
        </p:nvGraphicFramePr>
        <p:xfrm>
          <a:off x="401052" y="1626329"/>
          <a:ext cx="11105148" cy="2850420"/>
        </p:xfrm>
        <a:graphic>
          <a:graphicData uri="http://schemas.openxmlformats.org/drawingml/2006/table">
            <a:tbl>
              <a:tblPr firstRow="1" firstCol="1" bandRow="1">
                <a:tableStyleId>{5C22544A-7EE6-4342-B048-85BDC9FD1C3A}</a:tableStyleId>
              </a:tblPr>
              <a:tblGrid>
                <a:gridCol w="2628594">
                  <a:extLst>
                    <a:ext uri="{9D8B030D-6E8A-4147-A177-3AD203B41FA5}">
                      <a16:colId xmlns:a16="http://schemas.microsoft.com/office/drawing/2014/main" val="2679827599"/>
                    </a:ext>
                  </a:extLst>
                </a:gridCol>
                <a:gridCol w="1513433">
                  <a:extLst>
                    <a:ext uri="{9D8B030D-6E8A-4147-A177-3AD203B41FA5}">
                      <a16:colId xmlns:a16="http://schemas.microsoft.com/office/drawing/2014/main" val="2112502692"/>
                    </a:ext>
                  </a:extLst>
                </a:gridCol>
                <a:gridCol w="6963121">
                  <a:extLst>
                    <a:ext uri="{9D8B030D-6E8A-4147-A177-3AD203B41FA5}">
                      <a16:colId xmlns:a16="http://schemas.microsoft.com/office/drawing/2014/main" val="507492917"/>
                    </a:ext>
                  </a:extLst>
                </a:gridCol>
              </a:tblGrid>
              <a:tr h="475070">
                <a:tc>
                  <a:txBody>
                    <a:bodyPr/>
                    <a:lstStyle/>
                    <a:p>
                      <a:pPr>
                        <a:lnSpc>
                          <a:spcPct val="115000"/>
                        </a:lnSpc>
                        <a:spcAft>
                          <a:spcPts val="800"/>
                        </a:spcAft>
                      </a:pPr>
                      <a:r>
                        <a:rPr lang="en-US" sz="1800" kern="100" dirty="0">
                          <a:effectLst/>
                          <a:latin typeface="Cambria Math" panose="02040503050406030204" pitchFamily="18" charset="0"/>
                          <a:ea typeface="Cambria Math" panose="02040503050406030204" pitchFamily="18" charset="0"/>
                        </a:rPr>
                        <a:t>File Name</a:t>
                      </a:r>
                      <a:endParaRPr lang="zh-CN" sz="2000" kern="100" dirty="0">
                        <a:effectLst/>
                        <a:latin typeface="Cambria Math" panose="02040503050406030204" pitchFamily="18" charset="0"/>
                        <a:ea typeface="等线"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800"/>
                        </a:spcAft>
                      </a:pPr>
                      <a:r>
                        <a:rPr lang="en-US" sz="1800" kern="100">
                          <a:effectLst/>
                          <a:latin typeface="Cambria Math" panose="02040503050406030204" pitchFamily="18" charset="0"/>
                          <a:ea typeface="Cambria Math" panose="02040503050406030204" pitchFamily="18" charset="0"/>
                        </a:rPr>
                        <a:t>Count</a:t>
                      </a:r>
                      <a:endParaRPr lang="zh-CN" sz="2000" kern="100">
                        <a:effectLst/>
                        <a:latin typeface="Cambria Math" panose="02040503050406030204" pitchFamily="18" charset="0"/>
                        <a:ea typeface="等线"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800"/>
                        </a:spcAft>
                      </a:pPr>
                      <a:r>
                        <a:rPr lang="en-US" sz="1800" kern="100">
                          <a:effectLst/>
                          <a:latin typeface="Cambria Math" panose="02040503050406030204" pitchFamily="18" charset="0"/>
                          <a:ea typeface="Cambria Math" panose="02040503050406030204" pitchFamily="18" charset="0"/>
                        </a:rPr>
                        <a:t>Data Format</a:t>
                      </a:r>
                      <a:endParaRPr lang="zh-CN" sz="2000" kern="100">
                        <a:effectLst/>
                        <a:latin typeface="Cambria Math" panose="02040503050406030204" pitchFamily="18" charset="0"/>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14359144"/>
                  </a:ext>
                </a:extLst>
              </a:tr>
              <a:tr h="475070">
                <a:tc>
                  <a:txBody>
                    <a:bodyPr/>
                    <a:lstStyle/>
                    <a:p>
                      <a:pPr>
                        <a:lnSpc>
                          <a:spcPct val="115000"/>
                        </a:lnSpc>
                        <a:spcAft>
                          <a:spcPts val="800"/>
                        </a:spcAft>
                      </a:pPr>
                      <a:r>
                        <a:rPr lang="en-US" sz="1800" kern="100">
                          <a:effectLst/>
                          <a:latin typeface="Cambria Math" panose="02040503050406030204" pitchFamily="18" charset="0"/>
                          <a:ea typeface="Cambria Math" panose="02040503050406030204" pitchFamily="18" charset="0"/>
                        </a:rPr>
                        <a:t>train.jsonl</a:t>
                      </a:r>
                      <a:endParaRPr lang="zh-CN" sz="2000" kern="100">
                        <a:effectLst/>
                        <a:latin typeface="Cambria Math" panose="02040503050406030204" pitchFamily="18" charset="0"/>
                        <a:ea typeface="等线"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800"/>
                        </a:spcAft>
                      </a:pPr>
                      <a:r>
                        <a:rPr lang="en-US" sz="1800" kern="100" dirty="0">
                          <a:effectLst/>
                          <a:latin typeface="Cambria Math" panose="02040503050406030204" pitchFamily="18" charset="0"/>
                          <a:ea typeface="Cambria Math" panose="02040503050406030204" pitchFamily="18" charset="0"/>
                        </a:rPr>
                        <a:t>8,000</a:t>
                      </a:r>
                      <a:endParaRPr lang="zh-CN" sz="2000" kern="100" dirty="0">
                        <a:effectLst/>
                        <a:latin typeface="Cambria Math" panose="02040503050406030204" pitchFamily="18" charset="0"/>
                        <a:ea typeface="等线"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800"/>
                        </a:spcAft>
                      </a:pPr>
                      <a:r>
                        <a:rPr lang="en-US" sz="1800" kern="100">
                          <a:effectLst/>
                          <a:latin typeface="Cambria Math" panose="02040503050406030204" pitchFamily="18" charset="0"/>
                          <a:ea typeface="Cambria Math" panose="02040503050406030204" pitchFamily="18" charset="0"/>
                        </a:rPr>
                        <a:t>{"question": str, "answer": str, "document_id": int}</a:t>
                      </a:r>
                      <a:endParaRPr lang="zh-CN" sz="2000" kern="100">
                        <a:effectLst/>
                        <a:latin typeface="Cambria Math" panose="02040503050406030204" pitchFamily="18" charset="0"/>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89082932"/>
                  </a:ext>
                </a:extLst>
              </a:tr>
              <a:tr h="475070">
                <a:tc>
                  <a:txBody>
                    <a:bodyPr/>
                    <a:lstStyle/>
                    <a:p>
                      <a:pPr>
                        <a:lnSpc>
                          <a:spcPct val="115000"/>
                        </a:lnSpc>
                        <a:spcAft>
                          <a:spcPts val="800"/>
                        </a:spcAft>
                      </a:pPr>
                      <a:r>
                        <a:rPr lang="en-US" sz="1800" kern="100">
                          <a:effectLst/>
                          <a:latin typeface="Cambria Math" panose="02040503050406030204" pitchFamily="18" charset="0"/>
                          <a:ea typeface="Cambria Math" panose="02040503050406030204" pitchFamily="18" charset="0"/>
                        </a:rPr>
                        <a:t>val.jsonl</a:t>
                      </a:r>
                      <a:endParaRPr lang="zh-CN" sz="2000" kern="100">
                        <a:effectLst/>
                        <a:latin typeface="Cambria Math" panose="02040503050406030204" pitchFamily="18" charset="0"/>
                        <a:ea typeface="等线"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800"/>
                        </a:spcAft>
                      </a:pPr>
                      <a:r>
                        <a:rPr lang="en-US" sz="1800" kern="100">
                          <a:effectLst/>
                          <a:latin typeface="Cambria Math" panose="02040503050406030204" pitchFamily="18" charset="0"/>
                          <a:ea typeface="Cambria Math" panose="02040503050406030204" pitchFamily="18" charset="0"/>
                        </a:rPr>
                        <a:t>1,000</a:t>
                      </a:r>
                      <a:endParaRPr lang="zh-CN" sz="2000" kern="100">
                        <a:effectLst/>
                        <a:latin typeface="Cambria Math" panose="02040503050406030204" pitchFamily="18" charset="0"/>
                        <a:ea typeface="等线"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800"/>
                        </a:spcAft>
                      </a:pPr>
                      <a:r>
                        <a:rPr lang="en-US" sz="1800" kern="100" dirty="0">
                          <a:effectLst/>
                          <a:latin typeface="Cambria Math" panose="02040503050406030204" pitchFamily="18" charset="0"/>
                          <a:ea typeface="Cambria Math" panose="02040503050406030204" pitchFamily="18" charset="0"/>
                        </a:rPr>
                        <a:t>{"question": str, "answer": str, "</a:t>
                      </a:r>
                      <a:r>
                        <a:rPr lang="en-US" sz="1800" kern="100" dirty="0" err="1">
                          <a:effectLst/>
                          <a:latin typeface="Cambria Math" panose="02040503050406030204" pitchFamily="18" charset="0"/>
                          <a:ea typeface="Cambria Math" panose="02040503050406030204" pitchFamily="18" charset="0"/>
                        </a:rPr>
                        <a:t>document_id</a:t>
                      </a:r>
                      <a:r>
                        <a:rPr lang="en-US" sz="1800" kern="100" dirty="0">
                          <a:effectLst/>
                          <a:latin typeface="Cambria Math" panose="02040503050406030204" pitchFamily="18" charset="0"/>
                          <a:ea typeface="Cambria Math" panose="02040503050406030204" pitchFamily="18" charset="0"/>
                        </a:rPr>
                        <a:t>": int}</a:t>
                      </a:r>
                      <a:endParaRPr lang="zh-CN" sz="2000" kern="100" dirty="0">
                        <a:effectLst/>
                        <a:latin typeface="Cambria Math" panose="02040503050406030204" pitchFamily="18" charset="0"/>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610459301"/>
                  </a:ext>
                </a:extLst>
              </a:tr>
              <a:tr h="475070">
                <a:tc>
                  <a:txBody>
                    <a:bodyPr/>
                    <a:lstStyle/>
                    <a:p>
                      <a:pPr>
                        <a:lnSpc>
                          <a:spcPct val="115000"/>
                        </a:lnSpc>
                        <a:spcAft>
                          <a:spcPts val="800"/>
                        </a:spcAft>
                      </a:pPr>
                      <a:r>
                        <a:rPr lang="en-US" sz="1800" kern="100" dirty="0">
                          <a:effectLst/>
                          <a:latin typeface="Cambria Math" panose="02040503050406030204" pitchFamily="18" charset="0"/>
                          <a:ea typeface="Cambria Math" panose="02040503050406030204" pitchFamily="18" charset="0"/>
                        </a:rPr>
                        <a:t>val_predict.jsonl</a:t>
                      </a:r>
                      <a:endParaRPr lang="zh-CN" sz="2000" kern="100" dirty="0">
                        <a:effectLst/>
                        <a:latin typeface="Cambria Math" panose="02040503050406030204" pitchFamily="18" charset="0"/>
                        <a:ea typeface="等线"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800"/>
                        </a:spcAft>
                      </a:pPr>
                      <a:r>
                        <a:rPr lang="en-US" sz="1800" kern="100">
                          <a:effectLst/>
                          <a:latin typeface="Cambria Math" panose="02040503050406030204" pitchFamily="18" charset="0"/>
                          <a:ea typeface="Cambria Math" panose="02040503050406030204" pitchFamily="18" charset="0"/>
                        </a:rPr>
                        <a:t>1,000</a:t>
                      </a:r>
                      <a:endParaRPr lang="zh-CN" sz="2000" kern="100">
                        <a:effectLst/>
                        <a:latin typeface="Cambria Math" panose="02040503050406030204" pitchFamily="18" charset="0"/>
                        <a:ea typeface="等线"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800"/>
                        </a:spcAft>
                      </a:pPr>
                      <a:r>
                        <a:rPr lang="en-US" sz="1800" kern="100" dirty="0">
                          <a:effectLst/>
                          <a:latin typeface="Cambria Math" panose="02040503050406030204" pitchFamily="18" charset="0"/>
                          <a:ea typeface="Cambria Math" panose="02040503050406030204" pitchFamily="18" charset="0"/>
                        </a:rPr>
                        <a:t>{"question": str, "answer": str, "</a:t>
                      </a:r>
                      <a:r>
                        <a:rPr lang="en-US" sz="1800" kern="100" dirty="0" err="1">
                          <a:effectLst/>
                          <a:latin typeface="Cambria Math" panose="02040503050406030204" pitchFamily="18" charset="0"/>
                          <a:ea typeface="Cambria Math" panose="02040503050406030204" pitchFamily="18" charset="0"/>
                        </a:rPr>
                        <a:t>document_id</a:t>
                      </a:r>
                      <a:r>
                        <a:rPr lang="en-US" sz="1800" kern="100" dirty="0">
                          <a:effectLst/>
                          <a:latin typeface="Cambria Math" panose="02040503050406030204" pitchFamily="18" charset="0"/>
                          <a:ea typeface="Cambria Math" panose="02040503050406030204" pitchFamily="18" charset="0"/>
                        </a:rPr>
                        <a:t>": List[int]}</a:t>
                      </a:r>
                      <a:endParaRPr lang="zh-CN" sz="2000" kern="100" dirty="0">
                        <a:effectLst/>
                        <a:latin typeface="Cambria Math" panose="02040503050406030204" pitchFamily="18" charset="0"/>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96012607"/>
                  </a:ext>
                </a:extLst>
              </a:tr>
              <a:tr h="475070">
                <a:tc>
                  <a:txBody>
                    <a:bodyPr/>
                    <a:lstStyle/>
                    <a:p>
                      <a:pPr>
                        <a:lnSpc>
                          <a:spcPct val="115000"/>
                        </a:lnSpc>
                        <a:spcAft>
                          <a:spcPts val="800"/>
                        </a:spcAft>
                      </a:pPr>
                      <a:r>
                        <a:rPr lang="en-US" sz="1800" kern="100">
                          <a:effectLst/>
                          <a:latin typeface="Cambria Math" panose="02040503050406030204" pitchFamily="18" charset="0"/>
                          <a:ea typeface="Cambria Math" panose="02040503050406030204" pitchFamily="18" charset="0"/>
                        </a:rPr>
                        <a:t>test.jsonl</a:t>
                      </a:r>
                      <a:endParaRPr lang="zh-CN" sz="2000" kern="100">
                        <a:effectLst/>
                        <a:latin typeface="Cambria Math" panose="02040503050406030204" pitchFamily="18" charset="0"/>
                        <a:ea typeface="等线"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800"/>
                        </a:spcAft>
                      </a:pPr>
                      <a:r>
                        <a:rPr lang="en-US" sz="1800" kern="100">
                          <a:effectLst/>
                          <a:latin typeface="Cambria Math" panose="02040503050406030204" pitchFamily="18" charset="0"/>
                          <a:ea typeface="Cambria Math" panose="02040503050406030204" pitchFamily="18" charset="0"/>
                        </a:rPr>
                        <a:t>1,000</a:t>
                      </a:r>
                      <a:endParaRPr lang="zh-CN" sz="2000" kern="100">
                        <a:effectLst/>
                        <a:latin typeface="Cambria Math" panose="02040503050406030204" pitchFamily="18" charset="0"/>
                        <a:ea typeface="等线"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800"/>
                        </a:spcAft>
                      </a:pPr>
                      <a:r>
                        <a:rPr lang="en-US" sz="1800" kern="100" dirty="0">
                          <a:effectLst/>
                          <a:latin typeface="Cambria Math" panose="02040503050406030204" pitchFamily="18" charset="0"/>
                          <a:ea typeface="Cambria Math" panose="02040503050406030204" pitchFamily="18" charset="0"/>
                        </a:rPr>
                        <a:t>{"question": str, "answer": null, "</a:t>
                      </a:r>
                      <a:r>
                        <a:rPr lang="en-US" sz="1800" kern="100" dirty="0" err="1">
                          <a:effectLst/>
                          <a:latin typeface="Cambria Math" panose="02040503050406030204" pitchFamily="18" charset="0"/>
                          <a:ea typeface="Cambria Math" panose="02040503050406030204" pitchFamily="18" charset="0"/>
                        </a:rPr>
                        <a:t>document_id</a:t>
                      </a:r>
                      <a:r>
                        <a:rPr lang="en-US" sz="1800" kern="100" dirty="0">
                          <a:effectLst/>
                          <a:latin typeface="Cambria Math" panose="02040503050406030204" pitchFamily="18" charset="0"/>
                          <a:ea typeface="Cambria Math" panose="02040503050406030204" pitchFamily="18" charset="0"/>
                        </a:rPr>
                        <a:t>": null}</a:t>
                      </a:r>
                      <a:endParaRPr lang="zh-CN" sz="2000" kern="100" dirty="0">
                        <a:effectLst/>
                        <a:latin typeface="Cambria Math" panose="02040503050406030204" pitchFamily="18" charset="0"/>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343102249"/>
                  </a:ext>
                </a:extLst>
              </a:tr>
              <a:tr h="475070">
                <a:tc>
                  <a:txBody>
                    <a:bodyPr/>
                    <a:lstStyle/>
                    <a:p>
                      <a:pPr>
                        <a:lnSpc>
                          <a:spcPct val="115000"/>
                        </a:lnSpc>
                        <a:spcAft>
                          <a:spcPts val="800"/>
                        </a:spcAft>
                      </a:pPr>
                      <a:r>
                        <a:rPr lang="en-US" sz="1800" kern="100" dirty="0" err="1">
                          <a:effectLst/>
                          <a:latin typeface="Cambria Math" panose="02040503050406030204" pitchFamily="18" charset="0"/>
                          <a:ea typeface="Cambria Math" panose="02040503050406030204" pitchFamily="18" charset="0"/>
                        </a:rPr>
                        <a:t>documents.jsonl</a:t>
                      </a:r>
                      <a:endParaRPr lang="zh-CN" sz="2000" kern="100" dirty="0">
                        <a:effectLst/>
                        <a:latin typeface="Cambria Math" panose="02040503050406030204" pitchFamily="18" charset="0"/>
                        <a:ea typeface="等线"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800"/>
                        </a:spcAft>
                      </a:pPr>
                      <a:r>
                        <a:rPr lang="en-US" sz="1800" kern="100">
                          <a:effectLst/>
                          <a:latin typeface="Cambria Math" panose="02040503050406030204" pitchFamily="18" charset="0"/>
                          <a:ea typeface="Cambria Math" panose="02040503050406030204" pitchFamily="18" charset="0"/>
                        </a:rPr>
                        <a:t>12,138</a:t>
                      </a:r>
                      <a:endParaRPr lang="zh-CN" sz="2000" kern="100">
                        <a:effectLst/>
                        <a:latin typeface="Cambria Math" panose="02040503050406030204" pitchFamily="18" charset="0"/>
                        <a:ea typeface="等线"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800"/>
                        </a:spcAft>
                      </a:pPr>
                      <a:r>
                        <a:rPr lang="en-US" sz="1800" kern="100" dirty="0">
                          <a:effectLst/>
                          <a:latin typeface="Cambria Math" panose="02040503050406030204" pitchFamily="18" charset="0"/>
                          <a:ea typeface="Cambria Math" panose="02040503050406030204" pitchFamily="18" charset="0"/>
                        </a:rPr>
                        <a:t>{“</a:t>
                      </a:r>
                      <a:r>
                        <a:rPr lang="en-US" sz="1800" kern="100" dirty="0" err="1">
                          <a:effectLst/>
                          <a:latin typeface="Cambria Math" panose="02040503050406030204" pitchFamily="18" charset="0"/>
                          <a:ea typeface="Cambria Math" panose="02040503050406030204" pitchFamily="18" charset="0"/>
                        </a:rPr>
                        <a:t>document_id</a:t>
                      </a:r>
                      <a:r>
                        <a:rPr lang="en-US" sz="1800" kern="100" dirty="0">
                          <a:effectLst/>
                          <a:latin typeface="Cambria Math" panose="02040503050406030204" pitchFamily="18" charset="0"/>
                          <a:ea typeface="Cambria Math" panose="02040503050406030204" pitchFamily="18" charset="0"/>
                        </a:rPr>
                        <a:t>”: int, “</a:t>
                      </a:r>
                      <a:r>
                        <a:rPr lang="en-US" sz="1800" kern="100" dirty="0" err="1">
                          <a:effectLst/>
                          <a:latin typeface="Cambria Math" panose="02040503050406030204" pitchFamily="18" charset="0"/>
                          <a:ea typeface="Cambria Math" panose="02040503050406030204" pitchFamily="18" charset="0"/>
                        </a:rPr>
                        <a:t>document_text</a:t>
                      </a:r>
                      <a:r>
                        <a:rPr lang="en-US" sz="1800" kern="100" dirty="0">
                          <a:effectLst/>
                          <a:latin typeface="Cambria Math" panose="02040503050406030204" pitchFamily="18" charset="0"/>
                          <a:ea typeface="Cambria Math" panose="02040503050406030204" pitchFamily="18" charset="0"/>
                        </a:rPr>
                        <a:t>”: str}</a:t>
                      </a:r>
                      <a:endParaRPr lang="zh-CN" sz="2000" kern="100" dirty="0">
                        <a:effectLst/>
                        <a:latin typeface="Cambria Math" panose="02040503050406030204" pitchFamily="18" charset="0"/>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937445959"/>
                  </a:ext>
                </a:extLst>
              </a:tr>
            </a:tbl>
          </a:graphicData>
        </a:graphic>
      </p:graphicFrame>
      <p:sp>
        <p:nvSpPr>
          <p:cNvPr id="8" name="文本框 7">
            <a:extLst>
              <a:ext uri="{FF2B5EF4-FFF2-40B4-BE49-F238E27FC236}">
                <a16:creationId xmlns:a16="http://schemas.microsoft.com/office/drawing/2014/main" id="{6F969527-CC2C-5A60-E236-F9FA251358EE}"/>
              </a:ext>
            </a:extLst>
          </p:cNvPr>
          <p:cNvSpPr txBox="1"/>
          <p:nvPr/>
        </p:nvSpPr>
        <p:spPr>
          <a:xfrm>
            <a:off x="401052" y="245979"/>
            <a:ext cx="5688545" cy="461665"/>
          </a:xfrm>
          <a:prstGeom prst="rect">
            <a:avLst/>
          </a:prstGeom>
          <a:noFill/>
        </p:spPr>
        <p:txBody>
          <a:bodyPr wrap="none" rtlCol="0">
            <a:spAutoFit/>
          </a:bodyPr>
          <a:lstStyle/>
          <a:p>
            <a:r>
              <a:rPr lang="en-US" altLang="zh-CN" sz="2400" b="1" dirty="0">
                <a:latin typeface="Cambria Math" panose="02040503050406030204" pitchFamily="18" charset="0"/>
                <a:ea typeface="Cambria Math" panose="02040503050406030204" pitchFamily="18" charset="0"/>
              </a:rPr>
              <a:t>NQ10K Dataset Statistics and Data Format:</a:t>
            </a:r>
          </a:p>
        </p:txBody>
      </p:sp>
      <p:sp>
        <p:nvSpPr>
          <p:cNvPr id="9" name="文本框 8">
            <a:extLst>
              <a:ext uri="{FF2B5EF4-FFF2-40B4-BE49-F238E27FC236}">
                <a16:creationId xmlns:a16="http://schemas.microsoft.com/office/drawing/2014/main" id="{6BAF3AD4-6525-C71F-818D-7476563FA16D}"/>
              </a:ext>
            </a:extLst>
          </p:cNvPr>
          <p:cNvSpPr txBox="1"/>
          <p:nvPr/>
        </p:nvSpPr>
        <p:spPr>
          <a:xfrm>
            <a:off x="269533" y="1029599"/>
            <a:ext cx="11518813" cy="369332"/>
          </a:xfrm>
          <a:prstGeom prst="rect">
            <a:avLst/>
          </a:prstGeom>
          <a:noFill/>
        </p:spPr>
        <p:txBody>
          <a:bodyPr wrap="square">
            <a:spAutoFit/>
          </a:bodyPr>
          <a:lstStyle/>
          <a:p>
            <a:r>
              <a:rPr lang="en-US" altLang="zh-CN" dirty="0">
                <a:solidFill>
                  <a:srgbClr val="0D0D0D"/>
                </a:solidFill>
                <a:latin typeface="Cambria Math" panose="02040503050406030204" pitchFamily="18" charset="0"/>
                <a:ea typeface="Cambria Math" panose="02040503050406030204" pitchFamily="18" charset="0"/>
              </a:rPr>
              <a:t>The data is stored in rows, with each row being in JSON format.</a:t>
            </a:r>
          </a:p>
        </p:txBody>
      </p:sp>
    </p:spTree>
    <p:extLst>
      <p:ext uri="{BB962C8B-B14F-4D97-AF65-F5344CB8AC3E}">
        <p14:creationId xmlns:p14="http://schemas.microsoft.com/office/powerpoint/2010/main" val="3914864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4367433-79E9-8E2B-ABFE-D9C818707913}"/>
              </a:ext>
            </a:extLst>
          </p:cNvPr>
          <p:cNvSpPr txBox="1"/>
          <p:nvPr/>
        </p:nvSpPr>
        <p:spPr>
          <a:xfrm>
            <a:off x="269533" y="1029599"/>
            <a:ext cx="11518813" cy="4801314"/>
          </a:xfrm>
          <a:prstGeom prst="rect">
            <a:avLst/>
          </a:prstGeom>
          <a:noFill/>
        </p:spPr>
        <p:txBody>
          <a:bodyPr wrap="square">
            <a:spAutoFit/>
          </a:bodyPr>
          <a:lstStyle/>
          <a:p>
            <a:pPr>
              <a:buFont typeface="+mj-lt"/>
              <a:buAutoNum type="arabicPeriod"/>
            </a:pPr>
            <a:r>
              <a:rPr lang="en-US" altLang="zh-CN" b="1" dirty="0">
                <a:solidFill>
                  <a:srgbClr val="0D0D0D"/>
                </a:solidFill>
                <a:latin typeface="Cambria Math" panose="02040503050406030204" pitchFamily="18" charset="0"/>
                <a:ea typeface="Cambria Math" panose="02040503050406030204" pitchFamily="18" charset="0"/>
              </a:rPr>
              <a:t> train.jsonl</a:t>
            </a:r>
          </a:p>
          <a:p>
            <a:pPr>
              <a:buFont typeface="+mj-lt"/>
              <a:buAutoNum type="arabicPeriod"/>
            </a:pPr>
            <a:endParaRPr lang="en-US" altLang="zh-CN" b="1" dirty="0">
              <a:solidFill>
                <a:srgbClr val="0D0D0D"/>
              </a:solidFill>
              <a:latin typeface="Cambria Math" panose="02040503050406030204" pitchFamily="18" charset="0"/>
              <a:ea typeface="Cambria Math" panose="02040503050406030204" pitchFamily="18" charset="0"/>
            </a:endParaRPr>
          </a:p>
          <a:p>
            <a:pPr>
              <a:buFont typeface="+mj-lt"/>
              <a:buAutoNum type="arabicPeriod"/>
            </a:pPr>
            <a:endParaRPr lang="en-US" altLang="zh-CN" b="1" dirty="0">
              <a:solidFill>
                <a:srgbClr val="0D0D0D"/>
              </a:solidFill>
              <a:latin typeface="Cambria Math" panose="02040503050406030204" pitchFamily="18" charset="0"/>
              <a:ea typeface="Cambria Math" panose="02040503050406030204" pitchFamily="18" charset="0"/>
            </a:endParaRPr>
          </a:p>
          <a:p>
            <a:pPr>
              <a:buFont typeface="+mj-lt"/>
              <a:buAutoNum type="arabicPeriod"/>
            </a:pPr>
            <a:endParaRPr lang="en-US" altLang="zh-CN" b="1" dirty="0">
              <a:solidFill>
                <a:srgbClr val="0D0D0D"/>
              </a:solidFill>
              <a:latin typeface="Cambria Math" panose="02040503050406030204" pitchFamily="18" charset="0"/>
              <a:ea typeface="Cambria Math" panose="02040503050406030204" pitchFamily="18" charset="0"/>
            </a:endParaRPr>
          </a:p>
          <a:p>
            <a:pPr>
              <a:buFont typeface="+mj-lt"/>
              <a:buAutoNum type="arabicPeriod"/>
            </a:pPr>
            <a:endParaRPr lang="en-US" altLang="zh-CN" b="1" dirty="0">
              <a:solidFill>
                <a:srgbClr val="0D0D0D"/>
              </a:solidFill>
              <a:latin typeface="Cambria Math" panose="02040503050406030204" pitchFamily="18" charset="0"/>
              <a:ea typeface="Cambria Math" panose="02040503050406030204" pitchFamily="18" charset="0"/>
            </a:endParaRPr>
          </a:p>
          <a:p>
            <a:pPr>
              <a:buFont typeface="+mj-lt"/>
              <a:buAutoNum type="arabicPeriod"/>
            </a:pPr>
            <a:r>
              <a:rPr lang="en-US" altLang="zh-CN" b="1" dirty="0">
                <a:solidFill>
                  <a:srgbClr val="0D0D0D"/>
                </a:solidFill>
                <a:latin typeface="Cambria Math" panose="02040503050406030204" pitchFamily="18" charset="0"/>
                <a:ea typeface="Cambria Math" panose="02040503050406030204" pitchFamily="18" charset="0"/>
              </a:rPr>
              <a:t> </a:t>
            </a:r>
            <a:r>
              <a:rPr lang="en-US" altLang="zh-CN" b="1" dirty="0" err="1">
                <a:solidFill>
                  <a:srgbClr val="0D0D0D"/>
                </a:solidFill>
                <a:latin typeface="Cambria Math" panose="02040503050406030204" pitchFamily="18" charset="0"/>
                <a:ea typeface="Cambria Math" panose="02040503050406030204" pitchFamily="18" charset="0"/>
              </a:rPr>
              <a:t>val.jsonl</a:t>
            </a:r>
            <a:endParaRPr lang="en-US" altLang="zh-CN" b="1" dirty="0">
              <a:solidFill>
                <a:srgbClr val="0D0D0D"/>
              </a:solidFill>
              <a:latin typeface="Cambria Math" panose="02040503050406030204" pitchFamily="18" charset="0"/>
              <a:ea typeface="Cambria Math" panose="02040503050406030204" pitchFamily="18" charset="0"/>
            </a:endParaRPr>
          </a:p>
          <a:p>
            <a:pPr>
              <a:buFont typeface="+mj-lt"/>
              <a:buAutoNum type="arabicPeriod"/>
            </a:pPr>
            <a:endParaRPr lang="en-US" altLang="zh-CN" b="1" dirty="0">
              <a:solidFill>
                <a:srgbClr val="0D0D0D"/>
              </a:solidFill>
              <a:latin typeface="Cambria Math" panose="02040503050406030204" pitchFamily="18" charset="0"/>
              <a:ea typeface="Cambria Math" panose="02040503050406030204" pitchFamily="18" charset="0"/>
            </a:endParaRPr>
          </a:p>
          <a:p>
            <a:pPr>
              <a:buFont typeface="+mj-lt"/>
              <a:buAutoNum type="arabicPeriod"/>
            </a:pPr>
            <a:endParaRPr lang="en-US" altLang="zh-CN" b="1" dirty="0">
              <a:solidFill>
                <a:srgbClr val="0D0D0D"/>
              </a:solidFill>
              <a:latin typeface="Cambria Math" panose="02040503050406030204" pitchFamily="18" charset="0"/>
              <a:ea typeface="Cambria Math" panose="02040503050406030204" pitchFamily="18" charset="0"/>
            </a:endParaRPr>
          </a:p>
          <a:p>
            <a:pPr>
              <a:buFont typeface="+mj-lt"/>
              <a:buAutoNum type="arabicPeriod"/>
            </a:pPr>
            <a:endParaRPr lang="en-US" altLang="zh-CN" b="1" dirty="0">
              <a:solidFill>
                <a:srgbClr val="0D0D0D"/>
              </a:solidFill>
              <a:latin typeface="Cambria Math" panose="02040503050406030204" pitchFamily="18" charset="0"/>
              <a:ea typeface="Cambria Math" panose="02040503050406030204" pitchFamily="18" charset="0"/>
            </a:endParaRPr>
          </a:p>
          <a:p>
            <a:pPr>
              <a:buFont typeface="+mj-lt"/>
              <a:buAutoNum type="arabicPeriod"/>
            </a:pPr>
            <a:endParaRPr lang="en-US" altLang="zh-CN" b="1" dirty="0">
              <a:solidFill>
                <a:srgbClr val="0D0D0D"/>
              </a:solidFill>
              <a:latin typeface="Cambria Math" panose="02040503050406030204" pitchFamily="18" charset="0"/>
              <a:ea typeface="Cambria Math" panose="02040503050406030204" pitchFamily="18" charset="0"/>
            </a:endParaRPr>
          </a:p>
          <a:p>
            <a:pPr>
              <a:buFont typeface="+mj-lt"/>
              <a:buAutoNum type="arabicPeriod"/>
            </a:pPr>
            <a:r>
              <a:rPr lang="en-US" altLang="zh-CN" b="1" dirty="0">
                <a:solidFill>
                  <a:srgbClr val="0D0D0D"/>
                </a:solidFill>
                <a:latin typeface="Cambria Math" panose="02040503050406030204" pitchFamily="18" charset="0"/>
                <a:ea typeface="Cambria Math" panose="02040503050406030204" pitchFamily="18" charset="0"/>
              </a:rPr>
              <a:t> test.jsonl</a:t>
            </a:r>
          </a:p>
          <a:p>
            <a:pPr>
              <a:buFont typeface="+mj-lt"/>
              <a:buAutoNum type="arabicPeriod"/>
            </a:pPr>
            <a:endParaRPr lang="en-US" altLang="zh-CN" b="1" dirty="0">
              <a:solidFill>
                <a:srgbClr val="0D0D0D"/>
              </a:solidFill>
              <a:latin typeface="Cambria Math" panose="02040503050406030204" pitchFamily="18" charset="0"/>
              <a:ea typeface="Cambria Math" panose="02040503050406030204" pitchFamily="18" charset="0"/>
            </a:endParaRPr>
          </a:p>
          <a:p>
            <a:pPr>
              <a:buFont typeface="+mj-lt"/>
              <a:buAutoNum type="arabicPeriod"/>
            </a:pPr>
            <a:endParaRPr lang="en-US" altLang="zh-CN" b="1" dirty="0">
              <a:solidFill>
                <a:srgbClr val="0D0D0D"/>
              </a:solidFill>
              <a:latin typeface="Cambria Math" panose="02040503050406030204" pitchFamily="18" charset="0"/>
              <a:ea typeface="Cambria Math" panose="02040503050406030204" pitchFamily="18" charset="0"/>
            </a:endParaRPr>
          </a:p>
          <a:p>
            <a:pPr>
              <a:buFont typeface="+mj-lt"/>
              <a:buAutoNum type="arabicPeriod"/>
            </a:pPr>
            <a:endParaRPr lang="en-US" altLang="zh-CN" b="1" dirty="0">
              <a:solidFill>
                <a:srgbClr val="0D0D0D"/>
              </a:solidFill>
              <a:latin typeface="Cambria Math" panose="02040503050406030204" pitchFamily="18" charset="0"/>
              <a:ea typeface="Cambria Math" panose="02040503050406030204" pitchFamily="18" charset="0"/>
            </a:endParaRPr>
          </a:p>
          <a:p>
            <a:pPr>
              <a:buFont typeface="+mj-lt"/>
              <a:buAutoNum type="arabicPeriod"/>
            </a:pPr>
            <a:endParaRPr lang="en-US" altLang="zh-CN" b="1" dirty="0">
              <a:solidFill>
                <a:srgbClr val="0D0D0D"/>
              </a:solidFill>
              <a:latin typeface="Cambria Math" panose="02040503050406030204" pitchFamily="18" charset="0"/>
              <a:ea typeface="Cambria Math" panose="02040503050406030204" pitchFamily="18" charset="0"/>
            </a:endParaRPr>
          </a:p>
          <a:p>
            <a:pPr>
              <a:buFont typeface="+mj-lt"/>
              <a:buAutoNum type="arabicPeriod"/>
            </a:pPr>
            <a:r>
              <a:rPr lang="en-US" altLang="zh-CN" b="1" dirty="0">
                <a:solidFill>
                  <a:srgbClr val="0D0D0D"/>
                </a:solidFill>
                <a:latin typeface="Cambria Math" panose="02040503050406030204" pitchFamily="18" charset="0"/>
                <a:ea typeface="Cambria Math" panose="02040503050406030204" pitchFamily="18" charset="0"/>
              </a:rPr>
              <a:t> Expected </a:t>
            </a:r>
            <a:r>
              <a:rPr lang="en-US" altLang="zh-CN" b="1" dirty="0" err="1">
                <a:solidFill>
                  <a:srgbClr val="0D0D0D"/>
                </a:solidFill>
                <a:latin typeface="Cambria Math" panose="02040503050406030204" pitchFamily="18" charset="0"/>
                <a:ea typeface="Cambria Math" panose="02040503050406030204" pitchFamily="18" charset="0"/>
              </a:rPr>
              <a:t>test_predict.jsonl</a:t>
            </a:r>
            <a:endParaRPr lang="en-US" altLang="zh-CN" b="1" dirty="0">
              <a:solidFill>
                <a:srgbClr val="0D0D0D"/>
              </a:solidFill>
              <a:latin typeface="Cambria Math" panose="02040503050406030204" pitchFamily="18" charset="0"/>
              <a:ea typeface="Cambria Math" panose="02040503050406030204" pitchFamily="18" charset="0"/>
            </a:endParaRPr>
          </a:p>
          <a:p>
            <a:pPr>
              <a:buFont typeface="+mj-lt"/>
              <a:buAutoNum type="arabicPeriod"/>
            </a:pPr>
            <a:endParaRPr lang="en-US" altLang="zh-CN" b="1" dirty="0">
              <a:solidFill>
                <a:srgbClr val="0D0D0D"/>
              </a:solidFill>
              <a:latin typeface="Cambria Math" panose="02040503050406030204" pitchFamily="18" charset="0"/>
              <a:ea typeface="Cambria Math" panose="02040503050406030204" pitchFamily="18" charset="0"/>
            </a:endParaRPr>
          </a:p>
        </p:txBody>
      </p:sp>
      <p:sp>
        <p:nvSpPr>
          <p:cNvPr id="3" name="文本框 2">
            <a:extLst>
              <a:ext uri="{FF2B5EF4-FFF2-40B4-BE49-F238E27FC236}">
                <a16:creationId xmlns:a16="http://schemas.microsoft.com/office/drawing/2014/main" id="{11E8DF98-2E73-A928-236F-16621A3429A9}"/>
              </a:ext>
            </a:extLst>
          </p:cNvPr>
          <p:cNvSpPr txBox="1"/>
          <p:nvPr/>
        </p:nvSpPr>
        <p:spPr>
          <a:xfrm>
            <a:off x="401052" y="245979"/>
            <a:ext cx="1296124" cy="461665"/>
          </a:xfrm>
          <a:prstGeom prst="rect">
            <a:avLst/>
          </a:prstGeom>
          <a:noFill/>
        </p:spPr>
        <p:txBody>
          <a:bodyPr wrap="none" rtlCol="0">
            <a:spAutoFit/>
          </a:bodyPr>
          <a:lstStyle/>
          <a:p>
            <a:r>
              <a:rPr lang="en-US" altLang="zh-CN" sz="2400" b="1" dirty="0">
                <a:latin typeface="Cambria Math" panose="02040503050406030204" pitchFamily="18" charset="0"/>
                <a:ea typeface="Cambria Math" panose="02040503050406030204" pitchFamily="18" charset="0"/>
              </a:rPr>
              <a:t>Example</a:t>
            </a:r>
            <a:endParaRPr lang="zh-CN" altLang="en-US" sz="2400" b="1" dirty="0">
              <a:latin typeface="Cambria Math" panose="02040503050406030204" pitchFamily="18" charset="0"/>
              <a:ea typeface="微软雅黑" panose="020B0503020204020204" pitchFamily="34" charset="-122"/>
            </a:endParaRPr>
          </a:p>
        </p:txBody>
      </p:sp>
      <p:sp>
        <p:nvSpPr>
          <p:cNvPr id="5" name="文本框 4">
            <a:extLst>
              <a:ext uri="{FF2B5EF4-FFF2-40B4-BE49-F238E27FC236}">
                <a16:creationId xmlns:a16="http://schemas.microsoft.com/office/drawing/2014/main" id="{710508F1-6B11-A5D8-8C1C-E355327A02BC}"/>
              </a:ext>
            </a:extLst>
          </p:cNvPr>
          <p:cNvSpPr txBox="1"/>
          <p:nvPr/>
        </p:nvSpPr>
        <p:spPr>
          <a:xfrm>
            <a:off x="269533" y="1524715"/>
            <a:ext cx="11798642" cy="646331"/>
          </a:xfrm>
          <a:prstGeom prst="rect">
            <a:avLst/>
          </a:prstGeom>
          <a:solidFill>
            <a:schemeClr val="bg2"/>
          </a:solidFill>
        </p:spPr>
        <p:txBody>
          <a:bodyPr wrap="square">
            <a:spAutoFit/>
          </a:bodyPr>
          <a:lstStyle/>
          <a:p>
            <a:r>
              <a:rPr lang="en-US" altLang="zh-CN" b="0" dirty="0">
                <a:effectLst/>
                <a:latin typeface="Cambria Math" panose="02040503050406030204" pitchFamily="18" charset="0"/>
                <a:ea typeface="Cambria Math" panose="02040503050406030204" pitchFamily="18" charset="0"/>
              </a:rPr>
              <a:t>{"question": "what did the </a:t>
            </a:r>
            <a:r>
              <a:rPr lang="en-US" altLang="zh-CN" b="0" dirty="0" err="1">
                <a:effectLst/>
                <a:latin typeface="Cambria Math" panose="02040503050406030204" pitchFamily="18" charset="0"/>
                <a:ea typeface="Cambria Math" panose="02040503050406030204" pitchFamily="18" charset="0"/>
              </a:rPr>
              <a:t>huns</a:t>
            </a:r>
            <a:r>
              <a:rPr lang="en-US" altLang="zh-CN" b="0" dirty="0">
                <a:effectLst/>
                <a:latin typeface="Cambria Math" panose="02040503050406030204" pitchFamily="18" charset="0"/>
                <a:ea typeface="Cambria Math" panose="02040503050406030204" pitchFamily="18" charset="0"/>
              </a:rPr>
              <a:t> do to the roman empire", "answer": "collapse", "</a:t>
            </a:r>
            <a:r>
              <a:rPr lang="en-US" altLang="zh-CN" b="0" dirty="0" err="1">
                <a:effectLst/>
                <a:latin typeface="Cambria Math" panose="02040503050406030204" pitchFamily="18" charset="0"/>
                <a:ea typeface="Cambria Math" panose="02040503050406030204" pitchFamily="18" charset="0"/>
              </a:rPr>
              <a:t>document_id</a:t>
            </a:r>
            <a:r>
              <a:rPr lang="en-US" altLang="zh-CN" b="0" dirty="0">
                <a:effectLst/>
                <a:latin typeface="Cambria Math" panose="02040503050406030204" pitchFamily="18" charset="0"/>
                <a:ea typeface="Cambria Math" panose="02040503050406030204" pitchFamily="18" charset="0"/>
              </a:rPr>
              <a:t>": 6205}</a:t>
            </a:r>
          </a:p>
          <a:p>
            <a:r>
              <a:rPr lang="en-US" altLang="zh-CN" b="0" dirty="0">
                <a:effectLst/>
                <a:latin typeface="Cambria Math" panose="02040503050406030204" pitchFamily="18" charset="0"/>
                <a:ea typeface="Cambria Math" panose="02040503050406030204" pitchFamily="18" charset="0"/>
              </a:rPr>
              <a:t>{"question": "who won women's singles </a:t>
            </a:r>
            <a:r>
              <a:rPr lang="en-US" altLang="zh-CN" b="0" dirty="0" err="1">
                <a:effectLst/>
                <a:latin typeface="Cambria Math" panose="02040503050406030204" pitchFamily="18" charset="0"/>
                <a:ea typeface="Cambria Math" panose="02040503050406030204" pitchFamily="18" charset="0"/>
              </a:rPr>
              <a:t>australian</a:t>
            </a:r>
            <a:r>
              <a:rPr lang="en-US" altLang="zh-CN" b="0" dirty="0">
                <a:effectLst/>
                <a:latin typeface="Cambria Math" panose="02040503050406030204" pitchFamily="18" charset="0"/>
                <a:ea typeface="Cambria Math" panose="02040503050406030204" pitchFamily="18" charset="0"/>
              </a:rPr>
              <a:t> open 2018", "answer": "Caroline Wozniacki", "</a:t>
            </a:r>
            <a:r>
              <a:rPr lang="en-US" altLang="zh-CN" b="0" dirty="0" err="1">
                <a:effectLst/>
                <a:latin typeface="Cambria Math" panose="02040503050406030204" pitchFamily="18" charset="0"/>
                <a:ea typeface="Cambria Math" panose="02040503050406030204" pitchFamily="18" charset="0"/>
              </a:rPr>
              <a:t>document_id</a:t>
            </a:r>
            <a:r>
              <a:rPr lang="en-US" altLang="zh-CN" b="0" dirty="0">
                <a:effectLst/>
                <a:latin typeface="Cambria Math" panose="02040503050406030204" pitchFamily="18" charset="0"/>
                <a:ea typeface="Cambria Math" panose="02040503050406030204" pitchFamily="18" charset="0"/>
              </a:rPr>
              <a:t>": 8985}</a:t>
            </a:r>
          </a:p>
        </p:txBody>
      </p:sp>
      <p:sp>
        <p:nvSpPr>
          <p:cNvPr id="6" name="文本框 5">
            <a:extLst>
              <a:ext uri="{FF2B5EF4-FFF2-40B4-BE49-F238E27FC236}">
                <a16:creationId xmlns:a16="http://schemas.microsoft.com/office/drawing/2014/main" id="{1AA8A387-EC8E-3A78-C6D8-6F3518E8562F}"/>
              </a:ext>
            </a:extLst>
          </p:cNvPr>
          <p:cNvSpPr txBox="1"/>
          <p:nvPr/>
        </p:nvSpPr>
        <p:spPr>
          <a:xfrm>
            <a:off x="269533" y="2920257"/>
            <a:ext cx="11798642" cy="646331"/>
          </a:xfrm>
          <a:prstGeom prst="rect">
            <a:avLst/>
          </a:prstGeom>
          <a:solidFill>
            <a:schemeClr val="bg2"/>
          </a:solidFill>
        </p:spPr>
        <p:txBody>
          <a:bodyPr wrap="square">
            <a:spAutoFit/>
          </a:bodyPr>
          <a:lstStyle/>
          <a:p>
            <a:r>
              <a:rPr lang="en-US" altLang="zh-CN" b="0" dirty="0">
                <a:effectLst/>
                <a:latin typeface="Cambria Math" panose="02040503050406030204" pitchFamily="18" charset="0"/>
                <a:ea typeface="Cambria Math" panose="02040503050406030204" pitchFamily="18" charset="0"/>
              </a:rPr>
              <a:t>{"question": "when did the </a:t>
            </a:r>
            <a:r>
              <a:rPr lang="en-US" altLang="zh-CN" b="0" dirty="0" err="1">
                <a:effectLst/>
                <a:latin typeface="Cambria Math" panose="02040503050406030204" pitchFamily="18" charset="0"/>
                <a:ea typeface="Cambria Math" panose="02040503050406030204" pitchFamily="18" charset="0"/>
              </a:rPr>
              <a:t>british</a:t>
            </a:r>
            <a:r>
              <a:rPr lang="en-US" altLang="zh-CN" b="0" dirty="0">
                <a:effectLst/>
                <a:latin typeface="Cambria Math" panose="02040503050406030204" pitchFamily="18" charset="0"/>
                <a:ea typeface="Cambria Math" panose="02040503050406030204" pitchFamily="18" charset="0"/>
              </a:rPr>
              <a:t> first land in north </a:t>
            </a:r>
            <a:r>
              <a:rPr lang="en-US" altLang="zh-CN" b="0" dirty="0" err="1">
                <a:effectLst/>
                <a:latin typeface="Cambria Math" panose="02040503050406030204" pitchFamily="18" charset="0"/>
                <a:ea typeface="Cambria Math" panose="02040503050406030204" pitchFamily="18" charset="0"/>
              </a:rPr>
              <a:t>america</a:t>
            </a:r>
            <a:r>
              <a:rPr lang="en-US" altLang="zh-CN" b="0" dirty="0">
                <a:effectLst/>
                <a:latin typeface="Cambria Math" panose="02040503050406030204" pitchFamily="18" charset="0"/>
                <a:ea typeface="Cambria Math" panose="02040503050406030204" pitchFamily="18" charset="0"/>
              </a:rPr>
              <a:t>", "answer": "1607", "</a:t>
            </a:r>
            <a:r>
              <a:rPr lang="en-US" altLang="zh-CN" b="0" dirty="0" err="1">
                <a:effectLst/>
                <a:latin typeface="Cambria Math" panose="02040503050406030204" pitchFamily="18" charset="0"/>
                <a:ea typeface="Cambria Math" panose="02040503050406030204" pitchFamily="18" charset="0"/>
              </a:rPr>
              <a:t>document_id</a:t>
            </a:r>
            <a:r>
              <a:rPr lang="en-US" altLang="zh-CN" b="0" dirty="0">
                <a:effectLst/>
                <a:latin typeface="Cambria Math" panose="02040503050406030204" pitchFamily="18" charset="0"/>
                <a:ea typeface="Cambria Math" panose="02040503050406030204" pitchFamily="18" charset="0"/>
              </a:rPr>
              <a:t>": 11484}</a:t>
            </a:r>
          </a:p>
          <a:p>
            <a:r>
              <a:rPr lang="en-US" altLang="zh-CN" b="0" dirty="0">
                <a:effectLst/>
                <a:latin typeface="Cambria Math" panose="02040503050406030204" pitchFamily="18" charset="0"/>
                <a:ea typeface="Cambria Math" panose="02040503050406030204" pitchFamily="18" charset="0"/>
              </a:rPr>
              <a:t>{"question": "when did the 1st world war officially end", "answer": "11 November 1918", "</a:t>
            </a:r>
            <a:r>
              <a:rPr lang="en-US" altLang="zh-CN" b="0" dirty="0" err="1">
                <a:effectLst/>
                <a:latin typeface="Cambria Math" panose="02040503050406030204" pitchFamily="18" charset="0"/>
                <a:ea typeface="Cambria Math" panose="02040503050406030204" pitchFamily="18" charset="0"/>
              </a:rPr>
              <a:t>document_id</a:t>
            </a:r>
            <a:r>
              <a:rPr lang="en-US" altLang="zh-CN" b="0" dirty="0">
                <a:effectLst/>
                <a:latin typeface="Cambria Math" panose="02040503050406030204" pitchFamily="18" charset="0"/>
                <a:ea typeface="Cambria Math" panose="02040503050406030204" pitchFamily="18" charset="0"/>
              </a:rPr>
              <a:t>": 10722}</a:t>
            </a:r>
          </a:p>
        </p:txBody>
      </p:sp>
      <p:sp>
        <p:nvSpPr>
          <p:cNvPr id="7" name="文本框 6">
            <a:extLst>
              <a:ext uri="{FF2B5EF4-FFF2-40B4-BE49-F238E27FC236}">
                <a16:creationId xmlns:a16="http://schemas.microsoft.com/office/drawing/2014/main" id="{0A6D47DD-F8C2-9B36-A359-C0CDFD50CF2A}"/>
              </a:ext>
            </a:extLst>
          </p:cNvPr>
          <p:cNvSpPr txBox="1"/>
          <p:nvPr/>
        </p:nvSpPr>
        <p:spPr>
          <a:xfrm>
            <a:off x="269533" y="4383659"/>
            <a:ext cx="11798642" cy="646331"/>
          </a:xfrm>
          <a:prstGeom prst="rect">
            <a:avLst/>
          </a:prstGeom>
          <a:solidFill>
            <a:schemeClr val="bg2"/>
          </a:solidFill>
        </p:spPr>
        <p:txBody>
          <a:bodyPr wrap="square">
            <a:spAutoFit/>
          </a:bodyPr>
          <a:lstStyle/>
          <a:p>
            <a:r>
              <a:rPr lang="en-US" altLang="zh-CN" b="0" dirty="0">
                <a:effectLst/>
                <a:latin typeface="Cambria Math" panose="02040503050406030204" pitchFamily="18" charset="0"/>
                <a:ea typeface="Cambria Math" panose="02040503050406030204" pitchFamily="18" charset="0"/>
              </a:rPr>
              <a:t>{"question": "what effect does the curvature of a mirror", "answer": </a:t>
            </a:r>
            <a:r>
              <a:rPr lang="en-US" altLang="zh-CN" b="0" dirty="0">
                <a:solidFill>
                  <a:srgbClr val="FF0000"/>
                </a:solidFill>
                <a:effectLst/>
                <a:latin typeface="Cambria Math" panose="02040503050406030204" pitchFamily="18" charset="0"/>
                <a:ea typeface="Cambria Math" panose="02040503050406030204" pitchFamily="18" charset="0"/>
              </a:rPr>
              <a:t>null</a:t>
            </a:r>
            <a:r>
              <a:rPr lang="en-US" altLang="zh-CN" b="0" dirty="0">
                <a:effectLst/>
                <a:latin typeface="Cambria Math" panose="02040503050406030204" pitchFamily="18" charset="0"/>
                <a:ea typeface="Cambria Math" panose="02040503050406030204" pitchFamily="18" charset="0"/>
              </a:rPr>
              <a:t>, "</a:t>
            </a:r>
            <a:r>
              <a:rPr lang="en-US" altLang="zh-CN" b="0" dirty="0" err="1">
                <a:effectLst/>
                <a:latin typeface="Cambria Math" panose="02040503050406030204" pitchFamily="18" charset="0"/>
                <a:ea typeface="Cambria Math" panose="02040503050406030204" pitchFamily="18" charset="0"/>
              </a:rPr>
              <a:t>document_id</a:t>
            </a:r>
            <a:r>
              <a:rPr lang="en-US" altLang="zh-CN" b="0" dirty="0">
                <a:effectLst/>
                <a:latin typeface="Cambria Math" panose="02040503050406030204" pitchFamily="18" charset="0"/>
                <a:ea typeface="Cambria Math" panose="02040503050406030204" pitchFamily="18" charset="0"/>
              </a:rPr>
              <a:t>": </a:t>
            </a:r>
            <a:r>
              <a:rPr lang="en-US" altLang="zh-CN" b="0" dirty="0">
                <a:solidFill>
                  <a:srgbClr val="FF0000"/>
                </a:solidFill>
                <a:effectLst/>
                <a:latin typeface="Cambria Math" panose="02040503050406030204" pitchFamily="18" charset="0"/>
                <a:ea typeface="Cambria Math" panose="02040503050406030204" pitchFamily="18" charset="0"/>
              </a:rPr>
              <a:t>null</a:t>
            </a:r>
            <a:r>
              <a:rPr lang="en-US" altLang="zh-CN" b="0" dirty="0">
                <a:effectLst/>
                <a:latin typeface="Cambria Math" panose="02040503050406030204" pitchFamily="18" charset="0"/>
                <a:ea typeface="Cambria Math" panose="02040503050406030204" pitchFamily="18" charset="0"/>
              </a:rPr>
              <a:t>}</a:t>
            </a:r>
          </a:p>
          <a:p>
            <a:r>
              <a:rPr lang="en-US" altLang="zh-CN" b="0" dirty="0">
                <a:effectLst/>
                <a:latin typeface="Cambria Math" panose="02040503050406030204" pitchFamily="18" charset="0"/>
                <a:ea typeface="Cambria Math" panose="02040503050406030204" pitchFamily="18" charset="0"/>
              </a:rPr>
              <a:t>{"question": "when did the movie </a:t>
            </a:r>
            <a:r>
              <a:rPr lang="en-US" altLang="zh-CN" b="0" dirty="0" err="1">
                <a:effectLst/>
                <a:latin typeface="Cambria Math" panose="02040503050406030204" pitchFamily="18" charset="0"/>
                <a:ea typeface="Cambria Math" panose="02040503050406030204" pitchFamily="18" charset="0"/>
              </a:rPr>
              <a:t>jesus</a:t>
            </a:r>
            <a:r>
              <a:rPr lang="en-US" altLang="zh-CN" b="0" dirty="0">
                <a:effectLst/>
                <a:latin typeface="Cambria Math" panose="02040503050406030204" pitchFamily="18" charset="0"/>
                <a:ea typeface="Cambria Math" panose="02040503050406030204" pitchFamily="18" charset="0"/>
              </a:rPr>
              <a:t> </a:t>
            </a:r>
            <a:r>
              <a:rPr lang="en-US" altLang="zh-CN" b="0" dirty="0" err="1">
                <a:effectLst/>
                <a:latin typeface="Cambria Math" panose="02040503050406030204" pitchFamily="18" charset="0"/>
                <a:ea typeface="Cambria Math" panose="02040503050406030204" pitchFamily="18" charset="0"/>
              </a:rPr>
              <a:t>christ</a:t>
            </a:r>
            <a:r>
              <a:rPr lang="en-US" altLang="zh-CN" b="0" dirty="0">
                <a:effectLst/>
                <a:latin typeface="Cambria Math" panose="02040503050406030204" pitchFamily="18" charset="0"/>
                <a:ea typeface="Cambria Math" panose="02040503050406030204" pitchFamily="18" charset="0"/>
              </a:rPr>
              <a:t> superstar come out", "answer": </a:t>
            </a:r>
            <a:r>
              <a:rPr lang="en-US" altLang="zh-CN" b="0" dirty="0">
                <a:solidFill>
                  <a:srgbClr val="FF0000"/>
                </a:solidFill>
                <a:effectLst/>
                <a:latin typeface="Cambria Math" panose="02040503050406030204" pitchFamily="18" charset="0"/>
                <a:ea typeface="Cambria Math" panose="02040503050406030204" pitchFamily="18" charset="0"/>
              </a:rPr>
              <a:t>null</a:t>
            </a:r>
            <a:r>
              <a:rPr lang="en-US" altLang="zh-CN" b="0" dirty="0">
                <a:effectLst/>
                <a:latin typeface="Cambria Math" panose="02040503050406030204" pitchFamily="18" charset="0"/>
                <a:ea typeface="Cambria Math" panose="02040503050406030204" pitchFamily="18" charset="0"/>
              </a:rPr>
              <a:t>, "</a:t>
            </a:r>
            <a:r>
              <a:rPr lang="en-US" altLang="zh-CN" b="0" dirty="0" err="1">
                <a:effectLst/>
                <a:latin typeface="Cambria Math" panose="02040503050406030204" pitchFamily="18" charset="0"/>
                <a:ea typeface="Cambria Math" panose="02040503050406030204" pitchFamily="18" charset="0"/>
              </a:rPr>
              <a:t>document_id</a:t>
            </a:r>
            <a:r>
              <a:rPr lang="en-US" altLang="zh-CN" b="0" dirty="0">
                <a:effectLst/>
                <a:latin typeface="Cambria Math" panose="02040503050406030204" pitchFamily="18" charset="0"/>
                <a:ea typeface="Cambria Math" panose="02040503050406030204" pitchFamily="18" charset="0"/>
              </a:rPr>
              <a:t>": </a:t>
            </a:r>
            <a:r>
              <a:rPr lang="en-US" altLang="zh-CN" b="0" dirty="0">
                <a:solidFill>
                  <a:srgbClr val="FF0000"/>
                </a:solidFill>
                <a:effectLst/>
                <a:latin typeface="Cambria Math" panose="02040503050406030204" pitchFamily="18" charset="0"/>
                <a:ea typeface="Cambria Math" panose="02040503050406030204" pitchFamily="18" charset="0"/>
              </a:rPr>
              <a:t>null</a:t>
            </a:r>
            <a:r>
              <a:rPr lang="en-US" altLang="zh-CN" b="0" dirty="0">
                <a:effectLst/>
                <a:latin typeface="Cambria Math" panose="02040503050406030204" pitchFamily="18" charset="0"/>
                <a:ea typeface="Cambria Math" panose="02040503050406030204" pitchFamily="18" charset="0"/>
              </a:rPr>
              <a:t>}</a:t>
            </a:r>
          </a:p>
        </p:txBody>
      </p:sp>
      <p:sp>
        <p:nvSpPr>
          <p:cNvPr id="8" name="文本框 7">
            <a:extLst>
              <a:ext uri="{FF2B5EF4-FFF2-40B4-BE49-F238E27FC236}">
                <a16:creationId xmlns:a16="http://schemas.microsoft.com/office/drawing/2014/main" id="{22DC421E-E594-BD09-A4F5-D4AB27048755}"/>
              </a:ext>
            </a:extLst>
          </p:cNvPr>
          <p:cNvSpPr txBox="1"/>
          <p:nvPr/>
        </p:nvSpPr>
        <p:spPr>
          <a:xfrm>
            <a:off x="269533" y="5552703"/>
            <a:ext cx="11798642" cy="1200329"/>
          </a:xfrm>
          <a:prstGeom prst="rect">
            <a:avLst/>
          </a:prstGeom>
          <a:solidFill>
            <a:schemeClr val="bg2"/>
          </a:solidFill>
        </p:spPr>
        <p:txBody>
          <a:bodyPr wrap="square">
            <a:spAutoFit/>
          </a:bodyPr>
          <a:lstStyle/>
          <a:p>
            <a:r>
              <a:rPr lang="en-US" altLang="zh-CN" b="0" dirty="0">
                <a:effectLst/>
                <a:latin typeface="Cambria Math" panose="02040503050406030204" pitchFamily="18" charset="0"/>
                <a:ea typeface="Cambria Math" panose="02040503050406030204" pitchFamily="18" charset="0"/>
              </a:rPr>
              <a:t>{"question": "when did the </a:t>
            </a:r>
            <a:r>
              <a:rPr lang="en-US" altLang="zh-CN" b="0" dirty="0" err="1">
                <a:effectLst/>
                <a:latin typeface="Cambria Math" panose="02040503050406030204" pitchFamily="18" charset="0"/>
                <a:ea typeface="Cambria Math" panose="02040503050406030204" pitchFamily="18" charset="0"/>
              </a:rPr>
              <a:t>british</a:t>
            </a:r>
            <a:r>
              <a:rPr lang="en-US" altLang="zh-CN" b="0" dirty="0">
                <a:effectLst/>
                <a:latin typeface="Cambria Math" panose="02040503050406030204" pitchFamily="18" charset="0"/>
                <a:ea typeface="Cambria Math" panose="02040503050406030204" pitchFamily="18" charset="0"/>
              </a:rPr>
              <a:t> first land in north </a:t>
            </a:r>
            <a:r>
              <a:rPr lang="en-US" altLang="zh-CN" b="0" dirty="0" err="1">
                <a:effectLst/>
                <a:latin typeface="Cambria Math" panose="02040503050406030204" pitchFamily="18" charset="0"/>
                <a:ea typeface="Cambria Math" panose="02040503050406030204" pitchFamily="18" charset="0"/>
              </a:rPr>
              <a:t>america</a:t>
            </a:r>
            <a:r>
              <a:rPr lang="en-US" altLang="zh-CN" b="0" dirty="0">
                <a:effectLst/>
                <a:latin typeface="Cambria Math" panose="02040503050406030204" pitchFamily="18" charset="0"/>
                <a:ea typeface="Cambria Math" panose="02040503050406030204" pitchFamily="18" charset="0"/>
              </a:rPr>
              <a:t>", "answer": "1974", "</a:t>
            </a:r>
            <a:r>
              <a:rPr lang="en-US" altLang="zh-CN" b="0" dirty="0" err="1">
                <a:effectLst/>
                <a:latin typeface="Cambria Math" panose="02040503050406030204" pitchFamily="18" charset="0"/>
                <a:ea typeface="Cambria Math" panose="02040503050406030204" pitchFamily="18" charset="0"/>
              </a:rPr>
              <a:t>document_id</a:t>
            </a:r>
            <a:r>
              <a:rPr lang="en-US" altLang="zh-CN" b="0" dirty="0">
                <a:effectLst/>
                <a:latin typeface="Cambria Math" panose="02040503050406030204" pitchFamily="18" charset="0"/>
                <a:ea typeface="Cambria Math" panose="02040503050406030204" pitchFamily="18" charset="0"/>
              </a:rPr>
              <a:t>": </a:t>
            </a:r>
            <a:r>
              <a:rPr lang="en-US" altLang="zh-CN" b="0" dirty="0">
                <a:solidFill>
                  <a:srgbClr val="FF0000"/>
                </a:solidFill>
                <a:effectLst/>
                <a:latin typeface="Cambria Math" panose="02040503050406030204" pitchFamily="18" charset="0"/>
                <a:ea typeface="Cambria Math" panose="02040503050406030204" pitchFamily="18" charset="0"/>
              </a:rPr>
              <a:t>[9204, 11727, 6100, 5651, 11804]</a:t>
            </a:r>
            <a:r>
              <a:rPr lang="en-US" altLang="zh-CN" b="0" dirty="0">
                <a:effectLst/>
                <a:latin typeface="Cambria Math" panose="02040503050406030204" pitchFamily="18" charset="0"/>
                <a:ea typeface="Cambria Math" panose="02040503050406030204" pitchFamily="18" charset="0"/>
              </a:rPr>
              <a:t>}</a:t>
            </a:r>
          </a:p>
          <a:p>
            <a:r>
              <a:rPr lang="en-US" altLang="zh-CN" b="0" dirty="0">
                <a:effectLst/>
                <a:latin typeface="Cambria Math" panose="02040503050406030204" pitchFamily="18" charset="0"/>
                <a:ea typeface="Cambria Math" panose="02040503050406030204" pitchFamily="18" charset="0"/>
              </a:rPr>
              <a:t>{"question": "when did the 1st world war officially end", "answer": "the optic head", "</a:t>
            </a:r>
            <a:r>
              <a:rPr lang="en-US" altLang="zh-CN" b="0" dirty="0" err="1">
                <a:effectLst/>
                <a:latin typeface="Cambria Math" panose="02040503050406030204" pitchFamily="18" charset="0"/>
                <a:ea typeface="Cambria Math" panose="02040503050406030204" pitchFamily="18" charset="0"/>
              </a:rPr>
              <a:t>document_id</a:t>
            </a:r>
            <a:r>
              <a:rPr lang="en-US" altLang="zh-CN" b="0" dirty="0">
                <a:effectLst/>
                <a:latin typeface="Cambria Math" panose="02040503050406030204" pitchFamily="18" charset="0"/>
                <a:ea typeface="Cambria Math" panose="02040503050406030204" pitchFamily="18" charset="0"/>
              </a:rPr>
              <a:t>": </a:t>
            </a:r>
            <a:r>
              <a:rPr lang="en-US" altLang="zh-CN" b="0" dirty="0">
                <a:solidFill>
                  <a:srgbClr val="FF0000"/>
                </a:solidFill>
                <a:effectLst/>
                <a:latin typeface="Cambria Math" panose="02040503050406030204" pitchFamily="18" charset="0"/>
                <a:ea typeface="Cambria Math" panose="02040503050406030204" pitchFamily="18" charset="0"/>
              </a:rPr>
              <a:t>[5686, 1866, 8243, 3995, 5008]</a:t>
            </a:r>
            <a:r>
              <a:rPr lang="en-US" altLang="zh-CN" b="0" dirty="0">
                <a:effectLst/>
                <a:latin typeface="Cambria Math" panose="02040503050406030204" pitchFamily="18" charset="0"/>
                <a:ea typeface="Cambria Math" panose="02040503050406030204" pitchFamily="18" charset="0"/>
              </a:rPr>
              <a:t>}</a:t>
            </a:r>
          </a:p>
        </p:txBody>
      </p:sp>
    </p:spTree>
    <p:extLst>
      <p:ext uri="{BB962C8B-B14F-4D97-AF65-F5344CB8AC3E}">
        <p14:creationId xmlns:p14="http://schemas.microsoft.com/office/powerpoint/2010/main" val="2036809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5" end="5"/>
                                            </p:txEl>
                                          </p:spTgt>
                                        </p:tgtEl>
                                        <p:attrNameLst>
                                          <p:attrName>style.visibility</p:attrName>
                                        </p:attrNameLst>
                                      </p:cBhvr>
                                      <p:to>
                                        <p:strVal val="visible"/>
                                      </p:to>
                                    </p:set>
                                    <p:animEffect transition="in" filter="fade">
                                      <p:cBhvr>
                                        <p:cTn id="12" dur="500"/>
                                        <p:tgtEl>
                                          <p:spTgt spid="2">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10" end="10"/>
                                            </p:txEl>
                                          </p:spTgt>
                                        </p:tgtEl>
                                        <p:attrNameLst>
                                          <p:attrName>style.visibility</p:attrName>
                                        </p:attrNameLst>
                                      </p:cBhvr>
                                      <p:to>
                                        <p:strVal val="visible"/>
                                      </p:to>
                                    </p:set>
                                    <p:animEffect transition="in" filter="fade">
                                      <p:cBhvr>
                                        <p:cTn id="17" dur="500"/>
                                        <p:tgtEl>
                                          <p:spTgt spid="2">
                                            <p:txEl>
                                              <p:pRg st="10" end="1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15" end="15"/>
                                            </p:txEl>
                                          </p:spTgt>
                                        </p:tgtEl>
                                        <p:attrNameLst>
                                          <p:attrName>style.visibility</p:attrName>
                                        </p:attrNameLst>
                                      </p:cBhvr>
                                      <p:to>
                                        <p:strVal val="visible"/>
                                      </p:to>
                                    </p:set>
                                    <p:animEffect transition="in" filter="fade">
                                      <p:cBhvr>
                                        <p:cTn id="22" dur="500"/>
                                        <p:tgtEl>
                                          <p:spTgt spid="2">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4367433-79E9-8E2B-ABFE-D9C818707913}"/>
              </a:ext>
            </a:extLst>
          </p:cNvPr>
          <p:cNvSpPr txBox="1"/>
          <p:nvPr/>
        </p:nvSpPr>
        <p:spPr>
          <a:xfrm>
            <a:off x="269533" y="1029599"/>
            <a:ext cx="11518813" cy="646331"/>
          </a:xfrm>
          <a:prstGeom prst="rect">
            <a:avLst/>
          </a:prstGeom>
          <a:noFill/>
        </p:spPr>
        <p:txBody>
          <a:bodyPr wrap="square">
            <a:spAutoFit/>
          </a:bodyPr>
          <a:lstStyle/>
          <a:p>
            <a:pPr marL="342900" indent="-342900">
              <a:buFont typeface="+mj-lt"/>
              <a:buAutoNum type="arabicPeriod" startAt="5"/>
            </a:pPr>
            <a:r>
              <a:rPr lang="en-US" altLang="zh-CN" b="1" dirty="0">
                <a:solidFill>
                  <a:srgbClr val="0D0D0D"/>
                </a:solidFill>
                <a:latin typeface="Cambria Math" panose="02040503050406030204" pitchFamily="18" charset="0"/>
                <a:ea typeface="Cambria Math" panose="02040503050406030204" pitchFamily="18" charset="0"/>
              </a:rPr>
              <a:t>documents.jsonl</a:t>
            </a:r>
          </a:p>
          <a:p>
            <a:pPr>
              <a:buFont typeface="+mj-lt"/>
              <a:buAutoNum type="arabicPeriod" startAt="5"/>
            </a:pPr>
            <a:endParaRPr lang="en-US" altLang="zh-CN" b="1" dirty="0">
              <a:solidFill>
                <a:srgbClr val="0D0D0D"/>
              </a:solidFill>
              <a:latin typeface="Cambria Math" panose="02040503050406030204" pitchFamily="18" charset="0"/>
              <a:ea typeface="Cambria Math" panose="02040503050406030204" pitchFamily="18" charset="0"/>
            </a:endParaRPr>
          </a:p>
        </p:txBody>
      </p:sp>
      <p:sp>
        <p:nvSpPr>
          <p:cNvPr id="3" name="文本框 2">
            <a:extLst>
              <a:ext uri="{FF2B5EF4-FFF2-40B4-BE49-F238E27FC236}">
                <a16:creationId xmlns:a16="http://schemas.microsoft.com/office/drawing/2014/main" id="{11E8DF98-2E73-A928-236F-16621A3429A9}"/>
              </a:ext>
            </a:extLst>
          </p:cNvPr>
          <p:cNvSpPr txBox="1"/>
          <p:nvPr/>
        </p:nvSpPr>
        <p:spPr>
          <a:xfrm>
            <a:off x="401052" y="245979"/>
            <a:ext cx="1296124" cy="461665"/>
          </a:xfrm>
          <a:prstGeom prst="rect">
            <a:avLst/>
          </a:prstGeom>
          <a:noFill/>
        </p:spPr>
        <p:txBody>
          <a:bodyPr wrap="none" rtlCol="0">
            <a:spAutoFit/>
          </a:bodyPr>
          <a:lstStyle/>
          <a:p>
            <a:r>
              <a:rPr lang="en-US" altLang="zh-CN" sz="2400" b="1" dirty="0">
                <a:latin typeface="Cambria Math" panose="02040503050406030204" pitchFamily="18" charset="0"/>
                <a:ea typeface="Cambria Math" panose="02040503050406030204" pitchFamily="18" charset="0"/>
              </a:rPr>
              <a:t>Example</a:t>
            </a:r>
            <a:endParaRPr lang="zh-CN" altLang="en-US" sz="2400" b="1" dirty="0">
              <a:latin typeface="Cambria Math" panose="02040503050406030204" pitchFamily="18" charset="0"/>
              <a:ea typeface="微软雅黑" panose="020B0503020204020204" pitchFamily="34" charset="-122"/>
            </a:endParaRPr>
          </a:p>
        </p:txBody>
      </p:sp>
      <p:sp>
        <p:nvSpPr>
          <p:cNvPr id="5" name="文本框 4">
            <a:extLst>
              <a:ext uri="{FF2B5EF4-FFF2-40B4-BE49-F238E27FC236}">
                <a16:creationId xmlns:a16="http://schemas.microsoft.com/office/drawing/2014/main" id="{710508F1-6B11-A5D8-8C1C-E355327A02BC}"/>
              </a:ext>
            </a:extLst>
          </p:cNvPr>
          <p:cNvSpPr txBox="1"/>
          <p:nvPr/>
        </p:nvSpPr>
        <p:spPr>
          <a:xfrm>
            <a:off x="269533" y="1524715"/>
            <a:ext cx="11798642" cy="5078313"/>
          </a:xfrm>
          <a:prstGeom prst="rect">
            <a:avLst/>
          </a:prstGeom>
          <a:solidFill>
            <a:schemeClr val="bg2"/>
          </a:solidFill>
        </p:spPr>
        <p:txBody>
          <a:bodyPr wrap="square">
            <a:spAutoFit/>
          </a:bodyPr>
          <a:lstStyle/>
          <a:p>
            <a:r>
              <a:rPr lang="en-US" altLang="zh-CN" b="0" dirty="0">
                <a:effectLst/>
                <a:latin typeface="Cambria Math" panose="02040503050406030204" pitchFamily="18" charset="0"/>
                <a:ea typeface="Cambria Math" panose="02040503050406030204" pitchFamily="18" charset="0"/>
              </a:rPr>
              <a:t>{“</a:t>
            </a:r>
            <a:r>
              <a:rPr lang="en-US" altLang="zh-CN" b="0" dirty="0" err="1">
                <a:effectLst/>
                <a:latin typeface="Cambria Math" panose="02040503050406030204" pitchFamily="18" charset="0"/>
                <a:ea typeface="Cambria Math" panose="02040503050406030204" pitchFamily="18" charset="0"/>
              </a:rPr>
              <a:t>document_id</a:t>
            </a:r>
            <a:r>
              <a:rPr lang="en-US" altLang="zh-CN" b="0" dirty="0">
                <a:effectLst/>
                <a:latin typeface="Cambria Math" panose="02040503050406030204" pitchFamily="18" charset="0"/>
                <a:ea typeface="Cambria Math" panose="02040503050406030204" pitchFamily="18" charset="0"/>
              </a:rPr>
              <a:t>”: 0, “</a:t>
            </a:r>
            <a:r>
              <a:rPr lang="en-US" altLang="zh-CN" b="0" dirty="0" err="1">
                <a:effectLst/>
                <a:latin typeface="Cambria Math" panose="02040503050406030204" pitchFamily="18" charset="0"/>
                <a:ea typeface="Cambria Math" panose="02040503050406030204" pitchFamily="18" charset="0"/>
              </a:rPr>
              <a:t>document_text</a:t>
            </a:r>
            <a:r>
              <a:rPr lang="en-US" altLang="zh-CN" b="0" dirty="0">
                <a:effectLst/>
                <a:latin typeface="Cambria Math" panose="02040503050406030204" pitchFamily="18" charset="0"/>
                <a:ea typeface="Cambria Math" panose="02040503050406030204" pitchFamily="18" charset="0"/>
              </a:rPr>
              <a:t>”: “Email marketing - Wikipedia &lt;H1&gt; Email marketing &lt;/H1&gt; Jump to : navigation , search &lt;Table&gt; &lt;Tr&gt; &lt;Td&gt; &lt;/Td&gt; &lt;Td&gt; ( hide ) This article has multiple issues . Please help improve it or discuss these issues on the talk page . ( Learn how and when to remove these template messages ) &lt;Table&gt; &lt;Tr&gt; &lt;Td&gt; &lt;/Td&gt; &lt;Td&gt; This article needs additional citations for verification . Please help improve this article by adding citations to reliable sources . Unsourced material may be challenged and removed . ( September 2014 ) ( Learn how and when to remove this template message ) &lt;/Td&gt; &lt;/Tr&gt; &lt;/Table&gt; &lt;Table&gt; &lt;Tr&gt; &lt;Td&gt; &lt;/Td&gt; &lt;Td&gt; This article possibly contains original research . Please improve it by verifying the claims made and adding inline citations . Statements consisting only of original research should be removed . ( January 2015 ) </a:t>
            </a:r>
            <a:r>
              <a:rPr lang="en-US" altLang="zh-CN" dirty="0">
                <a:latin typeface="Cambria Math" panose="02040503050406030204" pitchFamily="18" charset="0"/>
                <a:ea typeface="Cambria Math" panose="02040503050406030204" pitchFamily="18" charset="0"/>
              </a:rPr>
              <a:t>…</a:t>
            </a:r>
            <a:r>
              <a:rPr lang="zh-CN" altLang="en-US" dirty="0">
                <a:latin typeface="Cambria Math" panose="02040503050406030204" pitchFamily="18" charset="0"/>
                <a:ea typeface="Cambria Math" panose="02040503050406030204" pitchFamily="18" charset="0"/>
              </a:rPr>
              <a:t> </a:t>
            </a:r>
            <a:r>
              <a:rPr lang="en-US" altLang="zh-CN" dirty="0">
                <a:latin typeface="Cambria Math" panose="02040503050406030204" pitchFamily="18" charset="0"/>
                <a:ea typeface="Cambria Math" panose="02040503050406030204" pitchFamily="18" charset="0"/>
              </a:rPr>
              <a:t>”}</a:t>
            </a:r>
          </a:p>
          <a:p>
            <a:endParaRPr lang="en-US" altLang="zh-CN" b="0" dirty="0">
              <a:effectLst/>
              <a:latin typeface="Cambria Math" panose="02040503050406030204" pitchFamily="18" charset="0"/>
              <a:ea typeface="Cambria Math" panose="02040503050406030204" pitchFamily="18" charset="0"/>
            </a:endParaRPr>
          </a:p>
          <a:p>
            <a:r>
              <a:rPr lang="en-US" altLang="zh-CN" b="0" dirty="0">
                <a:effectLst/>
                <a:latin typeface="Cambria Math" panose="02040503050406030204" pitchFamily="18" charset="0"/>
                <a:ea typeface="Cambria Math" panose="02040503050406030204" pitchFamily="18" charset="0"/>
              </a:rPr>
              <a:t>{"</a:t>
            </a:r>
            <a:r>
              <a:rPr lang="en-US" altLang="zh-CN" b="0" dirty="0" err="1">
                <a:effectLst/>
                <a:latin typeface="Cambria Math" panose="02040503050406030204" pitchFamily="18" charset="0"/>
                <a:ea typeface="Cambria Math" panose="02040503050406030204" pitchFamily="18" charset="0"/>
              </a:rPr>
              <a:t>document_id</a:t>
            </a:r>
            <a:r>
              <a:rPr lang="en-US" altLang="zh-CN" b="0" dirty="0">
                <a:effectLst/>
                <a:latin typeface="Cambria Math" panose="02040503050406030204" pitchFamily="18" charset="0"/>
                <a:ea typeface="Cambria Math" panose="02040503050406030204" pitchFamily="18" charset="0"/>
              </a:rPr>
              <a:t>": 1, "</a:t>
            </a:r>
            <a:r>
              <a:rPr lang="en-US" altLang="zh-CN" b="0" dirty="0" err="1">
                <a:effectLst/>
                <a:latin typeface="Cambria Math" panose="02040503050406030204" pitchFamily="18" charset="0"/>
                <a:ea typeface="Cambria Math" panose="02040503050406030204" pitchFamily="18" charset="0"/>
              </a:rPr>
              <a:t>document_text</a:t>
            </a:r>
            <a:r>
              <a:rPr lang="en-US" altLang="zh-CN" b="0" dirty="0">
                <a:effectLst/>
                <a:latin typeface="Cambria Math" panose="02040503050406030204" pitchFamily="18" charset="0"/>
                <a:ea typeface="Cambria Math" panose="02040503050406030204" pitchFamily="18" charset="0"/>
              </a:rPr>
              <a:t>": "The Mother ( How I Met Your Mother ) - </a:t>
            </a:r>
            <a:r>
              <a:rPr lang="en-US" altLang="zh-CN" b="0" dirty="0" err="1">
                <a:effectLst/>
                <a:latin typeface="Cambria Math" panose="02040503050406030204" pitchFamily="18" charset="0"/>
                <a:ea typeface="Cambria Math" panose="02040503050406030204" pitchFamily="18" charset="0"/>
              </a:rPr>
              <a:t>wikipedia</a:t>
            </a:r>
            <a:r>
              <a:rPr lang="en-US" altLang="zh-CN" b="0" dirty="0">
                <a:effectLst/>
                <a:latin typeface="Cambria Math" panose="02040503050406030204" pitchFamily="18" charset="0"/>
                <a:ea typeface="Cambria Math" panose="02040503050406030204" pitchFamily="18" charset="0"/>
              </a:rPr>
              <a:t> &lt;H1&gt; The Mother ( How I Met Your Mother ) &lt;/H1&gt; Jump to : navigation , search &lt;Table&gt; &lt;Tr&gt; &lt;</a:t>
            </a:r>
            <a:r>
              <a:rPr lang="en-US" altLang="zh-CN" b="0" dirty="0" err="1">
                <a:effectLst/>
                <a:latin typeface="Cambria Math" panose="02040503050406030204" pitchFamily="18" charset="0"/>
                <a:ea typeface="Cambria Math" panose="02040503050406030204" pitchFamily="18" charset="0"/>
              </a:rPr>
              <a:t>Th_colspan</a:t>
            </a:r>
            <a:r>
              <a:rPr lang="en-US" altLang="zh-CN" b="0" dirty="0">
                <a:effectLst/>
                <a:latin typeface="Cambria Math" panose="02040503050406030204" pitchFamily="18" charset="0"/>
                <a:ea typeface="Cambria Math" panose="02040503050406030204" pitchFamily="18" charset="0"/>
              </a:rPr>
              <a:t>=\"2\"&gt; Tracy McConnell &lt;/Th&gt; &lt;/Tr&gt; &lt;Tr&gt; &lt;</a:t>
            </a:r>
            <a:r>
              <a:rPr lang="en-US" altLang="zh-CN" b="0" dirty="0" err="1">
                <a:effectLst/>
                <a:latin typeface="Cambria Math" panose="02040503050406030204" pitchFamily="18" charset="0"/>
                <a:ea typeface="Cambria Math" panose="02040503050406030204" pitchFamily="18" charset="0"/>
              </a:rPr>
              <a:t>Td_colspan</a:t>
            </a:r>
            <a:r>
              <a:rPr lang="en-US" altLang="zh-CN" b="0" dirty="0">
                <a:effectLst/>
                <a:latin typeface="Cambria Math" panose="02040503050406030204" pitchFamily="18" charset="0"/>
                <a:ea typeface="Cambria Math" panose="02040503050406030204" pitchFamily="18" charset="0"/>
              </a:rPr>
              <a:t>=\"2\"&gt; How I Met Your Mother character &lt;/Td&gt; &lt;/Tr&gt; &lt;Tr&gt; &lt;</a:t>
            </a:r>
            <a:r>
              <a:rPr lang="en-US" altLang="zh-CN" b="0" dirty="0" err="1">
                <a:effectLst/>
                <a:latin typeface="Cambria Math" panose="02040503050406030204" pitchFamily="18" charset="0"/>
                <a:ea typeface="Cambria Math" panose="02040503050406030204" pitchFamily="18" charset="0"/>
              </a:rPr>
              <a:t>Td_colspan</a:t>
            </a:r>
            <a:r>
              <a:rPr lang="en-US" altLang="zh-CN" b="0" dirty="0">
                <a:effectLst/>
                <a:latin typeface="Cambria Math" panose="02040503050406030204" pitchFamily="18" charset="0"/>
                <a:ea typeface="Cambria Math" panose="02040503050406030204" pitchFamily="18" charset="0"/>
              </a:rPr>
              <a:t>=\"2\"&gt; The Mother appearing in `` The Locket '' &lt;/Td&gt; &lt;/Tr&gt; &lt;Tr&gt; &lt;Th&gt; First appearance &lt;/Th&gt; &lt;Td&gt; `` Lucky Penny ( unseen ) '' `` Something New '' ( seen ) &lt;/Td&gt; &lt;/Tr&gt; &lt;Tr&gt; &lt;Th&gt; Last appearance &lt;/Th&gt; &lt;Td&gt; `` Last Forever '' &lt;/Td&gt; &lt;/Tr&gt; &lt;Tr&gt; &lt;Th&gt; Created by &lt;/Th&gt; &lt;Td&gt; Carter Bays Craig Thomas &lt;/Td&gt; &lt;/Tr&gt; &lt;Tr&gt; &lt;Th&gt; Portrayed by &lt;/Th&gt; &lt;Td&gt; Cristin </a:t>
            </a:r>
            <a:r>
              <a:rPr lang="en-US" altLang="zh-CN" b="0" dirty="0" err="1">
                <a:effectLst/>
                <a:latin typeface="Cambria Math" panose="02040503050406030204" pitchFamily="18" charset="0"/>
                <a:ea typeface="Cambria Math" panose="02040503050406030204" pitchFamily="18" charset="0"/>
              </a:rPr>
              <a:t>Milioti</a:t>
            </a:r>
            <a:r>
              <a:rPr lang="en-US" altLang="zh-CN" b="0" dirty="0">
                <a:effectLst/>
                <a:latin typeface="Cambria Math" panose="02040503050406030204" pitchFamily="18" charset="0"/>
                <a:ea typeface="Cambria Math" panose="02040503050406030204" pitchFamily="18" charset="0"/>
              </a:rPr>
              <a:t> &lt;/Td&gt; &lt;/Tr&gt; &lt;Tr&gt; &lt;</a:t>
            </a:r>
            <a:r>
              <a:rPr lang="en-US" altLang="zh-CN" b="0" dirty="0" err="1">
                <a:effectLst/>
                <a:latin typeface="Cambria Math" panose="02040503050406030204" pitchFamily="18" charset="0"/>
                <a:ea typeface="Cambria Math" panose="02040503050406030204" pitchFamily="18" charset="0"/>
              </a:rPr>
              <a:t>Th_colspan</a:t>
            </a:r>
            <a:r>
              <a:rPr lang="en-US" altLang="zh-CN" b="0" dirty="0">
                <a:effectLst/>
                <a:latin typeface="Cambria Math" panose="02040503050406030204" pitchFamily="18" charset="0"/>
                <a:ea typeface="Cambria Math" panose="02040503050406030204" pitchFamily="18" charset="0"/>
              </a:rPr>
              <a:t>=\"2\"&gt; Information &lt;/Th&gt; &lt;/Tr&gt; &lt;Tr&gt; &lt;Th&gt; Aliases &lt;/Th&gt; &lt;Td&gt; The Mother &lt;/Td&gt; &lt;/Tr&gt; &lt;Tr&gt; &lt;Th&gt; Gender &lt;/Th&gt; &lt;Td&gt; Female &lt;/Td&gt; &lt;/Tr&gt; &lt;Tr&gt; &lt;Th&gt; Spouse ( s ) &lt;/Th&gt; &lt;Td&gt; Ted Mosby …”}</a:t>
            </a:r>
          </a:p>
        </p:txBody>
      </p:sp>
    </p:spTree>
    <p:extLst>
      <p:ext uri="{BB962C8B-B14F-4D97-AF65-F5344CB8AC3E}">
        <p14:creationId xmlns:p14="http://schemas.microsoft.com/office/powerpoint/2010/main" val="40546899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4367433-79E9-8E2B-ABFE-D9C818707913}"/>
              </a:ext>
            </a:extLst>
          </p:cNvPr>
          <p:cNvSpPr txBox="1"/>
          <p:nvPr/>
        </p:nvSpPr>
        <p:spPr>
          <a:xfrm>
            <a:off x="401052" y="1029599"/>
            <a:ext cx="11344746" cy="4524315"/>
          </a:xfrm>
          <a:prstGeom prst="rect">
            <a:avLst/>
          </a:prstGeom>
          <a:noFill/>
        </p:spPr>
        <p:txBody>
          <a:bodyPr wrap="square">
            <a:spAutoFit/>
          </a:bodyPr>
          <a:lstStyle/>
          <a:p>
            <a:pPr algn="l"/>
            <a:r>
              <a:rPr lang="en-US" altLang="zh-CN" b="1" i="0" dirty="0">
                <a:solidFill>
                  <a:srgbClr val="0D0D0D"/>
                </a:solidFill>
                <a:effectLst/>
                <a:latin typeface="Cambria Math" panose="02040503050406030204" pitchFamily="18" charset="0"/>
                <a:ea typeface="Cambria Math" panose="02040503050406030204" pitchFamily="18" charset="0"/>
              </a:rPr>
              <a:t>Basic Requirements:</a:t>
            </a:r>
          </a:p>
          <a:p>
            <a:pPr algn="l"/>
            <a:endParaRPr lang="en-US" altLang="zh-CN" b="1" i="0" dirty="0">
              <a:solidFill>
                <a:srgbClr val="0D0D0D"/>
              </a:solidFill>
              <a:effectLst/>
              <a:latin typeface="Cambria Math" panose="02040503050406030204" pitchFamily="18" charset="0"/>
              <a:ea typeface="Cambria Math" panose="02040503050406030204" pitchFamily="18" charset="0"/>
            </a:endParaRPr>
          </a:p>
          <a:p>
            <a:r>
              <a:rPr lang="en-US" altLang="zh-CN" dirty="0">
                <a:solidFill>
                  <a:srgbClr val="0D0D0D"/>
                </a:solidFill>
                <a:latin typeface="Cambria Math" panose="02040503050406030204" pitchFamily="18" charset="0"/>
                <a:ea typeface="Cambria Math" panose="02040503050406030204" pitchFamily="18" charset="0"/>
              </a:rPr>
              <a:t>To design a KBQA system, you are required to complete three main components: Knowledge Base Retrieval, Answer Generation, and UI Interface Design: </a:t>
            </a:r>
          </a:p>
          <a:p>
            <a:endParaRPr lang="en-US" altLang="zh-CN" dirty="0">
              <a:solidFill>
                <a:srgbClr val="0D0D0D"/>
              </a:solidFill>
              <a:latin typeface="Cambria Math" panose="02040503050406030204" pitchFamily="18" charset="0"/>
              <a:ea typeface="Cambria Math" panose="02040503050406030204" pitchFamily="18" charset="0"/>
            </a:endParaRPr>
          </a:p>
          <a:p>
            <a:pPr marL="342900" indent="-342900">
              <a:buFont typeface="+mj-lt"/>
              <a:buAutoNum type="arabicPeriod"/>
            </a:pPr>
            <a:r>
              <a:rPr lang="en-US" altLang="zh-CN" b="1" dirty="0">
                <a:solidFill>
                  <a:srgbClr val="0D0D0D"/>
                </a:solidFill>
                <a:latin typeface="Cambria Math" panose="02040503050406030204" pitchFamily="18" charset="0"/>
                <a:ea typeface="Cambria Math" panose="02040503050406030204" pitchFamily="18" charset="0"/>
              </a:rPr>
              <a:t>Knowledge Base Retrieval</a:t>
            </a:r>
            <a:r>
              <a:rPr lang="en-US" altLang="zh-CN" dirty="0">
                <a:solidFill>
                  <a:srgbClr val="0D0D0D"/>
                </a:solidFill>
                <a:latin typeface="Cambria Math" panose="02040503050406030204" pitchFamily="18" charset="0"/>
                <a:ea typeface="Cambria Math" panose="02040503050406030204" pitchFamily="18" charset="0"/>
              </a:rPr>
              <a:t>: You will need to implement two retrieval methods:</a:t>
            </a:r>
          </a:p>
          <a:p>
            <a:pPr marL="800100" lvl="1" indent="-342900">
              <a:buFont typeface="+mj-lt"/>
              <a:buAutoNum type="alphaLcParenR"/>
            </a:pPr>
            <a:endParaRPr lang="en-US" altLang="zh-CN" dirty="0">
              <a:solidFill>
                <a:srgbClr val="0D0D0D"/>
              </a:solidFill>
              <a:latin typeface="Cambria Math" panose="02040503050406030204" pitchFamily="18" charset="0"/>
              <a:ea typeface="Cambria Math" panose="02040503050406030204" pitchFamily="18" charset="0"/>
            </a:endParaRPr>
          </a:p>
          <a:p>
            <a:pPr marL="800100" lvl="1" indent="-342900">
              <a:buFont typeface="+mj-lt"/>
              <a:buAutoNum type="alphaLcParenR"/>
            </a:pPr>
            <a:r>
              <a:rPr lang="en-US" altLang="zh-CN" b="1" dirty="0">
                <a:solidFill>
                  <a:srgbClr val="0D0D0D"/>
                </a:solidFill>
                <a:latin typeface="Cambria Math" panose="02040503050406030204" pitchFamily="18" charset="0"/>
                <a:ea typeface="Cambria Math" panose="02040503050406030204" pitchFamily="18" charset="0"/>
              </a:rPr>
              <a:t>Keyword Matching-Based Retrieval</a:t>
            </a:r>
            <a:r>
              <a:rPr lang="en-US" altLang="zh-CN" dirty="0">
                <a:solidFill>
                  <a:srgbClr val="0D0D0D"/>
                </a:solidFill>
                <a:latin typeface="Cambria Math" panose="02040503050406030204" pitchFamily="18" charset="0"/>
                <a:ea typeface="Cambria Math" panose="02040503050406030204" pitchFamily="18" charset="0"/>
              </a:rPr>
              <a:t>: This is one of the simplest retrieval methods, where keywords or phrases are matched to identify documents relevant to the question. This typically utilizes traditional information retrieval algorithms such as BM25 or TF-IDF.</a:t>
            </a:r>
          </a:p>
          <a:p>
            <a:pPr marL="800100" lvl="1" indent="-342900">
              <a:buFont typeface="+mj-lt"/>
              <a:buAutoNum type="alphaLcParenR"/>
            </a:pPr>
            <a:endParaRPr lang="en-US" altLang="zh-CN" dirty="0">
              <a:solidFill>
                <a:srgbClr val="0D0D0D"/>
              </a:solidFill>
              <a:latin typeface="Cambria Math" panose="02040503050406030204" pitchFamily="18" charset="0"/>
              <a:ea typeface="Cambria Math" panose="02040503050406030204" pitchFamily="18" charset="0"/>
            </a:endParaRPr>
          </a:p>
          <a:p>
            <a:pPr marL="800100" lvl="1" indent="-342900">
              <a:buFont typeface="+mj-lt"/>
              <a:buAutoNum type="alphaLcParenR"/>
            </a:pPr>
            <a:r>
              <a:rPr lang="en-US" altLang="zh-CN" b="1" dirty="0">
                <a:solidFill>
                  <a:srgbClr val="0D0D0D"/>
                </a:solidFill>
                <a:latin typeface="Cambria Math" panose="02040503050406030204" pitchFamily="18" charset="0"/>
                <a:ea typeface="Cambria Math" panose="02040503050406030204" pitchFamily="18" charset="0"/>
              </a:rPr>
              <a:t>Vector Space Model-Based Retrieval</a:t>
            </a:r>
            <a:r>
              <a:rPr lang="en-US" altLang="zh-CN" dirty="0">
                <a:solidFill>
                  <a:srgbClr val="0D0D0D"/>
                </a:solidFill>
                <a:latin typeface="Cambria Math" panose="02040503050406030204" pitchFamily="18" charset="0"/>
                <a:ea typeface="Cambria Math" panose="02040503050406030204" pitchFamily="18" charset="0"/>
              </a:rPr>
              <a:t>: In this approach, both the question and documents are converted into vectors, and their similarity is computed to perform retrieval. This often uses pre-trained word embedding models like Word2Vec, </a:t>
            </a:r>
            <a:r>
              <a:rPr lang="en-US" altLang="zh-CN" dirty="0" err="1">
                <a:solidFill>
                  <a:srgbClr val="0D0D0D"/>
                </a:solidFill>
                <a:latin typeface="Cambria Math" panose="02040503050406030204" pitchFamily="18" charset="0"/>
                <a:ea typeface="Cambria Math" panose="02040503050406030204" pitchFamily="18" charset="0"/>
              </a:rPr>
              <a:t>GloVe</a:t>
            </a:r>
            <a:r>
              <a:rPr lang="en-US" altLang="zh-CN" dirty="0">
                <a:solidFill>
                  <a:srgbClr val="0D0D0D"/>
                </a:solidFill>
                <a:latin typeface="Cambria Math" panose="02040503050406030204" pitchFamily="18" charset="0"/>
                <a:ea typeface="Cambria Math" panose="02040503050406030204" pitchFamily="18" charset="0"/>
              </a:rPr>
              <a:t>, or </a:t>
            </a:r>
            <a:r>
              <a:rPr lang="en-US" altLang="zh-CN" dirty="0" err="1">
                <a:solidFill>
                  <a:srgbClr val="0D0D0D"/>
                </a:solidFill>
                <a:latin typeface="Cambria Math" panose="02040503050406030204" pitchFamily="18" charset="0"/>
                <a:ea typeface="Cambria Math" panose="02040503050406030204" pitchFamily="18" charset="0"/>
              </a:rPr>
              <a:t>FastText</a:t>
            </a:r>
            <a:r>
              <a:rPr lang="en-US" altLang="zh-CN" dirty="0">
                <a:solidFill>
                  <a:srgbClr val="0D0D0D"/>
                </a:solidFill>
                <a:latin typeface="Cambria Math" panose="02040503050406030204" pitchFamily="18" charset="0"/>
                <a:ea typeface="Cambria Math" panose="02040503050406030204" pitchFamily="18" charset="0"/>
              </a:rPr>
              <a:t> to represent words and calculate the similarity between question and document vectors.</a:t>
            </a:r>
          </a:p>
          <a:p>
            <a:pPr marL="342900" indent="-342900">
              <a:buFont typeface="+mj-lt"/>
              <a:buAutoNum type="arabicPeriod"/>
            </a:pPr>
            <a:endParaRPr lang="en-US" altLang="zh-CN" dirty="0">
              <a:solidFill>
                <a:srgbClr val="0D0D0D"/>
              </a:solidFill>
              <a:latin typeface="Cambria Math" panose="02040503050406030204" pitchFamily="18" charset="0"/>
              <a:ea typeface="Cambria Math" panose="02040503050406030204" pitchFamily="18" charset="0"/>
            </a:endParaRPr>
          </a:p>
        </p:txBody>
      </p:sp>
      <p:sp>
        <p:nvSpPr>
          <p:cNvPr id="5" name="文本框 4">
            <a:extLst>
              <a:ext uri="{FF2B5EF4-FFF2-40B4-BE49-F238E27FC236}">
                <a16:creationId xmlns:a16="http://schemas.microsoft.com/office/drawing/2014/main" id="{06BA238E-2C20-9E83-19B0-AC9E56B8F86F}"/>
              </a:ext>
            </a:extLst>
          </p:cNvPr>
          <p:cNvSpPr txBox="1"/>
          <p:nvPr/>
        </p:nvSpPr>
        <p:spPr>
          <a:xfrm>
            <a:off x="401052" y="245979"/>
            <a:ext cx="2970044" cy="461665"/>
          </a:xfrm>
          <a:prstGeom prst="rect">
            <a:avLst/>
          </a:prstGeom>
          <a:noFill/>
        </p:spPr>
        <p:txBody>
          <a:bodyPr wrap="none" rtlCol="0">
            <a:spAutoFit/>
          </a:bodyPr>
          <a:lstStyle/>
          <a:p>
            <a:r>
              <a:rPr lang="en-US" altLang="zh-CN" sz="2400" b="1" dirty="0">
                <a:latin typeface="Cambria Math" panose="02040503050406030204" pitchFamily="18" charset="0"/>
                <a:ea typeface="Cambria Math" panose="02040503050406030204" pitchFamily="18" charset="0"/>
              </a:rPr>
              <a:t>Project Requirements</a:t>
            </a:r>
          </a:p>
        </p:txBody>
      </p:sp>
    </p:spTree>
    <p:extLst>
      <p:ext uri="{BB962C8B-B14F-4D97-AF65-F5344CB8AC3E}">
        <p14:creationId xmlns:p14="http://schemas.microsoft.com/office/powerpoint/2010/main" val="505711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fade">
                                      <p:cBhvr>
                                        <p:cTn id="12" dur="500"/>
                                        <p:tgtEl>
                                          <p:spTgt spid="2">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animEffect transition="in" filter="fade">
                                      <p:cBhvr>
                                        <p:cTn id="17" dur="500"/>
                                        <p:tgtEl>
                                          <p:spTgt spid="2">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8" end="8"/>
                                            </p:txEl>
                                          </p:spTgt>
                                        </p:tgtEl>
                                        <p:attrNameLst>
                                          <p:attrName>style.visibility</p:attrName>
                                        </p:attrNameLst>
                                      </p:cBhvr>
                                      <p:to>
                                        <p:strVal val="visible"/>
                                      </p:to>
                                    </p:set>
                                    <p:animEffect transition="in" filter="fade">
                                      <p:cBhvr>
                                        <p:cTn id="22"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4367433-79E9-8E2B-ABFE-D9C818707913}"/>
              </a:ext>
            </a:extLst>
          </p:cNvPr>
          <p:cNvSpPr txBox="1"/>
          <p:nvPr/>
        </p:nvSpPr>
        <p:spPr>
          <a:xfrm>
            <a:off x="401052" y="1029599"/>
            <a:ext cx="11344746" cy="5355312"/>
          </a:xfrm>
          <a:prstGeom prst="rect">
            <a:avLst/>
          </a:prstGeom>
          <a:noFill/>
        </p:spPr>
        <p:txBody>
          <a:bodyPr wrap="square">
            <a:spAutoFit/>
          </a:bodyPr>
          <a:lstStyle/>
          <a:p>
            <a:pPr algn="l"/>
            <a:r>
              <a:rPr lang="en-US" altLang="zh-CN" b="1" i="0" dirty="0">
                <a:solidFill>
                  <a:srgbClr val="0D0D0D"/>
                </a:solidFill>
                <a:effectLst/>
                <a:latin typeface="Cambria Math" panose="02040503050406030204" pitchFamily="18" charset="0"/>
                <a:ea typeface="Cambria Math" panose="02040503050406030204" pitchFamily="18" charset="0"/>
              </a:rPr>
              <a:t>Basic Requirements:</a:t>
            </a:r>
          </a:p>
          <a:p>
            <a:pPr algn="l"/>
            <a:endParaRPr lang="en-US" altLang="zh-CN" b="1" i="0" dirty="0">
              <a:solidFill>
                <a:srgbClr val="0D0D0D"/>
              </a:solidFill>
              <a:effectLst/>
              <a:latin typeface="Cambria Math" panose="02040503050406030204" pitchFamily="18" charset="0"/>
              <a:ea typeface="Cambria Math" panose="02040503050406030204" pitchFamily="18" charset="0"/>
            </a:endParaRPr>
          </a:p>
          <a:p>
            <a:r>
              <a:rPr lang="en-US" altLang="zh-CN" dirty="0">
                <a:solidFill>
                  <a:srgbClr val="0D0D0D"/>
                </a:solidFill>
                <a:latin typeface="Cambria Math" panose="02040503050406030204" pitchFamily="18" charset="0"/>
                <a:ea typeface="Cambria Math" panose="02040503050406030204" pitchFamily="18" charset="0"/>
              </a:rPr>
              <a:t>To design a KBQA system, you are required to complete three main components: Knowledge Base Retrieval, Answer Generation, and UI Interface Design: </a:t>
            </a:r>
          </a:p>
          <a:p>
            <a:endParaRPr lang="en-US" altLang="zh-CN" dirty="0">
              <a:solidFill>
                <a:srgbClr val="0D0D0D"/>
              </a:solidFill>
              <a:latin typeface="Cambria Math" panose="02040503050406030204" pitchFamily="18" charset="0"/>
              <a:ea typeface="Cambria Math" panose="02040503050406030204" pitchFamily="18" charset="0"/>
            </a:endParaRPr>
          </a:p>
          <a:p>
            <a:pPr marL="342900" indent="-342900">
              <a:buFont typeface="+mj-lt"/>
              <a:buAutoNum type="arabicPeriod" startAt="2"/>
            </a:pPr>
            <a:r>
              <a:rPr lang="en-US" altLang="zh-CN" b="1" dirty="0">
                <a:solidFill>
                  <a:srgbClr val="0D0D0D"/>
                </a:solidFill>
                <a:latin typeface="Cambria Math" panose="02040503050406030204" pitchFamily="18" charset="0"/>
                <a:ea typeface="Cambria Math" panose="02040503050406030204" pitchFamily="18" charset="0"/>
              </a:rPr>
              <a:t>Answer Generation</a:t>
            </a:r>
            <a:r>
              <a:rPr lang="en-US" altLang="zh-CN" dirty="0">
                <a:solidFill>
                  <a:srgbClr val="0D0D0D"/>
                </a:solidFill>
                <a:latin typeface="Cambria Math" panose="02040503050406030204" pitchFamily="18" charset="0"/>
                <a:ea typeface="Cambria Math" panose="02040503050406030204" pitchFamily="18" charset="0"/>
              </a:rPr>
              <a:t>: You are required to implement a method for generating answers:</a:t>
            </a:r>
          </a:p>
          <a:p>
            <a:pPr marL="342900" indent="-342900">
              <a:buFont typeface="+mj-lt"/>
              <a:buAutoNum type="arabicPeriod" startAt="2"/>
            </a:pPr>
            <a:endParaRPr lang="en-US" altLang="zh-CN" dirty="0">
              <a:solidFill>
                <a:srgbClr val="0D0D0D"/>
              </a:solidFill>
              <a:latin typeface="Cambria Math" panose="02040503050406030204" pitchFamily="18" charset="0"/>
              <a:ea typeface="Cambria Math" panose="02040503050406030204" pitchFamily="18" charset="0"/>
            </a:endParaRPr>
          </a:p>
          <a:p>
            <a:pPr marL="800100" lvl="1" indent="-342900">
              <a:buFont typeface="+mj-lt"/>
              <a:buAutoNum type="alphaLcParenR"/>
            </a:pPr>
            <a:r>
              <a:rPr lang="en-US" altLang="zh-CN" b="1" dirty="0">
                <a:solidFill>
                  <a:srgbClr val="0D0D0D"/>
                </a:solidFill>
                <a:latin typeface="Cambria Math" panose="02040503050406030204" pitchFamily="18" charset="0"/>
                <a:ea typeface="Cambria Math" panose="02040503050406030204" pitchFamily="18" charset="0"/>
              </a:rPr>
              <a:t>Answer Generation via Prompting Large Language Models </a:t>
            </a:r>
            <a:r>
              <a:rPr lang="en-US" altLang="zh-CN" dirty="0">
                <a:solidFill>
                  <a:srgbClr val="0D0D0D"/>
                </a:solidFill>
                <a:latin typeface="Cambria Math" panose="02040503050406030204" pitchFamily="18" charset="0"/>
                <a:ea typeface="Cambria Math" panose="02040503050406030204" pitchFamily="18" charset="0"/>
              </a:rPr>
              <a:t>(LLM): Using carefully designed instructions, along with the retrieved content and the question, a prompt is created to guide a LLM to generate an appropriate answer directly. To improve the quality of your generated answer, you may need to experiment with various prompts.</a:t>
            </a:r>
          </a:p>
          <a:p>
            <a:pPr marL="800100" lvl="1" indent="-342900">
              <a:buFont typeface="+mj-lt"/>
              <a:buAutoNum type="alphaLcParenR"/>
            </a:pPr>
            <a:endParaRPr lang="en-US" altLang="zh-CN" dirty="0">
              <a:solidFill>
                <a:srgbClr val="0D0D0D"/>
              </a:solidFill>
              <a:latin typeface="Cambria Math" panose="02040503050406030204" pitchFamily="18" charset="0"/>
              <a:ea typeface="Cambria Math" panose="02040503050406030204" pitchFamily="18" charset="0"/>
            </a:endParaRPr>
          </a:p>
          <a:p>
            <a:pPr marL="800100" lvl="1" indent="-342900">
              <a:buFont typeface="+mj-lt"/>
              <a:buAutoNum type="alphaLcParenR"/>
            </a:pPr>
            <a:r>
              <a:rPr lang="en-US" altLang="zh-CN" b="1" dirty="0">
                <a:solidFill>
                  <a:srgbClr val="0D0D0D"/>
                </a:solidFill>
                <a:latin typeface="Cambria Math" panose="02040503050406030204" pitchFamily="18" charset="0"/>
                <a:ea typeface="Cambria Math" panose="02040503050406030204" pitchFamily="18" charset="0"/>
              </a:rPr>
              <a:t>Hint</a:t>
            </a:r>
            <a:r>
              <a:rPr lang="en-US" altLang="zh-CN" dirty="0">
                <a:solidFill>
                  <a:srgbClr val="0D0D0D"/>
                </a:solidFill>
                <a:latin typeface="Cambria Math" panose="02040503050406030204" pitchFamily="18" charset="0"/>
                <a:ea typeface="Cambria Math" panose="02040503050406030204" pitchFamily="18" charset="0"/>
              </a:rPr>
              <a:t>: To ensure fairness and avoid potential biases introduced by the capabilities of different LLMs, we restrict the </a:t>
            </a:r>
            <a:r>
              <a:rPr lang="en-US" altLang="zh-CN" dirty="0">
                <a:latin typeface="Cambria Math" panose="02040503050406030204" pitchFamily="18" charset="0"/>
                <a:ea typeface="Cambria Math" panose="02040503050406030204" pitchFamily="18" charset="0"/>
              </a:rPr>
              <a:t>usage to </a:t>
            </a:r>
            <a:r>
              <a:rPr lang="en-US" altLang="zh-CN" b="1" dirty="0" err="1">
                <a:solidFill>
                  <a:srgbClr val="FF0000"/>
                </a:solidFill>
                <a:latin typeface="Cambria Math" panose="02040503050406030204" pitchFamily="18" charset="0"/>
                <a:ea typeface="Cambria Math" panose="02040503050406030204" pitchFamily="18" charset="0"/>
              </a:rPr>
              <a:t>Qwen</a:t>
            </a:r>
            <a:r>
              <a:rPr lang="en-US" altLang="zh-CN" b="1" dirty="0">
                <a:solidFill>
                  <a:srgbClr val="FF0000"/>
                </a:solidFill>
                <a:latin typeface="Cambria Math" panose="02040503050406030204" pitchFamily="18" charset="0"/>
                <a:ea typeface="Cambria Math" panose="02040503050406030204" pitchFamily="18" charset="0"/>
              </a:rPr>
              <a:t>/Qwen2.5-7B-Instruct </a:t>
            </a:r>
            <a:r>
              <a:rPr lang="en-US" altLang="zh-CN" dirty="0">
                <a:solidFill>
                  <a:srgbClr val="0D0D0D"/>
                </a:solidFill>
                <a:latin typeface="Cambria Math" panose="02040503050406030204" pitchFamily="18" charset="0"/>
                <a:ea typeface="Cambria Math" panose="02040503050406030204" pitchFamily="18" charset="0"/>
              </a:rPr>
              <a:t>as the LLM for generating answers via prompting. This model supports multiple languages and has a context length of 32k tokens, which provides sufficient capacity for handling complex questions and retrieval-based information. You have the option to deploy the model locally or use the free API provided in the </a:t>
            </a:r>
            <a:r>
              <a:rPr lang="en-US" altLang="zh-CN" i="1" dirty="0">
                <a:solidFill>
                  <a:srgbClr val="0D0D0D"/>
                </a:solidFill>
                <a:latin typeface="Cambria Math" panose="02040503050406030204" pitchFamily="18" charset="0"/>
                <a:ea typeface="Cambria Math" panose="02040503050406030204" pitchFamily="18" charset="0"/>
              </a:rPr>
              <a:t>Free API Resources </a:t>
            </a:r>
            <a:r>
              <a:rPr lang="en-US" altLang="zh-CN" dirty="0">
                <a:solidFill>
                  <a:srgbClr val="0D0D0D"/>
                </a:solidFill>
                <a:latin typeface="Cambria Math" panose="02040503050406030204" pitchFamily="18" charset="0"/>
                <a:ea typeface="Cambria Math" panose="02040503050406030204" pitchFamily="18" charset="0"/>
              </a:rPr>
              <a:t>section to conduct your experiments.</a:t>
            </a:r>
          </a:p>
          <a:p>
            <a:pPr marL="342900" indent="-342900">
              <a:buFont typeface="+mj-lt"/>
              <a:buAutoNum type="arabicPeriod" startAt="2"/>
            </a:pPr>
            <a:endParaRPr lang="en-US" altLang="zh-CN" dirty="0">
              <a:solidFill>
                <a:srgbClr val="0D0D0D"/>
              </a:solidFill>
              <a:latin typeface="Cambria Math" panose="02040503050406030204" pitchFamily="18" charset="0"/>
              <a:ea typeface="Cambria Math" panose="02040503050406030204" pitchFamily="18" charset="0"/>
            </a:endParaRPr>
          </a:p>
        </p:txBody>
      </p:sp>
      <p:sp>
        <p:nvSpPr>
          <p:cNvPr id="5" name="文本框 4">
            <a:extLst>
              <a:ext uri="{FF2B5EF4-FFF2-40B4-BE49-F238E27FC236}">
                <a16:creationId xmlns:a16="http://schemas.microsoft.com/office/drawing/2014/main" id="{06BA238E-2C20-9E83-19B0-AC9E56B8F86F}"/>
              </a:ext>
            </a:extLst>
          </p:cNvPr>
          <p:cNvSpPr txBox="1"/>
          <p:nvPr/>
        </p:nvSpPr>
        <p:spPr>
          <a:xfrm>
            <a:off x="401052" y="245979"/>
            <a:ext cx="2970044" cy="461665"/>
          </a:xfrm>
          <a:prstGeom prst="rect">
            <a:avLst/>
          </a:prstGeom>
          <a:noFill/>
        </p:spPr>
        <p:txBody>
          <a:bodyPr wrap="none" rtlCol="0">
            <a:spAutoFit/>
          </a:bodyPr>
          <a:lstStyle/>
          <a:p>
            <a:r>
              <a:rPr lang="en-US" altLang="zh-CN" sz="2400" b="1" dirty="0">
                <a:latin typeface="Cambria Math" panose="02040503050406030204" pitchFamily="18" charset="0"/>
                <a:ea typeface="Cambria Math" panose="02040503050406030204" pitchFamily="18" charset="0"/>
              </a:rPr>
              <a:t>Project Requirements</a:t>
            </a:r>
          </a:p>
        </p:txBody>
      </p:sp>
    </p:spTree>
    <p:extLst>
      <p:ext uri="{BB962C8B-B14F-4D97-AF65-F5344CB8AC3E}">
        <p14:creationId xmlns:p14="http://schemas.microsoft.com/office/powerpoint/2010/main" val="3691282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C23E757-044C-BBD2-A3CF-EF3EA9CD4019}"/>
              </a:ext>
            </a:extLst>
          </p:cNvPr>
          <p:cNvSpPr txBox="1"/>
          <p:nvPr/>
        </p:nvSpPr>
        <p:spPr>
          <a:xfrm>
            <a:off x="250278" y="1783205"/>
            <a:ext cx="6907267" cy="4401205"/>
          </a:xfrm>
          <a:prstGeom prst="rect">
            <a:avLst/>
          </a:prstGeom>
          <a:noFill/>
        </p:spPr>
        <p:txBody>
          <a:bodyPr wrap="square">
            <a:spAutoFit/>
          </a:bodyPr>
          <a:lstStyle/>
          <a:p>
            <a:pPr marL="285750" indent="-285750">
              <a:buFont typeface="Arial" panose="020B0604020202020204" pitchFamily="34" charset="0"/>
              <a:buChar char="•"/>
            </a:pPr>
            <a:r>
              <a:rPr lang="en-US" altLang="zh-CN" sz="2000" b="1" dirty="0">
                <a:latin typeface="Cambria Math" panose="02040503050406030204" pitchFamily="18" charset="0"/>
                <a:ea typeface="Cambria Math" panose="02040503050406030204" pitchFamily="18" charset="0"/>
              </a:rPr>
              <a:t>Extractive QA</a:t>
            </a:r>
            <a:r>
              <a:rPr lang="en-US" altLang="zh-CN" sz="2000" dirty="0">
                <a:latin typeface="Cambria Math" panose="02040503050406030204" pitchFamily="18" charset="0"/>
                <a:ea typeface="Cambria Math" panose="02040503050406030204" pitchFamily="18" charset="0"/>
              </a:rPr>
              <a:t>: The system extracts a span of text directly from a given passage.</a:t>
            </a:r>
          </a:p>
          <a:p>
            <a:pPr marL="285750" indent="-285750">
              <a:buFont typeface="Arial" panose="020B0604020202020204" pitchFamily="34" charset="0"/>
              <a:buChar char="•"/>
            </a:pPr>
            <a:endParaRPr lang="en-US" altLang="zh-CN" sz="2000" dirty="0">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r>
              <a:rPr lang="en-US" altLang="zh-CN" sz="2000" b="1" dirty="0">
                <a:latin typeface="Cambria Math" panose="02040503050406030204" pitchFamily="18" charset="0"/>
                <a:ea typeface="Cambria Math" panose="02040503050406030204" pitchFamily="18" charset="0"/>
              </a:rPr>
              <a:t>Abstractive QA</a:t>
            </a:r>
            <a:r>
              <a:rPr lang="en-US" altLang="zh-CN" sz="2000" dirty="0">
                <a:latin typeface="Cambria Math" panose="02040503050406030204" pitchFamily="18" charset="0"/>
                <a:ea typeface="Cambria Math" panose="02040503050406030204" pitchFamily="18" charset="0"/>
              </a:rPr>
              <a:t>: The system generates a new answer, potentially rephrasing or summarizing information from the passage.</a:t>
            </a:r>
          </a:p>
          <a:p>
            <a:pPr marL="285750" indent="-285750">
              <a:buFont typeface="Arial" panose="020B0604020202020204" pitchFamily="34" charset="0"/>
              <a:buChar char="•"/>
            </a:pPr>
            <a:endParaRPr lang="en-US" altLang="zh-CN" sz="2000" dirty="0">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endParaRPr lang="en-US" altLang="zh-CN" sz="2000" dirty="0">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r>
              <a:rPr lang="en-US" altLang="zh-CN" sz="2000" b="1" dirty="0">
                <a:latin typeface="Cambria Math" panose="02040503050406030204" pitchFamily="18" charset="0"/>
                <a:ea typeface="Cambria Math" panose="02040503050406030204" pitchFamily="18" charset="0"/>
              </a:rPr>
              <a:t>Open-domain QA</a:t>
            </a:r>
            <a:r>
              <a:rPr lang="en-US" altLang="zh-CN" sz="2000" dirty="0">
                <a:latin typeface="Cambria Math" panose="02040503050406030204" pitchFamily="18" charset="0"/>
                <a:ea typeface="Cambria Math" panose="02040503050406030204" pitchFamily="18" charset="0"/>
              </a:rPr>
              <a:t>: Questions can come from any domain, and the system often queries external knowledge bases (e.g., Wikipedia).</a:t>
            </a:r>
          </a:p>
          <a:p>
            <a:pPr marL="285750" indent="-285750">
              <a:buFont typeface="Arial" panose="020B0604020202020204" pitchFamily="34" charset="0"/>
              <a:buChar char="•"/>
            </a:pPr>
            <a:endParaRPr lang="en-US" altLang="zh-CN" sz="2000" dirty="0">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r>
              <a:rPr lang="en-US" altLang="zh-CN" sz="2000" b="1" dirty="0">
                <a:latin typeface="Cambria Math" panose="02040503050406030204" pitchFamily="18" charset="0"/>
                <a:ea typeface="Cambria Math" panose="02040503050406030204" pitchFamily="18" charset="0"/>
              </a:rPr>
              <a:t>Closed-domain QA</a:t>
            </a:r>
            <a:r>
              <a:rPr lang="en-US" altLang="zh-CN" sz="2000" dirty="0">
                <a:latin typeface="Cambria Math" panose="02040503050406030204" pitchFamily="18" charset="0"/>
                <a:ea typeface="Cambria Math" panose="02040503050406030204" pitchFamily="18" charset="0"/>
              </a:rPr>
              <a:t>: The system answers questions within a specific, predefined domain.</a:t>
            </a:r>
          </a:p>
        </p:txBody>
      </p:sp>
      <p:sp>
        <p:nvSpPr>
          <p:cNvPr id="6" name="文本框 5">
            <a:extLst>
              <a:ext uri="{FF2B5EF4-FFF2-40B4-BE49-F238E27FC236}">
                <a16:creationId xmlns:a16="http://schemas.microsoft.com/office/drawing/2014/main" id="{7CEFC82D-3941-1B65-539B-0D828ABD4D05}"/>
              </a:ext>
            </a:extLst>
          </p:cNvPr>
          <p:cNvSpPr txBox="1"/>
          <p:nvPr/>
        </p:nvSpPr>
        <p:spPr>
          <a:xfrm>
            <a:off x="472966" y="520262"/>
            <a:ext cx="3951659" cy="461665"/>
          </a:xfrm>
          <a:prstGeom prst="rect">
            <a:avLst/>
          </a:prstGeom>
          <a:noFill/>
        </p:spPr>
        <p:txBody>
          <a:bodyPr wrap="none" rtlCol="0">
            <a:spAutoFit/>
          </a:bodyPr>
          <a:lstStyle/>
          <a:p>
            <a:r>
              <a:rPr lang="en-US" altLang="zh-CN" sz="2400" b="1" dirty="0">
                <a:latin typeface="Cambria Math" panose="02040503050406030204" pitchFamily="18" charset="0"/>
                <a:ea typeface="Cambria Math" panose="02040503050406030204" pitchFamily="18" charset="0"/>
              </a:rPr>
              <a:t>Types of Question Answering</a:t>
            </a:r>
          </a:p>
        </p:txBody>
      </p:sp>
      <p:pic>
        <p:nvPicPr>
          <p:cNvPr id="4" name="图片 3">
            <a:extLst>
              <a:ext uri="{FF2B5EF4-FFF2-40B4-BE49-F238E27FC236}">
                <a16:creationId xmlns:a16="http://schemas.microsoft.com/office/drawing/2014/main" id="{253997F9-7028-8D42-7EBF-4732EA674F60}"/>
              </a:ext>
            </a:extLst>
          </p:cNvPr>
          <p:cNvPicPr>
            <a:picLocks noChangeAspect="1"/>
          </p:cNvPicPr>
          <p:nvPr/>
        </p:nvPicPr>
        <p:blipFill>
          <a:blip r:embed="rId3"/>
          <a:stretch>
            <a:fillRect/>
          </a:stretch>
        </p:blipFill>
        <p:spPr>
          <a:xfrm>
            <a:off x="6830178" y="1204912"/>
            <a:ext cx="5292627" cy="2624138"/>
          </a:xfrm>
          <a:prstGeom prst="rect">
            <a:avLst/>
          </a:prstGeom>
        </p:spPr>
      </p:pic>
      <p:pic>
        <p:nvPicPr>
          <p:cNvPr id="8195" name="Picture 3" descr="What is Open-Domain Question Answering?">
            <a:extLst>
              <a:ext uri="{FF2B5EF4-FFF2-40B4-BE49-F238E27FC236}">
                <a16:creationId xmlns:a16="http://schemas.microsoft.com/office/drawing/2014/main" id="{BC1845C7-8890-8E93-715E-074AD087C2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1139" y="4144559"/>
            <a:ext cx="4030703" cy="22690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7102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4367433-79E9-8E2B-ABFE-D9C818707913}"/>
              </a:ext>
            </a:extLst>
          </p:cNvPr>
          <p:cNvSpPr txBox="1"/>
          <p:nvPr/>
        </p:nvSpPr>
        <p:spPr>
          <a:xfrm>
            <a:off x="401052" y="1029599"/>
            <a:ext cx="11344746" cy="5632311"/>
          </a:xfrm>
          <a:prstGeom prst="rect">
            <a:avLst/>
          </a:prstGeom>
          <a:noFill/>
        </p:spPr>
        <p:txBody>
          <a:bodyPr wrap="square">
            <a:spAutoFit/>
          </a:bodyPr>
          <a:lstStyle/>
          <a:p>
            <a:pPr algn="l"/>
            <a:r>
              <a:rPr lang="en-US" altLang="zh-CN" b="1" i="0" dirty="0">
                <a:solidFill>
                  <a:srgbClr val="0D0D0D"/>
                </a:solidFill>
                <a:effectLst/>
                <a:latin typeface="Cambria Math" panose="02040503050406030204" pitchFamily="18" charset="0"/>
                <a:ea typeface="Cambria Math" panose="02040503050406030204" pitchFamily="18" charset="0"/>
              </a:rPr>
              <a:t>Basic Requirements:</a:t>
            </a:r>
          </a:p>
          <a:p>
            <a:pPr algn="l"/>
            <a:endParaRPr lang="en-US" altLang="zh-CN" b="1" i="0" dirty="0">
              <a:solidFill>
                <a:srgbClr val="0D0D0D"/>
              </a:solidFill>
              <a:effectLst/>
              <a:latin typeface="Cambria Math" panose="02040503050406030204" pitchFamily="18" charset="0"/>
              <a:ea typeface="Cambria Math" panose="02040503050406030204" pitchFamily="18" charset="0"/>
            </a:endParaRPr>
          </a:p>
          <a:p>
            <a:r>
              <a:rPr lang="en-US" altLang="zh-CN" dirty="0">
                <a:solidFill>
                  <a:srgbClr val="0D0D0D"/>
                </a:solidFill>
                <a:latin typeface="Cambria Math" panose="02040503050406030204" pitchFamily="18" charset="0"/>
                <a:ea typeface="Cambria Math" panose="02040503050406030204" pitchFamily="18" charset="0"/>
              </a:rPr>
              <a:t>To design a KBQA system, you are required to complete three main components: Knowledge Base Retrieval, Answer Generation, and UI Interface Design: </a:t>
            </a:r>
          </a:p>
          <a:p>
            <a:endParaRPr lang="en-US" altLang="zh-CN" dirty="0">
              <a:solidFill>
                <a:srgbClr val="0D0D0D"/>
              </a:solidFill>
              <a:latin typeface="Cambria Math" panose="02040503050406030204" pitchFamily="18" charset="0"/>
              <a:ea typeface="Cambria Math" panose="02040503050406030204" pitchFamily="18" charset="0"/>
            </a:endParaRPr>
          </a:p>
          <a:p>
            <a:pPr marL="342900" indent="-342900">
              <a:buFont typeface="+mj-lt"/>
              <a:buAutoNum type="arabicPeriod" startAt="3"/>
            </a:pPr>
            <a:r>
              <a:rPr lang="en-US" altLang="zh-CN" b="1" dirty="0">
                <a:solidFill>
                  <a:srgbClr val="0D0D0D"/>
                </a:solidFill>
                <a:latin typeface="Cambria Math" panose="02040503050406030204" pitchFamily="18" charset="0"/>
                <a:ea typeface="Cambria Math" panose="02040503050406030204" pitchFamily="18" charset="0"/>
              </a:rPr>
              <a:t>UI Design: </a:t>
            </a:r>
            <a:r>
              <a:rPr lang="en-US" altLang="zh-CN" dirty="0">
                <a:solidFill>
                  <a:srgbClr val="0D0D0D"/>
                </a:solidFill>
                <a:latin typeface="Cambria Math" panose="02040503050406030204" pitchFamily="18" charset="0"/>
                <a:ea typeface="Cambria Math" panose="02040503050406030204" pitchFamily="18" charset="0"/>
              </a:rPr>
              <a:t>A user interface (UI) will be developed to allow users to interact with the KBQA system, such as a web interface or a Windows program. The UI should be intuitive and capable of displaying the retrieved documents and the generated answers clearly. This means that your interface should include at least three main components:</a:t>
            </a:r>
          </a:p>
          <a:p>
            <a:pPr marL="800100" lvl="1" indent="-342900">
              <a:buFont typeface="+mj-lt"/>
              <a:buAutoNum type="arabicPeriod" startAt="2"/>
            </a:pPr>
            <a:endParaRPr lang="en-US" altLang="zh-CN" dirty="0">
              <a:solidFill>
                <a:srgbClr val="0D0D0D"/>
              </a:solidFill>
              <a:latin typeface="Cambria Math" panose="02040503050406030204" pitchFamily="18" charset="0"/>
              <a:ea typeface="Cambria Math" panose="02040503050406030204" pitchFamily="18" charset="0"/>
            </a:endParaRPr>
          </a:p>
          <a:p>
            <a:pPr marL="800100" lvl="1" indent="-342900">
              <a:buFont typeface="+mj-lt"/>
              <a:buAutoNum type="alphaLcParenR"/>
            </a:pPr>
            <a:r>
              <a:rPr lang="en-US" altLang="zh-CN" b="1" dirty="0">
                <a:solidFill>
                  <a:srgbClr val="0D0D0D"/>
                </a:solidFill>
                <a:latin typeface="Cambria Math" panose="02040503050406030204" pitchFamily="18" charset="0"/>
                <a:ea typeface="Cambria Math" panose="02040503050406030204" pitchFamily="18" charset="0"/>
              </a:rPr>
              <a:t>User Input for Questions</a:t>
            </a:r>
            <a:r>
              <a:rPr lang="en-US" altLang="zh-CN" dirty="0">
                <a:solidFill>
                  <a:srgbClr val="0D0D0D"/>
                </a:solidFill>
                <a:latin typeface="Cambria Math" panose="02040503050406030204" pitchFamily="18" charset="0"/>
                <a:ea typeface="Cambria Math" panose="02040503050406030204" pitchFamily="18" charset="0"/>
              </a:rPr>
              <a:t>: A section where users can enter their questions, allowing them to interact with the KBQA system by submitting queries.</a:t>
            </a:r>
          </a:p>
          <a:p>
            <a:pPr marL="800100" lvl="1" indent="-342900">
              <a:buFont typeface="+mj-lt"/>
              <a:buAutoNum type="alphaLcParenR"/>
            </a:pPr>
            <a:endParaRPr lang="en-US" altLang="zh-CN" dirty="0">
              <a:solidFill>
                <a:srgbClr val="0D0D0D"/>
              </a:solidFill>
              <a:latin typeface="Cambria Math" panose="02040503050406030204" pitchFamily="18" charset="0"/>
              <a:ea typeface="Cambria Math" panose="02040503050406030204" pitchFamily="18" charset="0"/>
            </a:endParaRPr>
          </a:p>
          <a:p>
            <a:pPr marL="800100" lvl="1" indent="-342900">
              <a:buFont typeface="+mj-lt"/>
              <a:buAutoNum type="alphaLcParenR"/>
            </a:pPr>
            <a:r>
              <a:rPr lang="en-US" altLang="zh-CN" b="1" dirty="0">
                <a:solidFill>
                  <a:srgbClr val="0D0D0D"/>
                </a:solidFill>
                <a:latin typeface="Cambria Math" panose="02040503050406030204" pitchFamily="18" charset="0"/>
                <a:ea typeface="Cambria Math" panose="02040503050406030204" pitchFamily="18" charset="0"/>
              </a:rPr>
              <a:t>Retrieved Documents</a:t>
            </a:r>
            <a:r>
              <a:rPr lang="en-US" altLang="zh-CN" dirty="0">
                <a:solidFill>
                  <a:srgbClr val="0D0D0D"/>
                </a:solidFill>
                <a:latin typeface="Cambria Math" panose="02040503050406030204" pitchFamily="18" charset="0"/>
                <a:ea typeface="Cambria Math" panose="02040503050406030204" pitchFamily="18" charset="0"/>
              </a:rPr>
              <a:t>: A display area where the system shows the documents retrieved based on the user’s question. This allows users to see the context or references that the system has used to generate the answer.</a:t>
            </a:r>
          </a:p>
          <a:p>
            <a:pPr marL="800100" lvl="1" indent="-342900">
              <a:buFont typeface="+mj-lt"/>
              <a:buAutoNum type="alphaLcParenR"/>
            </a:pPr>
            <a:endParaRPr lang="en-US" altLang="zh-CN" dirty="0">
              <a:solidFill>
                <a:srgbClr val="0D0D0D"/>
              </a:solidFill>
              <a:latin typeface="Cambria Math" panose="02040503050406030204" pitchFamily="18" charset="0"/>
              <a:ea typeface="Cambria Math" panose="02040503050406030204" pitchFamily="18" charset="0"/>
            </a:endParaRPr>
          </a:p>
          <a:p>
            <a:pPr marL="800100" lvl="1" indent="-342900">
              <a:buFont typeface="+mj-lt"/>
              <a:buAutoNum type="alphaLcParenR"/>
            </a:pPr>
            <a:r>
              <a:rPr lang="en-US" altLang="zh-CN" b="1" dirty="0">
                <a:solidFill>
                  <a:srgbClr val="0D0D0D"/>
                </a:solidFill>
                <a:latin typeface="Cambria Math" panose="02040503050406030204" pitchFamily="18" charset="0"/>
                <a:ea typeface="Cambria Math" panose="02040503050406030204" pitchFamily="18" charset="0"/>
              </a:rPr>
              <a:t>Answer Display</a:t>
            </a:r>
            <a:r>
              <a:rPr lang="en-US" altLang="zh-CN" dirty="0">
                <a:solidFill>
                  <a:srgbClr val="0D0D0D"/>
                </a:solidFill>
                <a:latin typeface="Cambria Math" panose="02040503050406030204" pitchFamily="18" charset="0"/>
                <a:ea typeface="Cambria Math" panose="02040503050406030204" pitchFamily="18" charset="0"/>
              </a:rPr>
              <a:t>: A dedicated area where the system presents the generated answer, providing users with the most relevant and accurate response to their query.</a:t>
            </a:r>
          </a:p>
          <a:p>
            <a:pPr marL="342900" indent="-342900">
              <a:buFont typeface="+mj-lt"/>
              <a:buAutoNum type="arabicPeriod" startAt="3"/>
            </a:pPr>
            <a:endParaRPr lang="en-US" altLang="zh-CN" dirty="0">
              <a:solidFill>
                <a:srgbClr val="0D0D0D"/>
              </a:solidFill>
              <a:latin typeface="Cambria Math" panose="02040503050406030204" pitchFamily="18" charset="0"/>
              <a:ea typeface="Cambria Math" panose="02040503050406030204" pitchFamily="18" charset="0"/>
            </a:endParaRPr>
          </a:p>
        </p:txBody>
      </p:sp>
      <p:sp>
        <p:nvSpPr>
          <p:cNvPr id="5" name="文本框 4">
            <a:extLst>
              <a:ext uri="{FF2B5EF4-FFF2-40B4-BE49-F238E27FC236}">
                <a16:creationId xmlns:a16="http://schemas.microsoft.com/office/drawing/2014/main" id="{06BA238E-2C20-9E83-19B0-AC9E56B8F86F}"/>
              </a:ext>
            </a:extLst>
          </p:cNvPr>
          <p:cNvSpPr txBox="1"/>
          <p:nvPr/>
        </p:nvSpPr>
        <p:spPr>
          <a:xfrm>
            <a:off x="401052" y="245979"/>
            <a:ext cx="2970044" cy="461665"/>
          </a:xfrm>
          <a:prstGeom prst="rect">
            <a:avLst/>
          </a:prstGeom>
          <a:noFill/>
        </p:spPr>
        <p:txBody>
          <a:bodyPr wrap="none" rtlCol="0">
            <a:spAutoFit/>
          </a:bodyPr>
          <a:lstStyle/>
          <a:p>
            <a:r>
              <a:rPr lang="en-US" altLang="zh-CN" sz="2400" b="1" dirty="0">
                <a:latin typeface="Cambria Math" panose="02040503050406030204" pitchFamily="18" charset="0"/>
                <a:ea typeface="Cambria Math" panose="02040503050406030204" pitchFamily="18" charset="0"/>
              </a:rPr>
              <a:t>Project Requirements</a:t>
            </a:r>
          </a:p>
        </p:txBody>
      </p:sp>
    </p:spTree>
    <p:extLst>
      <p:ext uri="{BB962C8B-B14F-4D97-AF65-F5344CB8AC3E}">
        <p14:creationId xmlns:p14="http://schemas.microsoft.com/office/powerpoint/2010/main" val="1241846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4367433-79E9-8E2B-ABFE-D9C818707913}"/>
              </a:ext>
            </a:extLst>
          </p:cNvPr>
          <p:cNvSpPr txBox="1"/>
          <p:nvPr/>
        </p:nvSpPr>
        <p:spPr>
          <a:xfrm>
            <a:off x="401052" y="1029599"/>
            <a:ext cx="11344746" cy="3970318"/>
          </a:xfrm>
          <a:prstGeom prst="rect">
            <a:avLst/>
          </a:prstGeom>
          <a:noFill/>
        </p:spPr>
        <p:txBody>
          <a:bodyPr wrap="square">
            <a:spAutoFit/>
          </a:bodyPr>
          <a:lstStyle/>
          <a:p>
            <a:r>
              <a:rPr lang="en-US" altLang="zh-CN" b="1" dirty="0">
                <a:solidFill>
                  <a:srgbClr val="0D0D0D"/>
                </a:solidFill>
                <a:latin typeface="Cambria Math" panose="02040503050406030204" pitchFamily="18" charset="0"/>
                <a:ea typeface="Cambria Math" panose="02040503050406030204" pitchFamily="18" charset="0"/>
              </a:rPr>
              <a:t>Test your system</a:t>
            </a:r>
            <a:r>
              <a:rPr lang="en-US" altLang="zh-CN" b="1" i="0" dirty="0">
                <a:solidFill>
                  <a:srgbClr val="0D0D0D"/>
                </a:solidFill>
                <a:effectLst/>
                <a:latin typeface="Cambria Math" panose="02040503050406030204" pitchFamily="18" charset="0"/>
                <a:ea typeface="Cambria Math" panose="02040503050406030204" pitchFamily="18" charset="0"/>
              </a:rPr>
              <a:t>:</a:t>
            </a:r>
          </a:p>
          <a:p>
            <a:endParaRPr lang="en-US" altLang="zh-CN" dirty="0">
              <a:solidFill>
                <a:srgbClr val="0D0D0D"/>
              </a:solidFill>
              <a:latin typeface="Cambria Math" panose="02040503050406030204" pitchFamily="18" charset="0"/>
              <a:ea typeface="Cambria Math" panose="02040503050406030204" pitchFamily="18" charset="0"/>
            </a:endParaRPr>
          </a:p>
          <a:p>
            <a:pPr marL="342900" indent="-342900">
              <a:buFont typeface="Arial" panose="020B0604020202020204" pitchFamily="34" charset="0"/>
              <a:buChar char="•"/>
            </a:pPr>
            <a:r>
              <a:rPr lang="en-US" altLang="zh-CN" dirty="0">
                <a:solidFill>
                  <a:srgbClr val="0D0D0D"/>
                </a:solidFill>
                <a:latin typeface="Cambria Math" panose="02040503050406030204" pitchFamily="18" charset="0"/>
                <a:ea typeface="Cambria Math" panose="02040503050406030204" pitchFamily="18" charset="0"/>
              </a:rPr>
              <a:t>You can use the 1,000 samples from the provided validation set to test the performance of your system. This will help you evaluate whether the </a:t>
            </a:r>
            <a:r>
              <a:rPr lang="en-US" altLang="zh-CN" b="1" dirty="0">
                <a:solidFill>
                  <a:srgbClr val="0D0D0D"/>
                </a:solidFill>
                <a:latin typeface="Cambria Math" panose="02040503050406030204" pitchFamily="18" charset="0"/>
                <a:ea typeface="Cambria Math" panose="02040503050406030204" pitchFamily="18" charset="0"/>
              </a:rPr>
              <a:t>retrieval methods </a:t>
            </a:r>
            <a:r>
              <a:rPr lang="en-US" altLang="zh-CN" dirty="0">
                <a:solidFill>
                  <a:srgbClr val="0D0D0D"/>
                </a:solidFill>
                <a:latin typeface="Cambria Math" panose="02040503050406030204" pitchFamily="18" charset="0"/>
                <a:ea typeface="Cambria Math" panose="02040503050406030204" pitchFamily="18" charset="0"/>
              </a:rPr>
              <a:t>and </a:t>
            </a:r>
            <a:r>
              <a:rPr lang="en-US" altLang="zh-CN" b="1" dirty="0">
                <a:solidFill>
                  <a:srgbClr val="0D0D0D"/>
                </a:solidFill>
                <a:latin typeface="Cambria Math" panose="02040503050406030204" pitchFamily="18" charset="0"/>
                <a:ea typeface="Cambria Math" panose="02040503050406030204" pitchFamily="18" charset="0"/>
              </a:rPr>
              <a:t>answer generation </a:t>
            </a:r>
            <a:r>
              <a:rPr lang="en-US" altLang="zh-CN" dirty="0">
                <a:solidFill>
                  <a:srgbClr val="0D0D0D"/>
                </a:solidFill>
                <a:latin typeface="Cambria Math" panose="02040503050406030204" pitchFamily="18" charset="0"/>
                <a:ea typeface="Cambria Math" panose="02040503050406030204" pitchFamily="18" charset="0"/>
              </a:rPr>
              <a:t>techniques you have implemented are both reasonable and accurate. </a:t>
            </a:r>
          </a:p>
          <a:p>
            <a:pPr marL="342900" indent="-342900">
              <a:buFont typeface="Arial" panose="020B0604020202020204" pitchFamily="34" charset="0"/>
              <a:buChar char="•"/>
            </a:pPr>
            <a:endParaRPr lang="en-US" altLang="zh-CN" dirty="0">
              <a:solidFill>
                <a:srgbClr val="0D0D0D"/>
              </a:solidFill>
              <a:latin typeface="Cambria Math" panose="02040503050406030204" pitchFamily="18" charset="0"/>
              <a:ea typeface="Cambria Math" panose="02040503050406030204" pitchFamily="18" charset="0"/>
            </a:endParaRPr>
          </a:p>
          <a:p>
            <a:pPr marL="342900" indent="-342900">
              <a:buFont typeface="Arial" panose="020B0604020202020204" pitchFamily="34" charset="0"/>
              <a:buChar char="•"/>
            </a:pPr>
            <a:r>
              <a:rPr lang="en-US" altLang="zh-CN" dirty="0">
                <a:solidFill>
                  <a:srgbClr val="0D0D0D"/>
                </a:solidFill>
                <a:latin typeface="Cambria Math" panose="02040503050406030204" pitchFamily="18" charset="0"/>
                <a:ea typeface="Cambria Math" panose="02040503050406030204" pitchFamily="18" charset="0"/>
              </a:rPr>
              <a:t>When submitting your result, you are required to provide a file that contains the results after testing on the test set. The file should contain 1,000 lines, with each line in JSON line format. Each line should include three key-value pairs: </a:t>
            </a:r>
            <a:r>
              <a:rPr lang="en-US" altLang="zh-CN" b="1" dirty="0">
                <a:solidFill>
                  <a:srgbClr val="0D0D0D"/>
                </a:solidFill>
                <a:latin typeface="Cambria Math" panose="02040503050406030204" pitchFamily="18" charset="0"/>
                <a:ea typeface="Cambria Math" panose="02040503050406030204" pitchFamily="18" charset="0"/>
              </a:rPr>
              <a:t>question, answer, and </a:t>
            </a:r>
            <a:r>
              <a:rPr lang="en-US" altLang="zh-CN" b="1" dirty="0" err="1">
                <a:solidFill>
                  <a:srgbClr val="0D0D0D"/>
                </a:solidFill>
                <a:latin typeface="Cambria Math" panose="02040503050406030204" pitchFamily="18" charset="0"/>
                <a:ea typeface="Cambria Math" panose="02040503050406030204" pitchFamily="18" charset="0"/>
              </a:rPr>
              <a:t>document_id</a:t>
            </a:r>
            <a:r>
              <a:rPr lang="en-US" altLang="zh-CN" dirty="0">
                <a:solidFill>
                  <a:srgbClr val="0D0D0D"/>
                </a:solidFill>
                <a:latin typeface="Cambria Math" panose="02040503050406030204" pitchFamily="18" charset="0"/>
                <a:ea typeface="Cambria Math" panose="02040503050406030204" pitchFamily="18" charset="0"/>
              </a:rPr>
              <a:t>. These correspond to the question, the generated answer, and the IDs of the five most relevant documents to the question (with the most relevant documents appearing first).</a:t>
            </a:r>
          </a:p>
          <a:p>
            <a:pPr marL="342900" indent="-342900">
              <a:buFont typeface="Arial" panose="020B0604020202020204" pitchFamily="34" charset="0"/>
              <a:buChar char="•"/>
            </a:pPr>
            <a:endParaRPr lang="en-US" altLang="zh-CN" dirty="0">
              <a:solidFill>
                <a:srgbClr val="0D0D0D"/>
              </a:solidFill>
              <a:latin typeface="Cambria Math" panose="02040503050406030204" pitchFamily="18" charset="0"/>
              <a:ea typeface="Cambria Math" panose="02040503050406030204" pitchFamily="18" charset="0"/>
            </a:endParaRPr>
          </a:p>
          <a:p>
            <a:pPr marL="342900" indent="-342900">
              <a:buFont typeface="Arial" panose="020B0604020202020204" pitchFamily="34" charset="0"/>
              <a:buChar char="•"/>
            </a:pPr>
            <a:r>
              <a:rPr lang="en-US" altLang="zh-CN" dirty="0">
                <a:solidFill>
                  <a:srgbClr val="0D0D0D"/>
                </a:solidFill>
                <a:latin typeface="Cambria Math" panose="02040503050406030204" pitchFamily="18" charset="0"/>
                <a:ea typeface="Cambria Math" panose="02040503050406030204" pitchFamily="18" charset="0"/>
              </a:rPr>
              <a:t>You can refer to the provided val_predict.jsonl file to better understand the required format and structure for the output. The evaluation script is provided in </a:t>
            </a:r>
            <a:r>
              <a:rPr lang="en-US" altLang="zh-CN" u="sng" dirty="0">
                <a:solidFill>
                  <a:srgbClr val="0D0D0D"/>
                </a:solidFill>
                <a:latin typeface="Cambria Math" panose="02040503050406030204" pitchFamily="18" charset="0"/>
                <a:ea typeface="Cambria Math" panose="02040503050406030204" pitchFamily="18" charset="0"/>
              </a:rPr>
              <a:t>metrics_calculation.py</a:t>
            </a:r>
            <a:r>
              <a:rPr lang="en-US" altLang="zh-CN" dirty="0">
                <a:solidFill>
                  <a:srgbClr val="0D0D0D"/>
                </a:solidFill>
                <a:latin typeface="Cambria Math" panose="02040503050406030204" pitchFamily="18" charset="0"/>
                <a:ea typeface="Cambria Math" panose="02040503050406030204" pitchFamily="18" charset="0"/>
              </a:rPr>
              <a:t>.</a:t>
            </a:r>
          </a:p>
        </p:txBody>
      </p:sp>
      <p:sp>
        <p:nvSpPr>
          <p:cNvPr id="5" name="文本框 4">
            <a:extLst>
              <a:ext uri="{FF2B5EF4-FFF2-40B4-BE49-F238E27FC236}">
                <a16:creationId xmlns:a16="http://schemas.microsoft.com/office/drawing/2014/main" id="{06BA238E-2C20-9E83-19B0-AC9E56B8F86F}"/>
              </a:ext>
            </a:extLst>
          </p:cNvPr>
          <p:cNvSpPr txBox="1"/>
          <p:nvPr/>
        </p:nvSpPr>
        <p:spPr>
          <a:xfrm>
            <a:off x="401052" y="245979"/>
            <a:ext cx="2970044" cy="461665"/>
          </a:xfrm>
          <a:prstGeom prst="rect">
            <a:avLst/>
          </a:prstGeom>
          <a:noFill/>
        </p:spPr>
        <p:txBody>
          <a:bodyPr wrap="none" rtlCol="0">
            <a:spAutoFit/>
          </a:bodyPr>
          <a:lstStyle/>
          <a:p>
            <a:r>
              <a:rPr lang="en-US" altLang="zh-CN" sz="2400" b="1" dirty="0">
                <a:latin typeface="Cambria Math" panose="02040503050406030204" pitchFamily="18" charset="0"/>
                <a:ea typeface="Cambria Math" panose="02040503050406030204" pitchFamily="18" charset="0"/>
              </a:rPr>
              <a:t>Project Requirements</a:t>
            </a:r>
          </a:p>
        </p:txBody>
      </p:sp>
    </p:spTree>
    <p:extLst>
      <p:ext uri="{BB962C8B-B14F-4D97-AF65-F5344CB8AC3E}">
        <p14:creationId xmlns:p14="http://schemas.microsoft.com/office/powerpoint/2010/main" val="25778958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4367433-79E9-8E2B-ABFE-D9C818707913}"/>
              </a:ext>
            </a:extLst>
          </p:cNvPr>
          <p:cNvSpPr txBox="1"/>
          <p:nvPr/>
        </p:nvSpPr>
        <p:spPr>
          <a:xfrm>
            <a:off x="401052" y="1029599"/>
            <a:ext cx="11344746" cy="4524315"/>
          </a:xfrm>
          <a:prstGeom prst="rect">
            <a:avLst/>
          </a:prstGeom>
          <a:noFill/>
        </p:spPr>
        <p:txBody>
          <a:bodyPr wrap="square">
            <a:spAutoFit/>
          </a:bodyPr>
          <a:lstStyle/>
          <a:p>
            <a:r>
              <a:rPr lang="en-US" altLang="zh-CN" b="1" dirty="0">
                <a:solidFill>
                  <a:srgbClr val="0D0D0D"/>
                </a:solidFill>
                <a:latin typeface="Cambria Math" panose="02040503050406030204" pitchFamily="18" charset="0"/>
                <a:ea typeface="Cambria Math" panose="02040503050406030204" pitchFamily="18" charset="0"/>
              </a:rPr>
              <a:t>Advanced Requirements</a:t>
            </a:r>
            <a:r>
              <a:rPr lang="en-US" altLang="zh-CN" b="1" i="0" dirty="0">
                <a:solidFill>
                  <a:srgbClr val="0D0D0D"/>
                </a:solidFill>
                <a:effectLst/>
                <a:latin typeface="Cambria Math" panose="02040503050406030204" pitchFamily="18" charset="0"/>
                <a:ea typeface="Cambria Math" panose="02040503050406030204" pitchFamily="18" charset="0"/>
              </a:rPr>
              <a:t>:</a:t>
            </a:r>
          </a:p>
          <a:p>
            <a:endParaRPr lang="en-US" altLang="zh-CN" b="1" i="0" dirty="0">
              <a:solidFill>
                <a:srgbClr val="0D0D0D"/>
              </a:solidFill>
              <a:effectLst/>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r>
              <a:rPr lang="en-US" altLang="zh-CN" dirty="0">
                <a:solidFill>
                  <a:srgbClr val="0D0D0D"/>
                </a:solidFill>
                <a:latin typeface="Cambria Math" panose="02040503050406030204" pitchFamily="18" charset="0"/>
                <a:ea typeface="Cambria Math" panose="02040503050406030204" pitchFamily="18" charset="0"/>
              </a:rPr>
              <a:t>To further enhance the performance of your KBQA system, you can incorporate dense vector-based retrieval methods. By preprocessing the document corpus, you can map both documents and queries into a dense vector space. Common methods include </a:t>
            </a:r>
            <a:r>
              <a:rPr lang="en-US" altLang="zh-CN" b="1" u="sng" dirty="0">
                <a:latin typeface="Cambria Math" panose="02040503050406030204" pitchFamily="18" charset="0"/>
                <a:ea typeface="Cambria Math" panose="02040503050406030204" pitchFamily="18" charset="0"/>
              </a:rPr>
              <a:t>Dense Passage Retrieval (DPR) </a:t>
            </a:r>
            <a:r>
              <a:rPr lang="en-US" altLang="zh-CN" dirty="0">
                <a:solidFill>
                  <a:srgbClr val="0D0D0D"/>
                </a:solidFill>
                <a:latin typeface="Cambria Math" panose="02040503050406030204" pitchFamily="18" charset="0"/>
                <a:ea typeface="Cambria Math" panose="02040503050406030204" pitchFamily="18" charset="0"/>
              </a:rPr>
              <a:t>and </a:t>
            </a:r>
            <a:r>
              <a:rPr lang="en-US" altLang="zh-CN" b="1" u="sng" dirty="0">
                <a:solidFill>
                  <a:srgbClr val="0D0D0D"/>
                </a:solidFill>
                <a:latin typeface="Cambria Math" panose="02040503050406030204" pitchFamily="18" charset="0"/>
                <a:ea typeface="Cambria Math" panose="02040503050406030204" pitchFamily="18" charset="0"/>
              </a:rPr>
              <a:t>ColBERT</a:t>
            </a:r>
            <a:r>
              <a:rPr lang="en-US" altLang="zh-CN" dirty="0">
                <a:solidFill>
                  <a:srgbClr val="0D0D0D"/>
                </a:solidFill>
                <a:latin typeface="Cambria Math" panose="02040503050406030204" pitchFamily="18" charset="0"/>
                <a:ea typeface="Cambria Math" panose="02040503050406030204" pitchFamily="18" charset="0"/>
              </a:rPr>
              <a:t>. Once the documents and queries are transformed into dense vectors, you can perform efficient retrieval by utilizing Approximate Nearest Neighbor (ANN) search algorithms, such as FAISS, to find the most relevant documents based on their vector similarities. After identifying the relevant documents, you can proceed with the answer generation process.</a:t>
            </a:r>
          </a:p>
          <a:p>
            <a:pPr marL="285750" indent="-285750">
              <a:buFont typeface="Arial" panose="020B0604020202020204" pitchFamily="34" charset="0"/>
              <a:buChar char="•"/>
            </a:pPr>
            <a:endParaRPr lang="en-US" altLang="zh-CN" dirty="0">
              <a:solidFill>
                <a:srgbClr val="0D0D0D"/>
              </a:solidFill>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r>
              <a:rPr lang="en-US" altLang="zh-CN" dirty="0">
                <a:solidFill>
                  <a:srgbClr val="0D0D0D"/>
                </a:solidFill>
                <a:latin typeface="Cambria Math" panose="02040503050406030204" pitchFamily="18" charset="0"/>
                <a:ea typeface="Cambria Math" panose="02040503050406030204" pitchFamily="18" charset="0"/>
              </a:rPr>
              <a:t>You are encouraged to explore additional effective retrieval methods beyond the basic&amp;advanced requirements, such as </a:t>
            </a:r>
            <a:r>
              <a:rPr lang="en-US" altLang="zh-CN" b="1" u="sng" dirty="0">
                <a:solidFill>
                  <a:srgbClr val="0D0D0D"/>
                </a:solidFill>
                <a:latin typeface="Cambria Math" panose="02040503050406030204" pitchFamily="18" charset="0"/>
                <a:ea typeface="Cambria Math" panose="02040503050406030204" pitchFamily="18" charset="0"/>
              </a:rPr>
              <a:t>Hybrid Retrieval techniques</a:t>
            </a:r>
            <a:r>
              <a:rPr lang="en-US" altLang="zh-CN" dirty="0">
                <a:solidFill>
                  <a:srgbClr val="0D0D0D"/>
                </a:solidFill>
                <a:latin typeface="Cambria Math" panose="02040503050406030204" pitchFamily="18" charset="0"/>
                <a:ea typeface="Cambria Math" panose="02040503050406030204" pitchFamily="18" charset="0"/>
              </a:rPr>
              <a:t>, which combine different retrieval strategies for improved performance. </a:t>
            </a:r>
          </a:p>
          <a:p>
            <a:pPr marL="285750" indent="-285750">
              <a:buFont typeface="Arial" panose="020B0604020202020204" pitchFamily="34" charset="0"/>
              <a:buChar char="•"/>
            </a:pPr>
            <a:endParaRPr lang="en-US" altLang="zh-CN" dirty="0">
              <a:solidFill>
                <a:srgbClr val="0D0D0D"/>
              </a:solidFill>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r>
              <a:rPr lang="en-US" altLang="zh-CN" dirty="0">
                <a:solidFill>
                  <a:srgbClr val="0D0D0D"/>
                </a:solidFill>
                <a:latin typeface="Cambria Math" panose="02040503050406030204" pitchFamily="18" charset="0"/>
                <a:ea typeface="Cambria Math" panose="02040503050406030204" pitchFamily="18" charset="0"/>
              </a:rPr>
              <a:t>In your report, you should analyze the effectiveness of the new retrieval methods you explore. This includes providing a clear explanation of why the method is effective, detailing your exploration process, and comparing the performance of the new approach with the baseline methods (basic&amp;advanced). Be sure to quantify the improvements in retrieval quality and discuss how the new method enhances the overall system performance.</a:t>
            </a:r>
          </a:p>
        </p:txBody>
      </p:sp>
      <p:sp>
        <p:nvSpPr>
          <p:cNvPr id="5" name="文本框 4">
            <a:extLst>
              <a:ext uri="{FF2B5EF4-FFF2-40B4-BE49-F238E27FC236}">
                <a16:creationId xmlns:a16="http://schemas.microsoft.com/office/drawing/2014/main" id="{06BA238E-2C20-9E83-19B0-AC9E56B8F86F}"/>
              </a:ext>
            </a:extLst>
          </p:cNvPr>
          <p:cNvSpPr txBox="1"/>
          <p:nvPr/>
        </p:nvSpPr>
        <p:spPr>
          <a:xfrm>
            <a:off x="401052" y="245979"/>
            <a:ext cx="2970044" cy="461665"/>
          </a:xfrm>
          <a:prstGeom prst="rect">
            <a:avLst/>
          </a:prstGeom>
          <a:noFill/>
        </p:spPr>
        <p:txBody>
          <a:bodyPr wrap="none" rtlCol="0">
            <a:spAutoFit/>
          </a:bodyPr>
          <a:lstStyle/>
          <a:p>
            <a:r>
              <a:rPr lang="en-US" altLang="zh-CN" sz="2400" b="1" dirty="0">
                <a:latin typeface="Cambria Math" panose="02040503050406030204" pitchFamily="18" charset="0"/>
                <a:ea typeface="Cambria Math" panose="02040503050406030204" pitchFamily="18" charset="0"/>
              </a:rPr>
              <a:t>Project Requirements</a:t>
            </a:r>
          </a:p>
        </p:txBody>
      </p:sp>
    </p:spTree>
    <p:extLst>
      <p:ext uri="{BB962C8B-B14F-4D97-AF65-F5344CB8AC3E}">
        <p14:creationId xmlns:p14="http://schemas.microsoft.com/office/powerpoint/2010/main" val="33172877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4367433-79E9-8E2B-ABFE-D9C818707913}"/>
              </a:ext>
            </a:extLst>
          </p:cNvPr>
          <p:cNvSpPr txBox="1"/>
          <p:nvPr/>
        </p:nvSpPr>
        <p:spPr>
          <a:xfrm>
            <a:off x="401052" y="1029599"/>
            <a:ext cx="11362580" cy="3416320"/>
          </a:xfrm>
          <a:prstGeom prst="rect">
            <a:avLst/>
          </a:prstGeom>
          <a:noFill/>
        </p:spPr>
        <p:txBody>
          <a:bodyPr wrap="square">
            <a:spAutoFit/>
          </a:bodyPr>
          <a:lstStyle/>
          <a:p>
            <a:pPr marL="342900" indent="-342900">
              <a:buAutoNum type="arabicPeriod"/>
            </a:pPr>
            <a:r>
              <a:rPr lang="en-US" altLang="zh-CN" b="1" dirty="0">
                <a:solidFill>
                  <a:srgbClr val="0D0D0D"/>
                </a:solidFill>
                <a:latin typeface="Cambria Math" panose="02040503050406030204" pitchFamily="18" charset="0"/>
                <a:ea typeface="Cambria Math" panose="02040503050406030204" pitchFamily="18" charset="0"/>
              </a:rPr>
              <a:t>The Source Code of Your Program</a:t>
            </a:r>
          </a:p>
          <a:p>
            <a:pPr marL="342900" indent="-342900">
              <a:buAutoNum type="arabicPeriod"/>
            </a:pPr>
            <a:endParaRPr lang="en-US" altLang="zh-CN" b="1" dirty="0">
              <a:solidFill>
                <a:srgbClr val="0D0D0D"/>
              </a:solidFill>
              <a:latin typeface="Cambria Math" panose="02040503050406030204" pitchFamily="18" charset="0"/>
              <a:ea typeface="Cambria Math" panose="02040503050406030204" pitchFamily="18" charset="0"/>
            </a:endParaRPr>
          </a:p>
          <a:p>
            <a:pPr marL="800100" lvl="1" indent="-342900">
              <a:buFont typeface="+mj-lt"/>
              <a:buAutoNum type="alphaLcParenR"/>
            </a:pPr>
            <a:r>
              <a:rPr lang="en-US" altLang="zh-CN" dirty="0">
                <a:solidFill>
                  <a:srgbClr val="0D0D0D"/>
                </a:solidFill>
                <a:latin typeface="Cambria Math" panose="02040503050406030204" pitchFamily="18" charset="0"/>
                <a:ea typeface="Cambria Math" panose="02040503050406030204" pitchFamily="18" charset="0"/>
              </a:rPr>
              <a:t>The source files of </a:t>
            </a:r>
            <a:r>
              <a:rPr lang="en-US" altLang="zh-CN" b="1" dirty="0">
                <a:solidFill>
                  <a:srgbClr val="0D0D0D"/>
                </a:solidFill>
                <a:latin typeface="Cambria Math" panose="02040503050406030204" pitchFamily="18" charset="0"/>
                <a:ea typeface="Cambria Math" panose="02040503050406030204" pitchFamily="18" charset="0"/>
              </a:rPr>
              <a:t>all</a:t>
            </a:r>
            <a:r>
              <a:rPr lang="en-US" altLang="zh-CN" dirty="0">
                <a:solidFill>
                  <a:srgbClr val="0D0D0D"/>
                </a:solidFill>
                <a:latin typeface="Cambria Math" panose="02040503050406030204" pitchFamily="18" charset="0"/>
                <a:ea typeface="Cambria Math" panose="02040503050406030204" pitchFamily="18" charset="0"/>
              </a:rPr>
              <a:t> your code.</a:t>
            </a:r>
          </a:p>
          <a:p>
            <a:pPr marL="800100" lvl="1" indent="-342900">
              <a:buFont typeface="+mj-lt"/>
              <a:buAutoNum type="alphaLcParenR"/>
            </a:pPr>
            <a:endParaRPr lang="en-US" altLang="zh-CN" dirty="0">
              <a:solidFill>
                <a:srgbClr val="0D0D0D"/>
              </a:solidFill>
              <a:latin typeface="Cambria Math" panose="02040503050406030204" pitchFamily="18" charset="0"/>
              <a:ea typeface="Cambria Math" panose="02040503050406030204" pitchFamily="18" charset="0"/>
            </a:endParaRPr>
          </a:p>
          <a:p>
            <a:pPr marL="800100" lvl="1" indent="-342900">
              <a:buFont typeface="+mj-lt"/>
              <a:buAutoNum type="alphaLcParenR"/>
            </a:pPr>
            <a:r>
              <a:rPr lang="en-US" altLang="zh-CN" dirty="0">
                <a:solidFill>
                  <a:srgbClr val="0D0D0D"/>
                </a:solidFill>
                <a:latin typeface="Cambria Math" panose="02040503050406030204" pitchFamily="18" charset="0"/>
                <a:ea typeface="Cambria Math" panose="02040503050406030204" pitchFamily="18" charset="0"/>
              </a:rPr>
              <a:t>A </a:t>
            </a:r>
            <a:r>
              <a:rPr lang="en-US" altLang="zh-CN" b="1" dirty="0">
                <a:solidFill>
                  <a:srgbClr val="0D0D0D"/>
                </a:solidFill>
                <a:latin typeface="Cambria Math" panose="02040503050406030204" pitchFamily="18" charset="0"/>
                <a:ea typeface="Cambria Math" panose="02040503050406030204" pitchFamily="18" charset="0"/>
              </a:rPr>
              <a:t>readme</a:t>
            </a:r>
            <a:r>
              <a:rPr lang="en-US" altLang="zh-CN" dirty="0">
                <a:solidFill>
                  <a:srgbClr val="0D0D0D"/>
                </a:solidFill>
                <a:latin typeface="Cambria Math" panose="02040503050406030204" pitchFamily="18" charset="0"/>
                <a:ea typeface="Cambria Math" panose="02040503050406030204" pitchFamily="18" charset="0"/>
              </a:rPr>
              <a:t> file that describes the structure of your system, the environmental dependencies (the used packages and their versions), and how to run your system step by step.</a:t>
            </a:r>
          </a:p>
          <a:p>
            <a:pPr marL="800100" lvl="1" indent="-342900">
              <a:buFont typeface="+mj-lt"/>
              <a:buAutoNum type="alphaLcParenR"/>
            </a:pPr>
            <a:endParaRPr lang="en-US" altLang="zh-CN" dirty="0">
              <a:solidFill>
                <a:srgbClr val="0D0D0D"/>
              </a:solidFill>
              <a:latin typeface="Cambria Math" panose="02040503050406030204" pitchFamily="18" charset="0"/>
              <a:ea typeface="Cambria Math" panose="02040503050406030204" pitchFamily="18" charset="0"/>
            </a:endParaRPr>
          </a:p>
          <a:p>
            <a:pPr marL="800100" lvl="1" indent="-342900">
              <a:buFont typeface="+mj-lt"/>
              <a:buAutoNum type="alphaLcParenR"/>
            </a:pPr>
            <a:r>
              <a:rPr lang="en-US" altLang="zh-CN" dirty="0">
                <a:solidFill>
                  <a:srgbClr val="0D0D0D"/>
                </a:solidFill>
                <a:latin typeface="Cambria Math" panose="02040503050406030204" pitchFamily="18" charset="0"/>
                <a:ea typeface="Cambria Math" panose="02040503050406030204" pitchFamily="18" charset="0"/>
              </a:rPr>
              <a:t>Add </a:t>
            </a:r>
            <a:r>
              <a:rPr lang="en-US" altLang="zh-CN" b="1" dirty="0">
                <a:solidFill>
                  <a:srgbClr val="0D0D0D"/>
                </a:solidFill>
                <a:latin typeface="Cambria Math" panose="02040503050406030204" pitchFamily="18" charset="0"/>
                <a:ea typeface="Cambria Math" panose="02040503050406030204" pitchFamily="18" charset="0"/>
              </a:rPr>
              <a:t>annotations</a:t>
            </a:r>
            <a:r>
              <a:rPr lang="en-US" altLang="zh-CN" dirty="0">
                <a:solidFill>
                  <a:srgbClr val="0D0D0D"/>
                </a:solidFill>
                <a:latin typeface="Cambria Math" panose="02040503050406030204" pitchFamily="18" charset="0"/>
                <a:ea typeface="Cambria Math" panose="02040503050406030204" pitchFamily="18" charset="0"/>
              </a:rPr>
              <a:t> at the beginning of all code files to indicate their usage and any necessary explanatory comments.</a:t>
            </a:r>
          </a:p>
          <a:p>
            <a:pPr marL="800100" lvl="1" indent="-342900">
              <a:buFont typeface="+mj-lt"/>
              <a:buAutoNum type="alphaLcParenR"/>
            </a:pPr>
            <a:endParaRPr lang="en-US" altLang="zh-CN" dirty="0">
              <a:solidFill>
                <a:srgbClr val="0D0D0D"/>
              </a:solidFill>
              <a:latin typeface="Cambria Math" panose="02040503050406030204" pitchFamily="18" charset="0"/>
              <a:ea typeface="Cambria Math" panose="02040503050406030204" pitchFamily="18" charset="0"/>
            </a:endParaRPr>
          </a:p>
          <a:p>
            <a:pPr marL="800100" lvl="1" indent="-342900">
              <a:buFont typeface="+mj-lt"/>
              <a:buAutoNum type="alphaLcParenR"/>
            </a:pPr>
            <a:r>
              <a:rPr lang="en-US" altLang="zh-CN" dirty="0">
                <a:solidFill>
                  <a:srgbClr val="0D0D0D"/>
                </a:solidFill>
                <a:latin typeface="Cambria Math" panose="02040503050406030204" pitchFamily="18" charset="0"/>
                <a:ea typeface="Cambria Math" panose="02040503050406030204" pitchFamily="18" charset="0"/>
              </a:rPr>
              <a:t>Put all the files into a directory named “</a:t>
            </a:r>
            <a:r>
              <a:rPr lang="en-US" altLang="zh-CN" b="1" dirty="0">
                <a:solidFill>
                  <a:srgbClr val="FF0000"/>
                </a:solidFill>
                <a:latin typeface="Cambria Math" panose="02040503050406030204" pitchFamily="18" charset="0"/>
                <a:ea typeface="Cambria Math" panose="02040503050406030204" pitchFamily="18" charset="0"/>
              </a:rPr>
              <a:t>code</a:t>
            </a:r>
            <a:r>
              <a:rPr lang="en-US" altLang="zh-CN" dirty="0">
                <a:solidFill>
                  <a:srgbClr val="0D0D0D"/>
                </a:solidFill>
                <a:latin typeface="Cambria Math" panose="02040503050406030204" pitchFamily="18" charset="0"/>
                <a:ea typeface="Cambria Math" panose="02040503050406030204" pitchFamily="18" charset="0"/>
              </a:rPr>
              <a:t>”. To avoid submitting excessively large files, your model weight files do not need to be included. If necessary, please submit them in the form of a Google Drive link.</a:t>
            </a:r>
          </a:p>
        </p:txBody>
      </p:sp>
      <p:sp>
        <p:nvSpPr>
          <p:cNvPr id="3" name="文本框 2">
            <a:extLst>
              <a:ext uri="{FF2B5EF4-FFF2-40B4-BE49-F238E27FC236}">
                <a16:creationId xmlns:a16="http://schemas.microsoft.com/office/drawing/2014/main" id="{52B1A692-D815-1A4F-DBB1-7C270E13ECAB}"/>
              </a:ext>
            </a:extLst>
          </p:cNvPr>
          <p:cNvSpPr txBox="1"/>
          <p:nvPr/>
        </p:nvSpPr>
        <p:spPr>
          <a:xfrm>
            <a:off x="401052" y="245979"/>
            <a:ext cx="2299540" cy="461665"/>
          </a:xfrm>
          <a:prstGeom prst="rect">
            <a:avLst/>
          </a:prstGeom>
          <a:noFill/>
        </p:spPr>
        <p:txBody>
          <a:bodyPr wrap="none" rtlCol="0">
            <a:spAutoFit/>
          </a:bodyPr>
          <a:lstStyle/>
          <a:p>
            <a:r>
              <a:rPr lang="en-US" altLang="zh-CN" sz="2400" b="1" dirty="0">
                <a:latin typeface="Cambria Math" panose="02040503050406030204" pitchFamily="18" charset="0"/>
                <a:ea typeface="Cambria Math" panose="02040503050406030204" pitchFamily="18" charset="0"/>
              </a:rPr>
              <a:t>What to Hand In</a:t>
            </a:r>
          </a:p>
        </p:txBody>
      </p:sp>
    </p:spTree>
    <p:extLst>
      <p:ext uri="{BB962C8B-B14F-4D97-AF65-F5344CB8AC3E}">
        <p14:creationId xmlns:p14="http://schemas.microsoft.com/office/powerpoint/2010/main" val="4705519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4367433-79E9-8E2B-ABFE-D9C818707913}"/>
              </a:ext>
            </a:extLst>
          </p:cNvPr>
          <p:cNvSpPr txBox="1"/>
          <p:nvPr/>
        </p:nvSpPr>
        <p:spPr>
          <a:xfrm>
            <a:off x="401052" y="1029599"/>
            <a:ext cx="11197824" cy="3416320"/>
          </a:xfrm>
          <a:prstGeom prst="rect">
            <a:avLst/>
          </a:prstGeom>
          <a:noFill/>
        </p:spPr>
        <p:txBody>
          <a:bodyPr wrap="square">
            <a:spAutoFit/>
          </a:bodyPr>
          <a:lstStyle/>
          <a:p>
            <a:pPr marL="342900" indent="-342900">
              <a:buAutoNum type="arabicPeriod"/>
            </a:pPr>
            <a:r>
              <a:rPr lang="en-US" altLang="zh-CN" b="1" dirty="0">
                <a:solidFill>
                  <a:srgbClr val="0D0D0D"/>
                </a:solidFill>
                <a:latin typeface="Cambria Math" panose="02040503050406030204" pitchFamily="18" charset="0"/>
                <a:ea typeface="Cambria Math" panose="02040503050406030204" pitchFamily="18" charset="0"/>
              </a:rPr>
              <a:t>The Source Code of Your Program</a:t>
            </a:r>
          </a:p>
          <a:p>
            <a:pPr lvl="1"/>
            <a:endParaRPr lang="en-US" altLang="zh-CN" dirty="0">
              <a:solidFill>
                <a:srgbClr val="0D0D0D"/>
              </a:solidFill>
              <a:latin typeface="Cambria Math" panose="02040503050406030204" pitchFamily="18" charset="0"/>
              <a:ea typeface="Cambria Math" panose="02040503050406030204" pitchFamily="18" charset="0"/>
            </a:endParaRPr>
          </a:p>
          <a:p>
            <a:pPr marL="800100" lvl="1" indent="-342900">
              <a:buFont typeface="+mj-lt"/>
              <a:buAutoNum type="alphaLcParenR" startAt="5"/>
            </a:pPr>
            <a:r>
              <a:rPr lang="en-US" altLang="zh-CN" dirty="0">
                <a:solidFill>
                  <a:srgbClr val="0D0D0D"/>
                </a:solidFill>
                <a:latin typeface="Cambria Math" panose="02040503050406030204" pitchFamily="18" charset="0"/>
                <a:ea typeface="Cambria Math" panose="02040503050406030204" pitchFamily="18" charset="0"/>
              </a:rPr>
              <a:t>Place the results generated by your system on the NQ10K test set into a file named </a:t>
            </a:r>
            <a:r>
              <a:rPr lang="en-US" altLang="zh-CN" b="1" dirty="0" err="1">
                <a:solidFill>
                  <a:srgbClr val="FF0000"/>
                </a:solidFill>
                <a:latin typeface="Cambria Math" panose="02040503050406030204" pitchFamily="18" charset="0"/>
                <a:ea typeface="Cambria Math" panose="02040503050406030204" pitchFamily="18" charset="0"/>
              </a:rPr>
              <a:t>test_predict.jsonl</a:t>
            </a:r>
            <a:r>
              <a:rPr lang="en-US" altLang="zh-CN" b="1" dirty="0">
                <a:solidFill>
                  <a:srgbClr val="FF0000"/>
                </a:solidFill>
                <a:latin typeface="Cambria Math" panose="02040503050406030204" pitchFamily="18" charset="0"/>
                <a:ea typeface="Cambria Math" panose="02040503050406030204" pitchFamily="18" charset="0"/>
              </a:rPr>
              <a:t> </a:t>
            </a:r>
            <a:r>
              <a:rPr lang="en-US" altLang="zh-CN" dirty="0">
                <a:solidFill>
                  <a:srgbClr val="0D0D0D"/>
                </a:solidFill>
                <a:latin typeface="Cambria Math" panose="02040503050406030204" pitchFamily="18" charset="0"/>
                <a:ea typeface="Cambria Math" panose="02040503050406030204" pitchFamily="18" charset="0"/>
              </a:rPr>
              <a:t>in the </a:t>
            </a:r>
            <a:r>
              <a:rPr lang="en-US" altLang="zh-CN" b="1" dirty="0">
                <a:solidFill>
                  <a:srgbClr val="FF0000"/>
                </a:solidFill>
                <a:latin typeface="Cambria Math" panose="02040503050406030204" pitchFamily="18" charset="0"/>
                <a:ea typeface="Cambria Math" panose="02040503050406030204" pitchFamily="18" charset="0"/>
              </a:rPr>
              <a:t>root directory</a:t>
            </a:r>
            <a:r>
              <a:rPr lang="en-US" altLang="zh-CN" dirty="0">
                <a:solidFill>
                  <a:srgbClr val="0D0D0D"/>
                </a:solidFill>
                <a:latin typeface="Cambria Math" panose="02040503050406030204" pitchFamily="18" charset="0"/>
                <a:ea typeface="Cambria Math" panose="02040503050406030204" pitchFamily="18" charset="0"/>
              </a:rPr>
              <a:t>. Each line should contain a JSON-formatted entry with the fields </a:t>
            </a:r>
            <a:r>
              <a:rPr lang="en-US" altLang="zh-CN" b="1" dirty="0">
                <a:solidFill>
                  <a:srgbClr val="0D0D0D"/>
                </a:solidFill>
                <a:latin typeface="Cambria Math" panose="02040503050406030204" pitchFamily="18" charset="0"/>
                <a:ea typeface="Cambria Math" panose="02040503050406030204" pitchFamily="18" charset="0"/>
              </a:rPr>
              <a:t>question</a:t>
            </a:r>
            <a:r>
              <a:rPr lang="en-US" altLang="zh-CN" dirty="0">
                <a:solidFill>
                  <a:srgbClr val="0D0D0D"/>
                </a:solidFill>
                <a:latin typeface="Cambria Math" panose="02040503050406030204" pitchFamily="18" charset="0"/>
                <a:ea typeface="Cambria Math" panose="02040503050406030204" pitchFamily="18" charset="0"/>
              </a:rPr>
              <a:t>, </a:t>
            </a:r>
            <a:r>
              <a:rPr lang="en-US" altLang="zh-CN" b="1" dirty="0">
                <a:solidFill>
                  <a:srgbClr val="0D0D0D"/>
                </a:solidFill>
                <a:latin typeface="Cambria Math" panose="02040503050406030204" pitchFamily="18" charset="0"/>
                <a:ea typeface="Cambria Math" panose="02040503050406030204" pitchFamily="18" charset="0"/>
              </a:rPr>
              <a:t>answer</a:t>
            </a:r>
            <a:r>
              <a:rPr lang="en-US" altLang="zh-CN" dirty="0">
                <a:solidFill>
                  <a:srgbClr val="0D0D0D"/>
                </a:solidFill>
                <a:latin typeface="Cambria Math" panose="02040503050406030204" pitchFamily="18" charset="0"/>
                <a:ea typeface="Cambria Math" panose="02040503050406030204" pitchFamily="18" charset="0"/>
              </a:rPr>
              <a:t>, and </a:t>
            </a:r>
            <a:r>
              <a:rPr lang="en-US" altLang="zh-CN" b="1" dirty="0" err="1">
                <a:solidFill>
                  <a:srgbClr val="0D0D0D"/>
                </a:solidFill>
                <a:latin typeface="Cambria Math" panose="02040503050406030204" pitchFamily="18" charset="0"/>
                <a:ea typeface="Cambria Math" panose="02040503050406030204" pitchFamily="18" charset="0"/>
              </a:rPr>
              <a:t>document_id</a:t>
            </a:r>
            <a:r>
              <a:rPr lang="en-US" altLang="zh-CN" dirty="0">
                <a:solidFill>
                  <a:srgbClr val="0D0D0D"/>
                </a:solidFill>
                <a:latin typeface="Cambria Math" panose="02040503050406030204" pitchFamily="18" charset="0"/>
                <a:ea typeface="Cambria Math" panose="02040503050406030204" pitchFamily="18" charset="0"/>
              </a:rPr>
              <a:t>. The question and answer should be in string format, and </a:t>
            </a:r>
            <a:r>
              <a:rPr lang="en-US" altLang="zh-CN" dirty="0" err="1">
                <a:solidFill>
                  <a:srgbClr val="0D0D0D"/>
                </a:solidFill>
                <a:latin typeface="Cambria Math" panose="02040503050406030204" pitchFamily="18" charset="0"/>
                <a:ea typeface="Cambria Math" panose="02040503050406030204" pitchFamily="18" charset="0"/>
              </a:rPr>
              <a:t>document_id</a:t>
            </a:r>
            <a:r>
              <a:rPr lang="en-US" altLang="zh-CN" dirty="0">
                <a:solidFill>
                  <a:srgbClr val="0D0D0D"/>
                </a:solidFill>
                <a:latin typeface="Cambria Math" panose="02040503050406030204" pitchFamily="18" charset="0"/>
                <a:ea typeface="Cambria Math" panose="02040503050406030204" pitchFamily="18" charset="0"/>
              </a:rPr>
              <a:t> should be a list containing </a:t>
            </a:r>
            <a:r>
              <a:rPr lang="en-US" altLang="zh-CN" b="1" dirty="0">
                <a:solidFill>
                  <a:srgbClr val="FF0000"/>
                </a:solidFill>
                <a:latin typeface="Cambria Math" panose="02040503050406030204" pitchFamily="18" charset="0"/>
                <a:ea typeface="Cambria Math" panose="02040503050406030204" pitchFamily="18" charset="0"/>
              </a:rPr>
              <a:t>Five</a:t>
            </a:r>
            <a:r>
              <a:rPr lang="en-US" altLang="zh-CN" dirty="0">
                <a:solidFill>
                  <a:srgbClr val="0D0D0D"/>
                </a:solidFill>
                <a:latin typeface="Cambria Math" panose="02040503050406030204" pitchFamily="18" charset="0"/>
                <a:ea typeface="Cambria Math" panose="02040503050406030204" pitchFamily="18" charset="0"/>
              </a:rPr>
              <a:t> integer values. The TA will use the extract match method to evaluate your answers, and will assess the retrieval results using R@5 and MRR@5. The evaluation script is provided in </a:t>
            </a:r>
            <a:r>
              <a:rPr lang="en-US" altLang="zh-CN" u="sng" dirty="0">
                <a:solidFill>
                  <a:srgbClr val="0D0D0D"/>
                </a:solidFill>
                <a:latin typeface="Cambria Math" panose="02040503050406030204" pitchFamily="18" charset="0"/>
                <a:ea typeface="Cambria Math" panose="02040503050406030204" pitchFamily="18" charset="0"/>
              </a:rPr>
              <a:t>metrics_calculation.py</a:t>
            </a:r>
            <a:r>
              <a:rPr lang="en-US" altLang="zh-CN" dirty="0">
                <a:solidFill>
                  <a:srgbClr val="0D0D0D"/>
                </a:solidFill>
                <a:latin typeface="Cambria Math" panose="02040503050406030204" pitchFamily="18" charset="0"/>
                <a:ea typeface="Cambria Math" panose="02040503050406030204" pitchFamily="18" charset="0"/>
              </a:rPr>
              <a:t>. </a:t>
            </a:r>
          </a:p>
          <a:p>
            <a:pPr marL="800100" lvl="1" indent="-342900">
              <a:buFont typeface="+mj-lt"/>
              <a:buAutoNum type="alphaLcParenR" startAt="5"/>
            </a:pPr>
            <a:endParaRPr lang="en-US" altLang="zh-CN" dirty="0">
              <a:solidFill>
                <a:srgbClr val="0D0D0D"/>
              </a:solidFill>
              <a:latin typeface="Cambria Math" panose="02040503050406030204" pitchFamily="18" charset="0"/>
              <a:ea typeface="Cambria Math" panose="02040503050406030204" pitchFamily="18" charset="0"/>
            </a:endParaRPr>
          </a:p>
          <a:p>
            <a:pPr marL="800100" lvl="1" indent="-342900">
              <a:buFont typeface="+mj-lt"/>
              <a:buAutoNum type="alphaLcParenR" startAt="5"/>
            </a:pPr>
            <a:r>
              <a:rPr lang="en-US" altLang="zh-CN" dirty="0">
                <a:solidFill>
                  <a:srgbClr val="0D0D0D"/>
                </a:solidFill>
                <a:latin typeface="Cambria Math" panose="02040503050406030204" pitchFamily="18" charset="0"/>
                <a:ea typeface="Cambria Math" panose="02040503050406030204" pitchFamily="18" charset="0"/>
              </a:rPr>
              <a:t>TAs will run the code. If there are problems, TAs will contact your group to demonstrate online. </a:t>
            </a:r>
            <a:r>
              <a:rPr lang="en-US" altLang="zh-CN" dirty="0">
                <a:solidFill>
                  <a:srgbClr val="FF0000"/>
                </a:solidFill>
                <a:latin typeface="Cambria Math" panose="02040503050406030204" pitchFamily="18" charset="0"/>
                <a:ea typeface="Cambria Math" panose="02040503050406030204" pitchFamily="18" charset="0"/>
              </a:rPr>
              <a:t>And if the submitted code cannot achieve the reported performance finally, there will be some deductions from your grade.</a:t>
            </a:r>
          </a:p>
        </p:txBody>
      </p:sp>
      <p:sp>
        <p:nvSpPr>
          <p:cNvPr id="3" name="文本框 2">
            <a:extLst>
              <a:ext uri="{FF2B5EF4-FFF2-40B4-BE49-F238E27FC236}">
                <a16:creationId xmlns:a16="http://schemas.microsoft.com/office/drawing/2014/main" id="{52B1A692-D815-1A4F-DBB1-7C270E13ECAB}"/>
              </a:ext>
            </a:extLst>
          </p:cNvPr>
          <p:cNvSpPr txBox="1"/>
          <p:nvPr/>
        </p:nvSpPr>
        <p:spPr>
          <a:xfrm>
            <a:off x="401052" y="245979"/>
            <a:ext cx="2299540" cy="461665"/>
          </a:xfrm>
          <a:prstGeom prst="rect">
            <a:avLst/>
          </a:prstGeom>
          <a:noFill/>
        </p:spPr>
        <p:txBody>
          <a:bodyPr wrap="none" rtlCol="0">
            <a:spAutoFit/>
          </a:bodyPr>
          <a:lstStyle/>
          <a:p>
            <a:r>
              <a:rPr lang="en-US" altLang="zh-CN" sz="2400" b="1" dirty="0">
                <a:latin typeface="Cambria Math" panose="02040503050406030204" pitchFamily="18" charset="0"/>
                <a:ea typeface="Cambria Math" panose="02040503050406030204" pitchFamily="18" charset="0"/>
              </a:rPr>
              <a:t>What to Hand In</a:t>
            </a:r>
          </a:p>
        </p:txBody>
      </p:sp>
    </p:spTree>
    <p:extLst>
      <p:ext uri="{BB962C8B-B14F-4D97-AF65-F5344CB8AC3E}">
        <p14:creationId xmlns:p14="http://schemas.microsoft.com/office/powerpoint/2010/main" val="14513895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4367433-79E9-8E2B-ABFE-D9C818707913}"/>
              </a:ext>
            </a:extLst>
          </p:cNvPr>
          <p:cNvSpPr txBox="1"/>
          <p:nvPr/>
        </p:nvSpPr>
        <p:spPr>
          <a:xfrm>
            <a:off x="401052" y="1029599"/>
            <a:ext cx="11362580" cy="6186309"/>
          </a:xfrm>
          <a:prstGeom prst="rect">
            <a:avLst/>
          </a:prstGeom>
          <a:noFill/>
        </p:spPr>
        <p:txBody>
          <a:bodyPr wrap="square">
            <a:spAutoFit/>
          </a:bodyPr>
          <a:lstStyle/>
          <a:p>
            <a:pPr marL="342900" indent="-342900">
              <a:buFont typeface="+mj-lt"/>
              <a:buAutoNum type="arabicPeriod" startAt="2"/>
            </a:pPr>
            <a:r>
              <a:rPr lang="en-US" altLang="zh-CN" b="1" dirty="0">
                <a:solidFill>
                  <a:srgbClr val="0D0D0D"/>
                </a:solidFill>
                <a:latin typeface="Cambria Math" panose="02040503050406030204" pitchFamily="18" charset="0"/>
                <a:ea typeface="Cambria Math" panose="02040503050406030204" pitchFamily="18" charset="0"/>
              </a:rPr>
              <a:t>Written Report </a:t>
            </a:r>
            <a:r>
              <a:rPr lang="en-US" altLang="zh-CN" dirty="0">
                <a:solidFill>
                  <a:srgbClr val="0D0D0D"/>
                </a:solidFill>
                <a:latin typeface="Cambria Math" panose="02040503050406030204" pitchFamily="18" charset="0"/>
                <a:ea typeface="Cambria Math" panose="02040503050406030204" pitchFamily="18" charset="0"/>
              </a:rPr>
              <a:t>(At least </a:t>
            </a:r>
            <a:r>
              <a:rPr lang="en-US" altLang="zh-CN" b="1" dirty="0">
                <a:solidFill>
                  <a:srgbClr val="FF0000"/>
                </a:solidFill>
                <a:latin typeface="Cambria Math" panose="02040503050406030204" pitchFamily="18" charset="0"/>
                <a:ea typeface="Cambria Math" panose="02040503050406030204" pitchFamily="18" charset="0"/>
              </a:rPr>
              <a:t>6 pages</a:t>
            </a:r>
            <a:r>
              <a:rPr lang="en-US" altLang="zh-CN" dirty="0">
                <a:solidFill>
                  <a:srgbClr val="0D0D0D"/>
                </a:solidFill>
                <a:latin typeface="Cambria Math" panose="02040503050406030204" pitchFamily="18" charset="0"/>
                <a:ea typeface="Cambria Math" panose="02040503050406030204" pitchFamily="18" charset="0"/>
              </a:rPr>
              <a:t> with 12-point font size and single line spacing, excluding the cover page. Please submit the </a:t>
            </a:r>
            <a:r>
              <a:rPr lang="en-US" altLang="zh-CN" b="1" dirty="0">
                <a:solidFill>
                  <a:srgbClr val="FF0000"/>
                </a:solidFill>
                <a:latin typeface="Cambria Math" panose="02040503050406030204" pitchFamily="18" charset="0"/>
                <a:ea typeface="Cambria Math" panose="02040503050406030204" pitchFamily="18" charset="0"/>
              </a:rPr>
              <a:t>PDF</a:t>
            </a:r>
            <a:r>
              <a:rPr lang="en-US" altLang="zh-CN" dirty="0">
                <a:solidFill>
                  <a:srgbClr val="0D0D0D"/>
                </a:solidFill>
                <a:latin typeface="Cambria Math" panose="02040503050406030204" pitchFamily="18" charset="0"/>
                <a:ea typeface="Cambria Math" panose="02040503050406030204" pitchFamily="18" charset="0"/>
              </a:rPr>
              <a:t> file)</a:t>
            </a:r>
          </a:p>
          <a:p>
            <a:pPr marL="342900" indent="-342900">
              <a:buFont typeface="+mj-lt"/>
              <a:buAutoNum type="arabicPeriod" startAt="2"/>
            </a:pPr>
            <a:endParaRPr lang="en-US" altLang="zh-CN" dirty="0">
              <a:solidFill>
                <a:srgbClr val="0D0D0D"/>
              </a:solidFill>
              <a:latin typeface="Cambria Math" panose="02040503050406030204" pitchFamily="18" charset="0"/>
              <a:ea typeface="Cambria Math" panose="02040503050406030204" pitchFamily="18" charset="0"/>
            </a:endParaRPr>
          </a:p>
          <a:p>
            <a:pPr marL="800100" lvl="1" indent="-342900">
              <a:buFont typeface="+mj-lt"/>
              <a:buAutoNum type="arabicPeriod"/>
            </a:pPr>
            <a:r>
              <a:rPr lang="en-US" altLang="zh-CN" dirty="0">
                <a:solidFill>
                  <a:srgbClr val="0D0D0D"/>
                </a:solidFill>
                <a:latin typeface="Cambria Math" panose="02040503050406030204" pitchFamily="18" charset="0"/>
                <a:ea typeface="Cambria Math" panose="02040503050406030204" pitchFamily="18" charset="0"/>
              </a:rPr>
              <a:t>A cover page with project topic and </a:t>
            </a:r>
            <a:r>
              <a:rPr lang="en-US" altLang="zh-CN" b="1" dirty="0">
                <a:solidFill>
                  <a:srgbClr val="0D0D0D"/>
                </a:solidFill>
                <a:latin typeface="Cambria Math" panose="02040503050406030204" pitchFamily="18" charset="0"/>
                <a:ea typeface="Cambria Math" panose="02040503050406030204" pitchFamily="18" charset="0"/>
              </a:rPr>
              <a:t>group member’ names </a:t>
            </a:r>
            <a:r>
              <a:rPr lang="en-US" altLang="zh-CN" dirty="0">
                <a:solidFill>
                  <a:srgbClr val="0D0D0D"/>
                </a:solidFill>
                <a:latin typeface="Cambria Math" panose="02040503050406030204" pitchFamily="18" charset="0"/>
                <a:ea typeface="Cambria Math" panose="02040503050406030204" pitchFamily="18" charset="0"/>
              </a:rPr>
              <a:t>and </a:t>
            </a:r>
            <a:r>
              <a:rPr lang="en-US" altLang="zh-CN" b="1" dirty="0">
                <a:solidFill>
                  <a:srgbClr val="0D0D0D"/>
                </a:solidFill>
                <a:latin typeface="Cambria Math" panose="02040503050406030204" pitchFamily="18" charset="0"/>
                <a:ea typeface="Cambria Math" panose="02040503050406030204" pitchFamily="18" charset="0"/>
              </a:rPr>
              <a:t>student IDs</a:t>
            </a:r>
            <a:r>
              <a:rPr lang="en-US" altLang="zh-CN" dirty="0">
                <a:solidFill>
                  <a:srgbClr val="0D0D0D"/>
                </a:solidFill>
                <a:latin typeface="Cambria Math" panose="02040503050406030204" pitchFamily="18" charset="0"/>
                <a:ea typeface="Cambria Math" panose="02040503050406030204" pitchFamily="18" charset="0"/>
              </a:rPr>
              <a:t>.</a:t>
            </a:r>
          </a:p>
          <a:p>
            <a:pPr marL="800100" lvl="1" indent="-342900">
              <a:buFont typeface="+mj-lt"/>
              <a:buAutoNum type="arabicPeriod"/>
            </a:pPr>
            <a:endParaRPr lang="en-US" altLang="zh-CN" dirty="0">
              <a:solidFill>
                <a:srgbClr val="0D0D0D"/>
              </a:solidFill>
              <a:latin typeface="Cambria Math" panose="02040503050406030204" pitchFamily="18" charset="0"/>
              <a:ea typeface="Cambria Math" panose="02040503050406030204" pitchFamily="18" charset="0"/>
            </a:endParaRPr>
          </a:p>
          <a:p>
            <a:pPr marL="800100" lvl="1" indent="-342900">
              <a:buFont typeface="+mj-lt"/>
              <a:buAutoNum type="arabicPeriod"/>
            </a:pPr>
            <a:r>
              <a:rPr lang="en-US" altLang="zh-CN" dirty="0">
                <a:solidFill>
                  <a:srgbClr val="0D0D0D"/>
                </a:solidFill>
                <a:latin typeface="Cambria Math" panose="02040503050406030204" pitchFamily="18" charset="0"/>
                <a:ea typeface="Cambria Math" panose="02040503050406030204" pitchFamily="18" charset="0"/>
              </a:rPr>
              <a:t>The role and the contribution proportion of each group member. For example, student A 30%, student B 25%, student C 25%, student D 20%.</a:t>
            </a:r>
          </a:p>
          <a:p>
            <a:pPr marL="800100" lvl="1" indent="-342900">
              <a:buFont typeface="+mj-lt"/>
              <a:buAutoNum type="arabicPeriod"/>
            </a:pPr>
            <a:endParaRPr lang="en-US" altLang="zh-CN" dirty="0">
              <a:solidFill>
                <a:srgbClr val="0D0D0D"/>
              </a:solidFill>
              <a:latin typeface="Cambria Math" panose="02040503050406030204" pitchFamily="18" charset="0"/>
              <a:ea typeface="Cambria Math" panose="02040503050406030204" pitchFamily="18" charset="0"/>
            </a:endParaRPr>
          </a:p>
          <a:p>
            <a:pPr marL="800100" lvl="1" indent="-342900">
              <a:buFont typeface="+mj-lt"/>
              <a:buAutoNum type="arabicPeriod"/>
            </a:pPr>
            <a:r>
              <a:rPr lang="en-US" altLang="zh-CN" dirty="0">
                <a:solidFill>
                  <a:srgbClr val="0D0D0D"/>
                </a:solidFill>
                <a:latin typeface="Cambria Math" panose="02040503050406030204" pitchFamily="18" charset="0"/>
                <a:ea typeface="Cambria Math" panose="02040503050406030204" pitchFamily="18" charset="0"/>
              </a:rPr>
              <a:t>The method you used to design your system.</a:t>
            </a:r>
          </a:p>
          <a:p>
            <a:pPr marL="800100" lvl="1" indent="-342900">
              <a:buFont typeface="+mj-lt"/>
              <a:buAutoNum type="arabicPeriod"/>
            </a:pPr>
            <a:endParaRPr lang="en-US" altLang="zh-CN" dirty="0">
              <a:solidFill>
                <a:srgbClr val="0D0D0D"/>
              </a:solidFill>
              <a:latin typeface="Cambria Math" panose="02040503050406030204" pitchFamily="18" charset="0"/>
              <a:ea typeface="Cambria Math" panose="02040503050406030204" pitchFamily="18" charset="0"/>
            </a:endParaRPr>
          </a:p>
          <a:p>
            <a:pPr marL="800100" lvl="1" indent="-342900">
              <a:buFont typeface="+mj-lt"/>
              <a:buAutoNum type="arabicPeriod"/>
            </a:pPr>
            <a:r>
              <a:rPr lang="en-US" altLang="zh-CN" dirty="0">
                <a:solidFill>
                  <a:srgbClr val="0D0D0D"/>
                </a:solidFill>
                <a:latin typeface="Cambria Math" panose="02040503050406030204" pitchFamily="18" charset="0"/>
                <a:ea typeface="Cambria Math" panose="02040503050406030204" pitchFamily="18" charset="0"/>
              </a:rPr>
              <a:t>Flowchart diagram of your system.</a:t>
            </a:r>
          </a:p>
          <a:p>
            <a:pPr marL="800100" lvl="1" indent="-342900">
              <a:buFont typeface="+mj-lt"/>
              <a:buAutoNum type="arabicPeriod"/>
            </a:pPr>
            <a:endParaRPr lang="en-US" altLang="zh-CN" dirty="0">
              <a:solidFill>
                <a:srgbClr val="0D0D0D"/>
              </a:solidFill>
              <a:latin typeface="Cambria Math" panose="02040503050406030204" pitchFamily="18" charset="0"/>
              <a:ea typeface="Cambria Math" panose="02040503050406030204" pitchFamily="18" charset="0"/>
            </a:endParaRPr>
          </a:p>
          <a:p>
            <a:pPr marL="800100" lvl="1" indent="-342900">
              <a:buFont typeface="+mj-lt"/>
              <a:buAutoNum type="arabicPeriod"/>
            </a:pPr>
            <a:r>
              <a:rPr lang="en-US" altLang="zh-CN" dirty="0">
                <a:solidFill>
                  <a:srgbClr val="0D0D0D"/>
                </a:solidFill>
                <a:latin typeface="Cambria Math" panose="02040503050406030204" pitchFamily="18" charset="0"/>
                <a:ea typeface="Cambria Math" panose="02040503050406030204" pitchFamily="18" charset="0"/>
              </a:rPr>
              <a:t>Results analysis. You can analyze the differences in the results generated under different experimental parameter settings (e.g., different instructions).</a:t>
            </a:r>
          </a:p>
          <a:p>
            <a:pPr marL="800100" lvl="1" indent="-342900">
              <a:buFont typeface="+mj-lt"/>
              <a:buAutoNum type="arabicPeriod"/>
            </a:pPr>
            <a:endParaRPr lang="en-US" altLang="zh-CN" dirty="0">
              <a:solidFill>
                <a:srgbClr val="0D0D0D"/>
              </a:solidFill>
              <a:latin typeface="Cambria Math" panose="02040503050406030204" pitchFamily="18" charset="0"/>
              <a:ea typeface="Cambria Math" panose="02040503050406030204" pitchFamily="18" charset="0"/>
            </a:endParaRPr>
          </a:p>
          <a:p>
            <a:pPr marL="800100" lvl="1" indent="-342900">
              <a:buFont typeface="+mj-lt"/>
              <a:buAutoNum type="arabicPeriod"/>
            </a:pPr>
            <a:r>
              <a:rPr lang="en-US" altLang="zh-CN" dirty="0">
                <a:solidFill>
                  <a:srgbClr val="0D0D0D"/>
                </a:solidFill>
                <a:latin typeface="Cambria Math" panose="02040503050406030204" pitchFamily="18" charset="0"/>
                <a:ea typeface="Cambria Math" panose="02040503050406030204" pitchFamily="18" charset="0"/>
              </a:rPr>
              <a:t>The UI design of your system.</a:t>
            </a:r>
          </a:p>
          <a:p>
            <a:pPr marL="800100" lvl="1" indent="-342900">
              <a:buFont typeface="+mj-lt"/>
              <a:buAutoNum type="arabicPeriod"/>
            </a:pPr>
            <a:endParaRPr lang="en-US" altLang="zh-CN" dirty="0">
              <a:solidFill>
                <a:srgbClr val="0D0D0D"/>
              </a:solidFill>
              <a:latin typeface="Cambria Math" panose="02040503050406030204" pitchFamily="18" charset="0"/>
              <a:ea typeface="Cambria Math" panose="02040503050406030204" pitchFamily="18" charset="0"/>
            </a:endParaRPr>
          </a:p>
          <a:p>
            <a:pPr marL="800100" lvl="1" indent="-342900">
              <a:buFont typeface="+mj-lt"/>
              <a:buAutoNum type="arabicPeriod"/>
            </a:pPr>
            <a:r>
              <a:rPr lang="en-US" altLang="zh-CN" dirty="0">
                <a:solidFill>
                  <a:srgbClr val="0D0D0D"/>
                </a:solidFill>
                <a:latin typeface="Cambria Math" panose="02040503050406030204" pitchFamily="18" charset="0"/>
                <a:ea typeface="Cambria Math" panose="02040503050406030204" pitchFamily="18" charset="0"/>
              </a:rPr>
              <a:t>Anything else you would like to share with us (like the additional exploration).</a:t>
            </a:r>
          </a:p>
          <a:p>
            <a:pPr marL="800100" lvl="1" indent="-342900">
              <a:buFont typeface="+mj-lt"/>
              <a:buAutoNum type="arabicPeriod"/>
            </a:pPr>
            <a:endParaRPr lang="en-US" altLang="zh-CN" dirty="0">
              <a:solidFill>
                <a:srgbClr val="0D0D0D"/>
              </a:solidFill>
              <a:latin typeface="Cambria Math" panose="02040503050406030204" pitchFamily="18" charset="0"/>
              <a:ea typeface="Cambria Math" panose="02040503050406030204" pitchFamily="18" charset="0"/>
            </a:endParaRPr>
          </a:p>
          <a:p>
            <a:pPr marL="800100" lvl="1" indent="-342900">
              <a:buFont typeface="+mj-lt"/>
              <a:buAutoNum type="arabicPeriod"/>
            </a:pPr>
            <a:r>
              <a:rPr lang="en-US" altLang="zh-CN" dirty="0">
                <a:solidFill>
                  <a:srgbClr val="0D0D0D"/>
                </a:solidFill>
                <a:latin typeface="Cambria Math" panose="02040503050406030204" pitchFamily="18" charset="0"/>
                <a:ea typeface="Cambria Math" panose="02040503050406030204" pitchFamily="18" charset="0"/>
              </a:rPr>
              <a:t>At the end of the report, provide the </a:t>
            </a:r>
            <a:r>
              <a:rPr lang="en-US" altLang="zh-CN" b="1" dirty="0">
                <a:solidFill>
                  <a:srgbClr val="0D0D0D"/>
                </a:solidFill>
                <a:latin typeface="Cambria Math" panose="02040503050406030204" pitchFamily="18" charset="0"/>
                <a:ea typeface="Cambria Math" panose="02040503050406030204" pitchFamily="18" charset="0"/>
              </a:rPr>
              <a:t>electronic signatures </a:t>
            </a:r>
            <a:r>
              <a:rPr lang="en-US" altLang="zh-CN" dirty="0">
                <a:solidFill>
                  <a:srgbClr val="0D0D0D"/>
                </a:solidFill>
                <a:latin typeface="Cambria Math" panose="02040503050406030204" pitchFamily="18" charset="0"/>
                <a:ea typeface="Cambria Math" panose="02040503050406030204" pitchFamily="18" charset="0"/>
              </a:rPr>
              <a:t>of all group members to ensure the accuracy of the information.</a:t>
            </a:r>
          </a:p>
          <a:p>
            <a:pPr marL="800100" lvl="1" indent="-342900">
              <a:buFont typeface="+mj-lt"/>
              <a:buAutoNum type="arabicPeriod"/>
            </a:pPr>
            <a:endParaRPr lang="en-US" altLang="zh-CN" dirty="0">
              <a:solidFill>
                <a:srgbClr val="0D0D0D"/>
              </a:solidFill>
              <a:latin typeface="Cambria Math" panose="02040503050406030204" pitchFamily="18" charset="0"/>
              <a:ea typeface="Cambria Math" panose="02040503050406030204" pitchFamily="18" charset="0"/>
            </a:endParaRPr>
          </a:p>
        </p:txBody>
      </p:sp>
      <p:sp>
        <p:nvSpPr>
          <p:cNvPr id="3" name="文本框 2">
            <a:extLst>
              <a:ext uri="{FF2B5EF4-FFF2-40B4-BE49-F238E27FC236}">
                <a16:creationId xmlns:a16="http://schemas.microsoft.com/office/drawing/2014/main" id="{52B1A692-D815-1A4F-DBB1-7C270E13ECAB}"/>
              </a:ext>
            </a:extLst>
          </p:cNvPr>
          <p:cNvSpPr txBox="1"/>
          <p:nvPr/>
        </p:nvSpPr>
        <p:spPr>
          <a:xfrm>
            <a:off x="401052" y="245979"/>
            <a:ext cx="2299540" cy="461665"/>
          </a:xfrm>
          <a:prstGeom prst="rect">
            <a:avLst/>
          </a:prstGeom>
          <a:noFill/>
        </p:spPr>
        <p:txBody>
          <a:bodyPr wrap="none" rtlCol="0">
            <a:spAutoFit/>
          </a:bodyPr>
          <a:lstStyle/>
          <a:p>
            <a:r>
              <a:rPr lang="en-US" altLang="zh-CN" sz="2400" b="1" dirty="0">
                <a:latin typeface="Cambria Math" panose="02040503050406030204" pitchFamily="18" charset="0"/>
                <a:ea typeface="Cambria Math" panose="02040503050406030204" pitchFamily="18" charset="0"/>
              </a:rPr>
              <a:t>What to Hand In</a:t>
            </a:r>
          </a:p>
        </p:txBody>
      </p:sp>
    </p:spTree>
    <p:extLst>
      <p:ext uri="{BB962C8B-B14F-4D97-AF65-F5344CB8AC3E}">
        <p14:creationId xmlns:p14="http://schemas.microsoft.com/office/powerpoint/2010/main" val="26040300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4367433-79E9-8E2B-ABFE-D9C818707913}"/>
              </a:ext>
            </a:extLst>
          </p:cNvPr>
          <p:cNvSpPr txBox="1"/>
          <p:nvPr/>
        </p:nvSpPr>
        <p:spPr>
          <a:xfrm>
            <a:off x="401052" y="1029599"/>
            <a:ext cx="11362580" cy="2585323"/>
          </a:xfrm>
          <a:prstGeom prst="rect">
            <a:avLst/>
          </a:prstGeom>
          <a:noFill/>
        </p:spPr>
        <p:txBody>
          <a:bodyPr wrap="square">
            <a:spAutoFit/>
          </a:bodyPr>
          <a:lstStyle/>
          <a:p>
            <a:pPr marL="342900" indent="-342900">
              <a:buFont typeface="+mj-lt"/>
              <a:buAutoNum type="arabicPeriod" startAt="3"/>
            </a:pPr>
            <a:r>
              <a:rPr lang="en-US" altLang="zh-CN" b="1" dirty="0">
                <a:solidFill>
                  <a:srgbClr val="0D0D0D"/>
                </a:solidFill>
                <a:latin typeface="Cambria Math" panose="02040503050406030204" pitchFamily="18" charset="0"/>
                <a:ea typeface="Cambria Math" panose="02040503050406030204" pitchFamily="18" charset="0"/>
              </a:rPr>
              <a:t>Demo Video </a:t>
            </a:r>
            <a:r>
              <a:rPr lang="en-US" altLang="zh-CN" dirty="0">
                <a:solidFill>
                  <a:srgbClr val="0D0D0D"/>
                </a:solidFill>
                <a:latin typeface="Cambria Math" panose="02040503050406030204" pitchFamily="18" charset="0"/>
                <a:ea typeface="Cambria Math" panose="02040503050406030204" pitchFamily="18" charset="0"/>
              </a:rPr>
              <a:t>(Less than </a:t>
            </a:r>
            <a:r>
              <a:rPr lang="en-US" altLang="zh-CN" b="1" dirty="0">
                <a:solidFill>
                  <a:srgbClr val="FF0000"/>
                </a:solidFill>
                <a:latin typeface="Cambria Math" panose="02040503050406030204" pitchFamily="18" charset="0"/>
                <a:ea typeface="Cambria Math" panose="02040503050406030204" pitchFamily="18" charset="0"/>
              </a:rPr>
              <a:t>ten minutes</a:t>
            </a:r>
            <a:r>
              <a:rPr lang="en-US" altLang="zh-CN" dirty="0">
                <a:solidFill>
                  <a:srgbClr val="0D0D0D"/>
                </a:solidFill>
                <a:latin typeface="Cambria Math" panose="02040503050406030204" pitchFamily="18" charset="0"/>
                <a:ea typeface="Cambria Math" panose="02040503050406030204" pitchFamily="18" charset="0"/>
              </a:rPr>
              <a:t>)</a:t>
            </a:r>
          </a:p>
          <a:p>
            <a:pPr marL="342900" indent="-342900">
              <a:buFont typeface="+mj-lt"/>
              <a:buAutoNum type="arabicPeriod" startAt="3"/>
            </a:pPr>
            <a:endParaRPr lang="en-US" altLang="zh-CN" dirty="0">
              <a:solidFill>
                <a:srgbClr val="0D0D0D"/>
              </a:solidFill>
              <a:latin typeface="Cambria Math" panose="02040503050406030204" pitchFamily="18" charset="0"/>
              <a:ea typeface="Cambria Math" panose="02040503050406030204" pitchFamily="18" charset="0"/>
            </a:endParaRPr>
          </a:p>
          <a:p>
            <a:pPr marL="800100" lvl="1" indent="-342900">
              <a:buFont typeface="+mj-lt"/>
              <a:buAutoNum type="alphaLcParenR"/>
            </a:pPr>
            <a:r>
              <a:rPr lang="en-US" altLang="zh-CN" dirty="0">
                <a:solidFill>
                  <a:srgbClr val="0D0D0D"/>
                </a:solidFill>
                <a:latin typeface="Cambria Math" panose="02040503050406030204" pitchFamily="18" charset="0"/>
                <a:ea typeface="Cambria Math" panose="02040503050406030204" pitchFamily="18" charset="0"/>
              </a:rPr>
              <a:t>Demonstrate the real-time response capability of the KBQA system and highlight the key aspects of the project solution, such as the main challenges and primary achievements (you can use a PowerPoint presentation to showcase the work).</a:t>
            </a:r>
          </a:p>
          <a:p>
            <a:pPr marL="800100" lvl="1" indent="-342900">
              <a:buFont typeface="+mj-lt"/>
              <a:buAutoNum type="alphaLcParenR"/>
            </a:pPr>
            <a:endParaRPr lang="en-US" altLang="zh-CN" dirty="0">
              <a:solidFill>
                <a:srgbClr val="0D0D0D"/>
              </a:solidFill>
              <a:latin typeface="Cambria Math" panose="02040503050406030204" pitchFamily="18" charset="0"/>
              <a:ea typeface="Cambria Math" panose="02040503050406030204" pitchFamily="18" charset="0"/>
            </a:endParaRPr>
          </a:p>
          <a:p>
            <a:pPr marL="800100" lvl="1" indent="-342900">
              <a:buFont typeface="+mj-lt"/>
              <a:buAutoNum type="alphaLcParenR"/>
            </a:pPr>
            <a:r>
              <a:rPr lang="en-US" altLang="zh-CN" dirty="0">
                <a:solidFill>
                  <a:srgbClr val="0D0D0D"/>
                </a:solidFill>
                <a:latin typeface="Cambria Math" panose="02040503050406030204" pitchFamily="18" charset="0"/>
                <a:ea typeface="Cambria Math" panose="02040503050406030204" pitchFamily="18" charset="0"/>
              </a:rPr>
              <a:t>Provide an appropriate interpretation of the code, such as explaining which part of the code handles data preprocessing, which part is responsible for retrieval, and which part is used for question answering.</a:t>
            </a:r>
          </a:p>
          <a:p>
            <a:pPr marL="800100" lvl="1" indent="-342900">
              <a:buFont typeface="+mj-lt"/>
              <a:buAutoNum type="alphaLcParenR"/>
            </a:pPr>
            <a:endParaRPr lang="en-US" altLang="zh-CN" dirty="0">
              <a:solidFill>
                <a:srgbClr val="0D0D0D"/>
              </a:solidFill>
              <a:latin typeface="Cambria Math" panose="02040503050406030204" pitchFamily="18" charset="0"/>
              <a:ea typeface="Cambria Math" panose="02040503050406030204" pitchFamily="18" charset="0"/>
            </a:endParaRPr>
          </a:p>
        </p:txBody>
      </p:sp>
      <p:sp>
        <p:nvSpPr>
          <p:cNvPr id="3" name="文本框 2">
            <a:extLst>
              <a:ext uri="{FF2B5EF4-FFF2-40B4-BE49-F238E27FC236}">
                <a16:creationId xmlns:a16="http://schemas.microsoft.com/office/drawing/2014/main" id="{52B1A692-D815-1A4F-DBB1-7C270E13ECAB}"/>
              </a:ext>
            </a:extLst>
          </p:cNvPr>
          <p:cNvSpPr txBox="1"/>
          <p:nvPr/>
        </p:nvSpPr>
        <p:spPr>
          <a:xfrm>
            <a:off x="401052" y="245979"/>
            <a:ext cx="2299540" cy="461665"/>
          </a:xfrm>
          <a:prstGeom prst="rect">
            <a:avLst/>
          </a:prstGeom>
          <a:noFill/>
        </p:spPr>
        <p:txBody>
          <a:bodyPr wrap="none" rtlCol="0">
            <a:spAutoFit/>
          </a:bodyPr>
          <a:lstStyle/>
          <a:p>
            <a:r>
              <a:rPr lang="en-US" altLang="zh-CN" sz="2400" b="1" dirty="0">
                <a:latin typeface="Cambria Math" panose="02040503050406030204" pitchFamily="18" charset="0"/>
                <a:ea typeface="Cambria Math" panose="02040503050406030204" pitchFamily="18" charset="0"/>
              </a:rPr>
              <a:t>What to Hand In</a:t>
            </a:r>
          </a:p>
        </p:txBody>
      </p:sp>
      <p:sp>
        <p:nvSpPr>
          <p:cNvPr id="5" name="文本框 4">
            <a:extLst>
              <a:ext uri="{FF2B5EF4-FFF2-40B4-BE49-F238E27FC236}">
                <a16:creationId xmlns:a16="http://schemas.microsoft.com/office/drawing/2014/main" id="{61E6E400-91D3-5716-2241-4D8640CD7C25}"/>
              </a:ext>
            </a:extLst>
          </p:cNvPr>
          <p:cNvSpPr txBox="1"/>
          <p:nvPr/>
        </p:nvSpPr>
        <p:spPr>
          <a:xfrm>
            <a:off x="242887" y="3936877"/>
            <a:ext cx="11706225" cy="2139688"/>
          </a:xfrm>
          <a:prstGeom prst="rect">
            <a:avLst/>
          </a:prstGeom>
          <a:noFill/>
        </p:spPr>
        <p:txBody>
          <a:bodyPr wrap="square">
            <a:spAutoFit/>
          </a:bodyPr>
          <a:lstStyle/>
          <a:p>
            <a:pPr indent="228600">
              <a:lnSpc>
                <a:spcPct val="115000"/>
              </a:lnSpc>
              <a:spcAft>
                <a:spcPts val="800"/>
              </a:spcAft>
            </a:pPr>
            <a:r>
              <a:rPr lang="en-US" altLang="zh-CN" sz="2000" kern="100" dirty="0">
                <a:effectLst/>
                <a:latin typeface="Cambria Math" panose="02040503050406030204" pitchFamily="18" charset="0"/>
                <a:ea typeface="Cambria Math" panose="02040503050406030204" pitchFamily="18" charset="0"/>
                <a:cs typeface="Times New Roman" panose="02020603050405020304" pitchFamily="18" charset="0"/>
              </a:rPr>
              <a:t>Pack all the submissions in one </a:t>
            </a:r>
            <a:r>
              <a:rPr lang="en-US" altLang="zh-CN" sz="2000" b="1" kern="100" dirty="0">
                <a:effectLst/>
                <a:latin typeface="Cambria Math" panose="02040503050406030204" pitchFamily="18" charset="0"/>
                <a:ea typeface="Cambria Math" panose="02040503050406030204" pitchFamily="18" charset="0"/>
                <a:cs typeface="Times New Roman" panose="02020603050405020304" pitchFamily="18" charset="0"/>
              </a:rPr>
              <a:t>zipped</a:t>
            </a:r>
            <a:r>
              <a:rPr lang="en-US" altLang="zh-CN" sz="2000" kern="100" dirty="0">
                <a:effectLst/>
                <a:latin typeface="Cambria Math" panose="02040503050406030204" pitchFamily="18" charset="0"/>
                <a:ea typeface="Cambria Math" panose="02040503050406030204" pitchFamily="18" charset="0"/>
                <a:cs typeface="Times New Roman" panose="02020603050405020304" pitchFamily="18" charset="0"/>
              </a:rPr>
              <a:t> file and submit to Blackboard. As described above, the file contains the </a:t>
            </a:r>
            <a:r>
              <a:rPr lang="en-US" altLang="zh-CN" sz="2000" kern="100" dirty="0">
                <a:solidFill>
                  <a:srgbClr val="FF0000"/>
                </a:solidFill>
                <a:effectLst/>
                <a:latin typeface="Cambria Math" panose="02040503050406030204" pitchFamily="18" charset="0"/>
                <a:ea typeface="Cambria Math" panose="02040503050406030204" pitchFamily="18" charset="0"/>
                <a:cs typeface="Times New Roman" panose="02020603050405020304" pitchFamily="18" charset="0"/>
              </a:rPr>
              <a:t>“</a:t>
            </a:r>
            <a:r>
              <a:rPr lang="en-US" altLang="zh-CN" sz="2000" kern="100" dirty="0" err="1">
                <a:solidFill>
                  <a:srgbClr val="FF0000"/>
                </a:solidFill>
                <a:effectLst/>
                <a:latin typeface="Cambria Math" panose="02040503050406030204" pitchFamily="18" charset="0"/>
                <a:ea typeface="Cambria Math" panose="02040503050406030204" pitchFamily="18" charset="0"/>
                <a:cs typeface="Times New Roman" panose="02020603050405020304" pitchFamily="18" charset="0"/>
              </a:rPr>
              <a:t>test_predict.jsonl</a:t>
            </a:r>
            <a:r>
              <a:rPr lang="en-US" altLang="zh-CN" sz="2000" kern="100" dirty="0">
                <a:solidFill>
                  <a:srgbClr val="FF0000"/>
                </a:solidFill>
                <a:effectLst/>
                <a:latin typeface="Cambria Math" panose="02040503050406030204" pitchFamily="18" charset="0"/>
                <a:ea typeface="Cambria Math" panose="02040503050406030204" pitchFamily="18" charset="0"/>
                <a:cs typeface="Times New Roman" panose="02020603050405020304" pitchFamily="18" charset="0"/>
              </a:rPr>
              <a:t>” (file), “code” directory</a:t>
            </a:r>
            <a:r>
              <a:rPr lang="en-US" altLang="zh-CN" sz="2000" kern="100" dirty="0">
                <a:effectLst/>
                <a:latin typeface="Cambria Math" panose="02040503050406030204" pitchFamily="18" charset="0"/>
                <a:ea typeface="Cambria Math" panose="02040503050406030204" pitchFamily="18" charset="0"/>
                <a:cs typeface="Times New Roman" panose="02020603050405020304" pitchFamily="18" charset="0"/>
              </a:rPr>
              <a:t>, </a:t>
            </a:r>
            <a:r>
              <a:rPr lang="en-US" altLang="zh-CN" sz="2000" kern="100" dirty="0">
                <a:solidFill>
                  <a:srgbClr val="FF0000"/>
                </a:solidFill>
                <a:effectLst/>
                <a:latin typeface="Cambria Math" panose="02040503050406030204" pitchFamily="18" charset="0"/>
                <a:ea typeface="Cambria Math" panose="02040503050406030204" pitchFamily="18" charset="0"/>
                <a:cs typeface="Times New Roman" panose="02020603050405020304" pitchFamily="18" charset="0"/>
              </a:rPr>
              <a:t>the report (pdf)</a:t>
            </a:r>
            <a:r>
              <a:rPr lang="en-US" altLang="zh-CN" sz="2000" kern="100" dirty="0">
                <a:effectLst/>
                <a:latin typeface="Cambria Math" panose="02040503050406030204" pitchFamily="18" charset="0"/>
                <a:ea typeface="Cambria Math" panose="02040503050406030204" pitchFamily="18" charset="0"/>
                <a:cs typeface="Times New Roman" panose="02020603050405020304" pitchFamily="18" charset="0"/>
              </a:rPr>
              <a:t>, and</a:t>
            </a:r>
            <a:r>
              <a:rPr lang="en-US" altLang="zh-CN" sz="2000" kern="100" dirty="0">
                <a:solidFill>
                  <a:srgbClr val="FF0000"/>
                </a:solidFill>
                <a:effectLst/>
                <a:latin typeface="Cambria Math" panose="02040503050406030204" pitchFamily="18" charset="0"/>
                <a:ea typeface="Cambria Math" panose="02040503050406030204" pitchFamily="18" charset="0"/>
                <a:cs typeface="Times New Roman" panose="02020603050405020304" pitchFamily="18" charset="0"/>
              </a:rPr>
              <a:t> the video file (mp4)</a:t>
            </a:r>
            <a:r>
              <a:rPr lang="en-US" altLang="zh-CN" sz="2000" kern="100" dirty="0">
                <a:effectLst/>
                <a:latin typeface="Cambria Math" panose="02040503050406030204" pitchFamily="18" charset="0"/>
                <a:ea typeface="Cambria Math" panose="02040503050406030204" pitchFamily="18" charset="0"/>
                <a:cs typeface="Times New Roman" panose="02020603050405020304" pitchFamily="18" charset="0"/>
              </a:rPr>
              <a:t>.</a:t>
            </a:r>
          </a:p>
          <a:p>
            <a:pPr indent="228600">
              <a:lnSpc>
                <a:spcPct val="115000"/>
              </a:lnSpc>
              <a:spcAft>
                <a:spcPts val="800"/>
              </a:spcAft>
            </a:pPr>
            <a:endParaRPr lang="en-US" altLang="zh-CN" sz="2000" kern="100" dirty="0">
              <a:effectLst/>
              <a:latin typeface="Cambria Math" panose="02040503050406030204" pitchFamily="18" charset="0"/>
              <a:ea typeface="Cambria Math" panose="02040503050406030204" pitchFamily="18" charset="0"/>
              <a:cs typeface="Times New Roman" panose="02020603050405020304" pitchFamily="18" charset="0"/>
            </a:endParaRPr>
          </a:p>
          <a:p>
            <a:pPr indent="228600">
              <a:lnSpc>
                <a:spcPct val="115000"/>
              </a:lnSpc>
              <a:spcAft>
                <a:spcPts val="800"/>
              </a:spcAft>
            </a:pPr>
            <a:endParaRPr lang="en-US" altLang="zh-CN" sz="2000" kern="100" dirty="0">
              <a:latin typeface="Cambria Math" panose="02040503050406030204" pitchFamily="18" charset="0"/>
              <a:ea typeface="Cambria Math" panose="02040503050406030204" pitchFamily="18" charset="0"/>
              <a:cs typeface="Times New Roman" panose="02020603050405020304" pitchFamily="18" charset="0"/>
            </a:endParaRPr>
          </a:p>
          <a:p>
            <a:pPr indent="228600">
              <a:lnSpc>
                <a:spcPct val="115000"/>
              </a:lnSpc>
              <a:spcAft>
                <a:spcPts val="800"/>
              </a:spcAft>
            </a:pPr>
            <a:r>
              <a:rPr lang="en-US" altLang="zh-CN" sz="2000" kern="100" dirty="0">
                <a:latin typeface="Cambria Math" panose="02040503050406030204" pitchFamily="18" charset="0"/>
                <a:ea typeface="Cambria Math" panose="02040503050406030204" pitchFamily="18" charset="0"/>
                <a:cs typeface="Times New Roman" panose="02020603050405020304" pitchFamily="18" charset="0"/>
              </a:rPr>
              <a:t>Remark: Please do remember to click the “</a:t>
            </a:r>
            <a:r>
              <a:rPr lang="en-US" altLang="zh-CN" sz="2000" b="1" kern="100" dirty="0">
                <a:latin typeface="Cambria Math" panose="02040503050406030204" pitchFamily="18" charset="0"/>
                <a:ea typeface="Cambria Math" panose="02040503050406030204" pitchFamily="18" charset="0"/>
                <a:cs typeface="Times New Roman" panose="02020603050405020304" pitchFamily="18" charset="0"/>
              </a:rPr>
              <a:t>Submit</a:t>
            </a:r>
            <a:r>
              <a:rPr lang="en-US" altLang="zh-CN" sz="2000" kern="100" dirty="0">
                <a:latin typeface="Cambria Math" panose="02040503050406030204" pitchFamily="18" charset="0"/>
                <a:ea typeface="Cambria Math" panose="02040503050406030204" pitchFamily="18" charset="0"/>
                <a:cs typeface="Times New Roman" panose="02020603050405020304" pitchFamily="18" charset="0"/>
              </a:rPr>
              <a:t>” button after you upload the file.</a:t>
            </a:r>
            <a:endParaRPr lang="zh-CN" altLang="zh-CN" sz="2000" kern="100" dirty="0">
              <a:latin typeface="Cambria Math" panose="02040503050406030204" pitchFamily="18"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5585476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4367433-79E9-8E2B-ABFE-D9C818707913}"/>
              </a:ext>
            </a:extLst>
          </p:cNvPr>
          <p:cNvSpPr txBox="1"/>
          <p:nvPr/>
        </p:nvSpPr>
        <p:spPr>
          <a:xfrm>
            <a:off x="401052" y="1029599"/>
            <a:ext cx="6628398" cy="5078313"/>
          </a:xfrm>
          <a:prstGeom prst="rect">
            <a:avLst/>
          </a:prstGeom>
          <a:noFill/>
        </p:spPr>
        <p:txBody>
          <a:bodyPr wrap="square">
            <a:spAutoFit/>
          </a:bodyPr>
          <a:lstStyle/>
          <a:p>
            <a:r>
              <a:rPr lang="en-US" altLang="zh-CN" dirty="0">
                <a:solidFill>
                  <a:srgbClr val="0D0D0D"/>
                </a:solidFill>
                <a:latin typeface="Cambria Math" panose="02040503050406030204" pitchFamily="18" charset="0"/>
                <a:ea typeface="Cambria Math" panose="02040503050406030204" pitchFamily="18" charset="0"/>
              </a:rPr>
              <a:t>TAs will grade the project according to the following schemes:</a:t>
            </a:r>
          </a:p>
          <a:p>
            <a:endParaRPr lang="en-US" altLang="zh-CN" dirty="0">
              <a:solidFill>
                <a:srgbClr val="0D0D0D"/>
              </a:solidFill>
              <a:latin typeface="Cambria Math" panose="02040503050406030204" pitchFamily="18" charset="0"/>
              <a:ea typeface="Cambria Math" panose="02040503050406030204" pitchFamily="18" charset="0"/>
            </a:endParaRPr>
          </a:p>
          <a:p>
            <a:pPr marL="800100" lvl="1" indent="-342900">
              <a:buFont typeface="+mj-lt"/>
              <a:buAutoNum type="alphaLcParenR"/>
            </a:pPr>
            <a:r>
              <a:rPr lang="en-US" altLang="zh-CN" dirty="0">
                <a:solidFill>
                  <a:srgbClr val="0D0D0D"/>
                </a:solidFill>
                <a:latin typeface="Cambria Math" panose="02040503050406030204" pitchFamily="18" charset="0"/>
                <a:ea typeface="Cambria Math" panose="02040503050406030204" pitchFamily="18" charset="0"/>
              </a:rPr>
              <a:t>System Implementation: 40%</a:t>
            </a:r>
          </a:p>
          <a:p>
            <a:pPr marL="800100" lvl="1" indent="-342900">
              <a:buFont typeface="+mj-lt"/>
              <a:buAutoNum type="alphaLcParenR"/>
            </a:pPr>
            <a:endParaRPr lang="en-US" altLang="zh-CN" dirty="0">
              <a:solidFill>
                <a:srgbClr val="0D0D0D"/>
              </a:solidFill>
              <a:latin typeface="Cambria Math" panose="02040503050406030204" pitchFamily="18" charset="0"/>
              <a:ea typeface="Cambria Math" panose="02040503050406030204" pitchFamily="18" charset="0"/>
            </a:endParaRPr>
          </a:p>
          <a:p>
            <a:pPr marL="800100" lvl="1" indent="-342900">
              <a:buFont typeface="+mj-lt"/>
              <a:buAutoNum type="alphaLcParenR"/>
            </a:pPr>
            <a:r>
              <a:rPr lang="en-US" altLang="zh-CN" dirty="0">
                <a:solidFill>
                  <a:srgbClr val="0D0D0D"/>
                </a:solidFill>
                <a:latin typeface="Cambria Math" panose="02040503050406030204" pitchFamily="18" charset="0"/>
                <a:ea typeface="Cambria Math" panose="02040503050406030204" pitchFamily="18" charset="0"/>
              </a:rPr>
              <a:t>Written Report: 20%</a:t>
            </a:r>
          </a:p>
          <a:p>
            <a:pPr marL="800100" lvl="1" indent="-342900">
              <a:buFont typeface="+mj-lt"/>
              <a:buAutoNum type="alphaLcParenR"/>
            </a:pPr>
            <a:endParaRPr lang="en-US" altLang="zh-CN" dirty="0">
              <a:solidFill>
                <a:srgbClr val="0D0D0D"/>
              </a:solidFill>
              <a:latin typeface="Cambria Math" panose="02040503050406030204" pitchFamily="18" charset="0"/>
              <a:ea typeface="Cambria Math" panose="02040503050406030204" pitchFamily="18" charset="0"/>
            </a:endParaRPr>
          </a:p>
          <a:p>
            <a:pPr marL="800100" lvl="1" indent="-342900">
              <a:buFont typeface="+mj-lt"/>
              <a:buAutoNum type="alphaLcParenR"/>
            </a:pPr>
            <a:r>
              <a:rPr lang="en-US" altLang="zh-CN" dirty="0">
                <a:solidFill>
                  <a:srgbClr val="0D0D0D"/>
                </a:solidFill>
                <a:latin typeface="Cambria Math" panose="02040503050406030204" pitchFamily="18" charset="0"/>
                <a:ea typeface="Cambria Math" panose="02040503050406030204" pitchFamily="18" charset="0"/>
              </a:rPr>
              <a:t>Demo Video: 20%</a:t>
            </a:r>
          </a:p>
          <a:p>
            <a:pPr marL="800100" lvl="1" indent="-342900">
              <a:buFont typeface="+mj-lt"/>
              <a:buAutoNum type="alphaLcParenR"/>
            </a:pPr>
            <a:endParaRPr lang="en-US" altLang="zh-CN" dirty="0">
              <a:solidFill>
                <a:srgbClr val="0D0D0D"/>
              </a:solidFill>
              <a:latin typeface="Cambria Math" panose="02040503050406030204" pitchFamily="18" charset="0"/>
              <a:ea typeface="Cambria Math" panose="02040503050406030204" pitchFamily="18" charset="0"/>
            </a:endParaRPr>
          </a:p>
          <a:p>
            <a:pPr marL="800100" lvl="1" indent="-342900">
              <a:buFont typeface="+mj-lt"/>
              <a:buAutoNum type="alphaLcParenR"/>
            </a:pPr>
            <a:r>
              <a:rPr lang="en-US" altLang="zh-CN" dirty="0">
                <a:solidFill>
                  <a:srgbClr val="0D0D0D"/>
                </a:solidFill>
                <a:latin typeface="Cambria Math" panose="02040503050406030204" pitchFamily="18" charset="0"/>
                <a:ea typeface="Cambria Math" panose="02040503050406030204" pitchFamily="18" charset="0"/>
              </a:rPr>
              <a:t>System Performance: 20%</a:t>
            </a:r>
          </a:p>
          <a:p>
            <a:pPr marL="800100" lvl="1" indent="-342900">
              <a:buFont typeface="+mj-lt"/>
              <a:buAutoNum type="alphaLcParenR"/>
            </a:pPr>
            <a:endParaRPr lang="en-US" altLang="zh-CN" dirty="0">
              <a:solidFill>
                <a:srgbClr val="0D0D0D"/>
              </a:solidFill>
              <a:latin typeface="Cambria Math" panose="02040503050406030204" pitchFamily="18" charset="0"/>
              <a:ea typeface="Cambria Math" panose="02040503050406030204" pitchFamily="18" charset="0"/>
            </a:endParaRPr>
          </a:p>
          <a:p>
            <a:pPr marL="800100" lvl="1" indent="-342900">
              <a:buFont typeface="+mj-lt"/>
              <a:buAutoNum type="alphaLcParenR"/>
            </a:pPr>
            <a:endParaRPr lang="en-US" altLang="zh-CN" dirty="0">
              <a:solidFill>
                <a:srgbClr val="0D0D0D"/>
              </a:solidFill>
              <a:latin typeface="Cambria Math" panose="02040503050406030204" pitchFamily="18" charset="0"/>
              <a:ea typeface="Cambria Math" panose="02040503050406030204" pitchFamily="18" charset="0"/>
            </a:endParaRPr>
          </a:p>
          <a:p>
            <a:r>
              <a:rPr lang="en-US" altLang="zh-CN" dirty="0">
                <a:solidFill>
                  <a:srgbClr val="0D0D0D"/>
                </a:solidFill>
                <a:latin typeface="Cambria Math" panose="02040503050406030204" pitchFamily="18" charset="0"/>
                <a:ea typeface="Cambria Math" panose="02040503050406030204" pitchFamily="18" charset="0"/>
              </a:rPr>
              <a:t>The TA will compare your provided </a:t>
            </a:r>
            <a:r>
              <a:rPr lang="en-US" altLang="zh-CN" b="1" dirty="0" err="1">
                <a:solidFill>
                  <a:srgbClr val="0D0D0D"/>
                </a:solidFill>
                <a:latin typeface="Cambria Math" panose="02040503050406030204" pitchFamily="18" charset="0"/>
                <a:ea typeface="Cambria Math" panose="02040503050406030204" pitchFamily="18" charset="0"/>
              </a:rPr>
              <a:t>test_predict.jsonl</a:t>
            </a:r>
            <a:r>
              <a:rPr lang="en-US" altLang="zh-CN" b="1" dirty="0">
                <a:solidFill>
                  <a:srgbClr val="0D0D0D"/>
                </a:solidFill>
                <a:latin typeface="Cambria Math" panose="02040503050406030204" pitchFamily="18" charset="0"/>
                <a:ea typeface="Cambria Math" panose="02040503050406030204" pitchFamily="18" charset="0"/>
              </a:rPr>
              <a:t> </a:t>
            </a:r>
            <a:r>
              <a:rPr lang="en-US" altLang="zh-CN" dirty="0">
                <a:solidFill>
                  <a:srgbClr val="0D0D0D"/>
                </a:solidFill>
                <a:latin typeface="Cambria Math" panose="02040503050406030204" pitchFamily="18" charset="0"/>
                <a:ea typeface="Cambria Math" panose="02040503050406030204" pitchFamily="18" charset="0"/>
              </a:rPr>
              <a:t>file with the standard answers in </a:t>
            </a:r>
            <a:r>
              <a:rPr lang="en-US" altLang="zh-CN" dirty="0" err="1">
                <a:solidFill>
                  <a:srgbClr val="0D0D0D"/>
                </a:solidFill>
                <a:latin typeface="Cambria Math" panose="02040503050406030204" pitchFamily="18" charset="0"/>
                <a:ea typeface="Cambria Math" panose="02040503050406030204" pitchFamily="18" charset="0"/>
              </a:rPr>
              <a:t>test_ground_truth.jsonl</a:t>
            </a:r>
            <a:r>
              <a:rPr lang="en-US" altLang="zh-CN" dirty="0">
                <a:solidFill>
                  <a:srgbClr val="0D0D0D"/>
                </a:solidFill>
                <a:latin typeface="Cambria Math" panose="02040503050406030204" pitchFamily="18" charset="0"/>
                <a:ea typeface="Cambria Math" panose="02040503050406030204" pitchFamily="18" charset="0"/>
              </a:rPr>
              <a:t> (which is not publicly available) to calculate your system's ranking among all groups. The ranking will be determined based on both answer generation and retrieval performance, with each component contributing 50% to the final score. The final score will be assigned based on your ranking as follows:</a:t>
            </a:r>
          </a:p>
        </p:txBody>
      </p:sp>
      <p:sp>
        <p:nvSpPr>
          <p:cNvPr id="3" name="文本框 2">
            <a:extLst>
              <a:ext uri="{FF2B5EF4-FFF2-40B4-BE49-F238E27FC236}">
                <a16:creationId xmlns:a16="http://schemas.microsoft.com/office/drawing/2014/main" id="{52B1A692-D815-1A4F-DBB1-7C270E13ECAB}"/>
              </a:ext>
            </a:extLst>
          </p:cNvPr>
          <p:cNvSpPr txBox="1"/>
          <p:nvPr/>
        </p:nvSpPr>
        <p:spPr>
          <a:xfrm>
            <a:off x="401052" y="245979"/>
            <a:ext cx="2268121" cy="461665"/>
          </a:xfrm>
          <a:prstGeom prst="rect">
            <a:avLst/>
          </a:prstGeom>
          <a:noFill/>
        </p:spPr>
        <p:txBody>
          <a:bodyPr wrap="none" rtlCol="0">
            <a:spAutoFit/>
          </a:bodyPr>
          <a:lstStyle/>
          <a:p>
            <a:r>
              <a:rPr lang="en-US" altLang="zh-CN" sz="2400" b="1" dirty="0">
                <a:latin typeface="Cambria Math" panose="02040503050406030204" pitchFamily="18" charset="0"/>
                <a:ea typeface="Cambria Math" panose="02040503050406030204" pitchFamily="18" charset="0"/>
              </a:rPr>
              <a:t>Grading Scheme</a:t>
            </a:r>
          </a:p>
        </p:txBody>
      </p:sp>
      <p:sp>
        <p:nvSpPr>
          <p:cNvPr id="8" name="文本框 7">
            <a:extLst>
              <a:ext uri="{FF2B5EF4-FFF2-40B4-BE49-F238E27FC236}">
                <a16:creationId xmlns:a16="http://schemas.microsoft.com/office/drawing/2014/main" id="{FC352BE1-3107-9B0B-6916-A10E7EB94EB9}"/>
              </a:ext>
            </a:extLst>
          </p:cNvPr>
          <p:cNvSpPr txBox="1"/>
          <p:nvPr/>
        </p:nvSpPr>
        <p:spPr>
          <a:xfrm>
            <a:off x="7248526" y="1722095"/>
            <a:ext cx="4762500" cy="3693319"/>
          </a:xfrm>
          <a:prstGeom prst="rect">
            <a:avLst/>
          </a:prstGeom>
          <a:noFill/>
        </p:spPr>
        <p:txBody>
          <a:bodyPr wrap="square">
            <a:spAutoFit/>
          </a:bodyPr>
          <a:lstStyle/>
          <a:p>
            <a:pPr marL="285750" indent="-285750">
              <a:buFont typeface="Arial" panose="020B0604020202020204" pitchFamily="34" charset="0"/>
              <a:buChar char="•"/>
            </a:pPr>
            <a:r>
              <a:rPr lang="en-US" altLang="zh-CN" dirty="0">
                <a:latin typeface="Cambria Math" panose="02040503050406030204" pitchFamily="18" charset="0"/>
                <a:ea typeface="Cambria Math" panose="02040503050406030204" pitchFamily="18" charset="0"/>
              </a:rPr>
              <a:t>Top 20% (including the 20%): Full score (100%).</a:t>
            </a:r>
          </a:p>
          <a:p>
            <a:pPr marL="285750" indent="-285750">
              <a:buFont typeface="Arial" panose="020B0604020202020204" pitchFamily="34" charset="0"/>
              <a:buChar char="•"/>
            </a:pPr>
            <a:r>
              <a:rPr lang="en-US" altLang="zh-CN" dirty="0">
                <a:latin typeface="Cambria Math" panose="02040503050406030204" pitchFamily="18" charset="0"/>
                <a:ea typeface="Cambria Math" panose="02040503050406030204" pitchFamily="18" charset="0"/>
              </a:rPr>
              <a:t>Rank 20% to 40% (including the 40%): 3/4 of the total score.</a:t>
            </a:r>
          </a:p>
          <a:p>
            <a:pPr marL="285750" indent="-285750">
              <a:buFont typeface="Arial" panose="020B0604020202020204" pitchFamily="34" charset="0"/>
              <a:buChar char="•"/>
            </a:pPr>
            <a:r>
              <a:rPr lang="en-US" altLang="zh-CN" dirty="0">
                <a:latin typeface="Cambria Math" panose="02040503050406030204" pitchFamily="18" charset="0"/>
                <a:ea typeface="Cambria Math" panose="02040503050406030204" pitchFamily="18" charset="0"/>
              </a:rPr>
              <a:t>Rank 40% to 90% (including the 90%): 1/2 of the total score.</a:t>
            </a:r>
          </a:p>
          <a:p>
            <a:pPr marL="285750" indent="-285750">
              <a:buFont typeface="Arial" panose="020B0604020202020204" pitchFamily="34" charset="0"/>
              <a:buChar char="•"/>
            </a:pPr>
            <a:r>
              <a:rPr lang="en-US" altLang="zh-CN" dirty="0">
                <a:latin typeface="Cambria Math" panose="02040503050406030204" pitchFamily="18" charset="0"/>
                <a:ea typeface="Cambria Math" panose="02040503050406030204" pitchFamily="18" charset="0"/>
              </a:rPr>
              <a:t>Rank below 90%: 1/4 of the total score.</a:t>
            </a:r>
          </a:p>
          <a:p>
            <a:pPr marL="285750" indent="-285750">
              <a:buFont typeface="Arial" panose="020B0604020202020204" pitchFamily="34" charset="0"/>
              <a:buChar char="•"/>
            </a:pPr>
            <a:r>
              <a:rPr lang="en-US" altLang="zh-CN" dirty="0">
                <a:latin typeface="Cambria Math" panose="02040503050406030204" pitchFamily="18" charset="0"/>
                <a:ea typeface="Cambria Math" panose="02040503050406030204" pitchFamily="18" charset="0"/>
              </a:rPr>
              <a:t>Blank submissions will not receive any score.</a:t>
            </a:r>
          </a:p>
          <a:p>
            <a:pPr marL="285750" indent="-285750">
              <a:buFont typeface="Arial" panose="020B0604020202020204" pitchFamily="34" charset="0"/>
              <a:buChar char="•"/>
            </a:pPr>
            <a:endParaRPr lang="en-US" altLang="zh-CN" dirty="0">
              <a:latin typeface="Cambria Math" panose="02040503050406030204" pitchFamily="18" charset="0"/>
              <a:ea typeface="Cambria Math" panose="02040503050406030204" pitchFamily="18" charset="0"/>
            </a:endParaRPr>
          </a:p>
          <a:p>
            <a:r>
              <a:rPr lang="en-US" altLang="zh-CN" dirty="0">
                <a:latin typeface="Cambria Math" panose="02040503050406030204" pitchFamily="18" charset="0"/>
                <a:ea typeface="Cambria Math" panose="02040503050406030204" pitchFamily="18" charset="0"/>
              </a:rPr>
              <a:t>Assuming the total number of groups is 40, and your system's overall ranking is 16, you can earn 20 * 3/4 = 15 points in this part.</a:t>
            </a:r>
          </a:p>
        </p:txBody>
      </p:sp>
      <p:sp>
        <p:nvSpPr>
          <p:cNvPr id="12" name="文本框 11">
            <a:extLst>
              <a:ext uri="{FF2B5EF4-FFF2-40B4-BE49-F238E27FC236}">
                <a16:creationId xmlns:a16="http://schemas.microsoft.com/office/drawing/2014/main" id="{8B640265-646C-A086-776F-8A59BCA617C4}"/>
              </a:ext>
            </a:extLst>
          </p:cNvPr>
          <p:cNvSpPr txBox="1"/>
          <p:nvPr/>
        </p:nvSpPr>
        <p:spPr>
          <a:xfrm>
            <a:off x="1819776" y="6282460"/>
            <a:ext cx="10048374" cy="369332"/>
          </a:xfrm>
          <a:prstGeom prst="rect">
            <a:avLst/>
          </a:prstGeom>
          <a:noFill/>
        </p:spPr>
        <p:txBody>
          <a:bodyPr wrap="square">
            <a:spAutoFit/>
          </a:bodyPr>
          <a:lstStyle/>
          <a:p>
            <a:r>
              <a:rPr lang="en-US" altLang="zh-CN" dirty="0">
                <a:latin typeface="Cambria Math" panose="02040503050406030204" pitchFamily="18" charset="0"/>
                <a:ea typeface="Cambria Math" panose="02040503050406030204" pitchFamily="18" charset="0"/>
              </a:rPr>
              <a:t>Note that we will assess your system implementation based on the written report and the code.</a:t>
            </a:r>
            <a:endParaRPr lang="zh-CN" altLang="en-US" dirty="0">
              <a:latin typeface="Cambria Math" panose="02040503050406030204" pitchFamily="18" charset="0"/>
            </a:endParaRPr>
          </a:p>
        </p:txBody>
      </p:sp>
    </p:spTree>
    <p:extLst>
      <p:ext uri="{BB962C8B-B14F-4D97-AF65-F5344CB8AC3E}">
        <p14:creationId xmlns:p14="http://schemas.microsoft.com/office/powerpoint/2010/main" val="21174876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4367433-79E9-8E2B-ABFE-D9C818707913}"/>
              </a:ext>
            </a:extLst>
          </p:cNvPr>
          <p:cNvSpPr txBox="1"/>
          <p:nvPr/>
        </p:nvSpPr>
        <p:spPr>
          <a:xfrm>
            <a:off x="401052" y="1029599"/>
            <a:ext cx="8571498" cy="923330"/>
          </a:xfrm>
          <a:prstGeom prst="rect">
            <a:avLst/>
          </a:prstGeom>
          <a:noFill/>
        </p:spPr>
        <p:txBody>
          <a:bodyPr wrap="square">
            <a:spAutoFit/>
          </a:bodyPr>
          <a:lstStyle/>
          <a:p>
            <a:r>
              <a:rPr lang="en-US" altLang="zh-CN" b="1" dirty="0">
                <a:solidFill>
                  <a:srgbClr val="FF0000"/>
                </a:solidFill>
                <a:latin typeface="Cambria Math" panose="02040503050406030204" pitchFamily="18" charset="0"/>
                <a:ea typeface="Cambria Math" panose="02040503050406030204" pitchFamily="18" charset="0"/>
              </a:rPr>
              <a:t>April 20, 2025 (Sunday, 23:59)!!!</a:t>
            </a:r>
          </a:p>
          <a:p>
            <a:endParaRPr lang="en-US" altLang="zh-CN" b="1" dirty="0">
              <a:solidFill>
                <a:srgbClr val="FF0000"/>
              </a:solidFill>
              <a:latin typeface="Cambria Math" panose="02040503050406030204" pitchFamily="18" charset="0"/>
              <a:ea typeface="Cambria Math" panose="02040503050406030204" pitchFamily="18" charset="0"/>
            </a:endParaRPr>
          </a:p>
          <a:p>
            <a:r>
              <a:rPr lang="en-US" altLang="zh-CN" b="1" dirty="0">
                <a:solidFill>
                  <a:srgbClr val="FF0000"/>
                </a:solidFill>
                <a:latin typeface="Cambria Math" panose="02040503050406030204" pitchFamily="18" charset="0"/>
                <a:ea typeface="Cambria Math" panose="02040503050406030204" pitchFamily="18" charset="0"/>
              </a:rPr>
              <a:t>Please submit your document before the deadline, or points will be deducted!!!</a:t>
            </a:r>
          </a:p>
        </p:txBody>
      </p:sp>
      <p:sp>
        <p:nvSpPr>
          <p:cNvPr id="3" name="文本框 2">
            <a:extLst>
              <a:ext uri="{FF2B5EF4-FFF2-40B4-BE49-F238E27FC236}">
                <a16:creationId xmlns:a16="http://schemas.microsoft.com/office/drawing/2014/main" id="{52B1A692-D815-1A4F-DBB1-7C270E13ECAB}"/>
              </a:ext>
            </a:extLst>
          </p:cNvPr>
          <p:cNvSpPr txBox="1"/>
          <p:nvPr/>
        </p:nvSpPr>
        <p:spPr>
          <a:xfrm>
            <a:off x="401052" y="245979"/>
            <a:ext cx="1361783" cy="461665"/>
          </a:xfrm>
          <a:prstGeom prst="rect">
            <a:avLst/>
          </a:prstGeom>
          <a:noFill/>
        </p:spPr>
        <p:txBody>
          <a:bodyPr wrap="none" rtlCol="0">
            <a:spAutoFit/>
          </a:bodyPr>
          <a:lstStyle/>
          <a:p>
            <a:r>
              <a:rPr lang="en-US" altLang="zh-CN" sz="2400" b="1" dirty="0">
                <a:solidFill>
                  <a:srgbClr val="FF0000"/>
                </a:solidFill>
                <a:latin typeface="Cambria Math" panose="02040503050406030204" pitchFamily="18" charset="0"/>
                <a:ea typeface="Cambria Math" panose="02040503050406030204" pitchFamily="18" charset="0"/>
              </a:rPr>
              <a:t>Due Date</a:t>
            </a:r>
          </a:p>
        </p:txBody>
      </p:sp>
      <p:sp>
        <p:nvSpPr>
          <p:cNvPr id="6" name="文本框 5">
            <a:extLst>
              <a:ext uri="{FF2B5EF4-FFF2-40B4-BE49-F238E27FC236}">
                <a16:creationId xmlns:a16="http://schemas.microsoft.com/office/drawing/2014/main" id="{903EDEF7-BAFA-47B9-D3E8-B03100043F4D}"/>
              </a:ext>
            </a:extLst>
          </p:cNvPr>
          <p:cNvSpPr txBox="1"/>
          <p:nvPr/>
        </p:nvSpPr>
        <p:spPr>
          <a:xfrm>
            <a:off x="401052" y="2967335"/>
            <a:ext cx="10876548" cy="3139321"/>
          </a:xfrm>
          <a:prstGeom prst="rect">
            <a:avLst/>
          </a:prstGeom>
          <a:noFill/>
        </p:spPr>
        <p:txBody>
          <a:bodyPr wrap="square">
            <a:spAutoFit/>
          </a:bodyPr>
          <a:lstStyle/>
          <a:p>
            <a:r>
              <a:rPr lang="en-US" altLang="zh-CN" dirty="0">
                <a:latin typeface="Cambria Math" panose="02040503050406030204" pitchFamily="18" charset="0"/>
                <a:ea typeface="Cambria Math" panose="02040503050406030204" pitchFamily="18" charset="0"/>
              </a:rPr>
              <a:t>Others:</a:t>
            </a:r>
          </a:p>
          <a:p>
            <a:pPr marL="342900" indent="-342900">
              <a:buFont typeface="+mj-lt"/>
              <a:buAutoNum type="arabicPeriod"/>
            </a:pPr>
            <a:r>
              <a:rPr lang="en-US" altLang="zh-CN" dirty="0">
                <a:latin typeface="Cambria Math" panose="02040503050406030204" pitchFamily="18" charset="0"/>
                <a:ea typeface="Cambria Math" panose="02040503050406030204" pitchFamily="18" charset="0"/>
              </a:rPr>
              <a:t>The project encourages </a:t>
            </a:r>
            <a:r>
              <a:rPr lang="en-US" altLang="zh-CN" b="1" dirty="0">
                <a:latin typeface="Cambria Math" panose="02040503050406030204" pitchFamily="18" charset="0"/>
                <a:ea typeface="Cambria Math" panose="02040503050406030204" pitchFamily="18" charset="0"/>
              </a:rPr>
              <a:t>team collaboration</a:t>
            </a:r>
            <a:r>
              <a:rPr lang="en-US" altLang="zh-CN" dirty="0">
                <a:latin typeface="Cambria Math" panose="02040503050406030204" pitchFamily="18" charset="0"/>
                <a:ea typeface="Cambria Math" panose="02040503050406030204" pitchFamily="18" charset="0"/>
              </a:rPr>
              <a:t>, which means that even if you complete it individually, you will not receive a "solo completion" reward. You will only be graded based on the criteria outlined in the Grading Scheme.</a:t>
            </a:r>
          </a:p>
          <a:p>
            <a:pPr marL="342900" indent="-342900">
              <a:buFont typeface="+mj-lt"/>
              <a:buAutoNum type="arabicPeriod"/>
            </a:pPr>
            <a:endParaRPr lang="en-US" altLang="zh-CN" dirty="0">
              <a:latin typeface="Cambria Math" panose="02040503050406030204" pitchFamily="18" charset="0"/>
              <a:ea typeface="Cambria Math" panose="02040503050406030204" pitchFamily="18" charset="0"/>
            </a:endParaRPr>
          </a:p>
          <a:p>
            <a:pPr marL="342900" indent="-342900">
              <a:buFont typeface="+mj-lt"/>
              <a:buAutoNum type="arabicPeriod"/>
            </a:pPr>
            <a:r>
              <a:rPr lang="en-US" altLang="zh-CN" dirty="0">
                <a:latin typeface="Cambria Math" panose="02040503050406030204" pitchFamily="18" charset="0"/>
                <a:ea typeface="Cambria Math" panose="02040503050406030204" pitchFamily="18" charset="0"/>
              </a:rPr>
              <a:t>Please clearly specify the proportion of each team member's contribution in the report. If the contributions are highly imbalanced, an official report must be provided to explain why the contributions are so uneven. Please note that such imbalances may affect the final evaluation and scoring.</a:t>
            </a:r>
          </a:p>
          <a:p>
            <a:pPr marL="342900" indent="-342900">
              <a:buFont typeface="+mj-lt"/>
              <a:buAutoNum type="arabicPeriod"/>
            </a:pPr>
            <a:endParaRPr lang="en-US" altLang="zh-CN" dirty="0">
              <a:latin typeface="Cambria Math" panose="02040503050406030204" pitchFamily="18" charset="0"/>
              <a:ea typeface="Cambria Math" panose="02040503050406030204" pitchFamily="18" charset="0"/>
            </a:endParaRPr>
          </a:p>
          <a:p>
            <a:pPr marL="342900" indent="-342900">
              <a:buFont typeface="+mj-lt"/>
              <a:buAutoNum type="arabicPeriod"/>
            </a:pPr>
            <a:r>
              <a:rPr lang="en-US" altLang="zh-CN" dirty="0">
                <a:latin typeface="Cambria Math" panose="02040503050406030204" pitchFamily="18" charset="0"/>
                <a:ea typeface="Cambria Math" panose="02040503050406030204" pitchFamily="18" charset="0"/>
              </a:rPr>
              <a:t>At the end of the report, please include an </a:t>
            </a:r>
            <a:r>
              <a:rPr lang="en-US" altLang="zh-CN" b="1" dirty="0">
                <a:latin typeface="Cambria Math" panose="02040503050406030204" pitchFamily="18" charset="0"/>
                <a:ea typeface="Cambria Math" panose="02040503050406030204" pitchFamily="18" charset="0"/>
              </a:rPr>
              <a:t>electronic signature </a:t>
            </a:r>
            <a:r>
              <a:rPr lang="en-US" altLang="zh-CN" dirty="0">
                <a:latin typeface="Cambria Math" panose="02040503050406030204" pitchFamily="18" charset="0"/>
                <a:ea typeface="Cambria Math" panose="02040503050406030204" pitchFamily="18" charset="0"/>
              </a:rPr>
              <a:t>to confirm that the report is completed accurately and truthfully.</a:t>
            </a:r>
          </a:p>
        </p:txBody>
      </p:sp>
    </p:spTree>
    <p:extLst>
      <p:ext uri="{BB962C8B-B14F-4D97-AF65-F5344CB8AC3E}">
        <p14:creationId xmlns:p14="http://schemas.microsoft.com/office/powerpoint/2010/main" val="31675567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9CB24D4-8F3C-43E9-B4C4-CB75B47CDC52}"/>
              </a:ext>
            </a:extLst>
          </p:cNvPr>
          <p:cNvSpPr>
            <a:spLocks noGrp="1"/>
          </p:cNvSpPr>
          <p:nvPr>
            <p:ph type="sldNum" sz="quarter" idx="12"/>
          </p:nvPr>
        </p:nvSpPr>
        <p:spPr/>
        <p:txBody>
          <a:bodyPr/>
          <a:lstStyle/>
          <a:p>
            <a:fld id="{2FEC4A4A-9C66-4F3F-B94E-BBB6A6422AA9}" type="slidenum">
              <a:rPr lang="en-US" smtClean="0"/>
              <a:t>49</a:t>
            </a:fld>
            <a:endParaRPr lang="en-US"/>
          </a:p>
        </p:txBody>
      </p:sp>
      <p:pic>
        <p:nvPicPr>
          <p:cNvPr id="7170" name="Picture 2" descr="Say thank you to someone at Companies House - GOV.UK">
            <a:extLst>
              <a:ext uri="{FF2B5EF4-FFF2-40B4-BE49-F238E27FC236}">
                <a16:creationId xmlns:a16="http://schemas.microsoft.com/office/drawing/2014/main" id="{7A3EB56C-0780-41CB-B075-AA0AF504EF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1" y="748393"/>
            <a:ext cx="8003720" cy="533581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0216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C23E757-044C-BBD2-A3CF-EF3EA9CD4019}"/>
              </a:ext>
            </a:extLst>
          </p:cNvPr>
          <p:cNvSpPr txBox="1"/>
          <p:nvPr/>
        </p:nvSpPr>
        <p:spPr>
          <a:xfrm>
            <a:off x="250278" y="1783205"/>
            <a:ext cx="5683797" cy="2246769"/>
          </a:xfrm>
          <a:prstGeom prst="rect">
            <a:avLst/>
          </a:prstGeom>
          <a:noFill/>
        </p:spPr>
        <p:txBody>
          <a:bodyPr wrap="square">
            <a:spAutoFit/>
          </a:bodyPr>
          <a:lstStyle/>
          <a:p>
            <a:r>
              <a:rPr lang="en-US" altLang="zh-CN" sz="2000" b="1" dirty="0">
                <a:latin typeface="Cambria Math" panose="02040503050406030204" pitchFamily="18" charset="0"/>
                <a:ea typeface="Cambria Math" panose="02040503050406030204" pitchFamily="18" charset="0"/>
              </a:rPr>
              <a:t>What is Knowledge Base (KB)?</a:t>
            </a:r>
          </a:p>
          <a:p>
            <a:pPr marL="342900" indent="-342900">
              <a:buFont typeface="Arial" panose="020B0604020202020204" pitchFamily="34" charset="0"/>
              <a:buChar char="•"/>
            </a:pPr>
            <a:r>
              <a:rPr lang="en-US" altLang="zh-CN" sz="2000" dirty="0">
                <a:latin typeface="Cambria Math" panose="02040503050406030204" pitchFamily="18" charset="0"/>
                <a:ea typeface="Cambria Math" panose="02040503050406030204" pitchFamily="18" charset="0"/>
              </a:rPr>
              <a:t>A structured collection of factual information.</a:t>
            </a:r>
          </a:p>
          <a:p>
            <a:pPr marL="342900" indent="-342900">
              <a:buFont typeface="Arial" panose="020B0604020202020204" pitchFamily="34" charset="0"/>
              <a:buChar char="•"/>
            </a:pPr>
            <a:r>
              <a:rPr lang="en-US" altLang="zh-CN" sz="2000" dirty="0">
                <a:latin typeface="Cambria Math" panose="02040503050406030204" pitchFamily="18" charset="0"/>
                <a:ea typeface="Cambria Math" panose="02040503050406030204" pitchFamily="18" charset="0"/>
              </a:rPr>
              <a:t>Composed of entities, relations, and facts.</a:t>
            </a:r>
          </a:p>
          <a:p>
            <a:pPr marL="342900" indent="-342900">
              <a:buFont typeface="Arial" panose="020B0604020202020204" pitchFamily="34" charset="0"/>
              <a:buChar char="•"/>
            </a:pPr>
            <a:r>
              <a:rPr lang="en-US" altLang="zh-CN" sz="2000" dirty="0">
                <a:latin typeface="Cambria Math" panose="02040503050406030204" pitchFamily="18" charset="0"/>
                <a:ea typeface="Cambria Math" panose="02040503050406030204" pitchFamily="18" charset="0"/>
              </a:rPr>
              <a:t>Commonly used for question answering tasks.</a:t>
            </a:r>
          </a:p>
          <a:p>
            <a:pPr marL="342900" indent="-342900">
              <a:buFont typeface="Arial" panose="020B0604020202020204" pitchFamily="34" charset="0"/>
              <a:buChar char="•"/>
            </a:pPr>
            <a:endParaRPr lang="en-US" altLang="zh-CN" sz="2000" dirty="0">
              <a:latin typeface="Cambria Math" panose="02040503050406030204" pitchFamily="18" charset="0"/>
              <a:ea typeface="Cambria Math" panose="02040503050406030204" pitchFamily="18" charset="0"/>
            </a:endParaRPr>
          </a:p>
          <a:p>
            <a:pPr marL="342900" indent="-342900">
              <a:buFont typeface="Arial" panose="020B0604020202020204" pitchFamily="34" charset="0"/>
              <a:buChar char="•"/>
            </a:pPr>
            <a:endParaRPr lang="en-US" altLang="zh-CN" sz="2000" dirty="0">
              <a:latin typeface="Cambria Math" panose="02040503050406030204" pitchFamily="18" charset="0"/>
              <a:ea typeface="Cambria Math" panose="02040503050406030204" pitchFamily="18" charset="0"/>
            </a:endParaRPr>
          </a:p>
          <a:p>
            <a:endParaRPr lang="en-US" altLang="zh-CN" sz="2000" dirty="0">
              <a:latin typeface="Cambria Math" panose="02040503050406030204" pitchFamily="18" charset="0"/>
              <a:ea typeface="Cambria Math" panose="02040503050406030204" pitchFamily="18" charset="0"/>
            </a:endParaRPr>
          </a:p>
        </p:txBody>
      </p:sp>
      <p:sp>
        <p:nvSpPr>
          <p:cNvPr id="6" name="文本框 5">
            <a:extLst>
              <a:ext uri="{FF2B5EF4-FFF2-40B4-BE49-F238E27FC236}">
                <a16:creationId xmlns:a16="http://schemas.microsoft.com/office/drawing/2014/main" id="{7CEFC82D-3941-1B65-539B-0D828ABD4D05}"/>
              </a:ext>
            </a:extLst>
          </p:cNvPr>
          <p:cNvSpPr txBox="1"/>
          <p:nvPr/>
        </p:nvSpPr>
        <p:spPr>
          <a:xfrm>
            <a:off x="472966" y="520262"/>
            <a:ext cx="4982198" cy="461665"/>
          </a:xfrm>
          <a:prstGeom prst="rect">
            <a:avLst/>
          </a:prstGeom>
          <a:noFill/>
        </p:spPr>
        <p:txBody>
          <a:bodyPr wrap="none" rtlCol="0">
            <a:spAutoFit/>
          </a:bodyPr>
          <a:lstStyle/>
          <a:p>
            <a:r>
              <a:rPr lang="en-US" altLang="zh-CN" sz="2400" b="1" dirty="0">
                <a:latin typeface="Cambria Math" panose="02040503050406030204" pitchFamily="18" charset="0"/>
                <a:ea typeface="Cambria Math" panose="02040503050406030204" pitchFamily="18" charset="0"/>
              </a:rPr>
              <a:t>Knowledge Base Question Answering</a:t>
            </a:r>
          </a:p>
        </p:txBody>
      </p:sp>
      <p:pic>
        <p:nvPicPr>
          <p:cNvPr id="19" name="Picture 2" descr="Introduction to Question Answering over Knowledge Graphs – Let the Machines  Learn">
            <a:extLst>
              <a:ext uri="{FF2B5EF4-FFF2-40B4-BE49-F238E27FC236}">
                <a16:creationId xmlns:a16="http://schemas.microsoft.com/office/drawing/2014/main" id="{988ACBDB-6710-3158-1ED2-DA47AD852A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9047" y="1783205"/>
            <a:ext cx="6162675" cy="3466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2740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C23E757-044C-BBD2-A3CF-EF3EA9CD4019}"/>
              </a:ext>
            </a:extLst>
          </p:cNvPr>
          <p:cNvSpPr txBox="1"/>
          <p:nvPr/>
        </p:nvSpPr>
        <p:spPr>
          <a:xfrm>
            <a:off x="250278" y="1783205"/>
            <a:ext cx="10609522" cy="1015663"/>
          </a:xfrm>
          <a:prstGeom prst="rect">
            <a:avLst/>
          </a:prstGeom>
          <a:noFill/>
        </p:spPr>
        <p:txBody>
          <a:bodyPr wrap="square">
            <a:spAutoFit/>
          </a:bodyPr>
          <a:lstStyle/>
          <a:p>
            <a:r>
              <a:rPr lang="en-US" altLang="zh-CN" sz="2000" b="1" dirty="0">
                <a:latin typeface="Cambria Math" panose="02040503050406030204" pitchFamily="18" charset="0"/>
                <a:ea typeface="Cambria Math" panose="02040503050406030204" pitchFamily="18" charset="0"/>
              </a:rPr>
              <a:t>KBQA Overview</a:t>
            </a:r>
          </a:p>
          <a:p>
            <a:pPr marL="342900" indent="-342900">
              <a:buFont typeface="Arial" panose="020B0604020202020204" pitchFamily="34" charset="0"/>
              <a:buChar char="•"/>
            </a:pPr>
            <a:r>
              <a:rPr lang="en-US" altLang="zh-CN" sz="2000" dirty="0">
                <a:latin typeface="Cambria Math" panose="02040503050406030204" pitchFamily="18" charset="0"/>
                <a:ea typeface="Cambria Math" panose="02040503050406030204" pitchFamily="18" charset="0"/>
              </a:rPr>
              <a:t>A knowledge base QA (KBQA) system answers a natural language question by mapping it to a query over a structured knowledge base.</a:t>
            </a:r>
          </a:p>
        </p:txBody>
      </p:sp>
      <p:sp>
        <p:nvSpPr>
          <p:cNvPr id="6" name="文本框 5">
            <a:extLst>
              <a:ext uri="{FF2B5EF4-FFF2-40B4-BE49-F238E27FC236}">
                <a16:creationId xmlns:a16="http://schemas.microsoft.com/office/drawing/2014/main" id="{7CEFC82D-3941-1B65-539B-0D828ABD4D05}"/>
              </a:ext>
            </a:extLst>
          </p:cNvPr>
          <p:cNvSpPr txBox="1"/>
          <p:nvPr/>
        </p:nvSpPr>
        <p:spPr>
          <a:xfrm>
            <a:off x="472966" y="520262"/>
            <a:ext cx="4982198" cy="461665"/>
          </a:xfrm>
          <a:prstGeom prst="rect">
            <a:avLst/>
          </a:prstGeom>
          <a:noFill/>
        </p:spPr>
        <p:txBody>
          <a:bodyPr wrap="none" rtlCol="0">
            <a:spAutoFit/>
          </a:bodyPr>
          <a:lstStyle/>
          <a:p>
            <a:r>
              <a:rPr lang="en-US" altLang="zh-CN" sz="2400" b="1" dirty="0">
                <a:latin typeface="Cambria Math" panose="02040503050406030204" pitchFamily="18" charset="0"/>
                <a:ea typeface="Cambria Math" panose="02040503050406030204" pitchFamily="18" charset="0"/>
              </a:rPr>
              <a:t>Knowledge Base Question Answering</a:t>
            </a:r>
          </a:p>
        </p:txBody>
      </p:sp>
      <p:sp>
        <p:nvSpPr>
          <p:cNvPr id="2" name="Rectangle 21">
            <a:extLst>
              <a:ext uri="{FF2B5EF4-FFF2-40B4-BE49-F238E27FC236}">
                <a16:creationId xmlns:a16="http://schemas.microsoft.com/office/drawing/2014/main" id="{3C5DA9CB-5EFC-A1F5-AEE9-793EA6A3359C}"/>
              </a:ext>
            </a:extLst>
          </p:cNvPr>
          <p:cNvSpPr>
            <a:spLocks noChangeArrowheads="1"/>
          </p:cNvSpPr>
          <p:nvPr/>
        </p:nvSpPr>
        <p:spPr bwMode="auto">
          <a:xfrm>
            <a:off x="5675408" y="4282815"/>
            <a:ext cx="2979057" cy="400110"/>
          </a:xfrm>
          <a:prstGeom prst="rect">
            <a:avLst/>
          </a:prstGeom>
          <a:noFill/>
          <a:ln w="9525">
            <a:noFill/>
            <a:miter lim="800000"/>
            <a:headEnd/>
            <a:tailEnd/>
          </a:ln>
        </p:spPr>
        <p:txBody>
          <a:bodyPr wrap="square">
            <a:spAutoFit/>
          </a:bodyPr>
          <a:lstStyle/>
          <a:p>
            <a:pPr algn="ctr">
              <a:spcBef>
                <a:spcPts val="1200"/>
              </a:spcBef>
              <a:defRPr/>
            </a:pPr>
            <a:r>
              <a:rPr lang="en-US" altLang="zh-CN" sz="2000" dirty="0">
                <a:latin typeface="Cambria Math" panose="02040503050406030204" pitchFamily="18" charset="0"/>
                <a:ea typeface="Cambria Math" panose="02040503050406030204" pitchFamily="18" charset="0"/>
                <a:cs typeface="Calibri" panose="020F0502020204030204" pitchFamily="34" charset="0"/>
              </a:rPr>
              <a:t>Query Formulation</a:t>
            </a:r>
            <a:endParaRPr lang="en-US" sz="2000" dirty="0">
              <a:latin typeface="Cambria Math" panose="02040503050406030204" pitchFamily="18" charset="0"/>
              <a:ea typeface="Cambria Math" panose="02040503050406030204" pitchFamily="18" charset="0"/>
              <a:cs typeface="Calibri" panose="020F0502020204030204" pitchFamily="34" charset="0"/>
            </a:endParaRPr>
          </a:p>
        </p:txBody>
      </p:sp>
      <p:sp>
        <p:nvSpPr>
          <p:cNvPr id="3" name="Rectangle 22">
            <a:extLst>
              <a:ext uri="{FF2B5EF4-FFF2-40B4-BE49-F238E27FC236}">
                <a16:creationId xmlns:a16="http://schemas.microsoft.com/office/drawing/2014/main" id="{3DBD2569-5205-3378-57E4-B2257AAD2745}"/>
              </a:ext>
            </a:extLst>
          </p:cNvPr>
          <p:cNvSpPr>
            <a:spLocks noChangeArrowheads="1"/>
          </p:cNvSpPr>
          <p:nvPr/>
        </p:nvSpPr>
        <p:spPr bwMode="auto">
          <a:xfrm>
            <a:off x="5378434" y="4841878"/>
            <a:ext cx="3634202" cy="400110"/>
          </a:xfrm>
          <a:prstGeom prst="rect">
            <a:avLst/>
          </a:prstGeom>
          <a:noFill/>
          <a:ln w="9525">
            <a:noFill/>
            <a:miter lim="800000"/>
            <a:headEnd/>
            <a:tailEnd/>
          </a:ln>
        </p:spPr>
        <p:txBody>
          <a:bodyPr wrap="square">
            <a:spAutoFit/>
          </a:bodyPr>
          <a:lstStyle/>
          <a:p>
            <a:pPr algn="ctr">
              <a:spcBef>
                <a:spcPts val="0"/>
              </a:spcBef>
              <a:defRPr/>
            </a:pPr>
            <a:r>
              <a:rPr lang="en-US" sz="2000" dirty="0">
                <a:latin typeface="Cambria Math" panose="02040503050406030204" pitchFamily="18" charset="0"/>
                <a:ea typeface="Cambria Math" panose="02040503050406030204" pitchFamily="18" charset="0"/>
                <a:cs typeface="Calibri" panose="020F0502020204030204" pitchFamily="34" charset="0"/>
              </a:rPr>
              <a:t>Answer Retrieval</a:t>
            </a:r>
          </a:p>
        </p:txBody>
      </p:sp>
      <p:grpSp>
        <p:nvGrpSpPr>
          <p:cNvPr id="4" name="Group 18">
            <a:extLst>
              <a:ext uri="{FF2B5EF4-FFF2-40B4-BE49-F238E27FC236}">
                <a16:creationId xmlns:a16="http://schemas.microsoft.com/office/drawing/2014/main" id="{2D30821F-742D-673B-398A-6B4C2147514D}"/>
              </a:ext>
            </a:extLst>
          </p:cNvPr>
          <p:cNvGrpSpPr/>
          <p:nvPr/>
        </p:nvGrpSpPr>
        <p:grpSpPr>
          <a:xfrm>
            <a:off x="1178666" y="4151467"/>
            <a:ext cx="4336309" cy="1645920"/>
            <a:chOff x="2496951" y="3580760"/>
            <a:chExt cx="4336309" cy="1645920"/>
          </a:xfrm>
        </p:grpSpPr>
        <p:sp>
          <p:nvSpPr>
            <p:cNvPr id="7" name="Rectangle 16">
              <a:extLst>
                <a:ext uri="{FF2B5EF4-FFF2-40B4-BE49-F238E27FC236}">
                  <a16:creationId xmlns:a16="http://schemas.microsoft.com/office/drawing/2014/main" id="{511026A5-8430-B8AA-8E29-5C31320A9F73}"/>
                </a:ext>
              </a:extLst>
            </p:cNvPr>
            <p:cNvSpPr>
              <a:spLocks noChangeArrowheads="1"/>
            </p:cNvSpPr>
            <p:nvPr/>
          </p:nvSpPr>
          <p:spPr bwMode="auto">
            <a:xfrm>
              <a:off x="4004170" y="3790890"/>
              <a:ext cx="1274791" cy="400110"/>
            </a:xfrm>
            <a:prstGeom prst="rect">
              <a:avLst/>
            </a:prstGeom>
            <a:noFill/>
            <a:ln w="9525">
              <a:noFill/>
              <a:miter lim="800000"/>
              <a:headEnd/>
              <a:tailEnd/>
            </a:ln>
          </p:spPr>
          <p:txBody>
            <a:bodyPr wrap="square">
              <a:spAutoFit/>
            </a:bodyPr>
            <a:lstStyle/>
            <a:p>
              <a:pPr algn="ctr">
                <a:spcBef>
                  <a:spcPts val="1200"/>
                </a:spcBef>
                <a:defRPr/>
              </a:pPr>
              <a:r>
                <a:rPr lang="en-US" sz="2000" dirty="0">
                  <a:latin typeface="Cambria Math" panose="02040503050406030204" pitchFamily="18" charset="0"/>
                  <a:ea typeface="Cambria Math" panose="02040503050406030204" pitchFamily="18" charset="0"/>
                  <a:cs typeface="Calibri" panose="020F0502020204030204" pitchFamily="34" charset="0"/>
                </a:rPr>
                <a:t>Question</a:t>
              </a:r>
            </a:p>
          </p:txBody>
        </p:sp>
        <p:sp>
          <p:nvSpPr>
            <p:cNvPr id="8" name="Rectangle 17">
              <a:extLst>
                <a:ext uri="{FF2B5EF4-FFF2-40B4-BE49-F238E27FC236}">
                  <a16:creationId xmlns:a16="http://schemas.microsoft.com/office/drawing/2014/main" id="{C70F1071-C5AC-6FF4-44A3-61B9A4F7292A}"/>
                </a:ext>
              </a:extLst>
            </p:cNvPr>
            <p:cNvSpPr>
              <a:spLocks noChangeArrowheads="1"/>
            </p:cNvSpPr>
            <p:nvPr/>
          </p:nvSpPr>
          <p:spPr bwMode="auto">
            <a:xfrm>
              <a:off x="4004170" y="4790258"/>
              <a:ext cx="1239501" cy="400110"/>
            </a:xfrm>
            <a:prstGeom prst="rect">
              <a:avLst/>
            </a:prstGeom>
            <a:noFill/>
            <a:ln w="9525">
              <a:noFill/>
              <a:miter lim="800000"/>
              <a:headEnd/>
              <a:tailEnd/>
            </a:ln>
          </p:spPr>
          <p:txBody>
            <a:bodyPr wrap="square">
              <a:spAutoFit/>
            </a:bodyPr>
            <a:lstStyle/>
            <a:p>
              <a:pPr algn="ctr">
                <a:spcBef>
                  <a:spcPts val="1200"/>
                </a:spcBef>
                <a:defRPr/>
              </a:pPr>
              <a:r>
                <a:rPr lang="en-US" sz="2000" dirty="0">
                  <a:latin typeface="Cambria Math" panose="02040503050406030204" pitchFamily="18" charset="0"/>
                  <a:ea typeface="Cambria Math" panose="02040503050406030204" pitchFamily="18" charset="0"/>
                  <a:cs typeface="Calibri" panose="020F0502020204030204" pitchFamily="34" charset="0"/>
                </a:rPr>
                <a:t>Answer</a:t>
              </a:r>
            </a:p>
          </p:txBody>
        </p:sp>
        <p:pic>
          <p:nvPicPr>
            <p:cNvPr id="9" name="Picture 5">
              <a:extLst>
                <a:ext uri="{FF2B5EF4-FFF2-40B4-BE49-F238E27FC236}">
                  <a16:creationId xmlns:a16="http://schemas.microsoft.com/office/drawing/2014/main" id="{B28AF867-5F19-5275-4B35-BBB26BF049A9}"/>
                </a:ext>
              </a:extLst>
            </p:cNvPr>
            <p:cNvPicPr>
              <a:picLocks noChangeAspect="1"/>
            </p:cNvPicPr>
            <p:nvPr/>
          </p:nvPicPr>
          <p:blipFill>
            <a:blip r:embed="rId3"/>
            <a:stretch>
              <a:fillRect/>
            </a:stretch>
          </p:blipFill>
          <p:spPr>
            <a:xfrm>
              <a:off x="2496951" y="3580760"/>
              <a:ext cx="1507218" cy="1645920"/>
            </a:xfrm>
            <a:prstGeom prst="rect">
              <a:avLst/>
            </a:prstGeom>
          </p:spPr>
        </p:pic>
        <p:cxnSp>
          <p:nvCxnSpPr>
            <p:cNvPr id="10" name="Straight Arrow Connector 10">
              <a:extLst>
                <a:ext uri="{FF2B5EF4-FFF2-40B4-BE49-F238E27FC236}">
                  <a16:creationId xmlns:a16="http://schemas.microsoft.com/office/drawing/2014/main" id="{747ED532-7056-DBA9-1C5D-507782BDF245}"/>
                </a:ext>
              </a:extLst>
            </p:cNvPr>
            <p:cNvCxnSpPr>
              <a:cxnSpLocks/>
            </p:cNvCxnSpPr>
            <p:nvPr/>
          </p:nvCxnSpPr>
          <p:spPr bwMode="auto">
            <a:xfrm>
              <a:off x="4004169" y="4191000"/>
              <a:ext cx="1397907" cy="0"/>
            </a:xfrm>
            <a:prstGeom prst="straightConnector1">
              <a:avLst/>
            </a:prstGeom>
            <a:solidFill>
              <a:schemeClr val="accent1"/>
            </a:solidFill>
            <a:ln w="38100" cap="flat" cmpd="sng" algn="ctr">
              <a:solidFill>
                <a:schemeClr val="accent5">
                  <a:lumMod val="25000"/>
                </a:schemeClr>
              </a:solidFill>
              <a:prstDash val="solid"/>
              <a:miter lim="800000"/>
              <a:headEnd type="none" w="med" len="med"/>
              <a:tailEnd type="triangle"/>
            </a:ln>
            <a:effectLst/>
          </p:spPr>
        </p:cxnSp>
        <p:cxnSp>
          <p:nvCxnSpPr>
            <p:cNvPr id="11" name="Straight Arrow Connector 11">
              <a:extLst>
                <a:ext uri="{FF2B5EF4-FFF2-40B4-BE49-F238E27FC236}">
                  <a16:creationId xmlns:a16="http://schemas.microsoft.com/office/drawing/2014/main" id="{19E05343-F266-4F5E-E7F1-57212C56466B}"/>
                </a:ext>
              </a:extLst>
            </p:cNvPr>
            <p:cNvCxnSpPr>
              <a:cxnSpLocks/>
            </p:cNvCxnSpPr>
            <p:nvPr/>
          </p:nvCxnSpPr>
          <p:spPr bwMode="auto">
            <a:xfrm>
              <a:off x="4004169" y="4800600"/>
              <a:ext cx="1397907" cy="0"/>
            </a:xfrm>
            <a:prstGeom prst="straightConnector1">
              <a:avLst/>
            </a:prstGeom>
            <a:solidFill>
              <a:schemeClr val="accent1"/>
            </a:solidFill>
            <a:ln w="38100" cap="flat" cmpd="sng" algn="ctr">
              <a:solidFill>
                <a:schemeClr val="accent5">
                  <a:lumMod val="25000"/>
                </a:schemeClr>
              </a:solidFill>
              <a:prstDash val="solid"/>
              <a:miter lim="800000"/>
              <a:headEnd type="triangle" w="med" len="med"/>
              <a:tailEnd type="none" w="med" len="med"/>
            </a:ln>
            <a:effectLst/>
          </p:spPr>
        </p:cxnSp>
        <p:pic>
          <p:nvPicPr>
            <p:cNvPr id="12" name="Picture 15">
              <a:extLst>
                <a:ext uri="{FF2B5EF4-FFF2-40B4-BE49-F238E27FC236}">
                  <a16:creationId xmlns:a16="http://schemas.microsoft.com/office/drawing/2014/main" id="{D2771E5C-3434-CC72-7702-12BED20D0CEF}"/>
                </a:ext>
              </a:extLst>
            </p:cNvPr>
            <p:cNvPicPr>
              <a:picLocks noChangeAspect="1"/>
            </p:cNvPicPr>
            <p:nvPr/>
          </p:nvPicPr>
          <p:blipFill rotWithShape="1">
            <a:blip r:embed="rId4"/>
            <a:srcRect l="31217"/>
            <a:stretch/>
          </p:blipFill>
          <p:spPr>
            <a:xfrm flipH="1">
              <a:off x="5575181" y="3712108"/>
              <a:ext cx="1258079" cy="1383223"/>
            </a:xfrm>
            <a:prstGeom prst="rect">
              <a:avLst/>
            </a:prstGeom>
          </p:spPr>
        </p:pic>
      </p:grpSp>
      <p:grpSp>
        <p:nvGrpSpPr>
          <p:cNvPr id="13" name="Group 19">
            <a:extLst>
              <a:ext uri="{FF2B5EF4-FFF2-40B4-BE49-F238E27FC236}">
                <a16:creationId xmlns:a16="http://schemas.microsoft.com/office/drawing/2014/main" id="{DAF7737D-53BC-8C2E-3C7F-DD97FC1D582B}"/>
              </a:ext>
            </a:extLst>
          </p:cNvPr>
          <p:cNvGrpSpPr/>
          <p:nvPr/>
        </p:nvGrpSpPr>
        <p:grpSpPr>
          <a:xfrm>
            <a:off x="5622186" y="3751357"/>
            <a:ext cx="5569689" cy="2147893"/>
            <a:chOff x="3324059" y="3231827"/>
            <a:chExt cx="5569689" cy="2147893"/>
          </a:xfrm>
        </p:grpSpPr>
        <p:cxnSp>
          <p:nvCxnSpPr>
            <p:cNvPr id="14" name="Straight Arrow Connector 6">
              <a:extLst>
                <a:ext uri="{FF2B5EF4-FFF2-40B4-BE49-F238E27FC236}">
                  <a16:creationId xmlns:a16="http://schemas.microsoft.com/office/drawing/2014/main" id="{D22D8569-6E3A-A378-EDDE-8BD6444D452F}"/>
                </a:ext>
              </a:extLst>
            </p:cNvPr>
            <p:cNvCxnSpPr>
              <a:cxnSpLocks/>
            </p:cNvCxnSpPr>
            <p:nvPr/>
          </p:nvCxnSpPr>
          <p:spPr bwMode="auto">
            <a:xfrm>
              <a:off x="3329656" y="4806778"/>
              <a:ext cx="2788538" cy="0"/>
            </a:xfrm>
            <a:prstGeom prst="straightConnector1">
              <a:avLst/>
            </a:prstGeom>
            <a:solidFill>
              <a:schemeClr val="accent1"/>
            </a:solidFill>
            <a:ln w="38100" cap="flat" cmpd="sng" algn="ctr">
              <a:solidFill>
                <a:srgbClr val="E46C0A"/>
              </a:solidFill>
              <a:prstDash val="solid"/>
              <a:miter lim="800000"/>
              <a:headEnd type="triangle" w="med" len="med"/>
              <a:tailEnd type="none" w="med" len="med"/>
            </a:ln>
            <a:effectLst/>
          </p:spPr>
        </p:cxnSp>
        <p:cxnSp>
          <p:nvCxnSpPr>
            <p:cNvPr id="15" name="Straight Arrow Connector 8">
              <a:extLst>
                <a:ext uri="{FF2B5EF4-FFF2-40B4-BE49-F238E27FC236}">
                  <a16:creationId xmlns:a16="http://schemas.microsoft.com/office/drawing/2014/main" id="{F5938E2F-701C-743F-2561-788203C0112D}"/>
                </a:ext>
              </a:extLst>
            </p:cNvPr>
            <p:cNvCxnSpPr>
              <a:cxnSpLocks/>
            </p:cNvCxnSpPr>
            <p:nvPr/>
          </p:nvCxnSpPr>
          <p:spPr bwMode="auto">
            <a:xfrm>
              <a:off x="3324059" y="4191000"/>
              <a:ext cx="2834459" cy="0"/>
            </a:xfrm>
            <a:prstGeom prst="straightConnector1">
              <a:avLst/>
            </a:prstGeom>
            <a:solidFill>
              <a:schemeClr val="accent1"/>
            </a:solidFill>
            <a:ln w="38100" cap="flat" cmpd="sng" algn="ctr">
              <a:solidFill>
                <a:srgbClr val="E46C0A"/>
              </a:solidFill>
              <a:prstDash val="solid"/>
              <a:miter lim="800000"/>
              <a:headEnd type="none" w="med" len="med"/>
              <a:tailEnd type="triangle" w="med" len="med"/>
            </a:ln>
            <a:effectLst/>
          </p:spPr>
        </p:cxnSp>
        <p:pic>
          <p:nvPicPr>
            <p:cNvPr id="16" name="Picture 13">
              <a:extLst>
                <a:ext uri="{FF2B5EF4-FFF2-40B4-BE49-F238E27FC236}">
                  <a16:creationId xmlns:a16="http://schemas.microsoft.com/office/drawing/2014/main" id="{CCEC4D18-384D-524C-50F1-300DB9283245}"/>
                </a:ext>
              </a:extLst>
            </p:cNvPr>
            <p:cNvPicPr>
              <a:picLocks noChangeAspect="1"/>
            </p:cNvPicPr>
            <p:nvPr/>
          </p:nvPicPr>
          <p:blipFill>
            <a:blip r:embed="rId5"/>
            <a:stretch>
              <a:fillRect/>
            </a:stretch>
          </p:blipFill>
          <p:spPr>
            <a:xfrm>
              <a:off x="6172200" y="3631937"/>
              <a:ext cx="2721548" cy="1747783"/>
            </a:xfrm>
            <a:prstGeom prst="rect">
              <a:avLst/>
            </a:prstGeom>
          </p:spPr>
        </p:pic>
        <p:sp>
          <p:nvSpPr>
            <p:cNvPr id="17" name="Rectangle 14">
              <a:extLst>
                <a:ext uri="{FF2B5EF4-FFF2-40B4-BE49-F238E27FC236}">
                  <a16:creationId xmlns:a16="http://schemas.microsoft.com/office/drawing/2014/main" id="{8023399A-805D-B4D2-06D8-B6A1B274D8C2}"/>
                </a:ext>
              </a:extLst>
            </p:cNvPr>
            <p:cNvSpPr>
              <a:spLocks noChangeArrowheads="1"/>
            </p:cNvSpPr>
            <p:nvPr/>
          </p:nvSpPr>
          <p:spPr bwMode="auto">
            <a:xfrm>
              <a:off x="6504274" y="3231827"/>
              <a:ext cx="2057399" cy="400110"/>
            </a:xfrm>
            <a:prstGeom prst="rect">
              <a:avLst/>
            </a:prstGeom>
            <a:noFill/>
            <a:ln w="9525">
              <a:noFill/>
              <a:miter lim="800000"/>
              <a:headEnd/>
              <a:tailEnd/>
            </a:ln>
          </p:spPr>
          <p:txBody>
            <a:bodyPr wrap="square">
              <a:spAutoFit/>
            </a:bodyPr>
            <a:lstStyle/>
            <a:p>
              <a:pPr algn="ctr">
                <a:spcBef>
                  <a:spcPts val="1200"/>
                </a:spcBef>
                <a:defRPr/>
              </a:pPr>
              <a:r>
                <a:rPr lang="en-US" altLang="zh-CN" sz="2000" dirty="0">
                  <a:solidFill>
                    <a:srgbClr val="FF0000"/>
                  </a:solidFill>
                  <a:latin typeface="Cambria Math" panose="02040503050406030204" pitchFamily="18" charset="0"/>
                  <a:ea typeface="Cambria Math" panose="02040503050406030204" pitchFamily="18" charset="0"/>
                  <a:cs typeface="Calibri" panose="020F0502020204030204" pitchFamily="34" charset="0"/>
                </a:rPr>
                <a:t>Knowledge Base</a:t>
              </a:r>
              <a:endParaRPr lang="en-US" sz="2000" dirty="0">
                <a:solidFill>
                  <a:srgbClr val="FF0000"/>
                </a:solidFill>
                <a:latin typeface="Cambria Math" panose="02040503050406030204" pitchFamily="18" charset="0"/>
                <a:ea typeface="Cambria Math" panose="02040503050406030204" pitchFamily="18" charset="0"/>
                <a:cs typeface="Calibri" panose="020F0502020204030204" pitchFamily="34" charset="0"/>
              </a:endParaRPr>
            </a:p>
          </p:txBody>
        </p:sp>
      </p:grpSp>
    </p:spTree>
    <p:extLst>
      <p:ext uri="{BB962C8B-B14F-4D97-AF65-F5344CB8AC3E}">
        <p14:creationId xmlns:p14="http://schemas.microsoft.com/office/powerpoint/2010/main" val="2129442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C23E757-044C-BBD2-A3CF-EF3EA9CD4019}"/>
              </a:ext>
            </a:extLst>
          </p:cNvPr>
          <p:cNvSpPr txBox="1"/>
          <p:nvPr/>
        </p:nvSpPr>
        <p:spPr>
          <a:xfrm>
            <a:off x="250278" y="1783205"/>
            <a:ext cx="10609522" cy="707886"/>
          </a:xfrm>
          <a:prstGeom prst="rect">
            <a:avLst/>
          </a:prstGeom>
          <a:noFill/>
        </p:spPr>
        <p:txBody>
          <a:bodyPr wrap="square">
            <a:spAutoFit/>
          </a:bodyPr>
          <a:lstStyle/>
          <a:p>
            <a:r>
              <a:rPr lang="en-US" altLang="zh-CN" sz="2000" b="1" dirty="0">
                <a:latin typeface="Cambria Math" panose="02040503050406030204" pitchFamily="18" charset="0"/>
                <a:ea typeface="Cambria Math" panose="02040503050406030204" pitchFamily="18" charset="0"/>
              </a:rPr>
              <a:t>Structured Knowledge Base</a:t>
            </a:r>
          </a:p>
          <a:p>
            <a:pPr marL="342900" indent="-342900">
              <a:buFont typeface="Arial" panose="020B0604020202020204" pitchFamily="34" charset="0"/>
              <a:buChar char="•"/>
            </a:pPr>
            <a:r>
              <a:rPr lang="en-US" altLang="zh-CN" sz="2000" dirty="0">
                <a:latin typeface="Cambria Math" panose="02040503050406030204" pitchFamily="18" charset="0"/>
                <a:ea typeface="Cambria Math" panose="02040503050406030204" pitchFamily="18" charset="0"/>
              </a:rPr>
              <a:t>Knowledge in form of fact triples</a:t>
            </a:r>
          </a:p>
        </p:txBody>
      </p:sp>
      <p:sp>
        <p:nvSpPr>
          <p:cNvPr id="6" name="文本框 5">
            <a:extLst>
              <a:ext uri="{FF2B5EF4-FFF2-40B4-BE49-F238E27FC236}">
                <a16:creationId xmlns:a16="http://schemas.microsoft.com/office/drawing/2014/main" id="{7CEFC82D-3941-1B65-539B-0D828ABD4D05}"/>
              </a:ext>
            </a:extLst>
          </p:cNvPr>
          <p:cNvSpPr txBox="1"/>
          <p:nvPr/>
        </p:nvSpPr>
        <p:spPr>
          <a:xfrm>
            <a:off x="472966" y="520262"/>
            <a:ext cx="4982198" cy="461665"/>
          </a:xfrm>
          <a:prstGeom prst="rect">
            <a:avLst/>
          </a:prstGeom>
          <a:noFill/>
        </p:spPr>
        <p:txBody>
          <a:bodyPr wrap="none" rtlCol="0">
            <a:spAutoFit/>
          </a:bodyPr>
          <a:lstStyle/>
          <a:p>
            <a:r>
              <a:rPr lang="en-US" altLang="zh-CN" sz="2400" b="1" dirty="0">
                <a:latin typeface="Cambria Math" panose="02040503050406030204" pitchFamily="18" charset="0"/>
                <a:ea typeface="Cambria Math" panose="02040503050406030204" pitchFamily="18" charset="0"/>
              </a:rPr>
              <a:t>Knowledge Base Question Answering</a:t>
            </a:r>
          </a:p>
        </p:txBody>
      </p:sp>
      <p:graphicFrame>
        <p:nvGraphicFramePr>
          <p:cNvPr id="18" name="Content Placeholder 5">
            <a:extLst>
              <a:ext uri="{FF2B5EF4-FFF2-40B4-BE49-F238E27FC236}">
                <a16:creationId xmlns:a16="http://schemas.microsoft.com/office/drawing/2014/main" id="{FE85A3BF-A1D9-53D3-73B2-D3943DC866FD}"/>
              </a:ext>
            </a:extLst>
          </p:cNvPr>
          <p:cNvGraphicFramePr>
            <a:graphicFrameLocks/>
          </p:cNvGraphicFramePr>
          <p:nvPr>
            <p:extLst>
              <p:ext uri="{D42A27DB-BD31-4B8C-83A1-F6EECF244321}">
                <p14:modId xmlns:p14="http://schemas.microsoft.com/office/powerpoint/2010/main" val="2490609820"/>
              </p:ext>
            </p:extLst>
          </p:nvPr>
        </p:nvGraphicFramePr>
        <p:xfrm>
          <a:off x="3659569" y="3514060"/>
          <a:ext cx="4646232" cy="3101340"/>
        </p:xfrm>
        <a:graphic>
          <a:graphicData uri="http://schemas.openxmlformats.org/drawingml/2006/table">
            <a:tbl>
              <a:tblPr firstRow="1" bandRow="1"/>
              <a:tblGrid>
                <a:gridCol w="2055432">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tblGrid>
              <a:tr h="400050">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US" sz="2000" b="1" dirty="0">
                          <a:latin typeface="Calibri" panose="020F0502020204030204" pitchFamily="34" charset="0"/>
                          <a:ea typeface="Calibri" panose="020F0502020204030204" pitchFamily="34" charset="0"/>
                          <a:cs typeface="Calibri" panose="020F0502020204030204" pitchFamily="34" charset="0"/>
                        </a:rPr>
                        <a:t>Entity/Subject</a:t>
                      </a:r>
                    </a:p>
                  </a:txBody>
                  <a:tcPr anchor="ctr" anchorCtr="1">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48312"/>
                    </a:solidFill>
                  </a:tcPr>
                </a:tc>
                <a:tc>
                  <a:txBody>
                    <a:bodyPr/>
                    <a:lstStyle/>
                    <a:p>
                      <a:pPr algn="ctr"/>
                      <a:r>
                        <a:rPr lang="en-US" sz="2000" b="1" dirty="0">
                          <a:solidFill>
                            <a:schemeClr val="bg1"/>
                          </a:solidFill>
                          <a:latin typeface="Calibri" panose="020F0502020204030204" pitchFamily="34" charset="0"/>
                          <a:ea typeface="Calibri" panose="020F0502020204030204" pitchFamily="34" charset="0"/>
                          <a:cs typeface="Calibri" panose="020F0502020204030204" pitchFamily="34" charset="0"/>
                        </a:rPr>
                        <a:t>Relation/ Predicate</a:t>
                      </a:r>
                    </a:p>
                  </a:txBody>
                  <a:tcP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48312"/>
                    </a:solidFill>
                  </a:tcPr>
                </a:tc>
                <a:tc>
                  <a:txBody>
                    <a:bodyPr/>
                    <a:lstStyle/>
                    <a:p>
                      <a:pPr algn="ctr"/>
                      <a:r>
                        <a:rPr lang="en-US" sz="2000" b="1" dirty="0">
                          <a:solidFill>
                            <a:schemeClr val="bg1"/>
                          </a:solidFill>
                          <a:latin typeface="Calibri" panose="020F0502020204030204" pitchFamily="34" charset="0"/>
                          <a:ea typeface="Calibri" panose="020F0502020204030204" pitchFamily="34" charset="0"/>
                          <a:cs typeface="Calibri" panose="020F0502020204030204" pitchFamily="34" charset="0"/>
                        </a:rPr>
                        <a:t>Entity/ Object</a:t>
                      </a:r>
                    </a:p>
                  </a:txBody>
                  <a:tcP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48312"/>
                    </a:solidFill>
                  </a:tcPr>
                </a:tc>
                <a:extLst>
                  <a:ext uri="{0D108BD9-81ED-4DB2-BD59-A6C34878D82A}">
                    <a16:rowId xmlns:a16="http://schemas.microsoft.com/office/drawing/2014/main" val="10000"/>
                  </a:ext>
                </a:extLst>
              </a:tr>
              <a:tr h="400050">
                <a:tc>
                  <a:txBody>
                    <a:bodyPr/>
                    <a:lstStyle/>
                    <a:p>
                      <a:pPr algn="ctr"/>
                      <a:r>
                        <a:rPr lang="en-GB" sz="2000" dirty="0">
                          <a:latin typeface="Calibri" panose="020F0502020204030204" pitchFamily="34" charset="0"/>
                          <a:ea typeface="Calibri" panose="020F0502020204030204" pitchFamily="34" charset="0"/>
                          <a:cs typeface="Calibri" panose="020F0502020204030204" pitchFamily="34" charset="0"/>
                        </a:rPr>
                        <a:t>……</a:t>
                      </a:r>
                      <a:endParaRPr lang="en-US" sz="2000" dirty="0">
                        <a:latin typeface="Calibri" panose="020F0502020204030204" pitchFamily="34" charset="0"/>
                        <a:ea typeface="Calibri" panose="020F0502020204030204" pitchFamily="34" charset="0"/>
                        <a:cs typeface="Calibri" panose="020F0502020204030204" pitchFamily="34" charset="0"/>
                      </a:endParaRP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381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5D9C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000" dirty="0">
                          <a:latin typeface="Calibri" panose="020F0502020204030204" pitchFamily="34" charset="0"/>
                          <a:ea typeface="Calibri" panose="020F0502020204030204" pitchFamily="34" charset="0"/>
                          <a:cs typeface="Calibri" panose="020F0502020204030204" pitchFamily="34" charset="0"/>
                        </a:rPr>
                        <a:t>……</a:t>
                      </a:r>
                      <a:endParaRPr lang="en-US" sz="2000" dirty="0">
                        <a:latin typeface="Calibri" panose="020F0502020204030204" pitchFamily="34" charset="0"/>
                        <a:ea typeface="Calibri" panose="020F0502020204030204" pitchFamily="34" charset="0"/>
                        <a:cs typeface="Calibri" panose="020F0502020204030204" pitchFamily="34" charset="0"/>
                      </a:endParaRPr>
                    </a:p>
                  </a:txBody>
                  <a:tcPr>
                    <a:lnL w="12700" cmpd="sng">
                      <a:solidFill>
                        <a:sysClr val="window" lastClr="FFFFFF"/>
                      </a:solidFill>
                    </a:lnL>
                    <a:lnR w="12700" cmpd="sng">
                      <a:solidFill>
                        <a:sysClr val="window" lastClr="FFFFFF"/>
                      </a:solidFill>
                    </a:lnR>
                    <a:lnT w="381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5D9C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000" dirty="0">
                          <a:latin typeface="Calibri" panose="020F0502020204030204" pitchFamily="34" charset="0"/>
                          <a:ea typeface="Calibri" panose="020F0502020204030204" pitchFamily="34" charset="0"/>
                          <a:cs typeface="Calibri" panose="020F0502020204030204" pitchFamily="34" charset="0"/>
                        </a:rPr>
                        <a:t>……</a:t>
                      </a:r>
                      <a:endParaRPr lang="en-US" sz="2000" dirty="0">
                        <a:latin typeface="Calibri" panose="020F0502020204030204" pitchFamily="34" charset="0"/>
                        <a:ea typeface="Calibri" panose="020F0502020204030204" pitchFamily="34" charset="0"/>
                        <a:cs typeface="Calibri" panose="020F0502020204030204" pitchFamily="34" charset="0"/>
                      </a:endParaRPr>
                    </a:p>
                  </a:txBody>
                  <a:tcPr>
                    <a:lnL w="12700" cmpd="sng">
                      <a:solidFill>
                        <a:sysClr val="window" lastClr="FFFFFF"/>
                      </a:solidFill>
                    </a:lnL>
                    <a:lnR w="12700" cmpd="sng">
                      <a:solidFill>
                        <a:sysClr val="window" lastClr="FFFFFF"/>
                      </a:solidFill>
                    </a:lnR>
                    <a:lnT w="381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5D9CC"/>
                    </a:solidFill>
                  </a:tcPr>
                </a:tc>
                <a:extLst>
                  <a:ext uri="{0D108BD9-81ED-4DB2-BD59-A6C34878D82A}">
                    <a16:rowId xmlns:a16="http://schemas.microsoft.com/office/drawing/2014/main" val="10001"/>
                  </a:ext>
                </a:extLst>
              </a:tr>
              <a:tr h="400050">
                <a:tc>
                  <a:txBody>
                    <a:bodyPr/>
                    <a:lstStyle/>
                    <a:p>
                      <a:pPr marL="0" algn="ctr" defTabSz="914400" rtl="0" eaLnBrk="1" latinLnBrk="0" hangingPunct="1"/>
                      <a:r>
                        <a:rPr lang="en-US" sz="2000" kern="1200" dirty="0">
                          <a:solidFill>
                            <a:srgbClr val="FF0000"/>
                          </a:solidFill>
                          <a:latin typeface="Calibri" panose="020F0502020204030204" pitchFamily="34" charset="0"/>
                          <a:ea typeface="Calibri" panose="020F0502020204030204" pitchFamily="34" charset="0"/>
                          <a:cs typeface="Calibri" panose="020F0502020204030204" pitchFamily="34" charset="0"/>
                        </a:rPr>
                        <a:t>Bill Gates</a:t>
                      </a: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5D9C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008000"/>
                          </a:solidFill>
                          <a:latin typeface="Calibri" panose="020F0502020204030204" pitchFamily="34" charset="0"/>
                          <a:ea typeface="Calibri" panose="020F0502020204030204" pitchFamily="34" charset="0"/>
                          <a:cs typeface="Calibri" panose="020F0502020204030204" pitchFamily="34" charset="0"/>
                        </a:rPr>
                        <a:t>Born-in</a:t>
                      </a:r>
                      <a:endParaRPr lang="en-US" sz="2000" kern="1200" dirty="0">
                        <a:solidFill>
                          <a:srgbClr val="008000"/>
                        </a:solidFill>
                        <a:latin typeface="Calibri" panose="020F0502020204030204" pitchFamily="34" charset="0"/>
                        <a:ea typeface="Calibri" panose="020F0502020204030204" pitchFamily="34" charset="0"/>
                        <a:cs typeface="Calibri" panose="020F0502020204030204" pitchFamily="34" charset="0"/>
                      </a:endParaRPr>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5D9C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kern="1200" dirty="0">
                          <a:solidFill>
                            <a:srgbClr val="0000CC"/>
                          </a:solidFill>
                          <a:latin typeface="Calibri" panose="020F0502020204030204" pitchFamily="34" charset="0"/>
                          <a:ea typeface="Calibri" panose="020F0502020204030204" pitchFamily="34" charset="0"/>
                          <a:cs typeface="Calibri" panose="020F0502020204030204" pitchFamily="34" charset="0"/>
                        </a:rPr>
                        <a:t>1955</a:t>
                      </a:r>
                    </a:p>
                  </a:txBody>
                  <a:tcPr>
                    <a:lnL w="12700" cap="flat" cmpd="sng" algn="ctr">
                      <a:solidFill>
                        <a:sysClr val="window" lastClr="FFFFFF"/>
                      </a:solidFill>
                      <a:prstDash val="solid"/>
                      <a:round/>
                      <a:headEnd type="none" w="med" len="med"/>
                      <a:tailEnd type="none" w="med" len="med"/>
                    </a:lnL>
                    <a:lnR w="12700" cmpd="sng">
                      <a:solidFill>
                        <a:sysClr val="window" lastClr="FFFFFF"/>
                      </a:solidFill>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5D9CC"/>
                    </a:solidFill>
                  </a:tcPr>
                </a:tc>
                <a:extLst>
                  <a:ext uri="{0D108BD9-81ED-4DB2-BD59-A6C34878D82A}">
                    <a16:rowId xmlns:a16="http://schemas.microsoft.com/office/drawing/2014/main" val="3101966065"/>
                  </a:ext>
                </a:extLst>
              </a:tr>
              <a:tr h="400050">
                <a:tc>
                  <a:txBody>
                    <a:bodyPr/>
                    <a:lstStyle/>
                    <a:p>
                      <a:pPr marL="0" algn="ctr" defTabSz="914400" rtl="0" eaLnBrk="1" latinLnBrk="0" hangingPunct="1"/>
                      <a:r>
                        <a:rPr lang="en-US" sz="2000" kern="1200">
                          <a:solidFill>
                            <a:schemeClr val="tx1"/>
                          </a:solidFill>
                          <a:latin typeface="Calibri" panose="020F0502020204030204" pitchFamily="34" charset="0"/>
                          <a:ea typeface="Calibri" panose="020F0502020204030204" pitchFamily="34" charset="0"/>
                          <a:cs typeface="Calibri" panose="020F0502020204030204" pitchFamily="34" charset="0"/>
                        </a:rPr>
                        <a:t>Elon Must</a:t>
                      </a:r>
                      <a:endParaRPr lang="en-US" sz="2000" kern="120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5D9C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Born-in</a:t>
                      </a:r>
                      <a:endParaRPr lang="en-US" sz="2000" kern="120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5D9C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kern="1200" dirty="0">
                          <a:solidFill>
                            <a:schemeClr val="tx1"/>
                          </a:solidFill>
                          <a:latin typeface="Calibri" panose="020F0502020204030204" pitchFamily="34" charset="0"/>
                          <a:ea typeface="Calibri" panose="020F0502020204030204" pitchFamily="34" charset="0"/>
                          <a:cs typeface="Calibri" panose="020F0502020204030204" pitchFamily="34" charset="0"/>
                        </a:rPr>
                        <a:t>1971</a:t>
                      </a:r>
                    </a:p>
                  </a:txBody>
                  <a:tcPr>
                    <a:lnL w="12700" cap="flat" cmpd="sng" algn="ctr">
                      <a:solidFill>
                        <a:sysClr val="window" lastClr="FFFFFF"/>
                      </a:solidFill>
                      <a:prstDash val="solid"/>
                      <a:round/>
                      <a:headEnd type="none" w="med" len="med"/>
                      <a:tailEnd type="none" w="med" len="med"/>
                    </a:lnL>
                    <a:lnR w="12700" cmpd="sng">
                      <a:solidFill>
                        <a:sysClr val="window" lastClr="FFFFFF"/>
                      </a:solidFill>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5D9CC"/>
                    </a:solidFill>
                  </a:tcPr>
                </a:tc>
                <a:extLst>
                  <a:ext uri="{0D108BD9-81ED-4DB2-BD59-A6C34878D82A}">
                    <a16:rowId xmlns:a16="http://schemas.microsoft.com/office/drawing/2014/main" val="4084594603"/>
                  </a:ext>
                </a:extLst>
              </a:tr>
              <a:tr h="400050">
                <a:tc>
                  <a:txBody>
                    <a:bodyPr/>
                    <a:lstStyle/>
                    <a:p>
                      <a:pPr marL="0" algn="ctr" defTabSz="914400" rtl="0" eaLnBrk="1" latinLnBrk="0" hangingPunct="1"/>
                      <a:r>
                        <a:rPr lang="en-US" sz="2000" kern="1200" dirty="0">
                          <a:solidFill>
                            <a:schemeClr val="tx1"/>
                          </a:solidFill>
                          <a:latin typeface="Calibri" panose="020F0502020204030204" pitchFamily="34" charset="0"/>
                          <a:ea typeface="Calibri" panose="020F0502020204030204" pitchFamily="34" charset="0"/>
                          <a:cs typeface="Calibri" panose="020F0502020204030204" pitchFamily="34" charset="0"/>
                        </a:rPr>
                        <a:t>Larry Page</a:t>
                      </a: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5D9C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Born-in</a:t>
                      </a:r>
                      <a:endParaRPr lang="en-US" sz="2000" kern="120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5D9CC"/>
                    </a:solidFill>
                  </a:tcPr>
                </a:tc>
                <a:tc>
                  <a:txBody>
                    <a:bodyPr/>
                    <a:lstStyle/>
                    <a:p>
                      <a:pPr marL="0" algn="ctr" defTabSz="914400" rtl="0" eaLnBrk="1" latinLnBrk="0" hangingPunct="1"/>
                      <a:r>
                        <a:rPr lang="en-US" sz="2000" kern="1200" dirty="0">
                          <a:solidFill>
                            <a:schemeClr val="tx1"/>
                          </a:solidFill>
                          <a:latin typeface="Calibri" panose="020F0502020204030204" pitchFamily="34" charset="0"/>
                          <a:ea typeface="Calibri" panose="020F0502020204030204" pitchFamily="34" charset="0"/>
                          <a:cs typeface="Calibri" panose="020F0502020204030204" pitchFamily="34" charset="0"/>
                        </a:rPr>
                        <a:t>1973</a:t>
                      </a:r>
                    </a:p>
                  </a:txBody>
                  <a:tcPr>
                    <a:lnL w="12700" cap="flat" cmpd="sng" algn="ctr">
                      <a:solidFill>
                        <a:sysClr val="window" lastClr="FFFFFF"/>
                      </a:solidFill>
                      <a:prstDash val="solid"/>
                      <a:round/>
                      <a:headEnd type="none" w="med" len="med"/>
                      <a:tailEnd type="none" w="med" len="med"/>
                    </a:lnL>
                    <a:lnR w="12700" cmpd="sng">
                      <a:solidFill>
                        <a:sysClr val="window" lastClr="FFFFFF"/>
                      </a:solidFill>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5D9CC"/>
                    </a:solidFill>
                  </a:tcPr>
                </a:tc>
                <a:extLst>
                  <a:ext uri="{0D108BD9-81ED-4DB2-BD59-A6C34878D82A}">
                    <a16:rowId xmlns:a16="http://schemas.microsoft.com/office/drawing/2014/main" val="1456400088"/>
                  </a:ext>
                </a:extLst>
              </a:tr>
              <a:tr h="400050">
                <a:tc>
                  <a:txBody>
                    <a:bodyPr/>
                    <a:lstStyle/>
                    <a:p>
                      <a:pPr marL="0" algn="ctr" defTabSz="914400" rtl="0" eaLnBrk="1" latinLnBrk="0" hangingPunct="1"/>
                      <a:r>
                        <a:rPr lang="en-US" sz="2000" kern="1200" dirty="0">
                          <a:solidFill>
                            <a:schemeClr val="tx1"/>
                          </a:solidFill>
                          <a:latin typeface="Calibri" panose="020F0502020204030204" pitchFamily="34" charset="0"/>
                          <a:ea typeface="Calibri" panose="020F0502020204030204" pitchFamily="34" charset="0"/>
                          <a:cs typeface="Calibri" panose="020F0502020204030204" pitchFamily="34" charset="0"/>
                        </a:rPr>
                        <a:t>Mark Zuckerberg</a:t>
                      </a: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5D9C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Born-in</a:t>
                      </a:r>
                      <a:endParaRPr lang="en-US" sz="2000" kern="120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5D9CC"/>
                    </a:solidFill>
                  </a:tcPr>
                </a:tc>
                <a:tc>
                  <a:txBody>
                    <a:bodyPr/>
                    <a:lstStyle/>
                    <a:p>
                      <a:pPr marL="0" algn="ctr" defTabSz="914400" rtl="0" eaLnBrk="1" latinLnBrk="0" hangingPunct="1"/>
                      <a:r>
                        <a:rPr lang="en-US" sz="2000" kern="1200" dirty="0">
                          <a:solidFill>
                            <a:schemeClr val="tx1"/>
                          </a:solidFill>
                          <a:latin typeface="Calibri" panose="020F0502020204030204" pitchFamily="34" charset="0"/>
                          <a:ea typeface="Calibri" panose="020F0502020204030204" pitchFamily="34" charset="0"/>
                          <a:cs typeface="Calibri" panose="020F0502020204030204" pitchFamily="34" charset="0"/>
                        </a:rPr>
                        <a:t>1984</a:t>
                      </a:r>
                    </a:p>
                  </a:txBody>
                  <a:tcPr>
                    <a:lnL w="12700" cap="flat" cmpd="sng" algn="ctr">
                      <a:solidFill>
                        <a:sysClr val="window" lastClr="FFFFFF"/>
                      </a:solidFill>
                      <a:prstDash val="solid"/>
                      <a:round/>
                      <a:headEnd type="none" w="med" len="med"/>
                      <a:tailEnd type="none" w="med" len="med"/>
                    </a:lnL>
                    <a:lnR w="12700" cmpd="sng">
                      <a:solidFill>
                        <a:sysClr val="window" lastClr="FFFFFF"/>
                      </a:solidFill>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5D9CC"/>
                    </a:solidFill>
                  </a:tcPr>
                </a:tc>
                <a:extLst>
                  <a:ext uri="{0D108BD9-81ED-4DB2-BD59-A6C34878D82A}">
                    <a16:rowId xmlns:a16="http://schemas.microsoft.com/office/drawing/2014/main" val="498825447"/>
                  </a:ext>
                </a:extLst>
              </a:tr>
              <a:tr h="400050">
                <a:tc>
                  <a:txBody>
                    <a:bodyPr/>
                    <a:lstStyle/>
                    <a:p>
                      <a:pPr algn="ctr"/>
                      <a:r>
                        <a:rPr lang="en-GB" sz="2000" dirty="0">
                          <a:latin typeface="Calibri" panose="020F0502020204030204" pitchFamily="34" charset="0"/>
                          <a:ea typeface="Calibri" panose="020F0502020204030204" pitchFamily="34" charset="0"/>
                          <a:cs typeface="Calibri" panose="020F0502020204030204" pitchFamily="34" charset="0"/>
                        </a:rPr>
                        <a:t>……</a:t>
                      </a:r>
                      <a:endParaRPr lang="en-US" sz="2000" dirty="0">
                        <a:latin typeface="Calibri" panose="020F0502020204030204" pitchFamily="34" charset="0"/>
                        <a:ea typeface="Calibri" panose="020F0502020204030204" pitchFamily="34" charset="0"/>
                        <a:cs typeface="Calibri" panose="020F0502020204030204" pitchFamily="34" charset="0"/>
                      </a:endParaRP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F5D9C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000" dirty="0">
                          <a:latin typeface="Calibri" panose="020F0502020204030204" pitchFamily="34" charset="0"/>
                          <a:ea typeface="Calibri" panose="020F0502020204030204" pitchFamily="34" charset="0"/>
                          <a:cs typeface="Calibri" panose="020F0502020204030204" pitchFamily="34" charset="0"/>
                        </a:rPr>
                        <a:t>……</a:t>
                      </a:r>
                      <a:endParaRPr lang="en-US" sz="2000" dirty="0">
                        <a:latin typeface="Calibri" panose="020F0502020204030204" pitchFamily="34" charset="0"/>
                        <a:ea typeface="Calibri" panose="020F0502020204030204" pitchFamily="34" charset="0"/>
                        <a:cs typeface="Calibri" panose="020F0502020204030204" pitchFamily="34" charset="0"/>
                      </a:endParaRPr>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F5D9C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000" dirty="0">
                          <a:latin typeface="Calibri" panose="020F0502020204030204" pitchFamily="34" charset="0"/>
                          <a:ea typeface="Calibri" panose="020F0502020204030204" pitchFamily="34" charset="0"/>
                          <a:cs typeface="Calibri" panose="020F0502020204030204" pitchFamily="34" charset="0"/>
                        </a:rPr>
                        <a:t>……</a:t>
                      </a:r>
                      <a:endParaRPr lang="en-US" sz="2000" dirty="0">
                        <a:latin typeface="Calibri" panose="020F0502020204030204" pitchFamily="34" charset="0"/>
                        <a:ea typeface="Calibri" panose="020F0502020204030204" pitchFamily="34" charset="0"/>
                        <a:cs typeface="Calibri" panose="020F0502020204030204" pitchFamily="34" charset="0"/>
                      </a:endParaRPr>
                    </a:p>
                  </a:txBody>
                  <a:tcPr>
                    <a:lnL w="12700" cap="flat" cmpd="sng" algn="ctr">
                      <a:solidFill>
                        <a:sysClr val="window" lastClr="FFFFFF"/>
                      </a:solidFill>
                      <a:prstDash val="solid"/>
                      <a:round/>
                      <a:headEnd type="none" w="med" len="med"/>
                      <a:tailEnd type="none" w="med" len="med"/>
                    </a:lnL>
                    <a:lnR w="12700" cmpd="sng">
                      <a:solidFill>
                        <a:sysClr val="window" lastClr="FFFFFF"/>
                      </a:solidFill>
                    </a:lnR>
                    <a:lnT w="381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F5D9CC"/>
                    </a:solidFill>
                  </a:tcPr>
                </a:tc>
                <a:extLst>
                  <a:ext uri="{0D108BD9-81ED-4DB2-BD59-A6C34878D82A}">
                    <a16:rowId xmlns:a16="http://schemas.microsoft.com/office/drawing/2014/main" val="2391905030"/>
                  </a:ext>
                </a:extLst>
              </a:tr>
            </a:tbl>
          </a:graphicData>
        </a:graphic>
      </p:graphicFrame>
      <p:sp>
        <p:nvSpPr>
          <p:cNvPr id="19" name="Rectangle 2">
            <a:extLst>
              <a:ext uri="{FF2B5EF4-FFF2-40B4-BE49-F238E27FC236}">
                <a16:creationId xmlns:a16="http://schemas.microsoft.com/office/drawing/2014/main" id="{584C9E57-4415-BAD6-3E63-4877CA06D63B}"/>
              </a:ext>
            </a:extLst>
          </p:cNvPr>
          <p:cNvSpPr/>
          <p:nvPr/>
        </p:nvSpPr>
        <p:spPr>
          <a:xfrm>
            <a:off x="1387675" y="2906925"/>
            <a:ext cx="3962402" cy="461665"/>
          </a:xfrm>
          <a:prstGeom prst="rect">
            <a:avLst/>
          </a:prstGeom>
          <a:solidFill>
            <a:srgbClr val="CCECFF"/>
          </a:solidFill>
        </p:spPr>
        <p:txBody>
          <a:bodyPr wrap="square">
            <a:spAutoFit/>
          </a:bodyPr>
          <a:lstStyle/>
          <a:p>
            <a:r>
              <a:rPr lang="en-US" sz="2400" dirty="0">
                <a:solidFill>
                  <a:srgbClr val="008000"/>
                </a:solidFill>
                <a:latin typeface="Cambria Math" panose="02040503050406030204" pitchFamily="18" charset="0"/>
                <a:ea typeface="Cambria Math" panose="02040503050406030204" pitchFamily="18" charset="0"/>
                <a:cs typeface="Calibri" panose="020F0502020204030204" pitchFamily="34" charset="0"/>
              </a:rPr>
              <a:t>When</a:t>
            </a:r>
            <a:r>
              <a:rPr lang="en-US" sz="2400" dirty="0">
                <a:latin typeface="Cambria Math" panose="02040503050406030204" pitchFamily="18" charset="0"/>
                <a:ea typeface="Cambria Math" panose="02040503050406030204" pitchFamily="18" charset="0"/>
                <a:cs typeface="Calibri" panose="020F0502020204030204" pitchFamily="34" charset="0"/>
              </a:rPr>
              <a:t> was </a:t>
            </a:r>
            <a:r>
              <a:rPr lang="en-US" sz="2400" kern="1200" dirty="0">
                <a:solidFill>
                  <a:srgbClr val="FF0000"/>
                </a:solidFill>
                <a:latin typeface="Cambria Math" panose="02040503050406030204" pitchFamily="18" charset="0"/>
                <a:ea typeface="Cambria Math" panose="02040503050406030204" pitchFamily="18" charset="0"/>
                <a:cs typeface="Calibri" panose="020F0502020204030204" pitchFamily="34" charset="0"/>
              </a:rPr>
              <a:t>Bill Gates </a:t>
            </a:r>
            <a:r>
              <a:rPr lang="en-US" sz="2400" dirty="0">
                <a:solidFill>
                  <a:srgbClr val="008000"/>
                </a:solidFill>
                <a:latin typeface="Cambria Math" panose="02040503050406030204" pitchFamily="18" charset="0"/>
                <a:ea typeface="Cambria Math" panose="02040503050406030204" pitchFamily="18" charset="0"/>
                <a:cs typeface="Calibri" panose="020F0502020204030204" pitchFamily="34" charset="0"/>
              </a:rPr>
              <a:t>born</a:t>
            </a:r>
            <a:r>
              <a:rPr lang="en-US" sz="2400" dirty="0">
                <a:latin typeface="Cambria Math" panose="02040503050406030204" pitchFamily="18" charset="0"/>
                <a:ea typeface="Cambria Math" panose="02040503050406030204" pitchFamily="18" charset="0"/>
                <a:cs typeface="Calibri" panose="020F0502020204030204" pitchFamily="34" charset="0"/>
              </a:rPr>
              <a:t>?</a:t>
            </a:r>
          </a:p>
        </p:txBody>
      </p:sp>
      <p:sp>
        <p:nvSpPr>
          <p:cNvPr id="20" name="Arrow: Bent-Up 3">
            <a:extLst>
              <a:ext uri="{FF2B5EF4-FFF2-40B4-BE49-F238E27FC236}">
                <a16:creationId xmlns:a16="http://schemas.microsoft.com/office/drawing/2014/main" id="{68567F02-0FEA-A869-00E1-6FE9CCB4062A}"/>
              </a:ext>
            </a:extLst>
          </p:cNvPr>
          <p:cNvSpPr/>
          <p:nvPr/>
        </p:nvSpPr>
        <p:spPr bwMode="auto">
          <a:xfrm rot="16200000" flipH="1" flipV="1">
            <a:off x="2338905" y="3847120"/>
            <a:ext cx="1721022" cy="763968"/>
          </a:xfrm>
          <a:prstGeom prst="bentUpArrow">
            <a:avLst>
              <a:gd name="adj1" fmla="val 34974"/>
              <a:gd name="adj2" fmla="val 28243"/>
              <a:gd name="adj3" fmla="val 39961"/>
            </a:avLst>
          </a:prstGeom>
          <a:solidFill>
            <a:srgbClr val="CCECFF"/>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600" b="0" i="0" u="none" strike="noStrike" cap="none" normalizeH="0" baseline="0" dirty="0">
              <a:ln>
                <a:noFill/>
              </a:ln>
              <a:solidFill>
                <a:schemeClr val="tx1"/>
              </a:solidFill>
              <a:effectLst/>
              <a:latin typeface="Cambria Math" panose="02040503050406030204" pitchFamily="18" charset="0"/>
              <a:ea typeface="Cambria Math" panose="02040503050406030204" pitchFamily="18" charset="0"/>
            </a:endParaRPr>
          </a:p>
        </p:txBody>
      </p:sp>
      <p:sp>
        <p:nvSpPr>
          <p:cNvPr id="21" name="Arrow: Down 4">
            <a:extLst>
              <a:ext uri="{FF2B5EF4-FFF2-40B4-BE49-F238E27FC236}">
                <a16:creationId xmlns:a16="http://schemas.microsoft.com/office/drawing/2014/main" id="{A6FD0481-9F1F-32F1-A901-029D2FB93063}"/>
              </a:ext>
            </a:extLst>
          </p:cNvPr>
          <p:cNvSpPr/>
          <p:nvPr/>
        </p:nvSpPr>
        <p:spPr bwMode="auto">
          <a:xfrm rot="16200000">
            <a:off x="8363935" y="4900099"/>
            <a:ext cx="419100" cy="379032"/>
          </a:xfrm>
          <a:prstGeom prst="downArrow">
            <a:avLst/>
          </a:prstGeom>
          <a:solidFill>
            <a:srgbClr val="CCECFF"/>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600" b="0" i="0" u="none" strike="noStrike" cap="none" normalizeH="0" baseline="0" dirty="0">
              <a:ln>
                <a:noFill/>
              </a:ln>
              <a:solidFill>
                <a:schemeClr val="tx1"/>
              </a:solidFill>
              <a:effectLst/>
              <a:latin typeface="Cambria Math" panose="02040503050406030204" pitchFamily="18" charset="0"/>
              <a:ea typeface="Cambria Math" panose="02040503050406030204" pitchFamily="18" charset="0"/>
            </a:endParaRPr>
          </a:p>
        </p:txBody>
      </p:sp>
      <p:sp>
        <p:nvSpPr>
          <p:cNvPr id="22" name="Rectangle 5">
            <a:extLst>
              <a:ext uri="{FF2B5EF4-FFF2-40B4-BE49-F238E27FC236}">
                <a16:creationId xmlns:a16="http://schemas.microsoft.com/office/drawing/2014/main" id="{5AF797DE-B917-8CF0-0C19-0EEDAA059B42}"/>
              </a:ext>
            </a:extLst>
          </p:cNvPr>
          <p:cNvSpPr/>
          <p:nvPr/>
        </p:nvSpPr>
        <p:spPr>
          <a:xfrm>
            <a:off x="8833836" y="4821716"/>
            <a:ext cx="925132" cy="461665"/>
          </a:xfrm>
          <a:prstGeom prst="rect">
            <a:avLst/>
          </a:prstGeom>
          <a:solidFill>
            <a:srgbClr val="FFC000">
              <a:alpha val="40000"/>
            </a:srgbClr>
          </a:solidFill>
        </p:spPr>
        <p:txBody>
          <a:bodyPr wrap="square">
            <a:spAutoFit/>
          </a:bodyPr>
          <a:lstStyle/>
          <a:p>
            <a:r>
              <a:rPr lang="en-US" sz="2400" dirty="0">
                <a:solidFill>
                  <a:srgbClr val="0000CC"/>
                </a:solidFill>
                <a:latin typeface="Cambria Math" panose="02040503050406030204" pitchFamily="18" charset="0"/>
                <a:ea typeface="Cambria Math" panose="02040503050406030204" pitchFamily="18" charset="0"/>
                <a:cs typeface="Calibri" panose="020F0502020204030204" pitchFamily="34" charset="0"/>
              </a:rPr>
              <a:t>1955</a:t>
            </a:r>
          </a:p>
        </p:txBody>
      </p:sp>
      <p:pic>
        <p:nvPicPr>
          <p:cNvPr id="23" name="Picture 8">
            <a:extLst>
              <a:ext uri="{FF2B5EF4-FFF2-40B4-BE49-F238E27FC236}">
                <a16:creationId xmlns:a16="http://schemas.microsoft.com/office/drawing/2014/main" id="{317AE25E-0D85-0EEF-0465-9B35BEAB467B}"/>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510444" y="4549437"/>
            <a:ext cx="1080356" cy="1080356"/>
          </a:xfrm>
          <a:prstGeom prst="rect">
            <a:avLst/>
          </a:prstGeom>
        </p:spPr>
      </p:pic>
      <p:sp>
        <p:nvSpPr>
          <p:cNvPr id="24" name="Arrow: Bent-Up 7">
            <a:extLst>
              <a:ext uri="{FF2B5EF4-FFF2-40B4-BE49-F238E27FC236}">
                <a16:creationId xmlns:a16="http://schemas.microsoft.com/office/drawing/2014/main" id="{D3C20416-6821-3238-07DC-3DE0E2469261}"/>
              </a:ext>
            </a:extLst>
          </p:cNvPr>
          <p:cNvSpPr/>
          <p:nvPr/>
        </p:nvSpPr>
        <p:spPr bwMode="auto">
          <a:xfrm rot="5400000" flipH="1" flipV="1">
            <a:off x="6444048" y="1796877"/>
            <a:ext cx="1742306" cy="3962402"/>
          </a:xfrm>
          <a:prstGeom prst="bentUpArrow">
            <a:avLst>
              <a:gd name="adj1" fmla="val 15099"/>
              <a:gd name="adj2" fmla="val 12921"/>
              <a:gd name="adj3" fmla="val 20757"/>
            </a:avLst>
          </a:prstGeom>
          <a:solidFill>
            <a:srgbClr val="CCECFF"/>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600" b="0" i="0" u="none" strike="noStrike" cap="none" normalizeH="0" baseline="0" dirty="0">
              <a:ln>
                <a:noFill/>
              </a:ln>
              <a:solidFill>
                <a:schemeClr val="tx1"/>
              </a:solidFill>
              <a:effectLst/>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4182485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up)">
                                      <p:cBhvr>
                                        <p:cTn id="7" dur="500"/>
                                        <p:tgtEl>
                                          <p:spTgt spid="19"/>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up)">
                                      <p:cBhvr>
                                        <p:cTn id="10" dur="5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left)">
                                      <p:cBhvr>
                                        <p:cTn id="15" dur="500"/>
                                        <p:tgtEl>
                                          <p:spTgt spid="21"/>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wipe(left)">
                                      <p:cBhvr>
                                        <p:cTn id="18" dur="500"/>
                                        <p:tgtEl>
                                          <p:spTgt spid="22"/>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wipe(down)">
                                      <p:cBhvr>
                                        <p:cTn id="21" dur="500"/>
                                        <p:tgtEl>
                                          <p:spTgt spid="24"/>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37" fill="hold"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barn(outVertical)">
                                      <p:cBhvr>
                                        <p:cTn id="2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C23E757-044C-BBD2-A3CF-EF3EA9CD4019}"/>
              </a:ext>
            </a:extLst>
          </p:cNvPr>
          <p:cNvSpPr txBox="1"/>
          <p:nvPr/>
        </p:nvSpPr>
        <p:spPr>
          <a:xfrm>
            <a:off x="250278" y="1783205"/>
            <a:ext cx="10609522" cy="1015663"/>
          </a:xfrm>
          <a:prstGeom prst="rect">
            <a:avLst/>
          </a:prstGeom>
          <a:noFill/>
        </p:spPr>
        <p:txBody>
          <a:bodyPr wrap="square">
            <a:spAutoFit/>
          </a:bodyPr>
          <a:lstStyle/>
          <a:p>
            <a:r>
              <a:rPr lang="en-US" altLang="zh-CN" sz="2000" b="1" dirty="0">
                <a:latin typeface="Cambria Math" panose="02040503050406030204" pitchFamily="18" charset="0"/>
                <a:ea typeface="Cambria Math" panose="02040503050406030204" pitchFamily="18" charset="0"/>
              </a:rPr>
              <a:t>Structured Knowledge Base</a:t>
            </a:r>
          </a:p>
          <a:p>
            <a:pPr marL="342900" indent="-342900">
              <a:buFont typeface="Arial" panose="020B0604020202020204" pitchFamily="34" charset="0"/>
              <a:buChar char="•"/>
            </a:pPr>
            <a:r>
              <a:rPr lang="en-US" altLang="zh-CN" sz="2000" dirty="0">
                <a:latin typeface="Cambria Math" panose="02040503050406030204" pitchFamily="18" charset="0"/>
                <a:ea typeface="Cambria Math" panose="02040503050406030204" pitchFamily="18" charset="0"/>
              </a:rPr>
              <a:t>Entity Detection and Linking: Identify and associate an entity mention in text with the representation of some real-world entity in a knowledge base.</a:t>
            </a:r>
          </a:p>
        </p:txBody>
      </p:sp>
      <p:sp>
        <p:nvSpPr>
          <p:cNvPr id="6" name="文本框 5">
            <a:extLst>
              <a:ext uri="{FF2B5EF4-FFF2-40B4-BE49-F238E27FC236}">
                <a16:creationId xmlns:a16="http://schemas.microsoft.com/office/drawing/2014/main" id="{7CEFC82D-3941-1B65-539B-0D828ABD4D05}"/>
              </a:ext>
            </a:extLst>
          </p:cNvPr>
          <p:cNvSpPr txBox="1"/>
          <p:nvPr/>
        </p:nvSpPr>
        <p:spPr>
          <a:xfrm>
            <a:off x="472966" y="520262"/>
            <a:ext cx="4982198" cy="461665"/>
          </a:xfrm>
          <a:prstGeom prst="rect">
            <a:avLst/>
          </a:prstGeom>
          <a:noFill/>
        </p:spPr>
        <p:txBody>
          <a:bodyPr wrap="none" rtlCol="0">
            <a:spAutoFit/>
          </a:bodyPr>
          <a:lstStyle/>
          <a:p>
            <a:r>
              <a:rPr lang="en-US" altLang="zh-CN" sz="2400" b="1" dirty="0">
                <a:latin typeface="Cambria Math" panose="02040503050406030204" pitchFamily="18" charset="0"/>
                <a:ea typeface="Cambria Math" panose="02040503050406030204" pitchFamily="18" charset="0"/>
              </a:rPr>
              <a:t>Knowledge Base Question Answering</a:t>
            </a:r>
          </a:p>
        </p:txBody>
      </p:sp>
      <p:sp>
        <p:nvSpPr>
          <p:cNvPr id="2" name="Rectangle 3">
            <a:extLst>
              <a:ext uri="{FF2B5EF4-FFF2-40B4-BE49-F238E27FC236}">
                <a16:creationId xmlns:a16="http://schemas.microsoft.com/office/drawing/2014/main" id="{C212587D-3D6E-50E0-4175-DE1E9730E802}"/>
              </a:ext>
            </a:extLst>
          </p:cNvPr>
          <p:cNvSpPr/>
          <p:nvPr/>
        </p:nvSpPr>
        <p:spPr>
          <a:xfrm>
            <a:off x="3667125" y="3272843"/>
            <a:ext cx="4221622" cy="461665"/>
          </a:xfrm>
          <a:prstGeom prst="rect">
            <a:avLst/>
          </a:prstGeom>
        </p:spPr>
        <p:txBody>
          <a:bodyPr wrap="square">
            <a:spAutoFit/>
          </a:bodyPr>
          <a:lstStyle/>
          <a:p>
            <a:r>
              <a:rPr lang="en-US" sz="2400" dirty="0">
                <a:solidFill>
                  <a:srgbClr val="008000"/>
                </a:solidFill>
                <a:latin typeface="Cambria Math" panose="02040503050406030204" pitchFamily="18" charset="0"/>
                <a:ea typeface="Cambria Math" panose="02040503050406030204" pitchFamily="18" charset="0"/>
                <a:cs typeface="Calibri" panose="020F0502020204030204" pitchFamily="34" charset="0"/>
              </a:rPr>
              <a:t>When was </a:t>
            </a:r>
            <a:r>
              <a:rPr lang="en-US" sz="2400" dirty="0">
                <a:solidFill>
                  <a:srgbClr val="FF0000"/>
                </a:solidFill>
                <a:latin typeface="Cambria Math" panose="02040503050406030204" pitchFamily="18" charset="0"/>
                <a:ea typeface="Cambria Math" panose="02040503050406030204" pitchFamily="18" charset="0"/>
                <a:cs typeface="Calibri" panose="020F0502020204030204" pitchFamily="34" charset="0"/>
              </a:rPr>
              <a:t>Bill Gates </a:t>
            </a:r>
            <a:r>
              <a:rPr lang="en-US" sz="2400" dirty="0">
                <a:solidFill>
                  <a:srgbClr val="008000"/>
                </a:solidFill>
                <a:latin typeface="Cambria Math" panose="02040503050406030204" pitchFamily="18" charset="0"/>
                <a:ea typeface="Cambria Math" panose="02040503050406030204" pitchFamily="18" charset="0"/>
                <a:cs typeface="Calibri" panose="020F0502020204030204" pitchFamily="34" charset="0"/>
              </a:rPr>
              <a:t>born</a:t>
            </a:r>
            <a:r>
              <a:rPr lang="en-US" sz="2400" dirty="0">
                <a:latin typeface="Cambria Math" panose="02040503050406030204" pitchFamily="18" charset="0"/>
                <a:ea typeface="Cambria Math" panose="02040503050406030204" pitchFamily="18" charset="0"/>
                <a:cs typeface="Calibri" panose="020F0502020204030204" pitchFamily="34" charset="0"/>
              </a:rPr>
              <a:t>?</a:t>
            </a:r>
          </a:p>
        </p:txBody>
      </p:sp>
      <p:sp>
        <p:nvSpPr>
          <p:cNvPr id="3" name="Rectangle 7">
            <a:extLst>
              <a:ext uri="{FF2B5EF4-FFF2-40B4-BE49-F238E27FC236}">
                <a16:creationId xmlns:a16="http://schemas.microsoft.com/office/drawing/2014/main" id="{F89887CE-641D-2707-57D0-8E3EF19E2CD8}"/>
              </a:ext>
            </a:extLst>
          </p:cNvPr>
          <p:cNvSpPr/>
          <p:nvPr/>
        </p:nvSpPr>
        <p:spPr>
          <a:xfrm>
            <a:off x="1024422" y="4128965"/>
            <a:ext cx="4221622" cy="461665"/>
          </a:xfrm>
          <a:prstGeom prst="rect">
            <a:avLst/>
          </a:prstGeom>
          <a:solidFill>
            <a:srgbClr val="66CCFF">
              <a:alpha val="20000"/>
            </a:srgbClr>
          </a:solidFill>
        </p:spPr>
        <p:txBody>
          <a:bodyPr wrap="square">
            <a:spAutoFit/>
          </a:bodyPr>
          <a:lstStyle/>
          <a:p>
            <a:pPr algn="ctr"/>
            <a:r>
              <a:rPr lang="en-US" sz="2400" dirty="0">
                <a:solidFill>
                  <a:srgbClr val="FF0000"/>
                </a:solidFill>
                <a:latin typeface="Cambria Math" panose="02040503050406030204" pitchFamily="18" charset="0"/>
                <a:ea typeface="Cambria Math" panose="02040503050406030204" pitchFamily="18" charset="0"/>
                <a:cs typeface="Calibri" panose="020F0502020204030204" pitchFamily="34" charset="0"/>
              </a:rPr>
              <a:t>Entity Detection and Linking</a:t>
            </a:r>
          </a:p>
        </p:txBody>
      </p:sp>
      <p:sp>
        <p:nvSpPr>
          <p:cNvPr id="4" name="Rectangle 8">
            <a:extLst>
              <a:ext uri="{FF2B5EF4-FFF2-40B4-BE49-F238E27FC236}">
                <a16:creationId xmlns:a16="http://schemas.microsoft.com/office/drawing/2014/main" id="{69C59F4F-9761-1C80-4E8E-F5CC64E4379A}"/>
              </a:ext>
            </a:extLst>
          </p:cNvPr>
          <p:cNvSpPr/>
          <p:nvPr/>
        </p:nvSpPr>
        <p:spPr>
          <a:xfrm>
            <a:off x="6710314" y="4126856"/>
            <a:ext cx="4753094" cy="461665"/>
          </a:xfrm>
          <a:prstGeom prst="rect">
            <a:avLst/>
          </a:prstGeom>
          <a:solidFill>
            <a:srgbClr val="66CCFF">
              <a:alpha val="20000"/>
            </a:srgbClr>
          </a:solidFill>
        </p:spPr>
        <p:txBody>
          <a:bodyPr wrap="square">
            <a:spAutoFit/>
          </a:bodyPr>
          <a:lstStyle/>
          <a:p>
            <a:pPr algn="ctr"/>
            <a:r>
              <a:rPr lang="en-US" sz="2400" dirty="0">
                <a:solidFill>
                  <a:srgbClr val="008000"/>
                </a:solidFill>
                <a:latin typeface="Cambria Math" panose="02040503050406030204" pitchFamily="18" charset="0"/>
                <a:ea typeface="Cambria Math" panose="02040503050406030204" pitchFamily="18" charset="0"/>
                <a:cs typeface="Calibri" panose="020F0502020204030204" pitchFamily="34" charset="0"/>
              </a:rPr>
              <a:t>Relation Detection and Linking</a:t>
            </a:r>
          </a:p>
        </p:txBody>
      </p:sp>
      <p:grpSp>
        <p:nvGrpSpPr>
          <p:cNvPr id="7" name="Group 11">
            <a:extLst>
              <a:ext uri="{FF2B5EF4-FFF2-40B4-BE49-F238E27FC236}">
                <a16:creationId xmlns:a16="http://schemas.microsoft.com/office/drawing/2014/main" id="{0C19E873-61A1-2863-3D58-F0A28EF04EDE}"/>
              </a:ext>
            </a:extLst>
          </p:cNvPr>
          <p:cNvGrpSpPr/>
          <p:nvPr/>
        </p:nvGrpSpPr>
        <p:grpSpPr>
          <a:xfrm>
            <a:off x="4959331" y="3788381"/>
            <a:ext cx="1285575" cy="1374169"/>
            <a:chOff x="3294220" y="2163929"/>
            <a:chExt cx="1285575" cy="1374169"/>
          </a:xfrm>
        </p:grpSpPr>
        <p:cxnSp>
          <p:nvCxnSpPr>
            <p:cNvPr id="8" name="Straight Arrow Connector 12">
              <a:extLst>
                <a:ext uri="{FF2B5EF4-FFF2-40B4-BE49-F238E27FC236}">
                  <a16:creationId xmlns:a16="http://schemas.microsoft.com/office/drawing/2014/main" id="{F7E27768-5505-0E47-309C-E6F2AD1A4E2B}"/>
                </a:ext>
              </a:extLst>
            </p:cNvPr>
            <p:cNvCxnSpPr>
              <a:cxnSpLocks/>
            </p:cNvCxnSpPr>
            <p:nvPr/>
          </p:nvCxnSpPr>
          <p:spPr bwMode="auto">
            <a:xfrm flipH="1">
              <a:off x="3294220" y="2163929"/>
              <a:ext cx="818605" cy="1374169"/>
            </a:xfrm>
            <a:prstGeom prst="straightConnector1">
              <a:avLst/>
            </a:prstGeom>
            <a:solidFill>
              <a:schemeClr val="accent1"/>
            </a:solidFill>
            <a:ln w="12700" cap="flat" cmpd="sng" algn="ctr">
              <a:solidFill>
                <a:srgbClr val="FF0000"/>
              </a:solidFill>
              <a:prstDash val="solid"/>
              <a:miter lim="800000"/>
              <a:headEnd type="none" w="med" len="med"/>
              <a:tailEnd type="triangle"/>
            </a:ln>
            <a:effectLst/>
          </p:spPr>
        </p:cxnSp>
        <p:cxnSp>
          <p:nvCxnSpPr>
            <p:cNvPr id="9" name="Straight Connector 13">
              <a:extLst>
                <a:ext uri="{FF2B5EF4-FFF2-40B4-BE49-F238E27FC236}">
                  <a16:creationId xmlns:a16="http://schemas.microsoft.com/office/drawing/2014/main" id="{DD0BB7C9-B2F3-B807-5AD6-A144800C099F}"/>
                </a:ext>
              </a:extLst>
            </p:cNvPr>
            <p:cNvCxnSpPr/>
            <p:nvPr/>
          </p:nvCxnSpPr>
          <p:spPr bwMode="auto">
            <a:xfrm>
              <a:off x="3482515" y="2163929"/>
              <a:ext cx="1097280" cy="0"/>
            </a:xfrm>
            <a:prstGeom prst="line">
              <a:avLst/>
            </a:prstGeom>
            <a:solidFill>
              <a:schemeClr val="accent1"/>
            </a:solidFill>
            <a:ln w="28575" cap="flat" cmpd="sng" algn="ctr">
              <a:solidFill>
                <a:srgbClr val="FF0000"/>
              </a:solidFill>
              <a:prstDash val="solid"/>
              <a:miter lim="800000"/>
              <a:headEnd type="none" w="med" len="med"/>
              <a:tailEnd type="none" w="med" len="med"/>
            </a:ln>
            <a:effectLst/>
          </p:spPr>
        </p:cxnSp>
      </p:grpSp>
      <p:grpSp>
        <p:nvGrpSpPr>
          <p:cNvPr id="10" name="Group 14">
            <a:extLst>
              <a:ext uri="{FF2B5EF4-FFF2-40B4-BE49-F238E27FC236}">
                <a16:creationId xmlns:a16="http://schemas.microsoft.com/office/drawing/2014/main" id="{E0CA66DB-ADE1-40E2-E1A8-A257899CC240}"/>
              </a:ext>
            </a:extLst>
          </p:cNvPr>
          <p:cNvGrpSpPr/>
          <p:nvPr/>
        </p:nvGrpSpPr>
        <p:grpSpPr>
          <a:xfrm>
            <a:off x="3789045" y="3801778"/>
            <a:ext cx="3169920" cy="1572158"/>
            <a:chOff x="2546038" y="2449398"/>
            <a:chExt cx="3169920" cy="1572158"/>
          </a:xfrm>
        </p:grpSpPr>
        <p:cxnSp>
          <p:nvCxnSpPr>
            <p:cNvPr id="11" name="Straight Arrow Connector 15">
              <a:extLst>
                <a:ext uri="{FF2B5EF4-FFF2-40B4-BE49-F238E27FC236}">
                  <a16:creationId xmlns:a16="http://schemas.microsoft.com/office/drawing/2014/main" id="{DB057BF2-8BB7-2C0F-E408-1F889DD5C9A7}"/>
                </a:ext>
              </a:extLst>
            </p:cNvPr>
            <p:cNvCxnSpPr>
              <a:cxnSpLocks/>
            </p:cNvCxnSpPr>
            <p:nvPr/>
          </p:nvCxnSpPr>
          <p:spPr bwMode="auto">
            <a:xfrm flipH="1">
              <a:off x="4678511" y="2457226"/>
              <a:ext cx="840061" cy="1564330"/>
            </a:xfrm>
            <a:prstGeom prst="straightConnector1">
              <a:avLst/>
            </a:prstGeom>
            <a:solidFill>
              <a:schemeClr val="accent1"/>
            </a:solidFill>
            <a:ln w="12700" cap="flat" cmpd="sng" algn="ctr">
              <a:solidFill>
                <a:srgbClr val="008000"/>
              </a:solidFill>
              <a:prstDash val="solid"/>
              <a:miter lim="800000"/>
              <a:headEnd type="none" w="med" len="med"/>
              <a:tailEnd type="triangle"/>
            </a:ln>
            <a:effectLst/>
          </p:spPr>
        </p:cxnSp>
        <p:cxnSp>
          <p:nvCxnSpPr>
            <p:cNvPr id="12" name="Straight Connector 16">
              <a:extLst>
                <a:ext uri="{FF2B5EF4-FFF2-40B4-BE49-F238E27FC236}">
                  <a16:creationId xmlns:a16="http://schemas.microsoft.com/office/drawing/2014/main" id="{4EA442C3-958D-6A98-607D-FF9C610CDA52}"/>
                </a:ext>
              </a:extLst>
            </p:cNvPr>
            <p:cNvCxnSpPr>
              <a:cxnSpLocks/>
            </p:cNvCxnSpPr>
            <p:nvPr/>
          </p:nvCxnSpPr>
          <p:spPr bwMode="auto">
            <a:xfrm>
              <a:off x="2546038" y="2449398"/>
              <a:ext cx="1188720" cy="0"/>
            </a:xfrm>
            <a:prstGeom prst="line">
              <a:avLst/>
            </a:prstGeom>
            <a:solidFill>
              <a:schemeClr val="accent1"/>
            </a:solidFill>
            <a:ln w="28575" cap="flat" cmpd="sng" algn="ctr">
              <a:solidFill>
                <a:srgbClr val="008000"/>
              </a:solidFill>
              <a:prstDash val="solid"/>
              <a:miter lim="800000"/>
              <a:headEnd type="none" w="med" len="med"/>
              <a:tailEnd type="none" w="med" len="med"/>
            </a:ln>
            <a:effectLst/>
          </p:spPr>
        </p:cxnSp>
        <p:cxnSp>
          <p:nvCxnSpPr>
            <p:cNvPr id="13" name="Straight Connector 17">
              <a:extLst>
                <a:ext uri="{FF2B5EF4-FFF2-40B4-BE49-F238E27FC236}">
                  <a16:creationId xmlns:a16="http://schemas.microsoft.com/office/drawing/2014/main" id="{4AFB3D5C-84B3-51C6-3E1C-A418667ABB2A}"/>
                </a:ext>
              </a:extLst>
            </p:cNvPr>
            <p:cNvCxnSpPr>
              <a:cxnSpLocks/>
            </p:cNvCxnSpPr>
            <p:nvPr/>
          </p:nvCxnSpPr>
          <p:spPr bwMode="auto">
            <a:xfrm>
              <a:off x="5167318" y="2449398"/>
              <a:ext cx="548640" cy="0"/>
            </a:xfrm>
            <a:prstGeom prst="line">
              <a:avLst/>
            </a:prstGeom>
            <a:solidFill>
              <a:schemeClr val="accent1"/>
            </a:solidFill>
            <a:ln w="28575" cap="flat" cmpd="sng" algn="ctr">
              <a:solidFill>
                <a:srgbClr val="008000"/>
              </a:solidFill>
              <a:prstDash val="solid"/>
              <a:miter lim="800000"/>
              <a:headEnd type="none" w="med" len="med"/>
              <a:tailEnd type="none" w="med" len="med"/>
            </a:ln>
            <a:effectLst/>
          </p:spPr>
        </p:cxnSp>
      </p:grpSp>
      <p:grpSp>
        <p:nvGrpSpPr>
          <p:cNvPr id="14" name="Group 22">
            <a:extLst>
              <a:ext uri="{FF2B5EF4-FFF2-40B4-BE49-F238E27FC236}">
                <a16:creationId xmlns:a16="http://schemas.microsoft.com/office/drawing/2014/main" id="{CB20D6F0-08AE-6CD4-C429-6CBE126F4C67}"/>
              </a:ext>
            </a:extLst>
          </p:cNvPr>
          <p:cNvGrpSpPr/>
          <p:nvPr/>
        </p:nvGrpSpPr>
        <p:grpSpPr>
          <a:xfrm>
            <a:off x="4311631" y="5169597"/>
            <a:ext cx="3546494" cy="617846"/>
            <a:chOff x="2701906" y="4354400"/>
            <a:chExt cx="3546494" cy="617846"/>
          </a:xfrm>
        </p:grpSpPr>
        <p:sp>
          <p:nvSpPr>
            <p:cNvPr id="15" name="Rectangle 4">
              <a:extLst>
                <a:ext uri="{FF2B5EF4-FFF2-40B4-BE49-F238E27FC236}">
                  <a16:creationId xmlns:a16="http://schemas.microsoft.com/office/drawing/2014/main" id="{07B0C6A2-1C45-9203-F3C6-12334C892385}"/>
                </a:ext>
              </a:extLst>
            </p:cNvPr>
            <p:cNvSpPr/>
            <p:nvPr/>
          </p:nvSpPr>
          <p:spPr>
            <a:xfrm>
              <a:off x="3962825" y="4572136"/>
              <a:ext cx="1024640" cy="40011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008000"/>
                  </a:solidFill>
                  <a:latin typeface="Cambria Math" panose="02040503050406030204" pitchFamily="18" charset="0"/>
                  <a:ea typeface="Cambria Math" panose="02040503050406030204" pitchFamily="18" charset="0"/>
                  <a:cs typeface="Calibri" panose="020F0502020204030204" pitchFamily="34" charset="0"/>
                </a:rPr>
                <a:t>Born-in</a:t>
              </a:r>
              <a:endParaRPr lang="en-US" sz="2000" kern="1200" dirty="0">
                <a:solidFill>
                  <a:srgbClr val="008000"/>
                </a:solidFill>
                <a:latin typeface="Cambria Math" panose="02040503050406030204" pitchFamily="18" charset="0"/>
                <a:ea typeface="Cambria Math" panose="02040503050406030204" pitchFamily="18" charset="0"/>
                <a:cs typeface="Calibri" panose="020F0502020204030204" pitchFamily="34" charset="0"/>
              </a:endParaRPr>
            </a:p>
          </p:txBody>
        </p:sp>
        <p:cxnSp>
          <p:nvCxnSpPr>
            <p:cNvPr id="16" name="Straight Arrow Connector 5">
              <a:extLst>
                <a:ext uri="{FF2B5EF4-FFF2-40B4-BE49-F238E27FC236}">
                  <a16:creationId xmlns:a16="http://schemas.microsoft.com/office/drawing/2014/main" id="{4DA36965-4DC5-532B-9CEB-0E6F1A8BF0CD}"/>
                </a:ext>
              </a:extLst>
            </p:cNvPr>
            <p:cNvCxnSpPr>
              <a:cxnSpLocks/>
              <a:endCxn id="25" idx="1"/>
            </p:cNvCxnSpPr>
            <p:nvPr/>
          </p:nvCxnSpPr>
          <p:spPr bwMode="auto">
            <a:xfrm>
              <a:off x="3999370" y="4600250"/>
              <a:ext cx="953630" cy="5999"/>
            </a:xfrm>
            <a:prstGeom prst="straightConnector1">
              <a:avLst/>
            </a:prstGeom>
            <a:solidFill>
              <a:schemeClr val="accent1"/>
            </a:solidFill>
            <a:ln w="28575" cap="flat" cmpd="sng" algn="ctr">
              <a:solidFill>
                <a:srgbClr val="E46C0A"/>
              </a:solidFill>
              <a:prstDash val="solid"/>
              <a:miter lim="800000"/>
              <a:headEnd type="none" w="med" len="med"/>
              <a:tailEnd type="triangle"/>
            </a:ln>
            <a:effectLst/>
          </p:spPr>
        </p:cxnSp>
        <p:sp>
          <p:nvSpPr>
            <p:cNvPr id="17" name="Rectangle: Rounded Corners 20">
              <a:extLst>
                <a:ext uri="{FF2B5EF4-FFF2-40B4-BE49-F238E27FC236}">
                  <a16:creationId xmlns:a16="http://schemas.microsoft.com/office/drawing/2014/main" id="{B5901DF8-7E3E-0A19-E7F3-6A8E76D9CEB0}"/>
                </a:ext>
              </a:extLst>
            </p:cNvPr>
            <p:cNvSpPr/>
            <p:nvPr/>
          </p:nvSpPr>
          <p:spPr bwMode="auto">
            <a:xfrm>
              <a:off x="2701906" y="4354400"/>
              <a:ext cx="1295400" cy="495301"/>
            </a:xfrm>
            <a:prstGeom prst="roundRect">
              <a:avLst/>
            </a:prstGeom>
            <a:solidFill>
              <a:srgbClr val="FDEADA"/>
            </a:solidFill>
            <a:ln w="19050" cap="flat" cmpd="sng" algn="ctr">
              <a:solidFill>
                <a:srgbClr val="E46C0A"/>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1" hangingPunct="1"/>
              <a:r>
                <a:rPr lang="en-US" sz="2000" kern="1200" dirty="0">
                  <a:solidFill>
                    <a:srgbClr val="FF0000"/>
                  </a:solidFill>
                  <a:latin typeface="Cambria Math" panose="02040503050406030204" pitchFamily="18" charset="0"/>
                  <a:ea typeface="Cambria Math" panose="02040503050406030204" pitchFamily="18" charset="0"/>
                  <a:cs typeface="Calibri" panose="020F0502020204030204" pitchFamily="34" charset="0"/>
                </a:rPr>
                <a:t>Bill Gates</a:t>
              </a:r>
              <a:endParaRPr kumimoji="0" lang="en-US" sz="2000" dirty="0">
                <a:solidFill>
                  <a:srgbClr val="0000CC"/>
                </a:solidFill>
                <a:latin typeface="Cambria Math" panose="02040503050406030204" pitchFamily="18" charset="0"/>
                <a:ea typeface="Cambria Math" panose="02040503050406030204" pitchFamily="18" charset="0"/>
                <a:cs typeface="Calibri" panose="020F0502020204030204" pitchFamily="34" charset="0"/>
              </a:endParaRPr>
            </a:p>
          </p:txBody>
        </p:sp>
        <p:sp>
          <p:nvSpPr>
            <p:cNvPr id="25" name="Rectangle: Rounded Corners 21">
              <a:extLst>
                <a:ext uri="{FF2B5EF4-FFF2-40B4-BE49-F238E27FC236}">
                  <a16:creationId xmlns:a16="http://schemas.microsoft.com/office/drawing/2014/main" id="{1E9FDAAF-99D0-DF30-CAE8-B5B6AB94DEE5}"/>
                </a:ext>
              </a:extLst>
            </p:cNvPr>
            <p:cNvSpPr/>
            <p:nvPr/>
          </p:nvSpPr>
          <p:spPr bwMode="auto">
            <a:xfrm>
              <a:off x="4953000" y="4358598"/>
              <a:ext cx="1295400" cy="495301"/>
            </a:xfrm>
            <a:prstGeom prst="roundRect">
              <a:avLst/>
            </a:prstGeom>
            <a:solidFill>
              <a:srgbClr val="FDEADA"/>
            </a:solidFill>
            <a:ln w="19050" cap="flat" cmpd="sng" algn="ctr">
              <a:solidFill>
                <a:srgbClr val="E46C0A"/>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1" hangingPunct="1"/>
              <a:r>
                <a:rPr lang="en-US" sz="2000" kern="1200" dirty="0">
                  <a:solidFill>
                    <a:srgbClr val="0000CC"/>
                  </a:solidFill>
                  <a:latin typeface="Cambria Math" panose="02040503050406030204" pitchFamily="18" charset="0"/>
                  <a:ea typeface="Cambria Math" panose="02040503050406030204" pitchFamily="18" charset="0"/>
                  <a:cs typeface="Calibri" panose="020F0502020204030204" pitchFamily="34" charset="0"/>
                </a:rPr>
                <a:t>1955</a:t>
              </a:r>
              <a:endParaRPr kumimoji="0" lang="en-US" sz="2000" dirty="0">
                <a:solidFill>
                  <a:srgbClr val="0000CC"/>
                </a:solidFill>
                <a:latin typeface="Cambria Math" panose="02040503050406030204" pitchFamily="18" charset="0"/>
                <a:ea typeface="Cambria Math" panose="02040503050406030204" pitchFamily="18" charset="0"/>
                <a:cs typeface="Calibri" panose="020F0502020204030204" pitchFamily="34" charset="0"/>
              </a:endParaRPr>
            </a:p>
          </p:txBody>
        </p:sp>
      </p:grpSp>
      <p:sp>
        <p:nvSpPr>
          <p:cNvPr id="26" name="AutoShape 13">
            <a:extLst>
              <a:ext uri="{FF2B5EF4-FFF2-40B4-BE49-F238E27FC236}">
                <a16:creationId xmlns:a16="http://schemas.microsoft.com/office/drawing/2014/main" id="{1ECABCFD-FB5E-A76D-C762-53E7244C6831}"/>
              </a:ext>
            </a:extLst>
          </p:cNvPr>
          <p:cNvSpPr>
            <a:spLocks noChangeArrowheads="1"/>
          </p:cNvSpPr>
          <p:nvPr/>
        </p:nvSpPr>
        <p:spPr bwMode="auto">
          <a:xfrm>
            <a:off x="1990725" y="2891843"/>
            <a:ext cx="1408361" cy="548640"/>
          </a:xfrm>
          <a:prstGeom prst="wedgeRoundRectCallout">
            <a:avLst>
              <a:gd name="adj1" fmla="val 59929"/>
              <a:gd name="adj2" fmla="val 54232"/>
              <a:gd name="adj3" fmla="val 16667"/>
            </a:avLst>
          </a:prstGeom>
          <a:solidFill>
            <a:srgbClr val="FFFFCC"/>
          </a:solidFill>
          <a:ln w="9525">
            <a:solidFill>
              <a:srgbClr val="CC9900"/>
            </a:solidFill>
            <a:miter lim="800000"/>
            <a:headEnd/>
            <a:tailEnd/>
          </a:ln>
        </p:spPr>
        <p:txBody>
          <a:bodyPr anchor="ct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algn="ctr" eaLnBrk="1" hangingPunct="1">
              <a:defRPr/>
            </a:pPr>
            <a:r>
              <a:rPr lang="en-US" altLang="zh-CN" sz="2400" b="0" dirty="0">
                <a:solidFill>
                  <a:srgbClr val="FF0000"/>
                </a:solidFill>
                <a:latin typeface="Cambria Math" panose="02040503050406030204" pitchFamily="18" charset="0"/>
                <a:ea typeface="Cambria Math" panose="02040503050406030204" pitchFamily="18" charset="0"/>
                <a:cs typeface="Calibri" panose="020F0502020204030204" pitchFamily="34" charset="0"/>
              </a:rPr>
              <a:t>Question</a:t>
            </a:r>
            <a:endParaRPr lang="en-US" altLang="zh-TW" sz="2400" b="0" dirty="0">
              <a:solidFill>
                <a:srgbClr val="FF0000"/>
              </a:solidFill>
              <a:latin typeface="Cambria Math" panose="02040503050406030204" pitchFamily="18" charset="0"/>
              <a:ea typeface="Cambria Math" panose="02040503050406030204" pitchFamily="18" charset="0"/>
              <a:cs typeface="Calibri" panose="020F0502020204030204" pitchFamily="34" charset="0"/>
            </a:endParaRPr>
          </a:p>
        </p:txBody>
      </p:sp>
      <p:sp>
        <p:nvSpPr>
          <p:cNvPr id="27" name="Rectangle: Rounded Corners 2">
            <a:extLst>
              <a:ext uri="{FF2B5EF4-FFF2-40B4-BE49-F238E27FC236}">
                <a16:creationId xmlns:a16="http://schemas.microsoft.com/office/drawing/2014/main" id="{D01F9C55-F490-E0F6-D3D6-B379971B9E93}"/>
              </a:ext>
            </a:extLst>
          </p:cNvPr>
          <p:cNvSpPr/>
          <p:nvPr/>
        </p:nvSpPr>
        <p:spPr bwMode="auto">
          <a:xfrm>
            <a:off x="3399086" y="4991808"/>
            <a:ext cx="4753094" cy="1389942"/>
          </a:xfrm>
          <a:prstGeom prst="roundRect">
            <a:avLst/>
          </a:prstGeom>
          <a:noFill/>
          <a:ln w="19050" cap="flat" cmpd="sng" algn="ctr">
            <a:solidFill>
              <a:srgbClr val="E46C0A"/>
            </a:solidFill>
            <a:prstDash val="sys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600" b="0" i="0" u="none" strike="noStrike" cap="none" normalizeH="0" baseline="0">
              <a:ln>
                <a:noFill/>
              </a:ln>
              <a:solidFill>
                <a:schemeClr val="tx1"/>
              </a:solidFill>
              <a:effectLst/>
              <a:latin typeface="Cambria Math" panose="02040503050406030204" pitchFamily="18" charset="0"/>
              <a:ea typeface="Cambria Math" panose="02040503050406030204" pitchFamily="18" charset="0"/>
            </a:endParaRPr>
          </a:p>
        </p:txBody>
      </p:sp>
      <p:sp>
        <p:nvSpPr>
          <p:cNvPr id="28" name="Rectangle 9">
            <a:extLst>
              <a:ext uri="{FF2B5EF4-FFF2-40B4-BE49-F238E27FC236}">
                <a16:creationId xmlns:a16="http://schemas.microsoft.com/office/drawing/2014/main" id="{4F8219B4-DC0E-9605-017C-AFA7200FB186}"/>
              </a:ext>
            </a:extLst>
          </p:cNvPr>
          <p:cNvSpPr>
            <a:spLocks noChangeArrowheads="1"/>
          </p:cNvSpPr>
          <p:nvPr/>
        </p:nvSpPr>
        <p:spPr bwMode="auto">
          <a:xfrm>
            <a:off x="4652915" y="5824451"/>
            <a:ext cx="2057399" cy="400110"/>
          </a:xfrm>
          <a:prstGeom prst="rect">
            <a:avLst/>
          </a:prstGeom>
          <a:noFill/>
          <a:ln w="9525">
            <a:noFill/>
            <a:miter lim="800000"/>
            <a:headEnd/>
            <a:tailEnd/>
          </a:ln>
        </p:spPr>
        <p:txBody>
          <a:bodyPr wrap="square">
            <a:spAutoFit/>
          </a:bodyPr>
          <a:lstStyle/>
          <a:p>
            <a:pPr algn="ctr">
              <a:spcBef>
                <a:spcPts val="1200"/>
              </a:spcBef>
              <a:defRPr/>
            </a:pPr>
            <a:r>
              <a:rPr lang="en-US" altLang="zh-CN" sz="2000" dirty="0">
                <a:solidFill>
                  <a:srgbClr val="FF0000"/>
                </a:solidFill>
                <a:latin typeface="Cambria Math" panose="02040503050406030204" pitchFamily="18" charset="0"/>
                <a:ea typeface="Cambria Math" panose="02040503050406030204" pitchFamily="18" charset="0"/>
                <a:cs typeface="Calibri" panose="020F0502020204030204" pitchFamily="34" charset="0"/>
              </a:rPr>
              <a:t>Knowledge Base</a:t>
            </a:r>
            <a:endParaRPr lang="en-US" sz="2000" dirty="0">
              <a:solidFill>
                <a:srgbClr val="FF0000"/>
              </a:solidFill>
              <a:latin typeface="Cambria Math" panose="02040503050406030204" pitchFamily="18" charset="0"/>
              <a:ea typeface="Cambria Math" panose="02040503050406030204" pitchFamily="18" charset="0"/>
              <a:cs typeface="Calibri" panose="020F0502020204030204" pitchFamily="34" charset="0"/>
            </a:endParaRPr>
          </a:p>
        </p:txBody>
      </p:sp>
      <p:sp>
        <p:nvSpPr>
          <p:cNvPr id="29" name="AutoShape 13">
            <a:extLst>
              <a:ext uri="{FF2B5EF4-FFF2-40B4-BE49-F238E27FC236}">
                <a16:creationId xmlns:a16="http://schemas.microsoft.com/office/drawing/2014/main" id="{A8A7B9C0-05F5-F09A-BC01-07BBD2259784}"/>
              </a:ext>
            </a:extLst>
          </p:cNvPr>
          <p:cNvSpPr>
            <a:spLocks noChangeArrowheads="1"/>
          </p:cNvSpPr>
          <p:nvPr/>
        </p:nvSpPr>
        <p:spPr bwMode="auto">
          <a:xfrm>
            <a:off x="7340184" y="6107430"/>
            <a:ext cx="1282961" cy="548640"/>
          </a:xfrm>
          <a:prstGeom prst="wedgeRoundRectCallout">
            <a:avLst>
              <a:gd name="adj1" fmla="val -51796"/>
              <a:gd name="adj2" fmla="val -77900"/>
              <a:gd name="adj3" fmla="val 16667"/>
            </a:avLst>
          </a:prstGeom>
          <a:solidFill>
            <a:srgbClr val="FFFFCC"/>
          </a:solidFill>
          <a:ln w="9525">
            <a:solidFill>
              <a:srgbClr val="CC9900"/>
            </a:solidFill>
            <a:miter lim="800000"/>
            <a:headEnd/>
            <a:tailEnd/>
          </a:ln>
        </p:spPr>
        <p:txBody>
          <a:bodyPr anchor="ct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algn="ctr" eaLnBrk="1" hangingPunct="1">
              <a:defRPr/>
            </a:pPr>
            <a:r>
              <a:rPr lang="en-US" altLang="zh-CN" sz="2400" b="0" dirty="0">
                <a:solidFill>
                  <a:srgbClr val="FF0000"/>
                </a:solidFill>
                <a:latin typeface="Cambria Math" panose="02040503050406030204" pitchFamily="18" charset="0"/>
                <a:ea typeface="Cambria Math" panose="02040503050406030204" pitchFamily="18" charset="0"/>
                <a:cs typeface="Calibri" panose="020F0502020204030204" pitchFamily="34" charset="0"/>
              </a:rPr>
              <a:t>Answer</a:t>
            </a:r>
            <a:endParaRPr lang="en-US" altLang="zh-TW" sz="2400" b="0" dirty="0">
              <a:solidFill>
                <a:srgbClr val="FF0000"/>
              </a:solidFill>
              <a:latin typeface="Cambria Math" panose="02040503050406030204" pitchFamily="18" charset="0"/>
              <a:ea typeface="Cambria Math" panose="02040503050406030204" pitchFamily="18" charset="0"/>
              <a:cs typeface="Calibri" panose="020F0502020204030204" pitchFamily="34" charset="0"/>
            </a:endParaRPr>
          </a:p>
        </p:txBody>
      </p:sp>
      <p:grpSp>
        <p:nvGrpSpPr>
          <p:cNvPr id="30" name="Group 26">
            <a:extLst>
              <a:ext uri="{FF2B5EF4-FFF2-40B4-BE49-F238E27FC236}">
                <a16:creationId xmlns:a16="http://schemas.microsoft.com/office/drawing/2014/main" id="{7B488343-4F14-E7BD-AB59-322865DF959E}"/>
              </a:ext>
            </a:extLst>
          </p:cNvPr>
          <p:cNvGrpSpPr/>
          <p:nvPr/>
        </p:nvGrpSpPr>
        <p:grpSpPr>
          <a:xfrm>
            <a:off x="1291740" y="5061504"/>
            <a:ext cx="2877467" cy="707886"/>
            <a:chOff x="1281230" y="4394754"/>
            <a:chExt cx="2534129" cy="707886"/>
          </a:xfrm>
        </p:grpSpPr>
        <p:sp>
          <p:nvSpPr>
            <p:cNvPr id="31" name="Rectangle 10">
              <a:extLst>
                <a:ext uri="{FF2B5EF4-FFF2-40B4-BE49-F238E27FC236}">
                  <a16:creationId xmlns:a16="http://schemas.microsoft.com/office/drawing/2014/main" id="{FC4193A0-81A3-FC33-D173-60DBE5BFBF14}"/>
                </a:ext>
              </a:extLst>
            </p:cNvPr>
            <p:cNvSpPr/>
            <p:nvPr/>
          </p:nvSpPr>
          <p:spPr>
            <a:xfrm>
              <a:off x="1281230" y="4394754"/>
              <a:ext cx="1797672" cy="70788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mbria Math" panose="02040503050406030204" pitchFamily="18" charset="0"/>
                  <a:ea typeface="Cambria Math" panose="02040503050406030204" pitchFamily="18" charset="0"/>
                  <a:cs typeface="Calibri" panose="020F0502020204030204" pitchFamily="34" charset="0"/>
                </a:rPr>
                <a:t>Mentioned Question Entity </a:t>
              </a:r>
            </a:p>
          </p:txBody>
        </p:sp>
        <p:cxnSp>
          <p:nvCxnSpPr>
            <p:cNvPr id="32" name="Straight Arrow Connector 23">
              <a:extLst>
                <a:ext uri="{FF2B5EF4-FFF2-40B4-BE49-F238E27FC236}">
                  <a16:creationId xmlns:a16="http://schemas.microsoft.com/office/drawing/2014/main" id="{92D65FEB-9F05-47B4-E807-3346CE3AF1FD}"/>
                </a:ext>
              </a:extLst>
            </p:cNvPr>
            <p:cNvCxnSpPr>
              <a:cxnSpLocks/>
            </p:cNvCxnSpPr>
            <p:nvPr/>
          </p:nvCxnSpPr>
          <p:spPr bwMode="auto">
            <a:xfrm>
              <a:off x="3360501" y="4778781"/>
              <a:ext cx="454858" cy="0"/>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grpSp>
      <p:grpSp>
        <p:nvGrpSpPr>
          <p:cNvPr id="33" name="Group 27">
            <a:extLst>
              <a:ext uri="{FF2B5EF4-FFF2-40B4-BE49-F238E27FC236}">
                <a16:creationId xmlns:a16="http://schemas.microsoft.com/office/drawing/2014/main" id="{818702AD-3147-A593-14CB-FC2C5876E8B3}"/>
              </a:ext>
            </a:extLst>
          </p:cNvPr>
          <p:cNvGrpSpPr/>
          <p:nvPr/>
        </p:nvGrpSpPr>
        <p:grpSpPr>
          <a:xfrm>
            <a:off x="7858125" y="5213389"/>
            <a:ext cx="2668780" cy="400110"/>
            <a:chOff x="889949" y="4543476"/>
            <a:chExt cx="2668780" cy="400110"/>
          </a:xfrm>
        </p:grpSpPr>
        <p:sp>
          <p:nvSpPr>
            <p:cNvPr id="34" name="Rectangle 28">
              <a:extLst>
                <a:ext uri="{FF2B5EF4-FFF2-40B4-BE49-F238E27FC236}">
                  <a16:creationId xmlns:a16="http://schemas.microsoft.com/office/drawing/2014/main" id="{CD9E7EEA-A5F9-1069-04B6-7391918D7DA4}"/>
                </a:ext>
              </a:extLst>
            </p:cNvPr>
            <p:cNvSpPr/>
            <p:nvPr/>
          </p:nvSpPr>
          <p:spPr>
            <a:xfrm>
              <a:off x="1054338" y="4543476"/>
              <a:ext cx="2504391" cy="40011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mbria Math" panose="02040503050406030204" pitchFamily="18" charset="0"/>
                  <a:ea typeface="Cambria Math" panose="02040503050406030204" pitchFamily="18" charset="0"/>
                  <a:cs typeface="Calibri" panose="020F0502020204030204" pitchFamily="34" charset="0"/>
                </a:rPr>
                <a:t>Answer Entity </a:t>
              </a:r>
            </a:p>
          </p:txBody>
        </p:sp>
        <p:cxnSp>
          <p:nvCxnSpPr>
            <p:cNvPr id="35" name="Straight Arrow Connector 29">
              <a:extLst>
                <a:ext uri="{FF2B5EF4-FFF2-40B4-BE49-F238E27FC236}">
                  <a16:creationId xmlns:a16="http://schemas.microsoft.com/office/drawing/2014/main" id="{FD47D9AD-D114-E443-4845-BE512FB9F46F}"/>
                </a:ext>
              </a:extLst>
            </p:cNvPr>
            <p:cNvCxnSpPr>
              <a:cxnSpLocks/>
            </p:cNvCxnSpPr>
            <p:nvPr/>
          </p:nvCxnSpPr>
          <p:spPr bwMode="auto">
            <a:xfrm flipH="1">
              <a:off x="889949" y="4745534"/>
              <a:ext cx="568306" cy="0"/>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grpSp>
    </p:spTree>
    <p:extLst>
      <p:ext uri="{BB962C8B-B14F-4D97-AF65-F5344CB8AC3E}">
        <p14:creationId xmlns:p14="http://schemas.microsoft.com/office/powerpoint/2010/main" val="3891910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par>
                          <p:cTn id="13" fill="hold">
                            <p:stCondLst>
                              <p:cond delay="500"/>
                            </p:stCondLst>
                            <p:childTnLst>
                              <p:par>
                                <p:cTn id="14" presetID="16" presetClass="entr" presetSubtype="21" fill="hold" nodeType="after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barn(inVertical)">
                                      <p:cBhvr>
                                        <p:cTn id="16" dur="500"/>
                                        <p:tgtEl>
                                          <p:spTgt spid="3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up)">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dissolve">
                                      <p:cBhvr>
                                        <p:cTn id="26" dur="500"/>
                                        <p:tgtEl>
                                          <p:spTgt spid="4"/>
                                        </p:tgtEl>
                                      </p:cBhvr>
                                    </p:animEffect>
                                  </p:childTnLst>
                                </p:cTn>
                              </p:par>
                            </p:childTnLst>
                          </p:cTn>
                        </p:par>
                        <p:par>
                          <p:cTn id="27" fill="hold">
                            <p:stCondLst>
                              <p:cond delay="500"/>
                            </p:stCondLst>
                            <p:childTnLst>
                              <p:par>
                                <p:cTn id="28" presetID="16" presetClass="entr" presetSubtype="21" fill="hold" nodeType="after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barn(inVertical)">
                                      <p:cBhvr>
                                        <p:cTn id="30" dur="500"/>
                                        <p:tgtEl>
                                          <p:spTgt spid="33"/>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dissolve">
                                      <p:cBhvr>
                                        <p:cTn id="3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2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C23E757-044C-BBD2-A3CF-EF3EA9CD4019}"/>
              </a:ext>
            </a:extLst>
          </p:cNvPr>
          <p:cNvSpPr txBox="1"/>
          <p:nvPr/>
        </p:nvSpPr>
        <p:spPr>
          <a:xfrm>
            <a:off x="250278" y="1783205"/>
            <a:ext cx="5274222" cy="1015663"/>
          </a:xfrm>
          <a:prstGeom prst="rect">
            <a:avLst/>
          </a:prstGeom>
          <a:noFill/>
        </p:spPr>
        <p:txBody>
          <a:bodyPr wrap="square">
            <a:spAutoFit/>
          </a:bodyPr>
          <a:lstStyle/>
          <a:p>
            <a:r>
              <a:rPr lang="en-US" altLang="zh-CN" sz="2000" b="1" dirty="0">
                <a:latin typeface="Cambria Math" panose="02040503050406030204" pitchFamily="18" charset="0"/>
                <a:ea typeface="Cambria Math" panose="02040503050406030204" pitchFamily="18" charset="0"/>
              </a:rPr>
              <a:t>Question Answering over Knowledge Graph</a:t>
            </a:r>
          </a:p>
          <a:p>
            <a:pPr marL="342900" indent="-342900">
              <a:buFont typeface="Arial" panose="020B0604020202020204" pitchFamily="34" charset="0"/>
              <a:buChar char="•"/>
            </a:pPr>
            <a:r>
              <a:rPr lang="en-US" altLang="zh-CN" sz="2000" dirty="0">
                <a:latin typeface="Cambria Math" panose="02040503050406030204" pitchFamily="18" charset="0"/>
                <a:ea typeface="Cambria Math" panose="02040503050406030204" pitchFamily="18" charset="0"/>
              </a:rPr>
              <a:t>From Triples to Graph</a:t>
            </a:r>
          </a:p>
          <a:p>
            <a:pPr marL="342900" indent="-342900">
              <a:buFont typeface="Arial" panose="020B0604020202020204" pitchFamily="34" charset="0"/>
              <a:buChar char="•"/>
            </a:pPr>
            <a:r>
              <a:rPr lang="en-US" altLang="zh-CN" sz="2000" dirty="0">
                <a:latin typeface="Cambria Math" panose="02040503050406030204" pitchFamily="18" charset="0"/>
                <a:ea typeface="Cambria Math" panose="02040503050406030204" pitchFamily="18" charset="0"/>
              </a:rPr>
              <a:t>Knowledge Graph Completion</a:t>
            </a:r>
          </a:p>
        </p:txBody>
      </p:sp>
      <p:sp>
        <p:nvSpPr>
          <p:cNvPr id="6" name="文本框 5">
            <a:extLst>
              <a:ext uri="{FF2B5EF4-FFF2-40B4-BE49-F238E27FC236}">
                <a16:creationId xmlns:a16="http://schemas.microsoft.com/office/drawing/2014/main" id="{7CEFC82D-3941-1B65-539B-0D828ABD4D05}"/>
              </a:ext>
            </a:extLst>
          </p:cNvPr>
          <p:cNvSpPr txBox="1"/>
          <p:nvPr/>
        </p:nvSpPr>
        <p:spPr>
          <a:xfrm>
            <a:off x="472966" y="520262"/>
            <a:ext cx="4982198" cy="461665"/>
          </a:xfrm>
          <a:prstGeom prst="rect">
            <a:avLst/>
          </a:prstGeom>
          <a:noFill/>
        </p:spPr>
        <p:txBody>
          <a:bodyPr wrap="none" rtlCol="0">
            <a:spAutoFit/>
          </a:bodyPr>
          <a:lstStyle/>
          <a:p>
            <a:r>
              <a:rPr lang="en-US" altLang="zh-CN" sz="2400" b="1" dirty="0">
                <a:latin typeface="Cambria Math" panose="02040503050406030204" pitchFamily="18" charset="0"/>
                <a:ea typeface="Cambria Math" panose="02040503050406030204" pitchFamily="18" charset="0"/>
              </a:rPr>
              <a:t>Knowledge Base Question Answering</a:t>
            </a:r>
          </a:p>
        </p:txBody>
      </p:sp>
      <p:pic>
        <p:nvPicPr>
          <p:cNvPr id="14338" name="Picture 2" descr="Question Answering over Hyper-relational Knowledge Graphs | by Ahmad  Alzeitoun | Medium">
            <a:extLst>
              <a:ext uri="{FF2B5EF4-FFF2-40B4-BE49-F238E27FC236}">
                <a16:creationId xmlns:a16="http://schemas.microsoft.com/office/drawing/2014/main" id="{66AB0D22-1B6C-8FD6-5616-7EE0805C71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9047" y="1504950"/>
            <a:ext cx="6276975" cy="4417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722674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9293</TotalTime>
  <Words>6028</Words>
  <Application>Microsoft Office PowerPoint</Application>
  <PresentationFormat>宽屏</PresentationFormat>
  <Paragraphs>549</Paragraphs>
  <Slides>49</Slides>
  <Notes>48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49</vt:i4>
      </vt:variant>
    </vt:vector>
  </HeadingPairs>
  <TitlesOfParts>
    <vt:vector size="57" baseType="lpstr">
      <vt:lpstr>等线</vt:lpstr>
      <vt:lpstr>等线 Light</vt:lpstr>
      <vt:lpstr>微软雅黑</vt:lpstr>
      <vt:lpstr>Arial</vt:lpstr>
      <vt:lpstr>Calibri</vt:lpstr>
      <vt:lpstr>Cambria Math</vt:lpstr>
      <vt:lpstr>Candara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LEONG, Chak Tou [Student]</dc:creator>
  <cp:lastModifiedBy>LIN, dongding88 [Student]</cp:lastModifiedBy>
  <cp:revision>564</cp:revision>
  <dcterms:created xsi:type="dcterms:W3CDTF">2023-04-11T12:07:08Z</dcterms:created>
  <dcterms:modified xsi:type="dcterms:W3CDTF">2025-03-03T23:31:27Z</dcterms:modified>
</cp:coreProperties>
</file>