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5" r:id="rId2"/>
    <p:sldId id="301" r:id="rId3"/>
    <p:sldId id="296" r:id="rId4"/>
    <p:sldId id="292" r:id="rId5"/>
    <p:sldId id="293" r:id="rId6"/>
    <p:sldId id="297" r:id="rId7"/>
    <p:sldId id="298" r:id="rId8"/>
    <p:sldId id="299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4" d="100"/>
          <a:sy n="184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bkow6IykG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8319" y="1066800"/>
            <a:ext cx="3795204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   </a:t>
            </a:r>
            <a:r>
              <a:rPr lang="en-US" dirty="0" smtClean="0">
                <a:solidFill>
                  <a:srgbClr val="FFFF00"/>
                </a:solidFill>
              </a:rPr>
              <a:t>PQ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createPQueue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V,dist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u = </a:t>
            </a:r>
            <a:r>
              <a:rPr lang="en-US" dirty="0" err="1" smtClean="0">
                <a:solidFill>
                  <a:srgbClr val="FFFF00"/>
                </a:solidFill>
              </a:rPr>
              <a:t>PQ.deleteMin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 err="1">
                <a:solidFill>
                  <a:srgbClr val="FFFF00"/>
                </a:solidFill>
              </a:rPr>
              <a:t>dist</a:t>
            </a:r>
            <a:r>
              <a:rPr lang="en-US" dirty="0">
                <a:solidFill>
                  <a:srgbClr val="FFFF00"/>
                </a:solidFill>
              </a:rPr>
              <a:t>[v] &gt; </a:t>
            </a:r>
            <a:r>
              <a:rPr lang="en-US" dirty="0" err="1">
                <a:solidFill>
                  <a:srgbClr val="FFFF00"/>
                </a:solidFill>
              </a:rPr>
              <a:t>dist</a:t>
            </a:r>
            <a:r>
              <a:rPr lang="en-US" dirty="0">
                <a:solidFill>
                  <a:srgbClr val="FFFF00"/>
                </a:solidFill>
              </a:rPr>
              <a:t>[u] + </a:t>
            </a:r>
            <a:r>
              <a:rPr lang="en-US" dirty="0" smtClean="0">
                <a:solidFill>
                  <a:srgbClr val="FFFF00"/>
                </a:solidFill>
              </a:rPr>
              <a:t>w(</a:t>
            </a:r>
            <a:r>
              <a:rPr lang="en-US" dirty="0" err="1" smtClean="0">
                <a:solidFill>
                  <a:srgbClr val="FFFF00"/>
                </a:solidFill>
              </a:rPr>
              <a:t>u,v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                </a:t>
            </a:r>
            <a:r>
              <a:rPr lang="en-US" dirty="0" err="1">
                <a:solidFill>
                  <a:srgbClr val="FFFF00"/>
                </a:solidFill>
              </a:rPr>
              <a:t>dist</a:t>
            </a:r>
            <a:r>
              <a:rPr lang="en-US" dirty="0">
                <a:solidFill>
                  <a:srgbClr val="FFFF00"/>
                </a:solidFill>
              </a:rPr>
              <a:t>[v] = </a:t>
            </a:r>
            <a:r>
              <a:rPr lang="en-US" dirty="0" err="1">
                <a:solidFill>
                  <a:srgbClr val="FFFF00"/>
                </a:solidFill>
              </a:rPr>
              <a:t>dist</a:t>
            </a:r>
            <a:r>
              <a:rPr lang="en-US" dirty="0">
                <a:solidFill>
                  <a:srgbClr val="FFFF00"/>
                </a:solidFill>
              </a:rPr>
              <a:t>[u] + </a:t>
            </a:r>
            <a:r>
              <a:rPr lang="en-US" dirty="0" smtClean="0">
                <a:solidFill>
                  <a:srgbClr val="FFFF00"/>
                </a:solidFill>
              </a:rPr>
              <a:t>w(</a:t>
            </a:r>
            <a:r>
              <a:rPr lang="en-US" dirty="0" err="1" smtClean="0">
                <a:solidFill>
                  <a:srgbClr val="FFFF00"/>
                </a:solidFill>
              </a:rPr>
              <a:t>u,v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 smtClean="0">
                <a:solidFill>
                  <a:srgbClr val="FFFF00"/>
                </a:solidFill>
              </a:rPr>
              <a:t>PQ.decreaseKey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v,dist</a:t>
            </a:r>
            <a:r>
              <a:rPr lang="en-US" dirty="0" smtClean="0">
                <a:solidFill>
                  <a:srgbClr val="FFFF00"/>
                </a:solidFill>
              </a:rPr>
              <a:t>[v])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62004" y="1066800"/>
            <a:ext cx="3962400" cy="480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bfs</a:t>
            </a:r>
            <a:r>
              <a:rPr lang="en-US" dirty="0" smtClean="0"/>
              <a:t>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FF00"/>
                </a:solidFill>
              </a:rPr>
              <a:t>Q = new Queue()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Q.enq</a:t>
            </a:r>
            <a:r>
              <a:rPr lang="en-US" dirty="0" smtClean="0">
                <a:solidFill>
                  <a:srgbClr val="FFFF00"/>
                </a:solidFill>
              </a:rPr>
              <a:t>(s)</a:t>
            </a:r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u = </a:t>
            </a:r>
            <a:r>
              <a:rPr lang="en-US" dirty="0" err="1" smtClean="0">
                <a:solidFill>
                  <a:srgbClr val="FFFF00"/>
                </a:solidFill>
              </a:rPr>
              <a:t>Q.deq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FF00"/>
                </a:solidFill>
              </a:rPr>
              <a:t>if </a:t>
            </a:r>
            <a:r>
              <a:rPr lang="en-US" dirty="0" err="1">
                <a:solidFill>
                  <a:srgbClr val="FFFF00"/>
                </a:solidFill>
              </a:rPr>
              <a:t>dist</a:t>
            </a:r>
            <a:r>
              <a:rPr lang="en-US" dirty="0">
                <a:solidFill>
                  <a:srgbClr val="FFFF00"/>
                </a:solidFill>
              </a:rPr>
              <a:t>[v] = ∞</a:t>
            </a:r>
          </a:p>
          <a:p>
            <a:r>
              <a:rPr lang="en-US" dirty="0"/>
              <a:t>                </a:t>
            </a:r>
            <a:r>
              <a:rPr lang="en-US" dirty="0" err="1">
                <a:solidFill>
                  <a:srgbClr val="FFFF00"/>
                </a:solidFill>
              </a:rPr>
              <a:t>dist</a:t>
            </a:r>
            <a:r>
              <a:rPr lang="en-US" dirty="0">
                <a:solidFill>
                  <a:srgbClr val="FFFF00"/>
                </a:solidFill>
              </a:rPr>
              <a:t>[v] = </a:t>
            </a:r>
            <a:r>
              <a:rPr lang="en-US" dirty="0" err="1">
                <a:solidFill>
                  <a:srgbClr val="FFFF00"/>
                </a:solidFill>
              </a:rPr>
              <a:t>dist</a:t>
            </a:r>
            <a:r>
              <a:rPr lang="en-US" dirty="0">
                <a:solidFill>
                  <a:srgbClr val="FFFF00"/>
                </a:solidFill>
              </a:rPr>
              <a:t>[u] </a:t>
            </a:r>
            <a:r>
              <a:rPr lang="en-US" dirty="0" smtClean="0">
                <a:solidFill>
                  <a:srgbClr val="FFFF00"/>
                </a:solidFill>
              </a:rPr>
              <a:t>+ 1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 smtClean="0">
                <a:solidFill>
                  <a:srgbClr val="FFFF00"/>
                </a:solidFill>
              </a:rPr>
              <a:t>Q.enq</a:t>
            </a:r>
            <a:r>
              <a:rPr lang="en-US" dirty="0" smtClean="0">
                <a:solidFill>
                  <a:srgbClr val="FFFF00"/>
                </a:solidFill>
              </a:rPr>
              <a:t>(v)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8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4" grpId="0" animBg="1"/>
      <p:bldP spid="25" grpId="0" animBg="1"/>
      <p:bldP spid="26" grpId="0" animBg="1"/>
      <p:bldP spid="29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4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2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Priority Queue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err="1"/>
              <a:t>createPQueue</a:t>
            </a:r>
            <a:r>
              <a:rPr lang="en-US" dirty="0"/>
              <a:t>(</a:t>
            </a:r>
            <a:r>
              <a:rPr lang="en-US" dirty="0" err="1"/>
              <a:t>n,keys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 smtClean="0"/>
              <a:t>Creates </a:t>
            </a:r>
            <a:r>
              <a:rPr lang="en-US" dirty="0"/>
              <a:t>a priority queue</a:t>
            </a:r>
          </a:p>
          <a:p>
            <a:pPr marL="914400" lvl="2" indent="0">
              <a:buNone/>
            </a:pPr>
            <a:r>
              <a:rPr lang="en-US" dirty="0"/>
              <a:t>for vertices 1 through n</a:t>
            </a:r>
          </a:p>
          <a:p>
            <a:pPr marL="914400" lvl="2" indent="0">
              <a:buNone/>
            </a:pPr>
            <a:r>
              <a:rPr lang="en-US" dirty="0"/>
              <a:t>with the given </a:t>
            </a:r>
            <a:r>
              <a:rPr lang="en-US" dirty="0" smtClean="0"/>
              <a:t>keys</a:t>
            </a:r>
            <a:endParaRPr lang="en-US" sz="1000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PQ.isEmpty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Reports whether PQ is </a:t>
            </a:r>
            <a:r>
              <a:rPr lang="en-US" dirty="0" smtClean="0"/>
              <a:t>empty</a:t>
            </a:r>
            <a:endParaRPr lang="en-US" sz="1000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PQ.deleteMin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/>
              <a:t>Removes and returns vertex with smallest </a:t>
            </a:r>
            <a:r>
              <a:rPr lang="en-US" dirty="0" smtClean="0"/>
              <a:t>key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PQ.decreaseKey</a:t>
            </a:r>
            <a:r>
              <a:rPr lang="en-US" dirty="0" smtClean="0"/>
              <a:t>(v</a:t>
            </a:r>
            <a:r>
              <a:rPr lang="en-US" dirty="0"/>
              <a:t>, w)</a:t>
            </a:r>
          </a:p>
          <a:p>
            <a:pPr marL="914400" lvl="2" indent="0">
              <a:buNone/>
            </a:pPr>
            <a:r>
              <a:rPr lang="en-US" dirty="0"/>
              <a:t>Changes key of vertex v to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  </a:t>
            </a:r>
            <a:r>
              <a:rPr lang="en-US" sz="2400" dirty="0" smtClean="0">
                <a:sym typeface="Wingdings" panose="05000000000000000000" pitchFamily="2" charset="2"/>
              </a:rPr>
              <a:t>  O(n)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bottom</a:t>
            </a:r>
            <a:endParaRPr lang="en-US" sz="240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362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509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5" idx="0"/>
            <a:endCxn id="7" idx="3"/>
          </p:cNvCxnSpPr>
          <p:nvPr/>
        </p:nvCxnSpPr>
        <p:spPr>
          <a:xfrm flipV="1">
            <a:off x="17516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6" idx="0"/>
          </p:cNvCxnSpPr>
          <p:nvPr/>
        </p:nvCxnSpPr>
        <p:spPr>
          <a:xfrm>
            <a:off x="23396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32634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01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6904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4" idx="0"/>
            <a:endCxn id="26" idx="3"/>
          </p:cNvCxnSpPr>
          <p:nvPr/>
        </p:nvCxnSpPr>
        <p:spPr>
          <a:xfrm flipV="1">
            <a:off x="34911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5"/>
            <a:endCxn id="25" idx="0"/>
          </p:cNvCxnSpPr>
          <p:nvPr/>
        </p:nvCxnSpPr>
        <p:spPr>
          <a:xfrm>
            <a:off x="40791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28081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7" idx="7"/>
            <a:endCxn id="29" idx="3"/>
          </p:cNvCxnSpPr>
          <p:nvPr/>
        </p:nvCxnSpPr>
        <p:spPr>
          <a:xfrm flipV="1">
            <a:off x="23396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26" idx="1"/>
          </p:cNvCxnSpPr>
          <p:nvPr/>
        </p:nvCxnSpPr>
        <p:spPr>
          <a:xfrm>
            <a:off x="31967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50292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867400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456150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>
            <a:stCxn id="34" idx="0"/>
            <a:endCxn id="36" idx="3"/>
          </p:cNvCxnSpPr>
          <p:nvPr/>
        </p:nvCxnSpPr>
        <p:spPr>
          <a:xfrm flipV="1">
            <a:off x="5256882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5"/>
            <a:endCxn id="35" idx="0"/>
          </p:cNvCxnSpPr>
          <p:nvPr/>
        </p:nvCxnSpPr>
        <p:spPr>
          <a:xfrm>
            <a:off x="5844827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67686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06882" y="5114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195632" y="43526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>
            <a:stCxn id="39" idx="0"/>
            <a:endCxn id="41" idx="3"/>
          </p:cNvCxnSpPr>
          <p:nvPr/>
        </p:nvCxnSpPr>
        <p:spPr>
          <a:xfrm flipV="1">
            <a:off x="6996364" y="4742890"/>
            <a:ext cx="2659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5"/>
            <a:endCxn id="40" idx="0"/>
          </p:cNvCxnSpPr>
          <p:nvPr/>
        </p:nvCxnSpPr>
        <p:spPr>
          <a:xfrm>
            <a:off x="7584309" y="4742890"/>
            <a:ext cx="250255" cy="3717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6313318" y="35144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7"/>
            <a:endCxn id="44" idx="3"/>
          </p:cNvCxnSpPr>
          <p:nvPr/>
        </p:nvCxnSpPr>
        <p:spPr>
          <a:xfrm flipV="1">
            <a:off x="5844827" y="3904690"/>
            <a:ext cx="53517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5"/>
            <a:endCxn id="41" idx="1"/>
          </p:cNvCxnSpPr>
          <p:nvPr/>
        </p:nvCxnSpPr>
        <p:spPr>
          <a:xfrm>
            <a:off x="6701995" y="3904690"/>
            <a:ext cx="560324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4573836" y="2676245"/>
            <a:ext cx="455364" cy="457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>
            <a:stCxn id="29" idx="7"/>
            <a:endCxn id="47" idx="3"/>
          </p:cNvCxnSpPr>
          <p:nvPr/>
        </p:nvCxnSpPr>
        <p:spPr>
          <a:xfrm flipV="1">
            <a:off x="3196795" y="3066490"/>
            <a:ext cx="1443728" cy="51491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5"/>
            <a:endCxn id="44" idx="0"/>
          </p:cNvCxnSpPr>
          <p:nvPr/>
        </p:nvCxnSpPr>
        <p:spPr>
          <a:xfrm>
            <a:off x="4962513" y="3066490"/>
            <a:ext cx="1578487" cy="44795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1000" y="267624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 1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381000" y="351444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 2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" y="4338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 3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" y="511464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 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1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001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Bottom-up build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Copy all elements into the tree  </a:t>
            </a:r>
            <a:r>
              <a:rPr lang="en-US" sz="2400" dirty="0" smtClean="0">
                <a:sym typeface="Wingdings" panose="05000000000000000000" pitchFamily="2" charset="2"/>
              </a:rPr>
              <a:t>  O(n)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heap order starting from the </a:t>
            </a:r>
            <a:r>
              <a:rPr lang="en-US" sz="2400" dirty="0"/>
              <a:t>bottom  </a:t>
            </a:r>
            <a:r>
              <a:rPr lang="en-US" sz="2400" dirty="0">
                <a:sym typeface="Wingdings" panose="05000000000000000000" pitchFamily="2" charset="2"/>
              </a:rPr>
              <a:t>  O(n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/>
          </a:p>
          <a:p>
            <a:endParaRPr lang="en-US" sz="1000" dirty="0" smtClean="0"/>
          </a:p>
          <a:p>
            <a:r>
              <a:rPr lang="en-US" sz="2400" dirty="0" smtClean="0"/>
              <a:t>Total elements: n = 2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 – 1</a:t>
            </a:r>
          </a:p>
          <a:p>
            <a:r>
              <a:rPr lang="en-US" sz="2400" dirty="0" smtClean="0"/>
              <a:t>Row elements:	1, 2, 4, …, 2</a:t>
            </a:r>
            <a:r>
              <a:rPr lang="en-US" sz="2400" baseline="30000" dirty="0" smtClean="0"/>
              <a:t>k-1</a:t>
            </a:r>
            <a:r>
              <a:rPr lang="en-US" sz="2400" dirty="0" smtClean="0"/>
              <a:t>, 2</a:t>
            </a:r>
            <a:r>
              <a:rPr lang="en-US" sz="2400" baseline="30000" dirty="0" smtClean="0"/>
              <a:t>k</a:t>
            </a:r>
          </a:p>
          <a:p>
            <a:r>
              <a:rPr lang="en-US" sz="2400" dirty="0" smtClean="0"/>
              <a:t># of sub-trees at row:	1, 2, 4</a:t>
            </a:r>
            <a:r>
              <a:rPr lang="en-US" sz="2400" dirty="0"/>
              <a:t>, …, 2</a:t>
            </a:r>
            <a:r>
              <a:rPr lang="en-US" sz="2400" baseline="30000" dirty="0"/>
              <a:t>k-1</a:t>
            </a:r>
            <a:r>
              <a:rPr lang="en-US" sz="2400" dirty="0"/>
              <a:t>,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k</a:t>
            </a:r>
            <a:endParaRPr lang="en-US" sz="2400" dirty="0" smtClean="0"/>
          </a:p>
          <a:p>
            <a:r>
              <a:rPr lang="en-US" sz="2400" dirty="0" smtClean="0"/>
              <a:t>Tree height at row: 	</a:t>
            </a:r>
            <a:r>
              <a:rPr lang="en-US" sz="2400" dirty="0" smtClean="0"/>
              <a:t>k, k-1</a:t>
            </a:r>
            <a:r>
              <a:rPr lang="en-US" sz="2400" dirty="0" smtClean="0"/>
              <a:t>, k-2, </a:t>
            </a:r>
            <a:r>
              <a:rPr lang="en-US" sz="2400" dirty="0" smtClean="0"/>
              <a:t>…, </a:t>
            </a:r>
            <a:r>
              <a:rPr lang="en-US" sz="2400" dirty="0" smtClean="0"/>
              <a:t>1, 0</a:t>
            </a:r>
          </a:p>
          <a:p>
            <a:r>
              <a:rPr lang="en-US" sz="2400" dirty="0" smtClean="0"/>
              <a:t>Max swaps at row:	</a:t>
            </a:r>
            <a:r>
              <a:rPr lang="en-US" sz="2400" dirty="0" smtClean="0"/>
              <a:t>k, k-1</a:t>
            </a:r>
            <a:r>
              <a:rPr lang="en-US" sz="2400" dirty="0" smtClean="0"/>
              <a:t>, k-2, </a:t>
            </a:r>
            <a:r>
              <a:rPr lang="en-US" sz="2400" dirty="0" smtClean="0"/>
              <a:t>…, </a:t>
            </a:r>
            <a:r>
              <a:rPr lang="en-US" sz="2400" dirty="0" smtClean="0"/>
              <a:t>1, 0   (per tree)</a:t>
            </a:r>
          </a:p>
          <a:p>
            <a:r>
              <a:rPr lang="en-US" sz="2400" dirty="0" smtClean="0"/>
              <a:t>Max total swaps:</a:t>
            </a:r>
            <a:r>
              <a:rPr lang="en-US" sz="2400" dirty="0"/>
              <a:t>	</a:t>
            </a:r>
            <a:r>
              <a:rPr lang="en-US" sz="2400" dirty="0" smtClean="0"/>
              <a:t>k + (k-1)2 </a:t>
            </a:r>
            <a:r>
              <a:rPr lang="en-US" sz="2400" dirty="0" smtClean="0"/>
              <a:t>+ </a:t>
            </a:r>
            <a:r>
              <a:rPr lang="en-US" sz="2400" dirty="0" smtClean="0"/>
              <a:t>(k-2)2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(k-3)2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 smtClean="0"/>
              <a:t>+ … + 2</a:t>
            </a:r>
            <a:r>
              <a:rPr lang="en-US" sz="2400" baseline="30000" dirty="0" smtClean="0"/>
              <a:t>k-1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= </a:t>
            </a:r>
            <a:r>
              <a:rPr lang="el-GR" sz="3600" dirty="0" smtClean="0"/>
              <a:t>Σ</a:t>
            </a:r>
            <a:r>
              <a:rPr lang="en-US" sz="2400" dirty="0" smtClean="0"/>
              <a:t> j 2</a:t>
            </a:r>
            <a:r>
              <a:rPr lang="en-US" sz="2400" baseline="30000" dirty="0" smtClean="0"/>
              <a:t>k-j</a:t>
            </a:r>
            <a:r>
              <a:rPr lang="en-US" sz="2400" dirty="0" smtClean="0"/>
              <a:t>   =   </a:t>
            </a:r>
            <a:r>
              <a:rPr lang="el-GR" sz="3600" dirty="0"/>
              <a:t>Σ</a:t>
            </a:r>
            <a:r>
              <a:rPr lang="en-US" sz="2400" dirty="0"/>
              <a:t> j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/2</a:t>
            </a:r>
            <a:r>
              <a:rPr lang="en-US" sz="2400" baseline="30000" dirty="0" smtClean="0"/>
              <a:t>j</a:t>
            </a:r>
            <a:r>
              <a:rPr lang="en-US" sz="2400" dirty="0" smtClean="0"/>
              <a:t>   =  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</a:t>
            </a:r>
            <a:r>
              <a:rPr lang="el-GR" sz="3600" dirty="0" smtClean="0"/>
              <a:t>Σ</a:t>
            </a:r>
            <a:r>
              <a:rPr lang="en-US" sz="2400" dirty="0" smtClean="0"/>
              <a:t> </a:t>
            </a:r>
            <a:r>
              <a:rPr lang="en-US" sz="2400" dirty="0"/>
              <a:t>j </a:t>
            </a:r>
            <a:r>
              <a:rPr lang="en-US" sz="2400" dirty="0" smtClean="0"/>
              <a:t>/</a:t>
            </a:r>
            <a:r>
              <a:rPr lang="en-US" sz="2400" dirty="0"/>
              <a:t>2</a:t>
            </a:r>
            <a:r>
              <a:rPr lang="en-US" sz="2400" baseline="30000" dirty="0"/>
              <a:t>j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l-GR" sz="3600" dirty="0"/>
              <a:t>Σ</a:t>
            </a:r>
            <a:r>
              <a:rPr lang="en-US" sz="2400" dirty="0"/>
              <a:t> j </a:t>
            </a:r>
            <a:r>
              <a:rPr lang="en-US" sz="2400" dirty="0" err="1"/>
              <a:t>x</a:t>
            </a:r>
            <a:r>
              <a:rPr lang="en-US" sz="2400" baseline="30000" dirty="0" err="1"/>
              <a:t>j</a:t>
            </a:r>
            <a:r>
              <a:rPr lang="en-US" sz="2400" dirty="0"/>
              <a:t>  	= </a:t>
            </a:r>
            <a:r>
              <a:rPr lang="en-US" sz="2400" dirty="0" smtClean="0"/>
              <a:t> x </a:t>
            </a:r>
            <a:r>
              <a:rPr lang="en-US" sz="2400" dirty="0"/>
              <a:t>/ (1 – </a:t>
            </a:r>
            <a:r>
              <a:rPr lang="en-US" sz="2400" dirty="0" smtClean="0"/>
              <a:t>x)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smtClean="0"/>
              <a:t> </a:t>
            </a:r>
            <a:r>
              <a:rPr lang="el-GR" sz="3600" dirty="0"/>
              <a:t>Σ</a:t>
            </a:r>
            <a:r>
              <a:rPr lang="en-US" sz="2400" dirty="0"/>
              <a:t> j /2</a:t>
            </a:r>
            <a:r>
              <a:rPr lang="en-US" sz="2400" baseline="30000" dirty="0"/>
              <a:t>j</a:t>
            </a:r>
            <a:r>
              <a:rPr lang="en-US" sz="2400" dirty="0"/>
              <a:t> </a:t>
            </a:r>
            <a:r>
              <a:rPr lang="en-US" sz="2400" dirty="0" smtClean="0"/>
              <a:t> =  (1/2) / (1 – (1/2))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2</a:t>
            </a:r>
            <a:endParaRPr lang="en-US" sz="2400" dirty="0"/>
          </a:p>
          <a:p>
            <a:r>
              <a:rPr lang="en-US" sz="2400" dirty="0" smtClean="0"/>
              <a:t>O( 2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</a:t>
            </a:r>
            <a:r>
              <a:rPr lang="el-GR" sz="3600" dirty="0" smtClean="0"/>
              <a:t>Σ</a:t>
            </a:r>
            <a:r>
              <a:rPr lang="en-US" sz="2400" dirty="0" smtClean="0"/>
              <a:t> </a:t>
            </a:r>
            <a:r>
              <a:rPr lang="en-US" sz="2400" dirty="0"/>
              <a:t>j </a:t>
            </a:r>
            <a:r>
              <a:rPr lang="en-US" sz="2400" dirty="0" smtClean="0"/>
              <a:t>/2</a:t>
            </a:r>
            <a:r>
              <a:rPr lang="en-US" sz="2400" baseline="30000" dirty="0" smtClean="0"/>
              <a:t>j</a:t>
            </a:r>
            <a:r>
              <a:rPr lang="en-US" sz="2400" dirty="0" smtClean="0"/>
              <a:t> ) </a:t>
            </a:r>
            <a:r>
              <a:rPr lang="en-US" sz="2400" dirty="0"/>
              <a:t> </a:t>
            </a:r>
            <a:r>
              <a:rPr lang="en-US" sz="2400" dirty="0" smtClean="0"/>
              <a:t>=  O( 2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2 )  =  O( 2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)  =  O(n)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8668" y="44277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k 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59272" y="44277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k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619068" y="44196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k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483030" y="49611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∞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030" y="55223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2668" y="6093768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913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1325418"/>
            <a:ext cx="3581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 Convert the array into a max (as opposed to min) binary heap.  This can be done in place.</a:t>
            </a:r>
          </a:p>
          <a:p>
            <a:endParaRPr lang="en-US" dirty="0"/>
          </a:p>
          <a:p>
            <a:r>
              <a:rPr lang="en-US" dirty="0" smtClean="0"/>
              <a:t>Step 2:  Do a series of </a:t>
            </a:r>
            <a:r>
              <a:rPr lang="en-US" dirty="0" err="1" smtClean="0"/>
              <a:t>deleteMax</a:t>
            </a:r>
            <a:r>
              <a:rPr lang="en-US" dirty="0" smtClean="0"/>
              <a:t> operations, moving the newly-deleted element to the just-vacated position in the array.  So this can also be done in place.</a:t>
            </a:r>
          </a:p>
          <a:p>
            <a:endParaRPr lang="en-US" dirty="0"/>
          </a:p>
          <a:p>
            <a:r>
              <a:rPr lang="en-US" dirty="0" smtClean="0"/>
              <a:t>Step 1 is O(n)</a:t>
            </a:r>
          </a:p>
          <a:p>
            <a:endParaRPr lang="en-US" dirty="0"/>
          </a:p>
          <a:p>
            <a:r>
              <a:rPr lang="en-US" dirty="0" smtClean="0"/>
              <a:t>Step 2 is O(n log n)</a:t>
            </a:r>
          </a:p>
          <a:p>
            <a:endParaRPr lang="en-US" dirty="0"/>
          </a:p>
          <a:p>
            <a:r>
              <a:rPr lang="en-US" dirty="0" smtClean="0"/>
              <a:t>Entire algorithm is thus O(n log n)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See </a:t>
            </a:r>
            <a:r>
              <a:rPr lang="en-US" dirty="0" smtClean="0">
                <a:hlinkClick r:id="rId3"/>
              </a:rPr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58319" y="1066800"/>
            <a:ext cx="379520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 smtClean="0"/>
          </a:p>
          <a:p>
            <a:r>
              <a:rPr lang="en-US" dirty="0" smtClean="0"/>
              <a:t>    PQ = </a:t>
            </a:r>
            <a:r>
              <a:rPr lang="en-US" dirty="0" err="1" smtClean="0"/>
              <a:t>createPQueue</a:t>
            </a:r>
            <a:r>
              <a:rPr lang="en-US" dirty="0" smtClean="0"/>
              <a:t>(</a:t>
            </a:r>
            <a:r>
              <a:rPr lang="en-US" dirty="0" err="1" smtClean="0"/>
              <a:t>V,dist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</a:t>
            </a:r>
            <a:r>
              <a:rPr lang="en-US" dirty="0" smtClean="0"/>
              <a:t>w(</a:t>
            </a:r>
            <a:r>
              <a:rPr lang="en-US" dirty="0" err="1" smtClean="0"/>
              <a:t>u,v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</a:t>
            </a:r>
            <a:r>
              <a:rPr lang="en-US" dirty="0" smtClean="0"/>
              <a:t>w(</a:t>
            </a:r>
            <a:r>
              <a:rPr lang="en-US" dirty="0" err="1" smtClean="0"/>
              <a:t>u,v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 smtClean="0"/>
              <a:t>PQ.decreaseKey</a:t>
            </a:r>
            <a:r>
              <a:rPr lang="en-US" dirty="0" smtClean="0"/>
              <a:t>(</a:t>
            </a:r>
            <a:r>
              <a:rPr lang="en-US" dirty="0" err="1" smtClean="0"/>
              <a:t>v,dist</a:t>
            </a:r>
            <a:r>
              <a:rPr lang="en-US" dirty="0" smtClean="0"/>
              <a:t>[v])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085847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611299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7" name="Straight Connector 6"/>
          <p:cNvCxnSpPr>
            <a:stCxn id="5" idx="0"/>
            <a:endCxn id="13" idx="4"/>
          </p:cNvCxnSpPr>
          <p:nvPr/>
        </p:nvCxnSpPr>
        <p:spPr>
          <a:xfrm flipV="1">
            <a:off x="8313529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/>
        </p:nvSpPr>
        <p:spPr>
          <a:xfrm>
            <a:off x="8085847" y="4906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611299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85847" y="1131992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1" name="Straight Connector 10"/>
          <p:cNvCxnSpPr>
            <a:stCxn id="9" idx="6"/>
            <a:endCxn id="10" idx="2"/>
          </p:cNvCxnSpPr>
          <p:nvPr/>
        </p:nvCxnSpPr>
        <p:spPr>
          <a:xfrm>
            <a:off x="7066663" y="1360592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>
            <a:spLocks noChangeAspect="1"/>
          </p:cNvSpPr>
          <p:nvPr/>
        </p:nvSpPr>
        <p:spPr>
          <a:xfrm>
            <a:off x="6611299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085847" y="23497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4" name="Straight Connector 13"/>
          <p:cNvCxnSpPr>
            <a:stCxn id="9" idx="4"/>
            <a:endCxn id="12" idx="0"/>
          </p:cNvCxnSpPr>
          <p:nvPr/>
        </p:nvCxnSpPr>
        <p:spPr>
          <a:xfrm>
            <a:off x="6838981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6611299" y="363984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6" name="Straight Connector 15"/>
          <p:cNvCxnSpPr>
            <a:stCxn id="9" idx="5"/>
            <a:endCxn id="13" idx="1"/>
          </p:cNvCxnSpPr>
          <p:nvPr/>
        </p:nvCxnSpPr>
        <p:spPr>
          <a:xfrm>
            <a:off x="6999976" y="1522237"/>
            <a:ext cx="1152558" cy="894482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3" idx="0"/>
          </p:cNvCxnSpPr>
          <p:nvPr/>
        </p:nvCxnSpPr>
        <p:spPr>
          <a:xfrm>
            <a:off x="8313529" y="1589192"/>
            <a:ext cx="0" cy="760572"/>
          </a:xfrm>
          <a:prstGeom prst="line">
            <a:avLst/>
          </a:prstGeom>
          <a:ln w="22225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3" idx="2"/>
          </p:cNvCxnSpPr>
          <p:nvPr/>
        </p:nvCxnSpPr>
        <p:spPr>
          <a:xfrm>
            <a:off x="7066663" y="2578364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4"/>
            <a:endCxn id="15" idx="0"/>
          </p:cNvCxnSpPr>
          <p:nvPr/>
        </p:nvCxnSpPr>
        <p:spPr>
          <a:xfrm>
            <a:off x="6838981" y="2806964"/>
            <a:ext cx="0" cy="83288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3"/>
            <a:endCxn id="15" idx="7"/>
          </p:cNvCxnSpPr>
          <p:nvPr/>
        </p:nvCxnSpPr>
        <p:spPr>
          <a:xfrm flipH="1">
            <a:off x="6999976" y="2740009"/>
            <a:ext cx="1152558" cy="966795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6"/>
            <a:endCxn id="5" idx="2"/>
          </p:cNvCxnSpPr>
          <p:nvPr/>
        </p:nvCxnSpPr>
        <p:spPr>
          <a:xfrm>
            <a:off x="7066663" y="3868449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4"/>
            <a:endCxn id="6" idx="0"/>
          </p:cNvCxnSpPr>
          <p:nvPr/>
        </p:nvCxnSpPr>
        <p:spPr>
          <a:xfrm>
            <a:off x="6838981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6"/>
            <a:endCxn id="8" idx="2"/>
          </p:cNvCxnSpPr>
          <p:nvPr/>
        </p:nvCxnSpPr>
        <p:spPr>
          <a:xfrm>
            <a:off x="7066663" y="5135463"/>
            <a:ext cx="1019184" cy="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4"/>
            <a:endCxn id="8" idx="0"/>
          </p:cNvCxnSpPr>
          <p:nvPr/>
        </p:nvCxnSpPr>
        <p:spPr>
          <a:xfrm>
            <a:off x="8313529" y="4097049"/>
            <a:ext cx="0" cy="809814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7348573" y="6049863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26" name="Straight Connector 25"/>
          <p:cNvCxnSpPr>
            <a:stCxn id="25" idx="7"/>
            <a:endCxn id="8" idx="3"/>
          </p:cNvCxnSpPr>
          <p:nvPr/>
        </p:nvCxnSpPr>
        <p:spPr>
          <a:xfrm flipV="1">
            <a:off x="7737250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1"/>
            <a:endCxn id="6" idx="5"/>
          </p:cNvCxnSpPr>
          <p:nvPr/>
        </p:nvCxnSpPr>
        <p:spPr>
          <a:xfrm flipH="1" flipV="1">
            <a:off x="6999976" y="5297108"/>
            <a:ext cx="415284" cy="819710"/>
          </a:xfrm>
          <a:prstGeom prst="line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94514" y="994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1784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67600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8914" y="17677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36710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13529" y="3038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15935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3200" y="431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5564" y="286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67600" y="3868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7600" y="4766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342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44892" y="556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42101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35284" y="15161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35284" y="2889047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335284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35284" y="19772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35284" y="243485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620231" y="151613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20231" y="2889047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20231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20231" y="19772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20231" y="243485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18432" y="15600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11974" y="20211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11974" y="29329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1974" y="24787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11974" y="338917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0645" y="1112943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562600" y="1101989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335284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28852" y="38439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620231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28852" y="430797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20231" y="42640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35284" y="4721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34955" y="476517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620231" y="4721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35284" y="517657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034955" y="522050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20231" y="517657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∞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335284" y="42640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3" name="Oval 2"/>
          <p:cNvSpPr/>
          <p:nvPr/>
        </p:nvSpPr>
        <p:spPr>
          <a:xfrm>
            <a:off x="1579043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618382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PQ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579043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/>
          <p:cNvSpPr/>
          <p:nvPr/>
        </p:nvSpPr>
        <p:spPr>
          <a:xfrm>
            <a:off x="2362200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0" name="Oval 89"/>
          <p:cNvSpPr/>
          <p:nvPr/>
        </p:nvSpPr>
        <p:spPr>
          <a:xfrm>
            <a:off x="3124200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335284" y="19772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620231" y="1977265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35284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0231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35284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620231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8" name="Oval 97"/>
          <p:cNvSpPr/>
          <p:nvPr/>
        </p:nvSpPr>
        <p:spPr>
          <a:xfrm>
            <a:off x="1579043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335284" y="243485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20231" y="2434850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1" name="Oval 100"/>
          <p:cNvSpPr/>
          <p:nvPr/>
        </p:nvSpPr>
        <p:spPr>
          <a:xfrm>
            <a:off x="3124200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35284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620231" y="3799984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335284" y="2889047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620231" y="2889047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1564040" y="6126159"/>
            <a:ext cx="715807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920087" y="6134408"/>
            <a:ext cx="728113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335284" y="42640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20231" y="42640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620231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35284" y="3345243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362200" y="6126159"/>
            <a:ext cx="685800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35284" y="4721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20231" y="472124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7" name="Oval 116"/>
          <p:cNvSpPr/>
          <p:nvPr/>
        </p:nvSpPr>
        <p:spPr>
          <a:xfrm>
            <a:off x="1557887" y="6126159"/>
            <a:ext cx="728113" cy="503337"/>
          </a:xfrm>
          <a:prstGeom prst="ellipse">
            <a:avLst/>
          </a:prstGeom>
          <a:solidFill>
            <a:srgbClr val="FF00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 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4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8" dur="indefinite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5" dur="indefinite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2" dur="indefinite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6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8" dur="indefinite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7" dur="indefinite"/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9" dur="indefinite"/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1" dur="indefinite"/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/>
      <p:bldP spid="62" grpId="0" animBg="1"/>
      <p:bldP spid="65" grpId="0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2" grpId="0" animBg="1"/>
      <p:bldP spid="77" grpId="0" animBg="1"/>
      <p:bldP spid="3" grpId="0" animBg="1"/>
      <p:bldP spid="3" grpId="1" animBg="1"/>
      <p:bldP spid="4" grpId="0"/>
      <p:bldP spid="87" grpId="0" animBg="1"/>
      <p:bldP spid="8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5" grpId="0" animBg="1"/>
      <p:bldP spid="96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101" grpId="0" animBg="1"/>
      <p:bldP spid="101" grpId="1" animBg="1"/>
      <p:bldP spid="102" grpId="0" animBg="1"/>
      <p:bldP spid="103" grpId="0" animBg="1"/>
      <p:bldP spid="104" grpId="0" animBg="1"/>
      <p:bldP spid="105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9" grpId="0" animBg="1"/>
      <p:bldP spid="110" grpId="0" animBg="1"/>
      <p:bldP spid="111" grpId="0" animBg="1"/>
      <p:bldP spid="113" grpId="0" animBg="1"/>
      <p:bldP spid="113" grpId="1" animBg="1"/>
      <p:bldP spid="114" grpId="0" animBg="1"/>
      <p:bldP spid="115" grpId="0" animBg="1"/>
      <p:bldP spid="117" grpId="0" animBg="1"/>
      <p:bldP spid="1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14909" y="1143000"/>
            <a:ext cx="20851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Initialization:</a:t>
            </a:r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sz="1000" dirty="0"/>
          </a:p>
          <a:p>
            <a:r>
              <a:rPr lang="en-US" dirty="0" smtClean="0"/>
              <a:t>Create PQ:</a:t>
            </a:r>
          </a:p>
          <a:p>
            <a:r>
              <a:rPr lang="en-US" dirty="0"/>
              <a:t> </a:t>
            </a:r>
            <a:r>
              <a:rPr lang="en-US" dirty="0" smtClean="0"/>
              <a:t>   O(create)</a:t>
            </a:r>
          </a:p>
          <a:p>
            <a:endParaRPr lang="en-US" sz="1000" dirty="0"/>
          </a:p>
          <a:p>
            <a:r>
              <a:rPr lang="en-US" dirty="0" smtClean="0"/>
              <a:t>Loop test:</a:t>
            </a:r>
          </a:p>
          <a:p>
            <a:r>
              <a:rPr lang="en-US" dirty="0"/>
              <a:t> </a:t>
            </a:r>
            <a:r>
              <a:rPr lang="en-US" dirty="0" smtClean="0"/>
              <a:t>   O(V </a:t>
            </a:r>
            <a:r>
              <a:rPr lang="en-US" dirty="0" err="1" smtClean="0"/>
              <a:t>isEmpty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Delete min:</a:t>
            </a:r>
          </a:p>
          <a:p>
            <a:r>
              <a:rPr lang="en-US" dirty="0"/>
              <a:t> </a:t>
            </a:r>
            <a:r>
              <a:rPr lang="en-US" dirty="0" smtClean="0"/>
              <a:t>   O(V </a:t>
            </a:r>
            <a:r>
              <a:rPr lang="en-US" dirty="0" err="1" smtClean="0"/>
              <a:t>deleteMin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Enumerate edges: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</a:p>
          <a:p>
            <a:endParaRPr lang="en-US" sz="1000" dirty="0"/>
          </a:p>
          <a:p>
            <a:r>
              <a:rPr lang="en-US" dirty="0" smtClean="0"/>
              <a:t>Update:</a:t>
            </a:r>
          </a:p>
          <a:p>
            <a:r>
              <a:rPr lang="en-US" dirty="0"/>
              <a:t> </a:t>
            </a:r>
            <a:r>
              <a:rPr lang="en-US" dirty="0" smtClean="0"/>
              <a:t>   O(E)</a:t>
            </a:r>
          </a:p>
          <a:p>
            <a:endParaRPr lang="en-US" sz="1000" dirty="0"/>
          </a:p>
          <a:p>
            <a:r>
              <a:rPr lang="en-US" dirty="0" smtClean="0"/>
              <a:t>Add keys</a:t>
            </a:r>
          </a:p>
          <a:p>
            <a:r>
              <a:rPr lang="en-US" dirty="0"/>
              <a:t> </a:t>
            </a:r>
            <a:r>
              <a:rPr lang="en-US" dirty="0" smtClean="0"/>
              <a:t>    O(E </a:t>
            </a:r>
            <a:r>
              <a:rPr lang="en-US" dirty="0" err="1" smtClean="0"/>
              <a:t>decreaseKey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319" y="1066800"/>
            <a:ext cx="379520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(G, s)</a:t>
            </a:r>
          </a:p>
          <a:p>
            <a:endParaRPr lang="en-US" dirty="0"/>
          </a:p>
          <a:p>
            <a:r>
              <a:rPr lang="en-US" dirty="0" smtClean="0"/>
              <a:t>    for each u in V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dist</a:t>
            </a:r>
            <a:r>
              <a:rPr lang="en-US" dirty="0" smtClean="0"/>
              <a:t>[u] = ∞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prev</a:t>
            </a:r>
            <a:r>
              <a:rPr lang="en-US" dirty="0" smtClean="0"/>
              <a:t>[u] = null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dist</a:t>
            </a:r>
            <a:r>
              <a:rPr lang="en-US" dirty="0" smtClean="0"/>
              <a:t>[s] = 0</a:t>
            </a:r>
          </a:p>
          <a:p>
            <a:endParaRPr lang="en-US" dirty="0"/>
          </a:p>
          <a:p>
            <a:r>
              <a:rPr lang="en-US" dirty="0" smtClean="0"/>
              <a:t>    PQ = </a:t>
            </a:r>
            <a:r>
              <a:rPr lang="en-US" dirty="0" err="1" smtClean="0"/>
              <a:t>createPQueue</a:t>
            </a:r>
            <a:r>
              <a:rPr lang="en-US" dirty="0" smtClean="0"/>
              <a:t>(</a:t>
            </a:r>
            <a:r>
              <a:rPr lang="en-US" dirty="0" err="1" smtClean="0"/>
              <a:t>V,dist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while !</a:t>
            </a:r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u = </a:t>
            </a:r>
            <a:r>
              <a:rPr lang="en-US" dirty="0" err="1" smtClean="0"/>
              <a:t>PQ.deleteMin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for each edge (</a:t>
            </a:r>
            <a:r>
              <a:rPr lang="en-US" dirty="0" err="1" smtClean="0"/>
              <a:t>u,v</a:t>
            </a:r>
            <a:r>
              <a:rPr lang="en-US" dirty="0" smtClean="0"/>
              <a:t>) in E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err="1"/>
              <a:t>dist</a:t>
            </a:r>
            <a:r>
              <a:rPr lang="en-US" dirty="0"/>
              <a:t>[v] &gt; </a:t>
            </a:r>
            <a:r>
              <a:rPr lang="en-US" dirty="0" err="1"/>
              <a:t>dist</a:t>
            </a:r>
            <a:r>
              <a:rPr lang="en-US" dirty="0"/>
              <a:t>[u] + w(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dist</a:t>
            </a:r>
            <a:r>
              <a:rPr lang="en-US" dirty="0"/>
              <a:t>[v] = </a:t>
            </a:r>
            <a:r>
              <a:rPr lang="en-US" dirty="0" err="1"/>
              <a:t>dist</a:t>
            </a:r>
            <a:r>
              <a:rPr lang="en-US" dirty="0"/>
              <a:t>[u] + w(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[v] = u</a:t>
            </a:r>
          </a:p>
          <a:p>
            <a:r>
              <a:rPr lang="en-US" dirty="0"/>
              <a:t>                </a:t>
            </a:r>
            <a:r>
              <a:rPr lang="en-US" dirty="0" err="1" smtClean="0"/>
              <a:t>PQ.decreaseKey</a:t>
            </a:r>
            <a:r>
              <a:rPr lang="en-US" dirty="0" smtClean="0"/>
              <a:t>(</a:t>
            </a:r>
            <a:r>
              <a:rPr lang="en-US" dirty="0" err="1" smtClean="0"/>
              <a:t>v,dist</a:t>
            </a:r>
            <a:r>
              <a:rPr lang="en-US" dirty="0" smtClean="0"/>
              <a:t>[v])</a:t>
            </a:r>
          </a:p>
        </p:txBody>
      </p:sp>
    </p:spTree>
    <p:extLst>
      <p:ext uri="{BB962C8B-B14F-4D97-AF65-F5344CB8AC3E}">
        <p14:creationId xmlns:p14="http://schemas.microsoft.com/office/powerpoint/2010/main" val="23536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90600"/>
            <a:ext cx="208518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Initialization:</a:t>
            </a:r>
          </a:p>
          <a:p>
            <a:r>
              <a:rPr lang="en-US" dirty="0"/>
              <a:t> </a:t>
            </a:r>
            <a:r>
              <a:rPr lang="en-US" dirty="0" smtClean="0"/>
              <a:t>   O(V)</a:t>
            </a:r>
          </a:p>
          <a:p>
            <a:endParaRPr lang="en-US" sz="1000" dirty="0"/>
          </a:p>
          <a:p>
            <a:r>
              <a:rPr lang="en-US" dirty="0" smtClean="0"/>
              <a:t>Create PQ:</a:t>
            </a:r>
          </a:p>
          <a:p>
            <a:r>
              <a:rPr lang="en-US" dirty="0"/>
              <a:t> </a:t>
            </a:r>
            <a:r>
              <a:rPr lang="en-US" dirty="0" smtClean="0"/>
              <a:t>   O(create)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dirty="0" smtClean="0"/>
              <a:t>Loop test:</a:t>
            </a:r>
          </a:p>
          <a:p>
            <a:r>
              <a:rPr lang="en-US" dirty="0"/>
              <a:t> </a:t>
            </a:r>
            <a:r>
              <a:rPr lang="en-US" dirty="0" smtClean="0"/>
              <a:t>   O(V </a:t>
            </a:r>
            <a:r>
              <a:rPr lang="en-US" dirty="0" err="1" smtClean="0"/>
              <a:t>isEmpty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Delete min:</a:t>
            </a:r>
          </a:p>
          <a:p>
            <a:r>
              <a:rPr lang="en-US" dirty="0"/>
              <a:t> </a:t>
            </a:r>
            <a:r>
              <a:rPr lang="en-US" dirty="0" smtClean="0"/>
              <a:t>   O(V </a:t>
            </a:r>
            <a:r>
              <a:rPr lang="en-US" dirty="0" err="1" smtClean="0"/>
              <a:t>deleteMin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Enumerate edges:</a:t>
            </a:r>
          </a:p>
          <a:p>
            <a:r>
              <a:rPr lang="en-US" dirty="0"/>
              <a:t> </a:t>
            </a:r>
            <a:r>
              <a:rPr lang="en-US" dirty="0" smtClean="0"/>
              <a:t>   O(ENUM)</a:t>
            </a:r>
          </a:p>
          <a:p>
            <a:endParaRPr lang="en-US" sz="1000" dirty="0"/>
          </a:p>
          <a:p>
            <a:r>
              <a:rPr lang="en-US" dirty="0" smtClean="0"/>
              <a:t>Update:</a:t>
            </a:r>
          </a:p>
          <a:p>
            <a:r>
              <a:rPr lang="en-US" dirty="0"/>
              <a:t> </a:t>
            </a:r>
            <a:r>
              <a:rPr lang="en-US" dirty="0" smtClean="0"/>
              <a:t>   O(E)</a:t>
            </a:r>
          </a:p>
          <a:p>
            <a:endParaRPr lang="en-US" sz="1000" dirty="0"/>
          </a:p>
          <a:p>
            <a:r>
              <a:rPr lang="en-US" dirty="0" smtClean="0"/>
              <a:t>Add keys</a:t>
            </a:r>
          </a:p>
          <a:p>
            <a:r>
              <a:rPr lang="en-US" dirty="0"/>
              <a:t> </a:t>
            </a:r>
            <a:r>
              <a:rPr lang="en-US" dirty="0" smtClean="0"/>
              <a:t>    O(E </a:t>
            </a:r>
            <a:r>
              <a:rPr lang="en-US" dirty="0" err="1" smtClean="0"/>
              <a:t>decreaseKey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990600"/>
            <a:ext cx="5700663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</a:t>
            </a:r>
          </a:p>
          <a:p>
            <a:endParaRPr lang="en-US" sz="1000" dirty="0"/>
          </a:p>
          <a:p>
            <a:r>
              <a:rPr lang="en-US" dirty="0" smtClean="0"/>
              <a:t>    O(create) + O(V </a:t>
            </a:r>
            <a:r>
              <a:rPr lang="en-US" dirty="0" err="1" smtClean="0"/>
              <a:t>isEmpty</a:t>
            </a:r>
            <a:r>
              <a:rPr lang="en-US" dirty="0" smtClean="0"/>
              <a:t>) + O(V </a:t>
            </a:r>
            <a:r>
              <a:rPr lang="en-US" dirty="0" err="1" smtClean="0"/>
              <a:t>deleteMin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                       + O(ENUM) + O(E </a:t>
            </a:r>
            <a:r>
              <a:rPr lang="en-US" dirty="0" err="1" smtClean="0"/>
              <a:t>decreaseKey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“create” is O(V) and “</a:t>
            </a:r>
            <a:r>
              <a:rPr lang="en-US" dirty="0" err="1" smtClean="0"/>
              <a:t>isEmpty</a:t>
            </a:r>
            <a:r>
              <a:rPr lang="en-US" dirty="0" smtClean="0"/>
              <a:t>” is O(1)</a:t>
            </a:r>
          </a:p>
          <a:p>
            <a:endParaRPr lang="en-US" sz="1000" dirty="0"/>
          </a:p>
          <a:p>
            <a:r>
              <a:rPr lang="en-US" dirty="0" smtClean="0"/>
              <a:t>    O(V </a:t>
            </a:r>
            <a:r>
              <a:rPr lang="en-US" dirty="0" err="1" smtClean="0"/>
              <a:t>deleteMin</a:t>
            </a:r>
            <a:r>
              <a:rPr lang="en-US" dirty="0" smtClean="0"/>
              <a:t>) + O(E </a:t>
            </a:r>
            <a:r>
              <a:rPr lang="en-US" dirty="0" err="1" smtClean="0"/>
              <a:t>decreaseKey</a:t>
            </a:r>
            <a:r>
              <a:rPr lang="en-US" dirty="0" smtClean="0"/>
              <a:t>) + O(ENUM)</a:t>
            </a:r>
          </a:p>
          <a:p>
            <a:endParaRPr lang="en-US" sz="1000" dirty="0"/>
          </a:p>
          <a:p>
            <a:r>
              <a:rPr lang="en-US" dirty="0" smtClean="0"/>
              <a:t>Matrix with dense graph:</a:t>
            </a:r>
          </a:p>
          <a:p>
            <a:endParaRPr lang="en-US" sz="1000" dirty="0"/>
          </a:p>
          <a:p>
            <a:r>
              <a:rPr lang="en-US" dirty="0" smtClean="0"/>
              <a:t>    O(V </a:t>
            </a:r>
            <a:r>
              <a:rPr lang="en-US" dirty="0" err="1" smtClean="0"/>
              <a:t>deleteMin</a:t>
            </a:r>
            <a:r>
              <a:rPr lang="en-US" dirty="0" smtClean="0"/>
              <a:t>) + O(E </a:t>
            </a:r>
            <a:r>
              <a:rPr lang="en-US" dirty="0" err="1" smtClean="0"/>
              <a:t>decreaseKey</a:t>
            </a:r>
            <a:r>
              <a:rPr lang="en-US" dirty="0" smtClean="0"/>
              <a:t>) +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O(V </a:t>
            </a:r>
            <a:r>
              <a:rPr lang="en-US" dirty="0" err="1" smtClean="0"/>
              <a:t>deleteMin</a:t>
            </a:r>
            <a:r>
              <a:rPr lang="en-US" dirty="0" smtClean="0"/>
              <a:t>) + O(V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decreaseKey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    Hopefully, “</a:t>
            </a:r>
            <a:r>
              <a:rPr lang="en-US" dirty="0" err="1" smtClean="0"/>
              <a:t>deleteMin</a:t>
            </a:r>
            <a:r>
              <a:rPr lang="en-US" dirty="0" smtClean="0"/>
              <a:t>” is O(V) and “</a:t>
            </a:r>
            <a:r>
              <a:rPr lang="en-US" dirty="0" err="1" smtClean="0"/>
              <a:t>decreaseKey</a:t>
            </a:r>
            <a:r>
              <a:rPr lang="en-US" dirty="0" smtClean="0"/>
              <a:t>” is O(1)</a:t>
            </a:r>
          </a:p>
          <a:p>
            <a:endParaRPr lang="en-US" sz="1000" dirty="0"/>
          </a:p>
          <a:p>
            <a:r>
              <a:rPr lang="en-US" dirty="0" smtClean="0"/>
              <a:t>    O(V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sz="1000" dirty="0"/>
          </a:p>
          <a:p>
            <a:r>
              <a:rPr lang="en-US" dirty="0" smtClean="0"/>
              <a:t>List:</a:t>
            </a:r>
          </a:p>
          <a:p>
            <a:endParaRPr lang="en-US" sz="1000" dirty="0"/>
          </a:p>
          <a:p>
            <a:r>
              <a:rPr lang="en-US" dirty="0" smtClean="0"/>
              <a:t>    O(V </a:t>
            </a:r>
            <a:r>
              <a:rPr lang="en-US" dirty="0" err="1" smtClean="0"/>
              <a:t>deleteMin</a:t>
            </a:r>
            <a:r>
              <a:rPr lang="en-US" dirty="0" smtClean="0"/>
              <a:t>) + O(E </a:t>
            </a:r>
            <a:r>
              <a:rPr lang="en-US" dirty="0" err="1" smtClean="0"/>
              <a:t>decreaseKey</a:t>
            </a:r>
            <a:r>
              <a:rPr lang="en-US" dirty="0" smtClean="0"/>
              <a:t>) + O(E+V)</a:t>
            </a:r>
          </a:p>
          <a:p>
            <a:endParaRPr lang="en-US" sz="1000" dirty="0"/>
          </a:p>
          <a:p>
            <a:r>
              <a:rPr lang="en-US" dirty="0" smtClean="0"/>
              <a:t>    Hopefully, “</a:t>
            </a:r>
            <a:r>
              <a:rPr lang="en-US" dirty="0" err="1" smtClean="0"/>
              <a:t>deleteMin</a:t>
            </a:r>
            <a:r>
              <a:rPr lang="en-US" dirty="0" smtClean="0"/>
              <a:t>” AND “</a:t>
            </a:r>
            <a:r>
              <a:rPr lang="en-US" dirty="0" err="1" smtClean="0"/>
              <a:t>decreaseKey</a:t>
            </a:r>
            <a:r>
              <a:rPr lang="en-US" dirty="0" smtClean="0"/>
              <a:t>” are O(log V)</a:t>
            </a:r>
          </a:p>
          <a:p>
            <a:endParaRPr lang="en-US" sz="1000" dirty="0" smtClean="0"/>
          </a:p>
          <a:p>
            <a:r>
              <a:rPr lang="en-US" dirty="0" smtClean="0"/>
              <a:t>    O((E+V) log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Unordered Array Representation of PQ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6422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89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0161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49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61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477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05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33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2961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1517" y="2408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95175" y="24088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03056" y="24088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52375" y="24088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60317" y="24088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17517" y="240887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74717" y="240887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32642" y="24088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9903" y="240887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3094672"/>
            <a:ext cx="18751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decreaseKey</a:t>
            </a:r>
            <a:r>
              <a:rPr lang="en-US" dirty="0" smtClean="0"/>
              <a:t>(F, 4)</a:t>
            </a:r>
          </a:p>
          <a:p>
            <a:r>
              <a:rPr lang="en-US" dirty="0" err="1"/>
              <a:t>decreaseKey</a:t>
            </a:r>
            <a:r>
              <a:rPr lang="en-US" dirty="0"/>
              <a:t>(B</a:t>
            </a:r>
            <a:r>
              <a:rPr lang="en-US" dirty="0" smtClean="0"/>
              <a:t>, 1)</a:t>
            </a:r>
          </a:p>
          <a:p>
            <a:r>
              <a:rPr lang="en-US" dirty="0" err="1" smtClean="0"/>
              <a:t>deleteMin</a:t>
            </a:r>
            <a:r>
              <a:rPr lang="en-US" dirty="0" smtClean="0"/>
              <a:t>()</a:t>
            </a:r>
          </a:p>
          <a:p>
            <a:r>
              <a:rPr lang="en-US" dirty="0" err="1"/>
              <a:t>decreaseKey</a:t>
            </a:r>
            <a:r>
              <a:rPr lang="en-US" dirty="0"/>
              <a:t>(H</a:t>
            </a:r>
            <a:r>
              <a:rPr lang="en-US" dirty="0" smtClean="0"/>
              <a:t>, 3)</a:t>
            </a:r>
          </a:p>
          <a:p>
            <a:r>
              <a:rPr lang="en-US" dirty="0" err="1" smtClean="0"/>
              <a:t>deleteMin</a:t>
            </a:r>
            <a:r>
              <a:rPr lang="en-US" dirty="0" smtClean="0"/>
              <a:t>()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477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142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189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6217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64225" y="1951672"/>
            <a:ext cx="4572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77" y="3094672"/>
            <a:ext cx="508692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spcCol="274320" rtlCol="0">
            <a:spAutoFit/>
          </a:bodyPr>
          <a:lstStyle/>
          <a:p>
            <a:r>
              <a:rPr lang="en-US" dirty="0" err="1" smtClean="0"/>
              <a:t>createPQueue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O(n)</a:t>
            </a:r>
          </a:p>
          <a:p>
            <a:endParaRPr lang="en-US" dirty="0" smtClean="0"/>
          </a:p>
          <a:p>
            <a:r>
              <a:rPr lang="en-US" dirty="0" err="1" smtClean="0"/>
              <a:t>PQ.isEmpty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O(1)</a:t>
            </a:r>
          </a:p>
          <a:p>
            <a:r>
              <a:rPr lang="en-US" dirty="0" err="1"/>
              <a:t>PQ.deleteMin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O(n)</a:t>
            </a:r>
          </a:p>
          <a:p>
            <a:endParaRPr lang="en-US" dirty="0"/>
          </a:p>
          <a:p>
            <a:r>
              <a:rPr lang="en-US" dirty="0" err="1" smtClean="0"/>
              <a:t>PQ.decreaseKey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O(1)</a:t>
            </a:r>
          </a:p>
        </p:txBody>
      </p:sp>
    </p:spTree>
    <p:extLst>
      <p:ext uri="{BB962C8B-B14F-4D97-AF65-F5344CB8AC3E}">
        <p14:creationId xmlns:p14="http://schemas.microsoft.com/office/powerpoint/2010/main" val="16501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Heaps</a:t>
            </a:r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35" name="Straight Connector 34"/>
          <p:cNvCxnSpPr>
            <a:stCxn id="38" idx="7"/>
            <a:endCxn id="34" idx="3"/>
          </p:cNvCxnSpPr>
          <p:nvPr/>
        </p:nvCxnSpPr>
        <p:spPr>
          <a:xfrm flipV="1">
            <a:off x="6366836" y="635164"/>
            <a:ext cx="646785" cy="399455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spect="1"/>
          </p:cNvSpPr>
          <p:nvPr/>
        </p:nvSpPr>
        <p:spPr>
          <a:xfrm>
            <a:off x="5346734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978159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402298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544447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42" name="Straight Connector 41"/>
          <p:cNvCxnSpPr>
            <a:stCxn id="39" idx="1"/>
            <a:endCxn id="34" idx="5"/>
          </p:cNvCxnSpPr>
          <p:nvPr/>
        </p:nvCxnSpPr>
        <p:spPr>
          <a:xfrm flipH="1" flipV="1">
            <a:off x="7335611" y="635164"/>
            <a:ext cx="770406" cy="399455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7" idx="7"/>
            <a:endCxn id="38" idx="3"/>
          </p:cNvCxnSpPr>
          <p:nvPr/>
        </p:nvCxnSpPr>
        <p:spPr>
          <a:xfrm flipV="1">
            <a:off x="5735411" y="1357909"/>
            <a:ext cx="309435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1"/>
            <a:endCxn id="38" idx="5"/>
          </p:cNvCxnSpPr>
          <p:nvPr/>
        </p:nvCxnSpPr>
        <p:spPr>
          <a:xfrm flipH="1" flipV="1">
            <a:off x="6366836" y="1357909"/>
            <a:ext cx="244298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7"/>
            <a:endCxn id="39" idx="3"/>
          </p:cNvCxnSpPr>
          <p:nvPr/>
        </p:nvCxnSpPr>
        <p:spPr>
          <a:xfrm flipV="1">
            <a:off x="7790975" y="1357909"/>
            <a:ext cx="315042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4800" y="930909"/>
            <a:ext cx="4190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heap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Complete binary tree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Vertices contain comparable elements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A child’s element is no smaller than its parent’s element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Note:  Not the same as a binary search tree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67855" y="3124200"/>
            <a:ext cx="4190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Put new element in next spot of tree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Move it up-heap by exchanging it with its parent until it reaches the right spot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Insert 1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Insert 4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Complexity:</a:t>
            </a:r>
          </a:p>
          <a:p>
            <a:pPr marL="182880" lvl="1"/>
            <a:r>
              <a:rPr lang="en-US" dirty="0"/>
              <a:t>	</a:t>
            </a:r>
            <a:r>
              <a:rPr lang="en-US" dirty="0" smtClean="0"/>
              <a:t>O(log n)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87934" y="3124200"/>
            <a:ext cx="4190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Remove element from final spot, use it to replace the root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Move it down-heap by exchanging it with its smallest child until it reaches the right spot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err="1" smtClean="0"/>
              <a:t>deleteMin</a:t>
            </a:r>
            <a:endParaRPr lang="en-US" dirty="0" smtClean="0"/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err="1" smtClean="0"/>
              <a:t>deleteMin</a:t>
            </a:r>
            <a:endParaRPr lang="en-US" dirty="0" smtClean="0"/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Complexity:</a:t>
            </a:r>
          </a:p>
          <a:p>
            <a:pPr marL="182880" lvl="1"/>
            <a:r>
              <a:rPr lang="en-US" dirty="0"/>
              <a:t>	</a:t>
            </a:r>
            <a:r>
              <a:rPr lang="en-US" dirty="0" smtClean="0"/>
              <a:t>O(log n)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8599773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31" name="Straight Connector 130"/>
          <p:cNvCxnSpPr>
            <a:stCxn id="130" idx="1"/>
            <a:endCxn id="39" idx="5"/>
          </p:cNvCxnSpPr>
          <p:nvPr/>
        </p:nvCxnSpPr>
        <p:spPr>
          <a:xfrm flipH="1" flipV="1">
            <a:off x="8428007" y="1357909"/>
            <a:ext cx="238453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>
            <a:spLocks noChangeAspect="1"/>
          </p:cNvSpPr>
          <p:nvPr/>
        </p:nvSpPr>
        <p:spPr>
          <a:xfrm>
            <a:off x="8599773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4787934" y="246163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38" name="Straight Connector 137"/>
          <p:cNvCxnSpPr>
            <a:stCxn id="125" idx="7"/>
            <a:endCxn id="37" idx="3"/>
          </p:cNvCxnSpPr>
          <p:nvPr/>
        </p:nvCxnSpPr>
        <p:spPr>
          <a:xfrm flipV="1">
            <a:off x="5176611" y="2143001"/>
            <a:ext cx="236810" cy="3855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>
            <a:spLocks noChangeAspect="1"/>
          </p:cNvSpPr>
          <p:nvPr/>
        </p:nvSpPr>
        <p:spPr>
          <a:xfrm>
            <a:off x="5346734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6" name="Oval 145"/>
          <p:cNvSpPr>
            <a:spLocks noChangeAspect="1"/>
          </p:cNvSpPr>
          <p:nvPr/>
        </p:nvSpPr>
        <p:spPr>
          <a:xfrm>
            <a:off x="4787934" y="247039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5978159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5346734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1" name="Oval 150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2" name="Oval 151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9" name="Oval 148"/>
          <p:cNvSpPr>
            <a:spLocks noChangeAspect="1"/>
          </p:cNvSpPr>
          <p:nvPr/>
        </p:nvSpPr>
        <p:spPr>
          <a:xfrm>
            <a:off x="8039330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8599773" y="17527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8" name="Oval 147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8040212" y="9676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6946934" y="2449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67855" y="5574145"/>
            <a:ext cx="419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how to change an element?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First step is to find it</a:t>
            </a:r>
          </a:p>
          <a:p>
            <a:pPr marL="365760" lvl="1" indent="-182880">
              <a:buFont typeface="Arial" pitchFamily="34" charset="0"/>
              <a:buChar char="•"/>
            </a:pPr>
            <a:r>
              <a:rPr lang="en-US" dirty="0" smtClean="0"/>
              <a:t>Then up-heap or down-heap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36088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0" grpId="0" animBg="1"/>
      <p:bldP spid="130" grpId="1" animBg="1"/>
      <p:bldP spid="128" grpId="0" animBg="1"/>
      <p:bldP spid="128" grpId="1" animBg="1"/>
      <p:bldP spid="129" grpId="0" animBg="1"/>
      <p:bldP spid="126" grpId="0" animBg="1"/>
      <p:bldP spid="127" grpId="0" animBg="1"/>
      <p:bldP spid="127" grpId="1" animBg="1"/>
      <p:bldP spid="125" grpId="0" animBg="1"/>
      <p:bldP spid="125" grpId="1" animBg="1"/>
      <p:bldP spid="145" grpId="0" animBg="1"/>
      <p:bldP spid="146" grpId="0" animBg="1"/>
      <p:bldP spid="146" grpId="1" animBg="1"/>
      <p:bldP spid="143" grpId="0" animBg="1"/>
      <p:bldP spid="144" grpId="0" animBg="1"/>
      <p:bldP spid="147" grpId="0" animBg="1"/>
      <p:bldP spid="151" grpId="0" animBg="1"/>
      <p:bldP spid="152" grpId="0" animBg="1"/>
      <p:bldP spid="149" grpId="0" animBg="1"/>
      <p:bldP spid="150" grpId="0" animBg="1"/>
      <p:bldP spid="150" grpId="1" animBg="1"/>
      <p:bldP spid="148" grpId="0" animBg="1"/>
      <p:bldP spid="155" grpId="0" animBg="1"/>
      <p:bldP spid="1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110130" y="1424864"/>
            <a:ext cx="646785" cy="399455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7145592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9D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287741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8F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7078905" y="1424864"/>
            <a:ext cx="770406" cy="399455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478705" y="2147609"/>
            <a:ext cx="309435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1"/>
          </p:cNvCxnSpPr>
          <p:nvPr/>
        </p:nvCxnSpPr>
        <p:spPr>
          <a:xfrm flipH="1" flipV="1">
            <a:off x="6110130" y="2147609"/>
            <a:ext cx="244298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7"/>
          </p:cNvCxnSpPr>
          <p:nvPr/>
        </p:nvCxnSpPr>
        <p:spPr>
          <a:xfrm flipV="1">
            <a:off x="7534269" y="2147609"/>
            <a:ext cx="315042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8171301" y="2147609"/>
            <a:ext cx="238453" cy="461802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919905" y="2932701"/>
            <a:ext cx="236810" cy="385591"/>
          </a:xfrm>
          <a:prstGeom prst="line">
            <a:avLst/>
          </a:prstGeom>
          <a:ln w="222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>
            <a:spLocks noChangeAspect="1"/>
          </p:cNvSpPr>
          <p:nvPr/>
        </p:nvSpPr>
        <p:spPr>
          <a:xfrm>
            <a:off x="4531228" y="3260098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6G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5721453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4A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5090028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5E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0" name="Oval 149"/>
          <p:cNvSpPr>
            <a:spLocks noChangeAspect="1"/>
          </p:cNvSpPr>
          <p:nvPr/>
        </p:nvSpPr>
        <p:spPr>
          <a:xfrm>
            <a:off x="8343067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7783506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2C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6690228" y="10346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1B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3797"/>
            <a:ext cx="3733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an n-node binary heap is a complete binary tree, we can encode it in an n-element array.  Store a vertex along with its weight.</a:t>
            </a:r>
          </a:p>
          <a:p>
            <a:endParaRPr lang="en-US" sz="1000" dirty="0"/>
          </a:p>
          <a:p>
            <a:r>
              <a:rPr lang="en-US" dirty="0" smtClean="0"/>
              <a:t>Root is at index 1</a:t>
            </a:r>
          </a:p>
          <a:p>
            <a:r>
              <a:rPr lang="en-US" dirty="0" smtClean="0"/>
              <a:t>Left child of node </a:t>
            </a:r>
            <a:r>
              <a:rPr lang="en-US" dirty="0" err="1" smtClean="0"/>
              <a:t>i</a:t>
            </a:r>
            <a:r>
              <a:rPr lang="en-US" dirty="0" smtClean="0"/>
              <a:t> is at 2i</a:t>
            </a:r>
          </a:p>
          <a:p>
            <a:r>
              <a:rPr lang="en-US" dirty="0" smtClean="0"/>
              <a:t>Right child of node </a:t>
            </a:r>
            <a:r>
              <a:rPr lang="en-US" dirty="0" err="1" smtClean="0"/>
              <a:t>i</a:t>
            </a:r>
            <a:r>
              <a:rPr lang="en-US" dirty="0" smtClean="0"/>
              <a:t> is at 2i+1</a:t>
            </a:r>
          </a:p>
          <a:p>
            <a:r>
              <a:rPr lang="en-US" dirty="0" smtClean="0"/>
              <a:t>Parent of node </a:t>
            </a:r>
            <a:r>
              <a:rPr lang="en-US" dirty="0" err="1" smtClean="0"/>
              <a:t>i</a:t>
            </a:r>
            <a:r>
              <a:rPr lang="en-US" dirty="0" smtClean="0"/>
              <a:t> is at </a:t>
            </a:r>
            <a:r>
              <a:rPr lang="en-US" dirty="0" err="1" smtClean="0"/>
              <a:t>i</a:t>
            </a:r>
            <a:r>
              <a:rPr lang="en-US" dirty="0" smtClean="0"/>
              <a:t>/2</a:t>
            </a:r>
          </a:p>
          <a:p>
            <a:endParaRPr lang="en-US" sz="1000" dirty="0"/>
          </a:p>
          <a:p>
            <a:r>
              <a:rPr lang="en-US" dirty="0" smtClean="0"/>
              <a:t>Tree manipulations are converted into array manipulations.</a:t>
            </a:r>
          </a:p>
          <a:p>
            <a:endParaRPr lang="en-US" sz="1000" dirty="0"/>
          </a:p>
          <a:p>
            <a:r>
              <a:rPr lang="en-US" dirty="0" smtClean="0"/>
              <a:t>Second array keeps track of where the weight of each vertex is stored in the first array.</a:t>
            </a:r>
          </a:p>
          <a:p>
            <a:endParaRPr lang="en-US" sz="1000" dirty="0" smtClean="0"/>
          </a:p>
          <a:p>
            <a:r>
              <a:rPr lang="en-US" dirty="0" smtClean="0"/>
              <a:t>Let’s do a </a:t>
            </a:r>
            <a:r>
              <a:rPr lang="en-US" dirty="0" err="1" smtClean="0"/>
              <a:t>deleteMin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let’s change the weight of E to 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5907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1/B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10628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4/A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4822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3/H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02508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9/D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52922" y="4084047"/>
            <a:ext cx="547722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8/F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00983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5/E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82547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934105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024460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478277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75940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125985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71697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222992" y="4637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25907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5480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54822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10628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02508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52463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900983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099515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35480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2/C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099515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6/G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74532" y="59588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4930098" y="59588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11636" y="59588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75071" y="59588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78345" y="59588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31596" y="59588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57270" y="59588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09367" y="595884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25907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6/G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099515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54822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10628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35480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6/G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25907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2/C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54822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35480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54822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6/G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354800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3/H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54822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99515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900983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/E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52463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259070" y="5408753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810628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3/E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900983" y="408404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4/A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6699057" y="10346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6G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6690228" y="1034619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2C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765828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6G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7780584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8343242" y="254245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6G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094035" y="2561937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3 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5094035" y="2562946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4 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5726277" y="1757364"/>
            <a:ext cx="455364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3 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6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4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5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7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8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9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60" grpId="0" animBg="1"/>
      <p:bldP spid="61" grpId="0" animBg="1"/>
      <p:bldP spid="63" grpId="0" animBg="1"/>
      <p:bldP spid="65" grpId="0" animBg="1"/>
      <p:bldP spid="66" grpId="0" animBg="1"/>
      <p:bldP spid="67" grpId="0" animBg="1"/>
      <p:bldP spid="69" grpId="0"/>
      <p:bldP spid="70" grpId="0"/>
      <p:bldP spid="71" grpId="0"/>
      <p:bldP spid="71" grpId="1"/>
      <p:bldP spid="72" grpId="0"/>
      <p:bldP spid="73" grpId="0"/>
      <p:bldP spid="74" grpId="0"/>
      <p:bldP spid="75" grpId="0"/>
      <p:bldP spid="76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108" grpId="0" animBg="1"/>
      <p:bldP spid="111" grpId="0" animBg="1"/>
      <p:bldP spid="112" grpId="0"/>
      <p:bldP spid="113" grpId="0"/>
      <p:bldP spid="114" grpId="0"/>
      <p:bldP spid="115" grpId="0"/>
      <p:bldP spid="116" grpId="0"/>
      <p:bldP spid="116" grpId="1"/>
      <p:bldP spid="117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32" grpId="0" animBg="1"/>
      <p:bldP spid="133" grpId="0" animBg="1"/>
      <p:bldP spid="134" grpId="0" animBg="1"/>
      <p:bldP spid="140" grpId="0" animBg="1"/>
      <p:bldP spid="141" grpId="0" animBg="1"/>
      <p:bldP spid="153" grpId="0" animBg="1"/>
      <p:bldP spid="154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68" grpId="0" animBg="1"/>
      <p:bldP spid="77" grpId="0" animBg="1"/>
      <p:bldP spid="77" grpId="1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03" y="103765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Heap Representation of PQ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14710"/>
            <a:ext cx="8077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Asymptotic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isEmpty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O(1)</a:t>
            </a:r>
          </a:p>
          <a:p>
            <a:pPr lvl="1"/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deleteMin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O(log n)</a:t>
            </a:r>
          </a:p>
          <a:p>
            <a:pPr lvl="1"/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decreaseKey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O(log n)</a:t>
            </a:r>
          </a:p>
          <a:p>
            <a:pPr lvl="1"/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createPQueue</a:t>
            </a:r>
            <a:r>
              <a:rPr lang="en-US" sz="2000" dirty="0" smtClean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Special case: [ </a:t>
            </a:r>
            <a:r>
              <a:rPr lang="en-US" sz="2000" dirty="0"/>
              <a:t>0, ∞, ∞, ∞, ∞, ∞, … , </a:t>
            </a:r>
            <a:r>
              <a:rPr lang="en-US" sz="2000" dirty="0" smtClean="0"/>
              <a:t>∞ ] </a:t>
            </a:r>
          </a:p>
          <a:p>
            <a:pPr lvl="2"/>
            <a:r>
              <a:rPr lang="en-US" sz="2000" dirty="0" smtClean="0"/>
              <a:t>O(n)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 The array is already in heap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General case: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Top-down build (add elements one by one)</a:t>
            </a:r>
          </a:p>
          <a:p>
            <a:pPr lvl="3"/>
            <a:r>
              <a:rPr lang="en-US" sz="2000" dirty="0" smtClean="0"/>
              <a:t>O(n log(n))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Bottom-up build</a:t>
            </a:r>
          </a:p>
          <a:p>
            <a:pPr lvl="3"/>
            <a:r>
              <a:rPr lang="en-US" sz="2000" dirty="0" smtClean="0"/>
              <a:t>O(n)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279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AAAAAA"/>
      </a:dk1>
      <a:lt1>
        <a:sysClr val="window" lastClr="27354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AAAAAA"/>
      </a:dk1>
      <a:lt1>
        <a:sysClr val="window" lastClr="27354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6382</TotalTime>
  <Words>1533</Words>
  <Application>Microsoft Office PowerPoint</Application>
  <PresentationFormat>On-screen Show (4:3)</PresentationFormat>
  <Paragraphs>682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Dijkstra’s Algorithm</vt:lpstr>
      <vt:lpstr>Priority Queue</vt:lpstr>
      <vt:lpstr>Dijkstra’s Algorithm</vt:lpstr>
      <vt:lpstr>Analysis of Dijkstra’s Algorithm</vt:lpstr>
      <vt:lpstr>Analysis of Dijkstra’s Algorithm</vt:lpstr>
      <vt:lpstr>Unordered Array Representation of PQ</vt:lpstr>
      <vt:lpstr>Binary Heaps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Binary Heap Representation of PQ</vt:lpstr>
      <vt:lpstr>Heapsort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cem</cp:lastModifiedBy>
  <cp:revision>329</cp:revision>
  <dcterms:created xsi:type="dcterms:W3CDTF">2012-01-06T20:07:23Z</dcterms:created>
  <dcterms:modified xsi:type="dcterms:W3CDTF">2014-02-14T00:51:14Z</dcterms:modified>
</cp:coreProperties>
</file>