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1" r:id="rId1"/>
  </p:sldMasterIdLst>
  <p:notesMasterIdLst>
    <p:notesMasterId r:id="rId33"/>
  </p:notesMasterIdLst>
  <p:sldIdLst>
    <p:sldId id="256" r:id="rId2"/>
    <p:sldId id="257" r:id="rId3"/>
    <p:sldId id="259" r:id="rId4"/>
    <p:sldId id="261" r:id="rId5"/>
    <p:sldId id="266" r:id="rId6"/>
    <p:sldId id="265" r:id="rId7"/>
    <p:sldId id="267" r:id="rId8"/>
    <p:sldId id="268" r:id="rId9"/>
    <p:sldId id="269" r:id="rId10"/>
    <p:sldId id="282" r:id="rId11"/>
    <p:sldId id="272" r:id="rId12"/>
    <p:sldId id="292" r:id="rId13"/>
    <p:sldId id="273" r:id="rId14"/>
    <p:sldId id="274" r:id="rId15"/>
    <p:sldId id="270" r:id="rId16"/>
    <p:sldId id="283" r:id="rId17"/>
    <p:sldId id="275" r:id="rId18"/>
    <p:sldId id="276" r:id="rId19"/>
    <p:sldId id="277" r:id="rId20"/>
    <p:sldId id="271" r:id="rId21"/>
    <p:sldId id="278" r:id="rId22"/>
    <p:sldId id="279" r:id="rId23"/>
    <p:sldId id="281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000000"/>
          </p15:clr>
        </p15:guide>
        <p15:guide id="2" orient="horz" pos="1392" userDrawn="1">
          <p15:clr>
            <a:srgbClr val="000000"/>
          </p15:clr>
        </p15:guide>
        <p15:guide id="3" pos="5120" userDrawn="1">
          <p15:clr>
            <a:srgbClr val="000000"/>
          </p15:clr>
        </p15:guide>
        <p15:guide id="4" pos="2560" userDrawn="1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E7A7"/>
    <a:srgbClr val="FFD961"/>
    <a:srgbClr val="FFE593"/>
    <a:srgbClr val="FFFFFF"/>
    <a:srgbClr val="9BD4FF"/>
    <a:srgbClr val="FCF0E8"/>
    <a:srgbClr val="D3B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498" autoAdjust="0"/>
  </p:normalViewPr>
  <p:slideViewPr>
    <p:cSldViewPr snapToGrid="0">
      <p:cViewPr varScale="1">
        <p:scale>
          <a:sx n="103" d="100"/>
          <a:sy n="103" d="100"/>
        </p:scale>
        <p:origin x="404" y="64"/>
      </p:cViewPr>
      <p:guideLst>
        <p:guide orient="horz" pos="2880"/>
        <p:guide orient="horz" pos="1392"/>
        <p:guide pos="5120"/>
        <p:guide pos="2560"/>
      </p:guideLst>
    </p:cSldViewPr>
  </p:slideViewPr>
  <p:notesTextViewPr>
    <p:cViewPr>
      <p:scale>
        <a:sx n="1" d="1"/>
        <a:sy n="1" d="1"/>
      </p:scale>
      <p:origin x="0" y="-144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827132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0" name="Google Shape;10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"/>
              <a:ea typeface="Times"/>
              <a:cs typeface="Times"/>
              <a:sym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4817888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ba6c8300d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ba6c8300d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git</a:t>
            </a:r>
            <a:r>
              <a:rPr lang="en-US" dirty="0" smtClean="0"/>
              <a:t> status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git</a:t>
            </a:r>
            <a:r>
              <a:rPr lang="en-US" dirty="0" smtClean="0"/>
              <a:t> log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tree.git</a:t>
            </a: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touch </a:t>
            </a:r>
            <a:r>
              <a:rPr lang="en-US" dirty="0" err="1" smtClean="0"/>
              <a:t>emptyFile</a:t>
            </a: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git</a:t>
            </a:r>
            <a:r>
              <a:rPr lang="en-US" baseline="0" dirty="0" smtClean="0"/>
              <a:t> add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err="1" smtClean="0"/>
              <a:t>git</a:t>
            </a:r>
            <a:r>
              <a:rPr lang="en-US" baseline="0" dirty="0" smtClean="0"/>
              <a:t> commit -</a:t>
            </a:r>
            <a:r>
              <a:rPr lang="en-US" baseline="0" dirty="0" err="1" smtClean="0"/>
              <a:t>m"add</a:t>
            </a:r>
            <a:r>
              <a:rPr lang="en-US" baseline="0" dirty="0" smtClean="0"/>
              <a:t> empty file"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tree .</a:t>
            </a:r>
            <a:r>
              <a:rPr lang="en-US" baseline="0" dirty="0" err="1" smtClean="0"/>
              <a:t>git</a:t>
            </a:r>
            <a:endParaRPr lang="en-US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err="1" smtClean="0"/>
              <a:t>git</a:t>
            </a:r>
            <a:r>
              <a:rPr lang="en-US" baseline="0" dirty="0" smtClean="0"/>
              <a:t> ls-tree master 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0" name="Google Shape;160;g4ba6c8300d_0_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18329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ba6c8300d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ba6c8300d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# generate some input file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quota -s </a:t>
            </a:r>
            <a:r>
              <a:rPr lang="en-US" dirty="0" err="1" smtClean="0"/>
              <a:t>jbor</a:t>
            </a:r>
            <a:r>
              <a:rPr lang="en-US" dirty="0" smtClean="0"/>
              <a:t> &gt; in.txt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./convert.sh in.txt out.png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ls -l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git</a:t>
            </a:r>
            <a:r>
              <a:rPr lang="en-US" dirty="0" smtClean="0"/>
              <a:t> status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#generate .</a:t>
            </a:r>
            <a:r>
              <a:rPr lang="en-US" dirty="0" err="1" smtClean="0"/>
              <a:t>gitignore</a:t>
            </a: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git</a:t>
            </a:r>
            <a:r>
              <a:rPr lang="en-US" dirty="0" smtClean="0"/>
              <a:t> status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git</a:t>
            </a:r>
            <a:r>
              <a:rPr lang="en-US" dirty="0" smtClean="0"/>
              <a:t> add .</a:t>
            </a:r>
            <a:r>
              <a:rPr lang="en-US" dirty="0" err="1" smtClean="0"/>
              <a:t>gitignore</a:t>
            </a: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git</a:t>
            </a:r>
            <a:r>
              <a:rPr lang="en-US" dirty="0" smtClean="0"/>
              <a:t> commit -</a:t>
            </a:r>
            <a:r>
              <a:rPr lang="en-US" dirty="0" err="1" smtClean="0"/>
              <a:t>m"generated</a:t>
            </a:r>
            <a:r>
              <a:rPr lang="en-US" dirty="0" smtClean="0"/>
              <a:t> .</a:t>
            </a:r>
            <a:r>
              <a:rPr lang="en-US" dirty="0" err="1" smtClean="0"/>
              <a:t>gitignore</a:t>
            </a:r>
            <a:r>
              <a:rPr lang="en-US" dirty="0" smtClean="0"/>
              <a:t>"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git</a:t>
            </a:r>
            <a:r>
              <a:rPr lang="en-US" dirty="0" smtClean="0"/>
              <a:t> status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0" name="Google Shape;160;g4ba6c8300d_0_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42722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ba6c8300d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ba6c8300d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0" name="Google Shape;160;g4ba6c8300d_0_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26715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ba6c8300d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ba6c8300d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rm</a:t>
            </a:r>
            <a:r>
              <a:rPr lang="en-US" dirty="0" smtClean="0"/>
              <a:t> </a:t>
            </a:r>
            <a:r>
              <a:rPr lang="en-US" dirty="0" err="1" smtClean="0"/>
              <a:t>emptyFile</a:t>
            </a: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git</a:t>
            </a:r>
            <a:r>
              <a:rPr lang="en-US" baseline="0" dirty="0" smtClean="0"/>
              <a:t> status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err="1" smtClean="0"/>
              <a:t>git</a:t>
            </a:r>
            <a:r>
              <a:rPr lang="en-US" baseline="0" dirty="0" smtClean="0"/>
              <a:t> add </a:t>
            </a:r>
            <a:r>
              <a:rPr lang="en-US" baseline="0" dirty="0" err="1" smtClean="0"/>
              <a:t>emptyFile</a:t>
            </a:r>
            <a:endParaRPr lang="en-US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err="1" smtClean="0"/>
              <a:t>git</a:t>
            </a:r>
            <a:r>
              <a:rPr lang="en-US" baseline="0" dirty="0" smtClean="0"/>
              <a:t> commit -</a:t>
            </a:r>
            <a:r>
              <a:rPr lang="en-US" baseline="0" dirty="0" err="1" smtClean="0"/>
              <a:t>m"Delete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EmptyFile</a:t>
            </a:r>
            <a:r>
              <a:rPr lang="en-US" baseline="0" dirty="0" smtClean="0"/>
              <a:t>"</a:t>
            </a:r>
            <a:endParaRPr dirty="0"/>
          </a:p>
        </p:txBody>
      </p:sp>
      <p:sp>
        <p:nvSpPr>
          <p:cNvPr id="160" name="Google Shape;160;g4ba6c8300d_0_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40262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ba6c8300d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ba6c8300d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4ba6c8300d_0_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9688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ba6c8300d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ba6c8300d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# Modify convert.sh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git</a:t>
            </a:r>
            <a:r>
              <a:rPr lang="en-US" baseline="0" dirty="0" smtClean="0"/>
              <a:t> status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err="1" smtClean="0"/>
              <a:t>git</a:t>
            </a:r>
            <a:r>
              <a:rPr lang="en-US" baseline="0" dirty="0" smtClean="0"/>
              <a:t> add convert.sh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err="1" smtClean="0"/>
              <a:t>git</a:t>
            </a:r>
            <a:r>
              <a:rPr lang="en-US" baseline="0" dirty="0" smtClean="0"/>
              <a:t> status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# modify convert.sh again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err="1" smtClean="0"/>
              <a:t>git</a:t>
            </a:r>
            <a:r>
              <a:rPr lang="en-US" baseline="0" dirty="0" smtClean="0"/>
              <a:t> status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#Also create a README file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err="1" smtClean="0"/>
              <a:t>git</a:t>
            </a:r>
            <a:r>
              <a:rPr lang="en-US" baseline="0" dirty="0" smtClean="0"/>
              <a:t> status -</a:t>
            </a:r>
            <a:r>
              <a:rPr lang="en-US" baseline="0" dirty="0" err="1" smtClean="0"/>
              <a:t>sb</a:t>
            </a:r>
            <a:endParaRPr lang="en-US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err="1" smtClean="0"/>
              <a:t>git</a:t>
            </a:r>
            <a:r>
              <a:rPr lang="en-US" baseline="0" dirty="0" smtClean="0"/>
              <a:t> add README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err="1" smtClean="0"/>
              <a:t>git</a:t>
            </a:r>
            <a:r>
              <a:rPr lang="en-US" baseline="0" dirty="0" smtClean="0"/>
              <a:t> status -</a:t>
            </a:r>
            <a:r>
              <a:rPr lang="en-US" baseline="0" dirty="0" err="1" smtClean="0"/>
              <a:t>sb</a:t>
            </a:r>
            <a:endParaRPr lang="en-US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err="1" smtClean="0"/>
              <a:t>git</a:t>
            </a:r>
            <a:r>
              <a:rPr lang="en-US" baseline="0" dirty="0" smtClean="0"/>
              <a:t> status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0" name="Google Shape;160;g4ba6c8300d_0_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72491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ba6c8300d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ba6c8300d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git</a:t>
            </a:r>
            <a:r>
              <a:rPr lang="en-US" dirty="0" smtClean="0"/>
              <a:t> reset HEAD -- README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git</a:t>
            </a:r>
            <a:r>
              <a:rPr lang="en-US" dirty="0" smtClean="0"/>
              <a:t> add convert.sh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git</a:t>
            </a:r>
            <a:r>
              <a:rPr lang="en-US" dirty="0" smtClean="0"/>
              <a:t> commit -m "important changes to convert.sh"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#Then add README file in a separate commit</a:t>
            </a:r>
            <a:endParaRPr dirty="0"/>
          </a:p>
        </p:txBody>
      </p:sp>
      <p:sp>
        <p:nvSpPr>
          <p:cNvPr id="160" name="Google Shape;160;g4ba6c8300d_0_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81496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ba6c8300d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ba6c8300d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4ba6c8300d_0_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34138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 </a:t>
            </a:r>
            <a:r>
              <a:rPr lang="en-US" dirty="0" err="1" smtClean="0"/>
              <a:t>lg</a:t>
            </a:r>
            <a:r>
              <a:rPr lang="en-US" dirty="0" smtClean="0"/>
              <a:t> = log --graph --</a:t>
            </a:r>
            <a:r>
              <a:rPr lang="en-US" dirty="0" err="1" smtClean="0"/>
              <a:t>oneline</a:t>
            </a:r>
            <a:r>
              <a:rPr lang="en-US" dirty="0" smtClean="0"/>
              <a:t> --decorate --abbrev-commit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ll</a:t>
            </a:r>
            <a:r>
              <a:rPr lang="en-US" dirty="0" smtClean="0"/>
              <a:t> = log --graph --topo-order --abbrev-commit --date=short --decorate --all --boundary --pretty=format:'%</a:t>
            </a:r>
            <a:r>
              <a:rPr lang="en-US" dirty="0" err="1" smtClean="0"/>
              <a:t>Cgreen%ad</a:t>
            </a:r>
            <a:r>
              <a:rPr lang="en-US" dirty="0" smtClean="0"/>
              <a:t> %</a:t>
            </a:r>
            <a:r>
              <a:rPr lang="en-US" dirty="0" err="1" smtClean="0"/>
              <a:t>Cred%h%Creset</a:t>
            </a:r>
            <a:r>
              <a:rPr lang="en-US" dirty="0" smtClean="0"/>
              <a:t> -%C(yellow)%</a:t>
            </a:r>
            <a:r>
              <a:rPr lang="en-US" dirty="0" err="1" smtClean="0"/>
              <a:t>d%Creset</a:t>
            </a:r>
            <a:r>
              <a:rPr lang="en-US" dirty="0" smtClean="0"/>
              <a:t> %s %</a:t>
            </a:r>
            <a:r>
              <a:rPr lang="en-US" dirty="0" err="1" smtClean="0"/>
              <a:t>Cblue</a:t>
            </a:r>
            <a:r>
              <a:rPr lang="en-US" dirty="0" smtClean="0"/>
              <a:t>[%</a:t>
            </a:r>
            <a:r>
              <a:rPr lang="en-US" dirty="0" err="1" smtClean="0"/>
              <a:t>cn</a:t>
            </a:r>
            <a:r>
              <a:rPr lang="en-US" dirty="0" smtClean="0"/>
              <a:t>]%</a:t>
            </a:r>
            <a:r>
              <a:rPr lang="en-US" dirty="0" err="1" smtClean="0"/>
              <a:t>Creset</a:t>
            </a:r>
            <a:r>
              <a:rPr lang="en-US" dirty="0" smtClean="0"/>
              <a:t>'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lga</a:t>
            </a:r>
            <a:r>
              <a:rPr lang="en-US" dirty="0" smtClean="0"/>
              <a:t> = log --graph --</a:t>
            </a:r>
            <a:r>
              <a:rPr lang="en-US" dirty="0" err="1" smtClean="0"/>
              <a:t>oneline</a:t>
            </a:r>
            <a:r>
              <a:rPr lang="en-US" dirty="0" smtClean="0"/>
              <a:t> --decorate --all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loh</a:t>
            </a:r>
            <a:r>
              <a:rPr lang="en-US" dirty="0" smtClean="0"/>
              <a:t> = log --pretty=format:'%h %ad | %</a:t>
            </a:r>
            <a:r>
              <a:rPr lang="en-US" dirty="0" err="1" smtClean="0"/>
              <a:t>s%d</a:t>
            </a:r>
            <a:r>
              <a:rPr lang="en-US" dirty="0" smtClean="0"/>
              <a:t> [%an]' --graph --date=short</a:t>
            </a:r>
          </a:p>
          <a:p>
            <a:r>
              <a:rPr lang="en-US" dirty="0" smtClean="0"/>
              <a:t>   lol = log --graph --abbrev-commit --decorate --format=format:'%C(red)%</a:t>
            </a:r>
            <a:r>
              <a:rPr lang="en-US" dirty="0" err="1" smtClean="0"/>
              <a:t>h%C</a:t>
            </a:r>
            <a:r>
              <a:rPr lang="en-US" dirty="0" smtClean="0"/>
              <a:t>(reset) -%C(yellow)%</a:t>
            </a:r>
            <a:r>
              <a:rPr lang="en-US" dirty="0" err="1" smtClean="0"/>
              <a:t>d%C</a:t>
            </a:r>
            <a:r>
              <a:rPr lang="en-US" dirty="0" smtClean="0"/>
              <a:t>(reset) %s %C(green)(%</a:t>
            </a:r>
            <a:r>
              <a:rPr lang="en-US" dirty="0" err="1" smtClean="0"/>
              <a:t>cr</a:t>
            </a:r>
            <a:r>
              <a:rPr lang="en-US" dirty="0" smtClean="0"/>
              <a:t>) %C(bold blue)&lt;%an&gt;%C(reset)' --date=relative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lola</a:t>
            </a:r>
            <a:r>
              <a:rPr lang="en-US" dirty="0" smtClean="0"/>
              <a:t> = !</a:t>
            </a:r>
            <a:r>
              <a:rPr lang="en-US" dirty="0" err="1" smtClean="0"/>
              <a:t>git</a:t>
            </a:r>
            <a:r>
              <a:rPr lang="en-US" dirty="0" smtClean="0"/>
              <a:t> lol --all &amp;&amp; 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48123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ba6c8300d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ba6c8300d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4ba6c8300d_0_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8420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ba6c830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ba6c830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4ba6c8300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52750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ba6c8300d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ba6c8300d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4ba6c8300d_0_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77012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ba6c8300d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ba6c8300d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4ba6c8300d_0_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04572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ba6c8300d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ba6c8300d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4ba6c8300d_0_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90599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ba6c8300d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ba6c8300d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4ba6c8300d_0_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14824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ba6c8300d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ba6c8300d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4ba6c8300d_0_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49882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ba6c8300d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ba6c8300d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4ba6c8300d_0_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40010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ba6c8300d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ba6c8300d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4ba6c8300d_0_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991925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ba6c8300d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ba6c8300d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4ba6c8300d_0_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11324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ba6c8300d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ba6c8300d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4ba6c8300d_0_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36968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ba6c8300d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ba6c8300d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4ba6c8300d_0_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1837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ba6c8300d_4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ba6c8300d_4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4ba6c8300d_4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75713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31</a:t>
            </a:fld>
            <a:endParaRPr sz="12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0" name="Google Shape;10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"/>
              <a:ea typeface="Times"/>
              <a:cs typeface="Times"/>
              <a:sym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791163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ba6c8300d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ba6c8300d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For Windows: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notepad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                        </a:t>
            </a:r>
            <a:r>
              <a:rPr lang="en-US" baseline="0" dirty="0" smtClean="0"/>
              <a:t>or notepad++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	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--global </a:t>
            </a:r>
            <a:r>
              <a:rPr lang="en-US" dirty="0" err="1" smtClean="0"/>
              <a:t>core.editor</a:t>
            </a:r>
            <a:r>
              <a:rPr lang="en-US" dirty="0" smtClean="0"/>
              <a:t> "'C:/Program Files (x86)/Notepad++/notepad++.exe' -</a:t>
            </a:r>
            <a:r>
              <a:rPr lang="en-US" dirty="0" err="1" smtClean="0"/>
              <a:t>multiInst</a:t>
            </a:r>
            <a:r>
              <a:rPr lang="en-US" dirty="0" smtClean="0"/>
              <a:t> -</a:t>
            </a:r>
            <a:r>
              <a:rPr lang="en-US" dirty="0" err="1" smtClean="0"/>
              <a:t>notabbar</a:t>
            </a:r>
            <a:r>
              <a:rPr lang="en-US" dirty="0" smtClean="0"/>
              <a:t> -</a:t>
            </a:r>
            <a:r>
              <a:rPr lang="en-US" dirty="0" err="1" smtClean="0"/>
              <a:t>nosession</a:t>
            </a:r>
            <a:r>
              <a:rPr lang="en-US" dirty="0" smtClean="0"/>
              <a:t> -</a:t>
            </a:r>
            <a:r>
              <a:rPr lang="en-US" dirty="0" err="1" smtClean="0"/>
              <a:t>noPlugin</a:t>
            </a:r>
            <a:r>
              <a:rPr lang="en-US" dirty="0" smtClean="0"/>
              <a:t>"</a:t>
            </a: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For Mac: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--global </a:t>
            </a:r>
            <a:r>
              <a:rPr lang="en-US" dirty="0" err="1" smtClean="0"/>
              <a:t>core.editor</a:t>
            </a:r>
            <a:r>
              <a:rPr lang="en-US" dirty="0" smtClean="0"/>
              <a:t> /Applications/</a:t>
            </a:r>
            <a:r>
              <a:rPr lang="en-US" dirty="0" err="1" smtClean="0"/>
              <a:t>TextEdit.app</a:t>
            </a:r>
            <a:r>
              <a:rPr lang="en-US" dirty="0" smtClean="0"/>
              <a:t>/Contents/</a:t>
            </a:r>
            <a:r>
              <a:rPr lang="en-US" dirty="0" err="1" smtClean="0"/>
              <a:t>MacOS</a:t>
            </a:r>
            <a:r>
              <a:rPr lang="en-US" dirty="0" smtClean="0"/>
              <a:t>/</a:t>
            </a:r>
            <a:r>
              <a:rPr lang="en-US" dirty="0" err="1" smtClean="0"/>
              <a:t>TextEdit</a:t>
            </a: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Or probably better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--global </a:t>
            </a:r>
            <a:r>
              <a:rPr lang="en-US" dirty="0" err="1" smtClean="0"/>
              <a:t>core.editor</a:t>
            </a:r>
            <a:r>
              <a:rPr lang="en-US" dirty="0" smtClean="0"/>
              <a:t> "open -W -n“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For Linux: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vim, </a:t>
            </a:r>
            <a:r>
              <a:rPr lang="en-US" dirty="0" err="1" smtClean="0"/>
              <a:t>emacs</a:t>
            </a:r>
            <a:r>
              <a:rPr lang="en-US" dirty="0" smtClean="0"/>
              <a:t>, </a:t>
            </a:r>
            <a:r>
              <a:rPr lang="en-US" dirty="0" err="1" smtClean="0"/>
              <a:t>gedit</a:t>
            </a:r>
            <a:r>
              <a:rPr lang="en-US" dirty="0" smtClean="0"/>
              <a:t>, </a:t>
            </a:r>
            <a:r>
              <a:rPr lang="en-US" dirty="0" err="1" smtClean="0"/>
              <a:t>nano</a:t>
            </a: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Check where the </a:t>
            </a:r>
            <a:r>
              <a:rPr lang="en-US" dirty="0" err="1" smtClean="0"/>
              <a:t>config</a:t>
            </a:r>
            <a:r>
              <a:rPr lang="en-US" baseline="0" dirty="0" smtClean="0"/>
              <a:t> files are located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	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--list --show-origin</a:t>
            </a:r>
            <a:endParaRPr dirty="0"/>
          </a:p>
        </p:txBody>
      </p:sp>
      <p:sp>
        <p:nvSpPr>
          <p:cNvPr id="160" name="Google Shape;160;g4ba6c8300d_0_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3997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ba6c8300d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ba6c8300d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4ba6c8300d_0_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6396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ba6c8300d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ba6c8300d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4ba6c8300d_0_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8466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ba6c8300d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ba6c8300d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mkdir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image_prep</a:t>
            </a:r>
            <a:endParaRPr lang="en-US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cd </a:t>
            </a:r>
            <a:r>
              <a:rPr lang="en-US" baseline="0" dirty="0" err="1" smtClean="0"/>
              <a:t>image_prep</a:t>
            </a:r>
            <a:endParaRPr lang="en-US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err="1" smtClean="0"/>
              <a:t>cp</a:t>
            </a:r>
            <a:r>
              <a:rPr lang="en-US" baseline="0" dirty="0" smtClean="0"/>
              <a:t> /project/scv/katia/convert.sh .</a:t>
            </a:r>
            <a:endParaRPr dirty="0"/>
          </a:p>
        </p:txBody>
      </p:sp>
      <p:sp>
        <p:nvSpPr>
          <p:cNvPr id="160" name="Google Shape;160;g4ba6c8300d_0_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6114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ba6c8300d_4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ba6c8300d_4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4ba6c8300d_4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117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ba6c8300d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ba6c8300d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git</a:t>
            </a:r>
            <a:r>
              <a:rPr lang="en-US" dirty="0" smtClean="0"/>
              <a:t> add convert.sh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tree .</a:t>
            </a:r>
            <a:r>
              <a:rPr lang="en-US" dirty="0" err="1" smtClean="0"/>
              <a:t>git</a:t>
            </a: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git</a:t>
            </a:r>
            <a:r>
              <a:rPr lang="en-US" dirty="0" smtClean="0"/>
              <a:t> commit</a:t>
            </a:r>
            <a:r>
              <a:rPr lang="en-US" baseline="0" dirty="0" smtClean="0"/>
              <a:t> -m "Initial version of convert.sh script"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err="1" smtClean="0"/>
              <a:t>tree.git</a:t>
            </a:r>
            <a:endParaRPr lang="en-US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# Make change to convert.sh file and add and commit again</a:t>
            </a:r>
            <a:endParaRPr dirty="0"/>
          </a:p>
        </p:txBody>
      </p:sp>
      <p:sp>
        <p:nvSpPr>
          <p:cNvPr id="160" name="Google Shape;160;g4ba6c8300d_0_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15771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 b="1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640"/>
              </a:spcBef>
              <a:spcAft>
                <a:spcPts val="0"/>
              </a:spcAft>
              <a:buSzPts val="3200"/>
              <a:buNone/>
              <a:defRPr b="0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203200" y="649287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165600" y="6492876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9144000" y="649287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203200" y="649287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165600" y="6492876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9144000" y="649287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3718719" y="-1737519"/>
            <a:ext cx="47545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203200" y="649287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165600" y="6492876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9144000" y="649287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 rot="5400000">
            <a:off x="7285038" y="1828800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 rot="5400000">
            <a:off x="1697039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dt" idx="10"/>
          </p:nvPr>
        </p:nvSpPr>
        <p:spPr>
          <a:xfrm>
            <a:off x="203200" y="649287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ftr" idx="11"/>
          </p:nvPr>
        </p:nvSpPr>
        <p:spPr>
          <a:xfrm>
            <a:off x="4165600" y="6492876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9144000" y="649287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dt" idx="10"/>
          </p:nvPr>
        </p:nvSpPr>
        <p:spPr>
          <a:xfrm>
            <a:off x="203200" y="649287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ftr" idx="11"/>
          </p:nvPr>
        </p:nvSpPr>
        <p:spPr>
          <a:xfrm>
            <a:off x="4165600" y="6492876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ldNum" idx="12"/>
          </p:nvPr>
        </p:nvSpPr>
        <p:spPr>
          <a:xfrm>
            <a:off x="9144000" y="649287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609600" y="1371601"/>
            <a:ext cx="10972800" cy="4754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203200" y="649287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165600" y="6492876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9144000" y="649287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609600" y="3034508"/>
            <a:ext cx="9268365" cy="1308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  <a:defRPr sz="4000" b="1" i="0" cap="non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632179" y="1524001"/>
            <a:ext cx="9268365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/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203200" y="649287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165600" y="6492876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9144000" y="649287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685840" y="2013343"/>
            <a:ext cx="9268365" cy="753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  <a:defRPr sz="4000" b="1" i="0" cap="non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685840" y="2919414"/>
            <a:ext cx="9268365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AutoNum type="arabicPeriod"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203200" y="649287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4165600" y="6492876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9144000" y="649287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609600" y="1447800"/>
            <a:ext cx="5384800" cy="4678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6197600" y="1447800"/>
            <a:ext cx="5384800" cy="4678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203200" y="649287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4165600" y="6492876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9144000" y="649287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609600" y="1535114"/>
            <a:ext cx="5386917" cy="446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 sz="28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2"/>
          </p:nvPr>
        </p:nvSpPr>
        <p:spPr>
          <a:xfrm>
            <a:off x="609600" y="1981201"/>
            <a:ext cx="5386917" cy="414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 sz="18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3"/>
          </p:nvPr>
        </p:nvSpPr>
        <p:spPr>
          <a:xfrm>
            <a:off x="6193368" y="1535114"/>
            <a:ext cx="5389033" cy="446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 sz="28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4"/>
          </p:nvPr>
        </p:nvSpPr>
        <p:spPr>
          <a:xfrm>
            <a:off x="6193368" y="1981201"/>
            <a:ext cx="5389033" cy="414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 sz="18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dt" idx="10"/>
          </p:nvPr>
        </p:nvSpPr>
        <p:spPr>
          <a:xfrm>
            <a:off x="203200" y="649287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ftr" idx="11"/>
          </p:nvPr>
        </p:nvSpPr>
        <p:spPr>
          <a:xfrm>
            <a:off x="4165600" y="6492876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9144000" y="649287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>
            <a:off x="203200" y="649287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>
            <a:off x="4165600" y="6492876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9144000" y="649287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203200" y="649287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492876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9144000" y="649287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alibri"/>
              <a:buNone/>
              <a:defRPr sz="48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1"/>
          </p:nvPr>
        </p:nvSpPr>
        <p:spPr>
          <a:xfrm>
            <a:off x="4766733" y="1435101"/>
            <a:ext cx="6815667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203200" y="649287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492876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9144000" y="649287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09600" y="1371601"/>
            <a:ext cx="10972800" cy="4754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203200" y="649287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165600" y="6492876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144000" y="649287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ctrTitle"/>
          </p:nvPr>
        </p:nvSpPr>
        <p:spPr>
          <a:xfrm>
            <a:off x="2209800" y="1435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>
              <a:buSzPts val="5400"/>
            </a:pPr>
            <a:r>
              <a:rPr lang="en-US" sz="3600" dirty="0"/>
              <a:t>Git  for version control and </a:t>
            </a:r>
            <a:r>
              <a:rPr lang="en-US" sz="3600" dirty="0" smtClean="0"/>
              <a:t>collaboration</a:t>
            </a:r>
            <a:br>
              <a:rPr lang="en-US" sz="3600" dirty="0" smtClean="0"/>
            </a:br>
            <a:r>
              <a:rPr lang="en-US" sz="3600" dirty="0" smtClean="0"/>
              <a:t>Part 1</a:t>
            </a:r>
            <a:endParaRPr sz="3600" dirty="0"/>
          </a:p>
        </p:txBody>
      </p:sp>
      <p:sp>
        <p:nvSpPr>
          <p:cNvPr id="103" name="Google Shape;103;p15"/>
          <p:cNvSpPr txBox="1">
            <a:spLocks noGrp="1"/>
          </p:cNvSpPr>
          <p:nvPr>
            <p:ph type="subTitle" idx="1"/>
          </p:nvPr>
        </p:nvSpPr>
        <p:spPr>
          <a:xfrm>
            <a:off x="2895600" y="36957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2400"/>
            </a:pPr>
            <a:r>
              <a:rPr lang="en-US" sz="2400" b="1" dirty="0">
                <a:latin typeface="Cambria"/>
                <a:ea typeface="Cambria"/>
                <a:cs typeface="Cambria"/>
                <a:sym typeface="Cambria"/>
              </a:rPr>
              <a:t>Katia Oleinik</a:t>
            </a:r>
            <a:endParaRPr sz="2400" b="1" dirty="0">
              <a:latin typeface="Cambria"/>
              <a:ea typeface="Cambria"/>
              <a:cs typeface="Cambria"/>
              <a:sym typeface="Cambria"/>
            </a:endParaRPr>
          </a:p>
          <a:p>
            <a:pPr marL="0" indent="0">
              <a:spcBef>
                <a:spcPts val="480"/>
              </a:spcBef>
              <a:buSzPts val="2400"/>
            </a:pPr>
            <a:r>
              <a:rPr lang="en-US" sz="2400" dirty="0">
                <a:latin typeface="Cambria"/>
                <a:ea typeface="Cambria"/>
                <a:cs typeface="Cambria"/>
                <a:sym typeface="Cambria"/>
              </a:rPr>
              <a:t>Research Computing Services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>
            <a:spLocks noGrp="1"/>
          </p:cNvSpPr>
          <p:nvPr>
            <p:ph type="title"/>
          </p:nvPr>
        </p:nvSpPr>
        <p:spPr>
          <a:xfrm>
            <a:off x="1981200" y="152400"/>
            <a:ext cx="8229600" cy="1143000"/>
          </a:xfrm>
          <a:prstGeom prst="rect">
            <a:avLst/>
          </a:prstGeom>
        </p:spPr>
        <p:txBody>
          <a:bodyPr spcFirstLastPara="1" wrap="square" lIns="0" tIns="45700" rIns="0" bIns="45700" anchor="ctr" anchorCtr="0">
            <a:noAutofit/>
          </a:bodyPr>
          <a:lstStyle/>
          <a:p>
            <a:r>
              <a:rPr lang="en-US" dirty="0" smtClean="0"/>
              <a:t>Check status of the repository</a:t>
            </a:r>
            <a:endParaRPr dirty="0"/>
          </a:p>
        </p:txBody>
      </p:sp>
      <p:sp>
        <p:nvSpPr>
          <p:cNvPr id="164" name="Google Shape;164;p20"/>
          <p:cNvSpPr txBox="1">
            <a:spLocks noGrp="1"/>
          </p:cNvSpPr>
          <p:nvPr>
            <p:ph type="sldNum" idx="12"/>
          </p:nvPr>
        </p:nvSpPr>
        <p:spPr>
          <a:xfrm>
            <a:off x="8382000" y="6492875"/>
            <a:ext cx="2133600" cy="36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10</a:t>
            </a:fld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3048000" y="1659285"/>
            <a:ext cx="6096000" cy="478079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Bef>
                <a:spcPts val="360"/>
              </a:spcBef>
              <a:buSzPts val="1800"/>
            </a:pPr>
            <a:r>
              <a:rPr lang="en-US" sz="2000" dirty="0" smtClean="0">
                <a:latin typeface="+mn-lt"/>
                <a:ea typeface="Cambria"/>
                <a:cs typeface="Courier New" panose="02070309020205020404" pitchFamily="49" charset="0"/>
                <a:sym typeface="Cambria"/>
              </a:rPr>
              <a:t>Check </a:t>
            </a:r>
            <a:r>
              <a:rPr lang="en-US" sz="2000" dirty="0">
                <a:latin typeface="+mn-lt"/>
                <a:ea typeface="Cambria"/>
                <a:cs typeface="Courier New" panose="02070309020205020404" pitchFamily="49" charset="0"/>
                <a:sym typeface="Cambria"/>
              </a:rPr>
              <a:t>current status of your repository</a:t>
            </a:r>
            <a:endParaRPr lang="en-US" sz="2000" i="1" dirty="0">
              <a:latin typeface="+mn-lt"/>
              <a:ea typeface="Cambria"/>
              <a:cs typeface="Courier New" panose="02070309020205020404" pitchFamily="49" charset="0"/>
              <a:sym typeface="Cambria"/>
            </a:endParaRPr>
          </a:p>
          <a:p>
            <a:pPr lvl="0">
              <a:spcBef>
                <a:spcPts val="360"/>
              </a:spcBef>
              <a:buSzPts val="1800"/>
            </a:pPr>
            <a:r>
              <a:rPr lang="en-US" sz="2000" dirty="0" err="1">
                <a:latin typeface="Consolas" panose="020B0609020204030204" pitchFamily="49" charset="0"/>
                <a:ea typeface="Cambria"/>
                <a:cs typeface="Courier New" panose="02070309020205020404" pitchFamily="49" charset="0"/>
                <a:sym typeface="Cambria"/>
              </a:rPr>
              <a:t>git</a:t>
            </a:r>
            <a:r>
              <a:rPr lang="en-US" sz="2000" dirty="0">
                <a:latin typeface="Consolas" panose="020B0609020204030204" pitchFamily="49" charset="0"/>
                <a:ea typeface="Cambria"/>
                <a:cs typeface="Courier New" panose="02070309020205020404" pitchFamily="49" charset="0"/>
                <a:sym typeface="Cambria"/>
              </a:rPr>
              <a:t> status</a:t>
            </a:r>
            <a:endParaRPr lang="en-US" sz="2000" i="1" dirty="0">
              <a:latin typeface="Consolas" panose="020B0609020204030204" pitchFamily="49" charset="0"/>
              <a:ea typeface="Cambria"/>
              <a:cs typeface="Courier New" panose="02070309020205020404" pitchFamily="49" charset="0"/>
              <a:sym typeface="Cambria"/>
            </a:endParaRPr>
          </a:p>
          <a:p>
            <a:pPr lvl="0">
              <a:spcBef>
                <a:spcPts val="360"/>
              </a:spcBef>
              <a:buSzPts val="1800"/>
            </a:pPr>
            <a:r>
              <a:rPr lang="en-US" sz="2000" i="1" dirty="0">
                <a:latin typeface="Consolas" panose="020B0609020204030204" pitchFamily="49" charset="0"/>
                <a:ea typeface="Cambria"/>
                <a:cs typeface="Courier New" panose="02070309020205020404" pitchFamily="49" charset="0"/>
                <a:sym typeface="Cambria"/>
              </a:rPr>
              <a:t>                                     </a:t>
            </a:r>
            <a:r>
              <a:rPr lang="en-US" sz="2000" dirty="0">
                <a:latin typeface="+mn-lt"/>
                <a:ea typeface="Cambria"/>
                <a:cs typeface="Courier New" panose="02070309020205020404" pitchFamily="49" charset="0"/>
                <a:sym typeface="Cambria"/>
              </a:rPr>
              <a:t>Execute this commands often</a:t>
            </a:r>
          </a:p>
          <a:p>
            <a:pPr lvl="0">
              <a:spcBef>
                <a:spcPts val="360"/>
              </a:spcBef>
              <a:buSzPts val="1800"/>
            </a:pPr>
            <a:r>
              <a:rPr lang="en-US" sz="2000" dirty="0">
                <a:latin typeface="+mn-lt"/>
                <a:ea typeface="Cambria"/>
                <a:cs typeface="Courier New" panose="02070309020205020404" pitchFamily="49" charset="0"/>
                <a:sym typeface="Cambria"/>
              </a:rPr>
              <a:t>View history of commits</a:t>
            </a:r>
            <a:endParaRPr lang="en-US" sz="2000" i="1" dirty="0">
              <a:latin typeface="+mn-lt"/>
              <a:ea typeface="Cambria"/>
              <a:cs typeface="Courier New" panose="02070309020205020404" pitchFamily="49" charset="0"/>
              <a:sym typeface="Cambria"/>
            </a:endParaRPr>
          </a:p>
          <a:p>
            <a:pPr lvl="0">
              <a:spcBef>
                <a:spcPts val="360"/>
              </a:spcBef>
              <a:buSzPts val="1800"/>
            </a:pPr>
            <a:r>
              <a:rPr lang="en-US" sz="2000" dirty="0" err="1">
                <a:latin typeface="Consolas" panose="020B0609020204030204" pitchFamily="49" charset="0"/>
                <a:ea typeface="Cambria"/>
                <a:cs typeface="Courier New" panose="02070309020205020404" pitchFamily="49" charset="0"/>
                <a:sym typeface="Cambria"/>
              </a:rPr>
              <a:t>git</a:t>
            </a:r>
            <a:r>
              <a:rPr lang="en-US" sz="2000" dirty="0">
                <a:latin typeface="Consolas" panose="020B0609020204030204" pitchFamily="49" charset="0"/>
                <a:ea typeface="Cambria"/>
                <a:cs typeface="Courier New" panose="02070309020205020404" pitchFamily="49" charset="0"/>
                <a:sym typeface="Cambria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ea typeface="Cambria"/>
                <a:cs typeface="Courier New" panose="02070309020205020404" pitchFamily="49" charset="0"/>
                <a:sym typeface="Cambria"/>
              </a:rPr>
              <a:t>log</a:t>
            </a:r>
          </a:p>
          <a:p>
            <a:pPr lvl="0">
              <a:spcBef>
                <a:spcPts val="360"/>
              </a:spcBef>
              <a:buSzPts val="1800"/>
            </a:pPr>
            <a:endParaRPr lang="en-US" sz="2000" i="1" dirty="0">
              <a:latin typeface="Consolas" panose="020B0609020204030204" pitchFamily="49" charset="0"/>
              <a:ea typeface="Cambria"/>
              <a:cs typeface="Courier New" panose="02070309020205020404" pitchFamily="49" charset="0"/>
              <a:sym typeface="Cambria"/>
            </a:endParaRPr>
          </a:p>
          <a:p>
            <a:pPr lvl="0">
              <a:spcBef>
                <a:spcPts val="360"/>
              </a:spcBef>
              <a:buSzPts val="1800"/>
            </a:pPr>
            <a:r>
              <a:rPr lang="en-US" sz="2000" dirty="0" smtClean="0">
                <a:latin typeface="+mn-lt"/>
                <a:ea typeface="Cambria"/>
                <a:cs typeface="Courier New" panose="02070309020205020404" pitchFamily="49" charset="0"/>
                <a:sym typeface="Cambria"/>
              </a:rPr>
              <a:t>View </a:t>
            </a:r>
            <a:r>
              <a:rPr lang="en-US" sz="2000" dirty="0" err="1" smtClean="0">
                <a:latin typeface="+mn-lt"/>
                <a:ea typeface="Cambria"/>
                <a:cs typeface="Courier New" panose="02070309020205020404" pitchFamily="49" charset="0"/>
                <a:sym typeface="Cambria"/>
              </a:rPr>
              <a:t>git</a:t>
            </a:r>
            <a:r>
              <a:rPr lang="en-US" sz="2000" dirty="0" smtClean="0">
                <a:latin typeface="+mn-lt"/>
                <a:ea typeface="Cambria"/>
                <a:cs typeface="Courier New" panose="02070309020205020404" pitchFamily="49" charset="0"/>
                <a:sym typeface="Cambria"/>
              </a:rPr>
              <a:t> directory</a:t>
            </a:r>
          </a:p>
          <a:p>
            <a:pPr>
              <a:spcBef>
                <a:spcPts val="360"/>
              </a:spcBef>
              <a:buSzPts val="1800"/>
            </a:pPr>
            <a:r>
              <a:rPr lang="en-US" sz="2000" dirty="0">
                <a:latin typeface="Consolas" panose="020B0609020204030204" pitchFamily="49" charset="0"/>
                <a:ea typeface="Cambria"/>
                <a:cs typeface="Courier New" panose="02070309020205020404" pitchFamily="49" charset="0"/>
                <a:sym typeface="Cambria"/>
              </a:rPr>
              <a:t>tree .</a:t>
            </a:r>
            <a:r>
              <a:rPr lang="en-US" sz="2000" dirty="0" err="1">
                <a:latin typeface="Consolas" panose="020B0609020204030204" pitchFamily="49" charset="0"/>
                <a:ea typeface="Cambria"/>
                <a:cs typeface="Courier New" panose="02070309020205020404" pitchFamily="49" charset="0"/>
                <a:sym typeface="Cambria"/>
              </a:rPr>
              <a:t>git</a:t>
            </a:r>
            <a:r>
              <a:rPr lang="en-US" sz="2000" dirty="0">
                <a:latin typeface="Consolas" panose="020B0609020204030204" pitchFamily="49" charset="0"/>
                <a:ea typeface="Cambria"/>
                <a:cs typeface="Courier New" panose="02070309020205020404" pitchFamily="49" charset="0"/>
                <a:sym typeface="Cambria"/>
              </a:rPr>
              <a:t>      </a:t>
            </a:r>
            <a:endParaRPr lang="en-US" sz="2000" i="1" dirty="0">
              <a:latin typeface="Consolas" panose="020B0609020204030204" pitchFamily="49" charset="0"/>
              <a:ea typeface="Cambria"/>
              <a:cs typeface="Courier New" panose="02070309020205020404" pitchFamily="49" charset="0"/>
              <a:sym typeface="Cambria"/>
            </a:endParaRPr>
          </a:p>
          <a:p>
            <a:pPr lvl="0">
              <a:spcBef>
                <a:spcPts val="360"/>
              </a:spcBef>
              <a:buSzPts val="1800"/>
            </a:pPr>
            <a:endParaRPr lang="en-US" sz="2000" i="1" dirty="0">
              <a:latin typeface="Consolas" panose="020B0609020204030204" pitchFamily="49" charset="0"/>
              <a:ea typeface="Cambria"/>
              <a:cs typeface="Courier New" panose="02070309020205020404" pitchFamily="49" charset="0"/>
              <a:sym typeface="Cambria"/>
            </a:endParaRPr>
          </a:p>
          <a:p>
            <a:pPr lvl="0">
              <a:spcBef>
                <a:spcPts val="360"/>
              </a:spcBef>
              <a:buSzPts val="1800"/>
            </a:pPr>
            <a:r>
              <a:rPr lang="en-US" sz="2000" dirty="0" smtClean="0">
                <a:ea typeface="Cambria"/>
                <a:cs typeface="Courier New" panose="02070309020205020404" pitchFamily="49" charset="0"/>
                <a:sym typeface="Cambria"/>
              </a:rPr>
              <a:t>List contents of a tree object</a:t>
            </a:r>
            <a:endParaRPr lang="en-US" sz="2000" dirty="0">
              <a:ea typeface="Cambria"/>
              <a:cs typeface="Courier New" panose="02070309020205020404" pitchFamily="49" charset="0"/>
              <a:sym typeface="Cambria"/>
            </a:endParaRPr>
          </a:p>
          <a:p>
            <a:pPr lvl="0">
              <a:spcBef>
                <a:spcPts val="360"/>
              </a:spcBef>
              <a:buSzPts val="1800"/>
            </a:pPr>
            <a:r>
              <a:rPr lang="en-US" sz="2000" dirty="0" err="1" smtClean="0">
                <a:latin typeface="Consolas" panose="020B0609020204030204" pitchFamily="49" charset="0"/>
                <a:ea typeface="Cambria"/>
                <a:cs typeface="Courier New" panose="02070309020205020404" pitchFamily="49" charset="0"/>
                <a:sym typeface="Cambria"/>
              </a:rPr>
              <a:t>git</a:t>
            </a:r>
            <a:r>
              <a:rPr lang="en-US" sz="2000" dirty="0" smtClean="0">
                <a:latin typeface="Consolas" panose="020B0609020204030204" pitchFamily="49" charset="0"/>
                <a:ea typeface="Cambria"/>
                <a:cs typeface="Courier New" panose="02070309020205020404" pitchFamily="49" charset="0"/>
                <a:sym typeface="Cambria"/>
              </a:rPr>
              <a:t> ls-tree master .</a:t>
            </a:r>
            <a:endParaRPr lang="en-US" sz="2000" i="1" dirty="0">
              <a:latin typeface="Consolas" panose="020B0609020204030204" pitchFamily="49" charset="0"/>
              <a:ea typeface="Cambria"/>
              <a:cs typeface="Courier New" panose="02070309020205020404" pitchFamily="49" charset="0"/>
              <a:sym typeface="Cambria"/>
            </a:endParaRPr>
          </a:p>
          <a:p>
            <a:pPr lvl="0">
              <a:spcBef>
                <a:spcPts val="360"/>
              </a:spcBef>
              <a:buSzPts val="1800"/>
            </a:pPr>
            <a:endParaRPr lang="en-US" sz="2800" i="1" dirty="0">
              <a:latin typeface="Consolas" panose="020B0609020204030204" pitchFamily="49" charset="0"/>
              <a:ea typeface="Cambria"/>
              <a:cs typeface="Courier New" panose="02070309020205020404" pitchFamily="49" charset="0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675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>
            <a:spLocks noGrp="1"/>
          </p:cNvSpPr>
          <p:nvPr>
            <p:ph type="title"/>
          </p:nvPr>
        </p:nvSpPr>
        <p:spPr>
          <a:xfrm>
            <a:off x="1981200" y="152400"/>
            <a:ext cx="8229600" cy="1143000"/>
          </a:xfrm>
          <a:prstGeom prst="rect">
            <a:avLst/>
          </a:prstGeom>
        </p:spPr>
        <p:txBody>
          <a:bodyPr spcFirstLastPara="1" wrap="square" lIns="0" tIns="45700" rIns="0" bIns="45700" anchor="ctr" anchorCtr="0">
            <a:no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gitignore</a:t>
            </a:r>
            <a:r>
              <a:rPr lang="en-US" dirty="0" smtClean="0"/>
              <a:t> file </a:t>
            </a:r>
            <a:endParaRPr dirty="0"/>
          </a:p>
        </p:txBody>
      </p:sp>
      <p:sp>
        <p:nvSpPr>
          <p:cNvPr id="164" name="Google Shape;164;p20"/>
          <p:cNvSpPr txBox="1">
            <a:spLocks noGrp="1"/>
          </p:cNvSpPr>
          <p:nvPr>
            <p:ph type="sldNum" idx="12"/>
          </p:nvPr>
        </p:nvSpPr>
        <p:spPr>
          <a:xfrm>
            <a:off x="8382000" y="6492875"/>
            <a:ext cx="2133600" cy="36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11</a:t>
            </a:fld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469232" y="1630878"/>
            <a:ext cx="114059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i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marL="342900" indent="-342900">
              <a:lnSpc>
                <a:spcPct val="150000"/>
              </a:lnSpc>
              <a:buFont typeface="Cambria" panose="02040503050406030204" pitchFamily="18" charset="0"/>
              <a:buChar char="―"/>
            </a:pP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can list file names and patterns</a:t>
            </a:r>
          </a:p>
          <a:p>
            <a:pPr marL="342900" indent="-342900">
              <a:lnSpc>
                <a:spcPct val="150000"/>
              </a:lnSpc>
              <a:buFont typeface="Cambria" panose="02040503050406030204" pitchFamily="18" charset="0"/>
              <a:buChar char="―"/>
            </a:pP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patterns apply to all subdirectories, while file names  - to the current directory </a:t>
            </a:r>
          </a:p>
          <a:p>
            <a:pPr marL="342900" indent="-342900">
              <a:lnSpc>
                <a:spcPct val="150000"/>
              </a:lnSpc>
              <a:buFont typeface="Cambria" panose="02040503050406030204" pitchFamily="18" charset="0"/>
              <a:buChar char="―"/>
            </a:pP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each sub-directory can contain its own .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</a:rPr>
              <a:t>gitignore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 file</a:t>
            </a:r>
          </a:p>
          <a:p>
            <a:pPr marL="342900" indent="-342900">
              <a:lnSpc>
                <a:spcPct val="150000"/>
              </a:lnSpc>
              <a:buFont typeface="Cambria" panose="02040503050406030204" pitchFamily="18" charset="0"/>
              <a:buChar char="―"/>
            </a:pP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.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</a:rPr>
              <a:t>gitignore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 file(s) should be committed</a:t>
            </a:r>
            <a:endParaRPr lang="en-US" sz="2400" dirty="0">
              <a:solidFill>
                <a:schemeClr val="tx1"/>
              </a:solidFill>
              <a:latin typeface="+mn-lt"/>
            </a:endParaRPr>
          </a:p>
          <a:p>
            <a:endParaRPr lang="en-US" sz="24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85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>
            <a:spLocks noGrp="1"/>
          </p:cNvSpPr>
          <p:nvPr>
            <p:ph type="title"/>
          </p:nvPr>
        </p:nvSpPr>
        <p:spPr>
          <a:xfrm>
            <a:off x="1981200" y="152400"/>
            <a:ext cx="8229600" cy="1143000"/>
          </a:xfrm>
          <a:prstGeom prst="rect">
            <a:avLst/>
          </a:prstGeom>
        </p:spPr>
        <p:txBody>
          <a:bodyPr spcFirstLastPara="1" wrap="square" lIns="0" tIns="45700" rIns="0" bIns="45700" anchor="ctr" anchorCtr="0">
            <a:noAutofit/>
          </a:bodyPr>
          <a:lstStyle/>
          <a:p>
            <a:r>
              <a:rPr lang="en-US" dirty="0" smtClean="0"/>
              <a:t>Add tag to your commit</a:t>
            </a:r>
            <a:endParaRPr dirty="0"/>
          </a:p>
        </p:txBody>
      </p:sp>
      <p:sp>
        <p:nvSpPr>
          <p:cNvPr id="164" name="Google Shape;164;p20"/>
          <p:cNvSpPr txBox="1">
            <a:spLocks noGrp="1"/>
          </p:cNvSpPr>
          <p:nvPr>
            <p:ph type="sldNum" idx="12"/>
          </p:nvPr>
        </p:nvSpPr>
        <p:spPr>
          <a:xfrm>
            <a:off x="8382000" y="6492875"/>
            <a:ext cx="2133600" cy="36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12</a:t>
            </a:fld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469232" y="1630878"/>
            <a:ext cx="11405936" cy="3272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360"/>
              </a:spcBef>
              <a:buSzPts val="1800"/>
            </a:pPr>
            <a:r>
              <a:rPr lang="en-US" sz="2000" dirty="0">
                <a:ea typeface="Cambria"/>
                <a:cs typeface="Courier New" panose="02070309020205020404" pitchFamily="49" charset="0"/>
                <a:sym typeface="Cambria"/>
              </a:rPr>
              <a:t>Check </a:t>
            </a:r>
            <a:r>
              <a:rPr lang="en-US" sz="2000" dirty="0" smtClean="0">
                <a:ea typeface="Cambria"/>
                <a:cs typeface="Courier New" panose="02070309020205020404" pitchFamily="49" charset="0"/>
                <a:sym typeface="Cambria"/>
              </a:rPr>
              <a:t>log of your repository</a:t>
            </a:r>
            <a:endParaRPr lang="en-US" sz="2000" i="1" dirty="0">
              <a:ea typeface="Cambria"/>
              <a:cs typeface="Courier New" panose="02070309020205020404" pitchFamily="49" charset="0"/>
              <a:sym typeface="Cambria"/>
            </a:endParaRPr>
          </a:p>
          <a:p>
            <a:pPr lvl="0">
              <a:spcBef>
                <a:spcPts val="360"/>
              </a:spcBef>
              <a:buSzPts val="1800"/>
            </a:pPr>
            <a:r>
              <a:rPr lang="en-US" sz="2000" dirty="0" err="1">
                <a:latin typeface="Consolas" panose="020B0609020204030204" pitchFamily="49" charset="0"/>
                <a:ea typeface="Cambria"/>
                <a:cs typeface="Courier New" panose="02070309020205020404" pitchFamily="49" charset="0"/>
                <a:sym typeface="Cambria"/>
              </a:rPr>
              <a:t>git</a:t>
            </a:r>
            <a:r>
              <a:rPr lang="en-US" sz="2000" dirty="0">
                <a:latin typeface="Consolas" panose="020B0609020204030204" pitchFamily="49" charset="0"/>
                <a:ea typeface="Cambria"/>
                <a:cs typeface="Courier New" panose="02070309020205020404" pitchFamily="49" charset="0"/>
                <a:sym typeface="Cambria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ea typeface="Cambria"/>
                <a:cs typeface="Courier New" panose="02070309020205020404" pitchFamily="49" charset="0"/>
                <a:sym typeface="Cambria"/>
              </a:rPr>
              <a:t>log</a:t>
            </a:r>
            <a:endParaRPr lang="en-US" sz="2000" i="1" dirty="0">
              <a:latin typeface="Consolas" panose="020B0609020204030204" pitchFamily="49" charset="0"/>
              <a:ea typeface="Cambria"/>
              <a:cs typeface="Courier New" panose="02070309020205020404" pitchFamily="49" charset="0"/>
              <a:sym typeface="Cambria"/>
            </a:endParaRPr>
          </a:p>
          <a:p>
            <a:pPr lvl="0">
              <a:spcBef>
                <a:spcPts val="360"/>
              </a:spcBef>
              <a:buSzPts val="1800"/>
            </a:pPr>
            <a:endParaRPr lang="en-US" sz="2000" dirty="0">
              <a:ea typeface="Cambria"/>
              <a:cs typeface="Courier New" panose="02070309020205020404" pitchFamily="49" charset="0"/>
              <a:sym typeface="Cambria"/>
            </a:endParaRPr>
          </a:p>
          <a:p>
            <a:pPr lvl="0">
              <a:spcBef>
                <a:spcPts val="360"/>
              </a:spcBef>
              <a:buSzPts val="1800"/>
            </a:pPr>
            <a:r>
              <a:rPr lang="en-US" sz="2000" dirty="0" smtClean="0">
                <a:ea typeface="Cambria"/>
                <a:cs typeface="Courier New" panose="02070309020205020404" pitchFamily="49" charset="0"/>
                <a:sym typeface="Cambria"/>
              </a:rPr>
              <a:t>Add tag to a specific commit</a:t>
            </a:r>
            <a:endParaRPr lang="en-US" sz="2000" i="1" dirty="0">
              <a:ea typeface="Cambria"/>
              <a:cs typeface="Courier New" panose="02070309020205020404" pitchFamily="49" charset="0"/>
              <a:sym typeface="Cambria"/>
            </a:endParaRPr>
          </a:p>
          <a:p>
            <a:pPr lvl="0">
              <a:spcBef>
                <a:spcPts val="360"/>
              </a:spcBef>
              <a:buSzPts val="1800"/>
            </a:pPr>
            <a:r>
              <a:rPr lang="en-US" sz="2000" dirty="0" err="1">
                <a:latin typeface="Consolas" panose="020B0609020204030204" pitchFamily="49" charset="0"/>
                <a:ea typeface="Cambria"/>
                <a:cs typeface="Courier New" panose="02070309020205020404" pitchFamily="49" charset="0"/>
                <a:sym typeface="Cambria"/>
              </a:rPr>
              <a:t>git</a:t>
            </a:r>
            <a:r>
              <a:rPr lang="en-US" sz="2000" dirty="0">
                <a:latin typeface="Consolas" panose="020B0609020204030204" pitchFamily="49" charset="0"/>
                <a:ea typeface="Cambria"/>
                <a:cs typeface="Courier New" panose="02070309020205020404" pitchFamily="49" charset="0"/>
                <a:sym typeface="Cambria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ea typeface="Cambria"/>
                <a:cs typeface="Courier New" panose="02070309020205020404" pitchFamily="49" charset="0"/>
                <a:sym typeface="Cambria"/>
              </a:rPr>
              <a:t>tag -a v0.1 </a:t>
            </a:r>
            <a:r>
              <a:rPr lang="en-US" sz="2000" i="1" dirty="0" smtClean="0">
                <a:latin typeface="Consolas" panose="020B0609020204030204" pitchFamily="49" charset="0"/>
                <a:ea typeface="Cambria"/>
                <a:cs typeface="Courier New" panose="02070309020205020404" pitchFamily="49" charset="0"/>
                <a:sym typeface="Cambria"/>
              </a:rPr>
              <a:t>sha1</a:t>
            </a:r>
          </a:p>
          <a:p>
            <a:pPr lvl="0">
              <a:spcBef>
                <a:spcPts val="360"/>
              </a:spcBef>
              <a:buSzPts val="1800"/>
            </a:pPr>
            <a:endParaRPr lang="en-US" sz="2000" i="1" dirty="0">
              <a:latin typeface="Consolas" panose="020B0609020204030204" pitchFamily="49" charset="0"/>
              <a:ea typeface="Cambria"/>
              <a:cs typeface="Courier New" panose="02070309020205020404" pitchFamily="49" charset="0"/>
              <a:sym typeface="Cambria"/>
            </a:endParaRPr>
          </a:p>
          <a:p>
            <a:pPr lvl="0">
              <a:spcBef>
                <a:spcPts val="360"/>
              </a:spcBef>
              <a:buSzPts val="1800"/>
            </a:pPr>
            <a:r>
              <a:rPr lang="en-US" sz="2000" dirty="0">
                <a:ea typeface="Cambria"/>
                <a:cs typeface="Courier New" panose="02070309020205020404" pitchFamily="49" charset="0"/>
                <a:sym typeface="Cambria"/>
              </a:rPr>
              <a:t>Check log of your repository</a:t>
            </a:r>
            <a:endParaRPr lang="en-US" sz="2000" i="1" dirty="0">
              <a:ea typeface="Cambria"/>
              <a:cs typeface="Courier New" panose="02070309020205020404" pitchFamily="49" charset="0"/>
              <a:sym typeface="Cambria"/>
            </a:endParaRPr>
          </a:p>
          <a:p>
            <a:pPr lvl="0">
              <a:spcBef>
                <a:spcPts val="360"/>
              </a:spcBef>
              <a:buSzPts val="1800"/>
            </a:pPr>
            <a:r>
              <a:rPr lang="en-US" sz="2000" dirty="0" err="1">
                <a:latin typeface="Consolas" panose="020B0609020204030204" pitchFamily="49" charset="0"/>
                <a:ea typeface="Cambria"/>
                <a:cs typeface="Courier New" panose="02070309020205020404" pitchFamily="49" charset="0"/>
                <a:sym typeface="Cambria"/>
              </a:rPr>
              <a:t>git</a:t>
            </a:r>
            <a:r>
              <a:rPr lang="en-US" sz="2000" dirty="0">
                <a:latin typeface="Consolas" panose="020B0609020204030204" pitchFamily="49" charset="0"/>
                <a:ea typeface="Cambria"/>
                <a:cs typeface="Courier New" panose="02070309020205020404" pitchFamily="49" charset="0"/>
                <a:sym typeface="Cambria"/>
              </a:rPr>
              <a:t> log</a:t>
            </a:r>
            <a:endParaRPr lang="en-US" sz="2000" i="1" dirty="0">
              <a:latin typeface="Consolas" panose="020B0609020204030204" pitchFamily="49" charset="0"/>
              <a:ea typeface="Cambria"/>
              <a:cs typeface="Courier New" panose="02070309020205020404" pitchFamily="49" charset="0"/>
              <a:sym typeface="Cambria"/>
            </a:endParaRPr>
          </a:p>
          <a:p>
            <a:pPr lvl="0">
              <a:spcBef>
                <a:spcPts val="360"/>
              </a:spcBef>
              <a:buSzPts val="1800"/>
            </a:pPr>
            <a:endParaRPr lang="en-US" sz="2000" i="1" dirty="0">
              <a:latin typeface="Consolas" panose="020B0609020204030204" pitchFamily="49" charset="0"/>
              <a:ea typeface="Cambria"/>
              <a:cs typeface="Courier New" panose="02070309020205020404" pitchFamily="49" charset="0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32889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>
            <a:spLocks noGrp="1"/>
          </p:cNvSpPr>
          <p:nvPr>
            <p:ph type="title"/>
          </p:nvPr>
        </p:nvSpPr>
        <p:spPr>
          <a:xfrm>
            <a:off x="1981200" y="152400"/>
            <a:ext cx="8229600" cy="1143000"/>
          </a:xfrm>
          <a:prstGeom prst="rect">
            <a:avLst/>
          </a:prstGeom>
        </p:spPr>
        <p:txBody>
          <a:bodyPr spcFirstLastPara="1" wrap="square" lIns="0" tIns="45700" rIns="0" bIns="45700" anchor="ctr" anchorCtr="0">
            <a:noAutofit/>
          </a:bodyPr>
          <a:lstStyle/>
          <a:p>
            <a:r>
              <a:rPr lang="en-US" dirty="0" smtClean="0"/>
              <a:t>deleting and renaming files</a:t>
            </a:r>
            <a:endParaRPr dirty="0"/>
          </a:p>
        </p:txBody>
      </p:sp>
      <p:sp>
        <p:nvSpPr>
          <p:cNvPr id="164" name="Google Shape;164;p20"/>
          <p:cNvSpPr txBox="1">
            <a:spLocks noGrp="1"/>
          </p:cNvSpPr>
          <p:nvPr>
            <p:ph type="sldNum" idx="12"/>
          </p:nvPr>
        </p:nvSpPr>
        <p:spPr>
          <a:xfrm>
            <a:off x="8382000" y="6492875"/>
            <a:ext cx="2133600" cy="36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13</a:t>
            </a:fld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469231" y="1528011"/>
            <a:ext cx="11285621" cy="2759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360"/>
              </a:spcBef>
              <a:buSzPts val="1800"/>
            </a:pPr>
            <a:r>
              <a:rPr lang="en-US" sz="2400" dirty="0" smtClean="0">
                <a:latin typeface="Cambria"/>
                <a:ea typeface="Cambria"/>
                <a:cs typeface="Courier New" panose="02070309020205020404" pitchFamily="49" charset="0"/>
                <a:sym typeface="Cambria"/>
              </a:rPr>
              <a:t>After deleting or renaming a file, it has to be added to the staging area and then committed :</a:t>
            </a:r>
            <a:endParaRPr lang="en-US" sz="2400" dirty="0">
              <a:latin typeface="Consolas" panose="020B0609020204030204" pitchFamily="49" charset="0"/>
              <a:ea typeface="Cambria"/>
              <a:cs typeface="Courier New" panose="02070309020205020404" pitchFamily="49" charset="0"/>
              <a:sym typeface="Cambria"/>
            </a:endParaRPr>
          </a:p>
          <a:p>
            <a:pPr lvl="0">
              <a:spcBef>
                <a:spcPts val="360"/>
              </a:spcBef>
              <a:buSzPts val="1800"/>
            </a:pPr>
            <a:r>
              <a:rPr lang="en-US" sz="2800" dirty="0" err="1" smtClean="0">
                <a:latin typeface="Consolas" panose="020B0609020204030204" pitchFamily="49" charset="0"/>
                <a:ea typeface="Cambria"/>
                <a:cs typeface="Courier New" panose="02070309020205020404" pitchFamily="49" charset="0"/>
                <a:sym typeface="Cambria"/>
              </a:rPr>
              <a:t>rm</a:t>
            </a:r>
            <a:r>
              <a:rPr lang="en-US" sz="2800" dirty="0">
                <a:latin typeface="Consolas" panose="020B0609020204030204" pitchFamily="49" charset="0"/>
                <a:ea typeface="Cambria"/>
                <a:cs typeface="Courier New" panose="02070309020205020404" pitchFamily="49" charset="0"/>
                <a:sym typeface="Cambria"/>
              </a:rPr>
              <a:t> </a:t>
            </a:r>
            <a:r>
              <a:rPr lang="en-US" sz="2800" i="1" dirty="0" smtClean="0">
                <a:latin typeface="Consolas" panose="020B0609020204030204" pitchFamily="49" charset="0"/>
                <a:ea typeface="Cambria"/>
                <a:cs typeface="Courier New" panose="02070309020205020404" pitchFamily="49" charset="0"/>
                <a:sym typeface="Cambria"/>
              </a:rPr>
              <a:t>filename</a:t>
            </a:r>
          </a:p>
          <a:p>
            <a:pPr lvl="0">
              <a:spcBef>
                <a:spcPts val="360"/>
              </a:spcBef>
              <a:buSzPts val="1800"/>
            </a:pPr>
            <a:endParaRPr lang="en-US" sz="2800" i="1" dirty="0">
              <a:latin typeface="Consolas" panose="020B0609020204030204" pitchFamily="49" charset="0"/>
              <a:ea typeface="Cambria"/>
              <a:cs typeface="Courier New" panose="02070309020205020404" pitchFamily="49" charset="0"/>
              <a:sym typeface="Cambria"/>
            </a:endParaRPr>
          </a:p>
          <a:p>
            <a:pPr lvl="0">
              <a:spcBef>
                <a:spcPts val="360"/>
              </a:spcBef>
              <a:buSzPts val="1800"/>
            </a:pPr>
            <a:r>
              <a:rPr lang="en-US" sz="2800" dirty="0" err="1" smtClean="0">
                <a:latin typeface="Consolas" panose="020B0609020204030204" pitchFamily="49" charset="0"/>
                <a:ea typeface="Cambria"/>
                <a:cs typeface="Courier New" panose="02070309020205020404" pitchFamily="49" charset="0"/>
                <a:sym typeface="Cambria"/>
              </a:rPr>
              <a:t>git</a:t>
            </a:r>
            <a:r>
              <a:rPr lang="en-US" sz="2800" dirty="0" smtClean="0">
                <a:latin typeface="Consolas" panose="020B0609020204030204" pitchFamily="49" charset="0"/>
                <a:ea typeface="Cambria"/>
                <a:cs typeface="Courier New" panose="02070309020205020404" pitchFamily="49" charset="0"/>
                <a:sym typeface="Cambria"/>
              </a:rPr>
              <a:t> add </a:t>
            </a:r>
            <a:r>
              <a:rPr lang="en-US" sz="2800" i="1" dirty="0">
                <a:latin typeface="Consolas" panose="020B0609020204030204" pitchFamily="49" charset="0"/>
                <a:ea typeface="Cambria"/>
                <a:cs typeface="Courier New" panose="02070309020205020404" pitchFamily="49" charset="0"/>
                <a:sym typeface="Cambria"/>
              </a:rPr>
              <a:t>filename</a:t>
            </a:r>
          </a:p>
          <a:p>
            <a:pPr>
              <a:spcBef>
                <a:spcPts val="360"/>
              </a:spcBef>
              <a:buSzPts val="1800"/>
            </a:pPr>
            <a:r>
              <a:rPr lang="en-US" sz="2800" dirty="0" err="1" smtClean="0">
                <a:latin typeface="Consolas" panose="020B0609020204030204" pitchFamily="49" charset="0"/>
                <a:ea typeface="Cambria"/>
                <a:cs typeface="Courier New" panose="02070309020205020404" pitchFamily="49" charset="0"/>
                <a:sym typeface="Cambria"/>
              </a:rPr>
              <a:t>git</a:t>
            </a:r>
            <a:r>
              <a:rPr lang="en-US" sz="2800" dirty="0" smtClean="0">
                <a:latin typeface="Consolas" panose="020B0609020204030204" pitchFamily="49" charset="0"/>
                <a:ea typeface="Cambria"/>
                <a:cs typeface="Courier New" panose="02070309020205020404" pitchFamily="49" charset="0"/>
                <a:sym typeface="Cambria"/>
              </a:rPr>
              <a:t> commit -m 'deleted </a:t>
            </a:r>
            <a:r>
              <a:rPr lang="en-US" sz="2800" i="1" dirty="0" smtClean="0">
                <a:latin typeface="Consolas" panose="020B0609020204030204" pitchFamily="49" charset="0"/>
                <a:ea typeface="Cambria"/>
                <a:cs typeface="Courier New" panose="02070309020205020404" pitchFamily="49" charset="0"/>
                <a:sym typeface="Cambria"/>
              </a:rPr>
              <a:t>filename</a:t>
            </a:r>
            <a:r>
              <a:rPr lang="en-US" sz="2800" dirty="0" smtClean="0">
                <a:latin typeface="Consolas" panose="020B0609020204030204" pitchFamily="49" charset="0"/>
                <a:ea typeface="Cambria"/>
                <a:cs typeface="Courier New" panose="02070309020205020404" pitchFamily="49" charset="0"/>
                <a:sym typeface="Cambria"/>
              </a:rPr>
              <a:t>'</a:t>
            </a:r>
            <a:endParaRPr lang="en-US" sz="2800" dirty="0">
              <a:latin typeface="Consolas" panose="020B0609020204030204" pitchFamily="49" charset="0"/>
              <a:ea typeface="Cambria"/>
              <a:cs typeface="Courier New" panose="02070309020205020404" pitchFamily="49" charset="0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57095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>
            <a:spLocks noGrp="1"/>
          </p:cNvSpPr>
          <p:nvPr>
            <p:ph type="title"/>
          </p:nvPr>
        </p:nvSpPr>
        <p:spPr>
          <a:xfrm>
            <a:off x="1981200" y="152400"/>
            <a:ext cx="8229600" cy="1143000"/>
          </a:xfrm>
          <a:prstGeom prst="rect">
            <a:avLst/>
          </a:prstGeom>
        </p:spPr>
        <p:txBody>
          <a:bodyPr spcFirstLastPara="1" wrap="square" lIns="0" tIns="45700" rIns="0" bIns="45700" anchor="ctr" anchorCtr="0">
            <a:noAutofit/>
          </a:bodyPr>
          <a:lstStyle/>
          <a:p>
            <a:r>
              <a:rPr lang="en-US" dirty="0" smtClean="0"/>
              <a:t>deleting and renaming files</a:t>
            </a:r>
            <a:endParaRPr dirty="0"/>
          </a:p>
        </p:txBody>
      </p:sp>
      <p:sp>
        <p:nvSpPr>
          <p:cNvPr id="164" name="Google Shape;164;p20"/>
          <p:cNvSpPr txBox="1">
            <a:spLocks noGrp="1"/>
          </p:cNvSpPr>
          <p:nvPr>
            <p:ph type="sldNum" idx="12"/>
          </p:nvPr>
        </p:nvSpPr>
        <p:spPr>
          <a:xfrm>
            <a:off x="8382000" y="6492875"/>
            <a:ext cx="2133600" cy="36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14</a:t>
            </a:fld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469231" y="1528011"/>
            <a:ext cx="11285621" cy="2390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360"/>
              </a:spcBef>
              <a:buSzPts val="1800"/>
            </a:pPr>
            <a:r>
              <a:rPr lang="en-US" sz="2400" dirty="0" smtClean="0">
                <a:latin typeface="Cambria"/>
                <a:ea typeface="Cambria"/>
                <a:cs typeface="Courier New" panose="02070309020205020404" pitchFamily="49" charset="0"/>
                <a:sym typeface="Cambria"/>
              </a:rPr>
              <a:t>Similarly :</a:t>
            </a:r>
            <a:endParaRPr lang="en-US" sz="2400" dirty="0">
              <a:latin typeface="Consolas" panose="020B0609020204030204" pitchFamily="49" charset="0"/>
              <a:ea typeface="Cambria"/>
              <a:cs typeface="Courier New" panose="02070309020205020404" pitchFamily="49" charset="0"/>
              <a:sym typeface="Cambria"/>
            </a:endParaRPr>
          </a:p>
          <a:p>
            <a:pPr lvl="0">
              <a:spcBef>
                <a:spcPts val="360"/>
              </a:spcBef>
              <a:buSzPts val="1800"/>
            </a:pPr>
            <a:r>
              <a:rPr lang="en-US" sz="2800" dirty="0" smtClean="0">
                <a:latin typeface="Consolas" panose="020B0609020204030204" pitchFamily="49" charset="0"/>
                <a:ea typeface="Cambria"/>
                <a:cs typeface="Courier New" panose="02070309020205020404" pitchFamily="49" charset="0"/>
                <a:sym typeface="Cambria"/>
              </a:rPr>
              <a:t>mv file1 file2</a:t>
            </a:r>
            <a:endParaRPr lang="en-US" sz="2800" i="1" dirty="0" smtClean="0">
              <a:latin typeface="Consolas" panose="020B0609020204030204" pitchFamily="49" charset="0"/>
              <a:ea typeface="Cambria"/>
              <a:cs typeface="Courier New" panose="02070309020205020404" pitchFamily="49" charset="0"/>
              <a:sym typeface="Cambria"/>
            </a:endParaRPr>
          </a:p>
          <a:p>
            <a:pPr lvl="0">
              <a:spcBef>
                <a:spcPts val="360"/>
              </a:spcBef>
              <a:buSzPts val="1800"/>
            </a:pPr>
            <a:endParaRPr lang="en-US" sz="2800" i="1" dirty="0">
              <a:latin typeface="Consolas" panose="020B0609020204030204" pitchFamily="49" charset="0"/>
              <a:ea typeface="Cambria"/>
              <a:cs typeface="Courier New" panose="02070309020205020404" pitchFamily="49" charset="0"/>
              <a:sym typeface="Cambria"/>
            </a:endParaRPr>
          </a:p>
          <a:p>
            <a:pPr lvl="0">
              <a:spcBef>
                <a:spcPts val="360"/>
              </a:spcBef>
              <a:buSzPts val="1800"/>
            </a:pPr>
            <a:r>
              <a:rPr lang="en-US" sz="2800" dirty="0" err="1" smtClean="0">
                <a:latin typeface="Consolas" panose="020B0609020204030204" pitchFamily="49" charset="0"/>
                <a:ea typeface="Cambria"/>
                <a:cs typeface="Courier New" panose="02070309020205020404" pitchFamily="49" charset="0"/>
                <a:sym typeface="Cambria"/>
              </a:rPr>
              <a:t>git</a:t>
            </a:r>
            <a:r>
              <a:rPr lang="en-US" sz="2800" dirty="0" smtClean="0">
                <a:latin typeface="Consolas" panose="020B0609020204030204" pitchFamily="49" charset="0"/>
                <a:ea typeface="Cambria"/>
                <a:cs typeface="Courier New" panose="02070309020205020404" pitchFamily="49" charset="0"/>
                <a:sym typeface="Cambria"/>
              </a:rPr>
              <a:t> add </a:t>
            </a:r>
            <a:r>
              <a:rPr lang="en-US" sz="2800" i="1" dirty="0" smtClean="0">
                <a:latin typeface="Consolas" panose="020B0609020204030204" pitchFamily="49" charset="0"/>
                <a:ea typeface="Cambria"/>
                <a:cs typeface="Courier New" panose="02070309020205020404" pitchFamily="49" charset="0"/>
                <a:sym typeface="Cambria"/>
              </a:rPr>
              <a:t>file1 file2</a:t>
            </a:r>
          </a:p>
          <a:p>
            <a:pPr lvl="0">
              <a:spcBef>
                <a:spcPts val="360"/>
              </a:spcBef>
              <a:buSzPts val="1800"/>
            </a:pPr>
            <a:r>
              <a:rPr lang="en-US" sz="2800" dirty="0" err="1" smtClean="0">
                <a:latin typeface="Consolas" panose="020B0609020204030204" pitchFamily="49" charset="0"/>
                <a:ea typeface="Cambria"/>
                <a:cs typeface="Courier New" panose="02070309020205020404" pitchFamily="49" charset="0"/>
                <a:sym typeface="Cambria"/>
              </a:rPr>
              <a:t>git</a:t>
            </a:r>
            <a:r>
              <a:rPr lang="en-US" sz="2800" dirty="0" smtClean="0">
                <a:latin typeface="Consolas" panose="020B0609020204030204" pitchFamily="49" charset="0"/>
                <a:ea typeface="Cambria"/>
                <a:cs typeface="Courier New" panose="02070309020205020404" pitchFamily="49" charset="0"/>
                <a:sym typeface="Cambria"/>
              </a:rPr>
              <a:t> commit -m 'renamed file1 into file2'</a:t>
            </a:r>
            <a:endParaRPr lang="en-US" sz="2800" dirty="0">
              <a:latin typeface="Consolas" panose="020B0609020204030204" pitchFamily="49" charset="0"/>
              <a:ea typeface="Cambria"/>
              <a:cs typeface="Courier New" panose="02070309020205020404" pitchFamily="49" charset="0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418721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>
            <a:spLocks noGrp="1"/>
          </p:cNvSpPr>
          <p:nvPr>
            <p:ph type="title"/>
          </p:nvPr>
        </p:nvSpPr>
        <p:spPr>
          <a:xfrm>
            <a:off x="1981200" y="152400"/>
            <a:ext cx="8229600" cy="1143000"/>
          </a:xfrm>
          <a:prstGeom prst="rect">
            <a:avLst/>
          </a:prstGeom>
        </p:spPr>
        <p:txBody>
          <a:bodyPr spcFirstLastPara="1" wrap="square" lIns="0" tIns="45700" rIns="0" bIns="45700" anchor="ctr" anchorCtr="0">
            <a:noAutofit/>
          </a:bodyPr>
          <a:lstStyle/>
          <a:p>
            <a:r>
              <a:rPr lang="en-US" dirty="0" smtClean="0"/>
              <a:t>Exploring the differences/changes</a:t>
            </a:r>
            <a:endParaRPr dirty="0"/>
          </a:p>
        </p:txBody>
      </p:sp>
      <p:sp>
        <p:nvSpPr>
          <p:cNvPr id="164" name="Google Shape;164;p20"/>
          <p:cNvSpPr txBox="1">
            <a:spLocks noGrp="1"/>
          </p:cNvSpPr>
          <p:nvPr>
            <p:ph type="sldNum" idx="12"/>
          </p:nvPr>
        </p:nvSpPr>
        <p:spPr>
          <a:xfrm>
            <a:off x="8382000" y="6492875"/>
            <a:ext cx="2133600" cy="36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15</a:t>
            </a:fld>
            <a:endParaRPr dirty="0"/>
          </a:p>
        </p:txBody>
      </p:sp>
      <p:grpSp>
        <p:nvGrpSpPr>
          <p:cNvPr id="7" name="Group 6"/>
          <p:cNvGrpSpPr/>
          <p:nvPr/>
        </p:nvGrpSpPr>
        <p:grpSpPr>
          <a:xfrm>
            <a:off x="397042" y="2902447"/>
            <a:ext cx="11297653" cy="787743"/>
            <a:chOff x="2931459" y="4034111"/>
            <a:chExt cx="5571563" cy="645464"/>
          </a:xfrm>
        </p:grpSpPr>
        <p:sp>
          <p:nvSpPr>
            <p:cNvPr id="8" name="Rounded Rectangle 7"/>
            <p:cNvSpPr/>
            <p:nvPr/>
          </p:nvSpPr>
          <p:spPr>
            <a:xfrm>
              <a:off x="2931459" y="4034116"/>
              <a:ext cx="1057835" cy="64545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154709" y="4034113"/>
              <a:ext cx="1057835" cy="645459"/>
            </a:xfrm>
            <a:prstGeom prst="round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368986" y="4034111"/>
              <a:ext cx="1057835" cy="645459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31462" y="4065501"/>
              <a:ext cx="1048869" cy="580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working space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065056" y="4075360"/>
              <a:ext cx="1228167" cy="580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staging area </a:t>
              </a:r>
              <a:endParaRPr lang="en-US" sz="2000" dirty="0" smtClean="0"/>
            </a:p>
            <a:p>
              <a:pPr algn="ctr"/>
              <a:r>
                <a:rPr lang="en-US" sz="2000" dirty="0" smtClean="0"/>
                <a:t>( </a:t>
              </a:r>
              <a:r>
                <a:rPr lang="en-US" sz="2000" dirty="0"/>
                <a:t>index 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74855" y="4045934"/>
              <a:ext cx="1228167" cy="580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local </a:t>
              </a:r>
              <a:endParaRPr lang="en-US" sz="2000" dirty="0" smtClean="0"/>
            </a:p>
            <a:p>
              <a:pPr algn="ctr"/>
              <a:r>
                <a:rPr lang="en-US" sz="2000" dirty="0" smtClean="0"/>
                <a:t>repository</a:t>
              </a:r>
              <a:endParaRPr lang="en-US" sz="2000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4166732" y="4356820"/>
              <a:ext cx="708211" cy="163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6525186" y="4355185"/>
              <a:ext cx="708211" cy="163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2725836" y="2256521"/>
            <a:ext cx="1836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Consolas" panose="020B0609020204030204" pitchFamily="49" charset="0"/>
              </a:rPr>
              <a:t>git</a:t>
            </a:r>
            <a:r>
              <a:rPr lang="en-US" sz="2400" dirty="0" smtClean="0">
                <a:latin typeface="Consolas" panose="020B0609020204030204" pitchFamily="49" charset="0"/>
              </a:rPr>
              <a:t> diff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775235" y="2268553"/>
            <a:ext cx="325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Consolas" panose="020B0609020204030204" pitchFamily="49" charset="0"/>
              </a:rPr>
              <a:t>git</a:t>
            </a:r>
            <a:r>
              <a:rPr lang="en-US" sz="2400" dirty="0" smtClean="0">
                <a:latin typeface="Consolas" panose="020B0609020204030204" pitchFamily="49" charset="0"/>
              </a:rPr>
              <a:t> diff --cached</a:t>
            </a:r>
            <a:endParaRPr lang="en-US" sz="2400" dirty="0">
              <a:latin typeface="Consolas" panose="020B0609020204030204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460462" y="3789947"/>
            <a:ext cx="9019687" cy="874291"/>
            <a:chOff x="1460462" y="3789947"/>
            <a:chExt cx="9019687" cy="874291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1460462" y="3789947"/>
              <a:ext cx="0" cy="8662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10480149" y="3797964"/>
              <a:ext cx="0" cy="8662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460462" y="4656221"/>
              <a:ext cx="900721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4427980" y="4813833"/>
            <a:ext cx="3336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Consolas" panose="020B0609020204030204" pitchFamily="49" charset="0"/>
              </a:rPr>
              <a:t>git</a:t>
            </a:r>
            <a:r>
              <a:rPr lang="en-US" sz="2400" dirty="0" smtClean="0">
                <a:latin typeface="Consolas" panose="020B0609020204030204" pitchFamily="49" charset="0"/>
              </a:rPr>
              <a:t> diff HEAD</a:t>
            </a:r>
          </a:p>
          <a:p>
            <a:pPr algn="ctr"/>
            <a:endParaRPr lang="en-US" sz="2400" dirty="0">
              <a:latin typeface="Consolas" panose="020B0609020204030204" pitchFamily="49" charset="0"/>
            </a:endParaRPr>
          </a:p>
          <a:p>
            <a:pPr algn="ctr"/>
            <a:r>
              <a:rPr lang="en-US" sz="2400" dirty="0" err="1" smtClean="0">
                <a:latin typeface="Consolas" panose="020B0609020204030204" pitchFamily="49" charset="0"/>
              </a:rPr>
              <a:t>git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diff </a:t>
            </a:r>
            <a:r>
              <a:rPr lang="en-US" sz="2400" i="1" dirty="0">
                <a:latin typeface="Consolas" panose="020B0609020204030204" pitchFamily="49" charset="0"/>
              </a:rPr>
              <a:t>07c0080b</a:t>
            </a:r>
          </a:p>
        </p:txBody>
      </p:sp>
    </p:spTree>
    <p:extLst>
      <p:ext uri="{BB962C8B-B14F-4D97-AF65-F5344CB8AC3E}">
        <p14:creationId xmlns:p14="http://schemas.microsoft.com/office/powerpoint/2010/main" val="329300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>
            <a:spLocks noGrp="1"/>
          </p:cNvSpPr>
          <p:nvPr>
            <p:ph type="title"/>
          </p:nvPr>
        </p:nvSpPr>
        <p:spPr>
          <a:xfrm>
            <a:off x="1981200" y="152400"/>
            <a:ext cx="8229600" cy="1143000"/>
          </a:xfrm>
          <a:prstGeom prst="rect">
            <a:avLst/>
          </a:prstGeom>
        </p:spPr>
        <p:txBody>
          <a:bodyPr spcFirstLastPara="1" wrap="square" lIns="0" tIns="45700" rIns="0" bIns="45700" anchor="ctr" anchorCtr="0">
            <a:noAutofit/>
          </a:bodyPr>
          <a:lstStyle/>
          <a:p>
            <a:r>
              <a:rPr lang="en-US" dirty="0" smtClean="0"/>
              <a:t>Remove files from staging area</a:t>
            </a:r>
            <a:endParaRPr dirty="0"/>
          </a:p>
        </p:txBody>
      </p:sp>
      <p:sp>
        <p:nvSpPr>
          <p:cNvPr id="164" name="Google Shape;164;p20"/>
          <p:cNvSpPr txBox="1">
            <a:spLocks noGrp="1"/>
          </p:cNvSpPr>
          <p:nvPr>
            <p:ph type="sldNum" idx="12"/>
          </p:nvPr>
        </p:nvSpPr>
        <p:spPr>
          <a:xfrm>
            <a:off x="8382000" y="6492875"/>
            <a:ext cx="2133600" cy="36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16</a:t>
            </a:fld>
            <a:endParaRPr dirty="0"/>
          </a:p>
        </p:txBody>
      </p:sp>
      <p:sp>
        <p:nvSpPr>
          <p:cNvPr id="22" name="Rectangle 21"/>
          <p:cNvSpPr/>
          <p:nvPr/>
        </p:nvSpPr>
        <p:spPr>
          <a:xfrm>
            <a:off x="469231" y="1528011"/>
            <a:ext cx="11285621" cy="2328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360"/>
              </a:spcBef>
              <a:buSzPts val="1800"/>
            </a:pPr>
            <a:r>
              <a:rPr lang="en-US" sz="2400" dirty="0" smtClean="0">
                <a:latin typeface="+mn-lt"/>
                <a:ea typeface="Cambria"/>
                <a:cs typeface="Courier New" panose="02070309020205020404" pitchFamily="49" charset="0"/>
                <a:sym typeface="Cambria"/>
              </a:rPr>
              <a:t>Remove a single file from staging area</a:t>
            </a:r>
            <a:endParaRPr lang="en-US" sz="2400" dirty="0">
              <a:latin typeface="+mn-lt"/>
              <a:ea typeface="Cambria"/>
              <a:cs typeface="Courier New" panose="02070309020205020404" pitchFamily="49" charset="0"/>
              <a:sym typeface="Cambria"/>
            </a:endParaRPr>
          </a:p>
          <a:p>
            <a:pPr lvl="0">
              <a:spcBef>
                <a:spcPts val="360"/>
              </a:spcBef>
              <a:buSzPts val="1800"/>
            </a:pPr>
            <a:r>
              <a:rPr lang="en-US" sz="2800" dirty="0" err="1" smtClean="0">
                <a:latin typeface="Consolas" panose="020B0609020204030204" pitchFamily="49" charset="0"/>
                <a:ea typeface="Cambria"/>
                <a:cs typeface="Courier New" panose="02070309020205020404" pitchFamily="49" charset="0"/>
                <a:sym typeface="Cambria"/>
              </a:rPr>
              <a:t>git</a:t>
            </a:r>
            <a:r>
              <a:rPr lang="en-US" sz="2800" dirty="0" smtClean="0">
                <a:latin typeface="Consolas" panose="020B0609020204030204" pitchFamily="49" charset="0"/>
                <a:ea typeface="Cambria"/>
                <a:cs typeface="Courier New" panose="02070309020205020404" pitchFamily="49" charset="0"/>
                <a:sym typeface="Cambria"/>
              </a:rPr>
              <a:t> reset HEAD -- /path/to/file</a:t>
            </a:r>
            <a:endParaRPr lang="en-US" sz="2800" i="1" dirty="0" smtClean="0">
              <a:latin typeface="Consolas" panose="020B0609020204030204" pitchFamily="49" charset="0"/>
              <a:ea typeface="Cambria"/>
              <a:cs typeface="Courier New" panose="02070309020205020404" pitchFamily="49" charset="0"/>
              <a:sym typeface="Cambria"/>
            </a:endParaRPr>
          </a:p>
          <a:p>
            <a:pPr lvl="0">
              <a:spcBef>
                <a:spcPts val="360"/>
              </a:spcBef>
              <a:buSzPts val="1800"/>
            </a:pPr>
            <a:endParaRPr lang="en-US" sz="2800" i="1" dirty="0" smtClean="0">
              <a:latin typeface="Consolas" panose="020B0609020204030204" pitchFamily="49" charset="0"/>
              <a:ea typeface="Cambria"/>
              <a:cs typeface="Courier New" panose="02070309020205020404" pitchFamily="49" charset="0"/>
              <a:sym typeface="Cambria"/>
            </a:endParaRPr>
          </a:p>
          <a:p>
            <a:pPr lvl="0">
              <a:spcBef>
                <a:spcPts val="360"/>
              </a:spcBef>
              <a:buSzPts val="1800"/>
            </a:pPr>
            <a:r>
              <a:rPr lang="en-US" sz="2400" dirty="0" err="1" smtClean="0">
                <a:ea typeface="Cambria"/>
                <a:cs typeface="Courier New" panose="02070309020205020404" pitchFamily="49" charset="0"/>
                <a:sym typeface="Cambria"/>
              </a:rPr>
              <a:t>Unstage</a:t>
            </a:r>
            <a:r>
              <a:rPr lang="en-US" sz="2400" dirty="0" smtClean="0">
                <a:ea typeface="Cambria"/>
                <a:cs typeface="Courier New" panose="02070309020205020404" pitchFamily="49" charset="0"/>
                <a:sym typeface="Cambria"/>
              </a:rPr>
              <a:t> all file</a:t>
            </a:r>
            <a:endParaRPr lang="en-US" sz="2400" dirty="0">
              <a:ea typeface="Cambria"/>
              <a:cs typeface="Courier New" panose="02070309020205020404" pitchFamily="49" charset="0"/>
              <a:sym typeface="Cambria"/>
            </a:endParaRPr>
          </a:p>
          <a:p>
            <a:pPr lvl="0">
              <a:spcBef>
                <a:spcPts val="360"/>
              </a:spcBef>
              <a:buSzPts val="1800"/>
            </a:pPr>
            <a:r>
              <a:rPr lang="en-US" sz="2800" dirty="0" err="1">
                <a:latin typeface="Consolas" panose="020B0609020204030204" pitchFamily="49" charset="0"/>
                <a:ea typeface="Cambria"/>
                <a:cs typeface="Courier New" panose="02070309020205020404" pitchFamily="49" charset="0"/>
                <a:sym typeface="Cambria"/>
              </a:rPr>
              <a:t>git</a:t>
            </a:r>
            <a:r>
              <a:rPr lang="en-US" sz="2800" dirty="0">
                <a:latin typeface="Consolas" panose="020B0609020204030204" pitchFamily="49" charset="0"/>
                <a:ea typeface="Cambria"/>
                <a:cs typeface="Courier New" panose="02070309020205020404" pitchFamily="49" charset="0"/>
                <a:sym typeface="Cambria"/>
              </a:rPr>
              <a:t> </a:t>
            </a:r>
            <a:r>
              <a:rPr lang="en-US" sz="2800" dirty="0" smtClean="0">
                <a:latin typeface="Consolas" panose="020B0609020204030204" pitchFamily="49" charset="0"/>
                <a:ea typeface="Cambria"/>
                <a:cs typeface="Courier New" panose="02070309020205020404" pitchFamily="49" charset="0"/>
                <a:sym typeface="Cambria"/>
              </a:rPr>
              <a:t>reset</a:t>
            </a:r>
            <a:endParaRPr lang="en-US" sz="2800" i="1" dirty="0">
              <a:latin typeface="Consolas" panose="020B0609020204030204" pitchFamily="49" charset="0"/>
              <a:ea typeface="Cambria"/>
              <a:cs typeface="Courier New" panose="02070309020205020404" pitchFamily="49" charset="0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09283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>
            <a:spLocks noGrp="1"/>
          </p:cNvSpPr>
          <p:nvPr>
            <p:ph type="title"/>
          </p:nvPr>
        </p:nvSpPr>
        <p:spPr>
          <a:xfrm>
            <a:off x="1981200" y="152400"/>
            <a:ext cx="8229600" cy="1143000"/>
          </a:xfrm>
          <a:prstGeom prst="rect">
            <a:avLst/>
          </a:prstGeom>
        </p:spPr>
        <p:txBody>
          <a:bodyPr spcFirstLastPara="1" wrap="square" lIns="0" tIns="45700" rIns="0" bIns="45700" anchor="ctr" anchorCtr="0">
            <a:noAutofit/>
          </a:bodyPr>
          <a:lstStyle/>
          <a:p>
            <a:r>
              <a:rPr lang="en-US" dirty="0" smtClean="0"/>
              <a:t>Review the history</a:t>
            </a:r>
            <a:endParaRPr dirty="0"/>
          </a:p>
        </p:txBody>
      </p:sp>
      <p:sp>
        <p:nvSpPr>
          <p:cNvPr id="164" name="Google Shape;164;p20"/>
          <p:cNvSpPr txBox="1">
            <a:spLocks noGrp="1"/>
          </p:cNvSpPr>
          <p:nvPr>
            <p:ph type="sldNum" idx="12"/>
          </p:nvPr>
        </p:nvSpPr>
        <p:spPr>
          <a:xfrm>
            <a:off x="8382000" y="6492875"/>
            <a:ext cx="2133600" cy="36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17</a:t>
            </a:fld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986589" y="2256521"/>
            <a:ext cx="103471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 panose="020B0609020204030204" pitchFamily="49" charset="0"/>
              </a:rPr>
              <a:t>git</a:t>
            </a:r>
            <a:r>
              <a:rPr lang="en-US" sz="2400" dirty="0" smtClean="0">
                <a:latin typeface="Consolas" panose="020B0609020204030204" pitchFamily="49" charset="0"/>
              </a:rPr>
              <a:t> log          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show the list of commits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git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log -3       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show the list of 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the last 3 commits</a:t>
            </a:r>
            <a:endParaRPr lang="en-US" sz="24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US" sz="2400" i="1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git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show </a:t>
            </a:r>
            <a:r>
              <a:rPr lang="en-US" sz="2400" i="1" dirty="0" smtClean="0">
                <a:latin typeface="Consolas" panose="020B0609020204030204" pitchFamily="49" charset="0"/>
              </a:rPr>
              <a:t>sha1</a:t>
            </a:r>
            <a:r>
              <a:rPr lang="en-US" sz="2400" dirty="0" smtClean="0">
                <a:latin typeface="Consolas" panose="020B0609020204030204" pitchFamily="49" charset="0"/>
              </a:rPr>
              <a:t>    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show 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information about specific commit</a:t>
            </a:r>
            <a:endParaRPr lang="en-US" sz="24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US" sz="2400" i="1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US" sz="24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+mn-lt"/>
              </a:rPr>
              <a:t>There are many options (can be combined):</a:t>
            </a:r>
          </a:p>
          <a:p>
            <a:r>
              <a:rPr lang="en-US" sz="2400" dirty="0" err="1" smtClean="0">
                <a:latin typeface="Consolas" panose="020B0609020204030204" pitchFamily="49" charset="0"/>
              </a:rPr>
              <a:t>git</a:t>
            </a:r>
            <a:r>
              <a:rPr lang="en-US" sz="2400" dirty="0" smtClean="0">
                <a:latin typeface="Consolas" panose="020B0609020204030204" pitchFamily="49" charset="0"/>
              </a:rPr>
              <a:t> log --graph</a:t>
            </a:r>
          </a:p>
          <a:p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git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log --</a:t>
            </a:r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oneline</a:t>
            </a:r>
            <a:endParaRPr lang="en-US" sz="24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git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log 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--stat</a:t>
            </a:r>
          </a:p>
          <a:p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git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log -p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9309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 for </a:t>
            </a:r>
            <a:r>
              <a:rPr lang="en-US" dirty="0" err="1" smtClean="0"/>
              <a:t>git</a:t>
            </a:r>
            <a:r>
              <a:rPr lang="en-US" dirty="0" smtClean="0"/>
              <a:t> log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1"/>
            <a:ext cx="11123691" cy="4754563"/>
          </a:xfrm>
        </p:spPr>
        <p:txBody>
          <a:bodyPr/>
          <a:lstStyle/>
          <a:p>
            <a:pPr marL="114300" indent="0">
              <a:buNone/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# non-colored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version</a:t>
            </a:r>
          </a:p>
          <a:p>
            <a:pPr marL="114300" indent="0">
              <a:buNone/>
            </a:pPr>
            <a:r>
              <a:rPr lang="en-US" sz="1600" dirty="0" err="1" smtClean="0"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latin typeface="Consolas" panose="020B0609020204030204" pitchFamily="49" charset="0"/>
              </a:rPr>
              <a:t> log --graph --pretty=format:'%</a:t>
            </a:r>
            <a:r>
              <a:rPr lang="en-US" sz="1600" dirty="0" err="1" smtClean="0">
                <a:latin typeface="Consolas" panose="020B0609020204030204" pitchFamily="49" charset="0"/>
              </a:rPr>
              <a:t>h%Creset</a:t>
            </a:r>
            <a:r>
              <a:rPr lang="en-US" sz="1600" dirty="0" smtClean="0">
                <a:latin typeface="Consolas" panose="020B0609020204030204" pitchFamily="49" charset="0"/>
              </a:rPr>
              <a:t> -%</a:t>
            </a:r>
            <a:r>
              <a:rPr lang="en-US" sz="1600" dirty="0" err="1" smtClean="0">
                <a:latin typeface="Consolas" panose="020B0609020204030204" pitchFamily="49" charset="0"/>
              </a:rPr>
              <a:t>d%Creset</a:t>
            </a:r>
            <a:r>
              <a:rPr lang="en-US" sz="1600" dirty="0" smtClean="0">
                <a:latin typeface="Consolas" panose="020B0609020204030204" pitchFamily="49" charset="0"/>
              </a:rPr>
              <a:t> %s (%</a:t>
            </a:r>
            <a:r>
              <a:rPr lang="en-US" sz="1600" dirty="0" err="1" smtClean="0">
                <a:latin typeface="Consolas" panose="020B0609020204030204" pitchFamily="49" charset="0"/>
              </a:rPr>
              <a:t>cr</a:t>
            </a:r>
            <a:r>
              <a:rPr lang="en-US" sz="1600" dirty="0" smtClean="0">
                <a:latin typeface="Consolas" panose="020B0609020204030204" pitchFamily="49" charset="0"/>
              </a:rPr>
              <a:t>)  &lt;%an&gt;%</a:t>
            </a:r>
            <a:r>
              <a:rPr lang="en-US" sz="1600" dirty="0" err="1" smtClean="0">
                <a:latin typeface="Consolas" panose="020B0609020204030204" pitchFamily="49" charset="0"/>
              </a:rPr>
              <a:t>Creset</a:t>
            </a:r>
            <a:r>
              <a:rPr lang="en-US" sz="1600" dirty="0" smtClean="0">
                <a:latin typeface="Consolas" panose="020B0609020204030204" pitchFamily="49" charset="0"/>
              </a:rPr>
              <a:t>' --abbrev-commit</a:t>
            </a:r>
          </a:p>
          <a:p>
            <a:pPr marL="114300" indent="0">
              <a:buNone/>
            </a:pPr>
            <a:endParaRPr lang="en-US" sz="1600" dirty="0" smtClean="0"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#colored version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pPr marL="11430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'%C(red</a:t>
            </a:r>
            <a:r>
              <a:rPr lang="en-US" sz="1600" dirty="0">
                <a:latin typeface="Consolas" panose="020B0609020204030204" pitchFamily="49" charset="0"/>
              </a:rPr>
              <a:t>)%</a:t>
            </a:r>
            <a:r>
              <a:rPr lang="en-US" sz="1600" dirty="0" err="1">
                <a:latin typeface="Consolas" panose="020B0609020204030204" pitchFamily="49" charset="0"/>
              </a:rPr>
              <a:t>h%C</a:t>
            </a:r>
            <a:r>
              <a:rPr lang="en-US" sz="1600" dirty="0">
                <a:latin typeface="Consolas" panose="020B0609020204030204" pitchFamily="49" charset="0"/>
              </a:rPr>
              <a:t>(reset) -%C(yellow)%</a:t>
            </a:r>
            <a:r>
              <a:rPr lang="en-US" sz="1600" dirty="0" err="1">
                <a:latin typeface="Consolas" panose="020B0609020204030204" pitchFamily="49" charset="0"/>
              </a:rPr>
              <a:t>d%C</a:t>
            </a:r>
            <a:r>
              <a:rPr lang="en-US" sz="1600" dirty="0">
                <a:latin typeface="Consolas" panose="020B0609020204030204" pitchFamily="49" charset="0"/>
              </a:rPr>
              <a:t>(reset) %s %C(green)(%</a:t>
            </a:r>
            <a:r>
              <a:rPr lang="en-US" sz="1600" dirty="0" err="1">
                <a:latin typeface="Consolas" panose="020B0609020204030204" pitchFamily="49" charset="0"/>
              </a:rPr>
              <a:t>cr</a:t>
            </a:r>
            <a:r>
              <a:rPr lang="en-US" sz="1600" dirty="0">
                <a:latin typeface="Consolas" panose="020B0609020204030204" pitchFamily="49" charset="0"/>
              </a:rPr>
              <a:t>) %C(bold blue)&lt;%an&gt;%C(reset)'</a:t>
            </a:r>
            <a:endParaRPr lang="en-US" sz="1600" dirty="0" smtClean="0">
              <a:latin typeface="Consolas" panose="020B0609020204030204" pitchFamily="49" charset="0"/>
            </a:endParaRPr>
          </a:p>
          <a:p>
            <a:pPr marL="11430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1600" dirty="0" err="1" smtClean="0"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latin typeface="Consolas" panose="020B0609020204030204" pitchFamily="49" charset="0"/>
              </a:rPr>
              <a:t> log </a:t>
            </a:r>
            <a:r>
              <a:rPr lang="en-US" sz="1600" dirty="0">
                <a:latin typeface="Consolas" panose="020B0609020204030204" pitchFamily="49" charset="0"/>
              </a:rPr>
              <a:t>--graph --abbrev-commit --decorate --format=format:'%C(bold blue)%</a:t>
            </a:r>
            <a:r>
              <a:rPr lang="en-US" sz="1600" dirty="0" err="1">
                <a:latin typeface="Consolas" panose="020B0609020204030204" pitchFamily="49" charset="0"/>
              </a:rPr>
              <a:t>h%C</a:t>
            </a:r>
            <a:r>
              <a:rPr lang="en-US" sz="1600" dirty="0">
                <a:latin typeface="Consolas" panose="020B0609020204030204" pitchFamily="49" charset="0"/>
              </a:rPr>
              <a:t>(reset) - %C(bold cyan)%</a:t>
            </a:r>
            <a:r>
              <a:rPr lang="en-US" sz="1600" dirty="0" err="1">
                <a:latin typeface="Consolas" panose="020B0609020204030204" pitchFamily="49" charset="0"/>
              </a:rPr>
              <a:t>aD%C</a:t>
            </a:r>
            <a:r>
              <a:rPr lang="en-US" sz="1600" dirty="0">
                <a:latin typeface="Consolas" panose="020B0609020204030204" pitchFamily="49" charset="0"/>
              </a:rPr>
              <a:t>(reset) %C(bold green)(%</a:t>
            </a:r>
            <a:r>
              <a:rPr lang="en-US" sz="1600" dirty="0" err="1">
                <a:latin typeface="Consolas" panose="020B0609020204030204" pitchFamily="49" charset="0"/>
              </a:rPr>
              <a:t>ar</a:t>
            </a:r>
            <a:r>
              <a:rPr lang="en-US" sz="1600" dirty="0">
                <a:latin typeface="Consolas" panose="020B0609020204030204" pitchFamily="49" charset="0"/>
              </a:rPr>
              <a:t>)%C(reset)%C(bold yellow)%</a:t>
            </a:r>
            <a:r>
              <a:rPr lang="en-US" sz="1600" dirty="0" err="1">
                <a:latin typeface="Consolas" panose="020B0609020204030204" pitchFamily="49" charset="0"/>
              </a:rPr>
              <a:t>d%C</a:t>
            </a:r>
            <a:r>
              <a:rPr lang="en-US" sz="1600" dirty="0">
                <a:latin typeface="Consolas" panose="020B0609020204030204" pitchFamily="49" charset="0"/>
              </a:rPr>
              <a:t>(reset)%n''          %C(white)%</a:t>
            </a:r>
            <a:r>
              <a:rPr lang="en-US" sz="1600" dirty="0" err="1">
                <a:latin typeface="Consolas" panose="020B0609020204030204" pitchFamily="49" charset="0"/>
              </a:rPr>
              <a:t>s%C</a:t>
            </a:r>
            <a:r>
              <a:rPr lang="en-US" sz="1600" dirty="0">
                <a:latin typeface="Consolas" panose="020B0609020204030204" pitchFamily="49" charset="0"/>
              </a:rPr>
              <a:t>(reset) %C(dim white)- %</a:t>
            </a:r>
            <a:r>
              <a:rPr lang="en-US" sz="1600" dirty="0" err="1">
                <a:latin typeface="Consolas" panose="020B0609020204030204" pitchFamily="49" charset="0"/>
              </a:rPr>
              <a:t>an%C</a:t>
            </a:r>
            <a:r>
              <a:rPr lang="en-US" sz="1600" dirty="0">
                <a:latin typeface="Consolas" panose="020B0609020204030204" pitchFamily="49" charset="0"/>
              </a:rPr>
              <a:t>(reset)' --</a:t>
            </a:r>
            <a:r>
              <a:rPr lang="en-US" sz="1600" dirty="0" smtClean="0">
                <a:latin typeface="Consolas" panose="020B0609020204030204" pitchFamily="49" charset="0"/>
              </a:rPr>
              <a:t>all</a:t>
            </a:r>
          </a:p>
          <a:p>
            <a:pPr marL="11430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114300" indent="0">
              <a:buNone/>
            </a:pPr>
            <a:endParaRPr lang="en-US" sz="1600" dirty="0" smtClean="0"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 create alias</a:t>
            </a:r>
          </a:p>
          <a:p>
            <a:pPr marL="114300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git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config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42729"/>
                </a:solidFill>
                <a:latin typeface="Consolas" panose="020B0609020204030204" pitchFamily="49" charset="0"/>
              </a:rPr>
              <a:t>--global </a:t>
            </a:r>
            <a:r>
              <a:rPr lang="en-US" sz="2000" dirty="0" err="1" smtClean="0">
                <a:solidFill>
                  <a:srgbClr val="242729"/>
                </a:solidFill>
                <a:latin typeface="Consolas" panose="020B0609020204030204" pitchFamily="49" charset="0"/>
              </a:rPr>
              <a:t>alias.lg</a:t>
            </a:r>
            <a:r>
              <a:rPr lang="en-US" sz="2000" dirty="0" smtClean="0">
                <a:solidFill>
                  <a:srgbClr val="242729"/>
                </a:solidFill>
                <a:latin typeface="Consolas" panose="020B0609020204030204" pitchFamily="49" charset="0"/>
              </a:rPr>
              <a:t> "</a:t>
            </a:r>
            <a:r>
              <a:rPr lang="en-US" sz="2000" dirty="0">
                <a:solidFill>
                  <a:srgbClr val="242729"/>
                </a:solidFill>
                <a:latin typeface="Consolas" panose="020B0609020204030204" pitchFamily="49" charset="0"/>
              </a:rPr>
              <a:t>log --all --decorate --</a:t>
            </a:r>
            <a:r>
              <a:rPr lang="en-US" sz="2000" dirty="0" err="1">
                <a:solidFill>
                  <a:srgbClr val="242729"/>
                </a:solidFill>
                <a:latin typeface="Consolas" panose="020B0609020204030204" pitchFamily="49" charset="0"/>
              </a:rPr>
              <a:t>oneline</a:t>
            </a:r>
            <a:r>
              <a:rPr lang="en-US" sz="2000" dirty="0">
                <a:solidFill>
                  <a:srgbClr val="242729"/>
                </a:solidFill>
                <a:latin typeface="Consolas" panose="020B0609020204030204" pitchFamily="49" charset="0"/>
              </a:rPr>
              <a:t> --graph</a:t>
            </a:r>
            <a:r>
              <a:rPr lang="en-US" sz="2000" dirty="0" smtClean="0">
                <a:solidFill>
                  <a:srgbClr val="242729"/>
                </a:solidFill>
                <a:latin typeface="Consolas" panose="020B0609020204030204" pitchFamily="49" charset="0"/>
              </a:rPr>
              <a:t>"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96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logs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1"/>
            <a:ext cx="11123691" cy="4754563"/>
          </a:xfrm>
        </p:spPr>
        <p:txBody>
          <a:bodyPr/>
          <a:lstStyle/>
          <a:p>
            <a:pPr marL="11430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114300" lvl="0" indent="0">
              <a:buClr>
                <a:srgbClr val="000000"/>
              </a:buClr>
              <a:buNone/>
            </a:pPr>
            <a:r>
              <a:rPr lang="en-US" sz="2400" dirty="0">
                <a:solidFill>
                  <a:srgbClr val="000000">
                    <a:lumMod val="50000"/>
                    <a:lumOff val="50000"/>
                  </a:srgbClr>
                </a:solidFill>
                <a:latin typeface="Arial"/>
              </a:rPr>
              <a:t>#Search commits with specific file(s) modified</a:t>
            </a:r>
          </a:p>
          <a:p>
            <a:pPr marL="114300" lvl="0" indent="0">
              <a:buClr>
                <a:srgbClr val="000000"/>
              </a:buClr>
              <a:buNone/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git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log -- file1 file2</a:t>
            </a:r>
          </a:p>
          <a:p>
            <a:pPr marL="11430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#Filter by date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pPr marL="11430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git</a:t>
            </a:r>
            <a:r>
              <a:rPr lang="en-US" sz="2400" dirty="0">
                <a:latin typeface="Consolas" panose="020B0609020204030204" pitchFamily="49" charset="0"/>
              </a:rPr>
              <a:t> log --after="</a:t>
            </a:r>
            <a:r>
              <a:rPr lang="en-US" sz="2400" dirty="0" smtClean="0">
                <a:latin typeface="Consolas" panose="020B0609020204030204" pitchFamily="49" charset="0"/>
              </a:rPr>
              <a:t>2019-1-1" --before="2019-3-24"</a:t>
            </a:r>
          </a:p>
          <a:p>
            <a:pPr marL="114300" indent="0">
              <a:buNone/>
            </a:pPr>
            <a:endParaRPr lang="en-US" sz="1600" dirty="0" smtClean="0"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#Filter by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author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pPr marL="11430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git</a:t>
            </a:r>
            <a:r>
              <a:rPr lang="en-US" sz="2400" dirty="0">
                <a:latin typeface="Consolas" panose="020B0609020204030204" pitchFamily="49" charset="0"/>
              </a:rPr>
              <a:t> log </a:t>
            </a:r>
            <a:r>
              <a:rPr lang="en-US" sz="2400" dirty="0" smtClean="0">
                <a:latin typeface="Consolas" panose="020B0609020204030204" pitchFamily="49" charset="0"/>
              </a:rPr>
              <a:t>--author="Katia\|Brian"</a:t>
            </a:r>
            <a:endParaRPr lang="en-US" sz="2400" dirty="0">
              <a:latin typeface="Consolas" panose="020B0609020204030204" pitchFamily="49" charset="0"/>
            </a:endParaRPr>
          </a:p>
          <a:p>
            <a:pPr marL="114300" indent="0">
              <a:buNone/>
            </a:pPr>
            <a:endParaRPr lang="en-US" sz="1600" dirty="0" smtClean="0">
              <a:latin typeface="Consolas" panose="020B0609020204030204" pitchFamily="49" charset="0"/>
            </a:endParaRPr>
          </a:p>
          <a:p>
            <a:pPr marL="114300" lvl="0" indent="0">
              <a:buClr>
                <a:srgbClr val="000000"/>
              </a:buClr>
              <a:buNone/>
            </a:pPr>
            <a:r>
              <a:rPr lang="en-US" sz="24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Arial"/>
              </a:rPr>
              <a:t>#Search commit messages</a:t>
            </a:r>
            <a:endParaRPr lang="en-US" sz="2400" dirty="0">
              <a:solidFill>
                <a:srgbClr val="000000">
                  <a:lumMod val="50000"/>
                  <a:lumOff val="50000"/>
                </a:srgbClr>
              </a:solidFill>
              <a:latin typeface="Arial"/>
            </a:endParaRPr>
          </a:p>
          <a:p>
            <a:pPr marL="114300" lvl="0" indent="0">
              <a:buClr>
                <a:srgbClr val="000000"/>
              </a:buClr>
              <a:buNone/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git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log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--grep="delete"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22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1981200" y="152400"/>
            <a:ext cx="8229600" cy="1143000"/>
          </a:xfrm>
          <a:prstGeom prst="rect">
            <a:avLst/>
          </a:prstGeom>
        </p:spPr>
        <p:txBody>
          <a:bodyPr spcFirstLastPara="1" wrap="square" lIns="0" tIns="45700" rIns="0" bIns="45700" anchor="ctr" anchorCtr="0">
            <a:noAutofit/>
          </a:bodyPr>
          <a:lstStyle/>
          <a:p>
            <a:r>
              <a:rPr lang="en-US"/>
              <a:t>Outline</a:t>
            </a:r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1981200" y="2298032"/>
            <a:ext cx="8229600" cy="382826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har char="-"/>
            </a:pPr>
            <a:r>
              <a:rPr lang="en-US" dirty="0"/>
              <a:t>Motivation</a:t>
            </a:r>
            <a:endParaRPr dirty="0"/>
          </a:p>
          <a:p>
            <a:pPr>
              <a:spcBef>
                <a:spcPts val="0"/>
              </a:spcBef>
              <a:buChar char="-"/>
            </a:pPr>
            <a:r>
              <a:rPr lang="en-US" dirty="0" smtClean="0"/>
              <a:t>Using Git for version control</a:t>
            </a:r>
            <a:endParaRPr dirty="0"/>
          </a:p>
          <a:p>
            <a:pPr>
              <a:spcBef>
                <a:spcPts val="0"/>
              </a:spcBef>
              <a:buChar char="-"/>
            </a:pPr>
            <a:r>
              <a:rPr lang="en-US" dirty="0" smtClean="0"/>
              <a:t>Collaboration using Git</a:t>
            </a:r>
            <a:endParaRPr dirty="0"/>
          </a:p>
          <a:p>
            <a:pPr>
              <a:spcBef>
                <a:spcPts val="0"/>
              </a:spcBef>
              <a:buChar char="-"/>
            </a:pPr>
            <a:r>
              <a:rPr lang="en-US" dirty="0" smtClean="0"/>
              <a:t>GitHub and other remote repositories</a:t>
            </a:r>
            <a:endParaRPr dirty="0"/>
          </a:p>
          <a:p>
            <a:pPr marL="0" indent="0">
              <a:buNone/>
            </a:pPr>
            <a:endParaRPr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382000" y="6492875"/>
            <a:ext cx="2133600" cy="36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>
            <a:spLocks noGrp="1"/>
          </p:cNvSpPr>
          <p:nvPr>
            <p:ph type="title"/>
          </p:nvPr>
        </p:nvSpPr>
        <p:spPr>
          <a:xfrm>
            <a:off x="1981200" y="152400"/>
            <a:ext cx="8229600" cy="1143000"/>
          </a:xfrm>
          <a:prstGeom prst="rect">
            <a:avLst/>
          </a:prstGeom>
        </p:spPr>
        <p:txBody>
          <a:bodyPr spcFirstLastPara="1" wrap="square" lIns="0" tIns="45700" rIns="0" bIns="45700" anchor="ctr" anchorCtr="0">
            <a:noAutofit/>
          </a:bodyPr>
          <a:lstStyle/>
          <a:p>
            <a:r>
              <a:rPr lang="en-US" dirty="0" smtClean="0"/>
              <a:t>View file source in a commit </a:t>
            </a:r>
            <a:endParaRPr dirty="0"/>
          </a:p>
        </p:txBody>
      </p:sp>
      <p:sp>
        <p:nvSpPr>
          <p:cNvPr id="164" name="Google Shape;164;p20"/>
          <p:cNvSpPr txBox="1">
            <a:spLocks noGrp="1"/>
          </p:cNvSpPr>
          <p:nvPr>
            <p:ph type="sldNum" idx="12"/>
          </p:nvPr>
        </p:nvSpPr>
        <p:spPr>
          <a:xfrm>
            <a:off x="8382000" y="6492875"/>
            <a:ext cx="2133600" cy="36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20</a:t>
            </a:fld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500742" y="2256521"/>
            <a:ext cx="112449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 panose="020B0609020204030204" pitchFamily="49" charset="0"/>
              </a:rPr>
              <a:t>git</a:t>
            </a:r>
            <a:r>
              <a:rPr lang="en-US" sz="2400" dirty="0" smtClean="0">
                <a:latin typeface="Consolas" panose="020B0609020204030204" pitchFamily="49" charset="0"/>
              </a:rPr>
              <a:t> show </a:t>
            </a:r>
            <a:r>
              <a:rPr lang="en-US" sz="2400" dirty="0" err="1" smtClean="0">
                <a:latin typeface="Consolas" panose="020B0609020204030204" pitchFamily="49" charset="0"/>
              </a:rPr>
              <a:t>HEAD:</a:t>
            </a:r>
            <a:r>
              <a:rPr lang="en-US" sz="2400" i="1" dirty="0" err="1" smtClean="0">
                <a:latin typeface="Consolas" panose="020B0609020204030204" pitchFamily="49" charset="0"/>
              </a:rPr>
              <a:t>filename</a:t>
            </a:r>
            <a:r>
              <a:rPr lang="en-US" sz="2400" i="1" dirty="0" smtClean="0">
                <a:latin typeface="Consolas" panose="020B0609020204030204" pitchFamily="49" charset="0"/>
              </a:rPr>
              <a:t>        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source in the last commit</a:t>
            </a:r>
          </a:p>
          <a:p>
            <a:endParaRPr lang="en-US" sz="24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git</a:t>
            </a:r>
            <a:r>
              <a:rPr lang="en-US" sz="2400" dirty="0">
                <a:latin typeface="Consolas" panose="020B0609020204030204" pitchFamily="49" charset="0"/>
              </a:rPr>
              <a:t> show </a:t>
            </a:r>
            <a:r>
              <a:rPr lang="en-US" sz="2400" dirty="0" smtClean="0">
                <a:latin typeface="Consolas" panose="020B0609020204030204" pitchFamily="49" charset="0"/>
              </a:rPr>
              <a:t>0721696:</a:t>
            </a:r>
            <a:r>
              <a:rPr lang="en-US" sz="2400" i="1" dirty="0" smtClean="0">
                <a:latin typeface="Consolas" panose="020B0609020204030204" pitchFamily="49" charset="0"/>
              </a:rPr>
              <a:t>filename     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source in 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a specific commit</a:t>
            </a:r>
          </a:p>
          <a:p>
            <a:endParaRPr lang="en-US" sz="24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2400" dirty="0" err="1">
                <a:latin typeface="Consolas" panose="020B0609020204030204" pitchFamily="49" charset="0"/>
              </a:rPr>
              <a:t>git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annotate </a:t>
            </a:r>
            <a:r>
              <a:rPr lang="en-US" sz="2400" i="1" dirty="0" smtClean="0">
                <a:latin typeface="Consolas" panose="020B0609020204030204" pitchFamily="49" charset="0"/>
              </a:rPr>
              <a:t>filename         </a:t>
            </a:r>
            <a:r>
              <a:rPr lang="en-US" sz="2400" i="1" dirty="0" smtClean="0">
                <a:solidFill>
                  <a:srgbClr val="FFFFFF">
                    <a:lumMod val="50000"/>
                  </a:srgbClr>
                </a:solidFill>
                <a:latin typeface="Consolas" panose="020B0609020204030204" pitchFamily="49" charset="0"/>
              </a:rPr>
              <a:t># show who made changes to a file</a:t>
            </a:r>
            <a:endParaRPr lang="en-US" sz="2400" i="1" dirty="0">
              <a:solidFill>
                <a:srgbClr val="FFFFFF">
                  <a:lumMod val="50000"/>
                </a:srgbClr>
              </a:solidFill>
              <a:latin typeface="Consolas" panose="020B0609020204030204" pitchFamily="49" charset="0"/>
            </a:endParaRPr>
          </a:p>
          <a:p>
            <a:endParaRPr lang="en-US" sz="24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US" sz="24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659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>
            <a:spLocks noGrp="1"/>
          </p:cNvSpPr>
          <p:nvPr>
            <p:ph type="title"/>
          </p:nvPr>
        </p:nvSpPr>
        <p:spPr>
          <a:xfrm>
            <a:off x="1981200" y="152400"/>
            <a:ext cx="8229600" cy="1143000"/>
          </a:xfrm>
          <a:prstGeom prst="rect">
            <a:avLst/>
          </a:prstGeom>
        </p:spPr>
        <p:txBody>
          <a:bodyPr spcFirstLastPara="1" wrap="square" lIns="0" tIns="45700" rIns="0" bIns="45700" anchor="ctr" anchorCtr="0">
            <a:noAutofit/>
          </a:bodyPr>
          <a:lstStyle/>
          <a:p>
            <a:r>
              <a:rPr lang="en-US" dirty="0" smtClean="0"/>
              <a:t>Travelling in time</a:t>
            </a:r>
            <a:endParaRPr dirty="0"/>
          </a:p>
        </p:txBody>
      </p:sp>
      <p:sp>
        <p:nvSpPr>
          <p:cNvPr id="164" name="Google Shape;164;p20"/>
          <p:cNvSpPr txBox="1">
            <a:spLocks noGrp="1"/>
          </p:cNvSpPr>
          <p:nvPr>
            <p:ph type="sldNum" idx="12"/>
          </p:nvPr>
        </p:nvSpPr>
        <p:spPr>
          <a:xfrm>
            <a:off x="8382000" y="6492875"/>
            <a:ext cx="2133600" cy="36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21</a:t>
            </a:fld>
            <a:endParaRPr dirty="0"/>
          </a:p>
        </p:txBody>
      </p:sp>
      <p:grpSp>
        <p:nvGrpSpPr>
          <p:cNvPr id="7" name="Group 6"/>
          <p:cNvGrpSpPr/>
          <p:nvPr/>
        </p:nvGrpSpPr>
        <p:grpSpPr>
          <a:xfrm>
            <a:off x="397043" y="2902444"/>
            <a:ext cx="11297652" cy="787743"/>
            <a:chOff x="2931460" y="4032996"/>
            <a:chExt cx="5571563" cy="645286"/>
          </a:xfrm>
        </p:grpSpPr>
        <p:sp>
          <p:nvSpPr>
            <p:cNvPr id="8" name="Rounded Rectangle 7"/>
            <p:cNvSpPr/>
            <p:nvPr/>
          </p:nvSpPr>
          <p:spPr>
            <a:xfrm>
              <a:off x="2931460" y="4033001"/>
              <a:ext cx="1057835" cy="6452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154710" y="4032999"/>
              <a:ext cx="1057835" cy="645281"/>
            </a:xfrm>
            <a:prstGeom prst="round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368987" y="4032996"/>
              <a:ext cx="1057835" cy="645281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31462" y="4064377"/>
              <a:ext cx="1048869" cy="579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working space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065057" y="4074232"/>
              <a:ext cx="1228167" cy="579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staging area </a:t>
              </a:r>
              <a:endParaRPr lang="en-US" sz="2000" dirty="0" smtClean="0"/>
            </a:p>
            <a:p>
              <a:pPr algn="ctr"/>
              <a:r>
                <a:rPr lang="en-US" sz="2000" dirty="0" smtClean="0"/>
                <a:t>( </a:t>
              </a:r>
              <a:r>
                <a:rPr lang="en-US" sz="2000" dirty="0"/>
                <a:t>index 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74856" y="4044812"/>
              <a:ext cx="1228167" cy="579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local </a:t>
              </a:r>
              <a:endParaRPr lang="en-US" sz="2000" dirty="0" smtClean="0"/>
            </a:p>
            <a:p>
              <a:pPr algn="ctr"/>
              <a:r>
                <a:rPr lang="en-US" sz="2000" dirty="0" smtClean="0"/>
                <a:t>repository</a:t>
              </a:r>
              <a:endParaRPr lang="en-US" sz="2000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4166732" y="4355769"/>
              <a:ext cx="708211" cy="163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1861756" y="1494451"/>
            <a:ext cx="3864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undo staging</a:t>
            </a:r>
          </a:p>
          <a:p>
            <a:pPr algn="ctr"/>
            <a:r>
              <a:rPr lang="en-US" sz="2400" dirty="0" err="1" smtClean="0">
                <a:latin typeface="Consolas" panose="020B0609020204030204" pitchFamily="49" charset="0"/>
              </a:rPr>
              <a:t>git</a:t>
            </a:r>
            <a:r>
              <a:rPr lang="en-US" sz="2400" dirty="0" smtClean="0">
                <a:latin typeface="Consolas" panose="020B0609020204030204" pitchFamily="49" charset="0"/>
              </a:rPr>
              <a:t> reset</a:t>
            </a:r>
          </a:p>
          <a:p>
            <a:pPr algn="ctr"/>
            <a:r>
              <a:rPr lang="en-US" sz="2400" dirty="0" err="1" smtClean="0">
                <a:latin typeface="Consolas" panose="020B0609020204030204" pitchFamily="49" charset="0"/>
              </a:rPr>
              <a:t>git</a:t>
            </a:r>
            <a:r>
              <a:rPr lang="en-US" sz="2400" dirty="0" smtClean="0">
                <a:latin typeface="Consolas" panose="020B0609020204030204" pitchFamily="49" charset="0"/>
              </a:rPr>
              <a:t> reset -- filename</a:t>
            </a:r>
            <a:endParaRPr lang="en-US" sz="2400" dirty="0">
              <a:latin typeface="Consolas" panose="020B0609020204030204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460462" y="3789947"/>
            <a:ext cx="9019687" cy="874291"/>
            <a:chOff x="1460462" y="3789947"/>
            <a:chExt cx="9019687" cy="874291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1460462" y="3789947"/>
              <a:ext cx="0" cy="86627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10480149" y="3797964"/>
              <a:ext cx="0" cy="86627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460462" y="4656221"/>
              <a:ext cx="900721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4427979" y="4813833"/>
            <a:ext cx="51949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discard changes</a:t>
            </a:r>
          </a:p>
          <a:p>
            <a:pPr algn="ctr"/>
            <a:r>
              <a:rPr lang="en-US" sz="2400" dirty="0" err="1" smtClean="0">
                <a:latin typeface="Consolas" panose="020B0609020204030204" pitchFamily="49" charset="0"/>
              </a:rPr>
              <a:t>git</a:t>
            </a:r>
            <a:r>
              <a:rPr lang="en-US" sz="2400" dirty="0" smtClean="0">
                <a:latin typeface="Consolas" panose="020B0609020204030204" pitchFamily="49" charset="0"/>
              </a:rPr>
              <a:t> checkout HEAD</a:t>
            </a:r>
          </a:p>
          <a:p>
            <a:pPr algn="ctr"/>
            <a:r>
              <a:rPr lang="en-US" sz="2400" dirty="0" err="1" smtClean="0">
                <a:latin typeface="Consolas" panose="020B0609020204030204" pitchFamily="49" charset="0"/>
              </a:rPr>
              <a:t>git</a:t>
            </a:r>
            <a:r>
              <a:rPr lang="en-US" sz="2400" dirty="0" smtClean="0">
                <a:latin typeface="Consolas" panose="020B0609020204030204" pitchFamily="49" charset="0"/>
              </a:rPr>
              <a:t> checkout -- filename</a:t>
            </a:r>
          </a:p>
        </p:txBody>
      </p:sp>
    </p:spTree>
    <p:extLst>
      <p:ext uri="{BB962C8B-B14F-4D97-AF65-F5344CB8AC3E}">
        <p14:creationId xmlns:p14="http://schemas.microsoft.com/office/powerpoint/2010/main" val="2655672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>
            <a:spLocks noGrp="1"/>
          </p:cNvSpPr>
          <p:nvPr>
            <p:ph type="title"/>
          </p:nvPr>
        </p:nvSpPr>
        <p:spPr>
          <a:xfrm>
            <a:off x="1981200" y="152400"/>
            <a:ext cx="8229600" cy="1143000"/>
          </a:xfrm>
          <a:prstGeom prst="rect">
            <a:avLst/>
          </a:prstGeom>
        </p:spPr>
        <p:txBody>
          <a:bodyPr spcFirstLastPara="1" wrap="square" lIns="0" tIns="45700" rIns="0" bIns="45700" anchor="ctr" anchorCtr="0">
            <a:noAutofit/>
          </a:bodyPr>
          <a:lstStyle/>
          <a:p>
            <a:r>
              <a:rPr lang="en-US" dirty="0" smtClean="0"/>
              <a:t>Travelling in time</a:t>
            </a:r>
            <a:endParaRPr dirty="0"/>
          </a:p>
        </p:txBody>
      </p:sp>
      <p:sp>
        <p:nvSpPr>
          <p:cNvPr id="164" name="Google Shape;164;p20"/>
          <p:cNvSpPr txBox="1">
            <a:spLocks noGrp="1"/>
          </p:cNvSpPr>
          <p:nvPr>
            <p:ph type="sldNum" idx="12"/>
          </p:nvPr>
        </p:nvSpPr>
        <p:spPr>
          <a:xfrm>
            <a:off x="8382000" y="6492875"/>
            <a:ext cx="2133600" cy="36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22</a:t>
            </a:fld>
            <a:endParaRPr dirty="0"/>
          </a:p>
        </p:txBody>
      </p:sp>
      <p:grpSp>
        <p:nvGrpSpPr>
          <p:cNvPr id="4" name="Group 3"/>
          <p:cNvGrpSpPr/>
          <p:nvPr/>
        </p:nvGrpSpPr>
        <p:grpSpPr>
          <a:xfrm>
            <a:off x="397043" y="1563506"/>
            <a:ext cx="2145009" cy="787737"/>
            <a:chOff x="397043" y="2902450"/>
            <a:chExt cx="2145009" cy="787737"/>
          </a:xfrm>
        </p:grpSpPr>
        <p:sp>
          <p:nvSpPr>
            <p:cNvPr id="8" name="Rounded Rectangle 7"/>
            <p:cNvSpPr/>
            <p:nvPr/>
          </p:nvSpPr>
          <p:spPr>
            <a:xfrm>
              <a:off x="397043" y="2902450"/>
              <a:ext cx="2145009" cy="787737"/>
            </a:xfrm>
            <a:prstGeom prst="roundRect">
              <a:avLst/>
            </a:prstGeom>
            <a:solidFill>
              <a:srgbClr val="FCF0E8"/>
            </a:solidFill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97047" y="2940753"/>
              <a:ext cx="21268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>
                      <a:lumMod val="65000"/>
                    </a:schemeClr>
                  </a:solidFill>
                </a:rPr>
                <a:t>working space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687778" y="1563504"/>
            <a:ext cx="2490397" cy="787737"/>
            <a:chOff x="4723412" y="2902448"/>
            <a:chExt cx="2490397" cy="787737"/>
          </a:xfrm>
        </p:grpSpPr>
        <p:sp>
          <p:nvSpPr>
            <p:cNvPr id="10" name="Rounded Rectangle 9"/>
            <p:cNvSpPr/>
            <p:nvPr/>
          </p:nvSpPr>
          <p:spPr>
            <a:xfrm>
              <a:off x="4905204" y="2902448"/>
              <a:ext cx="2145009" cy="787737"/>
            </a:xfrm>
            <a:prstGeom prst="roundRect">
              <a:avLst/>
            </a:prstGeom>
            <a:ln>
              <a:solidFill>
                <a:srgbClr val="9BD4FF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723412" y="2952783"/>
              <a:ext cx="2490397" cy="707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>
                      <a:lumMod val="65000"/>
                    </a:schemeClr>
                  </a:solidFill>
                </a:rPr>
                <a:t>staging area </a:t>
              </a:r>
              <a:endParaRPr lang="en-US" sz="200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/>
              <a:r>
                <a:rPr lang="en-US" sz="2000" dirty="0" smtClean="0">
                  <a:solidFill>
                    <a:schemeClr val="bg1">
                      <a:lumMod val="65000"/>
                    </a:schemeClr>
                  </a:solidFill>
                </a:rPr>
                <a:t>( </a:t>
              </a:r>
              <a:r>
                <a:rPr lang="en-US" sz="2000" dirty="0">
                  <a:solidFill>
                    <a:schemeClr val="bg1">
                      <a:lumMod val="65000"/>
                    </a:schemeClr>
                  </a:solidFill>
                </a:rPr>
                <a:t>index )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339871" y="1650587"/>
            <a:ext cx="1333073" cy="511087"/>
            <a:chOff x="9204298" y="2902444"/>
            <a:chExt cx="2490397" cy="787737"/>
          </a:xfrm>
        </p:grpSpPr>
        <p:sp>
          <p:nvSpPr>
            <p:cNvPr id="11" name="Rounded Rectangle 10"/>
            <p:cNvSpPr/>
            <p:nvPr/>
          </p:nvSpPr>
          <p:spPr>
            <a:xfrm>
              <a:off x="9395171" y="2902444"/>
              <a:ext cx="2145009" cy="787737"/>
            </a:xfrm>
            <a:prstGeom prst="roundRect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204298" y="2916869"/>
              <a:ext cx="24903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e5678</a:t>
              </a:r>
              <a:endParaRPr lang="en-US" sz="2000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8101935" y="2347675"/>
            <a:ext cx="38597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Consolas" panose="020B0609020204030204" pitchFamily="49" charset="0"/>
              </a:rPr>
              <a:t>git</a:t>
            </a:r>
            <a:r>
              <a:rPr lang="en-US" sz="2400" dirty="0" smtClean="0">
                <a:latin typeface="Consolas" panose="020B0609020204030204" pitchFamily="49" charset="0"/>
              </a:rPr>
              <a:t> checkout c3456</a:t>
            </a:r>
          </a:p>
          <a:p>
            <a:pPr algn="ctr"/>
            <a:endParaRPr lang="en-US" sz="2400" dirty="0" smtClean="0">
              <a:latin typeface="Consolas" panose="020B0609020204030204" pitchFamily="49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338716" y="2338316"/>
            <a:ext cx="1333073" cy="511087"/>
            <a:chOff x="9204298" y="2902444"/>
            <a:chExt cx="2490397" cy="787737"/>
          </a:xfrm>
        </p:grpSpPr>
        <p:sp>
          <p:nvSpPr>
            <p:cNvPr id="22" name="Rounded Rectangle 21"/>
            <p:cNvSpPr/>
            <p:nvPr/>
          </p:nvSpPr>
          <p:spPr>
            <a:xfrm>
              <a:off x="9395171" y="2902444"/>
              <a:ext cx="2145009" cy="787737"/>
            </a:xfrm>
            <a:prstGeom prst="roundRect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204298" y="2916869"/>
              <a:ext cx="2490397" cy="616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d4567</a:t>
              </a:r>
              <a:endParaRPr lang="en-US" sz="20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339869" y="3033077"/>
            <a:ext cx="1333073" cy="511087"/>
            <a:chOff x="9204298" y="2902444"/>
            <a:chExt cx="2490397" cy="787737"/>
          </a:xfrm>
        </p:grpSpPr>
        <p:sp>
          <p:nvSpPr>
            <p:cNvPr id="25" name="Rounded Rectangle 24"/>
            <p:cNvSpPr/>
            <p:nvPr/>
          </p:nvSpPr>
          <p:spPr>
            <a:xfrm>
              <a:off x="9395171" y="2902444"/>
              <a:ext cx="2145009" cy="787737"/>
            </a:xfrm>
            <a:prstGeom prst="roundRect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204298" y="2916869"/>
              <a:ext cx="2490397" cy="616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c3456</a:t>
              </a:r>
              <a:endParaRPr lang="en-US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339873" y="3729755"/>
            <a:ext cx="1333073" cy="511087"/>
            <a:chOff x="9204298" y="2902444"/>
            <a:chExt cx="2490397" cy="787737"/>
          </a:xfrm>
        </p:grpSpPr>
        <p:sp>
          <p:nvSpPr>
            <p:cNvPr id="29" name="Rounded Rectangle 28"/>
            <p:cNvSpPr/>
            <p:nvPr/>
          </p:nvSpPr>
          <p:spPr>
            <a:xfrm>
              <a:off x="9395171" y="2902444"/>
              <a:ext cx="2145009" cy="787737"/>
            </a:xfrm>
            <a:prstGeom prst="roundRect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204298" y="2916869"/>
              <a:ext cx="2490397" cy="616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b2345</a:t>
              </a:r>
              <a:endParaRPr lang="en-US" sz="20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339871" y="4404669"/>
            <a:ext cx="1333073" cy="511087"/>
            <a:chOff x="9204298" y="2902444"/>
            <a:chExt cx="2490397" cy="787737"/>
          </a:xfrm>
        </p:grpSpPr>
        <p:sp>
          <p:nvSpPr>
            <p:cNvPr id="34" name="Rounded Rectangle 33"/>
            <p:cNvSpPr/>
            <p:nvPr/>
          </p:nvSpPr>
          <p:spPr>
            <a:xfrm>
              <a:off x="9395171" y="2902444"/>
              <a:ext cx="2145009" cy="787737"/>
            </a:xfrm>
            <a:prstGeom prst="roundRect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204298" y="2916869"/>
              <a:ext cx="2490397" cy="616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a1234</a:t>
              </a:r>
              <a:endParaRPr lang="en-US" sz="2000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159830" y="5203371"/>
            <a:ext cx="2090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master branch</a:t>
            </a:r>
            <a:endParaRPr lang="en-US" sz="20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6857998" y="1733581"/>
            <a:ext cx="1001489" cy="400110"/>
            <a:chOff x="8305797" y="1733581"/>
            <a:chExt cx="1001489" cy="400110"/>
          </a:xfrm>
        </p:grpSpPr>
        <p:sp>
          <p:nvSpPr>
            <p:cNvPr id="12" name="Pentagon 11"/>
            <p:cNvSpPr/>
            <p:nvPr/>
          </p:nvSpPr>
          <p:spPr>
            <a:xfrm rot="10800000">
              <a:off x="8305797" y="1766238"/>
              <a:ext cx="979714" cy="341005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382000" y="1733581"/>
              <a:ext cx="9252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bg1">
                      <a:lumMod val="65000"/>
                    </a:schemeClr>
                  </a:solidFill>
                </a:rPr>
                <a:t>Head</a:t>
              </a:r>
              <a:endParaRPr lang="en-US" sz="2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868885" y="3083411"/>
            <a:ext cx="1001489" cy="400110"/>
            <a:chOff x="8305797" y="1733581"/>
            <a:chExt cx="1001489" cy="400110"/>
          </a:xfrm>
        </p:grpSpPr>
        <p:sp>
          <p:nvSpPr>
            <p:cNvPr id="39" name="Pentagon 38"/>
            <p:cNvSpPr/>
            <p:nvPr/>
          </p:nvSpPr>
          <p:spPr>
            <a:xfrm rot="10800000">
              <a:off x="8305797" y="1766238"/>
              <a:ext cx="979714" cy="341005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382000" y="1733581"/>
              <a:ext cx="9252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Head</a:t>
              </a:r>
              <a:endParaRPr lang="en-US" sz="2000" dirty="0"/>
            </a:p>
          </p:txBody>
        </p:sp>
      </p:grpSp>
      <p:sp>
        <p:nvSpPr>
          <p:cNvPr id="19" name="Arc 18"/>
          <p:cNvSpPr/>
          <p:nvPr/>
        </p:nvSpPr>
        <p:spPr>
          <a:xfrm rot="2459851">
            <a:off x="6389146" y="1739763"/>
            <a:ext cx="1883227" cy="1870409"/>
          </a:xfrm>
          <a:prstGeom prst="arc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418814" y="2902447"/>
            <a:ext cx="2145009" cy="787737"/>
            <a:chOff x="397043" y="2902450"/>
            <a:chExt cx="2145009" cy="787737"/>
          </a:xfrm>
        </p:grpSpPr>
        <p:sp>
          <p:nvSpPr>
            <p:cNvPr id="44" name="Rounded Rectangle 43"/>
            <p:cNvSpPr/>
            <p:nvPr/>
          </p:nvSpPr>
          <p:spPr>
            <a:xfrm>
              <a:off x="397043" y="2902450"/>
              <a:ext cx="2145009" cy="78773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97047" y="2940753"/>
              <a:ext cx="2126828" cy="707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working space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709549" y="2902445"/>
            <a:ext cx="2490397" cy="787737"/>
            <a:chOff x="4723412" y="2902448"/>
            <a:chExt cx="2490397" cy="787737"/>
          </a:xfrm>
        </p:grpSpPr>
        <p:sp>
          <p:nvSpPr>
            <p:cNvPr id="47" name="Rounded Rectangle 46"/>
            <p:cNvSpPr/>
            <p:nvPr/>
          </p:nvSpPr>
          <p:spPr>
            <a:xfrm>
              <a:off x="4905204" y="2902448"/>
              <a:ext cx="2145009" cy="787737"/>
            </a:xfrm>
            <a:prstGeom prst="round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723412" y="2952783"/>
              <a:ext cx="2490397" cy="707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staging area </a:t>
              </a:r>
              <a:endParaRPr lang="en-US" sz="2000" dirty="0" smtClean="0"/>
            </a:p>
            <a:p>
              <a:pPr algn="ctr"/>
              <a:r>
                <a:rPr lang="en-US" sz="2000" dirty="0" smtClean="0"/>
                <a:t>( </a:t>
              </a:r>
              <a:r>
                <a:rPr lang="en-US" sz="2000" dirty="0"/>
                <a:t>index 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557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>
            <a:spLocks noGrp="1"/>
          </p:cNvSpPr>
          <p:nvPr>
            <p:ph type="title"/>
          </p:nvPr>
        </p:nvSpPr>
        <p:spPr>
          <a:xfrm>
            <a:off x="1981200" y="152400"/>
            <a:ext cx="8229600" cy="1143000"/>
          </a:xfrm>
          <a:prstGeom prst="rect">
            <a:avLst/>
          </a:prstGeom>
        </p:spPr>
        <p:txBody>
          <a:bodyPr spcFirstLastPara="1" wrap="square" lIns="0" tIns="45700" rIns="0" bIns="45700" anchor="ctr" anchorCtr="0">
            <a:noAutofit/>
          </a:bodyPr>
          <a:lstStyle/>
          <a:p>
            <a:r>
              <a:rPr lang="en-US" dirty="0" smtClean="0"/>
              <a:t>Travelling in time</a:t>
            </a:r>
            <a:endParaRPr dirty="0"/>
          </a:p>
        </p:txBody>
      </p:sp>
      <p:sp>
        <p:nvSpPr>
          <p:cNvPr id="164" name="Google Shape;164;p20"/>
          <p:cNvSpPr txBox="1">
            <a:spLocks noGrp="1"/>
          </p:cNvSpPr>
          <p:nvPr>
            <p:ph type="sldNum" idx="12"/>
          </p:nvPr>
        </p:nvSpPr>
        <p:spPr>
          <a:xfrm>
            <a:off x="8382000" y="6492875"/>
            <a:ext cx="2133600" cy="36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23</a:t>
            </a:fld>
            <a:endParaRPr dirty="0"/>
          </a:p>
        </p:txBody>
      </p:sp>
      <p:grpSp>
        <p:nvGrpSpPr>
          <p:cNvPr id="3" name="Group 2"/>
          <p:cNvGrpSpPr/>
          <p:nvPr/>
        </p:nvGrpSpPr>
        <p:grpSpPr>
          <a:xfrm>
            <a:off x="5339871" y="1650587"/>
            <a:ext cx="1333073" cy="511087"/>
            <a:chOff x="9204298" y="2902444"/>
            <a:chExt cx="2490397" cy="787737"/>
          </a:xfrm>
        </p:grpSpPr>
        <p:sp>
          <p:nvSpPr>
            <p:cNvPr id="11" name="Rounded Rectangle 10"/>
            <p:cNvSpPr/>
            <p:nvPr/>
          </p:nvSpPr>
          <p:spPr>
            <a:xfrm>
              <a:off x="9395171" y="2902444"/>
              <a:ext cx="2145009" cy="787737"/>
            </a:xfrm>
            <a:prstGeom prst="roundRect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204298" y="2916869"/>
              <a:ext cx="24903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e5678</a:t>
              </a:r>
              <a:endParaRPr lang="en-US" sz="2000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8101935" y="2347675"/>
            <a:ext cx="38597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Consolas" panose="020B0609020204030204" pitchFamily="49" charset="0"/>
              </a:rPr>
              <a:t>git</a:t>
            </a:r>
            <a:r>
              <a:rPr lang="en-US" sz="2400" dirty="0" smtClean="0">
                <a:latin typeface="Consolas" panose="020B0609020204030204" pitchFamily="49" charset="0"/>
              </a:rPr>
              <a:t> checkout master</a:t>
            </a:r>
          </a:p>
          <a:p>
            <a:pPr algn="ctr"/>
            <a:endParaRPr lang="en-US" sz="2400" dirty="0" smtClean="0">
              <a:latin typeface="Consolas" panose="020B0609020204030204" pitchFamily="49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338716" y="2338316"/>
            <a:ext cx="1333073" cy="511087"/>
            <a:chOff x="9204298" y="2902444"/>
            <a:chExt cx="2490397" cy="787737"/>
          </a:xfrm>
        </p:grpSpPr>
        <p:sp>
          <p:nvSpPr>
            <p:cNvPr id="22" name="Rounded Rectangle 21"/>
            <p:cNvSpPr/>
            <p:nvPr/>
          </p:nvSpPr>
          <p:spPr>
            <a:xfrm>
              <a:off x="9395171" y="2902444"/>
              <a:ext cx="2145009" cy="787737"/>
            </a:xfrm>
            <a:prstGeom prst="roundRect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204298" y="2916869"/>
              <a:ext cx="2490397" cy="616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d4567</a:t>
              </a:r>
              <a:endParaRPr lang="en-US" sz="20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339869" y="3033077"/>
            <a:ext cx="1333073" cy="511087"/>
            <a:chOff x="9204298" y="2902444"/>
            <a:chExt cx="2490397" cy="787737"/>
          </a:xfrm>
        </p:grpSpPr>
        <p:sp>
          <p:nvSpPr>
            <p:cNvPr id="25" name="Rounded Rectangle 24"/>
            <p:cNvSpPr/>
            <p:nvPr/>
          </p:nvSpPr>
          <p:spPr>
            <a:xfrm>
              <a:off x="9395171" y="2902444"/>
              <a:ext cx="2145009" cy="787737"/>
            </a:xfrm>
            <a:prstGeom prst="roundRect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204298" y="2916869"/>
              <a:ext cx="2490397" cy="616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c3456</a:t>
              </a:r>
              <a:endParaRPr lang="en-US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339873" y="3729755"/>
            <a:ext cx="1333073" cy="511087"/>
            <a:chOff x="9204298" y="2902444"/>
            <a:chExt cx="2490397" cy="787737"/>
          </a:xfrm>
        </p:grpSpPr>
        <p:sp>
          <p:nvSpPr>
            <p:cNvPr id="29" name="Rounded Rectangle 28"/>
            <p:cNvSpPr/>
            <p:nvPr/>
          </p:nvSpPr>
          <p:spPr>
            <a:xfrm>
              <a:off x="9395171" y="2902444"/>
              <a:ext cx="2145009" cy="787737"/>
            </a:xfrm>
            <a:prstGeom prst="roundRect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204298" y="2916869"/>
              <a:ext cx="2490397" cy="616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b2345</a:t>
              </a:r>
              <a:endParaRPr lang="en-US" sz="20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339871" y="4404669"/>
            <a:ext cx="1333073" cy="511087"/>
            <a:chOff x="9204298" y="2902444"/>
            <a:chExt cx="2490397" cy="787737"/>
          </a:xfrm>
        </p:grpSpPr>
        <p:sp>
          <p:nvSpPr>
            <p:cNvPr id="34" name="Rounded Rectangle 33"/>
            <p:cNvSpPr/>
            <p:nvPr/>
          </p:nvSpPr>
          <p:spPr>
            <a:xfrm>
              <a:off x="9395171" y="2902444"/>
              <a:ext cx="2145009" cy="787737"/>
            </a:xfrm>
            <a:prstGeom prst="roundRect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204298" y="2916869"/>
              <a:ext cx="2490397" cy="616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a1234</a:t>
              </a:r>
              <a:endParaRPr lang="en-US" sz="2000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159830" y="5203371"/>
            <a:ext cx="2090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master branch</a:t>
            </a:r>
            <a:endParaRPr lang="en-US" sz="20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6857998" y="3105183"/>
            <a:ext cx="1001489" cy="400110"/>
            <a:chOff x="8305797" y="1733581"/>
            <a:chExt cx="1001489" cy="400110"/>
          </a:xfrm>
        </p:grpSpPr>
        <p:sp>
          <p:nvSpPr>
            <p:cNvPr id="12" name="Pentagon 11"/>
            <p:cNvSpPr/>
            <p:nvPr/>
          </p:nvSpPr>
          <p:spPr>
            <a:xfrm rot="10800000">
              <a:off x="8305797" y="1766238"/>
              <a:ext cx="979714" cy="341005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382000" y="1733581"/>
              <a:ext cx="9252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bg1">
                      <a:lumMod val="65000"/>
                    </a:schemeClr>
                  </a:solidFill>
                </a:rPr>
                <a:t>Head</a:t>
              </a:r>
              <a:endParaRPr lang="en-US" sz="2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868885" y="1722699"/>
            <a:ext cx="1001489" cy="400110"/>
            <a:chOff x="8305797" y="1733581"/>
            <a:chExt cx="1001489" cy="400110"/>
          </a:xfrm>
        </p:grpSpPr>
        <p:sp>
          <p:nvSpPr>
            <p:cNvPr id="39" name="Pentagon 38"/>
            <p:cNvSpPr/>
            <p:nvPr/>
          </p:nvSpPr>
          <p:spPr>
            <a:xfrm rot="10800000">
              <a:off x="8305797" y="1766238"/>
              <a:ext cx="979714" cy="341005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382000" y="1733581"/>
              <a:ext cx="9252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Head</a:t>
              </a:r>
              <a:endParaRPr lang="en-US" sz="2000" dirty="0"/>
            </a:p>
          </p:txBody>
        </p:sp>
      </p:grpSp>
      <p:sp>
        <p:nvSpPr>
          <p:cNvPr id="19" name="Arc 18"/>
          <p:cNvSpPr/>
          <p:nvPr/>
        </p:nvSpPr>
        <p:spPr>
          <a:xfrm rot="2459851">
            <a:off x="6389146" y="1739763"/>
            <a:ext cx="1883227" cy="1870409"/>
          </a:xfrm>
          <a:prstGeom prst="arc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prstDash val="lg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418814" y="1563504"/>
            <a:ext cx="2145009" cy="787737"/>
            <a:chOff x="397043" y="2902450"/>
            <a:chExt cx="2145009" cy="787737"/>
          </a:xfrm>
        </p:grpSpPr>
        <p:sp>
          <p:nvSpPr>
            <p:cNvPr id="44" name="Rounded Rectangle 43"/>
            <p:cNvSpPr/>
            <p:nvPr/>
          </p:nvSpPr>
          <p:spPr>
            <a:xfrm>
              <a:off x="397043" y="2902450"/>
              <a:ext cx="2145009" cy="78773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97047" y="2940753"/>
              <a:ext cx="2126828" cy="707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working space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709549" y="1563502"/>
            <a:ext cx="2490397" cy="787737"/>
            <a:chOff x="4723412" y="2902448"/>
            <a:chExt cx="2490397" cy="787737"/>
          </a:xfrm>
        </p:grpSpPr>
        <p:sp>
          <p:nvSpPr>
            <p:cNvPr id="47" name="Rounded Rectangle 46"/>
            <p:cNvSpPr/>
            <p:nvPr/>
          </p:nvSpPr>
          <p:spPr>
            <a:xfrm>
              <a:off x="4905204" y="2902448"/>
              <a:ext cx="2145009" cy="787737"/>
            </a:xfrm>
            <a:prstGeom prst="round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723412" y="2952783"/>
              <a:ext cx="2490397" cy="707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staging area </a:t>
              </a:r>
              <a:endParaRPr lang="en-US" sz="2000" dirty="0" smtClean="0"/>
            </a:p>
            <a:p>
              <a:pPr algn="ctr"/>
              <a:r>
                <a:rPr lang="en-US" sz="2000" dirty="0" smtClean="0"/>
                <a:t>( </a:t>
              </a:r>
              <a:r>
                <a:rPr lang="en-US" sz="2000" dirty="0"/>
                <a:t>index 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806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>
            <a:spLocks noGrp="1"/>
          </p:cNvSpPr>
          <p:nvPr>
            <p:ph type="title"/>
          </p:nvPr>
        </p:nvSpPr>
        <p:spPr>
          <a:xfrm>
            <a:off x="1981200" y="152400"/>
            <a:ext cx="8229600" cy="1143000"/>
          </a:xfrm>
          <a:prstGeom prst="rect">
            <a:avLst/>
          </a:prstGeom>
        </p:spPr>
        <p:txBody>
          <a:bodyPr spcFirstLastPara="1" wrap="square" lIns="0" tIns="45700" rIns="0" bIns="45700" anchor="ctr" anchorCtr="0">
            <a:noAutofit/>
          </a:bodyPr>
          <a:lstStyle/>
          <a:p>
            <a:r>
              <a:rPr lang="en-US" dirty="0" smtClean="0"/>
              <a:t>Remote repository</a:t>
            </a:r>
            <a:endParaRPr dirty="0"/>
          </a:p>
        </p:txBody>
      </p:sp>
      <p:sp>
        <p:nvSpPr>
          <p:cNvPr id="164" name="Google Shape;164;p20"/>
          <p:cNvSpPr txBox="1">
            <a:spLocks noGrp="1"/>
          </p:cNvSpPr>
          <p:nvPr>
            <p:ph type="sldNum" idx="12"/>
          </p:nvPr>
        </p:nvSpPr>
        <p:spPr>
          <a:xfrm>
            <a:off x="8382000" y="6492875"/>
            <a:ext cx="2133600" cy="36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24</a:t>
            </a:fld>
            <a:endParaRPr dirty="0"/>
          </a:p>
        </p:txBody>
      </p:sp>
      <p:sp>
        <p:nvSpPr>
          <p:cNvPr id="36" name="TextBox 35"/>
          <p:cNvSpPr txBox="1"/>
          <p:nvPr/>
        </p:nvSpPr>
        <p:spPr>
          <a:xfrm>
            <a:off x="500742" y="2256521"/>
            <a:ext cx="1124494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To publish repository to a GitHub (or other place):</a:t>
            </a:r>
          </a:p>
          <a:p>
            <a:endParaRPr lang="en-US" sz="2400" i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Create a repository in GitHub</a:t>
            </a:r>
            <a:endParaRPr lang="en-US" sz="2400" dirty="0">
              <a:solidFill>
                <a:schemeClr val="tx1"/>
              </a:solidFill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endParaRPr lang="en-US" sz="2400" i="1" dirty="0" smtClean="0">
              <a:solidFill>
                <a:schemeClr val="tx1"/>
              </a:solidFill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In your working directory run:</a:t>
            </a:r>
          </a:p>
          <a:p>
            <a:endParaRPr lang="en-US" sz="2400" dirty="0" smtClean="0">
              <a:solidFill>
                <a:schemeClr val="tx1"/>
              </a:solidFill>
              <a:latin typeface="+mn-lt"/>
            </a:endParaRPr>
          </a:p>
          <a:p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git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remote add origin https://github.com/katgit/image_prep.git</a:t>
            </a:r>
          </a:p>
          <a:p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git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push -u origin master</a:t>
            </a:r>
          </a:p>
          <a:p>
            <a:endParaRPr lang="en-US" sz="24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US" sz="24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13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>
            <a:spLocks noGrp="1"/>
          </p:cNvSpPr>
          <p:nvPr>
            <p:ph type="title"/>
          </p:nvPr>
        </p:nvSpPr>
        <p:spPr>
          <a:xfrm>
            <a:off x="1981200" y="152400"/>
            <a:ext cx="8229600" cy="1143000"/>
          </a:xfrm>
          <a:prstGeom prst="rect">
            <a:avLst/>
          </a:prstGeom>
        </p:spPr>
        <p:txBody>
          <a:bodyPr spcFirstLastPara="1" wrap="square" lIns="0" tIns="45700" rIns="0" bIns="45700" anchor="ctr" anchorCtr="0">
            <a:noAutofit/>
          </a:bodyPr>
          <a:lstStyle/>
          <a:p>
            <a:r>
              <a:rPr lang="en-US" dirty="0" smtClean="0"/>
              <a:t>Collaboration</a:t>
            </a:r>
            <a:endParaRPr dirty="0"/>
          </a:p>
        </p:txBody>
      </p:sp>
      <p:sp>
        <p:nvSpPr>
          <p:cNvPr id="164" name="Google Shape;164;p20"/>
          <p:cNvSpPr txBox="1">
            <a:spLocks noGrp="1"/>
          </p:cNvSpPr>
          <p:nvPr>
            <p:ph type="sldNum" idx="12"/>
          </p:nvPr>
        </p:nvSpPr>
        <p:spPr>
          <a:xfrm>
            <a:off x="8382000" y="6492875"/>
            <a:ext cx="2133600" cy="36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25</a:t>
            </a:fld>
            <a:endParaRPr dirty="0"/>
          </a:p>
        </p:txBody>
      </p:sp>
      <p:sp>
        <p:nvSpPr>
          <p:cNvPr id="36" name="TextBox 35"/>
          <p:cNvSpPr txBox="1"/>
          <p:nvPr/>
        </p:nvSpPr>
        <p:spPr>
          <a:xfrm>
            <a:off x="473528" y="1461054"/>
            <a:ext cx="112449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+mn-lt"/>
              </a:rPr>
              <a:t>To practice collaboration we will create remote repositories on the SCC and will practice updating them</a:t>
            </a:r>
          </a:p>
          <a:p>
            <a:endParaRPr lang="en-US" sz="24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+mn-lt"/>
              </a:rPr>
              <a:t>collaborator #1 creates 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a "bare" repository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:</a:t>
            </a:r>
            <a:endParaRPr lang="en-US" sz="2400" dirty="0">
              <a:solidFill>
                <a:schemeClr val="tx1"/>
              </a:solidFill>
              <a:latin typeface="+mn-lt"/>
            </a:endParaRPr>
          </a:p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cd /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projectnb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scv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/GIT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git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init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--bare --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shared </a:t>
            </a:r>
            <a:r>
              <a:rPr lang="en-US" sz="2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.git</a:t>
            </a: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+mn-lt"/>
              </a:rPr>
              <a:t>Then collaborator #1 clones it in another directory </a:t>
            </a:r>
          </a:p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cd /to/my/own/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dir</a:t>
            </a: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git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clone /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projectnb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scv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/GIT/</a:t>
            </a:r>
            <a:r>
              <a:rPr lang="en-US" sz="2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.git</a:t>
            </a: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cd </a:t>
            </a:r>
            <a:r>
              <a:rPr lang="en-US" sz="2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name</a:t>
            </a:r>
            <a:endParaRPr lang="en-US" sz="2400" b="1" i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18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>
            <a:spLocks noGrp="1"/>
          </p:cNvSpPr>
          <p:nvPr>
            <p:ph type="title"/>
          </p:nvPr>
        </p:nvSpPr>
        <p:spPr>
          <a:xfrm>
            <a:off x="1981200" y="152400"/>
            <a:ext cx="8229600" cy="1143000"/>
          </a:xfrm>
          <a:prstGeom prst="rect">
            <a:avLst/>
          </a:prstGeom>
        </p:spPr>
        <p:txBody>
          <a:bodyPr spcFirstLastPara="1" wrap="square" lIns="0" tIns="45700" rIns="0" bIns="45700" anchor="ctr" anchorCtr="0">
            <a:noAutofit/>
          </a:bodyPr>
          <a:lstStyle/>
          <a:p>
            <a:r>
              <a:rPr lang="en-US" dirty="0" smtClean="0"/>
              <a:t>Collaboration</a:t>
            </a:r>
            <a:endParaRPr dirty="0"/>
          </a:p>
        </p:txBody>
      </p:sp>
      <p:sp>
        <p:nvSpPr>
          <p:cNvPr id="164" name="Google Shape;164;p20"/>
          <p:cNvSpPr txBox="1">
            <a:spLocks noGrp="1"/>
          </p:cNvSpPr>
          <p:nvPr>
            <p:ph type="sldNum" idx="12"/>
          </p:nvPr>
        </p:nvSpPr>
        <p:spPr>
          <a:xfrm>
            <a:off x="8382000" y="6492875"/>
            <a:ext cx="2133600" cy="36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26</a:t>
            </a:fld>
            <a:endParaRPr dirty="0"/>
          </a:p>
        </p:txBody>
      </p:sp>
      <p:sp>
        <p:nvSpPr>
          <p:cNvPr id="36" name="TextBox 35"/>
          <p:cNvSpPr txBox="1"/>
          <p:nvPr/>
        </p:nvSpPr>
        <p:spPr>
          <a:xfrm>
            <a:off x="473528" y="1295400"/>
            <a:ext cx="11244943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+mn-lt"/>
              </a:rPr>
              <a:t>collaborator # 1 in his directory creates a text file README and add a few lines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emacs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-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nw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README</a:t>
            </a:r>
          </a:p>
          <a:p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git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add README </a:t>
            </a:r>
          </a:p>
          <a:p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git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commit -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m"add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README file"</a:t>
            </a:r>
          </a:p>
          <a:p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git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push origin master </a:t>
            </a:r>
          </a:p>
          <a:p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+mn-lt"/>
              </a:rPr>
              <a:t>collaborator # 2 clones this repository</a:t>
            </a: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cd /to/my/own/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dir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git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clone /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projectnb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scv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/GIT/</a:t>
            </a:r>
            <a:r>
              <a:rPr lang="en-US" sz="24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.git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cd </a:t>
            </a:r>
            <a:r>
              <a:rPr lang="en-US" sz="24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name</a:t>
            </a:r>
          </a:p>
          <a:p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sz="24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13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>
            <a:spLocks noGrp="1"/>
          </p:cNvSpPr>
          <p:nvPr>
            <p:ph type="title"/>
          </p:nvPr>
        </p:nvSpPr>
        <p:spPr>
          <a:xfrm>
            <a:off x="1981200" y="152400"/>
            <a:ext cx="8229600" cy="1143000"/>
          </a:xfrm>
          <a:prstGeom prst="rect">
            <a:avLst/>
          </a:prstGeom>
        </p:spPr>
        <p:txBody>
          <a:bodyPr spcFirstLastPara="1" wrap="square" lIns="0" tIns="45700" rIns="0" bIns="45700" anchor="ctr" anchorCtr="0">
            <a:noAutofit/>
          </a:bodyPr>
          <a:lstStyle/>
          <a:p>
            <a:r>
              <a:rPr lang="en-US" dirty="0" smtClean="0"/>
              <a:t>Collaboration</a:t>
            </a:r>
            <a:endParaRPr dirty="0"/>
          </a:p>
        </p:txBody>
      </p:sp>
      <p:sp>
        <p:nvSpPr>
          <p:cNvPr id="164" name="Google Shape;164;p20"/>
          <p:cNvSpPr txBox="1">
            <a:spLocks noGrp="1"/>
          </p:cNvSpPr>
          <p:nvPr>
            <p:ph type="sldNum" idx="12"/>
          </p:nvPr>
        </p:nvSpPr>
        <p:spPr>
          <a:xfrm>
            <a:off x="8382000" y="6492875"/>
            <a:ext cx="2133600" cy="36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27</a:t>
            </a:fld>
            <a:endParaRPr dirty="0"/>
          </a:p>
        </p:txBody>
      </p:sp>
      <p:sp>
        <p:nvSpPr>
          <p:cNvPr id="36" name="TextBox 35"/>
          <p:cNvSpPr txBox="1"/>
          <p:nvPr/>
        </p:nvSpPr>
        <p:spPr>
          <a:xfrm>
            <a:off x="473528" y="1295400"/>
            <a:ext cx="1124494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+mn-lt"/>
              </a:rPr>
              <a:t>Both create 1 file with a different name (file1 and file2) and then add them to repo</a:t>
            </a:r>
          </a:p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touch file1</a:t>
            </a:r>
          </a:p>
          <a:p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git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add file1 </a:t>
            </a:r>
          </a:p>
          <a:p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git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commit -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m"add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file1"</a:t>
            </a:r>
          </a:p>
          <a:p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Each tries to execute the following command</a:t>
            </a: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git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push origin master </a:t>
            </a:r>
          </a:p>
          <a:p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One will succeed the other one will fail.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! [rejected]        master -&gt; master (fetch first)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error: failed to push some refs to '/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projectnb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/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scv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/GIT/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ka.git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/'</a:t>
            </a:r>
          </a:p>
          <a:p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sz="24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01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>
            <a:spLocks noGrp="1"/>
          </p:cNvSpPr>
          <p:nvPr>
            <p:ph type="title"/>
          </p:nvPr>
        </p:nvSpPr>
        <p:spPr>
          <a:xfrm>
            <a:off x="1981200" y="152400"/>
            <a:ext cx="8229600" cy="1143000"/>
          </a:xfrm>
          <a:prstGeom prst="rect">
            <a:avLst/>
          </a:prstGeom>
        </p:spPr>
        <p:txBody>
          <a:bodyPr spcFirstLastPara="1" wrap="square" lIns="0" tIns="45700" rIns="0" bIns="45700" anchor="ctr" anchorCtr="0">
            <a:noAutofit/>
          </a:bodyPr>
          <a:lstStyle/>
          <a:p>
            <a:r>
              <a:rPr lang="en-US" dirty="0" smtClean="0"/>
              <a:t>Collaboration</a:t>
            </a:r>
            <a:endParaRPr dirty="0"/>
          </a:p>
        </p:txBody>
      </p:sp>
      <p:sp>
        <p:nvSpPr>
          <p:cNvPr id="164" name="Google Shape;164;p20"/>
          <p:cNvSpPr txBox="1">
            <a:spLocks noGrp="1"/>
          </p:cNvSpPr>
          <p:nvPr>
            <p:ph type="sldNum" idx="12"/>
          </p:nvPr>
        </p:nvSpPr>
        <p:spPr>
          <a:xfrm>
            <a:off x="8382000" y="6492875"/>
            <a:ext cx="2133600" cy="36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28</a:t>
            </a:fld>
            <a:endParaRPr dirty="0"/>
          </a:p>
        </p:txBody>
      </p:sp>
      <p:sp>
        <p:nvSpPr>
          <p:cNvPr id="36" name="TextBox 35"/>
          <p:cNvSpPr txBox="1"/>
          <p:nvPr/>
        </p:nvSpPr>
        <p:spPr>
          <a:xfrm>
            <a:off x="473528" y="1295400"/>
            <a:ext cx="1124494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+mn-lt"/>
              </a:rPr>
              <a:t>The collaborator who had an error runs: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git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pull origin master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</a:rPr>
              <a:t>within the editor edits merge commit message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git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push origin master</a:t>
            </a:r>
          </a:p>
          <a:p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The other collaborator pulls new changes:</a:t>
            </a: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git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pull origin master</a:t>
            </a:r>
          </a:p>
          <a:p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sz="24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77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>
            <a:spLocks noGrp="1"/>
          </p:cNvSpPr>
          <p:nvPr>
            <p:ph type="title"/>
          </p:nvPr>
        </p:nvSpPr>
        <p:spPr>
          <a:xfrm>
            <a:off x="1981200" y="152400"/>
            <a:ext cx="8229600" cy="1143000"/>
          </a:xfrm>
          <a:prstGeom prst="rect">
            <a:avLst/>
          </a:prstGeom>
        </p:spPr>
        <p:txBody>
          <a:bodyPr spcFirstLastPara="1" wrap="square" lIns="0" tIns="45700" rIns="0" bIns="45700" anchor="ctr" anchorCtr="0">
            <a:noAutofit/>
          </a:bodyPr>
          <a:lstStyle/>
          <a:p>
            <a:r>
              <a:rPr lang="en-US" dirty="0" smtClean="0"/>
              <a:t>Collaboration</a:t>
            </a:r>
            <a:endParaRPr dirty="0"/>
          </a:p>
        </p:txBody>
      </p:sp>
      <p:sp>
        <p:nvSpPr>
          <p:cNvPr id="164" name="Google Shape;164;p20"/>
          <p:cNvSpPr txBox="1">
            <a:spLocks noGrp="1"/>
          </p:cNvSpPr>
          <p:nvPr>
            <p:ph type="sldNum" idx="12"/>
          </p:nvPr>
        </p:nvSpPr>
        <p:spPr>
          <a:xfrm>
            <a:off x="8382000" y="6492875"/>
            <a:ext cx="2133600" cy="36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29</a:t>
            </a:fld>
            <a:endParaRPr dirty="0"/>
          </a:p>
        </p:txBody>
      </p:sp>
      <p:sp>
        <p:nvSpPr>
          <p:cNvPr id="36" name="TextBox 35"/>
          <p:cNvSpPr txBox="1"/>
          <p:nvPr/>
        </p:nvSpPr>
        <p:spPr>
          <a:xfrm>
            <a:off x="473528" y="1295400"/>
            <a:ext cx="1124494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+mn-lt"/>
              </a:rPr>
              <a:t>Both edit the same README file</a:t>
            </a:r>
          </a:p>
          <a:p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nano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README</a:t>
            </a:r>
          </a:p>
          <a:p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git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add README </a:t>
            </a:r>
          </a:p>
          <a:p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git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commit -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m"Katia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fixed README"</a:t>
            </a:r>
          </a:p>
          <a:p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Each tries to execute the following command</a:t>
            </a: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git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push origin master </a:t>
            </a:r>
          </a:p>
          <a:p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One will succeed the other one will fail.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! [rejected]        master -&gt; master (fetch first)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error: failed to push some refs to '/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projectnb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/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scv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/GIT/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ka.git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/'</a:t>
            </a:r>
          </a:p>
          <a:p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sz="24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00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>
            <a:spLocks noGrp="1"/>
          </p:cNvSpPr>
          <p:nvPr>
            <p:ph type="title"/>
          </p:nvPr>
        </p:nvSpPr>
        <p:spPr>
          <a:xfrm>
            <a:off x="1981200" y="152400"/>
            <a:ext cx="8229600" cy="1143000"/>
          </a:xfrm>
          <a:prstGeom prst="rect">
            <a:avLst/>
          </a:prstGeom>
        </p:spPr>
        <p:txBody>
          <a:bodyPr spcFirstLastPara="1" wrap="square" lIns="0" tIns="45700" rIns="0" bIns="45700" anchor="ctr" anchorCtr="0">
            <a:noAutofit/>
          </a:bodyPr>
          <a:lstStyle/>
          <a:p>
            <a:r>
              <a:rPr lang="en-US" dirty="0" smtClean="0"/>
              <a:t>Big Picture</a:t>
            </a:r>
            <a:endParaRPr dirty="0"/>
          </a:p>
        </p:txBody>
      </p:sp>
      <p:sp>
        <p:nvSpPr>
          <p:cNvPr id="147" name="Google Shape;147;p18"/>
          <p:cNvSpPr txBox="1">
            <a:spLocks noGrp="1"/>
          </p:cNvSpPr>
          <p:nvPr>
            <p:ph type="sldNum" idx="12"/>
          </p:nvPr>
        </p:nvSpPr>
        <p:spPr>
          <a:xfrm>
            <a:off x="8382000" y="6492875"/>
            <a:ext cx="2133600" cy="36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3</a:t>
            </a:fld>
            <a:endParaRPr/>
          </a:p>
        </p:txBody>
      </p:sp>
      <p:grpSp>
        <p:nvGrpSpPr>
          <p:cNvPr id="37" name="Group 36"/>
          <p:cNvGrpSpPr/>
          <p:nvPr/>
        </p:nvGrpSpPr>
        <p:grpSpPr>
          <a:xfrm>
            <a:off x="1503947" y="1780675"/>
            <a:ext cx="8927432" cy="3982452"/>
            <a:chOff x="2931459" y="2079807"/>
            <a:chExt cx="5571563" cy="3263159"/>
          </a:xfrm>
        </p:grpSpPr>
        <p:sp>
          <p:nvSpPr>
            <p:cNvPr id="2" name="Rounded Rectangle 1"/>
            <p:cNvSpPr/>
            <p:nvPr/>
          </p:nvSpPr>
          <p:spPr>
            <a:xfrm>
              <a:off x="2931459" y="4034116"/>
              <a:ext cx="1057835" cy="64545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940425" y="2079807"/>
              <a:ext cx="1057835" cy="645459"/>
            </a:xfrm>
            <a:prstGeom prst="roundRect">
              <a:avLst/>
            </a:prstGeom>
            <a:ln w="19050">
              <a:solidFill>
                <a:srgbClr val="92D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154709" y="4034113"/>
              <a:ext cx="1057835" cy="645459"/>
            </a:xfrm>
            <a:prstGeom prst="round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368986" y="4034111"/>
              <a:ext cx="1057835" cy="645459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7360022" y="2088767"/>
              <a:ext cx="1057835" cy="645459"/>
            </a:xfrm>
            <a:prstGeom prst="roundRect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940425" y="2201738"/>
              <a:ext cx="1048869" cy="3278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stash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31462" y="4065501"/>
              <a:ext cx="1048869" cy="580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working space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65056" y="4075360"/>
              <a:ext cx="1228167" cy="580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staging area </a:t>
              </a:r>
              <a:endParaRPr lang="en-US" sz="2000" dirty="0" smtClean="0"/>
            </a:p>
            <a:p>
              <a:pPr algn="ctr"/>
              <a:r>
                <a:rPr lang="en-US" sz="2000" dirty="0" smtClean="0"/>
                <a:t>( </a:t>
              </a:r>
              <a:r>
                <a:rPr lang="en-US" sz="2000" dirty="0"/>
                <a:t>index 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274855" y="4045934"/>
              <a:ext cx="1228167" cy="580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local </a:t>
              </a:r>
              <a:endParaRPr lang="en-US" sz="2000" dirty="0" smtClean="0"/>
            </a:p>
            <a:p>
              <a:pPr algn="ctr"/>
              <a:r>
                <a:rPr lang="en-US" sz="2000" dirty="0" smtClean="0"/>
                <a:t>repository</a:t>
              </a:r>
              <a:endParaRPr lang="en-US" sz="2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74854" y="2100533"/>
              <a:ext cx="1228167" cy="580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remote </a:t>
              </a:r>
              <a:endParaRPr lang="en-US" sz="2000" dirty="0" smtClean="0"/>
            </a:p>
            <a:p>
              <a:pPr algn="ctr"/>
              <a:r>
                <a:rPr lang="en-US" sz="2000" dirty="0" smtClean="0"/>
                <a:t>repository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729318" y="2788021"/>
              <a:ext cx="0" cy="11654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3146610" y="2788021"/>
              <a:ext cx="2" cy="11654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4220135" y="4258231"/>
              <a:ext cx="708211" cy="16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6525186" y="4256600"/>
              <a:ext cx="708211" cy="16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8256495" y="2788020"/>
              <a:ext cx="0" cy="11654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>
              <a:off x="7548281" y="2805144"/>
              <a:ext cx="2" cy="11654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>
              <a:off x="4074461" y="2421295"/>
              <a:ext cx="3191426" cy="142456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4193803" y="4491314"/>
              <a:ext cx="725578" cy="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>
              <a:off x="6507818" y="4488453"/>
              <a:ext cx="725578" cy="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7888936" y="4760259"/>
              <a:ext cx="0" cy="582706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 flipV="1">
              <a:off x="3657600" y="5331563"/>
              <a:ext cx="4231336" cy="11403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3657600" y="4729308"/>
              <a:ext cx="0" cy="60225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>
            <a:spLocks noGrp="1"/>
          </p:cNvSpPr>
          <p:nvPr>
            <p:ph type="title"/>
          </p:nvPr>
        </p:nvSpPr>
        <p:spPr>
          <a:xfrm>
            <a:off x="1981200" y="152400"/>
            <a:ext cx="8229600" cy="1143000"/>
          </a:xfrm>
          <a:prstGeom prst="rect">
            <a:avLst/>
          </a:prstGeom>
        </p:spPr>
        <p:txBody>
          <a:bodyPr spcFirstLastPara="1" wrap="square" lIns="0" tIns="45700" rIns="0" bIns="45700" anchor="ctr" anchorCtr="0">
            <a:noAutofit/>
          </a:bodyPr>
          <a:lstStyle/>
          <a:p>
            <a:r>
              <a:rPr lang="en-US" dirty="0" smtClean="0"/>
              <a:t>Collaboration</a:t>
            </a:r>
            <a:endParaRPr dirty="0"/>
          </a:p>
        </p:txBody>
      </p:sp>
      <p:sp>
        <p:nvSpPr>
          <p:cNvPr id="164" name="Google Shape;164;p20"/>
          <p:cNvSpPr txBox="1">
            <a:spLocks noGrp="1"/>
          </p:cNvSpPr>
          <p:nvPr>
            <p:ph type="sldNum" idx="12"/>
          </p:nvPr>
        </p:nvSpPr>
        <p:spPr>
          <a:xfrm>
            <a:off x="8382000" y="6492875"/>
            <a:ext cx="2133600" cy="36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30</a:t>
            </a:fld>
            <a:endParaRPr dirty="0"/>
          </a:p>
        </p:txBody>
      </p:sp>
      <p:sp>
        <p:nvSpPr>
          <p:cNvPr id="36" name="TextBox 35"/>
          <p:cNvSpPr txBox="1"/>
          <p:nvPr/>
        </p:nvSpPr>
        <p:spPr>
          <a:xfrm>
            <a:off x="473528" y="1295400"/>
            <a:ext cx="112449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+mn-lt"/>
              </a:rPr>
              <a:t>The collaborator who had an error runs: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git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pull origin master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</a:rPr>
              <a:t>edit README file to remove conflict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git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add README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git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commit -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m"merged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conflict in README file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git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push origin master</a:t>
            </a:r>
          </a:p>
          <a:p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The other collaborator pulls new changes:</a:t>
            </a: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git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pull origin master</a:t>
            </a:r>
          </a:p>
          <a:p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sz="24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36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ctrTitle"/>
          </p:nvPr>
        </p:nvSpPr>
        <p:spPr>
          <a:xfrm>
            <a:off x="1702805" y="2730246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>
              <a:buSzPts val="5400"/>
            </a:pPr>
            <a:r>
              <a:rPr lang="en-US" sz="3600" dirty="0" smtClean="0"/>
              <a:t>The End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808458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>
            <a:spLocks noGrp="1"/>
          </p:cNvSpPr>
          <p:nvPr>
            <p:ph type="title"/>
          </p:nvPr>
        </p:nvSpPr>
        <p:spPr>
          <a:xfrm>
            <a:off x="1981200" y="152400"/>
            <a:ext cx="8229600" cy="1143000"/>
          </a:xfrm>
          <a:prstGeom prst="rect">
            <a:avLst/>
          </a:prstGeom>
        </p:spPr>
        <p:txBody>
          <a:bodyPr spcFirstLastPara="1" wrap="square" lIns="0" tIns="45700" rIns="0" bIns="45700" anchor="ctr" anchorCtr="0">
            <a:noAutofit/>
          </a:bodyPr>
          <a:lstStyle/>
          <a:p>
            <a:r>
              <a:rPr lang="en-US" dirty="0" smtClean="0"/>
              <a:t>Setting up </a:t>
            </a:r>
            <a:r>
              <a:rPr lang="en-US" dirty="0" err="1" smtClean="0"/>
              <a:t>git</a:t>
            </a:r>
            <a:r>
              <a:rPr lang="en-US" dirty="0" smtClean="0"/>
              <a:t>  (~/.</a:t>
            </a:r>
            <a:r>
              <a:rPr lang="en-US" dirty="0" err="1" smtClean="0"/>
              <a:t>gitconfig</a:t>
            </a:r>
            <a:r>
              <a:rPr lang="en-US" dirty="0" smtClean="0"/>
              <a:t>)</a:t>
            </a:r>
            <a:endParaRPr dirty="0"/>
          </a:p>
        </p:txBody>
      </p:sp>
      <p:sp>
        <p:nvSpPr>
          <p:cNvPr id="163" name="Google Shape;163;p20"/>
          <p:cNvSpPr txBox="1">
            <a:spLocks noGrp="1"/>
          </p:cNvSpPr>
          <p:nvPr>
            <p:ph type="body" idx="1"/>
          </p:nvPr>
        </p:nvSpPr>
        <p:spPr>
          <a:xfrm>
            <a:off x="481263" y="1371600"/>
            <a:ext cx="11189369" cy="475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module load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git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$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git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config</a:t>
            </a:r>
            <a:r>
              <a:rPr lang="en-US" sz="2400" dirty="0">
                <a:latin typeface="Consolas" panose="020B0609020204030204" pitchFamily="49" charset="0"/>
              </a:rPr>
              <a:t> --global user.name </a:t>
            </a:r>
            <a:r>
              <a:rPr lang="en-US" sz="2400" dirty="0" smtClean="0">
                <a:latin typeface="Consolas" panose="020B0609020204030204" pitchFamily="49" charset="0"/>
              </a:rPr>
              <a:t>"Katia Oleinik"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$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git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config</a:t>
            </a:r>
            <a:r>
              <a:rPr lang="en-US" sz="2400" dirty="0">
                <a:latin typeface="Consolas" panose="020B0609020204030204" pitchFamily="49" charset="0"/>
              </a:rPr>
              <a:t> --global </a:t>
            </a:r>
            <a:r>
              <a:rPr lang="en-US" sz="2400" dirty="0" err="1">
                <a:latin typeface="Consolas" panose="020B0609020204030204" pitchFamily="49" charset="0"/>
              </a:rPr>
              <a:t>user.email</a:t>
            </a:r>
            <a:r>
              <a:rPr lang="en-US" sz="2400" dirty="0">
                <a:latin typeface="Consolas" panose="020B0609020204030204" pitchFamily="49" charset="0"/>
              </a:rPr>
              <a:t> koleinik@bu.edu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$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git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config</a:t>
            </a:r>
            <a:r>
              <a:rPr lang="en-US" sz="2400" dirty="0">
                <a:latin typeface="Consolas" panose="020B0609020204030204" pitchFamily="49" charset="0"/>
              </a:rPr>
              <a:t> --global </a:t>
            </a:r>
            <a:r>
              <a:rPr lang="en-US" sz="2400" dirty="0" err="1" smtClean="0">
                <a:latin typeface="Consolas" panose="020B0609020204030204" pitchFamily="49" charset="0"/>
              </a:rPr>
              <a:t>core.editor</a:t>
            </a:r>
            <a:r>
              <a:rPr lang="en-US" sz="2400" dirty="0" smtClean="0">
                <a:latin typeface="Consolas" panose="020B0609020204030204" pitchFamily="49" charset="0"/>
              </a:rPr>
              <a:t> "vim"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                                "</a:t>
            </a:r>
            <a:r>
              <a:rPr lang="en-US" sz="2400" dirty="0" err="1" smtClean="0">
                <a:latin typeface="Consolas" panose="020B0609020204030204" pitchFamily="49" charset="0"/>
              </a:rPr>
              <a:t>emacs</a:t>
            </a:r>
            <a:r>
              <a:rPr lang="en-US" sz="2400" dirty="0" smtClean="0">
                <a:latin typeface="Consolas" panose="020B0609020204030204" pitchFamily="49" charset="0"/>
              </a:rPr>
              <a:t> -</a:t>
            </a:r>
            <a:r>
              <a:rPr lang="en-US" sz="2400" dirty="0" err="1" smtClean="0">
                <a:latin typeface="Consolas" panose="020B0609020204030204" pitchFamily="49" charset="0"/>
              </a:rPr>
              <a:t>nw</a:t>
            </a:r>
            <a:r>
              <a:rPr lang="en-US" sz="2400" dirty="0" smtClean="0"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                                "</a:t>
            </a:r>
            <a:r>
              <a:rPr lang="en-US" sz="2400" dirty="0" err="1" smtClean="0">
                <a:latin typeface="Consolas" panose="020B0609020204030204" pitchFamily="49" charset="0"/>
              </a:rPr>
              <a:t>nano</a:t>
            </a:r>
            <a:r>
              <a:rPr lang="en-US" sz="2400" dirty="0" smtClean="0">
                <a:latin typeface="Consolas" panose="020B0609020204030204" pitchFamily="49" charset="0"/>
              </a:rPr>
              <a:t>"  (or </a:t>
            </a:r>
            <a:r>
              <a:rPr lang="en-US" sz="2400" dirty="0" err="1" smtClean="0">
                <a:latin typeface="Consolas" panose="020B0609020204030204" pitchFamily="49" charset="0"/>
              </a:rPr>
              <a:t>gedit</a:t>
            </a:r>
            <a:r>
              <a:rPr lang="en-US" sz="2400" dirty="0" smtClean="0">
                <a:latin typeface="Consolas" panose="020B0609020204030204" pitchFamily="49" charset="0"/>
              </a:rPr>
              <a:t>)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$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</a:rPr>
              <a:t>git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</a:rPr>
              <a:t>config</a:t>
            </a:r>
            <a:r>
              <a:rPr lang="en-US" sz="2400" dirty="0" smtClean="0">
                <a:latin typeface="Consolas" panose="020B0609020204030204" pitchFamily="49" charset="0"/>
              </a:rPr>
              <a:t> --list [--global / --local]</a:t>
            </a:r>
          </a:p>
        </p:txBody>
      </p:sp>
      <p:sp>
        <p:nvSpPr>
          <p:cNvPr id="164" name="Google Shape;164;p20"/>
          <p:cNvSpPr txBox="1">
            <a:spLocks noGrp="1"/>
          </p:cNvSpPr>
          <p:nvPr>
            <p:ph type="sldNum" idx="12"/>
          </p:nvPr>
        </p:nvSpPr>
        <p:spPr>
          <a:xfrm>
            <a:off x="8382000" y="6492875"/>
            <a:ext cx="2133600" cy="36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4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>
            <a:spLocks noGrp="1"/>
          </p:cNvSpPr>
          <p:nvPr>
            <p:ph type="title"/>
          </p:nvPr>
        </p:nvSpPr>
        <p:spPr>
          <a:xfrm>
            <a:off x="1981200" y="152400"/>
            <a:ext cx="8229600" cy="1143000"/>
          </a:xfrm>
          <a:prstGeom prst="rect">
            <a:avLst/>
          </a:prstGeom>
        </p:spPr>
        <p:txBody>
          <a:bodyPr spcFirstLastPara="1" wrap="square" lIns="0" tIns="45700" rIns="0" bIns="45700" anchor="ctr" anchorCtr="0">
            <a:noAutofit/>
          </a:bodyPr>
          <a:lstStyle/>
          <a:p>
            <a:r>
              <a:rPr lang="en-US" dirty="0" smtClean="0"/>
              <a:t>Getting help</a:t>
            </a:r>
            <a:endParaRPr dirty="0"/>
          </a:p>
        </p:txBody>
      </p:sp>
      <p:sp>
        <p:nvSpPr>
          <p:cNvPr id="163" name="Google Shape;163;p20"/>
          <p:cNvSpPr txBox="1">
            <a:spLocks noGrp="1"/>
          </p:cNvSpPr>
          <p:nvPr>
            <p:ph type="body" idx="1"/>
          </p:nvPr>
        </p:nvSpPr>
        <p:spPr>
          <a:xfrm>
            <a:off x="481263" y="1371600"/>
            <a:ext cx="11189369" cy="475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git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help </a:t>
            </a:r>
            <a:r>
              <a:rPr lang="en-US" sz="2400" b="1" i="1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verb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2400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Full </a:t>
            </a:r>
            <a:r>
              <a:rPr lang="en-US" sz="2400" dirty="0" err="1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manpage</a:t>
            </a:r>
            <a:endParaRPr lang="en-US" sz="2400" dirty="0">
              <a:solidFill>
                <a:srgbClr val="000000"/>
              </a:solidFill>
              <a:latin typeface="+mn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man </a:t>
            </a:r>
            <a:r>
              <a:rPr lang="en-US" sz="24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git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</a:t>
            </a:r>
            <a:r>
              <a:rPr lang="en-US" sz="2400" b="1" i="1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verb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git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2400" b="1" i="1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verb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-h       </a:t>
            </a:r>
            <a:r>
              <a:rPr lang="en-US" sz="2400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Concise help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+mn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+mn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+mn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Example:         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git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config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-h </a:t>
            </a:r>
            <a:endParaRPr lang="en-US" sz="2400" b="1" dirty="0" smtClean="0">
              <a:latin typeface="+mn-lt"/>
            </a:endParaRPr>
          </a:p>
        </p:txBody>
      </p:sp>
      <p:sp>
        <p:nvSpPr>
          <p:cNvPr id="164" name="Google Shape;164;p20"/>
          <p:cNvSpPr txBox="1">
            <a:spLocks noGrp="1"/>
          </p:cNvSpPr>
          <p:nvPr>
            <p:ph type="sldNum" idx="12"/>
          </p:nvPr>
        </p:nvSpPr>
        <p:spPr>
          <a:xfrm>
            <a:off x="8382000" y="6492875"/>
            <a:ext cx="2133600" cy="36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5</a:t>
            </a:fld>
            <a:endParaRPr dirty="0"/>
          </a:p>
        </p:txBody>
      </p:sp>
      <p:sp>
        <p:nvSpPr>
          <p:cNvPr id="2" name="Right Brace 1"/>
          <p:cNvSpPr/>
          <p:nvPr/>
        </p:nvSpPr>
        <p:spPr>
          <a:xfrm>
            <a:off x="3416968" y="1840832"/>
            <a:ext cx="204536" cy="1275347"/>
          </a:xfrm>
          <a:prstGeom prst="rightBrace">
            <a:avLst>
              <a:gd name="adj1" fmla="val 8333"/>
              <a:gd name="adj2" fmla="val 4680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7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>
            <a:spLocks noGrp="1"/>
          </p:cNvSpPr>
          <p:nvPr>
            <p:ph type="title"/>
          </p:nvPr>
        </p:nvSpPr>
        <p:spPr>
          <a:xfrm>
            <a:off x="1981200" y="152400"/>
            <a:ext cx="8229600" cy="1143000"/>
          </a:xfrm>
          <a:prstGeom prst="rect">
            <a:avLst/>
          </a:prstGeom>
        </p:spPr>
        <p:txBody>
          <a:bodyPr spcFirstLastPara="1" wrap="square" lIns="0" tIns="45700" rIns="0" bIns="45700" anchor="ctr" anchorCtr="0">
            <a:noAutofit/>
          </a:bodyPr>
          <a:lstStyle/>
          <a:p>
            <a:r>
              <a:rPr lang="en-US" dirty="0" smtClean="0"/>
              <a:t>Creating a local repository</a:t>
            </a:r>
            <a:endParaRPr dirty="0"/>
          </a:p>
        </p:txBody>
      </p:sp>
      <p:sp>
        <p:nvSpPr>
          <p:cNvPr id="163" name="Google Shape;163;p20"/>
          <p:cNvSpPr txBox="1">
            <a:spLocks noGrp="1"/>
          </p:cNvSpPr>
          <p:nvPr>
            <p:ph type="body" idx="1"/>
          </p:nvPr>
        </p:nvSpPr>
        <p:spPr>
          <a:xfrm>
            <a:off x="481263" y="1371600"/>
            <a:ext cx="11189369" cy="475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buFont typeface="Cambria" panose="02040503050406030204" pitchFamily="18" charset="0"/>
              <a:buChar char="―"/>
            </a:pPr>
            <a:r>
              <a:rPr lang="en-US" sz="2400" dirty="0" smtClean="0"/>
              <a:t>New directory/project           </a:t>
            </a:r>
            <a:r>
              <a:rPr lang="en-US" sz="2400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git</a:t>
            </a:r>
            <a:r>
              <a:rPr lang="en-US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init</a:t>
            </a:r>
            <a:r>
              <a:rPr lang="en-US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2400" b="1" i="1" dirty="0" err="1">
                <a:latin typeface="Consolas" panose="020B0609020204030204" pitchFamily="49" charset="0"/>
                <a:cs typeface="Courier New" panose="02070309020205020404" pitchFamily="49" charset="0"/>
              </a:rPr>
              <a:t>dirname</a:t>
            </a:r>
            <a:endParaRPr lang="en-US" sz="2400" b="1" i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i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indent="-457200">
              <a:buFont typeface="Cambria" panose="02040503050406030204" pitchFamily="18" charset="0"/>
              <a:buChar char="―"/>
            </a:pPr>
            <a:r>
              <a:rPr lang="en-US" sz="2400" dirty="0" smtClean="0"/>
              <a:t>Existing directory                    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cd /path/to/</a:t>
            </a:r>
            <a:r>
              <a:rPr lang="en-US" sz="2400" b="1" i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dirname</a:t>
            </a:r>
            <a:endParaRPr lang="en-US" sz="2400" b="1" i="1" dirty="0">
              <a:latin typeface="Consolas" panose="020B0609020204030204" pitchFamily="49" charset="0"/>
            </a:endParaRPr>
          </a:p>
          <a:p>
            <a:pPr marL="3657600" lvl="8" indent="0">
              <a:buClr>
                <a:srgbClr val="000000"/>
              </a:buClr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git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init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endParaRPr lang="en-US" sz="2400" b="1" dirty="0" smtClean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3657600" lvl="8" indent="0">
              <a:buClr>
                <a:srgbClr val="000000"/>
              </a:buClr>
              <a:buNone/>
            </a:pPr>
            <a:endParaRPr lang="en-US" dirty="0" smtClean="0"/>
          </a:p>
          <a:p>
            <a:pPr indent="-457200">
              <a:buFont typeface="Cambria" panose="02040503050406030204" pitchFamily="18" charset="0"/>
              <a:buChar char="―"/>
            </a:pPr>
            <a:r>
              <a:rPr lang="en-US" sz="2400" dirty="0" smtClean="0"/>
              <a:t>Cloning local </a:t>
            </a:r>
            <a:r>
              <a:rPr lang="en-US" sz="2400" dirty="0"/>
              <a:t>repository        </a:t>
            </a:r>
            <a:r>
              <a:rPr lang="en-US" sz="2400" b="1" dirty="0" err="1">
                <a:latin typeface="Consolas" panose="020B0609020204030204" pitchFamily="49" charset="0"/>
              </a:rPr>
              <a:t>git</a:t>
            </a:r>
            <a:r>
              <a:rPr lang="en-US" sz="2400" b="1" dirty="0">
                <a:latin typeface="Consolas" panose="020B0609020204030204" pitchFamily="49" charset="0"/>
              </a:rPr>
              <a:t> clone </a:t>
            </a:r>
            <a:r>
              <a:rPr lang="en-US" sz="2400" b="1" dirty="0" smtClean="0">
                <a:latin typeface="Consolas" panose="020B0609020204030204" pitchFamily="49" charset="0"/>
              </a:rPr>
              <a:t>/project/</a:t>
            </a:r>
            <a:r>
              <a:rPr lang="en-US" sz="2400" b="1" dirty="0" err="1" smtClean="0">
                <a:latin typeface="Consolas" panose="020B0609020204030204" pitchFamily="49" charset="0"/>
              </a:rPr>
              <a:t>scv</a:t>
            </a:r>
            <a:r>
              <a:rPr lang="en-US" sz="2400" b="1" dirty="0" smtClean="0">
                <a:latin typeface="Consolas" panose="020B0609020204030204" pitchFamily="49" charset="0"/>
              </a:rPr>
              <a:t>/</a:t>
            </a:r>
            <a:r>
              <a:rPr lang="en-US" sz="2400" b="1" i="1" dirty="0" err="1" smtClean="0">
                <a:latin typeface="Consolas" panose="020B0609020204030204" pitchFamily="49" charset="0"/>
              </a:rPr>
              <a:t>dirname</a:t>
            </a:r>
            <a:r>
              <a:rPr lang="en-US" b="1" dirty="0" smtClean="0"/>
              <a:t>  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                  </a:t>
            </a:r>
          </a:p>
          <a:p>
            <a:pPr indent="-457200">
              <a:buFont typeface="Cambria" panose="02040503050406030204" pitchFamily="18" charset="0"/>
              <a:buChar char="―"/>
            </a:pPr>
            <a:r>
              <a:rPr lang="en-US" sz="2400" dirty="0" smtClean="0"/>
              <a:t>Cloning remote repository</a:t>
            </a:r>
            <a:endParaRPr sz="2400" dirty="0"/>
          </a:p>
          <a:p>
            <a:pPr marL="0" indent="0">
              <a:buNone/>
            </a:pPr>
            <a:r>
              <a:rPr lang="en-US" dirty="0" smtClean="0"/>
              <a:t>                              </a:t>
            </a:r>
            <a:r>
              <a:rPr lang="en-US" sz="2400" b="1" dirty="0" err="1" smtClean="0">
                <a:latin typeface="Consolas" panose="020B0609020204030204" pitchFamily="49" charset="0"/>
              </a:rPr>
              <a:t>git</a:t>
            </a:r>
            <a:r>
              <a:rPr lang="en-US" sz="2400" b="1" dirty="0" smtClean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clone https://github.com/bu-rcs/newpkg.git</a:t>
            </a:r>
            <a:endParaRPr sz="2400" b="1" dirty="0"/>
          </a:p>
        </p:txBody>
      </p:sp>
      <p:sp>
        <p:nvSpPr>
          <p:cNvPr id="164" name="Google Shape;164;p20"/>
          <p:cNvSpPr txBox="1">
            <a:spLocks noGrp="1"/>
          </p:cNvSpPr>
          <p:nvPr>
            <p:ph type="sldNum" idx="12"/>
          </p:nvPr>
        </p:nvSpPr>
        <p:spPr>
          <a:xfrm>
            <a:off x="8382000" y="6492875"/>
            <a:ext cx="2133600" cy="36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9789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>
            <a:spLocks noGrp="1"/>
          </p:cNvSpPr>
          <p:nvPr>
            <p:ph type="title"/>
          </p:nvPr>
        </p:nvSpPr>
        <p:spPr>
          <a:xfrm>
            <a:off x="1981200" y="152400"/>
            <a:ext cx="8229600" cy="1143000"/>
          </a:xfrm>
          <a:prstGeom prst="rect">
            <a:avLst/>
          </a:prstGeom>
        </p:spPr>
        <p:txBody>
          <a:bodyPr spcFirstLastPara="1" wrap="square" lIns="0" tIns="45700" rIns="0" bIns="45700" anchor="ctr" anchorCtr="0">
            <a:noAutofit/>
          </a:bodyPr>
          <a:lstStyle/>
          <a:p>
            <a:r>
              <a:rPr lang="en-US" dirty="0" smtClean="0"/>
              <a:t>Exploring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  <a:endParaRPr dirty="0"/>
          </a:p>
        </p:txBody>
      </p:sp>
      <p:sp>
        <p:nvSpPr>
          <p:cNvPr id="163" name="Google Shape;163;p20"/>
          <p:cNvSpPr txBox="1">
            <a:spLocks noGrp="1"/>
          </p:cNvSpPr>
          <p:nvPr>
            <p:ph type="body" idx="1"/>
          </p:nvPr>
        </p:nvSpPr>
        <p:spPr>
          <a:xfrm>
            <a:off x="481263" y="1371600"/>
            <a:ext cx="11189369" cy="475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cs typeface="Courier New" panose="02070309020205020404" pitchFamily="49" charset="0"/>
              </a:rPr>
              <a:t>Git keeps </a:t>
            </a:r>
            <a:r>
              <a:rPr lang="en-US" sz="2400" dirty="0">
                <a:cs typeface="Courier New" panose="02070309020205020404" pitchFamily="49" charset="0"/>
              </a:rPr>
              <a:t>all of its </a:t>
            </a:r>
            <a:r>
              <a:rPr lang="en-US" sz="2400" dirty="0" smtClean="0">
                <a:cs typeface="Courier New" panose="02070309020205020404" pitchFamily="49" charset="0"/>
              </a:rPr>
              <a:t>info </a:t>
            </a:r>
            <a:r>
              <a:rPr lang="en-US" sz="2400" dirty="0">
                <a:cs typeface="Courier New" panose="02070309020205020404" pitchFamily="49" charset="0"/>
              </a:rPr>
              <a:t>in one place: </a:t>
            </a:r>
            <a:r>
              <a:rPr lang="en-US" sz="2400" dirty="0" smtClean="0">
                <a:cs typeface="Courier New" panose="02070309020205020404" pitchFamily="49" charset="0"/>
              </a:rPr>
              <a:t> your </a:t>
            </a:r>
            <a:r>
              <a:rPr lang="en-US" sz="2400" dirty="0"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git</a:t>
            </a:r>
            <a:r>
              <a:rPr lang="en-US" sz="2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cs typeface="Courier New" panose="02070309020205020404" pitchFamily="49" charset="0"/>
              </a:rPr>
              <a:t>directory in your project’s </a:t>
            </a:r>
            <a:r>
              <a:rPr lang="en-US" sz="2400" dirty="0" smtClean="0">
                <a:cs typeface="Courier New" panose="02070309020205020404" pitchFamily="49" charset="0"/>
              </a:rPr>
              <a:t>root:</a:t>
            </a:r>
            <a:endParaRPr lang="en-US" sz="2400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tree .</a:t>
            </a:r>
            <a:r>
              <a:rPr lang="en-US" sz="2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git</a:t>
            </a:r>
            <a:r>
              <a:rPr lang="en-US" sz="2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endParaRPr lang="en-US" sz="2800" i="1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i="1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cs typeface="Courier New" panose="02070309020205020404" pitchFamily="49" charset="0"/>
              </a:rPr>
              <a:t>Check current status of your repository</a:t>
            </a:r>
            <a:endParaRPr lang="en-US" sz="2400" i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git</a:t>
            </a:r>
            <a:r>
              <a:rPr lang="en-US" sz="2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status</a:t>
            </a:r>
            <a:endParaRPr lang="en-US" sz="2800" i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i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                             </a:t>
            </a:r>
            <a:r>
              <a:rPr lang="en-US" sz="2400" dirty="0" smtClean="0">
                <a:latin typeface="+mn-lt"/>
                <a:cs typeface="Courier New" panose="02070309020205020404" pitchFamily="49" charset="0"/>
              </a:rPr>
              <a:t>Execute this commands often</a:t>
            </a:r>
          </a:p>
          <a:p>
            <a:pPr marL="0" indent="0">
              <a:buNone/>
            </a:pPr>
            <a:r>
              <a:rPr lang="en-US" sz="2400" dirty="0" smtClean="0">
                <a:cs typeface="Courier New" panose="02070309020205020404" pitchFamily="49" charset="0"/>
              </a:rPr>
              <a:t>View history of commits</a:t>
            </a:r>
            <a:endParaRPr lang="en-US" sz="2400" i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git</a:t>
            </a:r>
            <a:r>
              <a:rPr lang="en-US" sz="2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log</a:t>
            </a:r>
            <a:endParaRPr lang="en-US" sz="2800" i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i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i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64" name="Google Shape;164;p20"/>
          <p:cNvSpPr txBox="1">
            <a:spLocks noGrp="1"/>
          </p:cNvSpPr>
          <p:nvPr>
            <p:ph type="sldNum" idx="12"/>
          </p:nvPr>
        </p:nvSpPr>
        <p:spPr>
          <a:xfrm>
            <a:off x="8382000" y="6492875"/>
            <a:ext cx="2133600" cy="36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7</a:t>
            </a:fld>
            <a:endParaRPr dirty="0"/>
          </a:p>
        </p:txBody>
      </p:sp>
      <p:sp>
        <p:nvSpPr>
          <p:cNvPr id="6" name="Right Brace 5"/>
          <p:cNvSpPr/>
          <p:nvPr/>
        </p:nvSpPr>
        <p:spPr>
          <a:xfrm>
            <a:off x="6095999" y="2839453"/>
            <a:ext cx="437147" cy="2081463"/>
          </a:xfrm>
          <a:prstGeom prst="rightBrace">
            <a:avLst>
              <a:gd name="adj1" fmla="val 8333"/>
              <a:gd name="adj2" fmla="val 4680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4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>
            <a:spLocks noGrp="1"/>
          </p:cNvSpPr>
          <p:nvPr>
            <p:ph type="title"/>
          </p:nvPr>
        </p:nvSpPr>
        <p:spPr>
          <a:xfrm>
            <a:off x="1981200" y="152400"/>
            <a:ext cx="8229600" cy="1143000"/>
          </a:xfrm>
          <a:prstGeom prst="rect">
            <a:avLst/>
          </a:prstGeom>
        </p:spPr>
        <p:txBody>
          <a:bodyPr spcFirstLastPara="1" wrap="square" lIns="0" tIns="45700" rIns="0" bIns="45700" anchor="ctr" anchorCtr="0">
            <a:noAutofit/>
          </a:bodyPr>
          <a:lstStyle/>
          <a:p>
            <a:r>
              <a:rPr lang="en-US" dirty="0" smtClean="0"/>
              <a:t>Main workflow for version control</a:t>
            </a:r>
            <a:endParaRPr dirty="0"/>
          </a:p>
        </p:txBody>
      </p:sp>
      <p:sp>
        <p:nvSpPr>
          <p:cNvPr id="147" name="Google Shape;147;p18"/>
          <p:cNvSpPr txBox="1">
            <a:spLocks noGrp="1"/>
          </p:cNvSpPr>
          <p:nvPr>
            <p:ph type="sldNum" idx="12"/>
          </p:nvPr>
        </p:nvSpPr>
        <p:spPr>
          <a:xfrm>
            <a:off x="8382000" y="6492875"/>
            <a:ext cx="2133600" cy="36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8</a:t>
            </a:fld>
            <a:endParaRPr/>
          </a:p>
        </p:txBody>
      </p:sp>
      <p:grpSp>
        <p:nvGrpSpPr>
          <p:cNvPr id="37" name="Group 36"/>
          <p:cNvGrpSpPr/>
          <p:nvPr/>
        </p:nvGrpSpPr>
        <p:grpSpPr>
          <a:xfrm>
            <a:off x="1503947" y="1780675"/>
            <a:ext cx="8927432" cy="3982452"/>
            <a:chOff x="2931459" y="2079807"/>
            <a:chExt cx="5571563" cy="3263159"/>
          </a:xfrm>
        </p:grpSpPr>
        <p:sp>
          <p:nvSpPr>
            <p:cNvPr id="2" name="Rounded Rectangle 1"/>
            <p:cNvSpPr/>
            <p:nvPr/>
          </p:nvSpPr>
          <p:spPr>
            <a:xfrm>
              <a:off x="2931459" y="4034116"/>
              <a:ext cx="1057835" cy="64545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940425" y="2079807"/>
              <a:ext cx="1057835" cy="645459"/>
            </a:xfrm>
            <a:prstGeom prst="roundRect">
              <a:avLst/>
            </a:prstGeom>
            <a:ln w="19050">
              <a:solidFill>
                <a:srgbClr val="C9E7A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154709" y="4034113"/>
              <a:ext cx="1057835" cy="645459"/>
            </a:xfrm>
            <a:prstGeom prst="round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368986" y="4034111"/>
              <a:ext cx="1057835" cy="645459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7360022" y="2088767"/>
              <a:ext cx="1057835" cy="645459"/>
            </a:xfrm>
            <a:prstGeom prst="roundRect">
              <a:avLst/>
            </a:prstGeom>
            <a:ln w="19050">
              <a:solidFill>
                <a:srgbClr val="D3B5E9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940425" y="2201738"/>
              <a:ext cx="1048869" cy="3278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lumMod val="75000"/>
                    </a:schemeClr>
                  </a:solidFill>
                </a:rPr>
                <a:t>stash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31462" y="4065501"/>
              <a:ext cx="1048869" cy="580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working space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65056" y="4075360"/>
              <a:ext cx="1228167" cy="580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staging area </a:t>
              </a:r>
              <a:endParaRPr lang="en-US" sz="2000" dirty="0" smtClean="0"/>
            </a:p>
            <a:p>
              <a:pPr algn="ctr"/>
              <a:r>
                <a:rPr lang="en-US" sz="2000" dirty="0" smtClean="0"/>
                <a:t>( </a:t>
              </a:r>
              <a:r>
                <a:rPr lang="en-US" sz="2000" dirty="0"/>
                <a:t>index 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274855" y="4045934"/>
              <a:ext cx="1228167" cy="580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local </a:t>
              </a:r>
              <a:endParaRPr lang="en-US" sz="2000" dirty="0" smtClean="0"/>
            </a:p>
            <a:p>
              <a:pPr algn="ctr"/>
              <a:r>
                <a:rPr lang="en-US" sz="2000" dirty="0" smtClean="0"/>
                <a:t>repository</a:t>
              </a:r>
              <a:endParaRPr lang="en-US" sz="2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74854" y="2100533"/>
              <a:ext cx="1228167" cy="580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lumMod val="75000"/>
                    </a:schemeClr>
                  </a:solidFill>
                </a:rPr>
                <a:t>remote </a:t>
              </a:r>
              <a:endParaRPr lang="en-US" sz="2000" dirty="0" smtClean="0">
                <a:solidFill>
                  <a:schemeClr val="tx2">
                    <a:lumMod val="75000"/>
                  </a:schemeClr>
                </a:solidFill>
              </a:endParaRPr>
            </a:p>
            <a:p>
              <a:pPr algn="ctr"/>
              <a:r>
                <a:rPr lang="en-US" sz="2000" dirty="0" smtClean="0">
                  <a:solidFill>
                    <a:schemeClr val="tx2">
                      <a:lumMod val="75000"/>
                    </a:schemeClr>
                  </a:solidFill>
                </a:rPr>
                <a:t>repository</a:t>
              </a:r>
              <a:endParaRPr lang="en-US" sz="20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729318" y="2788021"/>
              <a:ext cx="0" cy="1165415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3146610" y="2788021"/>
              <a:ext cx="2" cy="1165415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4220135" y="4258231"/>
              <a:ext cx="708211" cy="16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6525186" y="4256600"/>
              <a:ext cx="708211" cy="16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8256495" y="2788020"/>
              <a:ext cx="0" cy="1165415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>
              <a:off x="7548281" y="2805144"/>
              <a:ext cx="2" cy="1165415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>
              <a:off x="4074461" y="2421295"/>
              <a:ext cx="3191426" cy="1424565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4193803" y="4491314"/>
              <a:ext cx="725578" cy="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>
              <a:off x="6507818" y="4488453"/>
              <a:ext cx="725578" cy="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7888936" y="4760259"/>
              <a:ext cx="0" cy="582706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 flipV="1">
              <a:off x="3657600" y="5331563"/>
              <a:ext cx="4231336" cy="11403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3657600" y="4729308"/>
              <a:ext cx="0" cy="60225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9361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761670" y="3336075"/>
            <a:ext cx="469232" cy="461665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62" name="Google Shape;162;p20"/>
          <p:cNvSpPr txBox="1">
            <a:spLocks noGrp="1"/>
          </p:cNvSpPr>
          <p:nvPr>
            <p:ph type="title"/>
          </p:nvPr>
        </p:nvSpPr>
        <p:spPr>
          <a:xfrm>
            <a:off x="1981200" y="152400"/>
            <a:ext cx="8229600" cy="1143000"/>
          </a:xfrm>
          <a:prstGeom prst="rect">
            <a:avLst/>
          </a:prstGeom>
        </p:spPr>
        <p:txBody>
          <a:bodyPr spcFirstLastPara="1" wrap="square" lIns="0" tIns="45700" rIns="0" bIns="45700" anchor="ctr" anchorCtr="0">
            <a:noAutofit/>
          </a:bodyPr>
          <a:lstStyle/>
          <a:p>
            <a:r>
              <a:rPr lang="en-US" dirty="0"/>
              <a:t>Main workflow for version control</a:t>
            </a:r>
            <a:endParaRPr dirty="0"/>
          </a:p>
        </p:txBody>
      </p:sp>
      <p:sp>
        <p:nvSpPr>
          <p:cNvPr id="164" name="Google Shape;164;p20"/>
          <p:cNvSpPr txBox="1">
            <a:spLocks noGrp="1"/>
          </p:cNvSpPr>
          <p:nvPr>
            <p:ph type="sldNum" idx="12"/>
          </p:nvPr>
        </p:nvSpPr>
        <p:spPr>
          <a:xfrm>
            <a:off x="8382000" y="6492875"/>
            <a:ext cx="2133600" cy="36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9</a:t>
            </a:fld>
            <a:endParaRPr dirty="0"/>
          </a:p>
        </p:txBody>
      </p:sp>
      <p:grpSp>
        <p:nvGrpSpPr>
          <p:cNvPr id="7" name="Group 6"/>
          <p:cNvGrpSpPr/>
          <p:nvPr/>
        </p:nvGrpSpPr>
        <p:grpSpPr>
          <a:xfrm>
            <a:off x="1503947" y="1831638"/>
            <a:ext cx="8927432" cy="787743"/>
            <a:chOff x="2931459" y="4034111"/>
            <a:chExt cx="5571563" cy="645464"/>
          </a:xfrm>
        </p:grpSpPr>
        <p:sp>
          <p:nvSpPr>
            <p:cNvPr id="8" name="Rounded Rectangle 7"/>
            <p:cNvSpPr/>
            <p:nvPr/>
          </p:nvSpPr>
          <p:spPr>
            <a:xfrm>
              <a:off x="2931459" y="4034116"/>
              <a:ext cx="1057835" cy="64545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154709" y="4034113"/>
              <a:ext cx="1057835" cy="645459"/>
            </a:xfrm>
            <a:prstGeom prst="round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368986" y="4034111"/>
              <a:ext cx="1057835" cy="645459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31462" y="4065501"/>
              <a:ext cx="1048869" cy="580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working space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065056" y="4075360"/>
              <a:ext cx="1228167" cy="580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staging area </a:t>
              </a:r>
              <a:endParaRPr lang="en-US" sz="2000" dirty="0" smtClean="0"/>
            </a:p>
            <a:p>
              <a:pPr algn="ctr"/>
              <a:r>
                <a:rPr lang="en-US" sz="2000" dirty="0" smtClean="0"/>
                <a:t>( </a:t>
              </a:r>
              <a:r>
                <a:rPr lang="en-US" sz="2000" dirty="0"/>
                <a:t>index 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74855" y="4045934"/>
              <a:ext cx="1228167" cy="580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local </a:t>
              </a:r>
              <a:endParaRPr lang="en-US" sz="2000" dirty="0" smtClean="0"/>
            </a:p>
            <a:p>
              <a:pPr algn="ctr"/>
              <a:r>
                <a:rPr lang="en-US" sz="2000" dirty="0" smtClean="0"/>
                <a:t>repository</a:t>
              </a:r>
              <a:endParaRPr lang="en-US" sz="2000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4220135" y="4356820"/>
              <a:ext cx="708211" cy="16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6525186" y="4355185"/>
              <a:ext cx="708211" cy="16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1579210" y="3336075"/>
            <a:ext cx="518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 panose="020B0609020204030204" pitchFamily="49" charset="0"/>
              </a:rPr>
              <a:t>git</a:t>
            </a:r>
            <a:r>
              <a:rPr lang="en-US" sz="2400" dirty="0" smtClean="0">
                <a:latin typeface="Consolas" panose="020B0609020204030204" pitchFamily="49" charset="0"/>
              </a:rPr>
              <a:t> add </a:t>
            </a:r>
            <a:r>
              <a:rPr lang="en-US" sz="2400" i="1" dirty="0" smtClean="0">
                <a:latin typeface="Consolas" panose="020B0609020204030204" pitchFamily="49" charset="0"/>
              </a:rPr>
              <a:t>file1</a:t>
            </a:r>
            <a:r>
              <a:rPr lang="en-US" sz="2400" dirty="0" smtClean="0">
                <a:latin typeface="Consolas" panose="020B0609020204030204" pitchFamily="49" charset="0"/>
              </a:rPr>
              <a:t> [</a:t>
            </a:r>
            <a:r>
              <a:rPr lang="en-US" sz="2400" i="1" dirty="0" smtClean="0">
                <a:latin typeface="Consolas" panose="020B0609020204030204" pitchFamily="49" charset="0"/>
              </a:rPr>
              <a:t>file2 file3 </a:t>
            </a:r>
            <a:r>
              <a:rPr lang="en-US" sz="2400" dirty="0" smtClean="0">
                <a:latin typeface="Consolas" panose="020B0609020204030204" pitchFamily="49" charset="0"/>
              </a:rPr>
              <a:t>…]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33512" y="4910479"/>
            <a:ext cx="5531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 panose="020B0609020204030204" pitchFamily="49" charset="0"/>
              </a:rPr>
              <a:t>git</a:t>
            </a:r>
            <a:r>
              <a:rPr lang="en-US" sz="2400" dirty="0" smtClean="0">
                <a:latin typeface="Consolas" panose="020B0609020204030204" pitchFamily="49" charset="0"/>
              </a:rPr>
              <a:t> commit -m "</a:t>
            </a:r>
            <a:r>
              <a:rPr lang="en-US" sz="2400" i="1" dirty="0" smtClean="0">
                <a:latin typeface="Consolas" panose="020B0609020204030204" pitchFamily="49" charset="0"/>
              </a:rPr>
              <a:t>commit message</a:t>
            </a:r>
            <a:r>
              <a:rPr lang="en-US" sz="2400" dirty="0" smtClean="0">
                <a:latin typeface="Consolas" panose="020B0609020204030204" pitchFamily="49" charset="0"/>
              </a:rPr>
              <a:t>"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90817" y="1738345"/>
            <a:ext cx="469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onsolas" panose="020B0609020204030204" pitchFamily="49" charset="0"/>
              </a:rPr>
              <a:t>1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556444" y="1734335"/>
            <a:ext cx="469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46565" y="3336075"/>
            <a:ext cx="469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onsolas" panose="020B0609020204030204" pitchFamily="49" charset="0"/>
              </a:rPr>
              <a:t>1</a:t>
            </a:r>
            <a:endParaRPr lang="en-US" sz="2400" dirty="0">
              <a:latin typeface="Consolas" panose="020B0609020204030204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4566709" y="4910478"/>
            <a:ext cx="469232" cy="465095"/>
            <a:chOff x="4566709" y="5295490"/>
            <a:chExt cx="469232" cy="465095"/>
          </a:xfrm>
        </p:grpSpPr>
        <p:sp>
          <p:nvSpPr>
            <p:cNvPr id="40" name="Rounded Rectangle 39"/>
            <p:cNvSpPr/>
            <p:nvPr/>
          </p:nvSpPr>
          <p:spPr>
            <a:xfrm>
              <a:off x="4566709" y="5298920"/>
              <a:ext cx="469232" cy="461665"/>
            </a:xfrm>
            <a:prstGeom prst="roundRect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566709" y="5295490"/>
              <a:ext cx="469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onsolas" panose="020B0609020204030204" pitchFamily="49" charset="0"/>
                </a:rPr>
                <a:t>2</a:t>
              </a: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575195" y="3825366"/>
            <a:ext cx="518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 panose="020B0609020204030204" pitchFamily="49" charset="0"/>
              </a:rPr>
              <a:t>git</a:t>
            </a:r>
            <a:r>
              <a:rPr lang="en-US" sz="2400" dirty="0" smtClean="0">
                <a:latin typeface="Consolas" panose="020B0609020204030204" pitchFamily="49" charset="0"/>
              </a:rPr>
              <a:t> add </a:t>
            </a:r>
            <a:r>
              <a:rPr lang="en-US" sz="2400" i="1" dirty="0">
                <a:latin typeface="Consolas" panose="020B0609020204030204" pitchFamily="49" charset="0"/>
              </a:rPr>
              <a:t>.</a:t>
            </a:r>
            <a:endParaRPr lang="en-US" sz="2400" i="1" dirty="0" smtClean="0">
              <a:latin typeface="Consolas" panose="020B06090202040302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341534" y="5411803"/>
            <a:ext cx="5531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 panose="020B0609020204030204" pitchFamily="49" charset="0"/>
              </a:rPr>
              <a:t>git</a:t>
            </a:r>
            <a:r>
              <a:rPr lang="en-US" sz="2400" dirty="0" smtClean="0">
                <a:latin typeface="Consolas" panose="020B0609020204030204" pitchFamily="49" charset="0"/>
              </a:rPr>
              <a:t> commit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64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template">
  <a:themeElements>
    <a:clrScheme name="DBrumley201205 1">
      <a:dk1>
        <a:srgbClr val="000000"/>
      </a:dk1>
      <a:lt1>
        <a:srgbClr val="FFFFFF"/>
      </a:lt1>
      <a:dk2>
        <a:srgbClr val="990000"/>
      </a:dk2>
      <a:lt2>
        <a:srgbClr val="E3E1E1"/>
      </a:lt2>
      <a:accent1>
        <a:srgbClr val="990000"/>
      </a:accent1>
      <a:accent2>
        <a:srgbClr val="E47932"/>
      </a:accent2>
      <a:accent3>
        <a:srgbClr val="00709E"/>
      </a:accent3>
      <a:accent4>
        <a:srgbClr val="595A5A"/>
      </a:accent4>
      <a:accent5>
        <a:srgbClr val="009446"/>
      </a:accent5>
      <a:accent6>
        <a:srgbClr val="936241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3775</TotalTime>
  <Words>1557</Words>
  <Application>Microsoft Office PowerPoint</Application>
  <PresentationFormat>Widescreen</PresentationFormat>
  <Paragraphs>445</Paragraphs>
  <Slides>31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Calibri</vt:lpstr>
      <vt:lpstr>Cambria</vt:lpstr>
      <vt:lpstr>Consolas</vt:lpstr>
      <vt:lpstr>Courier New</vt:lpstr>
      <vt:lpstr>Lucida Console</vt:lpstr>
      <vt:lpstr>Times</vt:lpstr>
      <vt:lpstr>Wingdings</vt:lpstr>
      <vt:lpstr>template</vt:lpstr>
      <vt:lpstr>Git  for version control and collaboration Part 1</vt:lpstr>
      <vt:lpstr>Outline</vt:lpstr>
      <vt:lpstr>Big Picture</vt:lpstr>
      <vt:lpstr>Setting up git  (~/.gitconfig)</vt:lpstr>
      <vt:lpstr>Getting help</vt:lpstr>
      <vt:lpstr>Creating a local repository</vt:lpstr>
      <vt:lpstr>Exploring git repository</vt:lpstr>
      <vt:lpstr>Main workflow for version control</vt:lpstr>
      <vt:lpstr>Main workflow for version control</vt:lpstr>
      <vt:lpstr>Check status of the repository</vt:lpstr>
      <vt:lpstr>.gitignore file </vt:lpstr>
      <vt:lpstr>Add tag to your commit</vt:lpstr>
      <vt:lpstr>deleting and renaming files</vt:lpstr>
      <vt:lpstr>deleting and renaming files</vt:lpstr>
      <vt:lpstr>Exploring the differences/changes</vt:lpstr>
      <vt:lpstr>Remove files from staging area</vt:lpstr>
      <vt:lpstr>Review the history</vt:lpstr>
      <vt:lpstr>Alias for git log </vt:lpstr>
      <vt:lpstr>Filtering logs</vt:lpstr>
      <vt:lpstr>View file source in a commit </vt:lpstr>
      <vt:lpstr>Travelling in time</vt:lpstr>
      <vt:lpstr>Travelling in time</vt:lpstr>
      <vt:lpstr>Travelling in time</vt:lpstr>
      <vt:lpstr>Remote repository</vt:lpstr>
      <vt:lpstr>Collaboration</vt:lpstr>
      <vt:lpstr>Collaboration</vt:lpstr>
      <vt:lpstr>Collaboration</vt:lpstr>
      <vt:lpstr>Collaboration</vt:lpstr>
      <vt:lpstr>Collaboration</vt:lpstr>
      <vt:lpstr>Collaboration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Oleinik, Katia</dc:creator>
  <cp:lastModifiedBy>Oleinik, Katia</cp:lastModifiedBy>
  <cp:revision>77</cp:revision>
  <dcterms:modified xsi:type="dcterms:W3CDTF">2019-06-27T15:50:08Z</dcterms:modified>
</cp:coreProperties>
</file>