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27"/>
  </p:notesMasterIdLst>
  <p:sldIdLst>
    <p:sldId id="256" r:id="rId2"/>
    <p:sldId id="257" r:id="rId3"/>
    <p:sldId id="284" r:id="rId4"/>
    <p:sldId id="285" r:id="rId5"/>
    <p:sldId id="300" r:id="rId6"/>
    <p:sldId id="299" r:id="rId7"/>
    <p:sldId id="286" r:id="rId8"/>
    <p:sldId id="287" r:id="rId9"/>
    <p:sldId id="288" r:id="rId10"/>
    <p:sldId id="301" r:id="rId11"/>
    <p:sldId id="302" r:id="rId12"/>
    <p:sldId id="293" r:id="rId13"/>
    <p:sldId id="294" r:id="rId14"/>
    <p:sldId id="295" r:id="rId15"/>
    <p:sldId id="296" r:id="rId16"/>
    <p:sldId id="297" r:id="rId17"/>
    <p:sldId id="298" r:id="rId18"/>
    <p:sldId id="303" r:id="rId19"/>
    <p:sldId id="305" r:id="rId20"/>
    <p:sldId id="304" r:id="rId21"/>
    <p:sldId id="306" r:id="rId22"/>
    <p:sldId id="309" r:id="rId23"/>
    <p:sldId id="307" r:id="rId24"/>
    <p:sldId id="308" r:id="rId25"/>
    <p:sldId id="29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userDrawn="1">
          <p15:clr>
            <a:srgbClr val="000000"/>
          </p15:clr>
        </p15:guide>
        <p15:guide id="2" orient="horz" pos="1392" userDrawn="1">
          <p15:clr>
            <a:srgbClr val="000000"/>
          </p15:clr>
        </p15:guide>
        <p15:guide id="3" pos="5120" userDrawn="1">
          <p15:clr>
            <a:srgbClr val="000000"/>
          </p15:clr>
        </p15:guide>
        <p15:guide id="4" pos="2560" userDrawn="1">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7A7"/>
    <a:srgbClr val="FFD961"/>
    <a:srgbClr val="FFE593"/>
    <a:srgbClr val="FFFFFF"/>
    <a:srgbClr val="9BD4FF"/>
    <a:srgbClr val="FCF0E8"/>
    <a:srgbClr val="D3B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8" autoAdjust="0"/>
  </p:normalViewPr>
  <p:slideViewPr>
    <p:cSldViewPr snapToGrid="0">
      <p:cViewPr varScale="1">
        <p:scale>
          <a:sx n="99" d="100"/>
          <a:sy n="99" d="100"/>
        </p:scale>
        <p:origin x="84" y="88"/>
      </p:cViewPr>
      <p:guideLst>
        <p:guide orient="horz" pos="2880"/>
        <p:guide orient="horz" pos="1392"/>
        <p:guide pos="5120"/>
        <p:guide pos="25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8271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1</a:t>
            </a:fld>
            <a:endParaRPr sz="1200" b="0" i="0" u="none" strike="noStrike" cap="none">
              <a:solidFill>
                <a:schemeClr val="dk1"/>
              </a:solidFill>
              <a:latin typeface="Times"/>
              <a:ea typeface="Times"/>
              <a:cs typeface="Times"/>
              <a:sym typeface="Times"/>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0" name="Google Shape;100;p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a:ea typeface="Times"/>
              <a:cs typeface="Times"/>
              <a:sym typeface="Times"/>
            </a:endParaRPr>
          </a:p>
        </p:txBody>
      </p:sp>
    </p:spTree>
    <p:extLst>
      <p:ext uri="{BB962C8B-B14F-4D97-AF65-F5344CB8AC3E}">
        <p14:creationId xmlns:p14="http://schemas.microsoft.com/office/powerpoint/2010/main" val="248178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0295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79763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87618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#First let's create a new </a:t>
            </a:r>
            <a:r>
              <a:rPr lang="en-US" dirty="0" err="1" smtClean="0"/>
              <a:t>git</a:t>
            </a:r>
            <a:r>
              <a:rPr lang="en-US" dirty="0" smtClean="0"/>
              <a:t> repository</a:t>
            </a:r>
          </a:p>
          <a:p>
            <a:pPr marL="0" lvl="0" indent="0" algn="l" rtl="0">
              <a:spcBef>
                <a:spcPts val="0"/>
              </a:spcBef>
              <a:spcAft>
                <a:spcPts val="0"/>
              </a:spcAft>
              <a:buNone/>
            </a:pPr>
            <a:r>
              <a:rPr lang="en-US" dirty="0" smtClean="0"/>
              <a:t>cd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Create </a:t>
            </a:r>
            <a:r>
              <a:rPr lang="en-US" dirty="0" err="1" smtClean="0"/>
              <a:t>git</a:t>
            </a:r>
            <a:r>
              <a:rPr lang="en-US" dirty="0" smtClean="0"/>
              <a:t> repository branch</a:t>
            </a:r>
          </a:p>
          <a:p>
            <a:pPr marL="0" lvl="0" indent="0" algn="l" rtl="0">
              <a:spcBef>
                <a:spcPts val="0"/>
              </a:spcBef>
              <a:spcAft>
                <a:spcPts val="0"/>
              </a:spcAft>
              <a:buNone/>
            </a:pPr>
            <a:r>
              <a:rPr lang="en-US" dirty="0" err="1" smtClean="0"/>
              <a:t>git</a:t>
            </a:r>
            <a:r>
              <a:rPr lang="en-US" dirty="0" smtClean="0"/>
              <a:t> </a:t>
            </a:r>
            <a:r>
              <a:rPr lang="en-US" dirty="0" err="1" smtClean="0"/>
              <a:t>init</a:t>
            </a:r>
            <a:r>
              <a:rPr lang="en-US" dirty="0" smtClean="0"/>
              <a:t> branch</a:t>
            </a:r>
          </a:p>
          <a:p>
            <a:pPr marL="0" lvl="0" indent="0" algn="l" rtl="0">
              <a:spcBef>
                <a:spcPts val="0"/>
              </a:spcBef>
              <a:spcAft>
                <a:spcPts val="0"/>
              </a:spcAft>
              <a:buNone/>
            </a:pPr>
            <a:r>
              <a:rPr lang="en-US" dirty="0" smtClean="0"/>
              <a:t>cd branch</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Create a README file</a:t>
            </a:r>
          </a:p>
          <a:p>
            <a:pPr marL="0" lvl="0" indent="0" algn="l" rtl="0">
              <a:spcBef>
                <a:spcPts val="0"/>
              </a:spcBef>
              <a:spcAft>
                <a:spcPts val="0"/>
              </a:spcAft>
              <a:buNone/>
            </a:pPr>
            <a:r>
              <a:rPr lang="en-US" dirty="0" smtClean="0"/>
              <a:t>echo "Repository to experiment with branches"</a:t>
            </a:r>
            <a:r>
              <a:rPr lang="en-US" baseline="0" dirty="0" smtClean="0"/>
              <a:t> &gt; README</a:t>
            </a:r>
          </a:p>
          <a:p>
            <a:pPr marL="0" lvl="0" indent="0" algn="l" rtl="0">
              <a:spcBef>
                <a:spcPts val="0"/>
              </a:spcBef>
              <a:spcAft>
                <a:spcPts val="0"/>
              </a:spcAft>
              <a:buNone/>
            </a:pPr>
            <a:r>
              <a:rPr lang="en-US" baseline="0" dirty="0" err="1" smtClean="0"/>
              <a:t>git</a:t>
            </a:r>
            <a:r>
              <a:rPr lang="en-US" baseline="0" dirty="0" smtClean="0"/>
              <a:t> add README</a:t>
            </a:r>
          </a:p>
          <a:p>
            <a:pPr marL="0" lvl="0" indent="0" algn="l" rtl="0">
              <a:spcBef>
                <a:spcPts val="0"/>
              </a:spcBef>
              <a:spcAft>
                <a:spcPts val="0"/>
              </a:spcAft>
              <a:buNone/>
            </a:pPr>
            <a:r>
              <a:rPr lang="en-US" baseline="0" dirty="0" err="1" smtClean="0"/>
              <a:t>git</a:t>
            </a:r>
            <a:r>
              <a:rPr lang="en-US" baseline="0" dirty="0" smtClean="0"/>
              <a:t> commit -m "First commit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 Create second commit by adding .</a:t>
            </a:r>
            <a:r>
              <a:rPr lang="en-US" baseline="0" dirty="0" err="1" smtClean="0"/>
              <a:t>gitignore</a:t>
            </a:r>
            <a:r>
              <a:rPr lang="en-US" baseline="0" dirty="0" smtClean="0"/>
              <a:t> file</a:t>
            </a:r>
          </a:p>
          <a:p>
            <a:pPr marL="0" lvl="0" indent="0" algn="l" rtl="0">
              <a:spcBef>
                <a:spcPts val="0"/>
              </a:spcBef>
              <a:spcAft>
                <a:spcPts val="0"/>
              </a:spcAft>
              <a:buNone/>
            </a:pPr>
            <a:r>
              <a:rPr lang="en-US" baseline="0" dirty="0" smtClean="0"/>
              <a:t>echo "*~" &gt; .</a:t>
            </a:r>
            <a:r>
              <a:rPr lang="en-US" baseline="0" dirty="0" err="1" smtClean="0"/>
              <a:t>gitignore</a:t>
            </a:r>
            <a:endParaRPr lang="en-US" baseline="0" dirty="0" smtClean="0"/>
          </a:p>
          <a:p>
            <a:pPr marL="0" lvl="0" indent="0" algn="l" rtl="0">
              <a:spcBef>
                <a:spcPts val="0"/>
              </a:spcBef>
              <a:spcAft>
                <a:spcPts val="0"/>
              </a:spcAft>
              <a:buNone/>
            </a:pPr>
            <a:r>
              <a:rPr lang="en-US" baseline="0" dirty="0" err="1" smtClean="0"/>
              <a:t>git</a:t>
            </a:r>
            <a:r>
              <a:rPr lang="en-US" baseline="0" dirty="0" smtClean="0"/>
              <a:t> add .</a:t>
            </a:r>
            <a:r>
              <a:rPr lang="en-US" baseline="0" dirty="0" err="1" smtClean="0"/>
              <a:t>gitignore</a:t>
            </a:r>
            <a:endParaRPr lang="en-US" baseline="0" dirty="0" smtClean="0"/>
          </a:p>
          <a:p>
            <a:pPr marL="0" lvl="0" indent="0" algn="l" rtl="0">
              <a:spcBef>
                <a:spcPts val="0"/>
              </a:spcBef>
              <a:spcAft>
                <a:spcPts val="0"/>
              </a:spcAft>
              <a:buNone/>
            </a:pPr>
            <a:r>
              <a:rPr lang="en-US" baseline="0" dirty="0" err="1" smtClean="0"/>
              <a:t>git</a:t>
            </a:r>
            <a:r>
              <a:rPr lang="en-US" baseline="0" dirty="0" smtClean="0"/>
              <a:t> commit -m "Adding </a:t>
            </a:r>
            <a:r>
              <a:rPr lang="en-US" baseline="0" dirty="0" err="1" smtClean="0"/>
              <a:t>gitignore</a:t>
            </a:r>
            <a:r>
              <a:rPr lang="en-US" baseline="0" dirty="0" smtClean="0"/>
              <a:t> file" </a:t>
            </a: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1747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aseline="0" dirty="0" smtClean="0"/>
              <a:t>Create branch "dev" and list all the branches</a:t>
            </a: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19294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68983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Now, let's create a</a:t>
            </a:r>
            <a:r>
              <a:rPr lang="en-US" baseline="0" dirty="0" smtClean="0"/>
              <a:t> couple of commits in each branch</a:t>
            </a:r>
          </a:p>
          <a:p>
            <a:pPr marL="0" lvl="0" indent="0" algn="l" rtl="0">
              <a:spcBef>
                <a:spcPts val="0"/>
              </a:spcBef>
              <a:spcAft>
                <a:spcPts val="0"/>
              </a:spcAft>
              <a:buNone/>
            </a:pPr>
            <a:r>
              <a:rPr lang="en-US" dirty="0" err="1" smtClean="0"/>
              <a:t>git</a:t>
            </a:r>
            <a:r>
              <a:rPr lang="en-US" dirty="0" smtClean="0"/>
              <a:t> checkout dev</a:t>
            </a:r>
          </a:p>
          <a:p>
            <a:pPr marL="228600" lvl="0" indent="-228600" algn="l" rtl="0">
              <a:spcBef>
                <a:spcPts val="0"/>
              </a:spcBef>
              <a:spcAft>
                <a:spcPts val="0"/>
              </a:spcAft>
              <a:buAutoNum type="arabicPeriod"/>
            </a:pPr>
            <a:r>
              <a:rPr lang="en-US" dirty="0" smtClean="0"/>
              <a:t>create a new file notes.txt</a:t>
            </a:r>
          </a:p>
          <a:p>
            <a:pPr marL="228600" lvl="0" indent="-228600" algn="l" rtl="0">
              <a:spcBef>
                <a:spcPts val="0"/>
              </a:spcBef>
              <a:spcAft>
                <a:spcPts val="0"/>
              </a:spcAft>
              <a:buAutoNum type="arabicPeriod"/>
            </a:pPr>
            <a:r>
              <a:rPr lang="en-US" dirty="0" smtClean="0"/>
              <a:t>modify README file to include info about notes.txt file</a:t>
            </a:r>
          </a:p>
          <a:p>
            <a:pPr marL="228600" lvl="0" indent="-228600" algn="l" rtl="0">
              <a:spcBef>
                <a:spcPts val="0"/>
              </a:spcBef>
              <a:spcAft>
                <a:spcPts val="0"/>
              </a:spcAft>
              <a:buAutoNum type="arabicPeriod"/>
            </a:pPr>
            <a:endParaRPr lang="en-US" dirty="0" smtClean="0"/>
          </a:p>
          <a:p>
            <a:pPr marL="0" lvl="0" indent="0" algn="l" rtl="0">
              <a:spcBef>
                <a:spcPts val="0"/>
              </a:spcBef>
              <a:spcAft>
                <a:spcPts val="0"/>
              </a:spcAft>
              <a:buNone/>
            </a:pPr>
            <a:r>
              <a:rPr lang="en-US" dirty="0" err="1" smtClean="0"/>
              <a:t>git</a:t>
            </a:r>
            <a:r>
              <a:rPr lang="en-US" dirty="0" smtClean="0"/>
              <a:t> checkout master</a:t>
            </a:r>
          </a:p>
          <a:p>
            <a:pPr marL="228600" lvl="0" indent="-228600" algn="l" rtl="0">
              <a:spcBef>
                <a:spcPts val="0"/>
              </a:spcBef>
              <a:spcAft>
                <a:spcPts val="0"/>
              </a:spcAft>
              <a:buAutoNum type="arabicPeriod"/>
            </a:pPr>
            <a:r>
              <a:rPr lang="en-US" dirty="0" smtClean="0"/>
              <a:t>create a new file hello.py</a:t>
            </a:r>
          </a:p>
          <a:p>
            <a:pPr marL="228600" lvl="0" indent="-228600" algn="l" rtl="0">
              <a:spcBef>
                <a:spcPts val="0"/>
              </a:spcBef>
              <a:spcAft>
                <a:spcPts val="0"/>
              </a:spcAft>
              <a:buAutoNum type="arabicPeriod"/>
            </a:pPr>
            <a:r>
              <a:rPr lang="en-US" dirty="0" smtClean="0"/>
              <a:t>modify README file to include info about python file</a:t>
            </a: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253941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smtClean="0"/>
              <a:t>git</a:t>
            </a:r>
            <a:r>
              <a:rPr lang="en-US" dirty="0" smtClean="0"/>
              <a:t> checkout</a:t>
            </a:r>
            <a:r>
              <a:rPr lang="en-US" baseline="0" dirty="0" smtClean="0"/>
              <a:t> master</a:t>
            </a:r>
          </a:p>
          <a:p>
            <a:pPr marL="0" lvl="0" indent="0" algn="l" rtl="0">
              <a:spcBef>
                <a:spcPts val="0"/>
              </a:spcBef>
              <a:spcAft>
                <a:spcPts val="0"/>
              </a:spcAft>
              <a:buNone/>
            </a:pPr>
            <a:r>
              <a:rPr lang="en-US" baseline="0" dirty="0" err="1" smtClean="0"/>
              <a:t>git</a:t>
            </a:r>
            <a:r>
              <a:rPr lang="en-US" baseline="0" dirty="0" smtClean="0"/>
              <a:t> merge dev</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A conflict message will be given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Edit README file to resolve conflict</a:t>
            </a:r>
          </a:p>
          <a:p>
            <a:pPr marL="0" lvl="0" indent="0" algn="l" rtl="0">
              <a:spcBef>
                <a:spcPts val="0"/>
              </a:spcBef>
              <a:spcAft>
                <a:spcPts val="0"/>
              </a:spcAft>
              <a:buNone/>
            </a:pPr>
            <a:r>
              <a:rPr lang="en-US" baseline="0" dirty="0" err="1" smtClean="0"/>
              <a:t>git</a:t>
            </a:r>
            <a:r>
              <a:rPr lang="en-US" baseline="0" dirty="0" smtClean="0"/>
              <a:t> commit -am "Resolve merge conflict in README file"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git</a:t>
            </a:r>
            <a:r>
              <a:rPr lang="en-US" baseline="0" dirty="0" smtClean="0"/>
              <a:t> log </a:t>
            </a:r>
            <a:r>
              <a:rPr lang="en-US" baseline="0" smtClean="0"/>
              <a:t>--graph</a:t>
            </a: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420850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93130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34052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ba6c830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ba6c8300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4ba6c8300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565275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2910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107510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142540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8473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620112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25</a:t>
            </a:fld>
            <a:endParaRPr sz="1200" b="0" i="0" u="none" strike="noStrike" cap="none">
              <a:solidFill>
                <a:schemeClr val="dk1"/>
              </a:solidFill>
              <a:latin typeface="Times"/>
              <a:ea typeface="Times"/>
              <a:cs typeface="Times"/>
              <a:sym typeface="Times"/>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0" name="Google Shape;100;p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a:ea typeface="Times"/>
              <a:cs typeface="Times"/>
              <a:sym typeface="Times"/>
            </a:endParaRPr>
          </a:p>
        </p:txBody>
      </p:sp>
    </p:spTree>
    <p:extLst>
      <p:ext uri="{BB962C8B-B14F-4D97-AF65-F5344CB8AC3E}">
        <p14:creationId xmlns:p14="http://schemas.microsoft.com/office/powerpoint/2010/main" val="179116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63148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59498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31293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08134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03400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69919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ba6c8300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ba6c8300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4ba6c8300d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03113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4400"/>
              <a:buFont typeface="Calibri"/>
              <a:buNone/>
              <a:defRPr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SzPts val="3200"/>
              <a:buNone/>
              <a:defRPr b="0" i="0">
                <a:solidFill>
                  <a:srgbClr val="000000"/>
                </a:solidFill>
                <a:latin typeface="Calibri"/>
                <a:ea typeface="Calibri"/>
                <a:cs typeface="Calibri"/>
                <a:sym typeface="Calibri"/>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389717" y="4800600"/>
            <a:ext cx="7315200" cy="566738"/>
          </a:xfrm>
          <a:prstGeom prst="rect">
            <a:avLst/>
          </a:prstGeom>
          <a:noFill/>
          <a:ln>
            <a:noFill/>
          </a:ln>
        </p:spPr>
        <p:txBody>
          <a:bodyPr spcFirstLastPara="1" wrap="square" lIns="0" tIns="45700" rIns="0" bIns="45700" anchor="b" anchorCtr="0"/>
          <a:lstStyle>
            <a:lvl1pPr lvl="0" algn="l">
              <a:spcBef>
                <a:spcPts val="0"/>
              </a:spcBef>
              <a:spcAft>
                <a:spcPts val="0"/>
              </a:spcAft>
              <a:buClr>
                <a:schemeClr val="dk2"/>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mbria"/>
                <a:ea typeface="Cambria"/>
                <a:cs typeface="Cambria"/>
                <a:sym typeface="Cambria"/>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mbria"/>
                <a:ea typeface="Cambria"/>
                <a:cs typeface="Cambria"/>
                <a:sym typeface="Cambria"/>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9pPr>
          </a:lstStyle>
          <a:p>
            <a:endParaRPr/>
          </a:p>
        </p:txBody>
      </p:sp>
      <p:sp>
        <p:nvSpPr>
          <p:cNvPr id="74" name="Google Shape;74;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1"/>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718719" y="-1737519"/>
            <a:ext cx="4754563" cy="10972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285038" y="1828800"/>
            <a:ext cx="5851525" cy="27432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09600" y="274638"/>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4"/>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4"/>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371601"/>
            <a:ext cx="10972800" cy="47545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600" y="3034508"/>
            <a:ext cx="9268365" cy="1308892"/>
          </a:xfrm>
          <a:prstGeom prst="rect">
            <a:avLst/>
          </a:prstGeom>
          <a:noFill/>
          <a:ln>
            <a:noFill/>
          </a:ln>
        </p:spPr>
        <p:txBody>
          <a:bodyPr spcFirstLastPara="1" wrap="square" lIns="0" tIns="45700" rIns="0" bIns="45700" anchor="t" anchorCtr="0"/>
          <a:lstStyle>
            <a:lvl1pPr lvl="0" algn="l">
              <a:spcBef>
                <a:spcPts val="0"/>
              </a:spcBef>
              <a:spcAft>
                <a:spcPts val="0"/>
              </a:spcAft>
              <a:buClr>
                <a:schemeClr val="dk2"/>
              </a:buClr>
              <a:buSzPts val="4000"/>
              <a:buFont typeface="Calibri"/>
              <a:buNone/>
              <a:defRPr sz="4000" b="1"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32179" y="1524001"/>
            <a:ext cx="9268365" cy="1500187"/>
          </a:xfrm>
          <a:prstGeom prst="rect">
            <a:avLst/>
          </a:prstGeom>
          <a:noFill/>
          <a:ln>
            <a:noFill/>
          </a:ln>
        </p:spPr>
        <p:txBody>
          <a:bodyPr spcFirstLastPara="1" wrap="square" lIns="0" tIns="45700" rIns="0" bIns="45700" anchor="b" anchorCtr="0"/>
          <a:lstStyle>
            <a:lvl1pPr marL="457200" lvl="0" indent="-228600" algn="l">
              <a:spcBef>
                <a:spcPts val="400"/>
              </a:spcBef>
              <a:spcAft>
                <a:spcPts val="0"/>
              </a:spcAft>
              <a:buSzPts val="2000"/>
              <a:buNone/>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85840" y="2013343"/>
            <a:ext cx="9268365" cy="753670"/>
          </a:xfrm>
          <a:prstGeom prst="rect">
            <a:avLst/>
          </a:prstGeom>
          <a:noFill/>
          <a:ln>
            <a:noFill/>
          </a:ln>
        </p:spPr>
        <p:txBody>
          <a:bodyPr spcFirstLastPara="1" wrap="square" lIns="0" tIns="45700" rIns="0" bIns="45700" anchor="t" anchorCtr="0"/>
          <a:lstStyle>
            <a:lvl1pPr lvl="0" algn="l">
              <a:spcBef>
                <a:spcPts val="0"/>
              </a:spcBef>
              <a:spcAft>
                <a:spcPts val="0"/>
              </a:spcAft>
              <a:buClr>
                <a:schemeClr val="dk2"/>
              </a:buClr>
              <a:buSzPts val="4000"/>
              <a:buFont typeface="Calibri"/>
              <a:buNone/>
              <a:defRPr sz="4000" b="1"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685840" y="2919414"/>
            <a:ext cx="9268365" cy="150018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SzPts val="2000"/>
              <a:buFont typeface="Calibri"/>
              <a:buAutoNum type="arabicPeriod"/>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5"/>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447800"/>
            <a:ext cx="5384800" cy="46783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body" idx="2"/>
          </p:nvPr>
        </p:nvSpPr>
        <p:spPr>
          <a:xfrm>
            <a:off x="6197600" y="1447800"/>
            <a:ext cx="5384800" cy="46783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09600" y="1535114"/>
            <a:ext cx="5386917" cy="446087"/>
          </a:xfrm>
          <a:prstGeom prst="rect">
            <a:avLst/>
          </a:prstGeom>
          <a:noFill/>
          <a:ln>
            <a:noFill/>
          </a:ln>
        </p:spPr>
        <p:txBody>
          <a:bodyPr spcFirstLastPara="1" wrap="square" lIns="91425" tIns="45700" rIns="91425" bIns="45700" anchor="b" anchorCtr="0"/>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2"/>
          </p:nvPr>
        </p:nvSpPr>
        <p:spPr>
          <a:xfrm>
            <a:off x="609600" y="1981201"/>
            <a:ext cx="5386917" cy="4144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body" idx="3"/>
          </p:nvPr>
        </p:nvSpPr>
        <p:spPr>
          <a:xfrm>
            <a:off x="6193368" y="1535114"/>
            <a:ext cx="5389033" cy="446087"/>
          </a:xfrm>
          <a:prstGeom prst="rect">
            <a:avLst/>
          </a:prstGeom>
          <a:noFill/>
          <a:ln>
            <a:noFill/>
          </a:ln>
        </p:spPr>
        <p:txBody>
          <a:bodyPr spcFirstLastPara="1" wrap="square" lIns="91425" tIns="45700" rIns="91425" bIns="45700" anchor="b" anchorCtr="0"/>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7"/>
          <p:cNvSpPr txBox="1">
            <a:spLocks noGrp="1"/>
          </p:cNvSpPr>
          <p:nvPr>
            <p:ph type="body" idx="4"/>
          </p:nvPr>
        </p:nvSpPr>
        <p:spPr>
          <a:xfrm>
            <a:off x="6193368" y="1981201"/>
            <a:ext cx="5389033" cy="4144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7"/>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09601" y="273050"/>
            <a:ext cx="4011084" cy="1162050"/>
          </a:xfrm>
          <a:prstGeom prst="rect">
            <a:avLst/>
          </a:prstGeom>
          <a:noFill/>
          <a:ln>
            <a:noFill/>
          </a:ln>
        </p:spPr>
        <p:txBody>
          <a:bodyPr spcFirstLastPara="1" wrap="square" lIns="0" tIns="45700" rIns="0" bIns="45700" anchor="b" anchorCtr="0"/>
          <a:lstStyle>
            <a:lvl1pPr lvl="0" algn="l">
              <a:spcBef>
                <a:spcPts val="0"/>
              </a:spcBef>
              <a:spcAft>
                <a:spcPts val="0"/>
              </a:spcAft>
              <a:buClr>
                <a:schemeClr val="dk2"/>
              </a:buClr>
              <a:buSzPts val="4800"/>
              <a:buFont typeface="Calibri"/>
              <a:buNone/>
              <a:defRPr sz="4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766733" y="1435101"/>
            <a:ext cx="6815667" cy="469106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152400"/>
            <a:ext cx="10972800" cy="1143000"/>
          </a:xfrm>
          <a:prstGeom prst="rect">
            <a:avLst/>
          </a:prstGeom>
          <a:noFill/>
          <a:ln>
            <a:noFill/>
          </a:ln>
        </p:spPr>
        <p:txBody>
          <a:bodyPr spcFirstLastPara="1" wrap="square" lIns="0" tIns="45700" rIns="0" bIns="45700" anchor="ctr" anchorCtr="0"/>
          <a:lstStyle>
            <a:lvl1pPr marR="0" lvl="0" algn="ctr" rtl="0">
              <a:spcBef>
                <a:spcPts val="0"/>
              </a:spcBef>
              <a:spcAft>
                <a:spcPts val="0"/>
              </a:spcAft>
              <a:buClr>
                <a:schemeClr val="dk2"/>
              </a:buClr>
              <a:buSzPts val="4400"/>
              <a:buFont typeface="Calibri"/>
              <a:buNone/>
              <a:defRPr sz="44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371601"/>
            <a:ext cx="10972800" cy="47545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2" name="Google Shape;12;p1"/>
          <p:cNvSpPr txBox="1">
            <a:spLocks noGrp="1"/>
          </p:cNvSpPr>
          <p:nvPr>
            <p:ph type="dt" idx="10"/>
          </p:nvPr>
        </p:nvSpPr>
        <p:spPr>
          <a:xfrm>
            <a:off x="203200" y="6492876"/>
            <a:ext cx="2844800" cy="365125"/>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1"/>
          <p:cNvSpPr txBox="1">
            <a:spLocks noGrp="1"/>
          </p:cNvSpPr>
          <p:nvPr>
            <p:ph type="ftr" idx="11"/>
          </p:nvPr>
        </p:nvSpPr>
        <p:spPr>
          <a:xfrm>
            <a:off x="4165600" y="6492876"/>
            <a:ext cx="3860800" cy="365125"/>
          </a:xfrm>
          <a:prstGeom prst="rect">
            <a:avLst/>
          </a:prstGeom>
          <a:noFill/>
          <a:ln>
            <a:noFill/>
          </a:ln>
        </p:spPr>
        <p:txBody>
          <a:bodyPr spcFirstLastPara="1" wrap="square" lIns="0" tIns="0" rIns="0" bIns="0" anchor="ctr" anchorCtr="0"/>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1"/>
          <p:cNvSpPr txBox="1">
            <a:spLocks noGrp="1"/>
          </p:cNvSpPr>
          <p:nvPr>
            <p:ph type="sldNum" idx="12"/>
          </p:nvPr>
        </p:nvSpPr>
        <p:spPr>
          <a:xfrm>
            <a:off x="9144000" y="6492876"/>
            <a:ext cx="2844800"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0" marR="0" lvl="1" indent="0" algn="r" rtl="0">
              <a:spcBef>
                <a:spcPts val="0"/>
              </a:spcBef>
              <a:buNone/>
              <a:defRPr sz="1200" b="0" i="0" u="none" strike="noStrike" cap="none">
                <a:solidFill>
                  <a:schemeClr val="dk1"/>
                </a:solidFill>
                <a:latin typeface="Calibri"/>
                <a:ea typeface="Calibri"/>
                <a:cs typeface="Calibri"/>
                <a:sym typeface="Calibri"/>
              </a:defRPr>
            </a:lvl2pPr>
            <a:lvl3pPr marL="0" marR="0" lvl="2" indent="0" algn="r" rtl="0">
              <a:spcBef>
                <a:spcPts val="0"/>
              </a:spcBef>
              <a:buNone/>
              <a:defRPr sz="1200" b="0" i="0" u="none" strike="noStrike" cap="none">
                <a:solidFill>
                  <a:schemeClr val="dk1"/>
                </a:solidFill>
                <a:latin typeface="Calibri"/>
                <a:ea typeface="Calibri"/>
                <a:cs typeface="Calibri"/>
                <a:sym typeface="Calibri"/>
              </a:defRPr>
            </a:lvl3pPr>
            <a:lvl4pPr marL="0" marR="0" lvl="3" indent="0" algn="r" rtl="0">
              <a:spcBef>
                <a:spcPts val="0"/>
              </a:spcBef>
              <a:buNone/>
              <a:defRPr sz="1200" b="0" i="0" u="none" strike="noStrike" cap="none">
                <a:solidFill>
                  <a:schemeClr val="dk1"/>
                </a:solidFill>
                <a:latin typeface="Calibri"/>
                <a:ea typeface="Calibri"/>
                <a:cs typeface="Calibri"/>
                <a:sym typeface="Calibri"/>
              </a:defRPr>
            </a:lvl4pPr>
            <a:lvl5pPr marL="0" marR="0" lvl="4" indent="0" algn="r" rtl="0">
              <a:spcBef>
                <a:spcPts val="0"/>
              </a:spcBef>
              <a:buNone/>
              <a:defRPr sz="1200" b="0" i="0" u="none" strike="noStrike" cap="none">
                <a:solidFill>
                  <a:schemeClr val="dk1"/>
                </a:solidFill>
                <a:latin typeface="Calibri"/>
                <a:ea typeface="Calibri"/>
                <a:cs typeface="Calibri"/>
                <a:sym typeface="Calibri"/>
              </a:defRPr>
            </a:lvl5pPr>
            <a:lvl6pPr marL="0" marR="0" lvl="5" indent="0" algn="r" rtl="0">
              <a:spcBef>
                <a:spcPts val="0"/>
              </a:spcBef>
              <a:buNone/>
              <a:defRPr sz="1200" b="0" i="0" u="none" strike="noStrike" cap="none">
                <a:solidFill>
                  <a:schemeClr val="dk1"/>
                </a:solidFill>
                <a:latin typeface="Calibri"/>
                <a:ea typeface="Calibri"/>
                <a:cs typeface="Calibri"/>
                <a:sym typeface="Calibri"/>
              </a:defRPr>
            </a:lvl6pPr>
            <a:lvl7pPr marL="0" marR="0" lvl="6" indent="0" algn="r" rtl="0">
              <a:spcBef>
                <a:spcPts val="0"/>
              </a:spcBef>
              <a:buNone/>
              <a:defRPr sz="1200" b="0" i="0" u="none" strike="noStrike" cap="none">
                <a:solidFill>
                  <a:schemeClr val="dk1"/>
                </a:solidFill>
                <a:latin typeface="Calibri"/>
                <a:ea typeface="Calibri"/>
                <a:cs typeface="Calibri"/>
                <a:sym typeface="Calibri"/>
              </a:defRPr>
            </a:lvl7pPr>
            <a:lvl8pPr marL="0" marR="0" lvl="7" indent="0" algn="r" rtl="0">
              <a:spcBef>
                <a:spcPts val="0"/>
              </a:spcBef>
              <a:buNone/>
              <a:defRPr sz="1200" b="0" i="0" u="none" strike="noStrike" cap="none">
                <a:solidFill>
                  <a:schemeClr val="dk1"/>
                </a:solidFill>
                <a:latin typeface="Calibri"/>
                <a:ea typeface="Calibri"/>
                <a:cs typeface="Calibri"/>
                <a:sym typeface="Calibri"/>
              </a:defRPr>
            </a:lvl8pPr>
            <a:lvl9pPr marL="0" marR="0" lvl="8" indent="0" algn="r" rtl="0">
              <a:spcBef>
                <a:spcPts val="0"/>
              </a:spcBef>
              <a:buNone/>
              <a:defRPr sz="1200"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2209800" y="1435600"/>
            <a:ext cx="7772400" cy="1143000"/>
          </a:xfrm>
          <a:prstGeom prst="rect">
            <a:avLst/>
          </a:prstGeom>
          <a:noFill/>
          <a:ln>
            <a:noFill/>
          </a:ln>
        </p:spPr>
        <p:txBody>
          <a:bodyPr spcFirstLastPara="1" wrap="square" lIns="0" tIns="45700" rIns="0" bIns="45700" anchor="ctr" anchorCtr="0">
            <a:noAutofit/>
          </a:bodyPr>
          <a:lstStyle/>
          <a:p>
            <a:pPr>
              <a:buSzPts val="5400"/>
            </a:pPr>
            <a:r>
              <a:rPr lang="en-US" sz="3600" dirty="0"/>
              <a:t>Git  for version control and </a:t>
            </a:r>
            <a:r>
              <a:rPr lang="en-US" sz="3600" dirty="0" smtClean="0"/>
              <a:t>collaboration</a:t>
            </a:r>
            <a:br>
              <a:rPr lang="en-US" sz="3600" dirty="0" smtClean="0"/>
            </a:br>
            <a:r>
              <a:rPr lang="en-US" sz="3600" dirty="0" smtClean="0"/>
              <a:t>Part </a:t>
            </a:r>
            <a:r>
              <a:rPr lang="en-US" sz="3600" dirty="0" smtClean="0"/>
              <a:t>2</a:t>
            </a:r>
            <a:endParaRPr sz="3600" dirty="0"/>
          </a:p>
        </p:txBody>
      </p:sp>
      <p:sp>
        <p:nvSpPr>
          <p:cNvPr id="103" name="Google Shape;103;p15"/>
          <p:cNvSpPr txBox="1">
            <a:spLocks noGrp="1"/>
          </p:cNvSpPr>
          <p:nvPr>
            <p:ph type="subTitle" idx="1"/>
          </p:nvPr>
        </p:nvSpPr>
        <p:spPr>
          <a:xfrm>
            <a:off x="2895600" y="3695700"/>
            <a:ext cx="6400800" cy="1752600"/>
          </a:xfrm>
          <a:prstGeom prst="rect">
            <a:avLst/>
          </a:prstGeom>
          <a:noFill/>
          <a:ln>
            <a:noFill/>
          </a:ln>
        </p:spPr>
        <p:txBody>
          <a:bodyPr spcFirstLastPara="1" wrap="square" lIns="91425" tIns="45700" rIns="91425" bIns="45700" anchor="t" anchorCtr="0">
            <a:noAutofit/>
          </a:bodyPr>
          <a:lstStyle/>
          <a:p>
            <a:pPr marL="0" indent="0">
              <a:spcBef>
                <a:spcPts val="0"/>
              </a:spcBef>
              <a:buSzPts val="2400"/>
            </a:pPr>
            <a:r>
              <a:rPr lang="en-US" sz="2400" b="1" dirty="0">
                <a:latin typeface="Cambria"/>
                <a:ea typeface="Cambria"/>
                <a:cs typeface="Cambria"/>
                <a:sym typeface="Cambria"/>
              </a:rPr>
              <a:t>Katia Oleinik</a:t>
            </a:r>
            <a:endParaRPr sz="2400" b="1" dirty="0">
              <a:latin typeface="Cambria"/>
              <a:ea typeface="Cambria"/>
              <a:cs typeface="Cambria"/>
              <a:sym typeface="Cambria"/>
            </a:endParaRPr>
          </a:p>
          <a:p>
            <a:pPr marL="0" indent="0">
              <a:spcBef>
                <a:spcPts val="480"/>
              </a:spcBef>
              <a:buSzPts val="2400"/>
            </a:pPr>
            <a:r>
              <a:rPr lang="en-US" sz="2400" dirty="0">
                <a:latin typeface="Cambria"/>
                <a:ea typeface="Cambria"/>
                <a:cs typeface="Cambria"/>
                <a:sym typeface="Cambria"/>
              </a:rPr>
              <a:t>Research Computing Services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Resolving Conflicts</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10</a:t>
            </a:fld>
            <a:endParaRPr dirty="0"/>
          </a:p>
        </p:txBody>
      </p:sp>
      <p:sp>
        <p:nvSpPr>
          <p:cNvPr id="36" name="TextBox 35"/>
          <p:cNvSpPr txBox="1"/>
          <p:nvPr/>
        </p:nvSpPr>
        <p:spPr>
          <a:xfrm>
            <a:off x="473528" y="1295400"/>
            <a:ext cx="11244943" cy="5663089"/>
          </a:xfrm>
          <a:prstGeom prst="rect">
            <a:avLst/>
          </a:prstGeom>
          <a:noFill/>
        </p:spPr>
        <p:txBody>
          <a:bodyPr wrap="square" rtlCol="0">
            <a:spAutoFit/>
          </a:bodyPr>
          <a:lstStyle/>
          <a:p>
            <a:endParaRPr lang="en-US" sz="2400" dirty="0" smtClean="0">
              <a:solidFill>
                <a:schemeClr val="tx1"/>
              </a:solidFill>
              <a:latin typeface="Consolas" panose="020B0609020204030204" pitchFamily="49" charset="0"/>
            </a:endParaRPr>
          </a:p>
          <a:p>
            <a:r>
              <a:rPr lang="en-US" sz="2400" dirty="0">
                <a:solidFill>
                  <a:schemeClr val="accent5">
                    <a:lumMod val="75000"/>
                  </a:schemeClr>
                </a:solidFill>
              </a:rPr>
              <a:t># In </a:t>
            </a:r>
            <a:r>
              <a:rPr lang="en-US" sz="2400" dirty="0" smtClean="0">
                <a:solidFill>
                  <a:schemeClr val="accent5">
                    <a:lumMod val="75000"/>
                  </a:schemeClr>
                </a:solidFill>
              </a:rPr>
              <a:t>repo2 </a:t>
            </a:r>
            <a:r>
              <a:rPr lang="en-US" sz="2400" dirty="0" smtClean="0">
                <a:solidFill>
                  <a:schemeClr val="accent5">
                    <a:lumMod val="75000"/>
                  </a:schemeClr>
                </a:solidFill>
                <a:latin typeface="Consolas" panose="020B0609020204030204" pitchFamily="49" charset="0"/>
              </a:rPr>
              <a:t>modify example.py file and then commit it</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add </a:t>
            </a:r>
            <a:r>
              <a:rPr lang="en-US" sz="2400" dirty="0" smtClean="0">
                <a:solidFill>
                  <a:schemeClr val="tx1"/>
                </a:solidFill>
                <a:latin typeface="Consolas" panose="020B0609020204030204" pitchFamily="49" charset="0"/>
              </a:rPr>
              <a:t>example.py </a:t>
            </a:r>
            <a:endParaRPr lang="en-US" sz="2400" dirty="0">
              <a:solidFill>
                <a:schemeClr val="tx1"/>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commit –m </a:t>
            </a:r>
            <a:r>
              <a:rPr lang="en-US" sz="2400" dirty="0" smtClean="0">
                <a:solidFill>
                  <a:schemeClr val="tx1"/>
                </a:solidFill>
                <a:latin typeface="Consolas" panose="020B0609020204030204" pitchFamily="49" charset="0"/>
              </a:rPr>
              <a:t>"added some calculations to example.py"</a:t>
            </a:r>
            <a:endParaRPr lang="en-US" sz="2400" dirty="0">
              <a:solidFill>
                <a:schemeClr val="tx1"/>
              </a:solidFill>
              <a:latin typeface="Consolas" panose="020B0609020204030204" pitchFamily="49" charset="0"/>
            </a:endParaRPr>
          </a:p>
          <a:p>
            <a:endParaRPr lang="en-US" sz="2400" dirty="0" smtClean="0">
              <a:solidFill>
                <a:schemeClr val="tx1">
                  <a:lumMod val="50000"/>
                  <a:lumOff val="50000"/>
                </a:schemeClr>
              </a:solidFill>
              <a:latin typeface="Consolas" panose="020B0609020204030204" pitchFamily="49" charset="0"/>
            </a:endParaRPr>
          </a:p>
          <a:p>
            <a:endParaRPr lang="en-US" sz="2400" dirty="0">
              <a:solidFill>
                <a:schemeClr val="tx1">
                  <a:lumMod val="50000"/>
                  <a:lumOff val="50000"/>
                </a:schemeClr>
              </a:solidFill>
              <a:latin typeface="Consolas" panose="020B0609020204030204" pitchFamily="49" charset="0"/>
            </a:endParaRPr>
          </a:p>
          <a:p>
            <a:r>
              <a:rPr lang="en-US" sz="2400" dirty="0">
                <a:solidFill>
                  <a:schemeClr val="accent5">
                    <a:lumMod val="75000"/>
                  </a:schemeClr>
                </a:solidFill>
              </a:rPr>
              <a:t># </a:t>
            </a:r>
            <a:r>
              <a:rPr lang="en-US" sz="2400" dirty="0" smtClean="0">
                <a:solidFill>
                  <a:schemeClr val="accent5">
                    <a:lumMod val="75000"/>
                  </a:schemeClr>
                </a:solidFill>
              </a:rPr>
              <a:t>Now try to push the changes to the GitHub repo:</a:t>
            </a: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push origin master </a:t>
            </a:r>
          </a:p>
          <a:p>
            <a:r>
              <a:rPr lang="en-US" dirty="0" smtClean="0">
                <a:solidFill>
                  <a:schemeClr val="accent1">
                    <a:lumMod val="60000"/>
                    <a:lumOff val="40000"/>
                  </a:schemeClr>
                </a:solidFill>
                <a:latin typeface="Consolas" panose="020B0609020204030204" pitchFamily="49" charset="0"/>
              </a:rPr>
              <a:t>! </a:t>
            </a:r>
            <a:r>
              <a:rPr lang="en-US" dirty="0">
                <a:solidFill>
                  <a:schemeClr val="accent1">
                    <a:lumMod val="60000"/>
                    <a:lumOff val="40000"/>
                  </a:schemeClr>
                </a:solidFill>
                <a:latin typeface="Consolas" panose="020B0609020204030204" pitchFamily="49" charset="0"/>
              </a:rPr>
              <a:t>[rejected]        master -&gt; master (fetch first)</a:t>
            </a:r>
          </a:p>
          <a:p>
            <a:r>
              <a:rPr lang="en-US" dirty="0">
                <a:solidFill>
                  <a:schemeClr val="accent1">
                    <a:lumMod val="60000"/>
                    <a:lumOff val="40000"/>
                  </a:schemeClr>
                </a:solidFill>
                <a:latin typeface="Consolas" panose="020B0609020204030204" pitchFamily="49" charset="0"/>
              </a:rPr>
              <a:t>error: failed to push some refs to 'https://github.com/</a:t>
            </a:r>
            <a:r>
              <a:rPr lang="en-US" dirty="0" err="1">
                <a:solidFill>
                  <a:schemeClr val="accent1">
                    <a:lumMod val="60000"/>
                    <a:lumOff val="40000"/>
                  </a:schemeClr>
                </a:solidFill>
                <a:latin typeface="Consolas" panose="020B0609020204030204" pitchFamily="49" charset="0"/>
              </a:rPr>
              <a:t>katgit</a:t>
            </a:r>
            <a:r>
              <a:rPr lang="en-US" dirty="0">
                <a:solidFill>
                  <a:schemeClr val="accent1">
                    <a:lumMod val="60000"/>
                    <a:lumOff val="40000"/>
                  </a:schemeClr>
                </a:solidFill>
                <a:latin typeface="Consolas" panose="020B0609020204030204" pitchFamily="49" charset="0"/>
              </a:rPr>
              <a:t>/</a:t>
            </a:r>
            <a:r>
              <a:rPr lang="en-US" dirty="0" err="1">
                <a:solidFill>
                  <a:schemeClr val="accent1">
                    <a:lumMod val="60000"/>
                    <a:lumOff val="40000"/>
                  </a:schemeClr>
                </a:solidFill>
                <a:latin typeface="Consolas" panose="020B0609020204030204" pitchFamily="49" charset="0"/>
              </a:rPr>
              <a:t>job_example.git</a:t>
            </a:r>
            <a:r>
              <a:rPr lang="en-US" dirty="0">
                <a:solidFill>
                  <a:schemeClr val="accent1">
                    <a:lumMod val="60000"/>
                    <a:lumOff val="40000"/>
                  </a:schemeClr>
                </a:solidFill>
                <a:latin typeface="Consolas" panose="020B0609020204030204" pitchFamily="49" charset="0"/>
              </a:rPr>
              <a:t>'</a:t>
            </a:r>
          </a:p>
          <a:p>
            <a:r>
              <a:rPr lang="en-US" dirty="0">
                <a:solidFill>
                  <a:schemeClr val="accent5">
                    <a:lumMod val="75000"/>
                  </a:schemeClr>
                </a:solidFill>
                <a:latin typeface="Consolas" panose="020B0609020204030204" pitchFamily="49" charset="0"/>
              </a:rPr>
              <a:t>hint: Updates were rejected because the remote contains work that you do</a:t>
            </a:r>
          </a:p>
          <a:p>
            <a:r>
              <a:rPr lang="en-US" dirty="0">
                <a:solidFill>
                  <a:schemeClr val="accent5">
                    <a:lumMod val="75000"/>
                  </a:schemeClr>
                </a:solidFill>
                <a:latin typeface="Consolas" panose="020B0609020204030204" pitchFamily="49" charset="0"/>
              </a:rPr>
              <a:t>hint: not have locally. This is usually caused by another repository pushing</a:t>
            </a:r>
          </a:p>
          <a:p>
            <a:r>
              <a:rPr lang="en-US" dirty="0">
                <a:solidFill>
                  <a:schemeClr val="accent5">
                    <a:lumMod val="75000"/>
                  </a:schemeClr>
                </a:solidFill>
                <a:latin typeface="Consolas" panose="020B0609020204030204" pitchFamily="49" charset="0"/>
              </a:rPr>
              <a:t>hint: to the same ref. You may want to first integrate the remote changes</a:t>
            </a:r>
          </a:p>
          <a:p>
            <a:r>
              <a:rPr lang="en-US" dirty="0">
                <a:solidFill>
                  <a:schemeClr val="accent5">
                    <a:lumMod val="75000"/>
                  </a:schemeClr>
                </a:solidFill>
                <a:latin typeface="Consolas" panose="020B0609020204030204" pitchFamily="49" charset="0"/>
              </a:rPr>
              <a:t>hint: (e.g., '</a:t>
            </a:r>
            <a:r>
              <a:rPr lang="en-US" dirty="0" err="1">
                <a:solidFill>
                  <a:schemeClr val="accent5">
                    <a:lumMod val="75000"/>
                  </a:schemeClr>
                </a:solidFill>
                <a:latin typeface="Consolas" panose="020B0609020204030204" pitchFamily="49" charset="0"/>
              </a:rPr>
              <a:t>git</a:t>
            </a:r>
            <a:r>
              <a:rPr lang="en-US" dirty="0">
                <a:solidFill>
                  <a:schemeClr val="accent5">
                    <a:lumMod val="75000"/>
                  </a:schemeClr>
                </a:solidFill>
                <a:latin typeface="Consolas" panose="020B0609020204030204" pitchFamily="49" charset="0"/>
              </a:rPr>
              <a:t> pull ...') before pushing again.</a:t>
            </a:r>
          </a:p>
          <a:p>
            <a:r>
              <a:rPr lang="en-US" dirty="0">
                <a:solidFill>
                  <a:schemeClr val="accent5">
                    <a:lumMod val="75000"/>
                  </a:schemeClr>
                </a:solidFill>
                <a:latin typeface="Consolas" panose="020B0609020204030204" pitchFamily="49" charset="0"/>
              </a:rPr>
              <a:t>hint: See the 'Note about fast-forwards' in '</a:t>
            </a:r>
            <a:r>
              <a:rPr lang="en-US" dirty="0" err="1">
                <a:solidFill>
                  <a:schemeClr val="accent5">
                    <a:lumMod val="75000"/>
                  </a:schemeClr>
                </a:solidFill>
                <a:latin typeface="Consolas" panose="020B0609020204030204" pitchFamily="49" charset="0"/>
              </a:rPr>
              <a:t>git</a:t>
            </a:r>
            <a:r>
              <a:rPr lang="en-US" dirty="0">
                <a:solidFill>
                  <a:schemeClr val="accent5">
                    <a:lumMod val="75000"/>
                  </a:schemeClr>
                </a:solidFill>
                <a:latin typeface="Consolas" panose="020B0609020204030204" pitchFamily="49" charset="0"/>
              </a:rPr>
              <a:t> push --help' for details.</a:t>
            </a:r>
          </a:p>
          <a:p>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70392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Resolving Conflicts</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11</a:t>
            </a:fld>
            <a:endParaRPr dirty="0"/>
          </a:p>
        </p:txBody>
      </p:sp>
      <p:sp>
        <p:nvSpPr>
          <p:cNvPr id="36" name="TextBox 35"/>
          <p:cNvSpPr txBox="1"/>
          <p:nvPr/>
        </p:nvSpPr>
        <p:spPr>
          <a:xfrm>
            <a:off x="473528" y="1295400"/>
            <a:ext cx="11244943" cy="4524315"/>
          </a:xfrm>
          <a:prstGeom prst="rect">
            <a:avLst/>
          </a:prstGeom>
          <a:noFill/>
        </p:spPr>
        <p:txBody>
          <a:bodyPr wrap="square" rtlCol="0">
            <a:spAutoFit/>
          </a:bodyPr>
          <a:lstStyle/>
          <a:p>
            <a:endParaRPr lang="en-US" sz="2400" dirty="0" smtClean="0">
              <a:solidFill>
                <a:schemeClr val="tx1"/>
              </a:solidFill>
              <a:latin typeface="Consolas" panose="020B0609020204030204" pitchFamily="49" charset="0"/>
            </a:endParaRPr>
          </a:p>
          <a:p>
            <a:r>
              <a:rPr lang="en-US" sz="2400" dirty="0">
                <a:solidFill>
                  <a:schemeClr val="accent5">
                    <a:lumMod val="75000"/>
                  </a:schemeClr>
                </a:solidFill>
              </a:rPr>
              <a:t># </a:t>
            </a:r>
            <a:r>
              <a:rPr lang="en-US" sz="2400" dirty="0" smtClean="0">
                <a:solidFill>
                  <a:schemeClr val="accent5">
                    <a:lumMod val="75000"/>
                  </a:schemeClr>
                </a:solidFill>
              </a:rPr>
              <a:t>In the repo where you got this errors (repo2) pull the updates from GitHub:</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a:t>
            </a:r>
            <a:r>
              <a:rPr lang="en-US" sz="2400" dirty="0" smtClean="0">
                <a:solidFill>
                  <a:schemeClr val="tx1"/>
                </a:solidFill>
                <a:latin typeface="Consolas" panose="020B0609020204030204" pitchFamily="49" charset="0"/>
              </a:rPr>
              <a:t>pull origin master</a:t>
            </a:r>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dirty="0" smtClean="0">
              <a:solidFill>
                <a:schemeClr val="tx1">
                  <a:lumMod val="50000"/>
                  <a:lumOff val="50000"/>
                </a:schemeClr>
              </a:solidFill>
              <a:latin typeface="Consolas" panose="020B0609020204030204" pitchFamily="49" charset="0"/>
            </a:endParaRPr>
          </a:p>
          <a:p>
            <a:r>
              <a:rPr lang="en-US" sz="2400" dirty="0" smtClean="0">
                <a:solidFill>
                  <a:schemeClr val="tx1"/>
                </a:solidFill>
              </a:rPr>
              <a:t>If 2 different files were modified, </a:t>
            </a:r>
            <a:r>
              <a:rPr lang="en-US" sz="2400" dirty="0" err="1" smtClean="0">
                <a:solidFill>
                  <a:schemeClr val="tx1"/>
                </a:solidFill>
              </a:rPr>
              <a:t>git</a:t>
            </a:r>
            <a:r>
              <a:rPr lang="en-US" sz="2400" dirty="0" smtClean="0">
                <a:solidFill>
                  <a:schemeClr val="tx1"/>
                </a:solidFill>
              </a:rPr>
              <a:t> will resolve the conflict and will open an editor to record a commit message</a:t>
            </a:r>
          </a:p>
          <a:p>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r>
              <a:rPr lang="en-US" sz="2400" dirty="0">
                <a:solidFill>
                  <a:schemeClr val="accent5">
                    <a:lumMod val="75000"/>
                  </a:schemeClr>
                </a:solidFill>
              </a:rPr>
              <a:t># Update Git Hub repository</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push origin master </a:t>
            </a: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6464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Branch</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12</a:t>
            </a:fld>
            <a:endParaRPr dirty="0"/>
          </a:p>
        </p:txBody>
      </p:sp>
      <p:grpSp>
        <p:nvGrpSpPr>
          <p:cNvPr id="5" name="Group 4"/>
          <p:cNvGrpSpPr/>
          <p:nvPr/>
        </p:nvGrpSpPr>
        <p:grpSpPr>
          <a:xfrm>
            <a:off x="1654196" y="4332736"/>
            <a:ext cx="1333073" cy="511087"/>
            <a:chOff x="9204298" y="2902444"/>
            <a:chExt cx="2490397" cy="787737"/>
          </a:xfrm>
        </p:grpSpPr>
        <p:sp>
          <p:nvSpPr>
            <p:cNvPr id="6" name="Rounded Rectangle 5"/>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8" name="Group 7"/>
          <p:cNvGrpSpPr/>
          <p:nvPr/>
        </p:nvGrpSpPr>
        <p:grpSpPr>
          <a:xfrm>
            <a:off x="1654196" y="5138429"/>
            <a:ext cx="1333073" cy="511087"/>
            <a:chOff x="9204298" y="2902444"/>
            <a:chExt cx="2490397" cy="787737"/>
          </a:xfrm>
        </p:grpSpPr>
        <p:sp>
          <p:nvSpPr>
            <p:cNvPr id="9" name="Rounded Rectangle 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11" name="Group 10"/>
          <p:cNvGrpSpPr/>
          <p:nvPr/>
        </p:nvGrpSpPr>
        <p:grpSpPr>
          <a:xfrm>
            <a:off x="3522717" y="3759162"/>
            <a:ext cx="1333073" cy="511087"/>
            <a:chOff x="9204298" y="2902444"/>
            <a:chExt cx="2490397" cy="787737"/>
          </a:xfrm>
        </p:grpSpPr>
        <p:sp>
          <p:nvSpPr>
            <p:cNvPr id="12" name="Rounded Rectangle 11"/>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14" name="Group 13"/>
          <p:cNvGrpSpPr/>
          <p:nvPr/>
        </p:nvGrpSpPr>
        <p:grpSpPr>
          <a:xfrm>
            <a:off x="1654196" y="3496830"/>
            <a:ext cx="1333073" cy="511087"/>
            <a:chOff x="9204298" y="2902444"/>
            <a:chExt cx="2490397" cy="787737"/>
          </a:xfrm>
        </p:grpSpPr>
        <p:sp>
          <p:nvSpPr>
            <p:cNvPr id="15" name="Rounded Rectangle 14"/>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17" name="Group 16"/>
          <p:cNvGrpSpPr/>
          <p:nvPr/>
        </p:nvGrpSpPr>
        <p:grpSpPr>
          <a:xfrm>
            <a:off x="3512986" y="3108120"/>
            <a:ext cx="1333073" cy="511087"/>
            <a:chOff x="9204298" y="2902444"/>
            <a:chExt cx="2490397" cy="787737"/>
          </a:xfrm>
        </p:grpSpPr>
        <p:sp>
          <p:nvSpPr>
            <p:cNvPr id="18" name="Rounded Rectangle 1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20" name="Group 19"/>
          <p:cNvGrpSpPr/>
          <p:nvPr/>
        </p:nvGrpSpPr>
        <p:grpSpPr>
          <a:xfrm>
            <a:off x="1654196" y="2665159"/>
            <a:ext cx="1333073" cy="511087"/>
            <a:chOff x="9204298" y="2902444"/>
            <a:chExt cx="2490397" cy="787737"/>
          </a:xfrm>
        </p:grpSpPr>
        <p:sp>
          <p:nvSpPr>
            <p:cNvPr id="21" name="Rounded Rectangle 20"/>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grpSp>
        <p:nvGrpSpPr>
          <p:cNvPr id="23" name="Group 22"/>
          <p:cNvGrpSpPr/>
          <p:nvPr/>
        </p:nvGrpSpPr>
        <p:grpSpPr>
          <a:xfrm>
            <a:off x="1658208" y="1868957"/>
            <a:ext cx="1333073" cy="511087"/>
            <a:chOff x="9204298" y="2902444"/>
            <a:chExt cx="2490397" cy="787737"/>
          </a:xfrm>
        </p:grpSpPr>
        <p:sp>
          <p:nvSpPr>
            <p:cNvPr id="24" name="Rounded Rectangle 23"/>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9204298" y="2916869"/>
              <a:ext cx="2490397" cy="616688"/>
            </a:xfrm>
            <a:prstGeom prst="rect">
              <a:avLst/>
            </a:prstGeom>
            <a:noFill/>
          </p:spPr>
          <p:txBody>
            <a:bodyPr wrap="square" rtlCol="0">
              <a:spAutoFit/>
            </a:bodyPr>
            <a:lstStyle/>
            <a:p>
              <a:pPr algn="ctr"/>
              <a:r>
                <a:rPr lang="en-US" sz="2000" dirty="0"/>
                <a:t>g</a:t>
              </a:r>
            </a:p>
          </p:txBody>
        </p:sp>
      </p:grpSp>
      <p:sp>
        <p:nvSpPr>
          <p:cNvPr id="30" name="TextBox 29"/>
          <p:cNvSpPr txBox="1"/>
          <p:nvPr/>
        </p:nvSpPr>
        <p:spPr>
          <a:xfrm>
            <a:off x="1289447" y="5829947"/>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31" name="TextBox 30"/>
          <p:cNvSpPr txBox="1"/>
          <p:nvPr/>
        </p:nvSpPr>
        <p:spPr>
          <a:xfrm>
            <a:off x="3246809" y="4459011"/>
            <a:ext cx="2090057" cy="400110"/>
          </a:xfrm>
          <a:prstGeom prst="rect">
            <a:avLst/>
          </a:prstGeom>
          <a:noFill/>
        </p:spPr>
        <p:txBody>
          <a:bodyPr wrap="square" rtlCol="0">
            <a:spAutoFit/>
          </a:bodyPr>
          <a:lstStyle/>
          <a:p>
            <a:pPr algn="ctr"/>
            <a:r>
              <a:rPr lang="en-US" sz="2000" b="1" dirty="0" smtClean="0"/>
              <a:t>dev</a:t>
            </a:r>
            <a:endParaRPr lang="en-US" sz="2000" b="1" dirty="0"/>
          </a:p>
        </p:txBody>
      </p:sp>
      <p:sp>
        <p:nvSpPr>
          <p:cNvPr id="32" name="Arc 31"/>
          <p:cNvSpPr/>
          <p:nvPr/>
        </p:nvSpPr>
        <p:spPr>
          <a:xfrm rot="6341804">
            <a:off x="2718648" y="3731978"/>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1287971">
            <a:off x="2292613" y="2137894"/>
            <a:ext cx="1883227" cy="1870409"/>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3060284">
            <a:off x="1449437" y="370599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964712">
            <a:off x="4108240" y="318707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rot="13060284">
            <a:off x="1435470" y="2903604"/>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13060284">
            <a:off x="1435469" y="2042207"/>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851043" y="3069920"/>
            <a:ext cx="5456349" cy="1200329"/>
          </a:xfrm>
          <a:prstGeom prst="rect">
            <a:avLst/>
          </a:prstGeom>
          <a:noFill/>
        </p:spPr>
        <p:txBody>
          <a:bodyPr wrap="square" rtlCol="0">
            <a:spAutoFit/>
          </a:bodyPr>
          <a:lstStyle/>
          <a:p>
            <a:r>
              <a:rPr lang="en-US" sz="2400" dirty="0"/>
              <a:t>Git allows and encourages you to have multiple local branches that can be entirely independent of each other.</a:t>
            </a:r>
          </a:p>
        </p:txBody>
      </p:sp>
    </p:spTree>
    <p:extLst>
      <p:ext uri="{BB962C8B-B14F-4D97-AF65-F5344CB8AC3E}">
        <p14:creationId xmlns:p14="http://schemas.microsoft.com/office/powerpoint/2010/main" val="3095558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Branch</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13</a:t>
            </a:fld>
            <a:endParaRPr dirty="0"/>
          </a:p>
        </p:txBody>
      </p:sp>
      <p:grpSp>
        <p:nvGrpSpPr>
          <p:cNvPr id="5" name="Group 4"/>
          <p:cNvGrpSpPr/>
          <p:nvPr/>
        </p:nvGrpSpPr>
        <p:grpSpPr>
          <a:xfrm>
            <a:off x="1654196" y="4332736"/>
            <a:ext cx="1333073" cy="511087"/>
            <a:chOff x="9204298" y="2902444"/>
            <a:chExt cx="2490397" cy="787737"/>
          </a:xfrm>
        </p:grpSpPr>
        <p:sp>
          <p:nvSpPr>
            <p:cNvPr id="6" name="Rounded Rectangle 5"/>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8" name="Group 7"/>
          <p:cNvGrpSpPr/>
          <p:nvPr/>
        </p:nvGrpSpPr>
        <p:grpSpPr>
          <a:xfrm>
            <a:off x="1654196" y="5138429"/>
            <a:ext cx="1333073" cy="511087"/>
            <a:chOff x="9204298" y="2902444"/>
            <a:chExt cx="2490397" cy="787737"/>
          </a:xfrm>
        </p:grpSpPr>
        <p:sp>
          <p:nvSpPr>
            <p:cNvPr id="9" name="Rounded Rectangle 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11" name="Group 10"/>
          <p:cNvGrpSpPr/>
          <p:nvPr/>
        </p:nvGrpSpPr>
        <p:grpSpPr>
          <a:xfrm>
            <a:off x="3522717" y="3759162"/>
            <a:ext cx="1333073" cy="511087"/>
            <a:chOff x="9204298" y="2902444"/>
            <a:chExt cx="2490397" cy="787737"/>
          </a:xfrm>
        </p:grpSpPr>
        <p:sp>
          <p:nvSpPr>
            <p:cNvPr id="12" name="Rounded Rectangle 11"/>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c</a:t>
              </a:r>
              <a:endParaRPr lang="en-US" sz="2000" dirty="0">
                <a:solidFill>
                  <a:schemeClr val="bg1">
                    <a:lumMod val="75000"/>
                  </a:schemeClr>
                </a:solidFill>
              </a:endParaRPr>
            </a:p>
          </p:txBody>
        </p:sp>
      </p:grpSp>
      <p:grpSp>
        <p:nvGrpSpPr>
          <p:cNvPr id="14" name="Group 13"/>
          <p:cNvGrpSpPr/>
          <p:nvPr/>
        </p:nvGrpSpPr>
        <p:grpSpPr>
          <a:xfrm>
            <a:off x="1654196" y="3496830"/>
            <a:ext cx="1333073" cy="511087"/>
            <a:chOff x="9204298" y="2902444"/>
            <a:chExt cx="2490397" cy="787737"/>
          </a:xfrm>
        </p:grpSpPr>
        <p:sp>
          <p:nvSpPr>
            <p:cNvPr id="15" name="Rounded Rectangle 14"/>
            <p:cNvSpPr/>
            <p:nvPr/>
          </p:nvSpPr>
          <p:spPr>
            <a:xfrm>
              <a:off x="9395171" y="2902444"/>
              <a:ext cx="2145009" cy="787737"/>
            </a:xfrm>
            <a:prstGeom prst="roundRect">
              <a:avLst/>
            </a:prstGeom>
            <a:solidFill>
              <a:schemeClr val="bg1"/>
            </a:solidFill>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e</a:t>
              </a:r>
              <a:endParaRPr lang="en-US" sz="2000" dirty="0">
                <a:solidFill>
                  <a:schemeClr val="bg1">
                    <a:lumMod val="75000"/>
                  </a:schemeClr>
                </a:solidFill>
              </a:endParaRPr>
            </a:p>
          </p:txBody>
        </p:sp>
      </p:grpSp>
      <p:grpSp>
        <p:nvGrpSpPr>
          <p:cNvPr id="17" name="Group 16"/>
          <p:cNvGrpSpPr/>
          <p:nvPr/>
        </p:nvGrpSpPr>
        <p:grpSpPr>
          <a:xfrm>
            <a:off x="3512986" y="3108120"/>
            <a:ext cx="1333073" cy="511087"/>
            <a:chOff x="9204298" y="2902444"/>
            <a:chExt cx="2490397" cy="787737"/>
          </a:xfrm>
        </p:grpSpPr>
        <p:sp>
          <p:nvSpPr>
            <p:cNvPr id="18" name="Rounded Rectangle 17"/>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d</a:t>
              </a:r>
              <a:endParaRPr lang="en-US" sz="2000" dirty="0">
                <a:solidFill>
                  <a:schemeClr val="bg1">
                    <a:lumMod val="75000"/>
                  </a:schemeClr>
                </a:solidFill>
              </a:endParaRPr>
            </a:p>
          </p:txBody>
        </p:sp>
      </p:grpSp>
      <p:grpSp>
        <p:nvGrpSpPr>
          <p:cNvPr id="20" name="Group 19"/>
          <p:cNvGrpSpPr/>
          <p:nvPr/>
        </p:nvGrpSpPr>
        <p:grpSpPr>
          <a:xfrm>
            <a:off x="1654196" y="2665159"/>
            <a:ext cx="1333073" cy="511087"/>
            <a:chOff x="9204298" y="2902444"/>
            <a:chExt cx="2490397" cy="787737"/>
          </a:xfrm>
        </p:grpSpPr>
        <p:sp>
          <p:nvSpPr>
            <p:cNvPr id="21" name="Rounded Rectangle 20"/>
            <p:cNvSpPr/>
            <p:nvPr/>
          </p:nvSpPr>
          <p:spPr>
            <a:xfrm>
              <a:off x="9395172" y="2902444"/>
              <a:ext cx="2145009" cy="787737"/>
            </a:xfrm>
            <a:prstGeom prst="roundRect">
              <a:avLst/>
            </a:prstGeom>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f</a:t>
              </a:r>
              <a:endParaRPr lang="en-US" sz="2000" dirty="0">
                <a:solidFill>
                  <a:schemeClr val="bg1">
                    <a:lumMod val="75000"/>
                  </a:schemeClr>
                </a:solidFill>
              </a:endParaRPr>
            </a:p>
          </p:txBody>
        </p:sp>
      </p:grpSp>
      <p:grpSp>
        <p:nvGrpSpPr>
          <p:cNvPr id="23" name="Group 22"/>
          <p:cNvGrpSpPr/>
          <p:nvPr/>
        </p:nvGrpSpPr>
        <p:grpSpPr>
          <a:xfrm>
            <a:off x="1658208" y="1868957"/>
            <a:ext cx="1333073" cy="511087"/>
            <a:chOff x="9204298" y="2902444"/>
            <a:chExt cx="2490397" cy="787737"/>
          </a:xfrm>
        </p:grpSpPr>
        <p:sp>
          <p:nvSpPr>
            <p:cNvPr id="24" name="Rounded Rectangle 23"/>
            <p:cNvSpPr/>
            <p:nvPr/>
          </p:nvSpPr>
          <p:spPr>
            <a:xfrm>
              <a:off x="9395171" y="2902444"/>
              <a:ext cx="2145009" cy="787737"/>
            </a:xfrm>
            <a:prstGeom prst="roundRect">
              <a:avLst/>
            </a:prstGeom>
            <a:ln>
              <a:solidFill>
                <a:srgbClr val="C9E7A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9204298" y="2916869"/>
              <a:ext cx="2490397" cy="616688"/>
            </a:xfrm>
            <a:prstGeom prst="rect">
              <a:avLst/>
            </a:prstGeom>
            <a:noFill/>
          </p:spPr>
          <p:txBody>
            <a:bodyPr wrap="square" rtlCol="0">
              <a:spAutoFit/>
            </a:bodyPr>
            <a:lstStyle/>
            <a:p>
              <a:pPr algn="ctr"/>
              <a:r>
                <a:rPr lang="en-US" sz="2000" dirty="0">
                  <a:solidFill>
                    <a:schemeClr val="bg1">
                      <a:lumMod val="75000"/>
                    </a:schemeClr>
                  </a:solidFill>
                </a:rPr>
                <a:t>g</a:t>
              </a:r>
            </a:p>
          </p:txBody>
        </p:sp>
      </p:grpSp>
      <p:sp>
        <p:nvSpPr>
          <p:cNvPr id="30" name="TextBox 29"/>
          <p:cNvSpPr txBox="1"/>
          <p:nvPr/>
        </p:nvSpPr>
        <p:spPr>
          <a:xfrm>
            <a:off x="1289447" y="5829947"/>
            <a:ext cx="2090057" cy="400110"/>
          </a:xfrm>
          <a:prstGeom prst="rect">
            <a:avLst/>
          </a:prstGeom>
          <a:noFill/>
        </p:spPr>
        <p:txBody>
          <a:bodyPr wrap="square" rtlCol="0">
            <a:spAutoFit/>
          </a:bodyPr>
          <a:lstStyle/>
          <a:p>
            <a:pPr algn="ctr"/>
            <a:r>
              <a:rPr lang="en-US" sz="2000" b="1" dirty="0" smtClean="0"/>
              <a:t>master</a:t>
            </a:r>
            <a:endParaRPr lang="en-US" sz="2000" b="1" dirty="0"/>
          </a:p>
        </p:txBody>
      </p:sp>
      <p:sp>
        <p:nvSpPr>
          <p:cNvPr id="31" name="TextBox 30"/>
          <p:cNvSpPr txBox="1"/>
          <p:nvPr/>
        </p:nvSpPr>
        <p:spPr>
          <a:xfrm>
            <a:off x="3246809" y="4459011"/>
            <a:ext cx="2090057" cy="400110"/>
          </a:xfrm>
          <a:prstGeom prst="rect">
            <a:avLst/>
          </a:prstGeom>
          <a:noFill/>
        </p:spPr>
        <p:txBody>
          <a:bodyPr wrap="square" rtlCol="0">
            <a:spAutoFit/>
          </a:bodyPr>
          <a:lstStyle/>
          <a:p>
            <a:pPr algn="ctr"/>
            <a:r>
              <a:rPr lang="en-US" sz="2000" dirty="0" smtClean="0">
                <a:solidFill>
                  <a:schemeClr val="bg1">
                    <a:lumMod val="75000"/>
                  </a:schemeClr>
                </a:solidFill>
              </a:rPr>
              <a:t>dev</a:t>
            </a:r>
            <a:endParaRPr lang="en-US" sz="2000" dirty="0">
              <a:solidFill>
                <a:schemeClr val="bg1">
                  <a:lumMod val="75000"/>
                </a:schemeClr>
              </a:solidFill>
            </a:endParaRPr>
          </a:p>
        </p:txBody>
      </p:sp>
      <p:sp>
        <p:nvSpPr>
          <p:cNvPr id="32" name="Arc 31"/>
          <p:cNvSpPr/>
          <p:nvPr/>
        </p:nvSpPr>
        <p:spPr>
          <a:xfrm rot="6341804">
            <a:off x="2718648" y="3731978"/>
            <a:ext cx="915017" cy="944268"/>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1287971">
            <a:off x="2292613" y="2137894"/>
            <a:ext cx="1883227" cy="1870409"/>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3060284">
            <a:off x="1449437" y="3705996"/>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964712">
            <a:off x="4108240" y="3187074"/>
            <a:ext cx="915017" cy="944268"/>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rot="13060284">
            <a:off x="1435470" y="2903604"/>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13060284">
            <a:off x="1435469" y="2042207"/>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851043" y="3069920"/>
            <a:ext cx="5456349" cy="2308324"/>
          </a:xfrm>
          <a:prstGeom prst="rect">
            <a:avLst/>
          </a:prstGeom>
          <a:noFill/>
        </p:spPr>
        <p:txBody>
          <a:bodyPr wrap="square" rtlCol="0">
            <a:spAutoFit/>
          </a:bodyPr>
          <a:lstStyle/>
          <a:p>
            <a:r>
              <a:rPr lang="en-US" sz="2400" dirty="0" smtClean="0"/>
              <a:t>Check all existing branches</a:t>
            </a:r>
            <a:endParaRPr lang="en-US" sz="2400" dirty="0"/>
          </a:p>
          <a:p>
            <a:r>
              <a:rPr lang="en-US" sz="2400" dirty="0" err="1" smtClean="0">
                <a:solidFill>
                  <a:schemeClr val="tx1">
                    <a:lumMod val="50000"/>
                    <a:lumOff val="50000"/>
                  </a:schemeClr>
                </a:solidFill>
                <a:latin typeface="Consolas" panose="020B0609020204030204" pitchFamily="49" charset="0"/>
              </a:rPr>
              <a:t>git</a:t>
            </a:r>
            <a:r>
              <a:rPr lang="en-US" sz="2400" dirty="0" smtClean="0">
                <a:solidFill>
                  <a:schemeClr val="tx1">
                    <a:lumMod val="50000"/>
                    <a:lumOff val="50000"/>
                  </a:schemeClr>
                </a:solidFill>
                <a:latin typeface="Consolas" panose="020B0609020204030204" pitchFamily="49" charset="0"/>
              </a:rPr>
              <a:t> branch</a:t>
            </a:r>
          </a:p>
          <a:p>
            <a:endParaRPr lang="en-US" sz="2400" dirty="0">
              <a:solidFill>
                <a:schemeClr val="tx1">
                  <a:lumMod val="50000"/>
                  <a:lumOff val="50000"/>
                </a:schemeClr>
              </a:solidFill>
              <a:latin typeface="Consolas" panose="020B0609020204030204" pitchFamily="49" charset="0"/>
            </a:endParaRPr>
          </a:p>
          <a:p>
            <a:r>
              <a:rPr lang="en-US" sz="2400" dirty="0"/>
              <a:t>o</a:t>
            </a:r>
            <a:r>
              <a:rPr lang="en-US" sz="2400" dirty="0" smtClean="0"/>
              <a:t>r</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branch --list</a:t>
            </a:r>
            <a:endParaRPr lang="en-US" sz="2400" dirty="0">
              <a:solidFill>
                <a:schemeClr val="tx1">
                  <a:lumMod val="50000"/>
                  <a:lumOff val="50000"/>
                </a:schemeClr>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258359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Branch</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14</a:t>
            </a:fld>
            <a:endParaRPr dirty="0"/>
          </a:p>
        </p:txBody>
      </p:sp>
      <p:sp>
        <p:nvSpPr>
          <p:cNvPr id="27" name="TextBox 26"/>
          <p:cNvSpPr txBox="1"/>
          <p:nvPr/>
        </p:nvSpPr>
        <p:spPr>
          <a:xfrm>
            <a:off x="5851043" y="3069920"/>
            <a:ext cx="5456349" cy="2308324"/>
          </a:xfrm>
          <a:prstGeom prst="rect">
            <a:avLst/>
          </a:prstGeom>
          <a:noFill/>
        </p:spPr>
        <p:txBody>
          <a:bodyPr wrap="square" rtlCol="0">
            <a:spAutoFit/>
          </a:bodyPr>
          <a:lstStyle/>
          <a:p>
            <a:r>
              <a:rPr lang="en-US" sz="2400" dirty="0" smtClean="0"/>
              <a:t>Create a new branch "dev"</a:t>
            </a:r>
            <a:endParaRPr lang="en-US" sz="2400" dirty="0"/>
          </a:p>
          <a:p>
            <a:r>
              <a:rPr lang="en-US" sz="2400" dirty="0" err="1" smtClean="0">
                <a:solidFill>
                  <a:schemeClr val="tx1">
                    <a:lumMod val="50000"/>
                    <a:lumOff val="50000"/>
                  </a:schemeClr>
                </a:solidFill>
                <a:latin typeface="Consolas" panose="020B0609020204030204" pitchFamily="49" charset="0"/>
              </a:rPr>
              <a:t>git</a:t>
            </a:r>
            <a:r>
              <a:rPr lang="en-US" sz="2400" dirty="0" smtClean="0">
                <a:solidFill>
                  <a:schemeClr val="tx1">
                    <a:lumMod val="50000"/>
                    <a:lumOff val="50000"/>
                  </a:schemeClr>
                </a:solidFill>
                <a:latin typeface="Consolas" panose="020B0609020204030204" pitchFamily="49" charset="0"/>
              </a:rPr>
              <a:t> branch dev</a:t>
            </a:r>
          </a:p>
          <a:p>
            <a:endParaRPr lang="en-US" sz="2400" dirty="0">
              <a:solidFill>
                <a:schemeClr val="tx1">
                  <a:lumMod val="50000"/>
                  <a:lumOff val="50000"/>
                </a:schemeClr>
              </a:solidFill>
              <a:latin typeface="Consolas" panose="020B0609020204030204" pitchFamily="49" charset="0"/>
            </a:endParaRPr>
          </a:p>
          <a:p>
            <a:r>
              <a:rPr lang="en-US" sz="2400" dirty="0" smtClean="0"/>
              <a:t>Check existing branches</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branch --list</a:t>
            </a:r>
            <a:endParaRPr lang="en-US" sz="2400" dirty="0">
              <a:solidFill>
                <a:schemeClr val="tx1">
                  <a:lumMod val="50000"/>
                  <a:lumOff val="50000"/>
                </a:schemeClr>
              </a:solidFill>
              <a:latin typeface="Consolas" panose="020B0609020204030204" pitchFamily="49" charset="0"/>
            </a:endParaRPr>
          </a:p>
          <a:p>
            <a:endParaRPr lang="en-US" sz="2400" dirty="0"/>
          </a:p>
        </p:txBody>
      </p:sp>
      <p:sp>
        <p:nvSpPr>
          <p:cNvPr id="2" name="TextBox 1"/>
          <p:cNvSpPr txBox="1"/>
          <p:nvPr/>
        </p:nvSpPr>
        <p:spPr>
          <a:xfrm>
            <a:off x="5088194" y="5649516"/>
            <a:ext cx="6445045" cy="400110"/>
          </a:xfrm>
          <a:prstGeom prst="rect">
            <a:avLst/>
          </a:prstGeom>
          <a:noFill/>
        </p:spPr>
        <p:txBody>
          <a:bodyPr wrap="square" rtlCol="0">
            <a:spAutoFit/>
          </a:bodyPr>
          <a:lstStyle/>
          <a:p>
            <a:r>
              <a:rPr lang="en-US" sz="2000" i="1" dirty="0" smtClean="0"/>
              <a:t>Note</a:t>
            </a:r>
            <a:r>
              <a:rPr lang="en-US" sz="2000" dirty="0" smtClean="0"/>
              <a:t>: Creating a new branch does not make it current! </a:t>
            </a:r>
            <a:endParaRPr lang="en-US" sz="2000" dirty="0"/>
          </a:p>
        </p:txBody>
      </p:sp>
      <p:grpSp>
        <p:nvGrpSpPr>
          <p:cNvPr id="36" name="Group 35"/>
          <p:cNvGrpSpPr/>
          <p:nvPr/>
        </p:nvGrpSpPr>
        <p:grpSpPr>
          <a:xfrm>
            <a:off x="1654196" y="4332736"/>
            <a:ext cx="1333073" cy="511087"/>
            <a:chOff x="9204298" y="2902444"/>
            <a:chExt cx="2490397" cy="787737"/>
          </a:xfrm>
        </p:grpSpPr>
        <p:sp>
          <p:nvSpPr>
            <p:cNvPr id="40" name="Rounded Rectangle 39"/>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42" name="Group 41"/>
          <p:cNvGrpSpPr/>
          <p:nvPr/>
        </p:nvGrpSpPr>
        <p:grpSpPr>
          <a:xfrm>
            <a:off x="1654196" y="5138429"/>
            <a:ext cx="1333073" cy="511087"/>
            <a:chOff x="9204298" y="2902444"/>
            <a:chExt cx="2490397" cy="787737"/>
          </a:xfrm>
        </p:grpSpPr>
        <p:sp>
          <p:nvSpPr>
            <p:cNvPr id="43" name="Rounded Rectangle 42"/>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Box 43"/>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45" name="Group 44"/>
          <p:cNvGrpSpPr/>
          <p:nvPr/>
        </p:nvGrpSpPr>
        <p:grpSpPr>
          <a:xfrm>
            <a:off x="3522717" y="3759162"/>
            <a:ext cx="1333073" cy="511087"/>
            <a:chOff x="9204298" y="2902444"/>
            <a:chExt cx="2490397" cy="787737"/>
          </a:xfrm>
        </p:grpSpPr>
        <p:sp>
          <p:nvSpPr>
            <p:cNvPr id="46" name="Rounded Rectangle 45"/>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c</a:t>
              </a:r>
              <a:endParaRPr lang="en-US" sz="2000" dirty="0">
                <a:solidFill>
                  <a:schemeClr val="bg1">
                    <a:lumMod val="75000"/>
                  </a:schemeClr>
                </a:solidFill>
              </a:endParaRPr>
            </a:p>
          </p:txBody>
        </p:sp>
      </p:grpSp>
      <p:grpSp>
        <p:nvGrpSpPr>
          <p:cNvPr id="48" name="Group 47"/>
          <p:cNvGrpSpPr/>
          <p:nvPr/>
        </p:nvGrpSpPr>
        <p:grpSpPr>
          <a:xfrm>
            <a:off x="1654196" y="3496830"/>
            <a:ext cx="1333073" cy="511087"/>
            <a:chOff x="9204298" y="2902444"/>
            <a:chExt cx="2490397" cy="787737"/>
          </a:xfrm>
        </p:grpSpPr>
        <p:sp>
          <p:nvSpPr>
            <p:cNvPr id="49" name="Rounded Rectangle 48"/>
            <p:cNvSpPr/>
            <p:nvPr/>
          </p:nvSpPr>
          <p:spPr>
            <a:xfrm>
              <a:off x="9395171" y="2902444"/>
              <a:ext cx="2145009" cy="787737"/>
            </a:xfrm>
            <a:prstGeom prst="roundRect">
              <a:avLst/>
            </a:prstGeom>
            <a:solidFill>
              <a:schemeClr val="bg1"/>
            </a:solidFill>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TextBox 49"/>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e</a:t>
              </a:r>
              <a:endParaRPr lang="en-US" sz="2000" dirty="0">
                <a:solidFill>
                  <a:schemeClr val="bg1">
                    <a:lumMod val="75000"/>
                  </a:schemeClr>
                </a:solidFill>
              </a:endParaRPr>
            </a:p>
          </p:txBody>
        </p:sp>
      </p:grpSp>
      <p:grpSp>
        <p:nvGrpSpPr>
          <p:cNvPr id="51" name="Group 50"/>
          <p:cNvGrpSpPr/>
          <p:nvPr/>
        </p:nvGrpSpPr>
        <p:grpSpPr>
          <a:xfrm>
            <a:off x="3512986" y="3108120"/>
            <a:ext cx="1333073" cy="511087"/>
            <a:chOff x="9204298" y="2902444"/>
            <a:chExt cx="2490397" cy="787737"/>
          </a:xfrm>
        </p:grpSpPr>
        <p:sp>
          <p:nvSpPr>
            <p:cNvPr id="52" name="Rounded Rectangle 51"/>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extBox 52"/>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d</a:t>
              </a:r>
              <a:endParaRPr lang="en-US" sz="2000" dirty="0">
                <a:solidFill>
                  <a:schemeClr val="bg1">
                    <a:lumMod val="75000"/>
                  </a:schemeClr>
                </a:solidFill>
              </a:endParaRPr>
            </a:p>
          </p:txBody>
        </p:sp>
      </p:grpSp>
      <p:grpSp>
        <p:nvGrpSpPr>
          <p:cNvPr id="54" name="Group 53"/>
          <p:cNvGrpSpPr/>
          <p:nvPr/>
        </p:nvGrpSpPr>
        <p:grpSpPr>
          <a:xfrm>
            <a:off x="1654196" y="2665159"/>
            <a:ext cx="1333073" cy="511087"/>
            <a:chOff x="9204298" y="2902444"/>
            <a:chExt cx="2490397" cy="787737"/>
          </a:xfrm>
        </p:grpSpPr>
        <p:sp>
          <p:nvSpPr>
            <p:cNvPr id="55" name="Rounded Rectangle 54"/>
            <p:cNvSpPr/>
            <p:nvPr/>
          </p:nvSpPr>
          <p:spPr>
            <a:xfrm>
              <a:off x="9395172" y="2902444"/>
              <a:ext cx="2145009" cy="787737"/>
            </a:xfrm>
            <a:prstGeom prst="roundRect">
              <a:avLst/>
            </a:prstGeom>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extBox 55"/>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f</a:t>
              </a:r>
              <a:endParaRPr lang="en-US" sz="2000" dirty="0">
                <a:solidFill>
                  <a:schemeClr val="bg1">
                    <a:lumMod val="75000"/>
                  </a:schemeClr>
                </a:solidFill>
              </a:endParaRPr>
            </a:p>
          </p:txBody>
        </p:sp>
      </p:grpSp>
      <p:grpSp>
        <p:nvGrpSpPr>
          <p:cNvPr id="57" name="Group 56"/>
          <p:cNvGrpSpPr/>
          <p:nvPr/>
        </p:nvGrpSpPr>
        <p:grpSpPr>
          <a:xfrm>
            <a:off x="1658208" y="1868957"/>
            <a:ext cx="1333073" cy="511087"/>
            <a:chOff x="9204298" y="2902444"/>
            <a:chExt cx="2490397" cy="787737"/>
          </a:xfrm>
        </p:grpSpPr>
        <p:sp>
          <p:nvSpPr>
            <p:cNvPr id="58" name="Rounded Rectangle 57"/>
            <p:cNvSpPr/>
            <p:nvPr/>
          </p:nvSpPr>
          <p:spPr>
            <a:xfrm>
              <a:off x="9395171" y="2902444"/>
              <a:ext cx="2145009" cy="787737"/>
            </a:xfrm>
            <a:prstGeom prst="roundRect">
              <a:avLst/>
            </a:prstGeom>
            <a:ln>
              <a:solidFill>
                <a:srgbClr val="C9E7A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TextBox 58"/>
            <p:cNvSpPr txBox="1"/>
            <p:nvPr/>
          </p:nvSpPr>
          <p:spPr>
            <a:xfrm>
              <a:off x="9204298" y="2916869"/>
              <a:ext cx="2490397" cy="616688"/>
            </a:xfrm>
            <a:prstGeom prst="rect">
              <a:avLst/>
            </a:prstGeom>
            <a:noFill/>
          </p:spPr>
          <p:txBody>
            <a:bodyPr wrap="square" rtlCol="0">
              <a:spAutoFit/>
            </a:bodyPr>
            <a:lstStyle/>
            <a:p>
              <a:pPr algn="ctr"/>
              <a:r>
                <a:rPr lang="en-US" sz="2000" dirty="0">
                  <a:solidFill>
                    <a:schemeClr val="bg1">
                      <a:lumMod val="75000"/>
                    </a:schemeClr>
                  </a:solidFill>
                </a:rPr>
                <a:t>g</a:t>
              </a:r>
            </a:p>
          </p:txBody>
        </p:sp>
      </p:grpSp>
      <p:sp>
        <p:nvSpPr>
          <p:cNvPr id="60" name="TextBox 59"/>
          <p:cNvSpPr txBox="1"/>
          <p:nvPr/>
        </p:nvSpPr>
        <p:spPr>
          <a:xfrm>
            <a:off x="1289447" y="5829947"/>
            <a:ext cx="2090057" cy="400110"/>
          </a:xfrm>
          <a:prstGeom prst="rect">
            <a:avLst/>
          </a:prstGeom>
          <a:noFill/>
        </p:spPr>
        <p:txBody>
          <a:bodyPr wrap="square" rtlCol="0">
            <a:spAutoFit/>
          </a:bodyPr>
          <a:lstStyle/>
          <a:p>
            <a:pPr algn="ctr"/>
            <a:r>
              <a:rPr lang="en-US" sz="2000" b="1" dirty="0" smtClean="0"/>
              <a:t>master</a:t>
            </a:r>
            <a:endParaRPr lang="en-US" sz="2000" b="1" dirty="0"/>
          </a:p>
        </p:txBody>
      </p:sp>
      <p:sp>
        <p:nvSpPr>
          <p:cNvPr id="61" name="TextBox 60"/>
          <p:cNvSpPr txBox="1"/>
          <p:nvPr/>
        </p:nvSpPr>
        <p:spPr>
          <a:xfrm>
            <a:off x="3305493" y="4431525"/>
            <a:ext cx="1236814" cy="400110"/>
          </a:xfrm>
          <a:prstGeom prst="rect">
            <a:avLst/>
          </a:prstGeom>
          <a:noFill/>
        </p:spPr>
        <p:txBody>
          <a:bodyPr wrap="square" rtlCol="0">
            <a:spAutoFit/>
          </a:bodyPr>
          <a:lstStyle/>
          <a:p>
            <a:pPr algn="ctr"/>
            <a:r>
              <a:rPr lang="en-US" sz="2000" dirty="0" smtClean="0">
                <a:solidFill>
                  <a:schemeClr val="tx1"/>
                </a:solidFill>
              </a:rPr>
              <a:t>dev</a:t>
            </a:r>
            <a:endParaRPr lang="en-US" sz="2000" dirty="0">
              <a:solidFill>
                <a:schemeClr val="tx1"/>
              </a:solidFill>
            </a:endParaRPr>
          </a:p>
        </p:txBody>
      </p:sp>
      <p:sp>
        <p:nvSpPr>
          <p:cNvPr id="62" name="Arc 61"/>
          <p:cNvSpPr/>
          <p:nvPr/>
        </p:nvSpPr>
        <p:spPr>
          <a:xfrm rot="6341804">
            <a:off x="2718648" y="3731978"/>
            <a:ext cx="915017" cy="944268"/>
          </a:xfrm>
          <a:prstGeom prst="arc">
            <a:avLst/>
          </a:prstGeom>
          <a:ln w="22225">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21287971">
            <a:off x="2292613" y="2137894"/>
            <a:ext cx="1883227" cy="1870409"/>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13060284">
            <a:off x="1449437" y="3705996"/>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2964712">
            <a:off x="4108240" y="3187074"/>
            <a:ext cx="915017" cy="944268"/>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13060284">
            <a:off x="1435470" y="2903604"/>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rot="13060284">
            <a:off x="1435469" y="2042207"/>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812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Branch</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15</a:t>
            </a:fld>
            <a:endParaRPr dirty="0"/>
          </a:p>
        </p:txBody>
      </p:sp>
      <p:sp>
        <p:nvSpPr>
          <p:cNvPr id="27" name="TextBox 26"/>
          <p:cNvSpPr txBox="1"/>
          <p:nvPr/>
        </p:nvSpPr>
        <p:spPr>
          <a:xfrm>
            <a:off x="5851043" y="3069920"/>
            <a:ext cx="5456349" cy="2308324"/>
          </a:xfrm>
          <a:prstGeom prst="rect">
            <a:avLst/>
          </a:prstGeom>
          <a:noFill/>
        </p:spPr>
        <p:txBody>
          <a:bodyPr wrap="square" rtlCol="0">
            <a:spAutoFit/>
          </a:bodyPr>
          <a:lstStyle/>
          <a:p>
            <a:r>
              <a:rPr lang="en-US" sz="2400" dirty="0" smtClean="0"/>
              <a:t>Switch to a new "dev" branch</a:t>
            </a:r>
            <a:endParaRPr lang="en-US" sz="2400" dirty="0"/>
          </a:p>
          <a:p>
            <a:r>
              <a:rPr lang="en-US" sz="2400" dirty="0" err="1" smtClean="0">
                <a:solidFill>
                  <a:schemeClr val="tx1">
                    <a:lumMod val="50000"/>
                    <a:lumOff val="50000"/>
                  </a:schemeClr>
                </a:solidFill>
                <a:latin typeface="Consolas" panose="020B0609020204030204" pitchFamily="49" charset="0"/>
              </a:rPr>
              <a:t>git</a:t>
            </a:r>
            <a:r>
              <a:rPr lang="en-US" sz="2400" dirty="0" smtClean="0">
                <a:solidFill>
                  <a:schemeClr val="tx1">
                    <a:lumMod val="50000"/>
                    <a:lumOff val="50000"/>
                  </a:schemeClr>
                </a:solidFill>
                <a:latin typeface="Consolas" panose="020B0609020204030204" pitchFamily="49" charset="0"/>
              </a:rPr>
              <a:t> checkout dev</a:t>
            </a:r>
          </a:p>
          <a:p>
            <a:endParaRPr lang="en-US" sz="2400" dirty="0">
              <a:solidFill>
                <a:schemeClr val="tx1">
                  <a:lumMod val="50000"/>
                  <a:lumOff val="50000"/>
                </a:schemeClr>
              </a:solidFill>
              <a:latin typeface="Consolas" panose="020B0609020204030204" pitchFamily="49" charset="0"/>
            </a:endParaRPr>
          </a:p>
          <a:p>
            <a:r>
              <a:rPr lang="en-US" sz="2400" dirty="0" smtClean="0"/>
              <a:t>Check existing branches</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branch --list</a:t>
            </a:r>
            <a:endParaRPr lang="en-US" sz="2400" dirty="0">
              <a:solidFill>
                <a:schemeClr val="tx1">
                  <a:lumMod val="50000"/>
                  <a:lumOff val="50000"/>
                </a:schemeClr>
              </a:solidFill>
              <a:latin typeface="Consolas" panose="020B0609020204030204" pitchFamily="49" charset="0"/>
            </a:endParaRPr>
          </a:p>
          <a:p>
            <a:endParaRPr lang="en-US" sz="2400" dirty="0"/>
          </a:p>
        </p:txBody>
      </p:sp>
      <p:grpSp>
        <p:nvGrpSpPr>
          <p:cNvPr id="36" name="Group 35"/>
          <p:cNvGrpSpPr/>
          <p:nvPr/>
        </p:nvGrpSpPr>
        <p:grpSpPr>
          <a:xfrm>
            <a:off x="1654196" y="4332736"/>
            <a:ext cx="1333073" cy="511087"/>
            <a:chOff x="9204298" y="2902444"/>
            <a:chExt cx="2490397" cy="787737"/>
          </a:xfrm>
        </p:grpSpPr>
        <p:sp>
          <p:nvSpPr>
            <p:cNvPr id="40" name="Rounded Rectangle 39"/>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42" name="Group 41"/>
          <p:cNvGrpSpPr/>
          <p:nvPr/>
        </p:nvGrpSpPr>
        <p:grpSpPr>
          <a:xfrm>
            <a:off x="1654196" y="5138429"/>
            <a:ext cx="1333073" cy="511087"/>
            <a:chOff x="9204298" y="2902444"/>
            <a:chExt cx="2490397" cy="787737"/>
          </a:xfrm>
        </p:grpSpPr>
        <p:sp>
          <p:nvSpPr>
            <p:cNvPr id="43" name="Rounded Rectangle 42"/>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Box 43"/>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45" name="Group 44"/>
          <p:cNvGrpSpPr/>
          <p:nvPr/>
        </p:nvGrpSpPr>
        <p:grpSpPr>
          <a:xfrm>
            <a:off x="3522717" y="3759162"/>
            <a:ext cx="1333073" cy="511087"/>
            <a:chOff x="9204298" y="2902444"/>
            <a:chExt cx="2490397" cy="787737"/>
          </a:xfrm>
        </p:grpSpPr>
        <p:sp>
          <p:nvSpPr>
            <p:cNvPr id="46" name="Rounded Rectangle 45"/>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c</a:t>
              </a:r>
              <a:endParaRPr lang="en-US" sz="2000" dirty="0">
                <a:solidFill>
                  <a:schemeClr val="bg1">
                    <a:lumMod val="75000"/>
                  </a:schemeClr>
                </a:solidFill>
              </a:endParaRPr>
            </a:p>
          </p:txBody>
        </p:sp>
      </p:grpSp>
      <p:grpSp>
        <p:nvGrpSpPr>
          <p:cNvPr id="48" name="Group 47"/>
          <p:cNvGrpSpPr/>
          <p:nvPr/>
        </p:nvGrpSpPr>
        <p:grpSpPr>
          <a:xfrm>
            <a:off x="1654196" y="3496830"/>
            <a:ext cx="1333073" cy="511087"/>
            <a:chOff x="9204298" y="2902444"/>
            <a:chExt cx="2490397" cy="787737"/>
          </a:xfrm>
        </p:grpSpPr>
        <p:sp>
          <p:nvSpPr>
            <p:cNvPr id="49" name="Rounded Rectangle 48"/>
            <p:cNvSpPr/>
            <p:nvPr/>
          </p:nvSpPr>
          <p:spPr>
            <a:xfrm>
              <a:off x="9395171" y="2902444"/>
              <a:ext cx="2145009" cy="787737"/>
            </a:xfrm>
            <a:prstGeom prst="roundRect">
              <a:avLst/>
            </a:prstGeom>
            <a:solidFill>
              <a:schemeClr val="bg1"/>
            </a:solidFill>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TextBox 49"/>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e</a:t>
              </a:r>
              <a:endParaRPr lang="en-US" sz="2000" dirty="0">
                <a:solidFill>
                  <a:schemeClr val="bg1">
                    <a:lumMod val="75000"/>
                  </a:schemeClr>
                </a:solidFill>
              </a:endParaRPr>
            </a:p>
          </p:txBody>
        </p:sp>
      </p:grpSp>
      <p:grpSp>
        <p:nvGrpSpPr>
          <p:cNvPr id="51" name="Group 50"/>
          <p:cNvGrpSpPr/>
          <p:nvPr/>
        </p:nvGrpSpPr>
        <p:grpSpPr>
          <a:xfrm>
            <a:off x="3512986" y="3108120"/>
            <a:ext cx="1333073" cy="511087"/>
            <a:chOff x="9204298" y="2902444"/>
            <a:chExt cx="2490397" cy="787737"/>
          </a:xfrm>
        </p:grpSpPr>
        <p:sp>
          <p:nvSpPr>
            <p:cNvPr id="52" name="Rounded Rectangle 51"/>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extBox 52"/>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d</a:t>
              </a:r>
              <a:endParaRPr lang="en-US" sz="2000" dirty="0">
                <a:solidFill>
                  <a:schemeClr val="bg1">
                    <a:lumMod val="75000"/>
                  </a:schemeClr>
                </a:solidFill>
              </a:endParaRPr>
            </a:p>
          </p:txBody>
        </p:sp>
      </p:grpSp>
      <p:grpSp>
        <p:nvGrpSpPr>
          <p:cNvPr id="54" name="Group 53"/>
          <p:cNvGrpSpPr/>
          <p:nvPr/>
        </p:nvGrpSpPr>
        <p:grpSpPr>
          <a:xfrm>
            <a:off x="1654196" y="2665159"/>
            <a:ext cx="1333073" cy="511087"/>
            <a:chOff x="9204298" y="2902444"/>
            <a:chExt cx="2490397" cy="787737"/>
          </a:xfrm>
        </p:grpSpPr>
        <p:sp>
          <p:nvSpPr>
            <p:cNvPr id="55" name="Rounded Rectangle 54"/>
            <p:cNvSpPr/>
            <p:nvPr/>
          </p:nvSpPr>
          <p:spPr>
            <a:xfrm>
              <a:off x="9395172" y="2902444"/>
              <a:ext cx="2145009" cy="787737"/>
            </a:xfrm>
            <a:prstGeom prst="roundRect">
              <a:avLst/>
            </a:prstGeom>
            <a:ln>
              <a:solidFill>
                <a:srgbClr val="FFD96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extBox 55"/>
            <p:cNvSpPr txBox="1"/>
            <p:nvPr/>
          </p:nvSpPr>
          <p:spPr>
            <a:xfrm>
              <a:off x="9204298" y="2916869"/>
              <a:ext cx="2490397" cy="616688"/>
            </a:xfrm>
            <a:prstGeom prst="rect">
              <a:avLst/>
            </a:prstGeom>
            <a:noFill/>
          </p:spPr>
          <p:txBody>
            <a:bodyPr wrap="square" rtlCol="0">
              <a:spAutoFit/>
            </a:bodyPr>
            <a:lstStyle/>
            <a:p>
              <a:pPr algn="ctr"/>
              <a:r>
                <a:rPr lang="en-US" sz="2000" dirty="0" smtClean="0">
                  <a:solidFill>
                    <a:schemeClr val="bg1">
                      <a:lumMod val="75000"/>
                    </a:schemeClr>
                  </a:solidFill>
                </a:rPr>
                <a:t>f</a:t>
              </a:r>
              <a:endParaRPr lang="en-US" sz="2000" dirty="0">
                <a:solidFill>
                  <a:schemeClr val="bg1">
                    <a:lumMod val="75000"/>
                  </a:schemeClr>
                </a:solidFill>
              </a:endParaRPr>
            </a:p>
          </p:txBody>
        </p:sp>
      </p:grpSp>
      <p:grpSp>
        <p:nvGrpSpPr>
          <p:cNvPr id="57" name="Group 56"/>
          <p:cNvGrpSpPr/>
          <p:nvPr/>
        </p:nvGrpSpPr>
        <p:grpSpPr>
          <a:xfrm>
            <a:off x="1658208" y="1868957"/>
            <a:ext cx="1333073" cy="511087"/>
            <a:chOff x="9204298" y="2902444"/>
            <a:chExt cx="2490397" cy="787737"/>
          </a:xfrm>
        </p:grpSpPr>
        <p:sp>
          <p:nvSpPr>
            <p:cNvPr id="58" name="Rounded Rectangle 57"/>
            <p:cNvSpPr/>
            <p:nvPr/>
          </p:nvSpPr>
          <p:spPr>
            <a:xfrm>
              <a:off x="9395171" y="2902444"/>
              <a:ext cx="2145009" cy="787737"/>
            </a:xfrm>
            <a:prstGeom prst="roundRect">
              <a:avLst/>
            </a:prstGeom>
            <a:ln>
              <a:solidFill>
                <a:srgbClr val="C9E7A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TextBox 58"/>
            <p:cNvSpPr txBox="1"/>
            <p:nvPr/>
          </p:nvSpPr>
          <p:spPr>
            <a:xfrm>
              <a:off x="9204298" y="2916869"/>
              <a:ext cx="2490397" cy="616688"/>
            </a:xfrm>
            <a:prstGeom prst="rect">
              <a:avLst/>
            </a:prstGeom>
            <a:noFill/>
          </p:spPr>
          <p:txBody>
            <a:bodyPr wrap="square" rtlCol="0">
              <a:spAutoFit/>
            </a:bodyPr>
            <a:lstStyle/>
            <a:p>
              <a:pPr algn="ctr"/>
              <a:r>
                <a:rPr lang="en-US" sz="2000" dirty="0">
                  <a:solidFill>
                    <a:schemeClr val="bg1">
                      <a:lumMod val="75000"/>
                    </a:schemeClr>
                  </a:solidFill>
                </a:rPr>
                <a:t>g</a:t>
              </a:r>
            </a:p>
          </p:txBody>
        </p:sp>
      </p:grpSp>
      <p:sp>
        <p:nvSpPr>
          <p:cNvPr id="60" name="TextBox 59"/>
          <p:cNvSpPr txBox="1"/>
          <p:nvPr/>
        </p:nvSpPr>
        <p:spPr>
          <a:xfrm>
            <a:off x="1289447" y="5829947"/>
            <a:ext cx="2090057" cy="400110"/>
          </a:xfrm>
          <a:prstGeom prst="rect">
            <a:avLst/>
          </a:prstGeom>
          <a:noFill/>
        </p:spPr>
        <p:txBody>
          <a:bodyPr wrap="square" rtlCol="0">
            <a:spAutoFit/>
          </a:bodyPr>
          <a:lstStyle/>
          <a:p>
            <a:pPr algn="ctr"/>
            <a:r>
              <a:rPr lang="en-US" sz="2000" dirty="0" smtClean="0"/>
              <a:t>master</a:t>
            </a:r>
            <a:endParaRPr lang="en-US" sz="2000" dirty="0"/>
          </a:p>
        </p:txBody>
      </p:sp>
      <p:sp>
        <p:nvSpPr>
          <p:cNvPr id="61" name="TextBox 60"/>
          <p:cNvSpPr txBox="1"/>
          <p:nvPr/>
        </p:nvSpPr>
        <p:spPr>
          <a:xfrm>
            <a:off x="3305493" y="4431525"/>
            <a:ext cx="1236814" cy="400110"/>
          </a:xfrm>
          <a:prstGeom prst="rect">
            <a:avLst/>
          </a:prstGeom>
          <a:noFill/>
        </p:spPr>
        <p:txBody>
          <a:bodyPr wrap="square" rtlCol="0">
            <a:spAutoFit/>
          </a:bodyPr>
          <a:lstStyle/>
          <a:p>
            <a:pPr algn="ctr"/>
            <a:r>
              <a:rPr lang="en-US" sz="2000" b="1" dirty="0" smtClean="0">
                <a:solidFill>
                  <a:schemeClr val="tx1"/>
                </a:solidFill>
              </a:rPr>
              <a:t>dev</a:t>
            </a:r>
            <a:endParaRPr lang="en-US" sz="2000" b="1" dirty="0">
              <a:solidFill>
                <a:schemeClr val="tx1"/>
              </a:solidFill>
            </a:endParaRPr>
          </a:p>
        </p:txBody>
      </p:sp>
      <p:sp>
        <p:nvSpPr>
          <p:cNvPr id="62" name="Arc 61"/>
          <p:cNvSpPr/>
          <p:nvPr/>
        </p:nvSpPr>
        <p:spPr>
          <a:xfrm rot="6341804">
            <a:off x="2718648" y="3731978"/>
            <a:ext cx="915017" cy="944268"/>
          </a:xfrm>
          <a:prstGeom prst="arc">
            <a:avLst/>
          </a:prstGeom>
          <a:ln w="22225">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21287971">
            <a:off x="2292613" y="2137894"/>
            <a:ext cx="1883227" cy="1870409"/>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13060284">
            <a:off x="1449437" y="3705996"/>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rot="13060284">
            <a:off x="1435470" y="2903604"/>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13060284">
            <a:off x="1435469" y="2042207"/>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52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Branch Checkout</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16</a:t>
            </a:fld>
            <a:endParaRPr dirty="0"/>
          </a:p>
        </p:txBody>
      </p:sp>
      <p:sp>
        <p:nvSpPr>
          <p:cNvPr id="27" name="TextBox 26"/>
          <p:cNvSpPr txBox="1"/>
          <p:nvPr/>
        </p:nvSpPr>
        <p:spPr>
          <a:xfrm>
            <a:off x="5921157" y="3157165"/>
            <a:ext cx="5456349" cy="2308324"/>
          </a:xfrm>
          <a:prstGeom prst="rect">
            <a:avLst/>
          </a:prstGeom>
          <a:noFill/>
        </p:spPr>
        <p:txBody>
          <a:bodyPr wrap="square" rtlCol="0">
            <a:spAutoFit/>
          </a:bodyPr>
          <a:lstStyle/>
          <a:p>
            <a:r>
              <a:rPr lang="en-US" sz="2400" dirty="0" smtClean="0"/>
              <a:t>Use checkout verb to switch between branches, </a:t>
            </a:r>
            <a:r>
              <a:rPr lang="en-US" sz="2400" dirty="0" err="1" smtClean="0"/>
              <a:t>i.e</a:t>
            </a:r>
            <a:r>
              <a:rPr lang="en-US" sz="2400" dirty="0" smtClean="0"/>
              <a:t>:</a:t>
            </a:r>
            <a:endParaRPr lang="en-US" sz="2400" dirty="0"/>
          </a:p>
          <a:p>
            <a:r>
              <a:rPr lang="en-US" sz="2400" dirty="0" err="1" smtClean="0">
                <a:solidFill>
                  <a:schemeClr val="tx1">
                    <a:lumMod val="50000"/>
                    <a:lumOff val="50000"/>
                  </a:schemeClr>
                </a:solidFill>
                <a:latin typeface="Consolas" panose="020B0609020204030204" pitchFamily="49" charset="0"/>
              </a:rPr>
              <a:t>git</a:t>
            </a:r>
            <a:r>
              <a:rPr lang="en-US" sz="2400" dirty="0" smtClean="0">
                <a:solidFill>
                  <a:schemeClr val="tx1">
                    <a:lumMod val="50000"/>
                    <a:lumOff val="50000"/>
                  </a:schemeClr>
                </a:solidFill>
                <a:latin typeface="Consolas" panose="020B0609020204030204" pitchFamily="49" charset="0"/>
              </a:rPr>
              <a:t> checkout &lt;branch&gt;</a:t>
            </a:r>
          </a:p>
          <a:p>
            <a:endParaRPr lang="en-US" sz="2400" dirty="0">
              <a:solidFill>
                <a:schemeClr val="tx1">
                  <a:lumMod val="50000"/>
                  <a:lumOff val="50000"/>
                </a:schemeClr>
              </a:solidFill>
              <a:latin typeface="Consolas" panose="020B0609020204030204" pitchFamily="49" charset="0"/>
            </a:endParaRPr>
          </a:p>
          <a:p>
            <a:r>
              <a:rPr lang="en-US" sz="2400" dirty="0" smtClean="0"/>
              <a:t>Each branch can be modified independently </a:t>
            </a:r>
            <a:endParaRPr lang="en-US" sz="2400" dirty="0"/>
          </a:p>
        </p:txBody>
      </p:sp>
      <p:grpSp>
        <p:nvGrpSpPr>
          <p:cNvPr id="34" name="Group 33"/>
          <p:cNvGrpSpPr/>
          <p:nvPr/>
        </p:nvGrpSpPr>
        <p:grpSpPr>
          <a:xfrm>
            <a:off x="1654196" y="4332736"/>
            <a:ext cx="1333073" cy="511087"/>
            <a:chOff x="9204298" y="2902444"/>
            <a:chExt cx="2490397" cy="787737"/>
          </a:xfrm>
        </p:grpSpPr>
        <p:sp>
          <p:nvSpPr>
            <p:cNvPr id="35" name="Rounded Rectangle 34"/>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TextBox 3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38" name="Group 37"/>
          <p:cNvGrpSpPr/>
          <p:nvPr/>
        </p:nvGrpSpPr>
        <p:grpSpPr>
          <a:xfrm>
            <a:off x="1654196" y="5138429"/>
            <a:ext cx="1333073" cy="511087"/>
            <a:chOff x="9204298" y="2902444"/>
            <a:chExt cx="2490397" cy="787737"/>
          </a:xfrm>
        </p:grpSpPr>
        <p:sp>
          <p:nvSpPr>
            <p:cNvPr id="39" name="Rounded Rectangle 3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69" name="Group 68"/>
          <p:cNvGrpSpPr/>
          <p:nvPr/>
        </p:nvGrpSpPr>
        <p:grpSpPr>
          <a:xfrm>
            <a:off x="3522717" y="3759162"/>
            <a:ext cx="1333073" cy="511087"/>
            <a:chOff x="9204298" y="2902444"/>
            <a:chExt cx="2490397" cy="787737"/>
          </a:xfrm>
        </p:grpSpPr>
        <p:sp>
          <p:nvSpPr>
            <p:cNvPr id="70" name="Rounded Rectangle 69"/>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TextBox 70"/>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72" name="Group 71"/>
          <p:cNvGrpSpPr/>
          <p:nvPr/>
        </p:nvGrpSpPr>
        <p:grpSpPr>
          <a:xfrm>
            <a:off x="1654196" y="3496830"/>
            <a:ext cx="1333073" cy="511087"/>
            <a:chOff x="9204298" y="2902444"/>
            <a:chExt cx="2490397" cy="787737"/>
          </a:xfrm>
        </p:grpSpPr>
        <p:sp>
          <p:nvSpPr>
            <p:cNvPr id="73" name="Rounded Rectangle 72"/>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75" name="Group 74"/>
          <p:cNvGrpSpPr/>
          <p:nvPr/>
        </p:nvGrpSpPr>
        <p:grpSpPr>
          <a:xfrm>
            <a:off x="3512986" y="3108120"/>
            <a:ext cx="1333073" cy="511087"/>
            <a:chOff x="9204298" y="2902444"/>
            <a:chExt cx="2490397" cy="787737"/>
          </a:xfrm>
        </p:grpSpPr>
        <p:sp>
          <p:nvSpPr>
            <p:cNvPr id="76" name="Rounded Rectangle 75"/>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TextBox 76"/>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78" name="Group 77"/>
          <p:cNvGrpSpPr/>
          <p:nvPr/>
        </p:nvGrpSpPr>
        <p:grpSpPr>
          <a:xfrm>
            <a:off x="1654196" y="2665159"/>
            <a:ext cx="1333073" cy="511087"/>
            <a:chOff x="9204298" y="2902444"/>
            <a:chExt cx="2490397" cy="787737"/>
          </a:xfrm>
        </p:grpSpPr>
        <p:sp>
          <p:nvSpPr>
            <p:cNvPr id="79" name="Rounded Rectangle 78"/>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TextBox 79"/>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grpSp>
        <p:nvGrpSpPr>
          <p:cNvPr id="81" name="Group 80"/>
          <p:cNvGrpSpPr/>
          <p:nvPr/>
        </p:nvGrpSpPr>
        <p:grpSpPr>
          <a:xfrm>
            <a:off x="1658208" y="1868957"/>
            <a:ext cx="1333073" cy="511087"/>
            <a:chOff x="9204298" y="2902444"/>
            <a:chExt cx="2490397" cy="787737"/>
          </a:xfrm>
        </p:grpSpPr>
        <p:sp>
          <p:nvSpPr>
            <p:cNvPr id="82" name="Rounded Rectangle 81"/>
            <p:cNvSpPr/>
            <p:nvPr/>
          </p:nvSpPr>
          <p:spPr>
            <a:xfrm>
              <a:off x="9395171" y="2902444"/>
              <a:ext cx="2145009" cy="787737"/>
            </a:xfrm>
            <a:prstGeom prst="roundRect">
              <a:avLst/>
            </a:prstGeom>
            <a:ln>
              <a:solidFill>
                <a:schemeClr val="accent5">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TextBox 82"/>
            <p:cNvSpPr txBox="1"/>
            <p:nvPr/>
          </p:nvSpPr>
          <p:spPr>
            <a:xfrm>
              <a:off x="9204298" y="2916869"/>
              <a:ext cx="2490397" cy="616688"/>
            </a:xfrm>
            <a:prstGeom prst="rect">
              <a:avLst/>
            </a:prstGeom>
            <a:noFill/>
          </p:spPr>
          <p:txBody>
            <a:bodyPr wrap="square" rtlCol="0">
              <a:spAutoFit/>
            </a:bodyPr>
            <a:lstStyle/>
            <a:p>
              <a:pPr algn="ctr"/>
              <a:r>
                <a:rPr lang="en-US" sz="2000" dirty="0">
                  <a:solidFill>
                    <a:schemeClr val="bg1">
                      <a:lumMod val="75000"/>
                    </a:schemeClr>
                  </a:solidFill>
                </a:rPr>
                <a:t>g</a:t>
              </a:r>
            </a:p>
          </p:txBody>
        </p:sp>
      </p:grpSp>
      <p:sp>
        <p:nvSpPr>
          <p:cNvPr id="84" name="TextBox 83"/>
          <p:cNvSpPr txBox="1"/>
          <p:nvPr/>
        </p:nvSpPr>
        <p:spPr>
          <a:xfrm>
            <a:off x="1289447" y="5829947"/>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85" name="TextBox 84"/>
          <p:cNvSpPr txBox="1"/>
          <p:nvPr/>
        </p:nvSpPr>
        <p:spPr>
          <a:xfrm>
            <a:off x="3246809" y="4459011"/>
            <a:ext cx="2090057" cy="400110"/>
          </a:xfrm>
          <a:prstGeom prst="rect">
            <a:avLst/>
          </a:prstGeom>
          <a:noFill/>
        </p:spPr>
        <p:txBody>
          <a:bodyPr wrap="square" rtlCol="0">
            <a:spAutoFit/>
          </a:bodyPr>
          <a:lstStyle/>
          <a:p>
            <a:pPr algn="ctr"/>
            <a:r>
              <a:rPr lang="en-US" sz="2000" b="1" dirty="0" smtClean="0"/>
              <a:t>dev</a:t>
            </a:r>
            <a:endParaRPr lang="en-US" sz="2000" b="1" dirty="0"/>
          </a:p>
        </p:txBody>
      </p:sp>
      <p:sp>
        <p:nvSpPr>
          <p:cNvPr id="86" name="Arc 85"/>
          <p:cNvSpPr/>
          <p:nvPr/>
        </p:nvSpPr>
        <p:spPr>
          <a:xfrm rot="6341804">
            <a:off x="2718648" y="3731978"/>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21287971">
            <a:off x="2292613" y="2137894"/>
            <a:ext cx="1883227" cy="1870409"/>
          </a:xfrm>
          <a:prstGeom prst="arc">
            <a:avLst/>
          </a:prstGeom>
          <a:ln w="22225">
            <a:solidFill>
              <a:schemeClr val="bg1">
                <a:lumMod val="7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3060284">
            <a:off x="1449437" y="370599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2964712">
            <a:off x="4108240" y="318707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3060284">
            <a:off x="1435470" y="2903604"/>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3060284">
            <a:off x="1435469" y="2042207"/>
            <a:ext cx="842427" cy="810960"/>
          </a:xfrm>
          <a:prstGeom prst="arc">
            <a:avLst/>
          </a:prstGeom>
          <a:ln w="22225">
            <a:solidFill>
              <a:schemeClr val="bg1">
                <a:lumMod val="75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8391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Merging Branches</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17</a:t>
            </a:fld>
            <a:endParaRPr dirty="0"/>
          </a:p>
        </p:txBody>
      </p:sp>
      <p:grpSp>
        <p:nvGrpSpPr>
          <p:cNvPr id="5" name="Group 4"/>
          <p:cNvGrpSpPr/>
          <p:nvPr/>
        </p:nvGrpSpPr>
        <p:grpSpPr>
          <a:xfrm>
            <a:off x="1654196" y="4332736"/>
            <a:ext cx="1333073" cy="511087"/>
            <a:chOff x="9204298" y="2902444"/>
            <a:chExt cx="2490397" cy="787737"/>
          </a:xfrm>
        </p:grpSpPr>
        <p:sp>
          <p:nvSpPr>
            <p:cNvPr id="6" name="Rounded Rectangle 5"/>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8" name="Group 7"/>
          <p:cNvGrpSpPr/>
          <p:nvPr/>
        </p:nvGrpSpPr>
        <p:grpSpPr>
          <a:xfrm>
            <a:off x="1654196" y="5138429"/>
            <a:ext cx="1333073" cy="511087"/>
            <a:chOff x="9204298" y="2902444"/>
            <a:chExt cx="2490397" cy="787737"/>
          </a:xfrm>
        </p:grpSpPr>
        <p:sp>
          <p:nvSpPr>
            <p:cNvPr id="9" name="Rounded Rectangle 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11" name="Group 10"/>
          <p:cNvGrpSpPr/>
          <p:nvPr/>
        </p:nvGrpSpPr>
        <p:grpSpPr>
          <a:xfrm>
            <a:off x="3522717" y="3759162"/>
            <a:ext cx="1333073" cy="511087"/>
            <a:chOff x="9204298" y="2902444"/>
            <a:chExt cx="2490397" cy="787737"/>
          </a:xfrm>
        </p:grpSpPr>
        <p:sp>
          <p:nvSpPr>
            <p:cNvPr id="12" name="Rounded Rectangle 11"/>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14" name="Group 13"/>
          <p:cNvGrpSpPr/>
          <p:nvPr/>
        </p:nvGrpSpPr>
        <p:grpSpPr>
          <a:xfrm>
            <a:off x="1654196" y="3496830"/>
            <a:ext cx="1333073" cy="511087"/>
            <a:chOff x="9204298" y="2902444"/>
            <a:chExt cx="2490397" cy="787737"/>
          </a:xfrm>
        </p:grpSpPr>
        <p:sp>
          <p:nvSpPr>
            <p:cNvPr id="15" name="Rounded Rectangle 14"/>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17" name="Group 16"/>
          <p:cNvGrpSpPr/>
          <p:nvPr/>
        </p:nvGrpSpPr>
        <p:grpSpPr>
          <a:xfrm>
            <a:off x="3512986" y="3108120"/>
            <a:ext cx="1333073" cy="511087"/>
            <a:chOff x="9204298" y="2902444"/>
            <a:chExt cx="2490397" cy="787737"/>
          </a:xfrm>
        </p:grpSpPr>
        <p:sp>
          <p:nvSpPr>
            <p:cNvPr id="18" name="Rounded Rectangle 1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20" name="Group 19"/>
          <p:cNvGrpSpPr/>
          <p:nvPr/>
        </p:nvGrpSpPr>
        <p:grpSpPr>
          <a:xfrm>
            <a:off x="1654196" y="2665159"/>
            <a:ext cx="1333073" cy="511087"/>
            <a:chOff x="9204298" y="2902444"/>
            <a:chExt cx="2490397" cy="787737"/>
          </a:xfrm>
        </p:grpSpPr>
        <p:sp>
          <p:nvSpPr>
            <p:cNvPr id="21" name="Rounded Rectangle 20"/>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grpSp>
        <p:nvGrpSpPr>
          <p:cNvPr id="23" name="Group 22"/>
          <p:cNvGrpSpPr/>
          <p:nvPr/>
        </p:nvGrpSpPr>
        <p:grpSpPr>
          <a:xfrm>
            <a:off x="1658208" y="1868957"/>
            <a:ext cx="1333073" cy="511087"/>
            <a:chOff x="9204298" y="2902444"/>
            <a:chExt cx="2490397" cy="787737"/>
          </a:xfrm>
        </p:grpSpPr>
        <p:sp>
          <p:nvSpPr>
            <p:cNvPr id="24" name="Rounded Rectangle 23"/>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9204298" y="2916869"/>
              <a:ext cx="2490397" cy="616688"/>
            </a:xfrm>
            <a:prstGeom prst="rect">
              <a:avLst/>
            </a:prstGeom>
            <a:noFill/>
          </p:spPr>
          <p:txBody>
            <a:bodyPr wrap="square" rtlCol="0">
              <a:spAutoFit/>
            </a:bodyPr>
            <a:lstStyle/>
            <a:p>
              <a:pPr algn="ctr"/>
              <a:r>
                <a:rPr lang="en-US" sz="2000" dirty="0"/>
                <a:t>g</a:t>
              </a:r>
            </a:p>
          </p:txBody>
        </p:sp>
      </p:grpSp>
      <p:sp>
        <p:nvSpPr>
          <p:cNvPr id="30" name="TextBox 29"/>
          <p:cNvSpPr txBox="1"/>
          <p:nvPr/>
        </p:nvSpPr>
        <p:spPr>
          <a:xfrm>
            <a:off x="1289447" y="5829947"/>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31" name="TextBox 30"/>
          <p:cNvSpPr txBox="1"/>
          <p:nvPr/>
        </p:nvSpPr>
        <p:spPr>
          <a:xfrm>
            <a:off x="3246809" y="4459011"/>
            <a:ext cx="2090057" cy="400110"/>
          </a:xfrm>
          <a:prstGeom prst="rect">
            <a:avLst/>
          </a:prstGeom>
          <a:noFill/>
        </p:spPr>
        <p:txBody>
          <a:bodyPr wrap="square" rtlCol="0">
            <a:spAutoFit/>
          </a:bodyPr>
          <a:lstStyle/>
          <a:p>
            <a:pPr algn="ctr"/>
            <a:r>
              <a:rPr lang="en-US" sz="2000" dirty="0" smtClean="0"/>
              <a:t>dev</a:t>
            </a:r>
            <a:endParaRPr lang="en-US" sz="2000" dirty="0"/>
          </a:p>
        </p:txBody>
      </p:sp>
      <p:sp>
        <p:nvSpPr>
          <p:cNvPr id="32" name="Arc 31"/>
          <p:cNvSpPr/>
          <p:nvPr/>
        </p:nvSpPr>
        <p:spPr>
          <a:xfrm rot="6341804">
            <a:off x="2718648" y="3731978"/>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1287971">
            <a:off x="2292613" y="2137894"/>
            <a:ext cx="1883227" cy="1870409"/>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3060284">
            <a:off x="1449437" y="370599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964712">
            <a:off x="4108240" y="318707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3060284">
            <a:off x="1448241" y="44847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rot="13060284">
            <a:off x="1435470" y="2903604"/>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13060284">
            <a:off x="1435469" y="2042207"/>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851043" y="3069920"/>
            <a:ext cx="5785434" cy="2308324"/>
          </a:xfrm>
          <a:prstGeom prst="rect">
            <a:avLst/>
          </a:prstGeom>
          <a:noFill/>
        </p:spPr>
        <p:txBody>
          <a:bodyPr wrap="square" rtlCol="0">
            <a:spAutoFit/>
          </a:bodyPr>
          <a:lstStyle/>
          <a:p>
            <a:r>
              <a:rPr lang="en-US" sz="2400" dirty="0" smtClean="0"/>
              <a:t>First checkout to the "receiving" branch:</a:t>
            </a: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checkout </a:t>
            </a:r>
            <a:r>
              <a:rPr lang="en-US" sz="2400" dirty="0" smtClean="0">
                <a:solidFill>
                  <a:schemeClr val="tx1">
                    <a:lumMod val="50000"/>
                    <a:lumOff val="50000"/>
                  </a:schemeClr>
                </a:solidFill>
                <a:latin typeface="Consolas" panose="020B0609020204030204" pitchFamily="49" charset="0"/>
              </a:rPr>
              <a:t>master</a:t>
            </a:r>
            <a:endParaRPr lang="en-US" sz="2400" dirty="0">
              <a:solidFill>
                <a:schemeClr val="tx1">
                  <a:lumMod val="50000"/>
                  <a:lumOff val="50000"/>
                </a:schemeClr>
              </a:solidFill>
              <a:latin typeface="Consolas" panose="020B0609020204030204" pitchFamily="49" charset="0"/>
            </a:endParaRPr>
          </a:p>
          <a:p>
            <a:endParaRPr lang="en-US" sz="2400" dirty="0"/>
          </a:p>
          <a:p>
            <a:r>
              <a:rPr lang="en-US" sz="2400" dirty="0" smtClean="0"/>
              <a:t>Perform merge with the other branch</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merge dev</a:t>
            </a:r>
            <a:endParaRPr lang="en-US" sz="2400" dirty="0">
              <a:solidFill>
                <a:schemeClr val="tx1">
                  <a:lumMod val="50000"/>
                  <a:lumOff val="50000"/>
                </a:schemeClr>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190973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Rebase</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18</a:t>
            </a:fld>
            <a:endParaRPr dirty="0"/>
          </a:p>
        </p:txBody>
      </p:sp>
      <p:grpSp>
        <p:nvGrpSpPr>
          <p:cNvPr id="5" name="Group 4"/>
          <p:cNvGrpSpPr/>
          <p:nvPr/>
        </p:nvGrpSpPr>
        <p:grpSpPr>
          <a:xfrm>
            <a:off x="1654196" y="3862836"/>
            <a:ext cx="1333073" cy="511087"/>
            <a:chOff x="9204298" y="2902444"/>
            <a:chExt cx="2490397" cy="787737"/>
          </a:xfrm>
        </p:grpSpPr>
        <p:sp>
          <p:nvSpPr>
            <p:cNvPr id="6" name="Rounded Rectangle 5"/>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8" name="Group 7"/>
          <p:cNvGrpSpPr/>
          <p:nvPr/>
        </p:nvGrpSpPr>
        <p:grpSpPr>
          <a:xfrm>
            <a:off x="1654196" y="4668529"/>
            <a:ext cx="1333073" cy="511087"/>
            <a:chOff x="9204298" y="2902444"/>
            <a:chExt cx="2490397" cy="787737"/>
          </a:xfrm>
        </p:grpSpPr>
        <p:sp>
          <p:nvSpPr>
            <p:cNvPr id="9" name="Rounded Rectangle 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11" name="Group 10"/>
          <p:cNvGrpSpPr/>
          <p:nvPr/>
        </p:nvGrpSpPr>
        <p:grpSpPr>
          <a:xfrm>
            <a:off x="3522717" y="3289262"/>
            <a:ext cx="1333073" cy="511087"/>
            <a:chOff x="9204298" y="2902444"/>
            <a:chExt cx="2490397" cy="787737"/>
          </a:xfrm>
        </p:grpSpPr>
        <p:sp>
          <p:nvSpPr>
            <p:cNvPr id="12" name="Rounded Rectangle 11"/>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14" name="Group 13"/>
          <p:cNvGrpSpPr/>
          <p:nvPr/>
        </p:nvGrpSpPr>
        <p:grpSpPr>
          <a:xfrm>
            <a:off x="1654196" y="3026930"/>
            <a:ext cx="1333073" cy="511087"/>
            <a:chOff x="9204298" y="2902444"/>
            <a:chExt cx="2490397" cy="787737"/>
          </a:xfrm>
        </p:grpSpPr>
        <p:sp>
          <p:nvSpPr>
            <p:cNvPr id="15" name="Rounded Rectangle 14"/>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17" name="Group 16"/>
          <p:cNvGrpSpPr/>
          <p:nvPr/>
        </p:nvGrpSpPr>
        <p:grpSpPr>
          <a:xfrm>
            <a:off x="3512986" y="2638220"/>
            <a:ext cx="1333073" cy="511087"/>
            <a:chOff x="9204298" y="2902444"/>
            <a:chExt cx="2490397" cy="787737"/>
          </a:xfrm>
        </p:grpSpPr>
        <p:sp>
          <p:nvSpPr>
            <p:cNvPr id="18" name="Rounded Rectangle 1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20" name="Group 19"/>
          <p:cNvGrpSpPr/>
          <p:nvPr/>
        </p:nvGrpSpPr>
        <p:grpSpPr>
          <a:xfrm>
            <a:off x="1654196" y="2195259"/>
            <a:ext cx="1333073" cy="511087"/>
            <a:chOff x="9204298" y="2902444"/>
            <a:chExt cx="2490397" cy="787737"/>
          </a:xfrm>
        </p:grpSpPr>
        <p:sp>
          <p:nvSpPr>
            <p:cNvPr id="21" name="Rounded Rectangle 20"/>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sp>
        <p:nvSpPr>
          <p:cNvPr id="30" name="TextBox 29"/>
          <p:cNvSpPr txBox="1"/>
          <p:nvPr/>
        </p:nvSpPr>
        <p:spPr>
          <a:xfrm>
            <a:off x="1289447" y="5360047"/>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31" name="TextBox 30"/>
          <p:cNvSpPr txBox="1"/>
          <p:nvPr/>
        </p:nvSpPr>
        <p:spPr>
          <a:xfrm>
            <a:off x="3246809" y="3989111"/>
            <a:ext cx="2090057" cy="400110"/>
          </a:xfrm>
          <a:prstGeom prst="rect">
            <a:avLst/>
          </a:prstGeom>
          <a:noFill/>
        </p:spPr>
        <p:txBody>
          <a:bodyPr wrap="square" rtlCol="0">
            <a:spAutoFit/>
          </a:bodyPr>
          <a:lstStyle/>
          <a:p>
            <a:pPr algn="ctr"/>
            <a:r>
              <a:rPr lang="en-US" sz="2000" b="1" dirty="0" smtClean="0"/>
              <a:t>dev</a:t>
            </a:r>
            <a:endParaRPr lang="en-US" sz="2000" b="1" dirty="0"/>
          </a:p>
        </p:txBody>
      </p:sp>
      <p:sp>
        <p:nvSpPr>
          <p:cNvPr id="32" name="Arc 31"/>
          <p:cNvSpPr/>
          <p:nvPr/>
        </p:nvSpPr>
        <p:spPr>
          <a:xfrm rot="6341804">
            <a:off x="2718648" y="3262078"/>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3060284">
            <a:off x="1449437" y="323609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964712">
            <a:off x="4108240" y="271717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3060284">
            <a:off x="1448241" y="40148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rot="13060284">
            <a:off x="1435470" y="2433704"/>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15552261">
            <a:off x="7795986" y="1962028"/>
            <a:ext cx="838599" cy="915191"/>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p:cNvGrpSpPr/>
          <p:nvPr/>
        </p:nvGrpSpPr>
        <p:grpSpPr>
          <a:xfrm>
            <a:off x="7573158" y="4247648"/>
            <a:ext cx="1333073" cy="511087"/>
            <a:chOff x="9204298" y="2902444"/>
            <a:chExt cx="2490397" cy="787737"/>
          </a:xfrm>
        </p:grpSpPr>
        <p:sp>
          <p:nvSpPr>
            <p:cNvPr id="40" name="Rounded Rectangle 39"/>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42" name="Group 41"/>
          <p:cNvGrpSpPr/>
          <p:nvPr/>
        </p:nvGrpSpPr>
        <p:grpSpPr>
          <a:xfrm>
            <a:off x="7573158" y="5053341"/>
            <a:ext cx="1333073" cy="511087"/>
            <a:chOff x="9204298" y="2902444"/>
            <a:chExt cx="2490397" cy="787737"/>
          </a:xfrm>
        </p:grpSpPr>
        <p:sp>
          <p:nvSpPr>
            <p:cNvPr id="43" name="Rounded Rectangle 42"/>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Box 43"/>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45" name="Group 44"/>
          <p:cNvGrpSpPr/>
          <p:nvPr/>
        </p:nvGrpSpPr>
        <p:grpSpPr>
          <a:xfrm>
            <a:off x="9441679" y="3674074"/>
            <a:ext cx="1333073" cy="511087"/>
            <a:chOff x="9204298" y="2902444"/>
            <a:chExt cx="2490397" cy="787737"/>
          </a:xfrm>
        </p:grpSpPr>
        <p:sp>
          <p:nvSpPr>
            <p:cNvPr id="46" name="Rounded Rectangle 45"/>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48" name="Group 47"/>
          <p:cNvGrpSpPr/>
          <p:nvPr/>
        </p:nvGrpSpPr>
        <p:grpSpPr>
          <a:xfrm>
            <a:off x="7573158" y="3411742"/>
            <a:ext cx="1333073" cy="511087"/>
            <a:chOff x="9204298" y="2902444"/>
            <a:chExt cx="2490397" cy="787737"/>
          </a:xfrm>
        </p:grpSpPr>
        <p:sp>
          <p:nvSpPr>
            <p:cNvPr id="49" name="Rounded Rectangle 48"/>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TextBox 49"/>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51" name="Group 50"/>
          <p:cNvGrpSpPr/>
          <p:nvPr/>
        </p:nvGrpSpPr>
        <p:grpSpPr>
          <a:xfrm>
            <a:off x="9431948" y="3023032"/>
            <a:ext cx="1333073" cy="511087"/>
            <a:chOff x="9204298" y="2902444"/>
            <a:chExt cx="2490397" cy="787737"/>
          </a:xfrm>
        </p:grpSpPr>
        <p:sp>
          <p:nvSpPr>
            <p:cNvPr id="52" name="Rounded Rectangle 51"/>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extBox 52"/>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54" name="Group 53"/>
          <p:cNvGrpSpPr/>
          <p:nvPr/>
        </p:nvGrpSpPr>
        <p:grpSpPr>
          <a:xfrm>
            <a:off x="7573158" y="2580071"/>
            <a:ext cx="1333073" cy="511087"/>
            <a:chOff x="9204298" y="2902444"/>
            <a:chExt cx="2490397" cy="787737"/>
          </a:xfrm>
        </p:grpSpPr>
        <p:sp>
          <p:nvSpPr>
            <p:cNvPr id="55" name="Rounded Rectangle 54"/>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extBox 55"/>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sp>
        <p:nvSpPr>
          <p:cNvPr id="57" name="TextBox 56"/>
          <p:cNvSpPr txBox="1"/>
          <p:nvPr/>
        </p:nvSpPr>
        <p:spPr>
          <a:xfrm>
            <a:off x="7208409" y="5744859"/>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58" name="TextBox 57"/>
          <p:cNvSpPr txBox="1"/>
          <p:nvPr/>
        </p:nvSpPr>
        <p:spPr>
          <a:xfrm>
            <a:off x="9165771" y="4373923"/>
            <a:ext cx="2090057" cy="400110"/>
          </a:xfrm>
          <a:prstGeom prst="rect">
            <a:avLst/>
          </a:prstGeom>
          <a:noFill/>
        </p:spPr>
        <p:txBody>
          <a:bodyPr wrap="square" rtlCol="0">
            <a:spAutoFit/>
          </a:bodyPr>
          <a:lstStyle/>
          <a:p>
            <a:pPr algn="ctr"/>
            <a:r>
              <a:rPr lang="en-US" sz="2000" b="1" dirty="0" smtClean="0">
                <a:solidFill>
                  <a:schemeClr val="bg1">
                    <a:lumMod val="75000"/>
                  </a:schemeClr>
                </a:solidFill>
              </a:rPr>
              <a:t>dev</a:t>
            </a:r>
            <a:endParaRPr lang="en-US" sz="2000" b="1" dirty="0">
              <a:solidFill>
                <a:schemeClr val="bg1">
                  <a:lumMod val="75000"/>
                </a:schemeClr>
              </a:solidFill>
            </a:endParaRPr>
          </a:p>
        </p:txBody>
      </p:sp>
      <p:sp>
        <p:nvSpPr>
          <p:cNvPr id="59" name="Arc 58"/>
          <p:cNvSpPr/>
          <p:nvPr/>
        </p:nvSpPr>
        <p:spPr>
          <a:xfrm rot="6341804">
            <a:off x="8637610" y="3646890"/>
            <a:ext cx="915017" cy="944268"/>
          </a:xfrm>
          <a:prstGeom prst="arc">
            <a:avLst/>
          </a:prstGeom>
          <a:ln w="22225">
            <a:solidFill>
              <a:schemeClr val="bg1">
                <a:lumMod val="8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3060284">
            <a:off x="7368399" y="3620908"/>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rot="2964712">
            <a:off x="10027202" y="3101986"/>
            <a:ext cx="915017" cy="944268"/>
          </a:xfrm>
          <a:prstGeom prst="arc">
            <a:avLst/>
          </a:prstGeom>
          <a:ln w="22225">
            <a:solidFill>
              <a:schemeClr val="bg1">
                <a:lumMod val="8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rot="13060284">
            <a:off x="7367203" y="4399681"/>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13060284">
            <a:off x="7354432" y="281851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p:cNvGrpSpPr/>
          <p:nvPr/>
        </p:nvGrpSpPr>
        <p:grpSpPr>
          <a:xfrm>
            <a:off x="8118337" y="1808765"/>
            <a:ext cx="1333073" cy="511087"/>
            <a:chOff x="9204298" y="2902444"/>
            <a:chExt cx="2490397" cy="787737"/>
          </a:xfrm>
        </p:grpSpPr>
        <p:sp>
          <p:nvSpPr>
            <p:cNvPr id="65" name="Rounded Rectangle 64"/>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TextBox 65"/>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67" name="Group 66"/>
          <p:cNvGrpSpPr/>
          <p:nvPr/>
        </p:nvGrpSpPr>
        <p:grpSpPr>
          <a:xfrm>
            <a:off x="8108606" y="1157723"/>
            <a:ext cx="1333073" cy="511087"/>
            <a:chOff x="9204298" y="2902444"/>
            <a:chExt cx="2490397" cy="787737"/>
          </a:xfrm>
        </p:grpSpPr>
        <p:sp>
          <p:nvSpPr>
            <p:cNvPr id="68" name="Rounded Rectangle 6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sp>
        <p:nvSpPr>
          <p:cNvPr id="71" name="Arc 70"/>
          <p:cNvSpPr/>
          <p:nvPr/>
        </p:nvSpPr>
        <p:spPr>
          <a:xfrm rot="2964712">
            <a:off x="8703860" y="1236677"/>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2395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Rebase</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19</a:t>
            </a:fld>
            <a:endParaRPr dirty="0"/>
          </a:p>
        </p:txBody>
      </p:sp>
      <p:grpSp>
        <p:nvGrpSpPr>
          <p:cNvPr id="5" name="Group 4"/>
          <p:cNvGrpSpPr/>
          <p:nvPr/>
        </p:nvGrpSpPr>
        <p:grpSpPr>
          <a:xfrm>
            <a:off x="1654196" y="3862836"/>
            <a:ext cx="1333073" cy="511087"/>
            <a:chOff x="9204298" y="2902444"/>
            <a:chExt cx="2490397" cy="787737"/>
          </a:xfrm>
        </p:grpSpPr>
        <p:sp>
          <p:nvSpPr>
            <p:cNvPr id="6" name="Rounded Rectangle 5"/>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8" name="Group 7"/>
          <p:cNvGrpSpPr/>
          <p:nvPr/>
        </p:nvGrpSpPr>
        <p:grpSpPr>
          <a:xfrm>
            <a:off x="1654196" y="4668529"/>
            <a:ext cx="1333073" cy="511087"/>
            <a:chOff x="9204298" y="2902444"/>
            <a:chExt cx="2490397" cy="787737"/>
          </a:xfrm>
        </p:grpSpPr>
        <p:sp>
          <p:nvSpPr>
            <p:cNvPr id="9" name="Rounded Rectangle 8"/>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11" name="Group 10"/>
          <p:cNvGrpSpPr/>
          <p:nvPr/>
        </p:nvGrpSpPr>
        <p:grpSpPr>
          <a:xfrm>
            <a:off x="3522717" y="3289262"/>
            <a:ext cx="1333073" cy="511087"/>
            <a:chOff x="9204298" y="2902444"/>
            <a:chExt cx="2490397" cy="787737"/>
          </a:xfrm>
        </p:grpSpPr>
        <p:sp>
          <p:nvSpPr>
            <p:cNvPr id="12" name="Rounded Rectangle 11"/>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14" name="Group 13"/>
          <p:cNvGrpSpPr/>
          <p:nvPr/>
        </p:nvGrpSpPr>
        <p:grpSpPr>
          <a:xfrm>
            <a:off x="1654196" y="3026930"/>
            <a:ext cx="1333073" cy="511087"/>
            <a:chOff x="9204298" y="2902444"/>
            <a:chExt cx="2490397" cy="787737"/>
          </a:xfrm>
        </p:grpSpPr>
        <p:sp>
          <p:nvSpPr>
            <p:cNvPr id="15" name="Rounded Rectangle 14"/>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17" name="Group 16"/>
          <p:cNvGrpSpPr/>
          <p:nvPr/>
        </p:nvGrpSpPr>
        <p:grpSpPr>
          <a:xfrm>
            <a:off x="3512986" y="2638220"/>
            <a:ext cx="1333073" cy="511087"/>
            <a:chOff x="9204298" y="2902444"/>
            <a:chExt cx="2490397" cy="787737"/>
          </a:xfrm>
        </p:grpSpPr>
        <p:sp>
          <p:nvSpPr>
            <p:cNvPr id="18" name="Rounded Rectangle 1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20" name="Group 19"/>
          <p:cNvGrpSpPr/>
          <p:nvPr/>
        </p:nvGrpSpPr>
        <p:grpSpPr>
          <a:xfrm>
            <a:off x="1654196" y="2195259"/>
            <a:ext cx="1333073" cy="511087"/>
            <a:chOff x="9204298" y="2902444"/>
            <a:chExt cx="2490397" cy="787737"/>
          </a:xfrm>
        </p:grpSpPr>
        <p:sp>
          <p:nvSpPr>
            <p:cNvPr id="21" name="Rounded Rectangle 20"/>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sp>
        <p:nvSpPr>
          <p:cNvPr id="30" name="TextBox 29"/>
          <p:cNvSpPr txBox="1"/>
          <p:nvPr/>
        </p:nvSpPr>
        <p:spPr>
          <a:xfrm>
            <a:off x="1289447" y="5360047"/>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31" name="TextBox 30"/>
          <p:cNvSpPr txBox="1"/>
          <p:nvPr/>
        </p:nvSpPr>
        <p:spPr>
          <a:xfrm>
            <a:off x="3246809" y="3989111"/>
            <a:ext cx="2090057" cy="400110"/>
          </a:xfrm>
          <a:prstGeom prst="rect">
            <a:avLst/>
          </a:prstGeom>
          <a:noFill/>
        </p:spPr>
        <p:txBody>
          <a:bodyPr wrap="square" rtlCol="0">
            <a:spAutoFit/>
          </a:bodyPr>
          <a:lstStyle/>
          <a:p>
            <a:pPr algn="ctr"/>
            <a:r>
              <a:rPr lang="en-US" sz="2000" b="1" dirty="0" smtClean="0"/>
              <a:t>dev</a:t>
            </a:r>
            <a:endParaRPr lang="en-US" sz="2000" b="1" dirty="0"/>
          </a:p>
        </p:txBody>
      </p:sp>
      <p:sp>
        <p:nvSpPr>
          <p:cNvPr id="32" name="Arc 31"/>
          <p:cNvSpPr/>
          <p:nvPr/>
        </p:nvSpPr>
        <p:spPr>
          <a:xfrm rot="6341804">
            <a:off x="2718648" y="3262078"/>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3060284">
            <a:off x="1449437" y="3236096"/>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964712">
            <a:off x="4108240" y="271717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13060284">
            <a:off x="1448241" y="401486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rot="13060284">
            <a:off x="1435470" y="2433704"/>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p:cNvSpPr txBox="1"/>
          <p:nvPr/>
        </p:nvSpPr>
        <p:spPr>
          <a:xfrm>
            <a:off x="5860774" y="1628051"/>
            <a:ext cx="5785434" cy="4524315"/>
          </a:xfrm>
          <a:prstGeom prst="rect">
            <a:avLst/>
          </a:prstGeom>
          <a:noFill/>
        </p:spPr>
        <p:txBody>
          <a:bodyPr wrap="square" rtlCol="0">
            <a:spAutoFit/>
          </a:bodyPr>
          <a:lstStyle/>
          <a:p>
            <a:r>
              <a:rPr lang="en-US" sz="2400" dirty="0" smtClean="0"/>
              <a:t>First checkout to the </a:t>
            </a:r>
            <a:r>
              <a:rPr lang="en-US" sz="2400" dirty="0" smtClean="0"/>
              <a:t>“development" </a:t>
            </a:r>
            <a:r>
              <a:rPr lang="en-US" sz="2400" dirty="0" smtClean="0"/>
              <a:t>branch:</a:t>
            </a: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checkout </a:t>
            </a:r>
            <a:r>
              <a:rPr lang="en-US" sz="2400" dirty="0" smtClean="0">
                <a:solidFill>
                  <a:schemeClr val="tx1">
                    <a:lumMod val="50000"/>
                    <a:lumOff val="50000"/>
                  </a:schemeClr>
                </a:solidFill>
                <a:latin typeface="Consolas" panose="020B0609020204030204" pitchFamily="49" charset="0"/>
              </a:rPr>
              <a:t>dev</a:t>
            </a:r>
            <a:endParaRPr lang="en-US" sz="2400" dirty="0">
              <a:solidFill>
                <a:schemeClr val="tx1">
                  <a:lumMod val="50000"/>
                  <a:lumOff val="50000"/>
                </a:schemeClr>
              </a:solidFill>
              <a:latin typeface="Consolas" panose="020B0609020204030204" pitchFamily="49" charset="0"/>
            </a:endParaRPr>
          </a:p>
          <a:p>
            <a:endParaRPr lang="en-US" sz="2400" dirty="0"/>
          </a:p>
          <a:p>
            <a:r>
              <a:rPr lang="en-US" sz="2400" dirty="0" smtClean="0"/>
              <a:t>Perform </a:t>
            </a:r>
            <a:r>
              <a:rPr lang="en-US" sz="2400" dirty="0" smtClean="0"/>
              <a:t>rebase</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rebase master</a:t>
            </a:r>
          </a:p>
          <a:p>
            <a:endParaRPr lang="en-US" sz="2400" dirty="0">
              <a:solidFill>
                <a:schemeClr val="tx1">
                  <a:lumMod val="50000"/>
                  <a:lumOff val="50000"/>
                </a:schemeClr>
              </a:solidFill>
              <a:latin typeface="Consolas" panose="020B0609020204030204" pitchFamily="49" charset="0"/>
            </a:endParaRPr>
          </a:p>
          <a:p>
            <a:r>
              <a:rPr lang="en-US" sz="2400" dirty="0" smtClean="0"/>
              <a:t>Merging 2 branches</a:t>
            </a:r>
            <a:endParaRPr lang="en-US" sz="2400" dirty="0"/>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checkout master</a:t>
            </a:r>
          </a:p>
          <a:p>
            <a:r>
              <a:rPr lang="en-US" sz="2400" dirty="0" err="1" smtClean="0">
                <a:solidFill>
                  <a:schemeClr val="tx1">
                    <a:lumMod val="50000"/>
                    <a:lumOff val="50000"/>
                  </a:schemeClr>
                </a:solidFill>
                <a:latin typeface="Consolas" panose="020B0609020204030204" pitchFamily="49" charset="0"/>
              </a:rPr>
              <a:t>git</a:t>
            </a:r>
            <a:r>
              <a:rPr lang="en-US" sz="2400" dirty="0" smtClean="0">
                <a:solidFill>
                  <a:schemeClr val="tx1">
                    <a:lumMod val="50000"/>
                    <a:lumOff val="50000"/>
                  </a:schemeClr>
                </a:solidFill>
                <a:latin typeface="Consolas" panose="020B0609020204030204" pitchFamily="49" charset="0"/>
              </a:rPr>
              <a:t> merge dev</a:t>
            </a:r>
            <a:endParaRPr lang="en-US" sz="2400" dirty="0">
              <a:solidFill>
                <a:schemeClr val="tx1">
                  <a:lumMod val="50000"/>
                  <a:lumOff val="50000"/>
                </a:schemeClr>
              </a:solidFill>
              <a:latin typeface="Consolas" panose="020B0609020204030204" pitchFamily="49" charset="0"/>
            </a:endParaRPr>
          </a:p>
          <a:p>
            <a:endParaRPr lang="en-US" sz="2400" dirty="0">
              <a:solidFill>
                <a:schemeClr val="tx1">
                  <a:lumMod val="50000"/>
                  <a:lumOff val="50000"/>
                </a:schemeClr>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73246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a:t>Outline</a:t>
            </a:r>
            <a:endParaRPr/>
          </a:p>
        </p:txBody>
      </p:sp>
      <p:sp>
        <p:nvSpPr>
          <p:cNvPr id="110" name="Google Shape;110;p16"/>
          <p:cNvSpPr txBox="1">
            <a:spLocks noGrp="1"/>
          </p:cNvSpPr>
          <p:nvPr>
            <p:ph type="body" idx="1"/>
          </p:nvPr>
        </p:nvSpPr>
        <p:spPr>
          <a:xfrm>
            <a:off x="1981200" y="2298032"/>
            <a:ext cx="8229600" cy="3828268"/>
          </a:xfrm>
          <a:prstGeom prst="rect">
            <a:avLst/>
          </a:prstGeom>
        </p:spPr>
        <p:txBody>
          <a:bodyPr spcFirstLastPara="1" wrap="square" lIns="91425" tIns="45700" rIns="91425" bIns="45700" anchor="t" anchorCtr="0">
            <a:noAutofit/>
          </a:bodyPr>
          <a:lstStyle/>
          <a:p>
            <a:pPr>
              <a:buChar char="-"/>
            </a:pPr>
            <a:r>
              <a:rPr lang="en-US" dirty="0"/>
              <a:t>Motivation</a:t>
            </a:r>
            <a:endParaRPr dirty="0"/>
          </a:p>
          <a:p>
            <a:pPr>
              <a:spcBef>
                <a:spcPts val="0"/>
              </a:spcBef>
              <a:buChar char="-"/>
            </a:pPr>
            <a:r>
              <a:rPr lang="en-US" dirty="0" smtClean="0"/>
              <a:t>Using Git for version control</a:t>
            </a:r>
            <a:endParaRPr dirty="0"/>
          </a:p>
          <a:p>
            <a:pPr>
              <a:spcBef>
                <a:spcPts val="0"/>
              </a:spcBef>
              <a:buChar char="-"/>
            </a:pPr>
            <a:r>
              <a:rPr lang="en-US" dirty="0" smtClean="0"/>
              <a:t>Collaboration using Git</a:t>
            </a:r>
            <a:endParaRPr dirty="0"/>
          </a:p>
          <a:p>
            <a:pPr>
              <a:spcBef>
                <a:spcPts val="0"/>
              </a:spcBef>
              <a:buChar char="-"/>
            </a:pPr>
            <a:r>
              <a:rPr lang="en-US" dirty="0" smtClean="0"/>
              <a:t>GitHub and other remote repositories</a:t>
            </a:r>
            <a:endParaRPr dirty="0"/>
          </a:p>
          <a:p>
            <a:pPr marL="0" indent="0">
              <a:buNone/>
            </a:pPr>
            <a:endParaRPr dirty="0"/>
          </a:p>
        </p:txBody>
      </p:sp>
      <p:sp>
        <p:nvSpPr>
          <p:cNvPr id="111" name="Google Shape;111;p16"/>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Rebase vs. Merge</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20</a:t>
            </a:fld>
            <a:endParaRPr dirty="0"/>
          </a:p>
        </p:txBody>
      </p:sp>
      <p:sp>
        <p:nvSpPr>
          <p:cNvPr id="39" name="Arc 38"/>
          <p:cNvSpPr/>
          <p:nvPr/>
        </p:nvSpPr>
        <p:spPr>
          <a:xfrm rot="15552261">
            <a:off x="1176246" y="2204819"/>
            <a:ext cx="838599" cy="915191"/>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p:cNvGrpSpPr/>
          <p:nvPr/>
        </p:nvGrpSpPr>
        <p:grpSpPr>
          <a:xfrm>
            <a:off x="953418" y="4490439"/>
            <a:ext cx="1333073" cy="511087"/>
            <a:chOff x="9204298" y="2902444"/>
            <a:chExt cx="2490397" cy="787737"/>
          </a:xfrm>
        </p:grpSpPr>
        <p:sp>
          <p:nvSpPr>
            <p:cNvPr id="40" name="Rounded Rectangle 39"/>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42" name="Group 41"/>
          <p:cNvGrpSpPr/>
          <p:nvPr/>
        </p:nvGrpSpPr>
        <p:grpSpPr>
          <a:xfrm>
            <a:off x="953418" y="5296132"/>
            <a:ext cx="1333073" cy="511087"/>
            <a:chOff x="9204298" y="2902444"/>
            <a:chExt cx="2490397" cy="787737"/>
          </a:xfrm>
        </p:grpSpPr>
        <p:sp>
          <p:nvSpPr>
            <p:cNvPr id="43" name="Rounded Rectangle 42"/>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Box 43"/>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45" name="Group 44"/>
          <p:cNvGrpSpPr/>
          <p:nvPr/>
        </p:nvGrpSpPr>
        <p:grpSpPr>
          <a:xfrm>
            <a:off x="2821939" y="3916865"/>
            <a:ext cx="1333073" cy="511087"/>
            <a:chOff x="9204298" y="2902444"/>
            <a:chExt cx="2490397" cy="787737"/>
          </a:xfrm>
        </p:grpSpPr>
        <p:sp>
          <p:nvSpPr>
            <p:cNvPr id="46" name="Rounded Rectangle 45"/>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48" name="Group 47"/>
          <p:cNvGrpSpPr/>
          <p:nvPr/>
        </p:nvGrpSpPr>
        <p:grpSpPr>
          <a:xfrm>
            <a:off x="953418" y="3654533"/>
            <a:ext cx="1333073" cy="511087"/>
            <a:chOff x="9204298" y="2902444"/>
            <a:chExt cx="2490397" cy="787737"/>
          </a:xfrm>
        </p:grpSpPr>
        <p:sp>
          <p:nvSpPr>
            <p:cNvPr id="49" name="Rounded Rectangle 48"/>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TextBox 49"/>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51" name="Group 50"/>
          <p:cNvGrpSpPr/>
          <p:nvPr/>
        </p:nvGrpSpPr>
        <p:grpSpPr>
          <a:xfrm>
            <a:off x="2812208" y="3265823"/>
            <a:ext cx="1333073" cy="511087"/>
            <a:chOff x="9204298" y="2902444"/>
            <a:chExt cx="2490397" cy="787737"/>
          </a:xfrm>
        </p:grpSpPr>
        <p:sp>
          <p:nvSpPr>
            <p:cNvPr id="52" name="Rounded Rectangle 51"/>
            <p:cNvSpPr/>
            <p:nvPr/>
          </p:nvSpPr>
          <p:spPr>
            <a:xfrm>
              <a:off x="9395171" y="2902444"/>
              <a:ext cx="2145009" cy="787737"/>
            </a:xfrm>
            <a:prstGeom prst="round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extBox 52"/>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54" name="Group 53"/>
          <p:cNvGrpSpPr/>
          <p:nvPr/>
        </p:nvGrpSpPr>
        <p:grpSpPr>
          <a:xfrm>
            <a:off x="953418" y="2822862"/>
            <a:ext cx="1333073" cy="511087"/>
            <a:chOff x="9204298" y="2902444"/>
            <a:chExt cx="2490397" cy="787737"/>
          </a:xfrm>
        </p:grpSpPr>
        <p:sp>
          <p:nvSpPr>
            <p:cNvPr id="55" name="Rounded Rectangle 54"/>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extBox 55"/>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sp>
        <p:nvSpPr>
          <p:cNvPr id="57" name="TextBox 56"/>
          <p:cNvSpPr txBox="1"/>
          <p:nvPr/>
        </p:nvSpPr>
        <p:spPr>
          <a:xfrm>
            <a:off x="588669" y="5987650"/>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58" name="TextBox 57"/>
          <p:cNvSpPr txBox="1"/>
          <p:nvPr/>
        </p:nvSpPr>
        <p:spPr>
          <a:xfrm>
            <a:off x="2546031" y="4616714"/>
            <a:ext cx="2090057" cy="400110"/>
          </a:xfrm>
          <a:prstGeom prst="rect">
            <a:avLst/>
          </a:prstGeom>
          <a:noFill/>
        </p:spPr>
        <p:txBody>
          <a:bodyPr wrap="square" rtlCol="0">
            <a:spAutoFit/>
          </a:bodyPr>
          <a:lstStyle/>
          <a:p>
            <a:pPr algn="ctr"/>
            <a:r>
              <a:rPr lang="en-US" sz="2000" b="1" dirty="0" smtClean="0">
                <a:solidFill>
                  <a:schemeClr val="bg1">
                    <a:lumMod val="75000"/>
                  </a:schemeClr>
                </a:solidFill>
              </a:rPr>
              <a:t>dev</a:t>
            </a:r>
            <a:endParaRPr lang="en-US" sz="2000" b="1" dirty="0">
              <a:solidFill>
                <a:schemeClr val="bg1">
                  <a:lumMod val="75000"/>
                </a:schemeClr>
              </a:solidFill>
            </a:endParaRPr>
          </a:p>
        </p:txBody>
      </p:sp>
      <p:sp>
        <p:nvSpPr>
          <p:cNvPr id="59" name="Arc 58"/>
          <p:cNvSpPr/>
          <p:nvPr/>
        </p:nvSpPr>
        <p:spPr>
          <a:xfrm rot="6341804">
            <a:off x="2017870" y="3889681"/>
            <a:ext cx="915017" cy="944268"/>
          </a:xfrm>
          <a:prstGeom prst="arc">
            <a:avLst/>
          </a:prstGeom>
          <a:ln w="22225">
            <a:solidFill>
              <a:schemeClr val="bg1">
                <a:lumMod val="8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3060284">
            <a:off x="748659" y="386369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rot="2964712">
            <a:off x="3407462" y="3344777"/>
            <a:ext cx="915017" cy="944268"/>
          </a:xfrm>
          <a:prstGeom prst="arc">
            <a:avLst/>
          </a:prstGeom>
          <a:ln w="22225">
            <a:solidFill>
              <a:schemeClr val="bg1">
                <a:lumMod val="8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rot="13060284">
            <a:off x="747463" y="4642472"/>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13060284">
            <a:off x="734692" y="3061307"/>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p:cNvGrpSpPr/>
          <p:nvPr/>
        </p:nvGrpSpPr>
        <p:grpSpPr>
          <a:xfrm>
            <a:off x="1498597" y="2051556"/>
            <a:ext cx="1333073" cy="511087"/>
            <a:chOff x="9204298" y="2902444"/>
            <a:chExt cx="2490397" cy="787737"/>
          </a:xfrm>
        </p:grpSpPr>
        <p:sp>
          <p:nvSpPr>
            <p:cNvPr id="65" name="Rounded Rectangle 64"/>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TextBox 65"/>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67" name="Group 66"/>
          <p:cNvGrpSpPr/>
          <p:nvPr/>
        </p:nvGrpSpPr>
        <p:grpSpPr>
          <a:xfrm>
            <a:off x="1488866" y="1400514"/>
            <a:ext cx="1333073" cy="511087"/>
            <a:chOff x="9204298" y="2902444"/>
            <a:chExt cx="2490397" cy="787737"/>
          </a:xfrm>
        </p:grpSpPr>
        <p:sp>
          <p:nvSpPr>
            <p:cNvPr id="68" name="Rounded Rectangle 6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sp>
        <p:nvSpPr>
          <p:cNvPr id="71" name="Arc 70"/>
          <p:cNvSpPr/>
          <p:nvPr/>
        </p:nvSpPr>
        <p:spPr>
          <a:xfrm rot="2964712">
            <a:off x="2190836" y="1461634"/>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0" name="Group 69"/>
          <p:cNvGrpSpPr/>
          <p:nvPr/>
        </p:nvGrpSpPr>
        <p:grpSpPr>
          <a:xfrm>
            <a:off x="6947843" y="4490439"/>
            <a:ext cx="1333073" cy="511087"/>
            <a:chOff x="9204298" y="2902444"/>
            <a:chExt cx="2490397" cy="787737"/>
          </a:xfrm>
        </p:grpSpPr>
        <p:sp>
          <p:nvSpPr>
            <p:cNvPr id="72" name="Rounded Rectangle 71"/>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TextBox 72"/>
            <p:cNvSpPr txBox="1"/>
            <p:nvPr/>
          </p:nvSpPr>
          <p:spPr>
            <a:xfrm>
              <a:off x="9204298" y="2916869"/>
              <a:ext cx="2490397" cy="616688"/>
            </a:xfrm>
            <a:prstGeom prst="rect">
              <a:avLst/>
            </a:prstGeom>
            <a:noFill/>
          </p:spPr>
          <p:txBody>
            <a:bodyPr wrap="square" rtlCol="0">
              <a:spAutoFit/>
            </a:bodyPr>
            <a:lstStyle/>
            <a:p>
              <a:pPr algn="ctr"/>
              <a:r>
                <a:rPr lang="en-US" sz="2000" dirty="0" smtClean="0"/>
                <a:t>b</a:t>
              </a:r>
              <a:endParaRPr lang="en-US" sz="2000" dirty="0"/>
            </a:p>
          </p:txBody>
        </p:sp>
      </p:grpSp>
      <p:grpSp>
        <p:nvGrpSpPr>
          <p:cNvPr id="74" name="Group 73"/>
          <p:cNvGrpSpPr/>
          <p:nvPr/>
        </p:nvGrpSpPr>
        <p:grpSpPr>
          <a:xfrm>
            <a:off x="6947843" y="5296132"/>
            <a:ext cx="1333073" cy="511087"/>
            <a:chOff x="9204298" y="2902444"/>
            <a:chExt cx="2490397" cy="787737"/>
          </a:xfrm>
        </p:grpSpPr>
        <p:sp>
          <p:nvSpPr>
            <p:cNvPr id="75" name="Rounded Rectangle 74"/>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Box 75"/>
            <p:cNvSpPr txBox="1"/>
            <p:nvPr/>
          </p:nvSpPr>
          <p:spPr>
            <a:xfrm>
              <a:off x="9204298" y="2916869"/>
              <a:ext cx="2490397" cy="616688"/>
            </a:xfrm>
            <a:prstGeom prst="rect">
              <a:avLst/>
            </a:prstGeom>
            <a:noFill/>
          </p:spPr>
          <p:txBody>
            <a:bodyPr wrap="square" rtlCol="0">
              <a:spAutoFit/>
            </a:bodyPr>
            <a:lstStyle/>
            <a:p>
              <a:pPr algn="ctr"/>
              <a:r>
                <a:rPr lang="en-US" sz="2000" dirty="0" smtClean="0"/>
                <a:t>a</a:t>
              </a:r>
              <a:endParaRPr lang="en-US" sz="2000" dirty="0"/>
            </a:p>
          </p:txBody>
        </p:sp>
      </p:grpSp>
      <p:grpSp>
        <p:nvGrpSpPr>
          <p:cNvPr id="77" name="Group 76"/>
          <p:cNvGrpSpPr/>
          <p:nvPr/>
        </p:nvGrpSpPr>
        <p:grpSpPr>
          <a:xfrm>
            <a:off x="8816364" y="3916865"/>
            <a:ext cx="1333073" cy="511087"/>
            <a:chOff x="9204298" y="2902444"/>
            <a:chExt cx="2490397" cy="787737"/>
          </a:xfrm>
        </p:grpSpPr>
        <p:sp>
          <p:nvSpPr>
            <p:cNvPr id="78" name="Rounded Rectangle 77"/>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TextBox 78"/>
            <p:cNvSpPr txBox="1"/>
            <p:nvPr/>
          </p:nvSpPr>
          <p:spPr>
            <a:xfrm>
              <a:off x="9204298" y="2916869"/>
              <a:ext cx="2490397" cy="616688"/>
            </a:xfrm>
            <a:prstGeom prst="rect">
              <a:avLst/>
            </a:prstGeom>
            <a:noFill/>
          </p:spPr>
          <p:txBody>
            <a:bodyPr wrap="square" rtlCol="0">
              <a:spAutoFit/>
            </a:bodyPr>
            <a:lstStyle/>
            <a:p>
              <a:pPr algn="ctr"/>
              <a:r>
                <a:rPr lang="en-US" sz="2000" dirty="0" smtClean="0"/>
                <a:t>c</a:t>
              </a:r>
              <a:endParaRPr lang="en-US" sz="2000" dirty="0"/>
            </a:p>
          </p:txBody>
        </p:sp>
      </p:grpSp>
      <p:grpSp>
        <p:nvGrpSpPr>
          <p:cNvPr id="80" name="Group 79"/>
          <p:cNvGrpSpPr/>
          <p:nvPr/>
        </p:nvGrpSpPr>
        <p:grpSpPr>
          <a:xfrm>
            <a:off x="6947843" y="3654533"/>
            <a:ext cx="1333073" cy="511087"/>
            <a:chOff x="9204298" y="2902444"/>
            <a:chExt cx="2490397" cy="787737"/>
          </a:xfrm>
        </p:grpSpPr>
        <p:sp>
          <p:nvSpPr>
            <p:cNvPr id="81" name="Rounded Rectangle 80"/>
            <p:cNvSpPr/>
            <p:nvPr/>
          </p:nvSpPr>
          <p:spPr>
            <a:xfrm>
              <a:off x="9395171"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TextBox 81"/>
            <p:cNvSpPr txBox="1"/>
            <p:nvPr/>
          </p:nvSpPr>
          <p:spPr>
            <a:xfrm>
              <a:off x="9204298" y="2916869"/>
              <a:ext cx="2490397" cy="616688"/>
            </a:xfrm>
            <a:prstGeom prst="rect">
              <a:avLst/>
            </a:prstGeom>
            <a:noFill/>
          </p:spPr>
          <p:txBody>
            <a:bodyPr wrap="square" rtlCol="0">
              <a:spAutoFit/>
            </a:bodyPr>
            <a:lstStyle/>
            <a:p>
              <a:pPr algn="ctr"/>
              <a:r>
                <a:rPr lang="en-US" sz="2000" dirty="0" smtClean="0"/>
                <a:t>e</a:t>
              </a:r>
              <a:endParaRPr lang="en-US" sz="2000" dirty="0"/>
            </a:p>
          </p:txBody>
        </p:sp>
      </p:grpSp>
      <p:grpSp>
        <p:nvGrpSpPr>
          <p:cNvPr id="83" name="Group 82"/>
          <p:cNvGrpSpPr/>
          <p:nvPr/>
        </p:nvGrpSpPr>
        <p:grpSpPr>
          <a:xfrm>
            <a:off x="8806633" y="3265823"/>
            <a:ext cx="1333073" cy="511087"/>
            <a:chOff x="9204298" y="2902444"/>
            <a:chExt cx="2490397" cy="787737"/>
          </a:xfrm>
        </p:grpSpPr>
        <p:sp>
          <p:nvSpPr>
            <p:cNvPr id="84" name="Rounded Rectangle 83"/>
            <p:cNvSpPr/>
            <p:nvPr/>
          </p:nvSpPr>
          <p:spPr>
            <a:xfrm>
              <a:off x="9395171" y="2902444"/>
              <a:ext cx="2145009" cy="787737"/>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TextBox 84"/>
            <p:cNvSpPr txBox="1"/>
            <p:nvPr/>
          </p:nvSpPr>
          <p:spPr>
            <a:xfrm>
              <a:off x="9204298" y="2916869"/>
              <a:ext cx="2490397" cy="616688"/>
            </a:xfrm>
            <a:prstGeom prst="rect">
              <a:avLst/>
            </a:prstGeom>
            <a:noFill/>
          </p:spPr>
          <p:txBody>
            <a:bodyPr wrap="square" rtlCol="0">
              <a:spAutoFit/>
            </a:bodyPr>
            <a:lstStyle/>
            <a:p>
              <a:pPr algn="ctr"/>
              <a:r>
                <a:rPr lang="en-US" sz="2000" dirty="0" smtClean="0"/>
                <a:t>d</a:t>
              </a:r>
              <a:endParaRPr lang="en-US" sz="2000" dirty="0"/>
            </a:p>
          </p:txBody>
        </p:sp>
      </p:grpSp>
      <p:grpSp>
        <p:nvGrpSpPr>
          <p:cNvPr id="86" name="Group 85"/>
          <p:cNvGrpSpPr/>
          <p:nvPr/>
        </p:nvGrpSpPr>
        <p:grpSpPr>
          <a:xfrm>
            <a:off x="6947843" y="2822862"/>
            <a:ext cx="1333073" cy="511087"/>
            <a:chOff x="9204298" y="2902444"/>
            <a:chExt cx="2490397" cy="787737"/>
          </a:xfrm>
        </p:grpSpPr>
        <p:sp>
          <p:nvSpPr>
            <p:cNvPr id="87" name="Rounded Rectangle 86"/>
            <p:cNvSpPr/>
            <p:nvPr/>
          </p:nvSpPr>
          <p:spPr>
            <a:xfrm>
              <a:off x="9395172" y="2902444"/>
              <a:ext cx="2145009" cy="787737"/>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TextBox 87"/>
            <p:cNvSpPr txBox="1"/>
            <p:nvPr/>
          </p:nvSpPr>
          <p:spPr>
            <a:xfrm>
              <a:off x="9204298" y="2916869"/>
              <a:ext cx="2490397" cy="616688"/>
            </a:xfrm>
            <a:prstGeom prst="rect">
              <a:avLst/>
            </a:prstGeom>
            <a:noFill/>
          </p:spPr>
          <p:txBody>
            <a:bodyPr wrap="square" rtlCol="0">
              <a:spAutoFit/>
            </a:bodyPr>
            <a:lstStyle/>
            <a:p>
              <a:pPr algn="ctr"/>
              <a:r>
                <a:rPr lang="en-US" sz="2000" dirty="0" smtClean="0"/>
                <a:t>f</a:t>
              </a:r>
              <a:endParaRPr lang="en-US" sz="2000" dirty="0"/>
            </a:p>
          </p:txBody>
        </p:sp>
      </p:grpSp>
      <p:grpSp>
        <p:nvGrpSpPr>
          <p:cNvPr id="89" name="Group 88"/>
          <p:cNvGrpSpPr/>
          <p:nvPr/>
        </p:nvGrpSpPr>
        <p:grpSpPr>
          <a:xfrm>
            <a:off x="6951855" y="2026660"/>
            <a:ext cx="1333073" cy="511087"/>
            <a:chOff x="9204298" y="2902444"/>
            <a:chExt cx="2490397" cy="787737"/>
          </a:xfrm>
        </p:grpSpPr>
        <p:sp>
          <p:nvSpPr>
            <p:cNvPr id="90" name="Rounded Rectangle 89"/>
            <p:cNvSpPr/>
            <p:nvPr/>
          </p:nvSpPr>
          <p:spPr>
            <a:xfrm>
              <a:off x="9395171" y="2902444"/>
              <a:ext cx="2145009" cy="787737"/>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TextBox 90"/>
            <p:cNvSpPr txBox="1"/>
            <p:nvPr/>
          </p:nvSpPr>
          <p:spPr>
            <a:xfrm>
              <a:off x="9204298" y="2916869"/>
              <a:ext cx="2490397" cy="616688"/>
            </a:xfrm>
            <a:prstGeom prst="rect">
              <a:avLst/>
            </a:prstGeom>
            <a:noFill/>
          </p:spPr>
          <p:txBody>
            <a:bodyPr wrap="square" rtlCol="0">
              <a:spAutoFit/>
            </a:bodyPr>
            <a:lstStyle/>
            <a:p>
              <a:pPr algn="ctr"/>
              <a:r>
                <a:rPr lang="en-US" sz="2000" dirty="0"/>
                <a:t>g</a:t>
              </a:r>
            </a:p>
          </p:txBody>
        </p:sp>
      </p:grpSp>
      <p:sp>
        <p:nvSpPr>
          <p:cNvPr id="92" name="TextBox 91"/>
          <p:cNvSpPr txBox="1"/>
          <p:nvPr/>
        </p:nvSpPr>
        <p:spPr>
          <a:xfrm>
            <a:off x="6583094" y="5987650"/>
            <a:ext cx="2090057" cy="400110"/>
          </a:xfrm>
          <a:prstGeom prst="rect">
            <a:avLst/>
          </a:prstGeom>
          <a:noFill/>
        </p:spPr>
        <p:txBody>
          <a:bodyPr wrap="square" rtlCol="0">
            <a:spAutoFit/>
          </a:bodyPr>
          <a:lstStyle/>
          <a:p>
            <a:pPr algn="ctr"/>
            <a:r>
              <a:rPr lang="en-US" sz="2000" b="1" dirty="0" smtClean="0"/>
              <a:t>master</a:t>
            </a:r>
            <a:r>
              <a:rPr lang="en-US" sz="2000" dirty="0" smtClean="0"/>
              <a:t> </a:t>
            </a:r>
            <a:endParaRPr lang="en-US" sz="2000" dirty="0"/>
          </a:p>
        </p:txBody>
      </p:sp>
      <p:sp>
        <p:nvSpPr>
          <p:cNvPr id="93" name="Arc 92"/>
          <p:cNvSpPr/>
          <p:nvPr/>
        </p:nvSpPr>
        <p:spPr>
          <a:xfrm rot="6341804">
            <a:off x="8012295" y="3889681"/>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rot="21287971">
            <a:off x="7586260" y="2295597"/>
            <a:ext cx="1883227" cy="1870409"/>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Arc 94"/>
          <p:cNvSpPr/>
          <p:nvPr/>
        </p:nvSpPr>
        <p:spPr>
          <a:xfrm rot="13060284">
            <a:off x="6743084" y="3863699"/>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p:cNvSpPr/>
          <p:nvPr/>
        </p:nvSpPr>
        <p:spPr>
          <a:xfrm rot="2964712">
            <a:off x="9401887" y="3344777"/>
            <a:ext cx="915017" cy="944268"/>
          </a:xfrm>
          <a:prstGeom prst="arc">
            <a:avLst/>
          </a:prstGeom>
          <a:ln w="22225">
            <a:solidFill>
              <a:schemeClr val="tx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p:cNvSpPr/>
          <p:nvPr/>
        </p:nvSpPr>
        <p:spPr>
          <a:xfrm rot="13060284">
            <a:off x="6741888" y="4642472"/>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3060284">
            <a:off x="6729117" y="3061307"/>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3060284">
            <a:off x="6729116" y="2199910"/>
            <a:ext cx="842427" cy="810960"/>
          </a:xfrm>
          <a:prstGeom prst="arc">
            <a:avLst/>
          </a:prstGeom>
          <a:ln w="22225">
            <a:solidFill>
              <a:schemeClr val="tx1">
                <a:lumMod val="50000"/>
                <a:lumOff val="50000"/>
              </a:schemeClr>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TextBox 99"/>
          <p:cNvSpPr txBox="1"/>
          <p:nvPr/>
        </p:nvSpPr>
        <p:spPr>
          <a:xfrm>
            <a:off x="8447603" y="4690300"/>
            <a:ext cx="2090057" cy="400110"/>
          </a:xfrm>
          <a:prstGeom prst="rect">
            <a:avLst/>
          </a:prstGeom>
          <a:noFill/>
        </p:spPr>
        <p:txBody>
          <a:bodyPr wrap="square" rtlCol="0">
            <a:spAutoFit/>
          </a:bodyPr>
          <a:lstStyle/>
          <a:p>
            <a:pPr algn="ctr"/>
            <a:r>
              <a:rPr lang="en-US" sz="2000" b="1" dirty="0" smtClean="0"/>
              <a:t>dev</a:t>
            </a:r>
            <a:endParaRPr lang="en-US" sz="2000" b="1" dirty="0"/>
          </a:p>
        </p:txBody>
      </p:sp>
    </p:spTree>
    <p:extLst>
      <p:ext uri="{BB962C8B-B14F-4D97-AF65-F5344CB8AC3E}">
        <p14:creationId xmlns:p14="http://schemas.microsoft.com/office/powerpoint/2010/main" val="300430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Rebase vs. Merge</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21</a:t>
            </a:fld>
            <a:endParaRPr dirty="0"/>
          </a:p>
        </p:txBody>
      </p:sp>
      <p:sp>
        <p:nvSpPr>
          <p:cNvPr id="100" name="TextBox 99"/>
          <p:cNvSpPr txBox="1"/>
          <p:nvPr/>
        </p:nvSpPr>
        <p:spPr>
          <a:xfrm>
            <a:off x="1062507" y="1628051"/>
            <a:ext cx="10583701" cy="3416320"/>
          </a:xfrm>
          <a:prstGeom prst="rect">
            <a:avLst/>
          </a:prstGeom>
          <a:noFill/>
        </p:spPr>
        <p:txBody>
          <a:bodyPr wrap="square" rtlCol="0">
            <a:spAutoFit/>
          </a:bodyPr>
          <a:lstStyle/>
          <a:p>
            <a:r>
              <a:rPr lang="en-US" sz="2400" b="1" dirty="0" smtClean="0">
                <a:latin typeface="+mj-lt"/>
              </a:rPr>
              <a:t>Do not rebase commits that exist outside your repository and people may have based work on them!</a:t>
            </a:r>
          </a:p>
          <a:p>
            <a:endParaRPr lang="en-US" sz="2400" dirty="0">
              <a:solidFill>
                <a:schemeClr val="tx1">
                  <a:lumMod val="50000"/>
                  <a:lumOff val="50000"/>
                </a:schemeClr>
              </a:solidFill>
              <a:latin typeface="+mj-lt"/>
            </a:endParaRPr>
          </a:p>
          <a:p>
            <a:endParaRPr lang="en-US" sz="2400" dirty="0" smtClean="0">
              <a:solidFill>
                <a:schemeClr val="tx1">
                  <a:lumMod val="50000"/>
                  <a:lumOff val="50000"/>
                </a:schemeClr>
              </a:solidFill>
              <a:latin typeface="+mj-lt"/>
            </a:endParaRPr>
          </a:p>
          <a:p>
            <a:r>
              <a:rPr lang="en-US" sz="2400" dirty="0" smtClean="0"/>
              <a:t>The </a:t>
            </a:r>
            <a:r>
              <a:rPr lang="en-US" sz="2400" dirty="0"/>
              <a:t>way to get the best of both worlds is to rebase local changes you’ve made but haven’t shared yet before you push them in order to clean up your story, but never rebase anything you’ve pushed somewhere.</a:t>
            </a:r>
            <a:endParaRPr lang="en-US" sz="2400" dirty="0">
              <a:solidFill>
                <a:schemeClr val="tx1">
                  <a:lumMod val="50000"/>
                  <a:lumOff val="50000"/>
                </a:schemeClr>
              </a:solidFill>
              <a:latin typeface="+mj-lt"/>
            </a:endParaRPr>
          </a:p>
          <a:p>
            <a:endParaRPr lang="en-US" sz="2400" dirty="0">
              <a:solidFill>
                <a:schemeClr val="tx1">
                  <a:lumMod val="50000"/>
                  <a:lumOff val="50000"/>
                </a:schemeClr>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414451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Pushing Branches to Remote</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22</a:t>
            </a:fld>
            <a:endParaRPr dirty="0"/>
          </a:p>
        </p:txBody>
      </p:sp>
      <p:sp>
        <p:nvSpPr>
          <p:cNvPr id="100" name="TextBox 99"/>
          <p:cNvSpPr txBox="1"/>
          <p:nvPr/>
        </p:nvSpPr>
        <p:spPr>
          <a:xfrm>
            <a:off x="1062507" y="1628051"/>
            <a:ext cx="10583701" cy="5262979"/>
          </a:xfrm>
          <a:prstGeom prst="rect">
            <a:avLst/>
          </a:prstGeom>
          <a:noFill/>
        </p:spPr>
        <p:txBody>
          <a:bodyPr wrap="square" rtlCol="0">
            <a:spAutoFit/>
          </a:bodyPr>
          <a:lstStyle/>
          <a:p>
            <a:r>
              <a:rPr lang="en-US" sz="2400" dirty="0" smtClean="0"/>
              <a:t>To push a branch to a remote repository</a:t>
            </a:r>
            <a:endParaRPr lang="en-US" sz="2400" dirty="0">
              <a:solidFill>
                <a:schemeClr val="tx1">
                  <a:lumMod val="50000"/>
                  <a:lumOff val="50000"/>
                </a:schemeClr>
              </a:solidFill>
              <a:latin typeface="Consolas" panose="020B0609020204030204" pitchFamily="49" charset="0"/>
            </a:endParaRP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push origin dev</a:t>
            </a:r>
          </a:p>
          <a:p>
            <a:endParaRPr lang="en-US" sz="2400" dirty="0">
              <a:solidFill>
                <a:schemeClr val="tx1">
                  <a:lumMod val="50000"/>
                  <a:lumOff val="50000"/>
                </a:schemeClr>
              </a:solidFill>
              <a:latin typeface="Consolas" panose="020B0609020204030204" pitchFamily="49" charset="0"/>
            </a:endParaRPr>
          </a:p>
          <a:p>
            <a:r>
              <a:rPr lang="en-US" sz="2400" dirty="0" smtClean="0"/>
              <a:t>List all remote repositories</a:t>
            </a:r>
            <a:endParaRPr lang="en-US" sz="2400" dirty="0">
              <a:solidFill>
                <a:schemeClr val="tx1">
                  <a:lumMod val="50000"/>
                  <a:lumOff val="50000"/>
                </a:schemeClr>
              </a:solidFill>
              <a:latin typeface="Consolas" panose="020B0609020204030204" pitchFamily="49" charset="0"/>
            </a:endParaRP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branch –l -r</a:t>
            </a:r>
            <a:endParaRPr lang="en-US" sz="2400" dirty="0" smtClean="0"/>
          </a:p>
          <a:p>
            <a:endParaRPr lang="en-US" sz="2400" dirty="0"/>
          </a:p>
          <a:p>
            <a:r>
              <a:rPr lang="en-US" sz="2400" dirty="0" smtClean="0"/>
              <a:t>(In repo2 ) Get a particular branch from remote</a:t>
            </a: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a:t>
            </a:r>
            <a:r>
              <a:rPr lang="en-US" sz="2400" dirty="0" smtClean="0">
                <a:solidFill>
                  <a:schemeClr val="tx1">
                    <a:lumMod val="50000"/>
                    <a:lumOff val="50000"/>
                  </a:schemeClr>
                </a:solidFill>
                <a:latin typeface="Consolas" panose="020B0609020204030204" pitchFamily="49" charset="0"/>
              </a:rPr>
              <a:t>fetch origin dev</a:t>
            </a:r>
          </a:p>
          <a:p>
            <a:endParaRPr lang="en-US" sz="2400" dirty="0">
              <a:solidFill>
                <a:schemeClr val="tx1">
                  <a:lumMod val="50000"/>
                  <a:lumOff val="50000"/>
                </a:schemeClr>
              </a:solidFill>
              <a:latin typeface="Consolas" panose="020B0609020204030204" pitchFamily="49" charset="0"/>
            </a:endParaRPr>
          </a:p>
          <a:p>
            <a:r>
              <a:rPr lang="en-US" sz="2400" dirty="0"/>
              <a:t>Get </a:t>
            </a:r>
            <a:r>
              <a:rPr lang="en-US" sz="2400" dirty="0" smtClean="0"/>
              <a:t>all branches from remote</a:t>
            </a: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fetch </a:t>
            </a:r>
            <a:r>
              <a:rPr lang="en-US" sz="2400" dirty="0" smtClean="0">
                <a:solidFill>
                  <a:schemeClr val="tx1">
                    <a:lumMod val="50000"/>
                    <a:lumOff val="50000"/>
                  </a:schemeClr>
                </a:solidFill>
                <a:latin typeface="Consolas" panose="020B0609020204030204" pitchFamily="49" charset="0"/>
              </a:rPr>
              <a:t>origin</a:t>
            </a:r>
          </a:p>
          <a:p>
            <a:endParaRPr lang="en-US" sz="2400" dirty="0">
              <a:solidFill>
                <a:schemeClr val="tx1">
                  <a:lumMod val="50000"/>
                  <a:lumOff val="50000"/>
                </a:schemeClr>
              </a:solidFill>
              <a:latin typeface="Consolas" panose="020B0609020204030204" pitchFamily="49" charset="0"/>
            </a:endParaRPr>
          </a:p>
          <a:p>
            <a:r>
              <a:rPr lang="en-US" sz="2400" dirty="0" err="1">
                <a:solidFill>
                  <a:schemeClr val="tx1">
                    <a:lumMod val="50000"/>
                    <a:lumOff val="50000"/>
                  </a:schemeClr>
                </a:solidFill>
                <a:latin typeface="Consolas" panose="020B0609020204030204" pitchFamily="49" charset="0"/>
              </a:rPr>
              <a:t>git</a:t>
            </a:r>
            <a:r>
              <a:rPr lang="en-US" sz="2400" dirty="0">
                <a:solidFill>
                  <a:schemeClr val="tx1">
                    <a:lumMod val="50000"/>
                    <a:lumOff val="50000"/>
                  </a:schemeClr>
                </a:solidFill>
                <a:latin typeface="Consolas" panose="020B0609020204030204" pitchFamily="49" charset="0"/>
              </a:rPr>
              <a:t> branch –l -r</a:t>
            </a:r>
          </a:p>
          <a:p>
            <a:endParaRPr lang="en-US" sz="2400" dirty="0"/>
          </a:p>
        </p:txBody>
      </p:sp>
    </p:spTree>
    <p:extLst>
      <p:ext uri="{BB962C8B-B14F-4D97-AF65-F5344CB8AC3E}">
        <p14:creationId xmlns:p14="http://schemas.microsoft.com/office/powerpoint/2010/main" val="154839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Git tools: Stashing</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23</a:t>
            </a:fld>
            <a:endParaRPr dirty="0"/>
          </a:p>
        </p:txBody>
      </p:sp>
      <p:sp>
        <p:nvSpPr>
          <p:cNvPr id="100" name="TextBox 99"/>
          <p:cNvSpPr txBox="1"/>
          <p:nvPr/>
        </p:nvSpPr>
        <p:spPr>
          <a:xfrm>
            <a:off x="1017431" y="1550778"/>
            <a:ext cx="10583701" cy="1200329"/>
          </a:xfrm>
          <a:prstGeom prst="rect">
            <a:avLst/>
          </a:prstGeom>
          <a:noFill/>
        </p:spPr>
        <p:txBody>
          <a:bodyPr wrap="square" rtlCol="0">
            <a:spAutoFit/>
          </a:bodyPr>
          <a:lstStyle/>
          <a:p>
            <a:endParaRPr lang="en-US" sz="2400" dirty="0">
              <a:solidFill>
                <a:schemeClr val="tx1">
                  <a:lumMod val="50000"/>
                  <a:lumOff val="50000"/>
                </a:schemeClr>
              </a:solidFill>
              <a:latin typeface="Consolas" panose="020B0609020204030204" pitchFamily="49" charset="0"/>
            </a:endParaRPr>
          </a:p>
          <a:p>
            <a:r>
              <a:rPr lang="en-US" sz="2400" dirty="0" smtClean="0"/>
              <a:t>When you need to switch between the branches, but are not ready to push the changes you can use stashing area:</a:t>
            </a:r>
            <a:endParaRPr lang="en-US" sz="2400" dirty="0"/>
          </a:p>
        </p:txBody>
      </p:sp>
      <p:sp>
        <p:nvSpPr>
          <p:cNvPr id="5" name="TextBox 4"/>
          <p:cNvSpPr txBox="1"/>
          <p:nvPr/>
        </p:nvSpPr>
        <p:spPr>
          <a:xfrm>
            <a:off x="1017431" y="2898820"/>
            <a:ext cx="11244943" cy="1938992"/>
          </a:xfrm>
          <a:prstGeom prst="rect">
            <a:avLst/>
          </a:prstGeom>
          <a:noFill/>
        </p:spPr>
        <p:txBody>
          <a:bodyPr wrap="square" rtlCol="0">
            <a:spAutoFit/>
          </a:bodyPr>
          <a:lstStyle/>
          <a:p>
            <a:r>
              <a:rPr lang="en-US" sz="2400" dirty="0">
                <a:solidFill>
                  <a:schemeClr val="accent5">
                    <a:lumMod val="75000"/>
                  </a:schemeClr>
                </a:solidFill>
                <a:latin typeface="Consolas" panose="020B0609020204030204" pitchFamily="49" charset="0"/>
              </a:rPr>
              <a:t># push changes to the stashing </a:t>
            </a:r>
            <a:r>
              <a:rPr lang="en-US" sz="2400" dirty="0" smtClean="0">
                <a:solidFill>
                  <a:schemeClr val="accent5">
                    <a:lumMod val="75000"/>
                  </a:schemeClr>
                </a:solidFill>
                <a:latin typeface="Consolas" panose="020B0609020204030204" pitchFamily="49" charset="0"/>
              </a:rPr>
              <a:t>area</a:t>
            </a:r>
          </a:p>
          <a:p>
            <a:r>
              <a:rPr lang="en-US" sz="2400" dirty="0" err="1" smtClean="0">
                <a:solidFill>
                  <a:schemeClr val="tx1"/>
                </a:solidFill>
                <a:latin typeface="Consolas" panose="020B0609020204030204" pitchFamily="49" charset="0"/>
              </a:rPr>
              <a:t>git</a:t>
            </a:r>
            <a:r>
              <a:rPr lang="en-US" sz="2400" dirty="0" smtClean="0">
                <a:solidFill>
                  <a:schemeClr val="tx1"/>
                </a:solidFill>
                <a:latin typeface="Consolas" panose="020B0609020204030204" pitchFamily="49" charset="0"/>
              </a:rPr>
              <a:t> stash</a:t>
            </a:r>
            <a:endParaRPr lang="en-US" sz="2400" dirty="0" smtClean="0">
              <a:solidFill>
                <a:schemeClr val="tx1">
                  <a:lumMod val="50000"/>
                  <a:lumOff val="50000"/>
                </a:schemeClr>
              </a:solidFill>
              <a:latin typeface="Consolas" panose="020B0609020204030204" pitchFamily="49" charset="0"/>
            </a:endParaRPr>
          </a:p>
          <a:p>
            <a:endParaRPr lang="en-US" sz="2400" dirty="0">
              <a:solidFill>
                <a:schemeClr val="tx1">
                  <a:lumMod val="50000"/>
                  <a:lumOff val="50000"/>
                </a:schemeClr>
              </a:solidFill>
              <a:latin typeface="Consolas" panose="020B0609020204030204" pitchFamily="49" charset="0"/>
            </a:endParaRPr>
          </a:p>
          <a:p>
            <a:r>
              <a:rPr lang="en-US" sz="2400" dirty="0">
                <a:solidFill>
                  <a:schemeClr val="accent5">
                    <a:lumMod val="75000"/>
                  </a:schemeClr>
                </a:solidFill>
              </a:rPr>
              <a:t># </a:t>
            </a:r>
            <a:r>
              <a:rPr lang="en-US" sz="2400" dirty="0" smtClean="0">
                <a:solidFill>
                  <a:schemeClr val="accent5">
                    <a:lumMod val="75000"/>
                  </a:schemeClr>
                </a:solidFill>
              </a:rPr>
              <a:t>list stashes</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a:t>
            </a:r>
            <a:r>
              <a:rPr lang="en-US" sz="2400" dirty="0" smtClean="0">
                <a:solidFill>
                  <a:schemeClr val="tx1"/>
                </a:solidFill>
                <a:latin typeface="Consolas" panose="020B0609020204030204" pitchFamily="49" charset="0"/>
              </a:rPr>
              <a:t>stash list</a:t>
            </a:r>
          </a:p>
        </p:txBody>
      </p:sp>
      <p:sp>
        <p:nvSpPr>
          <p:cNvPr id="6" name="TextBox 5"/>
          <p:cNvSpPr txBox="1"/>
          <p:nvPr/>
        </p:nvSpPr>
        <p:spPr>
          <a:xfrm>
            <a:off x="1017431" y="5434511"/>
            <a:ext cx="10583701" cy="461665"/>
          </a:xfrm>
          <a:prstGeom prst="rect">
            <a:avLst/>
          </a:prstGeom>
          <a:noFill/>
        </p:spPr>
        <p:txBody>
          <a:bodyPr wrap="square" rtlCol="0">
            <a:spAutoFit/>
          </a:bodyPr>
          <a:lstStyle/>
          <a:p>
            <a:r>
              <a:rPr lang="en-US" sz="2400" dirty="0" smtClean="0"/>
              <a:t>Now you can switch branches and do other work. </a:t>
            </a:r>
            <a:endParaRPr lang="en-US" sz="2400" dirty="0"/>
          </a:p>
        </p:txBody>
      </p:sp>
    </p:spTree>
    <p:extLst>
      <p:ext uri="{BB962C8B-B14F-4D97-AF65-F5344CB8AC3E}">
        <p14:creationId xmlns:p14="http://schemas.microsoft.com/office/powerpoint/2010/main" val="150523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Git tools: Stashing</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24</a:t>
            </a:fld>
            <a:endParaRPr dirty="0"/>
          </a:p>
        </p:txBody>
      </p:sp>
      <p:sp>
        <p:nvSpPr>
          <p:cNvPr id="100" name="TextBox 99"/>
          <p:cNvSpPr txBox="1"/>
          <p:nvPr/>
        </p:nvSpPr>
        <p:spPr>
          <a:xfrm>
            <a:off x="1017431" y="1550778"/>
            <a:ext cx="10583701" cy="1200329"/>
          </a:xfrm>
          <a:prstGeom prst="rect">
            <a:avLst/>
          </a:prstGeom>
          <a:noFill/>
        </p:spPr>
        <p:txBody>
          <a:bodyPr wrap="square" rtlCol="0">
            <a:spAutoFit/>
          </a:bodyPr>
          <a:lstStyle/>
          <a:p>
            <a:endParaRPr lang="en-US" sz="2400" dirty="0">
              <a:solidFill>
                <a:schemeClr val="tx1">
                  <a:lumMod val="50000"/>
                  <a:lumOff val="50000"/>
                </a:schemeClr>
              </a:solidFill>
              <a:latin typeface="Consolas" panose="020B0609020204030204" pitchFamily="49" charset="0"/>
            </a:endParaRPr>
          </a:p>
          <a:p>
            <a:r>
              <a:rPr lang="en-US" sz="2400" dirty="0" smtClean="0"/>
              <a:t>Once you are back to your master branch and are ready to continue your work you can pull stashed files back:</a:t>
            </a:r>
            <a:endParaRPr lang="en-US" sz="2400" dirty="0"/>
          </a:p>
        </p:txBody>
      </p:sp>
      <p:sp>
        <p:nvSpPr>
          <p:cNvPr id="5" name="TextBox 4"/>
          <p:cNvSpPr txBox="1"/>
          <p:nvPr/>
        </p:nvSpPr>
        <p:spPr>
          <a:xfrm>
            <a:off x="1017431" y="3697310"/>
            <a:ext cx="11244943" cy="830997"/>
          </a:xfrm>
          <a:prstGeom prst="rect">
            <a:avLst/>
          </a:prstGeom>
          <a:noFill/>
        </p:spPr>
        <p:txBody>
          <a:bodyPr wrap="square" rtlCol="0">
            <a:spAutoFit/>
          </a:bodyPr>
          <a:lstStyle/>
          <a:p>
            <a:r>
              <a:rPr lang="en-US" sz="2400" dirty="0">
                <a:solidFill>
                  <a:schemeClr val="accent5">
                    <a:lumMod val="75000"/>
                  </a:schemeClr>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pull stashed file into your working area</a:t>
            </a:r>
          </a:p>
          <a:p>
            <a:r>
              <a:rPr lang="en-US" sz="2400" dirty="0" err="1" smtClean="0">
                <a:solidFill>
                  <a:schemeClr val="tx1"/>
                </a:solidFill>
                <a:latin typeface="Consolas" panose="020B0609020204030204" pitchFamily="49" charset="0"/>
              </a:rPr>
              <a:t>git</a:t>
            </a:r>
            <a:r>
              <a:rPr lang="en-US" sz="2400" dirty="0" smtClean="0">
                <a:solidFill>
                  <a:schemeClr val="tx1"/>
                </a:solidFill>
                <a:latin typeface="Consolas" panose="020B0609020204030204" pitchFamily="49" charset="0"/>
              </a:rPr>
              <a:t> stash apply</a:t>
            </a:r>
            <a:endParaRPr lang="en-US" sz="2400" dirty="0" smtClean="0">
              <a:solidFill>
                <a:schemeClr val="tx1">
                  <a:lumMod val="50000"/>
                  <a:lumOff val="50000"/>
                </a:schemeClr>
              </a:solidFill>
              <a:latin typeface="Consolas" panose="020B0609020204030204" pitchFamily="49" charset="0"/>
            </a:endParaRPr>
          </a:p>
        </p:txBody>
      </p:sp>
    </p:spTree>
    <p:extLst>
      <p:ext uri="{BB962C8B-B14F-4D97-AF65-F5344CB8AC3E}">
        <p14:creationId xmlns:p14="http://schemas.microsoft.com/office/powerpoint/2010/main" val="299479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702805" y="2730246"/>
            <a:ext cx="7772400" cy="1143000"/>
          </a:xfrm>
          <a:prstGeom prst="rect">
            <a:avLst/>
          </a:prstGeom>
          <a:noFill/>
          <a:ln>
            <a:noFill/>
          </a:ln>
        </p:spPr>
        <p:txBody>
          <a:bodyPr spcFirstLastPara="1" wrap="square" lIns="0" tIns="45700" rIns="0" bIns="45700" anchor="ctr" anchorCtr="0">
            <a:noAutofit/>
          </a:bodyPr>
          <a:lstStyle/>
          <a:p>
            <a:pPr>
              <a:buSzPts val="5400"/>
            </a:pPr>
            <a:r>
              <a:rPr lang="en-US" sz="3600" dirty="0" smtClean="0"/>
              <a:t>The End</a:t>
            </a:r>
            <a:endParaRPr sz="3600" dirty="0"/>
          </a:p>
        </p:txBody>
      </p:sp>
    </p:spTree>
    <p:extLst>
      <p:ext uri="{BB962C8B-B14F-4D97-AF65-F5344CB8AC3E}">
        <p14:creationId xmlns:p14="http://schemas.microsoft.com/office/powerpoint/2010/main" val="180845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Remote repository</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3</a:t>
            </a:fld>
            <a:endParaRPr dirty="0"/>
          </a:p>
        </p:txBody>
      </p:sp>
      <p:sp>
        <p:nvSpPr>
          <p:cNvPr id="36" name="TextBox 35"/>
          <p:cNvSpPr txBox="1"/>
          <p:nvPr/>
        </p:nvSpPr>
        <p:spPr>
          <a:xfrm>
            <a:off x="500742" y="2256521"/>
            <a:ext cx="11244943" cy="4154984"/>
          </a:xfrm>
          <a:prstGeom prst="rect">
            <a:avLst/>
          </a:prstGeom>
          <a:noFill/>
        </p:spPr>
        <p:txBody>
          <a:bodyPr wrap="square" rtlCol="0">
            <a:spAutoFit/>
          </a:bodyPr>
          <a:lstStyle/>
          <a:p>
            <a:r>
              <a:rPr lang="en-US" sz="2400" dirty="0" smtClean="0">
                <a:latin typeface="+mn-lt"/>
              </a:rPr>
              <a:t>To publish repository to a GitHub (or other place):</a:t>
            </a:r>
          </a:p>
          <a:p>
            <a:endParaRPr lang="en-US" sz="2400" i="1" dirty="0">
              <a:solidFill>
                <a:schemeClr val="bg1">
                  <a:lumMod val="50000"/>
                </a:schemeClr>
              </a:solidFill>
              <a:latin typeface="+mn-lt"/>
            </a:endParaRPr>
          </a:p>
          <a:p>
            <a:pPr marL="457200" indent="-457200">
              <a:buFont typeface="+mj-lt"/>
              <a:buAutoNum type="arabicPeriod"/>
            </a:pPr>
            <a:r>
              <a:rPr lang="en-US" sz="2400" dirty="0" smtClean="0">
                <a:solidFill>
                  <a:schemeClr val="tx1"/>
                </a:solidFill>
                <a:latin typeface="+mn-lt"/>
              </a:rPr>
              <a:t>Create a repository in GitHub</a:t>
            </a:r>
            <a:endParaRPr lang="en-US" sz="2400" dirty="0">
              <a:solidFill>
                <a:schemeClr val="tx1"/>
              </a:solidFill>
              <a:latin typeface="+mn-lt"/>
            </a:endParaRPr>
          </a:p>
          <a:p>
            <a:pPr marL="457200" indent="-457200">
              <a:buFont typeface="+mj-lt"/>
              <a:buAutoNum type="arabicPeriod"/>
            </a:pPr>
            <a:endParaRPr lang="en-US" sz="2400" i="1" dirty="0" smtClean="0">
              <a:solidFill>
                <a:schemeClr val="tx1"/>
              </a:solidFill>
              <a:latin typeface="+mn-lt"/>
            </a:endParaRPr>
          </a:p>
          <a:p>
            <a:pPr marL="457200" indent="-457200">
              <a:buFont typeface="+mj-lt"/>
              <a:buAutoNum type="arabicPeriod"/>
            </a:pPr>
            <a:r>
              <a:rPr lang="en-US" sz="2400" dirty="0" smtClean="0">
                <a:solidFill>
                  <a:schemeClr val="tx1"/>
                </a:solidFill>
                <a:latin typeface="+mn-lt"/>
              </a:rPr>
              <a:t>In your working directory run:</a:t>
            </a:r>
          </a:p>
          <a:p>
            <a:endParaRPr lang="en-US" sz="2400" dirty="0" smtClean="0">
              <a:solidFill>
                <a:schemeClr val="tx1"/>
              </a:solidFill>
              <a:latin typeface="+mn-lt"/>
            </a:endParaRPr>
          </a:p>
          <a:p>
            <a:r>
              <a:rPr lang="en-US" sz="2400" b="1" dirty="0" err="1" smtClean="0">
                <a:solidFill>
                  <a:schemeClr val="tx1"/>
                </a:solidFill>
                <a:latin typeface="Consolas" panose="020B0609020204030204" pitchFamily="49" charset="0"/>
              </a:rPr>
              <a:t>git</a:t>
            </a:r>
            <a:r>
              <a:rPr lang="en-US" sz="2400" b="1" dirty="0" smtClean="0">
                <a:solidFill>
                  <a:schemeClr val="tx1"/>
                </a:solidFill>
                <a:latin typeface="Consolas" panose="020B0609020204030204" pitchFamily="49" charset="0"/>
              </a:rPr>
              <a:t> </a:t>
            </a:r>
            <a:r>
              <a:rPr lang="en-US" sz="2400" b="1" dirty="0">
                <a:solidFill>
                  <a:schemeClr val="tx1"/>
                </a:solidFill>
                <a:latin typeface="Consolas" panose="020B0609020204030204" pitchFamily="49" charset="0"/>
              </a:rPr>
              <a:t>remote add origin https://</a:t>
            </a:r>
            <a:r>
              <a:rPr lang="en-US" sz="2400" b="1" dirty="0" smtClean="0">
                <a:solidFill>
                  <a:schemeClr val="tx1"/>
                </a:solidFill>
                <a:latin typeface="Consolas" panose="020B0609020204030204" pitchFamily="49" charset="0"/>
              </a:rPr>
              <a:t>github.com/&lt;</a:t>
            </a:r>
            <a:r>
              <a:rPr lang="en-US" sz="2400" b="1" i="1" dirty="0" smtClean="0">
                <a:solidFill>
                  <a:srgbClr val="C00000"/>
                </a:solidFill>
                <a:latin typeface="Consolas" panose="020B0609020204030204" pitchFamily="49" charset="0"/>
              </a:rPr>
              <a:t>gitHubID</a:t>
            </a:r>
            <a:r>
              <a:rPr lang="en-US" sz="2400" b="1" dirty="0" smtClean="0">
                <a:solidFill>
                  <a:schemeClr val="tx1"/>
                </a:solidFill>
                <a:latin typeface="Consolas" panose="020B0609020204030204" pitchFamily="49" charset="0"/>
              </a:rPr>
              <a:t>&gt;/&lt;</a:t>
            </a:r>
            <a:r>
              <a:rPr lang="en-US" sz="2400" b="1" i="1" dirty="0" smtClean="0">
                <a:solidFill>
                  <a:srgbClr val="C00000"/>
                </a:solidFill>
                <a:latin typeface="Consolas" panose="020B0609020204030204" pitchFamily="49" charset="0"/>
              </a:rPr>
              <a:t>repo</a:t>
            </a:r>
            <a:r>
              <a:rPr lang="en-US" sz="2400" b="1" dirty="0" smtClean="0">
                <a:solidFill>
                  <a:schemeClr val="tx1"/>
                </a:solidFill>
                <a:latin typeface="Consolas" panose="020B0609020204030204" pitchFamily="49" charset="0"/>
              </a:rPr>
              <a:t>&gt;.git</a:t>
            </a:r>
          </a:p>
          <a:p>
            <a:endParaRPr lang="en-US" sz="2400" b="1" dirty="0">
              <a:solidFill>
                <a:schemeClr val="tx1"/>
              </a:solidFill>
              <a:latin typeface="Consolas" panose="020B0609020204030204" pitchFamily="49" charset="0"/>
            </a:endParaRPr>
          </a:p>
          <a:p>
            <a:r>
              <a:rPr lang="en-US" sz="2400" b="1" dirty="0" err="1" smtClean="0">
                <a:solidFill>
                  <a:schemeClr val="tx1"/>
                </a:solidFill>
                <a:latin typeface="Consolas" panose="020B0609020204030204" pitchFamily="49" charset="0"/>
              </a:rPr>
              <a:t>git</a:t>
            </a:r>
            <a:r>
              <a:rPr lang="en-US" sz="2400" b="1" dirty="0" smtClean="0">
                <a:solidFill>
                  <a:schemeClr val="tx1"/>
                </a:solidFill>
                <a:latin typeface="Consolas" panose="020B0609020204030204" pitchFamily="49" charset="0"/>
              </a:rPr>
              <a:t> </a:t>
            </a:r>
            <a:r>
              <a:rPr lang="en-US" sz="2400" b="1" dirty="0">
                <a:solidFill>
                  <a:schemeClr val="tx1"/>
                </a:solidFill>
                <a:latin typeface="Consolas" panose="020B0609020204030204" pitchFamily="49" charset="0"/>
              </a:rPr>
              <a:t>push -u origin master</a:t>
            </a:r>
          </a:p>
          <a:p>
            <a:endParaRPr lang="en-US" sz="2400" i="1" dirty="0">
              <a:solidFill>
                <a:schemeClr val="bg1">
                  <a:lumMod val="50000"/>
                </a:schemeClr>
              </a:solidFill>
              <a:latin typeface="Consolas" panose="020B0609020204030204" pitchFamily="49" charset="0"/>
            </a:endParaRP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00913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Collaboration</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4</a:t>
            </a:fld>
            <a:endParaRPr dirty="0"/>
          </a:p>
        </p:txBody>
      </p:sp>
      <p:sp>
        <p:nvSpPr>
          <p:cNvPr id="36" name="TextBox 35"/>
          <p:cNvSpPr txBox="1"/>
          <p:nvPr/>
        </p:nvSpPr>
        <p:spPr>
          <a:xfrm>
            <a:off x="471714" y="1759504"/>
            <a:ext cx="11248571" cy="3785652"/>
          </a:xfrm>
          <a:prstGeom prst="rect">
            <a:avLst/>
          </a:prstGeom>
          <a:noFill/>
        </p:spPr>
        <p:txBody>
          <a:bodyPr wrap="square" rtlCol="0">
            <a:spAutoFit/>
          </a:bodyPr>
          <a:lstStyle/>
          <a:p>
            <a:r>
              <a:rPr lang="en-US" sz="2400" dirty="0" smtClean="0">
                <a:solidFill>
                  <a:schemeClr val="tx1"/>
                </a:solidFill>
                <a:latin typeface="+mn-lt"/>
              </a:rPr>
              <a:t>Create 2 directories -  repo1 and repo2. In the first directory create a repo </a:t>
            </a:r>
            <a:r>
              <a:rPr lang="en-US" sz="2400" dirty="0" err="1" smtClean="0">
                <a:solidFill>
                  <a:schemeClr val="tx1"/>
                </a:solidFill>
                <a:latin typeface="+mn-lt"/>
              </a:rPr>
              <a:t>job_example</a:t>
            </a:r>
            <a:endParaRPr lang="en-US" sz="2400" dirty="0" smtClean="0">
              <a:solidFill>
                <a:schemeClr val="tx1"/>
              </a:solidFill>
              <a:latin typeface="+mn-lt"/>
            </a:endParaRPr>
          </a:p>
          <a:p>
            <a:endParaRPr lang="en-US" sz="2400" dirty="0">
              <a:solidFill>
                <a:schemeClr val="tx1"/>
              </a:solidFill>
              <a:latin typeface="+mn-lt"/>
            </a:endParaRPr>
          </a:p>
          <a:p>
            <a:r>
              <a:rPr lang="en-US" sz="2400" b="1" dirty="0" err="1" smtClean="0">
                <a:latin typeface="Consolas" panose="020B0609020204030204" pitchFamily="49" charset="0"/>
              </a:rPr>
              <a:t>mkdir</a:t>
            </a:r>
            <a:r>
              <a:rPr lang="en-US" sz="2400" b="1" dirty="0" smtClean="0">
                <a:latin typeface="Consolas" panose="020B0609020204030204" pitchFamily="49" charset="0"/>
              </a:rPr>
              <a:t> repo1</a:t>
            </a:r>
          </a:p>
          <a:p>
            <a:r>
              <a:rPr lang="en-US" sz="2400" b="1" dirty="0" err="1" smtClean="0">
                <a:latin typeface="Consolas" panose="020B0609020204030204" pitchFamily="49" charset="0"/>
              </a:rPr>
              <a:t>mkdir</a:t>
            </a:r>
            <a:r>
              <a:rPr lang="en-US" sz="2400" b="1" dirty="0" smtClean="0">
                <a:latin typeface="Consolas" panose="020B0609020204030204" pitchFamily="49" charset="0"/>
              </a:rPr>
              <a:t> repo2</a:t>
            </a:r>
          </a:p>
          <a:p>
            <a:endParaRPr lang="en-US" sz="2400" b="1" dirty="0">
              <a:latin typeface="Consolas" panose="020B0609020204030204" pitchFamily="49" charset="0"/>
            </a:endParaRPr>
          </a:p>
          <a:p>
            <a:r>
              <a:rPr lang="en-US" sz="2400" b="1" dirty="0" smtClean="0">
                <a:latin typeface="Consolas" panose="020B0609020204030204" pitchFamily="49" charset="0"/>
              </a:rPr>
              <a:t>cd repo1</a:t>
            </a:r>
          </a:p>
          <a:p>
            <a:r>
              <a:rPr lang="en-US" sz="2400" b="1" dirty="0" err="1" smtClean="0">
                <a:latin typeface="Consolas" panose="020B0609020204030204" pitchFamily="49" charset="0"/>
              </a:rPr>
              <a:t>git</a:t>
            </a:r>
            <a:r>
              <a:rPr lang="en-US" sz="2400" b="1" dirty="0" smtClean="0">
                <a:latin typeface="Consolas" panose="020B0609020204030204" pitchFamily="49" charset="0"/>
              </a:rPr>
              <a:t> </a:t>
            </a:r>
            <a:r>
              <a:rPr lang="en-US" sz="2400" b="1" dirty="0" err="1" smtClean="0">
                <a:latin typeface="Consolas" panose="020B0609020204030204" pitchFamily="49" charset="0"/>
              </a:rPr>
              <a:t>init</a:t>
            </a:r>
            <a:r>
              <a:rPr lang="en-US" sz="2400" b="1" dirty="0" smtClean="0">
                <a:latin typeface="Consolas" panose="020B0609020204030204" pitchFamily="49" charset="0"/>
              </a:rPr>
              <a:t> </a:t>
            </a:r>
            <a:r>
              <a:rPr lang="en-US" sz="2400" b="1" dirty="0" err="1" smtClean="0">
                <a:latin typeface="Consolas" panose="020B0609020204030204" pitchFamily="49" charset="0"/>
              </a:rPr>
              <a:t>job_example</a:t>
            </a:r>
            <a:endParaRPr lang="en-US" sz="2400" b="1" dirty="0" smtClean="0">
              <a:latin typeface="Consolas" panose="020B0609020204030204" pitchFamily="49" charset="0"/>
            </a:endParaRPr>
          </a:p>
          <a:p>
            <a:r>
              <a:rPr lang="en-US" sz="2400" b="1" dirty="0" smtClean="0">
                <a:latin typeface="Consolas" panose="020B0609020204030204" pitchFamily="49" charset="0"/>
              </a:rPr>
              <a:t>cd </a:t>
            </a:r>
            <a:r>
              <a:rPr lang="en-US" sz="2400" b="1" dirty="0" err="1" smtClean="0">
                <a:latin typeface="Consolas" panose="020B0609020204030204" pitchFamily="49" charset="0"/>
              </a:rPr>
              <a:t>job_example</a:t>
            </a:r>
            <a:endParaRPr lang="en-US" sz="2400" b="1" dirty="0">
              <a:latin typeface="Consolas" panose="020B0609020204030204" pitchFamily="49" charset="0"/>
            </a:endParaRPr>
          </a:p>
          <a:p>
            <a:endParaRPr lang="en-US" sz="2400" dirty="0" smtClean="0">
              <a:solidFill>
                <a:schemeClr val="tx1"/>
              </a:solidFill>
              <a:latin typeface="+mn-lt"/>
            </a:endParaRPr>
          </a:p>
        </p:txBody>
      </p:sp>
    </p:spTree>
    <p:extLst>
      <p:ext uri="{BB962C8B-B14F-4D97-AF65-F5344CB8AC3E}">
        <p14:creationId xmlns:p14="http://schemas.microsoft.com/office/powerpoint/2010/main" val="1942183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Collaboration</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5</a:t>
            </a:fld>
            <a:endParaRPr dirty="0"/>
          </a:p>
        </p:txBody>
      </p:sp>
      <p:sp>
        <p:nvSpPr>
          <p:cNvPr id="36" name="TextBox 35"/>
          <p:cNvSpPr txBox="1"/>
          <p:nvPr/>
        </p:nvSpPr>
        <p:spPr>
          <a:xfrm>
            <a:off x="471714" y="1759504"/>
            <a:ext cx="11248571" cy="1938992"/>
          </a:xfrm>
          <a:prstGeom prst="rect">
            <a:avLst/>
          </a:prstGeom>
          <a:noFill/>
        </p:spPr>
        <p:txBody>
          <a:bodyPr wrap="square" rtlCol="0">
            <a:spAutoFit/>
          </a:bodyPr>
          <a:lstStyle/>
          <a:p>
            <a:r>
              <a:rPr lang="en-US" sz="2400" dirty="0" smtClean="0">
                <a:solidFill>
                  <a:schemeClr val="tx1"/>
                </a:solidFill>
                <a:latin typeface="+mn-lt"/>
              </a:rPr>
              <a:t>In the first directory (repo1/</a:t>
            </a:r>
            <a:r>
              <a:rPr lang="en-US" sz="2400" dirty="0" err="1" smtClean="0">
                <a:solidFill>
                  <a:schemeClr val="tx1"/>
                </a:solidFill>
                <a:latin typeface="+mn-lt"/>
              </a:rPr>
              <a:t>job_example</a:t>
            </a:r>
            <a:r>
              <a:rPr lang="en-US" sz="2400" dirty="0" smtClean="0">
                <a:solidFill>
                  <a:schemeClr val="tx1"/>
                </a:solidFill>
                <a:latin typeface="+mn-lt"/>
              </a:rPr>
              <a:t>) add a few file and make a commit. You can copy the file from the examples directory:</a:t>
            </a:r>
          </a:p>
          <a:p>
            <a:endParaRPr lang="en-US" sz="2400" dirty="0">
              <a:solidFill>
                <a:schemeClr val="tx1"/>
              </a:solidFill>
              <a:latin typeface="+mn-lt"/>
            </a:endParaRPr>
          </a:p>
          <a:p>
            <a:r>
              <a:rPr lang="en-US" sz="2400" b="1" dirty="0" err="1">
                <a:latin typeface="Consolas" panose="020B0609020204030204" pitchFamily="49" charset="0"/>
              </a:rPr>
              <a:t>c</a:t>
            </a:r>
            <a:r>
              <a:rPr lang="en-US" sz="2400" b="1" dirty="0" err="1" smtClean="0">
                <a:latin typeface="Consolas" panose="020B0609020204030204" pitchFamily="49" charset="0"/>
              </a:rPr>
              <a:t>p</a:t>
            </a:r>
            <a:r>
              <a:rPr lang="en-US" sz="2400" b="1" dirty="0" smtClean="0">
                <a:latin typeface="Consolas" panose="020B0609020204030204" pitchFamily="49" charset="0"/>
              </a:rPr>
              <a:t> /project/</a:t>
            </a:r>
            <a:r>
              <a:rPr lang="en-US" sz="2400" b="1" dirty="0" err="1" smtClean="0">
                <a:latin typeface="Consolas" panose="020B0609020204030204" pitchFamily="49" charset="0"/>
              </a:rPr>
              <a:t>scv</a:t>
            </a:r>
            <a:r>
              <a:rPr lang="en-US" sz="2400" b="1" dirty="0" smtClean="0">
                <a:latin typeface="Consolas" panose="020B0609020204030204" pitchFamily="49" charset="0"/>
              </a:rPr>
              <a:t>/examples/</a:t>
            </a:r>
            <a:r>
              <a:rPr lang="en-US" sz="2400" b="1" dirty="0" err="1" smtClean="0">
                <a:latin typeface="Consolas" panose="020B0609020204030204" pitchFamily="49" charset="0"/>
              </a:rPr>
              <a:t>git</a:t>
            </a:r>
            <a:r>
              <a:rPr lang="en-US" sz="2400" b="1" dirty="0" smtClean="0">
                <a:latin typeface="Consolas" panose="020B0609020204030204" pitchFamily="49" charset="0"/>
              </a:rPr>
              <a:t>/</a:t>
            </a:r>
            <a:r>
              <a:rPr lang="en-US" sz="2400" b="1" dirty="0" err="1" smtClean="0">
                <a:latin typeface="Consolas" panose="020B0609020204030204" pitchFamily="49" charset="0"/>
              </a:rPr>
              <a:t>job_example</a:t>
            </a:r>
            <a:r>
              <a:rPr lang="en-US" sz="2400" b="1" dirty="0" smtClean="0">
                <a:latin typeface="Consolas" panose="020B0609020204030204" pitchFamily="49" charset="0"/>
              </a:rPr>
              <a:t>/* .</a:t>
            </a:r>
          </a:p>
          <a:p>
            <a:endParaRPr lang="en-US" sz="2400" dirty="0" smtClean="0">
              <a:solidFill>
                <a:schemeClr val="tx1"/>
              </a:solidFill>
              <a:latin typeface="+mn-lt"/>
            </a:endParaRPr>
          </a:p>
        </p:txBody>
      </p:sp>
      <p:sp>
        <p:nvSpPr>
          <p:cNvPr id="5" name="TextBox 4"/>
          <p:cNvSpPr txBox="1"/>
          <p:nvPr/>
        </p:nvSpPr>
        <p:spPr>
          <a:xfrm>
            <a:off x="471713" y="4089779"/>
            <a:ext cx="11248571" cy="1569660"/>
          </a:xfrm>
          <a:prstGeom prst="rect">
            <a:avLst/>
          </a:prstGeom>
          <a:noFill/>
        </p:spPr>
        <p:txBody>
          <a:bodyPr wrap="square" rtlCol="0">
            <a:spAutoFit/>
          </a:bodyPr>
          <a:lstStyle/>
          <a:p>
            <a:r>
              <a:rPr lang="en-US" sz="2400" dirty="0" smtClean="0">
                <a:solidFill>
                  <a:schemeClr val="tx1"/>
                </a:solidFill>
                <a:latin typeface="+mn-lt"/>
              </a:rPr>
              <a:t>Make an initial commit:</a:t>
            </a:r>
          </a:p>
          <a:p>
            <a:endParaRPr lang="en-US" sz="2400" dirty="0">
              <a:solidFill>
                <a:schemeClr val="tx1"/>
              </a:solidFill>
              <a:latin typeface="+mn-lt"/>
            </a:endParaRPr>
          </a:p>
          <a:p>
            <a:r>
              <a:rPr lang="en-US" sz="2400" b="1" dirty="0" err="1" smtClean="0">
                <a:latin typeface="Consolas" panose="020B0609020204030204" pitchFamily="49" charset="0"/>
              </a:rPr>
              <a:t>git</a:t>
            </a:r>
            <a:r>
              <a:rPr lang="en-US" sz="2400" b="1" dirty="0" smtClean="0">
                <a:latin typeface="Consolas" panose="020B0609020204030204" pitchFamily="49" charset="0"/>
              </a:rPr>
              <a:t> add .</a:t>
            </a:r>
          </a:p>
          <a:p>
            <a:r>
              <a:rPr lang="en-US" sz="2400" b="1" dirty="0" err="1" smtClean="0">
                <a:solidFill>
                  <a:schemeClr val="tx1"/>
                </a:solidFill>
                <a:latin typeface="Consolas" panose="020B0609020204030204" pitchFamily="49" charset="0"/>
              </a:rPr>
              <a:t>git</a:t>
            </a:r>
            <a:r>
              <a:rPr lang="en-US" sz="2400" b="1" dirty="0" smtClean="0">
                <a:solidFill>
                  <a:schemeClr val="tx1"/>
                </a:solidFill>
                <a:latin typeface="Consolas" panose="020B0609020204030204" pitchFamily="49" charset="0"/>
              </a:rPr>
              <a:t> commit -</a:t>
            </a:r>
            <a:r>
              <a:rPr lang="en-US" sz="2400" b="1" dirty="0">
                <a:solidFill>
                  <a:schemeClr val="tx1"/>
                </a:solidFill>
                <a:latin typeface="Consolas" panose="020B0609020204030204" pitchFamily="49" charset="0"/>
              </a:rPr>
              <a:t>m "Initial commit"</a:t>
            </a:r>
            <a:endParaRPr lang="en-US" sz="2400" b="1" dirty="0" smtClean="0">
              <a:solidFill>
                <a:schemeClr val="tx1"/>
              </a:solidFill>
              <a:latin typeface="Consolas" panose="020B0609020204030204" pitchFamily="49" charset="0"/>
            </a:endParaRPr>
          </a:p>
        </p:txBody>
      </p:sp>
    </p:spTree>
    <p:extLst>
      <p:ext uri="{BB962C8B-B14F-4D97-AF65-F5344CB8AC3E}">
        <p14:creationId xmlns:p14="http://schemas.microsoft.com/office/powerpoint/2010/main" val="66913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Collaboration</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6</a:t>
            </a:fld>
            <a:endParaRPr dirty="0"/>
          </a:p>
        </p:txBody>
      </p:sp>
      <p:sp>
        <p:nvSpPr>
          <p:cNvPr id="36" name="TextBox 35"/>
          <p:cNvSpPr txBox="1"/>
          <p:nvPr/>
        </p:nvSpPr>
        <p:spPr>
          <a:xfrm>
            <a:off x="5911850" y="2845354"/>
            <a:ext cx="5889171" cy="1200329"/>
          </a:xfrm>
          <a:prstGeom prst="rect">
            <a:avLst/>
          </a:prstGeom>
          <a:noFill/>
        </p:spPr>
        <p:txBody>
          <a:bodyPr wrap="square" rtlCol="0">
            <a:spAutoFit/>
          </a:bodyPr>
          <a:lstStyle/>
          <a:p>
            <a:r>
              <a:rPr lang="en-US" sz="2400" dirty="0">
                <a:solidFill>
                  <a:schemeClr val="tx1"/>
                </a:solidFill>
                <a:latin typeface="+mn-lt"/>
              </a:rPr>
              <a:t>C</a:t>
            </a:r>
            <a:r>
              <a:rPr lang="en-US" sz="2400" dirty="0" smtClean="0">
                <a:solidFill>
                  <a:schemeClr val="tx1"/>
                </a:solidFill>
                <a:latin typeface="+mn-lt"/>
              </a:rPr>
              <a:t>reate a remote repository </a:t>
            </a:r>
            <a:r>
              <a:rPr lang="en-US" sz="2400" dirty="0" smtClean="0">
                <a:solidFill>
                  <a:schemeClr val="tx1"/>
                </a:solidFill>
                <a:latin typeface="+mn-lt"/>
              </a:rPr>
              <a:t>on </a:t>
            </a:r>
            <a:r>
              <a:rPr lang="en-US" sz="2400" dirty="0" smtClean="0">
                <a:solidFill>
                  <a:schemeClr val="tx1"/>
                </a:solidFill>
                <a:latin typeface="+mn-lt"/>
              </a:rPr>
              <a:t>GitHub. We will be updating this repository from 2 different directories we created.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54" y="1587500"/>
            <a:ext cx="5279530" cy="4349912"/>
          </a:xfrm>
          <a:prstGeom prst="rect">
            <a:avLst/>
          </a:prstGeom>
        </p:spPr>
      </p:pic>
    </p:spTree>
    <p:extLst>
      <p:ext uri="{BB962C8B-B14F-4D97-AF65-F5344CB8AC3E}">
        <p14:creationId xmlns:p14="http://schemas.microsoft.com/office/powerpoint/2010/main" val="164694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Collaboration</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7</a:t>
            </a:fld>
            <a:endParaRPr dirty="0"/>
          </a:p>
        </p:txBody>
      </p:sp>
      <p:sp>
        <p:nvSpPr>
          <p:cNvPr id="36" name="TextBox 35"/>
          <p:cNvSpPr txBox="1"/>
          <p:nvPr/>
        </p:nvSpPr>
        <p:spPr>
          <a:xfrm>
            <a:off x="473528" y="1295400"/>
            <a:ext cx="11244943" cy="5632311"/>
          </a:xfrm>
          <a:prstGeom prst="rect">
            <a:avLst/>
          </a:prstGeom>
          <a:noFill/>
        </p:spPr>
        <p:txBody>
          <a:bodyPr wrap="square" rtlCol="0">
            <a:spAutoFit/>
          </a:bodyPr>
          <a:lstStyle/>
          <a:p>
            <a:endParaRPr lang="en-US" sz="2400" dirty="0" smtClean="0">
              <a:solidFill>
                <a:schemeClr val="tx1"/>
              </a:solidFill>
              <a:latin typeface="Consolas" panose="020B0609020204030204" pitchFamily="49" charset="0"/>
            </a:endParaRPr>
          </a:p>
          <a:p>
            <a:r>
              <a:rPr lang="en-US" sz="2400" dirty="0" smtClean="0">
                <a:solidFill>
                  <a:schemeClr val="accent5">
                    <a:lumMod val="75000"/>
                  </a:schemeClr>
                </a:solidFill>
                <a:latin typeface="+mn-lt"/>
              </a:rPr>
              <a:t># In repo1:</a:t>
            </a: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remote add origin https://github.com</a:t>
            </a:r>
            <a:r>
              <a:rPr lang="en-US" sz="2400" dirty="0" smtClean="0">
                <a:solidFill>
                  <a:schemeClr val="tx1"/>
                </a:solidFill>
                <a:latin typeface="Consolas" panose="020B0609020204030204" pitchFamily="49" charset="0"/>
              </a:rPr>
              <a:t>/&lt;yourID&gt;/job_example.git</a:t>
            </a: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push -u origin master</a:t>
            </a:r>
            <a:endParaRPr lang="en-US" sz="2400" dirty="0" smtClean="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dirty="0" smtClean="0">
              <a:solidFill>
                <a:schemeClr val="tx1"/>
              </a:solidFill>
              <a:latin typeface="Consolas" panose="020B0609020204030204" pitchFamily="49" charset="0"/>
            </a:endParaRPr>
          </a:p>
          <a:p>
            <a:r>
              <a:rPr lang="en-US" sz="2400" dirty="0" smtClean="0">
                <a:solidFill>
                  <a:schemeClr val="accent5">
                    <a:lumMod val="75000"/>
                  </a:schemeClr>
                </a:solidFill>
                <a:latin typeface="+mn-lt"/>
              </a:rPr>
              <a:t># In repo2:</a:t>
            </a:r>
          </a:p>
          <a:p>
            <a:r>
              <a:rPr lang="en-US" sz="2400" dirty="0">
                <a:solidFill>
                  <a:schemeClr val="tx1"/>
                </a:solidFill>
                <a:latin typeface="Consolas" panose="020B0609020204030204" pitchFamily="49" charset="0"/>
              </a:rPr>
              <a:t>https://</a:t>
            </a:r>
            <a:r>
              <a:rPr lang="en-US" sz="2400" dirty="0" smtClean="0">
                <a:solidFill>
                  <a:schemeClr val="tx1"/>
                </a:solidFill>
                <a:latin typeface="Consolas" panose="020B0609020204030204" pitchFamily="49" charset="0"/>
              </a:rPr>
              <a:t>github.com/katgit/job_example.git</a:t>
            </a:r>
          </a:p>
          <a:p>
            <a:r>
              <a:rPr lang="en-US" sz="2400" dirty="0">
                <a:solidFill>
                  <a:schemeClr val="tx1"/>
                </a:solidFill>
                <a:latin typeface="Consolas" panose="020B0609020204030204" pitchFamily="49" charset="0"/>
              </a:rPr>
              <a:t>c</a:t>
            </a:r>
            <a:r>
              <a:rPr lang="en-US" sz="2400" dirty="0" smtClean="0">
                <a:solidFill>
                  <a:schemeClr val="tx1"/>
                </a:solidFill>
                <a:latin typeface="Consolas" panose="020B0609020204030204" pitchFamily="49" charset="0"/>
              </a:rPr>
              <a:t>d </a:t>
            </a:r>
            <a:r>
              <a:rPr lang="en-US" sz="2400" dirty="0" err="1" smtClean="0">
                <a:solidFill>
                  <a:schemeClr val="tx1"/>
                </a:solidFill>
                <a:latin typeface="Consolas" panose="020B0609020204030204" pitchFamily="49" charset="0"/>
              </a:rPr>
              <a:t>job_example</a:t>
            </a:r>
            <a:endParaRPr lang="en-US" sz="2400" dirty="0" smtClean="0">
              <a:solidFill>
                <a:schemeClr val="tx1"/>
              </a:solidFill>
              <a:latin typeface="Consolas" panose="020B0609020204030204" pitchFamily="49" charset="0"/>
            </a:endParaRPr>
          </a:p>
          <a:p>
            <a:endParaRPr lang="en-US" sz="2400" b="1" dirty="0">
              <a:solidFill>
                <a:schemeClr val="tx1"/>
              </a:solidFill>
              <a:latin typeface="Consolas" panose="020B0609020204030204" pitchFamily="49" charset="0"/>
            </a:endParaRPr>
          </a:p>
          <a:p>
            <a:r>
              <a:rPr lang="en-US" sz="2400" dirty="0">
                <a:solidFill>
                  <a:schemeClr val="accent5">
                    <a:lumMod val="75000"/>
                  </a:schemeClr>
                </a:solidFill>
              </a:rPr>
              <a:t># </a:t>
            </a:r>
            <a:r>
              <a:rPr lang="en-US" sz="2400" dirty="0" smtClean="0">
                <a:solidFill>
                  <a:schemeClr val="accent5">
                    <a:lumMod val="75000"/>
                  </a:schemeClr>
                </a:solidFill>
              </a:rPr>
              <a:t>To differentiate between 2 repositories, let’s change a local user-name</a:t>
            </a:r>
            <a:endParaRPr lang="en-US" sz="2400" dirty="0">
              <a:solidFill>
                <a:schemeClr val="accent5">
                  <a:lumMod val="75000"/>
                </a:schemeClr>
              </a:solidFill>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config</a:t>
            </a:r>
            <a:r>
              <a:rPr lang="en-US" sz="2400" dirty="0">
                <a:solidFill>
                  <a:schemeClr val="tx1"/>
                </a:solidFill>
                <a:latin typeface="Consolas" panose="020B0609020204030204" pitchFamily="49" charset="0"/>
              </a:rPr>
              <a:t> --local user.name </a:t>
            </a:r>
            <a:r>
              <a:rPr lang="en-US" sz="2400" dirty="0" smtClean="0">
                <a:solidFill>
                  <a:schemeClr val="tx1"/>
                </a:solidFill>
                <a:latin typeface="Consolas" panose="020B0609020204030204" pitchFamily="49" charset="0"/>
              </a:rPr>
              <a:t> "Some Alias"</a:t>
            </a:r>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973139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Collaboration</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8</a:t>
            </a:fld>
            <a:endParaRPr dirty="0"/>
          </a:p>
        </p:txBody>
      </p:sp>
      <p:sp>
        <p:nvSpPr>
          <p:cNvPr id="36" name="TextBox 35"/>
          <p:cNvSpPr txBox="1"/>
          <p:nvPr/>
        </p:nvSpPr>
        <p:spPr>
          <a:xfrm>
            <a:off x="473528" y="1295400"/>
            <a:ext cx="11244943" cy="4524315"/>
          </a:xfrm>
          <a:prstGeom prst="rect">
            <a:avLst/>
          </a:prstGeom>
          <a:noFill/>
        </p:spPr>
        <p:txBody>
          <a:bodyPr wrap="square" rtlCol="0">
            <a:spAutoFit/>
          </a:bodyPr>
          <a:lstStyle/>
          <a:p>
            <a:endParaRPr lang="en-US" sz="2400" dirty="0" smtClean="0">
              <a:solidFill>
                <a:schemeClr val="tx1"/>
              </a:solidFill>
              <a:latin typeface="Consolas" panose="020B0609020204030204" pitchFamily="49" charset="0"/>
            </a:endParaRPr>
          </a:p>
          <a:p>
            <a:r>
              <a:rPr lang="en-US" sz="2400" dirty="0" smtClean="0">
                <a:solidFill>
                  <a:schemeClr val="accent5">
                    <a:lumMod val="75000"/>
                  </a:schemeClr>
                </a:solidFill>
                <a:latin typeface="+mn-lt"/>
              </a:rPr>
              <a:t># In repo2</a:t>
            </a:r>
            <a:r>
              <a:rPr lang="en-US" sz="2400" dirty="0">
                <a:solidFill>
                  <a:schemeClr val="accent5">
                    <a:lumMod val="75000"/>
                  </a:schemeClr>
                </a:solidFill>
                <a:latin typeface="+mn-lt"/>
              </a:rPr>
              <a:t> </a:t>
            </a:r>
            <a:r>
              <a:rPr lang="en-US" sz="2400" dirty="0">
                <a:solidFill>
                  <a:schemeClr val="accent5">
                    <a:lumMod val="75000"/>
                  </a:schemeClr>
                </a:solidFill>
                <a:latin typeface="Consolas" panose="020B0609020204030204" pitchFamily="49" charset="0"/>
              </a:rPr>
              <a:t>m</a:t>
            </a:r>
            <a:r>
              <a:rPr lang="en-US" sz="2400" dirty="0" smtClean="0">
                <a:solidFill>
                  <a:schemeClr val="accent5">
                    <a:lumMod val="75000"/>
                  </a:schemeClr>
                </a:solidFill>
                <a:latin typeface="Consolas" panose="020B0609020204030204" pitchFamily="49" charset="0"/>
              </a:rPr>
              <a:t>odify</a:t>
            </a:r>
            <a:r>
              <a:rPr lang="en-US" sz="2400" dirty="0" smtClean="0">
                <a:solidFill>
                  <a:schemeClr val="accent5">
                    <a:lumMod val="75000"/>
                  </a:schemeClr>
                </a:solidFill>
                <a:latin typeface="Consolas" panose="020B0609020204030204" pitchFamily="49" charset="0"/>
              </a:rPr>
              <a:t> </a:t>
            </a:r>
            <a:r>
              <a:rPr lang="en-US" sz="2400" dirty="0" err="1" smtClean="0">
                <a:solidFill>
                  <a:schemeClr val="accent5">
                    <a:lumMod val="75000"/>
                  </a:schemeClr>
                </a:solidFill>
                <a:latin typeface="Consolas" panose="020B0609020204030204" pitchFamily="49" charset="0"/>
              </a:rPr>
              <a:t>job.qsub</a:t>
            </a:r>
            <a:endParaRPr lang="en-US" sz="2400" dirty="0" smtClean="0">
              <a:solidFill>
                <a:schemeClr val="accent5">
                  <a:lumMod val="75000"/>
                </a:schemeClr>
              </a:solidFill>
              <a:latin typeface="Consolas" panose="020B0609020204030204" pitchFamily="49" charset="0"/>
            </a:endParaRPr>
          </a:p>
          <a:p>
            <a:r>
              <a:rPr lang="en-US" sz="2400" dirty="0" err="1" smtClean="0">
                <a:solidFill>
                  <a:schemeClr val="tx1"/>
                </a:solidFill>
                <a:latin typeface="Consolas" panose="020B0609020204030204" pitchFamily="49" charset="0"/>
              </a:rPr>
              <a:t>git</a:t>
            </a:r>
            <a:r>
              <a:rPr lang="en-US" sz="2400" dirty="0" smtClean="0">
                <a:solidFill>
                  <a:schemeClr val="tx1"/>
                </a:solidFill>
                <a:latin typeface="Consolas" panose="020B0609020204030204" pitchFamily="49" charset="0"/>
              </a:rPr>
              <a:t> add </a:t>
            </a:r>
            <a:r>
              <a:rPr lang="en-US" sz="2400" dirty="0" err="1" smtClean="0">
                <a:solidFill>
                  <a:schemeClr val="tx1"/>
                </a:solidFill>
                <a:latin typeface="Consolas" panose="020B0609020204030204" pitchFamily="49" charset="0"/>
              </a:rPr>
              <a:t>job.qsub</a:t>
            </a:r>
            <a:r>
              <a:rPr lang="en-US" sz="2400" dirty="0" smtClean="0">
                <a:solidFill>
                  <a:schemeClr val="tx1"/>
                </a:solidFill>
                <a:latin typeface="Consolas" panose="020B0609020204030204" pitchFamily="49" charset="0"/>
              </a:rPr>
              <a:t> </a:t>
            </a:r>
            <a:endParaRPr lang="en-US" sz="2400" dirty="0" smtClean="0">
              <a:solidFill>
                <a:schemeClr val="tx1"/>
              </a:solidFill>
              <a:latin typeface="Consolas" panose="020B0609020204030204" pitchFamily="49" charset="0"/>
            </a:endParaRPr>
          </a:p>
          <a:p>
            <a:r>
              <a:rPr lang="en-US" sz="2400" dirty="0" err="1" smtClean="0">
                <a:solidFill>
                  <a:schemeClr val="tx1"/>
                </a:solidFill>
                <a:latin typeface="Consolas" panose="020B0609020204030204" pitchFamily="49" charset="0"/>
              </a:rPr>
              <a:t>git</a:t>
            </a:r>
            <a:r>
              <a:rPr lang="en-US" sz="2400" dirty="0" smtClean="0">
                <a:solidFill>
                  <a:schemeClr val="tx1"/>
                </a:solidFill>
                <a:latin typeface="Consolas" panose="020B0609020204030204" pitchFamily="49" charset="0"/>
              </a:rPr>
              <a:t> commit </a:t>
            </a:r>
            <a:r>
              <a:rPr lang="en-US" sz="2400" dirty="0" smtClean="0">
                <a:solidFill>
                  <a:schemeClr val="tx1"/>
                </a:solidFill>
                <a:latin typeface="Consolas" panose="020B0609020204030204" pitchFamily="49" charset="0"/>
              </a:rPr>
              <a:t>–</a:t>
            </a:r>
            <a:r>
              <a:rPr lang="en-US" sz="2400" dirty="0" smtClean="0">
                <a:solidFill>
                  <a:schemeClr val="tx1"/>
                </a:solidFill>
                <a:latin typeface="Consolas" panose="020B0609020204030204" pitchFamily="49" charset="0"/>
              </a:rPr>
              <a:t>m "</a:t>
            </a:r>
            <a:r>
              <a:rPr lang="en-US" sz="2400" dirty="0" smtClean="0">
                <a:solidFill>
                  <a:schemeClr val="tx1"/>
                </a:solidFill>
                <a:latin typeface="Consolas" panose="020B0609020204030204" pitchFamily="49" charset="0"/>
              </a:rPr>
              <a:t>modified </a:t>
            </a:r>
            <a:r>
              <a:rPr lang="en-US" sz="2400" dirty="0" err="1" smtClean="0">
                <a:solidFill>
                  <a:schemeClr val="tx1"/>
                </a:solidFill>
                <a:latin typeface="Consolas" panose="020B0609020204030204" pitchFamily="49" charset="0"/>
              </a:rPr>
              <a:t>job.qsub</a:t>
            </a:r>
            <a:r>
              <a:rPr lang="en-US" sz="2400" dirty="0" smtClean="0">
                <a:solidFill>
                  <a:schemeClr val="tx1"/>
                </a:solidFill>
                <a:latin typeface="Consolas" panose="020B0609020204030204" pitchFamily="49" charset="0"/>
              </a:rPr>
              <a:t>"</a:t>
            </a:r>
            <a:endParaRPr lang="en-US" sz="2400" dirty="0" smtClean="0">
              <a:solidFill>
                <a:schemeClr val="tx1"/>
              </a:solidFill>
              <a:latin typeface="Consolas" panose="020B0609020204030204" pitchFamily="49" charset="0"/>
            </a:endParaRPr>
          </a:p>
          <a:p>
            <a:endParaRPr lang="en-US" sz="2400" dirty="0">
              <a:solidFill>
                <a:schemeClr val="tx1">
                  <a:lumMod val="50000"/>
                  <a:lumOff val="50000"/>
                </a:schemeClr>
              </a:solidFill>
              <a:latin typeface="Consolas" panose="020B0609020204030204" pitchFamily="49" charset="0"/>
            </a:endParaRPr>
          </a:p>
          <a:p>
            <a:r>
              <a:rPr lang="en-US" sz="2400" dirty="0" smtClean="0">
                <a:solidFill>
                  <a:schemeClr val="accent5">
                    <a:lumMod val="75000"/>
                  </a:schemeClr>
                </a:solidFill>
              </a:rPr>
              <a:t># Update Git Hub repository</a:t>
            </a:r>
            <a:endParaRPr lang="en-US" sz="2400" dirty="0" smtClean="0">
              <a:solidFill>
                <a:schemeClr val="accent5">
                  <a:lumMod val="75000"/>
                </a:schemeClr>
              </a:solidFill>
              <a:latin typeface="Consolas" panose="020B0609020204030204" pitchFamily="49" charset="0"/>
            </a:endParaRPr>
          </a:p>
          <a:p>
            <a:r>
              <a:rPr lang="en-US" sz="2400" dirty="0" err="1" smtClean="0">
                <a:solidFill>
                  <a:schemeClr val="tx1"/>
                </a:solidFill>
                <a:latin typeface="Consolas" panose="020B0609020204030204" pitchFamily="49" charset="0"/>
              </a:rPr>
              <a:t>git</a:t>
            </a:r>
            <a:r>
              <a:rPr lang="en-US" sz="2400" dirty="0" smtClean="0">
                <a:solidFill>
                  <a:schemeClr val="tx1"/>
                </a:solidFill>
                <a:latin typeface="Consolas" panose="020B0609020204030204" pitchFamily="49" charset="0"/>
              </a:rPr>
              <a:t> push origin master </a:t>
            </a:r>
          </a:p>
          <a:p>
            <a:endParaRPr lang="en-US" sz="2400" dirty="0">
              <a:solidFill>
                <a:schemeClr val="tx1"/>
              </a:solidFill>
              <a:latin typeface="Consolas" panose="020B0609020204030204" pitchFamily="49" charset="0"/>
            </a:endParaRPr>
          </a:p>
          <a:p>
            <a:r>
              <a:rPr lang="en-US" sz="2400" dirty="0">
                <a:solidFill>
                  <a:schemeClr val="accent5">
                    <a:lumMod val="75000"/>
                  </a:schemeClr>
                </a:solidFill>
              </a:rPr>
              <a:t># In </a:t>
            </a:r>
            <a:r>
              <a:rPr lang="en-US" sz="2400" dirty="0" smtClean="0">
                <a:solidFill>
                  <a:schemeClr val="accent5">
                    <a:lumMod val="75000"/>
                  </a:schemeClr>
                </a:solidFill>
              </a:rPr>
              <a:t>repo1:</a:t>
            </a:r>
          </a:p>
          <a:p>
            <a:r>
              <a:rPr lang="en-US" sz="2400" dirty="0" err="1">
                <a:solidFill>
                  <a:schemeClr val="tx1"/>
                </a:solidFill>
              </a:rPr>
              <a:t>g</a:t>
            </a:r>
            <a:r>
              <a:rPr lang="en-US" sz="2400" dirty="0" err="1" smtClean="0">
                <a:solidFill>
                  <a:schemeClr val="tx1"/>
                </a:solidFill>
              </a:rPr>
              <a:t>it</a:t>
            </a:r>
            <a:r>
              <a:rPr lang="en-US" sz="2400" dirty="0" smtClean="0">
                <a:solidFill>
                  <a:schemeClr val="tx1"/>
                </a:solidFill>
              </a:rPr>
              <a:t> pull origin master</a:t>
            </a:r>
            <a:endParaRPr lang="en-US" sz="2400" dirty="0">
              <a:solidFill>
                <a:schemeClr val="tx1"/>
              </a:solidFill>
            </a:endParaRPr>
          </a:p>
          <a:p>
            <a:endParaRPr lang="en-US" sz="2400" dirty="0">
              <a:solidFill>
                <a:schemeClr val="tx1"/>
              </a:solidFill>
              <a:latin typeface="Consolas" panose="020B0609020204030204" pitchFamily="49" charset="0"/>
            </a:endParaRP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48901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1981200" y="152400"/>
            <a:ext cx="8229600" cy="1143000"/>
          </a:xfrm>
          <a:prstGeom prst="rect">
            <a:avLst/>
          </a:prstGeom>
        </p:spPr>
        <p:txBody>
          <a:bodyPr spcFirstLastPara="1" wrap="square" lIns="0" tIns="45700" rIns="0" bIns="45700" anchor="ctr" anchorCtr="0">
            <a:noAutofit/>
          </a:bodyPr>
          <a:lstStyle/>
          <a:p>
            <a:r>
              <a:rPr lang="en-US" dirty="0" smtClean="0"/>
              <a:t>Resolving Conflicts</a:t>
            </a:r>
            <a:endParaRPr dirty="0"/>
          </a:p>
        </p:txBody>
      </p:sp>
      <p:sp>
        <p:nvSpPr>
          <p:cNvPr id="164" name="Google Shape;164;p20"/>
          <p:cNvSpPr txBox="1">
            <a:spLocks noGrp="1"/>
          </p:cNvSpPr>
          <p:nvPr>
            <p:ph type="sldNum" idx="12"/>
          </p:nvPr>
        </p:nvSpPr>
        <p:spPr>
          <a:xfrm>
            <a:off x="8382000" y="6492875"/>
            <a:ext cx="2133600" cy="365100"/>
          </a:xfrm>
          <a:prstGeom prst="rect">
            <a:avLst/>
          </a:prstGeom>
        </p:spPr>
        <p:txBody>
          <a:bodyPr spcFirstLastPara="1" wrap="square" lIns="0" tIns="0" rIns="0" bIns="0" anchor="ctr" anchorCtr="0">
            <a:noAutofit/>
          </a:bodyPr>
          <a:lstStyle/>
          <a:p>
            <a:fld id="{00000000-1234-1234-1234-123412341234}" type="slidenum">
              <a:rPr lang="en-US"/>
              <a:pPr/>
              <a:t>9</a:t>
            </a:fld>
            <a:endParaRPr dirty="0"/>
          </a:p>
        </p:txBody>
      </p:sp>
      <p:sp>
        <p:nvSpPr>
          <p:cNvPr id="36" name="TextBox 35"/>
          <p:cNvSpPr txBox="1"/>
          <p:nvPr/>
        </p:nvSpPr>
        <p:spPr>
          <a:xfrm>
            <a:off x="473528" y="1295400"/>
            <a:ext cx="11244943" cy="4154984"/>
          </a:xfrm>
          <a:prstGeom prst="rect">
            <a:avLst/>
          </a:prstGeom>
          <a:noFill/>
        </p:spPr>
        <p:txBody>
          <a:bodyPr wrap="square" rtlCol="0">
            <a:spAutoFit/>
          </a:bodyPr>
          <a:lstStyle/>
          <a:p>
            <a:endParaRPr lang="en-US" sz="2400" dirty="0" smtClean="0">
              <a:solidFill>
                <a:schemeClr val="tx1"/>
              </a:solidFill>
              <a:latin typeface="Consolas" panose="020B0609020204030204" pitchFamily="49" charset="0"/>
            </a:endParaRPr>
          </a:p>
          <a:p>
            <a:r>
              <a:rPr lang="en-US" sz="2400" dirty="0">
                <a:solidFill>
                  <a:schemeClr val="accent5">
                    <a:lumMod val="75000"/>
                  </a:schemeClr>
                </a:solidFill>
              </a:rPr>
              <a:t># In </a:t>
            </a:r>
            <a:r>
              <a:rPr lang="en-US" sz="2400" dirty="0" smtClean="0">
                <a:solidFill>
                  <a:schemeClr val="accent5">
                    <a:lumMod val="75000"/>
                  </a:schemeClr>
                </a:solidFill>
              </a:rPr>
              <a:t>repo1 further </a:t>
            </a:r>
            <a:r>
              <a:rPr lang="en-US" sz="2400" dirty="0">
                <a:solidFill>
                  <a:schemeClr val="accent5">
                    <a:lumMod val="75000"/>
                  </a:schemeClr>
                </a:solidFill>
                <a:latin typeface="Consolas" panose="020B0609020204030204" pitchFamily="49" charset="0"/>
              </a:rPr>
              <a:t>modify </a:t>
            </a:r>
            <a:r>
              <a:rPr lang="en-US" sz="2400" dirty="0" err="1" smtClean="0">
                <a:solidFill>
                  <a:schemeClr val="accent5">
                    <a:lumMod val="75000"/>
                  </a:schemeClr>
                </a:solidFill>
                <a:latin typeface="Consolas" panose="020B0609020204030204" pitchFamily="49" charset="0"/>
              </a:rPr>
              <a:t>job.qsub</a:t>
            </a:r>
            <a:r>
              <a:rPr lang="en-US" sz="2400" dirty="0" smtClean="0">
                <a:solidFill>
                  <a:schemeClr val="accent5">
                    <a:lumMod val="75000"/>
                  </a:schemeClr>
                </a:solidFill>
                <a:latin typeface="Consolas" panose="020B0609020204030204" pitchFamily="49" charset="0"/>
              </a:rPr>
              <a:t> and then commit it</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add </a:t>
            </a:r>
            <a:r>
              <a:rPr lang="en-US" sz="2400" dirty="0" err="1">
                <a:solidFill>
                  <a:schemeClr val="tx1"/>
                </a:solidFill>
                <a:latin typeface="Consolas" panose="020B0609020204030204" pitchFamily="49" charset="0"/>
              </a:rPr>
              <a:t>job.qsub</a:t>
            </a:r>
            <a:r>
              <a:rPr lang="en-US" sz="2400" dirty="0">
                <a:solidFill>
                  <a:schemeClr val="tx1"/>
                </a:solidFill>
                <a:latin typeface="Consolas" panose="020B0609020204030204" pitchFamily="49" charset="0"/>
              </a:rPr>
              <a:t> </a:t>
            </a: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commit –m </a:t>
            </a:r>
            <a:r>
              <a:rPr lang="en-US" sz="2400" dirty="0" smtClean="0">
                <a:solidFill>
                  <a:schemeClr val="tx1"/>
                </a:solidFill>
                <a:latin typeface="Consolas" panose="020B0609020204030204" pitchFamily="49" charset="0"/>
              </a:rPr>
              <a:t>"added project flag to </a:t>
            </a:r>
            <a:r>
              <a:rPr lang="en-US" sz="2400" dirty="0" err="1">
                <a:solidFill>
                  <a:schemeClr val="tx1"/>
                </a:solidFill>
                <a:latin typeface="Consolas" panose="020B0609020204030204" pitchFamily="49" charset="0"/>
              </a:rPr>
              <a:t>job.qsub</a:t>
            </a:r>
            <a:r>
              <a:rPr lang="en-US" sz="2400" dirty="0">
                <a:solidFill>
                  <a:schemeClr val="tx1"/>
                </a:solidFill>
                <a:latin typeface="Consolas" panose="020B0609020204030204" pitchFamily="49" charset="0"/>
              </a:rPr>
              <a:t>"</a:t>
            </a:r>
          </a:p>
          <a:p>
            <a:endParaRPr lang="en-US" sz="2400" dirty="0" smtClean="0">
              <a:solidFill>
                <a:schemeClr val="tx1">
                  <a:lumMod val="50000"/>
                  <a:lumOff val="50000"/>
                </a:schemeClr>
              </a:solidFill>
              <a:latin typeface="Consolas" panose="020B0609020204030204" pitchFamily="49" charset="0"/>
            </a:endParaRPr>
          </a:p>
          <a:p>
            <a:endParaRPr lang="en-US" sz="2400" dirty="0">
              <a:solidFill>
                <a:schemeClr val="tx1">
                  <a:lumMod val="50000"/>
                  <a:lumOff val="50000"/>
                </a:schemeClr>
              </a:solidFill>
              <a:latin typeface="Consolas" panose="020B0609020204030204" pitchFamily="49" charset="0"/>
            </a:endParaRPr>
          </a:p>
          <a:p>
            <a:r>
              <a:rPr lang="en-US" sz="2400" dirty="0">
                <a:solidFill>
                  <a:schemeClr val="accent5">
                    <a:lumMod val="75000"/>
                  </a:schemeClr>
                </a:solidFill>
              </a:rPr>
              <a:t># Update Git Hub repository</a:t>
            </a:r>
            <a:endParaRPr lang="en-US" sz="2400" dirty="0">
              <a:solidFill>
                <a:schemeClr val="accent5">
                  <a:lumMod val="75000"/>
                </a:schemeClr>
              </a:solidFill>
              <a:latin typeface="Consolas" panose="020B0609020204030204" pitchFamily="49" charset="0"/>
            </a:endParaRPr>
          </a:p>
          <a:p>
            <a:r>
              <a:rPr lang="en-US" sz="2400" dirty="0" err="1">
                <a:solidFill>
                  <a:schemeClr val="tx1"/>
                </a:solidFill>
                <a:latin typeface="Consolas" panose="020B0609020204030204" pitchFamily="49" charset="0"/>
              </a:rPr>
              <a:t>git</a:t>
            </a:r>
            <a:r>
              <a:rPr lang="en-US" sz="2400" dirty="0">
                <a:solidFill>
                  <a:schemeClr val="tx1"/>
                </a:solidFill>
                <a:latin typeface="Consolas" panose="020B0609020204030204" pitchFamily="49" charset="0"/>
              </a:rPr>
              <a:t> push origin master </a:t>
            </a:r>
          </a:p>
          <a:p>
            <a:endParaRPr lang="en-US" sz="2400" dirty="0">
              <a:solidFill>
                <a:schemeClr val="tx1"/>
              </a:solidFill>
              <a:latin typeface="Consolas" panose="020B0609020204030204" pitchFamily="49" charset="0"/>
            </a:endParaRPr>
          </a:p>
          <a:p>
            <a:endParaRPr lang="en-US" sz="2400" dirty="0">
              <a:solidFill>
                <a:schemeClr val="tx1"/>
              </a:solidFill>
              <a:latin typeface="Consolas" panose="020B0609020204030204" pitchFamily="49" charset="0"/>
            </a:endParaRPr>
          </a:p>
          <a:p>
            <a:endParaRPr lang="en-US" sz="2400" i="1"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10277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3805</TotalTime>
  <Words>1156</Words>
  <Application>Microsoft Office PowerPoint</Application>
  <PresentationFormat>Widescreen</PresentationFormat>
  <Paragraphs>359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Consolas</vt:lpstr>
      <vt:lpstr>Times</vt:lpstr>
      <vt:lpstr>template</vt:lpstr>
      <vt:lpstr>Git  for version control and collaboration Part 2</vt:lpstr>
      <vt:lpstr>Outline</vt:lpstr>
      <vt:lpstr>Remote repository</vt:lpstr>
      <vt:lpstr>Collaboration</vt:lpstr>
      <vt:lpstr>Collaboration</vt:lpstr>
      <vt:lpstr>Collaboration</vt:lpstr>
      <vt:lpstr>Collaboration</vt:lpstr>
      <vt:lpstr>Collaboration</vt:lpstr>
      <vt:lpstr>Resolving Conflicts</vt:lpstr>
      <vt:lpstr>Resolving Conflicts</vt:lpstr>
      <vt:lpstr>Resolving Conflicts</vt:lpstr>
      <vt:lpstr>Branch</vt:lpstr>
      <vt:lpstr>Branch</vt:lpstr>
      <vt:lpstr>Branch</vt:lpstr>
      <vt:lpstr>Branch</vt:lpstr>
      <vt:lpstr>Branch Checkout</vt:lpstr>
      <vt:lpstr>Merging Branches</vt:lpstr>
      <vt:lpstr>Rebase</vt:lpstr>
      <vt:lpstr>Rebase</vt:lpstr>
      <vt:lpstr>Rebase vs. Merge</vt:lpstr>
      <vt:lpstr>Rebase vs. Merge</vt:lpstr>
      <vt:lpstr>Pushing Branches to Remote</vt:lpstr>
      <vt:lpstr>Git tools: Stashing</vt:lpstr>
      <vt:lpstr>Git tools: Stashing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Oleinik, Katia</dc:creator>
  <cp:lastModifiedBy>Oleinik, Katia</cp:lastModifiedBy>
  <cp:revision>88</cp:revision>
  <dcterms:modified xsi:type="dcterms:W3CDTF">2019-06-28T15:12:29Z</dcterms:modified>
</cp:coreProperties>
</file>