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0" r:id="rId3"/>
    <p:sldId id="283" r:id="rId4"/>
    <p:sldId id="284" r:id="rId5"/>
    <p:sldId id="285" r:id="rId6"/>
    <p:sldId id="286" r:id="rId7"/>
    <p:sldId id="287" r:id="rId8"/>
    <p:sldId id="280" r:id="rId9"/>
    <p:sldId id="257" r:id="rId10"/>
    <p:sldId id="261" r:id="rId11"/>
    <p:sldId id="258" r:id="rId12"/>
    <p:sldId id="259" r:id="rId13"/>
    <p:sldId id="271" r:id="rId14"/>
    <p:sldId id="263" r:id="rId15"/>
    <p:sldId id="264" r:id="rId16"/>
    <p:sldId id="265" r:id="rId17"/>
    <p:sldId id="268" r:id="rId18"/>
    <p:sldId id="266" r:id="rId19"/>
    <p:sldId id="262" r:id="rId20"/>
    <p:sldId id="269" r:id="rId21"/>
    <p:sldId id="267" r:id="rId22"/>
    <p:sldId id="281" r:id="rId23"/>
    <p:sldId id="272" r:id="rId24"/>
    <p:sldId id="274" r:id="rId25"/>
    <p:sldId id="275" r:id="rId26"/>
    <p:sldId id="273" r:id="rId27"/>
    <p:sldId id="276" r:id="rId28"/>
    <p:sldId id="277" r:id="rId29"/>
    <p:sldId id="278" r:id="rId30"/>
    <p:sldId id="288" r:id="rId31"/>
    <p:sldId id="289" r:id="rId32"/>
    <p:sldId id="290" r:id="rId33"/>
    <p:sldId id="291" r:id="rId34"/>
    <p:sldId id="292" r:id="rId35"/>
    <p:sldId id="282" r:id="rId36"/>
    <p:sldId id="279" r:id="rId37"/>
    <p:sldId id="293" r:id="rId38"/>
    <p:sldId id="294" r:id="rId39"/>
    <p:sldId id="295" r:id="rId40"/>
    <p:sldId id="296" r:id="rId41"/>
    <p:sldId id="298" r:id="rId42"/>
    <p:sldId id="297" r:id="rId43"/>
    <p:sldId id="299" r:id="rId44"/>
    <p:sldId id="300" r:id="rId45"/>
    <p:sldId id="304" r:id="rId46"/>
    <p:sldId id="302" r:id="rId47"/>
    <p:sldId id="303" r:id="rId48"/>
    <p:sldId id="305" r:id="rId49"/>
    <p:sldId id="309" r:id="rId50"/>
    <p:sldId id="301"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a:srgbClr val="7A6156"/>
    <a:srgbClr val="18B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BB049-7399-4F9B-BE81-5650039122CE}" v="28924" dt="2025-02-24T17:52:41.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4660"/>
  </p:normalViewPr>
  <p:slideViewPr>
    <p:cSldViewPr snapToGrid="0">
      <p:cViewPr>
        <p:scale>
          <a:sx n="100" d="100"/>
          <a:sy n="100" d="100"/>
        </p:scale>
        <p:origin x="16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1AF39-D0E2-4E05-9C99-27327BE7047A}" type="datetimeFigureOut">
              <a:rPr lang="en-GB" smtClean="0"/>
              <a:t>24/02/2025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DC30-D04B-4604-B2E1-B934D3653DB3}" type="slidenum">
              <a:rPr lang="en-GB" smtClean="0"/>
              <a:t>‹#›</a:t>
            </a:fld>
            <a:endParaRPr lang="en-GB"/>
          </a:p>
        </p:txBody>
      </p:sp>
    </p:spTree>
    <p:extLst>
      <p:ext uri="{BB962C8B-B14F-4D97-AF65-F5344CB8AC3E}">
        <p14:creationId xmlns:p14="http://schemas.microsoft.com/office/powerpoint/2010/main" val="10340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490DC30-D04B-4604-B2E1-B934D3653DB3}" type="slidenum">
              <a:rPr lang="en-GB" smtClean="0"/>
              <a:t>36</a:t>
            </a:fld>
            <a:endParaRPr lang="en-GB"/>
          </a:p>
        </p:txBody>
      </p:sp>
    </p:spTree>
    <p:extLst>
      <p:ext uri="{BB962C8B-B14F-4D97-AF65-F5344CB8AC3E}">
        <p14:creationId xmlns:p14="http://schemas.microsoft.com/office/powerpoint/2010/main" val="131715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707A-FC4A-C8EC-917B-2B814CDCB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933BF-AFC2-FC96-8F3F-CBDCA8100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969688-F6F9-03A5-5820-2E09467B9977}"/>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5" name="Footer Placeholder 4">
            <a:extLst>
              <a:ext uri="{FF2B5EF4-FFF2-40B4-BE49-F238E27FC236}">
                <a16:creationId xmlns:a16="http://schemas.microsoft.com/office/drawing/2014/main" id="{AD22CB96-4304-C249-50F9-1EC00532C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319C9-9BFA-32A6-F8DA-D8B396EE776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92547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DE57-382A-6B64-277F-031901D359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0A8C22-CC7C-EE03-81D3-FD91CA16A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AC222F-9CAD-E8A8-7FE1-C06E3505B666}"/>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5" name="Footer Placeholder 4">
            <a:extLst>
              <a:ext uri="{FF2B5EF4-FFF2-40B4-BE49-F238E27FC236}">
                <a16:creationId xmlns:a16="http://schemas.microsoft.com/office/drawing/2014/main" id="{7C3FD4F3-6844-21CA-2095-4FAC772AF2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B50030-4C58-5F57-DE0E-991DB180166D}"/>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8354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57184-23FC-A710-E725-CA53E97CE2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4D5928-AA30-CF35-79D4-C8F996598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1ADF75-A90C-1970-6B5C-4B898F287624}"/>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5" name="Footer Placeholder 4">
            <a:extLst>
              <a:ext uri="{FF2B5EF4-FFF2-40B4-BE49-F238E27FC236}">
                <a16:creationId xmlns:a16="http://schemas.microsoft.com/office/drawing/2014/main" id="{AA205E00-870F-0C36-2007-F1A7EB2B7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30D01E-0CEA-F2A5-9CAF-8860D4DCE406}"/>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533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2A80-FCB3-3BDF-AEB0-994E3316D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6A7E9-2A26-7DB0-2BB6-D42283FB0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51DB6F-9A55-BA6E-849B-97E7DCF55678}"/>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5" name="Footer Placeholder 4">
            <a:extLst>
              <a:ext uri="{FF2B5EF4-FFF2-40B4-BE49-F238E27FC236}">
                <a16:creationId xmlns:a16="http://schemas.microsoft.com/office/drawing/2014/main" id="{8FA60806-C872-C383-7948-D082F2279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561BFB-CD40-E947-FC89-8EAB51E842D9}"/>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54619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F001-7DE7-BCAE-F383-2223C62AB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55782B-2B5A-6BC7-65FC-293447549F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880E-3835-3EAC-DB4A-19F80F19389D}"/>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5" name="Footer Placeholder 4">
            <a:extLst>
              <a:ext uri="{FF2B5EF4-FFF2-40B4-BE49-F238E27FC236}">
                <a16:creationId xmlns:a16="http://schemas.microsoft.com/office/drawing/2014/main" id="{289E4E74-0445-1F67-2A11-173897001E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D11EED-B9A4-DE85-83A1-BC616DAA5030}"/>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0961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39AB-E189-352F-3CA3-F0ECDF96C2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C43A1C-2D13-AED1-BC09-B4DAF11D2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20182D-44BE-AFCF-086B-1A899DE98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39F49E-9582-6824-C8C9-4E45549B1008}"/>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6" name="Footer Placeholder 5">
            <a:extLst>
              <a:ext uri="{FF2B5EF4-FFF2-40B4-BE49-F238E27FC236}">
                <a16:creationId xmlns:a16="http://schemas.microsoft.com/office/drawing/2014/main" id="{83496D18-8D8F-44BA-84C8-700E9CE31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DDFE62-0772-4F12-5B00-B90CBCB0C7A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61547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6AB8-813C-92C6-F288-1A459BB2CF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E205A4-B71E-95A1-D1B6-40A956354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5CEEB-9FCD-BB9A-22E6-593707318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20B3C5-7DA1-C306-0A96-DFE9848AF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6C502-0AF2-003B-2BA7-3BD2364D6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A1B7A9-9AFB-16E0-6342-E45F6F3E322A}"/>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8" name="Footer Placeholder 7">
            <a:extLst>
              <a:ext uri="{FF2B5EF4-FFF2-40B4-BE49-F238E27FC236}">
                <a16:creationId xmlns:a16="http://schemas.microsoft.com/office/drawing/2014/main" id="{4BCBAD25-364A-2F40-6821-07E2C16F96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86E27C-9A77-EC11-12ED-243CF52AF91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724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95E5-D9A9-73B6-479D-D40556B20E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2C21F2-2ED8-990B-9768-1CE65FF769DF}"/>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4" name="Footer Placeholder 3">
            <a:extLst>
              <a:ext uri="{FF2B5EF4-FFF2-40B4-BE49-F238E27FC236}">
                <a16:creationId xmlns:a16="http://schemas.microsoft.com/office/drawing/2014/main" id="{5B09DDCE-A1E3-530D-AFBF-2CBBCE7DCB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31CE3D-CF1B-FA22-F205-78A877EB591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8130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57132-625D-5165-5F37-A1995C0B7C61}"/>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3" name="Footer Placeholder 2">
            <a:extLst>
              <a:ext uri="{FF2B5EF4-FFF2-40B4-BE49-F238E27FC236}">
                <a16:creationId xmlns:a16="http://schemas.microsoft.com/office/drawing/2014/main" id="{03AC82C7-099A-D9A4-871F-ACBCF5CC86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89102C-2A8D-4AC6-2B45-642BF5723638}"/>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382942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5107-0CE1-28B7-7C38-53359E120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A36A72-1405-0A51-02EA-C4CF8534E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A45051-3717-D508-DBC4-31C2F0F3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8931-5A47-6670-967A-4C956E5D42AC}"/>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6" name="Footer Placeholder 5">
            <a:extLst>
              <a:ext uri="{FF2B5EF4-FFF2-40B4-BE49-F238E27FC236}">
                <a16:creationId xmlns:a16="http://schemas.microsoft.com/office/drawing/2014/main" id="{8AC83275-EED6-26AE-47ED-6C5E9F70E9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CAAA4A-A017-0E54-8AD9-F8710992588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407788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DB09-839A-1897-57F8-CD276B2C5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068B85-57CD-4A65-72F2-78B88EFAC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352667-EEE3-D62F-9C97-E22281274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D20D2-3EEF-192C-48D1-7BF07FB54CBD}"/>
              </a:ext>
            </a:extLst>
          </p:cNvPr>
          <p:cNvSpPr>
            <a:spLocks noGrp="1"/>
          </p:cNvSpPr>
          <p:nvPr>
            <p:ph type="dt" sz="half" idx="10"/>
          </p:nvPr>
        </p:nvSpPr>
        <p:spPr/>
        <p:txBody>
          <a:bodyPr/>
          <a:lstStyle/>
          <a:p>
            <a:fld id="{8DA60D20-1561-47AB-8F78-CF1C6A593A97}" type="datetimeFigureOut">
              <a:rPr lang="en-GB" smtClean="0"/>
              <a:t>24/02/2025</a:t>
            </a:fld>
            <a:endParaRPr lang="en-GB"/>
          </a:p>
        </p:txBody>
      </p:sp>
      <p:sp>
        <p:nvSpPr>
          <p:cNvPr id="6" name="Footer Placeholder 5">
            <a:extLst>
              <a:ext uri="{FF2B5EF4-FFF2-40B4-BE49-F238E27FC236}">
                <a16:creationId xmlns:a16="http://schemas.microsoft.com/office/drawing/2014/main" id="{9D9F90C7-4AD6-6AC7-6C7C-E4B0AA593E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9CE398-8FC7-64E5-5A35-1479133FF9CA}"/>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8049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17046-51B1-6A77-4447-37C073DEB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7CF3B3-2E31-BA89-99E2-936F2BD4B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8038E-100E-F5B8-3087-9C5E1B9CF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A60D20-1561-47AB-8F78-CF1C6A593A97}" type="datetimeFigureOut">
              <a:rPr lang="en-GB" smtClean="0"/>
              <a:t>24/02/2025</a:t>
            </a:fld>
            <a:endParaRPr lang="en-GB"/>
          </a:p>
        </p:txBody>
      </p:sp>
      <p:sp>
        <p:nvSpPr>
          <p:cNvPr id="5" name="Footer Placeholder 4">
            <a:extLst>
              <a:ext uri="{FF2B5EF4-FFF2-40B4-BE49-F238E27FC236}">
                <a16:creationId xmlns:a16="http://schemas.microsoft.com/office/drawing/2014/main" id="{3184DBAD-733E-E54B-914C-FAD434E6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F63728-3983-E66C-6E59-800AE295B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27ECC-78FA-462B-B588-BF76CAC582EB}" type="slidenum">
              <a:rPr lang="en-GB" smtClean="0"/>
              <a:t>‹#›</a:t>
            </a:fld>
            <a:endParaRPr lang="en-GB"/>
          </a:p>
        </p:txBody>
      </p:sp>
    </p:spTree>
    <p:extLst>
      <p:ext uri="{BB962C8B-B14F-4D97-AF65-F5344CB8AC3E}">
        <p14:creationId xmlns:p14="http://schemas.microsoft.com/office/powerpoint/2010/main" val="320935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7.xml"/><Relationship Id="rId1" Type="http://schemas.openxmlformats.org/officeDocument/2006/relationships/video" Target="https://www.youtube.com/embed/TKJ4RdhyB5Y?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DC29-6F33-0B41-6B79-D2438A2307BC}"/>
              </a:ext>
            </a:extLst>
          </p:cNvPr>
          <p:cNvSpPr>
            <a:spLocks noGrp="1"/>
          </p:cNvSpPr>
          <p:nvPr>
            <p:ph type="ctrTitle"/>
          </p:nvPr>
        </p:nvSpPr>
        <p:spPr/>
        <p:txBody>
          <a:bodyPr/>
          <a:lstStyle/>
          <a:p>
            <a:r>
              <a:rPr lang="en-GB" dirty="0">
                <a:solidFill>
                  <a:schemeClr val="bg1"/>
                </a:solidFill>
              </a:rPr>
              <a:t>GitHub</a:t>
            </a:r>
          </a:p>
        </p:txBody>
      </p:sp>
      <p:sp>
        <p:nvSpPr>
          <p:cNvPr id="3" name="Subtitle 2">
            <a:extLst>
              <a:ext uri="{FF2B5EF4-FFF2-40B4-BE49-F238E27FC236}">
                <a16:creationId xmlns:a16="http://schemas.microsoft.com/office/drawing/2014/main" id="{84ACA77E-72DC-0169-A95F-37D98EE2F3ED}"/>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905879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F66E828-4552-CCCD-7913-EDD11D4E87C4}"/>
              </a:ext>
            </a:extLst>
          </p:cNvPr>
          <p:cNvSpPr/>
          <p:nvPr/>
        </p:nvSpPr>
        <p:spPr>
          <a:xfrm>
            <a:off x="5364480"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 name="Rectangle: Rounded Corners 2">
            <a:extLst>
              <a:ext uri="{FF2B5EF4-FFF2-40B4-BE49-F238E27FC236}">
                <a16:creationId xmlns:a16="http://schemas.microsoft.com/office/drawing/2014/main" id="{705B7F46-B945-5A89-4426-D4740AFEB4FD}"/>
              </a:ext>
            </a:extLst>
          </p:cNvPr>
          <p:cNvSpPr/>
          <p:nvPr/>
        </p:nvSpPr>
        <p:spPr>
          <a:xfrm>
            <a:off x="3445145"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4" name="Rectangle: Rounded Corners 3">
            <a:extLst>
              <a:ext uri="{FF2B5EF4-FFF2-40B4-BE49-F238E27FC236}">
                <a16:creationId xmlns:a16="http://schemas.microsoft.com/office/drawing/2014/main" id="{EB3BD988-C8FF-AF9E-7141-0D0913C9BCE2}"/>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DAF19A95-8A1D-320A-3380-5239B0D3C694}"/>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E0931590-2FA0-5EF6-0706-DCBF3F9B28C6}"/>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77414CA7-F0BD-981D-64F3-1B7C6D5CAC17}"/>
              </a:ext>
            </a:extLst>
          </p:cNvPr>
          <p:cNvCxnSpPr>
            <a:stCxn id="4" idx="3"/>
            <a:endCxn id="3" idx="1"/>
          </p:cNvCxnSpPr>
          <p:nvPr/>
        </p:nvCxnSpPr>
        <p:spPr>
          <a:xfrm>
            <a:off x="298885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26B9988A-8074-50C0-8EC4-DC2C80235D26}"/>
              </a:ext>
            </a:extLst>
          </p:cNvPr>
          <p:cNvCxnSpPr/>
          <p:nvPr/>
        </p:nvCxnSpPr>
        <p:spPr>
          <a:xfrm>
            <a:off x="4908185"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B35159A-2959-B695-9FC8-E3154C0927ED}"/>
              </a:ext>
            </a:extLst>
          </p:cNvPr>
          <p:cNvCxnSpPr/>
          <p:nvPr/>
        </p:nvCxnSpPr>
        <p:spPr>
          <a:xfrm>
            <a:off x="682752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3E8F29B-E280-950F-142C-0A5D303F3C42}"/>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AEB2816-C678-3126-F7E6-AD6FA9E6C794}"/>
              </a:ext>
            </a:extLst>
          </p:cNvPr>
          <p:cNvSpPr txBox="1"/>
          <p:nvPr/>
        </p:nvSpPr>
        <p:spPr>
          <a:xfrm>
            <a:off x="155515" y="165953"/>
            <a:ext cx="3110199" cy="461665"/>
          </a:xfrm>
          <a:prstGeom prst="rect">
            <a:avLst/>
          </a:prstGeom>
          <a:noFill/>
          <a:ln>
            <a:solidFill>
              <a:schemeClr val="bg1"/>
            </a:solidFill>
          </a:ln>
        </p:spPr>
        <p:txBody>
          <a:bodyPr wrap="square" rtlCol="0">
            <a:spAutoFit/>
          </a:bodyPr>
          <a:lstStyle/>
          <a:p>
            <a:r>
              <a:rPr lang="en-GB" sz="1200" dirty="0">
                <a:solidFill>
                  <a:schemeClr val="bg1"/>
                </a:solidFill>
              </a:rPr>
              <a:t>However, there are more steps involved in pushing changes to a remote repository.</a:t>
            </a:r>
          </a:p>
        </p:txBody>
      </p:sp>
    </p:spTree>
    <p:extLst>
      <p:ext uri="{BB962C8B-B14F-4D97-AF65-F5344CB8AC3E}">
        <p14:creationId xmlns:p14="http://schemas.microsoft.com/office/powerpoint/2010/main" val="152447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A96CE-007E-919A-CD5A-47239DE0D79E}"/>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1FA8E17E-E842-0A9E-09F0-1079656D1DFC}"/>
              </a:ext>
            </a:extLst>
          </p:cNvPr>
          <p:cNvGrpSpPr/>
          <p:nvPr/>
        </p:nvGrpSpPr>
        <p:grpSpPr>
          <a:xfrm>
            <a:off x="9929093" y="1691118"/>
            <a:ext cx="1371600" cy="1415579"/>
            <a:chOff x="10086111" y="1691118"/>
            <a:chExt cx="1371600" cy="1415579"/>
          </a:xfrm>
        </p:grpSpPr>
        <p:sp>
          <p:nvSpPr>
            <p:cNvPr id="3" name="Rectangle: Folded Corner 2">
              <a:extLst>
                <a:ext uri="{FF2B5EF4-FFF2-40B4-BE49-F238E27FC236}">
                  <a16:creationId xmlns:a16="http://schemas.microsoft.com/office/drawing/2014/main" id="{52B87D6F-F81E-F721-E48A-C0C993C68DC9}"/>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Folded Corner 3">
              <a:extLst>
                <a:ext uri="{FF2B5EF4-FFF2-40B4-BE49-F238E27FC236}">
                  <a16:creationId xmlns:a16="http://schemas.microsoft.com/office/drawing/2014/main" id="{0B0B6C12-6A60-8CC4-6DCB-7DAD468CD777}"/>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65C2B313-829A-7989-0ECF-966688328F2E}"/>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Rounded Corners 6">
            <a:extLst>
              <a:ext uri="{FF2B5EF4-FFF2-40B4-BE49-F238E27FC236}">
                <a16:creationId xmlns:a16="http://schemas.microsoft.com/office/drawing/2014/main" id="{EBA49EF3-0FC2-AC5A-C7E0-7A590ACA72EC}"/>
              </a:ext>
            </a:extLst>
          </p:cNvPr>
          <p:cNvSpPr/>
          <p:nvPr/>
        </p:nvSpPr>
        <p:spPr>
          <a:xfrm>
            <a:off x="9555123" y="6054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8" name="Rectangle: Rounded Corners 7">
            <a:extLst>
              <a:ext uri="{FF2B5EF4-FFF2-40B4-BE49-F238E27FC236}">
                <a16:creationId xmlns:a16="http://schemas.microsoft.com/office/drawing/2014/main" id="{4068E44D-0465-6803-5CF4-A4801C7934D6}"/>
              </a:ext>
            </a:extLst>
          </p:cNvPr>
          <p:cNvSpPr/>
          <p:nvPr/>
        </p:nvSpPr>
        <p:spPr>
          <a:xfrm>
            <a:off x="9339223" y="43411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DD658DE2-0567-3623-5794-0F52DCBF56F5}"/>
              </a:ext>
            </a:extLst>
          </p:cNvPr>
          <p:cNvSpPr/>
          <p:nvPr/>
        </p:nvSpPr>
        <p:spPr>
          <a:xfrm>
            <a:off x="660503" y="360030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Working Directory</a:t>
            </a:r>
          </a:p>
        </p:txBody>
      </p:sp>
      <p:sp>
        <p:nvSpPr>
          <p:cNvPr id="13" name="Rectangle: Rounded Corners 12">
            <a:extLst>
              <a:ext uri="{FF2B5EF4-FFF2-40B4-BE49-F238E27FC236}">
                <a16:creationId xmlns:a16="http://schemas.microsoft.com/office/drawing/2014/main" id="{5506521E-6265-978E-39E5-5B6984134B79}"/>
              </a:ext>
            </a:extLst>
          </p:cNvPr>
          <p:cNvSpPr/>
          <p:nvPr/>
        </p:nvSpPr>
        <p:spPr>
          <a:xfrm>
            <a:off x="444603" y="342900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272C845-2438-C671-832E-ACF6FE12E038}"/>
              </a:ext>
            </a:extLst>
          </p:cNvPr>
          <p:cNvGrpSpPr/>
          <p:nvPr/>
        </p:nvGrpSpPr>
        <p:grpSpPr>
          <a:xfrm>
            <a:off x="1015369" y="4686008"/>
            <a:ext cx="1371600" cy="1403062"/>
            <a:chOff x="1015369" y="4686008"/>
            <a:chExt cx="1371600" cy="1403062"/>
          </a:xfrm>
        </p:grpSpPr>
        <p:sp>
          <p:nvSpPr>
            <p:cNvPr id="14" name="Rectangle: Folded Corner 13">
              <a:extLst>
                <a:ext uri="{FF2B5EF4-FFF2-40B4-BE49-F238E27FC236}">
                  <a16:creationId xmlns:a16="http://schemas.microsoft.com/office/drawing/2014/main" id="{4796872A-A69E-E460-4DC7-6BA4C1C5134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12E7E3B7-2456-58CA-AF85-6BB0A544D298}"/>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Folded Corner 15">
              <a:extLst>
                <a:ext uri="{FF2B5EF4-FFF2-40B4-BE49-F238E27FC236}">
                  <a16:creationId xmlns:a16="http://schemas.microsoft.com/office/drawing/2014/main" id="{70E01A3D-4791-F4C8-46B0-A52F18494961}"/>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Rectangle: Rounded Corners 16">
            <a:extLst>
              <a:ext uri="{FF2B5EF4-FFF2-40B4-BE49-F238E27FC236}">
                <a16:creationId xmlns:a16="http://schemas.microsoft.com/office/drawing/2014/main" id="{B66366C0-145C-6EEF-F864-29E919E10CE0}"/>
              </a:ext>
            </a:extLst>
          </p:cNvPr>
          <p:cNvSpPr/>
          <p:nvPr/>
        </p:nvSpPr>
        <p:spPr>
          <a:xfrm>
            <a:off x="3102788" y="3429000"/>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A07B4EB6-39D2-BE9D-1BC8-EDF4CF8E308F}"/>
              </a:ext>
            </a:extLst>
          </p:cNvPr>
          <p:cNvSpPr/>
          <p:nvPr/>
        </p:nvSpPr>
        <p:spPr>
          <a:xfrm>
            <a:off x="3318687" y="360030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grpSp>
        <p:nvGrpSpPr>
          <p:cNvPr id="20" name="Group 19">
            <a:extLst>
              <a:ext uri="{FF2B5EF4-FFF2-40B4-BE49-F238E27FC236}">
                <a16:creationId xmlns:a16="http://schemas.microsoft.com/office/drawing/2014/main" id="{2BF5B260-EF4F-F359-6141-9D8A6CC39185}"/>
              </a:ext>
            </a:extLst>
          </p:cNvPr>
          <p:cNvGrpSpPr/>
          <p:nvPr/>
        </p:nvGrpSpPr>
        <p:grpSpPr>
          <a:xfrm>
            <a:off x="1017364" y="4686008"/>
            <a:ext cx="1371600" cy="1403062"/>
            <a:chOff x="1015369" y="4686008"/>
            <a:chExt cx="1371600" cy="1403062"/>
          </a:xfrm>
        </p:grpSpPr>
        <p:sp>
          <p:nvSpPr>
            <p:cNvPr id="21" name="Rectangle: Folded Corner 20">
              <a:extLst>
                <a:ext uri="{FF2B5EF4-FFF2-40B4-BE49-F238E27FC236}">
                  <a16:creationId xmlns:a16="http://schemas.microsoft.com/office/drawing/2014/main" id="{9901E791-A59B-DB52-FACF-323F48F319E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Folded Corner 21">
              <a:extLst>
                <a:ext uri="{FF2B5EF4-FFF2-40B4-BE49-F238E27FC236}">
                  <a16:creationId xmlns:a16="http://schemas.microsoft.com/office/drawing/2014/main" id="{AA4B683F-8FA0-27F5-2051-88DEE9307D21}"/>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Folded Corner 22">
              <a:extLst>
                <a:ext uri="{FF2B5EF4-FFF2-40B4-BE49-F238E27FC236}">
                  <a16:creationId xmlns:a16="http://schemas.microsoft.com/office/drawing/2014/main" id="{E9CC5BC6-7E92-60D7-46BA-E9C8D1B31E07}"/>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9" name="Group 28">
            <a:extLst>
              <a:ext uri="{FF2B5EF4-FFF2-40B4-BE49-F238E27FC236}">
                <a16:creationId xmlns:a16="http://schemas.microsoft.com/office/drawing/2014/main" id="{1099F3B7-5C93-1610-56FB-25E4DEC12AD6}"/>
              </a:ext>
            </a:extLst>
          </p:cNvPr>
          <p:cNvGrpSpPr/>
          <p:nvPr/>
        </p:nvGrpSpPr>
        <p:grpSpPr>
          <a:xfrm>
            <a:off x="3792101" y="4831481"/>
            <a:ext cx="637728" cy="623454"/>
            <a:chOff x="6610683" y="5008416"/>
            <a:chExt cx="637728" cy="623454"/>
          </a:xfrm>
        </p:grpSpPr>
        <p:sp>
          <p:nvSpPr>
            <p:cNvPr id="28" name="Rectangle: Rounded Corners 27">
              <a:extLst>
                <a:ext uri="{FF2B5EF4-FFF2-40B4-BE49-F238E27FC236}">
                  <a16:creationId xmlns:a16="http://schemas.microsoft.com/office/drawing/2014/main" id="{4056E406-32E7-BE7C-EE69-FCF5FEB15D56}"/>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E37C7A91-4338-72D1-5075-53D907D155CB}"/>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2BA0FE56-2EE8-26DD-933C-757E91401A30}"/>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EAE68EE1-E622-A45A-8E5B-C22741BBB217}"/>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F4A98146-8ED1-541E-A048-D40B24CDE82F}"/>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FAE442A1-B432-D8AE-5F60-4A993A3032F0}"/>
              </a:ext>
            </a:extLst>
          </p:cNvPr>
          <p:cNvGrpSpPr/>
          <p:nvPr/>
        </p:nvGrpSpPr>
        <p:grpSpPr>
          <a:xfrm>
            <a:off x="1012929" y="4686008"/>
            <a:ext cx="1371600" cy="1403062"/>
            <a:chOff x="1015369" y="4686008"/>
            <a:chExt cx="1371600" cy="1403062"/>
          </a:xfrm>
        </p:grpSpPr>
        <p:sp>
          <p:nvSpPr>
            <p:cNvPr id="31" name="Rectangle: Folded Corner 30">
              <a:extLst>
                <a:ext uri="{FF2B5EF4-FFF2-40B4-BE49-F238E27FC236}">
                  <a16:creationId xmlns:a16="http://schemas.microsoft.com/office/drawing/2014/main" id="{DCBD34B5-0C73-217E-EE27-38FA11B07AC7}"/>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58877CA2-CF42-C2AD-E56E-D6509B7AB7AB}"/>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Folded Corner 32">
              <a:extLst>
                <a:ext uri="{FF2B5EF4-FFF2-40B4-BE49-F238E27FC236}">
                  <a16:creationId xmlns:a16="http://schemas.microsoft.com/office/drawing/2014/main" id="{77A60125-5681-440C-FB3F-C5C3100963A8}"/>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BB327C7B-D7E7-31B3-E57C-E0D7EB38E369}"/>
              </a:ext>
            </a:extLst>
          </p:cNvPr>
          <p:cNvGrpSpPr/>
          <p:nvPr/>
        </p:nvGrpSpPr>
        <p:grpSpPr>
          <a:xfrm>
            <a:off x="4172370" y="5262163"/>
            <a:ext cx="637728" cy="623454"/>
            <a:chOff x="6610683" y="5008416"/>
            <a:chExt cx="637728" cy="623454"/>
          </a:xfrm>
        </p:grpSpPr>
        <p:sp>
          <p:nvSpPr>
            <p:cNvPr id="35" name="Rectangle: Rounded Corners 34">
              <a:extLst>
                <a:ext uri="{FF2B5EF4-FFF2-40B4-BE49-F238E27FC236}">
                  <a16:creationId xmlns:a16="http://schemas.microsoft.com/office/drawing/2014/main" id="{61228D1A-E44F-E9FF-864A-E65B5F47F2F6}"/>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DBB7725B-5535-E1B6-EB8C-5C28691D1A0B}"/>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70E38729-81EE-DA21-392D-1B006AAB48D4}"/>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6AFFE9A9-428B-2785-DC08-B33085BEAEC2}"/>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C2F95421-53D8-4E94-60F7-39D558A649BE}"/>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1E91190E-5095-D673-F5D1-7099592497C4}"/>
              </a:ext>
            </a:extLst>
          </p:cNvPr>
          <p:cNvCxnSpPr>
            <a:cxnSpLocks/>
          </p:cNvCxnSpPr>
          <p:nvPr/>
        </p:nvCxnSpPr>
        <p:spPr>
          <a:xfrm rot="5400000" flipH="1" flipV="1">
            <a:off x="2971432" y="1930611"/>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94042540-1E3E-856C-4904-08DD821AF1D4}"/>
              </a:ext>
            </a:extLst>
          </p:cNvPr>
          <p:cNvSpPr txBox="1"/>
          <p:nvPr/>
        </p:nvSpPr>
        <p:spPr>
          <a:xfrm>
            <a:off x="2196792" y="2224055"/>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grpSp>
        <p:nvGrpSpPr>
          <p:cNvPr id="45" name="Group 44">
            <a:extLst>
              <a:ext uri="{FF2B5EF4-FFF2-40B4-BE49-F238E27FC236}">
                <a16:creationId xmlns:a16="http://schemas.microsoft.com/office/drawing/2014/main" id="{691A70DE-1AFF-4DCC-A1AF-A45AE69259A2}"/>
              </a:ext>
            </a:extLst>
          </p:cNvPr>
          <p:cNvGrpSpPr/>
          <p:nvPr/>
        </p:nvGrpSpPr>
        <p:grpSpPr>
          <a:xfrm>
            <a:off x="6890583" y="1691118"/>
            <a:ext cx="637728" cy="623454"/>
            <a:chOff x="6610683" y="5008416"/>
            <a:chExt cx="637728" cy="623454"/>
          </a:xfrm>
        </p:grpSpPr>
        <p:sp>
          <p:nvSpPr>
            <p:cNvPr id="46" name="Rectangle: Rounded Corners 45">
              <a:extLst>
                <a:ext uri="{FF2B5EF4-FFF2-40B4-BE49-F238E27FC236}">
                  <a16:creationId xmlns:a16="http://schemas.microsoft.com/office/drawing/2014/main" id="{B44934D2-3E14-D7A5-D18E-092E09475698}"/>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7" name="Group 46">
              <a:extLst>
                <a:ext uri="{FF2B5EF4-FFF2-40B4-BE49-F238E27FC236}">
                  <a16:creationId xmlns:a16="http://schemas.microsoft.com/office/drawing/2014/main" id="{CAC792BC-AA5F-180E-3982-A89B90056D3E}"/>
                </a:ext>
              </a:extLst>
            </p:cNvPr>
            <p:cNvGrpSpPr/>
            <p:nvPr/>
          </p:nvGrpSpPr>
          <p:grpSpPr>
            <a:xfrm>
              <a:off x="6734668" y="5143208"/>
              <a:ext cx="400423" cy="384756"/>
              <a:chOff x="1015369" y="4686008"/>
              <a:chExt cx="1371600" cy="1403062"/>
            </a:xfrm>
          </p:grpSpPr>
          <p:sp>
            <p:nvSpPr>
              <p:cNvPr id="48" name="Rectangle: Folded Corner 47">
                <a:extLst>
                  <a:ext uri="{FF2B5EF4-FFF2-40B4-BE49-F238E27FC236}">
                    <a16:creationId xmlns:a16="http://schemas.microsoft.com/office/drawing/2014/main" id="{3D630C17-1175-0D12-CA82-2056DCADCD7D}"/>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Folded Corner 48">
                <a:extLst>
                  <a:ext uri="{FF2B5EF4-FFF2-40B4-BE49-F238E27FC236}">
                    <a16:creationId xmlns:a16="http://schemas.microsoft.com/office/drawing/2014/main" id="{FA9FAC21-83E1-47E2-111D-DFF21249CC58}"/>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Folded Corner 49">
                <a:extLst>
                  <a:ext uri="{FF2B5EF4-FFF2-40B4-BE49-F238E27FC236}">
                    <a16:creationId xmlns:a16="http://schemas.microsoft.com/office/drawing/2014/main" id="{A047185B-85E2-1F5A-FC72-B8C916BC6AB5}"/>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51" name="Connector: Elbow 50">
            <a:extLst>
              <a:ext uri="{FF2B5EF4-FFF2-40B4-BE49-F238E27FC236}">
                <a16:creationId xmlns:a16="http://schemas.microsoft.com/office/drawing/2014/main" id="{DFC0A89D-89BB-7F50-86EA-79368C2612CE}"/>
              </a:ext>
            </a:extLst>
          </p:cNvPr>
          <p:cNvCxnSpPr>
            <a:cxnSpLocks/>
          </p:cNvCxnSpPr>
          <p:nvPr/>
        </p:nvCxnSpPr>
        <p:spPr>
          <a:xfrm flipV="1">
            <a:off x="5904483" y="3853584"/>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7C20F40-80EC-AF3C-2728-55C718F77C04}"/>
              </a:ext>
            </a:extLst>
          </p:cNvPr>
          <p:cNvSpPr txBox="1"/>
          <p:nvPr/>
        </p:nvSpPr>
        <p:spPr>
          <a:xfrm>
            <a:off x="7189548" y="4912014"/>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4E7DB2BF-52A3-9614-6286-E2E1ACE471CF}"/>
              </a:ext>
            </a:extLst>
          </p:cNvPr>
          <p:cNvSpPr/>
          <p:nvPr/>
        </p:nvSpPr>
        <p:spPr>
          <a:xfrm>
            <a:off x="6657349" y="434110"/>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E9CD9339-0326-2AD7-C11A-EB6D9C6C4F8A}"/>
              </a:ext>
            </a:extLst>
          </p:cNvPr>
          <p:cNvSpPr/>
          <p:nvPr/>
        </p:nvSpPr>
        <p:spPr>
          <a:xfrm>
            <a:off x="6873248" y="632399"/>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grpSp>
        <p:nvGrpSpPr>
          <p:cNvPr id="57" name="Group 56">
            <a:extLst>
              <a:ext uri="{FF2B5EF4-FFF2-40B4-BE49-F238E27FC236}">
                <a16:creationId xmlns:a16="http://schemas.microsoft.com/office/drawing/2014/main" id="{2732A631-2EAA-712B-72E9-B8409B8AF147}"/>
              </a:ext>
            </a:extLst>
          </p:cNvPr>
          <p:cNvGrpSpPr/>
          <p:nvPr/>
        </p:nvGrpSpPr>
        <p:grpSpPr>
          <a:xfrm>
            <a:off x="7181878" y="2032991"/>
            <a:ext cx="637728" cy="623454"/>
            <a:chOff x="6610683" y="5008416"/>
            <a:chExt cx="637728" cy="623454"/>
          </a:xfrm>
        </p:grpSpPr>
        <p:sp>
          <p:nvSpPr>
            <p:cNvPr id="58" name="Rectangle: Rounded Corners 57">
              <a:extLst>
                <a:ext uri="{FF2B5EF4-FFF2-40B4-BE49-F238E27FC236}">
                  <a16:creationId xmlns:a16="http://schemas.microsoft.com/office/drawing/2014/main" id="{25C2A68A-DA7A-11FF-9491-5468C9918B4F}"/>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9" name="Group 58">
              <a:extLst>
                <a:ext uri="{FF2B5EF4-FFF2-40B4-BE49-F238E27FC236}">
                  <a16:creationId xmlns:a16="http://schemas.microsoft.com/office/drawing/2014/main" id="{EEA30AAD-0868-ACCC-AB29-B6A2B117D5E7}"/>
                </a:ext>
              </a:extLst>
            </p:cNvPr>
            <p:cNvGrpSpPr/>
            <p:nvPr/>
          </p:nvGrpSpPr>
          <p:grpSpPr>
            <a:xfrm>
              <a:off x="6734668" y="5143208"/>
              <a:ext cx="400423" cy="384756"/>
              <a:chOff x="1015369" y="4686008"/>
              <a:chExt cx="1371600" cy="1403062"/>
            </a:xfrm>
          </p:grpSpPr>
          <p:sp>
            <p:nvSpPr>
              <p:cNvPr id="60" name="Rectangle: Folded Corner 59">
                <a:extLst>
                  <a:ext uri="{FF2B5EF4-FFF2-40B4-BE49-F238E27FC236}">
                    <a16:creationId xmlns:a16="http://schemas.microsoft.com/office/drawing/2014/main" id="{F8CA0A59-927D-1234-93B3-108F0A4F2E70}"/>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Folded Corner 60">
                <a:extLst>
                  <a:ext uri="{FF2B5EF4-FFF2-40B4-BE49-F238E27FC236}">
                    <a16:creationId xmlns:a16="http://schemas.microsoft.com/office/drawing/2014/main" id="{F3F10A9C-D099-955C-EFB9-B713752596B0}"/>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Folded Corner 61">
                <a:extLst>
                  <a:ext uri="{FF2B5EF4-FFF2-40B4-BE49-F238E27FC236}">
                    <a16:creationId xmlns:a16="http://schemas.microsoft.com/office/drawing/2014/main" id="{8EBEA52F-543B-1675-7009-91B8BBA7E88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65" name="Group 64">
            <a:extLst>
              <a:ext uri="{FF2B5EF4-FFF2-40B4-BE49-F238E27FC236}">
                <a16:creationId xmlns:a16="http://schemas.microsoft.com/office/drawing/2014/main" id="{B312D6A9-9748-3468-7435-FF64D3299168}"/>
              </a:ext>
            </a:extLst>
          </p:cNvPr>
          <p:cNvGrpSpPr/>
          <p:nvPr/>
        </p:nvGrpSpPr>
        <p:grpSpPr>
          <a:xfrm>
            <a:off x="9853345" y="1659999"/>
            <a:ext cx="1486568" cy="1497444"/>
            <a:chOff x="1015369" y="4686008"/>
            <a:chExt cx="1371600" cy="1403062"/>
          </a:xfrm>
        </p:grpSpPr>
        <p:sp>
          <p:nvSpPr>
            <p:cNvPr id="66" name="Rectangle: Folded Corner 65">
              <a:extLst>
                <a:ext uri="{FF2B5EF4-FFF2-40B4-BE49-F238E27FC236}">
                  <a16:creationId xmlns:a16="http://schemas.microsoft.com/office/drawing/2014/main" id="{BC7931B1-CA28-7DBA-B96C-DA437C5758ED}"/>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Folded Corner 66">
              <a:extLst>
                <a:ext uri="{FF2B5EF4-FFF2-40B4-BE49-F238E27FC236}">
                  <a16:creationId xmlns:a16="http://schemas.microsoft.com/office/drawing/2014/main" id="{0C418E93-CD6E-E20B-9EEF-5004C19D768C}"/>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Folded Corner 67">
              <a:extLst>
                <a:ext uri="{FF2B5EF4-FFF2-40B4-BE49-F238E27FC236}">
                  <a16:creationId xmlns:a16="http://schemas.microsoft.com/office/drawing/2014/main" id="{146D0297-C7F4-4327-E2FE-0258173A6EC3}"/>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92EDA02D-4A21-9B06-0605-FB283079EFA1}"/>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Changes that are made locally have to be </a:t>
            </a:r>
            <a:r>
              <a:rPr lang="en-GB" sz="1200" b="1" dirty="0">
                <a:solidFill>
                  <a:schemeClr val="tx2">
                    <a:lumMod val="50000"/>
                    <a:lumOff val="50000"/>
                  </a:schemeClr>
                </a:solidFill>
              </a:rPr>
              <a:t>committed</a:t>
            </a:r>
            <a:r>
              <a:rPr lang="en-GB" sz="1200" dirty="0">
                <a:solidFill>
                  <a:schemeClr val="bg1"/>
                </a:solidFill>
              </a:rPr>
              <a:t>. </a:t>
            </a:r>
            <a:r>
              <a:rPr lang="en-GB" sz="1200" b="1" dirty="0">
                <a:solidFill>
                  <a:schemeClr val="tx2">
                    <a:lumMod val="50000"/>
                    <a:lumOff val="50000"/>
                  </a:schemeClr>
                </a:solidFill>
              </a:rPr>
              <a:t>Commits </a:t>
            </a:r>
            <a:r>
              <a:rPr lang="en-GB" sz="1200" dirty="0">
                <a:solidFill>
                  <a:schemeClr val="bg1"/>
                </a:solidFill>
              </a:rPr>
              <a:t>are supposed to represent some kind of “finished step” in your work. A </a:t>
            </a:r>
            <a:r>
              <a:rPr lang="en-GB" sz="1200" b="1" dirty="0">
                <a:solidFill>
                  <a:schemeClr val="tx2">
                    <a:lumMod val="50000"/>
                    <a:lumOff val="50000"/>
                  </a:schemeClr>
                </a:solidFill>
              </a:rPr>
              <a:t>commit </a:t>
            </a:r>
            <a:r>
              <a:rPr lang="en-GB" sz="1200" dirty="0">
                <a:solidFill>
                  <a:schemeClr val="bg1"/>
                </a:solidFill>
              </a:rPr>
              <a:t>therefore represents a snapshot in history of your file(s). You can make as few or as many </a:t>
            </a:r>
            <a:r>
              <a:rPr lang="en-GB" sz="1200" b="1" dirty="0">
                <a:solidFill>
                  <a:schemeClr val="tx2">
                    <a:lumMod val="50000"/>
                    <a:lumOff val="50000"/>
                  </a:schemeClr>
                </a:solidFill>
              </a:rPr>
              <a:t>commits </a:t>
            </a:r>
            <a:r>
              <a:rPr lang="en-GB" sz="1200" dirty="0">
                <a:solidFill>
                  <a:schemeClr val="bg1"/>
                </a:solidFill>
              </a:rPr>
              <a:t>as you need before you </a:t>
            </a:r>
            <a:r>
              <a:rPr lang="en-GB" sz="1200" b="1" dirty="0">
                <a:solidFill>
                  <a:schemeClr val="tx2">
                    <a:lumMod val="50000"/>
                    <a:lumOff val="50000"/>
                  </a:schemeClr>
                </a:solidFill>
              </a:rPr>
              <a:t>push </a:t>
            </a:r>
            <a:r>
              <a:rPr lang="en-GB" sz="1200" dirty="0">
                <a:solidFill>
                  <a:schemeClr val="bg1"/>
                </a:solidFill>
              </a:rPr>
              <a:t>those changes. </a:t>
            </a:r>
          </a:p>
        </p:txBody>
      </p:sp>
      <p:sp>
        <p:nvSpPr>
          <p:cNvPr id="6" name="TextBox 5">
            <a:extLst>
              <a:ext uri="{FF2B5EF4-FFF2-40B4-BE49-F238E27FC236}">
                <a16:creationId xmlns:a16="http://schemas.microsoft.com/office/drawing/2014/main" id="{80B06946-017F-FA65-A977-E28B26F22159}"/>
              </a:ext>
            </a:extLst>
          </p:cNvPr>
          <p:cNvSpPr txBox="1"/>
          <p:nvPr/>
        </p:nvSpPr>
        <p:spPr>
          <a:xfrm>
            <a:off x="3265714" y="166262"/>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t>
            </a:r>
            <a:r>
              <a:rPr lang="en-GB" sz="1200" b="1" dirty="0">
                <a:solidFill>
                  <a:schemeClr val="tx2">
                    <a:lumMod val="50000"/>
                    <a:lumOff val="50000"/>
                  </a:schemeClr>
                </a:solidFill>
              </a:rPr>
              <a:t>push</a:t>
            </a:r>
            <a:r>
              <a:rPr lang="en-GB" sz="1200" dirty="0">
                <a:solidFill>
                  <a:schemeClr val="bg1"/>
                </a:solidFill>
              </a:rPr>
              <a:t>, your </a:t>
            </a:r>
            <a:r>
              <a:rPr lang="en-GB" sz="1200" b="1" dirty="0">
                <a:solidFill>
                  <a:schemeClr val="tx2">
                    <a:lumMod val="50000"/>
                    <a:lumOff val="50000"/>
                  </a:schemeClr>
                </a:solidFill>
              </a:rPr>
              <a:t>commit </a:t>
            </a:r>
            <a:r>
              <a:rPr lang="en-GB" sz="1200" dirty="0">
                <a:solidFill>
                  <a:schemeClr val="bg1"/>
                </a:solidFill>
              </a:rPr>
              <a:t>history is also </a:t>
            </a:r>
            <a:r>
              <a:rPr lang="en-GB" sz="1200" b="1" dirty="0">
                <a:solidFill>
                  <a:schemeClr val="tx2">
                    <a:lumMod val="50000"/>
                    <a:lumOff val="50000"/>
                  </a:schemeClr>
                </a:solidFill>
              </a:rPr>
              <a:t>pushed</a:t>
            </a:r>
            <a:r>
              <a:rPr lang="en-GB" sz="1200" dirty="0">
                <a:solidFill>
                  <a:schemeClr val="bg1"/>
                </a:solidFill>
              </a:rPr>
              <a:t>, so in the </a:t>
            </a:r>
            <a:r>
              <a:rPr lang="en-GB" sz="1200" b="1" dirty="0">
                <a:solidFill>
                  <a:schemeClr val="tx2">
                    <a:lumMod val="50000"/>
                    <a:lumOff val="50000"/>
                  </a:schemeClr>
                </a:solidFill>
              </a:rPr>
              <a:t>remote </a:t>
            </a:r>
            <a:r>
              <a:rPr lang="en-GB" sz="1200" dirty="0">
                <a:solidFill>
                  <a:schemeClr val="bg1"/>
                </a:solidFill>
              </a:rPr>
              <a:t>repository you have made available your latest changes as well as a record of all the other </a:t>
            </a:r>
            <a:r>
              <a:rPr lang="en-GB" sz="1200" b="1" dirty="0">
                <a:solidFill>
                  <a:schemeClr val="tx2">
                    <a:lumMod val="50000"/>
                    <a:lumOff val="50000"/>
                  </a:schemeClr>
                </a:solidFill>
              </a:rPr>
              <a:t>commits </a:t>
            </a:r>
            <a:r>
              <a:rPr lang="en-GB" sz="1200" dirty="0">
                <a:solidFill>
                  <a:schemeClr val="bg1"/>
                </a:solidFill>
              </a:rPr>
              <a:t>you made. </a:t>
            </a:r>
          </a:p>
        </p:txBody>
      </p:sp>
    </p:spTree>
    <p:extLst>
      <p:ext uri="{BB962C8B-B14F-4D97-AF65-F5344CB8AC3E}">
        <p14:creationId xmlns:p14="http://schemas.microsoft.com/office/powerpoint/2010/main" val="354519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4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4" grpId="2"/>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3C04EE3-5DE6-A26F-0433-669F314E7826}"/>
              </a:ext>
            </a:extLst>
          </p:cNvPr>
          <p:cNvSpPr/>
          <p:nvPr/>
        </p:nvSpPr>
        <p:spPr>
          <a:xfrm>
            <a:off x="10175357" y="5699052"/>
            <a:ext cx="1733107" cy="8718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Latest</a:t>
            </a:r>
            <a:br>
              <a:rPr lang="en-GB" dirty="0"/>
            </a:br>
            <a:r>
              <a:rPr lang="en-GB" b="1" dirty="0">
                <a:solidFill>
                  <a:schemeClr val="tx2">
                    <a:lumMod val="50000"/>
                    <a:lumOff val="50000"/>
                  </a:schemeClr>
                </a:solidFill>
              </a:rPr>
              <a:t>commit</a:t>
            </a:r>
            <a:br>
              <a:rPr lang="en-GB" b="1" dirty="0">
                <a:solidFill>
                  <a:schemeClr val="tx2">
                    <a:lumMod val="50000"/>
                    <a:lumOff val="50000"/>
                  </a:schemeClr>
                </a:solidFill>
              </a:rPr>
            </a:br>
            <a:r>
              <a:rPr lang="en-GB" dirty="0"/>
              <a:t>history</a:t>
            </a:r>
          </a:p>
        </p:txBody>
      </p:sp>
      <p:sp>
        <p:nvSpPr>
          <p:cNvPr id="3" name="Rectangle: Rounded Corners 2">
            <a:extLst>
              <a:ext uri="{FF2B5EF4-FFF2-40B4-BE49-F238E27FC236}">
                <a16:creationId xmlns:a16="http://schemas.microsoft.com/office/drawing/2014/main" id="{BBCE2B49-5F1B-8610-EF69-3722D5BA84F0}"/>
              </a:ext>
            </a:extLst>
          </p:cNvPr>
          <p:cNvSpPr/>
          <p:nvPr/>
        </p:nvSpPr>
        <p:spPr>
          <a:xfrm>
            <a:off x="294169" y="5699052"/>
            <a:ext cx="1733107" cy="8718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Oldest</a:t>
            </a:r>
            <a:br>
              <a:rPr lang="en-GB" dirty="0"/>
            </a:br>
            <a:r>
              <a:rPr lang="en-GB" b="1" dirty="0">
                <a:solidFill>
                  <a:schemeClr val="tx2">
                    <a:lumMod val="50000"/>
                    <a:lumOff val="50000"/>
                  </a:schemeClr>
                </a:solidFill>
              </a:rPr>
              <a:t>commit</a:t>
            </a:r>
            <a:br>
              <a:rPr lang="en-GB" dirty="0"/>
            </a:br>
            <a:r>
              <a:rPr lang="en-GB" dirty="0"/>
              <a:t>history</a:t>
            </a:r>
          </a:p>
        </p:txBody>
      </p:sp>
      <p:cxnSp>
        <p:nvCxnSpPr>
          <p:cNvPr id="5" name="Straight Arrow Connector 4">
            <a:extLst>
              <a:ext uri="{FF2B5EF4-FFF2-40B4-BE49-F238E27FC236}">
                <a16:creationId xmlns:a16="http://schemas.microsoft.com/office/drawing/2014/main" id="{0788CAD6-9B31-D574-E2DD-7EE72B58E5C0}"/>
              </a:ext>
            </a:extLst>
          </p:cNvPr>
          <p:cNvCxnSpPr>
            <a:cxnSpLocks/>
          </p:cNvCxnSpPr>
          <p:nvPr/>
        </p:nvCxnSpPr>
        <p:spPr>
          <a:xfrm flipH="1">
            <a:off x="2548271" y="6134987"/>
            <a:ext cx="7084827" cy="0"/>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CCFD1830-A0F8-706B-5F64-62385E813930}"/>
              </a:ext>
            </a:extLst>
          </p:cNvPr>
          <p:cNvSpPr/>
          <p:nvPr/>
        </p:nvSpPr>
        <p:spPr>
          <a:xfrm>
            <a:off x="1962964" y="3128373"/>
            <a:ext cx="914400" cy="914400"/>
          </a:xfrm>
          <a:prstGeom prst="ellipse">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8" name="Oval 7">
            <a:extLst>
              <a:ext uri="{FF2B5EF4-FFF2-40B4-BE49-F238E27FC236}">
                <a16:creationId xmlns:a16="http://schemas.microsoft.com/office/drawing/2014/main" id="{C27793DB-36E8-C6A7-7407-9B8DD0A1D97D}"/>
              </a:ext>
            </a:extLst>
          </p:cNvPr>
          <p:cNvSpPr/>
          <p:nvPr/>
        </p:nvSpPr>
        <p:spPr>
          <a:xfrm>
            <a:off x="3686989" y="3128373"/>
            <a:ext cx="914400" cy="914400"/>
          </a:xfrm>
          <a:prstGeom prst="ellipse">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9" name="Oval 8">
            <a:extLst>
              <a:ext uri="{FF2B5EF4-FFF2-40B4-BE49-F238E27FC236}">
                <a16:creationId xmlns:a16="http://schemas.microsoft.com/office/drawing/2014/main" id="{A93AC9CA-F3B6-ADC6-8D32-EC18A916C381}"/>
              </a:ext>
            </a:extLst>
          </p:cNvPr>
          <p:cNvSpPr/>
          <p:nvPr/>
        </p:nvSpPr>
        <p:spPr>
          <a:xfrm>
            <a:off x="5411014" y="3128373"/>
            <a:ext cx="914400" cy="914400"/>
          </a:xfrm>
          <a:prstGeom prst="ellipse">
            <a:avLst/>
          </a:prstGeom>
          <a:solidFill>
            <a:schemeClr val="accent3">
              <a:lumMod val="75000"/>
              <a:alpha val="3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10" name="Oval 9">
            <a:extLst>
              <a:ext uri="{FF2B5EF4-FFF2-40B4-BE49-F238E27FC236}">
                <a16:creationId xmlns:a16="http://schemas.microsoft.com/office/drawing/2014/main" id="{C20D100A-042B-1642-FB99-B212AF27572C}"/>
              </a:ext>
            </a:extLst>
          </p:cNvPr>
          <p:cNvSpPr/>
          <p:nvPr/>
        </p:nvSpPr>
        <p:spPr>
          <a:xfrm>
            <a:off x="7135039" y="3128373"/>
            <a:ext cx="914400" cy="914400"/>
          </a:xfrm>
          <a:prstGeom prst="ellipse">
            <a:avLst/>
          </a:prstGeom>
          <a:solidFill>
            <a:schemeClr val="accent6">
              <a:lumMod val="75000"/>
              <a:alpha val="3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11" name="Oval 10">
            <a:extLst>
              <a:ext uri="{FF2B5EF4-FFF2-40B4-BE49-F238E27FC236}">
                <a16:creationId xmlns:a16="http://schemas.microsoft.com/office/drawing/2014/main" id="{C40E9475-EB32-CD23-BE1F-B62CB8625CE0}"/>
              </a:ext>
            </a:extLst>
          </p:cNvPr>
          <p:cNvSpPr/>
          <p:nvPr/>
        </p:nvSpPr>
        <p:spPr>
          <a:xfrm>
            <a:off x="8859064" y="3128373"/>
            <a:ext cx="914400" cy="914400"/>
          </a:xfrm>
          <a:prstGeom prst="ellipse">
            <a:avLst/>
          </a:prstGeom>
          <a:solidFill>
            <a:schemeClr val="accent5">
              <a:lumMod val="75000"/>
              <a:alpha val="3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a:t>
            </a:r>
          </a:p>
        </p:txBody>
      </p:sp>
      <p:cxnSp>
        <p:nvCxnSpPr>
          <p:cNvPr id="13" name="Straight Connector 12">
            <a:extLst>
              <a:ext uri="{FF2B5EF4-FFF2-40B4-BE49-F238E27FC236}">
                <a16:creationId xmlns:a16="http://schemas.microsoft.com/office/drawing/2014/main" id="{B5267021-9EDA-F222-DFB3-FB530D41A0B5}"/>
              </a:ext>
            </a:extLst>
          </p:cNvPr>
          <p:cNvCxnSpPr>
            <a:stCxn id="7" idx="6"/>
            <a:endCxn id="8" idx="2"/>
          </p:cNvCxnSpPr>
          <p:nvPr/>
        </p:nvCxnSpPr>
        <p:spPr>
          <a:xfrm>
            <a:off x="2877364"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B2D2170-F0EC-65D3-1122-8044B8A9889C}"/>
              </a:ext>
            </a:extLst>
          </p:cNvPr>
          <p:cNvCxnSpPr/>
          <p:nvPr/>
        </p:nvCxnSpPr>
        <p:spPr>
          <a:xfrm>
            <a:off x="4601389"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E48BA15-11FC-BC4D-B549-B924FC88CC47}"/>
              </a:ext>
            </a:extLst>
          </p:cNvPr>
          <p:cNvCxnSpPr/>
          <p:nvPr/>
        </p:nvCxnSpPr>
        <p:spPr>
          <a:xfrm>
            <a:off x="6325414"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3C12D13-A33B-EA96-88B5-D51F0AA2EB89}"/>
              </a:ext>
            </a:extLst>
          </p:cNvPr>
          <p:cNvCxnSpPr/>
          <p:nvPr/>
        </p:nvCxnSpPr>
        <p:spPr>
          <a:xfrm>
            <a:off x="8049439" y="358882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ECFA329A-5DE6-6306-C9A5-7B0EB351D1C4}"/>
              </a:ext>
            </a:extLst>
          </p:cNvPr>
          <p:cNvSpPr/>
          <p:nvPr/>
        </p:nvSpPr>
        <p:spPr>
          <a:xfrm>
            <a:off x="1438644" y="1728675"/>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cxnSp>
        <p:nvCxnSpPr>
          <p:cNvPr id="19" name="Straight Arrow Connector 18">
            <a:extLst>
              <a:ext uri="{FF2B5EF4-FFF2-40B4-BE49-F238E27FC236}">
                <a16:creationId xmlns:a16="http://schemas.microsoft.com/office/drawing/2014/main" id="{DCDECD7C-5FEC-1BFD-29BD-C318BD86B28E}"/>
              </a:ext>
            </a:extLst>
          </p:cNvPr>
          <p:cNvCxnSpPr>
            <a:cxnSpLocks/>
          </p:cNvCxnSpPr>
          <p:nvPr/>
        </p:nvCxnSpPr>
        <p:spPr>
          <a:xfrm>
            <a:off x="2420163" y="4042773"/>
            <a:ext cx="0" cy="491894"/>
          </a:xfrm>
          <a:prstGeom prst="straightConnector1">
            <a:avLst/>
          </a:prstGeom>
          <a:ln w="63500">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ADE96AD-9DA7-7446-BF16-250388A00D99}"/>
              </a:ext>
            </a:extLst>
          </p:cNvPr>
          <p:cNvSpPr txBox="1"/>
          <p:nvPr/>
        </p:nvSpPr>
        <p:spPr>
          <a:xfrm>
            <a:off x="155515" y="165953"/>
            <a:ext cx="3110199" cy="646331"/>
          </a:xfrm>
          <a:prstGeom prst="rect">
            <a:avLst/>
          </a:prstGeom>
          <a:noFill/>
          <a:ln>
            <a:solidFill>
              <a:schemeClr val="bg1"/>
            </a:solidFill>
          </a:ln>
        </p:spPr>
        <p:txBody>
          <a:bodyPr wrap="square" rtlCol="0">
            <a:spAutoFit/>
          </a:bodyPr>
          <a:lstStyle/>
          <a:p>
            <a:r>
              <a:rPr lang="en-GB" sz="1200" b="1" dirty="0">
                <a:solidFill>
                  <a:schemeClr val="tx2">
                    <a:lumMod val="50000"/>
                    <a:lumOff val="50000"/>
                  </a:schemeClr>
                </a:solidFill>
              </a:rPr>
              <a:t>Commits</a:t>
            </a:r>
            <a:r>
              <a:rPr lang="en-GB" sz="1200" dirty="0">
                <a:solidFill>
                  <a:schemeClr val="bg1"/>
                </a:solidFill>
              </a:rPr>
              <a:t> you make are </a:t>
            </a:r>
            <a:r>
              <a:rPr lang="en-GB" sz="1200" b="1" dirty="0">
                <a:solidFill>
                  <a:schemeClr val="tx2">
                    <a:lumMod val="50000"/>
                    <a:lumOff val="50000"/>
                  </a:schemeClr>
                </a:solidFill>
              </a:rPr>
              <a:t>local</a:t>
            </a:r>
            <a:r>
              <a:rPr lang="en-GB" sz="1200" dirty="0">
                <a:solidFill>
                  <a:schemeClr val="bg1"/>
                </a:solidFill>
              </a:rPr>
              <a:t>. They won’t be available on the </a:t>
            </a:r>
            <a:r>
              <a:rPr lang="en-GB" sz="1200" b="1" dirty="0">
                <a:solidFill>
                  <a:schemeClr val="tx2">
                    <a:lumMod val="50000"/>
                    <a:lumOff val="50000"/>
                  </a:schemeClr>
                </a:solidFill>
              </a:rPr>
              <a:t>remote</a:t>
            </a:r>
            <a:r>
              <a:rPr lang="en-GB" sz="1200" b="1" dirty="0">
                <a:solidFill>
                  <a:schemeClr val="bg1"/>
                </a:solidFill>
              </a:rPr>
              <a:t> </a:t>
            </a:r>
            <a:r>
              <a:rPr lang="en-GB" sz="1200" dirty="0">
                <a:solidFill>
                  <a:schemeClr val="bg1"/>
                </a:solidFill>
              </a:rPr>
              <a:t>repository unless you </a:t>
            </a:r>
            <a:r>
              <a:rPr lang="en-GB" sz="1200" b="1" dirty="0">
                <a:solidFill>
                  <a:schemeClr val="tx2">
                    <a:lumMod val="50000"/>
                    <a:lumOff val="50000"/>
                  </a:schemeClr>
                </a:solidFill>
              </a:rPr>
              <a:t>push </a:t>
            </a:r>
            <a:r>
              <a:rPr lang="en-GB" sz="1200" dirty="0">
                <a:solidFill>
                  <a:schemeClr val="bg1"/>
                </a:solidFill>
              </a:rPr>
              <a:t>them.</a:t>
            </a:r>
          </a:p>
        </p:txBody>
      </p:sp>
      <p:sp>
        <p:nvSpPr>
          <p:cNvPr id="20" name="TextBox 19">
            <a:extLst>
              <a:ext uri="{FF2B5EF4-FFF2-40B4-BE49-F238E27FC236}">
                <a16:creationId xmlns:a16="http://schemas.microsoft.com/office/drawing/2014/main" id="{B8EE67F9-9B75-179B-7A27-75E8553AA391}"/>
              </a:ext>
            </a:extLst>
          </p:cNvPr>
          <p:cNvSpPr txBox="1"/>
          <p:nvPr/>
        </p:nvSpPr>
        <p:spPr>
          <a:xfrm>
            <a:off x="8895343" y="167964"/>
            <a:ext cx="3110199" cy="1200329"/>
          </a:xfrm>
          <a:prstGeom prst="rect">
            <a:avLst/>
          </a:prstGeom>
          <a:noFill/>
          <a:ln>
            <a:solidFill>
              <a:schemeClr val="bg1"/>
            </a:solidFill>
          </a:ln>
        </p:spPr>
        <p:txBody>
          <a:bodyPr wrap="square" rtlCol="0">
            <a:spAutoFit/>
          </a:bodyPr>
          <a:lstStyle/>
          <a:p>
            <a:r>
              <a:rPr lang="en-GB" sz="1200" dirty="0">
                <a:solidFill>
                  <a:schemeClr val="bg1"/>
                </a:solidFill>
              </a:rPr>
              <a:t>You do not have to </a:t>
            </a:r>
            <a:r>
              <a:rPr lang="en-GB" sz="1200" b="1" dirty="0">
                <a:solidFill>
                  <a:schemeClr val="tx2">
                    <a:lumMod val="50000"/>
                    <a:lumOff val="50000"/>
                  </a:schemeClr>
                </a:solidFill>
              </a:rPr>
              <a:t>push</a:t>
            </a:r>
            <a:r>
              <a:rPr lang="en-GB" sz="1200" dirty="0">
                <a:solidFill>
                  <a:schemeClr val="bg1"/>
                </a:solidFill>
              </a:rPr>
              <a:t> </a:t>
            </a:r>
            <a:r>
              <a:rPr lang="en-GB" sz="1200" b="1" dirty="0">
                <a:solidFill>
                  <a:schemeClr val="tx2">
                    <a:lumMod val="50000"/>
                    <a:lumOff val="50000"/>
                  </a:schemeClr>
                </a:solidFill>
              </a:rPr>
              <a:t>commits</a:t>
            </a:r>
            <a:r>
              <a:rPr lang="en-GB" sz="1200" dirty="0">
                <a:solidFill>
                  <a:schemeClr val="bg1"/>
                </a:solidFill>
              </a:rPr>
              <a:t> until you are ready and tested. That might take several days and several computer restarts. That’s okay. GitHub Desktop will store your </a:t>
            </a:r>
            <a:r>
              <a:rPr lang="en-GB" sz="1200" b="1" dirty="0">
                <a:solidFill>
                  <a:schemeClr val="tx2">
                    <a:lumMod val="50000"/>
                    <a:lumOff val="50000"/>
                  </a:schemeClr>
                </a:solidFill>
              </a:rPr>
              <a:t>commit </a:t>
            </a:r>
            <a:r>
              <a:rPr lang="en-GB" sz="1200" dirty="0">
                <a:solidFill>
                  <a:schemeClr val="bg1"/>
                </a:solidFill>
              </a:rPr>
              <a:t>history locally for as long as it takes until you’re ready to </a:t>
            </a:r>
            <a:r>
              <a:rPr lang="en-GB" sz="1200" b="1" dirty="0">
                <a:solidFill>
                  <a:schemeClr val="tx2">
                    <a:lumMod val="50000"/>
                    <a:lumOff val="50000"/>
                  </a:schemeClr>
                </a:solidFill>
              </a:rPr>
              <a:t>push </a:t>
            </a:r>
            <a:r>
              <a:rPr lang="en-GB" sz="1200" dirty="0">
                <a:solidFill>
                  <a:schemeClr val="bg1"/>
                </a:solidFill>
              </a:rPr>
              <a:t>your changes.</a:t>
            </a:r>
          </a:p>
        </p:txBody>
      </p:sp>
      <p:cxnSp>
        <p:nvCxnSpPr>
          <p:cNvPr id="21" name="Straight Arrow Connector 20">
            <a:extLst>
              <a:ext uri="{FF2B5EF4-FFF2-40B4-BE49-F238E27FC236}">
                <a16:creationId xmlns:a16="http://schemas.microsoft.com/office/drawing/2014/main" id="{A7795DAD-A50B-1860-C941-F4A1A8AB879A}"/>
              </a:ext>
            </a:extLst>
          </p:cNvPr>
          <p:cNvCxnSpPr>
            <a:cxnSpLocks/>
            <a:stCxn id="17" idx="2"/>
            <a:endCxn id="7" idx="0"/>
          </p:cNvCxnSpPr>
          <p:nvPr/>
        </p:nvCxnSpPr>
        <p:spPr>
          <a:xfrm flipH="1">
            <a:off x="2420164" y="2643075"/>
            <a:ext cx="6668" cy="485298"/>
          </a:xfrm>
          <a:prstGeom prst="straightConnector1">
            <a:avLst/>
          </a:prstGeom>
          <a:ln w="63500">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Rounded Corners 23">
            <a:extLst>
              <a:ext uri="{FF2B5EF4-FFF2-40B4-BE49-F238E27FC236}">
                <a16:creationId xmlns:a16="http://schemas.microsoft.com/office/drawing/2014/main" id="{C1FE615F-C60A-C1CE-9B07-8819849C0D66}"/>
              </a:ext>
            </a:extLst>
          </p:cNvPr>
          <p:cNvSpPr/>
          <p:nvPr/>
        </p:nvSpPr>
        <p:spPr>
          <a:xfrm>
            <a:off x="3166347" y="4531477"/>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5" name="Straight Arrow Connector 24">
            <a:extLst>
              <a:ext uri="{FF2B5EF4-FFF2-40B4-BE49-F238E27FC236}">
                <a16:creationId xmlns:a16="http://schemas.microsoft.com/office/drawing/2014/main" id="{0F3611AF-74D4-DE92-9EAE-BE678EFF1162}"/>
              </a:ext>
            </a:extLst>
          </p:cNvPr>
          <p:cNvCxnSpPr>
            <a:cxnSpLocks/>
          </p:cNvCxnSpPr>
          <p:nvPr/>
        </p:nvCxnSpPr>
        <p:spPr>
          <a:xfrm>
            <a:off x="4147866" y="4039583"/>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8E9C4E70-00B1-5DA0-4974-CCFC33B6EE2E}"/>
              </a:ext>
            </a:extLst>
          </p:cNvPr>
          <p:cNvSpPr/>
          <p:nvPr/>
        </p:nvSpPr>
        <p:spPr>
          <a:xfrm>
            <a:off x="4900717" y="4536724"/>
            <a:ext cx="1976375" cy="914400"/>
          </a:xfrm>
          <a:prstGeom prst="roundRect">
            <a:avLst/>
          </a:prstGeom>
          <a:solidFill>
            <a:schemeClr val="accent3">
              <a:lumMod val="75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7" name="Straight Arrow Connector 26">
            <a:extLst>
              <a:ext uri="{FF2B5EF4-FFF2-40B4-BE49-F238E27FC236}">
                <a16:creationId xmlns:a16="http://schemas.microsoft.com/office/drawing/2014/main" id="{B811DCC3-8F42-3EC3-5993-87011637DC82}"/>
              </a:ext>
            </a:extLst>
          </p:cNvPr>
          <p:cNvCxnSpPr>
            <a:cxnSpLocks/>
          </p:cNvCxnSpPr>
          <p:nvPr/>
        </p:nvCxnSpPr>
        <p:spPr>
          <a:xfrm>
            <a:off x="5882236" y="4044830"/>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CA9EF8F1-BBAD-19F8-EC09-B058C538AC88}"/>
              </a:ext>
            </a:extLst>
          </p:cNvPr>
          <p:cNvSpPr/>
          <p:nvPr/>
        </p:nvSpPr>
        <p:spPr>
          <a:xfrm>
            <a:off x="6621751" y="4541971"/>
            <a:ext cx="1976375" cy="91440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9" name="Straight Arrow Connector 28">
            <a:extLst>
              <a:ext uri="{FF2B5EF4-FFF2-40B4-BE49-F238E27FC236}">
                <a16:creationId xmlns:a16="http://schemas.microsoft.com/office/drawing/2014/main" id="{A03B5F8B-987C-9358-8A41-CBD5BA23266D}"/>
              </a:ext>
            </a:extLst>
          </p:cNvPr>
          <p:cNvCxnSpPr>
            <a:cxnSpLocks/>
          </p:cNvCxnSpPr>
          <p:nvPr/>
        </p:nvCxnSpPr>
        <p:spPr>
          <a:xfrm>
            <a:off x="7603270" y="4050077"/>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B268A847-3505-9EF7-25BB-2EEBC630E19D}"/>
              </a:ext>
            </a:extLst>
          </p:cNvPr>
          <p:cNvSpPr/>
          <p:nvPr/>
        </p:nvSpPr>
        <p:spPr>
          <a:xfrm>
            <a:off x="8360819" y="4541971"/>
            <a:ext cx="1976375" cy="91440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31" name="Straight Arrow Connector 30">
            <a:extLst>
              <a:ext uri="{FF2B5EF4-FFF2-40B4-BE49-F238E27FC236}">
                <a16:creationId xmlns:a16="http://schemas.microsoft.com/office/drawing/2014/main" id="{39FC5594-2C35-2AFB-D00D-FFA5FB49C018}"/>
              </a:ext>
            </a:extLst>
          </p:cNvPr>
          <p:cNvCxnSpPr>
            <a:cxnSpLocks/>
          </p:cNvCxnSpPr>
          <p:nvPr/>
        </p:nvCxnSpPr>
        <p:spPr>
          <a:xfrm>
            <a:off x="9342338" y="4050077"/>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Rectangle: Rounded Corners 32">
            <a:extLst>
              <a:ext uri="{FF2B5EF4-FFF2-40B4-BE49-F238E27FC236}">
                <a16:creationId xmlns:a16="http://schemas.microsoft.com/office/drawing/2014/main" id="{710E8A83-C40A-FD40-4C65-3DFFF146EB76}"/>
              </a:ext>
            </a:extLst>
          </p:cNvPr>
          <p:cNvSpPr/>
          <p:nvPr/>
        </p:nvSpPr>
        <p:spPr>
          <a:xfrm>
            <a:off x="8354150" y="1721276"/>
            <a:ext cx="1976375" cy="91440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cxnSp>
        <p:nvCxnSpPr>
          <p:cNvPr id="34" name="Straight Arrow Connector 33">
            <a:extLst>
              <a:ext uri="{FF2B5EF4-FFF2-40B4-BE49-F238E27FC236}">
                <a16:creationId xmlns:a16="http://schemas.microsoft.com/office/drawing/2014/main" id="{23F15241-84DD-0DB2-4399-BDAB6C4ED764}"/>
              </a:ext>
            </a:extLst>
          </p:cNvPr>
          <p:cNvCxnSpPr>
            <a:cxnSpLocks/>
            <a:stCxn id="33" idx="2"/>
          </p:cNvCxnSpPr>
          <p:nvPr/>
        </p:nvCxnSpPr>
        <p:spPr>
          <a:xfrm flipH="1">
            <a:off x="9335670" y="2635676"/>
            <a:ext cx="6668" cy="485298"/>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4AC3FD32-82DF-FCE3-7A79-7964FB85A73B}"/>
              </a:ext>
            </a:extLst>
          </p:cNvPr>
          <p:cNvSpPr/>
          <p:nvPr/>
        </p:nvSpPr>
        <p:spPr>
          <a:xfrm>
            <a:off x="3685361" y="3130997"/>
            <a:ext cx="914400" cy="914400"/>
          </a:xfrm>
          <a:prstGeom prst="ellipse">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36" name="Oval 35">
            <a:extLst>
              <a:ext uri="{FF2B5EF4-FFF2-40B4-BE49-F238E27FC236}">
                <a16:creationId xmlns:a16="http://schemas.microsoft.com/office/drawing/2014/main" id="{5B224DE1-5089-D83A-E3FE-15ECD013E99D}"/>
              </a:ext>
            </a:extLst>
          </p:cNvPr>
          <p:cNvSpPr/>
          <p:nvPr/>
        </p:nvSpPr>
        <p:spPr>
          <a:xfrm>
            <a:off x="5409386" y="3130997"/>
            <a:ext cx="914400" cy="914400"/>
          </a:xfrm>
          <a:prstGeom prst="ellipse">
            <a:avLst/>
          </a:prstGeom>
          <a:solidFill>
            <a:schemeClr val="accent3">
              <a:lumMod val="75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37" name="Oval 36">
            <a:extLst>
              <a:ext uri="{FF2B5EF4-FFF2-40B4-BE49-F238E27FC236}">
                <a16:creationId xmlns:a16="http://schemas.microsoft.com/office/drawing/2014/main" id="{C4CA7D03-6460-4B7F-A5AD-8C77E57209F7}"/>
              </a:ext>
            </a:extLst>
          </p:cNvPr>
          <p:cNvSpPr/>
          <p:nvPr/>
        </p:nvSpPr>
        <p:spPr>
          <a:xfrm>
            <a:off x="7133411" y="3130997"/>
            <a:ext cx="914400" cy="914400"/>
          </a:xfrm>
          <a:prstGeom prst="ellipse">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38" name="Oval 37">
            <a:extLst>
              <a:ext uri="{FF2B5EF4-FFF2-40B4-BE49-F238E27FC236}">
                <a16:creationId xmlns:a16="http://schemas.microsoft.com/office/drawing/2014/main" id="{CC7D9FDC-D22E-9226-303E-4A092B035DC9}"/>
              </a:ext>
            </a:extLst>
          </p:cNvPr>
          <p:cNvSpPr/>
          <p:nvPr/>
        </p:nvSpPr>
        <p:spPr>
          <a:xfrm>
            <a:off x="8857436" y="3130997"/>
            <a:ext cx="914400" cy="914400"/>
          </a:xfrm>
          <a:prstGeom prst="ellipse">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a:t>
            </a:r>
          </a:p>
        </p:txBody>
      </p:sp>
      <p:cxnSp>
        <p:nvCxnSpPr>
          <p:cNvPr id="39" name="Straight Arrow Connector 38">
            <a:extLst>
              <a:ext uri="{FF2B5EF4-FFF2-40B4-BE49-F238E27FC236}">
                <a16:creationId xmlns:a16="http://schemas.microsoft.com/office/drawing/2014/main" id="{F710F7A2-32C5-B18A-C314-6EB0CA043EAD}"/>
              </a:ext>
            </a:extLst>
          </p:cNvPr>
          <p:cNvCxnSpPr>
            <a:cxnSpLocks/>
          </p:cNvCxnSpPr>
          <p:nvPr/>
        </p:nvCxnSpPr>
        <p:spPr>
          <a:xfrm>
            <a:off x="9340198" y="4050077"/>
            <a:ext cx="0" cy="491894"/>
          </a:xfrm>
          <a:prstGeom prst="straightConnector1">
            <a:avLst/>
          </a:prstGeom>
          <a:ln w="63500">
            <a:solidFill>
              <a:schemeClr val="bg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25BACCCC-9B00-22AB-A317-F199C89ADCE4}"/>
              </a:ext>
            </a:extLst>
          </p:cNvPr>
          <p:cNvCxnSpPr>
            <a:cxnSpLocks/>
          </p:cNvCxnSpPr>
          <p:nvPr/>
        </p:nvCxnSpPr>
        <p:spPr>
          <a:xfrm>
            <a:off x="9340198" y="2643075"/>
            <a:ext cx="0" cy="491894"/>
          </a:xfrm>
          <a:prstGeom prst="straightConnector1">
            <a:avLst/>
          </a:prstGeom>
          <a:ln w="63500">
            <a:solidFill>
              <a:schemeClr val="bg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3ED57FA3-464B-3CE3-C6D3-9E428B66A469}"/>
              </a:ext>
            </a:extLst>
          </p:cNvPr>
          <p:cNvSpPr txBox="1"/>
          <p:nvPr/>
        </p:nvSpPr>
        <p:spPr>
          <a:xfrm>
            <a:off x="3561373" y="4665511"/>
            <a:ext cx="2190844" cy="646331"/>
          </a:xfrm>
          <a:prstGeom prst="rect">
            <a:avLst/>
          </a:prstGeom>
          <a:noFill/>
          <a:ln>
            <a:solidFill>
              <a:schemeClr val="bg1"/>
            </a:solidFill>
          </a:ln>
        </p:spPr>
        <p:txBody>
          <a:bodyPr wrap="square" rtlCol="0">
            <a:spAutoFit/>
          </a:bodyPr>
          <a:lstStyle/>
          <a:p>
            <a:r>
              <a:rPr lang="en-GB" sz="1200" dirty="0">
                <a:solidFill>
                  <a:schemeClr val="bg1"/>
                </a:solidFill>
              </a:rPr>
              <a:t>If at this point someone else clones the repo, they won’t get your commits.</a:t>
            </a:r>
          </a:p>
        </p:txBody>
      </p:sp>
      <p:sp>
        <p:nvSpPr>
          <p:cNvPr id="18" name="Rectangle: Rounded Corners 17">
            <a:extLst>
              <a:ext uri="{FF2B5EF4-FFF2-40B4-BE49-F238E27FC236}">
                <a16:creationId xmlns:a16="http://schemas.microsoft.com/office/drawing/2014/main" id="{F110D619-7D9D-98E1-EABD-AACF55B95606}"/>
              </a:ext>
            </a:extLst>
          </p:cNvPr>
          <p:cNvSpPr/>
          <p:nvPr/>
        </p:nvSpPr>
        <p:spPr>
          <a:xfrm>
            <a:off x="1438644" y="4534667"/>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sp>
        <p:nvSpPr>
          <p:cNvPr id="42" name="Rectangle: Rounded Corners 41">
            <a:extLst>
              <a:ext uri="{FF2B5EF4-FFF2-40B4-BE49-F238E27FC236}">
                <a16:creationId xmlns:a16="http://schemas.microsoft.com/office/drawing/2014/main" id="{96144490-A4F0-A09D-7194-012DA8EF57DC}"/>
              </a:ext>
            </a:extLst>
          </p:cNvPr>
          <p:cNvSpPr/>
          <p:nvPr/>
        </p:nvSpPr>
        <p:spPr>
          <a:xfrm>
            <a:off x="3569523" y="2707915"/>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3" name="Rectangle: Rounded Corners 42">
            <a:extLst>
              <a:ext uri="{FF2B5EF4-FFF2-40B4-BE49-F238E27FC236}">
                <a16:creationId xmlns:a16="http://schemas.microsoft.com/office/drawing/2014/main" id="{97A55A88-E732-8D7B-EF32-4C767B2C79A3}"/>
              </a:ext>
            </a:extLst>
          </p:cNvPr>
          <p:cNvSpPr/>
          <p:nvPr/>
        </p:nvSpPr>
        <p:spPr>
          <a:xfrm>
            <a:off x="5281575" y="2687416"/>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4" name="Rectangle: Rounded Corners 43">
            <a:extLst>
              <a:ext uri="{FF2B5EF4-FFF2-40B4-BE49-F238E27FC236}">
                <a16:creationId xmlns:a16="http://schemas.microsoft.com/office/drawing/2014/main" id="{D4EA0A3F-118C-B251-8D23-A9DB9DD8E691}"/>
              </a:ext>
            </a:extLst>
          </p:cNvPr>
          <p:cNvSpPr/>
          <p:nvPr/>
        </p:nvSpPr>
        <p:spPr>
          <a:xfrm>
            <a:off x="6987307" y="2692207"/>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5" name="Rectangle: Rounded Corners 44">
            <a:extLst>
              <a:ext uri="{FF2B5EF4-FFF2-40B4-BE49-F238E27FC236}">
                <a16:creationId xmlns:a16="http://schemas.microsoft.com/office/drawing/2014/main" id="{C2C0476A-A7E2-2EFF-4315-8862F6D9C59C}"/>
              </a:ext>
            </a:extLst>
          </p:cNvPr>
          <p:cNvSpPr/>
          <p:nvPr/>
        </p:nvSpPr>
        <p:spPr>
          <a:xfrm>
            <a:off x="8750659" y="2708966"/>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6" name="Rectangle: Rounded Corners 45">
            <a:extLst>
              <a:ext uri="{FF2B5EF4-FFF2-40B4-BE49-F238E27FC236}">
                <a16:creationId xmlns:a16="http://schemas.microsoft.com/office/drawing/2014/main" id="{F802F32A-5AFC-9CE4-6914-AC9B45076EA9}"/>
              </a:ext>
            </a:extLst>
          </p:cNvPr>
          <p:cNvSpPr/>
          <p:nvPr/>
        </p:nvSpPr>
        <p:spPr>
          <a:xfrm>
            <a:off x="1835152" y="5505070"/>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clone</a:t>
            </a:r>
            <a:br>
              <a:rPr lang="en-GB" dirty="0"/>
            </a:br>
            <a:endParaRPr lang="en-GB" dirty="0"/>
          </a:p>
        </p:txBody>
      </p:sp>
      <p:sp>
        <p:nvSpPr>
          <p:cNvPr id="47" name="Rectangle: Rounded Corners 46">
            <a:extLst>
              <a:ext uri="{FF2B5EF4-FFF2-40B4-BE49-F238E27FC236}">
                <a16:creationId xmlns:a16="http://schemas.microsoft.com/office/drawing/2014/main" id="{CB1DCBBA-88C1-4B75-223C-D10CED8A78C5}"/>
              </a:ext>
            </a:extLst>
          </p:cNvPr>
          <p:cNvSpPr/>
          <p:nvPr/>
        </p:nvSpPr>
        <p:spPr>
          <a:xfrm>
            <a:off x="8739293" y="4102042"/>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push</a:t>
            </a:r>
            <a:br>
              <a:rPr lang="en-GB" dirty="0"/>
            </a:br>
            <a:endParaRPr lang="en-GB" dirty="0"/>
          </a:p>
        </p:txBody>
      </p:sp>
      <p:sp>
        <p:nvSpPr>
          <p:cNvPr id="48" name="Rectangle: Rounded Corners 47">
            <a:extLst>
              <a:ext uri="{FF2B5EF4-FFF2-40B4-BE49-F238E27FC236}">
                <a16:creationId xmlns:a16="http://schemas.microsoft.com/office/drawing/2014/main" id="{657B3338-6EE1-9379-2864-EA37BB37278F}"/>
              </a:ext>
            </a:extLst>
          </p:cNvPr>
          <p:cNvSpPr/>
          <p:nvPr/>
        </p:nvSpPr>
        <p:spPr>
          <a:xfrm>
            <a:off x="6624064" y="4542091"/>
            <a:ext cx="1976375" cy="914400"/>
          </a:xfrm>
          <a:prstGeom prst="roundRect">
            <a:avLst/>
          </a:prstGeom>
          <a:solidFill>
            <a:schemeClr val="accent6">
              <a:lumMod val="75000"/>
              <a:alpha val="1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pic>
        <p:nvPicPr>
          <p:cNvPr id="1028" name="Picture 4" descr="Sleep PNG Transparent Images">
            <a:extLst>
              <a:ext uri="{FF2B5EF4-FFF2-40B4-BE49-F238E27FC236}">
                <a16:creationId xmlns:a16="http://schemas.microsoft.com/office/drawing/2014/main" id="{9B942C40-7268-A73D-C5EB-BA726F59B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138" y="4312888"/>
            <a:ext cx="915840" cy="7052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un Clip Art | Free Download Clip Art | Free Clip Art | on Clipart Library">
            <a:extLst>
              <a:ext uri="{FF2B5EF4-FFF2-40B4-BE49-F238E27FC236}">
                <a16:creationId xmlns:a16="http://schemas.microsoft.com/office/drawing/2014/main" id="{9DE12449-21FC-D256-E3BF-EA9C45CD7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126" y="4397075"/>
            <a:ext cx="562982" cy="57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6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3"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3"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2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3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48"/>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1028"/>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44"/>
                                        </p:tgtEl>
                                        <p:attrNameLst>
                                          <p:attrName>style.visibility</p:attrName>
                                        </p:attrNameLst>
                                      </p:cBhvr>
                                      <p:to>
                                        <p:strVal val="hidden"/>
                                      </p:to>
                                    </p:set>
                                  </p:childTnLst>
                                </p:cTn>
                              </p:par>
                              <p:par>
                                <p:cTn id="105" presetID="1" presetClass="exit" presetSubtype="0" fill="hold" grpId="2" nodeType="withEffect">
                                  <p:stCondLst>
                                    <p:cond delay="0"/>
                                  </p:stCondLst>
                                  <p:childTnLst>
                                    <p:set>
                                      <p:cBhvr>
                                        <p:cTn id="106" dur="1" fill="hold">
                                          <p:stCondLst>
                                            <p:cond delay="0"/>
                                          </p:stCondLst>
                                        </p:cTn>
                                        <p:tgtEl>
                                          <p:spTgt spid="4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9"/>
                                        </p:tgtEl>
                                        <p:attrNameLst>
                                          <p:attrName>style.visibility</p:attrName>
                                        </p:attrNameLst>
                                      </p:cBhvr>
                                      <p:to>
                                        <p:strVal val="hidden"/>
                                      </p:to>
                                    </p:set>
                                  </p:childTnLst>
                                </p:cTn>
                              </p:par>
                              <p:par>
                                <p:cTn id="109" presetID="1" presetClass="exit" presetSubtype="0" fill="hold" grpId="2" nodeType="withEffect">
                                  <p:stCondLst>
                                    <p:cond delay="0"/>
                                  </p:stCondLst>
                                  <p:childTnLst>
                                    <p:set>
                                      <p:cBhvr>
                                        <p:cTn id="110" dur="1" fill="hold">
                                          <p:stCondLst>
                                            <p:cond delay="0"/>
                                          </p:stCondLst>
                                        </p:cTn>
                                        <p:tgtEl>
                                          <p:spTgt spid="18"/>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4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1030"/>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17"/>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21"/>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31"/>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45"/>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34"/>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31"/>
                                        </p:tgtEl>
                                        <p:attrNameLst>
                                          <p:attrName>style.visibility</p:attrName>
                                        </p:attrNameLst>
                                      </p:cBhvr>
                                      <p:to>
                                        <p:strVal val="hidden"/>
                                      </p:to>
                                    </p:set>
                                  </p:childTnLst>
                                </p:cTn>
                              </p:par>
                              <p:par>
                                <p:cTn id="149" presetID="1" presetClass="entr" presetSubtype="0" fill="hold" grpId="2" nodeType="withEffect">
                                  <p:stCondLst>
                                    <p:cond delay="0"/>
                                  </p:stCondLst>
                                  <p:childTnLst>
                                    <p:set>
                                      <p:cBhvr>
                                        <p:cTn id="150" dur="1" fill="hold">
                                          <p:stCondLst>
                                            <p:cond delay="0"/>
                                          </p:stCondLst>
                                        </p:cTn>
                                        <p:tgtEl>
                                          <p:spTgt spid="3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4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7" grpId="0" animBg="1"/>
      <p:bldP spid="20" grpId="0" animBg="1"/>
      <p:bldP spid="24" grpId="0" animBg="1"/>
      <p:bldP spid="24" grpId="1" animBg="1"/>
      <p:bldP spid="26" grpId="0" animBg="1"/>
      <p:bldP spid="26" grpId="1" animBg="1"/>
      <p:bldP spid="28" grpId="0" animBg="1"/>
      <p:bldP spid="28" grpId="1" animBg="1"/>
      <p:bldP spid="30" grpId="0" animBg="1"/>
      <p:bldP spid="30" grpId="1" animBg="1"/>
      <p:bldP spid="30" grpId="2" animBg="1"/>
      <p:bldP spid="33" grpId="0" animBg="1"/>
      <p:bldP spid="35" grpId="0" animBg="1"/>
      <p:bldP spid="36" grpId="0" animBg="1"/>
      <p:bldP spid="37" grpId="0" animBg="1"/>
      <p:bldP spid="38" grpId="0" animBg="1"/>
      <p:bldP spid="41" grpId="0" animBg="1"/>
      <p:bldP spid="41" grpId="1" animBg="1"/>
      <p:bldP spid="18" grpId="0" animBg="1"/>
      <p:bldP spid="18" grpId="1" animBg="1"/>
      <p:bldP spid="18" grpId="2" animBg="1"/>
      <p:bldP spid="18" grpId="3" animBg="1"/>
      <p:bldP spid="42" grpId="0"/>
      <p:bldP spid="42" grpId="1"/>
      <p:bldP spid="43" grpId="0"/>
      <p:bldP spid="43" grpId="1"/>
      <p:bldP spid="44" grpId="0"/>
      <p:bldP spid="44" grpId="1"/>
      <p:bldP spid="45" grpId="0"/>
      <p:bldP spid="45" grpId="1"/>
      <p:bldP spid="46" grpId="0"/>
      <p:bldP spid="46" grpId="1"/>
      <p:bldP spid="46" grpId="2"/>
      <p:bldP spid="46" grpId="3"/>
      <p:bldP spid="47" grpId="0"/>
      <p:bldP spid="47" grpId="1"/>
      <p:bldP spid="48" grpId="0" animBg="1"/>
      <p:bldP spid="4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C9070-C959-0577-4BC8-E368C5F2690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B8AAC38-FD4C-C6B3-5CA8-2A109B3DF33D}"/>
              </a:ext>
            </a:extLst>
          </p:cNvPr>
          <p:cNvSpPr txBox="1"/>
          <p:nvPr/>
        </p:nvSpPr>
        <p:spPr>
          <a:xfrm>
            <a:off x="1590675" y="3941683"/>
            <a:ext cx="8715375" cy="2492990"/>
          </a:xfrm>
          <a:prstGeom prst="rect">
            <a:avLst/>
          </a:prstGeom>
          <a:noFill/>
          <a:ln>
            <a:solidFill>
              <a:schemeClr val="bg1"/>
            </a:solidFill>
          </a:ln>
        </p:spPr>
        <p:txBody>
          <a:bodyPr wrap="square" rtlCol="0">
            <a:spAutoFit/>
          </a:bodyPr>
          <a:lstStyle/>
          <a:p>
            <a:r>
              <a:rPr lang="en-GB" sz="1200" dirty="0">
                <a:solidFill>
                  <a:schemeClr val="bg1"/>
                </a:solidFill>
              </a:rPr>
              <a:t>Guilty of </a:t>
            </a:r>
            <a:r>
              <a:rPr lang="en-GB" sz="1200" b="1" dirty="0">
                <a:solidFill>
                  <a:schemeClr val="tx2">
                    <a:lumMod val="50000"/>
                    <a:lumOff val="50000"/>
                  </a:schemeClr>
                </a:solidFill>
              </a:rPr>
              <a:t>thing_final_final_draftv25</a:t>
            </a:r>
            <a:r>
              <a:rPr lang="en-GB" sz="1200" dirty="0">
                <a:solidFill>
                  <a:schemeClr val="bg1"/>
                </a:solidFill>
              </a:rPr>
              <a:t>?</a:t>
            </a:r>
          </a:p>
          <a:p>
            <a:endParaRPr lang="en-GB" sz="1200" dirty="0">
              <a:solidFill>
                <a:schemeClr val="bg1"/>
              </a:solidFill>
            </a:endParaRPr>
          </a:p>
          <a:p>
            <a:r>
              <a:rPr lang="en-GB" sz="1200" dirty="0">
                <a:solidFill>
                  <a:schemeClr val="bg1"/>
                </a:solidFill>
              </a:rPr>
              <a:t>What your workflow tells you is that you would benefit from Git </a:t>
            </a:r>
            <a:r>
              <a:rPr lang="en-GB" sz="1200" b="1" dirty="0">
                <a:solidFill>
                  <a:schemeClr val="tx2">
                    <a:lumMod val="50000"/>
                    <a:lumOff val="50000"/>
                  </a:schemeClr>
                </a:solidFill>
              </a:rPr>
              <a:t>commits</a:t>
            </a:r>
            <a:r>
              <a:rPr lang="en-GB" sz="1200" dirty="0">
                <a:solidFill>
                  <a:schemeClr val="bg1"/>
                </a:solidFill>
              </a:rPr>
              <a:t>. </a:t>
            </a:r>
          </a:p>
          <a:p>
            <a:endParaRPr lang="en-GB" sz="1200" dirty="0">
              <a:solidFill>
                <a:schemeClr val="bg1"/>
              </a:solidFill>
            </a:endParaRPr>
          </a:p>
          <a:p>
            <a:r>
              <a:rPr lang="en-GB" sz="1200" dirty="0">
                <a:solidFill>
                  <a:schemeClr val="bg1"/>
                </a:solidFill>
              </a:rPr>
              <a:t>If you commit all in one go, all those steps you took to get there are squashed into one </a:t>
            </a:r>
            <a:r>
              <a:rPr lang="en-GB" sz="1200" b="1" dirty="0">
                <a:solidFill>
                  <a:schemeClr val="tx2">
                    <a:lumMod val="50000"/>
                    <a:lumOff val="50000"/>
                  </a:schemeClr>
                </a:solidFill>
              </a:rPr>
              <a:t>commit</a:t>
            </a:r>
            <a:r>
              <a:rPr lang="en-GB" sz="1200" dirty="0">
                <a:solidFill>
                  <a:schemeClr val="bg1"/>
                </a:solidFill>
              </a:rPr>
              <a:t>. What if you want to go back to </a:t>
            </a:r>
            <a:endParaRPr lang="en-GB" sz="1200" b="1" dirty="0">
              <a:solidFill>
                <a:schemeClr val="bg1"/>
              </a:solidFill>
            </a:endParaRPr>
          </a:p>
          <a:p>
            <a:r>
              <a:rPr lang="en-GB" sz="1200" b="1" dirty="0">
                <a:solidFill>
                  <a:schemeClr val="tx2">
                    <a:lumMod val="50000"/>
                    <a:lumOff val="50000"/>
                  </a:schemeClr>
                </a:solidFill>
              </a:rPr>
              <a:t>thing_final_final_draftv23</a:t>
            </a:r>
            <a:r>
              <a:rPr lang="en-GB" sz="1200" dirty="0">
                <a:solidFill>
                  <a:schemeClr val="bg1"/>
                </a:solidFill>
              </a:rPr>
              <a:t>?</a:t>
            </a:r>
          </a:p>
          <a:p>
            <a:endParaRPr lang="en-GB" sz="1200" dirty="0">
              <a:solidFill>
                <a:schemeClr val="bg1"/>
              </a:solidFill>
            </a:endParaRPr>
          </a:p>
          <a:p>
            <a:r>
              <a:rPr lang="en-GB" sz="1200" dirty="0">
                <a:solidFill>
                  <a:schemeClr val="bg1"/>
                </a:solidFill>
              </a:rPr>
              <a:t>If you make sensible, regular </a:t>
            </a:r>
            <a:r>
              <a:rPr lang="en-GB" sz="1200" b="1" dirty="0">
                <a:solidFill>
                  <a:schemeClr val="tx2">
                    <a:lumMod val="50000"/>
                    <a:lumOff val="50000"/>
                  </a:schemeClr>
                </a:solidFill>
              </a:rPr>
              <a:t>commits</a:t>
            </a:r>
            <a:r>
              <a:rPr lang="en-GB" sz="1200" dirty="0">
                <a:solidFill>
                  <a:schemeClr val="bg1"/>
                </a:solidFill>
              </a:rPr>
              <a:t>, you can roll back to an earlier working version. Rolling back will revert your </a:t>
            </a:r>
            <a:r>
              <a:rPr lang="en-GB" sz="1200" b="1" dirty="0">
                <a:solidFill>
                  <a:schemeClr val="tx2">
                    <a:lumMod val="50000"/>
                    <a:lumOff val="50000"/>
                  </a:schemeClr>
                </a:solidFill>
              </a:rPr>
              <a:t>working directory </a:t>
            </a:r>
            <a:r>
              <a:rPr lang="en-GB" sz="1200" dirty="0">
                <a:solidFill>
                  <a:schemeClr val="bg1"/>
                </a:solidFill>
              </a:rPr>
              <a:t>to exactly how it was in the last </a:t>
            </a:r>
            <a:r>
              <a:rPr lang="en-GB" sz="1200" b="1" dirty="0">
                <a:solidFill>
                  <a:schemeClr val="tx2">
                    <a:lumMod val="50000"/>
                    <a:lumOff val="50000"/>
                  </a:schemeClr>
                </a:solidFill>
              </a:rPr>
              <a:t>commit</a:t>
            </a:r>
            <a:r>
              <a:rPr lang="en-GB" sz="1200" dirty="0">
                <a:solidFill>
                  <a:schemeClr val="bg1"/>
                </a:solidFill>
              </a:rPr>
              <a:t>. </a:t>
            </a:r>
          </a:p>
          <a:p>
            <a:endParaRPr lang="en-GB" sz="1200" dirty="0">
              <a:solidFill>
                <a:schemeClr val="bg1"/>
              </a:solidFill>
            </a:endParaRPr>
          </a:p>
          <a:p>
            <a:r>
              <a:rPr lang="en-GB" sz="1200" dirty="0">
                <a:solidFill>
                  <a:schemeClr val="bg1"/>
                </a:solidFill>
              </a:rPr>
              <a:t>If you mess something up, you can roll back one, some or even all of your commits since your last </a:t>
            </a:r>
            <a:r>
              <a:rPr lang="en-GB" sz="1200" b="1" dirty="0">
                <a:solidFill>
                  <a:schemeClr val="tx2">
                    <a:lumMod val="50000"/>
                    <a:lumOff val="50000"/>
                  </a:schemeClr>
                </a:solidFill>
              </a:rPr>
              <a:t>push</a:t>
            </a:r>
            <a:r>
              <a:rPr lang="en-GB" sz="1200" dirty="0">
                <a:solidFill>
                  <a:schemeClr val="bg1"/>
                </a:solidFill>
              </a:rPr>
              <a:t>. Imagine one little thing went terribly wrong and you had to undo all your work since the last </a:t>
            </a:r>
            <a:r>
              <a:rPr lang="en-GB" sz="1200" b="1" dirty="0">
                <a:solidFill>
                  <a:schemeClr val="tx2">
                    <a:lumMod val="50000"/>
                    <a:lumOff val="50000"/>
                  </a:schemeClr>
                </a:solidFill>
              </a:rPr>
              <a:t>push</a:t>
            </a:r>
            <a:r>
              <a:rPr lang="en-GB" sz="1200" dirty="0">
                <a:solidFill>
                  <a:schemeClr val="bg1"/>
                </a:solidFill>
              </a:rPr>
              <a:t>. If you have multiple commits, then you lose minimal work.</a:t>
            </a:r>
          </a:p>
        </p:txBody>
      </p:sp>
      <p:sp>
        <p:nvSpPr>
          <p:cNvPr id="2" name="TextBox 1">
            <a:extLst>
              <a:ext uri="{FF2B5EF4-FFF2-40B4-BE49-F238E27FC236}">
                <a16:creationId xmlns:a16="http://schemas.microsoft.com/office/drawing/2014/main" id="{F15D4DE2-3E31-937D-370D-29893059FD42}"/>
              </a:ext>
            </a:extLst>
          </p:cNvPr>
          <p:cNvSpPr txBox="1"/>
          <p:nvPr/>
        </p:nvSpPr>
        <p:spPr>
          <a:xfrm>
            <a:off x="155515" y="165953"/>
            <a:ext cx="3110199" cy="830997"/>
          </a:xfrm>
          <a:prstGeom prst="rect">
            <a:avLst/>
          </a:prstGeom>
          <a:noFill/>
          <a:ln>
            <a:solidFill>
              <a:schemeClr val="bg1"/>
            </a:solidFill>
          </a:ln>
        </p:spPr>
        <p:txBody>
          <a:bodyPr wrap="square" rtlCol="0">
            <a:spAutoFit/>
          </a:bodyPr>
          <a:lstStyle/>
          <a:p>
            <a:r>
              <a:rPr lang="en-GB" sz="1200" dirty="0">
                <a:solidFill>
                  <a:schemeClr val="bg1"/>
                </a:solidFill>
              </a:rPr>
              <a:t>What is in a </a:t>
            </a:r>
            <a:r>
              <a:rPr lang="en-GB" sz="1200" b="1" dirty="0">
                <a:solidFill>
                  <a:schemeClr val="tx2">
                    <a:lumMod val="50000"/>
                    <a:lumOff val="50000"/>
                  </a:schemeClr>
                </a:solidFill>
              </a:rPr>
              <a:t>commit</a:t>
            </a:r>
            <a:r>
              <a:rPr lang="en-GB" sz="1200" dirty="0">
                <a:solidFill>
                  <a:schemeClr val="bg1"/>
                </a:solidFill>
              </a:rPr>
              <a:t>? Why </a:t>
            </a:r>
            <a:r>
              <a:rPr lang="en-GB" sz="1200" b="1" dirty="0">
                <a:solidFill>
                  <a:schemeClr val="tx2">
                    <a:lumMod val="50000"/>
                    <a:lumOff val="50000"/>
                  </a:schemeClr>
                </a:solidFill>
              </a:rPr>
              <a:t>commit </a:t>
            </a:r>
            <a:r>
              <a:rPr lang="en-GB" sz="1200" dirty="0">
                <a:solidFill>
                  <a:schemeClr val="bg1"/>
                </a:solidFill>
              </a:rPr>
              <a:t>things in steps? Why not just </a:t>
            </a:r>
            <a:r>
              <a:rPr lang="en-GB" sz="1200" b="1" dirty="0">
                <a:solidFill>
                  <a:schemeClr val="tx2">
                    <a:lumMod val="50000"/>
                    <a:lumOff val="50000"/>
                  </a:schemeClr>
                </a:solidFill>
              </a:rPr>
              <a:t>commit </a:t>
            </a:r>
            <a:r>
              <a:rPr lang="en-GB" sz="1200" dirty="0">
                <a:solidFill>
                  <a:schemeClr val="bg1"/>
                </a:solidFill>
              </a:rPr>
              <a:t>everything all at once and </a:t>
            </a:r>
            <a:r>
              <a:rPr lang="en-GB" sz="1200" b="1" dirty="0">
                <a:solidFill>
                  <a:schemeClr val="tx2">
                    <a:lumMod val="50000"/>
                    <a:lumOff val="50000"/>
                  </a:schemeClr>
                </a:solidFill>
              </a:rPr>
              <a:t>push </a:t>
            </a:r>
            <a:r>
              <a:rPr lang="en-GB" sz="1200" dirty="0">
                <a:solidFill>
                  <a:schemeClr val="bg1"/>
                </a:solidFill>
              </a:rPr>
              <a:t>at the end of the working day?</a:t>
            </a:r>
          </a:p>
        </p:txBody>
      </p:sp>
      <p:sp>
        <p:nvSpPr>
          <p:cNvPr id="4" name="Rectangle: Rounded Corners 3">
            <a:extLst>
              <a:ext uri="{FF2B5EF4-FFF2-40B4-BE49-F238E27FC236}">
                <a16:creationId xmlns:a16="http://schemas.microsoft.com/office/drawing/2014/main" id="{4A65F9DB-3C35-D29C-D06E-0ABB5629C3BE}"/>
              </a:ext>
            </a:extLst>
          </p:cNvPr>
          <p:cNvSpPr/>
          <p:nvPr/>
        </p:nvSpPr>
        <p:spPr>
          <a:xfrm>
            <a:off x="4632725" y="1004411"/>
            <a:ext cx="660176" cy="65306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GB" dirty="0"/>
          </a:p>
        </p:txBody>
      </p:sp>
      <p:sp>
        <p:nvSpPr>
          <p:cNvPr id="8" name="TextBox 7">
            <a:extLst>
              <a:ext uri="{FF2B5EF4-FFF2-40B4-BE49-F238E27FC236}">
                <a16:creationId xmlns:a16="http://schemas.microsoft.com/office/drawing/2014/main" id="{187B36D5-9C1F-3C1C-CA1C-9C847CDD0585}"/>
              </a:ext>
            </a:extLst>
          </p:cNvPr>
          <p:cNvSpPr txBox="1"/>
          <p:nvPr/>
        </p:nvSpPr>
        <p:spPr>
          <a:xfrm>
            <a:off x="4521850" y="2301537"/>
            <a:ext cx="3110199" cy="1384995"/>
          </a:xfrm>
          <a:prstGeom prst="rect">
            <a:avLst/>
          </a:prstGeom>
          <a:noFill/>
          <a:ln>
            <a:solidFill>
              <a:schemeClr val="bg1"/>
            </a:solidFill>
          </a:ln>
        </p:spPr>
        <p:txBody>
          <a:bodyPr wrap="square" rtlCol="0">
            <a:spAutoFit/>
          </a:bodyPr>
          <a:lstStyle/>
          <a:p>
            <a:r>
              <a:rPr lang="en-GB" sz="1200" dirty="0">
                <a:solidFill>
                  <a:schemeClr val="bg1"/>
                </a:solidFill>
              </a:rPr>
              <a:t>The only thing you’ll have to specify is a summary. There is a lot of dogma about how to write the summary. Most developers will stick to something that is simple, explanatory, and </a:t>
            </a:r>
            <a:r>
              <a:rPr lang="en-GB" sz="1200" b="1" dirty="0">
                <a:solidFill>
                  <a:schemeClr val="tx2">
                    <a:lumMod val="50000"/>
                    <a:lumOff val="50000"/>
                  </a:schemeClr>
                </a:solidFill>
              </a:rPr>
              <a:t>present tense</a:t>
            </a:r>
            <a:r>
              <a:rPr lang="en-GB" sz="1200" b="1" dirty="0">
                <a:solidFill>
                  <a:schemeClr val="bg1"/>
                </a:solidFill>
              </a:rPr>
              <a:t>.</a:t>
            </a:r>
          </a:p>
          <a:p>
            <a:endParaRPr lang="en-GB" sz="1200" b="1" dirty="0">
              <a:solidFill>
                <a:schemeClr val="bg1"/>
              </a:solidFill>
            </a:endParaRPr>
          </a:p>
          <a:p>
            <a:r>
              <a:rPr lang="en-GB" sz="1200" dirty="0">
                <a:solidFill>
                  <a:schemeClr val="bg1"/>
                </a:solidFill>
              </a:rPr>
              <a:t>Summary example: </a:t>
            </a:r>
            <a:r>
              <a:rPr lang="en-GB" sz="1200" b="1" dirty="0">
                <a:solidFill>
                  <a:schemeClr val="bg1"/>
                </a:solidFill>
              </a:rPr>
              <a:t>Update table prop</a:t>
            </a:r>
            <a:endParaRPr lang="en-GB" sz="1200" dirty="0">
              <a:solidFill>
                <a:schemeClr val="bg1"/>
              </a:solidFill>
            </a:endParaRPr>
          </a:p>
        </p:txBody>
      </p:sp>
      <p:sp>
        <p:nvSpPr>
          <p:cNvPr id="10" name="TextBox 9">
            <a:extLst>
              <a:ext uri="{FF2B5EF4-FFF2-40B4-BE49-F238E27FC236}">
                <a16:creationId xmlns:a16="http://schemas.microsoft.com/office/drawing/2014/main" id="{920BA211-43B6-6ADE-1AAC-6E61BBC46099}"/>
              </a:ext>
            </a:extLst>
          </p:cNvPr>
          <p:cNvSpPr txBox="1"/>
          <p:nvPr/>
        </p:nvSpPr>
        <p:spPr>
          <a:xfrm>
            <a:off x="5857875" y="1004411"/>
            <a:ext cx="6096000" cy="1169551"/>
          </a:xfrm>
          <a:prstGeom prst="rect">
            <a:avLst/>
          </a:prstGeom>
          <a:noFill/>
        </p:spPr>
        <p:txBody>
          <a:bodyPr wrap="square">
            <a:spAutoFit/>
          </a:bodyPr>
          <a:lstStyle/>
          <a:p>
            <a:pPr marL="285750" indent="-285750">
              <a:buFont typeface="Wingdings" panose="05000000000000000000" pitchFamily="2" charset="2"/>
              <a:buChar char="§"/>
            </a:pPr>
            <a:r>
              <a:rPr lang="en-GB" sz="1400" dirty="0">
                <a:solidFill>
                  <a:schemeClr val="bg1"/>
                </a:solidFill>
              </a:rPr>
              <a:t>Commit ID</a:t>
            </a:r>
          </a:p>
          <a:p>
            <a:pPr marL="285750" indent="-285750">
              <a:buFont typeface="Wingdings" panose="05000000000000000000" pitchFamily="2" charset="2"/>
              <a:buChar char="§"/>
            </a:pPr>
            <a:r>
              <a:rPr lang="en-GB" sz="1400" dirty="0">
                <a:solidFill>
                  <a:schemeClr val="bg1"/>
                </a:solidFill>
              </a:rPr>
              <a:t>History/changes</a:t>
            </a:r>
          </a:p>
          <a:p>
            <a:pPr marL="285750" indent="-285750">
              <a:buFont typeface="Wingdings" panose="05000000000000000000" pitchFamily="2" charset="2"/>
              <a:buChar char="§"/>
            </a:pPr>
            <a:r>
              <a:rPr lang="en-GB" sz="1400" b="1" dirty="0">
                <a:solidFill>
                  <a:schemeClr val="tx2">
                    <a:lumMod val="50000"/>
                    <a:lumOff val="50000"/>
                  </a:schemeClr>
                </a:solidFill>
              </a:rPr>
              <a:t>Commit summary</a:t>
            </a:r>
          </a:p>
          <a:p>
            <a:pPr marL="285750" indent="-285750">
              <a:buFont typeface="Wingdings" panose="05000000000000000000" pitchFamily="2" charset="2"/>
              <a:buChar char="§"/>
            </a:pPr>
            <a:r>
              <a:rPr lang="en-GB" sz="1400" dirty="0">
                <a:solidFill>
                  <a:schemeClr val="bg1"/>
                </a:solidFill>
              </a:rPr>
              <a:t>Timestamp</a:t>
            </a:r>
          </a:p>
          <a:p>
            <a:pPr marL="285750" indent="-285750">
              <a:buFont typeface="Wingdings" panose="05000000000000000000" pitchFamily="2" charset="2"/>
              <a:buChar char="§"/>
            </a:pPr>
            <a:r>
              <a:rPr lang="en-GB" sz="1400" dirty="0">
                <a:solidFill>
                  <a:schemeClr val="bg1"/>
                </a:solidFill>
              </a:rPr>
              <a:t>Author</a:t>
            </a:r>
          </a:p>
        </p:txBody>
      </p:sp>
      <p:sp>
        <p:nvSpPr>
          <p:cNvPr id="11" name="Left Brace 10">
            <a:extLst>
              <a:ext uri="{FF2B5EF4-FFF2-40B4-BE49-F238E27FC236}">
                <a16:creationId xmlns:a16="http://schemas.microsoft.com/office/drawing/2014/main" id="{320066FF-2F1D-90D6-9675-92FDBF06AB11}"/>
              </a:ext>
            </a:extLst>
          </p:cNvPr>
          <p:cNvSpPr/>
          <p:nvPr/>
        </p:nvSpPr>
        <p:spPr>
          <a:xfrm>
            <a:off x="5388102" y="1131986"/>
            <a:ext cx="469773" cy="914400"/>
          </a:xfrm>
          <a:prstGeom prst="leftBrace">
            <a:avLst>
              <a:gd name="adj1" fmla="val 0"/>
              <a:gd name="adj2" fmla="val 23958"/>
            </a:avLst>
          </a:prstGeom>
          <a:ln w="34925">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39044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35C11-E145-182F-13B5-752603A886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4398D95-20B0-769F-9EAD-5FD758636FCA}"/>
              </a:ext>
            </a:extLst>
          </p:cNvPr>
          <p:cNvSpPr/>
          <p:nvPr/>
        </p:nvSpPr>
        <p:spPr>
          <a:xfrm>
            <a:off x="5364480"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Commit</a:t>
            </a:r>
          </a:p>
        </p:txBody>
      </p:sp>
      <p:sp>
        <p:nvSpPr>
          <p:cNvPr id="3" name="Rectangle: Rounded Corners 2">
            <a:extLst>
              <a:ext uri="{FF2B5EF4-FFF2-40B4-BE49-F238E27FC236}">
                <a16:creationId xmlns:a16="http://schemas.microsoft.com/office/drawing/2014/main" id="{5AA24244-977E-D777-3736-279487F1BB8F}"/>
              </a:ext>
            </a:extLst>
          </p:cNvPr>
          <p:cNvSpPr/>
          <p:nvPr/>
        </p:nvSpPr>
        <p:spPr>
          <a:xfrm>
            <a:off x="3445145"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4" name="Rectangle: Rounded Corners 3">
            <a:extLst>
              <a:ext uri="{FF2B5EF4-FFF2-40B4-BE49-F238E27FC236}">
                <a16:creationId xmlns:a16="http://schemas.microsoft.com/office/drawing/2014/main" id="{567EDE05-3795-BDBE-D731-10693FFDAE56}"/>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410DAA27-BBDB-9EA4-E626-8C65064C261B}"/>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0FCDCD19-5563-79DB-A397-E36AC193B058}"/>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7B0F1CE7-F4B2-DE16-7844-1E65988DE939}"/>
              </a:ext>
            </a:extLst>
          </p:cNvPr>
          <p:cNvCxnSpPr>
            <a:stCxn id="4" idx="3"/>
            <a:endCxn id="3" idx="1"/>
          </p:cNvCxnSpPr>
          <p:nvPr/>
        </p:nvCxnSpPr>
        <p:spPr>
          <a:xfrm>
            <a:off x="298885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554D0C8-0F15-D030-8BD9-24872CB48284}"/>
              </a:ext>
            </a:extLst>
          </p:cNvPr>
          <p:cNvCxnSpPr/>
          <p:nvPr/>
        </p:nvCxnSpPr>
        <p:spPr>
          <a:xfrm>
            <a:off x="4908185"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88D48E0-7CA0-9068-7F1B-EBF6915711AF}"/>
              </a:ext>
            </a:extLst>
          </p:cNvPr>
          <p:cNvCxnSpPr/>
          <p:nvPr/>
        </p:nvCxnSpPr>
        <p:spPr>
          <a:xfrm>
            <a:off x="682752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079D3CB-64B5-47E1-B40D-1056697DAB40}"/>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8148868-B6A9-7E92-A00F-B24456436AF1}"/>
              </a:ext>
            </a:extLst>
          </p:cNvPr>
          <p:cNvSpPr txBox="1"/>
          <p:nvPr/>
        </p:nvSpPr>
        <p:spPr>
          <a:xfrm>
            <a:off x="155515" y="165953"/>
            <a:ext cx="3110199" cy="461665"/>
          </a:xfrm>
          <a:prstGeom prst="rect">
            <a:avLst/>
          </a:prstGeom>
          <a:noFill/>
          <a:ln>
            <a:solidFill>
              <a:schemeClr val="bg1"/>
            </a:solidFill>
          </a:ln>
        </p:spPr>
        <p:txBody>
          <a:bodyPr wrap="square" rtlCol="0">
            <a:spAutoFit/>
          </a:bodyPr>
          <a:lstStyle/>
          <a:p>
            <a:r>
              <a:rPr lang="en-GB" sz="1200" dirty="0">
                <a:solidFill>
                  <a:schemeClr val="bg1"/>
                </a:solidFill>
              </a:rPr>
              <a:t>Now you know about </a:t>
            </a:r>
            <a:r>
              <a:rPr lang="en-GB" sz="1200" b="1" dirty="0">
                <a:solidFill>
                  <a:schemeClr val="tx2">
                    <a:lumMod val="50000"/>
                    <a:lumOff val="50000"/>
                  </a:schemeClr>
                </a:solidFill>
              </a:rPr>
              <a:t>commits</a:t>
            </a:r>
            <a:r>
              <a:rPr lang="en-GB" sz="1200" dirty="0">
                <a:solidFill>
                  <a:schemeClr val="bg1"/>
                </a:solidFill>
              </a:rPr>
              <a:t>, there is one last step to know.</a:t>
            </a:r>
          </a:p>
        </p:txBody>
      </p:sp>
    </p:spTree>
    <p:extLst>
      <p:ext uri="{BB962C8B-B14F-4D97-AF65-F5344CB8AC3E}">
        <p14:creationId xmlns:p14="http://schemas.microsoft.com/office/powerpoint/2010/main" val="254868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CCC68-A710-6E45-ECA5-F8ADE79416AB}"/>
            </a:ext>
          </a:extLst>
        </p:cNvPr>
        <p:cNvGrpSpPr/>
        <p:nvPr/>
      </p:nvGrpSpPr>
      <p:grpSpPr>
        <a:xfrm>
          <a:off x="0" y="0"/>
          <a:ext cx="0" cy="0"/>
          <a:chOff x="0" y="0"/>
          <a:chExt cx="0" cy="0"/>
        </a:xfrm>
      </p:grpSpPr>
      <p:sp>
        <p:nvSpPr>
          <p:cNvPr id="140" name="TextBox 139">
            <a:extLst>
              <a:ext uri="{FF2B5EF4-FFF2-40B4-BE49-F238E27FC236}">
                <a16:creationId xmlns:a16="http://schemas.microsoft.com/office/drawing/2014/main" id="{5BF7A54B-8232-5320-E599-A414D0B10C6A}"/>
              </a:ext>
            </a:extLst>
          </p:cNvPr>
          <p:cNvSpPr txBox="1"/>
          <p:nvPr/>
        </p:nvSpPr>
        <p:spPr>
          <a:xfrm>
            <a:off x="3546057" y="174588"/>
            <a:ext cx="5623383" cy="1200329"/>
          </a:xfrm>
          <a:prstGeom prst="rect">
            <a:avLst/>
          </a:prstGeom>
          <a:noFill/>
          <a:ln>
            <a:solidFill>
              <a:schemeClr val="bg1"/>
            </a:solidFill>
          </a:ln>
        </p:spPr>
        <p:txBody>
          <a:bodyPr wrap="square" rtlCol="0">
            <a:spAutoFit/>
          </a:bodyPr>
          <a:lstStyle/>
          <a:p>
            <a:r>
              <a:rPr lang="en-GB" sz="1200" dirty="0">
                <a:solidFill>
                  <a:schemeClr val="bg1"/>
                </a:solidFill>
              </a:rPr>
              <a:t>Let’s rewind to when you finished your work and everything was in the </a:t>
            </a:r>
            <a:r>
              <a:rPr lang="en-GB" sz="1200" b="1" dirty="0">
                <a:solidFill>
                  <a:schemeClr val="tx2">
                    <a:lumMod val="50000"/>
                    <a:lumOff val="50000"/>
                  </a:schemeClr>
                </a:solidFill>
              </a:rPr>
              <a:t>staging area</a:t>
            </a:r>
            <a:r>
              <a:rPr lang="en-GB" sz="1200" dirty="0">
                <a:solidFill>
                  <a:schemeClr val="bg1"/>
                </a:solidFill>
              </a:rPr>
              <a:t>.</a:t>
            </a:r>
          </a:p>
          <a:p>
            <a:endParaRPr lang="en-GB" sz="1200" dirty="0">
              <a:solidFill>
                <a:schemeClr val="bg1"/>
              </a:solidFill>
            </a:endParaRPr>
          </a:p>
          <a:p>
            <a:r>
              <a:rPr lang="en-GB" sz="1200" dirty="0">
                <a:solidFill>
                  <a:schemeClr val="bg1"/>
                </a:solidFill>
              </a:rPr>
              <a:t>One answer is to work on </a:t>
            </a:r>
            <a:r>
              <a:rPr lang="en-GB" sz="1200" b="1" dirty="0">
                <a:solidFill>
                  <a:schemeClr val="tx2">
                    <a:lumMod val="50000"/>
                    <a:lumOff val="50000"/>
                  </a:schemeClr>
                </a:solidFill>
              </a:rPr>
              <a:t>one file/issue per commit</a:t>
            </a:r>
            <a:r>
              <a:rPr lang="en-GB" sz="1200" dirty="0">
                <a:solidFill>
                  <a:schemeClr val="bg1"/>
                </a:solidFill>
              </a:rPr>
              <a:t>, but this does not always reflect the reality of editing. Instead, you can </a:t>
            </a:r>
            <a:r>
              <a:rPr lang="en-GB" sz="1200" b="1" dirty="0" err="1">
                <a:solidFill>
                  <a:schemeClr val="tx2">
                    <a:lumMod val="50000"/>
                    <a:lumOff val="50000"/>
                  </a:schemeClr>
                </a:solidFill>
              </a:rPr>
              <a:t>unstage</a:t>
            </a:r>
            <a:r>
              <a:rPr lang="en-GB" sz="1200" dirty="0">
                <a:solidFill>
                  <a:schemeClr val="bg1"/>
                </a:solidFill>
              </a:rPr>
              <a:t> anything you don’t want to commit for now. Then, you can commit one “chunk” at a time.</a:t>
            </a:r>
          </a:p>
        </p:txBody>
      </p:sp>
      <p:sp>
        <p:nvSpPr>
          <p:cNvPr id="14" name="Rectangle: Folded Corner 13">
            <a:extLst>
              <a:ext uri="{FF2B5EF4-FFF2-40B4-BE49-F238E27FC236}">
                <a16:creationId xmlns:a16="http://schemas.microsoft.com/office/drawing/2014/main" id="{B86E40AF-F70D-3155-F585-F15AEC7524F6}"/>
              </a:ext>
            </a:extLst>
          </p:cNvPr>
          <p:cNvSpPr/>
          <p:nvPr/>
        </p:nvSpPr>
        <p:spPr>
          <a:xfrm>
            <a:off x="1108730" y="4930599"/>
            <a:ext cx="821873" cy="821873"/>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7" name="Rectangle: Folded Corner 76">
            <a:extLst>
              <a:ext uri="{FF2B5EF4-FFF2-40B4-BE49-F238E27FC236}">
                <a16:creationId xmlns:a16="http://schemas.microsoft.com/office/drawing/2014/main" id="{30605D95-79F4-B7D7-B6BF-3DC12E627D80}"/>
              </a:ext>
            </a:extLst>
          </p:cNvPr>
          <p:cNvSpPr/>
          <p:nvPr/>
        </p:nvSpPr>
        <p:spPr>
          <a:xfrm>
            <a:off x="1106325" y="4930495"/>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3" name="TextBox 72">
            <a:extLst>
              <a:ext uri="{FF2B5EF4-FFF2-40B4-BE49-F238E27FC236}">
                <a16:creationId xmlns:a16="http://schemas.microsoft.com/office/drawing/2014/main" id="{1F8762E3-35A5-5DDC-1CE9-F3EEAB5EB052}"/>
              </a:ext>
            </a:extLst>
          </p:cNvPr>
          <p:cNvSpPr txBox="1"/>
          <p:nvPr/>
        </p:nvSpPr>
        <p:spPr>
          <a:xfrm>
            <a:off x="3265714" y="4849786"/>
            <a:ext cx="1673087" cy="369332"/>
          </a:xfrm>
          <a:prstGeom prst="rect">
            <a:avLst/>
          </a:prstGeom>
          <a:noFill/>
        </p:spPr>
        <p:txBody>
          <a:bodyPr wrap="none" rtlCol="0">
            <a:spAutoFit/>
          </a:bodyPr>
          <a:lstStyle/>
          <a:p>
            <a:r>
              <a:rPr lang="en-GB" b="1" dirty="0">
                <a:solidFill>
                  <a:srgbClr val="FF0000"/>
                </a:solidFill>
              </a:rPr>
              <a:t>File A deleted!</a:t>
            </a:r>
            <a:endParaRPr lang="en-GB" dirty="0">
              <a:solidFill>
                <a:schemeClr val="accent6">
                  <a:lumMod val="60000"/>
                  <a:lumOff val="40000"/>
                </a:schemeClr>
              </a:solidFill>
            </a:endParaRPr>
          </a:p>
        </p:txBody>
      </p:sp>
      <p:sp>
        <p:nvSpPr>
          <p:cNvPr id="64" name="TextBox 63">
            <a:extLst>
              <a:ext uri="{FF2B5EF4-FFF2-40B4-BE49-F238E27FC236}">
                <a16:creationId xmlns:a16="http://schemas.microsoft.com/office/drawing/2014/main" id="{033C330F-7E2F-6EAF-14CC-980051657D6A}"/>
              </a:ext>
            </a:extLst>
          </p:cNvPr>
          <p:cNvSpPr txBox="1"/>
          <p:nvPr/>
        </p:nvSpPr>
        <p:spPr>
          <a:xfrm>
            <a:off x="3265714" y="5191152"/>
            <a:ext cx="1538434" cy="369332"/>
          </a:xfrm>
          <a:prstGeom prst="rect">
            <a:avLst/>
          </a:prstGeom>
          <a:noFill/>
        </p:spPr>
        <p:txBody>
          <a:bodyPr wrap="none" rtlCol="0">
            <a:spAutoFit/>
          </a:bodyPr>
          <a:lstStyle/>
          <a:p>
            <a:r>
              <a:rPr lang="en-GB" b="1" dirty="0">
                <a:solidFill>
                  <a:schemeClr val="accent2">
                    <a:lumMod val="60000"/>
                    <a:lumOff val="40000"/>
                  </a:schemeClr>
                </a:solidFill>
              </a:rPr>
              <a:t>File B edited!</a:t>
            </a:r>
            <a:endParaRPr lang="en-GB" dirty="0">
              <a:solidFill>
                <a:schemeClr val="accent6">
                  <a:lumMod val="60000"/>
                  <a:lumOff val="40000"/>
                </a:schemeClr>
              </a:solidFill>
            </a:endParaRPr>
          </a:p>
        </p:txBody>
      </p:sp>
      <p:sp>
        <p:nvSpPr>
          <p:cNvPr id="74" name="TextBox 73">
            <a:extLst>
              <a:ext uri="{FF2B5EF4-FFF2-40B4-BE49-F238E27FC236}">
                <a16:creationId xmlns:a16="http://schemas.microsoft.com/office/drawing/2014/main" id="{E417A0C2-371F-311F-ABE3-9B3AA4F9BB65}"/>
              </a:ext>
            </a:extLst>
          </p:cNvPr>
          <p:cNvSpPr txBox="1"/>
          <p:nvPr/>
        </p:nvSpPr>
        <p:spPr>
          <a:xfrm>
            <a:off x="3286059" y="5255519"/>
            <a:ext cx="1696298" cy="646331"/>
          </a:xfrm>
          <a:prstGeom prst="rect">
            <a:avLst/>
          </a:prstGeom>
          <a:noFill/>
        </p:spPr>
        <p:txBody>
          <a:bodyPr wrap="none" rtlCol="0">
            <a:spAutoFit/>
          </a:bodyPr>
          <a:lstStyle/>
          <a:p>
            <a:br>
              <a:rPr lang="en-GB" b="1" dirty="0">
                <a:solidFill>
                  <a:schemeClr val="tx2">
                    <a:lumMod val="50000"/>
                    <a:lumOff val="50000"/>
                  </a:schemeClr>
                </a:solidFill>
              </a:rPr>
            </a:br>
            <a:r>
              <a:rPr lang="en-GB" b="1" dirty="0">
                <a:solidFill>
                  <a:schemeClr val="accent6">
                    <a:lumMod val="60000"/>
                    <a:lumOff val="40000"/>
                  </a:schemeClr>
                </a:solidFill>
              </a:rPr>
              <a:t>File C created!</a:t>
            </a:r>
            <a:endParaRPr lang="en-GB" dirty="0">
              <a:solidFill>
                <a:schemeClr val="accent6">
                  <a:lumMod val="60000"/>
                  <a:lumOff val="40000"/>
                </a:schemeClr>
              </a:solidFill>
            </a:endParaRPr>
          </a:p>
        </p:txBody>
      </p:sp>
      <p:sp>
        <p:nvSpPr>
          <p:cNvPr id="7" name="Rectangle: Rounded Corners 6">
            <a:extLst>
              <a:ext uri="{FF2B5EF4-FFF2-40B4-BE49-F238E27FC236}">
                <a16:creationId xmlns:a16="http://schemas.microsoft.com/office/drawing/2014/main" id="{F7F7278A-72EE-2E85-334A-0BB358703A44}"/>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FF8017ED-5F66-39C8-B64C-CA4E9B4BB9F9}"/>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93DF85D3-0F13-8E75-21B3-EC5970E6659F}"/>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a:t>
            </a:r>
          </a:p>
          <a:p>
            <a:pPr algn="ctr"/>
            <a:r>
              <a:rPr lang="en-GB" sz="1600" dirty="0"/>
              <a:t>Directory</a:t>
            </a:r>
          </a:p>
        </p:txBody>
      </p:sp>
      <p:sp>
        <p:nvSpPr>
          <p:cNvPr id="13" name="Rectangle: Rounded Corners 12">
            <a:extLst>
              <a:ext uri="{FF2B5EF4-FFF2-40B4-BE49-F238E27FC236}">
                <a16:creationId xmlns:a16="http://schemas.microsoft.com/office/drawing/2014/main" id="{2C32CE50-C40F-85F6-4F76-880FAD7A608C}"/>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78E4CE70-A317-3091-8E1F-5C8358FA8E6F}"/>
              </a:ext>
            </a:extLst>
          </p:cNvPr>
          <p:cNvSpPr/>
          <p:nvPr/>
        </p:nvSpPr>
        <p:spPr>
          <a:xfrm>
            <a:off x="1297782" y="5150206"/>
            <a:ext cx="821873" cy="821873"/>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7" name="Rectangle: Rounded Corners 16">
            <a:extLst>
              <a:ext uri="{FF2B5EF4-FFF2-40B4-BE49-F238E27FC236}">
                <a16:creationId xmlns:a16="http://schemas.microsoft.com/office/drawing/2014/main" id="{102F715A-4C3A-7090-226B-147DAD91E2AF}"/>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909E9F50-542C-35D7-8C69-843B7D22BC66}"/>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73AD0265-F515-FABF-E02A-DD6C66DD9E14}"/>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7B62A060-FCEF-3F38-8F65-C93905207D66}"/>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458D5F84-8201-202E-4C58-1763B5D27D51}"/>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72576B85-9DE3-3FB7-0F9C-BE0ACA9C2966}"/>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EC0B5FF4-B84F-4EF0-53CA-5B3DBAE008E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0B10BE35-25B3-43EE-FA51-872370E16A6B}"/>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7A6184F8-26D8-F777-D77F-231EA2D60BAE}"/>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94C6CE5D-28F3-6726-A46E-BCBB0FCC50FE}"/>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620888A0-8E74-6C89-900C-88C851117BA9}"/>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38E88ED2-527F-C7DC-1F26-D5E26962E38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5B3AC76A-4F55-4551-E1A6-69B8B8ED7D18}"/>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6C5CA1AA-3647-19BB-CA2C-06E628D7831F}"/>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77345290-10AF-1E0A-789C-B5289C5E1453}"/>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E71EF07A-85CD-DF0F-83D9-FECAB1A5F663}"/>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DB628707-17C3-C898-488B-5B4AE740F19D}"/>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6FDBA88A-B838-5C1D-4DFE-B974B51A0C9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FEA42C3D-BEF4-4A42-2C0F-594BB52B6350}"/>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2CD1337A-969D-3BA2-EE4F-95AC5F087093}"/>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1188AF01-2434-88F6-E6A7-D204BA88299B}"/>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F7767F53-D80F-5959-F05C-EB35D07F9365}"/>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7AC51916-DEB9-FE04-B1A9-1CEC048E34DC}"/>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E118D46E-A123-F54D-ADF1-D5BAD8E1A21C}"/>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32D32D9F-FA09-3329-75D8-71ED06606436}"/>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2D552B3E-D1FC-63BB-2681-3884AFC136BB}"/>
              </a:ext>
            </a:extLst>
          </p:cNvPr>
          <p:cNvSpPr txBox="1"/>
          <p:nvPr/>
        </p:nvSpPr>
        <p:spPr>
          <a:xfrm>
            <a:off x="844559" y="2324207"/>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55D5F349-77F8-B468-297F-5914E4A41E25}"/>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7143C357-BFF8-8148-A2B3-06718D94A897}"/>
              </a:ext>
            </a:extLst>
          </p:cNvPr>
          <p:cNvCxnSpPr>
            <a:cxnSpLocks/>
          </p:cNvCxnSpPr>
          <p:nvPr/>
        </p:nvCxnSpPr>
        <p:spPr>
          <a:xfrm rot="5400000">
            <a:off x="1305306" y="3106176"/>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AF76E8EC-F13F-897B-D3EC-D96893FB0407}"/>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2C340CD5-7A3A-312E-AD7A-090E98DA71BA}"/>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123A30EB-0E47-4F66-7EE7-C2BDEB72227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129E6D88-A4DD-0162-E931-A4A4FE6C0242}"/>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9B4EC6C8-D561-DD99-A828-D65185ADCF9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CFA7B74C-F138-E60B-7F04-8F8DE17FBF5F}"/>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A32D7E6D-6529-C4FB-8E79-2AC3AB384A33}"/>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7D49D1CD-2571-7CD1-BAC1-22A9A2170037}"/>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0C97D355-B7DC-B3DC-CC3C-38EBB023A4B7}"/>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AC381F6E-D5B9-7B65-31B6-D6477E1940E5}"/>
              </a:ext>
            </a:extLst>
          </p:cNvPr>
          <p:cNvSpPr txBox="1"/>
          <p:nvPr/>
        </p:nvSpPr>
        <p:spPr>
          <a:xfrm>
            <a:off x="2690044" y="2053032"/>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0633C4A5-44A9-6671-1F29-BFE5A5F5CE85}"/>
              </a:ext>
            </a:extLst>
          </p:cNvPr>
          <p:cNvCxnSpPr>
            <a:cxnSpLocks/>
          </p:cNvCxnSpPr>
          <p:nvPr/>
        </p:nvCxnSpPr>
        <p:spPr>
          <a:xfrm rot="5400000" flipH="1" flipV="1">
            <a:off x="3312337" y="2106927"/>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EAFF345B-E917-EF83-F366-EB4C135BD145}"/>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6B986972-2F6D-953A-FFB4-4A50D388A0DB}"/>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C3A1CCEC-2E82-5197-FBD9-66C18E530387}"/>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D6AF638A-2951-7C98-CAB4-70337EDF38A7}"/>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Folded Corner 93">
              <a:extLst>
                <a:ext uri="{FF2B5EF4-FFF2-40B4-BE49-F238E27FC236}">
                  <a16:creationId xmlns:a16="http://schemas.microsoft.com/office/drawing/2014/main" id="{F88408EF-C3F7-EBD6-A7C4-9679601C71BB}"/>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D91B477D-4BA6-4846-516F-7799941038C5}"/>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970AF498-9E21-5CC4-BA91-369B049E8DC7}"/>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57ABAAB6-9471-80A7-A05F-24C6D8E0A609}"/>
              </a:ext>
            </a:extLst>
          </p:cNvPr>
          <p:cNvCxnSpPr>
            <a:cxnSpLocks/>
          </p:cNvCxnSpPr>
          <p:nvPr/>
        </p:nvCxnSpPr>
        <p:spPr>
          <a:xfrm rot="10800000" flipV="1">
            <a:off x="1654624" y="2545598"/>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8FCEA563-2026-E900-220F-2E2914C681F2}"/>
              </a:ext>
            </a:extLst>
          </p:cNvPr>
          <p:cNvSpPr txBox="1"/>
          <p:nvPr/>
        </p:nvSpPr>
        <p:spPr>
          <a:xfrm>
            <a:off x="6990387" y="2108629"/>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sp>
        <p:nvSpPr>
          <p:cNvPr id="125" name="TextBox 124">
            <a:extLst>
              <a:ext uri="{FF2B5EF4-FFF2-40B4-BE49-F238E27FC236}">
                <a16:creationId xmlns:a16="http://schemas.microsoft.com/office/drawing/2014/main" id="{511A7164-6F6B-B136-F1E6-4CB769B24479}"/>
              </a:ext>
            </a:extLst>
          </p:cNvPr>
          <p:cNvSpPr txBox="1"/>
          <p:nvPr/>
        </p:nvSpPr>
        <p:spPr>
          <a:xfrm>
            <a:off x="3549037" y="179748"/>
            <a:ext cx="5623383" cy="461665"/>
          </a:xfrm>
          <a:prstGeom prst="rect">
            <a:avLst/>
          </a:prstGeom>
          <a:noFill/>
          <a:ln>
            <a:solidFill>
              <a:schemeClr val="bg1"/>
            </a:solidFill>
          </a:ln>
        </p:spPr>
        <p:txBody>
          <a:bodyPr wrap="square" rtlCol="0">
            <a:spAutoFit/>
          </a:bodyPr>
          <a:lstStyle/>
          <a:p>
            <a:r>
              <a:rPr lang="en-GB" sz="1200" dirty="0">
                <a:solidFill>
                  <a:schemeClr val="bg1"/>
                </a:solidFill>
              </a:rPr>
              <a:t>At this stage, if you make a </a:t>
            </a:r>
            <a:r>
              <a:rPr lang="en-GB" sz="1200" b="1" dirty="0">
                <a:solidFill>
                  <a:schemeClr val="tx2">
                    <a:lumMod val="50000"/>
                    <a:lumOff val="50000"/>
                  </a:schemeClr>
                </a:solidFill>
              </a:rPr>
              <a:t>commit</a:t>
            </a:r>
            <a:r>
              <a:rPr lang="en-GB" sz="1200" dirty="0">
                <a:solidFill>
                  <a:schemeClr val="bg1"/>
                </a:solidFill>
              </a:rPr>
              <a:t>, GitHub will take everything in the staging area and package it in one commit.</a:t>
            </a:r>
          </a:p>
        </p:txBody>
      </p:sp>
      <p:sp>
        <p:nvSpPr>
          <p:cNvPr id="126" name="TextBox 125">
            <a:extLst>
              <a:ext uri="{FF2B5EF4-FFF2-40B4-BE49-F238E27FC236}">
                <a16:creationId xmlns:a16="http://schemas.microsoft.com/office/drawing/2014/main" id="{721ED911-B67F-4BB0-6201-D56AC8344063}"/>
              </a:ext>
            </a:extLst>
          </p:cNvPr>
          <p:cNvSpPr txBox="1"/>
          <p:nvPr/>
        </p:nvSpPr>
        <p:spPr>
          <a:xfrm>
            <a:off x="3546057" y="763111"/>
            <a:ext cx="5623383" cy="830997"/>
          </a:xfrm>
          <a:prstGeom prst="rect">
            <a:avLst/>
          </a:prstGeom>
          <a:noFill/>
          <a:ln>
            <a:solidFill>
              <a:schemeClr val="bg1"/>
            </a:solidFill>
          </a:ln>
        </p:spPr>
        <p:txBody>
          <a:bodyPr wrap="square" rtlCol="0">
            <a:spAutoFit/>
          </a:bodyPr>
          <a:lstStyle/>
          <a:p>
            <a:r>
              <a:rPr lang="en-GB" sz="1200" dirty="0">
                <a:solidFill>
                  <a:schemeClr val="bg1"/>
                </a:solidFill>
              </a:rPr>
              <a:t>But what about </a:t>
            </a:r>
            <a:r>
              <a:rPr lang="en-GB" sz="1200" b="1" dirty="0">
                <a:solidFill>
                  <a:schemeClr val="tx2">
                    <a:lumMod val="50000"/>
                    <a:lumOff val="50000"/>
                  </a:schemeClr>
                </a:solidFill>
              </a:rPr>
              <a:t>accurate naming</a:t>
            </a:r>
            <a:r>
              <a:rPr lang="en-GB" sz="1200" dirty="0">
                <a:solidFill>
                  <a:schemeClr val="bg1"/>
                </a:solidFill>
              </a:rPr>
              <a:t>? What if you</a:t>
            </a:r>
            <a:r>
              <a:rPr lang="en-GB" sz="1200" b="1" dirty="0">
                <a:solidFill>
                  <a:srgbClr val="FF0000"/>
                </a:solidFill>
              </a:rPr>
              <a:t> deleted an old file</a:t>
            </a:r>
            <a:r>
              <a:rPr lang="en-GB" sz="1200" dirty="0">
                <a:solidFill>
                  <a:schemeClr val="bg1"/>
                </a:solidFill>
              </a:rPr>
              <a:t>, </a:t>
            </a:r>
            <a:r>
              <a:rPr lang="en-GB" sz="1200" b="1" dirty="0">
                <a:solidFill>
                  <a:schemeClr val="accent2">
                    <a:lumMod val="60000"/>
                    <a:lumOff val="40000"/>
                  </a:schemeClr>
                </a:solidFill>
              </a:rPr>
              <a:t>fixed a bug</a:t>
            </a:r>
            <a:r>
              <a:rPr lang="en-GB" sz="1200" dirty="0">
                <a:solidFill>
                  <a:schemeClr val="bg1"/>
                </a:solidFill>
              </a:rPr>
              <a:t>, and </a:t>
            </a:r>
            <a:r>
              <a:rPr lang="en-GB" sz="1200" b="1" dirty="0">
                <a:solidFill>
                  <a:schemeClr val="accent6">
                    <a:lumMod val="60000"/>
                    <a:lumOff val="40000"/>
                  </a:schemeClr>
                </a:solidFill>
              </a:rPr>
              <a:t>created a new prop</a:t>
            </a:r>
            <a:r>
              <a:rPr lang="en-GB" sz="1200" dirty="0">
                <a:solidFill>
                  <a:schemeClr val="bg1"/>
                </a:solidFill>
              </a:rPr>
              <a:t>? Let’s say you made 100 edits over those three files and committed them at once. That’s messy to unpick if something is wrong with only one file but you want to keep the changes you made to the other two.</a:t>
            </a:r>
          </a:p>
        </p:txBody>
      </p:sp>
      <p:grpSp>
        <p:nvGrpSpPr>
          <p:cNvPr id="135" name="Group 134">
            <a:extLst>
              <a:ext uri="{FF2B5EF4-FFF2-40B4-BE49-F238E27FC236}">
                <a16:creationId xmlns:a16="http://schemas.microsoft.com/office/drawing/2014/main" id="{343B144A-2F59-BF20-FA13-669AE62CA9D0}"/>
              </a:ext>
            </a:extLst>
          </p:cNvPr>
          <p:cNvGrpSpPr/>
          <p:nvPr/>
        </p:nvGrpSpPr>
        <p:grpSpPr>
          <a:xfrm>
            <a:off x="5939929" y="4830023"/>
            <a:ext cx="637728" cy="623454"/>
            <a:chOff x="5939929" y="4825889"/>
            <a:chExt cx="637728" cy="623454"/>
          </a:xfrm>
        </p:grpSpPr>
        <p:sp>
          <p:nvSpPr>
            <p:cNvPr id="129" name="Rectangle: Rounded Corners 128">
              <a:extLst>
                <a:ext uri="{FF2B5EF4-FFF2-40B4-BE49-F238E27FC236}">
                  <a16:creationId xmlns:a16="http://schemas.microsoft.com/office/drawing/2014/main" id="{292949C1-280C-194D-7B2C-1A052DE58351}"/>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4" name="Group 133">
              <a:extLst>
                <a:ext uri="{FF2B5EF4-FFF2-40B4-BE49-F238E27FC236}">
                  <a16:creationId xmlns:a16="http://schemas.microsoft.com/office/drawing/2014/main" id="{60C62A56-A5C3-3DDE-2AF8-152D4E669EE9}"/>
                </a:ext>
              </a:extLst>
            </p:cNvPr>
            <p:cNvGrpSpPr/>
            <p:nvPr/>
          </p:nvGrpSpPr>
          <p:grpSpPr>
            <a:xfrm>
              <a:off x="6096000" y="4976774"/>
              <a:ext cx="337020" cy="344214"/>
              <a:chOff x="6708682" y="4903599"/>
              <a:chExt cx="1233379" cy="1259705"/>
            </a:xfrm>
          </p:grpSpPr>
          <p:sp>
            <p:nvSpPr>
              <p:cNvPr id="131" name="Rectangle: Folded Corner 130">
                <a:extLst>
                  <a:ext uri="{FF2B5EF4-FFF2-40B4-BE49-F238E27FC236}">
                    <a16:creationId xmlns:a16="http://schemas.microsoft.com/office/drawing/2014/main" id="{7A889E45-43C0-7035-109A-61DD7FC1D9BE}"/>
                  </a:ext>
                </a:extLst>
              </p:cNvPr>
              <p:cNvSpPr/>
              <p:nvPr/>
            </p:nvSpPr>
            <p:spPr>
              <a:xfrm>
                <a:off x="6708682" y="4903599"/>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32" name="Rectangle: Folded Corner 131">
                <a:extLst>
                  <a:ext uri="{FF2B5EF4-FFF2-40B4-BE49-F238E27FC236}">
                    <a16:creationId xmlns:a16="http://schemas.microsoft.com/office/drawing/2014/main" id="{60C2CB2A-E2E5-7412-DF6F-5F6ADEB74C1B}"/>
                  </a:ext>
                </a:extLst>
              </p:cNvPr>
              <p:cNvSpPr/>
              <p:nvPr/>
            </p:nvSpPr>
            <p:spPr>
              <a:xfrm>
                <a:off x="6899828" y="5123693"/>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33" name="Rectangle: Folded Corner 132">
                <a:extLst>
                  <a:ext uri="{FF2B5EF4-FFF2-40B4-BE49-F238E27FC236}">
                    <a16:creationId xmlns:a16="http://schemas.microsoft.com/office/drawing/2014/main" id="{E175C626-9D75-0FB8-5418-3FD3F4C49D00}"/>
                  </a:ext>
                </a:extLst>
              </p:cNvPr>
              <p:cNvSpPr/>
              <p:nvPr/>
            </p:nvSpPr>
            <p:spPr>
              <a:xfrm>
                <a:off x="7120188" y="5341431"/>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sp>
        <p:nvSpPr>
          <p:cNvPr id="136" name="TextBox 135">
            <a:extLst>
              <a:ext uri="{FF2B5EF4-FFF2-40B4-BE49-F238E27FC236}">
                <a16:creationId xmlns:a16="http://schemas.microsoft.com/office/drawing/2014/main" id="{131FC571-76D4-F9FE-6F04-35D7F8FC7606}"/>
              </a:ext>
            </a:extLst>
          </p:cNvPr>
          <p:cNvSpPr txBox="1"/>
          <p:nvPr/>
        </p:nvSpPr>
        <p:spPr>
          <a:xfrm>
            <a:off x="6414548" y="5789112"/>
            <a:ext cx="1084271" cy="461665"/>
          </a:xfrm>
          <a:prstGeom prst="rect">
            <a:avLst/>
          </a:prstGeom>
          <a:noFill/>
        </p:spPr>
        <p:txBody>
          <a:bodyPr wrap="none" rtlCol="0">
            <a:spAutoFit/>
          </a:bodyPr>
          <a:lstStyle/>
          <a:p>
            <a:pPr algn="ctr"/>
            <a:r>
              <a:rPr lang="en-GB" sz="1200" b="1" dirty="0">
                <a:solidFill>
                  <a:schemeClr val="tx2">
                    <a:lumMod val="50000"/>
                    <a:lumOff val="50000"/>
                  </a:schemeClr>
                </a:solidFill>
              </a:rPr>
              <a:t>Commit(s)</a:t>
            </a:r>
          </a:p>
          <a:p>
            <a:pPr algn="ctr"/>
            <a:r>
              <a:rPr lang="en-GB" sz="1200" dirty="0">
                <a:solidFill>
                  <a:schemeClr val="bg1">
                    <a:lumMod val="75000"/>
                  </a:schemeClr>
                </a:solidFill>
              </a:rPr>
              <a:t>ready to push</a:t>
            </a:r>
            <a:endParaRPr lang="en-GB" sz="1600" dirty="0">
              <a:solidFill>
                <a:schemeClr val="bg1">
                  <a:lumMod val="75000"/>
                </a:schemeClr>
              </a:solidFill>
            </a:endParaRPr>
          </a:p>
        </p:txBody>
      </p:sp>
      <p:cxnSp>
        <p:nvCxnSpPr>
          <p:cNvPr id="137" name="Connector: Elbow 136">
            <a:extLst>
              <a:ext uri="{FF2B5EF4-FFF2-40B4-BE49-F238E27FC236}">
                <a16:creationId xmlns:a16="http://schemas.microsoft.com/office/drawing/2014/main" id="{DE113917-0F2B-9ACD-5850-B5F0CC93F059}"/>
              </a:ext>
            </a:extLst>
          </p:cNvPr>
          <p:cNvCxnSpPr>
            <a:cxnSpLocks/>
          </p:cNvCxnSpPr>
          <p:nvPr/>
        </p:nvCxnSpPr>
        <p:spPr>
          <a:xfrm rot="5400000" flipH="1" flipV="1">
            <a:off x="5654945" y="2123536"/>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07899ECE-B009-2212-B194-985AE9C47BB2}"/>
              </a:ext>
            </a:extLst>
          </p:cNvPr>
          <p:cNvSpPr txBox="1"/>
          <p:nvPr/>
        </p:nvSpPr>
        <p:spPr>
          <a:xfrm>
            <a:off x="4176361" y="2031684"/>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sp>
        <p:nvSpPr>
          <p:cNvPr id="139" name="TextBox 138">
            <a:extLst>
              <a:ext uri="{FF2B5EF4-FFF2-40B4-BE49-F238E27FC236}">
                <a16:creationId xmlns:a16="http://schemas.microsoft.com/office/drawing/2014/main" id="{8297C4FC-5696-08D5-FA54-A86D05C32217}"/>
              </a:ext>
            </a:extLst>
          </p:cNvPr>
          <p:cNvSpPr txBox="1"/>
          <p:nvPr/>
        </p:nvSpPr>
        <p:spPr>
          <a:xfrm>
            <a:off x="3556892" y="5811271"/>
            <a:ext cx="1536319" cy="461665"/>
          </a:xfrm>
          <a:prstGeom prst="rect">
            <a:avLst/>
          </a:prstGeom>
          <a:noFill/>
        </p:spPr>
        <p:txBody>
          <a:bodyPr wrap="none" rtlCol="0">
            <a:spAutoFit/>
          </a:bodyPr>
          <a:lstStyle/>
          <a:p>
            <a:pPr algn="ctr"/>
            <a:r>
              <a:rPr lang="en-GB" sz="1200" b="1" dirty="0">
                <a:solidFill>
                  <a:schemeClr val="tx2">
                    <a:lumMod val="50000"/>
                    <a:lumOff val="50000"/>
                  </a:schemeClr>
                </a:solidFill>
              </a:rPr>
              <a:t>Staging area</a:t>
            </a:r>
          </a:p>
          <a:p>
            <a:pPr algn="ctr"/>
            <a:r>
              <a:rPr lang="en-GB" sz="1200" dirty="0">
                <a:solidFill>
                  <a:schemeClr val="bg1">
                    <a:lumMod val="75000"/>
                  </a:schemeClr>
                </a:solidFill>
              </a:rPr>
              <a:t>automatically clears</a:t>
            </a:r>
            <a:endParaRPr lang="en-GB" sz="1600" dirty="0">
              <a:solidFill>
                <a:schemeClr val="bg1">
                  <a:lumMod val="75000"/>
                </a:schemeClr>
              </a:solidFill>
            </a:endParaRPr>
          </a:p>
        </p:txBody>
      </p:sp>
    </p:spTree>
    <p:extLst>
      <p:ext uri="{BB962C8B-B14F-4D97-AF65-F5344CB8AC3E}">
        <p14:creationId xmlns:p14="http://schemas.microsoft.com/office/powerpoint/2010/main" val="213906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0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7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9"/>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9"/>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3"/>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6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74"/>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2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40"/>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125"/>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 grpId="0" animBg="1"/>
      <p:bldP spid="14" grpId="1" animBg="1"/>
      <p:bldP spid="77" grpId="0" animBg="1"/>
      <p:bldP spid="77" grpId="1" animBg="1"/>
      <p:bldP spid="73" grpId="0"/>
      <p:bldP spid="73" grpId="1"/>
      <p:bldP spid="64" grpId="0"/>
      <p:bldP spid="64" grpId="1"/>
      <p:bldP spid="74" grpId="0"/>
      <p:bldP spid="74" grpId="1"/>
      <p:bldP spid="15" grpId="0" animBg="1"/>
      <p:bldP spid="15" grpId="1" animBg="1"/>
      <p:bldP spid="9" grpId="0"/>
      <p:bldP spid="9" grpId="1"/>
      <p:bldP spid="78" grpId="0" animBg="1"/>
      <p:bldP spid="79" grpId="0"/>
      <p:bldP spid="79" grpId="1"/>
      <p:bldP spid="86" grpId="0" animBg="1"/>
      <p:bldP spid="102" grpId="0"/>
      <p:bldP spid="102" grpId="1"/>
      <p:bldP spid="125" grpId="0" animBg="1"/>
      <p:bldP spid="125" grpId="1" animBg="1"/>
      <p:bldP spid="126" grpId="0" animBg="1"/>
      <p:bldP spid="126" grpId="1" animBg="1"/>
      <p:bldP spid="136" grpId="0"/>
      <p:bldP spid="138" grpId="0"/>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B32A8-6C42-B491-5FD7-34161D2A852C}"/>
            </a:ext>
          </a:extLst>
        </p:cNvPr>
        <p:cNvGrpSpPr/>
        <p:nvPr/>
      </p:nvGrpSpPr>
      <p:grpSpPr>
        <a:xfrm>
          <a:off x="0" y="0"/>
          <a:ext cx="0" cy="0"/>
          <a:chOff x="0" y="0"/>
          <a:chExt cx="0" cy="0"/>
        </a:xfrm>
      </p:grpSpPr>
      <p:sp>
        <p:nvSpPr>
          <p:cNvPr id="63" name="TextBox 62">
            <a:extLst>
              <a:ext uri="{FF2B5EF4-FFF2-40B4-BE49-F238E27FC236}">
                <a16:creationId xmlns:a16="http://schemas.microsoft.com/office/drawing/2014/main" id="{C40D073E-DA0D-9CE2-25E4-20C8F15F724F}"/>
              </a:ext>
            </a:extLst>
          </p:cNvPr>
          <p:cNvSpPr txBox="1"/>
          <p:nvPr/>
        </p:nvSpPr>
        <p:spPr>
          <a:xfrm>
            <a:off x="5916194" y="2759139"/>
            <a:ext cx="2006127" cy="646331"/>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chemeClr val="accent6">
                    <a:lumMod val="60000"/>
                    <a:lumOff val="40000"/>
                  </a:schemeClr>
                </a:solidFill>
              </a:rPr>
              <a:t>file C</a:t>
            </a:r>
            <a:r>
              <a:rPr lang="en-GB" sz="1200" b="1" dirty="0">
                <a:solidFill>
                  <a:srgbClr val="FF0000"/>
                </a:solidFill>
              </a:rPr>
              <a:t> </a:t>
            </a:r>
            <a:r>
              <a:rPr lang="en-GB" sz="1200" dirty="0">
                <a:solidFill>
                  <a:schemeClr val="bg1">
                    <a:lumMod val="75000"/>
                  </a:schemeClr>
                </a:solidFill>
              </a:rPr>
              <a:t>changed)</a:t>
            </a:r>
          </a:p>
        </p:txBody>
      </p:sp>
      <p:sp>
        <p:nvSpPr>
          <p:cNvPr id="59" name="TextBox 58">
            <a:extLst>
              <a:ext uri="{FF2B5EF4-FFF2-40B4-BE49-F238E27FC236}">
                <a16:creationId xmlns:a16="http://schemas.microsoft.com/office/drawing/2014/main" id="{54C4B690-3D26-53E5-08BB-7AF0FB5DE242}"/>
              </a:ext>
            </a:extLst>
          </p:cNvPr>
          <p:cNvSpPr txBox="1"/>
          <p:nvPr/>
        </p:nvSpPr>
        <p:spPr>
          <a:xfrm>
            <a:off x="5861019" y="2205141"/>
            <a:ext cx="2136802" cy="1200329"/>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rgbClr val="FF0000"/>
                </a:solidFill>
              </a:rPr>
              <a:t>file A </a:t>
            </a:r>
            <a:r>
              <a:rPr lang="en-GB" sz="1200" dirty="0">
                <a:solidFill>
                  <a:schemeClr val="bg1">
                    <a:lumMod val="75000"/>
                  </a:schemeClr>
                </a:solidFill>
              </a:rPr>
              <a:t>changed)</a:t>
            </a:r>
            <a:br>
              <a:rPr lang="en-GB" sz="1200" dirty="0">
                <a:solidFill>
                  <a:schemeClr val="bg1">
                    <a:lumMod val="75000"/>
                  </a:schemeClr>
                </a:solidFill>
              </a:rPr>
            </a:br>
            <a:r>
              <a:rPr lang="en-GB" sz="1200" dirty="0">
                <a:solidFill>
                  <a:schemeClr val="bg1">
                    <a:lumMod val="75000"/>
                  </a:schemeClr>
                </a:solidFill>
              </a:rPr>
              <a:t>Don’t forget, this commit is </a:t>
            </a:r>
          </a:p>
          <a:p>
            <a:pPr algn="ctr"/>
            <a:r>
              <a:rPr lang="en-GB" sz="1200" dirty="0">
                <a:solidFill>
                  <a:schemeClr val="bg1">
                    <a:lumMod val="75000"/>
                  </a:schemeClr>
                </a:solidFill>
              </a:rPr>
              <a:t>comparing changes against </a:t>
            </a:r>
          </a:p>
          <a:p>
            <a:pPr algn="ctr"/>
            <a:r>
              <a:rPr lang="en-GB" sz="1200" dirty="0">
                <a:solidFill>
                  <a:schemeClr val="bg1">
                    <a:lumMod val="75000"/>
                  </a:schemeClr>
                </a:solidFill>
              </a:rPr>
              <a:t>the latest commit in the repo!</a:t>
            </a:r>
          </a:p>
        </p:txBody>
      </p:sp>
      <p:sp>
        <p:nvSpPr>
          <p:cNvPr id="61" name="TextBox 60">
            <a:extLst>
              <a:ext uri="{FF2B5EF4-FFF2-40B4-BE49-F238E27FC236}">
                <a16:creationId xmlns:a16="http://schemas.microsoft.com/office/drawing/2014/main" id="{23E89870-51EE-B996-C5FE-6228850E4784}"/>
              </a:ext>
            </a:extLst>
          </p:cNvPr>
          <p:cNvSpPr txBox="1"/>
          <p:nvPr/>
        </p:nvSpPr>
        <p:spPr>
          <a:xfrm>
            <a:off x="5471576" y="1860573"/>
            <a:ext cx="3015570" cy="1569660"/>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chemeClr val="accent2">
                    <a:lumMod val="60000"/>
                    <a:lumOff val="40000"/>
                  </a:schemeClr>
                </a:solidFill>
              </a:rPr>
              <a:t>file B</a:t>
            </a:r>
            <a:r>
              <a:rPr lang="en-GB" sz="1200" b="1" dirty="0">
                <a:solidFill>
                  <a:srgbClr val="FF0000"/>
                </a:solidFill>
              </a:rPr>
              <a:t> </a:t>
            </a:r>
            <a:r>
              <a:rPr lang="en-GB" sz="1200" dirty="0">
                <a:solidFill>
                  <a:schemeClr val="bg1">
                    <a:lumMod val="75000"/>
                  </a:schemeClr>
                </a:solidFill>
              </a:rPr>
              <a:t>changed,</a:t>
            </a:r>
            <a:br>
              <a:rPr lang="en-GB" sz="1200" dirty="0">
                <a:solidFill>
                  <a:schemeClr val="bg1">
                    <a:lumMod val="75000"/>
                  </a:schemeClr>
                </a:solidFill>
              </a:rPr>
            </a:br>
            <a:r>
              <a:rPr lang="en-GB" sz="1200" dirty="0">
                <a:solidFill>
                  <a:schemeClr val="bg1">
                    <a:lumMod val="75000"/>
                  </a:schemeClr>
                </a:solidFill>
              </a:rPr>
              <a:t>and </a:t>
            </a:r>
            <a:r>
              <a:rPr lang="en-GB" sz="1200" b="1" dirty="0">
                <a:solidFill>
                  <a:srgbClr val="FF0000"/>
                </a:solidFill>
              </a:rPr>
              <a:t>A </a:t>
            </a:r>
            <a:r>
              <a:rPr lang="en-GB" sz="1200" dirty="0">
                <a:solidFill>
                  <a:schemeClr val="bg1">
                    <a:lumMod val="65000"/>
                  </a:schemeClr>
                </a:solidFill>
              </a:rPr>
              <a:t>is gone because it was deleted</a:t>
            </a:r>
            <a:r>
              <a:rPr lang="en-GB" sz="1200" dirty="0">
                <a:solidFill>
                  <a:schemeClr val="bg1">
                    <a:lumMod val="75000"/>
                  </a:schemeClr>
                </a:solidFill>
              </a:rPr>
              <a:t>) </a:t>
            </a:r>
            <a:br>
              <a:rPr lang="en-GB" sz="1200" dirty="0">
                <a:solidFill>
                  <a:schemeClr val="bg1">
                    <a:lumMod val="75000"/>
                  </a:schemeClr>
                </a:solidFill>
              </a:rPr>
            </a:br>
            <a:r>
              <a:rPr lang="en-GB" sz="1200" dirty="0">
                <a:solidFill>
                  <a:schemeClr val="bg1">
                    <a:lumMod val="75000"/>
                  </a:schemeClr>
                </a:solidFill>
              </a:rPr>
              <a:t>Don’t forget, each commit’s changes </a:t>
            </a:r>
          </a:p>
          <a:p>
            <a:pPr algn="ctr"/>
            <a:r>
              <a:rPr lang="en-GB" sz="1200" dirty="0">
                <a:solidFill>
                  <a:schemeClr val="bg1">
                    <a:lumMod val="75000"/>
                  </a:schemeClr>
                </a:solidFill>
              </a:rPr>
              <a:t>are compared to the previous commit, </a:t>
            </a:r>
            <a:br>
              <a:rPr lang="en-GB" sz="1200" dirty="0">
                <a:solidFill>
                  <a:schemeClr val="bg1">
                    <a:lumMod val="75000"/>
                  </a:schemeClr>
                </a:solidFill>
              </a:rPr>
            </a:br>
            <a:r>
              <a:rPr lang="en-GB" sz="1200" dirty="0">
                <a:solidFill>
                  <a:schemeClr val="bg1">
                    <a:lumMod val="75000"/>
                  </a:schemeClr>
                </a:solidFill>
              </a:rPr>
              <a:t>or if there isn’t a local commit currently, </a:t>
            </a:r>
            <a:br>
              <a:rPr lang="en-GB" sz="1200" dirty="0">
                <a:solidFill>
                  <a:schemeClr val="bg1">
                    <a:lumMod val="75000"/>
                  </a:schemeClr>
                </a:solidFill>
              </a:rPr>
            </a:br>
            <a:r>
              <a:rPr lang="en-GB" sz="1200" dirty="0">
                <a:solidFill>
                  <a:schemeClr val="bg1">
                    <a:lumMod val="75000"/>
                  </a:schemeClr>
                </a:solidFill>
              </a:rPr>
              <a:t>then the latest commit on the remote  repo</a:t>
            </a:r>
          </a:p>
        </p:txBody>
      </p:sp>
      <p:sp>
        <p:nvSpPr>
          <p:cNvPr id="127" name="TextBox 126">
            <a:extLst>
              <a:ext uri="{FF2B5EF4-FFF2-40B4-BE49-F238E27FC236}">
                <a16:creationId xmlns:a16="http://schemas.microsoft.com/office/drawing/2014/main" id="{DB266CC5-CBFD-30D2-961A-3FDE6CDB9FDC}"/>
              </a:ext>
            </a:extLst>
          </p:cNvPr>
          <p:cNvSpPr txBox="1"/>
          <p:nvPr/>
        </p:nvSpPr>
        <p:spPr>
          <a:xfrm>
            <a:off x="3546057" y="174588"/>
            <a:ext cx="5623383" cy="1569660"/>
          </a:xfrm>
          <a:prstGeom prst="rect">
            <a:avLst/>
          </a:prstGeom>
          <a:noFill/>
          <a:ln>
            <a:solidFill>
              <a:schemeClr val="bg1"/>
            </a:solidFill>
          </a:ln>
        </p:spPr>
        <p:txBody>
          <a:bodyPr wrap="square" rtlCol="0">
            <a:spAutoFit/>
          </a:bodyPr>
          <a:lstStyle/>
          <a:p>
            <a:r>
              <a:rPr lang="en-GB" sz="1200" dirty="0">
                <a:solidFill>
                  <a:schemeClr val="bg1"/>
                </a:solidFill>
              </a:rPr>
              <a:t>Let’s rewind to when you finished your work and everything was in the </a:t>
            </a:r>
            <a:r>
              <a:rPr lang="en-GB" sz="1200" b="1" dirty="0">
                <a:solidFill>
                  <a:schemeClr val="tx2">
                    <a:lumMod val="50000"/>
                    <a:lumOff val="50000"/>
                  </a:schemeClr>
                </a:solidFill>
              </a:rPr>
              <a:t>staging area</a:t>
            </a:r>
            <a:r>
              <a:rPr lang="en-GB" sz="1200" dirty="0">
                <a:solidFill>
                  <a:schemeClr val="bg1"/>
                </a:solidFill>
              </a:rPr>
              <a:t>.</a:t>
            </a:r>
          </a:p>
          <a:p>
            <a:endParaRPr lang="en-GB" sz="1200" dirty="0">
              <a:solidFill>
                <a:schemeClr val="bg1"/>
              </a:solidFill>
            </a:endParaRPr>
          </a:p>
          <a:p>
            <a:r>
              <a:rPr lang="en-GB" sz="1200" dirty="0">
                <a:solidFill>
                  <a:schemeClr val="bg1"/>
                </a:solidFill>
              </a:rPr>
              <a:t>One answer is to work on </a:t>
            </a:r>
            <a:r>
              <a:rPr lang="en-GB" sz="1200" b="1" dirty="0">
                <a:solidFill>
                  <a:schemeClr val="tx2">
                    <a:lumMod val="50000"/>
                    <a:lumOff val="50000"/>
                  </a:schemeClr>
                </a:solidFill>
              </a:rPr>
              <a:t>one file/issue per commit</a:t>
            </a:r>
            <a:r>
              <a:rPr lang="en-GB" sz="1200" dirty="0">
                <a:solidFill>
                  <a:schemeClr val="bg1"/>
                </a:solidFill>
              </a:rPr>
              <a:t>, but this does not always reflect the reality of editing. Instead, you can </a:t>
            </a:r>
            <a:r>
              <a:rPr lang="en-GB" sz="1200" b="1" dirty="0" err="1">
                <a:solidFill>
                  <a:schemeClr val="tx2">
                    <a:lumMod val="50000"/>
                    <a:lumOff val="50000"/>
                  </a:schemeClr>
                </a:solidFill>
              </a:rPr>
              <a:t>unstage</a:t>
            </a:r>
            <a:r>
              <a:rPr lang="en-GB" sz="1200" dirty="0">
                <a:solidFill>
                  <a:schemeClr val="bg1"/>
                </a:solidFill>
              </a:rPr>
              <a:t> anything you don’t want to commit for now. Then, you can commit one “chunk” at a time.</a:t>
            </a:r>
          </a:p>
          <a:p>
            <a:endParaRPr lang="en-GB" sz="1200" dirty="0">
              <a:solidFill>
                <a:schemeClr val="bg1"/>
              </a:solidFill>
            </a:endParaRPr>
          </a:p>
          <a:p>
            <a:r>
              <a:rPr lang="en-GB" sz="1200" b="1" dirty="0">
                <a:solidFill>
                  <a:srgbClr val="FF0000"/>
                </a:solidFill>
              </a:rPr>
              <a:t>Replay this slide a few times, watch the icons, read the text</a:t>
            </a:r>
          </a:p>
        </p:txBody>
      </p:sp>
      <p:sp>
        <p:nvSpPr>
          <p:cNvPr id="73" name="TextBox 72">
            <a:extLst>
              <a:ext uri="{FF2B5EF4-FFF2-40B4-BE49-F238E27FC236}">
                <a16:creationId xmlns:a16="http://schemas.microsoft.com/office/drawing/2014/main" id="{2F938468-9710-7960-2034-A23A2646A1DA}"/>
              </a:ext>
            </a:extLst>
          </p:cNvPr>
          <p:cNvSpPr txBox="1"/>
          <p:nvPr/>
        </p:nvSpPr>
        <p:spPr>
          <a:xfrm>
            <a:off x="3265714" y="4849786"/>
            <a:ext cx="1673087" cy="369332"/>
          </a:xfrm>
          <a:prstGeom prst="rect">
            <a:avLst/>
          </a:prstGeom>
          <a:noFill/>
        </p:spPr>
        <p:txBody>
          <a:bodyPr wrap="none" rtlCol="0">
            <a:spAutoFit/>
          </a:bodyPr>
          <a:lstStyle/>
          <a:p>
            <a:r>
              <a:rPr lang="en-GB" b="1" dirty="0">
                <a:solidFill>
                  <a:srgbClr val="FF0000"/>
                </a:solidFill>
              </a:rPr>
              <a:t>File A deleted!</a:t>
            </a:r>
            <a:endParaRPr lang="en-GB" dirty="0">
              <a:solidFill>
                <a:schemeClr val="accent6">
                  <a:lumMod val="60000"/>
                  <a:lumOff val="40000"/>
                </a:schemeClr>
              </a:solidFill>
            </a:endParaRPr>
          </a:p>
        </p:txBody>
      </p:sp>
      <p:sp>
        <p:nvSpPr>
          <p:cNvPr id="64" name="TextBox 63">
            <a:extLst>
              <a:ext uri="{FF2B5EF4-FFF2-40B4-BE49-F238E27FC236}">
                <a16:creationId xmlns:a16="http://schemas.microsoft.com/office/drawing/2014/main" id="{AD74B302-5AAE-A1F1-7AA6-47FCD2BEC01A}"/>
              </a:ext>
            </a:extLst>
          </p:cNvPr>
          <p:cNvSpPr txBox="1"/>
          <p:nvPr/>
        </p:nvSpPr>
        <p:spPr>
          <a:xfrm>
            <a:off x="3265714" y="5191152"/>
            <a:ext cx="1538434" cy="369332"/>
          </a:xfrm>
          <a:prstGeom prst="rect">
            <a:avLst/>
          </a:prstGeom>
          <a:noFill/>
        </p:spPr>
        <p:txBody>
          <a:bodyPr wrap="none" rtlCol="0">
            <a:spAutoFit/>
          </a:bodyPr>
          <a:lstStyle/>
          <a:p>
            <a:r>
              <a:rPr lang="en-GB" b="1" dirty="0">
                <a:solidFill>
                  <a:schemeClr val="accent2">
                    <a:lumMod val="60000"/>
                    <a:lumOff val="40000"/>
                  </a:schemeClr>
                </a:solidFill>
              </a:rPr>
              <a:t>File B edited!</a:t>
            </a:r>
            <a:endParaRPr lang="en-GB" dirty="0">
              <a:solidFill>
                <a:schemeClr val="accent6">
                  <a:lumMod val="60000"/>
                  <a:lumOff val="40000"/>
                </a:schemeClr>
              </a:solidFill>
            </a:endParaRPr>
          </a:p>
        </p:txBody>
      </p:sp>
      <p:sp>
        <p:nvSpPr>
          <p:cNvPr id="74" name="TextBox 73">
            <a:extLst>
              <a:ext uri="{FF2B5EF4-FFF2-40B4-BE49-F238E27FC236}">
                <a16:creationId xmlns:a16="http://schemas.microsoft.com/office/drawing/2014/main" id="{0BC007AE-FA53-D85D-3DF3-13F9B9C158CD}"/>
              </a:ext>
            </a:extLst>
          </p:cNvPr>
          <p:cNvSpPr txBox="1"/>
          <p:nvPr/>
        </p:nvSpPr>
        <p:spPr>
          <a:xfrm>
            <a:off x="3261151" y="5521325"/>
            <a:ext cx="1696298" cy="369332"/>
          </a:xfrm>
          <a:prstGeom prst="rect">
            <a:avLst/>
          </a:prstGeom>
          <a:noFill/>
        </p:spPr>
        <p:txBody>
          <a:bodyPr wrap="none" rtlCol="0">
            <a:spAutoFit/>
          </a:bodyPr>
          <a:lstStyle/>
          <a:p>
            <a:r>
              <a:rPr lang="en-GB" b="1" dirty="0">
                <a:solidFill>
                  <a:schemeClr val="accent6">
                    <a:lumMod val="60000"/>
                    <a:lumOff val="40000"/>
                  </a:schemeClr>
                </a:solidFill>
              </a:rPr>
              <a:t>File C created!</a:t>
            </a:r>
            <a:endParaRPr lang="en-GB" dirty="0">
              <a:solidFill>
                <a:schemeClr val="accent6">
                  <a:lumMod val="60000"/>
                  <a:lumOff val="40000"/>
                </a:schemeClr>
              </a:solidFill>
            </a:endParaRPr>
          </a:p>
        </p:txBody>
      </p:sp>
      <p:sp>
        <p:nvSpPr>
          <p:cNvPr id="7" name="Rectangle: Rounded Corners 6">
            <a:extLst>
              <a:ext uri="{FF2B5EF4-FFF2-40B4-BE49-F238E27FC236}">
                <a16:creationId xmlns:a16="http://schemas.microsoft.com/office/drawing/2014/main" id="{D2221FB8-97A4-AAD8-F174-69A2F0787560}"/>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BF7F9E5C-F4B1-9F0D-F8B8-8C26DE1D5C79}"/>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4FC88F2-3FC7-D5D7-EA38-675BA692F860}"/>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Directory</a:t>
            </a:r>
          </a:p>
        </p:txBody>
      </p:sp>
      <p:sp>
        <p:nvSpPr>
          <p:cNvPr id="13" name="Rectangle: Rounded Corners 12">
            <a:extLst>
              <a:ext uri="{FF2B5EF4-FFF2-40B4-BE49-F238E27FC236}">
                <a16:creationId xmlns:a16="http://schemas.microsoft.com/office/drawing/2014/main" id="{CA06F4B1-7D26-04C1-95BB-A564D0F622CE}"/>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42246140-494E-E2D7-AD6A-893CC1C7A8CC}"/>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6F03A7B3-4B7A-7207-4D79-012DE8CE7FCB}"/>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E7B064E5-7C1C-2131-CFC7-7EAA95CBF616}"/>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BF172C96-AC3B-C12D-8F86-AA864D22EB4D}"/>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727BBFF7-5C6E-2D8C-7918-28936C694287}"/>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A3A0CDAC-34EB-259B-DF55-F16E4CDF14B9}"/>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A6E13B26-E278-B2AD-B69F-05955936187B}"/>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2E4D1A28-61C9-A988-69B2-DCE1EE7CFD5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BBCE1362-EB1F-CA29-2132-68462B2014DE}"/>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7A1C3009-AC1C-3FAC-3EBB-32695749D13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8E5DF6A7-DD8A-67B0-31C0-AE4185B70CE0}"/>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ED680624-BEB7-0CE8-317E-61856A26219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212C90E6-EFAD-A54E-3EA0-BF28CC58727E}"/>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CE4499DA-0D68-BDD5-CE67-61D71E63BF2B}"/>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F72FDFFF-1F0E-42E2-F236-74BC4FFBE417}"/>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87DE38A5-A71D-6B49-7FBA-68420A9FE68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CFB9EE98-6622-8D74-32B7-696B59BCEDE7}"/>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8819C35B-D6F2-9C3F-B767-78465A72A9E2}"/>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71ED9F0F-D492-E78E-F7B1-7DC95EF03600}"/>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852DFAD9-38E0-7834-EF60-BF1A95521831}"/>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D9C56062-17EC-82BF-92B6-8A940A886852}"/>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33D28708-FCB7-1AE2-799A-A5737E1FB093}"/>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3C18CCDB-5DF1-61E1-974E-0D2FE435EDFC}"/>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645B530F-CA03-37B8-045F-6552624DC1C9}"/>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F39F6606-0E02-8DD5-2D59-335B33498271}"/>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17AAF80E-0B71-30C8-E0E9-FD23C24837DA}"/>
              </a:ext>
            </a:extLst>
          </p:cNvPr>
          <p:cNvSpPr txBox="1"/>
          <p:nvPr/>
        </p:nvSpPr>
        <p:spPr>
          <a:xfrm>
            <a:off x="12118041" y="1366979"/>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A7C4E796-3D5A-8602-5218-4CDD4A424F53}"/>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939DF90A-A18F-664A-B980-BCA62C795A7D}"/>
              </a:ext>
            </a:extLst>
          </p:cNvPr>
          <p:cNvCxnSpPr>
            <a:cxnSpLocks/>
          </p:cNvCxnSpPr>
          <p:nvPr/>
        </p:nvCxnSpPr>
        <p:spPr>
          <a:xfrm rot="5400000">
            <a:off x="12578788" y="2148948"/>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69A588DA-4FCC-D496-05D9-C16B489908D1}"/>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30371ED5-0666-2A56-D93D-2F5366227DA7}"/>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9B1D2B43-315E-B766-DCBE-90DBE9D9C190}"/>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68EAACC5-BE54-9BA6-E437-12161217E5CC}"/>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248AC46C-7AC4-50E5-F928-A2608576411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05691C25-C2CB-87EC-EC86-04E3706D9B9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4C65D8AC-02E1-A501-5AFF-FC3BF8A6A853}"/>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A90E0D0A-0F0D-1867-F7CA-8CD98102BC46}"/>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B45A0F09-54F5-82C1-C187-BC090AE00F05}"/>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79BC23DD-737C-1746-56E2-228EDB33F3A7}"/>
              </a:ext>
            </a:extLst>
          </p:cNvPr>
          <p:cNvSpPr txBox="1"/>
          <p:nvPr/>
        </p:nvSpPr>
        <p:spPr>
          <a:xfrm>
            <a:off x="13963526" y="1095804"/>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E157B1B2-1073-EA78-EC0C-D3F285560289}"/>
              </a:ext>
            </a:extLst>
          </p:cNvPr>
          <p:cNvCxnSpPr>
            <a:cxnSpLocks/>
          </p:cNvCxnSpPr>
          <p:nvPr/>
        </p:nvCxnSpPr>
        <p:spPr>
          <a:xfrm rot="5400000" flipH="1" flipV="1">
            <a:off x="14585819" y="1149699"/>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423D6CB1-2922-3FEF-B604-3A4DA4D6F131}"/>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429BEE06-F12C-5673-6785-8D92052544C2}"/>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8205FCE0-506D-4D3A-D6D9-A53AFBE4ECA1}"/>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55530841-5FA2-3B0E-EBFC-1B7C8CDF8760}"/>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Folded Corner 93">
              <a:extLst>
                <a:ext uri="{FF2B5EF4-FFF2-40B4-BE49-F238E27FC236}">
                  <a16:creationId xmlns:a16="http://schemas.microsoft.com/office/drawing/2014/main" id="{240882FA-C62F-26DE-A11C-D23C2D51E000}"/>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BD535EC0-D77A-FA39-1570-F8B3F6AD169B}"/>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005E737E-8DD6-B188-51A3-2886AE24C2DC}"/>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D31C61BC-A85B-76C3-ABB6-6ECE1C168CE4}"/>
              </a:ext>
            </a:extLst>
          </p:cNvPr>
          <p:cNvCxnSpPr>
            <a:cxnSpLocks/>
          </p:cNvCxnSpPr>
          <p:nvPr/>
        </p:nvCxnSpPr>
        <p:spPr>
          <a:xfrm rot="10800000" flipV="1">
            <a:off x="12928106" y="1588370"/>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109363E7-8D4A-B839-0F4C-2278566E1629}"/>
              </a:ext>
            </a:extLst>
          </p:cNvPr>
          <p:cNvSpPr txBox="1"/>
          <p:nvPr/>
        </p:nvSpPr>
        <p:spPr>
          <a:xfrm>
            <a:off x="18263869" y="1151401"/>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cxnSp>
        <p:nvCxnSpPr>
          <p:cNvPr id="137" name="Connector: Elbow 136">
            <a:extLst>
              <a:ext uri="{FF2B5EF4-FFF2-40B4-BE49-F238E27FC236}">
                <a16:creationId xmlns:a16="http://schemas.microsoft.com/office/drawing/2014/main" id="{EC41E266-21AC-8D51-5884-20802784AF23}"/>
              </a:ext>
            </a:extLst>
          </p:cNvPr>
          <p:cNvCxnSpPr>
            <a:cxnSpLocks/>
          </p:cNvCxnSpPr>
          <p:nvPr/>
        </p:nvCxnSpPr>
        <p:spPr>
          <a:xfrm rot="5400000" flipH="1" flipV="1">
            <a:off x="16928427" y="1166308"/>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102A3135-D35C-9509-3E82-D9216D046892}"/>
              </a:ext>
            </a:extLst>
          </p:cNvPr>
          <p:cNvSpPr txBox="1"/>
          <p:nvPr/>
        </p:nvSpPr>
        <p:spPr>
          <a:xfrm>
            <a:off x="15449843" y="1074456"/>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sp>
        <p:nvSpPr>
          <p:cNvPr id="139" name="TextBox 138">
            <a:extLst>
              <a:ext uri="{FF2B5EF4-FFF2-40B4-BE49-F238E27FC236}">
                <a16:creationId xmlns:a16="http://schemas.microsoft.com/office/drawing/2014/main" id="{5C6DB8EC-6522-9E67-8138-E29CDAB2A606}"/>
              </a:ext>
            </a:extLst>
          </p:cNvPr>
          <p:cNvSpPr txBox="1"/>
          <p:nvPr/>
        </p:nvSpPr>
        <p:spPr>
          <a:xfrm>
            <a:off x="3657524" y="2937442"/>
            <a:ext cx="1494062" cy="461665"/>
          </a:xfrm>
          <a:prstGeom prst="rect">
            <a:avLst/>
          </a:prstGeom>
          <a:noFill/>
        </p:spPr>
        <p:txBody>
          <a:bodyPr wrap="none" rtlCol="0">
            <a:spAutoFit/>
          </a:bodyPr>
          <a:lstStyle/>
          <a:p>
            <a:pPr algn="ctr"/>
            <a:r>
              <a:rPr lang="en-GB" sz="1200" dirty="0">
                <a:solidFill>
                  <a:schemeClr val="bg1">
                    <a:lumMod val="75000"/>
                  </a:schemeClr>
                </a:solidFill>
              </a:rPr>
              <a:t>You choose what </a:t>
            </a:r>
            <a:br>
              <a:rPr lang="en-GB" sz="1200" dirty="0">
                <a:solidFill>
                  <a:schemeClr val="bg1">
                    <a:lumMod val="75000"/>
                  </a:schemeClr>
                </a:solidFill>
              </a:rPr>
            </a:br>
            <a:r>
              <a:rPr lang="en-GB" sz="1200" dirty="0">
                <a:solidFill>
                  <a:schemeClr val="bg1">
                    <a:lumMod val="75000"/>
                  </a:schemeClr>
                </a:solidFill>
              </a:rPr>
              <a:t>changes are</a:t>
            </a:r>
            <a:r>
              <a:rPr lang="en-GB" sz="1200" dirty="0">
                <a:solidFill>
                  <a:schemeClr val="tx2">
                    <a:lumMod val="50000"/>
                    <a:lumOff val="50000"/>
                  </a:schemeClr>
                </a:solidFill>
              </a:rPr>
              <a:t> </a:t>
            </a:r>
            <a:r>
              <a:rPr lang="en-GB" sz="1200" b="1" dirty="0">
                <a:solidFill>
                  <a:schemeClr val="tx2">
                    <a:lumMod val="50000"/>
                    <a:lumOff val="50000"/>
                  </a:schemeClr>
                </a:solidFill>
              </a:rPr>
              <a:t>staged</a:t>
            </a:r>
          </a:p>
        </p:txBody>
      </p:sp>
      <p:sp>
        <p:nvSpPr>
          <p:cNvPr id="3" name="TextBox 2">
            <a:extLst>
              <a:ext uri="{FF2B5EF4-FFF2-40B4-BE49-F238E27FC236}">
                <a16:creationId xmlns:a16="http://schemas.microsoft.com/office/drawing/2014/main" id="{532772BD-0012-0151-1718-BAD770BC6781}"/>
              </a:ext>
            </a:extLst>
          </p:cNvPr>
          <p:cNvSpPr txBox="1"/>
          <p:nvPr/>
        </p:nvSpPr>
        <p:spPr>
          <a:xfrm>
            <a:off x="3264664" y="5188214"/>
            <a:ext cx="1538434" cy="369332"/>
          </a:xfrm>
          <a:prstGeom prst="rect">
            <a:avLst/>
          </a:prstGeom>
          <a:noFill/>
        </p:spPr>
        <p:txBody>
          <a:bodyPr wrap="none" rtlCol="0">
            <a:spAutoFit/>
          </a:bodyPr>
          <a:lstStyle/>
          <a:p>
            <a:r>
              <a:rPr lang="en-GB" b="1" strike="sngStrike" dirty="0">
                <a:solidFill>
                  <a:schemeClr val="bg1">
                    <a:lumMod val="50000"/>
                  </a:schemeClr>
                </a:solidFill>
              </a:rPr>
              <a:t>File B edited!</a:t>
            </a:r>
            <a:endParaRPr lang="en-GB" strike="sngStrike" dirty="0">
              <a:solidFill>
                <a:schemeClr val="bg1">
                  <a:lumMod val="50000"/>
                </a:schemeClr>
              </a:solidFill>
            </a:endParaRPr>
          </a:p>
        </p:txBody>
      </p:sp>
      <p:sp>
        <p:nvSpPr>
          <p:cNvPr id="4" name="TextBox 3">
            <a:extLst>
              <a:ext uri="{FF2B5EF4-FFF2-40B4-BE49-F238E27FC236}">
                <a16:creationId xmlns:a16="http://schemas.microsoft.com/office/drawing/2014/main" id="{0C029904-600E-39EA-840C-1B5410304491}"/>
              </a:ext>
            </a:extLst>
          </p:cNvPr>
          <p:cNvSpPr txBox="1"/>
          <p:nvPr/>
        </p:nvSpPr>
        <p:spPr>
          <a:xfrm>
            <a:off x="3259495" y="5519188"/>
            <a:ext cx="1696298" cy="369332"/>
          </a:xfrm>
          <a:prstGeom prst="rect">
            <a:avLst/>
          </a:prstGeom>
          <a:noFill/>
        </p:spPr>
        <p:txBody>
          <a:bodyPr wrap="none" rtlCol="0">
            <a:spAutoFit/>
          </a:bodyPr>
          <a:lstStyle/>
          <a:p>
            <a:r>
              <a:rPr lang="en-GB" b="1" strike="sngStrike" dirty="0">
                <a:solidFill>
                  <a:schemeClr val="bg1">
                    <a:lumMod val="50000"/>
                  </a:schemeClr>
                </a:solidFill>
              </a:rPr>
              <a:t>File C created!</a:t>
            </a:r>
            <a:endParaRPr lang="en-GB" strike="sngStrike" dirty="0">
              <a:solidFill>
                <a:schemeClr val="bg1">
                  <a:lumMod val="50000"/>
                </a:schemeClr>
              </a:solidFill>
            </a:endParaRPr>
          </a:p>
        </p:txBody>
      </p:sp>
      <p:grpSp>
        <p:nvGrpSpPr>
          <p:cNvPr id="57" name="Group 56">
            <a:extLst>
              <a:ext uri="{FF2B5EF4-FFF2-40B4-BE49-F238E27FC236}">
                <a16:creationId xmlns:a16="http://schemas.microsoft.com/office/drawing/2014/main" id="{CF8AF37B-2FE3-124F-EEEF-9D057C38C8F5}"/>
              </a:ext>
            </a:extLst>
          </p:cNvPr>
          <p:cNvGrpSpPr/>
          <p:nvPr/>
        </p:nvGrpSpPr>
        <p:grpSpPr>
          <a:xfrm>
            <a:off x="5939929" y="4825889"/>
            <a:ext cx="637728" cy="623454"/>
            <a:chOff x="5939929" y="4825889"/>
            <a:chExt cx="637728" cy="623454"/>
          </a:xfrm>
        </p:grpSpPr>
        <p:sp>
          <p:nvSpPr>
            <p:cNvPr id="5" name="Rectangle: Rounded Corners 4">
              <a:extLst>
                <a:ext uri="{FF2B5EF4-FFF2-40B4-BE49-F238E27FC236}">
                  <a16:creationId xmlns:a16="http://schemas.microsoft.com/office/drawing/2014/main" id="{D51025BF-D28C-447C-3895-D633C68F4C84}"/>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75D23464-65EC-2EA7-4B0A-05E2048C96E4}"/>
                </a:ext>
              </a:extLst>
            </p:cNvPr>
            <p:cNvGrpSpPr/>
            <p:nvPr/>
          </p:nvGrpSpPr>
          <p:grpSpPr>
            <a:xfrm>
              <a:off x="6063838" y="4941082"/>
              <a:ext cx="382148" cy="393068"/>
              <a:chOff x="5676788" y="2102551"/>
              <a:chExt cx="1013019" cy="1041967"/>
            </a:xfrm>
          </p:grpSpPr>
          <p:sp>
            <p:nvSpPr>
              <p:cNvPr id="6" name="Rectangle: Folded Corner 5">
                <a:extLst>
                  <a:ext uri="{FF2B5EF4-FFF2-40B4-BE49-F238E27FC236}">
                    <a16:creationId xmlns:a16="http://schemas.microsoft.com/office/drawing/2014/main" id="{9642001F-2F3D-D8F6-D34F-CB680D537657}"/>
                  </a:ext>
                </a:extLst>
              </p:cNvPr>
              <p:cNvSpPr/>
              <p:nvPr/>
            </p:nvSpPr>
            <p:spPr>
              <a:xfrm>
                <a:off x="5676788" y="2102551"/>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6" name="Rectangle: Folded Corner 15">
                <a:extLst>
                  <a:ext uri="{FF2B5EF4-FFF2-40B4-BE49-F238E27FC236}">
                    <a16:creationId xmlns:a16="http://schemas.microsoft.com/office/drawing/2014/main" id="{F787D370-6745-6DFC-B846-C0587B66C911}"/>
                  </a:ext>
                </a:extLst>
              </p:cNvPr>
              <p:cNvSpPr/>
              <p:nvPr/>
            </p:nvSpPr>
            <p:spPr>
              <a:xfrm>
                <a:off x="5867934" y="2322645"/>
                <a:ext cx="821873" cy="821873"/>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50" name="Group 49">
            <a:extLst>
              <a:ext uri="{FF2B5EF4-FFF2-40B4-BE49-F238E27FC236}">
                <a16:creationId xmlns:a16="http://schemas.microsoft.com/office/drawing/2014/main" id="{80C60369-8C5B-1850-7F70-45CF9B950B6A}"/>
              </a:ext>
            </a:extLst>
          </p:cNvPr>
          <p:cNvGrpSpPr/>
          <p:nvPr/>
        </p:nvGrpSpPr>
        <p:grpSpPr>
          <a:xfrm>
            <a:off x="6147710" y="5054589"/>
            <a:ext cx="637728" cy="623454"/>
            <a:chOff x="7113716" y="2415233"/>
            <a:chExt cx="637728" cy="623454"/>
          </a:xfrm>
        </p:grpSpPr>
        <p:sp>
          <p:nvSpPr>
            <p:cNvPr id="19" name="Rectangle: Rounded Corners 18">
              <a:extLst>
                <a:ext uri="{FF2B5EF4-FFF2-40B4-BE49-F238E27FC236}">
                  <a16:creationId xmlns:a16="http://schemas.microsoft.com/office/drawing/2014/main" id="{1E5B25A6-03D8-1080-EF5A-E4B1B21934A2}"/>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Folded Corner 41">
              <a:extLst>
                <a:ext uri="{FF2B5EF4-FFF2-40B4-BE49-F238E27FC236}">
                  <a16:creationId xmlns:a16="http://schemas.microsoft.com/office/drawing/2014/main" id="{5FBD53AC-ECC0-78F7-2803-5E6F4F14BBF1}"/>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58" name="Group 57">
            <a:extLst>
              <a:ext uri="{FF2B5EF4-FFF2-40B4-BE49-F238E27FC236}">
                <a16:creationId xmlns:a16="http://schemas.microsoft.com/office/drawing/2014/main" id="{494BFF23-681A-630F-540F-7F83EC80B225}"/>
              </a:ext>
            </a:extLst>
          </p:cNvPr>
          <p:cNvGrpSpPr/>
          <p:nvPr/>
        </p:nvGrpSpPr>
        <p:grpSpPr>
          <a:xfrm>
            <a:off x="6386795" y="5296565"/>
            <a:ext cx="637728" cy="623454"/>
            <a:chOff x="6386795" y="5296565"/>
            <a:chExt cx="637728" cy="623454"/>
          </a:xfrm>
        </p:grpSpPr>
        <p:sp>
          <p:nvSpPr>
            <p:cNvPr id="45" name="Rectangle: Rounded Corners 44">
              <a:extLst>
                <a:ext uri="{FF2B5EF4-FFF2-40B4-BE49-F238E27FC236}">
                  <a16:creationId xmlns:a16="http://schemas.microsoft.com/office/drawing/2014/main" id="{B604730D-CB06-38F7-EBD3-0BB30EE25DDE}"/>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a:extLst>
                <a:ext uri="{FF2B5EF4-FFF2-40B4-BE49-F238E27FC236}">
                  <a16:creationId xmlns:a16="http://schemas.microsoft.com/office/drawing/2014/main" id="{FE43AFFD-9A50-618D-BE5C-52B01758DC83}"/>
                </a:ext>
              </a:extLst>
            </p:cNvPr>
            <p:cNvGrpSpPr/>
            <p:nvPr/>
          </p:nvGrpSpPr>
          <p:grpSpPr>
            <a:xfrm>
              <a:off x="6578097" y="5484149"/>
              <a:ext cx="351323" cy="350439"/>
              <a:chOff x="5072792" y="1969490"/>
              <a:chExt cx="1042233" cy="1039611"/>
            </a:xfrm>
          </p:grpSpPr>
          <p:sp>
            <p:nvSpPr>
              <p:cNvPr id="47" name="Rectangle: Folded Corner 46">
                <a:extLst>
                  <a:ext uri="{FF2B5EF4-FFF2-40B4-BE49-F238E27FC236}">
                    <a16:creationId xmlns:a16="http://schemas.microsoft.com/office/drawing/2014/main" id="{E042F958-4ED0-CF41-35F8-919E2F604624}"/>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48" name="Rectangle: Folded Corner 47">
                <a:extLst>
                  <a:ext uri="{FF2B5EF4-FFF2-40B4-BE49-F238E27FC236}">
                    <a16:creationId xmlns:a16="http://schemas.microsoft.com/office/drawing/2014/main" id="{BB959059-712B-414A-8CBF-C6AE8FC1F1F5}"/>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sp>
        <p:nvSpPr>
          <p:cNvPr id="60" name="TextBox 59">
            <a:extLst>
              <a:ext uri="{FF2B5EF4-FFF2-40B4-BE49-F238E27FC236}">
                <a16:creationId xmlns:a16="http://schemas.microsoft.com/office/drawing/2014/main" id="{D818A185-40F9-957A-E204-94301CBAD557}"/>
              </a:ext>
            </a:extLst>
          </p:cNvPr>
          <p:cNvSpPr txBox="1"/>
          <p:nvPr/>
        </p:nvSpPr>
        <p:spPr>
          <a:xfrm>
            <a:off x="2954282" y="2053619"/>
            <a:ext cx="2645724" cy="1384995"/>
          </a:xfrm>
          <a:prstGeom prst="rect">
            <a:avLst/>
          </a:prstGeom>
          <a:noFill/>
        </p:spPr>
        <p:txBody>
          <a:bodyPr wrap="none" rtlCol="0">
            <a:spAutoFit/>
          </a:bodyPr>
          <a:lstStyle/>
          <a:p>
            <a:pPr algn="ctr"/>
            <a:r>
              <a:rPr lang="en-GB" sz="1200" dirty="0">
                <a:solidFill>
                  <a:schemeClr val="bg1">
                    <a:lumMod val="75000"/>
                  </a:schemeClr>
                </a:solidFill>
              </a:rPr>
              <a:t>Files </a:t>
            </a:r>
            <a:r>
              <a:rPr lang="en-GB" sz="1200" b="1" dirty="0">
                <a:solidFill>
                  <a:schemeClr val="tx2">
                    <a:lumMod val="50000"/>
                    <a:lumOff val="50000"/>
                  </a:schemeClr>
                </a:solidFill>
              </a:rPr>
              <a:t>committed</a:t>
            </a:r>
            <a:r>
              <a:rPr lang="en-GB" sz="1200" dirty="0">
                <a:solidFill>
                  <a:schemeClr val="bg1">
                    <a:lumMod val="75000"/>
                  </a:schemeClr>
                </a:solidFill>
              </a:rPr>
              <a:t> are cleared </a:t>
            </a:r>
          </a:p>
          <a:p>
            <a:pPr algn="ctr"/>
            <a:r>
              <a:rPr lang="en-GB" sz="1200" dirty="0">
                <a:solidFill>
                  <a:schemeClr val="bg1">
                    <a:lumMod val="75000"/>
                  </a:schemeClr>
                </a:solidFill>
              </a:rPr>
              <a:t>from </a:t>
            </a:r>
            <a:r>
              <a:rPr lang="en-GB" sz="1200" b="1" dirty="0">
                <a:solidFill>
                  <a:schemeClr val="tx2">
                    <a:lumMod val="50000"/>
                    <a:lumOff val="50000"/>
                  </a:schemeClr>
                </a:solidFill>
              </a:rPr>
              <a:t>staging area </a:t>
            </a:r>
          </a:p>
          <a:p>
            <a:pPr algn="ctr"/>
            <a:r>
              <a:rPr lang="en-GB" sz="1200" dirty="0">
                <a:solidFill>
                  <a:schemeClr val="bg1">
                    <a:lumMod val="75000"/>
                  </a:schemeClr>
                </a:solidFill>
              </a:rPr>
              <a:t>(because there is now no</a:t>
            </a:r>
          </a:p>
          <a:p>
            <a:pPr algn="ctr"/>
            <a:r>
              <a:rPr lang="en-GB" sz="1200" dirty="0">
                <a:solidFill>
                  <a:schemeClr val="bg1">
                    <a:lumMod val="75000"/>
                  </a:schemeClr>
                </a:solidFill>
              </a:rPr>
              <a:t>difference in local file </a:t>
            </a:r>
          </a:p>
          <a:p>
            <a:pPr algn="ctr"/>
            <a:r>
              <a:rPr lang="en-GB" sz="1200" dirty="0">
                <a:solidFill>
                  <a:schemeClr val="bg1">
                    <a:lumMod val="75000"/>
                  </a:schemeClr>
                </a:solidFill>
              </a:rPr>
              <a:t>and latest local commit)</a:t>
            </a:r>
            <a:br>
              <a:rPr lang="en-GB" sz="1200" dirty="0">
                <a:solidFill>
                  <a:schemeClr val="bg1">
                    <a:lumMod val="75000"/>
                  </a:schemeClr>
                </a:solidFill>
              </a:rPr>
            </a:br>
            <a:r>
              <a:rPr lang="en-GB" sz="1200" dirty="0">
                <a:solidFill>
                  <a:schemeClr val="bg1">
                    <a:lumMod val="75000"/>
                  </a:schemeClr>
                </a:solidFill>
              </a:rPr>
              <a:t>if they are edited again, </a:t>
            </a:r>
          </a:p>
          <a:p>
            <a:pPr algn="ctr"/>
            <a:r>
              <a:rPr lang="en-GB" sz="1200" dirty="0">
                <a:solidFill>
                  <a:schemeClr val="bg1">
                    <a:lumMod val="75000"/>
                  </a:schemeClr>
                </a:solidFill>
              </a:rPr>
              <a:t>they’ll get automatically staged again</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36163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9"/>
                                        </p:tgtEl>
                                        <p:attrNameLst>
                                          <p:attrName>style.visibility</p:attrName>
                                        </p:attrNameLst>
                                      </p:cBhvr>
                                      <p:to>
                                        <p:strVal val="hidden"/>
                                      </p:to>
                                    </p:set>
                                  </p:childTnLst>
                                </p:cTn>
                              </p:par>
                              <p:par>
                                <p:cTn id="33" presetID="1" presetClass="entr" presetSubtype="0" fill="hold" grpId="2" nodeType="with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6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ntr" presetSubtype="0" fill="hold" grpId="1"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3" nodeType="withEffect">
                                  <p:stCondLst>
                                    <p:cond delay="0"/>
                                  </p:stCondLst>
                                  <p:childTnLst>
                                    <p:set>
                                      <p:cBhvr>
                                        <p:cTn id="48" dur="1" fill="hold">
                                          <p:stCondLst>
                                            <p:cond delay="0"/>
                                          </p:stCondLst>
                                        </p:cTn>
                                        <p:tgtEl>
                                          <p:spTgt spid="13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1"/>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64"/>
                                        </p:tgtEl>
                                        <p:attrNameLst>
                                          <p:attrName>style.visibility</p:attrName>
                                        </p:attrNameLst>
                                      </p:cBhvr>
                                      <p:to>
                                        <p:strVal val="hidden"/>
                                      </p:to>
                                    </p:set>
                                  </p:childTnLst>
                                </p:cTn>
                              </p:par>
                              <p:par>
                                <p:cTn id="55" presetID="1" presetClass="entr" presetSubtype="0" fill="hold" grpId="4" nodeType="withEffect">
                                  <p:stCondLst>
                                    <p:cond delay="0"/>
                                  </p:stCondLst>
                                  <p:childTnLst>
                                    <p:set>
                                      <p:cBhvr>
                                        <p:cTn id="56" dur="1" fill="hold">
                                          <p:stCondLst>
                                            <p:cond delay="0"/>
                                          </p:stCondLst>
                                        </p:cTn>
                                        <p:tgtEl>
                                          <p:spTgt spid="139"/>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xit" presetSubtype="0" fill="hold" grpId="2" nodeType="withEffect">
                                  <p:stCondLst>
                                    <p:cond delay="0"/>
                                  </p:stCondLst>
                                  <p:childTnLst>
                                    <p:set>
                                      <p:cBhvr>
                                        <p:cTn id="68" dur="1" fill="hold">
                                          <p:stCondLst>
                                            <p:cond delay="0"/>
                                          </p:stCondLst>
                                        </p:cTn>
                                        <p:tgtEl>
                                          <p:spTgt spid="74"/>
                                        </p:tgtEl>
                                        <p:attrNameLst>
                                          <p:attrName>style.visibility</p:attrName>
                                        </p:attrNameLst>
                                      </p:cBhvr>
                                      <p:to>
                                        <p:strVal val="hidden"/>
                                      </p:to>
                                    </p:set>
                                  </p:childTnLst>
                                </p:cTn>
                              </p:par>
                              <p:par>
                                <p:cTn id="69" presetID="1" presetClass="exit" presetSubtype="0" fill="hold" grpId="5" nodeType="withEffect">
                                  <p:stCondLst>
                                    <p:cond delay="0"/>
                                  </p:stCondLst>
                                  <p:childTnLst>
                                    <p:set>
                                      <p:cBhvr>
                                        <p:cTn id="70"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59" grpId="0"/>
      <p:bldP spid="59" grpId="1"/>
      <p:bldP spid="61" grpId="0"/>
      <p:bldP spid="61" grpId="1"/>
      <p:bldP spid="73" grpId="0"/>
      <p:bldP spid="64" grpId="0"/>
      <p:bldP spid="64" grpId="1"/>
      <p:bldP spid="64" grpId="2"/>
      <p:bldP spid="74" grpId="0"/>
      <p:bldP spid="74" grpId="1"/>
      <p:bldP spid="74" grpId="2"/>
      <p:bldP spid="139" grpId="0"/>
      <p:bldP spid="139" grpId="1"/>
      <p:bldP spid="139" grpId="2"/>
      <p:bldP spid="139" grpId="3"/>
      <p:bldP spid="139" grpId="4"/>
      <p:bldP spid="139" grpId="5"/>
      <p:bldP spid="3" grpId="0"/>
      <p:bldP spid="3" grpId="1"/>
      <p:bldP spid="4" grpId="0"/>
      <p:bldP spid="4" grpId="1"/>
      <p:bldP spid="60" grpId="0"/>
      <p:bldP spid="6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A93CF-3CD9-8AA2-C41A-C5AC1029621C}"/>
            </a:ext>
          </a:extLst>
        </p:cNvPr>
        <p:cNvGrpSpPr/>
        <p:nvPr/>
      </p:nvGrpSpPr>
      <p:grpSpPr>
        <a:xfrm>
          <a:off x="0" y="0"/>
          <a:ext cx="0" cy="0"/>
          <a:chOff x="0" y="0"/>
          <a:chExt cx="0" cy="0"/>
        </a:xfrm>
      </p:grpSpPr>
      <p:sp>
        <p:nvSpPr>
          <p:cNvPr id="127" name="TextBox 126">
            <a:extLst>
              <a:ext uri="{FF2B5EF4-FFF2-40B4-BE49-F238E27FC236}">
                <a16:creationId xmlns:a16="http://schemas.microsoft.com/office/drawing/2014/main" id="{FF45293C-47BF-E275-72C4-37DDB13900A9}"/>
              </a:ext>
            </a:extLst>
          </p:cNvPr>
          <p:cNvSpPr txBox="1"/>
          <p:nvPr/>
        </p:nvSpPr>
        <p:spPr>
          <a:xfrm>
            <a:off x="3546057" y="174588"/>
            <a:ext cx="5623383" cy="1384995"/>
          </a:xfrm>
          <a:prstGeom prst="rect">
            <a:avLst/>
          </a:prstGeom>
          <a:noFill/>
          <a:ln>
            <a:solidFill>
              <a:schemeClr val="bg1"/>
            </a:solidFill>
          </a:ln>
        </p:spPr>
        <p:txBody>
          <a:bodyPr wrap="square" rtlCol="0">
            <a:spAutoFit/>
          </a:bodyPr>
          <a:lstStyle/>
          <a:p>
            <a:r>
              <a:rPr lang="en-GB" sz="1200" dirty="0">
                <a:solidFill>
                  <a:schemeClr val="bg1"/>
                </a:solidFill>
              </a:rPr>
              <a:t>Now, when you </a:t>
            </a:r>
            <a:r>
              <a:rPr lang="en-GB" sz="1200" b="1" dirty="0">
                <a:solidFill>
                  <a:schemeClr val="tx2">
                    <a:lumMod val="50000"/>
                    <a:lumOff val="50000"/>
                  </a:schemeClr>
                </a:solidFill>
              </a:rPr>
              <a:t>push</a:t>
            </a:r>
            <a:r>
              <a:rPr lang="en-GB" sz="1200" dirty="0">
                <a:solidFill>
                  <a:schemeClr val="bg1"/>
                </a:solidFill>
              </a:rPr>
              <a:t>, the </a:t>
            </a:r>
            <a:r>
              <a:rPr lang="en-GB" sz="1200" b="1" dirty="0">
                <a:solidFill>
                  <a:schemeClr val="tx2">
                    <a:lumMod val="50000"/>
                    <a:lumOff val="50000"/>
                  </a:schemeClr>
                </a:solidFill>
              </a:rPr>
              <a:t>repo’s latest commit </a:t>
            </a:r>
            <a:r>
              <a:rPr lang="en-GB" sz="1200" dirty="0">
                <a:solidFill>
                  <a:schemeClr val="bg1"/>
                </a:solidFill>
              </a:rPr>
              <a:t>is stuffed into the history, your previous </a:t>
            </a:r>
            <a:r>
              <a:rPr lang="en-GB" sz="1200" b="1" dirty="0">
                <a:solidFill>
                  <a:schemeClr val="tx2">
                    <a:lumMod val="50000"/>
                    <a:lumOff val="50000"/>
                  </a:schemeClr>
                </a:solidFill>
              </a:rPr>
              <a:t>commits </a:t>
            </a:r>
            <a:r>
              <a:rPr lang="en-GB" sz="1200" dirty="0">
                <a:solidFill>
                  <a:schemeClr val="bg1"/>
                </a:solidFill>
              </a:rPr>
              <a:t>are stacked on top, and then your latest commit is </a:t>
            </a:r>
            <a:r>
              <a:rPr lang="en-GB" sz="1200" b="1" dirty="0">
                <a:solidFill>
                  <a:schemeClr val="tx2">
                    <a:lumMod val="50000"/>
                    <a:lumOff val="50000"/>
                  </a:schemeClr>
                </a:solidFill>
              </a:rPr>
              <a:t>now the repo’s latest commit</a:t>
            </a:r>
            <a:r>
              <a:rPr lang="en-GB" sz="1200" dirty="0">
                <a:solidFill>
                  <a:schemeClr val="bg1"/>
                </a:solidFill>
              </a:rPr>
              <a:t>.</a:t>
            </a:r>
          </a:p>
          <a:p>
            <a:endParaRPr lang="en-GB" sz="1200" b="1" dirty="0">
              <a:solidFill>
                <a:schemeClr val="bg1"/>
              </a:solidFill>
            </a:endParaRPr>
          </a:p>
          <a:p>
            <a:r>
              <a:rPr lang="en-GB" sz="1200" b="1" dirty="0">
                <a:solidFill>
                  <a:schemeClr val="bg1"/>
                </a:solidFill>
              </a:rPr>
              <a:t>Then, your local repo and the remote repo are matching again, GitHub Desktop will have an empty staging area, and your local commits will be now part of the remote commit history, as are everyone else’s. </a:t>
            </a:r>
            <a:endParaRPr lang="en-GB" sz="1200" b="1" dirty="0">
              <a:solidFill>
                <a:schemeClr val="tx2">
                  <a:lumMod val="50000"/>
                  <a:lumOff val="50000"/>
                </a:schemeClr>
              </a:solidFill>
            </a:endParaRPr>
          </a:p>
        </p:txBody>
      </p:sp>
      <p:sp>
        <p:nvSpPr>
          <p:cNvPr id="7" name="Rectangle: Rounded Corners 6">
            <a:extLst>
              <a:ext uri="{FF2B5EF4-FFF2-40B4-BE49-F238E27FC236}">
                <a16:creationId xmlns:a16="http://schemas.microsoft.com/office/drawing/2014/main" id="{35571C4A-B0B4-94B0-9BDF-2D213312D98F}"/>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129A6C3F-162C-0E56-E388-73AEF359A34F}"/>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F48C939-F645-D2A5-724A-10E8CD74C834}"/>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Directory</a:t>
            </a:r>
          </a:p>
        </p:txBody>
      </p:sp>
      <p:sp>
        <p:nvSpPr>
          <p:cNvPr id="13" name="Rectangle: Rounded Corners 12">
            <a:extLst>
              <a:ext uri="{FF2B5EF4-FFF2-40B4-BE49-F238E27FC236}">
                <a16:creationId xmlns:a16="http://schemas.microsoft.com/office/drawing/2014/main" id="{83ECB123-0F4C-1382-80B9-E42436A3AB25}"/>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520C4DED-DA44-6CDA-2AA3-3C267EFB65A6}"/>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EF31AF47-EF23-91CA-A0FB-BAFF281EC076}"/>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5B615705-795D-71AC-D8D8-362AF195C779}"/>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CBC1C288-6781-6747-A47D-4F393F84711B}"/>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BCD9C2F6-2B4A-BB89-941E-043358840C2C}"/>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2B9974A7-488C-2241-37DF-B05F8B0ED075}"/>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7932E5FC-A9A7-9571-3EF7-7ED78F95C392}"/>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24E53BB5-DD63-B262-7CC1-76CEEEEE71D2}"/>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E754D704-8DB1-C74E-BDC7-2684AE9D0300}"/>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46209F99-C28B-93B8-5C25-27E1B942458A}"/>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89F42C9B-A88B-6FC8-32EE-E17158EDA6E5}"/>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DDDD540C-7435-748D-B051-E8A1C1D5B818}"/>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0847A9AC-8AE9-260B-DF7F-40D36EC46A27}"/>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065DC3FF-868E-531C-661B-B553ADC2F53D}"/>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D49040A0-3E07-9879-0264-77E3C05EA4B4}"/>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5D397457-7F08-E28C-217E-8676C9A301F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BEB01C63-32FF-1440-703E-4A0FA7E16E8B}"/>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F6BC5D98-17DF-5EA9-27B3-FB627C23223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71BC840B-E67E-D31C-5BD5-36E63C791317}"/>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6EA6A06D-5B71-B2CC-59EB-C738B13E25A2}"/>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89807423-0688-966E-FC29-D8E5689F8485}"/>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91688A7E-593E-C451-EC69-49AC52AED9F7}"/>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0FF606C7-8DB2-25F9-4D2D-6254D80DD246}"/>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CC21A2B3-3081-C70C-6599-12CFD893C798}"/>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104D599E-2A5F-B3A2-7CA4-88EEB8A33DB9}"/>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238E90F3-08DE-73B2-BA4D-93556C2C408C}"/>
              </a:ext>
            </a:extLst>
          </p:cNvPr>
          <p:cNvSpPr txBox="1"/>
          <p:nvPr/>
        </p:nvSpPr>
        <p:spPr>
          <a:xfrm>
            <a:off x="12118041" y="1366979"/>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ACB5327D-4646-4795-DECA-F0456984D224}"/>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27B117DC-46DF-21DC-A110-348B0958D56A}"/>
              </a:ext>
            </a:extLst>
          </p:cNvPr>
          <p:cNvCxnSpPr>
            <a:cxnSpLocks/>
          </p:cNvCxnSpPr>
          <p:nvPr/>
        </p:nvCxnSpPr>
        <p:spPr>
          <a:xfrm rot="5400000">
            <a:off x="12578788" y="2148948"/>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C4EE3AD1-49C6-BF1F-DCBD-DC61B00D4E19}"/>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EDBF4C74-2169-08FD-6AF8-49F00839B649}"/>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7E52CF54-CD11-6C1A-69FD-95B4B2EEBA54}"/>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5B4C621A-73CC-705C-B8A9-60D3DFA4CD52}"/>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B5BF41C1-621A-4C14-2D2C-C27B4080D663}"/>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4FFC7FB5-617D-6743-4496-100E03B9130C}"/>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5F5F805C-752A-0EEA-9FD0-3A74B54E9D26}"/>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0BD2FAED-2109-18E2-3AC0-3334A3546863}"/>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A5EE1A2A-E969-FF77-0EFF-CF24A57E8C48}"/>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FD5654F4-F6CB-3FBA-DC97-27445FB53E44}"/>
              </a:ext>
            </a:extLst>
          </p:cNvPr>
          <p:cNvSpPr txBox="1"/>
          <p:nvPr/>
        </p:nvSpPr>
        <p:spPr>
          <a:xfrm>
            <a:off x="13963526" y="1095804"/>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BE406070-735F-0D33-3762-33E290010263}"/>
              </a:ext>
            </a:extLst>
          </p:cNvPr>
          <p:cNvCxnSpPr>
            <a:cxnSpLocks/>
          </p:cNvCxnSpPr>
          <p:nvPr/>
        </p:nvCxnSpPr>
        <p:spPr>
          <a:xfrm rot="5400000" flipH="1" flipV="1">
            <a:off x="14585819" y="1149699"/>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AA1D6994-EBF8-834F-5CFE-2FDB04B73470}"/>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5CC6F2B2-7C73-964E-851E-4BEB829449FB}"/>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ADD06582-ADBD-BB38-E1DE-AAEB66601DC5}"/>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9CA5D1AC-FAF6-43C7-9524-2B1830571980}"/>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Rectangle: Folded Corner 93">
              <a:extLst>
                <a:ext uri="{FF2B5EF4-FFF2-40B4-BE49-F238E27FC236}">
                  <a16:creationId xmlns:a16="http://schemas.microsoft.com/office/drawing/2014/main" id="{2D87064E-9FB2-A006-5E8C-088F5B716C72}"/>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15EC3174-0CC1-61D8-25DB-6BA30C562E68}"/>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799477DF-A445-182C-88E1-DC2A67E98592}"/>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6473FB55-058F-D122-E09E-0EF107601C08}"/>
              </a:ext>
            </a:extLst>
          </p:cNvPr>
          <p:cNvCxnSpPr>
            <a:cxnSpLocks/>
          </p:cNvCxnSpPr>
          <p:nvPr/>
        </p:nvCxnSpPr>
        <p:spPr>
          <a:xfrm rot="10800000" flipV="1">
            <a:off x="12928106" y="1588370"/>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F9ED485E-37CA-1BA9-4C3C-7F08EC767FEA}"/>
              </a:ext>
            </a:extLst>
          </p:cNvPr>
          <p:cNvSpPr txBox="1"/>
          <p:nvPr/>
        </p:nvSpPr>
        <p:spPr>
          <a:xfrm>
            <a:off x="18263869" y="1151401"/>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cxnSp>
        <p:nvCxnSpPr>
          <p:cNvPr id="137" name="Connector: Elbow 136">
            <a:extLst>
              <a:ext uri="{FF2B5EF4-FFF2-40B4-BE49-F238E27FC236}">
                <a16:creationId xmlns:a16="http://schemas.microsoft.com/office/drawing/2014/main" id="{3646CC48-167C-6E8D-8877-2BD94E28AA0D}"/>
              </a:ext>
            </a:extLst>
          </p:cNvPr>
          <p:cNvCxnSpPr>
            <a:cxnSpLocks/>
          </p:cNvCxnSpPr>
          <p:nvPr/>
        </p:nvCxnSpPr>
        <p:spPr>
          <a:xfrm rot="5400000" flipH="1" flipV="1">
            <a:off x="16928427" y="1166308"/>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CA21D24E-0552-E78A-FB66-70FEE0610B59}"/>
              </a:ext>
            </a:extLst>
          </p:cNvPr>
          <p:cNvSpPr txBox="1"/>
          <p:nvPr/>
        </p:nvSpPr>
        <p:spPr>
          <a:xfrm>
            <a:off x="15449843" y="1074456"/>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grpSp>
        <p:nvGrpSpPr>
          <p:cNvPr id="57" name="Group 56">
            <a:extLst>
              <a:ext uri="{FF2B5EF4-FFF2-40B4-BE49-F238E27FC236}">
                <a16:creationId xmlns:a16="http://schemas.microsoft.com/office/drawing/2014/main" id="{98EE532D-5502-EBFF-8A7D-AA51D374AA5F}"/>
              </a:ext>
            </a:extLst>
          </p:cNvPr>
          <p:cNvGrpSpPr/>
          <p:nvPr/>
        </p:nvGrpSpPr>
        <p:grpSpPr>
          <a:xfrm>
            <a:off x="5939929" y="4825889"/>
            <a:ext cx="637728" cy="623454"/>
            <a:chOff x="5939929" y="4825889"/>
            <a:chExt cx="637728" cy="623454"/>
          </a:xfrm>
        </p:grpSpPr>
        <p:sp>
          <p:nvSpPr>
            <p:cNvPr id="5" name="Rectangle: Rounded Corners 4">
              <a:extLst>
                <a:ext uri="{FF2B5EF4-FFF2-40B4-BE49-F238E27FC236}">
                  <a16:creationId xmlns:a16="http://schemas.microsoft.com/office/drawing/2014/main" id="{505BFD72-8CEE-DD3F-ADAD-B92508526B0B}"/>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4E09340A-0A40-1DAF-E55B-FE170D2887C4}"/>
                </a:ext>
              </a:extLst>
            </p:cNvPr>
            <p:cNvGrpSpPr/>
            <p:nvPr/>
          </p:nvGrpSpPr>
          <p:grpSpPr>
            <a:xfrm>
              <a:off x="6063838" y="4941082"/>
              <a:ext cx="382148" cy="393068"/>
              <a:chOff x="5676788" y="2102551"/>
              <a:chExt cx="1013019" cy="1041967"/>
            </a:xfrm>
          </p:grpSpPr>
          <p:sp>
            <p:nvSpPr>
              <p:cNvPr id="6" name="Rectangle: Folded Corner 5">
                <a:extLst>
                  <a:ext uri="{FF2B5EF4-FFF2-40B4-BE49-F238E27FC236}">
                    <a16:creationId xmlns:a16="http://schemas.microsoft.com/office/drawing/2014/main" id="{082FCE38-CDE9-A0D0-97C6-8F4D88311620}"/>
                  </a:ext>
                </a:extLst>
              </p:cNvPr>
              <p:cNvSpPr/>
              <p:nvPr/>
            </p:nvSpPr>
            <p:spPr>
              <a:xfrm>
                <a:off x="5676788" y="2102551"/>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6" name="Rectangle: Folded Corner 15">
                <a:extLst>
                  <a:ext uri="{FF2B5EF4-FFF2-40B4-BE49-F238E27FC236}">
                    <a16:creationId xmlns:a16="http://schemas.microsoft.com/office/drawing/2014/main" id="{101FE96F-AB8A-2837-7474-5843E5756161}"/>
                  </a:ext>
                </a:extLst>
              </p:cNvPr>
              <p:cNvSpPr/>
              <p:nvPr/>
            </p:nvSpPr>
            <p:spPr>
              <a:xfrm>
                <a:off x="5867934" y="2322645"/>
                <a:ext cx="821873" cy="821873"/>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50" name="Group 49">
            <a:extLst>
              <a:ext uri="{FF2B5EF4-FFF2-40B4-BE49-F238E27FC236}">
                <a16:creationId xmlns:a16="http://schemas.microsoft.com/office/drawing/2014/main" id="{D6C7EF62-A090-BB8C-4463-B6646AC5140A}"/>
              </a:ext>
            </a:extLst>
          </p:cNvPr>
          <p:cNvGrpSpPr/>
          <p:nvPr/>
        </p:nvGrpSpPr>
        <p:grpSpPr>
          <a:xfrm>
            <a:off x="6147710" y="5054589"/>
            <a:ext cx="637728" cy="623454"/>
            <a:chOff x="7113716" y="2415233"/>
            <a:chExt cx="637728" cy="623454"/>
          </a:xfrm>
        </p:grpSpPr>
        <p:sp>
          <p:nvSpPr>
            <p:cNvPr id="19" name="Rectangle: Rounded Corners 18">
              <a:extLst>
                <a:ext uri="{FF2B5EF4-FFF2-40B4-BE49-F238E27FC236}">
                  <a16:creationId xmlns:a16="http://schemas.microsoft.com/office/drawing/2014/main" id="{DCD3032B-3DD6-706C-D901-126F03DF2D5D}"/>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Folded Corner 41">
              <a:extLst>
                <a:ext uri="{FF2B5EF4-FFF2-40B4-BE49-F238E27FC236}">
                  <a16:creationId xmlns:a16="http://schemas.microsoft.com/office/drawing/2014/main" id="{A276ACE5-593F-A723-16A1-568021DE669C}"/>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58" name="Group 57">
            <a:extLst>
              <a:ext uri="{FF2B5EF4-FFF2-40B4-BE49-F238E27FC236}">
                <a16:creationId xmlns:a16="http://schemas.microsoft.com/office/drawing/2014/main" id="{5ABD6E72-C0E9-D6B4-F3A1-E9778FE21DAF}"/>
              </a:ext>
            </a:extLst>
          </p:cNvPr>
          <p:cNvGrpSpPr/>
          <p:nvPr/>
        </p:nvGrpSpPr>
        <p:grpSpPr>
          <a:xfrm>
            <a:off x="6386795" y="5296565"/>
            <a:ext cx="637728" cy="623454"/>
            <a:chOff x="6386795" y="5296565"/>
            <a:chExt cx="637728" cy="623454"/>
          </a:xfrm>
        </p:grpSpPr>
        <p:sp>
          <p:nvSpPr>
            <p:cNvPr id="45" name="Rectangle: Rounded Corners 44">
              <a:extLst>
                <a:ext uri="{FF2B5EF4-FFF2-40B4-BE49-F238E27FC236}">
                  <a16:creationId xmlns:a16="http://schemas.microsoft.com/office/drawing/2014/main" id="{A1ABE135-BD35-DE96-26D4-B9726D241E3F}"/>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a:extLst>
                <a:ext uri="{FF2B5EF4-FFF2-40B4-BE49-F238E27FC236}">
                  <a16:creationId xmlns:a16="http://schemas.microsoft.com/office/drawing/2014/main" id="{98C8B49D-5FD1-5782-0C25-858DE98EB290}"/>
                </a:ext>
              </a:extLst>
            </p:cNvPr>
            <p:cNvGrpSpPr/>
            <p:nvPr/>
          </p:nvGrpSpPr>
          <p:grpSpPr>
            <a:xfrm>
              <a:off x="6578097" y="5484149"/>
              <a:ext cx="351323" cy="350439"/>
              <a:chOff x="5072792" y="1969490"/>
              <a:chExt cx="1042233" cy="1039611"/>
            </a:xfrm>
          </p:grpSpPr>
          <p:sp>
            <p:nvSpPr>
              <p:cNvPr id="47" name="Rectangle: Folded Corner 46">
                <a:extLst>
                  <a:ext uri="{FF2B5EF4-FFF2-40B4-BE49-F238E27FC236}">
                    <a16:creationId xmlns:a16="http://schemas.microsoft.com/office/drawing/2014/main" id="{43FEDFFA-150F-7ABE-16F6-21544D7F3267}"/>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48" name="Rectangle: Folded Corner 47">
                <a:extLst>
                  <a:ext uri="{FF2B5EF4-FFF2-40B4-BE49-F238E27FC236}">
                    <a16:creationId xmlns:a16="http://schemas.microsoft.com/office/drawing/2014/main" id="{11952624-C05C-3709-A9C1-62A8541A16AD}"/>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grpSp>
        <p:nvGrpSpPr>
          <p:cNvPr id="62" name="Group 61">
            <a:extLst>
              <a:ext uri="{FF2B5EF4-FFF2-40B4-BE49-F238E27FC236}">
                <a16:creationId xmlns:a16="http://schemas.microsoft.com/office/drawing/2014/main" id="{E2C32974-6CD4-4DA9-0652-496B0327928D}"/>
              </a:ext>
            </a:extLst>
          </p:cNvPr>
          <p:cNvGrpSpPr/>
          <p:nvPr/>
        </p:nvGrpSpPr>
        <p:grpSpPr>
          <a:xfrm>
            <a:off x="9826956" y="4979539"/>
            <a:ext cx="637728" cy="623454"/>
            <a:chOff x="7070031" y="2300759"/>
            <a:chExt cx="637728" cy="623454"/>
          </a:xfrm>
        </p:grpSpPr>
        <p:sp>
          <p:nvSpPr>
            <p:cNvPr id="21" name="Rectangle: Rounded Corners 20">
              <a:extLst>
                <a:ext uri="{FF2B5EF4-FFF2-40B4-BE49-F238E27FC236}">
                  <a16:creationId xmlns:a16="http://schemas.microsoft.com/office/drawing/2014/main" id="{D26B7F59-3479-F529-FE96-60F9C662E5AB}"/>
                </a:ext>
              </a:extLst>
            </p:cNvPr>
            <p:cNvSpPr/>
            <p:nvPr/>
          </p:nvSpPr>
          <p:spPr>
            <a:xfrm>
              <a:off x="7070031" y="230075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3FC0B2FC-3A69-ACD0-CCB2-9076C0314B6B}"/>
                </a:ext>
              </a:extLst>
            </p:cNvPr>
            <p:cNvGrpSpPr/>
            <p:nvPr/>
          </p:nvGrpSpPr>
          <p:grpSpPr>
            <a:xfrm>
              <a:off x="7245796" y="2482322"/>
              <a:ext cx="320212" cy="329890"/>
              <a:chOff x="1015369" y="4686008"/>
              <a:chExt cx="1124736" cy="1158731"/>
            </a:xfrm>
          </p:grpSpPr>
          <p:sp>
            <p:nvSpPr>
              <p:cNvPr id="15" name="Rectangle: Folded Corner 14">
                <a:extLst>
                  <a:ext uri="{FF2B5EF4-FFF2-40B4-BE49-F238E27FC236}">
                    <a16:creationId xmlns:a16="http://schemas.microsoft.com/office/drawing/2014/main" id="{F641861F-5A60-CDFE-76D8-C352EF4627A5}"/>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20" name="Rectangle: Folded Corner 19">
                <a:extLst>
                  <a:ext uri="{FF2B5EF4-FFF2-40B4-BE49-F238E27FC236}">
                    <a16:creationId xmlns:a16="http://schemas.microsoft.com/office/drawing/2014/main" id="{984E46F1-5E15-61CE-3E6E-86555DAF8B1E}"/>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65" name="Group 64">
            <a:extLst>
              <a:ext uri="{FF2B5EF4-FFF2-40B4-BE49-F238E27FC236}">
                <a16:creationId xmlns:a16="http://schemas.microsoft.com/office/drawing/2014/main" id="{ED45DA18-8698-6D09-6A8C-15A8F92000F3}"/>
              </a:ext>
            </a:extLst>
          </p:cNvPr>
          <p:cNvGrpSpPr/>
          <p:nvPr/>
        </p:nvGrpSpPr>
        <p:grpSpPr>
          <a:xfrm>
            <a:off x="9939549" y="5088110"/>
            <a:ext cx="637728" cy="623454"/>
            <a:chOff x="5939929" y="4825889"/>
            <a:chExt cx="637728" cy="623454"/>
          </a:xfrm>
        </p:grpSpPr>
        <p:sp>
          <p:nvSpPr>
            <p:cNvPr id="66" name="Rectangle: Rounded Corners 65">
              <a:extLst>
                <a:ext uri="{FF2B5EF4-FFF2-40B4-BE49-F238E27FC236}">
                  <a16:creationId xmlns:a16="http://schemas.microsoft.com/office/drawing/2014/main" id="{3B67C5D7-016E-14F6-F9E4-D85BB0F0ECF9}"/>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Folded Corner 74">
              <a:extLst>
                <a:ext uri="{FF2B5EF4-FFF2-40B4-BE49-F238E27FC236}">
                  <a16:creationId xmlns:a16="http://schemas.microsoft.com/office/drawing/2014/main" id="{9697305F-2A6C-506E-A4AA-6CE8E11DC652}"/>
                </a:ext>
              </a:extLst>
            </p:cNvPr>
            <p:cNvSpPr/>
            <p:nvPr/>
          </p:nvSpPr>
          <p:spPr>
            <a:xfrm>
              <a:off x="6135945" y="5024109"/>
              <a:ext cx="310041" cy="310041"/>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81" name="Group 80">
            <a:extLst>
              <a:ext uri="{FF2B5EF4-FFF2-40B4-BE49-F238E27FC236}">
                <a16:creationId xmlns:a16="http://schemas.microsoft.com/office/drawing/2014/main" id="{1BC5B7F2-13D3-5CCF-8B3C-F6457D8C540D}"/>
              </a:ext>
            </a:extLst>
          </p:cNvPr>
          <p:cNvGrpSpPr/>
          <p:nvPr/>
        </p:nvGrpSpPr>
        <p:grpSpPr>
          <a:xfrm>
            <a:off x="10067583" y="5229565"/>
            <a:ext cx="637728" cy="623454"/>
            <a:chOff x="7113716" y="2415233"/>
            <a:chExt cx="637728" cy="623454"/>
          </a:xfrm>
        </p:grpSpPr>
        <p:sp>
          <p:nvSpPr>
            <p:cNvPr id="82" name="Rectangle: Rounded Corners 81">
              <a:extLst>
                <a:ext uri="{FF2B5EF4-FFF2-40B4-BE49-F238E27FC236}">
                  <a16:creationId xmlns:a16="http://schemas.microsoft.com/office/drawing/2014/main" id="{792A162D-2C26-A312-39D3-AC9D980486BA}"/>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Folded Corner 84">
              <a:extLst>
                <a:ext uri="{FF2B5EF4-FFF2-40B4-BE49-F238E27FC236}">
                  <a16:creationId xmlns:a16="http://schemas.microsoft.com/office/drawing/2014/main" id="{97C25B13-3966-3A82-15B7-436D9196EFAF}"/>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88" name="Group 87">
            <a:extLst>
              <a:ext uri="{FF2B5EF4-FFF2-40B4-BE49-F238E27FC236}">
                <a16:creationId xmlns:a16="http://schemas.microsoft.com/office/drawing/2014/main" id="{6A204283-591B-F1C8-8D48-9A0A6D14CE7A}"/>
              </a:ext>
            </a:extLst>
          </p:cNvPr>
          <p:cNvGrpSpPr/>
          <p:nvPr/>
        </p:nvGrpSpPr>
        <p:grpSpPr>
          <a:xfrm>
            <a:off x="10353727" y="1783455"/>
            <a:ext cx="637728" cy="623454"/>
            <a:chOff x="6386795" y="5296565"/>
            <a:chExt cx="637728" cy="623454"/>
          </a:xfrm>
        </p:grpSpPr>
        <p:sp>
          <p:nvSpPr>
            <p:cNvPr id="89" name="Rectangle: Rounded Corners 88">
              <a:extLst>
                <a:ext uri="{FF2B5EF4-FFF2-40B4-BE49-F238E27FC236}">
                  <a16:creationId xmlns:a16="http://schemas.microsoft.com/office/drawing/2014/main" id="{171DE7A6-F72E-31AF-DCAC-372424072B78}"/>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0" name="Group 89">
              <a:extLst>
                <a:ext uri="{FF2B5EF4-FFF2-40B4-BE49-F238E27FC236}">
                  <a16:creationId xmlns:a16="http://schemas.microsoft.com/office/drawing/2014/main" id="{C6F225A6-400D-4287-050F-8029C0D85C1F}"/>
                </a:ext>
              </a:extLst>
            </p:cNvPr>
            <p:cNvGrpSpPr/>
            <p:nvPr/>
          </p:nvGrpSpPr>
          <p:grpSpPr>
            <a:xfrm>
              <a:off x="6578097" y="5484149"/>
              <a:ext cx="351323" cy="350439"/>
              <a:chOff x="5072792" y="1969490"/>
              <a:chExt cx="1042233" cy="1039611"/>
            </a:xfrm>
          </p:grpSpPr>
          <p:sp>
            <p:nvSpPr>
              <p:cNvPr id="95" name="Rectangle: Folded Corner 94">
                <a:extLst>
                  <a:ext uri="{FF2B5EF4-FFF2-40B4-BE49-F238E27FC236}">
                    <a16:creationId xmlns:a16="http://schemas.microsoft.com/office/drawing/2014/main" id="{878CF16B-7113-5C9D-CE6E-CA7F593BD653}"/>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96" name="Rectangle: Folded Corner 95">
                <a:extLst>
                  <a:ext uri="{FF2B5EF4-FFF2-40B4-BE49-F238E27FC236}">
                    <a16:creationId xmlns:a16="http://schemas.microsoft.com/office/drawing/2014/main" id="{5DB9CEA7-2038-3D89-E0DC-2D15C4F148B1}"/>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grpSp>
        <p:nvGrpSpPr>
          <p:cNvPr id="104" name="Group 103">
            <a:extLst>
              <a:ext uri="{FF2B5EF4-FFF2-40B4-BE49-F238E27FC236}">
                <a16:creationId xmlns:a16="http://schemas.microsoft.com/office/drawing/2014/main" id="{1C97789A-E145-6CE8-1F7E-11A8D85C7C0B}"/>
              </a:ext>
            </a:extLst>
          </p:cNvPr>
          <p:cNvGrpSpPr/>
          <p:nvPr/>
        </p:nvGrpSpPr>
        <p:grpSpPr>
          <a:xfrm>
            <a:off x="10121885" y="1530039"/>
            <a:ext cx="1042233" cy="1039611"/>
            <a:chOff x="5302343" y="1974449"/>
            <a:chExt cx="1042233" cy="1039611"/>
          </a:xfrm>
        </p:grpSpPr>
        <p:sp>
          <p:nvSpPr>
            <p:cNvPr id="101" name="Rectangle: Folded Corner 100">
              <a:extLst>
                <a:ext uri="{FF2B5EF4-FFF2-40B4-BE49-F238E27FC236}">
                  <a16:creationId xmlns:a16="http://schemas.microsoft.com/office/drawing/2014/main" id="{DDE4D8E1-3FA0-0329-B36E-8A20B9877952}"/>
                </a:ext>
              </a:extLst>
            </p:cNvPr>
            <p:cNvSpPr/>
            <p:nvPr/>
          </p:nvSpPr>
          <p:spPr>
            <a:xfrm>
              <a:off x="5302343" y="197444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03" name="Rectangle: Folded Corner 102">
              <a:extLst>
                <a:ext uri="{FF2B5EF4-FFF2-40B4-BE49-F238E27FC236}">
                  <a16:creationId xmlns:a16="http://schemas.microsoft.com/office/drawing/2014/main" id="{822AEE61-F9B3-DBC6-AF36-B9941A1E3A1F}"/>
                </a:ext>
              </a:extLst>
            </p:cNvPr>
            <p:cNvSpPr/>
            <p:nvPr/>
          </p:nvSpPr>
          <p:spPr>
            <a:xfrm>
              <a:off x="5522703" y="219218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Tree>
    <p:extLst>
      <p:ext uri="{BB962C8B-B14F-4D97-AF65-F5344CB8AC3E}">
        <p14:creationId xmlns:p14="http://schemas.microsoft.com/office/powerpoint/2010/main" val="266525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7DC48-E572-C945-8B0B-FB97614EEBF8}"/>
              </a:ext>
            </a:extLst>
          </p:cNvPr>
          <p:cNvSpPr txBox="1"/>
          <p:nvPr/>
        </p:nvSpPr>
        <p:spPr>
          <a:xfrm>
            <a:off x="1796657" y="530256"/>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3" name="TextBox 2">
            <a:extLst>
              <a:ext uri="{FF2B5EF4-FFF2-40B4-BE49-F238E27FC236}">
                <a16:creationId xmlns:a16="http://schemas.microsoft.com/office/drawing/2014/main" id="{F94DBE96-6FF6-9AF7-7E94-B925F7197EA6}"/>
              </a:ext>
            </a:extLst>
          </p:cNvPr>
          <p:cNvSpPr txBox="1"/>
          <p:nvPr/>
        </p:nvSpPr>
        <p:spPr>
          <a:xfrm>
            <a:off x="1796657" y="1207364"/>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4" name="TextBox 3">
            <a:extLst>
              <a:ext uri="{FF2B5EF4-FFF2-40B4-BE49-F238E27FC236}">
                <a16:creationId xmlns:a16="http://schemas.microsoft.com/office/drawing/2014/main" id="{9B4C6740-A6EF-013A-5529-87698350709B}"/>
              </a:ext>
            </a:extLst>
          </p:cNvPr>
          <p:cNvSpPr txBox="1"/>
          <p:nvPr/>
        </p:nvSpPr>
        <p:spPr>
          <a:xfrm>
            <a:off x="1796657" y="1884472"/>
            <a:ext cx="522900" cy="338554"/>
          </a:xfrm>
          <a:prstGeom prst="rect">
            <a:avLst/>
          </a:prstGeom>
          <a:noFill/>
        </p:spPr>
        <p:txBody>
          <a:bodyPr wrap="none" rtlCol="0">
            <a:spAutoFit/>
          </a:bodyPr>
          <a:lstStyle/>
          <a:p>
            <a:r>
              <a:rPr lang="en-GB" sz="1600" dirty="0">
                <a:solidFill>
                  <a:srgbClr val="7A6156"/>
                </a:solidFill>
              </a:rPr>
              <a:t>edit</a:t>
            </a:r>
          </a:p>
        </p:txBody>
      </p:sp>
      <p:sp>
        <p:nvSpPr>
          <p:cNvPr id="7" name="TextBox 6">
            <a:extLst>
              <a:ext uri="{FF2B5EF4-FFF2-40B4-BE49-F238E27FC236}">
                <a16:creationId xmlns:a16="http://schemas.microsoft.com/office/drawing/2014/main" id="{D4DD369E-A68A-D4DE-26DA-168F80E3188D}"/>
              </a:ext>
            </a:extLst>
          </p:cNvPr>
          <p:cNvSpPr txBox="1"/>
          <p:nvPr/>
        </p:nvSpPr>
        <p:spPr>
          <a:xfrm>
            <a:off x="1796657" y="2561580"/>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8" name="TextBox 7">
            <a:extLst>
              <a:ext uri="{FF2B5EF4-FFF2-40B4-BE49-F238E27FC236}">
                <a16:creationId xmlns:a16="http://schemas.microsoft.com/office/drawing/2014/main" id="{086AB796-AB2E-213C-994F-FA1440B55FC5}"/>
              </a:ext>
            </a:extLst>
          </p:cNvPr>
          <p:cNvSpPr txBox="1"/>
          <p:nvPr/>
        </p:nvSpPr>
        <p:spPr>
          <a:xfrm>
            <a:off x="1796657" y="3238688"/>
            <a:ext cx="522900" cy="338554"/>
          </a:xfrm>
          <a:prstGeom prst="rect">
            <a:avLst/>
          </a:prstGeom>
          <a:noFill/>
        </p:spPr>
        <p:txBody>
          <a:bodyPr wrap="none" rtlCol="0">
            <a:spAutoFit/>
          </a:bodyPr>
          <a:lstStyle/>
          <a:p>
            <a:r>
              <a:rPr lang="en-GB" sz="1600" dirty="0">
                <a:solidFill>
                  <a:srgbClr val="FFFF00"/>
                </a:solidFill>
              </a:rPr>
              <a:t>edit</a:t>
            </a:r>
          </a:p>
        </p:txBody>
      </p:sp>
      <p:sp>
        <p:nvSpPr>
          <p:cNvPr id="9" name="TextBox 8">
            <a:extLst>
              <a:ext uri="{FF2B5EF4-FFF2-40B4-BE49-F238E27FC236}">
                <a16:creationId xmlns:a16="http://schemas.microsoft.com/office/drawing/2014/main" id="{98FE5534-E93E-E346-525E-67CBC905DB18}"/>
              </a:ext>
            </a:extLst>
          </p:cNvPr>
          <p:cNvSpPr txBox="1"/>
          <p:nvPr/>
        </p:nvSpPr>
        <p:spPr>
          <a:xfrm>
            <a:off x="1796657" y="3915796"/>
            <a:ext cx="522900" cy="338554"/>
          </a:xfrm>
          <a:prstGeom prst="rect">
            <a:avLst/>
          </a:prstGeom>
          <a:noFill/>
        </p:spPr>
        <p:txBody>
          <a:bodyPr wrap="none" rtlCol="0">
            <a:spAutoFit/>
          </a:bodyPr>
          <a:lstStyle/>
          <a:p>
            <a:r>
              <a:rPr lang="en-GB" sz="1600" dirty="0">
                <a:solidFill>
                  <a:srgbClr val="7A6156"/>
                </a:solidFill>
              </a:rPr>
              <a:t>edit</a:t>
            </a:r>
          </a:p>
        </p:txBody>
      </p:sp>
      <p:sp>
        <p:nvSpPr>
          <p:cNvPr id="10" name="TextBox 9">
            <a:extLst>
              <a:ext uri="{FF2B5EF4-FFF2-40B4-BE49-F238E27FC236}">
                <a16:creationId xmlns:a16="http://schemas.microsoft.com/office/drawing/2014/main" id="{FDE20D08-5F18-A645-AB80-45CCB1F4B6D1}"/>
              </a:ext>
            </a:extLst>
          </p:cNvPr>
          <p:cNvSpPr txBox="1"/>
          <p:nvPr/>
        </p:nvSpPr>
        <p:spPr>
          <a:xfrm>
            <a:off x="1796657" y="4572785"/>
            <a:ext cx="522900" cy="338554"/>
          </a:xfrm>
          <a:prstGeom prst="rect">
            <a:avLst/>
          </a:prstGeom>
          <a:noFill/>
        </p:spPr>
        <p:txBody>
          <a:bodyPr wrap="none" rtlCol="0">
            <a:spAutoFit/>
          </a:bodyPr>
          <a:lstStyle/>
          <a:p>
            <a:r>
              <a:rPr lang="en-GB" sz="1600" dirty="0">
                <a:solidFill>
                  <a:srgbClr val="7A6156"/>
                </a:solidFill>
              </a:rPr>
              <a:t>edit</a:t>
            </a:r>
          </a:p>
        </p:txBody>
      </p:sp>
      <p:sp>
        <p:nvSpPr>
          <p:cNvPr id="11" name="TextBox 10">
            <a:extLst>
              <a:ext uri="{FF2B5EF4-FFF2-40B4-BE49-F238E27FC236}">
                <a16:creationId xmlns:a16="http://schemas.microsoft.com/office/drawing/2014/main" id="{4AE15BD3-BB7E-BDF0-0567-77A9DA88D2D1}"/>
              </a:ext>
            </a:extLst>
          </p:cNvPr>
          <p:cNvSpPr txBox="1"/>
          <p:nvPr/>
        </p:nvSpPr>
        <p:spPr>
          <a:xfrm>
            <a:off x="1796657" y="5249893"/>
            <a:ext cx="522900" cy="338554"/>
          </a:xfrm>
          <a:prstGeom prst="rect">
            <a:avLst/>
          </a:prstGeom>
          <a:noFill/>
        </p:spPr>
        <p:txBody>
          <a:bodyPr wrap="none" rtlCol="0">
            <a:spAutoFit/>
          </a:bodyPr>
          <a:lstStyle/>
          <a:p>
            <a:r>
              <a:rPr lang="en-GB" sz="1600" dirty="0">
                <a:solidFill>
                  <a:srgbClr val="FFFF00"/>
                </a:solidFill>
              </a:rPr>
              <a:t>edit</a:t>
            </a:r>
          </a:p>
        </p:txBody>
      </p:sp>
      <p:sp>
        <p:nvSpPr>
          <p:cNvPr id="12" name="TextBox 11">
            <a:extLst>
              <a:ext uri="{FF2B5EF4-FFF2-40B4-BE49-F238E27FC236}">
                <a16:creationId xmlns:a16="http://schemas.microsoft.com/office/drawing/2014/main" id="{FB06A36D-06EF-16A2-7458-3654CC455E20}"/>
              </a:ext>
            </a:extLst>
          </p:cNvPr>
          <p:cNvSpPr txBox="1"/>
          <p:nvPr/>
        </p:nvSpPr>
        <p:spPr>
          <a:xfrm>
            <a:off x="1796657" y="5931305"/>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cxnSp>
        <p:nvCxnSpPr>
          <p:cNvPr id="14" name="Straight Connector 13">
            <a:extLst>
              <a:ext uri="{FF2B5EF4-FFF2-40B4-BE49-F238E27FC236}">
                <a16:creationId xmlns:a16="http://schemas.microsoft.com/office/drawing/2014/main" id="{AC793897-6587-88F2-05F1-F3DA00BA4647}"/>
              </a:ext>
            </a:extLst>
          </p:cNvPr>
          <p:cNvCxnSpPr>
            <a:cxnSpLocks/>
            <a:stCxn id="2" idx="2"/>
            <a:endCxn id="3" idx="0"/>
          </p:cNvCxnSpPr>
          <p:nvPr/>
        </p:nvCxnSpPr>
        <p:spPr>
          <a:xfrm>
            <a:off x="2058107" y="868810"/>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1FA31A7-BD16-1589-F810-EC17CBC8169F}"/>
              </a:ext>
            </a:extLst>
          </p:cNvPr>
          <p:cNvCxnSpPr>
            <a:cxnSpLocks/>
          </p:cNvCxnSpPr>
          <p:nvPr/>
        </p:nvCxnSpPr>
        <p:spPr>
          <a:xfrm>
            <a:off x="2058814" y="1545918"/>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E9B341-B57E-465E-0440-30D6CE4F6C6B}"/>
              </a:ext>
            </a:extLst>
          </p:cNvPr>
          <p:cNvCxnSpPr>
            <a:cxnSpLocks/>
          </p:cNvCxnSpPr>
          <p:nvPr/>
        </p:nvCxnSpPr>
        <p:spPr>
          <a:xfrm>
            <a:off x="2058107" y="2223026"/>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CF63B55-89F8-21F9-7734-475BB116991D}"/>
              </a:ext>
            </a:extLst>
          </p:cNvPr>
          <p:cNvCxnSpPr>
            <a:cxnSpLocks/>
          </p:cNvCxnSpPr>
          <p:nvPr/>
        </p:nvCxnSpPr>
        <p:spPr>
          <a:xfrm>
            <a:off x="2058107" y="2880015"/>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7731B4F-193A-D85F-2B40-F36DC5496F14}"/>
              </a:ext>
            </a:extLst>
          </p:cNvPr>
          <p:cNvCxnSpPr>
            <a:cxnSpLocks/>
          </p:cNvCxnSpPr>
          <p:nvPr/>
        </p:nvCxnSpPr>
        <p:spPr>
          <a:xfrm>
            <a:off x="2058814" y="3557123"/>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54F1F5-EAB3-AA87-0F86-FDF389BC9D1F}"/>
              </a:ext>
            </a:extLst>
          </p:cNvPr>
          <p:cNvCxnSpPr>
            <a:cxnSpLocks/>
          </p:cNvCxnSpPr>
          <p:nvPr/>
        </p:nvCxnSpPr>
        <p:spPr>
          <a:xfrm>
            <a:off x="2058107" y="4234231"/>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16DCE0-410D-B491-40AD-B57364126A8F}"/>
              </a:ext>
            </a:extLst>
          </p:cNvPr>
          <p:cNvCxnSpPr>
            <a:cxnSpLocks/>
          </p:cNvCxnSpPr>
          <p:nvPr/>
        </p:nvCxnSpPr>
        <p:spPr>
          <a:xfrm>
            <a:off x="2058107" y="4915643"/>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BD3FCC2-F6DE-7DB8-ABD5-D51911C2674A}"/>
              </a:ext>
            </a:extLst>
          </p:cNvPr>
          <p:cNvCxnSpPr>
            <a:cxnSpLocks/>
          </p:cNvCxnSpPr>
          <p:nvPr/>
        </p:nvCxnSpPr>
        <p:spPr>
          <a:xfrm>
            <a:off x="2058814" y="5592751"/>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D813DC3-96C8-E147-643D-E4C61754FA44}"/>
              </a:ext>
            </a:extLst>
          </p:cNvPr>
          <p:cNvCxnSpPr/>
          <p:nvPr/>
        </p:nvCxnSpPr>
        <p:spPr>
          <a:xfrm>
            <a:off x="1469571" y="897752"/>
            <a:ext cx="0" cy="5062495"/>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7F61EDB2-A12F-7AAC-E7DB-BEE19460C7B8}"/>
              </a:ext>
            </a:extLst>
          </p:cNvPr>
          <p:cNvSpPr txBox="1"/>
          <p:nvPr/>
        </p:nvSpPr>
        <p:spPr>
          <a:xfrm>
            <a:off x="9819941" y="188910"/>
            <a:ext cx="2176626" cy="461665"/>
          </a:xfrm>
          <a:prstGeom prst="rect">
            <a:avLst/>
          </a:prstGeom>
          <a:noFill/>
          <a:ln>
            <a:solidFill>
              <a:schemeClr val="bg1"/>
            </a:solidFill>
          </a:ln>
        </p:spPr>
        <p:txBody>
          <a:bodyPr wrap="square" rtlCol="0">
            <a:spAutoFit/>
          </a:bodyPr>
          <a:lstStyle/>
          <a:p>
            <a:r>
              <a:rPr lang="en-GB" sz="1200" dirty="0">
                <a:solidFill>
                  <a:schemeClr val="bg1"/>
                </a:solidFill>
              </a:rPr>
              <a:t>You’ve hopped about across a few different files …</a:t>
            </a:r>
          </a:p>
        </p:txBody>
      </p:sp>
      <p:sp>
        <p:nvSpPr>
          <p:cNvPr id="31" name="TextBox 30">
            <a:extLst>
              <a:ext uri="{FF2B5EF4-FFF2-40B4-BE49-F238E27FC236}">
                <a16:creationId xmlns:a16="http://schemas.microsoft.com/office/drawing/2014/main" id="{6F429276-5F78-10D3-F2CE-9CB1831BD2B8}"/>
              </a:ext>
            </a:extLst>
          </p:cNvPr>
          <p:cNvSpPr txBox="1"/>
          <p:nvPr/>
        </p:nvSpPr>
        <p:spPr>
          <a:xfrm>
            <a:off x="654531" y="1545918"/>
            <a:ext cx="566645" cy="338554"/>
          </a:xfrm>
          <a:prstGeom prst="rect">
            <a:avLst/>
          </a:prstGeom>
          <a:noFill/>
        </p:spPr>
        <p:txBody>
          <a:bodyPr wrap="none" rtlCol="0">
            <a:spAutoFit/>
          </a:bodyPr>
          <a:lstStyle/>
          <a:p>
            <a:r>
              <a:rPr lang="en-GB" sz="1600" dirty="0">
                <a:solidFill>
                  <a:schemeClr val="bg1">
                    <a:lumMod val="95000"/>
                  </a:schemeClr>
                </a:solidFill>
              </a:rPr>
              <a:t>2pm</a:t>
            </a:r>
          </a:p>
        </p:txBody>
      </p:sp>
      <p:sp>
        <p:nvSpPr>
          <p:cNvPr id="32" name="TextBox 31">
            <a:extLst>
              <a:ext uri="{FF2B5EF4-FFF2-40B4-BE49-F238E27FC236}">
                <a16:creationId xmlns:a16="http://schemas.microsoft.com/office/drawing/2014/main" id="{EC3A550E-915F-3DEB-DCF7-89477D28C8B0}"/>
              </a:ext>
            </a:extLst>
          </p:cNvPr>
          <p:cNvSpPr txBox="1"/>
          <p:nvPr/>
        </p:nvSpPr>
        <p:spPr>
          <a:xfrm>
            <a:off x="658868" y="4915643"/>
            <a:ext cx="566645" cy="338554"/>
          </a:xfrm>
          <a:prstGeom prst="rect">
            <a:avLst/>
          </a:prstGeom>
          <a:noFill/>
        </p:spPr>
        <p:txBody>
          <a:bodyPr wrap="none" rtlCol="0">
            <a:spAutoFit/>
          </a:bodyPr>
          <a:lstStyle/>
          <a:p>
            <a:r>
              <a:rPr lang="en-GB" sz="1600" dirty="0">
                <a:solidFill>
                  <a:schemeClr val="bg1">
                    <a:lumMod val="95000"/>
                  </a:schemeClr>
                </a:solidFill>
              </a:rPr>
              <a:t>4pm</a:t>
            </a:r>
          </a:p>
        </p:txBody>
      </p:sp>
      <p:sp>
        <p:nvSpPr>
          <p:cNvPr id="33" name="Rectangle: Rounded Corners 32">
            <a:extLst>
              <a:ext uri="{FF2B5EF4-FFF2-40B4-BE49-F238E27FC236}">
                <a16:creationId xmlns:a16="http://schemas.microsoft.com/office/drawing/2014/main" id="{D4310B42-2A64-7F14-AE07-65DE6D2163E5}"/>
              </a:ext>
            </a:extLst>
          </p:cNvPr>
          <p:cNvSpPr/>
          <p:nvPr/>
        </p:nvSpPr>
        <p:spPr>
          <a:xfrm>
            <a:off x="4735374" y="530256"/>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lumOff val="50000"/>
                  </a:schemeClr>
                </a:solidFill>
              </a:rPr>
              <a:t>edits</a:t>
            </a:r>
          </a:p>
        </p:txBody>
      </p:sp>
      <p:sp>
        <p:nvSpPr>
          <p:cNvPr id="34" name="Rectangle: Rounded Corners 33">
            <a:extLst>
              <a:ext uri="{FF2B5EF4-FFF2-40B4-BE49-F238E27FC236}">
                <a16:creationId xmlns:a16="http://schemas.microsoft.com/office/drawing/2014/main" id="{7DADCE5E-4B6F-945C-1DBD-D4BA37A9BD19}"/>
              </a:ext>
            </a:extLst>
          </p:cNvPr>
          <p:cNvSpPr/>
          <p:nvPr/>
        </p:nvSpPr>
        <p:spPr>
          <a:xfrm>
            <a:off x="4735374" y="2124104"/>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7A6156"/>
                </a:solidFill>
              </a:rPr>
              <a:t>edits</a:t>
            </a:r>
          </a:p>
        </p:txBody>
      </p:sp>
      <p:sp>
        <p:nvSpPr>
          <p:cNvPr id="35" name="Rectangle: Rounded Corners 34">
            <a:extLst>
              <a:ext uri="{FF2B5EF4-FFF2-40B4-BE49-F238E27FC236}">
                <a16:creationId xmlns:a16="http://schemas.microsoft.com/office/drawing/2014/main" id="{06ACA517-A1BB-31EF-D272-F7A3D119B539}"/>
              </a:ext>
            </a:extLst>
          </p:cNvPr>
          <p:cNvSpPr/>
          <p:nvPr/>
        </p:nvSpPr>
        <p:spPr>
          <a:xfrm>
            <a:off x="4735374" y="3742462"/>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FF00"/>
                </a:solidFill>
              </a:rPr>
              <a:t>edits</a:t>
            </a:r>
          </a:p>
        </p:txBody>
      </p:sp>
      <p:cxnSp>
        <p:nvCxnSpPr>
          <p:cNvPr id="37" name="Straight Arrow Connector 36">
            <a:extLst>
              <a:ext uri="{FF2B5EF4-FFF2-40B4-BE49-F238E27FC236}">
                <a16:creationId xmlns:a16="http://schemas.microsoft.com/office/drawing/2014/main" id="{D3EE97F9-54F9-65FD-C50E-B9A44637EDF4}"/>
              </a:ext>
            </a:extLst>
          </p:cNvPr>
          <p:cNvCxnSpPr>
            <a:cxnSpLocks/>
            <a:stCxn id="33" idx="2"/>
            <a:endCxn id="34" idx="0"/>
          </p:cNvCxnSpPr>
          <p:nvPr/>
        </p:nvCxnSpPr>
        <p:spPr>
          <a:xfrm>
            <a:off x="5219764" y="1465805"/>
            <a:ext cx="0" cy="65829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725AAEE-A496-DD11-08AA-C5D03F281F03}"/>
              </a:ext>
            </a:extLst>
          </p:cNvPr>
          <p:cNvCxnSpPr>
            <a:cxnSpLocks/>
            <a:endCxn id="35" idx="0"/>
          </p:cNvCxnSpPr>
          <p:nvPr/>
        </p:nvCxnSpPr>
        <p:spPr>
          <a:xfrm>
            <a:off x="5219764" y="3049292"/>
            <a:ext cx="0" cy="69317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7E00B2E2-7775-F7B2-38FD-0021D37DB851}"/>
              </a:ext>
            </a:extLst>
          </p:cNvPr>
          <p:cNvCxnSpPr>
            <a:cxnSpLocks/>
            <a:stCxn id="2" idx="3"/>
            <a:endCxn id="33" idx="1"/>
          </p:cNvCxnSpPr>
          <p:nvPr/>
        </p:nvCxnSpPr>
        <p:spPr>
          <a:xfrm>
            <a:off x="2319557" y="699533"/>
            <a:ext cx="2415817" cy="29849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6F98EE4-5344-C9FA-E9C6-42B524886F15}"/>
              </a:ext>
            </a:extLst>
          </p:cNvPr>
          <p:cNvCxnSpPr>
            <a:cxnSpLocks/>
            <a:stCxn id="3" idx="3"/>
            <a:endCxn id="33" idx="1"/>
          </p:cNvCxnSpPr>
          <p:nvPr/>
        </p:nvCxnSpPr>
        <p:spPr>
          <a:xfrm flipV="1">
            <a:off x="2319557" y="998031"/>
            <a:ext cx="2415817" cy="37861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D63CC30E-5F0B-D7F8-716D-0B086363E31A}"/>
              </a:ext>
            </a:extLst>
          </p:cNvPr>
          <p:cNvCxnSpPr>
            <a:cxnSpLocks/>
            <a:stCxn id="7" idx="3"/>
            <a:endCxn id="33" idx="1"/>
          </p:cNvCxnSpPr>
          <p:nvPr/>
        </p:nvCxnSpPr>
        <p:spPr>
          <a:xfrm flipV="1">
            <a:off x="2319557" y="998031"/>
            <a:ext cx="2415817" cy="173282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0A9B797-990D-36DB-5167-AAA479FEF8EC}"/>
              </a:ext>
            </a:extLst>
          </p:cNvPr>
          <p:cNvCxnSpPr>
            <a:cxnSpLocks/>
            <a:stCxn id="12" idx="3"/>
            <a:endCxn id="33" idx="1"/>
          </p:cNvCxnSpPr>
          <p:nvPr/>
        </p:nvCxnSpPr>
        <p:spPr>
          <a:xfrm flipV="1">
            <a:off x="2319557" y="998031"/>
            <a:ext cx="2415817" cy="5102551"/>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2C3D50ED-165B-EB70-A37C-19B886914AE8}"/>
              </a:ext>
            </a:extLst>
          </p:cNvPr>
          <p:cNvCxnSpPr>
            <a:cxnSpLocks/>
            <a:stCxn id="4" idx="3"/>
            <a:endCxn id="34" idx="1"/>
          </p:cNvCxnSpPr>
          <p:nvPr/>
        </p:nvCxnSpPr>
        <p:spPr>
          <a:xfrm>
            <a:off x="2319557" y="2053749"/>
            <a:ext cx="2415817" cy="53813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246CE019-3D70-592E-1F24-6EAAC1133426}"/>
              </a:ext>
            </a:extLst>
          </p:cNvPr>
          <p:cNvCxnSpPr>
            <a:cxnSpLocks/>
            <a:stCxn id="9" idx="3"/>
            <a:endCxn id="34" idx="1"/>
          </p:cNvCxnSpPr>
          <p:nvPr/>
        </p:nvCxnSpPr>
        <p:spPr>
          <a:xfrm flipV="1">
            <a:off x="2319557" y="2591879"/>
            <a:ext cx="2415817" cy="149319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2AC127C-1569-525B-EFE0-0A4630D63072}"/>
              </a:ext>
            </a:extLst>
          </p:cNvPr>
          <p:cNvCxnSpPr>
            <a:cxnSpLocks/>
            <a:stCxn id="10" idx="3"/>
            <a:endCxn id="34" idx="1"/>
          </p:cNvCxnSpPr>
          <p:nvPr/>
        </p:nvCxnSpPr>
        <p:spPr>
          <a:xfrm flipV="1">
            <a:off x="2319557" y="2591879"/>
            <a:ext cx="2415817" cy="215018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45FC02F6-051E-0113-31C1-E9E85C2D2B17}"/>
              </a:ext>
            </a:extLst>
          </p:cNvPr>
          <p:cNvCxnSpPr>
            <a:cxnSpLocks/>
            <a:stCxn id="8" idx="3"/>
            <a:endCxn id="35" idx="1"/>
          </p:cNvCxnSpPr>
          <p:nvPr/>
        </p:nvCxnSpPr>
        <p:spPr>
          <a:xfrm>
            <a:off x="2319557" y="3407965"/>
            <a:ext cx="2415817" cy="80227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C631AE9B-F465-9E45-3484-99583F623BDD}"/>
              </a:ext>
            </a:extLst>
          </p:cNvPr>
          <p:cNvCxnSpPr>
            <a:cxnSpLocks/>
            <a:stCxn id="11" idx="3"/>
            <a:endCxn id="35" idx="1"/>
          </p:cNvCxnSpPr>
          <p:nvPr/>
        </p:nvCxnSpPr>
        <p:spPr>
          <a:xfrm flipV="1">
            <a:off x="2319557" y="4210237"/>
            <a:ext cx="2415817" cy="120893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9A28F399-3F39-3485-5C59-7AFA3DC5AF98}"/>
              </a:ext>
            </a:extLst>
          </p:cNvPr>
          <p:cNvSpPr txBox="1"/>
          <p:nvPr/>
        </p:nvSpPr>
        <p:spPr>
          <a:xfrm>
            <a:off x="5793635" y="859530"/>
            <a:ext cx="2959785" cy="369332"/>
          </a:xfrm>
          <a:prstGeom prst="rect">
            <a:avLst/>
          </a:prstGeom>
          <a:noFill/>
        </p:spPr>
        <p:txBody>
          <a:bodyPr wrap="none" rtlCol="0">
            <a:spAutoFit/>
          </a:bodyPr>
          <a:lstStyle/>
          <a:p>
            <a:r>
              <a:rPr lang="en-GB" dirty="0">
                <a:solidFill>
                  <a:schemeClr val="bg1"/>
                </a:solidFill>
              </a:rPr>
              <a:t>Commit: Update </a:t>
            </a:r>
            <a:r>
              <a:rPr lang="en-GB" b="1" dirty="0">
                <a:solidFill>
                  <a:schemeClr val="tx2">
                    <a:lumMod val="50000"/>
                    <a:lumOff val="50000"/>
                  </a:schemeClr>
                </a:solidFill>
              </a:rPr>
              <a:t>table prop</a:t>
            </a:r>
          </a:p>
        </p:txBody>
      </p:sp>
      <p:sp>
        <p:nvSpPr>
          <p:cNvPr id="75" name="TextBox 74">
            <a:extLst>
              <a:ext uri="{FF2B5EF4-FFF2-40B4-BE49-F238E27FC236}">
                <a16:creationId xmlns:a16="http://schemas.microsoft.com/office/drawing/2014/main" id="{1C10F586-5723-EC8B-835C-07AAEF852F05}"/>
              </a:ext>
            </a:extLst>
          </p:cNvPr>
          <p:cNvSpPr txBox="1"/>
          <p:nvPr/>
        </p:nvSpPr>
        <p:spPr>
          <a:xfrm>
            <a:off x="5793635" y="2332749"/>
            <a:ext cx="3262816" cy="369332"/>
          </a:xfrm>
          <a:prstGeom prst="rect">
            <a:avLst/>
          </a:prstGeom>
          <a:noFill/>
        </p:spPr>
        <p:txBody>
          <a:bodyPr wrap="none" rtlCol="0">
            <a:spAutoFit/>
          </a:bodyPr>
          <a:lstStyle/>
          <a:p>
            <a:r>
              <a:rPr lang="en-GB" dirty="0">
                <a:solidFill>
                  <a:schemeClr val="bg1"/>
                </a:solidFill>
              </a:rPr>
              <a:t>Commit: Fix bugs in </a:t>
            </a:r>
            <a:r>
              <a:rPr lang="en-GB" b="1" dirty="0">
                <a:solidFill>
                  <a:srgbClr val="7A6156"/>
                </a:solidFill>
              </a:rPr>
              <a:t>plant prop</a:t>
            </a:r>
          </a:p>
        </p:txBody>
      </p:sp>
      <p:sp>
        <p:nvSpPr>
          <p:cNvPr id="76" name="TextBox 75">
            <a:extLst>
              <a:ext uri="{FF2B5EF4-FFF2-40B4-BE49-F238E27FC236}">
                <a16:creationId xmlns:a16="http://schemas.microsoft.com/office/drawing/2014/main" id="{29A5E2BE-4742-7E1C-8066-EF42E8D854C9}"/>
              </a:ext>
            </a:extLst>
          </p:cNvPr>
          <p:cNvSpPr txBox="1"/>
          <p:nvPr/>
        </p:nvSpPr>
        <p:spPr>
          <a:xfrm>
            <a:off x="5793635" y="3971254"/>
            <a:ext cx="3172728" cy="369332"/>
          </a:xfrm>
          <a:prstGeom prst="rect">
            <a:avLst/>
          </a:prstGeom>
          <a:noFill/>
        </p:spPr>
        <p:txBody>
          <a:bodyPr wrap="none" rtlCol="0">
            <a:spAutoFit/>
          </a:bodyPr>
          <a:lstStyle/>
          <a:p>
            <a:r>
              <a:rPr lang="en-GB" dirty="0">
                <a:solidFill>
                  <a:schemeClr val="bg1"/>
                </a:solidFill>
              </a:rPr>
              <a:t>Commit: Create </a:t>
            </a:r>
            <a:r>
              <a:rPr lang="en-GB" b="1" dirty="0">
                <a:solidFill>
                  <a:srgbClr val="FFFF00"/>
                </a:solidFill>
              </a:rPr>
              <a:t>window prop</a:t>
            </a:r>
          </a:p>
        </p:txBody>
      </p:sp>
      <p:sp>
        <p:nvSpPr>
          <p:cNvPr id="77" name="TextBox 76">
            <a:extLst>
              <a:ext uri="{FF2B5EF4-FFF2-40B4-BE49-F238E27FC236}">
                <a16:creationId xmlns:a16="http://schemas.microsoft.com/office/drawing/2014/main" id="{67515707-4CB4-0C66-E1F5-7AF12B3AADA3}"/>
              </a:ext>
            </a:extLst>
          </p:cNvPr>
          <p:cNvSpPr txBox="1"/>
          <p:nvPr/>
        </p:nvSpPr>
        <p:spPr>
          <a:xfrm>
            <a:off x="5806848" y="1127251"/>
            <a:ext cx="861133" cy="338554"/>
          </a:xfrm>
          <a:prstGeom prst="rect">
            <a:avLst/>
          </a:prstGeom>
          <a:noFill/>
        </p:spPr>
        <p:txBody>
          <a:bodyPr wrap="none" rtlCol="0">
            <a:spAutoFit/>
          </a:bodyPr>
          <a:lstStyle/>
          <a:p>
            <a:r>
              <a:rPr lang="en-GB" sz="1600" dirty="0">
                <a:solidFill>
                  <a:schemeClr val="bg1">
                    <a:lumMod val="95000"/>
                  </a:schemeClr>
                </a:solidFill>
              </a:rPr>
              <a:t>5.05pm</a:t>
            </a:r>
          </a:p>
        </p:txBody>
      </p:sp>
      <p:sp>
        <p:nvSpPr>
          <p:cNvPr id="78" name="TextBox 77">
            <a:extLst>
              <a:ext uri="{FF2B5EF4-FFF2-40B4-BE49-F238E27FC236}">
                <a16:creationId xmlns:a16="http://schemas.microsoft.com/office/drawing/2014/main" id="{4E3F0782-F814-2E8F-79E3-8385354B38D8}"/>
              </a:ext>
            </a:extLst>
          </p:cNvPr>
          <p:cNvSpPr txBox="1"/>
          <p:nvPr/>
        </p:nvSpPr>
        <p:spPr>
          <a:xfrm>
            <a:off x="5793635" y="2626739"/>
            <a:ext cx="861133" cy="338554"/>
          </a:xfrm>
          <a:prstGeom prst="rect">
            <a:avLst/>
          </a:prstGeom>
          <a:noFill/>
        </p:spPr>
        <p:txBody>
          <a:bodyPr wrap="none" rtlCol="0">
            <a:spAutoFit/>
          </a:bodyPr>
          <a:lstStyle/>
          <a:p>
            <a:r>
              <a:rPr lang="en-GB" sz="1600" dirty="0">
                <a:solidFill>
                  <a:schemeClr val="bg1">
                    <a:lumMod val="95000"/>
                  </a:schemeClr>
                </a:solidFill>
              </a:rPr>
              <a:t>5.07pm</a:t>
            </a:r>
          </a:p>
        </p:txBody>
      </p:sp>
      <p:sp>
        <p:nvSpPr>
          <p:cNvPr id="79" name="TextBox 78">
            <a:extLst>
              <a:ext uri="{FF2B5EF4-FFF2-40B4-BE49-F238E27FC236}">
                <a16:creationId xmlns:a16="http://schemas.microsoft.com/office/drawing/2014/main" id="{321A82C7-F7CF-43A8-4870-DF23D1E486F6}"/>
              </a:ext>
            </a:extLst>
          </p:cNvPr>
          <p:cNvSpPr txBox="1"/>
          <p:nvPr/>
        </p:nvSpPr>
        <p:spPr>
          <a:xfrm>
            <a:off x="5801791" y="4253997"/>
            <a:ext cx="861133" cy="338554"/>
          </a:xfrm>
          <a:prstGeom prst="rect">
            <a:avLst/>
          </a:prstGeom>
          <a:noFill/>
        </p:spPr>
        <p:txBody>
          <a:bodyPr wrap="none" rtlCol="0">
            <a:spAutoFit/>
          </a:bodyPr>
          <a:lstStyle/>
          <a:p>
            <a:r>
              <a:rPr lang="en-GB" sz="1600" dirty="0">
                <a:solidFill>
                  <a:schemeClr val="bg1">
                    <a:lumMod val="95000"/>
                  </a:schemeClr>
                </a:solidFill>
              </a:rPr>
              <a:t>5.08pm</a:t>
            </a:r>
          </a:p>
        </p:txBody>
      </p:sp>
      <p:sp>
        <p:nvSpPr>
          <p:cNvPr id="80" name="TextBox 79">
            <a:extLst>
              <a:ext uri="{FF2B5EF4-FFF2-40B4-BE49-F238E27FC236}">
                <a16:creationId xmlns:a16="http://schemas.microsoft.com/office/drawing/2014/main" id="{901C5158-D5DB-8A2F-25C9-5D014347DE7A}"/>
              </a:ext>
            </a:extLst>
          </p:cNvPr>
          <p:cNvSpPr txBox="1"/>
          <p:nvPr/>
        </p:nvSpPr>
        <p:spPr>
          <a:xfrm>
            <a:off x="7170579" y="5419170"/>
            <a:ext cx="4825988" cy="1200329"/>
          </a:xfrm>
          <a:prstGeom prst="rect">
            <a:avLst/>
          </a:prstGeom>
          <a:noFill/>
          <a:ln>
            <a:solidFill>
              <a:schemeClr val="bg1"/>
            </a:solidFill>
          </a:ln>
        </p:spPr>
        <p:txBody>
          <a:bodyPr wrap="square" rtlCol="0">
            <a:spAutoFit/>
          </a:bodyPr>
          <a:lstStyle/>
          <a:p>
            <a:r>
              <a:rPr lang="en-GB" sz="1200" dirty="0">
                <a:solidFill>
                  <a:schemeClr val="bg1"/>
                </a:solidFill>
              </a:rPr>
              <a:t>Staging only some files and committing them before staging files from an unrelated task and committing those, straightens out your edit history into neat commits. If you don’t fold your laundry and put it in the correct drawers, you have to root out your entire closet for a single thing when you really need it fast, and you’ll mess up your room in the process.</a:t>
            </a:r>
          </a:p>
        </p:txBody>
      </p:sp>
    </p:spTree>
    <p:extLst>
      <p:ext uri="{BB962C8B-B14F-4D97-AF65-F5344CB8AC3E}">
        <p14:creationId xmlns:p14="http://schemas.microsoft.com/office/powerpoint/2010/main" val="398905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70" grpId="0"/>
      <p:bldP spid="75" grpId="0"/>
      <p:bldP spid="76" grpId="0"/>
      <p:bldP spid="77" grpId="0"/>
      <p:bldP spid="78" grpId="0"/>
      <p:bldP spid="79" grpId="0"/>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D78AA9F-559C-2B29-E2E0-63729A7320E1}"/>
              </a:ext>
            </a:extLst>
          </p:cNvPr>
          <p:cNvSpPr/>
          <p:nvPr/>
        </p:nvSpPr>
        <p:spPr>
          <a:xfrm>
            <a:off x="768514" y="7042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FB8D8143-E554-6B8D-910D-3B0CA972C04A}"/>
              </a:ext>
            </a:extLst>
          </p:cNvPr>
          <p:cNvSpPr/>
          <p:nvPr/>
        </p:nvSpPr>
        <p:spPr>
          <a:xfrm>
            <a:off x="768514" y="16694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8908A40-891C-6B6D-7FC3-98F7518F92A2}"/>
              </a:ext>
            </a:extLst>
          </p:cNvPr>
          <p:cNvSpPr/>
          <p:nvPr/>
        </p:nvSpPr>
        <p:spPr>
          <a:xfrm>
            <a:off x="768514" y="26346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A898F3EE-3090-91CB-3772-724415709B07}"/>
              </a:ext>
            </a:extLst>
          </p:cNvPr>
          <p:cNvSpPr/>
          <p:nvPr/>
        </p:nvSpPr>
        <p:spPr>
          <a:xfrm>
            <a:off x="768514" y="35998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12A1245C-4423-64A8-D085-DA8F0263CE63}"/>
              </a:ext>
            </a:extLst>
          </p:cNvPr>
          <p:cNvSpPr/>
          <p:nvPr/>
        </p:nvSpPr>
        <p:spPr>
          <a:xfrm>
            <a:off x="768514" y="45650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5D7DE528-04DD-C28F-A1C0-7F0B817498B4}"/>
              </a:ext>
            </a:extLst>
          </p:cNvPr>
          <p:cNvSpPr/>
          <p:nvPr/>
        </p:nvSpPr>
        <p:spPr>
          <a:xfrm>
            <a:off x="768514" y="55302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75BD2C5-AAD5-6D74-1902-C06954A1F60A}"/>
              </a:ext>
            </a:extLst>
          </p:cNvPr>
          <p:cNvSpPr txBox="1"/>
          <p:nvPr/>
        </p:nvSpPr>
        <p:spPr>
          <a:xfrm>
            <a:off x="1406242" y="892509"/>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2" name="TextBox 11">
            <a:extLst>
              <a:ext uri="{FF2B5EF4-FFF2-40B4-BE49-F238E27FC236}">
                <a16:creationId xmlns:a16="http://schemas.microsoft.com/office/drawing/2014/main" id="{EA942125-839D-CFC7-7D3D-1064D5F570E7}"/>
              </a:ext>
            </a:extLst>
          </p:cNvPr>
          <p:cNvSpPr txBox="1"/>
          <p:nvPr/>
        </p:nvSpPr>
        <p:spPr>
          <a:xfrm>
            <a:off x="1410832" y="1865528"/>
            <a:ext cx="2207849" cy="276999"/>
          </a:xfrm>
          <a:prstGeom prst="rect">
            <a:avLst/>
          </a:prstGeom>
          <a:noFill/>
        </p:spPr>
        <p:txBody>
          <a:bodyPr wrap="none" rtlCol="0">
            <a:spAutoFit/>
          </a:bodyPr>
          <a:lstStyle/>
          <a:p>
            <a:r>
              <a:rPr lang="en-GB" sz="1200" dirty="0">
                <a:solidFill>
                  <a:schemeClr val="bg1"/>
                </a:solidFill>
              </a:rPr>
              <a:t>Commit: Edit UV for table prop</a:t>
            </a:r>
          </a:p>
        </p:txBody>
      </p:sp>
      <p:sp>
        <p:nvSpPr>
          <p:cNvPr id="13" name="TextBox 12">
            <a:extLst>
              <a:ext uri="{FF2B5EF4-FFF2-40B4-BE49-F238E27FC236}">
                <a16:creationId xmlns:a16="http://schemas.microsoft.com/office/drawing/2014/main" id="{50A56782-8F84-9C7D-5289-4E32335396A7}"/>
              </a:ext>
            </a:extLst>
          </p:cNvPr>
          <p:cNvSpPr txBox="1"/>
          <p:nvPr/>
        </p:nvSpPr>
        <p:spPr>
          <a:xfrm>
            <a:off x="1406242" y="3796605"/>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4" name="TextBox 13">
            <a:extLst>
              <a:ext uri="{FF2B5EF4-FFF2-40B4-BE49-F238E27FC236}">
                <a16:creationId xmlns:a16="http://schemas.microsoft.com/office/drawing/2014/main" id="{3506A791-C528-5759-C917-3EBD399013FC}"/>
              </a:ext>
            </a:extLst>
          </p:cNvPr>
          <p:cNvSpPr txBox="1"/>
          <p:nvPr/>
        </p:nvSpPr>
        <p:spPr>
          <a:xfrm>
            <a:off x="1411602" y="2819505"/>
            <a:ext cx="2514022" cy="276999"/>
          </a:xfrm>
          <a:prstGeom prst="rect">
            <a:avLst/>
          </a:prstGeom>
          <a:noFill/>
        </p:spPr>
        <p:txBody>
          <a:bodyPr wrap="none" rtlCol="0">
            <a:spAutoFit/>
          </a:bodyPr>
          <a:lstStyle/>
          <a:p>
            <a:r>
              <a:rPr lang="en-GB" sz="1200" dirty="0">
                <a:solidFill>
                  <a:schemeClr val="bg1"/>
                </a:solidFill>
              </a:rPr>
              <a:t>Commit: Fix topology for table prop</a:t>
            </a:r>
          </a:p>
        </p:txBody>
      </p:sp>
      <p:sp>
        <p:nvSpPr>
          <p:cNvPr id="15" name="TextBox 14">
            <a:extLst>
              <a:ext uri="{FF2B5EF4-FFF2-40B4-BE49-F238E27FC236}">
                <a16:creationId xmlns:a16="http://schemas.microsoft.com/office/drawing/2014/main" id="{733DD59B-13E5-C5CD-03EF-17C655EB62E0}"/>
              </a:ext>
            </a:extLst>
          </p:cNvPr>
          <p:cNvSpPr txBox="1"/>
          <p:nvPr/>
        </p:nvSpPr>
        <p:spPr>
          <a:xfrm>
            <a:off x="1448856" y="4769624"/>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6" name="TextBox 15">
            <a:extLst>
              <a:ext uri="{FF2B5EF4-FFF2-40B4-BE49-F238E27FC236}">
                <a16:creationId xmlns:a16="http://schemas.microsoft.com/office/drawing/2014/main" id="{DE9F388F-0A5F-2987-7A6B-FAB6B0D1760C}"/>
              </a:ext>
            </a:extLst>
          </p:cNvPr>
          <p:cNvSpPr txBox="1"/>
          <p:nvPr/>
        </p:nvSpPr>
        <p:spPr>
          <a:xfrm>
            <a:off x="1486879" y="5723601"/>
            <a:ext cx="2131802" cy="276999"/>
          </a:xfrm>
          <a:prstGeom prst="rect">
            <a:avLst/>
          </a:prstGeom>
          <a:noFill/>
        </p:spPr>
        <p:txBody>
          <a:bodyPr wrap="none" rtlCol="0">
            <a:spAutoFit/>
          </a:bodyPr>
          <a:lstStyle/>
          <a:p>
            <a:r>
              <a:rPr lang="en-GB" sz="1200" dirty="0">
                <a:solidFill>
                  <a:schemeClr val="bg1"/>
                </a:solidFill>
              </a:rPr>
              <a:t>Commit: Fix UV for table prop</a:t>
            </a:r>
          </a:p>
        </p:txBody>
      </p:sp>
      <p:sp>
        <p:nvSpPr>
          <p:cNvPr id="17" name="Rectangle: Rounded Corners 16">
            <a:extLst>
              <a:ext uri="{FF2B5EF4-FFF2-40B4-BE49-F238E27FC236}">
                <a16:creationId xmlns:a16="http://schemas.microsoft.com/office/drawing/2014/main" id="{08CA7F92-B571-DBFB-3152-063C245A5455}"/>
              </a:ext>
            </a:extLst>
          </p:cNvPr>
          <p:cNvSpPr/>
          <p:nvPr/>
        </p:nvSpPr>
        <p:spPr>
          <a:xfrm>
            <a:off x="8308992" y="719281"/>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C7B6C71-5DBF-282F-B834-A12F370DC870}"/>
              </a:ext>
            </a:extLst>
          </p:cNvPr>
          <p:cNvSpPr txBox="1"/>
          <p:nvPr/>
        </p:nvSpPr>
        <p:spPr>
          <a:xfrm>
            <a:off x="9054370" y="892508"/>
            <a:ext cx="2206373" cy="276999"/>
          </a:xfrm>
          <a:prstGeom prst="rect">
            <a:avLst/>
          </a:prstGeom>
          <a:noFill/>
        </p:spPr>
        <p:txBody>
          <a:bodyPr wrap="none" rtlCol="0">
            <a:spAutoFit/>
          </a:bodyPr>
          <a:lstStyle/>
          <a:p>
            <a:r>
              <a:rPr lang="en-GB" sz="1200" dirty="0">
                <a:solidFill>
                  <a:schemeClr val="bg1"/>
                </a:solidFill>
              </a:rPr>
              <a:t>Commit: Everything I did today</a:t>
            </a:r>
          </a:p>
        </p:txBody>
      </p:sp>
      <p:sp>
        <p:nvSpPr>
          <p:cNvPr id="19" name="Rectangle: Rounded Corners 18">
            <a:extLst>
              <a:ext uri="{FF2B5EF4-FFF2-40B4-BE49-F238E27FC236}">
                <a16:creationId xmlns:a16="http://schemas.microsoft.com/office/drawing/2014/main" id="{6346C9D7-E045-CBD3-E6D9-35330FA7150D}"/>
              </a:ext>
            </a:extLst>
          </p:cNvPr>
          <p:cNvSpPr/>
          <p:nvPr/>
        </p:nvSpPr>
        <p:spPr>
          <a:xfrm>
            <a:off x="4727592" y="719281"/>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35BDAF2-F5D0-95D3-C7B5-65C5AFFCD54A}"/>
              </a:ext>
            </a:extLst>
          </p:cNvPr>
          <p:cNvSpPr txBox="1"/>
          <p:nvPr/>
        </p:nvSpPr>
        <p:spPr>
          <a:xfrm>
            <a:off x="5472970" y="892508"/>
            <a:ext cx="1999265" cy="276999"/>
          </a:xfrm>
          <a:prstGeom prst="rect">
            <a:avLst/>
          </a:prstGeom>
          <a:noFill/>
        </p:spPr>
        <p:txBody>
          <a:bodyPr wrap="none" rtlCol="0">
            <a:spAutoFit/>
          </a:bodyPr>
          <a:lstStyle/>
          <a:p>
            <a:r>
              <a:rPr lang="en-GB" sz="1200" dirty="0">
                <a:solidFill>
                  <a:schemeClr val="bg1"/>
                </a:solidFill>
              </a:rPr>
              <a:t>Commit: Update table prop</a:t>
            </a:r>
          </a:p>
        </p:txBody>
      </p:sp>
      <p:sp>
        <p:nvSpPr>
          <p:cNvPr id="21" name="Rectangle: Rounded Corners 20">
            <a:extLst>
              <a:ext uri="{FF2B5EF4-FFF2-40B4-BE49-F238E27FC236}">
                <a16:creationId xmlns:a16="http://schemas.microsoft.com/office/drawing/2014/main" id="{599E7D29-8F9C-0461-F5B6-5EE276F287E7}"/>
              </a:ext>
            </a:extLst>
          </p:cNvPr>
          <p:cNvSpPr/>
          <p:nvPr/>
        </p:nvSpPr>
        <p:spPr>
          <a:xfrm>
            <a:off x="4727592" y="16694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FAB48271-EB31-AD2A-4009-FE9D1D050ADE}"/>
              </a:ext>
            </a:extLst>
          </p:cNvPr>
          <p:cNvSpPr txBox="1"/>
          <p:nvPr/>
        </p:nvSpPr>
        <p:spPr>
          <a:xfrm>
            <a:off x="5472970" y="1842700"/>
            <a:ext cx="2131096" cy="276999"/>
          </a:xfrm>
          <a:prstGeom prst="rect">
            <a:avLst/>
          </a:prstGeom>
          <a:noFill/>
        </p:spPr>
        <p:txBody>
          <a:bodyPr wrap="none" rtlCol="0">
            <a:spAutoFit/>
          </a:bodyPr>
          <a:lstStyle/>
          <a:p>
            <a:r>
              <a:rPr lang="en-GB" sz="1200" dirty="0">
                <a:solidFill>
                  <a:schemeClr val="bg1"/>
                </a:solidFill>
              </a:rPr>
              <a:t>Commit: Fix bug in plant prop</a:t>
            </a:r>
          </a:p>
        </p:txBody>
      </p:sp>
      <p:sp>
        <p:nvSpPr>
          <p:cNvPr id="23" name="Rectangle: Rounded Corners 22">
            <a:extLst>
              <a:ext uri="{FF2B5EF4-FFF2-40B4-BE49-F238E27FC236}">
                <a16:creationId xmlns:a16="http://schemas.microsoft.com/office/drawing/2014/main" id="{F3441A32-C1DE-2991-42D0-4BC997F19DA9}"/>
              </a:ext>
            </a:extLst>
          </p:cNvPr>
          <p:cNvSpPr/>
          <p:nvPr/>
        </p:nvSpPr>
        <p:spPr>
          <a:xfrm>
            <a:off x="4727592" y="265439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1B5BBFD-67C0-8779-15D9-1D3C2597FAB1}"/>
              </a:ext>
            </a:extLst>
          </p:cNvPr>
          <p:cNvSpPr txBox="1"/>
          <p:nvPr/>
        </p:nvSpPr>
        <p:spPr>
          <a:xfrm>
            <a:off x="5472970" y="2827620"/>
            <a:ext cx="2132507" cy="276999"/>
          </a:xfrm>
          <a:prstGeom prst="rect">
            <a:avLst/>
          </a:prstGeom>
          <a:noFill/>
        </p:spPr>
        <p:txBody>
          <a:bodyPr wrap="none" rtlCol="0">
            <a:spAutoFit/>
          </a:bodyPr>
          <a:lstStyle/>
          <a:p>
            <a:r>
              <a:rPr lang="en-GB" sz="1200" dirty="0">
                <a:solidFill>
                  <a:schemeClr val="bg1"/>
                </a:solidFill>
              </a:rPr>
              <a:t>Commit: Create window prop</a:t>
            </a:r>
          </a:p>
        </p:txBody>
      </p:sp>
      <p:cxnSp>
        <p:nvCxnSpPr>
          <p:cNvPr id="26" name="Straight Arrow Connector 25">
            <a:extLst>
              <a:ext uri="{FF2B5EF4-FFF2-40B4-BE49-F238E27FC236}">
                <a16:creationId xmlns:a16="http://schemas.microsoft.com/office/drawing/2014/main" id="{FC9EB111-EE2A-F355-3C39-F3B114EDD46E}"/>
              </a:ext>
            </a:extLst>
          </p:cNvPr>
          <p:cNvCxnSpPr>
            <a:cxnSpLocks/>
            <a:stCxn id="3" idx="2"/>
            <a:endCxn id="5" idx="0"/>
          </p:cNvCxnSpPr>
          <p:nvPr/>
        </p:nvCxnSpPr>
        <p:spPr>
          <a:xfrm>
            <a:off x="1087378" y="13277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FD1BE491-E0AC-3EE1-D751-2D35EC069E52}"/>
              </a:ext>
            </a:extLst>
          </p:cNvPr>
          <p:cNvCxnSpPr>
            <a:cxnSpLocks/>
          </p:cNvCxnSpPr>
          <p:nvPr/>
        </p:nvCxnSpPr>
        <p:spPr>
          <a:xfrm>
            <a:off x="1107956" y="23126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CC0D8FB-0498-FEF2-D683-9FD0F0AC5371}"/>
              </a:ext>
            </a:extLst>
          </p:cNvPr>
          <p:cNvCxnSpPr>
            <a:cxnSpLocks/>
          </p:cNvCxnSpPr>
          <p:nvPr/>
        </p:nvCxnSpPr>
        <p:spPr>
          <a:xfrm>
            <a:off x="1107956" y="32778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C872FAEF-7F42-2F13-F192-08F7DEF8D77C}"/>
              </a:ext>
            </a:extLst>
          </p:cNvPr>
          <p:cNvCxnSpPr>
            <a:cxnSpLocks/>
          </p:cNvCxnSpPr>
          <p:nvPr/>
        </p:nvCxnSpPr>
        <p:spPr>
          <a:xfrm>
            <a:off x="1117648" y="42233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2B0CBC2-010A-86A2-BB6F-8D0410291471}"/>
              </a:ext>
            </a:extLst>
          </p:cNvPr>
          <p:cNvCxnSpPr>
            <a:cxnSpLocks/>
          </p:cNvCxnSpPr>
          <p:nvPr/>
        </p:nvCxnSpPr>
        <p:spPr>
          <a:xfrm>
            <a:off x="1087378" y="51885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CF54F54-3411-2302-D60E-89DC3B8CD676}"/>
              </a:ext>
            </a:extLst>
          </p:cNvPr>
          <p:cNvCxnSpPr>
            <a:cxnSpLocks/>
          </p:cNvCxnSpPr>
          <p:nvPr/>
        </p:nvCxnSpPr>
        <p:spPr>
          <a:xfrm>
            <a:off x="5049778" y="1342735"/>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25E15F8-A7BF-C95F-AAD4-0412B7A44F2B}"/>
              </a:ext>
            </a:extLst>
          </p:cNvPr>
          <p:cNvCxnSpPr>
            <a:cxnSpLocks/>
          </p:cNvCxnSpPr>
          <p:nvPr/>
        </p:nvCxnSpPr>
        <p:spPr>
          <a:xfrm>
            <a:off x="5070356" y="23126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721D95F9-02BB-E0B3-369E-9FDB762D51D3}"/>
              </a:ext>
            </a:extLst>
          </p:cNvPr>
          <p:cNvSpPr txBox="1"/>
          <p:nvPr/>
        </p:nvSpPr>
        <p:spPr>
          <a:xfrm>
            <a:off x="7239001" y="5272994"/>
            <a:ext cx="4761972" cy="1384995"/>
          </a:xfrm>
          <a:prstGeom prst="rect">
            <a:avLst/>
          </a:prstGeom>
          <a:noFill/>
          <a:ln>
            <a:solidFill>
              <a:schemeClr val="bg1"/>
            </a:solidFill>
          </a:ln>
        </p:spPr>
        <p:txBody>
          <a:bodyPr wrap="square" rtlCol="0">
            <a:spAutoFit/>
          </a:bodyPr>
          <a:lstStyle/>
          <a:p>
            <a:r>
              <a:rPr lang="en-GB" sz="1200" dirty="0">
                <a:solidFill>
                  <a:schemeClr val="bg1"/>
                </a:solidFill>
              </a:rPr>
              <a:t>So how often should you make a </a:t>
            </a:r>
            <a:r>
              <a:rPr lang="en-GB" sz="1200" b="1" dirty="0">
                <a:solidFill>
                  <a:schemeClr val="tx2">
                    <a:lumMod val="50000"/>
                    <a:lumOff val="50000"/>
                  </a:schemeClr>
                </a:solidFill>
              </a:rPr>
              <a:t>commit</a:t>
            </a:r>
            <a:r>
              <a:rPr lang="en-GB" sz="1200" dirty="0">
                <a:solidFill>
                  <a:schemeClr val="bg1"/>
                </a:solidFill>
              </a:rPr>
              <a:t>? </a:t>
            </a:r>
          </a:p>
          <a:p>
            <a:endParaRPr lang="en-GB" sz="1200" dirty="0">
              <a:solidFill>
                <a:schemeClr val="bg1"/>
              </a:solidFill>
            </a:endParaRPr>
          </a:p>
          <a:p>
            <a:r>
              <a:rPr lang="en-GB" sz="1200" dirty="0">
                <a:solidFill>
                  <a:schemeClr val="bg1"/>
                </a:solidFill>
              </a:rPr>
              <a:t>Ultimately it is somewhat up to you, but your </a:t>
            </a:r>
            <a:r>
              <a:rPr lang="en-GB" sz="1200" b="1" dirty="0">
                <a:solidFill>
                  <a:schemeClr val="tx2">
                    <a:lumMod val="50000"/>
                    <a:lumOff val="50000"/>
                  </a:schemeClr>
                </a:solidFill>
              </a:rPr>
              <a:t>commit history </a:t>
            </a:r>
            <a:r>
              <a:rPr lang="en-GB" sz="1200" dirty="0">
                <a:solidFill>
                  <a:schemeClr val="bg1"/>
                </a:solidFill>
              </a:rPr>
              <a:t>needs to be understandable to yourself and others all the way back to the beginning. Committing every tiny little edit you make is too granular to be meaningful, and committing everything all at once can make extremely hard to find the origin of bugs or problems.</a:t>
            </a:r>
            <a:endParaRPr lang="en-GB" sz="1200" b="1" dirty="0">
              <a:solidFill>
                <a:schemeClr val="tx2">
                  <a:lumMod val="50000"/>
                  <a:lumOff val="50000"/>
                </a:schemeClr>
              </a:solidFill>
            </a:endParaRPr>
          </a:p>
        </p:txBody>
      </p:sp>
      <p:sp>
        <p:nvSpPr>
          <p:cNvPr id="39" name="TextBox 38">
            <a:extLst>
              <a:ext uri="{FF2B5EF4-FFF2-40B4-BE49-F238E27FC236}">
                <a16:creationId xmlns:a16="http://schemas.microsoft.com/office/drawing/2014/main" id="{9AC843F0-419D-BC63-B3FB-778E73EE8359}"/>
              </a:ext>
            </a:extLst>
          </p:cNvPr>
          <p:cNvSpPr txBox="1"/>
          <p:nvPr/>
        </p:nvSpPr>
        <p:spPr>
          <a:xfrm>
            <a:off x="1649744" y="150748"/>
            <a:ext cx="1806072" cy="338554"/>
          </a:xfrm>
          <a:prstGeom prst="rect">
            <a:avLst/>
          </a:prstGeom>
          <a:noFill/>
        </p:spPr>
        <p:txBody>
          <a:bodyPr wrap="none" rtlCol="0">
            <a:spAutoFit/>
          </a:bodyPr>
          <a:lstStyle/>
          <a:p>
            <a:r>
              <a:rPr lang="en-GB" sz="1600" dirty="0">
                <a:solidFill>
                  <a:srgbClr val="FF0000"/>
                </a:solidFill>
              </a:rPr>
              <a:t>Probably too often</a:t>
            </a:r>
          </a:p>
        </p:txBody>
      </p:sp>
      <p:sp>
        <p:nvSpPr>
          <p:cNvPr id="40" name="TextBox 39">
            <a:extLst>
              <a:ext uri="{FF2B5EF4-FFF2-40B4-BE49-F238E27FC236}">
                <a16:creationId xmlns:a16="http://schemas.microsoft.com/office/drawing/2014/main" id="{DC54EADB-A43D-7D6D-EC62-EC70F14327BA}"/>
              </a:ext>
            </a:extLst>
          </p:cNvPr>
          <p:cNvSpPr txBox="1"/>
          <p:nvPr/>
        </p:nvSpPr>
        <p:spPr>
          <a:xfrm>
            <a:off x="9271577" y="150748"/>
            <a:ext cx="1736950" cy="338554"/>
          </a:xfrm>
          <a:prstGeom prst="rect">
            <a:avLst/>
          </a:prstGeom>
          <a:noFill/>
        </p:spPr>
        <p:txBody>
          <a:bodyPr wrap="none" rtlCol="0">
            <a:spAutoFit/>
          </a:bodyPr>
          <a:lstStyle/>
          <a:p>
            <a:r>
              <a:rPr lang="en-GB" sz="1600" dirty="0">
                <a:solidFill>
                  <a:srgbClr val="FF0000"/>
                </a:solidFill>
              </a:rPr>
              <a:t>Probably too little</a:t>
            </a:r>
          </a:p>
        </p:txBody>
      </p:sp>
      <p:sp>
        <p:nvSpPr>
          <p:cNvPr id="41" name="TextBox 40">
            <a:extLst>
              <a:ext uri="{FF2B5EF4-FFF2-40B4-BE49-F238E27FC236}">
                <a16:creationId xmlns:a16="http://schemas.microsoft.com/office/drawing/2014/main" id="{163AEAB0-1EA2-7CDE-B5C5-94C62AF0139E}"/>
              </a:ext>
            </a:extLst>
          </p:cNvPr>
          <p:cNvSpPr txBox="1"/>
          <p:nvPr/>
        </p:nvSpPr>
        <p:spPr>
          <a:xfrm>
            <a:off x="5769943" y="150748"/>
            <a:ext cx="1132426" cy="338554"/>
          </a:xfrm>
          <a:prstGeom prst="rect">
            <a:avLst/>
          </a:prstGeom>
          <a:noFill/>
        </p:spPr>
        <p:txBody>
          <a:bodyPr wrap="none" rtlCol="0">
            <a:spAutoFit/>
          </a:bodyPr>
          <a:lstStyle/>
          <a:p>
            <a:r>
              <a:rPr lang="en-GB" sz="1600" dirty="0">
                <a:solidFill>
                  <a:schemeClr val="accent6">
                    <a:lumMod val="60000"/>
                    <a:lumOff val="40000"/>
                  </a:schemeClr>
                </a:solidFill>
              </a:rPr>
              <a:t>Goldilocks</a:t>
            </a:r>
          </a:p>
        </p:txBody>
      </p:sp>
      <p:sp>
        <p:nvSpPr>
          <p:cNvPr id="42" name="TextBox 41">
            <a:extLst>
              <a:ext uri="{FF2B5EF4-FFF2-40B4-BE49-F238E27FC236}">
                <a16:creationId xmlns:a16="http://schemas.microsoft.com/office/drawing/2014/main" id="{09C5D567-C4D4-FF1E-F000-B972F5852CC2}"/>
              </a:ext>
            </a:extLst>
          </p:cNvPr>
          <p:cNvSpPr txBox="1"/>
          <p:nvPr/>
        </p:nvSpPr>
        <p:spPr>
          <a:xfrm>
            <a:off x="1406242" y="1099979"/>
            <a:ext cx="2007857" cy="276999"/>
          </a:xfrm>
          <a:prstGeom prst="rect">
            <a:avLst/>
          </a:prstGeom>
          <a:noFill/>
        </p:spPr>
        <p:txBody>
          <a:bodyPr wrap="none" rtlCol="0">
            <a:spAutoFit/>
          </a:bodyPr>
          <a:lstStyle/>
          <a:p>
            <a:r>
              <a:rPr lang="en-GB" sz="1200" dirty="0">
                <a:solidFill>
                  <a:schemeClr val="bg1">
                    <a:lumMod val="50000"/>
                  </a:schemeClr>
                </a:solidFill>
              </a:rPr>
              <a:t>(Let’s say you made 2 edits)</a:t>
            </a:r>
          </a:p>
        </p:txBody>
      </p:sp>
      <p:sp>
        <p:nvSpPr>
          <p:cNvPr id="43" name="TextBox 42">
            <a:extLst>
              <a:ext uri="{FF2B5EF4-FFF2-40B4-BE49-F238E27FC236}">
                <a16:creationId xmlns:a16="http://schemas.microsoft.com/office/drawing/2014/main" id="{B78F534B-DF2A-80DF-90AB-8D8E71B66535}"/>
              </a:ext>
            </a:extLst>
          </p:cNvPr>
          <p:cNvSpPr txBox="1"/>
          <p:nvPr/>
        </p:nvSpPr>
        <p:spPr>
          <a:xfrm>
            <a:off x="1406242" y="2084839"/>
            <a:ext cx="1332865" cy="276999"/>
          </a:xfrm>
          <a:prstGeom prst="rect">
            <a:avLst/>
          </a:prstGeom>
          <a:noFill/>
        </p:spPr>
        <p:txBody>
          <a:bodyPr wrap="none" rtlCol="0">
            <a:spAutoFit/>
          </a:bodyPr>
          <a:lstStyle/>
          <a:p>
            <a:r>
              <a:rPr lang="en-GB" sz="1200" dirty="0">
                <a:solidFill>
                  <a:schemeClr val="bg1">
                    <a:lumMod val="50000"/>
                  </a:schemeClr>
                </a:solidFill>
              </a:rPr>
              <a:t>(You made 1 edit)</a:t>
            </a:r>
          </a:p>
        </p:txBody>
      </p:sp>
      <p:sp>
        <p:nvSpPr>
          <p:cNvPr id="44" name="TextBox 43">
            <a:extLst>
              <a:ext uri="{FF2B5EF4-FFF2-40B4-BE49-F238E27FC236}">
                <a16:creationId xmlns:a16="http://schemas.microsoft.com/office/drawing/2014/main" id="{5760EEAE-49EE-4DA8-250C-8C38F6E801E2}"/>
              </a:ext>
            </a:extLst>
          </p:cNvPr>
          <p:cNvSpPr txBox="1"/>
          <p:nvPr/>
        </p:nvSpPr>
        <p:spPr>
          <a:xfrm>
            <a:off x="1406242" y="3007943"/>
            <a:ext cx="717889" cy="276999"/>
          </a:xfrm>
          <a:prstGeom prst="rect">
            <a:avLst/>
          </a:prstGeom>
          <a:noFill/>
        </p:spPr>
        <p:txBody>
          <a:bodyPr wrap="none" rtlCol="0">
            <a:spAutoFit/>
          </a:bodyPr>
          <a:lstStyle/>
          <a:p>
            <a:r>
              <a:rPr lang="en-GB" sz="1200" dirty="0">
                <a:solidFill>
                  <a:schemeClr val="bg1">
                    <a:lumMod val="50000"/>
                  </a:schemeClr>
                </a:solidFill>
              </a:rPr>
              <a:t>(2 edits)</a:t>
            </a:r>
          </a:p>
        </p:txBody>
      </p:sp>
      <p:sp>
        <p:nvSpPr>
          <p:cNvPr id="45" name="TextBox 44">
            <a:extLst>
              <a:ext uri="{FF2B5EF4-FFF2-40B4-BE49-F238E27FC236}">
                <a16:creationId xmlns:a16="http://schemas.microsoft.com/office/drawing/2014/main" id="{3062CE37-C014-1A51-FC2A-F4BC6DFA7B47}"/>
              </a:ext>
            </a:extLst>
          </p:cNvPr>
          <p:cNvSpPr txBox="1"/>
          <p:nvPr/>
        </p:nvSpPr>
        <p:spPr>
          <a:xfrm>
            <a:off x="1406242" y="3993337"/>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6" name="TextBox 45">
            <a:extLst>
              <a:ext uri="{FF2B5EF4-FFF2-40B4-BE49-F238E27FC236}">
                <a16:creationId xmlns:a16="http://schemas.microsoft.com/office/drawing/2014/main" id="{1C227549-1B55-41CE-28CC-C2CE2B45888A}"/>
              </a:ext>
            </a:extLst>
          </p:cNvPr>
          <p:cNvSpPr txBox="1"/>
          <p:nvPr/>
        </p:nvSpPr>
        <p:spPr>
          <a:xfrm>
            <a:off x="1438964" y="4973011"/>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7" name="TextBox 46">
            <a:extLst>
              <a:ext uri="{FF2B5EF4-FFF2-40B4-BE49-F238E27FC236}">
                <a16:creationId xmlns:a16="http://schemas.microsoft.com/office/drawing/2014/main" id="{F198B8EA-0E18-FCEB-58DB-35A9A624B834}"/>
              </a:ext>
            </a:extLst>
          </p:cNvPr>
          <p:cNvSpPr txBox="1"/>
          <p:nvPr/>
        </p:nvSpPr>
        <p:spPr>
          <a:xfrm>
            <a:off x="1481006" y="5926988"/>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8" name="TextBox 47">
            <a:extLst>
              <a:ext uri="{FF2B5EF4-FFF2-40B4-BE49-F238E27FC236}">
                <a16:creationId xmlns:a16="http://schemas.microsoft.com/office/drawing/2014/main" id="{BB3E14C8-E06F-4645-BC39-30E9A2945732}"/>
              </a:ext>
            </a:extLst>
          </p:cNvPr>
          <p:cNvSpPr txBox="1"/>
          <p:nvPr/>
        </p:nvSpPr>
        <p:spPr>
          <a:xfrm>
            <a:off x="5464378" y="1109905"/>
            <a:ext cx="2089611" cy="276999"/>
          </a:xfrm>
          <a:prstGeom prst="rect">
            <a:avLst/>
          </a:prstGeom>
          <a:noFill/>
        </p:spPr>
        <p:txBody>
          <a:bodyPr wrap="none" rtlCol="0">
            <a:spAutoFit/>
          </a:bodyPr>
          <a:lstStyle/>
          <a:p>
            <a:r>
              <a:rPr lang="en-GB" sz="1200" dirty="0">
                <a:solidFill>
                  <a:schemeClr val="bg1">
                    <a:lumMod val="50000"/>
                  </a:schemeClr>
                </a:solidFill>
              </a:rPr>
              <a:t>(Let’s say you made 12 edits)</a:t>
            </a:r>
          </a:p>
        </p:txBody>
      </p:sp>
      <p:sp>
        <p:nvSpPr>
          <p:cNvPr id="49" name="TextBox 48">
            <a:extLst>
              <a:ext uri="{FF2B5EF4-FFF2-40B4-BE49-F238E27FC236}">
                <a16:creationId xmlns:a16="http://schemas.microsoft.com/office/drawing/2014/main" id="{19A0C38D-0629-F142-4EEB-53D7E768E2A2}"/>
              </a:ext>
            </a:extLst>
          </p:cNvPr>
          <p:cNvSpPr txBox="1"/>
          <p:nvPr/>
        </p:nvSpPr>
        <p:spPr>
          <a:xfrm>
            <a:off x="5464378" y="2094825"/>
            <a:ext cx="2007857" cy="276999"/>
          </a:xfrm>
          <a:prstGeom prst="rect">
            <a:avLst/>
          </a:prstGeom>
          <a:noFill/>
        </p:spPr>
        <p:txBody>
          <a:bodyPr wrap="none" rtlCol="0">
            <a:spAutoFit/>
          </a:bodyPr>
          <a:lstStyle/>
          <a:p>
            <a:r>
              <a:rPr lang="en-GB" sz="1200" dirty="0">
                <a:solidFill>
                  <a:schemeClr val="bg1">
                    <a:lumMod val="50000"/>
                  </a:schemeClr>
                </a:solidFill>
              </a:rPr>
              <a:t>(Let’s say you made 4 edits)</a:t>
            </a:r>
          </a:p>
        </p:txBody>
      </p:sp>
      <p:sp>
        <p:nvSpPr>
          <p:cNvPr id="50" name="TextBox 49">
            <a:extLst>
              <a:ext uri="{FF2B5EF4-FFF2-40B4-BE49-F238E27FC236}">
                <a16:creationId xmlns:a16="http://schemas.microsoft.com/office/drawing/2014/main" id="{894BAF72-68D8-C515-DF1E-13A98DDF42F6}"/>
              </a:ext>
            </a:extLst>
          </p:cNvPr>
          <p:cNvSpPr txBox="1"/>
          <p:nvPr/>
        </p:nvSpPr>
        <p:spPr>
          <a:xfrm>
            <a:off x="5472970" y="3042090"/>
            <a:ext cx="2089611" cy="276999"/>
          </a:xfrm>
          <a:prstGeom prst="rect">
            <a:avLst/>
          </a:prstGeom>
          <a:noFill/>
        </p:spPr>
        <p:txBody>
          <a:bodyPr wrap="none" rtlCol="0">
            <a:spAutoFit/>
          </a:bodyPr>
          <a:lstStyle/>
          <a:p>
            <a:r>
              <a:rPr lang="en-GB" sz="1200" dirty="0">
                <a:solidFill>
                  <a:schemeClr val="bg1">
                    <a:lumMod val="50000"/>
                  </a:schemeClr>
                </a:solidFill>
              </a:rPr>
              <a:t>(Let’s say you made 19 edits)</a:t>
            </a:r>
          </a:p>
        </p:txBody>
      </p:sp>
      <p:sp>
        <p:nvSpPr>
          <p:cNvPr id="51" name="TextBox 50">
            <a:extLst>
              <a:ext uri="{FF2B5EF4-FFF2-40B4-BE49-F238E27FC236}">
                <a16:creationId xmlns:a16="http://schemas.microsoft.com/office/drawing/2014/main" id="{9339B7B9-6A4D-05E3-DACC-2D7BB997B86C}"/>
              </a:ext>
            </a:extLst>
          </p:cNvPr>
          <p:cNvSpPr txBox="1"/>
          <p:nvPr/>
        </p:nvSpPr>
        <p:spPr>
          <a:xfrm>
            <a:off x="9054370" y="1109905"/>
            <a:ext cx="2171364" cy="276999"/>
          </a:xfrm>
          <a:prstGeom prst="rect">
            <a:avLst/>
          </a:prstGeom>
          <a:noFill/>
        </p:spPr>
        <p:txBody>
          <a:bodyPr wrap="none" rtlCol="0">
            <a:spAutoFit/>
          </a:bodyPr>
          <a:lstStyle/>
          <a:p>
            <a:r>
              <a:rPr lang="en-GB" sz="1200" dirty="0">
                <a:solidFill>
                  <a:schemeClr val="bg1">
                    <a:lumMod val="50000"/>
                  </a:schemeClr>
                </a:solidFill>
              </a:rPr>
              <a:t>(Let’s say you made 329 edits)</a:t>
            </a:r>
          </a:p>
        </p:txBody>
      </p:sp>
    </p:spTree>
    <p:extLst>
      <p:ext uri="{BB962C8B-B14F-4D97-AF65-F5344CB8AC3E}">
        <p14:creationId xmlns:p14="http://schemas.microsoft.com/office/powerpoint/2010/main" val="105873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DF901-4EB4-DD2D-6AF6-9BBF25A5CB8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4A94810-03EE-AFBC-4D52-1BB614053D9E}"/>
              </a:ext>
            </a:extLst>
          </p:cNvPr>
          <p:cNvSpPr>
            <a:spLocks noGrp="1"/>
          </p:cNvSpPr>
          <p:nvPr>
            <p:ph type="body" idx="1"/>
          </p:nvPr>
        </p:nvSpPr>
        <p:spPr>
          <a:xfrm>
            <a:off x="838200" y="2678906"/>
            <a:ext cx="10515600" cy="2062776"/>
          </a:xfrm>
        </p:spPr>
        <p:txBody>
          <a:bodyPr>
            <a:normAutofit/>
          </a:bodyPr>
          <a:lstStyle/>
          <a:p>
            <a:pPr algn="ctr"/>
            <a:r>
              <a:rPr lang="en-GB" dirty="0">
                <a:solidFill>
                  <a:schemeClr val="bg1"/>
                </a:solidFill>
              </a:rPr>
              <a:t>There is a lot of learning material and YouTube videos online. </a:t>
            </a:r>
          </a:p>
          <a:p>
            <a:pPr algn="ctr"/>
            <a:endParaRPr lang="en-GB" dirty="0">
              <a:solidFill>
                <a:schemeClr val="bg1"/>
              </a:solidFill>
            </a:endParaRPr>
          </a:p>
          <a:p>
            <a:pPr algn="ctr"/>
            <a:r>
              <a:rPr lang="en-GB" dirty="0">
                <a:solidFill>
                  <a:schemeClr val="bg1"/>
                </a:solidFill>
              </a:rPr>
              <a:t>However, almost all of the introductory material is either very long winded, too technical, or too broad. I’ve tried to make it so that everything you will </a:t>
            </a:r>
            <a:r>
              <a:rPr lang="en-GB" b="1" dirty="0">
                <a:solidFill>
                  <a:schemeClr val="bg1"/>
                </a:solidFill>
              </a:rPr>
              <a:t>need</a:t>
            </a:r>
            <a:r>
              <a:rPr lang="en-GB" dirty="0">
                <a:solidFill>
                  <a:schemeClr val="bg1"/>
                </a:solidFill>
              </a:rPr>
              <a:t> to know is squashed in one place: here. But I would encourage to read around.</a:t>
            </a:r>
          </a:p>
        </p:txBody>
      </p:sp>
    </p:spTree>
    <p:extLst>
      <p:ext uri="{BB962C8B-B14F-4D97-AF65-F5344CB8AC3E}">
        <p14:creationId xmlns:p14="http://schemas.microsoft.com/office/powerpoint/2010/main" val="232235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5B98E3-6E5A-1593-7880-7DB667081CD3}"/>
              </a:ext>
            </a:extLst>
          </p:cNvPr>
          <p:cNvSpPr>
            <a:spLocks noGrp="1"/>
          </p:cNvSpPr>
          <p:nvPr>
            <p:ph type="body" idx="1"/>
          </p:nvPr>
        </p:nvSpPr>
        <p:spPr>
          <a:xfrm>
            <a:off x="838200" y="2678906"/>
            <a:ext cx="10515600" cy="1500187"/>
          </a:xfrm>
        </p:spPr>
        <p:txBody>
          <a:bodyPr/>
          <a:lstStyle/>
          <a:p>
            <a:pPr algn="ctr"/>
            <a:r>
              <a:rPr lang="en-GB" dirty="0">
                <a:solidFill>
                  <a:srgbClr val="FF0000"/>
                </a:solidFill>
              </a:rPr>
              <a:t>This looks complicated</a:t>
            </a:r>
            <a:r>
              <a:rPr lang="en-GB" dirty="0">
                <a:solidFill>
                  <a:schemeClr val="bg1"/>
                </a:solidFill>
              </a:rPr>
              <a:t>, but once you’ve done it a few times, it’s pretty simple. GitHub Desktop encapsulates nearly all of this functionality for you, and it’s a case of pressing a few buttons. For most of the time, this is all any of us will need to do with Git and GitHub.</a:t>
            </a:r>
          </a:p>
        </p:txBody>
      </p:sp>
    </p:spTree>
    <p:extLst>
      <p:ext uri="{BB962C8B-B14F-4D97-AF65-F5344CB8AC3E}">
        <p14:creationId xmlns:p14="http://schemas.microsoft.com/office/powerpoint/2010/main" val="229515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E17B5-3EEF-1605-0DDF-BE162AAE7CA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D18589-CC8D-A1CA-AE6F-85FBD1BA349C}"/>
              </a:ext>
            </a:extLst>
          </p:cNvPr>
          <p:cNvSpPr/>
          <p:nvPr/>
        </p:nvSpPr>
        <p:spPr>
          <a:xfrm>
            <a:off x="5364480"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Commit</a:t>
            </a:r>
          </a:p>
        </p:txBody>
      </p:sp>
      <p:sp>
        <p:nvSpPr>
          <p:cNvPr id="3" name="Rectangle: Rounded Corners 2">
            <a:extLst>
              <a:ext uri="{FF2B5EF4-FFF2-40B4-BE49-F238E27FC236}">
                <a16:creationId xmlns:a16="http://schemas.microsoft.com/office/drawing/2014/main" id="{31BC193F-D9EE-6912-E644-ADD9390F700F}"/>
              </a:ext>
            </a:extLst>
          </p:cNvPr>
          <p:cNvSpPr/>
          <p:nvPr/>
        </p:nvSpPr>
        <p:spPr>
          <a:xfrm>
            <a:off x="344514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Stage</a:t>
            </a:r>
          </a:p>
        </p:txBody>
      </p:sp>
      <p:sp>
        <p:nvSpPr>
          <p:cNvPr id="4" name="Rectangle: Rounded Corners 3">
            <a:extLst>
              <a:ext uri="{FF2B5EF4-FFF2-40B4-BE49-F238E27FC236}">
                <a16:creationId xmlns:a16="http://schemas.microsoft.com/office/drawing/2014/main" id="{F117FC90-7D8E-4383-567E-64DE9A16B2AB}"/>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BB7A70C2-9EEA-96BC-EF7C-EACFB80BEF0E}"/>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843F4610-7242-6498-491A-798E4E48FF7C}"/>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B77F7816-5DE4-E66C-05E6-1A174C2325B0}"/>
              </a:ext>
            </a:extLst>
          </p:cNvPr>
          <p:cNvCxnSpPr>
            <a:stCxn id="4" idx="3"/>
            <a:endCxn id="3" idx="1"/>
          </p:cNvCxnSpPr>
          <p:nvPr/>
        </p:nvCxnSpPr>
        <p:spPr>
          <a:xfrm>
            <a:off x="298885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764B33-3335-557D-D3FA-83608E0FE9CB}"/>
              </a:ext>
            </a:extLst>
          </p:cNvPr>
          <p:cNvCxnSpPr/>
          <p:nvPr/>
        </p:nvCxnSpPr>
        <p:spPr>
          <a:xfrm>
            <a:off x="490818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4A33FFA-D160-E945-CE8D-0B2B153D6F80}"/>
              </a:ext>
            </a:extLst>
          </p:cNvPr>
          <p:cNvCxnSpPr/>
          <p:nvPr/>
        </p:nvCxnSpPr>
        <p:spPr>
          <a:xfrm>
            <a:off x="682752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E8CC74F-4466-35D3-3230-B07DA7B8A21D}"/>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744DA88A-6A02-1A60-20A7-16421AD807E3}"/>
              </a:ext>
            </a:extLst>
          </p:cNvPr>
          <p:cNvSpPr txBox="1"/>
          <p:nvPr/>
        </p:nvSpPr>
        <p:spPr>
          <a:xfrm>
            <a:off x="155515" y="165953"/>
            <a:ext cx="3110199" cy="276999"/>
          </a:xfrm>
          <a:prstGeom prst="rect">
            <a:avLst/>
          </a:prstGeom>
          <a:noFill/>
          <a:ln>
            <a:solidFill>
              <a:schemeClr val="bg1"/>
            </a:solidFill>
          </a:ln>
        </p:spPr>
        <p:txBody>
          <a:bodyPr wrap="square" rtlCol="0">
            <a:spAutoFit/>
          </a:bodyPr>
          <a:lstStyle/>
          <a:p>
            <a:r>
              <a:rPr lang="en-GB" sz="1200" dirty="0">
                <a:solidFill>
                  <a:schemeClr val="bg1"/>
                </a:solidFill>
              </a:rPr>
              <a:t>Now you know about </a:t>
            </a:r>
            <a:r>
              <a:rPr lang="en-GB" sz="1200" b="1" dirty="0">
                <a:solidFill>
                  <a:schemeClr val="tx2">
                    <a:lumMod val="50000"/>
                    <a:lumOff val="50000"/>
                  </a:schemeClr>
                </a:solidFill>
              </a:rPr>
              <a:t>the staging area.</a:t>
            </a:r>
            <a:endParaRPr lang="en-GB" sz="1200" dirty="0">
              <a:solidFill>
                <a:schemeClr val="bg1"/>
              </a:solidFill>
            </a:endParaRPr>
          </a:p>
        </p:txBody>
      </p:sp>
      <p:cxnSp>
        <p:nvCxnSpPr>
          <p:cNvPr id="14" name="Connector: Elbow 13">
            <a:extLst>
              <a:ext uri="{FF2B5EF4-FFF2-40B4-BE49-F238E27FC236}">
                <a16:creationId xmlns:a16="http://schemas.microsoft.com/office/drawing/2014/main" id="{4DAF97F2-F1C5-52B6-F8B9-F642CF4B1096}"/>
              </a:ext>
            </a:extLst>
          </p:cNvPr>
          <p:cNvCxnSpPr>
            <a:cxnSpLocks/>
            <a:stCxn id="2" idx="0"/>
            <a:endCxn id="4" idx="0"/>
          </p:cNvCxnSpPr>
          <p:nvPr/>
        </p:nvCxnSpPr>
        <p:spPr>
          <a:xfrm rot="16200000" flipV="1">
            <a:off x="4176665" y="1295933"/>
            <a:ext cx="12700" cy="3838670"/>
          </a:xfrm>
          <a:prstGeom prst="bentConnector3">
            <a:avLst>
              <a:gd name="adj1" fmla="val 6514291"/>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0DC2DC87-F32D-D522-B156-1FA6A879AA4D}"/>
              </a:ext>
            </a:extLst>
          </p:cNvPr>
          <p:cNvSpPr txBox="1"/>
          <p:nvPr/>
        </p:nvSpPr>
        <p:spPr>
          <a:xfrm>
            <a:off x="2627915" y="1400091"/>
            <a:ext cx="3110199" cy="830997"/>
          </a:xfrm>
          <a:prstGeom prst="rect">
            <a:avLst/>
          </a:prstGeom>
          <a:noFill/>
          <a:ln>
            <a:solidFill>
              <a:schemeClr val="bg1"/>
            </a:solidFill>
          </a:ln>
        </p:spPr>
        <p:txBody>
          <a:bodyPr wrap="square" rtlCol="0">
            <a:spAutoFit/>
          </a:bodyPr>
          <a:lstStyle/>
          <a:p>
            <a:r>
              <a:rPr lang="en-GB" sz="1200" dirty="0">
                <a:solidFill>
                  <a:schemeClr val="bg1"/>
                </a:solidFill>
              </a:rPr>
              <a:t>You hopefully also understand that these steps are more of a continual cycle until you’re ready to push your work: local edits, staging, committing.</a:t>
            </a:r>
          </a:p>
        </p:txBody>
      </p:sp>
    </p:spTree>
    <p:extLst>
      <p:ext uri="{BB962C8B-B14F-4D97-AF65-F5344CB8AC3E}">
        <p14:creationId xmlns:p14="http://schemas.microsoft.com/office/powerpoint/2010/main" val="116275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D1B7-E9AE-30AA-0242-229A9768ED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5E623-F616-2A60-1AF0-9A28C14F0117}"/>
              </a:ext>
            </a:extLst>
          </p:cNvPr>
          <p:cNvSpPr>
            <a:spLocks noGrp="1"/>
          </p:cNvSpPr>
          <p:nvPr>
            <p:ph type="ctrTitle"/>
          </p:nvPr>
        </p:nvSpPr>
        <p:spPr/>
        <p:txBody>
          <a:bodyPr/>
          <a:lstStyle/>
          <a:p>
            <a:r>
              <a:rPr lang="en-GB" dirty="0">
                <a:solidFill>
                  <a:schemeClr val="bg1"/>
                </a:solidFill>
              </a:rPr>
              <a:t>Fetching Changes</a:t>
            </a:r>
          </a:p>
        </p:txBody>
      </p:sp>
    </p:spTree>
    <p:extLst>
      <p:ext uri="{BB962C8B-B14F-4D97-AF65-F5344CB8AC3E}">
        <p14:creationId xmlns:p14="http://schemas.microsoft.com/office/powerpoint/2010/main" val="377877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B32261-DAF6-44FB-A81B-8C0DDA0F1FC1}"/>
              </a:ext>
            </a:extLst>
          </p:cNvPr>
          <p:cNvGrpSpPr/>
          <p:nvPr/>
        </p:nvGrpSpPr>
        <p:grpSpPr>
          <a:xfrm>
            <a:off x="5481783" y="1479076"/>
            <a:ext cx="1371600" cy="1415579"/>
            <a:chOff x="10086111" y="1691118"/>
            <a:chExt cx="1371600" cy="1415579"/>
          </a:xfrm>
        </p:grpSpPr>
        <p:sp>
          <p:nvSpPr>
            <p:cNvPr id="3" name="Rectangle: Folded Corner 2">
              <a:extLst>
                <a:ext uri="{FF2B5EF4-FFF2-40B4-BE49-F238E27FC236}">
                  <a16:creationId xmlns:a16="http://schemas.microsoft.com/office/drawing/2014/main" id="{F545068B-D999-0230-6119-20B85512AB23}"/>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Folded Corner 3">
              <a:extLst>
                <a:ext uri="{FF2B5EF4-FFF2-40B4-BE49-F238E27FC236}">
                  <a16:creationId xmlns:a16="http://schemas.microsoft.com/office/drawing/2014/main" id="{6BE6995A-0143-90C1-AD91-91984595E941}"/>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962C2EEE-7691-2812-A27F-AFD7AA4ECC02}"/>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Rectangle: Rounded Corners 5">
            <a:extLst>
              <a:ext uri="{FF2B5EF4-FFF2-40B4-BE49-F238E27FC236}">
                <a16:creationId xmlns:a16="http://schemas.microsoft.com/office/drawing/2014/main" id="{0E367C41-3A1F-A5C8-61C5-119D957EB75E}"/>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F362BE97-1AB3-379C-5E42-FBF80F8ECBAC}"/>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485A88D9-2F7B-EF31-745E-9FD0A0BEEA21}"/>
              </a:ext>
            </a:extLst>
          </p:cNvPr>
          <p:cNvGrpSpPr/>
          <p:nvPr/>
        </p:nvGrpSpPr>
        <p:grpSpPr>
          <a:xfrm>
            <a:off x="1013693" y="4796268"/>
            <a:ext cx="1371600" cy="1415579"/>
            <a:chOff x="10086111" y="1691118"/>
            <a:chExt cx="1371600" cy="1415579"/>
          </a:xfrm>
        </p:grpSpPr>
        <p:sp>
          <p:nvSpPr>
            <p:cNvPr id="13" name="Rectangle: Folded Corner 12">
              <a:extLst>
                <a:ext uri="{FF2B5EF4-FFF2-40B4-BE49-F238E27FC236}">
                  <a16:creationId xmlns:a16="http://schemas.microsoft.com/office/drawing/2014/main" id="{FD6191CB-CE22-73D8-10A7-FB6B1C9EB34F}"/>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Folded Corner 13">
              <a:extLst>
                <a:ext uri="{FF2B5EF4-FFF2-40B4-BE49-F238E27FC236}">
                  <a16:creationId xmlns:a16="http://schemas.microsoft.com/office/drawing/2014/main" id="{50B490F0-AD66-4975-CC27-E552DE7AE82A}"/>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2010343E-5021-AEEB-FEF2-2902345CEC40}"/>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Rectangle: Rounded Corners 15">
            <a:extLst>
              <a:ext uri="{FF2B5EF4-FFF2-40B4-BE49-F238E27FC236}">
                <a16:creationId xmlns:a16="http://schemas.microsoft.com/office/drawing/2014/main" id="{EF99BC2E-B977-D010-0A4E-981216AAF55A}"/>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8A22E2F7-54D8-7458-62B4-395279AA90BE}"/>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4B298A4F-77DC-685C-E2DA-AB094C39EBD5}"/>
              </a:ext>
            </a:extLst>
          </p:cNvPr>
          <p:cNvGrpSpPr/>
          <p:nvPr/>
        </p:nvGrpSpPr>
        <p:grpSpPr>
          <a:xfrm>
            <a:off x="9949872" y="4796268"/>
            <a:ext cx="1371600" cy="1415579"/>
            <a:chOff x="10086111" y="1691118"/>
            <a:chExt cx="1371600" cy="1415579"/>
          </a:xfrm>
        </p:grpSpPr>
        <p:sp>
          <p:nvSpPr>
            <p:cNvPr id="26" name="Rectangle: Folded Corner 25">
              <a:extLst>
                <a:ext uri="{FF2B5EF4-FFF2-40B4-BE49-F238E27FC236}">
                  <a16:creationId xmlns:a16="http://schemas.microsoft.com/office/drawing/2014/main" id="{185E4F59-17F1-314D-313D-2A364A4B3187}"/>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3F7DEFD5-0EC7-95E9-03DA-286B380A8F9E}"/>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Folded Corner 27">
              <a:extLst>
                <a:ext uri="{FF2B5EF4-FFF2-40B4-BE49-F238E27FC236}">
                  <a16:creationId xmlns:a16="http://schemas.microsoft.com/office/drawing/2014/main" id="{612D14BD-909E-62D5-2738-0B9938074026}"/>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Rectangle: Rounded Corners 28">
            <a:extLst>
              <a:ext uri="{FF2B5EF4-FFF2-40B4-BE49-F238E27FC236}">
                <a16:creationId xmlns:a16="http://schemas.microsoft.com/office/drawing/2014/main" id="{9B29D661-CF77-B4F8-6221-31807224E7CE}"/>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3F07DA01-8351-3399-0943-15677F6090D5}"/>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2F6B0D38-8AB6-C471-DB0A-4CEAD5630F6C}"/>
              </a:ext>
            </a:extLst>
          </p:cNvPr>
          <p:cNvSpPr txBox="1"/>
          <p:nvPr/>
        </p:nvSpPr>
        <p:spPr>
          <a:xfrm>
            <a:off x="218090" y="167765"/>
            <a:ext cx="3417995" cy="1754326"/>
          </a:xfrm>
          <a:prstGeom prst="rect">
            <a:avLst/>
          </a:prstGeom>
          <a:noFill/>
          <a:ln>
            <a:solidFill>
              <a:schemeClr val="bg1"/>
            </a:solidFill>
          </a:ln>
        </p:spPr>
        <p:txBody>
          <a:bodyPr wrap="square" rtlCol="0">
            <a:spAutoFit/>
          </a:bodyPr>
          <a:lstStyle/>
          <a:p>
            <a:r>
              <a:rPr lang="en-GB" sz="1200" dirty="0">
                <a:solidFill>
                  <a:schemeClr val="bg1"/>
                </a:solidFill>
              </a:rPr>
              <a:t>This might have been enough to get started, were you working alone. But we need to consider that many people will be concurrently pushing changes to the remote repository, and you’ll need to adopt them.</a:t>
            </a:r>
          </a:p>
          <a:p>
            <a:endParaRPr lang="en-GB" sz="1200" dirty="0">
              <a:solidFill>
                <a:schemeClr val="bg1"/>
              </a:solidFill>
            </a:endParaRPr>
          </a:p>
          <a:p>
            <a:r>
              <a:rPr lang="en-GB" sz="1200" dirty="0">
                <a:solidFill>
                  <a:schemeClr val="bg1"/>
                </a:solidFill>
              </a:rPr>
              <a:t>Let’s take an example. Alice and Bob both </a:t>
            </a:r>
            <a:r>
              <a:rPr lang="en-GB" sz="1200" b="1" dirty="0">
                <a:solidFill>
                  <a:schemeClr val="tx2">
                    <a:lumMod val="50000"/>
                    <a:lumOff val="50000"/>
                  </a:schemeClr>
                </a:solidFill>
              </a:rPr>
              <a:t>clone </a:t>
            </a:r>
            <a:r>
              <a:rPr lang="en-GB" sz="1200" dirty="0">
                <a:solidFill>
                  <a:schemeClr val="bg1"/>
                </a:solidFill>
              </a:rPr>
              <a:t>a remote </a:t>
            </a:r>
            <a:r>
              <a:rPr lang="en-GB" sz="1200" b="1" dirty="0">
                <a:solidFill>
                  <a:schemeClr val="tx2">
                    <a:lumMod val="50000"/>
                    <a:lumOff val="50000"/>
                  </a:schemeClr>
                </a:solidFill>
              </a:rPr>
              <a:t>repo</a:t>
            </a:r>
            <a:r>
              <a:rPr lang="en-GB" sz="1200" dirty="0">
                <a:solidFill>
                  <a:schemeClr val="bg1"/>
                </a:solidFill>
              </a:rPr>
              <a:t> </a:t>
            </a:r>
            <a:r>
              <a:rPr lang="en-GB" sz="1200" b="1" dirty="0">
                <a:solidFill>
                  <a:schemeClr val="tx2">
                    <a:lumMod val="50000"/>
                    <a:lumOff val="50000"/>
                  </a:schemeClr>
                </a:solidFill>
              </a:rPr>
              <a:t>locally</a:t>
            </a:r>
            <a:r>
              <a:rPr lang="en-GB" sz="1200" dirty="0">
                <a:solidFill>
                  <a:schemeClr val="bg1"/>
                </a:solidFill>
              </a:rPr>
              <a:t>. They start out with the same version/</a:t>
            </a:r>
            <a:r>
              <a:rPr lang="en-GB" sz="1200" b="1" dirty="0">
                <a:solidFill>
                  <a:schemeClr val="tx2">
                    <a:lumMod val="50000"/>
                    <a:lumOff val="50000"/>
                  </a:schemeClr>
                </a:solidFill>
              </a:rPr>
              <a:t>commit</a:t>
            </a:r>
            <a:r>
              <a:rPr lang="en-GB" sz="1200" dirty="0">
                <a:solidFill>
                  <a:schemeClr val="bg1"/>
                </a:solidFill>
              </a:rPr>
              <a:t> as the </a:t>
            </a:r>
            <a:r>
              <a:rPr lang="en-GB" sz="1200" b="1" dirty="0">
                <a:solidFill>
                  <a:schemeClr val="tx2">
                    <a:lumMod val="50000"/>
                    <a:lumOff val="50000"/>
                  </a:schemeClr>
                </a:solidFill>
              </a:rPr>
              <a:t>remote</a:t>
            </a:r>
            <a:r>
              <a:rPr lang="en-GB" sz="1200" dirty="0">
                <a:solidFill>
                  <a:schemeClr val="bg1"/>
                </a:solidFill>
              </a:rPr>
              <a:t> </a:t>
            </a:r>
            <a:r>
              <a:rPr lang="en-GB" sz="1200" b="1" dirty="0">
                <a:solidFill>
                  <a:schemeClr val="tx2">
                    <a:lumMod val="50000"/>
                    <a:lumOff val="50000"/>
                  </a:schemeClr>
                </a:solidFill>
              </a:rPr>
              <a:t>repo</a:t>
            </a:r>
            <a:r>
              <a:rPr lang="en-GB" sz="1200" dirty="0">
                <a:solidFill>
                  <a:schemeClr val="bg1"/>
                </a:solidFill>
              </a:rPr>
              <a:t>.</a:t>
            </a:r>
            <a:endParaRPr lang="en-GB" sz="1200" b="1" dirty="0">
              <a:solidFill>
                <a:schemeClr val="tx2">
                  <a:lumMod val="50000"/>
                  <a:lumOff val="50000"/>
                </a:schemeClr>
              </a:solidFill>
            </a:endParaRPr>
          </a:p>
        </p:txBody>
      </p:sp>
      <p:cxnSp>
        <p:nvCxnSpPr>
          <p:cNvPr id="34" name="Connector: Elbow 33">
            <a:extLst>
              <a:ext uri="{FF2B5EF4-FFF2-40B4-BE49-F238E27FC236}">
                <a16:creationId xmlns:a16="http://schemas.microsoft.com/office/drawing/2014/main" id="{785BFF54-6DEB-4718-35C2-FC58F6FF06DF}"/>
              </a:ext>
            </a:extLst>
          </p:cNvPr>
          <p:cNvCxnSpPr>
            <a:cxnSpLocks/>
          </p:cNvCxnSpPr>
          <p:nvPr/>
        </p:nvCxnSpPr>
        <p:spPr>
          <a:xfrm rot="10800000" flipV="1">
            <a:off x="1609847" y="2214521"/>
            <a:ext cx="2949969" cy="1067891"/>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E9F687DD-4BFA-E2D0-CC61-C0B35D989E8C}"/>
              </a:ext>
            </a:extLst>
          </p:cNvPr>
          <p:cNvCxnSpPr>
            <a:cxnSpLocks/>
          </p:cNvCxnSpPr>
          <p:nvPr/>
        </p:nvCxnSpPr>
        <p:spPr>
          <a:xfrm>
            <a:off x="7653589" y="2228539"/>
            <a:ext cx="2910500" cy="1145784"/>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46A1AB5-BB80-A252-F152-C15BAC91D736}"/>
              </a:ext>
            </a:extLst>
          </p:cNvPr>
          <p:cNvSpPr txBox="1"/>
          <p:nvPr/>
        </p:nvSpPr>
        <p:spPr>
          <a:xfrm>
            <a:off x="8300919" y="2292555"/>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43" name="TextBox 42">
            <a:extLst>
              <a:ext uri="{FF2B5EF4-FFF2-40B4-BE49-F238E27FC236}">
                <a16:creationId xmlns:a16="http://schemas.microsoft.com/office/drawing/2014/main" id="{6E196791-DE48-6C0A-4D77-8EBC2BE26132}"/>
              </a:ext>
            </a:extLst>
          </p:cNvPr>
          <p:cNvSpPr txBox="1"/>
          <p:nvPr/>
        </p:nvSpPr>
        <p:spPr>
          <a:xfrm>
            <a:off x="2164984" y="2291967"/>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44" name="Rectangle: Rounded Corners 43">
            <a:extLst>
              <a:ext uri="{FF2B5EF4-FFF2-40B4-BE49-F238E27FC236}">
                <a16:creationId xmlns:a16="http://schemas.microsoft.com/office/drawing/2014/main" id="{A52E16DE-8BDF-12E9-45A0-F434FECB5C0B}"/>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041B3FEB-4898-1D21-D3B0-A4DE26A88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24" y="3374323"/>
            <a:ext cx="915840" cy="70524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35F761A-E0AA-66EA-A6F3-2BB0E991C08F}"/>
              </a:ext>
            </a:extLst>
          </p:cNvPr>
          <p:cNvGrpSpPr/>
          <p:nvPr/>
        </p:nvGrpSpPr>
        <p:grpSpPr>
          <a:xfrm>
            <a:off x="9949872" y="4796268"/>
            <a:ext cx="1371600" cy="1415579"/>
            <a:chOff x="1015369" y="4686008"/>
            <a:chExt cx="1371600" cy="1403062"/>
          </a:xfrm>
        </p:grpSpPr>
        <p:sp>
          <p:nvSpPr>
            <p:cNvPr id="9" name="Rectangle: Folded Corner 8">
              <a:extLst>
                <a:ext uri="{FF2B5EF4-FFF2-40B4-BE49-F238E27FC236}">
                  <a16:creationId xmlns:a16="http://schemas.microsoft.com/office/drawing/2014/main" id="{82CBF03A-D74E-25BE-5419-E132CB7C08D6}"/>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Folded Corner 9">
              <a:extLst>
                <a:ext uri="{FF2B5EF4-FFF2-40B4-BE49-F238E27FC236}">
                  <a16:creationId xmlns:a16="http://schemas.microsoft.com/office/drawing/2014/main" id="{0D563B03-2FDB-CB96-1442-CB3794936B96}"/>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Folded Corner 10">
              <a:extLst>
                <a:ext uri="{FF2B5EF4-FFF2-40B4-BE49-F238E27FC236}">
                  <a16:creationId xmlns:a16="http://schemas.microsoft.com/office/drawing/2014/main" id="{3099A1C1-52C2-4B4A-E833-56F6CFA7B45C}"/>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5" name="TextBox 44">
            <a:extLst>
              <a:ext uri="{FF2B5EF4-FFF2-40B4-BE49-F238E27FC236}">
                <a16:creationId xmlns:a16="http://schemas.microsoft.com/office/drawing/2014/main" id="{54817ED0-AC99-47C3-AA70-8F547EE24331}"/>
              </a:ext>
            </a:extLst>
          </p:cNvPr>
          <p:cNvSpPr txBox="1"/>
          <p:nvPr/>
        </p:nvSpPr>
        <p:spPr>
          <a:xfrm>
            <a:off x="218090" y="2016084"/>
            <a:ext cx="3417995" cy="646331"/>
          </a:xfrm>
          <a:prstGeom prst="rect">
            <a:avLst/>
          </a:prstGeom>
          <a:noFill/>
          <a:ln>
            <a:solidFill>
              <a:schemeClr val="bg1"/>
            </a:solidFill>
          </a:ln>
        </p:spPr>
        <p:txBody>
          <a:bodyPr wrap="square" rtlCol="0">
            <a:spAutoFit/>
          </a:bodyPr>
          <a:lstStyle/>
          <a:p>
            <a:r>
              <a:rPr lang="en-GB" sz="1200" dirty="0">
                <a:solidFill>
                  <a:schemeClr val="bg1"/>
                </a:solidFill>
              </a:rPr>
              <a:t>Alice goes to sleep, but Bob pulls an all-nighter: he edits, makes </a:t>
            </a:r>
            <a:r>
              <a:rPr lang="en-GB" sz="1200" b="1" dirty="0">
                <a:solidFill>
                  <a:schemeClr val="tx2">
                    <a:lumMod val="50000"/>
                    <a:lumOff val="50000"/>
                  </a:schemeClr>
                </a:solidFill>
              </a:rPr>
              <a:t>commits</a:t>
            </a:r>
            <a:r>
              <a:rPr lang="en-GB" sz="1200" dirty="0">
                <a:solidFill>
                  <a:schemeClr val="bg1"/>
                </a:solidFill>
              </a:rPr>
              <a:t>, and pushes to the </a:t>
            </a:r>
            <a:r>
              <a:rPr lang="en-GB" sz="1200" b="1" dirty="0">
                <a:solidFill>
                  <a:schemeClr val="tx2">
                    <a:lumMod val="50000"/>
                    <a:lumOff val="50000"/>
                  </a:schemeClr>
                </a:solidFill>
              </a:rPr>
              <a:t>repo</a:t>
            </a:r>
            <a:r>
              <a:rPr lang="en-GB" sz="1200" dirty="0">
                <a:solidFill>
                  <a:schemeClr val="bg1"/>
                </a:solidFill>
              </a:rPr>
              <a:t>.</a:t>
            </a:r>
            <a:endParaRPr lang="en-GB" sz="1200" b="1" dirty="0">
              <a:solidFill>
                <a:schemeClr val="tx2">
                  <a:lumMod val="50000"/>
                  <a:lumOff val="50000"/>
                </a:schemeClr>
              </a:solidFill>
            </a:endParaRPr>
          </a:p>
        </p:txBody>
      </p:sp>
      <p:cxnSp>
        <p:nvCxnSpPr>
          <p:cNvPr id="46" name="Connector: Elbow 45">
            <a:extLst>
              <a:ext uri="{FF2B5EF4-FFF2-40B4-BE49-F238E27FC236}">
                <a16:creationId xmlns:a16="http://schemas.microsoft.com/office/drawing/2014/main" id="{DDB19B1B-8297-F3C0-9C39-5B219212122E}"/>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EFD47A51-636D-E3A4-E8B3-C890C870A789}"/>
              </a:ext>
            </a:extLst>
          </p:cNvPr>
          <p:cNvSpPr txBox="1"/>
          <p:nvPr/>
        </p:nvSpPr>
        <p:spPr>
          <a:xfrm>
            <a:off x="8389597" y="1773555"/>
            <a:ext cx="1684820" cy="369332"/>
          </a:xfrm>
          <a:prstGeom prst="rect">
            <a:avLst/>
          </a:prstGeom>
          <a:noFill/>
        </p:spPr>
        <p:txBody>
          <a:bodyPr wrap="none" rtlCol="0">
            <a:spAutoFit/>
          </a:bodyPr>
          <a:lstStyle/>
          <a:p>
            <a:r>
              <a:rPr lang="en-GB" b="1" dirty="0">
                <a:solidFill>
                  <a:schemeClr val="tx2">
                    <a:lumMod val="50000"/>
                    <a:lumOff val="50000"/>
                  </a:schemeClr>
                </a:solidFill>
              </a:rPr>
              <a:t>Push commits</a:t>
            </a:r>
            <a:endParaRPr lang="en-GB" dirty="0">
              <a:solidFill>
                <a:schemeClr val="bg1">
                  <a:lumMod val="75000"/>
                </a:schemeClr>
              </a:solidFill>
            </a:endParaRPr>
          </a:p>
        </p:txBody>
      </p:sp>
      <p:sp>
        <p:nvSpPr>
          <p:cNvPr id="53" name="TextBox 52">
            <a:extLst>
              <a:ext uri="{FF2B5EF4-FFF2-40B4-BE49-F238E27FC236}">
                <a16:creationId xmlns:a16="http://schemas.microsoft.com/office/drawing/2014/main" id="{A3010CB7-C969-06A0-032A-377863ED4FD6}"/>
              </a:ext>
            </a:extLst>
          </p:cNvPr>
          <p:cNvSpPr txBox="1"/>
          <p:nvPr/>
        </p:nvSpPr>
        <p:spPr>
          <a:xfrm>
            <a:off x="3998480" y="3603768"/>
            <a:ext cx="4301678" cy="646331"/>
          </a:xfrm>
          <a:prstGeom prst="rect">
            <a:avLst/>
          </a:prstGeom>
          <a:noFill/>
          <a:ln>
            <a:solidFill>
              <a:schemeClr val="bg1"/>
            </a:solidFill>
          </a:ln>
        </p:spPr>
        <p:txBody>
          <a:bodyPr wrap="square" rtlCol="0">
            <a:spAutoFit/>
          </a:bodyPr>
          <a:lstStyle/>
          <a:p>
            <a:r>
              <a:rPr lang="en-GB" sz="1200" dirty="0">
                <a:solidFill>
                  <a:schemeClr val="bg1"/>
                </a:solidFill>
              </a:rPr>
              <a:t>Alice has not done anything yet, but already her </a:t>
            </a:r>
            <a:r>
              <a:rPr lang="en-GB" sz="1200" b="1" dirty="0">
                <a:solidFill>
                  <a:schemeClr val="tx2">
                    <a:lumMod val="50000"/>
                    <a:lumOff val="50000"/>
                  </a:schemeClr>
                </a:solidFill>
              </a:rPr>
              <a:t>local repo</a:t>
            </a:r>
            <a:r>
              <a:rPr lang="en-GB" sz="1200" dirty="0">
                <a:solidFill>
                  <a:schemeClr val="bg1"/>
                </a:solidFill>
              </a:rPr>
              <a:t> is out of sync with the </a:t>
            </a:r>
            <a:r>
              <a:rPr lang="en-GB" sz="1200" b="1" dirty="0">
                <a:solidFill>
                  <a:schemeClr val="tx2">
                    <a:lumMod val="50000"/>
                    <a:lumOff val="50000"/>
                  </a:schemeClr>
                </a:solidFill>
              </a:rPr>
              <a:t>remote repo</a:t>
            </a:r>
            <a:r>
              <a:rPr lang="en-GB" sz="1200" dirty="0">
                <a:solidFill>
                  <a:schemeClr val="bg1"/>
                </a:solidFill>
              </a:rPr>
              <a:t>. Bob is several </a:t>
            </a:r>
            <a:r>
              <a:rPr lang="en-GB" sz="1200" b="1" dirty="0">
                <a:solidFill>
                  <a:schemeClr val="tx2">
                    <a:lumMod val="50000"/>
                    <a:lumOff val="50000"/>
                  </a:schemeClr>
                </a:solidFill>
              </a:rPr>
              <a:t>commits ahead.</a:t>
            </a:r>
          </a:p>
        </p:txBody>
      </p:sp>
      <p:sp>
        <p:nvSpPr>
          <p:cNvPr id="54" name="TextBox 53">
            <a:extLst>
              <a:ext uri="{FF2B5EF4-FFF2-40B4-BE49-F238E27FC236}">
                <a16:creationId xmlns:a16="http://schemas.microsoft.com/office/drawing/2014/main" id="{1340D9AD-77EC-6581-E041-465311D475B2}"/>
              </a:ext>
            </a:extLst>
          </p:cNvPr>
          <p:cNvSpPr txBox="1"/>
          <p:nvPr/>
        </p:nvSpPr>
        <p:spPr>
          <a:xfrm>
            <a:off x="3999242" y="4385851"/>
            <a:ext cx="4301678" cy="1754326"/>
          </a:xfrm>
          <a:prstGeom prst="rect">
            <a:avLst/>
          </a:prstGeom>
          <a:noFill/>
          <a:ln>
            <a:solidFill>
              <a:schemeClr val="bg1"/>
            </a:solidFill>
          </a:ln>
        </p:spPr>
        <p:txBody>
          <a:bodyPr wrap="square" rtlCol="0">
            <a:spAutoFit/>
          </a:bodyPr>
          <a:lstStyle/>
          <a:p>
            <a:r>
              <a:rPr lang="en-GB" sz="1200" dirty="0">
                <a:solidFill>
                  <a:schemeClr val="bg1"/>
                </a:solidFill>
              </a:rPr>
              <a:t>Alice has several options:</a:t>
            </a:r>
          </a:p>
          <a:p>
            <a:endParaRPr lang="en-GB" sz="1200" dirty="0">
              <a:solidFill>
                <a:schemeClr val="bg1"/>
              </a:solidFill>
            </a:endParaRPr>
          </a:p>
          <a:p>
            <a:pPr marL="228600" indent="-228600">
              <a:buAutoNum type="arabicPeriod"/>
            </a:pPr>
            <a:r>
              <a:rPr lang="en-GB" sz="1200" dirty="0">
                <a:solidFill>
                  <a:schemeClr val="bg1"/>
                </a:solidFill>
              </a:rPr>
              <a:t>Work on her </a:t>
            </a:r>
            <a:r>
              <a:rPr lang="en-GB" sz="1200" b="1" dirty="0">
                <a:solidFill>
                  <a:schemeClr val="tx2">
                    <a:lumMod val="50000"/>
                    <a:lumOff val="50000"/>
                  </a:schemeClr>
                </a:solidFill>
              </a:rPr>
              <a:t>repo </a:t>
            </a:r>
            <a:r>
              <a:rPr lang="en-GB" sz="1200" dirty="0">
                <a:solidFill>
                  <a:schemeClr val="bg1"/>
                </a:solidFill>
              </a:rPr>
              <a:t>anyway and try </a:t>
            </a:r>
            <a:r>
              <a:rPr lang="en-GB" sz="1200" b="1" dirty="0">
                <a:solidFill>
                  <a:schemeClr val="tx2">
                    <a:lumMod val="50000"/>
                    <a:lumOff val="50000"/>
                  </a:schemeClr>
                </a:solidFill>
              </a:rPr>
              <a:t>push </a:t>
            </a:r>
            <a:r>
              <a:rPr lang="en-GB" sz="1200" dirty="0">
                <a:solidFill>
                  <a:schemeClr val="bg1"/>
                </a:solidFill>
              </a:rPr>
              <a:t>her changes</a:t>
            </a:r>
          </a:p>
          <a:p>
            <a:pPr marL="228600" indent="-228600">
              <a:buAutoNum type="arabicPeriod"/>
            </a:pPr>
            <a:r>
              <a:rPr lang="en-GB" sz="1200" dirty="0">
                <a:solidFill>
                  <a:schemeClr val="bg1"/>
                </a:solidFill>
              </a:rPr>
              <a:t>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local repo</a:t>
            </a:r>
          </a:p>
          <a:p>
            <a:pPr marL="228600" indent="-228600">
              <a:buAutoNum type="arabicPeriod"/>
            </a:pPr>
            <a:r>
              <a:rPr lang="en-GB" sz="1200" dirty="0">
                <a:solidFill>
                  <a:schemeClr val="bg1"/>
                </a:solidFill>
              </a:rPr>
              <a:t>She </a:t>
            </a:r>
            <a:r>
              <a:rPr lang="en-GB" sz="1200" b="1" dirty="0">
                <a:solidFill>
                  <a:schemeClr val="tx2">
                    <a:lumMod val="50000"/>
                    <a:lumOff val="50000"/>
                  </a:schemeClr>
                </a:solidFill>
              </a:rPr>
              <a:t>fetches </a:t>
            </a:r>
            <a:r>
              <a:rPr lang="en-GB" sz="1200" dirty="0">
                <a:solidFill>
                  <a:schemeClr val="bg1"/>
                </a:solidFill>
              </a:rPr>
              <a:t>and reviews, but before </a:t>
            </a:r>
            <a:r>
              <a:rPr lang="en-GB" sz="1200" b="1" dirty="0">
                <a:solidFill>
                  <a:schemeClr val="tx2">
                    <a:lumMod val="50000"/>
                    <a:lumOff val="50000"/>
                  </a:schemeClr>
                </a:solidFill>
              </a:rPr>
              <a:t>merging,</a:t>
            </a:r>
            <a:r>
              <a:rPr lang="en-GB" sz="1200" dirty="0">
                <a:solidFill>
                  <a:schemeClr val="tx2">
                    <a:lumMod val="50000"/>
                    <a:lumOff val="50000"/>
                  </a:schemeClr>
                </a:solidFill>
              </a:rPr>
              <a:t> </a:t>
            </a:r>
            <a:r>
              <a:rPr lang="en-GB" sz="1200" b="1" dirty="0">
                <a:solidFill>
                  <a:schemeClr val="tx2">
                    <a:lumMod val="50000"/>
                    <a:lumOff val="50000"/>
                  </a:schemeClr>
                </a:solidFill>
              </a:rPr>
              <a:t>commits</a:t>
            </a:r>
            <a:r>
              <a:rPr lang="en-GB" sz="1200" dirty="0">
                <a:solidFill>
                  <a:schemeClr val="tx2">
                    <a:lumMod val="50000"/>
                    <a:lumOff val="50000"/>
                  </a:schemeClr>
                </a:solidFill>
              </a:rPr>
              <a:t>, </a:t>
            </a:r>
            <a:r>
              <a:rPr lang="en-GB" sz="1200" b="1" dirty="0">
                <a:solidFill>
                  <a:schemeClr val="tx2">
                    <a:lumMod val="50000"/>
                    <a:lumOff val="50000"/>
                  </a:schemeClr>
                </a:solidFill>
              </a:rPr>
              <a:t>merges </a:t>
            </a:r>
            <a:r>
              <a:rPr lang="en-GB" sz="1200" dirty="0">
                <a:solidFill>
                  <a:schemeClr val="bg1"/>
                </a:solidFill>
              </a:rPr>
              <a:t>and then </a:t>
            </a:r>
            <a:r>
              <a:rPr lang="en-GB" sz="1200" b="1" dirty="0">
                <a:solidFill>
                  <a:schemeClr val="tx2">
                    <a:lumMod val="50000"/>
                    <a:lumOff val="50000"/>
                  </a:schemeClr>
                </a:solidFill>
              </a:rPr>
              <a:t>pushes</a:t>
            </a:r>
          </a:p>
          <a:p>
            <a:pPr marL="228600" indent="-228600">
              <a:buAutoNum type="arabicPeriod"/>
            </a:pPr>
            <a:r>
              <a:rPr lang="en-GB" sz="1200" dirty="0">
                <a:solidFill>
                  <a:schemeClr val="bg1"/>
                </a:solidFill>
              </a:rPr>
              <a:t>Blindly </a:t>
            </a:r>
            <a:r>
              <a:rPr lang="en-GB" sz="1200" b="1" dirty="0">
                <a:solidFill>
                  <a:schemeClr val="tx2">
                    <a:lumMod val="50000"/>
                    <a:lumOff val="50000"/>
                  </a:schemeClr>
                </a:solidFill>
              </a:rPr>
              <a:t>pull </a:t>
            </a:r>
            <a:r>
              <a:rPr lang="en-GB" sz="1200" dirty="0">
                <a:solidFill>
                  <a:schemeClr val="bg1"/>
                </a:solidFill>
              </a:rPr>
              <a:t>changes into her </a:t>
            </a:r>
            <a:r>
              <a:rPr lang="en-GB" sz="1200" b="1" dirty="0">
                <a:solidFill>
                  <a:schemeClr val="tx2">
                    <a:lumMod val="50000"/>
                    <a:lumOff val="50000"/>
                  </a:schemeClr>
                </a:solidFill>
              </a:rPr>
              <a:t>repo</a:t>
            </a:r>
          </a:p>
          <a:p>
            <a:pPr marL="228600" indent="-228600">
              <a:buAutoNum type="arabicPeriod"/>
            </a:pPr>
            <a:r>
              <a:rPr lang="en-GB" sz="1200" dirty="0">
                <a:solidFill>
                  <a:schemeClr val="bg1"/>
                </a:solidFill>
              </a:rPr>
              <a:t>Other more advanced approaches like </a:t>
            </a:r>
            <a:r>
              <a:rPr lang="en-GB" sz="1200" b="1" dirty="0">
                <a:solidFill>
                  <a:schemeClr val="tx2">
                    <a:lumMod val="50000"/>
                    <a:lumOff val="50000"/>
                  </a:schemeClr>
                </a:solidFill>
              </a:rPr>
              <a:t>rebasing</a:t>
            </a:r>
          </a:p>
        </p:txBody>
      </p:sp>
      <p:grpSp>
        <p:nvGrpSpPr>
          <p:cNvPr id="55" name="Group 54">
            <a:extLst>
              <a:ext uri="{FF2B5EF4-FFF2-40B4-BE49-F238E27FC236}">
                <a16:creationId xmlns:a16="http://schemas.microsoft.com/office/drawing/2014/main" id="{A6F21ACA-22DF-2A7F-8311-75021AACA790}"/>
              </a:ext>
            </a:extLst>
          </p:cNvPr>
          <p:cNvGrpSpPr/>
          <p:nvPr/>
        </p:nvGrpSpPr>
        <p:grpSpPr>
          <a:xfrm>
            <a:off x="5482213" y="1488725"/>
            <a:ext cx="1371600" cy="1415579"/>
            <a:chOff x="1015369" y="4686008"/>
            <a:chExt cx="1371600" cy="1403062"/>
          </a:xfrm>
        </p:grpSpPr>
        <p:sp>
          <p:nvSpPr>
            <p:cNvPr id="56" name="Rectangle: Folded Corner 55">
              <a:extLst>
                <a:ext uri="{FF2B5EF4-FFF2-40B4-BE49-F238E27FC236}">
                  <a16:creationId xmlns:a16="http://schemas.microsoft.com/office/drawing/2014/main" id="{E248F472-1463-43A5-655F-CA5C39B77214}"/>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Folded Corner 56">
              <a:extLst>
                <a:ext uri="{FF2B5EF4-FFF2-40B4-BE49-F238E27FC236}">
                  <a16:creationId xmlns:a16="http://schemas.microsoft.com/office/drawing/2014/main" id="{CC31BBF8-4671-BEFF-3B0F-5CBE2B1AE4A5}"/>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Rectangle: Folded Corner 57">
              <a:extLst>
                <a:ext uri="{FF2B5EF4-FFF2-40B4-BE49-F238E27FC236}">
                  <a16:creationId xmlns:a16="http://schemas.microsoft.com/office/drawing/2014/main" id="{A9055AA7-9E08-B9D4-DC9A-FC5A30B9E63C}"/>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96610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2" grpId="0"/>
      <p:bldP spid="43" grpId="0"/>
      <p:bldP spid="44" grpId="0" animBg="1"/>
      <p:bldP spid="45" grpId="0" animBg="1"/>
      <p:bldP spid="52" grpId="0"/>
      <p:bldP spid="53" grpId="0" animBg="1"/>
      <p:bldP spid="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443B5-71B5-AEEA-136A-886AB02D5443}"/>
            </a:ext>
          </a:extLst>
        </p:cNvPr>
        <p:cNvGrpSpPr/>
        <p:nvPr/>
      </p:nvGrpSpPr>
      <p:grpSpPr>
        <a:xfrm>
          <a:off x="0" y="0"/>
          <a:ext cx="0" cy="0"/>
          <a:chOff x="0" y="0"/>
          <a:chExt cx="0" cy="0"/>
        </a:xfrm>
      </p:grpSpPr>
      <p:sp>
        <p:nvSpPr>
          <p:cNvPr id="19" name="Rectangle: Folded Corner 18">
            <a:extLst>
              <a:ext uri="{FF2B5EF4-FFF2-40B4-BE49-F238E27FC236}">
                <a16:creationId xmlns:a16="http://schemas.microsoft.com/office/drawing/2014/main" id="{AD1BB567-4C6A-6663-775B-AB3DB23DA2B2}"/>
              </a:ext>
            </a:extLst>
          </p:cNvPr>
          <p:cNvSpPr/>
          <p:nvPr/>
        </p:nvSpPr>
        <p:spPr>
          <a:xfrm>
            <a:off x="9952177"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0" name="Rectangle: Folded Corner 59">
            <a:extLst>
              <a:ext uri="{FF2B5EF4-FFF2-40B4-BE49-F238E27FC236}">
                <a16:creationId xmlns:a16="http://schemas.microsoft.com/office/drawing/2014/main" id="{ACD84463-A7B4-D776-013A-9C646CE845A8}"/>
              </a:ext>
            </a:extLst>
          </p:cNvPr>
          <p:cNvSpPr/>
          <p:nvPr/>
        </p:nvSpPr>
        <p:spPr>
          <a:xfrm>
            <a:off x="9951174" y="4797879"/>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A</a:t>
            </a:r>
          </a:p>
        </p:txBody>
      </p:sp>
      <p:sp>
        <p:nvSpPr>
          <p:cNvPr id="56" name="Rectangle: Folded Corner 55">
            <a:extLst>
              <a:ext uri="{FF2B5EF4-FFF2-40B4-BE49-F238E27FC236}">
                <a16:creationId xmlns:a16="http://schemas.microsoft.com/office/drawing/2014/main" id="{BC8F3BA0-ABCD-2CC2-4F48-CB7228EA8641}"/>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3" name="Rectangle: Folded Corner 22">
            <a:extLst>
              <a:ext uri="{FF2B5EF4-FFF2-40B4-BE49-F238E27FC236}">
                <a16:creationId xmlns:a16="http://schemas.microsoft.com/office/drawing/2014/main" id="{F9CF3260-E415-8AE7-D00F-5B32948E0769}"/>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6" name="Rectangle: Folded Corner 35">
            <a:extLst>
              <a:ext uri="{FF2B5EF4-FFF2-40B4-BE49-F238E27FC236}">
                <a16:creationId xmlns:a16="http://schemas.microsoft.com/office/drawing/2014/main" id="{B0FE3929-9390-40FA-2301-A592B09900CF}"/>
              </a:ext>
            </a:extLst>
          </p:cNvPr>
          <p:cNvSpPr/>
          <p:nvPr/>
        </p:nvSpPr>
        <p:spPr>
          <a:xfrm>
            <a:off x="1015999" y="479042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 name="Rectangle: Rounded Corners 5">
            <a:extLst>
              <a:ext uri="{FF2B5EF4-FFF2-40B4-BE49-F238E27FC236}">
                <a16:creationId xmlns:a16="http://schemas.microsoft.com/office/drawing/2014/main" id="{72888C27-1CA6-240E-8253-FCB318D6F723}"/>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2DD85E1C-D5CA-ECA2-9199-57A59BEA7A94}"/>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02C39B76-075F-9C71-0C0E-111B49939AE8}"/>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9770B0FD-77AC-A80B-5FAD-7E394E283B63}"/>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1CEFEA3A-3BE2-17C1-4E6C-486BE814BDC6}"/>
              </a:ext>
            </a:extLst>
          </p:cNvPr>
          <p:cNvSpPr/>
          <p:nvPr/>
        </p:nvSpPr>
        <p:spPr>
          <a:xfrm>
            <a:off x="9575902" y="3710564"/>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9A68DEF3-D0D7-378E-8CA3-1D3C1754D4AF}"/>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B60AB567-6F03-01DB-CB5D-032A00602D48}"/>
              </a:ext>
            </a:extLst>
          </p:cNvPr>
          <p:cNvSpPr txBox="1"/>
          <p:nvPr/>
        </p:nvSpPr>
        <p:spPr>
          <a:xfrm>
            <a:off x="218090" y="167765"/>
            <a:ext cx="3679655" cy="276999"/>
          </a:xfrm>
          <a:prstGeom prst="rect">
            <a:avLst/>
          </a:prstGeom>
          <a:noFill/>
          <a:ln>
            <a:solidFill>
              <a:schemeClr val="bg1"/>
            </a:solidFill>
          </a:ln>
        </p:spPr>
        <p:txBody>
          <a:bodyPr wrap="square" rtlCol="0">
            <a:spAutoFit/>
          </a:bodyPr>
          <a:lstStyle/>
          <a:p>
            <a:r>
              <a:rPr lang="en-GB" sz="1200" dirty="0">
                <a:solidFill>
                  <a:schemeClr val="bg1"/>
                </a:solidFill>
              </a:rPr>
              <a:t>1. Work on her </a:t>
            </a:r>
            <a:r>
              <a:rPr lang="en-GB" sz="1200" b="1" dirty="0">
                <a:solidFill>
                  <a:schemeClr val="tx2">
                    <a:lumMod val="50000"/>
                    <a:lumOff val="50000"/>
                  </a:schemeClr>
                </a:solidFill>
              </a:rPr>
              <a:t>repo </a:t>
            </a:r>
            <a:r>
              <a:rPr lang="en-GB" sz="1200" dirty="0">
                <a:solidFill>
                  <a:schemeClr val="bg1"/>
                </a:solidFill>
              </a:rPr>
              <a:t>anyway and </a:t>
            </a:r>
            <a:r>
              <a:rPr lang="en-GB" sz="1200" b="1" dirty="0">
                <a:solidFill>
                  <a:schemeClr val="tx2">
                    <a:lumMod val="50000"/>
                    <a:lumOff val="50000"/>
                  </a:schemeClr>
                </a:solidFill>
              </a:rPr>
              <a:t>push </a:t>
            </a:r>
            <a:r>
              <a:rPr lang="en-GB" sz="1200" dirty="0">
                <a:solidFill>
                  <a:schemeClr val="bg1"/>
                </a:solidFill>
              </a:rPr>
              <a:t>her changes</a:t>
            </a:r>
          </a:p>
        </p:txBody>
      </p:sp>
      <p:sp>
        <p:nvSpPr>
          <p:cNvPr id="44" name="Rectangle: Rounded Corners 43">
            <a:extLst>
              <a:ext uri="{FF2B5EF4-FFF2-40B4-BE49-F238E27FC236}">
                <a16:creationId xmlns:a16="http://schemas.microsoft.com/office/drawing/2014/main" id="{F5757D95-3698-5678-40BF-696B3FE3072E}"/>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2C811046-3785-2C60-8849-258E7CFE9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85" y="3354950"/>
            <a:ext cx="915840" cy="7052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7555EF8-92A6-3AC2-CAC1-63CDD8460B9F}"/>
              </a:ext>
            </a:extLst>
          </p:cNvPr>
          <p:cNvSpPr txBox="1"/>
          <p:nvPr/>
        </p:nvSpPr>
        <p:spPr>
          <a:xfrm>
            <a:off x="219095" y="596576"/>
            <a:ext cx="3678650" cy="646331"/>
          </a:xfrm>
          <a:prstGeom prst="rect">
            <a:avLst/>
          </a:prstGeom>
          <a:noFill/>
          <a:ln>
            <a:solidFill>
              <a:schemeClr val="bg1"/>
            </a:solidFill>
          </a:ln>
        </p:spPr>
        <p:txBody>
          <a:bodyPr wrap="square" rtlCol="0">
            <a:spAutoFit/>
          </a:bodyPr>
          <a:lstStyle/>
          <a:p>
            <a:r>
              <a:rPr lang="en-GB" sz="1200" dirty="0">
                <a:solidFill>
                  <a:schemeClr val="bg1"/>
                </a:solidFill>
              </a:rPr>
              <a:t>If Alice is so inclined, she can edit her </a:t>
            </a:r>
            <a:r>
              <a:rPr lang="en-GB" sz="1200" b="1" dirty="0">
                <a:solidFill>
                  <a:schemeClr val="tx2">
                    <a:lumMod val="50000"/>
                    <a:lumOff val="50000"/>
                  </a:schemeClr>
                </a:solidFill>
              </a:rPr>
              <a:t>local repo </a:t>
            </a:r>
            <a:r>
              <a:rPr lang="en-GB" sz="1200" dirty="0">
                <a:solidFill>
                  <a:schemeClr val="bg1"/>
                </a:solidFill>
              </a:rPr>
              <a:t>however she likes, and then try and </a:t>
            </a:r>
            <a:r>
              <a:rPr lang="en-GB" sz="1200" b="1" dirty="0">
                <a:solidFill>
                  <a:schemeClr val="tx2">
                    <a:lumMod val="50000"/>
                    <a:lumOff val="50000"/>
                  </a:schemeClr>
                </a:solidFill>
              </a:rPr>
              <a:t>push </a:t>
            </a:r>
            <a:r>
              <a:rPr lang="en-GB" sz="1200" dirty="0">
                <a:solidFill>
                  <a:schemeClr val="bg1"/>
                </a:solidFill>
              </a:rPr>
              <a:t>the changes.</a:t>
            </a:r>
          </a:p>
        </p:txBody>
      </p:sp>
      <p:sp>
        <p:nvSpPr>
          <p:cNvPr id="57" name="Rectangle: Folded Corner 56">
            <a:extLst>
              <a:ext uri="{FF2B5EF4-FFF2-40B4-BE49-F238E27FC236}">
                <a16:creationId xmlns:a16="http://schemas.microsoft.com/office/drawing/2014/main" id="{F8A1DA27-5224-1211-AE63-1886653C9880}"/>
              </a:ext>
            </a:extLst>
          </p:cNvPr>
          <p:cNvSpPr/>
          <p:nvPr/>
        </p:nvSpPr>
        <p:spPr>
          <a:xfrm>
            <a:off x="5692326" y="174416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58" name="Rectangle: Folded Corner 57">
            <a:extLst>
              <a:ext uri="{FF2B5EF4-FFF2-40B4-BE49-F238E27FC236}">
                <a16:creationId xmlns:a16="http://schemas.microsoft.com/office/drawing/2014/main" id="{06B67BC9-4E1C-E403-35B7-A82A541CFFE5}"/>
              </a:ext>
            </a:extLst>
          </p:cNvPr>
          <p:cNvSpPr/>
          <p:nvPr/>
        </p:nvSpPr>
        <p:spPr>
          <a:xfrm>
            <a:off x="5939190" y="199067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0" name="Rectangle: Folded Corner 19">
            <a:extLst>
              <a:ext uri="{FF2B5EF4-FFF2-40B4-BE49-F238E27FC236}">
                <a16:creationId xmlns:a16="http://schemas.microsoft.com/office/drawing/2014/main" id="{3CDD68A1-9E59-0743-28A9-DA642B39481D}"/>
              </a:ext>
            </a:extLst>
          </p:cNvPr>
          <p:cNvSpPr/>
          <p:nvPr/>
        </p:nvSpPr>
        <p:spPr>
          <a:xfrm>
            <a:off x="10162513" y="50443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21" name="Rectangle: Folded Corner 20">
            <a:extLst>
              <a:ext uri="{FF2B5EF4-FFF2-40B4-BE49-F238E27FC236}">
                <a16:creationId xmlns:a16="http://schemas.microsoft.com/office/drawing/2014/main" id="{E2FE5AE7-2A9C-113F-FB55-24A43CB231E9}"/>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4" name="Rectangle: Folded Corner 23">
            <a:extLst>
              <a:ext uri="{FF2B5EF4-FFF2-40B4-BE49-F238E27FC236}">
                <a16:creationId xmlns:a16="http://schemas.microsoft.com/office/drawing/2014/main" id="{EB166BEB-2DD7-7281-A4D9-4242A26842B5}"/>
              </a:ext>
            </a:extLst>
          </p:cNvPr>
          <p:cNvSpPr/>
          <p:nvPr/>
        </p:nvSpPr>
        <p:spPr>
          <a:xfrm>
            <a:off x="1226335" y="503694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86ECBF6F-9CE7-448B-482A-6441FB555E2E}"/>
              </a:ext>
            </a:extLst>
          </p:cNvPr>
          <p:cNvSpPr/>
          <p:nvPr/>
        </p:nvSpPr>
        <p:spPr>
          <a:xfrm>
            <a:off x="1473199" y="528345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5" name="TextBox 34">
            <a:extLst>
              <a:ext uri="{FF2B5EF4-FFF2-40B4-BE49-F238E27FC236}">
                <a16:creationId xmlns:a16="http://schemas.microsoft.com/office/drawing/2014/main" id="{A04D4DEA-0035-C375-66CA-B7A6C4B11F28}"/>
              </a:ext>
            </a:extLst>
          </p:cNvPr>
          <p:cNvSpPr txBox="1"/>
          <p:nvPr/>
        </p:nvSpPr>
        <p:spPr>
          <a:xfrm>
            <a:off x="3359163" y="3596126"/>
            <a:ext cx="5099240" cy="830997"/>
          </a:xfrm>
          <a:prstGeom prst="rect">
            <a:avLst/>
          </a:prstGeom>
          <a:noFill/>
          <a:ln>
            <a:solidFill>
              <a:schemeClr val="bg1"/>
            </a:solidFill>
          </a:ln>
        </p:spPr>
        <p:txBody>
          <a:bodyPr wrap="square" rtlCol="0">
            <a:spAutoFit/>
          </a:bodyPr>
          <a:lstStyle/>
          <a:p>
            <a:r>
              <a:rPr lang="en-GB" sz="1200" dirty="0">
                <a:solidFill>
                  <a:schemeClr val="bg1"/>
                </a:solidFill>
              </a:rPr>
              <a:t>If Alice plans to work on File A, then when she </a:t>
            </a:r>
            <a:r>
              <a:rPr lang="en-GB" sz="1200" b="1" dirty="0">
                <a:solidFill>
                  <a:schemeClr val="tx2">
                    <a:lumMod val="50000"/>
                    <a:lumOff val="50000"/>
                  </a:schemeClr>
                </a:solidFill>
              </a:rPr>
              <a:t>pushes</a:t>
            </a:r>
            <a:r>
              <a:rPr lang="en-GB" sz="1200" dirty="0">
                <a:solidFill>
                  <a:schemeClr val="bg1"/>
                </a:solidFill>
              </a:rPr>
              <a:t>, Git will </a:t>
            </a:r>
            <a:r>
              <a:rPr lang="en-GB" sz="1200" b="1" dirty="0">
                <a:solidFill>
                  <a:schemeClr val="tx2">
                    <a:lumMod val="50000"/>
                    <a:lumOff val="50000"/>
                  </a:schemeClr>
                </a:solidFill>
              </a:rPr>
              <a:t>reject </a:t>
            </a:r>
            <a:r>
              <a:rPr lang="en-GB" sz="1200" dirty="0">
                <a:solidFill>
                  <a:schemeClr val="bg1"/>
                </a:solidFill>
              </a:rPr>
              <a:t>her </a:t>
            </a:r>
            <a:r>
              <a:rPr lang="en-GB" sz="1200" b="1" dirty="0">
                <a:solidFill>
                  <a:schemeClr val="tx2">
                    <a:lumMod val="50000"/>
                    <a:lumOff val="50000"/>
                  </a:schemeClr>
                </a:solidFill>
              </a:rPr>
              <a:t>push</a:t>
            </a:r>
            <a:r>
              <a:rPr lang="en-GB" sz="1200" dirty="0">
                <a:solidFill>
                  <a:schemeClr val="bg1"/>
                </a:solidFill>
              </a:rPr>
              <a:t>. This is different than a </a:t>
            </a:r>
            <a:r>
              <a:rPr lang="en-GB" sz="1200" b="1" dirty="0">
                <a:solidFill>
                  <a:schemeClr val="tx2">
                    <a:lumMod val="50000"/>
                    <a:lumOff val="50000"/>
                  </a:schemeClr>
                </a:solidFill>
              </a:rPr>
              <a:t>conflict</a:t>
            </a:r>
            <a:r>
              <a:rPr lang="en-GB" sz="1200" dirty="0">
                <a:solidFill>
                  <a:schemeClr val="bg1"/>
                </a:solidFill>
              </a:rPr>
              <a:t>: </a:t>
            </a:r>
            <a:r>
              <a:rPr lang="en-GB" sz="1200" b="1" dirty="0">
                <a:solidFill>
                  <a:schemeClr val="tx2">
                    <a:lumMod val="50000"/>
                    <a:lumOff val="50000"/>
                  </a:schemeClr>
                </a:solidFill>
              </a:rPr>
              <a:t>conflicts </a:t>
            </a:r>
            <a:r>
              <a:rPr lang="en-GB" sz="1200" dirty="0">
                <a:solidFill>
                  <a:schemeClr val="bg1"/>
                </a:solidFill>
              </a:rPr>
              <a:t>are sometimes painful but very allowed. This situation is not, so Git </a:t>
            </a:r>
            <a:r>
              <a:rPr lang="en-GB" sz="1200" b="1" dirty="0">
                <a:solidFill>
                  <a:schemeClr val="tx2">
                    <a:lumMod val="50000"/>
                    <a:lumOff val="50000"/>
                  </a:schemeClr>
                </a:solidFill>
              </a:rPr>
              <a:t>rejects </a:t>
            </a:r>
            <a:r>
              <a:rPr lang="en-GB" sz="1200" dirty="0">
                <a:solidFill>
                  <a:schemeClr val="bg1"/>
                </a:solidFill>
              </a:rPr>
              <a:t>it. Git recognises that the </a:t>
            </a:r>
            <a:r>
              <a:rPr lang="en-GB" sz="1200" b="1" dirty="0">
                <a:solidFill>
                  <a:schemeClr val="tx2">
                    <a:lumMod val="50000"/>
                    <a:lumOff val="50000"/>
                  </a:schemeClr>
                </a:solidFill>
              </a:rPr>
              <a:t>remote repo</a:t>
            </a:r>
            <a:r>
              <a:rPr lang="en-GB" sz="1200" dirty="0">
                <a:solidFill>
                  <a:schemeClr val="bg1"/>
                </a:solidFill>
              </a:rPr>
              <a:t> has </a:t>
            </a:r>
            <a:r>
              <a:rPr lang="en-GB" sz="1200" b="1" dirty="0">
                <a:solidFill>
                  <a:schemeClr val="tx2">
                    <a:lumMod val="50000"/>
                    <a:lumOff val="50000"/>
                  </a:schemeClr>
                </a:solidFill>
              </a:rPr>
              <a:t>newer commits</a:t>
            </a:r>
            <a:r>
              <a:rPr lang="en-GB" sz="1200" dirty="0">
                <a:solidFill>
                  <a:schemeClr val="bg1"/>
                </a:solidFill>
              </a:rPr>
              <a:t> from Bob that Alice lacks.</a:t>
            </a:r>
          </a:p>
        </p:txBody>
      </p:sp>
      <p:cxnSp>
        <p:nvCxnSpPr>
          <p:cNvPr id="37" name="Connector: Elbow 36">
            <a:extLst>
              <a:ext uri="{FF2B5EF4-FFF2-40B4-BE49-F238E27FC236}">
                <a16:creationId xmlns:a16="http://schemas.microsoft.com/office/drawing/2014/main" id="{D3C3B02D-C196-0155-2940-0D0F95A62704}"/>
              </a:ext>
            </a:extLst>
          </p:cNvPr>
          <p:cNvCxnSpPr>
            <a:cxnSpLocks/>
          </p:cNvCxnSpPr>
          <p:nvPr/>
        </p:nvCxnSpPr>
        <p:spPr>
          <a:xfrm rot="5400000" flipH="1" flipV="1">
            <a:off x="2719740" y="1462887"/>
            <a:ext cx="798141" cy="29818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B279618-21CA-D1AD-E4CC-BE90C0ED6820}"/>
              </a:ext>
            </a:extLst>
          </p:cNvPr>
          <p:cNvSpPr txBox="1"/>
          <p:nvPr/>
        </p:nvSpPr>
        <p:spPr>
          <a:xfrm>
            <a:off x="2431122" y="2138717"/>
            <a:ext cx="1623714" cy="369332"/>
          </a:xfrm>
          <a:prstGeom prst="rect">
            <a:avLst/>
          </a:prstGeom>
          <a:noFill/>
        </p:spPr>
        <p:txBody>
          <a:bodyPr wrap="none" rtlCol="0">
            <a:spAutoFit/>
          </a:bodyPr>
          <a:lstStyle/>
          <a:p>
            <a:r>
              <a:rPr lang="en-GB" b="1" dirty="0">
                <a:solidFill>
                  <a:schemeClr val="tx2">
                    <a:lumMod val="50000"/>
                    <a:lumOff val="50000"/>
                  </a:schemeClr>
                </a:solidFill>
              </a:rPr>
              <a:t>Push rejected</a:t>
            </a:r>
            <a:endParaRPr lang="en-GB" dirty="0">
              <a:solidFill>
                <a:schemeClr val="bg1">
                  <a:lumMod val="75000"/>
                </a:schemeClr>
              </a:solidFill>
            </a:endParaRPr>
          </a:p>
        </p:txBody>
      </p:sp>
      <p:sp>
        <p:nvSpPr>
          <p:cNvPr id="49" name="TextBox 48">
            <a:extLst>
              <a:ext uri="{FF2B5EF4-FFF2-40B4-BE49-F238E27FC236}">
                <a16:creationId xmlns:a16="http://schemas.microsoft.com/office/drawing/2014/main" id="{565598D0-741D-E2D4-91C1-80BE1E3DF452}"/>
              </a:ext>
            </a:extLst>
          </p:cNvPr>
          <p:cNvSpPr txBox="1"/>
          <p:nvPr/>
        </p:nvSpPr>
        <p:spPr>
          <a:xfrm>
            <a:off x="3359163" y="4578102"/>
            <a:ext cx="5112426" cy="276999"/>
          </a:xfrm>
          <a:prstGeom prst="rect">
            <a:avLst/>
          </a:prstGeom>
          <a:noFill/>
          <a:ln>
            <a:solidFill>
              <a:schemeClr val="bg1"/>
            </a:solidFill>
          </a:ln>
        </p:spPr>
        <p:txBody>
          <a:bodyPr wrap="square" rtlCol="0">
            <a:spAutoFit/>
          </a:bodyPr>
          <a:lstStyle/>
          <a:p>
            <a:r>
              <a:rPr lang="en-GB" sz="1200" dirty="0">
                <a:solidFill>
                  <a:schemeClr val="bg1"/>
                </a:solidFill>
              </a:rPr>
              <a:t>What happens if Alice now decides to edit File C?</a:t>
            </a:r>
          </a:p>
        </p:txBody>
      </p:sp>
      <p:pic>
        <p:nvPicPr>
          <p:cNvPr id="50" name="Picture 6" descr="Sun Clip Art | Free Download Clip Art | Free Clip Art | on Clipart Library">
            <a:extLst>
              <a:ext uri="{FF2B5EF4-FFF2-40B4-BE49-F238E27FC236}">
                <a16:creationId xmlns:a16="http://schemas.microsoft.com/office/drawing/2014/main" id="{77C65007-558B-170F-5EA7-E1DA87C2F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Folded Corner 50">
            <a:extLst>
              <a:ext uri="{FF2B5EF4-FFF2-40B4-BE49-F238E27FC236}">
                <a16:creationId xmlns:a16="http://schemas.microsoft.com/office/drawing/2014/main" id="{FC175439-2036-0D5F-DA60-B8690039BC0B}"/>
              </a:ext>
            </a:extLst>
          </p:cNvPr>
          <p:cNvSpPr/>
          <p:nvPr/>
        </p:nvSpPr>
        <p:spPr>
          <a:xfrm>
            <a:off x="1473199" y="5282948"/>
            <a:ext cx="914400" cy="922558"/>
          </a:xfrm>
          <a:prstGeom prst="foldedCorner">
            <a:avLst/>
          </a:prstGeom>
          <a:solidFill>
            <a:schemeClr val="accent4">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59" name="TextBox 58">
            <a:extLst>
              <a:ext uri="{FF2B5EF4-FFF2-40B4-BE49-F238E27FC236}">
                <a16:creationId xmlns:a16="http://schemas.microsoft.com/office/drawing/2014/main" id="{8AB8C957-1024-EAAA-FD31-35C0E2ABB278}"/>
              </a:ext>
            </a:extLst>
          </p:cNvPr>
          <p:cNvSpPr txBox="1"/>
          <p:nvPr/>
        </p:nvSpPr>
        <p:spPr>
          <a:xfrm>
            <a:off x="3359163" y="5019788"/>
            <a:ext cx="5112426" cy="276999"/>
          </a:xfrm>
          <a:prstGeom prst="rect">
            <a:avLst/>
          </a:prstGeom>
          <a:noFill/>
          <a:ln>
            <a:solidFill>
              <a:schemeClr val="bg1"/>
            </a:solidFill>
          </a:ln>
        </p:spPr>
        <p:txBody>
          <a:bodyPr wrap="square" rtlCol="0">
            <a:spAutoFit/>
          </a:bodyPr>
          <a:lstStyle/>
          <a:p>
            <a:r>
              <a:rPr lang="en-GB" sz="1200" dirty="0">
                <a:solidFill>
                  <a:schemeClr val="bg1"/>
                </a:solidFill>
              </a:rPr>
              <a:t>What about if Bob now edits File A?</a:t>
            </a:r>
          </a:p>
        </p:txBody>
      </p:sp>
      <p:sp>
        <p:nvSpPr>
          <p:cNvPr id="61" name="TextBox 60">
            <a:extLst>
              <a:ext uri="{FF2B5EF4-FFF2-40B4-BE49-F238E27FC236}">
                <a16:creationId xmlns:a16="http://schemas.microsoft.com/office/drawing/2014/main" id="{7A19BB67-2EC4-2412-A384-18BB6D585A93}"/>
              </a:ext>
            </a:extLst>
          </p:cNvPr>
          <p:cNvSpPr txBox="1"/>
          <p:nvPr/>
        </p:nvSpPr>
        <p:spPr>
          <a:xfrm>
            <a:off x="3359163" y="5449066"/>
            <a:ext cx="5097116" cy="830997"/>
          </a:xfrm>
          <a:prstGeom prst="rect">
            <a:avLst/>
          </a:prstGeom>
          <a:noFill/>
          <a:ln>
            <a:solidFill>
              <a:schemeClr val="bg1"/>
            </a:solidFill>
          </a:ln>
        </p:spPr>
        <p:txBody>
          <a:bodyPr wrap="square" rtlCol="0">
            <a:spAutoFit/>
          </a:bodyPr>
          <a:lstStyle/>
          <a:p>
            <a:r>
              <a:rPr lang="en-GB" sz="1200" dirty="0">
                <a:solidFill>
                  <a:schemeClr val="bg1"/>
                </a:solidFill>
              </a:rPr>
              <a:t>If you look at all three repos, there are conflicting versions, and things are quickly getting messy. Not one file that Alice and Bob share are on the same version. When Alice now tries to </a:t>
            </a:r>
            <a:r>
              <a:rPr lang="en-GB" sz="1200" b="1" dirty="0">
                <a:solidFill>
                  <a:schemeClr val="tx2">
                    <a:lumMod val="50000"/>
                    <a:lumOff val="50000"/>
                  </a:schemeClr>
                </a:solidFill>
              </a:rPr>
              <a:t>merge</a:t>
            </a:r>
            <a:r>
              <a:rPr lang="en-GB" sz="1200" dirty="0">
                <a:solidFill>
                  <a:schemeClr val="bg1"/>
                </a:solidFill>
              </a:rPr>
              <a:t> her </a:t>
            </a:r>
            <a:r>
              <a:rPr lang="en-GB" sz="1200" b="1" dirty="0">
                <a:solidFill>
                  <a:schemeClr val="tx2">
                    <a:lumMod val="50000"/>
                    <a:lumOff val="50000"/>
                  </a:schemeClr>
                </a:solidFill>
              </a:rPr>
              <a:t>repo </a:t>
            </a:r>
            <a:r>
              <a:rPr lang="en-GB" sz="1200" dirty="0">
                <a:solidFill>
                  <a:schemeClr val="bg1"/>
                </a:solidFill>
              </a:rPr>
              <a:t>to get out of her pickle, they will run into </a:t>
            </a:r>
            <a:r>
              <a:rPr lang="en-GB" sz="1200" b="1" dirty="0">
                <a:solidFill>
                  <a:schemeClr val="tx2">
                    <a:lumMod val="50000"/>
                    <a:lumOff val="50000"/>
                  </a:schemeClr>
                </a:solidFill>
              </a:rPr>
              <a:t>merge conflicts</a:t>
            </a:r>
            <a:r>
              <a:rPr lang="en-GB" sz="1200" dirty="0">
                <a:solidFill>
                  <a:schemeClr val="bg1"/>
                </a:solidFill>
              </a:rPr>
              <a:t>.</a:t>
            </a:r>
          </a:p>
        </p:txBody>
      </p:sp>
      <p:sp>
        <p:nvSpPr>
          <p:cNvPr id="62" name="Rectangle: Rounded Corners 61">
            <a:extLst>
              <a:ext uri="{FF2B5EF4-FFF2-40B4-BE49-F238E27FC236}">
                <a16:creationId xmlns:a16="http://schemas.microsoft.com/office/drawing/2014/main" id="{2A9355D9-3D41-BD98-3E66-4093F49C4686}"/>
              </a:ext>
            </a:extLst>
          </p:cNvPr>
          <p:cNvSpPr/>
          <p:nvPr/>
        </p:nvSpPr>
        <p:spPr>
          <a:xfrm>
            <a:off x="9575902" y="3709868"/>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pic>
        <p:nvPicPr>
          <p:cNvPr id="63" name="Picture 6" descr="Sun Clip Art | Free Download Clip Art | Free Clip Art | on Clipart Library">
            <a:extLst>
              <a:ext uri="{FF2B5EF4-FFF2-40B4-BE49-F238E27FC236}">
                <a16:creationId xmlns:a16="http://schemas.microsoft.com/office/drawing/2014/main" id="{0064F44B-9098-F560-D75C-87624E0BF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411" y="3849709"/>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64" name="Cross 63">
            <a:extLst>
              <a:ext uri="{FF2B5EF4-FFF2-40B4-BE49-F238E27FC236}">
                <a16:creationId xmlns:a16="http://schemas.microsoft.com/office/drawing/2014/main" id="{6909CFCD-EB4F-0CBD-2B5C-AEF0D49F3D4B}"/>
              </a:ext>
            </a:extLst>
          </p:cNvPr>
          <p:cNvSpPr/>
          <p:nvPr/>
        </p:nvSpPr>
        <p:spPr>
          <a:xfrm rot="2697250" flipV="1">
            <a:off x="1318317" y="2260801"/>
            <a:ext cx="619188" cy="619188"/>
          </a:xfrm>
          <a:prstGeom prst="plus">
            <a:avLst>
              <a:gd name="adj" fmla="val 40385"/>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780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3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3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0" grpId="0" animBg="1"/>
      <p:bldP spid="23" grpId="0" animBg="1"/>
      <p:bldP spid="36" grpId="0" animBg="1"/>
      <p:bldP spid="33" grpId="0" animBg="1"/>
      <p:bldP spid="35" grpId="0" animBg="1"/>
      <p:bldP spid="47" grpId="0"/>
      <p:bldP spid="47" grpId="1"/>
      <p:bldP spid="49" grpId="0" animBg="1"/>
      <p:bldP spid="51" grpId="0" animBg="1"/>
      <p:bldP spid="59" grpId="0" animBg="1"/>
      <p:bldP spid="61" grpId="0" animBg="1"/>
      <p:bldP spid="62" grpId="0" animBg="1"/>
      <p:bldP spid="64" grpId="0" animBg="1"/>
      <p:bldP spid="6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733A-A24B-A1C1-8C99-F0C170D5043F}"/>
            </a:ext>
          </a:extLst>
        </p:cNvPr>
        <p:cNvGrpSpPr/>
        <p:nvPr/>
      </p:nvGrpSpPr>
      <p:grpSpPr>
        <a:xfrm>
          <a:off x="0" y="0"/>
          <a:ext cx="0" cy="0"/>
          <a:chOff x="0" y="0"/>
          <a:chExt cx="0" cy="0"/>
        </a:xfrm>
      </p:grpSpPr>
      <p:sp>
        <p:nvSpPr>
          <p:cNvPr id="23" name="Rectangle: Folded Corner 22">
            <a:extLst>
              <a:ext uri="{FF2B5EF4-FFF2-40B4-BE49-F238E27FC236}">
                <a16:creationId xmlns:a16="http://schemas.microsoft.com/office/drawing/2014/main" id="{B80B9668-123A-D742-BA89-AFDA7C981C7A}"/>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10" name="Rectangle: Folded Corner 9">
            <a:extLst>
              <a:ext uri="{FF2B5EF4-FFF2-40B4-BE49-F238E27FC236}">
                <a16:creationId xmlns:a16="http://schemas.microsoft.com/office/drawing/2014/main" id="{B049F708-E042-8A5F-BE23-191DDB2D09BA}"/>
              </a:ext>
            </a:extLst>
          </p:cNvPr>
          <p:cNvSpPr/>
          <p:nvPr/>
        </p:nvSpPr>
        <p:spPr>
          <a:xfrm>
            <a:off x="1015955" y="4789590"/>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6" name="Rectangle: Folded Corner 35">
            <a:extLst>
              <a:ext uri="{FF2B5EF4-FFF2-40B4-BE49-F238E27FC236}">
                <a16:creationId xmlns:a16="http://schemas.microsoft.com/office/drawing/2014/main" id="{5B157FF7-8552-B8A2-35E4-0F86E93C358E}"/>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 name="Rectangle: Folded Corner 4">
            <a:extLst>
              <a:ext uri="{FF2B5EF4-FFF2-40B4-BE49-F238E27FC236}">
                <a16:creationId xmlns:a16="http://schemas.microsoft.com/office/drawing/2014/main" id="{EA74E84B-6DDF-BD82-22CF-25924F43D94F}"/>
              </a:ext>
            </a:extLst>
          </p:cNvPr>
          <p:cNvSpPr/>
          <p:nvPr/>
        </p:nvSpPr>
        <p:spPr>
          <a:xfrm>
            <a:off x="1015498" y="478902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19" name="Rectangle: Folded Corner 18">
            <a:extLst>
              <a:ext uri="{FF2B5EF4-FFF2-40B4-BE49-F238E27FC236}">
                <a16:creationId xmlns:a16="http://schemas.microsoft.com/office/drawing/2014/main" id="{224CE7DE-1459-5B76-56A6-A62C7A34D3CD}"/>
              </a:ext>
            </a:extLst>
          </p:cNvPr>
          <p:cNvSpPr/>
          <p:nvPr/>
        </p:nvSpPr>
        <p:spPr>
          <a:xfrm>
            <a:off x="9952177"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0" name="Rectangle: Folded Corner 59">
            <a:extLst>
              <a:ext uri="{FF2B5EF4-FFF2-40B4-BE49-F238E27FC236}">
                <a16:creationId xmlns:a16="http://schemas.microsoft.com/office/drawing/2014/main" id="{B4E39D44-7F41-2E03-C137-E66BA7266E2E}"/>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56" name="Rectangle: Folded Corner 55">
            <a:extLst>
              <a:ext uri="{FF2B5EF4-FFF2-40B4-BE49-F238E27FC236}">
                <a16:creationId xmlns:a16="http://schemas.microsoft.com/office/drawing/2014/main" id="{84F64342-A845-82D9-F00E-F9870E73C6A1}"/>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 name="Rectangle: Rounded Corners 5">
            <a:extLst>
              <a:ext uri="{FF2B5EF4-FFF2-40B4-BE49-F238E27FC236}">
                <a16:creationId xmlns:a16="http://schemas.microsoft.com/office/drawing/2014/main" id="{2832EA21-399E-A389-C113-7718E2D52C8A}"/>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EC2B2BBB-CEF9-69D8-C129-6BF847E7FF30}"/>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17241905-1E9D-C346-468D-07DB64A9C061}"/>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4D728DB3-17DF-9BD6-80B2-785FA6E08F6F}"/>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2517172A-00A9-369F-B803-11A14BD93C10}"/>
              </a:ext>
            </a:extLst>
          </p:cNvPr>
          <p:cNvSpPr/>
          <p:nvPr/>
        </p:nvSpPr>
        <p:spPr>
          <a:xfrm>
            <a:off x="9575902" y="3710564"/>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2B1CC133-B555-2B00-C2EE-DD17FF463FDB}"/>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C9BF1D1B-FC62-8ECC-098A-C7FCB5039F75}"/>
              </a:ext>
            </a:extLst>
          </p:cNvPr>
          <p:cNvSpPr txBox="1"/>
          <p:nvPr/>
        </p:nvSpPr>
        <p:spPr>
          <a:xfrm>
            <a:off x="218090" y="167765"/>
            <a:ext cx="3679655" cy="2123658"/>
          </a:xfrm>
          <a:prstGeom prst="rect">
            <a:avLst/>
          </a:prstGeom>
          <a:noFill/>
          <a:ln>
            <a:solidFill>
              <a:schemeClr val="bg1"/>
            </a:solidFill>
          </a:ln>
        </p:spPr>
        <p:txBody>
          <a:bodyPr wrap="square" rtlCol="0">
            <a:spAutoFit/>
          </a:bodyPr>
          <a:lstStyle/>
          <a:p>
            <a:r>
              <a:rPr lang="en-GB" sz="1200" dirty="0">
                <a:solidFill>
                  <a:schemeClr val="bg1"/>
                </a:solidFill>
              </a:rPr>
              <a:t>It is worth mentioning that Alice was not doomed: this can and sometimes does happen, and there are ways out of it. It is good to avoid a situation like that if it is not necessary, however.</a:t>
            </a:r>
          </a:p>
          <a:p>
            <a:endParaRPr lang="en-GB" sz="1200" dirty="0">
              <a:solidFill>
                <a:schemeClr val="bg1"/>
              </a:solidFill>
            </a:endParaRPr>
          </a:p>
          <a:p>
            <a:r>
              <a:rPr lang="en-GB" sz="1200" dirty="0">
                <a:solidFill>
                  <a:schemeClr val="bg1"/>
                </a:solidFill>
              </a:rPr>
              <a:t>So, what could have been done to prevent this? Let’s rewind: Bob has gone to sleep after his all-nighter.</a:t>
            </a:r>
          </a:p>
          <a:p>
            <a:endParaRPr lang="en-GB" sz="1200" dirty="0">
              <a:solidFill>
                <a:schemeClr val="bg1"/>
              </a:solidFill>
            </a:endParaRPr>
          </a:p>
          <a:p>
            <a:r>
              <a:rPr lang="en-GB" sz="1200" dirty="0">
                <a:solidFill>
                  <a:schemeClr val="bg1"/>
                </a:solidFill>
              </a:rPr>
              <a:t>Option 2: Alice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44" name="Rectangle: Rounded Corners 43">
            <a:extLst>
              <a:ext uri="{FF2B5EF4-FFF2-40B4-BE49-F238E27FC236}">
                <a16:creationId xmlns:a16="http://schemas.microsoft.com/office/drawing/2014/main" id="{DBB075DF-CA7B-E90B-E797-70AB2DE3D960}"/>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3557D833-2D1B-8582-9591-B2A9A081F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85" y="3354950"/>
            <a:ext cx="915840" cy="7052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6ACFD73F-FF23-7E6D-C19D-051ED18305A3}"/>
              </a:ext>
            </a:extLst>
          </p:cNvPr>
          <p:cNvSpPr txBox="1"/>
          <p:nvPr/>
        </p:nvSpPr>
        <p:spPr>
          <a:xfrm>
            <a:off x="3346565" y="3707573"/>
            <a:ext cx="5415659" cy="461665"/>
          </a:xfrm>
          <a:prstGeom prst="rect">
            <a:avLst/>
          </a:prstGeom>
          <a:noFill/>
          <a:ln>
            <a:solidFill>
              <a:schemeClr val="bg1"/>
            </a:solidFill>
          </a:ln>
        </p:spPr>
        <p:txBody>
          <a:bodyPr wrap="square" rtlCol="0">
            <a:spAutoFit/>
          </a:bodyPr>
          <a:lstStyle/>
          <a:p>
            <a:r>
              <a:rPr lang="en-GB" sz="1200" dirty="0">
                <a:solidFill>
                  <a:schemeClr val="bg1"/>
                </a:solidFill>
              </a:rPr>
              <a:t>When Alice gets to work, before she does anything, she </a:t>
            </a:r>
            <a:r>
              <a:rPr lang="en-GB" sz="1200" b="1" dirty="0">
                <a:solidFill>
                  <a:schemeClr val="tx2">
                    <a:lumMod val="50000"/>
                    <a:lumOff val="50000"/>
                  </a:schemeClr>
                </a:solidFill>
              </a:rPr>
              <a:t>fetches </a:t>
            </a:r>
            <a:r>
              <a:rPr lang="en-GB" sz="1200" dirty="0">
                <a:solidFill>
                  <a:schemeClr val="bg1"/>
                </a:solidFill>
              </a:rPr>
              <a:t>the latest </a:t>
            </a:r>
            <a:r>
              <a:rPr lang="en-GB" sz="1200" b="1" dirty="0">
                <a:solidFill>
                  <a:schemeClr val="tx2">
                    <a:lumMod val="50000"/>
                    <a:lumOff val="50000"/>
                  </a:schemeClr>
                </a:solidFill>
              </a:rPr>
              <a:t>commit</a:t>
            </a:r>
            <a:r>
              <a:rPr lang="en-GB" sz="1200" dirty="0">
                <a:solidFill>
                  <a:schemeClr val="bg1"/>
                </a:solidFill>
              </a:rPr>
              <a:t>. She reviews the changes and sees that there are no </a:t>
            </a:r>
            <a:r>
              <a:rPr lang="en-GB" sz="1200" b="1" dirty="0">
                <a:solidFill>
                  <a:schemeClr val="tx2">
                    <a:lumMod val="50000"/>
                    <a:lumOff val="50000"/>
                  </a:schemeClr>
                </a:solidFill>
              </a:rPr>
              <a:t>conflicts</a:t>
            </a:r>
            <a:r>
              <a:rPr lang="en-GB" sz="1200" dirty="0">
                <a:solidFill>
                  <a:schemeClr val="bg1"/>
                </a:solidFill>
              </a:rPr>
              <a:t>.</a:t>
            </a:r>
          </a:p>
        </p:txBody>
      </p:sp>
      <p:sp>
        <p:nvSpPr>
          <p:cNvPr id="57" name="Rectangle: Folded Corner 56">
            <a:extLst>
              <a:ext uri="{FF2B5EF4-FFF2-40B4-BE49-F238E27FC236}">
                <a16:creationId xmlns:a16="http://schemas.microsoft.com/office/drawing/2014/main" id="{81CF8B24-4423-5629-6549-667E49D172CC}"/>
              </a:ext>
            </a:extLst>
          </p:cNvPr>
          <p:cNvSpPr/>
          <p:nvPr/>
        </p:nvSpPr>
        <p:spPr>
          <a:xfrm>
            <a:off x="5692326" y="174416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58" name="Rectangle: Folded Corner 57">
            <a:extLst>
              <a:ext uri="{FF2B5EF4-FFF2-40B4-BE49-F238E27FC236}">
                <a16:creationId xmlns:a16="http://schemas.microsoft.com/office/drawing/2014/main" id="{34E7CF50-2F04-40FC-36D2-2062919C7447}"/>
              </a:ext>
            </a:extLst>
          </p:cNvPr>
          <p:cNvSpPr/>
          <p:nvPr/>
        </p:nvSpPr>
        <p:spPr>
          <a:xfrm>
            <a:off x="5939190" y="199067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0" name="Rectangle: Folded Corner 19">
            <a:extLst>
              <a:ext uri="{FF2B5EF4-FFF2-40B4-BE49-F238E27FC236}">
                <a16:creationId xmlns:a16="http://schemas.microsoft.com/office/drawing/2014/main" id="{397141C1-2D34-A656-114C-C1C3EBDD2365}"/>
              </a:ext>
            </a:extLst>
          </p:cNvPr>
          <p:cNvSpPr/>
          <p:nvPr/>
        </p:nvSpPr>
        <p:spPr>
          <a:xfrm>
            <a:off x="10162513" y="50443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21" name="Rectangle: Folded Corner 20">
            <a:extLst>
              <a:ext uri="{FF2B5EF4-FFF2-40B4-BE49-F238E27FC236}">
                <a16:creationId xmlns:a16="http://schemas.microsoft.com/office/drawing/2014/main" id="{C3E68133-70D2-E2E2-59CE-B0501828D8E9}"/>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4" name="Rectangle: Folded Corner 23">
            <a:extLst>
              <a:ext uri="{FF2B5EF4-FFF2-40B4-BE49-F238E27FC236}">
                <a16:creationId xmlns:a16="http://schemas.microsoft.com/office/drawing/2014/main" id="{16FBE602-7727-454E-0CE5-017E1BC048B2}"/>
              </a:ext>
            </a:extLst>
          </p:cNvPr>
          <p:cNvSpPr/>
          <p:nvPr/>
        </p:nvSpPr>
        <p:spPr>
          <a:xfrm>
            <a:off x="1226335" y="503694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6F27CD26-EBBE-93D4-0E45-2A274596A002}"/>
              </a:ext>
            </a:extLst>
          </p:cNvPr>
          <p:cNvSpPr/>
          <p:nvPr/>
        </p:nvSpPr>
        <p:spPr>
          <a:xfrm>
            <a:off x="1473199" y="528345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cxnSp>
        <p:nvCxnSpPr>
          <p:cNvPr id="37" name="Connector: Elbow 36">
            <a:extLst>
              <a:ext uri="{FF2B5EF4-FFF2-40B4-BE49-F238E27FC236}">
                <a16:creationId xmlns:a16="http://schemas.microsoft.com/office/drawing/2014/main" id="{2CA05EB0-318C-055C-96FE-66563AB3F115}"/>
              </a:ext>
            </a:extLst>
          </p:cNvPr>
          <p:cNvCxnSpPr>
            <a:cxnSpLocks/>
          </p:cNvCxnSpPr>
          <p:nvPr/>
        </p:nvCxnSpPr>
        <p:spPr>
          <a:xfrm rot="5400000" flipH="1" flipV="1">
            <a:off x="2719740" y="1462887"/>
            <a:ext cx="798141" cy="2981800"/>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F361B5B-98C0-9962-6E34-B7F4DFAF71D3}"/>
              </a:ext>
            </a:extLst>
          </p:cNvPr>
          <p:cNvSpPr txBox="1"/>
          <p:nvPr/>
        </p:nvSpPr>
        <p:spPr>
          <a:xfrm>
            <a:off x="2410795" y="2584455"/>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pic>
        <p:nvPicPr>
          <p:cNvPr id="50" name="Picture 6" descr="Sun Clip Art | Free Download Clip Art | Free Clip Art | on Clipart Library">
            <a:extLst>
              <a:ext uri="{FF2B5EF4-FFF2-40B4-BE49-F238E27FC236}">
                <a16:creationId xmlns:a16="http://schemas.microsoft.com/office/drawing/2014/main" id="{18A8185C-CCB4-CBA0-5941-04FF4E3F2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Folded Corner 50">
            <a:extLst>
              <a:ext uri="{FF2B5EF4-FFF2-40B4-BE49-F238E27FC236}">
                <a16:creationId xmlns:a16="http://schemas.microsoft.com/office/drawing/2014/main" id="{C0F8CC7F-4DBA-3082-EDEC-E82A295BDC25}"/>
              </a:ext>
            </a:extLst>
          </p:cNvPr>
          <p:cNvSpPr/>
          <p:nvPr/>
        </p:nvSpPr>
        <p:spPr>
          <a:xfrm>
            <a:off x="1473199" y="5282948"/>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 name="TextBox 1">
            <a:extLst>
              <a:ext uri="{FF2B5EF4-FFF2-40B4-BE49-F238E27FC236}">
                <a16:creationId xmlns:a16="http://schemas.microsoft.com/office/drawing/2014/main" id="{5933BD0E-F628-C861-9ED7-16FCB5FEE61C}"/>
              </a:ext>
            </a:extLst>
          </p:cNvPr>
          <p:cNvSpPr txBox="1"/>
          <p:nvPr/>
        </p:nvSpPr>
        <p:spPr>
          <a:xfrm>
            <a:off x="3343321" y="4291289"/>
            <a:ext cx="5415659" cy="1200329"/>
          </a:xfrm>
          <a:prstGeom prst="rect">
            <a:avLst/>
          </a:prstGeom>
          <a:noFill/>
          <a:ln>
            <a:solidFill>
              <a:schemeClr val="bg1"/>
            </a:solidFill>
          </a:ln>
        </p:spPr>
        <p:txBody>
          <a:bodyPr wrap="square" rtlCol="0">
            <a:spAutoFit/>
          </a:bodyPr>
          <a:lstStyle/>
          <a:p>
            <a:r>
              <a:rPr lang="en-GB" sz="1200" dirty="0">
                <a:solidFill>
                  <a:schemeClr val="bg1"/>
                </a:solidFill>
              </a:rPr>
              <a:t>Alice then </a:t>
            </a:r>
            <a:r>
              <a:rPr lang="en-GB" sz="1200" b="1" dirty="0">
                <a:solidFill>
                  <a:schemeClr val="tx2">
                    <a:lumMod val="50000"/>
                    <a:lumOff val="50000"/>
                  </a:schemeClr>
                </a:solidFill>
              </a:rPr>
              <a:t>merges </a:t>
            </a:r>
            <a:r>
              <a:rPr lang="en-GB" sz="1200" dirty="0">
                <a:solidFill>
                  <a:schemeClr val="bg1"/>
                </a:solidFill>
              </a:rPr>
              <a:t>the latest </a:t>
            </a:r>
            <a:r>
              <a:rPr lang="en-GB" sz="1200" b="1" dirty="0">
                <a:solidFill>
                  <a:schemeClr val="tx2">
                    <a:lumMod val="50000"/>
                    <a:lumOff val="50000"/>
                  </a:schemeClr>
                </a:solidFill>
              </a:rPr>
              <a:t>commit </a:t>
            </a:r>
            <a:r>
              <a:rPr lang="en-GB" sz="1200" dirty="0">
                <a:solidFill>
                  <a:schemeClr val="bg1"/>
                </a:solidFill>
              </a:rPr>
              <a:t>with her own </a:t>
            </a:r>
            <a:r>
              <a:rPr lang="en-GB" sz="1200" b="1" dirty="0">
                <a:solidFill>
                  <a:schemeClr val="tx2">
                    <a:lumMod val="50000"/>
                    <a:lumOff val="50000"/>
                  </a:schemeClr>
                </a:solidFill>
              </a:rPr>
              <a:t>working directory.</a:t>
            </a:r>
            <a:r>
              <a:rPr lang="en-GB" sz="1200" dirty="0">
                <a:solidFill>
                  <a:schemeClr val="bg1"/>
                </a:solidFill>
              </a:rPr>
              <a:t> Alice’s File B and File C are different than the </a:t>
            </a:r>
            <a:r>
              <a:rPr lang="en-GB" sz="1200" b="1" dirty="0">
                <a:solidFill>
                  <a:schemeClr val="tx2">
                    <a:lumMod val="50000"/>
                    <a:lumOff val="50000"/>
                  </a:schemeClr>
                </a:solidFill>
              </a:rPr>
              <a:t>remote repo, </a:t>
            </a:r>
            <a:r>
              <a:rPr lang="en-GB" sz="1200" dirty="0">
                <a:solidFill>
                  <a:schemeClr val="bg1"/>
                </a:solidFill>
              </a:rPr>
              <a:t>however Git recognises that her current </a:t>
            </a:r>
            <a:r>
              <a:rPr lang="en-GB" sz="1200" b="1" dirty="0">
                <a:solidFill>
                  <a:schemeClr val="tx2">
                    <a:lumMod val="50000"/>
                    <a:lumOff val="50000"/>
                  </a:schemeClr>
                </a:solidFill>
              </a:rPr>
              <a:t>commit’s ID</a:t>
            </a:r>
            <a:r>
              <a:rPr lang="en-GB" sz="1200" dirty="0">
                <a:solidFill>
                  <a:schemeClr val="bg1"/>
                </a:solidFill>
              </a:rPr>
              <a:t> matches a </a:t>
            </a:r>
            <a:r>
              <a:rPr lang="en-GB" sz="1200" b="1" dirty="0">
                <a:solidFill>
                  <a:schemeClr val="tx2">
                    <a:lumMod val="50000"/>
                    <a:lumOff val="50000"/>
                  </a:schemeClr>
                </a:solidFill>
              </a:rPr>
              <a:t>commit</a:t>
            </a:r>
            <a:r>
              <a:rPr lang="en-GB" sz="1200" dirty="0">
                <a:solidFill>
                  <a:schemeClr val="bg1"/>
                </a:solidFill>
              </a:rPr>
              <a:t> historic to the latest one pushed by Bob. This is called a </a:t>
            </a:r>
            <a:r>
              <a:rPr lang="en-GB" sz="1200" b="1" dirty="0">
                <a:solidFill>
                  <a:schemeClr val="tx2">
                    <a:lumMod val="50000"/>
                    <a:lumOff val="50000"/>
                  </a:schemeClr>
                </a:solidFill>
              </a:rPr>
              <a:t>fast-forward merge </a:t>
            </a:r>
            <a:r>
              <a:rPr lang="en-GB" sz="1200" dirty="0">
                <a:solidFill>
                  <a:schemeClr val="bg1"/>
                </a:solidFill>
              </a:rPr>
              <a:t>(and GitHub Desktop manages this automatically): no new commits are being made here, Alice is simply catching up to speed. She can now make changes safely.</a:t>
            </a:r>
            <a:endParaRPr lang="en-GB" sz="1200" b="1" dirty="0">
              <a:solidFill>
                <a:schemeClr val="tx2">
                  <a:lumMod val="50000"/>
                  <a:lumOff val="50000"/>
                </a:schemeClr>
              </a:solidFill>
            </a:endParaRPr>
          </a:p>
        </p:txBody>
      </p:sp>
      <p:sp>
        <p:nvSpPr>
          <p:cNvPr id="3" name="Rectangle: Folded Corner 2">
            <a:extLst>
              <a:ext uri="{FF2B5EF4-FFF2-40B4-BE49-F238E27FC236}">
                <a16:creationId xmlns:a16="http://schemas.microsoft.com/office/drawing/2014/main" id="{9AC2FA7E-EBF6-7B15-FE07-381802970091}"/>
              </a:ext>
            </a:extLst>
          </p:cNvPr>
          <p:cNvSpPr/>
          <p:nvPr/>
        </p:nvSpPr>
        <p:spPr>
          <a:xfrm>
            <a:off x="1226246" y="5032865"/>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4" name="Rectangle: Folded Corner 3">
            <a:extLst>
              <a:ext uri="{FF2B5EF4-FFF2-40B4-BE49-F238E27FC236}">
                <a16:creationId xmlns:a16="http://schemas.microsoft.com/office/drawing/2014/main" id="{F5537A82-272B-2066-84C5-A016BF6E0979}"/>
              </a:ext>
            </a:extLst>
          </p:cNvPr>
          <p:cNvSpPr/>
          <p:nvPr/>
        </p:nvSpPr>
        <p:spPr>
          <a:xfrm>
            <a:off x="1473110" y="5279375"/>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8" name="TextBox 7">
            <a:extLst>
              <a:ext uri="{FF2B5EF4-FFF2-40B4-BE49-F238E27FC236}">
                <a16:creationId xmlns:a16="http://schemas.microsoft.com/office/drawing/2014/main" id="{C2FD776E-0B97-8D1D-B43B-39DA339ED35E}"/>
              </a:ext>
            </a:extLst>
          </p:cNvPr>
          <p:cNvSpPr txBox="1"/>
          <p:nvPr/>
        </p:nvSpPr>
        <p:spPr>
          <a:xfrm>
            <a:off x="1229805" y="2927492"/>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9" name="TextBox 8">
            <a:extLst>
              <a:ext uri="{FF2B5EF4-FFF2-40B4-BE49-F238E27FC236}">
                <a16:creationId xmlns:a16="http://schemas.microsoft.com/office/drawing/2014/main" id="{B7C4E231-0486-D11F-452A-D02C457D48D1}"/>
              </a:ext>
            </a:extLst>
          </p:cNvPr>
          <p:cNvSpPr txBox="1"/>
          <p:nvPr/>
        </p:nvSpPr>
        <p:spPr>
          <a:xfrm>
            <a:off x="3346565" y="5597617"/>
            <a:ext cx="5415659" cy="830997"/>
          </a:xfrm>
          <a:prstGeom prst="rect">
            <a:avLst/>
          </a:prstGeom>
          <a:noFill/>
          <a:ln>
            <a:solidFill>
              <a:schemeClr val="bg1"/>
            </a:solidFill>
          </a:ln>
        </p:spPr>
        <p:txBody>
          <a:bodyPr wrap="square" rtlCol="0">
            <a:spAutoFit/>
          </a:bodyPr>
          <a:lstStyle/>
          <a:p>
            <a:r>
              <a:rPr lang="en-GB" sz="1200" dirty="0">
                <a:solidFill>
                  <a:schemeClr val="bg1"/>
                </a:solidFill>
              </a:rPr>
              <a:t>Alice could now push her changes if she wanted, and Bob can perform a fetch and fast-forward merge when he gets to work. Alice and Bob can work like this, back and forth, in safe knowledge that they might never have to </a:t>
            </a:r>
            <a:r>
              <a:rPr lang="en-GB" sz="1200" b="1" dirty="0">
                <a:solidFill>
                  <a:schemeClr val="tx2">
                    <a:lumMod val="50000"/>
                    <a:lumOff val="50000"/>
                  </a:schemeClr>
                </a:solidFill>
              </a:rPr>
              <a:t>merge a conflict</a:t>
            </a:r>
            <a:r>
              <a:rPr lang="en-GB" sz="1200" dirty="0">
                <a:solidFill>
                  <a:schemeClr val="bg1"/>
                </a:solidFill>
              </a:rPr>
              <a:t> between them.</a:t>
            </a:r>
            <a:endParaRPr lang="en-GB" sz="1200" b="1" dirty="0">
              <a:solidFill>
                <a:schemeClr val="tx2">
                  <a:lumMod val="50000"/>
                  <a:lumOff val="50000"/>
                </a:schemeClr>
              </a:solidFill>
            </a:endParaRPr>
          </a:p>
        </p:txBody>
      </p:sp>
      <p:sp>
        <p:nvSpPr>
          <p:cNvPr id="11" name="TextBox 10">
            <a:extLst>
              <a:ext uri="{FF2B5EF4-FFF2-40B4-BE49-F238E27FC236}">
                <a16:creationId xmlns:a16="http://schemas.microsoft.com/office/drawing/2014/main" id="{1F698D0A-6997-D904-EB06-C0434915278E}"/>
              </a:ext>
            </a:extLst>
          </p:cNvPr>
          <p:cNvSpPr txBox="1"/>
          <p:nvPr/>
        </p:nvSpPr>
        <p:spPr>
          <a:xfrm>
            <a:off x="798479" y="2927492"/>
            <a:ext cx="1608967" cy="369332"/>
          </a:xfrm>
          <a:prstGeom prst="rect">
            <a:avLst/>
          </a:prstGeom>
          <a:noFill/>
        </p:spPr>
        <p:txBody>
          <a:bodyPr wrap="none" rtlCol="0">
            <a:spAutoFit/>
          </a:bodyPr>
          <a:lstStyle/>
          <a:p>
            <a:r>
              <a:rPr lang="en-GB" dirty="0">
                <a:solidFill>
                  <a:schemeClr val="bg1">
                    <a:lumMod val="75000"/>
                  </a:schemeClr>
                </a:solidFill>
              </a:rPr>
              <a:t>Make changes</a:t>
            </a:r>
          </a:p>
        </p:txBody>
      </p:sp>
    </p:spTree>
    <p:extLst>
      <p:ext uri="{BB962C8B-B14F-4D97-AF65-F5344CB8AC3E}">
        <p14:creationId xmlns:p14="http://schemas.microsoft.com/office/powerpoint/2010/main" val="174855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36" grpId="0" animBg="1"/>
      <p:bldP spid="5" grpId="0" animBg="1"/>
      <p:bldP spid="45" grpId="0" animBg="1"/>
      <p:bldP spid="24" grpId="0" animBg="1"/>
      <p:bldP spid="47" grpId="0"/>
      <p:bldP spid="47" grpId="1"/>
      <p:bldP spid="51" grpId="0" animBg="1"/>
      <p:bldP spid="2" grpId="0" animBg="1"/>
      <p:bldP spid="3" grpId="0" animBg="1"/>
      <p:bldP spid="4" grpId="0" animBg="1"/>
      <p:bldP spid="8" grpId="0"/>
      <p:bldP spid="8" grpId="1"/>
      <p:bldP spid="9" grpId="0" animBg="1"/>
      <p:bldP spid="11" grpId="0"/>
      <p:bldP spid="1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Folded Corner 4">
            <a:extLst>
              <a:ext uri="{FF2B5EF4-FFF2-40B4-BE49-F238E27FC236}">
                <a16:creationId xmlns:a16="http://schemas.microsoft.com/office/drawing/2014/main" id="{DFCC1021-E40E-1336-AC1E-3194C80D26A6}"/>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49" name="Rectangle: Folded Corner 48">
            <a:extLst>
              <a:ext uri="{FF2B5EF4-FFF2-40B4-BE49-F238E27FC236}">
                <a16:creationId xmlns:a16="http://schemas.microsoft.com/office/drawing/2014/main" id="{54B5C327-AFF3-43AB-E088-205693A2A4E1}"/>
              </a:ext>
            </a:extLst>
          </p:cNvPr>
          <p:cNvSpPr/>
          <p:nvPr/>
        </p:nvSpPr>
        <p:spPr>
          <a:xfrm>
            <a:off x="5480484" y="1498580"/>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9DAB9C34-4469-565E-CFE7-F481C99B911A}"/>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8" name="Rectangle: Folded Corner 37">
            <a:extLst>
              <a:ext uri="{FF2B5EF4-FFF2-40B4-BE49-F238E27FC236}">
                <a16:creationId xmlns:a16="http://schemas.microsoft.com/office/drawing/2014/main" id="{254B6E6E-9D2A-F939-595F-59272D6BC2C0}"/>
              </a:ext>
            </a:extLst>
          </p:cNvPr>
          <p:cNvSpPr/>
          <p:nvPr/>
        </p:nvSpPr>
        <p:spPr>
          <a:xfrm>
            <a:off x="1016587" y="4788768"/>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8019EF22-B5FD-2AA3-82B2-4E402CF936D2}"/>
              </a:ext>
            </a:extLst>
          </p:cNvPr>
          <p:cNvSpPr txBox="1"/>
          <p:nvPr/>
        </p:nvSpPr>
        <p:spPr>
          <a:xfrm>
            <a:off x="218090" y="167765"/>
            <a:ext cx="3679655" cy="1938992"/>
          </a:xfrm>
          <a:prstGeom prst="rect">
            <a:avLst/>
          </a:prstGeom>
          <a:noFill/>
          <a:ln>
            <a:solidFill>
              <a:schemeClr val="bg1"/>
            </a:solidFill>
          </a:ln>
        </p:spPr>
        <p:txBody>
          <a:bodyPr wrap="square" rtlCol="0">
            <a:spAutoFit/>
          </a:bodyPr>
          <a:lstStyle/>
          <a:p>
            <a:r>
              <a:rPr lang="en-GB" sz="1200" dirty="0">
                <a:solidFill>
                  <a:schemeClr val="bg1"/>
                </a:solidFill>
              </a:rPr>
              <a:t>However, at times where significant collaboration or concurrent work is required, this may be too idealistic an approach. Sometimes work patterns require that local repositories simply must diverge from each other.</a:t>
            </a:r>
          </a:p>
          <a:p>
            <a:endParaRPr lang="en-GB" sz="1200" dirty="0">
              <a:solidFill>
                <a:schemeClr val="bg1"/>
              </a:solidFill>
            </a:endParaRPr>
          </a:p>
          <a:p>
            <a:r>
              <a:rPr lang="en-GB" sz="1200" dirty="0">
                <a:solidFill>
                  <a:schemeClr val="bg1"/>
                </a:solidFill>
              </a:rPr>
              <a:t>Option 3: Whilst Alice was making edits, </a:t>
            </a:r>
            <a:r>
              <a:rPr lang="en-GB" sz="1200" b="1" dirty="0">
                <a:solidFill>
                  <a:schemeClr val="tx2">
                    <a:lumMod val="50000"/>
                    <a:lumOff val="50000"/>
                  </a:schemeClr>
                </a:solidFill>
              </a:rPr>
              <a:t>commits</a:t>
            </a:r>
            <a:r>
              <a:rPr lang="en-GB" sz="1200" b="1" dirty="0">
                <a:solidFill>
                  <a:schemeClr val="bg1"/>
                </a:solidFill>
              </a:rPr>
              <a:t> </a:t>
            </a:r>
            <a:r>
              <a:rPr lang="en-GB" sz="1200" dirty="0">
                <a:solidFill>
                  <a:schemeClr val="bg1"/>
                </a:solidFill>
              </a:rPr>
              <a:t>have been made to the </a:t>
            </a:r>
            <a:r>
              <a:rPr lang="en-GB" sz="1200" b="1" dirty="0">
                <a:solidFill>
                  <a:schemeClr val="tx2">
                    <a:lumMod val="50000"/>
                    <a:lumOff val="50000"/>
                  </a:schemeClr>
                </a:solidFill>
              </a:rPr>
              <a:t>remote repo </a:t>
            </a:r>
            <a:r>
              <a:rPr lang="en-GB" sz="1200" dirty="0">
                <a:solidFill>
                  <a:schemeClr val="bg1"/>
                </a:solidFill>
              </a:rPr>
              <a:t>by Bob. 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4" name="Rectangle: Folded Corner 3">
            <a:extLst>
              <a:ext uri="{FF2B5EF4-FFF2-40B4-BE49-F238E27FC236}">
                <a16:creationId xmlns:a16="http://schemas.microsoft.com/office/drawing/2014/main" id="{7DD91E9D-20FE-AEDF-97CD-44FE62B1BE0C}"/>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6" name="Rectangle: Rounded Corners 5">
            <a:extLst>
              <a:ext uri="{FF2B5EF4-FFF2-40B4-BE49-F238E27FC236}">
                <a16:creationId xmlns:a16="http://schemas.microsoft.com/office/drawing/2014/main" id="{5A3ED8D2-4ABD-18B9-D8E3-64D78F81A805}"/>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BE200A2-20A3-452D-26C4-34B158AEEB81}"/>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622F7E9F-6CDB-B52C-EA51-A11575B0490F}"/>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75E5B6E7-42FF-4902-2639-C8A5DF974394}"/>
              </a:ext>
            </a:extLst>
          </p:cNvPr>
          <p:cNvSpPr/>
          <p:nvPr/>
        </p:nvSpPr>
        <p:spPr>
          <a:xfrm>
            <a:off x="639723" y="370757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A2D4E1A5-4D32-8814-BC22-2F7B2E379360}"/>
              </a:ext>
            </a:extLst>
          </p:cNvPr>
          <p:cNvSpPr/>
          <p:nvPr/>
        </p:nvSpPr>
        <p:spPr>
          <a:xfrm>
            <a:off x="5692326" y="174416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CB9A9F66-8409-CCC0-C5AC-C60C477C78CF}"/>
              </a:ext>
            </a:extLst>
          </p:cNvPr>
          <p:cNvSpPr/>
          <p:nvPr/>
        </p:nvSpPr>
        <p:spPr>
          <a:xfrm>
            <a:off x="5939190" y="199067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60768632-24F7-D321-77C6-11365CA9B91E}"/>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8AA2739E-B5D2-C18B-2547-1D70DD4C9332}"/>
              </a:ext>
            </a:extLst>
          </p:cNvPr>
          <p:cNvSpPr/>
          <p:nvPr/>
        </p:nvSpPr>
        <p:spPr>
          <a:xfrm>
            <a:off x="10409377" y="529090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40E0288D-80C5-EC6B-BAEC-1BEDCA9607CA}"/>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4A07BAB6-A828-7BB5-BD5C-11D647FB202E}"/>
              </a:ext>
            </a:extLst>
          </p:cNvPr>
          <p:cNvSpPr/>
          <p:nvPr/>
        </p:nvSpPr>
        <p:spPr>
          <a:xfrm>
            <a:off x="1473110" y="527937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53B00559-AC30-44AB-D995-63A909A91935}"/>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5BBD04F4-C1FF-6120-A4A9-50673D186452}"/>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6" descr="Sun Clip Art | Free Download Clip Art | Free Clip Art | on Clipart Library">
            <a:extLst>
              <a:ext uri="{FF2B5EF4-FFF2-40B4-BE49-F238E27FC236}">
                <a16:creationId xmlns:a16="http://schemas.microsoft.com/office/drawing/2014/main" id="{001CD374-4ABD-3D57-926D-5AF9EB049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Sun Clip Art | Free Download Clip Art | Free Clip Art | on Clipart Library">
            <a:extLst>
              <a:ext uri="{FF2B5EF4-FFF2-40B4-BE49-F238E27FC236}">
                <a16:creationId xmlns:a16="http://schemas.microsoft.com/office/drawing/2014/main" id="{4EE1AA80-ECE3-8504-A54D-5E48606C9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6461" y="3877767"/>
            <a:ext cx="562982" cy="57401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C9383B96-8C20-FA32-615B-B88E706A71DC}"/>
              </a:ext>
            </a:extLst>
          </p:cNvPr>
          <p:cNvCxnSpPr>
            <a:cxnSpLocks/>
          </p:cNvCxnSpPr>
          <p:nvPr/>
        </p:nvCxnSpPr>
        <p:spPr>
          <a:xfrm rot="10800000" flipV="1">
            <a:off x="1573211" y="2768494"/>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380A502-73AD-644E-A5EC-E038DA58D79D}"/>
              </a:ext>
            </a:extLst>
          </p:cNvPr>
          <p:cNvCxnSpPr>
            <a:cxnSpLocks/>
          </p:cNvCxnSpPr>
          <p:nvPr/>
        </p:nvCxnSpPr>
        <p:spPr>
          <a:xfrm>
            <a:off x="7653589" y="2770476"/>
            <a:ext cx="2910500" cy="432788"/>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2AFCB78-11B5-CFB3-AF96-20A10382A74E}"/>
              </a:ext>
            </a:extLst>
          </p:cNvPr>
          <p:cNvSpPr txBox="1"/>
          <p:nvPr/>
        </p:nvSpPr>
        <p:spPr>
          <a:xfrm>
            <a:off x="8300919" y="2292555"/>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26" name="TextBox 25">
            <a:extLst>
              <a:ext uri="{FF2B5EF4-FFF2-40B4-BE49-F238E27FC236}">
                <a16:creationId xmlns:a16="http://schemas.microsoft.com/office/drawing/2014/main" id="{ED1C3518-E1C9-FEDF-970F-8E749A8C03BD}"/>
              </a:ext>
            </a:extLst>
          </p:cNvPr>
          <p:cNvSpPr txBox="1"/>
          <p:nvPr/>
        </p:nvSpPr>
        <p:spPr>
          <a:xfrm>
            <a:off x="2164984" y="2291967"/>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cxnSp>
        <p:nvCxnSpPr>
          <p:cNvPr id="27" name="Connector: Elbow 26">
            <a:extLst>
              <a:ext uri="{FF2B5EF4-FFF2-40B4-BE49-F238E27FC236}">
                <a16:creationId xmlns:a16="http://schemas.microsoft.com/office/drawing/2014/main" id="{2C5E6C6D-88BD-3765-134F-7EB83482307B}"/>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67EF90F-E637-9CFA-61C3-50BCD53645AB}"/>
              </a:ext>
            </a:extLst>
          </p:cNvPr>
          <p:cNvSpPr txBox="1"/>
          <p:nvPr/>
        </p:nvSpPr>
        <p:spPr>
          <a:xfrm>
            <a:off x="8389597" y="1773555"/>
            <a:ext cx="1684820" cy="369332"/>
          </a:xfrm>
          <a:prstGeom prst="rect">
            <a:avLst/>
          </a:prstGeom>
          <a:noFill/>
        </p:spPr>
        <p:txBody>
          <a:bodyPr wrap="none" rtlCol="0">
            <a:spAutoFit/>
          </a:bodyPr>
          <a:lstStyle/>
          <a:p>
            <a:r>
              <a:rPr lang="en-GB" b="1" dirty="0">
                <a:solidFill>
                  <a:schemeClr val="tx2">
                    <a:lumMod val="50000"/>
                    <a:lumOff val="50000"/>
                  </a:schemeClr>
                </a:solidFill>
              </a:rPr>
              <a:t>Push commits</a:t>
            </a:r>
            <a:endParaRPr lang="en-GB" dirty="0">
              <a:solidFill>
                <a:schemeClr val="bg1">
                  <a:lumMod val="75000"/>
                </a:schemeClr>
              </a:solidFill>
            </a:endParaRPr>
          </a:p>
        </p:txBody>
      </p:sp>
      <p:sp>
        <p:nvSpPr>
          <p:cNvPr id="29" name="Rectangle: Folded Corner 28">
            <a:extLst>
              <a:ext uri="{FF2B5EF4-FFF2-40B4-BE49-F238E27FC236}">
                <a16:creationId xmlns:a16="http://schemas.microsoft.com/office/drawing/2014/main" id="{47E49B7C-CA93-C5BC-DD08-DC2C774B9592}"/>
              </a:ext>
            </a:extLst>
          </p:cNvPr>
          <p:cNvSpPr/>
          <p:nvPr/>
        </p:nvSpPr>
        <p:spPr>
          <a:xfrm>
            <a:off x="10162513" y="5042558"/>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0" name="Rectangle: Folded Corner 29">
            <a:extLst>
              <a:ext uri="{FF2B5EF4-FFF2-40B4-BE49-F238E27FC236}">
                <a16:creationId xmlns:a16="http://schemas.microsoft.com/office/drawing/2014/main" id="{EF8DBBAE-3A58-332E-6C9A-1854495D1B22}"/>
              </a:ext>
            </a:extLst>
          </p:cNvPr>
          <p:cNvSpPr/>
          <p:nvPr/>
        </p:nvSpPr>
        <p:spPr>
          <a:xfrm>
            <a:off x="10409377" y="5289141"/>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1" name="TextBox 30">
            <a:extLst>
              <a:ext uri="{FF2B5EF4-FFF2-40B4-BE49-F238E27FC236}">
                <a16:creationId xmlns:a16="http://schemas.microsoft.com/office/drawing/2014/main" id="{CC73A2D1-FD21-C2BD-2AB4-6E59E10BCF9B}"/>
              </a:ext>
            </a:extLst>
          </p:cNvPr>
          <p:cNvSpPr txBox="1"/>
          <p:nvPr/>
        </p:nvSpPr>
        <p:spPr>
          <a:xfrm>
            <a:off x="9831100" y="2921806"/>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32" name="Rectangle: Folded Corner 31">
            <a:extLst>
              <a:ext uri="{FF2B5EF4-FFF2-40B4-BE49-F238E27FC236}">
                <a16:creationId xmlns:a16="http://schemas.microsoft.com/office/drawing/2014/main" id="{B1655FAC-107D-C9FA-7F37-E5D35209A4BC}"/>
              </a:ext>
            </a:extLst>
          </p:cNvPr>
          <p:cNvSpPr/>
          <p:nvPr/>
        </p:nvSpPr>
        <p:spPr>
          <a:xfrm>
            <a:off x="5692174" y="1745936"/>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5CB0E1EC-5090-7839-2DBC-15252B72BC9E}"/>
              </a:ext>
            </a:extLst>
          </p:cNvPr>
          <p:cNvSpPr/>
          <p:nvPr/>
        </p:nvSpPr>
        <p:spPr>
          <a:xfrm>
            <a:off x="5939038" y="1992519"/>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9" name="TextBox 38">
            <a:extLst>
              <a:ext uri="{FF2B5EF4-FFF2-40B4-BE49-F238E27FC236}">
                <a16:creationId xmlns:a16="http://schemas.microsoft.com/office/drawing/2014/main" id="{30E4CBCA-E56D-812C-A1B3-70DE52FF658A}"/>
              </a:ext>
            </a:extLst>
          </p:cNvPr>
          <p:cNvSpPr txBox="1"/>
          <p:nvPr/>
        </p:nvSpPr>
        <p:spPr>
          <a:xfrm>
            <a:off x="813264" y="2964482"/>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40" name="TextBox 39">
            <a:extLst>
              <a:ext uri="{FF2B5EF4-FFF2-40B4-BE49-F238E27FC236}">
                <a16:creationId xmlns:a16="http://schemas.microsoft.com/office/drawing/2014/main" id="{BF5ADCA8-A462-CF79-DF61-2BDD17C0AF58}"/>
              </a:ext>
            </a:extLst>
          </p:cNvPr>
          <p:cNvSpPr txBox="1"/>
          <p:nvPr/>
        </p:nvSpPr>
        <p:spPr>
          <a:xfrm>
            <a:off x="3547012" y="3652226"/>
            <a:ext cx="5024496" cy="830997"/>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There is now a situation where Alice has made </a:t>
            </a:r>
            <a:r>
              <a:rPr lang="en-GB" sz="1200" b="1" dirty="0">
                <a:solidFill>
                  <a:schemeClr val="tx2">
                    <a:lumMod val="50000"/>
                    <a:lumOff val="50000"/>
                  </a:schemeClr>
                </a:solidFill>
              </a:rPr>
              <a:t>commits</a:t>
            </a:r>
            <a:r>
              <a:rPr lang="en-GB" sz="1200" b="1" dirty="0">
                <a:solidFill>
                  <a:schemeClr val="bg1">
                    <a:lumMod val="95000"/>
                  </a:schemeClr>
                </a:solidFill>
              </a:rPr>
              <a:t> </a:t>
            </a:r>
            <a:r>
              <a:rPr lang="en-GB" sz="1200" dirty="0">
                <a:solidFill>
                  <a:schemeClr val="bg1">
                    <a:lumMod val="95000"/>
                  </a:schemeClr>
                </a:solidFill>
              </a:rPr>
              <a:t>and hasn’t yet </a:t>
            </a:r>
            <a:r>
              <a:rPr lang="en-GB" sz="1200" b="1" dirty="0">
                <a:solidFill>
                  <a:schemeClr val="tx2">
                    <a:lumMod val="50000"/>
                    <a:lumOff val="50000"/>
                  </a:schemeClr>
                </a:solidFill>
              </a:rPr>
              <a:t>pushed</a:t>
            </a:r>
            <a:r>
              <a:rPr lang="en-GB" sz="1200" dirty="0">
                <a:solidFill>
                  <a:schemeClr val="bg1">
                    <a:lumMod val="95000"/>
                  </a:schemeClr>
                </a:solidFill>
              </a:rPr>
              <a:t>, but her repo is missing </a:t>
            </a:r>
            <a:r>
              <a:rPr lang="en-GB" sz="1200" b="1" dirty="0">
                <a:solidFill>
                  <a:schemeClr val="tx2">
                    <a:lumMod val="50000"/>
                    <a:lumOff val="50000"/>
                  </a:schemeClr>
                </a:solidFill>
              </a:rPr>
              <a:t>commits </a:t>
            </a:r>
            <a:r>
              <a:rPr lang="en-GB" sz="1200" dirty="0">
                <a:solidFill>
                  <a:schemeClr val="bg1">
                    <a:lumMod val="95000"/>
                  </a:schemeClr>
                </a:solidFill>
              </a:rPr>
              <a:t>that Bob has </a:t>
            </a:r>
            <a:r>
              <a:rPr lang="en-GB" sz="1200" b="1" dirty="0">
                <a:solidFill>
                  <a:schemeClr val="tx2">
                    <a:lumMod val="50000"/>
                    <a:lumOff val="50000"/>
                  </a:schemeClr>
                </a:solidFill>
              </a:rPr>
              <a:t>pushed </a:t>
            </a:r>
            <a:r>
              <a:rPr lang="en-GB" sz="1200" dirty="0">
                <a:solidFill>
                  <a:schemeClr val="bg1">
                    <a:lumMod val="95000"/>
                  </a:schemeClr>
                </a:solidFill>
              </a:rPr>
              <a:t>while she was working. If she tries to </a:t>
            </a:r>
            <a:r>
              <a:rPr lang="en-GB" sz="1200" b="1" dirty="0">
                <a:solidFill>
                  <a:schemeClr val="tx2">
                    <a:lumMod val="50000"/>
                    <a:lumOff val="50000"/>
                  </a:schemeClr>
                </a:solidFill>
              </a:rPr>
              <a:t>push </a:t>
            </a:r>
            <a:r>
              <a:rPr lang="en-GB" sz="1200" dirty="0">
                <a:solidFill>
                  <a:schemeClr val="bg1">
                    <a:lumMod val="95000"/>
                  </a:schemeClr>
                </a:solidFill>
              </a:rPr>
              <a:t>now, it will be </a:t>
            </a:r>
            <a:r>
              <a:rPr lang="en-GB" sz="1200" b="1" dirty="0">
                <a:solidFill>
                  <a:schemeClr val="tx2">
                    <a:lumMod val="50000"/>
                    <a:lumOff val="50000"/>
                  </a:schemeClr>
                </a:solidFill>
              </a:rPr>
              <a:t>rejected</a:t>
            </a:r>
            <a:r>
              <a:rPr lang="en-GB" sz="1200" dirty="0">
                <a:solidFill>
                  <a:schemeClr val="bg1">
                    <a:lumMod val="95000"/>
                  </a:schemeClr>
                </a:solidFill>
              </a:rPr>
              <a:t>, because she’s </a:t>
            </a:r>
            <a:r>
              <a:rPr lang="en-GB" sz="1200" b="1" dirty="0">
                <a:solidFill>
                  <a:schemeClr val="tx2">
                    <a:lumMod val="50000"/>
                    <a:lumOff val="50000"/>
                  </a:schemeClr>
                </a:solidFill>
              </a:rPr>
              <a:t>behind</a:t>
            </a:r>
            <a:r>
              <a:rPr lang="en-GB" sz="1200" b="1" dirty="0">
                <a:solidFill>
                  <a:schemeClr val="bg1">
                    <a:lumMod val="95000"/>
                  </a:schemeClr>
                </a:solidFill>
              </a:rPr>
              <a:t>.</a:t>
            </a:r>
            <a:endParaRPr lang="en-GB" sz="1200" dirty="0">
              <a:solidFill>
                <a:schemeClr val="bg1">
                  <a:lumMod val="95000"/>
                </a:schemeClr>
              </a:solidFill>
            </a:endParaRPr>
          </a:p>
        </p:txBody>
      </p:sp>
      <p:sp>
        <p:nvSpPr>
          <p:cNvPr id="41" name="TextBox 40">
            <a:extLst>
              <a:ext uri="{FF2B5EF4-FFF2-40B4-BE49-F238E27FC236}">
                <a16:creationId xmlns:a16="http://schemas.microsoft.com/office/drawing/2014/main" id="{8AB73B44-90B3-CE06-9188-64351D5CBCE8}"/>
              </a:ext>
            </a:extLst>
          </p:cNvPr>
          <p:cNvSpPr txBox="1"/>
          <p:nvPr/>
        </p:nvSpPr>
        <p:spPr>
          <a:xfrm>
            <a:off x="3547012" y="4614672"/>
            <a:ext cx="5024496" cy="1754326"/>
          </a:xfrm>
          <a:prstGeom prst="rect">
            <a:avLst/>
          </a:prstGeom>
          <a:noFill/>
          <a:ln>
            <a:solidFill>
              <a:schemeClr val="bg1"/>
            </a:solidFill>
          </a:ln>
        </p:spPr>
        <p:txBody>
          <a:bodyPr wrap="square" rtlCol="0">
            <a:spAutoFit/>
          </a:bodyPr>
          <a:lstStyle/>
          <a:p>
            <a:r>
              <a:rPr lang="en-GB" sz="1200" dirty="0">
                <a:solidFill>
                  <a:schemeClr val="bg1">
                    <a:lumMod val="95000"/>
                  </a:schemeClr>
                </a:solidFill>
              </a:rPr>
              <a:t>So, Alice must </a:t>
            </a:r>
            <a:r>
              <a:rPr lang="en-GB" sz="1200" b="1" dirty="0">
                <a:solidFill>
                  <a:schemeClr val="tx2">
                    <a:lumMod val="50000"/>
                    <a:lumOff val="50000"/>
                  </a:schemeClr>
                </a:solidFill>
              </a:rPr>
              <a:t>fetch </a:t>
            </a:r>
            <a:r>
              <a:rPr lang="en-GB" sz="1200" dirty="0">
                <a:solidFill>
                  <a:schemeClr val="bg1">
                    <a:lumMod val="95000"/>
                  </a:schemeClr>
                </a:solidFill>
              </a:rPr>
              <a:t>the latest changes from the </a:t>
            </a:r>
            <a:r>
              <a:rPr lang="en-GB" sz="1200" b="1" dirty="0">
                <a:solidFill>
                  <a:schemeClr val="tx2">
                    <a:lumMod val="50000"/>
                    <a:lumOff val="50000"/>
                  </a:schemeClr>
                </a:solidFill>
              </a:rPr>
              <a:t>remote repo</a:t>
            </a:r>
            <a:r>
              <a:rPr lang="en-GB" sz="1200" dirty="0">
                <a:solidFill>
                  <a:schemeClr val="bg1">
                    <a:lumMod val="95000"/>
                  </a:schemeClr>
                </a:solidFill>
              </a:rPr>
              <a:t>. She can review Bob’s changes and see in advance if they will </a:t>
            </a:r>
            <a:r>
              <a:rPr lang="en-GB" sz="1200" b="1" dirty="0">
                <a:solidFill>
                  <a:schemeClr val="tx2">
                    <a:lumMod val="50000"/>
                    <a:lumOff val="50000"/>
                  </a:schemeClr>
                </a:solidFill>
              </a:rPr>
              <a:t>conflict </a:t>
            </a:r>
            <a:r>
              <a:rPr lang="en-GB" sz="1200" dirty="0">
                <a:solidFill>
                  <a:schemeClr val="bg1">
                    <a:lumMod val="95000"/>
                  </a:schemeClr>
                </a:solidFill>
              </a:rPr>
              <a:t>her own. In this case, Alice and Bob communicated their intent in advance and they agreed Alice will work on File A while Bob will work on Files B and C. On review, Alice sees Bob has kept his word, and she </a:t>
            </a:r>
            <a:r>
              <a:rPr lang="en-GB" sz="1200" b="1" dirty="0">
                <a:solidFill>
                  <a:schemeClr val="tx2">
                    <a:lumMod val="50000"/>
                    <a:lumOff val="50000"/>
                  </a:schemeClr>
                </a:solidFill>
              </a:rPr>
              <a:t>merges </a:t>
            </a:r>
            <a:r>
              <a:rPr lang="en-GB" sz="1200" dirty="0">
                <a:solidFill>
                  <a:schemeClr val="bg1">
                    <a:lumMod val="95000"/>
                  </a:schemeClr>
                </a:solidFill>
              </a:rPr>
              <a:t>his changes into her </a:t>
            </a:r>
            <a:r>
              <a:rPr lang="en-GB" sz="1200" b="1" dirty="0">
                <a:solidFill>
                  <a:schemeClr val="tx2">
                    <a:lumMod val="50000"/>
                    <a:lumOff val="50000"/>
                  </a:schemeClr>
                </a:solidFill>
              </a:rPr>
              <a:t>local repo</a:t>
            </a:r>
            <a:r>
              <a:rPr lang="en-GB" sz="1200" b="1" dirty="0">
                <a:solidFill>
                  <a:schemeClr val="bg1">
                    <a:lumMod val="95000"/>
                  </a:schemeClr>
                </a:solidFill>
              </a:rPr>
              <a:t> </a:t>
            </a:r>
            <a:r>
              <a:rPr lang="en-GB" sz="1200" dirty="0">
                <a:solidFill>
                  <a:schemeClr val="bg1">
                    <a:lumMod val="95000"/>
                  </a:schemeClr>
                </a:solidFill>
              </a:rPr>
              <a:t>without experiencing any </a:t>
            </a:r>
            <a:r>
              <a:rPr lang="en-GB" sz="1200" b="1" dirty="0">
                <a:solidFill>
                  <a:schemeClr val="tx2">
                    <a:lumMod val="50000"/>
                    <a:lumOff val="50000"/>
                  </a:schemeClr>
                </a:solidFill>
              </a:rPr>
              <a:t>conflicts</a:t>
            </a:r>
            <a:r>
              <a:rPr lang="en-GB" sz="1200" dirty="0">
                <a:solidFill>
                  <a:schemeClr val="bg1">
                    <a:lumMod val="95000"/>
                  </a:schemeClr>
                </a:solidFill>
              </a:rPr>
              <a:t>. This will create a </a:t>
            </a:r>
            <a:r>
              <a:rPr lang="en-GB" sz="1200" b="1" dirty="0">
                <a:solidFill>
                  <a:schemeClr val="tx2">
                    <a:lumMod val="50000"/>
                    <a:lumOff val="50000"/>
                  </a:schemeClr>
                </a:solidFill>
              </a:rPr>
              <a:t>merge commit</a:t>
            </a:r>
            <a:r>
              <a:rPr lang="en-GB" sz="1200" b="1" dirty="0">
                <a:solidFill>
                  <a:schemeClr val="bg1">
                    <a:lumMod val="95000"/>
                  </a:schemeClr>
                </a:solidFill>
              </a:rPr>
              <a:t> </a:t>
            </a:r>
            <a:r>
              <a:rPr lang="en-GB" sz="1200" dirty="0">
                <a:solidFill>
                  <a:schemeClr val="bg1">
                    <a:lumMod val="95000"/>
                  </a:schemeClr>
                </a:solidFill>
              </a:rPr>
              <a:t>in the history, which she can now </a:t>
            </a:r>
            <a:r>
              <a:rPr lang="en-GB" sz="1200" b="1" dirty="0">
                <a:solidFill>
                  <a:schemeClr val="tx2">
                    <a:lumMod val="50000"/>
                    <a:lumOff val="50000"/>
                  </a:schemeClr>
                </a:solidFill>
              </a:rPr>
              <a:t>push </a:t>
            </a:r>
            <a:r>
              <a:rPr lang="en-GB" sz="1200" dirty="0">
                <a:solidFill>
                  <a:schemeClr val="bg1">
                    <a:lumMod val="95000"/>
                  </a:schemeClr>
                </a:solidFill>
              </a:rPr>
              <a:t>to the </a:t>
            </a:r>
            <a:r>
              <a:rPr lang="en-GB" sz="1200" b="1" dirty="0">
                <a:solidFill>
                  <a:schemeClr val="tx2">
                    <a:lumMod val="50000"/>
                    <a:lumOff val="50000"/>
                  </a:schemeClr>
                </a:solidFill>
              </a:rPr>
              <a:t>remote repo</a:t>
            </a:r>
            <a:r>
              <a:rPr lang="en-GB" sz="1200" dirty="0">
                <a:solidFill>
                  <a:schemeClr val="bg1">
                    <a:lumMod val="95000"/>
                  </a:schemeClr>
                </a:solidFill>
              </a:rPr>
              <a:t>. So far there are no issues. If her </a:t>
            </a:r>
            <a:r>
              <a:rPr lang="en-GB" sz="1200" b="1" dirty="0">
                <a:solidFill>
                  <a:schemeClr val="tx2">
                    <a:lumMod val="50000"/>
                    <a:lumOff val="50000"/>
                  </a:schemeClr>
                </a:solidFill>
              </a:rPr>
              <a:t>push </a:t>
            </a:r>
            <a:r>
              <a:rPr lang="en-GB" sz="1200" dirty="0">
                <a:solidFill>
                  <a:schemeClr val="bg1">
                    <a:lumMod val="95000"/>
                  </a:schemeClr>
                </a:solidFill>
              </a:rPr>
              <a:t>is now successful, Bob can now </a:t>
            </a:r>
            <a:r>
              <a:rPr lang="en-GB" sz="1200" b="1" dirty="0">
                <a:solidFill>
                  <a:schemeClr val="tx2">
                    <a:lumMod val="50000"/>
                    <a:lumOff val="50000"/>
                  </a:schemeClr>
                </a:solidFill>
              </a:rPr>
              <a:t>fetch </a:t>
            </a:r>
            <a:r>
              <a:rPr lang="en-GB" sz="1200" dirty="0">
                <a:solidFill>
                  <a:schemeClr val="bg1">
                    <a:lumMod val="95000"/>
                  </a:schemeClr>
                </a:solidFill>
              </a:rPr>
              <a:t>her changes and they can work in tandem like this.</a:t>
            </a:r>
          </a:p>
        </p:txBody>
      </p:sp>
      <p:cxnSp>
        <p:nvCxnSpPr>
          <p:cNvPr id="42" name="Connector: Elbow 41">
            <a:extLst>
              <a:ext uri="{FF2B5EF4-FFF2-40B4-BE49-F238E27FC236}">
                <a16:creationId xmlns:a16="http://schemas.microsoft.com/office/drawing/2014/main" id="{3FF87065-4DE5-446C-BF05-12E658204646}"/>
              </a:ext>
            </a:extLst>
          </p:cNvPr>
          <p:cNvCxnSpPr>
            <a:cxnSpLocks/>
          </p:cNvCxnSpPr>
          <p:nvPr/>
        </p:nvCxnSpPr>
        <p:spPr>
          <a:xfrm rot="10800000" flipV="1">
            <a:off x="1573059" y="2761103"/>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6104D21C-204D-E82F-AB10-23C9DECC2EC1}"/>
              </a:ext>
            </a:extLst>
          </p:cNvPr>
          <p:cNvSpPr txBox="1"/>
          <p:nvPr/>
        </p:nvSpPr>
        <p:spPr>
          <a:xfrm>
            <a:off x="2380029" y="2297386"/>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cxnSp>
        <p:nvCxnSpPr>
          <p:cNvPr id="44" name="Connector: Elbow 43">
            <a:extLst>
              <a:ext uri="{FF2B5EF4-FFF2-40B4-BE49-F238E27FC236}">
                <a16:creationId xmlns:a16="http://schemas.microsoft.com/office/drawing/2014/main" id="{A980C037-D3AA-CF43-8217-CA04AF3580FB}"/>
              </a:ext>
            </a:extLst>
          </p:cNvPr>
          <p:cNvCxnSpPr>
            <a:cxnSpLocks/>
          </p:cNvCxnSpPr>
          <p:nvPr/>
        </p:nvCxnSpPr>
        <p:spPr>
          <a:xfrm rot="10800000" flipV="1">
            <a:off x="1572907" y="2749981"/>
            <a:ext cx="2910501" cy="489089"/>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92B7891-B72B-457E-04FE-A996E8527BC7}"/>
              </a:ext>
            </a:extLst>
          </p:cNvPr>
          <p:cNvSpPr txBox="1"/>
          <p:nvPr/>
        </p:nvSpPr>
        <p:spPr>
          <a:xfrm>
            <a:off x="1158851" y="2964482"/>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46" name="Rectangle: Folded Corner 45">
            <a:extLst>
              <a:ext uri="{FF2B5EF4-FFF2-40B4-BE49-F238E27FC236}">
                <a16:creationId xmlns:a16="http://schemas.microsoft.com/office/drawing/2014/main" id="{00F84329-673A-5791-7F1A-72C3CBD38DE2}"/>
              </a:ext>
            </a:extLst>
          </p:cNvPr>
          <p:cNvSpPr/>
          <p:nvPr/>
        </p:nvSpPr>
        <p:spPr>
          <a:xfrm>
            <a:off x="1225493" y="50330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47" name="Rectangle: Folded Corner 46">
            <a:extLst>
              <a:ext uri="{FF2B5EF4-FFF2-40B4-BE49-F238E27FC236}">
                <a16:creationId xmlns:a16="http://schemas.microsoft.com/office/drawing/2014/main" id="{4F887E57-CD6B-6DF9-377D-AA2BE29A2223}"/>
              </a:ext>
            </a:extLst>
          </p:cNvPr>
          <p:cNvSpPr/>
          <p:nvPr/>
        </p:nvSpPr>
        <p:spPr>
          <a:xfrm>
            <a:off x="1474738" y="5279673"/>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48" name="TextBox 47">
            <a:extLst>
              <a:ext uri="{FF2B5EF4-FFF2-40B4-BE49-F238E27FC236}">
                <a16:creationId xmlns:a16="http://schemas.microsoft.com/office/drawing/2014/main" id="{43DF65A5-5523-E47D-1F2B-EBB9AAC4BA57}"/>
              </a:ext>
            </a:extLst>
          </p:cNvPr>
          <p:cNvSpPr txBox="1"/>
          <p:nvPr/>
        </p:nvSpPr>
        <p:spPr>
          <a:xfrm>
            <a:off x="2381344" y="2287229"/>
            <a:ext cx="1595309"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changes</a:t>
            </a:r>
          </a:p>
        </p:txBody>
      </p:sp>
    </p:spTree>
    <p:extLst>
      <p:ext uri="{BB962C8B-B14F-4D97-AF65-F5344CB8AC3E}">
        <p14:creationId xmlns:p14="http://schemas.microsoft.com/office/powerpoint/2010/main" val="359291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2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4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4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38" grpId="0" animBg="1"/>
      <p:bldP spid="11" grpId="0" animBg="1"/>
      <p:bldP spid="12" grpId="0" animBg="1"/>
      <p:bldP spid="13" grpId="0" animBg="1"/>
      <p:bldP spid="14" grpId="0" animBg="1"/>
      <p:bldP spid="25" grpId="0"/>
      <p:bldP spid="26" grpId="0"/>
      <p:bldP spid="28" grpId="0"/>
      <p:bldP spid="28" grpId="1"/>
      <p:bldP spid="29" grpId="0" animBg="1"/>
      <p:bldP spid="30" grpId="0" animBg="1"/>
      <p:bldP spid="31" grpId="0"/>
      <p:bldP spid="31" grpId="1"/>
      <p:bldP spid="32" grpId="0" animBg="1"/>
      <p:bldP spid="33" grpId="0" animBg="1"/>
      <p:bldP spid="39" grpId="0"/>
      <p:bldP spid="39" grpId="1"/>
      <p:bldP spid="40" grpId="0" animBg="1"/>
      <p:bldP spid="41" grpId="0" animBg="1"/>
      <p:bldP spid="43" grpId="0"/>
      <p:bldP spid="43" grpId="1"/>
      <p:bldP spid="45" grpId="0"/>
      <p:bldP spid="45" grpId="1"/>
      <p:bldP spid="46" grpId="0" animBg="1"/>
      <p:bldP spid="47" grpId="0" animBg="1"/>
      <p:bldP spid="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B4E6E-4AD1-A3CC-9578-22E3CA323661}"/>
            </a:ext>
          </a:extLst>
        </p:cNvPr>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62C2E44E-B248-7B82-6448-19EE5F6F88E5}"/>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63" name="Rectangle: Folded Corner 62">
            <a:extLst>
              <a:ext uri="{FF2B5EF4-FFF2-40B4-BE49-F238E27FC236}">
                <a16:creationId xmlns:a16="http://schemas.microsoft.com/office/drawing/2014/main" id="{F0BCA06F-5D51-92C4-2FE8-5F9364A682B6}"/>
              </a:ext>
            </a:extLst>
          </p:cNvPr>
          <p:cNvSpPr/>
          <p:nvPr/>
        </p:nvSpPr>
        <p:spPr>
          <a:xfrm>
            <a:off x="9950569" y="4798786"/>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 name="Rectangle: Folded Corner 4">
            <a:extLst>
              <a:ext uri="{FF2B5EF4-FFF2-40B4-BE49-F238E27FC236}">
                <a16:creationId xmlns:a16="http://schemas.microsoft.com/office/drawing/2014/main" id="{2D1C5A3E-255F-3F8D-FEB1-A62413DC895E}"/>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6" name="Rectangle: Folded Corner 55">
            <a:extLst>
              <a:ext uri="{FF2B5EF4-FFF2-40B4-BE49-F238E27FC236}">
                <a16:creationId xmlns:a16="http://schemas.microsoft.com/office/drawing/2014/main" id="{E3B6A64F-4DB7-96DE-38EF-008500C08EFB}"/>
              </a:ext>
            </a:extLst>
          </p:cNvPr>
          <p:cNvSpPr/>
          <p:nvPr/>
        </p:nvSpPr>
        <p:spPr>
          <a:xfrm>
            <a:off x="5481401" y="149764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035ABBAA-6EE5-5893-B11B-CBEBE2F984E2}"/>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8" name="Rectangle: Folded Corner 37">
            <a:extLst>
              <a:ext uri="{FF2B5EF4-FFF2-40B4-BE49-F238E27FC236}">
                <a16:creationId xmlns:a16="http://schemas.microsoft.com/office/drawing/2014/main" id="{5F008C5F-88E4-6064-1F05-E0409232E4DF}"/>
              </a:ext>
            </a:extLst>
          </p:cNvPr>
          <p:cNvSpPr/>
          <p:nvPr/>
        </p:nvSpPr>
        <p:spPr>
          <a:xfrm>
            <a:off x="1016587" y="4788768"/>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35FE69CE-46B8-3C38-3C92-0D67DC12960A}"/>
              </a:ext>
            </a:extLst>
          </p:cNvPr>
          <p:cNvSpPr txBox="1"/>
          <p:nvPr/>
        </p:nvSpPr>
        <p:spPr>
          <a:xfrm>
            <a:off x="218090" y="167765"/>
            <a:ext cx="3679655" cy="1938992"/>
          </a:xfrm>
          <a:prstGeom prst="rect">
            <a:avLst/>
          </a:prstGeom>
          <a:noFill/>
          <a:ln>
            <a:solidFill>
              <a:schemeClr val="bg1"/>
            </a:solidFill>
          </a:ln>
        </p:spPr>
        <p:txBody>
          <a:bodyPr wrap="square" rtlCol="0">
            <a:spAutoFit/>
          </a:bodyPr>
          <a:lstStyle/>
          <a:p>
            <a:r>
              <a:rPr lang="en-GB" sz="1200" dirty="0">
                <a:solidFill>
                  <a:schemeClr val="bg1"/>
                </a:solidFill>
              </a:rPr>
              <a:t>However, at times where significant collaboration or concurrent work is required, this may be too idealistic an approach. Sometimes work patterns require that local repositories simply must diverge from each other.</a:t>
            </a:r>
          </a:p>
          <a:p>
            <a:endParaRPr lang="en-GB" sz="1200" dirty="0">
              <a:solidFill>
                <a:schemeClr val="bg1"/>
              </a:solidFill>
            </a:endParaRPr>
          </a:p>
          <a:p>
            <a:r>
              <a:rPr lang="en-GB" sz="1200" dirty="0">
                <a:solidFill>
                  <a:schemeClr val="bg1"/>
                </a:solidFill>
              </a:rPr>
              <a:t>Option 3: Whilst Alice was making edits, </a:t>
            </a:r>
            <a:r>
              <a:rPr lang="en-GB" sz="1200" b="1" dirty="0">
                <a:solidFill>
                  <a:schemeClr val="tx2">
                    <a:lumMod val="50000"/>
                    <a:lumOff val="50000"/>
                  </a:schemeClr>
                </a:solidFill>
              </a:rPr>
              <a:t>commits</a:t>
            </a:r>
            <a:r>
              <a:rPr lang="en-GB" sz="1200" b="1" dirty="0">
                <a:solidFill>
                  <a:schemeClr val="bg1"/>
                </a:solidFill>
              </a:rPr>
              <a:t> </a:t>
            </a:r>
            <a:r>
              <a:rPr lang="en-GB" sz="1200" dirty="0">
                <a:solidFill>
                  <a:schemeClr val="bg1"/>
                </a:solidFill>
              </a:rPr>
              <a:t>have been made to the </a:t>
            </a:r>
            <a:r>
              <a:rPr lang="en-GB" sz="1200" b="1" dirty="0">
                <a:solidFill>
                  <a:schemeClr val="tx2">
                    <a:lumMod val="50000"/>
                    <a:lumOff val="50000"/>
                  </a:schemeClr>
                </a:solidFill>
              </a:rPr>
              <a:t>remote repo </a:t>
            </a:r>
            <a:r>
              <a:rPr lang="en-GB" sz="1200" dirty="0">
                <a:solidFill>
                  <a:schemeClr val="bg1"/>
                </a:solidFill>
              </a:rPr>
              <a:t>by Bob. 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6" name="Rectangle: Rounded Corners 5">
            <a:extLst>
              <a:ext uri="{FF2B5EF4-FFF2-40B4-BE49-F238E27FC236}">
                <a16:creationId xmlns:a16="http://schemas.microsoft.com/office/drawing/2014/main" id="{711FE09B-DBA3-BE31-EBB7-1F0C83A7CE3B}"/>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1A03D530-C6DE-B540-1318-8399547716EE}"/>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058B3BDA-F0A0-6CBD-4103-240A395245C2}"/>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3D8ADEF-DC74-7ED3-5A0E-852E0EF07222}"/>
              </a:ext>
            </a:extLst>
          </p:cNvPr>
          <p:cNvSpPr/>
          <p:nvPr/>
        </p:nvSpPr>
        <p:spPr>
          <a:xfrm>
            <a:off x="639723" y="370757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80F2465D-4A30-5699-0559-2574945F222C}"/>
              </a:ext>
            </a:extLst>
          </p:cNvPr>
          <p:cNvSpPr/>
          <p:nvPr/>
        </p:nvSpPr>
        <p:spPr>
          <a:xfrm>
            <a:off x="5692326" y="174416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39ACBF01-E514-D7BE-3FAA-92C6014EE67B}"/>
              </a:ext>
            </a:extLst>
          </p:cNvPr>
          <p:cNvSpPr/>
          <p:nvPr/>
        </p:nvSpPr>
        <p:spPr>
          <a:xfrm>
            <a:off x="5939190" y="199067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3E757EE4-D2BF-52C4-E5A1-A35DC6335EA2}"/>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4D610A8A-A5F8-08CF-0737-60E606731425}"/>
              </a:ext>
            </a:extLst>
          </p:cNvPr>
          <p:cNvSpPr/>
          <p:nvPr/>
        </p:nvSpPr>
        <p:spPr>
          <a:xfrm>
            <a:off x="10409377" y="529090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12B50A41-1B18-6D3A-CABC-6E1D01F66FA9}"/>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1D13BC1D-C3D7-4314-8299-61D842092E47}"/>
              </a:ext>
            </a:extLst>
          </p:cNvPr>
          <p:cNvSpPr/>
          <p:nvPr/>
        </p:nvSpPr>
        <p:spPr>
          <a:xfrm>
            <a:off x="1473110" y="527937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61FF4426-9E1E-5C83-EA8D-7951BEA44A4C}"/>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F39E6ABE-1694-3315-6A7A-413EA253A102}"/>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6" descr="Sun Clip Art | Free Download Clip Art | Free Clip Art | on Clipart Library">
            <a:extLst>
              <a:ext uri="{FF2B5EF4-FFF2-40B4-BE49-F238E27FC236}">
                <a16:creationId xmlns:a16="http://schemas.microsoft.com/office/drawing/2014/main" id="{62384112-C0DF-392D-4CA3-877D98365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Sun Clip Art | Free Download Clip Art | Free Clip Art | on Clipart Library">
            <a:extLst>
              <a:ext uri="{FF2B5EF4-FFF2-40B4-BE49-F238E27FC236}">
                <a16:creationId xmlns:a16="http://schemas.microsoft.com/office/drawing/2014/main" id="{94B7DFAA-9FC0-3199-BC15-3CE83E2F4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6461" y="3877767"/>
            <a:ext cx="562982" cy="57401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5887678F-5D5E-7F80-9A0D-45E8BFB8ECB0}"/>
              </a:ext>
            </a:extLst>
          </p:cNvPr>
          <p:cNvCxnSpPr>
            <a:cxnSpLocks/>
          </p:cNvCxnSpPr>
          <p:nvPr/>
        </p:nvCxnSpPr>
        <p:spPr>
          <a:xfrm rot="10800000" flipV="1">
            <a:off x="1573211" y="2768494"/>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E6A10EC7-88D2-C63B-6F53-8C9765A7B4F6}"/>
              </a:ext>
            </a:extLst>
          </p:cNvPr>
          <p:cNvSpPr txBox="1"/>
          <p:nvPr/>
        </p:nvSpPr>
        <p:spPr>
          <a:xfrm>
            <a:off x="2164984" y="2291967"/>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cxnSp>
        <p:nvCxnSpPr>
          <p:cNvPr id="27" name="Connector: Elbow 26">
            <a:extLst>
              <a:ext uri="{FF2B5EF4-FFF2-40B4-BE49-F238E27FC236}">
                <a16:creationId xmlns:a16="http://schemas.microsoft.com/office/drawing/2014/main" id="{9F0CB1C7-B02F-5823-2305-E40CF8096BD1}"/>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723DD6FF-B336-6ED5-C833-CD2AF9E3671B}"/>
              </a:ext>
            </a:extLst>
          </p:cNvPr>
          <p:cNvSpPr txBox="1"/>
          <p:nvPr/>
        </p:nvSpPr>
        <p:spPr>
          <a:xfrm>
            <a:off x="8389597" y="1773555"/>
            <a:ext cx="1947713" cy="369332"/>
          </a:xfrm>
          <a:prstGeom prst="rect">
            <a:avLst/>
          </a:prstGeom>
          <a:noFill/>
        </p:spPr>
        <p:txBody>
          <a:bodyPr wrap="none" rtlCol="0">
            <a:spAutoFit/>
          </a:bodyPr>
          <a:lstStyle/>
          <a:p>
            <a:r>
              <a:rPr lang="en-GB" b="1" dirty="0">
                <a:solidFill>
                  <a:schemeClr val="tx2">
                    <a:lumMod val="50000"/>
                    <a:lumOff val="50000"/>
                  </a:schemeClr>
                </a:solidFill>
              </a:rPr>
              <a:t>Pushed commits</a:t>
            </a:r>
            <a:endParaRPr lang="en-GB" dirty="0">
              <a:solidFill>
                <a:schemeClr val="bg1">
                  <a:lumMod val="75000"/>
                </a:schemeClr>
              </a:solidFill>
            </a:endParaRPr>
          </a:p>
        </p:txBody>
      </p:sp>
      <p:sp>
        <p:nvSpPr>
          <p:cNvPr id="29" name="Rectangle: Folded Corner 28">
            <a:extLst>
              <a:ext uri="{FF2B5EF4-FFF2-40B4-BE49-F238E27FC236}">
                <a16:creationId xmlns:a16="http://schemas.microsoft.com/office/drawing/2014/main" id="{EE85F749-6951-74AF-9183-023DFE727851}"/>
              </a:ext>
            </a:extLst>
          </p:cNvPr>
          <p:cNvSpPr/>
          <p:nvPr/>
        </p:nvSpPr>
        <p:spPr>
          <a:xfrm>
            <a:off x="10162513" y="5042558"/>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0" name="Rectangle: Folded Corner 29">
            <a:extLst>
              <a:ext uri="{FF2B5EF4-FFF2-40B4-BE49-F238E27FC236}">
                <a16:creationId xmlns:a16="http://schemas.microsoft.com/office/drawing/2014/main" id="{58A102B0-AD07-011C-0C43-A0951B701E1A}"/>
              </a:ext>
            </a:extLst>
          </p:cNvPr>
          <p:cNvSpPr/>
          <p:nvPr/>
        </p:nvSpPr>
        <p:spPr>
          <a:xfrm>
            <a:off x="10409377" y="5289141"/>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2" name="Rectangle: Folded Corner 31">
            <a:extLst>
              <a:ext uri="{FF2B5EF4-FFF2-40B4-BE49-F238E27FC236}">
                <a16:creationId xmlns:a16="http://schemas.microsoft.com/office/drawing/2014/main" id="{23CFCC6A-5F9B-65CB-C7FB-FDCE2EE1508D}"/>
              </a:ext>
            </a:extLst>
          </p:cNvPr>
          <p:cNvSpPr/>
          <p:nvPr/>
        </p:nvSpPr>
        <p:spPr>
          <a:xfrm>
            <a:off x="5692174" y="1745936"/>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E1482E21-F6EF-641C-B096-E9829123DF50}"/>
              </a:ext>
            </a:extLst>
          </p:cNvPr>
          <p:cNvSpPr/>
          <p:nvPr/>
        </p:nvSpPr>
        <p:spPr>
          <a:xfrm>
            <a:off x="5939038" y="1992519"/>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9" name="TextBox 38">
            <a:extLst>
              <a:ext uri="{FF2B5EF4-FFF2-40B4-BE49-F238E27FC236}">
                <a16:creationId xmlns:a16="http://schemas.microsoft.com/office/drawing/2014/main" id="{C7190603-F572-7EFD-5695-91163345D380}"/>
              </a:ext>
            </a:extLst>
          </p:cNvPr>
          <p:cNvSpPr txBox="1"/>
          <p:nvPr/>
        </p:nvSpPr>
        <p:spPr>
          <a:xfrm>
            <a:off x="9703500" y="3045240"/>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40" name="TextBox 39">
            <a:extLst>
              <a:ext uri="{FF2B5EF4-FFF2-40B4-BE49-F238E27FC236}">
                <a16:creationId xmlns:a16="http://schemas.microsoft.com/office/drawing/2014/main" id="{B36B66EC-BC37-621B-8151-EDF91BC75221}"/>
              </a:ext>
            </a:extLst>
          </p:cNvPr>
          <p:cNvSpPr txBox="1"/>
          <p:nvPr/>
        </p:nvSpPr>
        <p:spPr>
          <a:xfrm>
            <a:off x="3547789" y="3685063"/>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Things might still go wrong, however. Let’s take a contrived example and rewind a little: Bob has just </a:t>
            </a:r>
            <a:r>
              <a:rPr lang="en-GB" sz="1200" b="1" dirty="0">
                <a:solidFill>
                  <a:schemeClr val="tx2">
                    <a:lumMod val="50000"/>
                    <a:lumOff val="50000"/>
                  </a:schemeClr>
                </a:solidFill>
              </a:rPr>
              <a:t>pushed </a:t>
            </a:r>
            <a:r>
              <a:rPr lang="en-GB" sz="1200" dirty="0">
                <a:solidFill>
                  <a:schemeClr val="bg1">
                    <a:lumMod val="95000"/>
                  </a:schemeClr>
                </a:solidFill>
              </a:rPr>
              <a:t>his changes while Alice was working on her File A. </a:t>
            </a:r>
          </a:p>
        </p:txBody>
      </p:sp>
      <p:sp>
        <p:nvSpPr>
          <p:cNvPr id="45" name="TextBox 44">
            <a:extLst>
              <a:ext uri="{FF2B5EF4-FFF2-40B4-BE49-F238E27FC236}">
                <a16:creationId xmlns:a16="http://schemas.microsoft.com/office/drawing/2014/main" id="{CA369AEF-5DD9-4D5B-17A3-CAC4C729B662}"/>
              </a:ext>
            </a:extLst>
          </p:cNvPr>
          <p:cNvSpPr txBox="1"/>
          <p:nvPr/>
        </p:nvSpPr>
        <p:spPr>
          <a:xfrm>
            <a:off x="1174901" y="3064879"/>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15" name="TextBox 14">
            <a:extLst>
              <a:ext uri="{FF2B5EF4-FFF2-40B4-BE49-F238E27FC236}">
                <a16:creationId xmlns:a16="http://schemas.microsoft.com/office/drawing/2014/main" id="{45E31CD0-1245-AF25-90FC-56E7674BCE79}"/>
              </a:ext>
            </a:extLst>
          </p:cNvPr>
          <p:cNvSpPr txBox="1"/>
          <p:nvPr/>
        </p:nvSpPr>
        <p:spPr>
          <a:xfrm>
            <a:off x="3554637" y="3685063"/>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did all the right things : she </a:t>
            </a:r>
            <a:r>
              <a:rPr lang="en-GB" sz="1200" b="1" dirty="0">
                <a:solidFill>
                  <a:schemeClr val="tx2">
                    <a:lumMod val="50000"/>
                    <a:lumOff val="50000"/>
                  </a:schemeClr>
                </a:solidFill>
              </a:rPr>
              <a:t>fetched</a:t>
            </a:r>
            <a:r>
              <a:rPr lang="en-GB" sz="1200" dirty="0">
                <a:solidFill>
                  <a:schemeClr val="bg1">
                    <a:lumMod val="95000"/>
                  </a:schemeClr>
                </a:solidFill>
              </a:rPr>
              <a:t>, reviewed Bob’s changes, </a:t>
            </a:r>
            <a:r>
              <a:rPr lang="en-GB" sz="1200" b="1" dirty="0">
                <a:solidFill>
                  <a:schemeClr val="tx2">
                    <a:lumMod val="50000"/>
                    <a:lumOff val="50000"/>
                  </a:schemeClr>
                </a:solidFill>
              </a:rPr>
              <a:t>merged</a:t>
            </a:r>
            <a:r>
              <a:rPr lang="en-GB" sz="1200" b="1" dirty="0">
                <a:solidFill>
                  <a:schemeClr val="bg1">
                    <a:lumMod val="95000"/>
                  </a:schemeClr>
                </a:solidFill>
              </a:rPr>
              <a:t> </a:t>
            </a:r>
            <a:r>
              <a:rPr lang="en-GB" sz="1200" dirty="0">
                <a:solidFill>
                  <a:schemeClr val="bg1">
                    <a:lumMod val="95000"/>
                  </a:schemeClr>
                </a:solidFill>
              </a:rPr>
              <a:t>them with her own, and now she will try to </a:t>
            </a:r>
            <a:r>
              <a:rPr lang="en-GB" sz="1200" b="1" dirty="0">
                <a:solidFill>
                  <a:schemeClr val="tx2">
                    <a:lumMod val="50000"/>
                    <a:lumOff val="50000"/>
                  </a:schemeClr>
                </a:solidFill>
              </a:rPr>
              <a:t>push</a:t>
            </a:r>
            <a:r>
              <a:rPr lang="en-GB" sz="1200" dirty="0">
                <a:solidFill>
                  <a:schemeClr val="bg1">
                    <a:lumMod val="95000"/>
                  </a:schemeClr>
                </a:solidFill>
              </a:rPr>
              <a:t>, like in the previous example. </a:t>
            </a:r>
          </a:p>
        </p:txBody>
      </p:sp>
      <p:sp>
        <p:nvSpPr>
          <p:cNvPr id="16" name="TextBox 15">
            <a:extLst>
              <a:ext uri="{FF2B5EF4-FFF2-40B4-BE49-F238E27FC236}">
                <a16:creationId xmlns:a16="http://schemas.microsoft.com/office/drawing/2014/main" id="{81FB0E7F-9B30-AB01-7BF4-123FD706AC76}"/>
              </a:ext>
            </a:extLst>
          </p:cNvPr>
          <p:cNvSpPr txBox="1"/>
          <p:nvPr/>
        </p:nvSpPr>
        <p:spPr>
          <a:xfrm>
            <a:off x="3547789" y="4419371"/>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This worked fine before, but in this scenario, her </a:t>
            </a:r>
            <a:r>
              <a:rPr lang="en-GB" sz="1200" b="1" dirty="0">
                <a:solidFill>
                  <a:schemeClr val="tx2">
                    <a:lumMod val="50000"/>
                    <a:lumOff val="50000"/>
                  </a:schemeClr>
                </a:solidFill>
              </a:rPr>
              <a:t>push</a:t>
            </a:r>
            <a:r>
              <a:rPr lang="en-GB" sz="1200" dirty="0">
                <a:solidFill>
                  <a:schemeClr val="bg1">
                    <a:lumMod val="95000"/>
                  </a:schemeClr>
                </a:solidFill>
              </a:rPr>
              <a:t> would still be </a:t>
            </a:r>
            <a:r>
              <a:rPr lang="en-GB" sz="1200" b="1" dirty="0">
                <a:solidFill>
                  <a:schemeClr val="tx2">
                    <a:lumMod val="50000"/>
                    <a:lumOff val="50000"/>
                  </a:schemeClr>
                </a:solidFill>
              </a:rPr>
              <a:t>rejected</a:t>
            </a:r>
            <a:r>
              <a:rPr lang="en-GB" sz="1200" dirty="0">
                <a:solidFill>
                  <a:schemeClr val="bg1">
                    <a:lumMod val="95000"/>
                  </a:schemeClr>
                </a:solidFill>
              </a:rPr>
              <a:t>. This is because while Alice was </a:t>
            </a:r>
            <a:r>
              <a:rPr lang="en-GB" sz="1200" b="1" dirty="0">
                <a:solidFill>
                  <a:schemeClr val="tx2">
                    <a:lumMod val="50000"/>
                    <a:lumOff val="50000"/>
                  </a:schemeClr>
                </a:solidFill>
              </a:rPr>
              <a:t>fetching</a:t>
            </a:r>
            <a:r>
              <a:rPr lang="en-GB" sz="1200" b="1" dirty="0">
                <a:solidFill>
                  <a:schemeClr val="bg1">
                    <a:lumMod val="95000"/>
                  </a:schemeClr>
                </a:solidFill>
              </a:rPr>
              <a:t>, </a:t>
            </a:r>
            <a:r>
              <a:rPr lang="en-GB" sz="1200" dirty="0">
                <a:solidFill>
                  <a:schemeClr val="bg1">
                    <a:lumMod val="95000"/>
                  </a:schemeClr>
                </a:solidFill>
              </a:rPr>
              <a:t>reviewing and </a:t>
            </a:r>
            <a:r>
              <a:rPr lang="en-GB" sz="1200" b="1" dirty="0">
                <a:solidFill>
                  <a:schemeClr val="tx2">
                    <a:lumMod val="50000"/>
                    <a:lumOff val="50000"/>
                  </a:schemeClr>
                </a:solidFill>
              </a:rPr>
              <a:t>merging</a:t>
            </a:r>
            <a:r>
              <a:rPr lang="en-GB" sz="1200" dirty="0">
                <a:solidFill>
                  <a:schemeClr val="bg1">
                    <a:lumMod val="95000"/>
                  </a:schemeClr>
                </a:solidFill>
              </a:rPr>
              <a:t>, Bob snuck in another push while she was occupied.</a:t>
            </a:r>
          </a:p>
        </p:txBody>
      </p:sp>
      <p:sp>
        <p:nvSpPr>
          <p:cNvPr id="34" name="Rectangle: Folded Corner 33">
            <a:extLst>
              <a:ext uri="{FF2B5EF4-FFF2-40B4-BE49-F238E27FC236}">
                <a16:creationId xmlns:a16="http://schemas.microsoft.com/office/drawing/2014/main" id="{4096ADE8-DEBA-F19D-2B02-1738EA2C8AF0}"/>
              </a:ext>
            </a:extLst>
          </p:cNvPr>
          <p:cNvSpPr/>
          <p:nvPr/>
        </p:nvSpPr>
        <p:spPr>
          <a:xfrm>
            <a:off x="1225708" y="5033154"/>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5" name="Rectangle: Folded Corner 34">
            <a:extLst>
              <a:ext uri="{FF2B5EF4-FFF2-40B4-BE49-F238E27FC236}">
                <a16:creationId xmlns:a16="http://schemas.microsoft.com/office/drawing/2014/main" id="{B9896B9E-152D-D240-6B2D-FD2BBD5E1BC8}"/>
              </a:ext>
            </a:extLst>
          </p:cNvPr>
          <p:cNvSpPr/>
          <p:nvPr/>
        </p:nvSpPr>
        <p:spPr>
          <a:xfrm>
            <a:off x="1472572" y="5279737"/>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6" name="Rectangle: Folded Corner 35">
            <a:extLst>
              <a:ext uri="{FF2B5EF4-FFF2-40B4-BE49-F238E27FC236}">
                <a16:creationId xmlns:a16="http://schemas.microsoft.com/office/drawing/2014/main" id="{2E00A2C1-547F-E0B7-191B-EA259B6A6C3B}"/>
              </a:ext>
            </a:extLst>
          </p:cNvPr>
          <p:cNvSpPr/>
          <p:nvPr/>
        </p:nvSpPr>
        <p:spPr>
          <a:xfrm>
            <a:off x="10409377" y="5287717"/>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sp>
        <p:nvSpPr>
          <p:cNvPr id="37" name="Rectangle: Folded Corner 36">
            <a:extLst>
              <a:ext uri="{FF2B5EF4-FFF2-40B4-BE49-F238E27FC236}">
                <a16:creationId xmlns:a16="http://schemas.microsoft.com/office/drawing/2014/main" id="{E2F6B1CD-B77B-7EC0-C6B1-EC8DC05475AB}"/>
              </a:ext>
            </a:extLst>
          </p:cNvPr>
          <p:cNvSpPr/>
          <p:nvPr/>
        </p:nvSpPr>
        <p:spPr>
          <a:xfrm>
            <a:off x="5938886" y="1992525"/>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sp>
        <p:nvSpPr>
          <p:cNvPr id="50" name="TextBox 49">
            <a:extLst>
              <a:ext uri="{FF2B5EF4-FFF2-40B4-BE49-F238E27FC236}">
                <a16:creationId xmlns:a16="http://schemas.microsoft.com/office/drawing/2014/main" id="{A2EFC1A2-18CC-010A-444C-6D46771E97AE}"/>
              </a:ext>
            </a:extLst>
          </p:cNvPr>
          <p:cNvSpPr txBox="1"/>
          <p:nvPr/>
        </p:nvSpPr>
        <p:spPr>
          <a:xfrm>
            <a:off x="3553061" y="5169160"/>
            <a:ext cx="5024496" cy="461665"/>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is now </a:t>
            </a:r>
            <a:r>
              <a:rPr lang="en-GB" sz="1200" b="1" dirty="0">
                <a:solidFill>
                  <a:schemeClr val="tx2">
                    <a:lumMod val="50000"/>
                    <a:lumOff val="50000"/>
                  </a:schemeClr>
                </a:solidFill>
              </a:rPr>
              <a:t>behind</a:t>
            </a:r>
            <a:r>
              <a:rPr lang="en-GB" sz="1200" dirty="0">
                <a:solidFill>
                  <a:schemeClr val="bg1">
                    <a:lumMod val="95000"/>
                  </a:schemeClr>
                </a:solidFill>
              </a:rPr>
              <a:t> again. She must </a:t>
            </a:r>
            <a:r>
              <a:rPr lang="en-GB" sz="1200" b="1" dirty="0">
                <a:solidFill>
                  <a:schemeClr val="tx2">
                    <a:lumMod val="50000"/>
                    <a:lumOff val="50000"/>
                  </a:schemeClr>
                </a:solidFill>
              </a:rPr>
              <a:t>fetch again</a:t>
            </a:r>
            <a:r>
              <a:rPr lang="en-GB" sz="1200" dirty="0">
                <a:solidFill>
                  <a:schemeClr val="tx2">
                    <a:lumMod val="50000"/>
                    <a:lumOff val="50000"/>
                  </a:schemeClr>
                </a:solidFill>
              </a:rPr>
              <a:t> </a:t>
            </a:r>
            <a:r>
              <a:rPr lang="en-GB" sz="1200" dirty="0">
                <a:solidFill>
                  <a:schemeClr val="bg1">
                    <a:lumMod val="95000"/>
                  </a:schemeClr>
                </a:solidFill>
              </a:rPr>
              <a:t>and </a:t>
            </a:r>
            <a:r>
              <a:rPr lang="en-GB" sz="1200" b="1" dirty="0">
                <a:solidFill>
                  <a:schemeClr val="tx2">
                    <a:lumMod val="50000"/>
                    <a:lumOff val="50000"/>
                  </a:schemeClr>
                </a:solidFill>
              </a:rPr>
              <a:t>merge again</a:t>
            </a:r>
            <a:r>
              <a:rPr lang="en-GB" sz="1200" dirty="0">
                <a:solidFill>
                  <a:schemeClr val="bg1">
                    <a:lumMod val="95000"/>
                  </a:schemeClr>
                </a:solidFill>
              </a:rPr>
              <a:t> and ideally ask Bob to hold off for a minute.</a:t>
            </a:r>
          </a:p>
        </p:txBody>
      </p:sp>
      <p:sp>
        <p:nvSpPr>
          <p:cNvPr id="51" name="Rectangle: Folded Corner 50">
            <a:extLst>
              <a:ext uri="{FF2B5EF4-FFF2-40B4-BE49-F238E27FC236}">
                <a16:creationId xmlns:a16="http://schemas.microsoft.com/office/drawing/2014/main" id="{35B253E2-D3E7-41C0-ADB6-0F24903AB025}"/>
              </a:ext>
            </a:extLst>
          </p:cNvPr>
          <p:cNvSpPr/>
          <p:nvPr/>
        </p:nvSpPr>
        <p:spPr>
          <a:xfrm>
            <a:off x="1472034" y="5279375"/>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cxnSp>
        <p:nvCxnSpPr>
          <p:cNvPr id="54" name="Connector: Elbow 53">
            <a:extLst>
              <a:ext uri="{FF2B5EF4-FFF2-40B4-BE49-F238E27FC236}">
                <a16:creationId xmlns:a16="http://schemas.microsoft.com/office/drawing/2014/main" id="{C51826B3-4F4C-B1CE-8A1E-B78651ED381C}"/>
              </a:ext>
            </a:extLst>
          </p:cNvPr>
          <p:cNvCxnSpPr>
            <a:cxnSpLocks/>
          </p:cNvCxnSpPr>
          <p:nvPr/>
        </p:nvCxnSpPr>
        <p:spPr>
          <a:xfrm rot="10800000" flipV="1">
            <a:off x="1584844" y="2768494"/>
            <a:ext cx="2910501" cy="489089"/>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7904A9B2-3C4C-D0EE-1033-D58440CA9305}"/>
              </a:ext>
            </a:extLst>
          </p:cNvPr>
          <p:cNvSpPr txBox="1"/>
          <p:nvPr/>
        </p:nvSpPr>
        <p:spPr>
          <a:xfrm>
            <a:off x="2057917" y="2291605"/>
            <a:ext cx="1566519" cy="369332"/>
          </a:xfrm>
          <a:prstGeom prst="rect">
            <a:avLst/>
          </a:prstGeom>
          <a:noFill/>
        </p:spPr>
        <p:txBody>
          <a:bodyPr wrap="none" rtlCol="0">
            <a:spAutoFit/>
          </a:bodyPr>
          <a:lstStyle/>
          <a:p>
            <a:r>
              <a:rPr lang="en-GB" b="1" dirty="0">
                <a:solidFill>
                  <a:schemeClr val="tx2">
                    <a:lumMod val="50000"/>
                    <a:lumOff val="50000"/>
                  </a:schemeClr>
                </a:solidFill>
              </a:rPr>
              <a:t>Push commit</a:t>
            </a:r>
            <a:endParaRPr lang="en-GB" dirty="0">
              <a:solidFill>
                <a:schemeClr val="bg1">
                  <a:lumMod val="75000"/>
                </a:schemeClr>
              </a:solidFill>
            </a:endParaRPr>
          </a:p>
        </p:txBody>
      </p:sp>
      <p:cxnSp>
        <p:nvCxnSpPr>
          <p:cNvPr id="57" name="Connector: Elbow 56">
            <a:extLst>
              <a:ext uri="{FF2B5EF4-FFF2-40B4-BE49-F238E27FC236}">
                <a16:creationId xmlns:a16="http://schemas.microsoft.com/office/drawing/2014/main" id="{9A47B865-8EC3-C1A0-9BB7-B921E4600768}"/>
              </a:ext>
            </a:extLst>
          </p:cNvPr>
          <p:cNvCxnSpPr>
            <a:cxnSpLocks/>
          </p:cNvCxnSpPr>
          <p:nvPr/>
        </p:nvCxnSpPr>
        <p:spPr>
          <a:xfrm rot="16200000" flipV="1">
            <a:off x="8895506" y="1615507"/>
            <a:ext cx="481365" cy="2855801"/>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FB2C44A5-C9BD-144A-8998-C494A9DE6E81}"/>
              </a:ext>
            </a:extLst>
          </p:cNvPr>
          <p:cNvSpPr txBox="1"/>
          <p:nvPr/>
        </p:nvSpPr>
        <p:spPr>
          <a:xfrm>
            <a:off x="8535145" y="2414123"/>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endParaRPr lang="en-GB" dirty="0">
              <a:solidFill>
                <a:schemeClr val="bg1">
                  <a:lumMod val="75000"/>
                </a:schemeClr>
              </a:solidFill>
            </a:endParaRPr>
          </a:p>
        </p:txBody>
      </p:sp>
      <p:sp>
        <p:nvSpPr>
          <p:cNvPr id="62" name="TextBox 61">
            <a:extLst>
              <a:ext uri="{FF2B5EF4-FFF2-40B4-BE49-F238E27FC236}">
                <a16:creationId xmlns:a16="http://schemas.microsoft.com/office/drawing/2014/main" id="{7C508EA1-1FCE-48BC-63F6-E7A6EA816C85}"/>
              </a:ext>
            </a:extLst>
          </p:cNvPr>
          <p:cNvSpPr txBox="1"/>
          <p:nvPr/>
        </p:nvSpPr>
        <p:spPr>
          <a:xfrm>
            <a:off x="10186622" y="3047349"/>
            <a:ext cx="828112" cy="369332"/>
          </a:xfrm>
          <a:prstGeom prst="rect">
            <a:avLst/>
          </a:prstGeom>
          <a:noFill/>
        </p:spPr>
        <p:txBody>
          <a:bodyPr wrap="none" rtlCol="0">
            <a:spAutoFit/>
          </a:bodyPr>
          <a:lstStyle/>
          <a:p>
            <a:r>
              <a:rPr lang="en-GB" b="1" dirty="0">
                <a:solidFill>
                  <a:schemeClr val="tx2">
                    <a:lumMod val="50000"/>
                    <a:lumOff val="50000"/>
                  </a:schemeClr>
                </a:solidFill>
              </a:rPr>
              <a:t>Merge</a:t>
            </a:r>
            <a:endParaRPr lang="en-GB" dirty="0">
              <a:solidFill>
                <a:schemeClr val="bg1">
                  <a:lumMod val="75000"/>
                </a:schemeClr>
              </a:solidFill>
            </a:endParaRPr>
          </a:p>
        </p:txBody>
      </p:sp>
      <p:sp>
        <p:nvSpPr>
          <p:cNvPr id="64" name="TextBox 63">
            <a:extLst>
              <a:ext uri="{FF2B5EF4-FFF2-40B4-BE49-F238E27FC236}">
                <a16:creationId xmlns:a16="http://schemas.microsoft.com/office/drawing/2014/main" id="{74F5C299-AD45-AB8F-C3AE-F83BB20D5BC8}"/>
              </a:ext>
            </a:extLst>
          </p:cNvPr>
          <p:cNvSpPr txBox="1"/>
          <p:nvPr/>
        </p:nvSpPr>
        <p:spPr>
          <a:xfrm>
            <a:off x="3547789" y="5734283"/>
            <a:ext cx="5024496" cy="461665"/>
          </a:xfrm>
          <a:prstGeom prst="rect">
            <a:avLst/>
          </a:prstGeom>
          <a:noFill/>
          <a:ln>
            <a:solidFill>
              <a:schemeClr val="bg1"/>
            </a:solidFill>
          </a:ln>
        </p:spPr>
        <p:txBody>
          <a:bodyPr wrap="square" rtlCol="0">
            <a:spAutoFit/>
          </a:bodyPr>
          <a:lstStyle/>
          <a:p>
            <a:r>
              <a:rPr lang="en-GB" sz="1200" dirty="0">
                <a:solidFill>
                  <a:schemeClr val="bg1">
                    <a:lumMod val="95000"/>
                  </a:schemeClr>
                </a:solidFill>
              </a:rPr>
              <a:t>Now Bob </a:t>
            </a:r>
            <a:r>
              <a:rPr lang="en-GB" sz="1200" b="1" dirty="0">
                <a:solidFill>
                  <a:schemeClr val="tx2">
                    <a:lumMod val="50000"/>
                    <a:lumOff val="50000"/>
                  </a:schemeClr>
                </a:solidFill>
              </a:rPr>
              <a:t>fetches</a:t>
            </a:r>
            <a:r>
              <a:rPr lang="en-GB" sz="1200" dirty="0">
                <a:solidFill>
                  <a:schemeClr val="bg1">
                    <a:lumMod val="95000"/>
                  </a:schemeClr>
                </a:solidFill>
              </a:rPr>
              <a:t> and </a:t>
            </a:r>
            <a:r>
              <a:rPr lang="en-GB" sz="1200" b="1" dirty="0">
                <a:solidFill>
                  <a:schemeClr val="tx2">
                    <a:lumMod val="50000"/>
                    <a:lumOff val="50000"/>
                  </a:schemeClr>
                </a:solidFill>
              </a:rPr>
              <a:t>merges </a:t>
            </a:r>
            <a:r>
              <a:rPr lang="en-GB" sz="1200" dirty="0">
                <a:solidFill>
                  <a:schemeClr val="bg1">
                    <a:lumMod val="95000"/>
                  </a:schemeClr>
                </a:solidFill>
              </a:rPr>
              <a:t>Alice’s changes. Alice and the </a:t>
            </a:r>
            <a:r>
              <a:rPr lang="en-GB" sz="1200" b="1" dirty="0">
                <a:solidFill>
                  <a:schemeClr val="tx2">
                    <a:lumMod val="50000"/>
                    <a:lumOff val="50000"/>
                  </a:schemeClr>
                </a:solidFill>
              </a:rPr>
              <a:t>remote repo </a:t>
            </a:r>
            <a:r>
              <a:rPr lang="en-GB" sz="1200" dirty="0">
                <a:solidFill>
                  <a:schemeClr val="bg1">
                    <a:lumMod val="95000"/>
                  </a:schemeClr>
                </a:solidFill>
              </a:rPr>
              <a:t>now are aligned and have the same files and </a:t>
            </a:r>
            <a:r>
              <a:rPr lang="en-GB" sz="1200" b="1" dirty="0">
                <a:solidFill>
                  <a:schemeClr val="tx2">
                    <a:lumMod val="50000"/>
                    <a:lumOff val="50000"/>
                  </a:schemeClr>
                </a:solidFill>
              </a:rPr>
              <a:t>commit history</a:t>
            </a:r>
            <a:r>
              <a:rPr lang="en-GB" sz="1200" dirty="0">
                <a:solidFill>
                  <a:schemeClr val="bg1">
                    <a:lumMod val="95000"/>
                  </a:schemeClr>
                </a:solidFill>
              </a:rPr>
              <a:t>.</a:t>
            </a:r>
          </a:p>
        </p:txBody>
      </p:sp>
      <p:sp>
        <p:nvSpPr>
          <p:cNvPr id="65" name="TextBox 64">
            <a:extLst>
              <a:ext uri="{FF2B5EF4-FFF2-40B4-BE49-F238E27FC236}">
                <a16:creationId xmlns:a16="http://schemas.microsoft.com/office/drawing/2014/main" id="{C650D121-A4DB-54B6-604E-15E82713B50C}"/>
              </a:ext>
            </a:extLst>
          </p:cNvPr>
          <p:cNvSpPr txBox="1"/>
          <p:nvPr/>
        </p:nvSpPr>
        <p:spPr>
          <a:xfrm>
            <a:off x="3554637" y="3679008"/>
            <a:ext cx="5024496" cy="646331"/>
          </a:xfrm>
          <a:prstGeom prst="rect">
            <a:avLst/>
          </a:prstGeom>
          <a:noFill/>
          <a:ln>
            <a:solidFill>
              <a:schemeClr val="bg1"/>
            </a:solidFill>
          </a:ln>
        </p:spPr>
        <p:txBody>
          <a:bodyPr wrap="square" rtlCol="0">
            <a:spAutoFit/>
          </a:bodyPr>
          <a:lstStyle/>
          <a:p>
            <a:r>
              <a:rPr lang="en-GB" sz="1200" dirty="0">
                <a:solidFill>
                  <a:schemeClr val="bg1"/>
                </a:solidFill>
              </a:rPr>
              <a:t>I mentioned option 4 earlier: blindly </a:t>
            </a:r>
            <a:r>
              <a:rPr lang="en-GB" sz="1200" b="1" dirty="0">
                <a:solidFill>
                  <a:schemeClr val="tx2">
                    <a:lumMod val="50000"/>
                    <a:lumOff val="50000"/>
                  </a:schemeClr>
                </a:solidFill>
              </a:rPr>
              <a:t>pull</a:t>
            </a:r>
            <a:r>
              <a:rPr lang="en-GB" sz="1200" dirty="0">
                <a:solidFill>
                  <a:schemeClr val="bg1"/>
                </a:solidFill>
              </a:rPr>
              <a:t>.</a:t>
            </a:r>
            <a:r>
              <a:rPr lang="en-GB" sz="1200" dirty="0"/>
              <a:t> </a:t>
            </a:r>
            <a:r>
              <a:rPr lang="en-GB" sz="1200" b="1" dirty="0">
                <a:solidFill>
                  <a:schemeClr val="tx2">
                    <a:lumMod val="50000"/>
                    <a:lumOff val="50000"/>
                  </a:schemeClr>
                </a:solidFill>
              </a:rPr>
              <a:t>Pull</a:t>
            </a:r>
            <a:r>
              <a:rPr lang="en-GB" sz="1200" dirty="0"/>
              <a:t> </a:t>
            </a:r>
            <a:r>
              <a:rPr lang="en-GB" sz="1200" dirty="0">
                <a:solidFill>
                  <a:schemeClr val="bg1"/>
                </a:solidFill>
              </a:rPr>
              <a:t>will </a:t>
            </a:r>
            <a:r>
              <a:rPr lang="en-GB" sz="1200" b="1" dirty="0">
                <a:solidFill>
                  <a:schemeClr val="tx2">
                    <a:lumMod val="50000"/>
                    <a:lumOff val="50000"/>
                  </a:schemeClr>
                </a:solidFill>
              </a:rPr>
              <a:t>fetch</a:t>
            </a:r>
            <a:r>
              <a:rPr lang="en-GB" sz="1200" dirty="0">
                <a:solidFill>
                  <a:schemeClr val="tx2">
                    <a:lumMod val="50000"/>
                    <a:lumOff val="50000"/>
                  </a:schemeClr>
                </a:solidFill>
              </a:rPr>
              <a:t> </a:t>
            </a:r>
            <a:r>
              <a:rPr lang="en-GB" sz="1200" dirty="0">
                <a:solidFill>
                  <a:schemeClr val="bg1"/>
                </a:solidFill>
              </a:rPr>
              <a:t>the changes and </a:t>
            </a:r>
            <a:r>
              <a:rPr lang="en-GB" sz="1200" b="1" dirty="0">
                <a:solidFill>
                  <a:schemeClr val="tx2">
                    <a:lumMod val="50000"/>
                    <a:lumOff val="50000"/>
                  </a:schemeClr>
                </a:solidFill>
              </a:rPr>
              <a:t>merge </a:t>
            </a:r>
            <a:r>
              <a:rPr lang="en-GB" sz="1200" dirty="0">
                <a:solidFill>
                  <a:schemeClr val="bg1"/>
                </a:solidFill>
              </a:rPr>
              <a:t>them, in one step, without a chance for review. This is helpful if you are confident there aren’t complicated </a:t>
            </a:r>
            <a:r>
              <a:rPr lang="en-GB" sz="1200" b="1" dirty="0">
                <a:solidFill>
                  <a:schemeClr val="tx2">
                    <a:lumMod val="50000"/>
                    <a:lumOff val="50000"/>
                  </a:schemeClr>
                </a:solidFill>
              </a:rPr>
              <a:t>merge conflicts</a:t>
            </a:r>
            <a:r>
              <a:rPr lang="en-GB" sz="1200" dirty="0">
                <a:solidFill>
                  <a:schemeClr val="bg1"/>
                </a:solidFill>
              </a:rPr>
              <a:t>. </a:t>
            </a:r>
          </a:p>
        </p:txBody>
      </p:sp>
    </p:spTree>
    <p:extLst>
      <p:ext uri="{BB962C8B-B14F-4D97-AF65-F5344CB8AC3E}">
        <p14:creationId xmlns:p14="http://schemas.microsoft.com/office/powerpoint/2010/main" val="376873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ntr"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27"/>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23"/>
                                        </p:tgtEl>
                                        <p:attrNameLst>
                                          <p:attrName>style.visibility</p:attrName>
                                        </p:attrNameLst>
                                      </p:cBhvr>
                                      <p:to>
                                        <p:strVal val="hidden"/>
                                      </p:to>
                                    </p:set>
                                  </p:childTnLst>
                                </p:cTn>
                              </p:par>
                              <p:par>
                                <p:cTn id="69" presetID="1" presetClass="exit" presetSubtype="0" fill="hold" grpId="3" nodeType="with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5"/>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55"/>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5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57"/>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61"/>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5"/>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6"/>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50"/>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64"/>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56" grpId="0" animBg="1"/>
      <p:bldP spid="26" grpId="0"/>
      <p:bldP spid="26" grpId="1"/>
      <p:bldP spid="26" grpId="2"/>
      <p:bldP spid="26" grpId="3"/>
      <p:bldP spid="28" grpId="0"/>
      <p:bldP spid="28" grpId="1"/>
      <p:bldP spid="28" grpId="2"/>
      <p:bldP spid="39" grpId="0"/>
      <p:bldP spid="39" grpId="1"/>
      <p:bldP spid="40" grpId="0" animBg="1"/>
      <p:bldP spid="45" grpId="0"/>
      <p:bldP spid="45" grpId="1"/>
      <p:bldP spid="15" grpId="0" animBg="1"/>
      <p:bldP spid="15" grpId="1" animBg="1"/>
      <p:bldP spid="16" grpId="0" animBg="1"/>
      <p:bldP spid="16" grpId="1" animBg="1"/>
      <p:bldP spid="34" grpId="0" animBg="1"/>
      <p:bldP spid="35" grpId="0" animBg="1"/>
      <p:bldP spid="36" grpId="0" animBg="1"/>
      <p:bldP spid="37" grpId="0" animBg="1"/>
      <p:bldP spid="50" grpId="0" animBg="1"/>
      <p:bldP spid="50" grpId="1" animBg="1"/>
      <p:bldP spid="51" grpId="0" animBg="1"/>
      <p:bldP spid="55" grpId="0"/>
      <p:bldP spid="55" grpId="1"/>
      <p:bldP spid="61" grpId="0"/>
      <p:bldP spid="61" grpId="1"/>
      <p:bldP spid="62" grpId="0"/>
      <p:bldP spid="64" grpId="0" animBg="1"/>
      <p:bldP spid="64" grpId="1" animBg="1"/>
      <p:bldP spid="6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1CE72-0250-30E6-7444-7CC35DE2B98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DA6699-A986-B3E9-A7A9-893D4AADADDA}"/>
              </a:ext>
            </a:extLst>
          </p:cNvPr>
          <p:cNvSpPr txBox="1"/>
          <p:nvPr/>
        </p:nvSpPr>
        <p:spPr>
          <a:xfrm>
            <a:off x="218090" y="167765"/>
            <a:ext cx="3679655" cy="646331"/>
          </a:xfrm>
          <a:prstGeom prst="rect">
            <a:avLst/>
          </a:prstGeom>
          <a:noFill/>
          <a:ln>
            <a:solidFill>
              <a:schemeClr val="bg1"/>
            </a:solidFill>
          </a:ln>
        </p:spPr>
        <p:txBody>
          <a:bodyPr wrap="square" rtlCol="0">
            <a:spAutoFit/>
          </a:bodyPr>
          <a:lstStyle/>
          <a:p>
            <a:r>
              <a:rPr lang="en-GB" sz="1200" dirty="0">
                <a:solidFill>
                  <a:schemeClr val="bg1"/>
                </a:solidFill>
              </a:rPr>
              <a:t>Let’s look at the same example but from a different angle. This time instead of focusing on file changes we will watch the </a:t>
            </a:r>
            <a:r>
              <a:rPr lang="en-GB" sz="1200" b="1" dirty="0">
                <a:solidFill>
                  <a:schemeClr val="tx2">
                    <a:lumMod val="50000"/>
                    <a:lumOff val="50000"/>
                  </a:schemeClr>
                </a:solidFill>
              </a:rPr>
              <a:t>commit history </a:t>
            </a:r>
            <a:r>
              <a:rPr lang="en-GB" sz="1200" dirty="0">
                <a:solidFill>
                  <a:schemeClr val="bg1"/>
                </a:solidFill>
              </a:rPr>
              <a:t>at each step.</a:t>
            </a:r>
            <a:endParaRPr lang="en-GB" sz="1200" b="1" dirty="0">
              <a:solidFill>
                <a:schemeClr val="tx2">
                  <a:lumMod val="50000"/>
                  <a:lumOff val="50000"/>
                </a:schemeClr>
              </a:solidFill>
            </a:endParaRPr>
          </a:p>
        </p:txBody>
      </p:sp>
      <p:sp>
        <p:nvSpPr>
          <p:cNvPr id="10" name="TextBox 9">
            <a:extLst>
              <a:ext uri="{FF2B5EF4-FFF2-40B4-BE49-F238E27FC236}">
                <a16:creationId xmlns:a16="http://schemas.microsoft.com/office/drawing/2014/main" id="{D5549E17-8F1C-B5D2-7AA8-08E2B6AFD5E0}"/>
              </a:ext>
            </a:extLst>
          </p:cNvPr>
          <p:cNvSpPr txBox="1"/>
          <p:nvPr/>
        </p:nvSpPr>
        <p:spPr>
          <a:xfrm>
            <a:off x="218090" y="935801"/>
            <a:ext cx="3679655" cy="461665"/>
          </a:xfrm>
          <a:prstGeom prst="rect">
            <a:avLst/>
          </a:prstGeom>
          <a:noFill/>
          <a:ln>
            <a:solidFill>
              <a:schemeClr val="bg1"/>
            </a:solidFill>
          </a:ln>
        </p:spPr>
        <p:txBody>
          <a:bodyPr wrap="square" rtlCol="0">
            <a:spAutoFit/>
          </a:bodyPr>
          <a:lstStyle/>
          <a:p>
            <a:r>
              <a:rPr lang="en-GB" sz="1200" dirty="0">
                <a:solidFill>
                  <a:schemeClr val="bg1"/>
                </a:solidFill>
              </a:rPr>
              <a:t>When Alice and Bob join the </a:t>
            </a:r>
            <a:r>
              <a:rPr lang="en-GB" sz="1200" b="1" dirty="0">
                <a:solidFill>
                  <a:schemeClr val="tx2">
                    <a:lumMod val="50000"/>
                    <a:lumOff val="50000"/>
                  </a:schemeClr>
                </a:solidFill>
              </a:rPr>
              <a:t>repo</a:t>
            </a:r>
            <a:r>
              <a:rPr lang="en-GB" sz="1200" dirty="0">
                <a:solidFill>
                  <a:schemeClr val="bg1"/>
                </a:solidFill>
              </a:rPr>
              <a:t>, there are already 3 </a:t>
            </a:r>
            <a:r>
              <a:rPr lang="en-GB" sz="1200" b="1" dirty="0">
                <a:solidFill>
                  <a:schemeClr val="tx2">
                    <a:lumMod val="50000"/>
                    <a:lumOff val="50000"/>
                  </a:schemeClr>
                </a:solidFill>
              </a:rPr>
              <a:t>historic commits</a:t>
            </a:r>
            <a:r>
              <a:rPr lang="en-GB" sz="1200" dirty="0">
                <a:solidFill>
                  <a:schemeClr val="bg1"/>
                </a:solidFill>
              </a:rPr>
              <a:t>. </a:t>
            </a:r>
            <a:endParaRPr lang="en-GB" sz="1200" b="1" dirty="0">
              <a:solidFill>
                <a:schemeClr val="tx2">
                  <a:lumMod val="50000"/>
                  <a:lumOff val="50000"/>
                </a:schemeClr>
              </a:solidFill>
            </a:endParaRPr>
          </a:p>
        </p:txBody>
      </p:sp>
      <p:sp>
        <p:nvSpPr>
          <p:cNvPr id="25" name="Rectangle: Rounded Corners 24">
            <a:extLst>
              <a:ext uri="{FF2B5EF4-FFF2-40B4-BE49-F238E27FC236}">
                <a16:creationId xmlns:a16="http://schemas.microsoft.com/office/drawing/2014/main" id="{932812F3-D3D6-E552-7DAD-7FF17C3A031F}"/>
              </a:ext>
            </a:extLst>
          </p:cNvPr>
          <p:cNvSpPr/>
          <p:nvPr/>
        </p:nvSpPr>
        <p:spPr>
          <a:xfrm>
            <a:off x="9382706" y="167765"/>
            <a:ext cx="1976375" cy="91440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1" name="Rectangle: Rounded Corners 30">
            <a:extLst>
              <a:ext uri="{FF2B5EF4-FFF2-40B4-BE49-F238E27FC236}">
                <a16:creationId xmlns:a16="http://schemas.microsoft.com/office/drawing/2014/main" id="{00AFFA40-6F88-C8AD-57B2-98D8A7F4F0E5}"/>
              </a:ext>
            </a:extLst>
          </p:cNvPr>
          <p:cNvSpPr/>
          <p:nvPr/>
        </p:nvSpPr>
        <p:spPr>
          <a:xfrm>
            <a:off x="4762122" y="167765"/>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41" name="Rectangle: Rounded Corners 40">
            <a:extLst>
              <a:ext uri="{FF2B5EF4-FFF2-40B4-BE49-F238E27FC236}">
                <a16:creationId xmlns:a16="http://schemas.microsoft.com/office/drawing/2014/main" id="{97C1097F-C0B5-702D-5342-DFF14DD2E6CD}"/>
              </a:ext>
            </a:extLst>
          </p:cNvPr>
          <p:cNvSpPr/>
          <p:nvPr/>
        </p:nvSpPr>
        <p:spPr>
          <a:xfrm>
            <a:off x="7072414" y="167765"/>
            <a:ext cx="1976375" cy="91440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42" name="Rectangle: Rounded Corners 41">
            <a:extLst>
              <a:ext uri="{FF2B5EF4-FFF2-40B4-BE49-F238E27FC236}">
                <a16:creationId xmlns:a16="http://schemas.microsoft.com/office/drawing/2014/main" id="{7BD51327-C540-24AB-7143-B9DFC9E9EF8D}"/>
              </a:ext>
            </a:extLst>
          </p:cNvPr>
          <p:cNvSpPr/>
          <p:nvPr/>
        </p:nvSpPr>
        <p:spPr>
          <a:xfrm>
            <a:off x="7811631" y="139746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3" name="Rectangle: Rounded Corners 42">
            <a:extLst>
              <a:ext uri="{FF2B5EF4-FFF2-40B4-BE49-F238E27FC236}">
                <a16:creationId xmlns:a16="http://schemas.microsoft.com/office/drawing/2014/main" id="{116924E6-8853-3F50-73A2-E32472153D9B}"/>
              </a:ext>
            </a:extLst>
          </p:cNvPr>
          <p:cNvSpPr/>
          <p:nvPr/>
        </p:nvSpPr>
        <p:spPr>
          <a:xfrm>
            <a:off x="7811631" y="207496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4" name="Rectangle: Rounded Corners 43">
            <a:extLst>
              <a:ext uri="{FF2B5EF4-FFF2-40B4-BE49-F238E27FC236}">
                <a16:creationId xmlns:a16="http://schemas.microsoft.com/office/drawing/2014/main" id="{BE77F976-D586-6657-3BC3-51DD1020AC96}"/>
              </a:ext>
            </a:extLst>
          </p:cNvPr>
          <p:cNvSpPr/>
          <p:nvPr/>
        </p:nvSpPr>
        <p:spPr>
          <a:xfrm>
            <a:off x="7811631" y="275246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Straight Connector 46">
            <a:extLst>
              <a:ext uri="{FF2B5EF4-FFF2-40B4-BE49-F238E27FC236}">
                <a16:creationId xmlns:a16="http://schemas.microsoft.com/office/drawing/2014/main" id="{27FA10CD-C3BB-B7B9-6703-AEF263A639D6}"/>
              </a:ext>
            </a:extLst>
          </p:cNvPr>
          <p:cNvCxnSpPr>
            <a:cxnSpLocks/>
            <a:stCxn id="42" idx="2"/>
            <a:endCxn id="43" idx="0"/>
          </p:cNvCxnSpPr>
          <p:nvPr/>
        </p:nvCxnSpPr>
        <p:spPr>
          <a:xfrm>
            <a:off x="8060601" y="189540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0F1F23A-A86E-A8F7-468A-F39C946FA255}"/>
              </a:ext>
            </a:extLst>
          </p:cNvPr>
          <p:cNvCxnSpPr>
            <a:cxnSpLocks/>
          </p:cNvCxnSpPr>
          <p:nvPr/>
        </p:nvCxnSpPr>
        <p:spPr>
          <a:xfrm>
            <a:off x="8060601" y="257290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926E7E72-DB6C-1719-3402-B1A8D6226203}"/>
              </a:ext>
            </a:extLst>
          </p:cNvPr>
          <p:cNvSpPr txBox="1"/>
          <p:nvPr/>
        </p:nvSpPr>
        <p:spPr>
          <a:xfrm>
            <a:off x="218090" y="1523521"/>
            <a:ext cx="3679655" cy="276999"/>
          </a:xfrm>
          <a:prstGeom prst="rect">
            <a:avLst/>
          </a:prstGeom>
          <a:noFill/>
          <a:ln>
            <a:solidFill>
              <a:schemeClr val="bg1"/>
            </a:solidFill>
          </a:ln>
        </p:spPr>
        <p:txBody>
          <a:bodyPr wrap="square" rtlCol="0">
            <a:spAutoFit/>
          </a:bodyPr>
          <a:lstStyle/>
          <a:p>
            <a:r>
              <a:rPr lang="en-GB" sz="1200" dirty="0">
                <a:solidFill>
                  <a:schemeClr val="bg1"/>
                </a:solidFill>
              </a:rPr>
              <a:t>They </a:t>
            </a:r>
            <a:r>
              <a:rPr lang="en-GB" sz="1200" b="1" dirty="0">
                <a:solidFill>
                  <a:schemeClr val="tx2">
                    <a:lumMod val="50000"/>
                    <a:lumOff val="50000"/>
                  </a:schemeClr>
                </a:solidFill>
              </a:rPr>
              <a:t>clone</a:t>
            </a:r>
            <a:r>
              <a:rPr lang="en-GB" sz="1200" dirty="0">
                <a:solidFill>
                  <a:schemeClr val="bg1"/>
                </a:solidFill>
              </a:rPr>
              <a:t> the </a:t>
            </a:r>
            <a:r>
              <a:rPr lang="en-GB" sz="1200" b="1" dirty="0">
                <a:solidFill>
                  <a:schemeClr val="tx2">
                    <a:lumMod val="50000"/>
                    <a:lumOff val="50000"/>
                  </a:schemeClr>
                </a:solidFill>
              </a:rPr>
              <a:t>repo</a:t>
            </a:r>
            <a:r>
              <a:rPr lang="en-GB" sz="1200" b="1" dirty="0">
                <a:solidFill>
                  <a:schemeClr val="bg1"/>
                </a:solidFill>
              </a:rPr>
              <a:t>.</a:t>
            </a:r>
            <a:endParaRPr lang="en-GB" sz="1200" b="1" dirty="0">
              <a:solidFill>
                <a:schemeClr val="tx2">
                  <a:lumMod val="50000"/>
                  <a:lumOff val="50000"/>
                </a:schemeClr>
              </a:solidFill>
            </a:endParaRPr>
          </a:p>
        </p:txBody>
      </p:sp>
      <p:sp>
        <p:nvSpPr>
          <p:cNvPr id="58" name="Rectangle: Rounded Corners 57">
            <a:extLst>
              <a:ext uri="{FF2B5EF4-FFF2-40B4-BE49-F238E27FC236}">
                <a16:creationId xmlns:a16="http://schemas.microsoft.com/office/drawing/2014/main" id="{78FE313C-7BA6-188E-831C-6E56128345C2}"/>
              </a:ext>
            </a:extLst>
          </p:cNvPr>
          <p:cNvSpPr/>
          <p:nvPr/>
        </p:nvSpPr>
        <p:spPr>
          <a:xfrm>
            <a:off x="5542229" y="141968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9" name="Rectangle: Rounded Corners 58">
            <a:extLst>
              <a:ext uri="{FF2B5EF4-FFF2-40B4-BE49-F238E27FC236}">
                <a16:creationId xmlns:a16="http://schemas.microsoft.com/office/drawing/2014/main" id="{0D887EB9-B04D-6528-00D0-D627BE49D115}"/>
              </a:ext>
            </a:extLst>
          </p:cNvPr>
          <p:cNvSpPr/>
          <p:nvPr/>
        </p:nvSpPr>
        <p:spPr>
          <a:xfrm>
            <a:off x="5542229"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0" name="Rectangle: Rounded Corners 59">
            <a:extLst>
              <a:ext uri="{FF2B5EF4-FFF2-40B4-BE49-F238E27FC236}">
                <a16:creationId xmlns:a16="http://schemas.microsoft.com/office/drawing/2014/main" id="{18B6D26F-559E-7474-AC06-FD99FEA40230}"/>
              </a:ext>
            </a:extLst>
          </p:cNvPr>
          <p:cNvSpPr/>
          <p:nvPr/>
        </p:nvSpPr>
        <p:spPr>
          <a:xfrm>
            <a:off x="5542229"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5" name="Straight Connector 64">
            <a:extLst>
              <a:ext uri="{FF2B5EF4-FFF2-40B4-BE49-F238E27FC236}">
                <a16:creationId xmlns:a16="http://schemas.microsoft.com/office/drawing/2014/main" id="{E3D4B50C-2D9A-7159-6249-7029C7882896}"/>
              </a:ext>
            </a:extLst>
          </p:cNvPr>
          <p:cNvCxnSpPr>
            <a:cxnSpLocks/>
            <a:stCxn id="58" idx="2"/>
            <a:endCxn id="59" idx="0"/>
          </p:cNvCxnSpPr>
          <p:nvPr/>
        </p:nvCxnSpPr>
        <p:spPr>
          <a:xfrm>
            <a:off x="5791199" y="191762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78207E9-123D-C971-53A4-D1CE29CFAA8C}"/>
              </a:ext>
            </a:extLst>
          </p:cNvPr>
          <p:cNvCxnSpPr>
            <a:cxnSpLocks/>
          </p:cNvCxnSpPr>
          <p:nvPr/>
        </p:nvCxnSpPr>
        <p:spPr>
          <a:xfrm>
            <a:off x="5791199"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7" name="Rectangle: Rounded Corners 66">
            <a:extLst>
              <a:ext uri="{FF2B5EF4-FFF2-40B4-BE49-F238E27FC236}">
                <a16:creationId xmlns:a16="http://schemas.microsoft.com/office/drawing/2014/main" id="{C3275A1E-BC94-BE36-94B9-13041E34264E}"/>
              </a:ext>
            </a:extLst>
          </p:cNvPr>
          <p:cNvSpPr/>
          <p:nvPr/>
        </p:nvSpPr>
        <p:spPr>
          <a:xfrm>
            <a:off x="10081032" y="1432385"/>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68" name="Rectangle: Rounded Corners 67">
            <a:extLst>
              <a:ext uri="{FF2B5EF4-FFF2-40B4-BE49-F238E27FC236}">
                <a16:creationId xmlns:a16="http://schemas.microsoft.com/office/drawing/2014/main" id="{A4F97D53-693D-E1E2-E4AA-F74D58FDC37B}"/>
              </a:ext>
            </a:extLst>
          </p:cNvPr>
          <p:cNvSpPr/>
          <p:nvPr/>
        </p:nvSpPr>
        <p:spPr>
          <a:xfrm>
            <a:off x="10081032"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9" name="Rectangle: Rounded Corners 68">
            <a:extLst>
              <a:ext uri="{FF2B5EF4-FFF2-40B4-BE49-F238E27FC236}">
                <a16:creationId xmlns:a16="http://schemas.microsoft.com/office/drawing/2014/main" id="{1535C222-097B-FFDC-B4EA-2586B84F3924}"/>
              </a:ext>
            </a:extLst>
          </p:cNvPr>
          <p:cNvSpPr/>
          <p:nvPr/>
        </p:nvSpPr>
        <p:spPr>
          <a:xfrm>
            <a:off x="10081032"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Straight Connector 69">
            <a:extLst>
              <a:ext uri="{FF2B5EF4-FFF2-40B4-BE49-F238E27FC236}">
                <a16:creationId xmlns:a16="http://schemas.microsoft.com/office/drawing/2014/main" id="{D4D15826-D640-114A-EFE2-CD13F64F084A}"/>
              </a:ext>
            </a:extLst>
          </p:cNvPr>
          <p:cNvCxnSpPr>
            <a:cxnSpLocks/>
            <a:stCxn id="67" idx="2"/>
            <a:endCxn id="68" idx="0"/>
          </p:cNvCxnSpPr>
          <p:nvPr/>
        </p:nvCxnSpPr>
        <p:spPr>
          <a:xfrm>
            <a:off x="10330002" y="1930325"/>
            <a:ext cx="0" cy="1668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026DCEAF-4EFF-67B1-639B-04D69D29800D}"/>
              </a:ext>
            </a:extLst>
          </p:cNvPr>
          <p:cNvCxnSpPr>
            <a:cxnSpLocks/>
          </p:cNvCxnSpPr>
          <p:nvPr/>
        </p:nvCxnSpPr>
        <p:spPr>
          <a:xfrm>
            <a:off x="10330002"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FB69994D-FD5B-6FDA-BDAB-8B9A9BBD56C5}"/>
              </a:ext>
            </a:extLst>
          </p:cNvPr>
          <p:cNvSpPr txBox="1"/>
          <p:nvPr/>
        </p:nvSpPr>
        <p:spPr>
          <a:xfrm>
            <a:off x="218090" y="1926575"/>
            <a:ext cx="3679655" cy="276999"/>
          </a:xfrm>
          <a:prstGeom prst="rect">
            <a:avLst/>
          </a:prstGeom>
          <a:noFill/>
          <a:ln>
            <a:solidFill>
              <a:schemeClr val="bg1"/>
            </a:solidFill>
          </a:ln>
        </p:spPr>
        <p:txBody>
          <a:bodyPr wrap="square" rtlCol="0">
            <a:spAutoFit/>
          </a:bodyPr>
          <a:lstStyle/>
          <a:p>
            <a:r>
              <a:rPr lang="en-GB" sz="1200" dirty="0">
                <a:solidFill>
                  <a:schemeClr val="bg1"/>
                </a:solidFill>
              </a:rPr>
              <a:t>Bob makes some changes and </a:t>
            </a:r>
            <a:r>
              <a:rPr lang="en-GB" sz="1200" b="1" dirty="0">
                <a:solidFill>
                  <a:schemeClr val="tx2">
                    <a:lumMod val="50000"/>
                    <a:lumOff val="50000"/>
                  </a:schemeClr>
                </a:solidFill>
              </a:rPr>
              <a:t>commits</a:t>
            </a:r>
            <a:r>
              <a:rPr lang="en-GB" sz="1200" dirty="0">
                <a:solidFill>
                  <a:schemeClr val="bg1"/>
                </a:solidFill>
              </a:rPr>
              <a:t> them</a:t>
            </a:r>
            <a:r>
              <a:rPr lang="en-GB" sz="1200" b="1" dirty="0">
                <a:solidFill>
                  <a:schemeClr val="bg1"/>
                </a:solidFill>
              </a:rPr>
              <a:t>.</a:t>
            </a:r>
            <a:endParaRPr lang="en-GB" sz="1200" b="1" dirty="0">
              <a:solidFill>
                <a:schemeClr val="tx2">
                  <a:lumMod val="50000"/>
                  <a:lumOff val="50000"/>
                </a:schemeClr>
              </a:solidFill>
            </a:endParaRPr>
          </a:p>
        </p:txBody>
      </p:sp>
      <p:sp>
        <p:nvSpPr>
          <p:cNvPr id="73" name="Rectangle: Rounded Corners 72">
            <a:extLst>
              <a:ext uri="{FF2B5EF4-FFF2-40B4-BE49-F238E27FC236}">
                <a16:creationId xmlns:a16="http://schemas.microsoft.com/office/drawing/2014/main" id="{459AB3F4-4FB3-5F3E-9329-161B0BEE1E77}"/>
              </a:ext>
            </a:extLst>
          </p:cNvPr>
          <p:cNvSpPr/>
          <p:nvPr/>
        </p:nvSpPr>
        <p:spPr>
          <a:xfrm>
            <a:off x="10081032" y="3460162"/>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4" name="Straight Connector 73">
            <a:extLst>
              <a:ext uri="{FF2B5EF4-FFF2-40B4-BE49-F238E27FC236}">
                <a16:creationId xmlns:a16="http://schemas.microsoft.com/office/drawing/2014/main" id="{5AFA3E25-73F6-2C69-8E5C-57AEF69B5819}"/>
              </a:ext>
            </a:extLst>
          </p:cNvPr>
          <p:cNvCxnSpPr>
            <a:cxnSpLocks/>
          </p:cNvCxnSpPr>
          <p:nvPr/>
        </p:nvCxnSpPr>
        <p:spPr>
          <a:xfrm>
            <a:off x="10328491" y="3272628"/>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7CCECCBC-4ABF-A82C-0E0C-85DD07151CBB}"/>
              </a:ext>
            </a:extLst>
          </p:cNvPr>
          <p:cNvSpPr txBox="1"/>
          <p:nvPr/>
        </p:nvSpPr>
        <p:spPr>
          <a:xfrm>
            <a:off x="218089" y="2323937"/>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makes some changes and </a:t>
            </a:r>
            <a:r>
              <a:rPr lang="en-GB" sz="1200" b="1" dirty="0">
                <a:solidFill>
                  <a:schemeClr val="tx2">
                    <a:lumMod val="50000"/>
                    <a:lumOff val="50000"/>
                  </a:schemeClr>
                </a:solidFill>
              </a:rPr>
              <a:t>commits</a:t>
            </a:r>
            <a:r>
              <a:rPr lang="en-GB" sz="1200" dirty="0">
                <a:solidFill>
                  <a:schemeClr val="bg1"/>
                </a:solidFill>
              </a:rPr>
              <a:t> them</a:t>
            </a:r>
            <a:r>
              <a:rPr lang="en-GB" sz="1200" b="1" dirty="0">
                <a:solidFill>
                  <a:schemeClr val="bg1"/>
                </a:solidFill>
              </a:rPr>
              <a:t>.</a:t>
            </a:r>
            <a:endParaRPr lang="en-GB" sz="1200" b="1" dirty="0">
              <a:solidFill>
                <a:schemeClr val="tx2">
                  <a:lumMod val="50000"/>
                  <a:lumOff val="50000"/>
                </a:schemeClr>
              </a:solidFill>
            </a:endParaRPr>
          </a:p>
        </p:txBody>
      </p:sp>
      <p:sp>
        <p:nvSpPr>
          <p:cNvPr id="78" name="Rectangle: Rounded Corners 77">
            <a:extLst>
              <a:ext uri="{FF2B5EF4-FFF2-40B4-BE49-F238E27FC236}">
                <a16:creationId xmlns:a16="http://schemas.microsoft.com/office/drawing/2014/main" id="{DEFFF425-FBB4-B40A-8DA0-52E3410BEFE1}"/>
              </a:ext>
            </a:extLst>
          </p:cNvPr>
          <p:cNvSpPr/>
          <p:nvPr/>
        </p:nvSpPr>
        <p:spPr>
          <a:xfrm>
            <a:off x="5542229" y="3473090"/>
            <a:ext cx="49794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9" name="Straight Connector 78">
            <a:extLst>
              <a:ext uri="{FF2B5EF4-FFF2-40B4-BE49-F238E27FC236}">
                <a16:creationId xmlns:a16="http://schemas.microsoft.com/office/drawing/2014/main" id="{4F099F5F-703C-A731-8C4A-0C7CCB8BE4E5}"/>
              </a:ext>
            </a:extLst>
          </p:cNvPr>
          <p:cNvCxnSpPr>
            <a:cxnSpLocks/>
          </p:cNvCxnSpPr>
          <p:nvPr/>
        </p:nvCxnSpPr>
        <p:spPr>
          <a:xfrm>
            <a:off x="5789688"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D01A18A3-F05D-DAD6-7505-EA67D08E2E58}"/>
              </a:ext>
            </a:extLst>
          </p:cNvPr>
          <p:cNvSpPr txBox="1"/>
          <p:nvPr/>
        </p:nvSpPr>
        <p:spPr>
          <a:xfrm>
            <a:off x="218088" y="2724439"/>
            <a:ext cx="3679655" cy="461665"/>
          </a:xfrm>
          <a:prstGeom prst="rect">
            <a:avLst/>
          </a:prstGeom>
          <a:noFill/>
          <a:ln>
            <a:solidFill>
              <a:schemeClr val="bg1"/>
            </a:solidFill>
          </a:ln>
        </p:spPr>
        <p:txBody>
          <a:bodyPr wrap="square" rtlCol="0">
            <a:spAutoFit/>
          </a:bodyPr>
          <a:lstStyle/>
          <a:p>
            <a:r>
              <a:rPr lang="en-GB" sz="1200" dirty="0">
                <a:solidFill>
                  <a:schemeClr val="bg1"/>
                </a:solidFill>
              </a:rPr>
              <a:t>Bob finished testing his feature and </a:t>
            </a:r>
            <a:r>
              <a:rPr lang="en-GB" sz="1200" b="1" dirty="0">
                <a:solidFill>
                  <a:schemeClr val="tx2">
                    <a:lumMod val="50000"/>
                    <a:lumOff val="50000"/>
                  </a:schemeClr>
                </a:solidFill>
              </a:rPr>
              <a:t>pushes</a:t>
            </a:r>
            <a:r>
              <a:rPr lang="en-GB" sz="1200" dirty="0">
                <a:solidFill>
                  <a:schemeClr val="bg1"/>
                </a:solidFill>
              </a:rPr>
              <a:t> the </a:t>
            </a:r>
            <a:r>
              <a:rPr lang="en-GB" sz="1200" b="1" dirty="0">
                <a:solidFill>
                  <a:schemeClr val="tx2">
                    <a:lumMod val="50000"/>
                    <a:lumOff val="50000"/>
                  </a:schemeClr>
                </a:solidFill>
              </a:rPr>
              <a:t>commit</a:t>
            </a:r>
            <a:r>
              <a:rPr lang="en-GB" sz="1200" dirty="0">
                <a:solidFill>
                  <a:schemeClr val="bg1"/>
                </a:solidFill>
              </a:rPr>
              <a:t> he made</a:t>
            </a:r>
            <a:r>
              <a:rPr lang="en-GB" sz="1200" b="1" dirty="0">
                <a:solidFill>
                  <a:schemeClr val="bg1"/>
                </a:solidFill>
              </a:rPr>
              <a:t>.</a:t>
            </a:r>
            <a:endParaRPr lang="en-GB" sz="1200" b="1" dirty="0">
              <a:solidFill>
                <a:schemeClr val="tx2">
                  <a:lumMod val="50000"/>
                  <a:lumOff val="50000"/>
                </a:schemeClr>
              </a:solidFill>
            </a:endParaRPr>
          </a:p>
        </p:txBody>
      </p:sp>
      <p:sp>
        <p:nvSpPr>
          <p:cNvPr id="81" name="Rectangle: Rounded Corners 80">
            <a:extLst>
              <a:ext uri="{FF2B5EF4-FFF2-40B4-BE49-F238E27FC236}">
                <a16:creationId xmlns:a16="http://schemas.microsoft.com/office/drawing/2014/main" id="{E05D8108-09CC-8CAD-EED0-AA0538606AF3}"/>
              </a:ext>
            </a:extLst>
          </p:cNvPr>
          <p:cNvSpPr/>
          <p:nvPr/>
        </p:nvSpPr>
        <p:spPr>
          <a:xfrm>
            <a:off x="7811631" y="346488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2" name="Straight Connector 81">
            <a:extLst>
              <a:ext uri="{FF2B5EF4-FFF2-40B4-BE49-F238E27FC236}">
                <a16:creationId xmlns:a16="http://schemas.microsoft.com/office/drawing/2014/main" id="{D975BBA9-7CB7-C989-655E-C5D242D97481}"/>
              </a:ext>
            </a:extLst>
          </p:cNvPr>
          <p:cNvCxnSpPr>
            <a:cxnSpLocks/>
          </p:cNvCxnSpPr>
          <p:nvPr/>
        </p:nvCxnSpPr>
        <p:spPr>
          <a:xfrm>
            <a:off x="8059090" y="327735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59172185-636B-7989-B733-93CB06EB3065}"/>
              </a:ext>
            </a:extLst>
          </p:cNvPr>
          <p:cNvSpPr txBox="1"/>
          <p:nvPr/>
        </p:nvSpPr>
        <p:spPr>
          <a:xfrm>
            <a:off x="218087" y="3292996"/>
            <a:ext cx="3679655" cy="1015663"/>
          </a:xfrm>
          <a:prstGeom prst="rect">
            <a:avLst/>
          </a:prstGeom>
          <a:noFill/>
          <a:ln>
            <a:solidFill>
              <a:schemeClr val="bg1"/>
            </a:solidFill>
          </a:ln>
        </p:spPr>
        <p:txBody>
          <a:bodyPr wrap="square" rtlCol="0">
            <a:spAutoFit/>
          </a:bodyPr>
          <a:lstStyle/>
          <a:p>
            <a:r>
              <a:rPr lang="en-GB" sz="1200" dirty="0">
                <a:solidFill>
                  <a:schemeClr val="bg1"/>
                </a:solidFill>
              </a:rPr>
              <a:t>Alice tries to </a:t>
            </a:r>
            <a:r>
              <a:rPr lang="en-GB" sz="1200" b="1" dirty="0">
                <a:solidFill>
                  <a:schemeClr val="tx2">
                    <a:lumMod val="50000"/>
                    <a:lumOff val="50000"/>
                  </a:schemeClr>
                </a:solidFill>
              </a:rPr>
              <a:t>push </a:t>
            </a:r>
            <a:r>
              <a:rPr lang="en-GB" sz="1200" dirty="0">
                <a:solidFill>
                  <a:schemeClr val="bg1"/>
                </a:solidFill>
              </a:rPr>
              <a:t>her feature, but she is </a:t>
            </a:r>
            <a:r>
              <a:rPr lang="en-GB" sz="1200" b="1" dirty="0">
                <a:solidFill>
                  <a:schemeClr val="tx2">
                    <a:lumMod val="50000"/>
                    <a:lumOff val="50000"/>
                  </a:schemeClr>
                </a:solidFill>
              </a:rPr>
              <a:t>missing commits. </a:t>
            </a:r>
            <a:r>
              <a:rPr lang="en-GB" sz="1200" dirty="0">
                <a:solidFill>
                  <a:schemeClr val="bg1"/>
                </a:solidFill>
              </a:rPr>
              <a:t>Her </a:t>
            </a:r>
            <a:r>
              <a:rPr lang="en-GB" sz="1200" b="1" dirty="0">
                <a:solidFill>
                  <a:schemeClr val="tx2">
                    <a:lumMod val="50000"/>
                    <a:lumOff val="50000"/>
                  </a:schemeClr>
                </a:solidFill>
              </a:rPr>
              <a:t>push</a:t>
            </a:r>
            <a:r>
              <a:rPr lang="en-GB" sz="1200" dirty="0">
                <a:solidFill>
                  <a:schemeClr val="tx2">
                    <a:lumMod val="50000"/>
                    <a:lumOff val="50000"/>
                  </a:schemeClr>
                </a:solidFill>
              </a:rPr>
              <a:t> </a:t>
            </a:r>
            <a:r>
              <a:rPr lang="en-GB" sz="1200" dirty="0">
                <a:solidFill>
                  <a:schemeClr val="bg1"/>
                </a:solidFill>
              </a:rPr>
              <a:t>is rejected. Really, </a:t>
            </a:r>
            <a:r>
              <a:rPr lang="en-GB" sz="1200" b="1" dirty="0">
                <a:solidFill>
                  <a:schemeClr val="tx2">
                    <a:lumMod val="50000"/>
                    <a:lumOff val="50000"/>
                  </a:schemeClr>
                </a:solidFill>
              </a:rPr>
              <a:t>commits </a:t>
            </a:r>
            <a:r>
              <a:rPr lang="en-GB" sz="1200" dirty="0">
                <a:solidFill>
                  <a:schemeClr val="bg1"/>
                </a:solidFill>
              </a:rPr>
              <a:t>have </a:t>
            </a:r>
            <a:r>
              <a:rPr lang="en-GB" sz="1200" b="1" dirty="0">
                <a:solidFill>
                  <a:schemeClr val="tx2">
                    <a:lumMod val="50000"/>
                    <a:lumOff val="50000"/>
                  </a:schemeClr>
                </a:solidFill>
              </a:rPr>
              <a:t>hashed IDs</a:t>
            </a:r>
            <a:r>
              <a:rPr lang="en-GB" sz="1200" dirty="0">
                <a:solidFill>
                  <a:schemeClr val="bg1"/>
                </a:solidFill>
              </a:rPr>
              <a:t>, but you can imagine that Alice’s </a:t>
            </a:r>
            <a:r>
              <a:rPr lang="en-GB" sz="1200" b="1" dirty="0">
                <a:solidFill>
                  <a:schemeClr val="tx2">
                    <a:lumMod val="50000"/>
                    <a:lumOff val="50000"/>
                  </a:schemeClr>
                </a:solidFill>
              </a:rPr>
              <a:t>commit </a:t>
            </a:r>
            <a:r>
              <a:rPr lang="en-GB" sz="1200" dirty="0">
                <a:solidFill>
                  <a:schemeClr val="bg1"/>
                </a:solidFill>
              </a:rPr>
              <a:t>should be numbered 5, but she is missing Bob’s </a:t>
            </a:r>
            <a:r>
              <a:rPr lang="en-GB" sz="1200" b="1" dirty="0">
                <a:solidFill>
                  <a:schemeClr val="tx2">
                    <a:lumMod val="50000"/>
                    <a:lumOff val="50000"/>
                  </a:schemeClr>
                </a:solidFill>
              </a:rPr>
              <a:t>commit</a:t>
            </a:r>
            <a:r>
              <a:rPr lang="en-GB" sz="1200" dirty="0">
                <a:solidFill>
                  <a:schemeClr val="bg1"/>
                </a:solidFill>
              </a:rPr>
              <a:t> 4.</a:t>
            </a:r>
            <a:endParaRPr lang="en-GB" sz="1200" b="1" dirty="0">
              <a:solidFill>
                <a:schemeClr val="tx2">
                  <a:lumMod val="50000"/>
                  <a:lumOff val="50000"/>
                </a:schemeClr>
              </a:solidFill>
            </a:endParaRPr>
          </a:p>
        </p:txBody>
      </p:sp>
      <p:sp>
        <p:nvSpPr>
          <p:cNvPr id="84" name="TextBox 83">
            <a:extLst>
              <a:ext uri="{FF2B5EF4-FFF2-40B4-BE49-F238E27FC236}">
                <a16:creationId xmlns:a16="http://schemas.microsoft.com/office/drawing/2014/main" id="{3FB194AD-27E8-5E47-62D4-3053AD405CF4}"/>
              </a:ext>
            </a:extLst>
          </p:cNvPr>
          <p:cNvSpPr txBox="1"/>
          <p:nvPr/>
        </p:nvSpPr>
        <p:spPr>
          <a:xfrm>
            <a:off x="6631299" y="2816772"/>
            <a:ext cx="882229" cy="369332"/>
          </a:xfrm>
          <a:prstGeom prst="rect">
            <a:avLst/>
          </a:prstGeom>
          <a:noFill/>
        </p:spPr>
        <p:txBody>
          <a:bodyPr wrap="none" rtlCol="0">
            <a:spAutoFit/>
          </a:bodyPr>
          <a:lstStyle/>
          <a:p>
            <a:r>
              <a:rPr lang="en-GB" dirty="0">
                <a:solidFill>
                  <a:schemeClr val="bg1"/>
                </a:solidFill>
              </a:rPr>
              <a:t>(latest)</a:t>
            </a:r>
          </a:p>
        </p:txBody>
      </p:sp>
      <p:cxnSp>
        <p:nvCxnSpPr>
          <p:cNvPr id="86" name="Straight Arrow Connector 85">
            <a:extLst>
              <a:ext uri="{FF2B5EF4-FFF2-40B4-BE49-F238E27FC236}">
                <a16:creationId xmlns:a16="http://schemas.microsoft.com/office/drawing/2014/main" id="{619FB927-0088-BF38-E35C-2129B275E202}"/>
              </a:ext>
            </a:extLst>
          </p:cNvPr>
          <p:cNvCxnSpPr>
            <a:cxnSpLocks/>
          </p:cNvCxnSpPr>
          <p:nvPr/>
        </p:nvCxnSpPr>
        <p:spPr>
          <a:xfrm>
            <a:off x="7475254" y="3001438"/>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B7F2A8E4-F073-C39E-48E9-C6A4D81FA976}"/>
              </a:ext>
            </a:extLst>
          </p:cNvPr>
          <p:cNvSpPr txBox="1"/>
          <p:nvPr/>
        </p:nvSpPr>
        <p:spPr>
          <a:xfrm>
            <a:off x="4348074" y="2851310"/>
            <a:ext cx="882229" cy="369332"/>
          </a:xfrm>
          <a:prstGeom prst="rect">
            <a:avLst/>
          </a:prstGeom>
          <a:noFill/>
        </p:spPr>
        <p:txBody>
          <a:bodyPr wrap="none" rtlCol="0">
            <a:spAutoFit/>
          </a:bodyPr>
          <a:lstStyle/>
          <a:p>
            <a:r>
              <a:rPr lang="en-GB" dirty="0">
                <a:solidFill>
                  <a:schemeClr val="bg1"/>
                </a:solidFill>
              </a:rPr>
              <a:t>(latest)</a:t>
            </a:r>
          </a:p>
        </p:txBody>
      </p:sp>
      <p:cxnSp>
        <p:nvCxnSpPr>
          <p:cNvPr id="89" name="Straight Arrow Connector 88">
            <a:extLst>
              <a:ext uri="{FF2B5EF4-FFF2-40B4-BE49-F238E27FC236}">
                <a16:creationId xmlns:a16="http://schemas.microsoft.com/office/drawing/2014/main" id="{D84BD7D4-413E-67AE-1B42-8EE941D0B256}"/>
              </a:ext>
            </a:extLst>
          </p:cNvPr>
          <p:cNvCxnSpPr>
            <a:cxnSpLocks/>
          </p:cNvCxnSpPr>
          <p:nvPr/>
        </p:nvCxnSpPr>
        <p:spPr>
          <a:xfrm>
            <a:off x="5192029" y="3035976"/>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0" name="TextBox 89">
            <a:extLst>
              <a:ext uri="{FF2B5EF4-FFF2-40B4-BE49-F238E27FC236}">
                <a16:creationId xmlns:a16="http://schemas.microsoft.com/office/drawing/2014/main" id="{8E28DC91-0470-F426-C85A-C24981A3879D}"/>
              </a:ext>
            </a:extLst>
          </p:cNvPr>
          <p:cNvSpPr txBox="1"/>
          <p:nvPr/>
        </p:nvSpPr>
        <p:spPr>
          <a:xfrm>
            <a:off x="8878672" y="2816772"/>
            <a:ext cx="882229" cy="369332"/>
          </a:xfrm>
          <a:prstGeom prst="rect">
            <a:avLst/>
          </a:prstGeom>
          <a:noFill/>
        </p:spPr>
        <p:txBody>
          <a:bodyPr wrap="none" rtlCol="0">
            <a:spAutoFit/>
          </a:bodyPr>
          <a:lstStyle/>
          <a:p>
            <a:r>
              <a:rPr lang="en-GB" dirty="0">
                <a:solidFill>
                  <a:schemeClr val="bg1"/>
                </a:solidFill>
              </a:rPr>
              <a:t>(latest)</a:t>
            </a:r>
          </a:p>
        </p:txBody>
      </p:sp>
      <p:cxnSp>
        <p:nvCxnSpPr>
          <p:cNvPr id="91" name="Straight Arrow Connector 90">
            <a:extLst>
              <a:ext uri="{FF2B5EF4-FFF2-40B4-BE49-F238E27FC236}">
                <a16:creationId xmlns:a16="http://schemas.microsoft.com/office/drawing/2014/main" id="{93C7AB34-7EF5-5784-65BA-3758D70E5AAF}"/>
              </a:ext>
            </a:extLst>
          </p:cNvPr>
          <p:cNvCxnSpPr>
            <a:cxnSpLocks/>
          </p:cNvCxnSpPr>
          <p:nvPr/>
        </p:nvCxnSpPr>
        <p:spPr>
          <a:xfrm>
            <a:off x="9722627" y="3001438"/>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D0CB723E-6838-8AE9-4A66-CD339970AB6E}"/>
              </a:ext>
            </a:extLst>
          </p:cNvPr>
          <p:cNvSpPr txBox="1"/>
          <p:nvPr/>
        </p:nvSpPr>
        <p:spPr>
          <a:xfrm>
            <a:off x="8878672"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5" name="Straight Arrow Connector 94">
            <a:extLst>
              <a:ext uri="{FF2B5EF4-FFF2-40B4-BE49-F238E27FC236}">
                <a16:creationId xmlns:a16="http://schemas.microsoft.com/office/drawing/2014/main" id="{7AB85063-AAFC-F4A4-2984-3F31B7E3915E}"/>
              </a:ext>
            </a:extLst>
          </p:cNvPr>
          <p:cNvCxnSpPr>
            <a:cxnSpLocks/>
          </p:cNvCxnSpPr>
          <p:nvPr/>
        </p:nvCxnSpPr>
        <p:spPr>
          <a:xfrm>
            <a:off x="9722627"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EF5A295E-BBE7-1DBA-9807-64506A5649C4}"/>
              </a:ext>
            </a:extLst>
          </p:cNvPr>
          <p:cNvSpPr txBox="1"/>
          <p:nvPr/>
        </p:nvSpPr>
        <p:spPr>
          <a:xfrm>
            <a:off x="6631299"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7" name="Straight Arrow Connector 96">
            <a:extLst>
              <a:ext uri="{FF2B5EF4-FFF2-40B4-BE49-F238E27FC236}">
                <a16:creationId xmlns:a16="http://schemas.microsoft.com/office/drawing/2014/main" id="{01A2C658-72DB-AFAD-E3E7-376D480E63B5}"/>
              </a:ext>
            </a:extLst>
          </p:cNvPr>
          <p:cNvCxnSpPr>
            <a:cxnSpLocks/>
          </p:cNvCxnSpPr>
          <p:nvPr/>
        </p:nvCxnSpPr>
        <p:spPr>
          <a:xfrm>
            <a:off x="7475254"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3B781FB2-6639-E928-A59C-A6D555C05CCC}"/>
              </a:ext>
            </a:extLst>
          </p:cNvPr>
          <p:cNvSpPr txBox="1"/>
          <p:nvPr/>
        </p:nvSpPr>
        <p:spPr>
          <a:xfrm>
            <a:off x="4361897"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9" name="Straight Arrow Connector 98">
            <a:extLst>
              <a:ext uri="{FF2B5EF4-FFF2-40B4-BE49-F238E27FC236}">
                <a16:creationId xmlns:a16="http://schemas.microsoft.com/office/drawing/2014/main" id="{AE5439F9-FDDD-9485-B32C-36997578CB2C}"/>
              </a:ext>
            </a:extLst>
          </p:cNvPr>
          <p:cNvCxnSpPr>
            <a:cxnSpLocks/>
          </p:cNvCxnSpPr>
          <p:nvPr/>
        </p:nvCxnSpPr>
        <p:spPr>
          <a:xfrm>
            <a:off x="5205852"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7BB9E163-EBB5-F43B-1268-FA88C083401C}"/>
              </a:ext>
            </a:extLst>
          </p:cNvPr>
          <p:cNvGrpSpPr/>
          <p:nvPr/>
        </p:nvGrpSpPr>
        <p:grpSpPr>
          <a:xfrm rot="10800000">
            <a:off x="8607674" y="2418894"/>
            <a:ext cx="1169646" cy="625683"/>
            <a:chOff x="4642902" y="5013117"/>
            <a:chExt cx="1169646" cy="625683"/>
          </a:xfrm>
        </p:grpSpPr>
        <p:cxnSp>
          <p:nvCxnSpPr>
            <p:cNvPr id="100" name="Straight Arrow Connector 99">
              <a:extLst>
                <a:ext uri="{FF2B5EF4-FFF2-40B4-BE49-F238E27FC236}">
                  <a16:creationId xmlns:a16="http://schemas.microsoft.com/office/drawing/2014/main" id="{6D177FAC-FA50-0AFB-4772-E26BF6A9F1CF}"/>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14473D13-1BB3-4179-3E7A-CF2326F679EC}"/>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07" name="TextBox 106">
            <a:extLst>
              <a:ext uri="{FF2B5EF4-FFF2-40B4-BE49-F238E27FC236}">
                <a16:creationId xmlns:a16="http://schemas.microsoft.com/office/drawing/2014/main" id="{EDD8442F-B05B-F10B-89E8-AB1781C795F8}"/>
              </a:ext>
            </a:extLst>
          </p:cNvPr>
          <p:cNvSpPr txBox="1"/>
          <p:nvPr/>
        </p:nvSpPr>
        <p:spPr>
          <a:xfrm>
            <a:off x="8387228" y="1824193"/>
            <a:ext cx="1616147" cy="600164"/>
          </a:xfrm>
          <a:prstGeom prst="rect">
            <a:avLst/>
          </a:prstGeom>
          <a:noFill/>
        </p:spPr>
        <p:txBody>
          <a:bodyPr wrap="none" rtlCol="0">
            <a:spAutoFit/>
          </a:bodyPr>
          <a:lstStyle/>
          <a:p>
            <a:pPr algn="ctr"/>
            <a:r>
              <a:rPr lang="en-GB" sz="1100" dirty="0">
                <a:solidFill>
                  <a:srgbClr val="00B050"/>
                </a:solidFill>
              </a:rPr>
              <a:t>Bob’s previous </a:t>
            </a:r>
          </a:p>
          <a:p>
            <a:pPr algn="ctr"/>
            <a:r>
              <a:rPr lang="en-GB" sz="1100" dirty="0">
                <a:solidFill>
                  <a:srgbClr val="00B050"/>
                </a:solidFill>
              </a:rPr>
              <a:t>commit is the remote’s </a:t>
            </a:r>
          </a:p>
          <a:p>
            <a:pPr algn="ctr"/>
            <a:r>
              <a:rPr lang="en-GB" sz="1100" dirty="0">
                <a:solidFill>
                  <a:srgbClr val="00B050"/>
                </a:solidFill>
              </a:rPr>
              <a:t>latest commit</a:t>
            </a:r>
          </a:p>
        </p:txBody>
      </p:sp>
      <p:grpSp>
        <p:nvGrpSpPr>
          <p:cNvPr id="108" name="Group 107">
            <a:extLst>
              <a:ext uri="{FF2B5EF4-FFF2-40B4-BE49-F238E27FC236}">
                <a16:creationId xmlns:a16="http://schemas.microsoft.com/office/drawing/2014/main" id="{14A10081-B454-490F-70EB-3BBB268599E1}"/>
              </a:ext>
            </a:extLst>
          </p:cNvPr>
          <p:cNvGrpSpPr/>
          <p:nvPr/>
        </p:nvGrpSpPr>
        <p:grpSpPr>
          <a:xfrm rot="10800000">
            <a:off x="6337593" y="2374270"/>
            <a:ext cx="1169646" cy="625683"/>
            <a:chOff x="4642902" y="5013117"/>
            <a:chExt cx="1169646" cy="625683"/>
          </a:xfrm>
        </p:grpSpPr>
        <p:cxnSp>
          <p:nvCxnSpPr>
            <p:cNvPr id="109" name="Straight Arrow Connector 108">
              <a:extLst>
                <a:ext uri="{FF2B5EF4-FFF2-40B4-BE49-F238E27FC236}">
                  <a16:creationId xmlns:a16="http://schemas.microsoft.com/office/drawing/2014/main" id="{0E04A811-0AB8-9982-E4FA-4E3B226AA5F5}"/>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748902DE-7125-1086-94C4-EF0517B7F0F8}"/>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11" name="TextBox 110">
            <a:extLst>
              <a:ext uri="{FF2B5EF4-FFF2-40B4-BE49-F238E27FC236}">
                <a16:creationId xmlns:a16="http://schemas.microsoft.com/office/drawing/2014/main" id="{D59DE132-03D3-4529-BBAF-7A1A7874F338}"/>
              </a:ext>
            </a:extLst>
          </p:cNvPr>
          <p:cNvSpPr txBox="1"/>
          <p:nvPr/>
        </p:nvSpPr>
        <p:spPr>
          <a:xfrm>
            <a:off x="6123559" y="1779569"/>
            <a:ext cx="1603324" cy="600164"/>
          </a:xfrm>
          <a:prstGeom prst="rect">
            <a:avLst/>
          </a:prstGeom>
          <a:noFill/>
        </p:spPr>
        <p:txBody>
          <a:bodyPr wrap="none" rtlCol="0">
            <a:spAutoFit/>
          </a:bodyPr>
          <a:lstStyle/>
          <a:p>
            <a:pPr algn="ctr"/>
            <a:r>
              <a:rPr lang="en-GB" sz="1100" dirty="0">
                <a:solidFill>
                  <a:srgbClr val="FF0000"/>
                </a:solidFill>
              </a:rPr>
              <a:t>Alice’s previous </a:t>
            </a:r>
          </a:p>
          <a:p>
            <a:pPr algn="ctr"/>
            <a:r>
              <a:rPr lang="en-GB" sz="1100" dirty="0">
                <a:solidFill>
                  <a:srgbClr val="FF0000"/>
                </a:solidFill>
              </a:rPr>
              <a:t>commit is not the </a:t>
            </a:r>
          </a:p>
          <a:p>
            <a:pPr algn="ctr"/>
            <a:r>
              <a:rPr lang="en-GB" sz="1100" dirty="0">
                <a:solidFill>
                  <a:srgbClr val="FF0000"/>
                </a:solidFill>
              </a:rPr>
              <a:t>remote’s latest commit</a:t>
            </a:r>
          </a:p>
        </p:txBody>
      </p:sp>
      <p:sp>
        <p:nvSpPr>
          <p:cNvPr id="113" name="TextBox 112">
            <a:extLst>
              <a:ext uri="{FF2B5EF4-FFF2-40B4-BE49-F238E27FC236}">
                <a16:creationId xmlns:a16="http://schemas.microsoft.com/office/drawing/2014/main" id="{634EA080-70FA-15C8-FD36-A4E16D3E98C4}"/>
              </a:ext>
            </a:extLst>
          </p:cNvPr>
          <p:cNvSpPr txBox="1"/>
          <p:nvPr/>
        </p:nvSpPr>
        <p:spPr>
          <a:xfrm>
            <a:off x="228588" y="4417515"/>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a:t>
            </a:r>
            <a:r>
              <a:rPr lang="en-GB" sz="1200" b="1" dirty="0">
                <a:solidFill>
                  <a:schemeClr val="tx2">
                    <a:lumMod val="50000"/>
                    <a:lumOff val="50000"/>
                  </a:schemeClr>
                </a:solidFill>
              </a:rPr>
              <a:t>fetches </a:t>
            </a:r>
            <a:r>
              <a:rPr lang="en-GB" sz="1200" dirty="0">
                <a:solidFill>
                  <a:schemeClr val="bg1"/>
                </a:solidFill>
              </a:rPr>
              <a:t>and creates a</a:t>
            </a:r>
            <a:r>
              <a:rPr lang="en-GB" sz="1200" dirty="0">
                <a:solidFill>
                  <a:schemeClr val="tx2">
                    <a:lumMod val="50000"/>
                    <a:lumOff val="50000"/>
                  </a:schemeClr>
                </a:solidFill>
              </a:rPr>
              <a:t> </a:t>
            </a:r>
            <a:r>
              <a:rPr lang="en-GB" sz="1200" b="1" dirty="0">
                <a:solidFill>
                  <a:schemeClr val="tx2">
                    <a:lumMod val="50000"/>
                    <a:lumOff val="50000"/>
                  </a:schemeClr>
                </a:solidFill>
              </a:rPr>
              <a:t>merge commit</a:t>
            </a:r>
            <a:r>
              <a:rPr lang="en-GB" sz="1200" dirty="0">
                <a:solidFill>
                  <a:schemeClr val="bg1"/>
                </a:solidFill>
              </a:rPr>
              <a:t>.</a:t>
            </a:r>
            <a:endParaRPr lang="en-GB" sz="1200" b="1" dirty="0">
              <a:solidFill>
                <a:schemeClr val="tx2">
                  <a:lumMod val="50000"/>
                  <a:lumOff val="50000"/>
                </a:schemeClr>
              </a:solidFill>
            </a:endParaRPr>
          </a:p>
        </p:txBody>
      </p:sp>
      <p:sp>
        <p:nvSpPr>
          <p:cNvPr id="116" name="Rectangle: Rounded Corners 115">
            <a:extLst>
              <a:ext uri="{FF2B5EF4-FFF2-40B4-BE49-F238E27FC236}">
                <a16:creationId xmlns:a16="http://schemas.microsoft.com/office/drawing/2014/main" id="{B7A2A1DE-E230-232E-CF7C-C17B375B5B79}"/>
              </a:ext>
            </a:extLst>
          </p:cNvPr>
          <p:cNvSpPr/>
          <p:nvPr/>
        </p:nvSpPr>
        <p:spPr>
          <a:xfrm>
            <a:off x="5540718" y="4145636"/>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117" name="TextBox 116">
            <a:extLst>
              <a:ext uri="{FF2B5EF4-FFF2-40B4-BE49-F238E27FC236}">
                <a16:creationId xmlns:a16="http://schemas.microsoft.com/office/drawing/2014/main" id="{8DB52918-63E0-4F25-B4F9-E766CB567985}"/>
              </a:ext>
            </a:extLst>
          </p:cNvPr>
          <p:cNvSpPr txBox="1"/>
          <p:nvPr/>
        </p:nvSpPr>
        <p:spPr>
          <a:xfrm>
            <a:off x="228588" y="4844715"/>
            <a:ext cx="3679655" cy="276999"/>
          </a:xfrm>
          <a:prstGeom prst="rect">
            <a:avLst/>
          </a:prstGeom>
          <a:noFill/>
          <a:ln>
            <a:solidFill>
              <a:schemeClr val="bg1"/>
            </a:solidFill>
          </a:ln>
        </p:spPr>
        <p:txBody>
          <a:bodyPr wrap="square" rtlCol="0">
            <a:spAutoFit/>
          </a:bodyPr>
          <a:lstStyle/>
          <a:p>
            <a:r>
              <a:rPr lang="en-GB" sz="1200" dirty="0">
                <a:solidFill>
                  <a:schemeClr val="bg1"/>
                </a:solidFill>
              </a:rPr>
              <a:t>Bob </a:t>
            </a:r>
            <a:r>
              <a:rPr lang="en-GB" sz="1200" b="1" dirty="0">
                <a:solidFill>
                  <a:schemeClr val="tx2">
                    <a:lumMod val="50000"/>
                    <a:lumOff val="50000"/>
                  </a:schemeClr>
                </a:solidFill>
              </a:rPr>
              <a:t>commits </a:t>
            </a:r>
            <a:r>
              <a:rPr lang="en-GB" sz="1200" dirty="0">
                <a:solidFill>
                  <a:schemeClr val="bg1"/>
                </a:solidFill>
              </a:rPr>
              <a:t>and </a:t>
            </a:r>
            <a:r>
              <a:rPr lang="en-GB" sz="1200" b="1" dirty="0">
                <a:solidFill>
                  <a:schemeClr val="tx2">
                    <a:lumMod val="50000"/>
                    <a:lumOff val="50000"/>
                  </a:schemeClr>
                </a:solidFill>
              </a:rPr>
              <a:t>pushes </a:t>
            </a:r>
            <a:r>
              <a:rPr lang="en-GB" sz="1200" dirty="0">
                <a:solidFill>
                  <a:schemeClr val="bg1"/>
                </a:solidFill>
              </a:rPr>
              <a:t>before Alice can </a:t>
            </a:r>
            <a:r>
              <a:rPr lang="en-GB" sz="1200" b="1" dirty="0">
                <a:solidFill>
                  <a:schemeClr val="tx2">
                    <a:lumMod val="50000"/>
                    <a:lumOff val="50000"/>
                  </a:schemeClr>
                </a:solidFill>
              </a:rPr>
              <a:t>push</a:t>
            </a:r>
            <a:r>
              <a:rPr lang="en-GB" sz="1200" dirty="0">
                <a:solidFill>
                  <a:schemeClr val="bg1"/>
                </a:solidFill>
              </a:rPr>
              <a:t>.</a:t>
            </a:r>
            <a:endParaRPr lang="en-GB" sz="1200" b="1" dirty="0">
              <a:solidFill>
                <a:schemeClr val="tx2">
                  <a:lumMod val="50000"/>
                  <a:lumOff val="50000"/>
                </a:schemeClr>
              </a:solidFill>
            </a:endParaRPr>
          </a:p>
        </p:txBody>
      </p:sp>
      <p:sp>
        <p:nvSpPr>
          <p:cNvPr id="119" name="Rectangle: Rounded Corners 118">
            <a:extLst>
              <a:ext uri="{FF2B5EF4-FFF2-40B4-BE49-F238E27FC236}">
                <a16:creationId xmlns:a16="http://schemas.microsoft.com/office/drawing/2014/main" id="{1A74E035-4ADF-AC3D-6849-1670B44A3A66}"/>
              </a:ext>
            </a:extLst>
          </p:cNvPr>
          <p:cNvSpPr/>
          <p:nvPr/>
        </p:nvSpPr>
        <p:spPr>
          <a:xfrm>
            <a:off x="1008103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0" name="Straight Connector 119">
            <a:extLst>
              <a:ext uri="{FF2B5EF4-FFF2-40B4-BE49-F238E27FC236}">
                <a16:creationId xmlns:a16="http://schemas.microsoft.com/office/drawing/2014/main" id="{6F6C8ADF-A8E1-08E3-5C59-F95756779418}"/>
              </a:ext>
            </a:extLst>
          </p:cNvPr>
          <p:cNvCxnSpPr>
            <a:cxnSpLocks/>
          </p:cNvCxnSpPr>
          <p:nvPr/>
        </p:nvCxnSpPr>
        <p:spPr>
          <a:xfrm>
            <a:off x="1032849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F8A4EB46-7A2B-49D4-DA53-465401D6F2E8}"/>
              </a:ext>
            </a:extLst>
          </p:cNvPr>
          <p:cNvSpPr txBox="1"/>
          <p:nvPr/>
        </p:nvSpPr>
        <p:spPr>
          <a:xfrm>
            <a:off x="8881467"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22" name="Straight Arrow Connector 121">
            <a:extLst>
              <a:ext uri="{FF2B5EF4-FFF2-40B4-BE49-F238E27FC236}">
                <a16:creationId xmlns:a16="http://schemas.microsoft.com/office/drawing/2014/main" id="{0D496443-4A8D-BFED-29F6-DFEA9E9C44E5}"/>
              </a:ext>
            </a:extLst>
          </p:cNvPr>
          <p:cNvCxnSpPr>
            <a:cxnSpLocks/>
          </p:cNvCxnSpPr>
          <p:nvPr/>
        </p:nvCxnSpPr>
        <p:spPr>
          <a:xfrm>
            <a:off x="9725422"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23" name="Group 122">
            <a:extLst>
              <a:ext uri="{FF2B5EF4-FFF2-40B4-BE49-F238E27FC236}">
                <a16:creationId xmlns:a16="http://schemas.microsoft.com/office/drawing/2014/main" id="{81B3E097-D578-3035-7D7E-7E1C39C0D482}"/>
              </a:ext>
            </a:extLst>
          </p:cNvPr>
          <p:cNvGrpSpPr/>
          <p:nvPr/>
        </p:nvGrpSpPr>
        <p:grpSpPr>
          <a:xfrm rot="10800000">
            <a:off x="8614765" y="3092324"/>
            <a:ext cx="1169646" cy="625683"/>
            <a:chOff x="4642902" y="5013117"/>
            <a:chExt cx="1169646" cy="625683"/>
          </a:xfrm>
        </p:grpSpPr>
        <p:cxnSp>
          <p:nvCxnSpPr>
            <p:cNvPr id="124" name="Straight Arrow Connector 123">
              <a:extLst>
                <a:ext uri="{FF2B5EF4-FFF2-40B4-BE49-F238E27FC236}">
                  <a16:creationId xmlns:a16="http://schemas.microsoft.com/office/drawing/2014/main" id="{E620B60E-64D4-BB61-9357-033833C269AF}"/>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5B9208FC-B417-36A1-E361-B30C8FD7BFC1}"/>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26" name="TextBox 125">
            <a:extLst>
              <a:ext uri="{FF2B5EF4-FFF2-40B4-BE49-F238E27FC236}">
                <a16:creationId xmlns:a16="http://schemas.microsoft.com/office/drawing/2014/main" id="{4233F58C-3277-16AA-4C32-7BA0325DA055}"/>
              </a:ext>
            </a:extLst>
          </p:cNvPr>
          <p:cNvSpPr txBox="1"/>
          <p:nvPr/>
        </p:nvSpPr>
        <p:spPr>
          <a:xfrm>
            <a:off x="8394319" y="2497623"/>
            <a:ext cx="1616147" cy="600164"/>
          </a:xfrm>
          <a:prstGeom prst="rect">
            <a:avLst/>
          </a:prstGeom>
          <a:noFill/>
        </p:spPr>
        <p:txBody>
          <a:bodyPr wrap="none" rtlCol="0">
            <a:spAutoFit/>
          </a:bodyPr>
          <a:lstStyle/>
          <a:p>
            <a:pPr algn="ctr"/>
            <a:r>
              <a:rPr lang="en-GB" sz="1100" dirty="0">
                <a:solidFill>
                  <a:srgbClr val="00B050"/>
                </a:solidFill>
              </a:rPr>
              <a:t>Bob’s previous </a:t>
            </a:r>
          </a:p>
          <a:p>
            <a:pPr algn="ctr"/>
            <a:r>
              <a:rPr lang="en-GB" sz="1100" dirty="0">
                <a:solidFill>
                  <a:srgbClr val="00B050"/>
                </a:solidFill>
              </a:rPr>
              <a:t>commit is the remote’s </a:t>
            </a:r>
          </a:p>
          <a:p>
            <a:pPr algn="ctr"/>
            <a:r>
              <a:rPr lang="en-GB" sz="1100" dirty="0">
                <a:solidFill>
                  <a:srgbClr val="00B050"/>
                </a:solidFill>
              </a:rPr>
              <a:t>latest commit</a:t>
            </a:r>
          </a:p>
        </p:txBody>
      </p:sp>
      <p:sp>
        <p:nvSpPr>
          <p:cNvPr id="127" name="Rectangle: Rounded Corners 126">
            <a:extLst>
              <a:ext uri="{FF2B5EF4-FFF2-40B4-BE49-F238E27FC236}">
                <a16:creationId xmlns:a16="http://schemas.microsoft.com/office/drawing/2014/main" id="{4084A958-8B8C-E4EE-BC1F-8F9815ED70DE}"/>
              </a:ext>
            </a:extLst>
          </p:cNvPr>
          <p:cNvSpPr/>
          <p:nvPr/>
        </p:nvSpPr>
        <p:spPr>
          <a:xfrm>
            <a:off x="782921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8" name="Straight Connector 127">
            <a:extLst>
              <a:ext uri="{FF2B5EF4-FFF2-40B4-BE49-F238E27FC236}">
                <a16:creationId xmlns:a16="http://schemas.microsoft.com/office/drawing/2014/main" id="{9B5C31D2-7ECC-317B-5108-80E3C535FF7F}"/>
              </a:ext>
            </a:extLst>
          </p:cNvPr>
          <p:cNvCxnSpPr>
            <a:cxnSpLocks/>
          </p:cNvCxnSpPr>
          <p:nvPr/>
        </p:nvCxnSpPr>
        <p:spPr>
          <a:xfrm>
            <a:off x="807667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8901BB55-8D10-4570-6D29-786F0E67612C}"/>
              </a:ext>
            </a:extLst>
          </p:cNvPr>
          <p:cNvSpPr txBox="1"/>
          <p:nvPr/>
        </p:nvSpPr>
        <p:spPr>
          <a:xfrm>
            <a:off x="6625010"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30" name="Straight Arrow Connector 129">
            <a:extLst>
              <a:ext uri="{FF2B5EF4-FFF2-40B4-BE49-F238E27FC236}">
                <a16:creationId xmlns:a16="http://schemas.microsoft.com/office/drawing/2014/main" id="{F534AC20-CC64-6171-9E74-5E27431C56F7}"/>
              </a:ext>
            </a:extLst>
          </p:cNvPr>
          <p:cNvCxnSpPr>
            <a:cxnSpLocks/>
          </p:cNvCxnSpPr>
          <p:nvPr/>
        </p:nvCxnSpPr>
        <p:spPr>
          <a:xfrm>
            <a:off x="7468965"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1" name="TextBox 130">
            <a:extLst>
              <a:ext uri="{FF2B5EF4-FFF2-40B4-BE49-F238E27FC236}">
                <a16:creationId xmlns:a16="http://schemas.microsoft.com/office/drawing/2014/main" id="{3A415B27-F116-271B-8E1E-136D8B0665D6}"/>
              </a:ext>
            </a:extLst>
          </p:cNvPr>
          <p:cNvSpPr txBox="1"/>
          <p:nvPr/>
        </p:nvSpPr>
        <p:spPr>
          <a:xfrm>
            <a:off x="228588" y="5232001"/>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is </a:t>
            </a:r>
            <a:r>
              <a:rPr lang="en-GB" sz="1200" b="1" dirty="0">
                <a:solidFill>
                  <a:schemeClr val="tx2">
                    <a:lumMod val="50000"/>
                    <a:lumOff val="50000"/>
                  </a:schemeClr>
                </a:solidFill>
              </a:rPr>
              <a:t>rejected</a:t>
            </a:r>
            <a:r>
              <a:rPr lang="en-GB" sz="1200" dirty="0">
                <a:solidFill>
                  <a:schemeClr val="bg1"/>
                </a:solidFill>
              </a:rPr>
              <a:t> again.</a:t>
            </a:r>
            <a:endParaRPr lang="en-GB" sz="1200" b="1" dirty="0">
              <a:solidFill>
                <a:schemeClr val="tx2">
                  <a:lumMod val="50000"/>
                  <a:lumOff val="50000"/>
                </a:schemeClr>
              </a:solidFill>
            </a:endParaRPr>
          </a:p>
        </p:txBody>
      </p:sp>
      <p:grpSp>
        <p:nvGrpSpPr>
          <p:cNvPr id="132" name="Group 131">
            <a:extLst>
              <a:ext uri="{FF2B5EF4-FFF2-40B4-BE49-F238E27FC236}">
                <a16:creationId xmlns:a16="http://schemas.microsoft.com/office/drawing/2014/main" id="{5D8F38E3-5F7F-9B96-0249-DCB51F2676FD}"/>
              </a:ext>
            </a:extLst>
          </p:cNvPr>
          <p:cNvGrpSpPr/>
          <p:nvPr/>
        </p:nvGrpSpPr>
        <p:grpSpPr>
          <a:xfrm rot="10800000">
            <a:off x="6328962" y="3092324"/>
            <a:ext cx="1169646" cy="625683"/>
            <a:chOff x="4642902" y="5013117"/>
            <a:chExt cx="1169646" cy="625683"/>
          </a:xfrm>
        </p:grpSpPr>
        <p:cxnSp>
          <p:nvCxnSpPr>
            <p:cNvPr id="133" name="Straight Arrow Connector 132">
              <a:extLst>
                <a:ext uri="{FF2B5EF4-FFF2-40B4-BE49-F238E27FC236}">
                  <a16:creationId xmlns:a16="http://schemas.microsoft.com/office/drawing/2014/main" id="{BF45E3FA-1DC9-648E-DBE1-1BBDED6676A6}"/>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E4D86CF5-67C2-5FE4-5B88-9F029EED7B3B}"/>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35" name="TextBox 134">
            <a:extLst>
              <a:ext uri="{FF2B5EF4-FFF2-40B4-BE49-F238E27FC236}">
                <a16:creationId xmlns:a16="http://schemas.microsoft.com/office/drawing/2014/main" id="{65F44E09-6BEB-4767-E4C3-6E8A1BDD4A59}"/>
              </a:ext>
            </a:extLst>
          </p:cNvPr>
          <p:cNvSpPr txBox="1"/>
          <p:nvPr/>
        </p:nvSpPr>
        <p:spPr>
          <a:xfrm>
            <a:off x="6114928" y="2497623"/>
            <a:ext cx="1603324" cy="600164"/>
          </a:xfrm>
          <a:prstGeom prst="rect">
            <a:avLst/>
          </a:prstGeom>
          <a:noFill/>
        </p:spPr>
        <p:txBody>
          <a:bodyPr wrap="none" rtlCol="0">
            <a:spAutoFit/>
          </a:bodyPr>
          <a:lstStyle/>
          <a:p>
            <a:pPr algn="ctr"/>
            <a:r>
              <a:rPr lang="en-GB" sz="1100" dirty="0">
                <a:solidFill>
                  <a:srgbClr val="FF0000"/>
                </a:solidFill>
              </a:rPr>
              <a:t>Alice’s previous </a:t>
            </a:r>
          </a:p>
          <a:p>
            <a:pPr algn="ctr"/>
            <a:r>
              <a:rPr lang="en-GB" sz="1100" dirty="0">
                <a:solidFill>
                  <a:srgbClr val="FF0000"/>
                </a:solidFill>
              </a:rPr>
              <a:t>commit is not the </a:t>
            </a:r>
          </a:p>
          <a:p>
            <a:pPr algn="ctr"/>
            <a:r>
              <a:rPr lang="en-GB" sz="1100" dirty="0">
                <a:solidFill>
                  <a:srgbClr val="FF0000"/>
                </a:solidFill>
              </a:rPr>
              <a:t>remote’s latest commit</a:t>
            </a:r>
          </a:p>
        </p:txBody>
      </p:sp>
      <p:sp>
        <p:nvSpPr>
          <p:cNvPr id="137" name="TextBox 136">
            <a:extLst>
              <a:ext uri="{FF2B5EF4-FFF2-40B4-BE49-F238E27FC236}">
                <a16:creationId xmlns:a16="http://schemas.microsoft.com/office/drawing/2014/main" id="{33FD743C-6530-7E93-BE88-FA2D2D127427}"/>
              </a:ext>
            </a:extLst>
          </p:cNvPr>
          <p:cNvSpPr txBox="1"/>
          <p:nvPr/>
        </p:nvSpPr>
        <p:spPr>
          <a:xfrm>
            <a:off x="228588" y="5614216"/>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a:t>
            </a:r>
            <a:r>
              <a:rPr lang="en-GB" sz="1200" b="1" dirty="0">
                <a:solidFill>
                  <a:schemeClr val="tx2">
                    <a:lumMod val="50000"/>
                    <a:lumOff val="50000"/>
                  </a:schemeClr>
                </a:solidFill>
              </a:rPr>
              <a:t>fetches </a:t>
            </a:r>
            <a:r>
              <a:rPr lang="en-GB" sz="1200" dirty="0">
                <a:solidFill>
                  <a:schemeClr val="bg1"/>
                </a:solidFill>
              </a:rPr>
              <a:t>and makes a </a:t>
            </a:r>
            <a:r>
              <a:rPr lang="en-GB" sz="1200" b="1" dirty="0">
                <a:solidFill>
                  <a:schemeClr val="tx2">
                    <a:lumMod val="50000"/>
                    <a:lumOff val="50000"/>
                  </a:schemeClr>
                </a:solidFill>
              </a:rPr>
              <a:t>merge commit</a:t>
            </a:r>
            <a:r>
              <a:rPr lang="en-GB" sz="1200" dirty="0">
                <a:solidFill>
                  <a:schemeClr val="bg1"/>
                </a:solidFill>
              </a:rPr>
              <a:t>, and this time succeeds to </a:t>
            </a:r>
            <a:r>
              <a:rPr lang="en-GB" sz="1200" b="1" dirty="0">
                <a:solidFill>
                  <a:schemeClr val="tx2">
                    <a:lumMod val="50000"/>
                    <a:lumOff val="50000"/>
                  </a:schemeClr>
                </a:solidFill>
              </a:rPr>
              <a:t>push</a:t>
            </a:r>
            <a:r>
              <a:rPr lang="en-GB" sz="1200" dirty="0">
                <a:solidFill>
                  <a:schemeClr val="bg1"/>
                </a:solidFill>
              </a:rPr>
              <a:t>.</a:t>
            </a:r>
            <a:endParaRPr lang="en-GB" sz="1200" b="1" dirty="0">
              <a:solidFill>
                <a:schemeClr val="tx2">
                  <a:lumMod val="50000"/>
                  <a:lumOff val="50000"/>
                </a:schemeClr>
              </a:solidFill>
            </a:endParaRPr>
          </a:p>
        </p:txBody>
      </p:sp>
      <p:cxnSp>
        <p:nvCxnSpPr>
          <p:cNvPr id="138" name="Straight Connector 137">
            <a:extLst>
              <a:ext uri="{FF2B5EF4-FFF2-40B4-BE49-F238E27FC236}">
                <a16:creationId xmlns:a16="http://schemas.microsoft.com/office/drawing/2014/main" id="{7C2F9C28-5B62-0854-9617-D39C5CCEDD53}"/>
              </a:ext>
            </a:extLst>
          </p:cNvPr>
          <p:cNvCxnSpPr>
            <a:cxnSpLocks/>
          </p:cNvCxnSpPr>
          <p:nvPr/>
        </p:nvCxnSpPr>
        <p:spPr>
          <a:xfrm>
            <a:off x="5789688" y="3971030"/>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0" name="TextBox 139">
            <a:extLst>
              <a:ext uri="{FF2B5EF4-FFF2-40B4-BE49-F238E27FC236}">
                <a16:creationId xmlns:a16="http://schemas.microsoft.com/office/drawing/2014/main" id="{AF692ABA-ADD6-7504-8681-E0648BFA78DC}"/>
              </a:ext>
            </a:extLst>
          </p:cNvPr>
          <p:cNvSpPr txBox="1"/>
          <p:nvPr/>
        </p:nvSpPr>
        <p:spPr>
          <a:xfrm>
            <a:off x="4367611"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41" name="Straight Arrow Connector 140">
            <a:extLst>
              <a:ext uri="{FF2B5EF4-FFF2-40B4-BE49-F238E27FC236}">
                <a16:creationId xmlns:a16="http://schemas.microsoft.com/office/drawing/2014/main" id="{0ADF67D1-23F9-36E9-0223-832165599261}"/>
              </a:ext>
            </a:extLst>
          </p:cNvPr>
          <p:cNvCxnSpPr>
            <a:cxnSpLocks/>
          </p:cNvCxnSpPr>
          <p:nvPr/>
        </p:nvCxnSpPr>
        <p:spPr>
          <a:xfrm>
            <a:off x="5211566"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43" name="Rectangle: Rounded Corners 142">
            <a:extLst>
              <a:ext uri="{FF2B5EF4-FFF2-40B4-BE49-F238E27FC236}">
                <a16:creationId xmlns:a16="http://schemas.microsoft.com/office/drawing/2014/main" id="{B1EB434B-FDBA-5CC4-E1B7-B1DA953DB320}"/>
              </a:ext>
            </a:extLst>
          </p:cNvPr>
          <p:cNvSpPr/>
          <p:nvPr/>
        </p:nvSpPr>
        <p:spPr>
          <a:xfrm>
            <a:off x="5540718"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44" name="Straight Connector 143">
            <a:extLst>
              <a:ext uri="{FF2B5EF4-FFF2-40B4-BE49-F238E27FC236}">
                <a16:creationId xmlns:a16="http://schemas.microsoft.com/office/drawing/2014/main" id="{A843CD65-0366-A500-C090-910527ACE16A}"/>
              </a:ext>
            </a:extLst>
          </p:cNvPr>
          <p:cNvCxnSpPr>
            <a:cxnSpLocks/>
          </p:cNvCxnSpPr>
          <p:nvPr/>
        </p:nvCxnSpPr>
        <p:spPr>
          <a:xfrm>
            <a:off x="5789688"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4D0D91DE-9D2F-49B2-3326-96DF2BDEE5D5}"/>
              </a:ext>
            </a:extLst>
          </p:cNvPr>
          <p:cNvSpPr txBox="1"/>
          <p:nvPr/>
        </p:nvSpPr>
        <p:spPr>
          <a:xfrm>
            <a:off x="4366019" y="4859316"/>
            <a:ext cx="882229" cy="369332"/>
          </a:xfrm>
          <a:prstGeom prst="rect">
            <a:avLst/>
          </a:prstGeom>
          <a:noFill/>
        </p:spPr>
        <p:txBody>
          <a:bodyPr wrap="none" rtlCol="0">
            <a:spAutoFit/>
          </a:bodyPr>
          <a:lstStyle/>
          <a:p>
            <a:r>
              <a:rPr lang="en-GB" dirty="0">
                <a:solidFill>
                  <a:schemeClr val="bg1"/>
                </a:solidFill>
              </a:rPr>
              <a:t>(latest)</a:t>
            </a:r>
          </a:p>
        </p:txBody>
      </p:sp>
      <p:cxnSp>
        <p:nvCxnSpPr>
          <p:cNvPr id="146" name="Straight Arrow Connector 145">
            <a:extLst>
              <a:ext uri="{FF2B5EF4-FFF2-40B4-BE49-F238E27FC236}">
                <a16:creationId xmlns:a16="http://schemas.microsoft.com/office/drawing/2014/main" id="{54F279FD-AA08-27BE-62E6-E035474D99AF}"/>
              </a:ext>
            </a:extLst>
          </p:cNvPr>
          <p:cNvCxnSpPr>
            <a:cxnSpLocks/>
          </p:cNvCxnSpPr>
          <p:nvPr/>
        </p:nvCxnSpPr>
        <p:spPr>
          <a:xfrm>
            <a:off x="5209974" y="5043982"/>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47" name="Group 146">
            <a:extLst>
              <a:ext uri="{FF2B5EF4-FFF2-40B4-BE49-F238E27FC236}">
                <a16:creationId xmlns:a16="http://schemas.microsoft.com/office/drawing/2014/main" id="{42AB99B1-BF79-55D2-568A-AD373E5B6A3E}"/>
              </a:ext>
            </a:extLst>
          </p:cNvPr>
          <p:cNvGrpSpPr/>
          <p:nvPr/>
        </p:nvGrpSpPr>
        <p:grpSpPr>
          <a:xfrm rot="10800000">
            <a:off x="6459091" y="3734694"/>
            <a:ext cx="1169646" cy="625683"/>
            <a:chOff x="4642902" y="5013117"/>
            <a:chExt cx="1169646" cy="625683"/>
          </a:xfrm>
        </p:grpSpPr>
        <p:cxnSp>
          <p:nvCxnSpPr>
            <p:cNvPr id="148" name="Straight Arrow Connector 147">
              <a:extLst>
                <a:ext uri="{FF2B5EF4-FFF2-40B4-BE49-F238E27FC236}">
                  <a16:creationId xmlns:a16="http://schemas.microsoft.com/office/drawing/2014/main" id="{D763099B-5E6F-1177-3D00-FF911F89DDD6}"/>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a:extLst>
                <a:ext uri="{FF2B5EF4-FFF2-40B4-BE49-F238E27FC236}">
                  <a16:creationId xmlns:a16="http://schemas.microsoft.com/office/drawing/2014/main" id="{88077DD5-91B6-0B9D-0541-3CD21F5627B5}"/>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50" name="TextBox 149">
            <a:extLst>
              <a:ext uri="{FF2B5EF4-FFF2-40B4-BE49-F238E27FC236}">
                <a16:creationId xmlns:a16="http://schemas.microsoft.com/office/drawing/2014/main" id="{F46094B2-7AC0-32A1-09ED-6BD9E9C15FD5}"/>
              </a:ext>
            </a:extLst>
          </p:cNvPr>
          <p:cNvSpPr txBox="1"/>
          <p:nvPr/>
        </p:nvSpPr>
        <p:spPr>
          <a:xfrm>
            <a:off x="6206585" y="3139993"/>
            <a:ext cx="1680268" cy="600164"/>
          </a:xfrm>
          <a:prstGeom prst="rect">
            <a:avLst/>
          </a:prstGeom>
          <a:noFill/>
        </p:spPr>
        <p:txBody>
          <a:bodyPr wrap="none" rtlCol="0">
            <a:spAutoFit/>
          </a:bodyPr>
          <a:lstStyle/>
          <a:p>
            <a:pPr algn="ctr"/>
            <a:r>
              <a:rPr lang="en-GB" sz="1100" dirty="0">
                <a:solidFill>
                  <a:srgbClr val="00B050"/>
                </a:solidFill>
              </a:rPr>
              <a:t>Alice’s previous </a:t>
            </a:r>
          </a:p>
          <a:p>
            <a:pPr algn="ctr"/>
            <a:r>
              <a:rPr lang="en-GB" sz="1100" dirty="0">
                <a:solidFill>
                  <a:srgbClr val="00B050"/>
                </a:solidFill>
              </a:rPr>
              <a:t>commit is* the remote’s </a:t>
            </a:r>
          </a:p>
          <a:p>
            <a:pPr algn="ctr"/>
            <a:r>
              <a:rPr lang="en-GB" sz="1100" dirty="0">
                <a:solidFill>
                  <a:srgbClr val="00B050"/>
                </a:solidFill>
              </a:rPr>
              <a:t>latest commit</a:t>
            </a:r>
          </a:p>
        </p:txBody>
      </p:sp>
      <p:sp>
        <p:nvSpPr>
          <p:cNvPr id="151" name="Rectangle: Rounded Corners 150">
            <a:extLst>
              <a:ext uri="{FF2B5EF4-FFF2-40B4-BE49-F238E27FC236}">
                <a16:creationId xmlns:a16="http://schemas.microsoft.com/office/drawing/2014/main" id="{FF4B096E-4EF8-82D8-E52E-FD55B0D64536}"/>
              </a:ext>
            </a:extLst>
          </p:cNvPr>
          <p:cNvSpPr/>
          <p:nvPr/>
        </p:nvSpPr>
        <p:spPr>
          <a:xfrm>
            <a:off x="7830694"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52" name="Straight Connector 151">
            <a:extLst>
              <a:ext uri="{FF2B5EF4-FFF2-40B4-BE49-F238E27FC236}">
                <a16:creationId xmlns:a16="http://schemas.microsoft.com/office/drawing/2014/main" id="{DB3AF536-230F-F82E-7B7C-BD7F7159C70C}"/>
              </a:ext>
            </a:extLst>
          </p:cNvPr>
          <p:cNvCxnSpPr>
            <a:cxnSpLocks/>
          </p:cNvCxnSpPr>
          <p:nvPr/>
        </p:nvCxnSpPr>
        <p:spPr>
          <a:xfrm>
            <a:off x="8079664"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A8F1557F-03AC-EA04-280E-E4A4E687A428}"/>
              </a:ext>
            </a:extLst>
          </p:cNvPr>
          <p:cNvSpPr txBox="1"/>
          <p:nvPr/>
        </p:nvSpPr>
        <p:spPr>
          <a:xfrm>
            <a:off x="6654831" y="4874601"/>
            <a:ext cx="882229" cy="369332"/>
          </a:xfrm>
          <a:prstGeom prst="rect">
            <a:avLst/>
          </a:prstGeom>
          <a:noFill/>
        </p:spPr>
        <p:txBody>
          <a:bodyPr wrap="none" rtlCol="0">
            <a:spAutoFit/>
          </a:bodyPr>
          <a:lstStyle/>
          <a:p>
            <a:r>
              <a:rPr lang="en-GB" dirty="0">
                <a:solidFill>
                  <a:schemeClr val="bg1"/>
                </a:solidFill>
              </a:rPr>
              <a:t>(latest)</a:t>
            </a:r>
          </a:p>
        </p:txBody>
      </p:sp>
      <p:cxnSp>
        <p:nvCxnSpPr>
          <p:cNvPr id="154" name="Straight Arrow Connector 153">
            <a:extLst>
              <a:ext uri="{FF2B5EF4-FFF2-40B4-BE49-F238E27FC236}">
                <a16:creationId xmlns:a16="http://schemas.microsoft.com/office/drawing/2014/main" id="{081D4DCF-E94C-F1CD-EFC1-092CD444FD3F}"/>
              </a:ext>
            </a:extLst>
          </p:cNvPr>
          <p:cNvCxnSpPr>
            <a:cxnSpLocks/>
          </p:cNvCxnSpPr>
          <p:nvPr/>
        </p:nvCxnSpPr>
        <p:spPr>
          <a:xfrm>
            <a:off x="7498786" y="505926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5" name="TextBox 154">
            <a:extLst>
              <a:ext uri="{FF2B5EF4-FFF2-40B4-BE49-F238E27FC236}">
                <a16:creationId xmlns:a16="http://schemas.microsoft.com/office/drawing/2014/main" id="{20274339-0CF2-4FF2-6696-02A19DCDF42E}"/>
              </a:ext>
            </a:extLst>
          </p:cNvPr>
          <p:cNvSpPr txBox="1"/>
          <p:nvPr/>
        </p:nvSpPr>
        <p:spPr>
          <a:xfrm>
            <a:off x="218086" y="6181097"/>
            <a:ext cx="3679655" cy="461665"/>
          </a:xfrm>
          <a:prstGeom prst="rect">
            <a:avLst/>
          </a:prstGeom>
          <a:noFill/>
          <a:ln>
            <a:solidFill>
              <a:schemeClr val="bg1"/>
            </a:solidFill>
          </a:ln>
        </p:spPr>
        <p:txBody>
          <a:bodyPr wrap="square" rtlCol="0">
            <a:spAutoFit/>
          </a:bodyPr>
          <a:lstStyle/>
          <a:p>
            <a:r>
              <a:rPr lang="en-GB" sz="1200" dirty="0">
                <a:solidFill>
                  <a:schemeClr val="bg1"/>
                </a:solidFill>
              </a:rPr>
              <a:t>Bob </a:t>
            </a:r>
            <a:r>
              <a:rPr lang="en-GB" sz="1200" b="1" dirty="0">
                <a:solidFill>
                  <a:schemeClr val="tx2">
                    <a:lumMod val="50000"/>
                    <a:lumOff val="50000"/>
                  </a:schemeClr>
                </a:solidFill>
              </a:rPr>
              <a:t>fetches</a:t>
            </a:r>
            <a:r>
              <a:rPr lang="en-GB" sz="1200" dirty="0">
                <a:solidFill>
                  <a:schemeClr val="bg1"/>
                </a:solidFill>
              </a:rPr>
              <a:t> and makes a </a:t>
            </a:r>
            <a:r>
              <a:rPr lang="en-GB" sz="1200" b="1" dirty="0">
                <a:solidFill>
                  <a:schemeClr val="tx2">
                    <a:lumMod val="50000"/>
                    <a:lumOff val="50000"/>
                  </a:schemeClr>
                </a:solidFill>
              </a:rPr>
              <a:t>merge commit</a:t>
            </a:r>
            <a:r>
              <a:rPr lang="en-GB" sz="1200" dirty="0">
                <a:solidFill>
                  <a:schemeClr val="bg1"/>
                </a:solidFill>
              </a:rPr>
              <a:t>. He has nothing to </a:t>
            </a:r>
            <a:r>
              <a:rPr lang="en-GB" sz="1200" b="1" dirty="0">
                <a:solidFill>
                  <a:schemeClr val="tx2">
                    <a:lumMod val="50000"/>
                    <a:lumOff val="50000"/>
                  </a:schemeClr>
                </a:solidFill>
              </a:rPr>
              <a:t>push</a:t>
            </a:r>
            <a:r>
              <a:rPr lang="en-GB" sz="1200" dirty="0">
                <a:solidFill>
                  <a:schemeClr val="bg1"/>
                </a:solidFill>
              </a:rPr>
              <a:t>: he is just adopting Alice’s changes.</a:t>
            </a:r>
            <a:endParaRPr lang="en-GB" sz="1200" b="1" dirty="0">
              <a:solidFill>
                <a:schemeClr val="tx2">
                  <a:lumMod val="50000"/>
                  <a:lumOff val="50000"/>
                </a:schemeClr>
              </a:solidFill>
            </a:endParaRPr>
          </a:p>
        </p:txBody>
      </p:sp>
      <p:sp>
        <p:nvSpPr>
          <p:cNvPr id="160" name="Rectangle: Rounded Corners 159">
            <a:extLst>
              <a:ext uri="{FF2B5EF4-FFF2-40B4-BE49-F238E27FC236}">
                <a16:creationId xmlns:a16="http://schemas.microsoft.com/office/drawing/2014/main" id="{B25ED887-CFAF-2767-E752-233297AC9F88}"/>
              </a:ext>
            </a:extLst>
          </p:cNvPr>
          <p:cNvSpPr/>
          <p:nvPr/>
        </p:nvSpPr>
        <p:spPr>
          <a:xfrm>
            <a:off x="10081032" y="4834089"/>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61" name="Straight Connector 160">
            <a:extLst>
              <a:ext uri="{FF2B5EF4-FFF2-40B4-BE49-F238E27FC236}">
                <a16:creationId xmlns:a16="http://schemas.microsoft.com/office/drawing/2014/main" id="{02FB24D5-9C84-F8CF-BD41-244F8E6161EE}"/>
              </a:ext>
            </a:extLst>
          </p:cNvPr>
          <p:cNvCxnSpPr>
            <a:cxnSpLocks/>
          </p:cNvCxnSpPr>
          <p:nvPr/>
        </p:nvCxnSpPr>
        <p:spPr>
          <a:xfrm>
            <a:off x="10330002" y="4659483"/>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3" name="TextBox 162">
            <a:extLst>
              <a:ext uri="{FF2B5EF4-FFF2-40B4-BE49-F238E27FC236}">
                <a16:creationId xmlns:a16="http://schemas.microsoft.com/office/drawing/2014/main" id="{4EBE48A2-6C84-1D2C-CB17-7E26EFF57A76}"/>
              </a:ext>
            </a:extLst>
          </p:cNvPr>
          <p:cNvSpPr txBox="1"/>
          <p:nvPr/>
        </p:nvSpPr>
        <p:spPr>
          <a:xfrm>
            <a:off x="8888203" y="4874601"/>
            <a:ext cx="882229" cy="369332"/>
          </a:xfrm>
          <a:prstGeom prst="rect">
            <a:avLst/>
          </a:prstGeom>
          <a:noFill/>
        </p:spPr>
        <p:txBody>
          <a:bodyPr wrap="none" rtlCol="0">
            <a:spAutoFit/>
          </a:bodyPr>
          <a:lstStyle/>
          <a:p>
            <a:r>
              <a:rPr lang="en-GB" dirty="0">
                <a:solidFill>
                  <a:schemeClr val="bg1"/>
                </a:solidFill>
              </a:rPr>
              <a:t>(latest)</a:t>
            </a:r>
          </a:p>
        </p:txBody>
      </p:sp>
      <p:cxnSp>
        <p:nvCxnSpPr>
          <p:cNvPr id="164" name="Straight Arrow Connector 163">
            <a:extLst>
              <a:ext uri="{FF2B5EF4-FFF2-40B4-BE49-F238E27FC236}">
                <a16:creationId xmlns:a16="http://schemas.microsoft.com/office/drawing/2014/main" id="{2A384B75-414D-556C-B492-6FC898D5FAA3}"/>
              </a:ext>
            </a:extLst>
          </p:cNvPr>
          <p:cNvCxnSpPr>
            <a:cxnSpLocks/>
          </p:cNvCxnSpPr>
          <p:nvPr/>
        </p:nvCxnSpPr>
        <p:spPr>
          <a:xfrm>
            <a:off x="9732158" y="505926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46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9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9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88"/>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9"/>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8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84"/>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7"/>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06"/>
                                        </p:tgtEl>
                                        <p:attrNameLst>
                                          <p:attrName>style.visibility</p:attrName>
                                        </p:attrNameLst>
                                      </p:cBhvr>
                                      <p:to>
                                        <p:strVal val="hidden"/>
                                      </p:to>
                                    </p:set>
                                  </p:childTnLst>
                                </p:cTn>
                              </p:par>
                              <p:par>
                                <p:cTn id="117" presetID="1" presetClass="entr" presetSubtype="0" fill="hold"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8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1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111"/>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08"/>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11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99"/>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98"/>
                                        </p:tgtEl>
                                        <p:attrNameLst>
                                          <p:attrName>style.visibility</p:attrName>
                                        </p:attrNameLst>
                                      </p:cBhvr>
                                      <p:to>
                                        <p:strVal val="hidden"/>
                                      </p:to>
                                    </p:set>
                                  </p:childTnLst>
                                </p:cTn>
                              </p:par>
                              <p:par>
                                <p:cTn id="153" presetID="1" presetClass="entr" presetSubtype="0" fill="hold" nodeType="withEffect">
                                  <p:stCondLst>
                                    <p:cond delay="0"/>
                                  </p:stCondLst>
                                  <p:childTnLst>
                                    <p:set>
                                      <p:cBhvr>
                                        <p:cTn id="154" dur="1" fill="hold">
                                          <p:stCondLst>
                                            <p:cond delay="0"/>
                                          </p:stCondLst>
                                        </p:cTn>
                                        <p:tgtEl>
                                          <p:spTgt spid="141"/>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4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1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1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20"/>
                                        </p:tgtEl>
                                        <p:attrNameLst>
                                          <p:attrName>style.visibility</p:attrName>
                                        </p:attrNameLst>
                                      </p:cBhvr>
                                      <p:to>
                                        <p:strVal val="visible"/>
                                      </p:to>
                                    </p:set>
                                  </p:childTnLst>
                                </p:cTn>
                              </p:par>
                              <p:par>
                                <p:cTn id="167" presetID="1" presetClass="exit" presetSubtype="0" fill="hold" grpId="1" nodeType="withEffect">
                                  <p:stCondLst>
                                    <p:cond delay="0"/>
                                  </p:stCondLst>
                                  <p:childTnLst>
                                    <p:set>
                                      <p:cBhvr>
                                        <p:cTn id="168" dur="1" fill="hold">
                                          <p:stCondLst>
                                            <p:cond delay="0"/>
                                          </p:stCondLst>
                                        </p:cTn>
                                        <p:tgtEl>
                                          <p:spTgt spid="94"/>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95"/>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12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2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26"/>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23"/>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126"/>
                                        </p:tgtEl>
                                        <p:attrNameLst>
                                          <p:attrName>style.visibility</p:attrName>
                                        </p:attrNameLst>
                                      </p:cBhvr>
                                      <p:to>
                                        <p:strVal val="hidden"/>
                                      </p:to>
                                    </p:set>
                                  </p:childTnLst>
                                </p:cTn>
                              </p:par>
                              <p:par>
                                <p:cTn id="185" presetID="1" presetClass="exit" presetSubtype="0" fill="hold" nodeType="withEffect">
                                  <p:stCondLst>
                                    <p:cond delay="0"/>
                                  </p:stCondLst>
                                  <p:childTnLst>
                                    <p:set>
                                      <p:cBhvr>
                                        <p:cTn id="186" dur="1" fill="hold">
                                          <p:stCondLst>
                                            <p:cond delay="0"/>
                                          </p:stCondLst>
                                        </p:cTn>
                                        <p:tgtEl>
                                          <p:spTgt spid="123"/>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127"/>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97"/>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96"/>
                                        </p:tgtEl>
                                        <p:attrNameLst>
                                          <p:attrName>style.visibility</p:attrName>
                                        </p:attrNameLst>
                                      </p:cBhvr>
                                      <p:to>
                                        <p:strVal val="hidden"/>
                                      </p:to>
                                    </p:set>
                                  </p:childTnLst>
                                </p:cTn>
                              </p:par>
                              <p:par>
                                <p:cTn id="195" presetID="1" presetClass="entr" presetSubtype="0" fill="hold" nodeType="withEffect">
                                  <p:stCondLst>
                                    <p:cond delay="0"/>
                                  </p:stCondLst>
                                  <p:childTnLst>
                                    <p:set>
                                      <p:cBhvr>
                                        <p:cTn id="196" dur="1" fill="hold">
                                          <p:stCondLst>
                                            <p:cond delay="0"/>
                                          </p:stCondLst>
                                        </p:cTn>
                                        <p:tgtEl>
                                          <p:spTgt spid="130"/>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9"/>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31"/>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13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3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135"/>
                                        </p:tgtEl>
                                        <p:attrNameLst>
                                          <p:attrName>style.visibility</p:attrName>
                                        </p:attrNameLst>
                                      </p:cBhvr>
                                      <p:to>
                                        <p:strVal val="hidden"/>
                                      </p:to>
                                    </p:set>
                                  </p:childTnLst>
                                </p:cTn>
                              </p:par>
                              <p:par>
                                <p:cTn id="213" presetID="1" presetClass="exit" presetSubtype="0" fill="hold" nodeType="withEffect">
                                  <p:stCondLst>
                                    <p:cond delay="0"/>
                                  </p:stCondLst>
                                  <p:childTnLst>
                                    <p:set>
                                      <p:cBhvr>
                                        <p:cTn id="214" dur="1" fill="hold">
                                          <p:stCondLst>
                                            <p:cond delay="0"/>
                                          </p:stCondLst>
                                        </p:cTn>
                                        <p:tgtEl>
                                          <p:spTgt spid="132"/>
                                        </p:tgtEl>
                                        <p:attrNameLst>
                                          <p:attrName>style.visibility</p:attrName>
                                        </p:attrNameLst>
                                      </p:cBhvr>
                                      <p:to>
                                        <p:strVal val="hidden"/>
                                      </p:to>
                                    </p:set>
                                  </p:childTnLst>
                                </p:cTn>
                              </p:par>
                              <p:par>
                                <p:cTn id="215" presetID="1" presetClass="entr" presetSubtype="0" fill="hold" grpId="0" nodeType="withEffect">
                                  <p:stCondLst>
                                    <p:cond delay="0"/>
                                  </p:stCondLst>
                                  <p:childTnLst>
                                    <p:set>
                                      <p:cBhvr>
                                        <p:cTn id="216" dur="1" fill="hold">
                                          <p:stCondLst>
                                            <p:cond delay="0"/>
                                          </p:stCondLst>
                                        </p:cTn>
                                        <p:tgtEl>
                                          <p:spTgt spid="137"/>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143"/>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44"/>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46"/>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141"/>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140"/>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50"/>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47"/>
                                        </p:tgtEl>
                                        <p:attrNameLst>
                                          <p:attrName>style.visibility</p:attrName>
                                        </p:attrNameLst>
                                      </p:cBhvr>
                                      <p:to>
                                        <p:strVal val="visible"/>
                                      </p:to>
                                    </p:set>
                                  </p:childTnLst>
                                </p:cTn>
                              </p:par>
                              <p:par>
                                <p:cTn id="237" presetID="1" presetClass="exit" presetSubtype="0" fill="hold" nodeType="withEffect">
                                  <p:stCondLst>
                                    <p:cond delay="0"/>
                                  </p:stCondLst>
                                  <p:childTnLst>
                                    <p:set>
                                      <p:cBhvr>
                                        <p:cTn id="238" dur="1" fill="hold">
                                          <p:stCondLst>
                                            <p:cond delay="0"/>
                                          </p:stCondLst>
                                        </p:cTn>
                                        <p:tgtEl>
                                          <p:spTgt spid="130"/>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129"/>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xit" presetSubtype="0" fill="hold" grpId="1" nodeType="clickEffect">
                                  <p:stCondLst>
                                    <p:cond delay="0"/>
                                  </p:stCondLst>
                                  <p:childTnLst>
                                    <p:set>
                                      <p:cBhvr>
                                        <p:cTn id="244" dur="1" fill="hold">
                                          <p:stCondLst>
                                            <p:cond delay="0"/>
                                          </p:stCondLst>
                                        </p:cTn>
                                        <p:tgtEl>
                                          <p:spTgt spid="150"/>
                                        </p:tgtEl>
                                        <p:attrNameLst>
                                          <p:attrName>style.visibility</p:attrName>
                                        </p:attrNameLst>
                                      </p:cBhvr>
                                      <p:to>
                                        <p:strVal val="hidden"/>
                                      </p:to>
                                    </p:set>
                                  </p:childTnLst>
                                </p:cTn>
                              </p:par>
                              <p:par>
                                <p:cTn id="245" presetID="1" presetClass="exit" presetSubtype="0" fill="hold" nodeType="withEffect">
                                  <p:stCondLst>
                                    <p:cond delay="0"/>
                                  </p:stCondLst>
                                  <p:childTnLst>
                                    <p:set>
                                      <p:cBhvr>
                                        <p:cTn id="246" dur="1" fill="hold">
                                          <p:stCondLst>
                                            <p:cond delay="0"/>
                                          </p:stCondLst>
                                        </p:cTn>
                                        <p:tgtEl>
                                          <p:spTgt spid="147"/>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151"/>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52"/>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54"/>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53"/>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155"/>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60"/>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61"/>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63"/>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64"/>
                                        </p:tgtEl>
                                        <p:attrNameLst>
                                          <p:attrName>style.visibility</p:attrName>
                                        </p:attrNameLst>
                                      </p:cBhvr>
                                      <p:to>
                                        <p:strVal val="visible"/>
                                      </p:to>
                                    </p:set>
                                  </p:childTnLst>
                                </p:cTn>
                              </p:par>
                              <p:par>
                                <p:cTn id="269" presetID="1" presetClass="exit" presetSubtype="0" fill="hold" grpId="1" nodeType="withEffect">
                                  <p:stCondLst>
                                    <p:cond delay="0"/>
                                  </p:stCondLst>
                                  <p:childTnLst>
                                    <p:set>
                                      <p:cBhvr>
                                        <p:cTn id="270" dur="1" fill="hold">
                                          <p:stCondLst>
                                            <p:cond delay="0"/>
                                          </p:stCondLst>
                                        </p:cTn>
                                        <p:tgtEl>
                                          <p:spTgt spid="121"/>
                                        </p:tgtEl>
                                        <p:attrNameLst>
                                          <p:attrName>style.visibility</p:attrName>
                                        </p:attrNameLst>
                                      </p:cBhvr>
                                      <p:to>
                                        <p:strVal val="hidden"/>
                                      </p:to>
                                    </p:set>
                                  </p:childTnLst>
                                </p:cTn>
                              </p:par>
                              <p:par>
                                <p:cTn id="271" presetID="1" presetClass="exit" presetSubtype="0" fill="hold" nodeType="withEffect">
                                  <p:stCondLst>
                                    <p:cond delay="0"/>
                                  </p:stCondLst>
                                  <p:childTnLst>
                                    <p:set>
                                      <p:cBhvr>
                                        <p:cTn id="272" dur="1" fill="hold">
                                          <p:stCondLst>
                                            <p:cond delay="0"/>
                                          </p:stCondLst>
                                        </p:cTn>
                                        <p:tgtEl>
                                          <p:spTgt spid="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animBg="1"/>
      <p:bldP spid="31" grpId="0" animBg="1"/>
      <p:bldP spid="42" grpId="0" animBg="1"/>
      <p:bldP spid="43" grpId="0" animBg="1"/>
      <p:bldP spid="44" grpId="0" animBg="1"/>
      <p:bldP spid="53" grpId="0" animBg="1"/>
      <p:bldP spid="58" grpId="0" animBg="1"/>
      <p:bldP spid="59" grpId="0" animBg="1"/>
      <p:bldP spid="60" grpId="0" animBg="1"/>
      <p:bldP spid="67" grpId="0" animBg="1"/>
      <p:bldP spid="68" grpId="0" animBg="1"/>
      <p:bldP spid="69" grpId="0" animBg="1"/>
      <p:bldP spid="72" grpId="0" animBg="1"/>
      <p:bldP spid="73" grpId="0" animBg="1"/>
      <p:bldP spid="75" grpId="0" animBg="1"/>
      <p:bldP spid="78" grpId="0" animBg="1"/>
      <p:bldP spid="80" grpId="0" animBg="1"/>
      <p:bldP spid="81" grpId="0" animBg="1"/>
      <p:bldP spid="83" grpId="0" animBg="1"/>
      <p:bldP spid="84" grpId="0"/>
      <p:bldP spid="84" grpId="1"/>
      <p:bldP spid="88" grpId="0"/>
      <p:bldP spid="88" grpId="1"/>
      <p:bldP spid="90" grpId="0"/>
      <p:bldP spid="90" grpId="1"/>
      <p:bldP spid="94" grpId="0"/>
      <p:bldP spid="94" grpId="1"/>
      <p:bldP spid="96" grpId="0"/>
      <p:bldP spid="96" grpId="1"/>
      <p:bldP spid="98" grpId="0"/>
      <p:bldP spid="98" grpId="1"/>
      <p:bldP spid="107" grpId="0"/>
      <p:bldP spid="107" grpId="1"/>
      <p:bldP spid="111" grpId="0"/>
      <p:bldP spid="111" grpId="1"/>
      <p:bldP spid="113" grpId="0" animBg="1"/>
      <p:bldP spid="116" grpId="0" animBg="1"/>
      <p:bldP spid="117" grpId="0" animBg="1"/>
      <p:bldP spid="119" grpId="0" animBg="1"/>
      <p:bldP spid="121" grpId="0"/>
      <p:bldP spid="121" grpId="1"/>
      <p:bldP spid="126" grpId="0"/>
      <p:bldP spid="126" grpId="1"/>
      <p:bldP spid="127" grpId="0" animBg="1"/>
      <p:bldP spid="129" grpId="0"/>
      <p:bldP spid="129" grpId="1"/>
      <p:bldP spid="131" grpId="0" animBg="1"/>
      <p:bldP spid="135" grpId="0"/>
      <p:bldP spid="135" grpId="1"/>
      <p:bldP spid="137" grpId="0" animBg="1"/>
      <p:bldP spid="140" grpId="0"/>
      <p:bldP spid="140" grpId="1"/>
      <p:bldP spid="143" grpId="0" animBg="1"/>
      <p:bldP spid="145" grpId="0"/>
      <p:bldP spid="150" grpId="0"/>
      <p:bldP spid="150" grpId="1"/>
      <p:bldP spid="151" grpId="0" animBg="1"/>
      <p:bldP spid="153" grpId="0"/>
      <p:bldP spid="155" grpId="0" animBg="1"/>
      <p:bldP spid="160" grpId="0" animBg="1"/>
      <p:bldP spid="1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F5C4-97CF-4A44-431F-7D376B127F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EAC224-1114-64A4-8266-EBBCA1DFCF47}"/>
              </a:ext>
            </a:extLst>
          </p:cNvPr>
          <p:cNvSpPr txBox="1"/>
          <p:nvPr/>
        </p:nvSpPr>
        <p:spPr>
          <a:xfrm>
            <a:off x="218090" y="167765"/>
            <a:ext cx="3679655" cy="2123658"/>
          </a:xfrm>
          <a:prstGeom prst="rect">
            <a:avLst/>
          </a:prstGeom>
          <a:noFill/>
          <a:ln>
            <a:solidFill>
              <a:schemeClr val="bg1"/>
            </a:solidFill>
          </a:ln>
        </p:spPr>
        <p:txBody>
          <a:bodyPr wrap="square" rtlCol="0">
            <a:spAutoFit/>
          </a:bodyPr>
          <a:lstStyle/>
          <a:p>
            <a:r>
              <a:rPr lang="en-GB" sz="1200" dirty="0">
                <a:solidFill>
                  <a:schemeClr val="bg1"/>
                </a:solidFill>
              </a:rPr>
              <a:t>The last and final option 5 is </a:t>
            </a:r>
            <a:r>
              <a:rPr lang="en-GB" sz="1200" b="1" dirty="0">
                <a:solidFill>
                  <a:schemeClr val="tx2">
                    <a:lumMod val="50000"/>
                    <a:lumOff val="50000"/>
                  </a:schemeClr>
                </a:solidFill>
              </a:rPr>
              <a:t>rebasing</a:t>
            </a:r>
            <a:r>
              <a:rPr lang="en-GB" sz="1200" dirty="0">
                <a:solidFill>
                  <a:schemeClr val="bg1"/>
                </a:solidFill>
              </a:rPr>
              <a:t>. On the surface, you get the same result as a </a:t>
            </a:r>
            <a:r>
              <a:rPr lang="en-GB" sz="1200" b="1" dirty="0">
                <a:solidFill>
                  <a:schemeClr val="tx2">
                    <a:lumMod val="50000"/>
                    <a:lumOff val="50000"/>
                  </a:schemeClr>
                </a:solidFill>
              </a:rPr>
              <a:t>merge. </a:t>
            </a:r>
            <a:r>
              <a:rPr lang="en-GB" sz="1200" dirty="0">
                <a:solidFill>
                  <a:schemeClr val="bg1"/>
                </a:solidFill>
              </a:rPr>
              <a:t>Under the hood, however, the </a:t>
            </a:r>
            <a:r>
              <a:rPr lang="en-GB" sz="1200" b="1" dirty="0">
                <a:solidFill>
                  <a:schemeClr val="tx2">
                    <a:lumMod val="50000"/>
                    <a:lumOff val="50000"/>
                  </a:schemeClr>
                </a:solidFill>
              </a:rPr>
              <a:t>commit history </a:t>
            </a:r>
            <a:r>
              <a:rPr lang="en-GB" sz="1200" dirty="0">
                <a:solidFill>
                  <a:schemeClr val="bg1"/>
                </a:solidFill>
              </a:rPr>
              <a:t>is organised in a different way. It circumvents the need for </a:t>
            </a:r>
            <a:r>
              <a:rPr lang="en-GB" sz="1200" b="1" dirty="0">
                <a:solidFill>
                  <a:schemeClr val="tx2">
                    <a:lumMod val="50000"/>
                    <a:lumOff val="50000"/>
                  </a:schemeClr>
                </a:solidFill>
              </a:rPr>
              <a:t>merge commits</a:t>
            </a:r>
            <a:r>
              <a:rPr lang="en-GB" sz="1200" dirty="0">
                <a:solidFill>
                  <a:schemeClr val="bg1"/>
                </a:solidFill>
              </a:rPr>
              <a:t> which hold little meaningful information and can propagate in their thousands in big projects.</a:t>
            </a:r>
            <a:endParaRPr lang="en-GB" sz="1200" b="1" dirty="0">
              <a:solidFill>
                <a:schemeClr val="tx2">
                  <a:lumMod val="50000"/>
                  <a:lumOff val="50000"/>
                </a:schemeClr>
              </a:solidFill>
            </a:endParaRPr>
          </a:p>
          <a:p>
            <a:endParaRPr lang="en-GB" sz="1200" b="1" dirty="0">
              <a:solidFill>
                <a:schemeClr val="tx2">
                  <a:lumMod val="50000"/>
                  <a:lumOff val="50000"/>
                </a:schemeClr>
              </a:solidFill>
            </a:endParaRPr>
          </a:p>
          <a:p>
            <a:r>
              <a:rPr lang="en-GB" sz="1200" dirty="0">
                <a:solidFill>
                  <a:schemeClr val="bg1"/>
                </a:solidFill>
              </a:rPr>
              <a:t>We will use the same contrived example with Alice and Bob. If you look at their shared commit history, Alice and Bob had to go through five commits for Bob to finally get Alice’s changes. </a:t>
            </a:r>
          </a:p>
        </p:txBody>
      </p:sp>
      <p:sp>
        <p:nvSpPr>
          <p:cNvPr id="25" name="Rectangle: Rounded Corners 24">
            <a:extLst>
              <a:ext uri="{FF2B5EF4-FFF2-40B4-BE49-F238E27FC236}">
                <a16:creationId xmlns:a16="http://schemas.microsoft.com/office/drawing/2014/main" id="{F75CE2CD-A6B9-2A79-E43B-FB950558F87E}"/>
              </a:ext>
            </a:extLst>
          </p:cNvPr>
          <p:cNvSpPr/>
          <p:nvPr/>
        </p:nvSpPr>
        <p:spPr>
          <a:xfrm>
            <a:off x="9382706" y="167765"/>
            <a:ext cx="1976375" cy="91440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1" name="Rectangle: Rounded Corners 30">
            <a:extLst>
              <a:ext uri="{FF2B5EF4-FFF2-40B4-BE49-F238E27FC236}">
                <a16:creationId xmlns:a16="http://schemas.microsoft.com/office/drawing/2014/main" id="{01A80EF0-E3EA-847E-92AE-2BFA5F5FA5C8}"/>
              </a:ext>
            </a:extLst>
          </p:cNvPr>
          <p:cNvSpPr/>
          <p:nvPr/>
        </p:nvSpPr>
        <p:spPr>
          <a:xfrm>
            <a:off x="4762122" y="167765"/>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41" name="Rectangle: Rounded Corners 40">
            <a:extLst>
              <a:ext uri="{FF2B5EF4-FFF2-40B4-BE49-F238E27FC236}">
                <a16:creationId xmlns:a16="http://schemas.microsoft.com/office/drawing/2014/main" id="{B887B249-BFC6-FD71-0753-5B7BCE8A326E}"/>
              </a:ext>
            </a:extLst>
          </p:cNvPr>
          <p:cNvSpPr/>
          <p:nvPr/>
        </p:nvSpPr>
        <p:spPr>
          <a:xfrm>
            <a:off x="7072414" y="167765"/>
            <a:ext cx="1976375" cy="91440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42" name="Rectangle: Rounded Corners 41">
            <a:extLst>
              <a:ext uri="{FF2B5EF4-FFF2-40B4-BE49-F238E27FC236}">
                <a16:creationId xmlns:a16="http://schemas.microsoft.com/office/drawing/2014/main" id="{4DCE7183-E303-29F9-612B-39904E93ECB4}"/>
              </a:ext>
            </a:extLst>
          </p:cNvPr>
          <p:cNvSpPr/>
          <p:nvPr/>
        </p:nvSpPr>
        <p:spPr>
          <a:xfrm>
            <a:off x="7811631" y="139746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3" name="Rectangle: Rounded Corners 42">
            <a:extLst>
              <a:ext uri="{FF2B5EF4-FFF2-40B4-BE49-F238E27FC236}">
                <a16:creationId xmlns:a16="http://schemas.microsoft.com/office/drawing/2014/main" id="{95A696C5-BD97-3F0D-82C8-D88861970936}"/>
              </a:ext>
            </a:extLst>
          </p:cNvPr>
          <p:cNvSpPr/>
          <p:nvPr/>
        </p:nvSpPr>
        <p:spPr>
          <a:xfrm>
            <a:off x="7811631" y="207496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4" name="Rectangle: Rounded Corners 43">
            <a:extLst>
              <a:ext uri="{FF2B5EF4-FFF2-40B4-BE49-F238E27FC236}">
                <a16:creationId xmlns:a16="http://schemas.microsoft.com/office/drawing/2014/main" id="{4AF0A7DF-DF90-8F58-89C0-3C59D373BD45}"/>
              </a:ext>
            </a:extLst>
          </p:cNvPr>
          <p:cNvSpPr/>
          <p:nvPr/>
        </p:nvSpPr>
        <p:spPr>
          <a:xfrm>
            <a:off x="7811631" y="275246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Straight Connector 46">
            <a:extLst>
              <a:ext uri="{FF2B5EF4-FFF2-40B4-BE49-F238E27FC236}">
                <a16:creationId xmlns:a16="http://schemas.microsoft.com/office/drawing/2014/main" id="{B35904FA-1EDE-6D04-F83D-27AB3F365B73}"/>
              </a:ext>
            </a:extLst>
          </p:cNvPr>
          <p:cNvCxnSpPr>
            <a:cxnSpLocks/>
            <a:stCxn id="42" idx="2"/>
            <a:endCxn id="43" idx="0"/>
          </p:cNvCxnSpPr>
          <p:nvPr/>
        </p:nvCxnSpPr>
        <p:spPr>
          <a:xfrm>
            <a:off x="8060601" y="189540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CCD51BA-9520-2D5F-55E7-B2FDD1157146}"/>
              </a:ext>
            </a:extLst>
          </p:cNvPr>
          <p:cNvCxnSpPr>
            <a:cxnSpLocks/>
          </p:cNvCxnSpPr>
          <p:nvPr/>
        </p:nvCxnSpPr>
        <p:spPr>
          <a:xfrm>
            <a:off x="8060601" y="257290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8" name="Rectangle: Rounded Corners 57">
            <a:extLst>
              <a:ext uri="{FF2B5EF4-FFF2-40B4-BE49-F238E27FC236}">
                <a16:creationId xmlns:a16="http://schemas.microsoft.com/office/drawing/2014/main" id="{F9B18F2C-6CB7-9669-C0B1-D6E865C894D3}"/>
              </a:ext>
            </a:extLst>
          </p:cNvPr>
          <p:cNvSpPr/>
          <p:nvPr/>
        </p:nvSpPr>
        <p:spPr>
          <a:xfrm>
            <a:off x="5542229" y="141968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9" name="Rectangle: Rounded Corners 58">
            <a:extLst>
              <a:ext uri="{FF2B5EF4-FFF2-40B4-BE49-F238E27FC236}">
                <a16:creationId xmlns:a16="http://schemas.microsoft.com/office/drawing/2014/main" id="{1EF3A7DE-819E-3DAE-19CE-BBC0E5EA3A0F}"/>
              </a:ext>
            </a:extLst>
          </p:cNvPr>
          <p:cNvSpPr/>
          <p:nvPr/>
        </p:nvSpPr>
        <p:spPr>
          <a:xfrm>
            <a:off x="5542229"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0" name="Rectangle: Rounded Corners 59">
            <a:extLst>
              <a:ext uri="{FF2B5EF4-FFF2-40B4-BE49-F238E27FC236}">
                <a16:creationId xmlns:a16="http://schemas.microsoft.com/office/drawing/2014/main" id="{72E8BEE2-D869-0CA5-124D-AFC322916396}"/>
              </a:ext>
            </a:extLst>
          </p:cNvPr>
          <p:cNvSpPr/>
          <p:nvPr/>
        </p:nvSpPr>
        <p:spPr>
          <a:xfrm>
            <a:off x="5542229"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5" name="Straight Connector 64">
            <a:extLst>
              <a:ext uri="{FF2B5EF4-FFF2-40B4-BE49-F238E27FC236}">
                <a16:creationId xmlns:a16="http://schemas.microsoft.com/office/drawing/2014/main" id="{303FBE8E-752E-C0E8-24AB-AAA11E46969E}"/>
              </a:ext>
            </a:extLst>
          </p:cNvPr>
          <p:cNvCxnSpPr>
            <a:cxnSpLocks/>
            <a:stCxn id="58" idx="2"/>
            <a:endCxn id="59" idx="0"/>
          </p:cNvCxnSpPr>
          <p:nvPr/>
        </p:nvCxnSpPr>
        <p:spPr>
          <a:xfrm>
            <a:off x="5791199" y="191762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2BD1C68-96C2-F542-394E-0DF33A0040CE}"/>
              </a:ext>
            </a:extLst>
          </p:cNvPr>
          <p:cNvCxnSpPr>
            <a:cxnSpLocks/>
          </p:cNvCxnSpPr>
          <p:nvPr/>
        </p:nvCxnSpPr>
        <p:spPr>
          <a:xfrm>
            <a:off x="5791199"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7" name="Rectangle: Rounded Corners 66">
            <a:extLst>
              <a:ext uri="{FF2B5EF4-FFF2-40B4-BE49-F238E27FC236}">
                <a16:creationId xmlns:a16="http://schemas.microsoft.com/office/drawing/2014/main" id="{90815FB7-27CE-CC88-95B7-216B15919E7B}"/>
              </a:ext>
            </a:extLst>
          </p:cNvPr>
          <p:cNvSpPr/>
          <p:nvPr/>
        </p:nvSpPr>
        <p:spPr>
          <a:xfrm>
            <a:off x="10081032" y="1432385"/>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68" name="Rectangle: Rounded Corners 67">
            <a:extLst>
              <a:ext uri="{FF2B5EF4-FFF2-40B4-BE49-F238E27FC236}">
                <a16:creationId xmlns:a16="http://schemas.microsoft.com/office/drawing/2014/main" id="{9A969E41-2A5D-F262-7251-0B5AF9561FD7}"/>
              </a:ext>
            </a:extLst>
          </p:cNvPr>
          <p:cNvSpPr/>
          <p:nvPr/>
        </p:nvSpPr>
        <p:spPr>
          <a:xfrm>
            <a:off x="10081032"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9" name="Rectangle: Rounded Corners 68">
            <a:extLst>
              <a:ext uri="{FF2B5EF4-FFF2-40B4-BE49-F238E27FC236}">
                <a16:creationId xmlns:a16="http://schemas.microsoft.com/office/drawing/2014/main" id="{985F5A77-BE92-5D86-24A5-180BC65CE195}"/>
              </a:ext>
            </a:extLst>
          </p:cNvPr>
          <p:cNvSpPr/>
          <p:nvPr/>
        </p:nvSpPr>
        <p:spPr>
          <a:xfrm>
            <a:off x="10081032"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Straight Connector 69">
            <a:extLst>
              <a:ext uri="{FF2B5EF4-FFF2-40B4-BE49-F238E27FC236}">
                <a16:creationId xmlns:a16="http://schemas.microsoft.com/office/drawing/2014/main" id="{84249D9B-87CE-5BF8-EBB2-90E183034BBA}"/>
              </a:ext>
            </a:extLst>
          </p:cNvPr>
          <p:cNvCxnSpPr>
            <a:cxnSpLocks/>
            <a:stCxn id="67" idx="2"/>
            <a:endCxn id="68" idx="0"/>
          </p:cNvCxnSpPr>
          <p:nvPr/>
        </p:nvCxnSpPr>
        <p:spPr>
          <a:xfrm>
            <a:off x="10330002" y="1930325"/>
            <a:ext cx="0" cy="1668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A403597D-254A-39F7-7555-FE423A9B008F}"/>
              </a:ext>
            </a:extLst>
          </p:cNvPr>
          <p:cNvCxnSpPr>
            <a:cxnSpLocks/>
          </p:cNvCxnSpPr>
          <p:nvPr/>
        </p:nvCxnSpPr>
        <p:spPr>
          <a:xfrm>
            <a:off x="10330002"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3" name="Rectangle: Rounded Corners 72">
            <a:extLst>
              <a:ext uri="{FF2B5EF4-FFF2-40B4-BE49-F238E27FC236}">
                <a16:creationId xmlns:a16="http://schemas.microsoft.com/office/drawing/2014/main" id="{8F9A47F4-8F1E-5061-4B7E-969B863B70BA}"/>
              </a:ext>
            </a:extLst>
          </p:cNvPr>
          <p:cNvSpPr/>
          <p:nvPr/>
        </p:nvSpPr>
        <p:spPr>
          <a:xfrm>
            <a:off x="10081032" y="3460162"/>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4" name="Straight Connector 73">
            <a:extLst>
              <a:ext uri="{FF2B5EF4-FFF2-40B4-BE49-F238E27FC236}">
                <a16:creationId xmlns:a16="http://schemas.microsoft.com/office/drawing/2014/main" id="{427AB906-4CBE-C6F3-F648-B95DB5D4FD40}"/>
              </a:ext>
            </a:extLst>
          </p:cNvPr>
          <p:cNvCxnSpPr>
            <a:cxnSpLocks/>
          </p:cNvCxnSpPr>
          <p:nvPr/>
        </p:nvCxnSpPr>
        <p:spPr>
          <a:xfrm>
            <a:off x="10328491" y="3272628"/>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B2206DE9-4E39-6238-7921-C507368655B6}"/>
              </a:ext>
            </a:extLst>
          </p:cNvPr>
          <p:cNvSpPr/>
          <p:nvPr/>
        </p:nvSpPr>
        <p:spPr>
          <a:xfrm>
            <a:off x="5542229" y="3473090"/>
            <a:ext cx="49794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9" name="Straight Connector 78">
            <a:extLst>
              <a:ext uri="{FF2B5EF4-FFF2-40B4-BE49-F238E27FC236}">
                <a16:creationId xmlns:a16="http://schemas.microsoft.com/office/drawing/2014/main" id="{3D8D8B49-DC33-1D87-9E3A-E462737576CF}"/>
              </a:ext>
            </a:extLst>
          </p:cNvPr>
          <p:cNvCxnSpPr>
            <a:cxnSpLocks/>
          </p:cNvCxnSpPr>
          <p:nvPr/>
        </p:nvCxnSpPr>
        <p:spPr>
          <a:xfrm>
            <a:off x="5789688"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A2491EBF-C69A-5DDA-C9C6-2C1F8E21ECBA}"/>
              </a:ext>
            </a:extLst>
          </p:cNvPr>
          <p:cNvSpPr/>
          <p:nvPr/>
        </p:nvSpPr>
        <p:spPr>
          <a:xfrm>
            <a:off x="7811631" y="346488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2" name="Straight Connector 81">
            <a:extLst>
              <a:ext uri="{FF2B5EF4-FFF2-40B4-BE49-F238E27FC236}">
                <a16:creationId xmlns:a16="http://schemas.microsoft.com/office/drawing/2014/main" id="{4D012426-23EF-B217-0EC5-CD9122A6BC56}"/>
              </a:ext>
            </a:extLst>
          </p:cNvPr>
          <p:cNvCxnSpPr>
            <a:cxnSpLocks/>
          </p:cNvCxnSpPr>
          <p:nvPr/>
        </p:nvCxnSpPr>
        <p:spPr>
          <a:xfrm>
            <a:off x="8059090" y="327735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6" name="Rectangle: Rounded Corners 115">
            <a:extLst>
              <a:ext uri="{FF2B5EF4-FFF2-40B4-BE49-F238E27FC236}">
                <a16:creationId xmlns:a16="http://schemas.microsoft.com/office/drawing/2014/main" id="{F6D1BB4D-3886-70D5-9395-B2FFB0DCAC2B}"/>
              </a:ext>
            </a:extLst>
          </p:cNvPr>
          <p:cNvSpPr/>
          <p:nvPr/>
        </p:nvSpPr>
        <p:spPr>
          <a:xfrm>
            <a:off x="5540718" y="4145636"/>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119" name="Rectangle: Rounded Corners 118">
            <a:extLst>
              <a:ext uri="{FF2B5EF4-FFF2-40B4-BE49-F238E27FC236}">
                <a16:creationId xmlns:a16="http://schemas.microsoft.com/office/drawing/2014/main" id="{97DE29E3-081F-97FC-BBE7-894BBF0FC2F0}"/>
              </a:ext>
            </a:extLst>
          </p:cNvPr>
          <p:cNvSpPr/>
          <p:nvPr/>
        </p:nvSpPr>
        <p:spPr>
          <a:xfrm>
            <a:off x="1008103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0" name="Straight Connector 119">
            <a:extLst>
              <a:ext uri="{FF2B5EF4-FFF2-40B4-BE49-F238E27FC236}">
                <a16:creationId xmlns:a16="http://schemas.microsoft.com/office/drawing/2014/main" id="{66B1AB36-D72E-0E57-A581-5575975BD241}"/>
              </a:ext>
            </a:extLst>
          </p:cNvPr>
          <p:cNvCxnSpPr>
            <a:cxnSpLocks/>
          </p:cNvCxnSpPr>
          <p:nvPr/>
        </p:nvCxnSpPr>
        <p:spPr>
          <a:xfrm>
            <a:off x="1032849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7" name="Rectangle: Rounded Corners 126">
            <a:extLst>
              <a:ext uri="{FF2B5EF4-FFF2-40B4-BE49-F238E27FC236}">
                <a16:creationId xmlns:a16="http://schemas.microsoft.com/office/drawing/2014/main" id="{A87C709A-3D61-B8D0-CF0B-6CF56267DB68}"/>
              </a:ext>
            </a:extLst>
          </p:cNvPr>
          <p:cNvSpPr/>
          <p:nvPr/>
        </p:nvSpPr>
        <p:spPr>
          <a:xfrm>
            <a:off x="782921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8" name="Straight Connector 127">
            <a:extLst>
              <a:ext uri="{FF2B5EF4-FFF2-40B4-BE49-F238E27FC236}">
                <a16:creationId xmlns:a16="http://schemas.microsoft.com/office/drawing/2014/main" id="{D246E2A9-B179-60A7-E0A5-DA908B33C094}"/>
              </a:ext>
            </a:extLst>
          </p:cNvPr>
          <p:cNvCxnSpPr>
            <a:cxnSpLocks/>
          </p:cNvCxnSpPr>
          <p:nvPr/>
        </p:nvCxnSpPr>
        <p:spPr>
          <a:xfrm>
            <a:off x="807667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578A0BAD-3F1B-33A9-3ED5-A1C6953374C2}"/>
              </a:ext>
            </a:extLst>
          </p:cNvPr>
          <p:cNvCxnSpPr>
            <a:cxnSpLocks/>
          </p:cNvCxnSpPr>
          <p:nvPr/>
        </p:nvCxnSpPr>
        <p:spPr>
          <a:xfrm>
            <a:off x="5789688" y="3971030"/>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3" name="Rectangle: Rounded Corners 142">
            <a:extLst>
              <a:ext uri="{FF2B5EF4-FFF2-40B4-BE49-F238E27FC236}">
                <a16:creationId xmlns:a16="http://schemas.microsoft.com/office/drawing/2014/main" id="{570DAE2A-06FF-D7E5-82B8-1F32CF49B41E}"/>
              </a:ext>
            </a:extLst>
          </p:cNvPr>
          <p:cNvSpPr/>
          <p:nvPr/>
        </p:nvSpPr>
        <p:spPr>
          <a:xfrm>
            <a:off x="5540718"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44" name="Straight Connector 143">
            <a:extLst>
              <a:ext uri="{FF2B5EF4-FFF2-40B4-BE49-F238E27FC236}">
                <a16:creationId xmlns:a16="http://schemas.microsoft.com/office/drawing/2014/main" id="{8DD45150-C810-5D20-0AC2-84523F232E67}"/>
              </a:ext>
            </a:extLst>
          </p:cNvPr>
          <p:cNvCxnSpPr>
            <a:cxnSpLocks/>
          </p:cNvCxnSpPr>
          <p:nvPr/>
        </p:nvCxnSpPr>
        <p:spPr>
          <a:xfrm>
            <a:off x="5789688"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1" name="Rectangle: Rounded Corners 150">
            <a:extLst>
              <a:ext uri="{FF2B5EF4-FFF2-40B4-BE49-F238E27FC236}">
                <a16:creationId xmlns:a16="http://schemas.microsoft.com/office/drawing/2014/main" id="{B41FBD97-6A55-CFA3-7E6A-FB84CC01707B}"/>
              </a:ext>
            </a:extLst>
          </p:cNvPr>
          <p:cNvSpPr/>
          <p:nvPr/>
        </p:nvSpPr>
        <p:spPr>
          <a:xfrm>
            <a:off x="7830694"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52" name="Straight Connector 151">
            <a:extLst>
              <a:ext uri="{FF2B5EF4-FFF2-40B4-BE49-F238E27FC236}">
                <a16:creationId xmlns:a16="http://schemas.microsoft.com/office/drawing/2014/main" id="{02C49ECB-CA1C-2E17-5174-F29E93F88406}"/>
              </a:ext>
            </a:extLst>
          </p:cNvPr>
          <p:cNvCxnSpPr>
            <a:cxnSpLocks/>
          </p:cNvCxnSpPr>
          <p:nvPr/>
        </p:nvCxnSpPr>
        <p:spPr>
          <a:xfrm>
            <a:off x="8079664"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704982A5-406A-C895-D040-97F4B0AA3543}"/>
              </a:ext>
            </a:extLst>
          </p:cNvPr>
          <p:cNvSpPr txBox="1"/>
          <p:nvPr/>
        </p:nvSpPr>
        <p:spPr>
          <a:xfrm>
            <a:off x="6694354" y="4237841"/>
            <a:ext cx="882229" cy="369332"/>
          </a:xfrm>
          <a:prstGeom prst="rect">
            <a:avLst/>
          </a:prstGeom>
          <a:noFill/>
        </p:spPr>
        <p:txBody>
          <a:bodyPr wrap="none" rtlCol="0">
            <a:spAutoFit/>
          </a:bodyPr>
          <a:lstStyle/>
          <a:p>
            <a:r>
              <a:rPr lang="en-GB" dirty="0">
                <a:solidFill>
                  <a:schemeClr val="bg1"/>
                </a:solidFill>
              </a:rPr>
              <a:t>(latest)</a:t>
            </a:r>
          </a:p>
        </p:txBody>
      </p:sp>
      <p:cxnSp>
        <p:nvCxnSpPr>
          <p:cNvPr id="154" name="Straight Arrow Connector 153">
            <a:extLst>
              <a:ext uri="{FF2B5EF4-FFF2-40B4-BE49-F238E27FC236}">
                <a16:creationId xmlns:a16="http://schemas.microsoft.com/office/drawing/2014/main" id="{02CD0663-1FC2-1737-C0C5-BFA257EC4D9C}"/>
              </a:ext>
            </a:extLst>
          </p:cNvPr>
          <p:cNvCxnSpPr>
            <a:cxnSpLocks/>
          </p:cNvCxnSpPr>
          <p:nvPr/>
        </p:nvCxnSpPr>
        <p:spPr>
          <a:xfrm>
            <a:off x="7538309" y="442250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60" name="Rectangle: Rounded Corners 159">
            <a:extLst>
              <a:ext uri="{FF2B5EF4-FFF2-40B4-BE49-F238E27FC236}">
                <a16:creationId xmlns:a16="http://schemas.microsoft.com/office/drawing/2014/main" id="{3D4EE0A6-4B73-6614-22CC-65160218FCEF}"/>
              </a:ext>
            </a:extLst>
          </p:cNvPr>
          <p:cNvSpPr/>
          <p:nvPr/>
        </p:nvSpPr>
        <p:spPr>
          <a:xfrm>
            <a:off x="10081032" y="4834089"/>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61" name="Straight Connector 160">
            <a:extLst>
              <a:ext uri="{FF2B5EF4-FFF2-40B4-BE49-F238E27FC236}">
                <a16:creationId xmlns:a16="http://schemas.microsoft.com/office/drawing/2014/main" id="{E8DCED4B-F785-6F45-9266-67E3D9B1F0A3}"/>
              </a:ext>
            </a:extLst>
          </p:cNvPr>
          <p:cNvCxnSpPr>
            <a:cxnSpLocks/>
          </p:cNvCxnSpPr>
          <p:nvPr/>
        </p:nvCxnSpPr>
        <p:spPr>
          <a:xfrm>
            <a:off x="10330002" y="4659483"/>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3" name="TextBox 162">
            <a:extLst>
              <a:ext uri="{FF2B5EF4-FFF2-40B4-BE49-F238E27FC236}">
                <a16:creationId xmlns:a16="http://schemas.microsoft.com/office/drawing/2014/main" id="{1D427FD3-7CF2-5EF2-D95D-BCEF92904D28}"/>
              </a:ext>
            </a:extLst>
          </p:cNvPr>
          <p:cNvSpPr txBox="1"/>
          <p:nvPr/>
        </p:nvSpPr>
        <p:spPr>
          <a:xfrm>
            <a:off x="8889348" y="4237841"/>
            <a:ext cx="882229" cy="369332"/>
          </a:xfrm>
          <a:prstGeom prst="rect">
            <a:avLst/>
          </a:prstGeom>
          <a:noFill/>
        </p:spPr>
        <p:txBody>
          <a:bodyPr wrap="none" rtlCol="0">
            <a:spAutoFit/>
          </a:bodyPr>
          <a:lstStyle/>
          <a:p>
            <a:r>
              <a:rPr lang="en-GB" dirty="0">
                <a:solidFill>
                  <a:schemeClr val="bg1"/>
                </a:solidFill>
              </a:rPr>
              <a:t>(latest)</a:t>
            </a:r>
          </a:p>
        </p:txBody>
      </p:sp>
      <p:cxnSp>
        <p:nvCxnSpPr>
          <p:cNvPr id="164" name="Straight Arrow Connector 163">
            <a:extLst>
              <a:ext uri="{FF2B5EF4-FFF2-40B4-BE49-F238E27FC236}">
                <a16:creationId xmlns:a16="http://schemas.microsoft.com/office/drawing/2014/main" id="{6DB97544-00A3-89E3-BBCC-7D1E4E240AFC}"/>
              </a:ext>
            </a:extLst>
          </p:cNvPr>
          <p:cNvCxnSpPr>
            <a:cxnSpLocks/>
          </p:cNvCxnSpPr>
          <p:nvPr/>
        </p:nvCxnSpPr>
        <p:spPr>
          <a:xfrm>
            <a:off x="9733303" y="442250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38DF5AC-9833-FF41-6DCC-6DA0203F13B9}"/>
              </a:ext>
            </a:extLst>
          </p:cNvPr>
          <p:cNvSpPr txBox="1"/>
          <p:nvPr/>
        </p:nvSpPr>
        <p:spPr>
          <a:xfrm>
            <a:off x="214900" y="2378246"/>
            <a:ext cx="3679655" cy="830997"/>
          </a:xfrm>
          <a:prstGeom prst="rect">
            <a:avLst/>
          </a:prstGeom>
          <a:noFill/>
          <a:ln>
            <a:solidFill>
              <a:schemeClr val="bg1"/>
            </a:solidFill>
          </a:ln>
        </p:spPr>
        <p:txBody>
          <a:bodyPr wrap="square" rtlCol="0">
            <a:spAutoFit/>
          </a:bodyPr>
          <a:lstStyle/>
          <a:p>
            <a:r>
              <a:rPr lang="en-GB" sz="1200" dirty="0">
                <a:solidFill>
                  <a:schemeClr val="bg1"/>
                </a:solidFill>
              </a:rPr>
              <a:t>Let’s go back: Bob has just committed his changes and Alice is </a:t>
            </a:r>
            <a:r>
              <a:rPr lang="en-GB" sz="1200" b="1" dirty="0">
                <a:solidFill>
                  <a:schemeClr val="tx2">
                    <a:lumMod val="50000"/>
                    <a:lumOff val="50000"/>
                  </a:schemeClr>
                </a:solidFill>
              </a:rPr>
              <a:t>behind </a:t>
            </a:r>
            <a:r>
              <a:rPr lang="en-GB" sz="1200" dirty="0">
                <a:solidFill>
                  <a:schemeClr val="bg1"/>
                </a:solidFill>
              </a:rPr>
              <a:t>the remote repo. Since in this scenario Alice decided that she will </a:t>
            </a:r>
            <a:r>
              <a:rPr lang="en-GB" sz="1200" b="1" dirty="0">
                <a:solidFill>
                  <a:schemeClr val="tx2">
                    <a:lumMod val="50000"/>
                    <a:lumOff val="50000"/>
                  </a:schemeClr>
                </a:solidFill>
              </a:rPr>
              <a:t>rebase </a:t>
            </a:r>
            <a:r>
              <a:rPr lang="en-GB" sz="1200" dirty="0">
                <a:solidFill>
                  <a:schemeClr val="bg1"/>
                </a:solidFill>
              </a:rPr>
              <a:t>her repo, we can do away with the attempted </a:t>
            </a:r>
            <a:r>
              <a:rPr lang="en-GB" sz="1200" b="1" dirty="0">
                <a:solidFill>
                  <a:schemeClr val="tx2">
                    <a:lumMod val="50000"/>
                    <a:lumOff val="50000"/>
                  </a:schemeClr>
                </a:solidFill>
              </a:rPr>
              <a:t>merge commits</a:t>
            </a:r>
            <a:r>
              <a:rPr lang="en-GB" sz="1200" dirty="0">
                <a:solidFill>
                  <a:schemeClr val="bg1"/>
                </a:solidFill>
              </a:rPr>
              <a:t>.</a:t>
            </a:r>
          </a:p>
        </p:txBody>
      </p:sp>
      <p:sp>
        <p:nvSpPr>
          <p:cNvPr id="4" name="TextBox 3">
            <a:extLst>
              <a:ext uri="{FF2B5EF4-FFF2-40B4-BE49-F238E27FC236}">
                <a16:creationId xmlns:a16="http://schemas.microsoft.com/office/drawing/2014/main" id="{5B044C67-3A7D-7092-11FC-4DB4372C1E18}"/>
              </a:ext>
            </a:extLst>
          </p:cNvPr>
          <p:cNvSpPr txBox="1"/>
          <p:nvPr/>
        </p:nvSpPr>
        <p:spPr>
          <a:xfrm>
            <a:off x="4346002" y="4914595"/>
            <a:ext cx="882229" cy="369332"/>
          </a:xfrm>
          <a:prstGeom prst="rect">
            <a:avLst/>
          </a:prstGeom>
          <a:noFill/>
        </p:spPr>
        <p:txBody>
          <a:bodyPr wrap="none" rtlCol="0">
            <a:spAutoFit/>
          </a:bodyPr>
          <a:lstStyle/>
          <a:p>
            <a:r>
              <a:rPr lang="en-GB" dirty="0">
                <a:solidFill>
                  <a:schemeClr val="bg1"/>
                </a:solidFill>
              </a:rPr>
              <a:t>(latest)</a:t>
            </a:r>
          </a:p>
        </p:txBody>
      </p:sp>
      <p:cxnSp>
        <p:nvCxnSpPr>
          <p:cNvPr id="5" name="Straight Arrow Connector 4">
            <a:extLst>
              <a:ext uri="{FF2B5EF4-FFF2-40B4-BE49-F238E27FC236}">
                <a16:creationId xmlns:a16="http://schemas.microsoft.com/office/drawing/2014/main" id="{4BA579A9-7416-1173-3B21-9AD782B7C80B}"/>
              </a:ext>
            </a:extLst>
          </p:cNvPr>
          <p:cNvCxnSpPr>
            <a:cxnSpLocks/>
          </p:cNvCxnSpPr>
          <p:nvPr/>
        </p:nvCxnSpPr>
        <p:spPr>
          <a:xfrm>
            <a:off x="5189957" y="509926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6736F9C-4744-CC36-094C-DE35D74636E8}"/>
              </a:ext>
            </a:extLst>
          </p:cNvPr>
          <p:cNvSpPr txBox="1"/>
          <p:nvPr/>
        </p:nvSpPr>
        <p:spPr>
          <a:xfrm>
            <a:off x="4365091" y="3509575"/>
            <a:ext cx="882229" cy="369332"/>
          </a:xfrm>
          <a:prstGeom prst="rect">
            <a:avLst/>
          </a:prstGeom>
          <a:noFill/>
        </p:spPr>
        <p:txBody>
          <a:bodyPr wrap="none" rtlCol="0">
            <a:spAutoFit/>
          </a:bodyPr>
          <a:lstStyle/>
          <a:p>
            <a:r>
              <a:rPr lang="en-GB" dirty="0">
                <a:solidFill>
                  <a:schemeClr val="bg1"/>
                </a:solidFill>
              </a:rPr>
              <a:t>(latest)</a:t>
            </a:r>
          </a:p>
        </p:txBody>
      </p:sp>
      <p:cxnSp>
        <p:nvCxnSpPr>
          <p:cNvPr id="7" name="Straight Arrow Connector 6">
            <a:extLst>
              <a:ext uri="{FF2B5EF4-FFF2-40B4-BE49-F238E27FC236}">
                <a16:creationId xmlns:a16="http://schemas.microsoft.com/office/drawing/2014/main" id="{124D3071-97FC-6F89-15BB-3926D2B7D3B9}"/>
              </a:ext>
            </a:extLst>
          </p:cNvPr>
          <p:cNvCxnSpPr>
            <a:cxnSpLocks/>
          </p:cNvCxnSpPr>
          <p:nvPr/>
        </p:nvCxnSpPr>
        <p:spPr>
          <a:xfrm>
            <a:off x="5209046" y="369424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3939B365-065A-EB93-1E0C-E41A9DBFBF23}"/>
              </a:ext>
            </a:extLst>
          </p:cNvPr>
          <p:cNvSpPr txBox="1"/>
          <p:nvPr/>
        </p:nvSpPr>
        <p:spPr>
          <a:xfrm>
            <a:off x="6690489" y="4914595"/>
            <a:ext cx="882229" cy="369332"/>
          </a:xfrm>
          <a:prstGeom prst="rect">
            <a:avLst/>
          </a:prstGeom>
          <a:noFill/>
        </p:spPr>
        <p:txBody>
          <a:bodyPr wrap="none" rtlCol="0">
            <a:spAutoFit/>
          </a:bodyPr>
          <a:lstStyle/>
          <a:p>
            <a:r>
              <a:rPr lang="en-GB" dirty="0">
                <a:solidFill>
                  <a:schemeClr val="bg1"/>
                </a:solidFill>
              </a:rPr>
              <a:t>(latest)</a:t>
            </a:r>
          </a:p>
        </p:txBody>
      </p:sp>
      <p:cxnSp>
        <p:nvCxnSpPr>
          <p:cNvPr id="9" name="Straight Arrow Connector 8">
            <a:extLst>
              <a:ext uri="{FF2B5EF4-FFF2-40B4-BE49-F238E27FC236}">
                <a16:creationId xmlns:a16="http://schemas.microsoft.com/office/drawing/2014/main" id="{C31B1494-BD17-99E2-FB4C-BE2D40258164}"/>
              </a:ext>
            </a:extLst>
          </p:cNvPr>
          <p:cNvCxnSpPr>
            <a:cxnSpLocks/>
          </p:cNvCxnSpPr>
          <p:nvPr/>
        </p:nvCxnSpPr>
        <p:spPr>
          <a:xfrm>
            <a:off x="7534444" y="509926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AD2B5E9-76FD-9186-0FCA-F406836CA083}"/>
              </a:ext>
            </a:extLst>
          </p:cNvPr>
          <p:cNvSpPr txBox="1"/>
          <p:nvPr/>
        </p:nvSpPr>
        <p:spPr>
          <a:xfrm>
            <a:off x="8941591" y="4902069"/>
            <a:ext cx="882229" cy="369332"/>
          </a:xfrm>
          <a:prstGeom prst="rect">
            <a:avLst/>
          </a:prstGeom>
          <a:noFill/>
        </p:spPr>
        <p:txBody>
          <a:bodyPr wrap="none" rtlCol="0">
            <a:spAutoFit/>
          </a:bodyPr>
          <a:lstStyle/>
          <a:p>
            <a:r>
              <a:rPr lang="en-GB" dirty="0">
                <a:solidFill>
                  <a:schemeClr val="bg1"/>
                </a:solidFill>
              </a:rPr>
              <a:t>(latest)</a:t>
            </a:r>
          </a:p>
        </p:txBody>
      </p:sp>
      <p:cxnSp>
        <p:nvCxnSpPr>
          <p:cNvPr id="12" name="Straight Arrow Connector 11">
            <a:extLst>
              <a:ext uri="{FF2B5EF4-FFF2-40B4-BE49-F238E27FC236}">
                <a16:creationId xmlns:a16="http://schemas.microsoft.com/office/drawing/2014/main" id="{9606FFEE-DAD1-6534-BF87-BD75130CA8E3}"/>
              </a:ext>
            </a:extLst>
          </p:cNvPr>
          <p:cNvCxnSpPr>
            <a:cxnSpLocks/>
          </p:cNvCxnSpPr>
          <p:nvPr/>
        </p:nvCxnSpPr>
        <p:spPr>
          <a:xfrm>
            <a:off x="9785546" y="5086735"/>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442D1D0-AD10-3BA1-F97D-B85C822A42C9}"/>
              </a:ext>
            </a:extLst>
          </p:cNvPr>
          <p:cNvSpPr txBox="1"/>
          <p:nvPr/>
        </p:nvSpPr>
        <p:spPr>
          <a:xfrm>
            <a:off x="214899" y="3306561"/>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now </a:t>
            </a:r>
            <a:r>
              <a:rPr lang="en-GB" sz="1200" b="1" dirty="0">
                <a:solidFill>
                  <a:schemeClr val="tx2">
                    <a:lumMod val="50000"/>
                    <a:lumOff val="50000"/>
                  </a:schemeClr>
                </a:solidFill>
              </a:rPr>
              <a:t>rebases</a:t>
            </a:r>
            <a:r>
              <a:rPr lang="en-GB" sz="1200" dirty="0">
                <a:solidFill>
                  <a:schemeClr val="tx2">
                    <a:lumMod val="50000"/>
                    <a:lumOff val="50000"/>
                  </a:schemeClr>
                </a:solidFill>
              </a:rPr>
              <a:t> </a:t>
            </a:r>
            <a:r>
              <a:rPr lang="en-GB" sz="1200" dirty="0">
                <a:solidFill>
                  <a:schemeClr val="bg1"/>
                </a:solidFill>
              </a:rPr>
              <a:t>her repo. Her latest </a:t>
            </a:r>
            <a:r>
              <a:rPr lang="en-GB" sz="1200" b="1" dirty="0">
                <a:solidFill>
                  <a:schemeClr val="tx2">
                    <a:lumMod val="50000"/>
                    <a:lumOff val="50000"/>
                  </a:schemeClr>
                </a:solidFill>
              </a:rPr>
              <a:t>commit</a:t>
            </a:r>
            <a:r>
              <a:rPr lang="en-GB" sz="1200" dirty="0">
                <a:solidFill>
                  <a:schemeClr val="tx2">
                    <a:lumMod val="50000"/>
                    <a:lumOff val="50000"/>
                  </a:schemeClr>
                </a:solidFill>
              </a:rPr>
              <a:t> </a:t>
            </a:r>
            <a:r>
              <a:rPr lang="en-GB" sz="1200" dirty="0">
                <a:solidFill>
                  <a:schemeClr val="bg1"/>
                </a:solidFill>
              </a:rPr>
              <a:t>is held aside.</a:t>
            </a:r>
          </a:p>
        </p:txBody>
      </p:sp>
      <p:sp>
        <p:nvSpPr>
          <p:cNvPr id="14" name="Rectangle: Rounded Corners 13">
            <a:extLst>
              <a:ext uri="{FF2B5EF4-FFF2-40B4-BE49-F238E27FC236}">
                <a16:creationId xmlns:a16="http://schemas.microsoft.com/office/drawing/2014/main" id="{16D10D67-0FB8-7D93-7BB4-5211C22F593C}"/>
              </a:ext>
            </a:extLst>
          </p:cNvPr>
          <p:cNvSpPr/>
          <p:nvPr/>
        </p:nvSpPr>
        <p:spPr>
          <a:xfrm>
            <a:off x="4438326" y="3473090"/>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trike="sngStrike" dirty="0"/>
              <a:t>4</a:t>
            </a:r>
          </a:p>
        </p:txBody>
      </p:sp>
      <p:cxnSp>
        <p:nvCxnSpPr>
          <p:cNvPr id="15" name="Straight Connector 14">
            <a:extLst>
              <a:ext uri="{FF2B5EF4-FFF2-40B4-BE49-F238E27FC236}">
                <a16:creationId xmlns:a16="http://schemas.microsoft.com/office/drawing/2014/main" id="{293CFED4-444A-0908-AA94-0603AD268531}"/>
              </a:ext>
            </a:extLst>
          </p:cNvPr>
          <p:cNvCxnSpPr>
            <a:cxnSpLocks/>
          </p:cNvCxnSpPr>
          <p:nvPr/>
        </p:nvCxnSpPr>
        <p:spPr>
          <a:xfrm>
            <a:off x="4683320"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6C06301-586C-D1CB-A2BA-C267058BCC36}"/>
              </a:ext>
            </a:extLst>
          </p:cNvPr>
          <p:cNvSpPr txBox="1"/>
          <p:nvPr/>
        </p:nvSpPr>
        <p:spPr>
          <a:xfrm>
            <a:off x="214898" y="3865544"/>
            <a:ext cx="3679655" cy="1015663"/>
          </a:xfrm>
          <a:prstGeom prst="rect">
            <a:avLst/>
          </a:prstGeom>
          <a:noFill/>
          <a:ln>
            <a:solidFill>
              <a:schemeClr val="bg1"/>
            </a:solidFill>
          </a:ln>
        </p:spPr>
        <p:txBody>
          <a:bodyPr wrap="square" rtlCol="0">
            <a:spAutoFit/>
          </a:bodyPr>
          <a:lstStyle/>
          <a:p>
            <a:r>
              <a:rPr lang="en-GB" sz="1200" dirty="0">
                <a:solidFill>
                  <a:schemeClr val="bg1"/>
                </a:solidFill>
              </a:rPr>
              <a:t>Any </a:t>
            </a:r>
            <a:r>
              <a:rPr lang="en-GB" sz="1200" b="1" dirty="0">
                <a:solidFill>
                  <a:schemeClr val="tx2">
                    <a:lumMod val="50000"/>
                    <a:lumOff val="50000"/>
                  </a:schemeClr>
                </a:solidFill>
              </a:rPr>
              <a:t>commit </a:t>
            </a:r>
            <a:r>
              <a:rPr lang="en-GB" sz="1200" dirty="0">
                <a:solidFill>
                  <a:schemeClr val="bg1"/>
                </a:solidFill>
              </a:rPr>
              <a:t>that Alice lacks is now tested, in order, against her own latest </a:t>
            </a:r>
            <a:r>
              <a:rPr lang="en-GB" sz="1200" b="1" dirty="0">
                <a:solidFill>
                  <a:schemeClr val="tx2">
                    <a:lumMod val="50000"/>
                    <a:lumOff val="50000"/>
                  </a:schemeClr>
                </a:solidFill>
              </a:rPr>
              <a:t>commit</a:t>
            </a:r>
            <a:r>
              <a:rPr lang="en-GB" sz="1200" dirty="0">
                <a:solidFill>
                  <a:schemeClr val="bg1"/>
                </a:solidFill>
              </a:rPr>
              <a:t> for </a:t>
            </a:r>
            <a:r>
              <a:rPr lang="en-GB" sz="1200" b="1" dirty="0">
                <a:solidFill>
                  <a:schemeClr val="tx2">
                    <a:lumMod val="50000"/>
                    <a:lumOff val="50000"/>
                  </a:schemeClr>
                </a:solidFill>
              </a:rPr>
              <a:t>merge conflicts</a:t>
            </a:r>
            <a:r>
              <a:rPr lang="en-GB" sz="1200" dirty="0">
                <a:solidFill>
                  <a:schemeClr val="bg1"/>
                </a:solidFill>
              </a:rPr>
              <a:t>. We know that Alice was fiddling with File A and Bob was fiddling with File B and C so we’ll presume there are none. </a:t>
            </a:r>
            <a:endParaRPr lang="en-GB" sz="1200" b="1" dirty="0">
              <a:solidFill>
                <a:schemeClr val="tx2">
                  <a:lumMod val="50000"/>
                  <a:lumOff val="50000"/>
                </a:schemeClr>
              </a:solidFill>
            </a:endParaRPr>
          </a:p>
        </p:txBody>
      </p:sp>
      <p:cxnSp>
        <p:nvCxnSpPr>
          <p:cNvPr id="17" name="Straight Arrow Connector 16">
            <a:extLst>
              <a:ext uri="{FF2B5EF4-FFF2-40B4-BE49-F238E27FC236}">
                <a16:creationId xmlns:a16="http://schemas.microsoft.com/office/drawing/2014/main" id="{1289785D-D486-95DE-237D-DE9700578CC7}"/>
              </a:ext>
            </a:extLst>
          </p:cNvPr>
          <p:cNvCxnSpPr>
            <a:cxnSpLocks/>
          </p:cNvCxnSpPr>
          <p:nvPr/>
        </p:nvCxnSpPr>
        <p:spPr>
          <a:xfrm flipH="1">
            <a:off x="5088475" y="3705040"/>
            <a:ext cx="325451" cy="0"/>
          </a:xfrm>
          <a:prstGeom prst="straightConnector1">
            <a:avLst/>
          </a:prstGeom>
          <a:ln w="38100">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95E9F684-0B13-DE47-94BE-CAA03192DEFA}"/>
              </a:ext>
            </a:extLst>
          </p:cNvPr>
          <p:cNvSpPr/>
          <p:nvPr/>
        </p:nvSpPr>
        <p:spPr>
          <a:xfrm>
            <a:off x="5541879" y="3473601"/>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20" name="Straight Connector 19">
            <a:extLst>
              <a:ext uri="{FF2B5EF4-FFF2-40B4-BE49-F238E27FC236}">
                <a16:creationId xmlns:a16="http://schemas.microsoft.com/office/drawing/2014/main" id="{F069D9A2-C4A3-DFC1-85F1-277ACF177652}"/>
              </a:ext>
            </a:extLst>
          </p:cNvPr>
          <p:cNvCxnSpPr>
            <a:cxnSpLocks/>
          </p:cNvCxnSpPr>
          <p:nvPr/>
        </p:nvCxnSpPr>
        <p:spPr>
          <a:xfrm>
            <a:off x="5789338" y="328606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BF8BC2A2-F501-71C0-B2C3-2E024E84C24C}"/>
              </a:ext>
            </a:extLst>
          </p:cNvPr>
          <p:cNvSpPr/>
          <p:nvPr/>
        </p:nvSpPr>
        <p:spPr>
          <a:xfrm>
            <a:off x="4456749" y="4161543"/>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trike="sngStrike" dirty="0"/>
              <a:t>4</a:t>
            </a:r>
          </a:p>
        </p:txBody>
      </p:sp>
      <p:cxnSp>
        <p:nvCxnSpPr>
          <p:cNvPr id="24" name="Straight Connector 23">
            <a:extLst>
              <a:ext uri="{FF2B5EF4-FFF2-40B4-BE49-F238E27FC236}">
                <a16:creationId xmlns:a16="http://schemas.microsoft.com/office/drawing/2014/main" id="{1FED33FD-A813-078C-FAFB-24A9189AD62A}"/>
              </a:ext>
            </a:extLst>
          </p:cNvPr>
          <p:cNvCxnSpPr>
            <a:cxnSpLocks/>
          </p:cNvCxnSpPr>
          <p:nvPr/>
        </p:nvCxnSpPr>
        <p:spPr>
          <a:xfrm>
            <a:off x="4701743" y="3974009"/>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EFFE4B85-88EE-59DE-C453-3AF990797BC3}"/>
              </a:ext>
            </a:extLst>
          </p:cNvPr>
          <p:cNvCxnSpPr>
            <a:cxnSpLocks/>
          </p:cNvCxnSpPr>
          <p:nvPr/>
        </p:nvCxnSpPr>
        <p:spPr>
          <a:xfrm flipH="1">
            <a:off x="5106898" y="4393493"/>
            <a:ext cx="325451" cy="0"/>
          </a:xfrm>
          <a:prstGeom prst="straightConnector1">
            <a:avLst/>
          </a:prstGeom>
          <a:ln w="38100">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0DD18AF3-979A-CA89-0676-876264CDF434}"/>
              </a:ext>
            </a:extLst>
          </p:cNvPr>
          <p:cNvSpPr/>
          <p:nvPr/>
        </p:nvSpPr>
        <p:spPr>
          <a:xfrm>
            <a:off x="5541888" y="414531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28" name="Straight Connector 27">
            <a:extLst>
              <a:ext uri="{FF2B5EF4-FFF2-40B4-BE49-F238E27FC236}">
                <a16:creationId xmlns:a16="http://schemas.microsoft.com/office/drawing/2014/main" id="{6C35682A-B78A-CEB0-6E1C-A726640D00DB}"/>
              </a:ext>
            </a:extLst>
          </p:cNvPr>
          <p:cNvCxnSpPr>
            <a:cxnSpLocks/>
          </p:cNvCxnSpPr>
          <p:nvPr/>
        </p:nvCxnSpPr>
        <p:spPr>
          <a:xfrm>
            <a:off x="5789347" y="395778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9" name="Rectangle: Rounded Corners 28">
            <a:extLst>
              <a:ext uri="{FF2B5EF4-FFF2-40B4-BE49-F238E27FC236}">
                <a16:creationId xmlns:a16="http://schemas.microsoft.com/office/drawing/2014/main" id="{1CB19D2C-C502-4936-F2C3-B53D99735047}"/>
              </a:ext>
            </a:extLst>
          </p:cNvPr>
          <p:cNvSpPr/>
          <p:nvPr/>
        </p:nvSpPr>
        <p:spPr>
          <a:xfrm>
            <a:off x="5545648" y="4823455"/>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30" name="Straight Connector 29">
            <a:extLst>
              <a:ext uri="{FF2B5EF4-FFF2-40B4-BE49-F238E27FC236}">
                <a16:creationId xmlns:a16="http://schemas.microsoft.com/office/drawing/2014/main" id="{24312B8A-175C-83FA-DAF0-5FDE3FF006CB}"/>
              </a:ext>
            </a:extLst>
          </p:cNvPr>
          <p:cNvCxnSpPr>
            <a:cxnSpLocks/>
          </p:cNvCxnSpPr>
          <p:nvPr/>
        </p:nvCxnSpPr>
        <p:spPr>
          <a:xfrm>
            <a:off x="5790642" y="4635921"/>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29FFEFD-CDE7-6394-50E3-A374C43C6C11}"/>
              </a:ext>
            </a:extLst>
          </p:cNvPr>
          <p:cNvSpPr txBox="1"/>
          <p:nvPr/>
        </p:nvSpPr>
        <p:spPr>
          <a:xfrm>
            <a:off x="214898" y="4978525"/>
            <a:ext cx="3679655" cy="1200329"/>
          </a:xfrm>
          <a:prstGeom prst="rect">
            <a:avLst/>
          </a:prstGeom>
          <a:noFill/>
          <a:ln>
            <a:solidFill>
              <a:schemeClr val="bg1"/>
            </a:solidFill>
          </a:ln>
        </p:spPr>
        <p:txBody>
          <a:bodyPr wrap="square" rtlCol="0">
            <a:spAutoFit/>
          </a:bodyPr>
          <a:lstStyle/>
          <a:p>
            <a:r>
              <a:rPr lang="en-GB" sz="1200" dirty="0">
                <a:solidFill>
                  <a:schemeClr val="bg1"/>
                </a:solidFill>
              </a:rPr>
              <a:t>There were no </a:t>
            </a:r>
            <a:r>
              <a:rPr lang="en-GB" sz="1200" b="1" dirty="0">
                <a:solidFill>
                  <a:schemeClr val="tx2">
                    <a:lumMod val="50000"/>
                    <a:lumOff val="50000"/>
                  </a:schemeClr>
                </a:solidFill>
              </a:rPr>
              <a:t>merge conflicts, </a:t>
            </a:r>
            <a:r>
              <a:rPr lang="en-GB" sz="1200" dirty="0">
                <a:solidFill>
                  <a:schemeClr val="bg1"/>
                </a:solidFill>
              </a:rPr>
              <a:t>so Alice’s </a:t>
            </a:r>
            <a:r>
              <a:rPr lang="en-GB" sz="1200" b="1" dirty="0">
                <a:solidFill>
                  <a:schemeClr val="tx2">
                    <a:lumMod val="50000"/>
                    <a:lumOff val="50000"/>
                  </a:schemeClr>
                </a:solidFill>
              </a:rPr>
              <a:t>commit </a:t>
            </a:r>
            <a:r>
              <a:rPr lang="en-GB" sz="1200" dirty="0">
                <a:solidFill>
                  <a:schemeClr val="bg1"/>
                </a:solidFill>
              </a:rPr>
              <a:t>can absorb, from behind, the changes from the </a:t>
            </a:r>
            <a:r>
              <a:rPr lang="en-GB" sz="1200" b="1" dirty="0">
                <a:solidFill>
                  <a:schemeClr val="tx2">
                    <a:lumMod val="50000"/>
                    <a:lumOff val="50000"/>
                  </a:schemeClr>
                </a:solidFill>
              </a:rPr>
              <a:t>commits</a:t>
            </a:r>
            <a:r>
              <a:rPr lang="en-GB" sz="1200" dirty="0">
                <a:solidFill>
                  <a:schemeClr val="bg1"/>
                </a:solidFill>
              </a:rPr>
              <a:t> ahead of hers. The </a:t>
            </a:r>
            <a:r>
              <a:rPr lang="en-GB" sz="1200" b="1" dirty="0">
                <a:solidFill>
                  <a:schemeClr val="tx2">
                    <a:lumMod val="50000"/>
                    <a:lumOff val="50000"/>
                  </a:schemeClr>
                </a:solidFill>
              </a:rPr>
              <a:t>hashed commit ID </a:t>
            </a:r>
            <a:r>
              <a:rPr lang="en-GB" sz="1200" dirty="0">
                <a:solidFill>
                  <a:schemeClr val="bg1"/>
                </a:solidFill>
              </a:rPr>
              <a:t>will now be rewritten, and she would be able to </a:t>
            </a:r>
            <a:r>
              <a:rPr lang="en-GB" sz="1200" b="1" dirty="0">
                <a:solidFill>
                  <a:schemeClr val="tx2">
                    <a:lumMod val="50000"/>
                    <a:lumOff val="50000"/>
                  </a:schemeClr>
                </a:solidFill>
              </a:rPr>
              <a:t>push </a:t>
            </a:r>
            <a:r>
              <a:rPr lang="en-GB" sz="1200" dirty="0">
                <a:solidFill>
                  <a:schemeClr val="bg1"/>
                </a:solidFill>
              </a:rPr>
              <a:t>her commit to the remote repo – or, she can continue </a:t>
            </a:r>
            <a:r>
              <a:rPr lang="en-GB" sz="1200" b="1" dirty="0">
                <a:solidFill>
                  <a:schemeClr val="tx2">
                    <a:lumMod val="50000"/>
                    <a:lumOff val="50000"/>
                  </a:schemeClr>
                </a:solidFill>
              </a:rPr>
              <a:t>committing</a:t>
            </a:r>
            <a:r>
              <a:rPr lang="en-GB" sz="1200" dirty="0">
                <a:solidFill>
                  <a:schemeClr val="bg1"/>
                </a:solidFill>
              </a:rPr>
              <a:t> until her feature is finished if it isn’t yet.</a:t>
            </a:r>
            <a:endParaRPr lang="en-GB" sz="1200" b="1" dirty="0">
              <a:solidFill>
                <a:schemeClr val="tx2">
                  <a:lumMod val="50000"/>
                  <a:lumOff val="50000"/>
                </a:schemeClr>
              </a:solidFill>
            </a:endParaRPr>
          </a:p>
        </p:txBody>
      </p:sp>
      <p:sp>
        <p:nvSpPr>
          <p:cNvPr id="33" name="TextBox 32">
            <a:extLst>
              <a:ext uri="{FF2B5EF4-FFF2-40B4-BE49-F238E27FC236}">
                <a16:creationId xmlns:a16="http://schemas.microsoft.com/office/drawing/2014/main" id="{857C6213-3573-7EB3-88EF-3A80DC702F6D}"/>
              </a:ext>
            </a:extLst>
          </p:cNvPr>
          <p:cNvSpPr txBox="1"/>
          <p:nvPr/>
        </p:nvSpPr>
        <p:spPr>
          <a:xfrm>
            <a:off x="214165" y="2378194"/>
            <a:ext cx="3679653" cy="1384995"/>
          </a:xfrm>
          <a:prstGeom prst="rect">
            <a:avLst/>
          </a:prstGeom>
          <a:noFill/>
          <a:ln>
            <a:solidFill>
              <a:schemeClr val="bg1"/>
            </a:solidFill>
          </a:ln>
        </p:spPr>
        <p:txBody>
          <a:bodyPr wrap="square" rtlCol="0">
            <a:spAutoFit/>
          </a:bodyPr>
          <a:lstStyle/>
          <a:p>
            <a:r>
              <a:rPr lang="en-GB" sz="1200" dirty="0">
                <a:solidFill>
                  <a:schemeClr val="bg1"/>
                </a:solidFill>
              </a:rPr>
              <a:t>This scenario is appropriate for </a:t>
            </a:r>
            <a:r>
              <a:rPr lang="en-GB" sz="1200" b="1" dirty="0">
                <a:solidFill>
                  <a:schemeClr val="tx2">
                    <a:lumMod val="50000"/>
                    <a:lumOff val="50000"/>
                  </a:schemeClr>
                </a:solidFill>
              </a:rPr>
              <a:t>commits </a:t>
            </a:r>
            <a:r>
              <a:rPr lang="en-GB" sz="1200" dirty="0">
                <a:solidFill>
                  <a:schemeClr val="bg1"/>
                </a:solidFill>
              </a:rPr>
              <a:t>where there is not a large potential for </a:t>
            </a:r>
            <a:r>
              <a:rPr lang="en-GB" sz="1200" b="1" dirty="0">
                <a:solidFill>
                  <a:schemeClr val="tx2">
                    <a:lumMod val="50000"/>
                    <a:lumOff val="50000"/>
                  </a:schemeClr>
                </a:solidFill>
              </a:rPr>
              <a:t>conflict</a:t>
            </a:r>
            <a:r>
              <a:rPr lang="en-GB" sz="1200" dirty="0">
                <a:solidFill>
                  <a:schemeClr val="bg1"/>
                </a:solidFill>
              </a:rPr>
              <a:t>. If you have many conflicting files, you will have to </a:t>
            </a:r>
            <a:r>
              <a:rPr lang="en-GB" sz="1200" b="1" dirty="0">
                <a:solidFill>
                  <a:schemeClr val="tx2">
                    <a:lumMod val="50000"/>
                    <a:lumOff val="50000"/>
                  </a:schemeClr>
                </a:solidFill>
              </a:rPr>
              <a:t>merge </a:t>
            </a:r>
            <a:r>
              <a:rPr lang="en-GB" sz="1200" dirty="0">
                <a:solidFill>
                  <a:schemeClr val="bg1"/>
                </a:solidFill>
              </a:rPr>
              <a:t>them for as many </a:t>
            </a:r>
            <a:r>
              <a:rPr lang="en-GB" sz="1200" b="1" dirty="0">
                <a:solidFill>
                  <a:schemeClr val="tx2">
                    <a:lumMod val="50000"/>
                    <a:lumOff val="50000"/>
                  </a:schemeClr>
                </a:solidFill>
              </a:rPr>
              <a:t>commits </a:t>
            </a:r>
            <a:r>
              <a:rPr lang="en-GB" sz="1200" dirty="0">
                <a:solidFill>
                  <a:schemeClr val="bg1"/>
                </a:solidFill>
              </a:rPr>
              <a:t>you are </a:t>
            </a:r>
            <a:r>
              <a:rPr lang="en-GB" sz="1200" b="1" dirty="0">
                <a:solidFill>
                  <a:schemeClr val="tx2">
                    <a:lumMod val="50000"/>
                    <a:lumOff val="50000"/>
                  </a:schemeClr>
                </a:solidFill>
              </a:rPr>
              <a:t>rebasing</a:t>
            </a:r>
            <a:r>
              <a:rPr lang="en-GB" sz="1200" dirty="0">
                <a:solidFill>
                  <a:schemeClr val="bg1"/>
                </a:solidFill>
              </a:rPr>
              <a:t>. This can be very arduous indeed if there are significant conflicts. There are other more advanced considerations when </a:t>
            </a:r>
            <a:r>
              <a:rPr lang="en-GB" sz="1200" b="1" dirty="0">
                <a:solidFill>
                  <a:schemeClr val="tx2">
                    <a:lumMod val="50000"/>
                    <a:lumOff val="50000"/>
                  </a:schemeClr>
                </a:solidFill>
              </a:rPr>
              <a:t>rebasing </a:t>
            </a:r>
            <a:r>
              <a:rPr lang="en-GB" sz="1200" dirty="0">
                <a:solidFill>
                  <a:schemeClr val="bg1"/>
                </a:solidFill>
              </a:rPr>
              <a:t>but they are out of the scope of our needs. </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24327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4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5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6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6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79"/>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4"/>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7"/>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23"/>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4"/>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6"/>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3"/>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3"/>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16" grpId="0" animBg="1"/>
      <p:bldP spid="143" grpId="0" animBg="1"/>
      <p:bldP spid="151" grpId="0" animBg="1"/>
      <p:bldP spid="153" grpId="0"/>
      <p:bldP spid="160" grpId="0" animBg="1"/>
      <p:bldP spid="163" grpId="0"/>
      <p:bldP spid="3" grpId="0" animBg="1"/>
      <p:bldP spid="3" grpId="1" animBg="1"/>
      <p:bldP spid="4" grpId="0"/>
      <p:bldP spid="4" grpId="1"/>
      <p:bldP spid="6" grpId="0"/>
      <p:bldP spid="8" grpId="0"/>
      <p:bldP spid="11" grpId="0"/>
      <p:bldP spid="13" grpId="0" animBg="1"/>
      <p:bldP spid="13" grpId="1" animBg="1"/>
      <p:bldP spid="14" grpId="0" animBg="1"/>
      <p:bldP spid="14" grpId="1" animBg="1"/>
      <p:bldP spid="16" grpId="0" animBg="1"/>
      <p:bldP spid="16" grpId="1" animBg="1"/>
      <p:bldP spid="19" grpId="0" animBg="1"/>
      <p:bldP spid="23" grpId="0" animBg="1"/>
      <p:bldP spid="23" grpId="1" animBg="1"/>
      <p:bldP spid="27" grpId="0" animBg="1"/>
      <p:bldP spid="29" grpId="0" animBg="1"/>
      <p:bldP spid="32" grpId="0" animBg="1"/>
      <p:bldP spid="32" grpId="1"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17B8A1-97BA-CF88-87CA-3543255253EA}"/>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SIGN IN</a:t>
            </a:r>
          </a:p>
        </p:txBody>
      </p:sp>
      <p:sp>
        <p:nvSpPr>
          <p:cNvPr id="3" name="TextBox 2">
            <a:extLst>
              <a:ext uri="{FF2B5EF4-FFF2-40B4-BE49-F238E27FC236}">
                <a16:creationId xmlns:a16="http://schemas.microsoft.com/office/drawing/2014/main" id="{941A364D-8F81-10D9-7E10-8131257AA97B}"/>
              </a:ext>
            </a:extLst>
          </p:cNvPr>
          <p:cNvSpPr txBox="1"/>
          <p:nvPr/>
        </p:nvSpPr>
        <p:spPr>
          <a:xfrm>
            <a:off x="183506" y="616933"/>
            <a:ext cx="3110199" cy="276999"/>
          </a:xfrm>
          <a:prstGeom prst="rect">
            <a:avLst/>
          </a:prstGeom>
          <a:noFill/>
          <a:ln>
            <a:solidFill>
              <a:schemeClr val="bg1"/>
            </a:solidFill>
          </a:ln>
        </p:spPr>
        <p:txBody>
          <a:bodyPr wrap="square" rtlCol="0">
            <a:spAutoFit/>
          </a:bodyPr>
          <a:lstStyle/>
          <a:p>
            <a:r>
              <a:rPr lang="en-GB" sz="1200" dirty="0">
                <a:solidFill>
                  <a:schemeClr val="bg1"/>
                </a:solidFill>
              </a:rPr>
              <a:t>Go to </a:t>
            </a:r>
            <a:r>
              <a:rPr lang="en-GB" sz="1200" b="1" dirty="0">
                <a:solidFill>
                  <a:schemeClr val="bg1"/>
                </a:solidFill>
              </a:rPr>
              <a:t>File &gt; Options</a:t>
            </a:r>
            <a:endParaRPr lang="en-GB" sz="1200" dirty="0">
              <a:solidFill>
                <a:schemeClr val="bg1"/>
              </a:solidFill>
            </a:endParaRPr>
          </a:p>
        </p:txBody>
      </p:sp>
      <p:pic>
        <p:nvPicPr>
          <p:cNvPr id="5" name="Picture 4">
            <a:extLst>
              <a:ext uri="{FF2B5EF4-FFF2-40B4-BE49-F238E27FC236}">
                <a16:creationId xmlns:a16="http://schemas.microsoft.com/office/drawing/2014/main" id="{0BEF7E8D-D4CB-391A-F159-81575D5C167F}"/>
              </a:ext>
            </a:extLst>
          </p:cNvPr>
          <p:cNvPicPr>
            <a:picLocks noChangeAspect="1"/>
          </p:cNvPicPr>
          <p:nvPr/>
        </p:nvPicPr>
        <p:blipFill>
          <a:blip r:embed="rId2"/>
          <a:stretch>
            <a:fillRect/>
          </a:stretch>
        </p:blipFill>
        <p:spPr>
          <a:xfrm>
            <a:off x="7539134" y="327683"/>
            <a:ext cx="4348064" cy="2989294"/>
          </a:xfrm>
          <a:prstGeom prst="rect">
            <a:avLst/>
          </a:prstGeom>
        </p:spPr>
      </p:pic>
      <p:pic>
        <p:nvPicPr>
          <p:cNvPr id="7" name="Picture 6">
            <a:extLst>
              <a:ext uri="{FF2B5EF4-FFF2-40B4-BE49-F238E27FC236}">
                <a16:creationId xmlns:a16="http://schemas.microsoft.com/office/drawing/2014/main" id="{76785E48-E4A3-A2AD-E305-BF944441E796}"/>
              </a:ext>
            </a:extLst>
          </p:cNvPr>
          <p:cNvPicPr>
            <a:picLocks noChangeAspect="1"/>
          </p:cNvPicPr>
          <p:nvPr/>
        </p:nvPicPr>
        <p:blipFill>
          <a:blip r:embed="rId3"/>
          <a:stretch>
            <a:fillRect/>
          </a:stretch>
        </p:blipFill>
        <p:spPr>
          <a:xfrm>
            <a:off x="7539134" y="3541023"/>
            <a:ext cx="4348065" cy="2989294"/>
          </a:xfrm>
          <a:prstGeom prst="rect">
            <a:avLst/>
          </a:prstGeom>
        </p:spPr>
      </p:pic>
      <p:sp>
        <p:nvSpPr>
          <p:cNvPr id="8" name="TextBox 7">
            <a:extLst>
              <a:ext uri="{FF2B5EF4-FFF2-40B4-BE49-F238E27FC236}">
                <a16:creationId xmlns:a16="http://schemas.microsoft.com/office/drawing/2014/main" id="{086611F0-FF64-FB65-C0F0-2E135DBA7EED}"/>
              </a:ext>
            </a:extLst>
          </p:cNvPr>
          <p:cNvSpPr txBox="1"/>
          <p:nvPr/>
        </p:nvSpPr>
        <p:spPr>
          <a:xfrm>
            <a:off x="183505" y="1011929"/>
            <a:ext cx="3110199" cy="276999"/>
          </a:xfrm>
          <a:prstGeom prst="rect">
            <a:avLst/>
          </a:prstGeom>
          <a:noFill/>
          <a:ln>
            <a:solidFill>
              <a:schemeClr val="bg1"/>
            </a:solidFill>
          </a:ln>
        </p:spPr>
        <p:txBody>
          <a:bodyPr wrap="square" rtlCol="0">
            <a:spAutoFit/>
          </a:bodyPr>
          <a:lstStyle/>
          <a:p>
            <a:r>
              <a:rPr lang="en-GB" sz="1200" dirty="0">
                <a:solidFill>
                  <a:schemeClr val="bg1"/>
                </a:solidFill>
              </a:rPr>
              <a:t>Ensure you are signed in</a:t>
            </a:r>
          </a:p>
        </p:txBody>
      </p:sp>
      <p:sp>
        <p:nvSpPr>
          <p:cNvPr id="9" name="TextBox 8">
            <a:extLst>
              <a:ext uri="{FF2B5EF4-FFF2-40B4-BE49-F238E27FC236}">
                <a16:creationId xmlns:a16="http://schemas.microsoft.com/office/drawing/2014/main" id="{15C5478A-7855-42D3-34E6-E25759682BA6}"/>
              </a:ext>
            </a:extLst>
          </p:cNvPr>
          <p:cNvSpPr txBox="1"/>
          <p:nvPr/>
        </p:nvSpPr>
        <p:spPr>
          <a:xfrm>
            <a:off x="183504" y="1406925"/>
            <a:ext cx="3110199" cy="461665"/>
          </a:xfrm>
          <a:prstGeom prst="rect">
            <a:avLst/>
          </a:prstGeom>
          <a:noFill/>
          <a:ln>
            <a:solidFill>
              <a:schemeClr val="bg1"/>
            </a:solidFill>
          </a:ln>
        </p:spPr>
        <p:txBody>
          <a:bodyPr wrap="square" rtlCol="0">
            <a:spAutoFit/>
          </a:bodyPr>
          <a:lstStyle/>
          <a:p>
            <a:r>
              <a:rPr lang="en-GB" sz="1200" dirty="0">
                <a:solidFill>
                  <a:schemeClr val="bg1"/>
                </a:solidFill>
              </a:rPr>
              <a:t>Review software specification versions on Discord (for all software)</a:t>
            </a:r>
          </a:p>
        </p:txBody>
      </p:sp>
    </p:spTree>
    <p:extLst>
      <p:ext uri="{BB962C8B-B14F-4D97-AF65-F5344CB8AC3E}">
        <p14:creationId xmlns:p14="http://schemas.microsoft.com/office/powerpoint/2010/main" val="3564874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FD7D4C2B-BB93-422D-F0B4-3F1CD08866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E9C1A3-B80B-8AF0-E640-D238401A931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a:t>
            </a:r>
          </a:p>
        </p:txBody>
      </p:sp>
      <p:sp>
        <p:nvSpPr>
          <p:cNvPr id="9" name="TextBox 8">
            <a:extLst>
              <a:ext uri="{FF2B5EF4-FFF2-40B4-BE49-F238E27FC236}">
                <a16:creationId xmlns:a16="http://schemas.microsoft.com/office/drawing/2014/main" id="{E68ECC31-F2D5-8A89-1BF6-07AADA2A9DFE}"/>
              </a:ext>
            </a:extLst>
          </p:cNvPr>
          <p:cNvSpPr txBox="1"/>
          <p:nvPr/>
        </p:nvSpPr>
        <p:spPr>
          <a:xfrm>
            <a:off x="183507" y="58323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making any changes, make sure the correct repository is selected, and the correct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and then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from the repository. This will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from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 merge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your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local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96B4D97-CF19-2997-1217-A4ABBC383FF8}"/>
              </a:ext>
            </a:extLst>
          </p:cNvPr>
          <p:cNvPicPr>
            <a:picLocks noChangeAspect="1"/>
          </p:cNvPicPr>
          <p:nvPr/>
        </p:nvPicPr>
        <p:blipFill>
          <a:blip r:embed="rId2"/>
          <a:stretch>
            <a:fillRect/>
          </a:stretch>
        </p:blipFill>
        <p:spPr>
          <a:xfrm>
            <a:off x="4035704" y="877588"/>
            <a:ext cx="7422288" cy="5102824"/>
          </a:xfrm>
          <a:prstGeom prst="rect">
            <a:avLst/>
          </a:prstGeom>
        </p:spPr>
      </p:pic>
      <p:pic>
        <p:nvPicPr>
          <p:cNvPr id="6" name="Picture 5">
            <a:extLst>
              <a:ext uri="{FF2B5EF4-FFF2-40B4-BE49-F238E27FC236}">
                <a16:creationId xmlns:a16="http://schemas.microsoft.com/office/drawing/2014/main" id="{77C90F38-33F9-C1EB-841A-3B8FAFD6A5D0}"/>
              </a:ext>
            </a:extLst>
          </p:cNvPr>
          <p:cNvPicPr>
            <a:picLocks noChangeAspect="1"/>
          </p:cNvPicPr>
          <p:nvPr/>
        </p:nvPicPr>
        <p:blipFill>
          <a:blip r:embed="rId3"/>
          <a:stretch>
            <a:fillRect/>
          </a:stretch>
        </p:blipFill>
        <p:spPr>
          <a:xfrm>
            <a:off x="4035704" y="877588"/>
            <a:ext cx="7422288" cy="5102824"/>
          </a:xfrm>
          <a:prstGeom prst="rect">
            <a:avLst/>
          </a:prstGeom>
        </p:spPr>
      </p:pic>
      <p:sp>
        <p:nvSpPr>
          <p:cNvPr id="11" name="TextBox 10">
            <a:extLst>
              <a:ext uri="{FF2B5EF4-FFF2-40B4-BE49-F238E27FC236}">
                <a16:creationId xmlns:a16="http://schemas.microsoft.com/office/drawing/2014/main" id="{3B96BD4F-70B5-B69D-AAEE-4AA9E8BB51F8}"/>
              </a:ext>
            </a:extLst>
          </p:cNvPr>
          <p:cNvSpPr txBox="1"/>
          <p:nvPr/>
        </p:nvSpPr>
        <p:spPr>
          <a:xfrm>
            <a:off x="183507" y="2014187"/>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is a network process and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take a while if there are many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See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Pulling origin</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hang on…”</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263123A-74B1-7520-EC76-32926E17396A}"/>
              </a:ext>
            </a:extLst>
          </p:cNvPr>
          <p:cNvSpPr txBox="1"/>
          <p:nvPr/>
        </p:nvSpPr>
        <p:spPr>
          <a:xfrm>
            <a:off x="183506" y="2852288"/>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have made changes and you are ready to commit, you can go to the changes tab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staging area</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that my local branch has now diverged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this case,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branch’s latest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GitHub Desktop will highlight the nature of the changes: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new</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deleted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or </a:t>
            </a:r>
            <a:r>
              <a:rPr lang="en-GB" sz="1200" b="1" kern="100" dirty="0">
                <a:solidFill>
                  <a:schemeClr val="accent2">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edited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9EA9C9DC-3846-EC85-1E2A-D5808D6267DD}"/>
              </a:ext>
            </a:extLst>
          </p:cNvPr>
          <p:cNvPicPr>
            <a:picLocks noChangeAspect="1"/>
          </p:cNvPicPr>
          <p:nvPr/>
        </p:nvPicPr>
        <p:blipFill>
          <a:blip r:embed="rId4"/>
          <a:stretch>
            <a:fillRect/>
          </a:stretch>
        </p:blipFill>
        <p:spPr>
          <a:xfrm>
            <a:off x="4035702" y="877587"/>
            <a:ext cx="7422289" cy="5102823"/>
          </a:xfrm>
          <a:prstGeom prst="rect">
            <a:avLst/>
          </a:prstGeom>
        </p:spPr>
      </p:pic>
      <p:pic>
        <p:nvPicPr>
          <p:cNvPr id="18" name="Picture 17">
            <a:extLst>
              <a:ext uri="{FF2B5EF4-FFF2-40B4-BE49-F238E27FC236}">
                <a16:creationId xmlns:a16="http://schemas.microsoft.com/office/drawing/2014/main" id="{B1ECDFB8-0817-9B4A-CABA-C98013005727}"/>
              </a:ext>
            </a:extLst>
          </p:cNvPr>
          <p:cNvPicPr>
            <a:picLocks noChangeAspect="1"/>
          </p:cNvPicPr>
          <p:nvPr/>
        </p:nvPicPr>
        <p:blipFill>
          <a:blip r:embed="rId5"/>
          <a:stretch>
            <a:fillRect/>
          </a:stretch>
        </p:blipFill>
        <p:spPr>
          <a:xfrm>
            <a:off x="4035701" y="877586"/>
            <a:ext cx="7422290" cy="5102824"/>
          </a:xfrm>
          <a:prstGeom prst="rect">
            <a:avLst/>
          </a:prstGeom>
        </p:spPr>
      </p:pic>
      <p:sp>
        <p:nvSpPr>
          <p:cNvPr id="19" name="TextBox 18">
            <a:extLst>
              <a:ext uri="{FF2B5EF4-FFF2-40B4-BE49-F238E27FC236}">
                <a16:creationId xmlns:a16="http://schemas.microsoft.com/office/drawing/2014/main" id="{046A9A1C-9842-E1CE-5CB7-DFD92157B7EA}"/>
              </a:ext>
            </a:extLst>
          </p:cNvPr>
          <p:cNvSpPr txBox="1"/>
          <p:nvPr/>
        </p:nvSpPr>
        <p:spPr>
          <a:xfrm>
            <a:off x="183506" y="478107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changes you uncheck will be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unstaged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only the files you want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have selected only the art files. It is crucial to commit sensibly; see slides 13, 18 and 19 for more guidance. Description and co-authors is not mandatory.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8C4CAD29-9846-EE8B-D340-1B3152F3F822}"/>
              </a:ext>
            </a:extLst>
          </p:cNvPr>
          <p:cNvSpPr txBox="1"/>
          <p:nvPr/>
        </p:nvSpPr>
        <p:spPr>
          <a:xfrm>
            <a:off x="183506" y="6199354"/>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that I have committed, those changes are cleared from the staging area.</a:t>
            </a:r>
          </a:p>
        </p:txBody>
      </p:sp>
      <p:pic>
        <p:nvPicPr>
          <p:cNvPr id="24" name="Picture 23">
            <a:extLst>
              <a:ext uri="{FF2B5EF4-FFF2-40B4-BE49-F238E27FC236}">
                <a16:creationId xmlns:a16="http://schemas.microsoft.com/office/drawing/2014/main" id="{81B84BF5-4D00-63AB-4992-6BA3936145DF}"/>
              </a:ext>
            </a:extLst>
          </p:cNvPr>
          <p:cNvPicPr>
            <a:picLocks noChangeAspect="1"/>
          </p:cNvPicPr>
          <p:nvPr/>
        </p:nvPicPr>
        <p:blipFill>
          <a:blip r:embed="rId6"/>
          <a:stretch>
            <a:fillRect/>
          </a:stretch>
        </p:blipFill>
        <p:spPr>
          <a:xfrm>
            <a:off x="4035699" y="877584"/>
            <a:ext cx="7422291" cy="5102825"/>
          </a:xfrm>
          <a:prstGeom prst="rect">
            <a:avLst/>
          </a:prstGeom>
        </p:spPr>
      </p:pic>
    </p:spTree>
    <p:extLst>
      <p:ext uri="{BB962C8B-B14F-4D97-AF65-F5344CB8AC3E}">
        <p14:creationId xmlns:p14="http://schemas.microsoft.com/office/powerpoint/2010/main" val="32703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9"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834B6712-4CD0-3429-D77F-F59ED49171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BA1DD35-ABE7-25F7-FA3A-BE8DB313552C}"/>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240A80DF-7D5A-A118-0D9F-EE336636D8C5}"/>
              </a:ext>
            </a:extLst>
          </p:cNvPr>
          <p:cNvSpPr txBox="1"/>
          <p:nvPr/>
        </p:nvSpPr>
        <p:spPr>
          <a:xfrm>
            <a:off x="183506" y="545077"/>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make another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In the staging area, the changes are compared to the latest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which is now my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“Add concept art”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See slides 15-17 if this doesn’t make sense.</a:t>
            </a:r>
          </a:p>
          <a:p>
            <a:pPr lvl="0">
              <a:lnSpc>
                <a:spcPct val="107000"/>
              </a:lnSpc>
              <a:spcAft>
                <a:spcPts val="800"/>
              </a:spcAft>
            </a:pP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Since these commits are not yet pushed, they are not yet available to </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others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remotely.</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2EAA1F3-4E1D-6C4D-888E-A16AF262D220}"/>
              </a:ext>
            </a:extLst>
          </p:cNvPr>
          <p:cNvPicPr>
            <a:picLocks noChangeAspect="1"/>
          </p:cNvPicPr>
          <p:nvPr/>
        </p:nvPicPr>
        <p:blipFill>
          <a:blip r:embed="rId2"/>
          <a:stretch>
            <a:fillRect/>
          </a:stretch>
        </p:blipFill>
        <p:spPr>
          <a:xfrm>
            <a:off x="4035698" y="877583"/>
            <a:ext cx="7422291" cy="5102825"/>
          </a:xfrm>
          <a:prstGeom prst="rect">
            <a:avLst/>
          </a:prstGeom>
        </p:spPr>
      </p:pic>
      <p:pic>
        <p:nvPicPr>
          <p:cNvPr id="8" name="Picture 7">
            <a:extLst>
              <a:ext uri="{FF2B5EF4-FFF2-40B4-BE49-F238E27FC236}">
                <a16:creationId xmlns:a16="http://schemas.microsoft.com/office/drawing/2014/main" id="{491ED1E8-5664-F1C2-86B9-232B9B545F9B}"/>
              </a:ext>
            </a:extLst>
          </p:cNvPr>
          <p:cNvPicPr>
            <a:picLocks noChangeAspect="1"/>
          </p:cNvPicPr>
          <p:nvPr/>
        </p:nvPicPr>
        <p:blipFill>
          <a:blip r:embed="rId3"/>
          <a:stretch>
            <a:fillRect/>
          </a:stretch>
        </p:blipFill>
        <p:spPr>
          <a:xfrm>
            <a:off x="4035697" y="877583"/>
            <a:ext cx="7422291" cy="5102825"/>
          </a:xfrm>
          <a:prstGeom prst="rect">
            <a:avLst/>
          </a:prstGeom>
        </p:spPr>
      </p:pic>
      <p:sp>
        <p:nvSpPr>
          <p:cNvPr id="12" name="TextBox 11">
            <a:extLst>
              <a:ext uri="{FF2B5EF4-FFF2-40B4-BE49-F238E27FC236}">
                <a16:creationId xmlns:a16="http://schemas.microsoft.com/office/drawing/2014/main" id="{FA2D968A-E6E1-6C56-5C0C-1F86C7946BE1}"/>
              </a:ext>
            </a:extLst>
          </p:cNvPr>
          <p:cNvSpPr txBox="1"/>
          <p:nvPr/>
        </p:nvSpPr>
        <p:spPr>
          <a:xfrm>
            <a:off x="183506" y="2435706"/>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committed everything I want to, I’m left with two files I didn’t mean to change. </a:t>
            </a:r>
          </a:p>
        </p:txBody>
      </p:sp>
      <p:pic>
        <p:nvPicPr>
          <p:cNvPr id="21" name="Picture 20">
            <a:extLst>
              <a:ext uri="{FF2B5EF4-FFF2-40B4-BE49-F238E27FC236}">
                <a16:creationId xmlns:a16="http://schemas.microsoft.com/office/drawing/2014/main" id="{DF337E34-29E8-4081-6139-35E410F5E071}"/>
              </a:ext>
            </a:extLst>
          </p:cNvPr>
          <p:cNvPicPr>
            <a:picLocks noChangeAspect="1"/>
          </p:cNvPicPr>
          <p:nvPr/>
        </p:nvPicPr>
        <p:blipFill>
          <a:blip r:embed="rId4"/>
          <a:stretch>
            <a:fillRect/>
          </a:stretch>
        </p:blipFill>
        <p:spPr>
          <a:xfrm>
            <a:off x="4035696" y="877583"/>
            <a:ext cx="7422292" cy="5102826"/>
          </a:xfrm>
          <a:prstGeom prst="rect">
            <a:avLst/>
          </a:prstGeom>
        </p:spPr>
      </p:pic>
      <p:sp>
        <p:nvSpPr>
          <p:cNvPr id="22" name="TextBox 21">
            <a:extLst>
              <a:ext uri="{FF2B5EF4-FFF2-40B4-BE49-F238E27FC236}">
                <a16:creationId xmlns:a16="http://schemas.microsoft.com/office/drawing/2014/main" id="{BC6C7997-1E98-9F72-C533-D531E2EA7DE8}"/>
              </a:ext>
            </a:extLst>
          </p:cNvPr>
          <p:cNvSpPr txBox="1"/>
          <p:nvPr/>
        </p:nvSpPr>
        <p:spPr>
          <a:xfrm>
            <a:off x="183506" y="3034827"/>
            <a:ext cx="3110199" cy="365779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 can discard these changes. This will discard any changes since the last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whether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or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Let’s analyse this: </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the “Add project documentation”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these two files will be referenced “unchanged since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So Git looks back to </a:t>
            </a:r>
            <a:r>
              <a:rPr lang="en-GB" sz="1200" kern="100" dirty="0" err="1">
                <a:solidFill>
                  <a:schemeClr val="bg1"/>
                </a:solidFill>
                <a:latin typeface="Aptos" panose="020B0004020202020204" pitchFamily="34" charset="0"/>
                <a:ea typeface="Aptos" panose="020B0004020202020204" pitchFamily="34" charset="0"/>
                <a:cs typeface="Times New Roman" panose="02020603050405020304" pitchFamily="18" charset="0"/>
              </a:rPr>
              <a:t>to</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 previous “Add concept art” commit  and sees again “unchanged since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marL="171450" lvl="0" indent="-171450">
              <a:lnSpc>
                <a:spcPct val="107000"/>
              </a:lnSpc>
              <a:spcAft>
                <a:spcPts val="800"/>
              </a:spcAft>
              <a:buFontTx/>
              <a:buChar char="-"/>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Then tracks back again (Josh’s initial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I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sees for both files “file was created”.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 is comparing my changes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this information</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It will restore those files as they were then.</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6545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1CC33BED-D34B-C7C4-1922-374D9EF56B7D}"/>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376CA11E-2212-6E3E-E6AD-26ADE9E2AE94}"/>
              </a:ext>
            </a:extLst>
          </p:cNvPr>
          <p:cNvPicPr>
            <a:picLocks noChangeAspect="1"/>
          </p:cNvPicPr>
          <p:nvPr/>
        </p:nvPicPr>
        <p:blipFill>
          <a:blip r:embed="rId2"/>
          <a:stretch>
            <a:fillRect/>
          </a:stretch>
        </p:blipFill>
        <p:spPr>
          <a:xfrm>
            <a:off x="4035694" y="877582"/>
            <a:ext cx="7422293" cy="5102826"/>
          </a:xfrm>
          <a:prstGeom prst="rect">
            <a:avLst/>
          </a:prstGeom>
        </p:spPr>
      </p:pic>
      <p:sp>
        <p:nvSpPr>
          <p:cNvPr id="2" name="TextBox 1">
            <a:extLst>
              <a:ext uri="{FF2B5EF4-FFF2-40B4-BE49-F238E27FC236}">
                <a16:creationId xmlns:a16="http://schemas.microsoft.com/office/drawing/2014/main" id="{ED0AC7AE-AA55-1994-56FC-7932FEBBD7E3}"/>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E54CBFCE-2283-4577-F2C7-5B0C2D8D9125}"/>
              </a:ext>
            </a:extLst>
          </p:cNvPr>
          <p:cNvSpPr txBox="1"/>
          <p:nvPr/>
        </p:nvSpPr>
        <p:spPr>
          <a:xfrm>
            <a:off x="183506" y="516796"/>
            <a:ext cx="3110199" cy="1666482"/>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you have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no local (uncommitted) changes,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we are finished editing, we can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Notice the little 2 next to</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origin.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That’s because there are two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If you look at the history tab, your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will have a little arrow next to them to signal that they aren’t yet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E979DC-0379-4291-4923-C6D9CB5A8D25}"/>
              </a:ext>
            </a:extLst>
          </p:cNvPr>
          <p:cNvSpPr txBox="1"/>
          <p:nvPr/>
        </p:nvSpPr>
        <p:spPr>
          <a:xfrm>
            <a:off x="183505" y="2295406"/>
            <a:ext cx="3110199" cy="305737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we should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origin</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is a chance someone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since I last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notice how</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has now changed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a little 1 has also appeared. That’s because someone did indeed make a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I am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behind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There are ways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changes and compare them to your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Regrettably, GitHub Desktop doesn’t provide that functionality. So in this scenario, you must blindly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will merge them into your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local branch) 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 get back on track. </a:t>
            </a:r>
          </a:p>
        </p:txBody>
      </p:sp>
      <p:pic>
        <p:nvPicPr>
          <p:cNvPr id="17" name="Picture 16">
            <a:extLst>
              <a:ext uri="{FF2B5EF4-FFF2-40B4-BE49-F238E27FC236}">
                <a16:creationId xmlns:a16="http://schemas.microsoft.com/office/drawing/2014/main" id="{19889325-4392-2AD1-1AD4-37E36EC97112}"/>
              </a:ext>
            </a:extLst>
          </p:cNvPr>
          <p:cNvPicPr>
            <a:picLocks noChangeAspect="1"/>
          </p:cNvPicPr>
          <p:nvPr/>
        </p:nvPicPr>
        <p:blipFill>
          <a:blip r:embed="rId3"/>
          <a:stretch>
            <a:fillRect/>
          </a:stretch>
        </p:blipFill>
        <p:spPr>
          <a:xfrm>
            <a:off x="4035693" y="877582"/>
            <a:ext cx="7422294" cy="5102827"/>
          </a:xfrm>
          <a:prstGeom prst="rect">
            <a:avLst/>
          </a:prstGeom>
        </p:spPr>
      </p:pic>
      <p:pic>
        <p:nvPicPr>
          <p:cNvPr id="23" name="Picture 22">
            <a:extLst>
              <a:ext uri="{FF2B5EF4-FFF2-40B4-BE49-F238E27FC236}">
                <a16:creationId xmlns:a16="http://schemas.microsoft.com/office/drawing/2014/main" id="{5503C146-6B9E-A550-E46F-EC3CE13DB964}"/>
              </a:ext>
            </a:extLst>
          </p:cNvPr>
          <p:cNvPicPr>
            <a:picLocks noChangeAspect="1"/>
          </p:cNvPicPr>
          <p:nvPr/>
        </p:nvPicPr>
        <p:blipFill>
          <a:blip r:embed="rId4"/>
          <a:stretch>
            <a:fillRect/>
          </a:stretch>
        </p:blipFill>
        <p:spPr>
          <a:xfrm>
            <a:off x="4035692" y="877580"/>
            <a:ext cx="7422295" cy="5102828"/>
          </a:xfrm>
          <a:prstGeom prst="rect">
            <a:avLst/>
          </a:prstGeom>
        </p:spPr>
      </p:pic>
      <p:sp>
        <p:nvSpPr>
          <p:cNvPr id="26" name="TextBox 25">
            <a:extLst>
              <a:ext uri="{FF2B5EF4-FFF2-40B4-BE49-F238E27FC236}">
                <a16:creationId xmlns:a16="http://schemas.microsoft.com/office/drawing/2014/main" id="{27CFCD24-314B-08C7-60D7-D9276F0A0B43}"/>
              </a:ext>
            </a:extLst>
          </p:cNvPr>
          <p:cNvSpPr txBox="1"/>
          <p:nvPr/>
        </p:nvSpPr>
        <p:spPr>
          <a:xfrm>
            <a:off x="183505" y="545506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pulled into my local branch. This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which merged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my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together. Luckily, we didn’t touch the same files. If we did, we’d have to manage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1690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D5A865CB-2710-00A8-DFB0-5FAABA4F143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CC66145-5856-7F19-9651-4D2A550C1238}"/>
              </a:ext>
            </a:extLst>
          </p:cNvPr>
          <p:cNvPicPr>
            <a:picLocks noChangeAspect="1"/>
          </p:cNvPicPr>
          <p:nvPr/>
        </p:nvPicPr>
        <p:blipFill>
          <a:blip r:embed="rId2"/>
          <a:stretch>
            <a:fillRect/>
          </a:stretch>
        </p:blipFill>
        <p:spPr>
          <a:xfrm>
            <a:off x="4035693" y="877580"/>
            <a:ext cx="7422294" cy="5102827"/>
          </a:xfrm>
          <a:prstGeom prst="rect">
            <a:avLst/>
          </a:prstGeom>
        </p:spPr>
      </p:pic>
      <p:sp>
        <p:nvSpPr>
          <p:cNvPr id="2" name="TextBox 1">
            <a:extLst>
              <a:ext uri="{FF2B5EF4-FFF2-40B4-BE49-F238E27FC236}">
                <a16:creationId xmlns:a16="http://schemas.microsoft.com/office/drawing/2014/main" id="{FDBFBA07-0370-5DDB-A781-95AB5A5C924E}"/>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6DB885-4FC8-912F-050F-508583E2F2F8}"/>
              </a:ext>
            </a:extLst>
          </p:cNvPr>
          <p:cNvSpPr txBox="1"/>
          <p:nvPr/>
        </p:nvSpPr>
        <p:spPr>
          <a:xfrm>
            <a:off x="183506" y="516796"/>
            <a:ext cx="3110199" cy="414805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is dealt with, you should fetch again. We didn’t spend long on this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but if there was a really big change by someone else we might have had a lot of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conflicts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solve. </a:t>
            </a:r>
          </a:p>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why if you are facing a conflict, it’s a good idea to call for backup, and ask people to stop piling on 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more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while you work through it.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So I’ve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there’re no changes to the repo since I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can now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 Notice it now says 3: I didn’t make a new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but Git automatically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I pulled. This only happens if Git cannot fast-forward (i.e., someone has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since you last made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local branch is now harmonious with the remote branch. </a:t>
            </a:r>
          </a:p>
        </p:txBody>
      </p:sp>
      <p:sp>
        <p:nvSpPr>
          <p:cNvPr id="5" name="TextBox 4">
            <a:extLst>
              <a:ext uri="{FF2B5EF4-FFF2-40B4-BE49-F238E27FC236}">
                <a16:creationId xmlns:a16="http://schemas.microsoft.com/office/drawing/2014/main" id="{62C5D3A3-7B3E-BADF-04D5-80003A08669B}"/>
              </a:ext>
            </a:extLst>
          </p:cNvPr>
          <p:cNvSpPr txBox="1"/>
          <p:nvPr/>
        </p:nvSpPr>
        <p:spPr>
          <a:xfrm>
            <a:off x="183505" y="4758129"/>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Any changes you do not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will never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Others will not be able to pull them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24904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2FAA280-B858-DD12-861A-BBD6DAC731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12656F3-48A8-4FC4-27DB-A68F285D533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Cheatsheet</a:t>
            </a:r>
            <a:r>
              <a:rPr lang="en-GB" sz="1200" b="1" dirty="0">
                <a:solidFill>
                  <a:schemeClr val="bg1"/>
                </a:solidFill>
              </a:rPr>
              <a:t>)</a:t>
            </a:r>
          </a:p>
        </p:txBody>
      </p:sp>
      <p:sp>
        <p:nvSpPr>
          <p:cNvPr id="9" name="TextBox 8">
            <a:extLst>
              <a:ext uri="{FF2B5EF4-FFF2-40B4-BE49-F238E27FC236}">
                <a16:creationId xmlns:a16="http://schemas.microsoft.com/office/drawing/2014/main" id="{544E01AC-2079-89F9-51B8-91D9A1CEC323}"/>
              </a:ext>
            </a:extLst>
          </p:cNvPr>
          <p:cNvSpPr txBox="1"/>
          <p:nvPr/>
        </p:nvSpPr>
        <p:spPr>
          <a:xfrm>
            <a:off x="183506" y="516796"/>
            <a:ext cx="3110199" cy="78098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to fetch or pull?</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Whenever you get to work and open GitHub desktop, use these scenarios.</a:t>
            </a:r>
          </a:p>
        </p:txBody>
      </p:sp>
      <p:sp>
        <p:nvSpPr>
          <p:cNvPr id="3" name="TextBox 2">
            <a:extLst>
              <a:ext uri="{FF2B5EF4-FFF2-40B4-BE49-F238E27FC236}">
                <a16:creationId xmlns:a16="http://schemas.microsoft.com/office/drawing/2014/main" id="{3446F521-3509-9973-37AE-9F07838D8538}"/>
              </a:ext>
            </a:extLst>
          </p:cNvPr>
          <p:cNvSpPr txBox="1"/>
          <p:nvPr/>
        </p:nvSpPr>
        <p:spPr>
          <a:xfrm>
            <a:off x="4666268" y="1802711"/>
            <a:ext cx="5436553" cy="369332"/>
          </a:xfrm>
          <a:prstGeom prst="rect">
            <a:avLst/>
          </a:prstGeom>
          <a:noFill/>
        </p:spPr>
        <p:txBody>
          <a:bodyPr wrap="none" rtlCol="0">
            <a:spAutoFit/>
          </a:bodyPr>
          <a:lstStyle/>
          <a:p>
            <a:r>
              <a:rPr lang="en-GB" dirty="0">
                <a:solidFill>
                  <a:schemeClr val="bg1"/>
                </a:solidFill>
              </a:rPr>
              <a:t>I have </a:t>
            </a:r>
            <a:r>
              <a:rPr lang="en-GB" b="1" dirty="0">
                <a:solidFill>
                  <a:schemeClr val="accent3">
                    <a:lumMod val="60000"/>
                    <a:lumOff val="40000"/>
                  </a:schemeClr>
                </a:solidFill>
              </a:rPr>
              <a:t>no </a:t>
            </a:r>
            <a:r>
              <a:rPr lang="en-GB" b="1" dirty="0" err="1">
                <a:solidFill>
                  <a:schemeClr val="accent3">
                    <a:lumMod val="60000"/>
                    <a:lumOff val="40000"/>
                  </a:schemeClr>
                </a:solidFill>
              </a:rPr>
              <a:t>unpushed</a:t>
            </a:r>
            <a:r>
              <a:rPr lang="en-GB" b="1" dirty="0">
                <a:solidFill>
                  <a:schemeClr val="accent3">
                    <a:lumMod val="60000"/>
                    <a:lumOff val="40000"/>
                  </a:schemeClr>
                </a:solidFill>
              </a:rPr>
              <a:t> commits</a:t>
            </a:r>
            <a:r>
              <a:rPr lang="en-GB" dirty="0">
                <a:solidFill>
                  <a:schemeClr val="accent3">
                    <a:lumMod val="60000"/>
                    <a:lumOff val="40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6" name="TextBox 5">
            <a:extLst>
              <a:ext uri="{FF2B5EF4-FFF2-40B4-BE49-F238E27FC236}">
                <a16:creationId xmlns:a16="http://schemas.microsoft.com/office/drawing/2014/main" id="{4737D3A0-F78C-41B4-62FF-24586261BBEB}"/>
              </a:ext>
            </a:extLst>
          </p:cNvPr>
          <p:cNvSpPr txBox="1"/>
          <p:nvPr/>
        </p:nvSpPr>
        <p:spPr>
          <a:xfrm>
            <a:off x="4666268" y="2172043"/>
            <a:ext cx="6144844" cy="283154"/>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can safely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and your directory will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fast-forwarded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to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p>
        </p:txBody>
      </p:sp>
      <p:sp>
        <p:nvSpPr>
          <p:cNvPr id="7" name="TextBox 6">
            <a:extLst>
              <a:ext uri="{FF2B5EF4-FFF2-40B4-BE49-F238E27FC236}">
                <a16:creationId xmlns:a16="http://schemas.microsoft.com/office/drawing/2014/main" id="{053E48D8-3EAD-2B89-52AD-565DFD2049FC}"/>
              </a:ext>
            </a:extLst>
          </p:cNvPr>
          <p:cNvSpPr txBox="1"/>
          <p:nvPr/>
        </p:nvSpPr>
        <p:spPr>
          <a:xfrm>
            <a:off x="4666268" y="2639863"/>
            <a:ext cx="5170454" cy="369332"/>
          </a:xfrm>
          <a:prstGeom prst="rect">
            <a:avLst/>
          </a:prstGeom>
          <a:noFill/>
        </p:spPr>
        <p:txBody>
          <a:bodyPr wrap="none" rtlCol="0">
            <a:spAutoFit/>
          </a:bodyPr>
          <a:lstStyle/>
          <a:p>
            <a:r>
              <a:rPr lang="en-GB" dirty="0">
                <a:solidFill>
                  <a:schemeClr val="bg1"/>
                </a:solidFill>
              </a:rPr>
              <a:t>I have</a:t>
            </a:r>
            <a:r>
              <a:rPr lang="en-GB" b="1" dirty="0">
                <a:solidFill>
                  <a:schemeClr val="bg1"/>
                </a:solidFill>
              </a:rPr>
              <a:t> </a:t>
            </a:r>
            <a:r>
              <a:rPr lang="en-GB" b="1" dirty="0" err="1">
                <a:solidFill>
                  <a:schemeClr val="accent2">
                    <a:lumMod val="75000"/>
                  </a:schemeClr>
                </a:solidFill>
              </a:rPr>
              <a:t>unpushed</a:t>
            </a:r>
            <a:r>
              <a:rPr lang="en-GB" b="1" dirty="0">
                <a:solidFill>
                  <a:schemeClr val="accent2">
                    <a:lumMod val="75000"/>
                  </a:schemeClr>
                </a:solidFill>
              </a:rPr>
              <a:t> commits</a:t>
            </a:r>
            <a:r>
              <a:rPr lang="en-GB" dirty="0">
                <a:solidFill>
                  <a:schemeClr val="accent2">
                    <a:lumMod val="75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8" name="TextBox 7">
            <a:extLst>
              <a:ext uri="{FF2B5EF4-FFF2-40B4-BE49-F238E27FC236}">
                <a16:creationId xmlns:a16="http://schemas.microsoft.com/office/drawing/2014/main" id="{A3869D68-CFC8-4098-2BF8-85090AB8EBBE}"/>
              </a:ext>
            </a:extLst>
          </p:cNvPr>
          <p:cNvSpPr txBox="1"/>
          <p:nvPr/>
        </p:nvSpPr>
        <p:spPr>
          <a:xfrm>
            <a:off x="4666268" y="3009195"/>
            <a:ext cx="6334813" cy="480773"/>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3698967-4D48-B05F-975B-60F514BCC117}"/>
              </a:ext>
            </a:extLst>
          </p:cNvPr>
          <p:cNvSpPr txBox="1"/>
          <p:nvPr/>
        </p:nvSpPr>
        <p:spPr>
          <a:xfrm>
            <a:off x="4666268" y="3674634"/>
            <a:ext cx="2354299" cy="369332"/>
          </a:xfrm>
          <a:prstGeom prst="rect">
            <a:avLst/>
          </a:prstGeom>
          <a:noFill/>
        </p:spPr>
        <p:txBody>
          <a:bodyPr wrap="none" rtlCol="0">
            <a:spAutoFit/>
          </a:bodyPr>
          <a:lstStyle/>
          <a:p>
            <a:r>
              <a:rPr lang="en-GB" dirty="0">
                <a:solidFill>
                  <a:schemeClr val="bg1"/>
                </a:solidFill>
              </a:rPr>
              <a:t>I have</a:t>
            </a:r>
            <a:r>
              <a:rPr lang="en-GB" b="1" dirty="0">
                <a:solidFill>
                  <a:schemeClr val="accent3">
                    <a:lumMod val="60000"/>
                    <a:lumOff val="40000"/>
                  </a:schemeClr>
                </a:solidFill>
              </a:rPr>
              <a:t> </a:t>
            </a:r>
            <a:r>
              <a:rPr lang="en-GB" b="1" dirty="0">
                <a:solidFill>
                  <a:schemeClr val="accent2">
                    <a:lumMod val="75000"/>
                  </a:schemeClr>
                </a:solidFill>
              </a:rPr>
              <a:t>local changes </a:t>
            </a:r>
            <a:endParaRPr lang="en-GB" dirty="0">
              <a:solidFill>
                <a:schemeClr val="accent2">
                  <a:lumMod val="75000"/>
                </a:schemeClr>
              </a:solidFill>
            </a:endParaRPr>
          </a:p>
        </p:txBody>
      </p:sp>
      <p:sp>
        <p:nvSpPr>
          <p:cNvPr id="11" name="TextBox 10">
            <a:extLst>
              <a:ext uri="{FF2B5EF4-FFF2-40B4-BE49-F238E27FC236}">
                <a16:creationId xmlns:a16="http://schemas.microsoft.com/office/drawing/2014/main" id="{13F21293-E21A-EE87-554E-A44DFED73CF6}"/>
              </a:ext>
            </a:extLst>
          </p:cNvPr>
          <p:cNvSpPr txBox="1"/>
          <p:nvPr/>
        </p:nvSpPr>
        <p:spPr>
          <a:xfrm>
            <a:off x="4666268" y="4043966"/>
            <a:ext cx="6334813" cy="678391"/>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first finish your edits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discard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if they were not deliberate,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then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76F33A6B-8F49-2052-BCC2-2FA31752D9E4}"/>
              </a:ext>
            </a:extLst>
          </p:cNvPr>
          <p:cNvSpPr txBox="1"/>
          <p:nvPr/>
        </p:nvSpPr>
        <p:spPr>
          <a:xfrm>
            <a:off x="183506" y="1391053"/>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it is simpler and easier to regularly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your changes, but it is inadvisable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stuff that is largely incomplete or broken (your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may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by people who rely on them!)</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you can, and let people know if you’ll be working on something for a few days before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a:t>
            </a:r>
          </a:p>
        </p:txBody>
      </p:sp>
    </p:spTree>
    <p:extLst>
      <p:ext uri="{BB962C8B-B14F-4D97-AF65-F5344CB8AC3E}">
        <p14:creationId xmlns:p14="http://schemas.microsoft.com/office/powerpoint/2010/main" val="83778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2CFD-AE58-4260-5D9D-35BCE839A030}"/>
              </a:ext>
            </a:extLst>
          </p:cNvPr>
          <p:cNvSpPr>
            <a:spLocks noGrp="1"/>
          </p:cNvSpPr>
          <p:nvPr>
            <p:ph type="ctrTitle"/>
          </p:nvPr>
        </p:nvSpPr>
        <p:spPr/>
        <p:txBody>
          <a:bodyPr/>
          <a:lstStyle/>
          <a:p>
            <a:r>
              <a:rPr lang="en-GB" dirty="0">
                <a:solidFill>
                  <a:schemeClr val="bg1"/>
                </a:solidFill>
              </a:rPr>
              <a:t>Merge Conflicts</a:t>
            </a:r>
          </a:p>
        </p:txBody>
      </p:sp>
    </p:spTree>
    <p:extLst>
      <p:ext uri="{BB962C8B-B14F-4D97-AF65-F5344CB8AC3E}">
        <p14:creationId xmlns:p14="http://schemas.microsoft.com/office/powerpoint/2010/main" val="3651161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D6751-B512-9CD1-CE86-31C0051DD6D6}"/>
            </a:ext>
          </a:extLst>
        </p:cNvPr>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D829F4AA-AD41-41D8-92EA-788EB93728BF}"/>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5" name="Rectangle: Folded Corner 4">
            <a:extLst>
              <a:ext uri="{FF2B5EF4-FFF2-40B4-BE49-F238E27FC236}">
                <a16:creationId xmlns:a16="http://schemas.microsoft.com/office/drawing/2014/main" id="{8BD74F43-097F-4D6A-9E62-A7326106E4C0}"/>
              </a:ext>
            </a:extLst>
          </p:cNvPr>
          <p:cNvSpPr/>
          <p:nvPr/>
        </p:nvSpPr>
        <p:spPr>
          <a:xfrm>
            <a:off x="5801433" y="1421605"/>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A10A3BAA-4EAA-0A96-A2F0-0368CF8D50C6}"/>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5AE2394D-C6BD-1C69-CEE7-29CAB5BC13E1}"/>
              </a:ext>
            </a:extLst>
          </p:cNvPr>
          <p:cNvSpPr txBox="1"/>
          <p:nvPr/>
        </p:nvSpPr>
        <p:spPr>
          <a:xfrm>
            <a:off x="218090" y="167765"/>
            <a:ext cx="3679655" cy="1754326"/>
          </a:xfrm>
          <a:prstGeom prst="rect">
            <a:avLst/>
          </a:prstGeom>
          <a:noFill/>
          <a:ln>
            <a:solidFill>
              <a:schemeClr val="bg1"/>
            </a:solidFill>
          </a:ln>
        </p:spPr>
        <p:txBody>
          <a:bodyPr wrap="square" rtlCol="0">
            <a:spAutoFit/>
          </a:bodyPr>
          <a:lstStyle/>
          <a:p>
            <a:r>
              <a:rPr lang="en-GB" sz="1200" dirty="0">
                <a:solidFill>
                  <a:schemeClr val="bg1"/>
                </a:solidFill>
              </a:rPr>
              <a:t>Merge conflicts sometimes inevitably arise. There is a lot of dogma about how they should never happen, and if they do, you are doing something wrong. I would say that does not reflect the reality of collaborative projects. In principle, they are very simple to understand. </a:t>
            </a:r>
          </a:p>
          <a:p>
            <a:endParaRPr lang="en-GB" sz="1200" b="1" dirty="0">
              <a:solidFill>
                <a:schemeClr val="bg1"/>
              </a:solidFill>
            </a:endParaRPr>
          </a:p>
          <a:p>
            <a:r>
              <a:rPr lang="en-GB" sz="1200" b="1" dirty="0">
                <a:solidFill>
                  <a:schemeClr val="bg1"/>
                </a:solidFill>
              </a:rPr>
              <a:t>Effort should be made to avoid them if possible, but work through it if that’s what is required.</a:t>
            </a:r>
            <a:endParaRPr lang="en-GB" sz="1200" b="1" dirty="0">
              <a:solidFill>
                <a:schemeClr val="tx2">
                  <a:lumMod val="50000"/>
                  <a:lumOff val="50000"/>
                </a:schemeClr>
              </a:solidFill>
            </a:endParaRPr>
          </a:p>
        </p:txBody>
      </p:sp>
      <p:sp>
        <p:nvSpPr>
          <p:cNvPr id="6" name="Rectangle: Rounded Corners 5">
            <a:extLst>
              <a:ext uri="{FF2B5EF4-FFF2-40B4-BE49-F238E27FC236}">
                <a16:creationId xmlns:a16="http://schemas.microsoft.com/office/drawing/2014/main" id="{374A3FD0-4440-33A4-2907-DD019505F917}"/>
              </a:ext>
            </a:extLst>
          </p:cNvPr>
          <p:cNvSpPr/>
          <p:nvPr/>
        </p:nvSpPr>
        <p:spPr>
          <a:xfrm>
            <a:off x="423823" y="2563833"/>
            <a:ext cx="2408174" cy="3970318"/>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E6577D86-89DB-8936-FE74-B95DB08DDCC9}"/>
              </a:ext>
            </a:extLst>
          </p:cNvPr>
          <p:cNvSpPr/>
          <p:nvPr/>
        </p:nvSpPr>
        <p:spPr>
          <a:xfrm>
            <a:off x="9575902" y="326543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7BA24657-E190-1AE1-E875-F0E6023C272C}"/>
              </a:ext>
            </a:extLst>
          </p:cNvPr>
          <p:cNvSpPr/>
          <p:nvPr/>
        </p:nvSpPr>
        <p:spPr>
          <a:xfrm>
            <a:off x="9360002" y="2563833"/>
            <a:ext cx="2408174" cy="3970318"/>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897640C1-B691-25D8-7FE4-CAA9C9357B0D}"/>
              </a:ext>
            </a:extLst>
          </p:cNvPr>
          <p:cNvSpPr/>
          <p:nvPr/>
        </p:nvSpPr>
        <p:spPr>
          <a:xfrm>
            <a:off x="639723" y="326244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D9DDC884-BE43-98F3-3084-CB24C3020268}"/>
              </a:ext>
            </a:extLst>
          </p:cNvPr>
          <p:cNvSpPr/>
          <p:nvPr/>
        </p:nvSpPr>
        <p:spPr>
          <a:xfrm>
            <a:off x="5935150" y="1576163"/>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4D71338D-8EA0-F123-977E-0488741A046B}"/>
              </a:ext>
            </a:extLst>
          </p:cNvPr>
          <p:cNvSpPr/>
          <p:nvPr/>
        </p:nvSpPr>
        <p:spPr>
          <a:xfrm>
            <a:off x="6096000" y="1760068"/>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2331FE35-6954-4283-3977-A0931F5C1C88}"/>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B9176CCF-D648-6ADC-7EF9-1256CB44A850}"/>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504813D7-800B-DFF9-E6B0-2A4E985BE713}"/>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118C2359-3D05-EC53-6538-1340F00F4A18}"/>
              </a:ext>
            </a:extLst>
          </p:cNvPr>
          <p:cNvSpPr/>
          <p:nvPr/>
        </p:nvSpPr>
        <p:spPr>
          <a:xfrm>
            <a:off x="1473110" y="5279375"/>
            <a:ext cx="914400" cy="922558"/>
          </a:xfrm>
          <a:prstGeom prst="foldedCorner">
            <a:avLst/>
          </a:prstGeom>
          <a:solidFill>
            <a:schemeClr val="accent3">
              <a:lumMod val="60000"/>
              <a:lumOff val="4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A67E3FFF-37D9-5B82-89D0-F89D84BD6F77}"/>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A3401A80-50DA-2F6B-F43E-E7CB9FEB78DA}"/>
              </a:ext>
            </a:extLst>
          </p:cNvPr>
          <p:cNvSpPr/>
          <p:nvPr/>
        </p:nvSpPr>
        <p:spPr>
          <a:xfrm>
            <a:off x="4891913" y="222069"/>
            <a:ext cx="2408174" cy="2071552"/>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B96B8B1C-6657-0C9B-59F1-2B9DA37806CD}"/>
              </a:ext>
            </a:extLst>
          </p:cNvPr>
          <p:cNvSpPr txBox="1"/>
          <p:nvPr/>
        </p:nvSpPr>
        <p:spPr>
          <a:xfrm>
            <a:off x="3093730" y="2563833"/>
            <a:ext cx="6019408" cy="4154984"/>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and Bob have both edited File C. There are several options (probably option one or two are best):</a:t>
            </a:r>
          </a:p>
          <a:p>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Bob can </a:t>
            </a:r>
            <a:r>
              <a:rPr lang="en-GB" sz="1200" b="1" dirty="0">
                <a:solidFill>
                  <a:schemeClr val="tx2">
                    <a:lumMod val="50000"/>
                    <a:lumOff val="50000"/>
                  </a:schemeClr>
                </a:solidFill>
              </a:rPr>
              <a:t>push</a:t>
            </a:r>
            <a:r>
              <a:rPr lang="en-GB" sz="1200" dirty="0">
                <a:solidFill>
                  <a:schemeClr val="bg1">
                    <a:lumMod val="95000"/>
                  </a:schemeClr>
                </a:solidFill>
              </a:rPr>
              <a:t>, and Alice can </a:t>
            </a:r>
            <a:r>
              <a:rPr lang="en-GB" sz="1200" b="1" dirty="0">
                <a:solidFill>
                  <a:schemeClr val="tx2">
                    <a:lumMod val="50000"/>
                    <a:lumOff val="50000"/>
                  </a:schemeClr>
                </a:solidFill>
              </a:rPr>
              <a:t>fetch</a:t>
            </a:r>
            <a:r>
              <a:rPr lang="en-GB" sz="1200" dirty="0">
                <a:solidFill>
                  <a:schemeClr val="bg1">
                    <a:lumMod val="95000"/>
                  </a:schemeClr>
                </a:solidFill>
              </a:rPr>
              <a:t>, then manually review the conflict, and decide whose file to keep, then </a:t>
            </a:r>
            <a:r>
              <a:rPr lang="en-GB" sz="1200" b="1" dirty="0">
                <a:solidFill>
                  <a:schemeClr val="tx2">
                    <a:lumMod val="50000"/>
                    <a:lumOff val="50000"/>
                  </a:schemeClr>
                </a:solidFill>
              </a:rPr>
              <a:t>merge</a:t>
            </a:r>
            <a:r>
              <a:rPr lang="en-GB" sz="1200" dirty="0">
                <a:solidFill>
                  <a:schemeClr val="bg1">
                    <a:lumMod val="95000"/>
                  </a:schemeClr>
                </a:solidFill>
              </a:rPr>
              <a:t>, handle the </a:t>
            </a:r>
            <a:r>
              <a:rPr lang="en-GB" sz="1200" b="1" dirty="0">
                <a:solidFill>
                  <a:schemeClr val="tx2">
                    <a:lumMod val="50000"/>
                    <a:lumOff val="50000"/>
                  </a:schemeClr>
                </a:solidFill>
              </a:rPr>
              <a:t>merge conflict </a:t>
            </a:r>
            <a:r>
              <a:rPr lang="en-GB" sz="1200" dirty="0">
                <a:solidFill>
                  <a:schemeClr val="bg1">
                    <a:lumMod val="95000"/>
                  </a:schemeClr>
                </a:solidFill>
              </a:rPr>
              <a:t>how she planned, and then consult Bob about adopting his binned changes to her version of File C (or vice versa)</a:t>
            </a:r>
          </a:p>
          <a:p>
            <a:pPr marL="228600" indent="-228600">
              <a:buAutoNum type="arabicPeriod"/>
            </a:pPr>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Bob can </a:t>
            </a:r>
            <a:r>
              <a:rPr lang="en-GB" sz="1200" b="1" dirty="0">
                <a:solidFill>
                  <a:schemeClr val="tx2">
                    <a:lumMod val="50000"/>
                    <a:lumOff val="50000"/>
                  </a:schemeClr>
                </a:solidFill>
              </a:rPr>
              <a:t>push</a:t>
            </a:r>
            <a:r>
              <a:rPr lang="en-GB" sz="1200" dirty="0">
                <a:solidFill>
                  <a:schemeClr val="bg1">
                    <a:lumMod val="95000"/>
                  </a:schemeClr>
                </a:solidFill>
              </a:rPr>
              <a:t>, and Alice can </a:t>
            </a:r>
            <a:r>
              <a:rPr lang="en-GB" sz="1200" b="1" dirty="0">
                <a:solidFill>
                  <a:schemeClr val="tx2">
                    <a:lumMod val="50000"/>
                    <a:lumOff val="50000"/>
                  </a:schemeClr>
                </a:solidFill>
              </a:rPr>
              <a:t>revert </a:t>
            </a:r>
            <a:r>
              <a:rPr lang="en-GB" sz="1200" dirty="0">
                <a:solidFill>
                  <a:schemeClr val="bg1">
                    <a:lumMod val="95000"/>
                  </a:schemeClr>
                </a:solidFill>
              </a:rPr>
              <a:t>or </a:t>
            </a:r>
            <a:r>
              <a:rPr lang="en-GB" sz="1200" b="1" dirty="0">
                <a:solidFill>
                  <a:schemeClr val="tx2">
                    <a:lumMod val="50000"/>
                    <a:lumOff val="50000"/>
                  </a:schemeClr>
                </a:solidFill>
              </a:rPr>
              <a:t>reset </a:t>
            </a:r>
            <a:r>
              <a:rPr lang="en-GB" sz="1200" dirty="0">
                <a:solidFill>
                  <a:schemeClr val="bg1">
                    <a:lumMod val="95000"/>
                  </a:schemeClr>
                </a:solidFill>
              </a:rPr>
              <a:t>her </a:t>
            </a:r>
            <a:r>
              <a:rPr lang="en-GB" sz="1200" b="1" dirty="0" err="1">
                <a:solidFill>
                  <a:schemeClr val="tx2">
                    <a:lumMod val="50000"/>
                    <a:lumOff val="50000"/>
                  </a:schemeClr>
                </a:solidFill>
              </a:rPr>
              <a:t>unpushed</a:t>
            </a:r>
            <a:r>
              <a:rPr lang="en-GB" sz="1200" b="1" dirty="0">
                <a:solidFill>
                  <a:schemeClr val="tx2">
                    <a:lumMod val="50000"/>
                    <a:lumOff val="50000"/>
                  </a:schemeClr>
                </a:solidFill>
              </a:rPr>
              <a:t> commit(s) </a:t>
            </a:r>
            <a:r>
              <a:rPr lang="en-GB" sz="1200" dirty="0">
                <a:solidFill>
                  <a:schemeClr val="bg1">
                    <a:lumMod val="95000"/>
                  </a:schemeClr>
                </a:solidFill>
              </a:rPr>
              <a:t>if the effort required to resolve the </a:t>
            </a:r>
            <a:r>
              <a:rPr lang="en-GB" sz="1200" b="1" dirty="0">
                <a:solidFill>
                  <a:schemeClr val="tx2">
                    <a:lumMod val="50000"/>
                    <a:lumOff val="50000"/>
                  </a:schemeClr>
                </a:solidFill>
              </a:rPr>
              <a:t>conflict </a:t>
            </a:r>
            <a:r>
              <a:rPr lang="en-GB" sz="1200" dirty="0">
                <a:solidFill>
                  <a:schemeClr val="bg1">
                    <a:lumMod val="95000"/>
                  </a:schemeClr>
                </a:solidFill>
              </a:rPr>
              <a:t>is less than redoing the feature, or if both of you have accidentally overlapped and completed similar work (or vice versa)</a:t>
            </a:r>
          </a:p>
          <a:p>
            <a:pPr marL="228600" indent="-228600">
              <a:buAutoNum type="arabicPeriod"/>
            </a:pPr>
            <a:endParaRPr lang="en-GB" sz="1200" dirty="0">
              <a:solidFill>
                <a:schemeClr val="bg1"/>
              </a:solidFill>
            </a:endParaRPr>
          </a:p>
          <a:p>
            <a:pPr marL="228600" indent="-228600">
              <a:buAutoNum type="arabicPeriod"/>
            </a:pPr>
            <a:r>
              <a:rPr lang="en-GB" sz="1200" dirty="0">
                <a:solidFill>
                  <a:schemeClr val="bg1"/>
                </a:solidFill>
              </a:rPr>
              <a:t>Bob can </a:t>
            </a:r>
            <a:r>
              <a:rPr lang="en-GB" sz="1200" b="1" dirty="0">
                <a:solidFill>
                  <a:schemeClr val="tx2">
                    <a:lumMod val="50000"/>
                    <a:lumOff val="50000"/>
                  </a:schemeClr>
                </a:solidFill>
              </a:rPr>
              <a:t>push</a:t>
            </a:r>
            <a:r>
              <a:rPr lang="en-GB" sz="1200" dirty="0">
                <a:solidFill>
                  <a:schemeClr val="bg1"/>
                </a:solidFill>
              </a:rPr>
              <a:t>, Alice can </a:t>
            </a:r>
            <a:r>
              <a:rPr lang="en-GB" sz="1200" b="1" dirty="0">
                <a:solidFill>
                  <a:schemeClr val="tx2">
                    <a:lumMod val="50000"/>
                    <a:lumOff val="50000"/>
                  </a:schemeClr>
                </a:solidFill>
              </a:rPr>
              <a:t>rebase </a:t>
            </a:r>
            <a:r>
              <a:rPr lang="en-GB" sz="1200" dirty="0">
                <a:solidFill>
                  <a:schemeClr val="bg1"/>
                </a:solidFill>
              </a:rPr>
              <a:t>her </a:t>
            </a:r>
            <a:r>
              <a:rPr lang="en-GB" sz="1200" b="1" dirty="0">
                <a:solidFill>
                  <a:schemeClr val="tx2">
                    <a:lumMod val="50000"/>
                    <a:lumOff val="50000"/>
                  </a:schemeClr>
                </a:solidFill>
              </a:rPr>
              <a:t>commit </a:t>
            </a:r>
            <a:r>
              <a:rPr lang="en-GB" sz="1200" dirty="0">
                <a:solidFill>
                  <a:schemeClr val="bg1"/>
                </a:solidFill>
              </a:rPr>
              <a:t>and handle the </a:t>
            </a:r>
            <a:r>
              <a:rPr lang="en-GB" sz="1200" b="1" dirty="0">
                <a:solidFill>
                  <a:schemeClr val="tx2">
                    <a:lumMod val="50000"/>
                    <a:lumOff val="50000"/>
                  </a:schemeClr>
                </a:solidFill>
              </a:rPr>
              <a:t>merge conflicts </a:t>
            </a:r>
            <a:r>
              <a:rPr lang="en-GB" sz="1200" dirty="0">
                <a:solidFill>
                  <a:schemeClr val="bg1"/>
                </a:solidFill>
              </a:rPr>
              <a:t>from behind (or vice versa)</a:t>
            </a:r>
            <a:endParaRPr lang="en-GB" sz="1200" dirty="0">
              <a:solidFill>
                <a:schemeClr val="bg1">
                  <a:lumMod val="95000"/>
                </a:schemeClr>
              </a:solidFill>
            </a:endParaRPr>
          </a:p>
          <a:p>
            <a:pPr marL="228600" indent="-228600">
              <a:buAutoNum type="arabicPeriod"/>
            </a:pPr>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If Bob </a:t>
            </a:r>
            <a:r>
              <a:rPr lang="en-GB" sz="1200" b="1" dirty="0">
                <a:solidFill>
                  <a:schemeClr val="tx2">
                    <a:lumMod val="50000"/>
                    <a:lumOff val="50000"/>
                  </a:schemeClr>
                </a:solidFill>
              </a:rPr>
              <a:t>pushed</a:t>
            </a:r>
            <a:r>
              <a:rPr lang="en-GB" sz="1200" dirty="0">
                <a:solidFill>
                  <a:schemeClr val="bg1">
                    <a:lumMod val="95000"/>
                  </a:schemeClr>
                </a:solidFill>
              </a:rPr>
              <a:t>, any </a:t>
            </a:r>
            <a:r>
              <a:rPr lang="en-GB" sz="1200" b="1" dirty="0">
                <a:solidFill>
                  <a:schemeClr val="tx2">
                    <a:lumMod val="50000"/>
                    <a:lumOff val="50000"/>
                  </a:schemeClr>
                </a:solidFill>
              </a:rPr>
              <a:t>push</a:t>
            </a:r>
            <a:r>
              <a:rPr lang="en-GB" sz="1200" dirty="0">
                <a:solidFill>
                  <a:schemeClr val="bg1">
                    <a:lumMod val="95000"/>
                  </a:schemeClr>
                </a:solidFill>
              </a:rPr>
              <a:t> from Alice will be </a:t>
            </a:r>
            <a:r>
              <a:rPr lang="en-GB" sz="1200" b="1" dirty="0">
                <a:solidFill>
                  <a:schemeClr val="tx2">
                    <a:lumMod val="50000"/>
                    <a:lumOff val="50000"/>
                  </a:schemeClr>
                </a:solidFill>
              </a:rPr>
              <a:t>rejected</a:t>
            </a:r>
            <a:r>
              <a:rPr lang="en-GB" sz="1200" dirty="0">
                <a:solidFill>
                  <a:schemeClr val="bg1">
                    <a:lumMod val="95000"/>
                  </a:schemeClr>
                </a:solidFill>
              </a:rPr>
              <a:t>, because it will make her </a:t>
            </a:r>
            <a:r>
              <a:rPr lang="en-GB" sz="1200" b="1" dirty="0">
                <a:solidFill>
                  <a:schemeClr val="tx2">
                    <a:lumMod val="50000"/>
                    <a:lumOff val="50000"/>
                  </a:schemeClr>
                </a:solidFill>
              </a:rPr>
              <a:t>behind</a:t>
            </a:r>
            <a:r>
              <a:rPr lang="en-GB" sz="1200" dirty="0">
                <a:solidFill>
                  <a:schemeClr val="bg1">
                    <a:lumMod val="95000"/>
                  </a:schemeClr>
                </a:solidFill>
              </a:rPr>
              <a:t>, though Alice can </a:t>
            </a:r>
            <a:r>
              <a:rPr lang="en-GB" sz="1200" b="1" dirty="0">
                <a:solidFill>
                  <a:schemeClr val="tx2">
                    <a:lumMod val="50000"/>
                    <a:lumOff val="50000"/>
                  </a:schemeClr>
                </a:solidFill>
              </a:rPr>
              <a:t>force push </a:t>
            </a:r>
            <a:r>
              <a:rPr lang="en-GB" sz="1200" dirty="0">
                <a:solidFill>
                  <a:schemeClr val="bg1"/>
                </a:solidFill>
              </a:rPr>
              <a:t>(the nuclear option, a last resort) which will overwrite whatever commits Bob has made that conflict her changes (disabled on a lot of repositories for non-admins)</a:t>
            </a:r>
          </a:p>
          <a:p>
            <a:endParaRPr lang="en-GB" sz="1200" dirty="0">
              <a:solidFill>
                <a:schemeClr val="bg1"/>
              </a:solidFill>
            </a:endParaRPr>
          </a:p>
          <a:p>
            <a:r>
              <a:rPr lang="en-GB" sz="1200" dirty="0">
                <a:solidFill>
                  <a:schemeClr val="bg1"/>
                </a:solidFill>
              </a:rPr>
              <a:t>NB. If the </a:t>
            </a:r>
            <a:r>
              <a:rPr lang="en-GB" sz="1200" b="1" dirty="0">
                <a:solidFill>
                  <a:schemeClr val="tx2">
                    <a:lumMod val="50000"/>
                    <a:lumOff val="50000"/>
                  </a:schemeClr>
                </a:solidFill>
              </a:rPr>
              <a:t>merge conflict </a:t>
            </a:r>
            <a:r>
              <a:rPr lang="en-GB" sz="1200" dirty="0">
                <a:solidFill>
                  <a:schemeClr val="bg1"/>
                </a:solidFill>
              </a:rPr>
              <a:t>is overwhelming or taking up more time than you expected (many files), you can </a:t>
            </a:r>
            <a:r>
              <a:rPr lang="en-GB" sz="1200" b="1" dirty="0">
                <a:solidFill>
                  <a:schemeClr val="tx2">
                    <a:lumMod val="50000"/>
                    <a:lumOff val="50000"/>
                  </a:schemeClr>
                </a:solidFill>
              </a:rPr>
              <a:t>abort</a:t>
            </a:r>
            <a:r>
              <a:rPr lang="en-GB" sz="1200" dirty="0">
                <a:solidFill>
                  <a:schemeClr val="bg1"/>
                </a:solidFill>
              </a:rPr>
              <a:t> it and come back to it another time or get backup. </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2345103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5F446083-F8BA-10C6-B424-3A6F9DA667A9}"/>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B83ADDF7-17CC-E050-62EA-5C59E41DC7FE}"/>
              </a:ext>
            </a:extLst>
          </p:cNvPr>
          <p:cNvPicPr>
            <a:picLocks noChangeAspect="1"/>
          </p:cNvPicPr>
          <p:nvPr/>
        </p:nvPicPr>
        <p:blipFill>
          <a:blip r:embed="rId2"/>
          <a:stretch>
            <a:fillRect/>
          </a:stretch>
        </p:blipFill>
        <p:spPr>
          <a:xfrm>
            <a:off x="4035693" y="861947"/>
            <a:ext cx="7422294" cy="5102827"/>
          </a:xfrm>
          <a:prstGeom prst="rect">
            <a:avLst/>
          </a:prstGeom>
        </p:spPr>
      </p:pic>
      <p:sp>
        <p:nvSpPr>
          <p:cNvPr id="2" name="TextBox 1">
            <a:extLst>
              <a:ext uri="{FF2B5EF4-FFF2-40B4-BE49-F238E27FC236}">
                <a16:creationId xmlns:a16="http://schemas.microsoft.com/office/drawing/2014/main" id="{BA4A2D2A-455A-2A00-FF99-28ACDCFA8381}"/>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a:t>
            </a:r>
          </a:p>
        </p:txBody>
      </p:sp>
      <p:sp>
        <p:nvSpPr>
          <p:cNvPr id="9" name="TextBox 8">
            <a:extLst>
              <a:ext uri="{FF2B5EF4-FFF2-40B4-BE49-F238E27FC236}">
                <a16:creationId xmlns:a16="http://schemas.microsoft.com/office/drawing/2014/main" id="{754EED43-71ED-F829-3610-F64EAB336D29}"/>
              </a:ext>
            </a:extLst>
          </p:cNvPr>
          <p:cNvSpPr txBox="1"/>
          <p:nvPr/>
        </p:nvSpPr>
        <p:spPr>
          <a:xfrm>
            <a:off x="183506" y="516796"/>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edited a text file.</a:t>
            </a:r>
          </a:p>
        </p:txBody>
      </p:sp>
      <p:sp>
        <p:nvSpPr>
          <p:cNvPr id="3" name="TextBox 2">
            <a:extLst>
              <a:ext uri="{FF2B5EF4-FFF2-40B4-BE49-F238E27FC236}">
                <a16:creationId xmlns:a16="http://schemas.microsoft.com/office/drawing/2014/main" id="{63704A89-F73C-78CB-4356-1CC0096E1DBD}"/>
              </a:ext>
            </a:extLst>
          </p:cNvPr>
          <p:cNvSpPr txBox="1"/>
          <p:nvPr/>
        </p:nvSpPr>
        <p:spPr>
          <a:xfrm>
            <a:off x="183506" y="893224"/>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change.</a:t>
            </a:r>
          </a:p>
        </p:txBody>
      </p:sp>
      <p:sp>
        <p:nvSpPr>
          <p:cNvPr id="10" name="TextBox 9">
            <a:extLst>
              <a:ext uri="{FF2B5EF4-FFF2-40B4-BE49-F238E27FC236}">
                <a16:creationId xmlns:a16="http://schemas.microsoft.com/office/drawing/2014/main" id="{5AA1FC68-30B1-C221-8972-569C7B16D689}"/>
              </a:ext>
            </a:extLst>
          </p:cNvPr>
          <p:cNvSpPr txBox="1"/>
          <p:nvPr/>
        </p:nvSpPr>
        <p:spPr>
          <a:xfrm>
            <a:off x="183505" y="1295960"/>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text file) and I am also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behind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(Josh has made a commit). We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 Josh made into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create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before I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pic>
        <p:nvPicPr>
          <p:cNvPr id="18" name="Picture 17">
            <a:extLst>
              <a:ext uri="{FF2B5EF4-FFF2-40B4-BE49-F238E27FC236}">
                <a16:creationId xmlns:a16="http://schemas.microsoft.com/office/drawing/2014/main" id="{8AF25931-3210-6905-3686-DD384F7B460A}"/>
              </a:ext>
            </a:extLst>
          </p:cNvPr>
          <p:cNvPicPr>
            <a:picLocks noChangeAspect="1"/>
          </p:cNvPicPr>
          <p:nvPr/>
        </p:nvPicPr>
        <p:blipFill>
          <a:blip r:embed="rId3"/>
          <a:stretch>
            <a:fillRect/>
          </a:stretch>
        </p:blipFill>
        <p:spPr>
          <a:xfrm>
            <a:off x="4035691" y="861946"/>
            <a:ext cx="7422295" cy="5102828"/>
          </a:xfrm>
          <a:prstGeom prst="rect">
            <a:avLst/>
          </a:prstGeom>
        </p:spPr>
      </p:pic>
      <p:pic>
        <p:nvPicPr>
          <p:cNvPr id="20" name="Picture 19">
            <a:extLst>
              <a:ext uri="{FF2B5EF4-FFF2-40B4-BE49-F238E27FC236}">
                <a16:creationId xmlns:a16="http://schemas.microsoft.com/office/drawing/2014/main" id="{65E6B96B-BF80-A56D-0468-E56644780937}"/>
              </a:ext>
            </a:extLst>
          </p:cNvPr>
          <p:cNvPicPr>
            <a:picLocks noChangeAspect="1"/>
          </p:cNvPicPr>
          <p:nvPr/>
        </p:nvPicPr>
        <p:blipFill>
          <a:blip r:embed="rId4"/>
          <a:stretch>
            <a:fillRect/>
          </a:stretch>
        </p:blipFill>
        <p:spPr>
          <a:xfrm>
            <a:off x="4035690" y="861944"/>
            <a:ext cx="7422296" cy="5102829"/>
          </a:xfrm>
          <a:prstGeom prst="rect">
            <a:avLst/>
          </a:prstGeom>
        </p:spPr>
      </p:pic>
      <p:sp>
        <p:nvSpPr>
          <p:cNvPr id="21" name="TextBox 20">
            <a:extLst>
              <a:ext uri="{FF2B5EF4-FFF2-40B4-BE49-F238E27FC236}">
                <a16:creationId xmlns:a16="http://schemas.microsoft.com/office/drawing/2014/main" id="{B6DD309B-C217-372F-EDC4-7C7B08C7E93B}"/>
              </a:ext>
            </a:extLst>
          </p:cNvPr>
          <p:cNvSpPr txBox="1"/>
          <p:nvPr/>
        </p:nvSpPr>
        <p:spPr>
          <a:xfrm>
            <a:off x="183505" y="2686787"/>
            <a:ext cx="3110199" cy="3460178"/>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We have run into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In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are files which were also edited in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too complex,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it and call for backup.</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Only when you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all conflicts will it be possible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continue merge</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With text files, Git will manage a lot of the merge scenarios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intelligently.</a:t>
            </a:r>
            <a:endPar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However, with art assets, this is reduced to a simple choice. Unity assets normally are incompatible for 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graceful merge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 will need to choose one or the other and we will treat this text file the same way. </a:t>
            </a:r>
          </a:p>
        </p:txBody>
      </p:sp>
    </p:spTree>
    <p:extLst>
      <p:ext uri="{BB962C8B-B14F-4D97-AF65-F5344CB8AC3E}">
        <p14:creationId xmlns:p14="http://schemas.microsoft.com/office/powerpoint/2010/main" val="15888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3A927ABC-82E7-101B-FAF9-A34E1DACD85F}"/>
            </a:ext>
          </a:extLst>
        </p:cNvPr>
        <p:cNvGrpSpPr/>
        <p:nvPr/>
      </p:nvGrpSpPr>
      <p:grpSpPr>
        <a:xfrm>
          <a:off x="0" y="0"/>
          <a:ext cx="0" cy="0"/>
          <a:chOff x="0" y="0"/>
          <a:chExt cx="0" cy="0"/>
        </a:xfrm>
      </p:grpSpPr>
      <p:pic>
        <p:nvPicPr>
          <p:cNvPr id="23" name="Picture 22">
            <a:extLst>
              <a:ext uri="{FF2B5EF4-FFF2-40B4-BE49-F238E27FC236}">
                <a16:creationId xmlns:a16="http://schemas.microsoft.com/office/drawing/2014/main" id="{57F02623-1C87-8B68-A93F-2BF63533E5F4}"/>
              </a:ext>
            </a:extLst>
          </p:cNvPr>
          <p:cNvPicPr>
            <a:picLocks noChangeAspect="1"/>
          </p:cNvPicPr>
          <p:nvPr/>
        </p:nvPicPr>
        <p:blipFill>
          <a:blip r:embed="rId2"/>
          <a:stretch>
            <a:fillRect/>
          </a:stretch>
        </p:blipFill>
        <p:spPr>
          <a:xfrm>
            <a:off x="4035688" y="861943"/>
            <a:ext cx="7422297" cy="5102829"/>
          </a:xfrm>
          <a:prstGeom prst="rect">
            <a:avLst/>
          </a:prstGeom>
        </p:spPr>
      </p:pic>
      <p:sp>
        <p:nvSpPr>
          <p:cNvPr id="2" name="TextBox 1">
            <a:extLst>
              <a:ext uri="{FF2B5EF4-FFF2-40B4-BE49-F238E27FC236}">
                <a16:creationId xmlns:a16="http://schemas.microsoft.com/office/drawing/2014/main" id="{8EE1ADA5-2961-9C15-52F5-9D87B8462064}"/>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F8E9EE-06F5-0332-E163-59944FCFAA90}"/>
              </a:ext>
            </a:extLst>
          </p:cNvPr>
          <p:cNvSpPr txBox="1"/>
          <p:nvPr/>
        </p:nvSpPr>
        <p:spPr>
          <a:xfrm>
            <a:off x="183506" y="516796"/>
            <a:ext cx="3110199" cy="514371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expand the dropdown, you can see two options:</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main</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origin/main</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Here,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refers to the name of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are on. Yours may not be called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normally a protected branch).</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main consideration here is that the file from origin is the one you’ve pulled in, and the other is the file you edited that’s conflicting. You can choose one or the other. I will choose the one from origin to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overwrite by file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I am so inclined, I might copy out my file to another directory to preserve it for now, before I choose Josh’s file, and add the changes back in later. This is completely acceptable, although Git methodology says that 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your changes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over them. You can also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try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rebase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won’t cover those options but I mention them in the case you want to learn more elsewhere. </a:t>
            </a:r>
          </a:p>
        </p:txBody>
      </p:sp>
      <p:pic>
        <p:nvPicPr>
          <p:cNvPr id="5" name="Picture 4">
            <a:extLst>
              <a:ext uri="{FF2B5EF4-FFF2-40B4-BE49-F238E27FC236}">
                <a16:creationId xmlns:a16="http://schemas.microsoft.com/office/drawing/2014/main" id="{BB555059-7F8F-6B3A-5285-AE02C54658DC}"/>
              </a:ext>
            </a:extLst>
          </p:cNvPr>
          <p:cNvPicPr>
            <a:picLocks noChangeAspect="1"/>
          </p:cNvPicPr>
          <p:nvPr/>
        </p:nvPicPr>
        <p:blipFill>
          <a:blip r:embed="rId3"/>
          <a:stretch>
            <a:fillRect/>
          </a:stretch>
        </p:blipFill>
        <p:spPr>
          <a:xfrm>
            <a:off x="4035688" y="861943"/>
            <a:ext cx="7422297" cy="5102829"/>
          </a:xfrm>
          <a:prstGeom prst="rect">
            <a:avLst/>
          </a:prstGeom>
        </p:spPr>
      </p:pic>
    </p:spTree>
    <p:extLst>
      <p:ext uri="{BB962C8B-B14F-4D97-AF65-F5344CB8AC3E}">
        <p14:creationId xmlns:p14="http://schemas.microsoft.com/office/powerpoint/2010/main" val="18653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61285E87-FE9E-1DB5-6D41-ABD37E25955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5B80917-E77C-3930-CB05-106C91D8CCEC}"/>
              </a:ext>
            </a:extLst>
          </p:cNvPr>
          <p:cNvPicPr>
            <a:picLocks noChangeAspect="1"/>
          </p:cNvPicPr>
          <p:nvPr/>
        </p:nvPicPr>
        <p:blipFill>
          <a:blip r:embed="rId2"/>
          <a:stretch>
            <a:fillRect/>
          </a:stretch>
        </p:blipFill>
        <p:spPr>
          <a:xfrm>
            <a:off x="4035686" y="861942"/>
            <a:ext cx="7422298" cy="5102830"/>
          </a:xfrm>
          <a:prstGeom prst="rect">
            <a:avLst/>
          </a:prstGeom>
        </p:spPr>
      </p:pic>
      <p:sp>
        <p:nvSpPr>
          <p:cNvPr id="2" name="TextBox 1">
            <a:extLst>
              <a:ext uri="{FF2B5EF4-FFF2-40B4-BE49-F238E27FC236}">
                <a16:creationId xmlns:a16="http://schemas.microsoft.com/office/drawing/2014/main" id="{73DCC7C0-7906-0393-7260-FC6259ED016A}"/>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80C53876-D9D1-9960-9105-8C9862C6441A}"/>
              </a:ext>
            </a:extLst>
          </p:cNvPr>
          <p:cNvSpPr txBox="1"/>
          <p:nvPr/>
        </p:nvSpPr>
        <p:spPr>
          <a:xfrm>
            <a:off x="183506" y="516796"/>
            <a:ext cx="3110199" cy="157145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you can see in the history that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created. The merge was successful but this still only locally available. I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fully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must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again, and if there are no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FCF554-E110-9EDC-D083-371E7A5E025E}"/>
              </a:ext>
            </a:extLst>
          </p:cNvPr>
          <p:cNvSpPr txBox="1"/>
          <p:nvPr/>
        </p:nvSpPr>
        <p:spPr>
          <a:xfrm>
            <a:off x="183505" y="2181526"/>
            <a:ext cx="3110199" cy="455086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make a mistake, you can undo the latest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right underneath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button. There are two types of “undo”: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 often will intelligently choose for you, but if it asks you for help deciding:</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preservative: it changes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made (and directory) to match the specified previous commit.</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destructive in that it erases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depending on the type of reset, it can revert your files too.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made a mistake and want to undo the commit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and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revert files,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hard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committed the wrong files but want to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keep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edits you made,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soft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This will undo the commit but leave the files alone and automatically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them.</a:t>
            </a:r>
          </a:p>
          <a:p>
            <a:pPr lvl="0">
              <a:lnSpc>
                <a:spcPct val="107000"/>
              </a:lnSpc>
              <a:spcAft>
                <a:spcPts val="800"/>
              </a:spcAft>
            </a:pP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should only try to undo pushed commits if you know the implications.</a:t>
            </a:r>
          </a:p>
        </p:txBody>
      </p:sp>
      <p:pic>
        <p:nvPicPr>
          <p:cNvPr id="10" name="Picture 9">
            <a:extLst>
              <a:ext uri="{FF2B5EF4-FFF2-40B4-BE49-F238E27FC236}">
                <a16:creationId xmlns:a16="http://schemas.microsoft.com/office/drawing/2014/main" id="{A6B02A62-3FFE-114C-1978-2B358DB553E6}"/>
              </a:ext>
            </a:extLst>
          </p:cNvPr>
          <p:cNvPicPr>
            <a:picLocks noChangeAspect="1"/>
          </p:cNvPicPr>
          <p:nvPr/>
        </p:nvPicPr>
        <p:blipFill>
          <a:blip r:embed="rId3"/>
          <a:stretch>
            <a:fillRect/>
          </a:stretch>
        </p:blipFill>
        <p:spPr>
          <a:xfrm>
            <a:off x="4035684" y="861940"/>
            <a:ext cx="7422299" cy="5102831"/>
          </a:xfrm>
          <a:prstGeom prst="rect">
            <a:avLst/>
          </a:prstGeom>
        </p:spPr>
      </p:pic>
    </p:spTree>
    <p:extLst>
      <p:ext uri="{BB962C8B-B14F-4D97-AF65-F5344CB8AC3E}">
        <p14:creationId xmlns:p14="http://schemas.microsoft.com/office/powerpoint/2010/main" val="16240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9B5784B0-5225-48BF-703B-FAD86BE64E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3255B1-D129-37FB-8BC8-C2704C88998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CLONE THE REPOSITORY</a:t>
            </a:r>
          </a:p>
        </p:txBody>
      </p:sp>
      <p:sp>
        <p:nvSpPr>
          <p:cNvPr id="6" name="TextBox 5">
            <a:extLst>
              <a:ext uri="{FF2B5EF4-FFF2-40B4-BE49-F238E27FC236}">
                <a16:creationId xmlns:a16="http://schemas.microsoft.com/office/drawing/2014/main" id="{16950CE3-0D00-80CE-F16B-E62623E890CE}"/>
              </a:ext>
            </a:extLst>
          </p:cNvPr>
          <p:cNvSpPr txBox="1"/>
          <p:nvPr/>
        </p:nvSpPr>
        <p:spPr>
          <a:xfrm>
            <a:off x="183506" y="616933"/>
            <a:ext cx="3110199" cy="461665"/>
          </a:xfrm>
          <a:prstGeom prst="rect">
            <a:avLst/>
          </a:prstGeom>
          <a:noFill/>
          <a:ln>
            <a:solidFill>
              <a:schemeClr val="bg1"/>
            </a:solidFill>
          </a:ln>
        </p:spPr>
        <p:txBody>
          <a:bodyPr wrap="square" rtlCol="0">
            <a:spAutoFit/>
          </a:bodyPr>
          <a:lstStyle/>
          <a:p>
            <a:r>
              <a:rPr lang="en-GB" sz="1200" dirty="0">
                <a:solidFill>
                  <a:schemeClr val="bg1"/>
                </a:solidFill>
              </a:rPr>
              <a:t>This section is duplicated from the on-boarding; skip if you’ve already done it.</a:t>
            </a:r>
          </a:p>
        </p:txBody>
      </p:sp>
      <p:sp>
        <p:nvSpPr>
          <p:cNvPr id="9" name="TextBox 8">
            <a:extLst>
              <a:ext uri="{FF2B5EF4-FFF2-40B4-BE49-F238E27FC236}">
                <a16:creationId xmlns:a16="http://schemas.microsoft.com/office/drawing/2014/main" id="{8E504FBD-2AE7-A3A8-EB07-2573B4D5B9AC}"/>
              </a:ext>
            </a:extLst>
          </p:cNvPr>
          <p:cNvSpPr txBox="1"/>
          <p:nvPr/>
        </p:nvSpPr>
        <p:spPr>
          <a:xfrm>
            <a:off x="183506" y="1196595"/>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File &gt; Clone Repository …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then you should see our repo,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GSP-Unity-Project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that one.</a:t>
            </a:r>
          </a:p>
        </p:txBody>
      </p:sp>
      <p:sp>
        <p:nvSpPr>
          <p:cNvPr id="10" name="TextBox 9">
            <a:extLst>
              <a:ext uri="{FF2B5EF4-FFF2-40B4-BE49-F238E27FC236}">
                <a16:creationId xmlns:a16="http://schemas.microsoft.com/office/drawing/2014/main" id="{4F1C7397-47B9-3EF4-8ED1-29C9A5588884}"/>
              </a:ext>
            </a:extLst>
          </p:cNvPr>
          <p:cNvSpPr txBox="1"/>
          <p:nvPr/>
        </p:nvSpPr>
        <p:spPr>
          <a:xfrm>
            <a:off x="183505" y="199298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clone the repository somewhere out of the scope of any other version control or cloud storage (OneDrive, Google Drive, Dropbox etc).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possible,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use the C: drive or D: drive or similar. Directly on the drive you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c</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reate a folder called “Git Repositories”. </a:t>
            </a:r>
          </a:p>
        </p:txBody>
      </p:sp>
      <p:sp>
        <p:nvSpPr>
          <p:cNvPr id="11" name="TextBox 10">
            <a:extLst>
              <a:ext uri="{FF2B5EF4-FFF2-40B4-BE49-F238E27FC236}">
                <a16:creationId xmlns:a16="http://schemas.microsoft.com/office/drawing/2014/main" id="{63CE8305-AFAA-B2D1-991F-C01BA9502E1D}"/>
              </a:ext>
            </a:extLst>
          </p:cNvPr>
          <p:cNvSpPr txBox="1"/>
          <p:nvPr/>
        </p:nvSpPr>
        <p:spPr>
          <a:xfrm>
            <a:off x="183504" y="3382225"/>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have something like this (and if so, you can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Clone</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12" name="Picture 11" descr="A screenshot of a computer&#10;&#10;AI-generated content may be incorrect.">
            <a:extLst>
              <a:ext uri="{FF2B5EF4-FFF2-40B4-BE49-F238E27FC236}">
                <a16:creationId xmlns:a16="http://schemas.microsoft.com/office/drawing/2014/main" id="{CCF41F6D-16A0-B75A-79AF-37DA6718F8EA}"/>
              </a:ext>
            </a:extLst>
          </p:cNvPr>
          <p:cNvPicPr>
            <a:picLocks noChangeAspect="1"/>
          </p:cNvPicPr>
          <p:nvPr/>
        </p:nvPicPr>
        <p:blipFill>
          <a:blip r:embed="rId2"/>
          <a:stretch>
            <a:fillRect/>
          </a:stretch>
        </p:blipFill>
        <p:spPr>
          <a:xfrm>
            <a:off x="5924128" y="1445157"/>
            <a:ext cx="3889375" cy="3874135"/>
          </a:xfrm>
          <a:prstGeom prst="rect">
            <a:avLst/>
          </a:prstGeom>
          <a:ln>
            <a:solidFill>
              <a:schemeClr val="accent1"/>
            </a:solidFill>
          </a:ln>
        </p:spPr>
      </p:pic>
    </p:spTree>
    <p:extLst>
      <p:ext uri="{BB962C8B-B14F-4D97-AF65-F5344CB8AC3E}">
        <p14:creationId xmlns:p14="http://schemas.microsoft.com/office/powerpoint/2010/main" val="136919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7C2E8-7814-1082-C74C-79388735B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7D742-01AD-ADE4-5A22-A70630AD8243}"/>
              </a:ext>
            </a:extLst>
          </p:cNvPr>
          <p:cNvSpPr>
            <a:spLocks noGrp="1"/>
          </p:cNvSpPr>
          <p:nvPr>
            <p:ph type="ctrTitle"/>
          </p:nvPr>
        </p:nvSpPr>
        <p:spPr/>
        <p:txBody>
          <a:bodyPr/>
          <a:lstStyle/>
          <a:p>
            <a:r>
              <a:rPr lang="en-GB" dirty="0">
                <a:solidFill>
                  <a:schemeClr val="bg1"/>
                </a:solidFill>
              </a:rPr>
              <a:t>Branches</a:t>
            </a:r>
          </a:p>
        </p:txBody>
      </p:sp>
    </p:spTree>
    <p:extLst>
      <p:ext uri="{BB962C8B-B14F-4D97-AF65-F5344CB8AC3E}">
        <p14:creationId xmlns:p14="http://schemas.microsoft.com/office/powerpoint/2010/main" val="93356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C1B4E-D545-5DF4-B727-707F62AFA005}"/>
            </a:ext>
          </a:extLst>
        </p:cNvPr>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3E7DA95F-B820-BD17-2760-D42CCAAAEBE1}"/>
              </a:ext>
            </a:extLst>
          </p:cNvPr>
          <p:cNvCxnSpPr>
            <a:cxnSpLocks/>
          </p:cNvCxnSpPr>
          <p:nvPr/>
        </p:nvCxnSpPr>
        <p:spPr>
          <a:xfrm>
            <a:off x="8026923" y="3196583"/>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D6D6DE0-A8B4-0AB1-48FA-106F7483BA1A}"/>
              </a:ext>
            </a:extLst>
          </p:cNvPr>
          <p:cNvSpPr txBox="1"/>
          <p:nvPr/>
        </p:nvSpPr>
        <p:spPr>
          <a:xfrm>
            <a:off x="218090" y="167765"/>
            <a:ext cx="3679655" cy="830997"/>
          </a:xfrm>
          <a:prstGeom prst="rect">
            <a:avLst/>
          </a:prstGeom>
          <a:noFill/>
          <a:ln>
            <a:solidFill>
              <a:schemeClr val="bg1"/>
            </a:solidFill>
          </a:ln>
        </p:spPr>
        <p:txBody>
          <a:bodyPr wrap="square" rtlCol="0">
            <a:spAutoFit/>
          </a:bodyPr>
          <a:lstStyle/>
          <a:p>
            <a:r>
              <a:rPr lang="en-GB" sz="1200" dirty="0">
                <a:solidFill>
                  <a:schemeClr val="bg1"/>
                </a:solidFill>
              </a:rPr>
              <a:t>So far, all the examples we’ve talked about have involved two people. It is apparent how messy things can become between just two collaborators, let alone ten. </a:t>
            </a:r>
          </a:p>
        </p:txBody>
      </p:sp>
      <p:sp>
        <p:nvSpPr>
          <p:cNvPr id="6" name="Rectangle: Rounded Corners 5">
            <a:extLst>
              <a:ext uri="{FF2B5EF4-FFF2-40B4-BE49-F238E27FC236}">
                <a16:creationId xmlns:a16="http://schemas.microsoft.com/office/drawing/2014/main" id="{DC1D2B83-3D67-DE60-E1AF-A5EB1BD8DEF1}"/>
              </a:ext>
            </a:extLst>
          </p:cNvPr>
          <p:cNvSpPr/>
          <p:nvPr/>
        </p:nvSpPr>
        <p:spPr>
          <a:xfrm>
            <a:off x="8795207" y="3968683"/>
            <a:ext cx="914400" cy="414780"/>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8" name="Rectangle: Rounded Corners 7">
            <a:extLst>
              <a:ext uri="{FF2B5EF4-FFF2-40B4-BE49-F238E27FC236}">
                <a16:creationId xmlns:a16="http://schemas.microsoft.com/office/drawing/2014/main" id="{EE298919-BB65-5C0C-57A2-EA19CFA83EB4}"/>
              </a:ext>
            </a:extLst>
          </p:cNvPr>
          <p:cNvSpPr/>
          <p:nvPr/>
        </p:nvSpPr>
        <p:spPr>
          <a:xfrm>
            <a:off x="6344239" y="3968683"/>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cxnSp>
        <p:nvCxnSpPr>
          <p:cNvPr id="14" name="Straight Connector 13">
            <a:extLst>
              <a:ext uri="{FF2B5EF4-FFF2-40B4-BE49-F238E27FC236}">
                <a16:creationId xmlns:a16="http://schemas.microsoft.com/office/drawing/2014/main" id="{22707BB6-3D51-E981-2EF9-A50B3544E5D7}"/>
              </a:ext>
            </a:extLst>
          </p:cNvPr>
          <p:cNvCxnSpPr>
            <a:cxnSpLocks/>
            <a:stCxn id="5" idx="2"/>
            <a:endCxn id="9"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7B52B63-329D-4D96-EFD7-B8C8A0411E82}"/>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5895BB4-7523-1D87-90E5-DA0AA259101B}"/>
              </a:ext>
            </a:extLst>
          </p:cNvPr>
          <p:cNvCxnSpPr>
            <a:cxnSpLocks/>
          </p:cNvCxnSpPr>
          <p:nvPr/>
        </p:nvCxnSpPr>
        <p:spPr>
          <a:xfrm>
            <a:off x="8026923" y="196463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A93DC31-A74A-4182-0444-99EDBA721A51}"/>
              </a:ext>
            </a:extLst>
          </p:cNvPr>
          <p:cNvCxnSpPr>
            <a:cxnSpLocks/>
          </p:cNvCxnSpPr>
          <p:nvPr/>
        </p:nvCxnSpPr>
        <p:spPr>
          <a:xfrm>
            <a:off x="8026923" y="258087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733C8A4A-F364-E959-4384-28D7F7795EA9}"/>
              </a:ext>
            </a:extLst>
          </p:cNvPr>
          <p:cNvSpPr/>
          <p:nvPr/>
        </p:nvSpPr>
        <p:spPr>
          <a:xfrm>
            <a:off x="7569723" y="317377"/>
            <a:ext cx="914400"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9" name="Rectangle: Rounded Corners 8">
            <a:extLst>
              <a:ext uri="{FF2B5EF4-FFF2-40B4-BE49-F238E27FC236}">
                <a16:creationId xmlns:a16="http://schemas.microsoft.com/office/drawing/2014/main" id="{399DE2E1-D877-1831-8DA0-87AAA8E9B578}"/>
              </a:ext>
            </a:extLst>
          </p:cNvPr>
          <p:cNvSpPr/>
          <p:nvPr/>
        </p:nvSpPr>
        <p:spPr>
          <a:xfrm>
            <a:off x="7861954" y="101845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270C1134-C618-BF94-8798-FC028A1BC03A}"/>
              </a:ext>
            </a:extLst>
          </p:cNvPr>
          <p:cNvSpPr/>
          <p:nvPr/>
        </p:nvSpPr>
        <p:spPr>
          <a:xfrm>
            <a:off x="7861954" y="163469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AC2F914-1CE9-DBC9-E31C-CB0F68A6763A}"/>
              </a:ext>
            </a:extLst>
          </p:cNvPr>
          <p:cNvSpPr/>
          <p:nvPr/>
        </p:nvSpPr>
        <p:spPr>
          <a:xfrm>
            <a:off x="7861954" y="225093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6E86C87A-5984-795C-AAA6-2CEA41F0FC7A}"/>
              </a:ext>
            </a:extLst>
          </p:cNvPr>
          <p:cNvSpPr/>
          <p:nvPr/>
        </p:nvSpPr>
        <p:spPr>
          <a:xfrm>
            <a:off x="7861954" y="286717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0CFCDBFC-F3DD-ABEC-1B57-3B8EAB879CD1}"/>
              </a:ext>
            </a:extLst>
          </p:cNvPr>
          <p:cNvSpPr txBox="1"/>
          <p:nvPr/>
        </p:nvSpPr>
        <p:spPr>
          <a:xfrm>
            <a:off x="218087" y="1083959"/>
            <a:ext cx="3679655" cy="830997"/>
          </a:xfrm>
          <a:prstGeom prst="rect">
            <a:avLst/>
          </a:prstGeom>
          <a:noFill/>
          <a:ln>
            <a:solidFill>
              <a:schemeClr val="bg1"/>
            </a:solidFill>
          </a:ln>
        </p:spPr>
        <p:txBody>
          <a:bodyPr wrap="square" rtlCol="0">
            <a:spAutoFit/>
          </a:bodyPr>
          <a:lstStyle/>
          <a:p>
            <a:r>
              <a:rPr lang="en-GB" sz="1200" dirty="0">
                <a:solidFill>
                  <a:schemeClr val="bg1"/>
                </a:solidFill>
              </a:rPr>
              <a:t>Alice and Bob have been working on their project: Alice is programming and Bob is texturing. There isn’t much overlap in their jobs so they have managed to get along so far without major headaches. </a:t>
            </a:r>
          </a:p>
        </p:txBody>
      </p:sp>
      <p:sp>
        <p:nvSpPr>
          <p:cNvPr id="21" name="TextBox 20">
            <a:extLst>
              <a:ext uri="{FF2B5EF4-FFF2-40B4-BE49-F238E27FC236}">
                <a16:creationId xmlns:a16="http://schemas.microsoft.com/office/drawing/2014/main" id="{7BE14C7B-B14B-22A6-B3AB-864F9F1863F8}"/>
              </a:ext>
            </a:extLst>
          </p:cNvPr>
          <p:cNvSpPr txBox="1"/>
          <p:nvPr/>
        </p:nvSpPr>
        <p:spPr>
          <a:xfrm>
            <a:off x="218087" y="2000154"/>
            <a:ext cx="3679655" cy="276999"/>
          </a:xfrm>
          <a:prstGeom prst="rect">
            <a:avLst/>
          </a:prstGeom>
          <a:noFill/>
          <a:ln>
            <a:solidFill>
              <a:schemeClr val="bg1"/>
            </a:solidFill>
          </a:ln>
        </p:spPr>
        <p:txBody>
          <a:bodyPr wrap="square" rtlCol="0">
            <a:spAutoFit/>
          </a:bodyPr>
          <a:lstStyle/>
          <a:p>
            <a:r>
              <a:rPr lang="en-GB" sz="1200" dirty="0">
                <a:solidFill>
                  <a:schemeClr val="bg1"/>
                </a:solidFill>
              </a:rPr>
              <a:t>Now let’s add Carol, Dave, and Eve.</a:t>
            </a:r>
          </a:p>
        </p:txBody>
      </p:sp>
      <p:sp>
        <p:nvSpPr>
          <p:cNvPr id="22" name="Rectangle: Rounded Corners 21">
            <a:extLst>
              <a:ext uri="{FF2B5EF4-FFF2-40B4-BE49-F238E27FC236}">
                <a16:creationId xmlns:a16="http://schemas.microsoft.com/office/drawing/2014/main" id="{B2170B75-81C5-8095-A7BF-49005E70F11D}"/>
              </a:ext>
            </a:extLst>
          </p:cNvPr>
          <p:cNvSpPr/>
          <p:nvPr/>
        </p:nvSpPr>
        <p:spPr>
          <a:xfrm>
            <a:off x="6801439" y="4694547"/>
            <a:ext cx="914400" cy="41478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25" name="Rectangle: Rounded Corners 24">
            <a:extLst>
              <a:ext uri="{FF2B5EF4-FFF2-40B4-BE49-F238E27FC236}">
                <a16:creationId xmlns:a16="http://schemas.microsoft.com/office/drawing/2014/main" id="{4939F111-88ED-56EB-877B-93EE1F5B117E}"/>
              </a:ext>
            </a:extLst>
          </p:cNvPr>
          <p:cNvSpPr/>
          <p:nvPr/>
        </p:nvSpPr>
        <p:spPr>
          <a:xfrm>
            <a:off x="8338007" y="4694547"/>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
        <p:nvSpPr>
          <p:cNvPr id="26" name="Rectangle: Rounded Corners 25">
            <a:extLst>
              <a:ext uri="{FF2B5EF4-FFF2-40B4-BE49-F238E27FC236}">
                <a16:creationId xmlns:a16="http://schemas.microsoft.com/office/drawing/2014/main" id="{89838FF3-7819-0471-10EA-EF7915D9AB73}"/>
              </a:ext>
            </a:extLst>
          </p:cNvPr>
          <p:cNvSpPr/>
          <p:nvPr/>
        </p:nvSpPr>
        <p:spPr>
          <a:xfrm>
            <a:off x="7569723" y="5434187"/>
            <a:ext cx="914400" cy="414780"/>
          </a:xfrm>
          <a:prstGeom prst="roundRect">
            <a:avLst/>
          </a:prstGeom>
          <a:solidFill>
            <a:srgbClr val="FFFF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Eve</a:t>
            </a:r>
          </a:p>
        </p:txBody>
      </p:sp>
      <p:sp>
        <p:nvSpPr>
          <p:cNvPr id="29" name="Rectangle: Rounded Corners 28">
            <a:extLst>
              <a:ext uri="{FF2B5EF4-FFF2-40B4-BE49-F238E27FC236}">
                <a16:creationId xmlns:a16="http://schemas.microsoft.com/office/drawing/2014/main" id="{500CE9F2-1763-A9FB-2CB1-7BFEC1313D93}"/>
              </a:ext>
            </a:extLst>
          </p:cNvPr>
          <p:cNvSpPr/>
          <p:nvPr/>
        </p:nvSpPr>
        <p:spPr>
          <a:xfrm>
            <a:off x="7861954" y="3482885"/>
            <a:ext cx="329938" cy="329938"/>
          </a:xfrm>
          <a:prstGeom prst="roundRect">
            <a:avLst/>
          </a:prstGeom>
          <a:solidFill>
            <a:schemeClr val="tx1">
              <a:lumMod val="65000"/>
              <a:lumOff val="3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2" name="TextBox 31">
            <a:extLst>
              <a:ext uri="{FF2B5EF4-FFF2-40B4-BE49-F238E27FC236}">
                <a16:creationId xmlns:a16="http://schemas.microsoft.com/office/drawing/2014/main" id="{15A4106B-B70F-2B98-C040-400A03C30FE7}"/>
              </a:ext>
            </a:extLst>
          </p:cNvPr>
          <p:cNvSpPr txBox="1"/>
          <p:nvPr/>
        </p:nvSpPr>
        <p:spPr>
          <a:xfrm>
            <a:off x="218086" y="2362351"/>
            <a:ext cx="3679655" cy="4339650"/>
          </a:xfrm>
          <a:prstGeom prst="rect">
            <a:avLst/>
          </a:prstGeom>
          <a:noFill/>
          <a:ln>
            <a:solidFill>
              <a:schemeClr val="bg1"/>
            </a:solidFill>
          </a:ln>
        </p:spPr>
        <p:txBody>
          <a:bodyPr wrap="square" rtlCol="0">
            <a:spAutoFit/>
          </a:bodyPr>
          <a:lstStyle/>
          <a:p>
            <a:r>
              <a:rPr lang="en-GB" sz="1200" dirty="0">
                <a:solidFill>
                  <a:schemeClr val="bg1"/>
                </a:solidFill>
              </a:rPr>
              <a:t>There are two main considerations. There will be an increase in the complexity of </a:t>
            </a:r>
            <a:r>
              <a:rPr lang="en-GB" sz="1200" b="1" dirty="0">
                <a:solidFill>
                  <a:schemeClr val="tx2">
                    <a:lumMod val="50000"/>
                    <a:lumOff val="50000"/>
                  </a:schemeClr>
                </a:solidFill>
              </a:rPr>
              <a:t>merge conflicts </a:t>
            </a:r>
            <a:r>
              <a:rPr lang="en-GB" sz="1200" dirty="0">
                <a:solidFill>
                  <a:schemeClr val="bg1"/>
                </a:solidFill>
              </a:rPr>
              <a:t>as the project grows, and bugs and problems will propagate to everyone else with no safeguards.</a:t>
            </a:r>
          </a:p>
          <a:p>
            <a:endParaRPr lang="en-GB" sz="1200" dirty="0">
              <a:solidFill>
                <a:schemeClr val="bg1"/>
              </a:solidFill>
            </a:endParaRPr>
          </a:p>
          <a:p>
            <a:r>
              <a:rPr lang="en-GB" sz="1200" dirty="0">
                <a:solidFill>
                  <a:schemeClr val="bg1"/>
                </a:solidFill>
              </a:rPr>
              <a:t>Eve is responsible for the main character. Alice, Bob, Carol and Dave all have an overlap with her role. They will have to edit files that Eve also needs to edit. </a:t>
            </a:r>
          </a:p>
          <a:p>
            <a:endParaRPr lang="en-GB" sz="1200" dirty="0">
              <a:solidFill>
                <a:schemeClr val="bg1"/>
              </a:solidFill>
            </a:endParaRPr>
          </a:p>
          <a:p>
            <a:r>
              <a:rPr lang="en-GB" sz="1200" dirty="0">
                <a:solidFill>
                  <a:schemeClr val="bg1"/>
                </a:solidFill>
              </a:rPr>
              <a:t>This might lead to a situation where Alice, Bob, Carol and Dave have all </a:t>
            </a:r>
            <a:r>
              <a:rPr lang="en-GB" sz="1200" b="1" dirty="0">
                <a:solidFill>
                  <a:schemeClr val="tx2">
                    <a:lumMod val="50000"/>
                    <a:lumOff val="50000"/>
                  </a:schemeClr>
                </a:solidFill>
              </a:rPr>
              <a:t>pushed commits </a:t>
            </a:r>
            <a:r>
              <a:rPr lang="en-GB" sz="1200" dirty="0">
                <a:solidFill>
                  <a:schemeClr val="bg1"/>
                </a:solidFill>
              </a:rPr>
              <a:t>without issues while Eve was working. Now, Eve </a:t>
            </a:r>
            <a:r>
              <a:rPr lang="en-GB" sz="1200" b="1" dirty="0">
                <a:solidFill>
                  <a:schemeClr val="tx2">
                    <a:lumMod val="50000"/>
                    <a:lumOff val="50000"/>
                  </a:schemeClr>
                </a:solidFill>
              </a:rPr>
              <a:t>pulls </a:t>
            </a:r>
            <a:r>
              <a:rPr lang="en-GB" sz="1200" dirty="0">
                <a:solidFill>
                  <a:schemeClr val="bg1"/>
                </a:solidFill>
              </a:rPr>
              <a:t>their changes, and suddenly there are many files which </a:t>
            </a:r>
            <a:r>
              <a:rPr lang="en-GB" sz="1200" b="1" dirty="0">
                <a:solidFill>
                  <a:schemeClr val="tx2">
                    <a:lumMod val="50000"/>
                    <a:lumOff val="50000"/>
                  </a:schemeClr>
                </a:solidFill>
              </a:rPr>
              <a:t>conflict </a:t>
            </a:r>
            <a:r>
              <a:rPr lang="en-GB" sz="1200" dirty="0">
                <a:solidFill>
                  <a:schemeClr val="bg1"/>
                </a:solidFill>
              </a:rPr>
              <a:t>with hers and hours of work for her to sort through.</a:t>
            </a:r>
          </a:p>
          <a:p>
            <a:endParaRPr lang="en-GB" sz="1200" dirty="0">
              <a:solidFill>
                <a:schemeClr val="bg1"/>
              </a:solidFill>
            </a:endParaRPr>
          </a:p>
          <a:p>
            <a:r>
              <a:rPr lang="en-GB" sz="1200" dirty="0">
                <a:solidFill>
                  <a:schemeClr val="bg1"/>
                </a:solidFill>
              </a:rPr>
              <a:t>Let’s make this example more contrived. Eve finishes her marathon </a:t>
            </a:r>
            <a:r>
              <a:rPr lang="en-GB" sz="1200" b="1" dirty="0">
                <a:solidFill>
                  <a:schemeClr val="tx2">
                    <a:lumMod val="50000"/>
                    <a:lumOff val="50000"/>
                  </a:schemeClr>
                </a:solidFill>
              </a:rPr>
              <a:t>conflict merge</a:t>
            </a:r>
            <a:r>
              <a:rPr lang="en-GB" sz="1200" dirty="0">
                <a:solidFill>
                  <a:schemeClr val="bg1"/>
                </a:solidFill>
              </a:rPr>
              <a:t>, but now her </a:t>
            </a:r>
            <a:r>
              <a:rPr lang="en-GB" sz="1200" b="1" dirty="0">
                <a:solidFill>
                  <a:schemeClr val="tx2">
                    <a:lumMod val="50000"/>
                    <a:lumOff val="50000"/>
                  </a:schemeClr>
                </a:solidFill>
              </a:rPr>
              <a:t>merges </a:t>
            </a:r>
            <a:r>
              <a:rPr lang="en-GB" sz="1200" dirty="0">
                <a:solidFill>
                  <a:schemeClr val="bg1"/>
                </a:solidFill>
              </a:rPr>
              <a:t>introduced a bug that breaks systems that all four of the others are involved with. </a:t>
            </a:r>
          </a:p>
          <a:p>
            <a:endParaRPr lang="en-GB" sz="1200" dirty="0">
              <a:solidFill>
                <a:schemeClr val="bg1"/>
              </a:solidFill>
            </a:endParaRPr>
          </a:p>
          <a:p>
            <a:r>
              <a:rPr lang="en-GB" sz="1200" dirty="0">
                <a:solidFill>
                  <a:schemeClr val="bg1"/>
                </a:solidFill>
              </a:rPr>
              <a:t>Do they bin Eve’s hours of fixing? Do they spend hours fixing themselves? Do they roll back to a point the bug didn’t exist and force everyone to lose work?</a:t>
            </a:r>
          </a:p>
        </p:txBody>
      </p:sp>
      <p:cxnSp>
        <p:nvCxnSpPr>
          <p:cNvPr id="34" name="Straight Arrow Connector 33">
            <a:extLst>
              <a:ext uri="{FF2B5EF4-FFF2-40B4-BE49-F238E27FC236}">
                <a16:creationId xmlns:a16="http://schemas.microsoft.com/office/drawing/2014/main" id="{906089CC-8223-6C1A-828B-664C6AFF5CA7}"/>
              </a:ext>
            </a:extLst>
          </p:cNvPr>
          <p:cNvCxnSpPr>
            <a:cxnSpLocks/>
            <a:stCxn id="8" idx="3"/>
            <a:endCxn id="29" idx="2"/>
          </p:cNvCxnSpPr>
          <p:nvPr/>
        </p:nvCxnSpPr>
        <p:spPr>
          <a:xfrm flipV="1">
            <a:off x="7258639" y="3812823"/>
            <a:ext cx="768284" cy="36325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47F7502E-8236-8020-8BAB-F56F5D59922C}"/>
              </a:ext>
            </a:extLst>
          </p:cNvPr>
          <p:cNvCxnSpPr>
            <a:cxnSpLocks/>
            <a:stCxn id="29" idx="2"/>
            <a:endCxn id="6" idx="1"/>
          </p:cNvCxnSpPr>
          <p:nvPr/>
        </p:nvCxnSpPr>
        <p:spPr>
          <a:xfrm>
            <a:off x="8026923" y="3812823"/>
            <a:ext cx="768284" cy="36325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9AAB3E2-DF35-0FD2-2DB8-259925C1C06A}"/>
              </a:ext>
            </a:extLst>
          </p:cNvPr>
          <p:cNvCxnSpPr>
            <a:cxnSpLocks/>
            <a:stCxn id="29" idx="2"/>
            <a:endCxn id="25" idx="0"/>
          </p:cNvCxnSpPr>
          <p:nvPr/>
        </p:nvCxnSpPr>
        <p:spPr>
          <a:xfrm>
            <a:off x="8026923" y="3812823"/>
            <a:ext cx="768284" cy="88172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55CDB3B9-1EF5-8394-B744-8D3600EB4F3C}"/>
              </a:ext>
            </a:extLst>
          </p:cNvPr>
          <p:cNvCxnSpPr>
            <a:cxnSpLocks/>
            <a:stCxn id="22" idx="0"/>
            <a:endCxn id="29" idx="2"/>
          </p:cNvCxnSpPr>
          <p:nvPr/>
        </p:nvCxnSpPr>
        <p:spPr>
          <a:xfrm flipV="1">
            <a:off x="7258639" y="3812823"/>
            <a:ext cx="768284" cy="88172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D57E4FA-8437-5EC4-D632-DAB027B5AEC4}"/>
              </a:ext>
            </a:extLst>
          </p:cNvPr>
          <p:cNvCxnSpPr>
            <a:cxnSpLocks/>
            <a:stCxn id="29" idx="2"/>
            <a:endCxn id="26" idx="0"/>
          </p:cNvCxnSpPr>
          <p:nvPr/>
        </p:nvCxnSpPr>
        <p:spPr>
          <a:xfrm>
            <a:off x="8026923" y="3812823"/>
            <a:ext cx="0" cy="162136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BB4A5DF1-7195-2481-4711-3DC3A0DFE30D}"/>
              </a:ext>
            </a:extLst>
          </p:cNvPr>
          <p:cNvCxnSpPr>
            <a:cxnSpLocks/>
            <a:stCxn id="22" idx="0"/>
            <a:endCxn id="6" idx="1"/>
          </p:cNvCxnSpPr>
          <p:nvPr/>
        </p:nvCxnSpPr>
        <p:spPr>
          <a:xfrm flipV="1">
            <a:off x="7258639" y="4176073"/>
            <a:ext cx="1536568" cy="51847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E378F5B0-E4A9-9917-8AF7-F7366912EDDB}"/>
              </a:ext>
            </a:extLst>
          </p:cNvPr>
          <p:cNvCxnSpPr>
            <a:cxnSpLocks/>
            <a:stCxn id="6" idx="1"/>
            <a:endCxn id="8" idx="3"/>
          </p:cNvCxnSpPr>
          <p:nvPr/>
        </p:nvCxnSpPr>
        <p:spPr>
          <a:xfrm flipH="1">
            <a:off x="7258639" y="4176073"/>
            <a:ext cx="1536568" cy="0"/>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542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26" grpId="0" animBg="1"/>
      <p:bldP spid="29" grpId="0" animBg="1"/>
      <p:bldP spid="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EBD5E-5D07-88B1-6DE8-D1B8807B1A31}"/>
              </a:ext>
            </a:extLst>
          </p:cNvPr>
          <p:cNvSpPr txBox="1"/>
          <p:nvPr/>
        </p:nvSpPr>
        <p:spPr>
          <a:xfrm>
            <a:off x="218090" y="167765"/>
            <a:ext cx="3679655" cy="830997"/>
          </a:xfrm>
          <a:prstGeom prst="rect">
            <a:avLst/>
          </a:prstGeom>
          <a:noFill/>
          <a:ln>
            <a:solidFill>
              <a:schemeClr val="bg1"/>
            </a:solidFill>
          </a:ln>
        </p:spPr>
        <p:txBody>
          <a:bodyPr wrap="square" rtlCol="0">
            <a:spAutoFit/>
          </a:bodyPr>
          <a:lstStyle/>
          <a:p>
            <a:r>
              <a:rPr lang="en-GB" sz="1200" dirty="0">
                <a:solidFill>
                  <a:schemeClr val="bg1"/>
                </a:solidFill>
              </a:rPr>
              <a:t>This team needs </a:t>
            </a:r>
            <a:r>
              <a:rPr lang="en-GB" sz="1200" b="1" dirty="0">
                <a:solidFill>
                  <a:schemeClr val="tx2">
                    <a:lumMod val="50000"/>
                    <a:lumOff val="50000"/>
                  </a:schemeClr>
                </a:solidFill>
              </a:rPr>
              <a:t>branches</a:t>
            </a:r>
            <a:r>
              <a:rPr lang="en-GB" sz="1200" dirty="0">
                <a:solidFill>
                  <a:schemeClr val="bg1"/>
                </a:solidFill>
              </a:rPr>
              <a:t>. In a nutshell, when a </a:t>
            </a:r>
            <a:r>
              <a:rPr lang="en-GB" sz="1200" b="1" dirty="0">
                <a:solidFill>
                  <a:schemeClr val="tx2">
                    <a:lumMod val="50000"/>
                    <a:lumOff val="50000"/>
                  </a:schemeClr>
                </a:solidFill>
              </a:rPr>
              <a:t>branch </a:t>
            </a:r>
            <a:r>
              <a:rPr lang="en-GB" sz="1200" dirty="0">
                <a:solidFill>
                  <a:schemeClr val="bg1"/>
                </a:solidFill>
              </a:rPr>
              <a:t>is made, it copies the current state of its parent </a:t>
            </a:r>
            <a:r>
              <a:rPr lang="en-GB" sz="1200" b="1" dirty="0">
                <a:solidFill>
                  <a:schemeClr val="tx2">
                    <a:lumMod val="50000"/>
                    <a:lumOff val="50000"/>
                  </a:schemeClr>
                </a:solidFill>
              </a:rPr>
              <a:t>branch. </a:t>
            </a:r>
            <a:r>
              <a:rPr lang="en-GB" sz="1200" dirty="0">
                <a:solidFill>
                  <a:schemeClr val="bg1"/>
                </a:solidFill>
              </a:rPr>
              <a:t>From here on out, changes made to the new </a:t>
            </a:r>
            <a:r>
              <a:rPr lang="en-GB" sz="1200" b="1" dirty="0">
                <a:solidFill>
                  <a:schemeClr val="tx2">
                    <a:lumMod val="50000"/>
                    <a:lumOff val="50000"/>
                  </a:schemeClr>
                </a:solidFill>
              </a:rPr>
              <a:t>branch</a:t>
            </a:r>
            <a:r>
              <a:rPr lang="en-GB" sz="1200" dirty="0">
                <a:solidFill>
                  <a:schemeClr val="tx2">
                    <a:lumMod val="50000"/>
                    <a:lumOff val="50000"/>
                  </a:schemeClr>
                </a:solidFill>
              </a:rPr>
              <a:t> </a:t>
            </a:r>
            <a:r>
              <a:rPr lang="en-GB" sz="1200" dirty="0">
                <a:solidFill>
                  <a:schemeClr val="bg1"/>
                </a:solidFill>
              </a:rPr>
              <a:t>will not affect the parent </a:t>
            </a:r>
            <a:r>
              <a:rPr lang="en-GB" sz="1200" b="1" dirty="0">
                <a:solidFill>
                  <a:schemeClr val="tx2">
                    <a:lumMod val="50000"/>
                    <a:lumOff val="50000"/>
                  </a:schemeClr>
                </a:solidFill>
              </a:rPr>
              <a:t>branch</a:t>
            </a:r>
            <a:r>
              <a:rPr lang="en-GB" sz="1200" dirty="0">
                <a:solidFill>
                  <a:schemeClr val="bg1"/>
                </a:solidFill>
              </a:rPr>
              <a:t>. </a:t>
            </a:r>
            <a:endParaRPr lang="en-GB" sz="1200" b="1" dirty="0">
              <a:solidFill>
                <a:schemeClr val="tx2">
                  <a:lumMod val="50000"/>
                  <a:lumOff val="50000"/>
                </a:schemeClr>
              </a:solidFill>
            </a:endParaRPr>
          </a:p>
        </p:txBody>
      </p:sp>
      <p:cxnSp>
        <p:nvCxnSpPr>
          <p:cNvPr id="14" name="Straight Connector 13">
            <a:extLst>
              <a:ext uri="{FF2B5EF4-FFF2-40B4-BE49-F238E27FC236}">
                <a16:creationId xmlns:a16="http://schemas.microsoft.com/office/drawing/2014/main" id="{7BCA025F-5C6C-BB10-3008-E6F7D73FFC36}"/>
              </a:ext>
            </a:extLst>
          </p:cNvPr>
          <p:cNvCxnSpPr>
            <a:cxnSpLocks/>
            <a:stCxn id="5" idx="2"/>
            <a:endCxn id="9"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AB24B0F-34EA-33C7-DC5F-0846FA9DE400}"/>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91528BCE-A676-AAE5-C8D5-C5EA57A0B858}"/>
              </a:ext>
            </a:extLst>
          </p:cNvPr>
          <p:cNvSpPr/>
          <p:nvPr/>
        </p:nvSpPr>
        <p:spPr>
          <a:xfrm>
            <a:off x="7505465"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9" name="Rectangle: Rounded Corners 8">
            <a:extLst>
              <a:ext uri="{FF2B5EF4-FFF2-40B4-BE49-F238E27FC236}">
                <a16:creationId xmlns:a16="http://schemas.microsoft.com/office/drawing/2014/main" id="{2B4865AF-4688-6382-8D07-D0552C56309F}"/>
              </a:ext>
            </a:extLst>
          </p:cNvPr>
          <p:cNvSpPr/>
          <p:nvPr/>
        </p:nvSpPr>
        <p:spPr>
          <a:xfrm>
            <a:off x="7861954" y="101845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16EC7AB2-EEFA-31CD-13A6-7E3C55CA0931}"/>
              </a:ext>
            </a:extLst>
          </p:cNvPr>
          <p:cNvSpPr/>
          <p:nvPr/>
        </p:nvSpPr>
        <p:spPr>
          <a:xfrm>
            <a:off x="7861954" y="1634699"/>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55" name="TextBox 54">
            <a:extLst>
              <a:ext uri="{FF2B5EF4-FFF2-40B4-BE49-F238E27FC236}">
                <a16:creationId xmlns:a16="http://schemas.microsoft.com/office/drawing/2014/main" id="{AEEFF899-5DF0-2B63-7464-205F636BED05}"/>
              </a:ext>
            </a:extLst>
          </p:cNvPr>
          <p:cNvSpPr txBox="1"/>
          <p:nvPr/>
        </p:nvSpPr>
        <p:spPr>
          <a:xfrm>
            <a:off x="218089" y="1133640"/>
            <a:ext cx="3679655" cy="1200329"/>
          </a:xfrm>
          <a:prstGeom prst="rect">
            <a:avLst/>
          </a:prstGeom>
          <a:noFill/>
          <a:ln>
            <a:solidFill>
              <a:schemeClr val="bg1"/>
            </a:solidFill>
          </a:ln>
        </p:spPr>
        <p:txBody>
          <a:bodyPr wrap="square" rtlCol="0">
            <a:spAutoFit/>
          </a:bodyPr>
          <a:lstStyle/>
          <a:p>
            <a:r>
              <a:rPr lang="en-GB" sz="1200" dirty="0">
                <a:solidFill>
                  <a:schemeClr val="bg1"/>
                </a:solidFill>
              </a:rPr>
              <a:t>Let’s take an example. Alice and Bob are tasked with making a camera system, and Carol and Dave are tasked with building a level. Alice and Bob implement a basic working camera for Carol and Dave to use for now, and Carol and Dave construct a simple </a:t>
            </a:r>
            <a:r>
              <a:rPr lang="en-GB" sz="1200" dirty="0" err="1">
                <a:solidFill>
                  <a:schemeClr val="bg1"/>
                </a:solidFill>
              </a:rPr>
              <a:t>blockout</a:t>
            </a:r>
            <a:r>
              <a:rPr lang="en-GB" sz="1200" dirty="0">
                <a:solidFill>
                  <a:schemeClr val="bg1"/>
                </a:solidFill>
              </a:rPr>
              <a:t> for Alice and Bob to run around in.</a:t>
            </a:r>
            <a:endParaRPr lang="en-GB" sz="1200" b="1" dirty="0">
              <a:solidFill>
                <a:schemeClr val="tx2">
                  <a:lumMod val="50000"/>
                  <a:lumOff val="50000"/>
                </a:schemeClr>
              </a:solidFill>
            </a:endParaRPr>
          </a:p>
        </p:txBody>
      </p:sp>
      <p:sp>
        <p:nvSpPr>
          <p:cNvPr id="57" name="TextBox 56">
            <a:extLst>
              <a:ext uri="{FF2B5EF4-FFF2-40B4-BE49-F238E27FC236}">
                <a16:creationId xmlns:a16="http://schemas.microsoft.com/office/drawing/2014/main" id="{D6448FE3-0492-6D39-A6E6-E531AC425BE8}"/>
              </a:ext>
            </a:extLst>
          </p:cNvPr>
          <p:cNvSpPr txBox="1"/>
          <p:nvPr/>
        </p:nvSpPr>
        <p:spPr>
          <a:xfrm>
            <a:off x="218088" y="2495844"/>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and Bob </a:t>
            </a:r>
            <a:r>
              <a:rPr lang="en-GB" sz="1200" b="1" dirty="0">
                <a:solidFill>
                  <a:schemeClr val="tx2">
                    <a:lumMod val="50000"/>
                    <a:lumOff val="50000"/>
                  </a:schemeClr>
                </a:solidFill>
              </a:rPr>
              <a:t>branch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Now they are on a new </a:t>
            </a:r>
            <a:r>
              <a:rPr lang="en-GB" sz="1200" b="1" dirty="0">
                <a:solidFill>
                  <a:schemeClr val="tx2">
                    <a:lumMod val="50000"/>
                    <a:lumOff val="50000"/>
                  </a:schemeClr>
                </a:solidFill>
              </a:rPr>
              <a:t>branch </a:t>
            </a:r>
            <a:r>
              <a:rPr lang="en-GB" sz="1200" dirty="0">
                <a:solidFill>
                  <a:schemeClr val="bg1"/>
                </a:solidFill>
              </a:rPr>
              <a:t>called </a:t>
            </a:r>
            <a:r>
              <a:rPr lang="en-GB" sz="1200" b="1" dirty="0">
                <a:solidFill>
                  <a:schemeClr val="tx2">
                    <a:lumMod val="50000"/>
                    <a:lumOff val="50000"/>
                  </a:schemeClr>
                </a:solidFill>
              </a:rPr>
              <a:t>main/camera</a:t>
            </a:r>
            <a:r>
              <a:rPr lang="en-GB" sz="1200" b="1" dirty="0">
                <a:solidFill>
                  <a:schemeClr val="bg1"/>
                </a:solidFill>
              </a:rPr>
              <a:t>.</a:t>
            </a:r>
            <a:endParaRPr lang="en-GB" sz="1200" dirty="0">
              <a:solidFill>
                <a:schemeClr val="bg1"/>
              </a:solidFill>
            </a:endParaRPr>
          </a:p>
        </p:txBody>
      </p:sp>
      <p:sp>
        <p:nvSpPr>
          <p:cNvPr id="58" name="TextBox 57">
            <a:extLst>
              <a:ext uri="{FF2B5EF4-FFF2-40B4-BE49-F238E27FC236}">
                <a16:creationId xmlns:a16="http://schemas.microsoft.com/office/drawing/2014/main" id="{BE410F85-B91A-88FC-DD87-BF42B15AAC39}"/>
              </a:ext>
            </a:extLst>
          </p:cNvPr>
          <p:cNvSpPr txBox="1"/>
          <p:nvPr/>
        </p:nvSpPr>
        <p:spPr>
          <a:xfrm>
            <a:off x="218088" y="3108901"/>
            <a:ext cx="3679655" cy="461665"/>
          </a:xfrm>
          <a:prstGeom prst="rect">
            <a:avLst/>
          </a:prstGeom>
          <a:noFill/>
          <a:ln>
            <a:solidFill>
              <a:schemeClr val="bg1"/>
            </a:solidFill>
          </a:ln>
        </p:spPr>
        <p:txBody>
          <a:bodyPr wrap="square" rtlCol="0">
            <a:spAutoFit/>
          </a:bodyPr>
          <a:lstStyle/>
          <a:p>
            <a:r>
              <a:rPr lang="en-GB" sz="1200" dirty="0">
                <a:solidFill>
                  <a:schemeClr val="bg1"/>
                </a:solidFill>
              </a:rPr>
              <a:t>Carol and Dave </a:t>
            </a:r>
            <a:r>
              <a:rPr lang="en-GB" sz="1200" b="1" dirty="0">
                <a:solidFill>
                  <a:schemeClr val="tx2">
                    <a:lumMod val="50000"/>
                    <a:lumOff val="50000"/>
                  </a:schemeClr>
                </a:solidFill>
              </a:rPr>
              <a:t>branch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Now they are on a new </a:t>
            </a:r>
            <a:r>
              <a:rPr lang="en-GB" sz="1200" b="1" dirty="0">
                <a:solidFill>
                  <a:schemeClr val="tx2">
                    <a:lumMod val="50000"/>
                    <a:lumOff val="50000"/>
                  </a:schemeClr>
                </a:solidFill>
              </a:rPr>
              <a:t>branch </a:t>
            </a:r>
            <a:r>
              <a:rPr lang="en-GB" sz="1200" dirty="0">
                <a:solidFill>
                  <a:schemeClr val="bg1"/>
                </a:solidFill>
              </a:rPr>
              <a:t>called </a:t>
            </a:r>
            <a:r>
              <a:rPr lang="en-GB" sz="1200" b="1" dirty="0">
                <a:solidFill>
                  <a:schemeClr val="tx2">
                    <a:lumMod val="50000"/>
                    <a:lumOff val="50000"/>
                  </a:schemeClr>
                </a:solidFill>
              </a:rPr>
              <a:t>main/level</a:t>
            </a:r>
            <a:r>
              <a:rPr lang="en-GB" sz="1200" b="1" dirty="0">
                <a:solidFill>
                  <a:schemeClr val="bg1"/>
                </a:solidFill>
              </a:rPr>
              <a:t>.</a:t>
            </a:r>
            <a:endParaRPr lang="en-GB" sz="1200" dirty="0">
              <a:solidFill>
                <a:schemeClr val="bg1"/>
              </a:solidFill>
            </a:endParaRPr>
          </a:p>
        </p:txBody>
      </p:sp>
      <p:sp>
        <p:nvSpPr>
          <p:cNvPr id="59" name="TextBox 58">
            <a:extLst>
              <a:ext uri="{FF2B5EF4-FFF2-40B4-BE49-F238E27FC236}">
                <a16:creationId xmlns:a16="http://schemas.microsoft.com/office/drawing/2014/main" id="{EABED14A-3ED7-4C70-025B-5A1DB1A4E16F}"/>
              </a:ext>
            </a:extLst>
          </p:cNvPr>
          <p:cNvSpPr txBox="1"/>
          <p:nvPr/>
        </p:nvSpPr>
        <p:spPr>
          <a:xfrm>
            <a:off x="218087" y="3714408"/>
            <a:ext cx="3679655" cy="1015663"/>
          </a:xfrm>
          <a:prstGeom prst="rect">
            <a:avLst/>
          </a:prstGeom>
          <a:noFill/>
          <a:ln>
            <a:solidFill>
              <a:schemeClr val="bg1"/>
            </a:solidFill>
          </a:ln>
        </p:spPr>
        <p:txBody>
          <a:bodyPr wrap="square" rtlCol="0">
            <a:spAutoFit/>
          </a:bodyPr>
          <a:lstStyle/>
          <a:p>
            <a:r>
              <a:rPr lang="en-GB" sz="1200" dirty="0">
                <a:solidFill>
                  <a:schemeClr val="bg1"/>
                </a:solidFill>
              </a:rPr>
              <a:t>This means that Alice and Bob can build the camera without fear of bugs affecting Carol and Dave. This also means that Alice and Bob can mess with Carol and Dave’s </a:t>
            </a:r>
            <a:r>
              <a:rPr lang="en-GB" sz="1200" dirty="0" err="1">
                <a:solidFill>
                  <a:schemeClr val="bg1"/>
                </a:solidFill>
              </a:rPr>
              <a:t>blockout</a:t>
            </a:r>
            <a:r>
              <a:rPr lang="en-GB" sz="1200" dirty="0">
                <a:solidFill>
                  <a:schemeClr val="bg1"/>
                </a:solidFill>
              </a:rPr>
              <a:t>, if they need to test some scenarios, without affecting Carol and Dave’s level.</a:t>
            </a:r>
          </a:p>
        </p:txBody>
      </p:sp>
      <p:sp>
        <p:nvSpPr>
          <p:cNvPr id="60" name="TextBox 59">
            <a:extLst>
              <a:ext uri="{FF2B5EF4-FFF2-40B4-BE49-F238E27FC236}">
                <a16:creationId xmlns:a16="http://schemas.microsoft.com/office/drawing/2014/main" id="{9F5D9CC2-BB31-399E-C3E1-EE192C17EC6D}"/>
              </a:ext>
            </a:extLst>
          </p:cNvPr>
          <p:cNvSpPr txBox="1"/>
          <p:nvPr/>
        </p:nvSpPr>
        <p:spPr>
          <a:xfrm>
            <a:off x="218086" y="4890260"/>
            <a:ext cx="3679655" cy="830997"/>
          </a:xfrm>
          <a:prstGeom prst="rect">
            <a:avLst/>
          </a:prstGeom>
          <a:noFill/>
          <a:ln>
            <a:solidFill>
              <a:schemeClr val="bg1"/>
            </a:solidFill>
          </a:ln>
        </p:spPr>
        <p:txBody>
          <a:bodyPr wrap="square" rtlCol="0">
            <a:spAutoFit/>
          </a:bodyPr>
          <a:lstStyle/>
          <a:p>
            <a:r>
              <a:rPr lang="en-GB" sz="1200" dirty="0">
                <a:solidFill>
                  <a:schemeClr val="bg1"/>
                </a:solidFill>
              </a:rPr>
              <a:t>Carol and Dave can build the level without disrupting Alice and Bob’s camera work. They can even tweak the camera if they need to see the environment better without affecting Alice and Bob.</a:t>
            </a:r>
          </a:p>
        </p:txBody>
      </p:sp>
      <p:sp>
        <p:nvSpPr>
          <p:cNvPr id="61" name="Rectangle: Rounded Corners 60">
            <a:extLst>
              <a:ext uri="{FF2B5EF4-FFF2-40B4-BE49-F238E27FC236}">
                <a16:creationId xmlns:a16="http://schemas.microsoft.com/office/drawing/2014/main" id="{5BD6A7D2-3B28-582A-F934-A19EC871A44B}"/>
              </a:ext>
            </a:extLst>
          </p:cNvPr>
          <p:cNvSpPr/>
          <p:nvPr/>
        </p:nvSpPr>
        <p:spPr>
          <a:xfrm>
            <a:off x="9028067"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camera</a:t>
            </a:r>
          </a:p>
        </p:txBody>
      </p:sp>
      <p:sp>
        <p:nvSpPr>
          <p:cNvPr id="63" name="Rectangle: Rounded Corners 62">
            <a:extLst>
              <a:ext uri="{FF2B5EF4-FFF2-40B4-BE49-F238E27FC236}">
                <a16:creationId xmlns:a16="http://schemas.microsoft.com/office/drawing/2014/main" id="{D25FF543-62A2-06E5-1C7A-2962C01771B4}"/>
              </a:ext>
            </a:extLst>
          </p:cNvPr>
          <p:cNvSpPr/>
          <p:nvPr/>
        </p:nvSpPr>
        <p:spPr>
          <a:xfrm>
            <a:off x="5982863"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level</a:t>
            </a:r>
          </a:p>
        </p:txBody>
      </p:sp>
      <p:sp>
        <p:nvSpPr>
          <p:cNvPr id="64" name="Rectangle: Rounded Corners 63">
            <a:extLst>
              <a:ext uri="{FF2B5EF4-FFF2-40B4-BE49-F238E27FC236}">
                <a16:creationId xmlns:a16="http://schemas.microsoft.com/office/drawing/2014/main" id="{3DEA1222-7670-8FB6-9DF4-645367F9DEE7}"/>
              </a:ext>
            </a:extLst>
          </p:cNvPr>
          <p:cNvSpPr/>
          <p:nvPr/>
        </p:nvSpPr>
        <p:spPr>
          <a:xfrm>
            <a:off x="9380361" y="225362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6" name="Connector: Curved 65">
            <a:extLst>
              <a:ext uri="{FF2B5EF4-FFF2-40B4-BE49-F238E27FC236}">
                <a16:creationId xmlns:a16="http://schemas.microsoft.com/office/drawing/2014/main" id="{C3BBBDAE-4BFB-C1E8-D7C4-5DB972808C52}"/>
              </a:ext>
            </a:extLst>
          </p:cNvPr>
          <p:cNvCxnSpPr>
            <a:cxnSpLocks/>
            <a:stCxn id="10" idx="2"/>
            <a:endCxn id="64" idx="0"/>
          </p:cNvCxnSpPr>
          <p:nvPr/>
        </p:nvCxnSpPr>
        <p:spPr>
          <a:xfrm rot="16200000" flipH="1">
            <a:off x="8641632" y="1349927"/>
            <a:ext cx="288989" cy="1518407"/>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D76AB27B-E3AA-AEE0-2B5B-EC74A688C2B5}"/>
              </a:ext>
            </a:extLst>
          </p:cNvPr>
          <p:cNvSpPr/>
          <p:nvPr/>
        </p:nvSpPr>
        <p:spPr>
          <a:xfrm>
            <a:off x="6388231" y="225362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Connector: Curved 69">
            <a:extLst>
              <a:ext uri="{FF2B5EF4-FFF2-40B4-BE49-F238E27FC236}">
                <a16:creationId xmlns:a16="http://schemas.microsoft.com/office/drawing/2014/main" id="{7F077DAF-80E6-71FE-DB55-ED64DFCA1876}"/>
              </a:ext>
            </a:extLst>
          </p:cNvPr>
          <p:cNvCxnSpPr>
            <a:cxnSpLocks/>
            <a:stCxn id="10" idx="2"/>
            <a:endCxn id="69" idx="0"/>
          </p:cNvCxnSpPr>
          <p:nvPr/>
        </p:nvCxnSpPr>
        <p:spPr>
          <a:xfrm rot="5400000">
            <a:off x="7145568" y="1372270"/>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3F476927-4C65-4DBD-FD13-F83117410313}"/>
              </a:ext>
            </a:extLst>
          </p:cNvPr>
          <p:cNvCxnSpPr>
            <a:cxnSpLocks/>
            <a:endCxn id="84" idx="0"/>
          </p:cNvCxnSpPr>
          <p:nvPr/>
        </p:nvCxnSpPr>
        <p:spPr>
          <a:xfrm>
            <a:off x="9557956"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4" name="Rectangle: Rounded Corners 83">
            <a:extLst>
              <a:ext uri="{FF2B5EF4-FFF2-40B4-BE49-F238E27FC236}">
                <a16:creationId xmlns:a16="http://schemas.microsoft.com/office/drawing/2014/main" id="{BE36EBAF-90F1-FED5-A264-4BAE64CCA5C5}"/>
              </a:ext>
            </a:extLst>
          </p:cNvPr>
          <p:cNvSpPr/>
          <p:nvPr/>
        </p:nvSpPr>
        <p:spPr>
          <a:xfrm>
            <a:off x="9392987" y="2865942"/>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5" name="Straight Connector 84">
            <a:extLst>
              <a:ext uri="{FF2B5EF4-FFF2-40B4-BE49-F238E27FC236}">
                <a16:creationId xmlns:a16="http://schemas.microsoft.com/office/drawing/2014/main" id="{1072D565-B4A5-AEB2-AE95-D2B200AB8A7D}"/>
              </a:ext>
            </a:extLst>
          </p:cNvPr>
          <p:cNvCxnSpPr>
            <a:cxnSpLocks/>
            <a:endCxn id="86" idx="0"/>
          </p:cNvCxnSpPr>
          <p:nvPr/>
        </p:nvCxnSpPr>
        <p:spPr>
          <a:xfrm>
            <a:off x="6553200"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6" name="Rectangle: Rounded Corners 85">
            <a:extLst>
              <a:ext uri="{FF2B5EF4-FFF2-40B4-BE49-F238E27FC236}">
                <a16:creationId xmlns:a16="http://schemas.microsoft.com/office/drawing/2014/main" id="{C78F189E-F717-E462-D4B9-E9B0B4A80455}"/>
              </a:ext>
            </a:extLst>
          </p:cNvPr>
          <p:cNvSpPr/>
          <p:nvPr/>
        </p:nvSpPr>
        <p:spPr>
          <a:xfrm>
            <a:off x="6388231" y="2865942"/>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89" name="Rectangle: Rounded Corners 88">
            <a:extLst>
              <a:ext uri="{FF2B5EF4-FFF2-40B4-BE49-F238E27FC236}">
                <a16:creationId xmlns:a16="http://schemas.microsoft.com/office/drawing/2014/main" id="{292DB9D5-C136-0264-151E-4CD031C5AE07}"/>
              </a:ext>
            </a:extLst>
          </p:cNvPr>
          <p:cNvSpPr/>
          <p:nvPr/>
        </p:nvSpPr>
        <p:spPr>
          <a:xfrm>
            <a:off x="8548381"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90" name="Rectangle: Rounded Corners 89">
            <a:extLst>
              <a:ext uri="{FF2B5EF4-FFF2-40B4-BE49-F238E27FC236}">
                <a16:creationId xmlns:a16="http://schemas.microsoft.com/office/drawing/2014/main" id="{E6733D36-FAE2-42E0-0FFE-43A8F12BA875}"/>
              </a:ext>
            </a:extLst>
          </p:cNvPr>
          <p:cNvSpPr/>
          <p:nvPr/>
        </p:nvSpPr>
        <p:spPr>
          <a:xfrm>
            <a:off x="9563448"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sp>
        <p:nvSpPr>
          <p:cNvPr id="91" name="Rectangle: Rounded Corners 90">
            <a:extLst>
              <a:ext uri="{FF2B5EF4-FFF2-40B4-BE49-F238E27FC236}">
                <a16:creationId xmlns:a16="http://schemas.microsoft.com/office/drawing/2014/main" id="{E338F357-D8D9-FC33-F3E0-22440DC7E026}"/>
              </a:ext>
            </a:extLst>
          </p:cNvPr>
          <p:cNvSpPr/>
          <p:nvPr/>
        </p:nvSpPr>
        <p:spPr>
          <a:xfrm>
            <a:off x="6605161"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92" name="Rectangle: Rounded Corners 91">
            <a:extLst>
              <a:ext uri="{FF2B5EF4-FFF2-40B4-BE49-F238E27FC236}">
                <a16:creationId xmlns:a16="http://schemas.microsoft.com/office/drawing/2014/main" id="{1346A42E-F48E-DDE6-8E02-B23969A64851}"/>
              </a:ext>
            </a:extLst>
          </p:cNvPr>
          <p:cNvSpPr/>
          <p:nvPr/>
        </p:nvSpPr>
        <p:spPr>
          <a:xfrm>
            <a:off x="5566296"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Tree>
    <p:extLst>
      <p:ext uri="{BB962C8B-B14F-4D97-AF65-F5344CB8AC3E}">
        <p14:creationId xmlns:p14="http://schemas.microsoft.com/office/powerpoint/2010/main" val="289061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5" grpId="0" animBg="1"/>
      <p:bldP spid="57" grpId="0" animBg="1"/>
      <p:bldP spid="58" grpId="0" animBg="1"/>
      <p:bldP spid="59" grpId="0" animBg="1"/>
      <p:bldP spid="60" grpId="0" animBg="1"/>
      <p:bldP spid="61" grpId="0" animBg="1"/>
      <p:bldP spid="63" grpId="0" animBg="1"/>
      <p:bldP spid="64" grpId="0" animBg="1"/>
      <p:bldP spid="69" grpId="0" animBg="1"/>
      <p:bldP spid="84" grpId="0" animBg="1"/>
      <p:bldP spid="86" grpId="0" animBg="1"/>
      <p:bldP spid="89" grpId="0" animBg="1"/>
      <p:bldP spid="90" grpId="0" animBg="1"/>
      <p:bldP spid="91" grpId="0" animBg="1"/>
      <p:bldP spid="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07953-E9E1-64FC-5E62-A083B41B77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B53FD2-34D0-2370-F862-983676ED5EB4}"/>
              </a:ext>
            </a:extLst>
          </p:cNvPr>
          <p:cNvSpPr txBox="1"/>
          <p:nvPr/>
        </p:nvSpPr>
        <p:spPr>
          <a:xfrm>
            <a:off x="218090" y="167765"/>
            <a:ext cx="3679655" cy="646331"/>
          </a:xfrm>
          <a:prstGeom prst="rect">
            <a:avLst/>
          </a:prstGeom>
          <a:noFill/>
          <a:ln>
            <a:solidFill>
              <a:schemeClr val="bg1"/>
            </a:solidFill>
          </a:ln>
        </p:spPr>
        <p:txBody>
          <a:bodyPr wrap="square" rtlCol="0">
            <a:spAutoFit/>
          </a:bodyPr>
          <a:lstStyle/>
          <a:p>
            <a:r>
              <a:rPr lang="en-GB" sz="1200" dirty="0">
                <a:solidFill>
                  <a:schemeClr val="bg1"/>
                </a:solidFill>
              </a:rPr>
              <a:t>Alice and Bob have finished their camera. How do Carol and Dave (and any other branches) get their camera?</a:t>
            </a:r>
          </a:p>
        </p:txBody>
      </p:sp>
      <p:sp>
        <p:nvSpPr>
          <p:cNvPr id="3" name="TextBox 2">
            <a:extLst>
              <a:ext uri="{FF2B5EF4-FFF2-40B4-BE49-F238E27FC236}">
                <a16:creationId xmlns:a16="http://schemas.microsoft.com/office/drawing/2014/main" id="{9EC265B6-151D-FF26-64F8-74BD5B675FAB}"/>
              </a:ext>
            </a:extLst>
          </p:cNvPr>
          <p:cNvSpPr txBox="1"/>
          <p:nvPr/>
        </p:nvSpPr>
        <p:spPr>
          <a:xfrm>
            <a:off x="218089" y="903328"/>
            <a:ext cx="3679655" cy="646331"/>
          </a:xfrm>
          <a:prstGeom prst="rect">
            <a:avLst/>
          </a:prstGeom>
          <a:noFill/>
          <a:ln>
            <a:solidFill>
              <a:schemeClr val="bg1"/>
            </a:solidFill>
          </a:ln>
        </p:spPr>
        <p:txBody>
          <a:bodyPr wrap="square" rtlCol="0">
            <a:spAutoFit/>
          </a:bodyPr>
          <a:lstStyle/>
          <a:p>
            <a:r>
              <a:rPr lang="en-GB" sz="1200" b="1" dirty="0">
                <a:solidFill>
                  <a:schemeClr val="tx2">
                    <a:lumMod val="50000"/>
                    <a:lumOff val="50000"/>
                  </a:schemeClr>
                </a:solidFill>
              </a:rPr>
              <a:t>Branches </a:t>
            </a:r>
            <a:r>
              <a:rPr lang="en-GB" sz="1200" dirty="0">
                <a:solidFill>
                  <a:schemeClr val="bg1"/>
                </a:solidFill>
              </a:rPr>
              <a:t>can be </a:t>
            </a:r>
            <a:r>
              <a:rPr lang="en-GB" sz="1200" b="1" dirty="0">
                <a:solidFill>
                  <a:schemeClr val="tx2">
                    <a:lumMod val="50000"/>
                    <a:lumOff val="50000"/>
                  </a:schemeClr>
                </a:solidFill>
              </a:rPr>
              <a:t>merged</a:t>
            </a:r>
            <a:r>
              <a:rPr lang="en-GB" sz="1200" dirty="0">
                <a:solidFill>
                  <a:schemeClr val="tx2">
                    <a:lumMod val="50000"/>
                    <a:lumOff val="50000"/>
                  </a:schemeClr>
                </a:solidFill>
              </a:rPr>
              <a:t> </a:t>
            </a:r>
            <a:r>
              <a:rPr lang="en-GB" sz="1200" dirty="0">
                <a:solidFill>
                  <a:schemeClr val="bg1"/>
                </a:solidFill>
              </a:rPr>
              <a:t>or </a:t>
            </a:r>
            <a:r>
              <a:rPr lang="en-GB" sz="1200" b="1" dirty="0">
                <a:solidFill>
                  <a:schemeClr val="tx2">
                    <a:lumMod val="50000"/>
                    <a:lumOff val="50000"/>
                  </a:schemeClr>
                </a:solidFill>
              </a:rPr>
              <a:t>rebased</a:t>
            </a:r>
            <a:r>
              <a:rPr lang="en-GB" sz="1200" dirty="0">
                <a:solidFill>
                  <a:schemeClr val="tx2">
                    <a:lumMod val="50000"/>
                    <a:lumOff val="50000"/>
                  </a:schemeClr>
                </a:solidFill>
              </a:rPr>
              <a:t> </a:t>
            </a:r>
            <a:r>
              <a:rPr lang="en-GB" sz="1200" dirty="0">
                <a:solidFill>
                  <a:schemeClr val="bg1"/>
                </a:solidFill>
              </a:rPr>
              <a:t>in much the same way as your </a:t>
            </a:r>
            <a:r>
              <a:rPr lang="en-GB" sz="1200" b="1" dirty="0">
                <a:solidFill>
                  <a:schemeClr val="tx2">
                    <a:lumMod val="50000"/>
                    <a:lumOff val="50000"/>
                  </a:schemeClr>
                </a:solidFill>
              </a:rPr>
              <a:t>local branch </a:t>
            </a:r>
            <a:r>
              <a:rPr lang="en-GB" sz="1200" dirty="0">
                <a:solidFill>
                  <a:schemeClr val="bg1"/>
                </a:solidFill>
              </a:rPr>
              <a:t>is </a:t>
            </a:r>
            <a:r>
              <a:rPr lang="en-GB" sz="1200" b="1" dirty="0">
                <a:solidFill>
                  <a:schemeClr val="tx2">
                    <a:lumMod val="50000"/>
                    <a:lumOff val="50000"/>
                  </a:schemeClr>
                </a:solidFill>
              </a:rPr>
              <a:t>merged </a:t>
            </a:r>
            <a:r>
              <a:rPr lang="en-GB" sz="1200" dirty="0">
                <a:solidFill>
                  <a:schemeClr val="bg1"/>
                </a:solidFill>
              </a:rPr>
              <a:t>and </a:t>
            </a:r>
            <a:r>
              <a:rPr lang="en-GB" sz="1200" b="1" dirty="0">
                <a:solidFill>
                  <a:schemeClr val="tx2">
                    <a:lumMod val="50000"/>
                    <a:lumOff val="50000"/>
                  </a:schemeClr>
                </a:solidFill>
              </a:rPr>
              <a:t>rebased </a:t>
            </a:r>
            <a:r>
              <a:rPr lang="en-GB" sz="1200" dirty="0">
                <a:solidFill>
                  <a:schemeClr val="bg1"/>
                </a:solidFill>
              </a:rPr>
              <a:t>with the </a:t>
            </a:r>
            <a:r>
              <a:rPr lang="en-GB" sz="1200" b="1" dirty="0">
                <a:solidFill>
                  <a:schemeClr val="tx2">
                    <a:lumMod val="50000"/>
                    <a:lumOff val="50000"/>
                  </a:schemeClr>
                </a:solidFill>
              </a:rPr>
              <a:t>remote branch</a:t>
            </a:r>
            <a:r>
              <a:rPr lang="en-GB" sz="1200" dirty="0">
                <a:solidFill>
                  <a:schemeClr val="bg1"/>
                </a:solidFill>
              </a:rPr>
              <a:t>. </a:t>
            </a:r>
          </a:p>
        </p:txBody>
      </p:sp>
      <p:sp>
        <p:nvSpPr>
          <p:cNvPr id="4" name="TextBox 3">
            <a:extLst>
              <a:ext uri="{FF2B5EF4-FFF2-40B4-BE49-F238E27FC236}">
                <a16:creationId xmlns:a16="http://schemas.microsoft.com/office/drawing/2014/main" id="{2D853600-CFDC-1885-D092-CD6A5351D1B4}"/>
              </a:ext>
            </a:extLst>
          </p:cNvPr>
          <p:cNvSpPr txBox="1"/>
          <p:nvPr/>
        </p:nvSpPr>
        <p:spPr>
          <a:xfrm>
            <a:off x="218089" y="1641471"/>
            <a:ext cx="3679655" cy="646331"/>
          </a:xfrm>
          <a:prstGeom prst="rect">
            <a:avLst/>
          </a:prstGeom>
          <a:noFill/>
          <a:ln>
            <a:solidFill>
              <a:schemeClr val="bg1"/>
            </a:solidFill>
          </a:ln>
        </p:spPr>
        <p:txBody>
          <a:bodyPr wrap="square" rtlCol="0">
            <a:spAutoFit/>
          </a:bodyPr>
          <a:lstStyle/>
          <a:p>
            <a:r>
              <a:rPr lang="en-GB" sz="1200" dirty="0">
                <a:solidFill>
                  <a:schemeClr val="bg1"/>
                </a:solidFill>
              </a:rPr>
              <a:t>Alice and Bob </a:t>
            </a:r>
            <a:r>
              <a:rPr lang="en-GB" sz="1200" b="1" dirty="0">
                <a:solidFill>
                  <a:schemeClr val="tx2">
                    <a:lumMod val="50000"/>
                    <a:lumOff val="50000"/>
                  </a:schemeClr>
                </a:solidFill>
              </a:rPr>
              <a:t>merge </a:t>
            </a:r>
            <a:r>
              <a:rPr lang="en-GB" sz="1200" dirty="0">
                <a:solidFill>
                  <a:schemeClr val="bg1"/>
                </a:solidFill>
              </a:rPr>
              <a:t>their </a:t>
            </a:r>
            <a:r>
              <a:rPr lang="en-GB" sz="1200" b="1" dirty="0">
                <a:solidFill>
                  <a:schemeClr val="tx2">
                    <a:lumMod val="50000"/>
                    <a:lumOff val="50000"/>
                  </a:schemeClr>
                </a:solidFill>
              </a:rPr>
              <a:t>camera branch </a:t>
            </a:r>
            <a:r>
              <a:rPr lang="en-GB" sz="1200" dirty="0">
                <a:solidFill>
                  <a:schemeClr val="bg1"/>
                </a:solidFill>
              </a:rPr>
              <a:t>with the </a:t>
            </a:r>
            <a:r>
              <a:rPr lang="en-GB" sz="1200" b="1" dirty="0">
                <a:solidFill>
                  <a:schemeClr val="tx2">
                    <a:lumMod val="50000"/>
                    <a:lumOff val="50000"/>
                  </a:schemeClr>
                </a:solidFill>
              </a:rPr>
              <a:t>main branch</a:t>
            </a:r>
            <a:r>
              <a:rPr lang="en-GB" sz="1200" dirty="0">
                <a:solidFill>
                  <a:schemeClr val="bg1"/>
                </a:solidFill>
              </a:rPr>
              <a:t>. There aren’t any </a:t>
            </a:r>
            <a:r>
              <a:rPr lang="en-GB" sz="1200" b="1" dirty="0">
                <a:solidFill>
                  <a:schemeClr val="tx2">
                    <a:lumMod val="50000"/>
                    <a:lumOff val="50000"/>
                  </a:schemeClr>
                </a:solidFill>
              </a:rPr>
              <a:t>conflicts</a:t>
            </a:r>
            <a:r>
              <a:rPr lang="en-GB" sz="1200" dirty="0">
                <a:solidFill>
                  <a:schemeClr val="bg1"/>
                </a:solidFill>
              </a:rPr>
              <a:t>, as no one has touched the </a:t>
            </a:r>
            <a:r>
              <a:rPr lang="en-GB" sz="1200" b="1" dirty="0">
                <a:solidFill>
                  <a:schemeClr val="tx2">
                    <a:lumMod val="50000"/>
                    <a:lumOff val="50000"/>
                  </a:schemeClr>
                </a:solidFill>
              </a:rPr>
              <a:t>main branch </a:t>
            </a:r>
            <a:r>
              <a:rPr lang="en-GB" sz="1200" dirty="0">
                <a:solidFill>
                  <a:schemeClr val="bg1"/>
                </a:solidFill>
              </a:rPr>
              <a:t>since they split off. </a:t>
            </a:r>
          </a:p>
        </p:txBody>
      </p:sp>
      <p:sp>
        <p:nvSpPr>
          <p:cNvPr id="7" name="TextBox 6">
            <a:extLst>
              <a:ext uri="{FF2B5EF4-FFF2-40B4-BE49-F238E27FC236}">
                <a16:creationId xmlns:a16="http://schemas.microsoft.com/office/drawing/2014/main" id="{2EEA7C18-B517-A3B5-BA24-C8D1F43D3BD0}"/>
              </a:ext>
            </a:extLst>
          </p:cNvPr>
          <p:cNvSpPr txBox="1"/>
          <p:nvPr/>
        </p:nvSpPr>
        <p:spPr>
          <a:xfrm>
            <a:off x="209105" y="2384580"/>
            <a:ext cx="3679655" cy="646331"/>
          </a:xfrm>
          <a:prstGeom prst="rect">
            <a:avLst/>
          </a:prstGeom>
          <a:noFill/>
          <a:ln>
            <a:solidFill>
              <a:schemeClr val="bg1"/>
            </a:solidFill>
          </a:ln>
        </p:spPr>
        <p:txBody>
          <a:bodyPr wrap="square" rtlCol="0">
            <a:spAutoFit/>
          </a:bodyPr>
          <a:lstStyle/>
          <a:p>
            <a:r>
              <a:rPr lang="en-GB" sz="1200" dirty="0">
                <a:solidFill>
                  <a:schemeClr val="bg1"/>
                </a:solidFill>
              </a:rPr>
              <a:t>Now, the </a:t>
            </a:r>
            <a:r>
              <a:rPr lang="en-GB" sz="1200" b="1" dirty="0">
                <a:solidFill>
                  <a:schemeClr val="tx2">
                    <a:lumMod val="50000"/>
                    <a:lumOff val="50000"/>
                  </a:schemeClr>
                </a:solidFill>
              </a:rPr>
              <a:t>main branch </a:t>
            </a:r>
            <a:r>
              <a:rPr lang="en-GB" sz="1200" dirty="0">
                <a:solidFill>
                  <a:schemeClr val="bg1"/>
                </a:solidFill>
              </a:rPr>
              <a:t>has the entire </a:t>
            </a:r>
            <a:r>
              <a:rPr lang="en-GB" sz="1200" b="1" dirty="0">
                <a:solidFill>
                  <a:schemeClr val="tx2">
                    <a:lumMod val="50000"/>
                    <a:lumOff val="50000"/>
                  </a:schemeClr>
                </a:solidFill>
              </a:rPr>
              <a:t>commit history </a:t>
            </a:r>
            <a:r>
              <a:rPr lang="en-GB" sz="1200" dirty="0">
                <a:solidFill>
                  <a:schemeClr val="bg1"/>
                </a:solidFill>
              </a:rPr>
              <a:t>of their </a:t>
            </a:r>
            <a:r>
              <a:rPr lang="en-GB" sz="1200" b="1" dirty="0">
                <a:solidFill>
                  <a:schemeClr val="tx2">
                    <a:lumMod val="50000"/>
                    <a:lumOff val="50000"/>
                  </a:schemeClr>
                </a:solidFill>
              </a:rPr>
              <a:t>branch </a:t>
            </a:r>
            <a:r>
              <a:rPr lang="en-GB" sz="1200" dirty="0">
                <a:solidFill>
                  <a:schemeClr val="bg1"/>
                </a:solidFill>
              </a:rPr>
              <a:t>(and the current state of their </a:t>
            </a:r>
            <a:r>
              <a:rPr lang="en-GB" sz="1200" b="1" dirty="0">
                <a:solidFill>
                  <a:schemeClr val="tx2">
                    <a:lumMod val="50000"/>
                    <a:lumOff val="50000"/>
                  </a:schemeClr>
                </a:solidFill>
              </a:rPr>
              <a:t>branch</a:t>
            </a:r>
            <a:r>
              <a:rPr lang="en-GB" sz="1200" dirty="0">
                <a:solidFill>
                  <a:schemeClr val="bg1"/>
                </a:solidFill>
              </a:rPr>
              <a:t>).</a:t>
            </a:r>
          </a:p>
        </p:txBody>
      </p:sp>
      <p:sp>
        <p:nvSpPr>
          <p:cNvPr id="13" name="TextBox 12">
            <a:extLst>
              <a:ext uri="{FF2B5EF4-FFF2-40B4-BE49-F238E27FC236}">
                <a16:creationId xmlns:a16="http://schemas.microsoft.com/office/drawing/2014/main" id="{C1239F1F-5292-A73B-1C91-AD5D2E2919C1}"/>
              </a:ext>
            </a:extLst>
          </p:cNvPr>
          <p:cNvSpPr txBox="1"/>
          <p:nvPr/>
        </p:nvSpPr>
        <p:spPr>
          <a:xfrm>
            <a:off x="199374" y="3127689"/>
            <a:ext cx="3679655" cy="830997"/>
          </a:xfrm>
          <a:prstGeom prst="rect">
            <a:avLst/>
          </a:prstGeom>
          <a:noFill/>
          <a:ln>
            <a:solidFill>
              <a:schemeClr val="bg1"/>
            </a:solidFill>
          </a:ln>
        </p:spPr>
        <p:txBody>
          <a:bodyPr wrap="square" rtlCol="0">
            <a:spAutoFit/>
          </a:bodyPr>
          <a:lstStyle/>
          <a:p>
            <a:r>
              <a:rPr lang="en-GB" sz="1200" dirty="0">
                <a:solidFill>
                  <a:schemeClr val="bg1"/>
                </a:solidFill>
              </a:rPr>
              <a:t>Carol and Dave aren’t finished with their level yet, but they can get Alice and Bob’s changes. They can </a:t>
            </a:r>
            <a:r>
              <a:rPr lang="en-GB" sz="1200" b="1" dirty="0">
                <a:solidFill>
                  <a:schemeClr val="tx2">
                    <a:lumMod val="50000"/>
                    <a:lumOff val="50000"/>
                  </a:schemeClr>
                </a:solidFill>
              </a:rPr>
              <a:t>rebase </a:t>
            </a:r>
            <a:r>
              <a:rPr lang="en-GB" sz="1200" dirty="0">
                <a:solidFill>
                  <a:schemeClr val="bg1"/>
                </a:solidFill>
              </a:rPr>
              <a:t>their </a:t>
            </a:r>
            <a:r>
              <a:rPr lang="en-GB" sz="1200" b="1" dirty="0">
                <a:solidFill>
                  <a:schemeClr val="tx2">
                    <a:lumMod val="50000"/>
                    <a:lumOff val="50000"/>
                  </a:schemeClr>
                </a:solidFill>
              </a:rPr>
              <a:t>branch </a:t>
            </a:r>
            <a:r>
              <a:rPr lang="en-GB" sz="1200" dirty="0">
                <a:solidFill>
                  <a:schemeClr val="bg1"/>
                </a:solidFill>
              </a:rPr>
              <a:t>onto </a:t>
            </a:r>
            <a:r>
              <a:rPr lang="en-GB" sz="1200" b="1" dirty="0">
                <a:solidFill>
                  <a:schemeClr val="tx2">
                    <a:lumMod val="50000"/>
                    <a:lumOff val="50000"/>
                  </a:schemeClr>
                </a:solidFill>
              </a:rPr>
              <a:t>main </a:t>
            </a:r>
            <a:r>
              <a:rPr lang="en-GB" sz="1200" dirty="0">
                <a:solidFill>
                  <a:schemeClr val="bg1"/>
                </a:solidFill>
              </a:rPr>
              <a:t>to get the finished camera feature from behind. </a:t>
            </a:r>
            <a:endParaRPr lang="en-GB" sz="1200" b="1" dirty="0">
              <a:solidFill>
                <a:schemeClr val="bg1"/>
              </a:solidFill>
            </a:endParaRPr>
          </a:p>
        </p:txBody>
      </p:sp>
      <p:sp>
        <p:nvSpPr>
          <p:cNvPr id="15" name="TextBox 14">
            <a:extLst>
              <a:ext uri="{FF2B5EF4-FFF2-40B4-BE49-F238E27FC236}">
                <a16:creationId xmlns:a16="http://schemas.microsoft.com/office/drawing/2014/main" id="{55315E5F-ED81-B74B-5243-3EEFB71C6F08}"/>
              </a:ext>
            </a:extLst>
          </p:cNvPr>
          <p:cNvSpPr txBox="1"/>
          <p:nvPr/>
        </p:nvSpPr>
        <p:spPr>
          <a:xfrm>
            <a:off x="199373" y="4055464"/>
            <a:ext cx="3679655" cy="1200329"/>
          </a:xfrm>
          <a:prstGeom prst="rect">
            <a:avLst/>
          </a:prstGeom>
          <a:noFill/>
          <a:ln>
            <a:solidFill>
              <a:schemeClr val="bg1"/>
            </a:solidFill>
          </a:ln>
        </p:spPr>
        <p:txBody>
          <a:bodyPr wrap="square" rtlCol="0">
            <a:spAutoFit/>
          </a:bodyPr>
          <a:lstStyle/>
          <a:p>
            <a:r>
              <a:rPr lang="en-GB" sz="1200" dirty="0">
                <a:solidFill>
                  <a:schemeClr val="bg1"/>
                </a:solidFill>
              </a:rPr>
              <a:t>There is a </a:t>
            </a:r>
            <a:r>
              <a:rPr lang="en-GB" sz="1200" b="1" dirty="0">
                <a:solidFill>
                  <a:schemeClr val="tx2">
                    <a:lumMod val="50000"/>
                    <a:lumOff val="50000"/>
                  </a:schemeClr>
                </a:solidFill>
              </a:rPr>
              <a:t>conflict</a:t>
            </a:r>
            <a:r>
              <a:rPr lang="en-GB" sz="1200" dirty="0">
                <a:solidFill>
                  <a:schemeClr val="bg1"/>
                </a:solidFill>
              </a:rPr>
              <a:t>, though. Alice and Bob changed the </a:t>
            </a:r>
            <a:r>
              <a:rPr lang="en-GB" sz="1200" dirty="0" err="1">
                <a:solidFill>
                  <a:schemeClr val="bg1"/>
                </a:solidFill>
              </a:rPr>
              <a:t>blockout</a:t>
            </a:r>
            <a:r>
              <a:rPr lang="en-GB" sz="1200" dirty="0">
                <a:solidFill>
                  <a:schemeClr val="bg1"/>
                </a:solidFill>
              </a:rPr>
              <a:t> since Carol and Dave </a:t>
            </a:r>
            <a:r>
              <a:rPr lang="en-GB" sz="1200" b="1" dirty="0">
                <a:solidFill>
                  <a:schemeClr val="tx2">
                    <a:lumMod val="50000"/>
                    <a:lumOff val="50000"/>
                  </a:schemeClr>
                </a:solidFill>
              </a:rPr>
              <a:t>branched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So at each </a:t>
            </a:r>
            <a:r>
              <a:rPr lang="en-GB" sz="1200" b="1" dirty="0">
                <a:solidFill>
                  <a:schemeClr val="tx2">
                    <a:lumMod val="50000"/>
                    <a:lumOff val="50000"/>
                  </a:schemeClr>
                </a:solidFill>
              </a:rPr>
              <a:t>commit </a:t>
            </a:r>
            <a:r>
              <a:rPr lang="en-GB" sz="1200" dirty="0">
                <a:solidFill>
                  <a:schemeClr val="bg1"/>
                </a:solidFill>
              </a:rPr>
              <a:t>stage, they discard Alice and Bob’s level file. Since they know that there is no valuable work in Alice and Bob’s level file, they can resolve the </a:t>
            </a:r>
            <a:r>
              <a:rPr lang="en-GB" sz="1200" b="1" dirty="0">
                <a:solidFill>
                  <a:schemeClr val="tx2">
                    <a:lumMod val="50000"/>
                    <a:lumOff val="50000"/>
                  </a:schemeClr>
                </a:solidFill>
              </a:rPr>
              <a:t>conflicts </a:t>
            </a:r>
            <a:r>
              <a:rPr lang="en-GB" sz="1200" dirty="0">
                <a:solidFill>
                  <a:schemeClr val="bg1"/>
                </a:solidFill>
              </a:rPr>
              <a:t>without any effort.</a:t>
            </a:r>
            <a:endParaRPr lang="en-GB" sz="1200" b="1" dirty="0">
              <a:solidFill>
                <a:schemeClr val="bg1"/>
              </a:solidFill>
            </a:endParaRPr>
          </a:p>
        </p:txBody>
      </p:sp>
      <p:sp>
        <p:nvSpPr>
          <p:cNvPr id="24" name="Rectangle: Rounded Corners 23">
            <a:extLst>
              <a:ext uri="{FF2B5EF4-FFF2-40B4-BE49-F238E27FC236}">
                <a16:creationId xmlns:a16="http://schemas.microsoft.com/office/drawing/2014/main" id="{C9BE52AF-C5DE-F089-6BC1-F5D1369ABD80}"/>
              </a:ext>
            </a:extLst>
          </p:cNvPr>
          <p:cNvSpPr/>
          <p:nvPr/>
        </p:nvSpPr>
        <p:spPr>
          <a:xfrm>
            <a:off x="8548381"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27" name="Rectangle: Rounded Corners 26">
            <a:extLst>
              <a:ext uri="{FF2B5EF4-FFF2-40B4-BE49-F238E27FC236}">
                <a16:creationId xmlns:a16="http://schemas.microsoft.com/office/drawing/2014/main" id="{3348204D-7FAA-DD6B-7D8E-976DF5ECBAF6}"/>
              </a:ext>
            </a:extLst>
          </p:cNvPr>
          <p:cNvSpPr/>
          <p:nvPr/>
        </p:nvSpPr>
        <p:spPr>
          <a:xfrm>
            <a:off x="9563448"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cxnSp>
        <p:nvCxnSpPr>
          <p:cNvPr id="28" name="Straight Connector 27">
            <a:extLst>
              <a:ext uri="{FF2B5EF4-FFF2-40B4-BE49-F238E27FC236}">
                <a16:creationId xmlns:a16="http://schemas.microsoft.com/office/drawing/2014/main" id="{775CC4DB-F318-D636-5903-7F24A8E391CE}"/>
              </a:ext>
            </a:extLst>
          </p:cNvPr>
          <p:cNvCxnSpPr>
            <a:cxnSpLocks/>
            <a:stCxn id="32" idx="2"/>
            <a:endCxn id="33"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B8C2BB9-7FF6-B353-CA23-A93CA9F32C3B}"/>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 name="Rectangle: Rounded Corners 31">
            <a:extLst>
              <a:ext uri="{FF2B5EF4-FFF2-40B4-BE49-F238E27FC236}">
                <a16:creationId xmlns:a16="http://schemas.microsoft.com/office/drawing/2014/main" id="{8809C272-D2E1-EA11-178A-792DCC7FD381}"/>
              </a:ext>
            </a:extLst>
          </p:cNvPr>
          <p:cNvSpPr/>
          <p:nvPr/>
        </p:nvSpPr>
        <p:spPr>
          <a:xfrm>
            <a:off x="7505465"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33" name="Rectangle: Rounded Corners 32">
            <a:extLst>
              <a:ext uri="{FF2B5EF4-FFF2-40B4-BE49-F238E27FC236}">
                <a16:creationId xmlns:a16="http://schemas.microsoft.com/office/drawing/2014/main" id="{FA316990-2723-8E1B-9870-BC57E2E4C816}"/>
              </a:ext>
            </a:extLst>
          </p:cNvPr>
          <p:cNvSpPr/>
          <p:nvPr/>
        </p:nvSpPr>
        <p:spPr>
          <a:xfrm>
            <a:off x="7861954" y="101845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35" name="Rectangle: Rounded Corners 34">
            <a:extLst>
              <a:ext uri="{FF2B5EF4-FFF2-40B4-BE49-F238E27FC236}">
                <a16:creationId xmlns:a16="http://schemas.microsoft.com/office/drawing/2014/main" id="{2E854184-D313-F762-5A89-3BE05155C584}"/>
              </a:ext>
            </a:extLst>
          </p:cNvPr>
          <p:cNvSpPr/>
          <p:nvPr/>
        </p:nvSpPr>
        <p:spPr>
          <a:xfrm>
            <a:off x="7861954" y="1634699"/>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36" name="Rectangle: Rounded Corners 35">
            <a:extLst>
              <a:ext uri="{FF2B5EF4-FFF2-40B4-BE49-F238E27FC236}">
                <a16:creationId xmlns:a16="http://schemas.microsoft.com/office/drawing/2014/main" id="{2F210366-689C-37E4-C34E-80DE92DA4096}"/>
              </a:ext>
            </a:extLst>
          </p:cNvPr>
          <p:cNvSpPr/>
          <p:nvPr/>
        </p:nvSpPr>
        <p:spPr>
          <a:xfrm>
            <a:off x="6605161"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38" name="Rectangle: Rounded Corners 37">
            <a:extLst>
              <a:ext uri="{FF2B5EF4-FFF2-40B4-BE49-F238E27FC236}">
                <a16:creationId xmlns:a16="http://schemas.microsoft.com/office/drawing/2014/main" id="{355E809A-0CFF-78DC-0FF0-21329891AED6}"/>
              </a:ext>
            </a:extLst>
          </p:cNvPr>
          <p:cNvSpPr/>
          <p:nvPr/>
        </p:nvSpPr>
        <p:spPr>
          <a:xfrm>
            <a:off x="5566296"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
        <p:nvSpPr>
          <p:cNvPr id="39" name="Rectangle: Rounded Corners 38">
            <a:extLst>
              <a:ext uri="{FF2B5EF4-FFF2-40B4-BE49-F238E27FC236}">
                <a16:creationId xmlns:a16="http://schemas.microsoft.com/office/drawing/2014/main" id="{E414668B-4901-FC1F-0396-148DA02D51FB}"/>
              </a:ext>
            </a:extLst>
          </p:cNvPr>
          <p:cNvSpPr/>
          <p:nvPr/>
        </p:nvSpPr>
        <p:spPr>
          <a:xfrm>
            <a:off x="9028067"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camera</a:t>
            </a:r>
          </a:p>
        </p:txBody>
      </p:sp>
      <p:sp>
        <p:nvSpPr>
          <p:cNvPr id="41" name="Rectangle: Rounded Corners 40">
            <a:extLst>
              <a:ext uri="{FF2B5EF4-FFF2-40B4-BE49-F238E27FC236}">
                <a16:creationId xmlns:a16="http://schemas.microsoft.com/office/drawing/2014/main" id="{51A67C17-24DE-1869-A9DB-4B486D9D3D23}"/>
              </a:ext>
            </a:extLst>
          </p:cNvPr>
          <p:cNvSpPr/>
          <p:nvPr/>
        </p:nvSpPr>
        <p:spPr>
          <a:xfrm>
            <a:off x="5982863"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level</a:t>
            </a:r>
          </a:p>
        </p:txBody>
      </p:sp>
      <p:sp>
        <p:nvSpPr>
          <p:cNvPr id="42" name="Rectangle: Rounded Corners 41">
            <a:extLst>
              <a:ext uri="{FF2B5EF4-FFF2-40B4-BE49-F238E27FC236}">
                <a16:creationId xmlns:a16="http://schemas.microsoft.com/office/drawing/2014/main" id="{1612B2F8-255A-3774-15B0-089B65C4E51E}"/>
              </a:ext>
            </a:extLst>
          </p:cNvPr>
          <p:cNvSpPr/>
          <p:nvPr/>
        </p:nvSpPr>
        <p:spPr>
          <a:xfrm>
            <a:off x="9380361" y="225362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4" name="Connector: Curved 43">
            <a:extLst>
              <a:ext uri="{FF2B5EF4-FFF2-40B4-BE49-F238E27FC236}">
                <a16:creationId xmlns:a16="http://schemas.microsoft.com/office/drawing/2014/main" id="{E10F59C8-5807-CA03-EAAF-703DFD4C28C4}"/>
              </a:ext>
            </a:extLst>
          </p:cNvPr>
          <p:cNvCxnSpPr>
            <a:cxnSpLocks/>
            <a:stCxn id="35" idx="2"/>
            <a:endCxn id="42" idx="0"/>
          </p:cNvCxnSpPr>
          <p:nvPr/>
        </p:nvCxnSpPr>
        <p:spPr>
          <a:xfrm rot="16200000" flipH="1">
            <a:off x="8641632" y="1349927"/>
            <a:ext cx="288989" cy="1518407"/>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5" name="Rectangle: Rounded Corners 44">
            <a:extLst>
              <a:ext uri="{FF2B5EF4-FFF2-40B4-BE49-F238E27FC236}">
                <a16:creationId xmlns:a16="http://schemas.microsoft.com/office/drawing/2014/main" id="{6540C0AE-54F7-C1B0-E1B8-EBB1E662D346}"/>
              </a:ext>
            </a:extLst>
          </p:cNvPr>
          <p:cNvSpPr/>
          <p:nvPr/>
        </p:nvSpPr>
        <p:spPr>
          <a:xfrm>
            <a:off x="6388231" y="225362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Connector: Curved 46">
            <a:extLst>
              <a:ext uri="{FF2B5EF4-FFF2-40B4-BE49-F238E27FC236}">
                <a16:creationId xmlns:a16="http://schemas.microsoft.com/office/drawing/2014/main" id="{8EBDF916-4E0B-88E6-C36D-57E5C70D6123}"/>
              </a:ext>
            </a:extLst>
          </p:cNvPr>
          <p:cNvCxnSpPr>
            <a:cxnSpLocks/>
            <a:stCxn id="35" idx="2"/>
            <a:endCxn id="45" idx="0"/>
          </p:cNvCxnSpPr>
          <p:nvPr/>
        </p:nvCxnSpPr>
        <p:spPr>
          <a:xfrm rot="5400000">
            <a:off x="7145568" y="1372270"/>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8B0327D-BDCB-06A0-D25A-10DBD57F9138}"/>
              </a:ext>
            </a:extLst>
          </p:cNvPr>
          <p:cNvCxnSpPr>
            <a:cxnSpLocks/>
            <a:endCxn id="50" idx="0"/>
          </p:cNvCxnSpPr>
          <p:nvPr/>
        </p:nvCxnSpPr>
        <p:spPr>
          <a:xfrm>
            <a:off x="9557956"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Rectangle: Rounded Corners 49">
            <a:extLst>
              <a:ext uri="{FF2B5EF4-FFF2-40B4-BE49-F238E27FC236}">
                <a16:creationId xmlns:a16="http://schemas.microsoft.com/office/drawing/2014/main" id="{E478E3EB-5564-B5FC-CA9B-8C9C2F14AC63}"/>
              </a:ext>
            </a:extLst>
          </p:cNvPr>
          <p:cNvSpPr/>
          <p:nvPr/>
        </p:nvSpPr>
        <p:spPr>
          <a:xfrm>
            <a:off x="9392987" y="2865942"/>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51" name="Straight Connector 50">
            <a:extLst>
              <a:ext uri="{FF2B5EF4-FFF2-40B4-BE49-F238E27FC236}">
                <a16:creationId xmlns:a16="http://schemas.microsoft.com/office/drawing/2014/main" id="{EF194FD4-64F3-DA8E-B9CC-0134929A8666}"/>
              </a:ext>
            </a:extLst>
          </p:cNvPr>
          <p:cNvCxnSpPr>
            <a:cxnSpLocks/>
            <a:endCxn id="53" idx="0"/>
          </p:cNvCxnSpPr>
          <p:nvPr/>
        </p:nvCxnSpPr>
        <p:spPr>
          <a:xfrm>
            <a:off x="6553200"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3" name="Rectangle: Rounded Corners 52">
            <a:extLst>
              <a:ext uri="{FF2B5EF4-FFF2-40B4-BE49-F238E27FC236}">
                <a16:creationId xmlns:a16="http://schemas.microsoft.com/office/drawing/2014/main" id="{775E0122-7746-1C06-5414-22EE933FF882}"/>
              </a:ext>
            </a:extLst>
          </p:cNvPr>
          <p:cNvSpPr/>
          <p:nvPr/>
        </p:nvSpPr>
        <p:spPr>
          <a:xfrm>
            <a:off x="6388231" y="2865942"/>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6" name="Rectangle: Rounded Corners 55">
            <a:extLst>
              <a:ext uri="{FF2B5EF4-FFF2-40B4-BE49-F238E27FC236}">
                <a16:creationId xmlns:a16="http://schemas.microsoft.com/office/drawing/2014/main" id="{C948973E-7540-0A2D-D3FB-2F421D37AED0}"/>
              </a:ext>
            </a:extLst>
          </p:cNvPr>
          <p:cNvSpPr/>
          <p:nvPr/>
        </p:nvSpPr>
        <p:spPr>
          <a:xfrm>
            <a:off x="7872489" y="346789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61" name="Connector: Curved 60">
            <a:extLst>
              <a:ext uri="{FF2B5EF4-FFF2-40B4-BE49-F238E27FC236}">
                <a16:creationId xmlns:a16="http://schemas.microsoft.com/office/drawing/2014/main" id="{2D94A6B4-8AE0-FB11-4B95-8978BC1D50E9}"/>
              </a:ext>
            </a:extLst>
          </p:cNvPr>
          <p:cNvCxnSpPr>
            <a:cxnSpLocks/>
            <a:stCxn id="56" idx="0"/>
            <a:endCxn id="50" idx="2"/>
          </p:cNvCxnSpPr>
          <p:nvPr/>
        </p:nvCxnSpPr>
        <p:spPr>
          <a:xfrm rot="5400000" flipH="1" flipV="1">
            <a:off x="8661699" y="2571639"/>
            <a:ext cx="272016" cy="152049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6" name="Rectangle: Rounded Corners 65">
            <a:extLst>
              <a:ext uri="{FF2B5EF4-FFF2-40B4-BE49-F238E27FC236}">
                <a16:creationId xmlns:a16="http://schemas.microsoft.com/office/drawing/2014/main" id="{2858E0EB-5F19-6339-7FEC-035C8BC4F213}"/>
              </a:ext>
            </a:extLst>
          </p:cNvPr>
          <p:cNvSpPr/>
          <p:nvPr/>
        </p:nvSpPr>
        <p:spPr>
          <a:xfrm>
            <a:off x="7868252" y="2219484"/>
            <a:ext cx="329938" cy="329938"/>
          </a:xfrm>
          <a:prstGeom prst="roundRect">
            <a:avLst/>
          </a:prstGeom>
          <a:solidFill>
            <a:schemeClr val="accent5">
              <a:lumMod val="75000"/>
              <a:alpha val="1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67" name="Rectangle: Rounded Corners 66">
            <a:extLst>
              <a:ext uri="{FF2B5EF4-FFF2-40B4-BE49-F238E27FC236}">
                <a16:creationId xmlns:a16="http://schemas.microsoft.com/office/drawing/2014/main" id="{2FE3B775-FAEE-0B98-AF6D-502B001C03B6}"/>
              </a:ext>
            </a:extLst>
          </p:cNvPr>
          <p:cNvSpPr/>
          <p:nvPr/>
        </p:nvSpPr>
        <p:spPr>
          <a:xfrm>
            <a:off x="7872489" y="2831800"/>
            <a:ext cx="329938" cy="329938"/>
          </a:xfrm>
          <a:prstGeom prst="roundRect">
            <a:avLst/>
          </a:prstGeom>
          <a:solidFill>
            <a:schemeClr val="accent5">
              <a:lumMod val="75000"/>
              <a:alpha val="1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68" name="Straight Connector 67">
            <a:extLst>
              <a:ext uri="{FF2B5EF4-FFF2-40B4-BE49-F238E27FC236}">
                <a16:creationId xmlns:a16="http://schemas.microsoft.com/office/drawing/2014/main" id="{34B3FA9D-B797-02E2-2A24-CC0E6589CE8C}"/>
              </a:ext>
            </a:extLst>
          </p:cNvPr>
          <p:cNvCxnSpPr>
            <a:cxnSpLocks/>
            <a:stCxn id="66" idx="2"/>
            <a:endCxn id="67" idx="0"/>
          </p:cNvCxnSpPr>
          <p:nvPr/>
        </p:nvCxnSpPr>
        <p:spPr>
          <a:xfrm>
            <a:off x="8033221" y="2549422"/>
            <a:ext cx="4237" cy="2823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6781634-A459-4D98-0EA6-5070100C9ACB}"/>
              </a:ext>
            </a:extLst>
          </p:cNvPr>
          <p:cNvCxnSpPr>
            <a:cxnSpLocks/>
            <a:endCxn id="66" idx="0"/>
          </p:cNvCxnSpPr>
          <p:nvPr/>
        </p:nvCxnSpPr>
        <p:spPr>
          <a:xfrm>
            <a:off x="8033221" y="1964036"/>
            <a:ext cx="0" cy="25544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6BF20E29-0F66-BA41-23AF-7743C8B00AC0}"/>
              </a:ext>
            </a:extLst>
          </p:cNvPr>
          <p:cNvCxnSpPr>
            <a:cxnSpLocks/>
            <a:stCxn id="67" idx="2"/>
            <a:endCxn id="56" idx="0"/>
          </p:cNvCxnSpPr>
          <p:nvPr/>
        </p:nvCxnSpPr>
        <p:spPr>
          <a:xfrm>
            <a:off x="8037458" y="3161738"/>
            <a:ext cx="0" cy="30615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F36C9352-F6E4-2B3A-E9D3-A77DBF02106C}"/>
              </a:ext>
            </a:extLst>
          </p:cNvPr>
          <p:cNvSpPr/>
          <p:nvPr/>
        </p:nvSpPr>
        <p:spPr>
          <a:xfrm>
            <a:off x="6398765" y="4103180"/>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79" name="Connector: Curved 78">
            <a:extLst>
              <a:ext uri="{FF2B5EF4-FFF2-40B4-BE49-F238E27FC236}">
                <a16:creationId xmlns:a16="http://schemas.microsoft.com/office/drawing/2014/main" id="{7EC4EAFB-41AA-DF5E-E98B-DB5B5D061E01}"/>
              </a:ext>
            </a:extLst>
          </p:cNvPr>
          <p:cNvCxnSpPr>
            <a:cxnSpLocks/>
            <a:endCxn id="78" idx="0"/>
          </p:cNvCxnSpPr>
          <p:nvPr/>
        </p:nvCxnSpPr>
        <p:spPr>
          <a:xfrm rot="5400000">
            <a:off x="7156102" y="3221825"/>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A07588C-3ED5-FC6C-26E7-4A2C822CAFF1}"/>
              </a:ext>
            </a:extLst>
          </p:cNvPr>
          <p:cNvCxnSpPr>
            <a:cxnSpLocks/>
            <a:endCxn id="81" idx="0"/>
          </p:cNvCxnSpPr>
          <p:nvPr/>
        </p:nvCxnSpPr>
        <p:spPr>
          <a:xfrm>
            <a:off x="6563734" y="4429195"/>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3D2C6B65-A434-5B13-F80F-91398086AAA3}"/>
              </a:ext>
            </a:extLst>
          </p:cNvPr>
          <p:cNvSpPr/>
          <p:nvPr/>
        </p:nvSpPr>
        <p:spPr>
          <a:xfrm>
            <a:off x="6398765" y="4715497"/>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7</a:t>
            </a:r>
          </a:p>
        </p:txBody>
      </p:sp>
      <p:sp>
        <p:nvSpPr>
          <p:cNvPr id="82" name="TextBox 81">
            <a:extLst>
              <a:ext uri="{FF2B5EF4-FFF2-40B4-BE49-F238E27FC236}">
                <a16:creationId xmlns:a16="http://schemas.microsoft.com/office/drawing/2014/main" id="{F45EC52B-17F5-1C8F-A31D-9672015812C4}"/>
              </a:ext>
            </a:extLst>
          </p:cNvPr>
          <p:cNvSpPr txBox="1"/>
          <p:nvPr/>
        </p:nvSpPr>
        <p:spPr>
          <a:xfrm>
            <a:off x="199372" y="5354507"/>
            <a:ext cx="3679655" cy="1015663"/>
          </a:xfrm>
          <a:prstGeom prst="rect">
            <a:avLst/>
          </a:prstGeom>
          <a:noFill/>
          <a:ln>
            <a:solidFill>
              <a:schemeClr val="bg1"/>
            </a:solidFill>
          </a:ln>
        </p:spPr>
        <p:txBody>
          <a:bodyPr wrap="square" rtlCol="0">
            <a:spAutoFit/>
          </a:bodyPr>
          <a:lstStyle/>
          <a:p>
            <a:r>
              <a:rPr lang="en-GB" sz="1200" dirty="0">
                <a:solidFill>
                  <a:schemeClr val="bg1"/>
                </a:solidFill>
              </a:rPr>
              <a:t>It should be mentioned that when Alice and Bob </a:t>
            </a:r>
            <a:r>
              <a:rPr lang="en-GB" sz="1200" b="1" dirty="0">
                <a:solidFill>
                  <a:schemeClr val="tx2">
                    <a:lumMod val="50000"/>
                    <a:lumOff val="50000"/>
                  </a:schemeClr>
                </a:solidFill>
              </a:rPr>
              <a:t>merged</a:t>
            </a:r>
            <a:r>
              <a:rPr lang="en-GB" sz="1200" dirty="0">
                <a:solidFill>
                  <a:schemeClr val="bg1"/>
                </a:solidFill>
              </a:rPr>
              <a:t>, their branch didn’t disappear. If they want to implement  new camera feature, they can carry on committing on the </a:t>
            </a:r>
            <a:r>
              <a:rPr lang="en-GB" sz="1200" b="1" dirty="0">
                <a:solidFill>
                  <a:schemeClr val="tx2">
                    <a:lumMod val="50000"/>
                    <a:lumOff val="50000"/>
                  </a:schemeClr>
                </a:solidFill>
              </a:rPr>
              <a:t>camera branch</a:t>
            </a:r>
            <a:r>
              <a:rPr lang="en-GB" sz="1200" dirty="0">
                <a:solidFill>
                  <a:schemeClr val="bg1"/>
                </a:solidFill>
              </a:rPr>
              <a:t>. Carol and Dave can </a:t>
            </a:r>
            <a:r>
              <a:rPr lang="en-GB" sz="1200" b="1" dirty="0">
                <a:solidFill>
                  <a:schemeClr val="tx2">
                    <a:lumMod val="50000"/>
                    <a:lumOff val="50000"/>
                  </a:schemeClr>
                </a:solidFill>
              </a:rPr>
              <a:t>rebase </a:t>
            </a:r>
            <a:r>
              <a:rPr lang="en-GB" sz="1200" dirty="0">
                <a:solidFill>
                  <a:schemeClr val="bg1"/>
                </a:solidFill>
              </a:rPr>
              <a:t>again after Alice and Bob </a:t>
            </a:r>
            <a:r>
              <a:rPr lang="en-GB" sz="1200" b="1" dirty="0">
                <a:solidFill>
                  <a:schemeClr val="tx2">
                    <a:lumMod val="50000"/>
                    <a:lumOff val="50000"/>
                  </a:schemeClr>
                </a:solidFill>
              </a:rPr>
              <a:t>merge</a:t>
            </a:r>
            <a:r>
              <a:rPr lang="en-GB" sz="1200" dirty="0">
                <a:solidFill>
                  <a:schemeClr val="bg1"/>
                </a:solidFill>
              </a:rPr>
              <a:t>.</a:t>
            </a:r>
            <a:endParaRPr lang="en-GB" sz="1200" b="1" dirty="0">
              <a:solidFill>
                <a:schemeClr val="bg1"/>
              </a:solidFill>
            </a:endParaRPr>
          </a:p>
        </p:txBody>
      </p:sp>
      <p:sp>
        <p:nvSpPr>
          <p:cNvPr id="83" name="Rectangle: Rounded Corners 82">
            <a:extLst>
              <a:ext uri="{FF2B5EF4-FFF2-40B4-BE49-F238E27FC236}">
                <a16:creationId xmlns:a16="http://schemas.microsoft.com/office/drawing/2014/main" id="{36245112-F04F-51AD-8720-6D2607800287}"/>
              </a:ext>
            </a:extLst>
          </p:cNvPr>
          <p:cNvSpPr/>
          <p:nvPr/>
        </p:nvSpPr>
        <p:spPr>
          <a:xfrm>
            <a:off x="9392987" y="4103180"/>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84" name="Connector: Curved 83">
            <a:extLst>
              <a:ext uri="{FF2B5EF4-FFF2-40B4-BE49-F238E27FC236}">
                <a16:creationId xmlns:a16="http://schemas.microsoft.com/office/drawing/2014/main" id="{9BDE2047-E748-5B4B-D1D2-904F223B6DF8}"/>
              </a:ext>
            </a:extLst>
          </p:cNvPr>
          <p:cNvCxnSpPr>
            <a:cxnSpLocks/>
            <a:stCxn id="56" idx="2"/>
            <a:endCxn id="83" idx="0"/>
          </p:cNvCxnSpPr>
          <p:nvPr/>
        </p:nvCxnSpPr>
        <p:spPr>
          <a:xfrm rot="16200000" flipH="1">
            <a:off x="8645034" y="3190258"/>
            <a:ext cx="305346" cy="1520498"/>
          </a:xfrm>
          <a:prstGeom prst="curvedConnector3">
            <a:avLst>
              <a:gd name="adj1" fmla="val 50000"/>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230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7"/>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13" grpId="0" animBg="1"/>
      <p:bldP spid="15" grpId="0" animBg="1"/>
      <p:bldP spid="45" grpId="0" animBg="1"/>
      <p:bldP spid="53" grpId="0" animBg="1"/>
      <p:bldP spid="56" grpId="0" animBg="1"/>
      <p:bldP spid="66" grpId="0" animBg="1"/>
      <p:bldP spid="67" grpId="0" animBg="1"/>
      <p:bldP spid="78" grpId="0" animBg="1"/>
      <p:bldP spid="81" grpId="0" animBg="1"/>
      <p:bldP spid="82" grpId="0" animBg="1"/>
      <p:bldP spid="8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543C5D6-EB42-77B3-B580-ECC7E005C2C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1369299-EA65-D8A2-39AA-53ED00588F37}"/>
              </a:ext>
            </a:extLst>
          </p:cNvPr>
          <p:cNvPicPr>
            <a:picLocks noChangeAspect="1"/>
          </p:cNvPicPr>
          <p:nvPr/>
        </p:nvPicPr>
        <p:blipFill>
          <a:blip r:embed="rId2"/>
          <a:stretch>
            <a:fillRect/>
          </a:stretch>
        </p:blipFill>
        <p:spPr>
          <a:xfrm>
            <a:off x="4066075" y="877583"/>
            <a:ext cx="7422299" cy="5102831"/>
          </a:xfrm>
          <a:prstGeom prst="rect">
            <a:avLst/>
          </a:prstGeom>
        </p:spPr>
      </p:pic>
      <p:sp>
        <p:nvSpPr>
          <p:cNvPr id="2" name="TextBox 1">
            <a:extLst>
              <a:ext uri="{FF2B5EF4-FFF2-40B4-BE49-F238E27FC236}">
                <a16:creationId xmlns:a16="http://schemas.microsoft.com/office/drawing/2014/main" id="{9E9B444D-4CA4-7CF0-DC13-7D5F9BB4DA8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2225627E-77F2-65B7-0C60-0EB3BA817C87}"/>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Alice and Bob want to see their camera in action. The good news is, they’re not tied to </a:t>
            </a:r>
            <a:r>
              <a:rPr lang="en-GB" sz="1200" b="1" dirty="0">
                <a:solidFill>
                  <a:schemeClr val="tx2">
                    <a:lumMod val="50000"/>
                    <a:lumOff val="50000"/>
                  </a:schemeClr>
                </a:solidFill>
              </a:rPr>
              <a:t>main/camera</a:t>
            </a:r>
            <a:r>
              <a:rPr lang="en-GB" sz="1200" dirty="0">
                <a:solidFill>
                  <a:schemeClr val="bg1"/>
                </a:solidFill>
              </a:rPr>
              <a:t>. Instead of complicating things by </a:t>
            </a:r>
            <a:r>
              <a:rPr lang="en-GB" sz="1200" b="1" dirty="0">
                <a:solidFill>
                  <a:schemeClr val="tx2">
                    <a:lumMod val="50000"/>
                    <a:lumOff val="50000"/>
                  </a:schemeClr>
                </a:solidFill>
              </a:rPr>
              <a:t>rebasing</a:t>
            </a:r>
            <a:r>
              <a:rPr lang="en-GB" sz="1200" dirty="0">
                <a:solidFill>
                  <a:schemeClr val="bg1"/>
                </a:solidFill>
              </a:rPr>
              <a:t>, they can simply use their GitHub client to </a:t>
            </a:r>
            <a:r>
              <a:rPr lang="en-GB" sz="1200" b="1" dirty="0">
                <a:solidFill>
                  <a:schemeClr val="tx2">
                    <a:lumMod val="50000"/>
                    <a:lumOff val="50000"/>
                  </a:schemeClr>
                </a:solidFill>
              </a:rPr>
              <a:t>checkout </a:t>
            </a:r>
            <a:r>
              <a:rPr lang="en-GB" sz="1200" dirty="0">
                <a:solidFill>
                  <a:schemeClr val="bg1"/>
                </a:solidFill>
              </a:rPr>
              <a:t>the </a:t>
            </a:r>
            <a:r>
              <a:rPr lang="en-GB" sz="1200" b="1" dirty="0">
                <a:solidFill>
                  <a:schemeClr val="tx2">
                    <a:lumMod val="50000"/>
                    <a:lumOff val="50000"/>
                  </a:schemeClr>
                </a:solidFill>
              </a:rPr>
              <a:t>main/level branch</a:t>
            </a:r>
            <a:r>
              <a:rPr lang="en-GB" sz="1200" dirty="0">
                <a:solidFill>
                  <a:schemeClr val="bg1"/>
                </a:solidFill>
              </a:rPr>
              <a:t>. Their working directory will switch to Carol and Dave’s (and theirs will be preserved on the remote repository).</a:t>
            </a:r>
            <a:endParaRPr lang="en-GB" sz="1200" b="1" dirty="0">
              <a:solidFill>
                <a:schemeClr val="bg1"/>
              </a:solidFill>
            </a:endParaRPr>
          </a:p>
        </p:txBody>
      </p:sp>
      <p:sp>
        <p:nvSpPr>
          <p:cNvPr id="3" name="TextBox 2">
            <a:extLst>
              <a:ext uri="{FF2B5EF4-FFF2-40B4-BE49-F238E27FC236}">
                <a16:creationId xmlns:a16="http://schemas.microsoft.com/office/drawing/2014/main" id="{639E5243-136D-6F56-C0AD-CA4CD8C1B461}"/>
              </a:ext>
            </a:extLst>
          </p:cNvPr>
          <p:cNvSpPr txBox="1"/>
          <p:nvPr/>
        </p:nvSpPr>
        <p:spPr>
          <a:xfrm>
            <a:off x="183507" y="2244754"/>
            <a:ext cx="3110199" cy="461665"/>
          </a:xfrm>
          <a:prstGeom prst="rect">
            <a:avLst/>
          </a:prstGeom>
          <a:noFill/>
          <a:ln>
            <a:solidFill>
              <a:schemeClr val="bg1"/>
            </a:solidFill>
          </a:ln>
        </p:spPr>
        <p:txBody>
          <a:bodyPr wrap="square" rtlCol="0">
            <a:spAutoFit/>
          </a:bodyPr>
          <a:lstStyle/>
          <a:p>
            <a:r>
              <a:rPr lang="en-GB" sz="1200" dirty="0">
                <a:solidFill>
                  <a:schemeClr val="bg1"/>
                </a:solidFill>
              </a:rPr>
              <a:t>You can change the branch you are on very simply. </a:t>
            </a:r>
            <a:endParaRPr lang="en-GB" sz="1200" b="1" dirty="0">
              <a:solidFill>
                <a:schemeClr val="bg1"/>
              </a:solidFill>
            </a:endParaRPr>
          </a:p>
        </p:txBody>
      </p:sp>
      <p:sp>
        <p:nvSpPr>
          <p:cNvPr id="11" name="TextBox 10">
            <a:extLst>
              <a:ext uri="{FF2B5EF4-FFF2-40B4-BE49-F238E27FC236}">
                <a16:creationId xmlns:a16="http://schemas.microsoft.com/office/drawing/2014/main" id="{5DCA6106-8E64-CD08-71C9-0F21459BECC6}"/>
              </a:ext>
            </a:extLst>
          </p:cNvPr>
          <p:cNvSpPr txBox="1"/>
          <p:nvPr/>
        </p:nvSpPr>
        <p:spPr>
          <a:xfrm>
            <a:off x="183507" y="2832205"/>
            <a:ext cx="3110199" cy="1754326"/>
          </a:xfrm>
          <a:prstGeom prst="rect">
            <a:avLst/>
          </a:prstGeom>
          <a:noFill/>
          <a:ln>
            <a:solidFill>
              <a:schemeClr val="bg1"/>
            </a:solidFill>
          </a:ln>
        </p:spPr>
        <p:txBody>
          <a:bodyPr wrap="square" rtlCol="0">
            <a:spAutoFit/>
          </a:bodyPr>
          <a:lstStyle/>
          <a:p>
            <a:r>
              <a:rPr lang="en-GB" sz="1200" b="1" dirty="0">
                <a:solidFill>
                  <a:schemeClr val="bg1"/>
                </a:solidFill>
              </a:rPr>
              <a:t>This is a powerful feature and your entire folder will change to the latest commit on the branch you switch to. You should only do this if you have </a:t>
            </a:r>
            <a:r>
              <a:rPr lang="en-GB" sz="1200" b="1" dirty="0">
                <a:solidFill>
                  <a:schemeClr val="accent6">
                    <a:lumMod val="60000"/>
                    <a:lumOff val="40000"/>
                  </a:schemeClr>
                </a:solidFill>
              </a:rPr>
              <a:t>no local changes. </a:t>
            </a:r>
            <a:r>
              <a:rPr lang="en-GB" sz="1200" b="1" dirty="0">
                <a:solidFill>
                  <a:schemeClr val="bg1"/>
                </a:solidFill>
              </a:rPr>
              <a:t>If you have </a:t>
            </a:r>
            <a:r>
              <a:rPr lang="en-GB" sz="1200" b="1" dirty="0" err="1">
                <a:solidFill>
                  <a:schemeClr val="accent2">
                    <a:lumMod val="60000"/>
                    <a:lumOff val="40000"/>
                  </a:schemeClr>
                </a:solidFill>
              </a:rPr>
              <a:t>unpushed</a:t>
            </a:r>
            <a:r>
              <a:rPr lang="en-GB" sz="1200" b="1" dirty="0">
                <a:solidFill>
                  <a:schemeClr val="accent2">
                    <a:lumMod val="60000"/>
                    <a:lumOff val="40000"/>
                  </a:schemeClr>
                </a:solidFill>
              </a:rPr>
              <a:t> commits</a:t>
            </a:r>
            <a:r>
              <a:rPr lang="en-GB" sz="1200" b="1" dirty="0">
                <a:solidFill>
                  <a:schemeClr val="bg1"/>
                </a:solidFill>
              </a:rPr>
              <a:t>, Git will preserve them in your local repository until you return to that branch, but switching branches </a:t>
            </a:r>
            <a:r>
              <a:rPr lang="en-GB" sz="1200" b="1" dirty="0">
                <a:solidFill>
                  <a:schemeClr val="accent2">
                    <a:lumMod val="60000"/>
                    <a:lumOff val="40000"/>
                  </a:schemeClr>
                </a:solidFill>
              </a:rPr>
              <a:t>will not push your local changes/commits for you.</a:t>
            </a:r>
            <a:endParaRPr lang="en-GB" sz="1200" b="1" dirty="0">
              <a:solidFill>
                <a:schemeClr val="bg1"/>
              </a:solidFill>
            </a:endParaRPr>
          </a:p>
        </p:txBody>
      </p:sp>
    </p:spTree>
    <p:extLst>
      <p:ext uri="{BB962C8B-B14F-4D97-AF65-F5344CB8AC3E}">
        <p14:creationId xmlns:p14="http://schemas.microsoft.com/office/powerpoint/2010/main" val="715462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989B75-6257-ED90-A661-BB16C45D8850}"/>
              </a:ext>
            </a:extLst>
          </p:cNvPr>
          <p:cNvPicPr>
            <a:picLocks noChangeAspect="1"/>
          </p:cNvPicPr>
          <p:nvPr/>
        </p:nvPicPr>
        <p:blipFill>
          <a:blip r:embed="rId2"/>
          <a:stretch>
            <a:fillRect/>
          </a:stretch>
        </p:blipFill>
        <p:spPr>
          <a:xfrm>
            <a:off x="3630493" y="646405"/>
            <a:ext cx="7754112" cy="5565190"/>
          </a:xfrm>
          <a:prstGeom prst="rect">
            <a:avLst/>
          </a:prstGeom>
        </p:spPr>
      </p:pic>
      <p:sp>
        <p:nvSpPr>
          <p:cNvPr id="6" name="TextBox 5">
            <a:extLst>
              <a:ext uri="{FF2B5EF4-FFF2-40B4-BE49-F238E27FC236}">
                <a16:creationId xmlns:a16="http://schemas.microsoft.com/office/drawing/2014/main" id="{8EBA1A26-C4FF-1FE6-06DF-00E9798D0DE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GITFLOW BRANCH STRATEGY</a:t>
            </a:r>
          </a:p>
        </p:txBody>
      </p:sp>
      <p:sp>
        <p:nvSpPr>
          <p:cNvPr id="7" name="TextBox 6">
            <a:extLst>
              <a:ext uri="{FF2B5EF4-FFF2-40B4-BE49-F238E27FC236}">
                <a16:creationId xmlns:a16="http://schemas.microsoft.com/office/drawing/2014/main" id="{1538EA59-6D61-F65F-77C7-C0C0BEA76CC6}"/>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This is a diagram of the </a:t>
            </a:r>
            <a:r>
              <a:rPr lang="en-GB" sz="1200" b="1" dirty="0" err="1">
                <a:solidFill>
                  <a:schemeClr val="tx2">
                    <a:lumMod val="50000"/>
                    <a:lumOff val="50000"/>
                  </a:schemeClr>
                </a:solidFill>
              </a:rPr>
              <a:t>Gitflow</a:t>
            </a:r>
            <a:r>
              <a:rPr lang="en-GB" sz="1200" b="1" dirty="0">
                <a:solidFill>
                  <a:schemeClr val="tx2">
                    <a:lumMod val="50000"/>
                    <a:lumOff val="50000"/>
                  </a:schemeClr>
                </a:solidFill>
              </a:rPr>
              <a:t> branch strategy. </a:t>
            </a:r>
            <a:r>
              <a:rPr lang="en-GB" sz="1200" dirty="0">
                <a:solidFill>
                  <a:schemeClr val="bg1"/>
                </a:solidFill>
              </a:rPr>
              <a:t>It was once the predominant branch strategy, but it isn’t used as much anymore. This isn’t because it’s necessarily bad: it’s due to continuous integration of development and live service (think how apps like Instagram update almost every day). </a:t>
            </a:r>
            <a:endParaRPr lang="en-GB" sz="1200" b="1" dirty="0">
              <a:solidFill>
                <a:schemeClr val="tx2">
                  <a:lumMod val="50000"/>
                  <a:lumOff val="50000"/>
                </a:schemeClr>
              </a:solidFill>
            </a:endParaRPr>
          </a:p>
        </p:txBody>
      </p:sp>
      <p:sp>
        <p:nvSpPr>
          <p:cNvPr id="8" name="TextBox 7">
            <a:extLst>
              <a:ext uri="{FF2B5EF4-FFF2-40B4-BE49-F238E27FC236}">
                <a16:creationId xmlns:a16="http://schemas.microsoft.com/office/drawing/2014/main" id="{5297F726-B0DD-C649-A4D0-72358DEF5116}"/>
              </a:ext>
            </a:extLst>
          </p:cNvPr>
          <p:cNvSpPr txBox="1"/>
          <p:nvPr/>
        </p:nvSpPr>
        <p:spPr>
          <a:xfrm>
            <a:off x="183507" y="2244754"/>
            <a:ext cx="3110199" cy="830997"/>
          </a:xfrm>
          <a:prstGeom prst="rect">
            <a:avLst/>
          </a:prstGeom>
          <a:noFill/>
          <a:ln>
            <a:solidFill>
              <a:schemeClr val="bg1"/>
            </a:solidFill>
          </a:ln>
        </p:spPr>
        <p:txBody>
          <a:bodyPr wrap="square" rtlCol="0">
            <a:spAutoFit/>
          </a:bodyPr>
          <a:lstStyle/>
          <a:p>
            <a:r>
              <a:rPr lang="en-GB" sz="1200" dirty="0">
                <a:solidFill>
                  <a:schemeClr val="bg1"/>
                </a:solidFill>
              </a:rPr>
              <a:t>However, </a:t>
            </a:r>
            <a:r>
              <a:rPr lang="en-GB" sz="1200" b="1" dirty="0" err="1">
                <a:solidFill>
                  <a:schemeClr val="tx2">
                    <a:lumMod val="50000"/>
                    <a:lumOff val="50000"/>
                  </a:schemeClr>
                </a:solidFill>
              </a:rPr>
              <a:t>Gitflow</a:t>
            </a:r>
            <a:r>
              <a:rPr lang="en-GB" sz="1200" dirty="0">
                <a:solidFill>
                  <a:schemeClr val="bg1"/>
                </a:solidFill>
              </a:rPr>
              <a:t> is still very suitable for projects that are scheduled and due to complete at a (somewhat) distant time in the future. </a:t>
            </a:r>
          </a:p>
        </p:txBody>
      </p:sp>
      <p:sp>
        <p:nvSpPr>
          <p:cNvPr id="9" name="TextBox 8">
            <a:extLst>
              <a:ext uri="{FF2B5EF4-FFF2-40B4-BE49-F238E27FC236}">
                <a16:creationId xmlns:a16="http://schemas.microsoft.com/office/drawing/2014/main" id="{0781399B-9F26-6ED1-CB75-5D734347450D}"/>
              </a:ext>
            </a:extLst>
          </p:cNvPr>
          <p:cNvSpPr txBox="1"/>
          <p:nvPr/>
        </p:nvSpPr>
        <p:spPr>
          <a:xfrm>
            <a:off x="183506" y="3201537"/>
            <a:ext cx="3110199" cy="2308324"/>
          </a:xfrm>
          <a:prstGeom prst="rect">
            <a:avLst/>
          </a:prstGeom>
          <a:noFill/>
          <a:ln>
            <a:solidFill>
              <a:schemeClr val="bg1"/>
            </a:solidFill>
          </a:ln>
        </p:spPr>
        <p:txBody>
          <a:bodyPr wrap="square" rtlCol="0">
            <a:spAutoFit/>
          </a:bodyPr>
          <a:lstStyle/>
          <a:p>
            <a:r>
              <a:rPr lang="en-GB" sz="1200" dirty="0">
                <a:solidFill>
                  <a:schemeClr val="bg1"/>
                </a:solidFill>
              </a:rPr>
              <a:t>Follow the link if you want some additional information. </a:t>
            </a:r>
          </a:p>
          <a:p>
            <a:endParaRPr lang="en-GB" sz="1200" dirty="0">
              <a:solidFill>
                <a:schemeClr val="bg1"/>
              </a:solidFill>
            </a:endParaRPr>
          </a:p>
          <a:p>
            <a:r>
              <a:rPr lang="en-GB" sz="1200" dirty="0">
                <a:solidFill>
                  <a:schemeClr val="bg1"/>
                </a:solidFill>
              </a:rPr>
              <a:t>Please ignore their bias against this workflow. It is a good explanation of </a:t>
            </a:r>
            <a:r>
              <a:rPr lang="en-GB" sz="1200" dirty="0" err="1">
                <a:solidFill>
                  <a:schemeClr val="bg1"/>
                </a:solidFill>
              </a:rPr>
              <a:t>Gitflow</a:t>
            </a:r>
            <a:r>
              <a:rPr lang="en-GB" sz="1200" dirty="0">
                <a:solidFill>
                  <a:schemeClr val="bg1"/>
                </a:solidFill>
              </a:rPr>
              <a:t>, but they sell live-service software development tools, so they would actively not want their consumers to think this is a good solution for them. We aren’t going anywhere near live-service.</a:t>
            </a:r>
          </a:p>
          <a:p>
            <a:endParaRPr lang="en-GB" sz="1200" dirty="0">
              <a:solidFill>
                <a:schemeClr val="bg1"/>
              </a:solidFill>
            </a:endParaRPr>
          </a:p>
          <a:p>
            <a:r>
              <a:rPr lang="en-GB" sz="1200" dirty="0" err="1">
                <a:hlinkClick r:id="rId3"/>
              </a:rPr>
              <a:t>Gitflow</a:t>
            </a:r>
            <a:r>
              <a:rPr lang="en-GB" sz="1200" dirty="0">
                <a:hlinkClick r:id="rId3"/>
              </a:rPr>
              <a:t> Workflow | Atlassian Git Tutorial</a:t>
            </a:r>
            <a:endParaRPr lang="en-GB" sz="1200" dirty="0">
              <a:solidFill>
                <a:schemeClr val="bg1"/>
              </a:solidFill>
            </a:endParaRPr>
          </a:p>
        </p:txBody>
      </p:sp>
    </p:spTree>
    <p:extLst>
      <p:ext uri="{BB962C8B-B14F-4D97-AF65-F5344CB8AC3E}">
        <p14:creationId xmlns:p14="http://schemas.microsoft.com/office/powerpoint/2010/main" val="2756889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18AF16A3-7AD7-D7D2-3E0D-7447BD0528E0}"/>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D8998E6C-BAA6-59FF-A196-CA8C533F1987}"/>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88C8748D-86E3-66EA-C3F3-6E15C3061AA1}"/>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E4226A8B-1A2B-7D1E-9DBE-11385863C171}"/>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63DC98EE-8FA7-CC07-5F44-CA8B0CEE334E}"/>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73408541-4204-21A6-18AC-04F5DF6AD473}"/>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C1DDD26-8E01-0819-C01A-D3983F0E6BC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1393A592-D8AF-2526-3F9F-0FA32C914727}"/>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CF2784C4-58A2-2FAD-D29C-6B2970B3221C}"/>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CB96BC78-DD9D-09D1-4676-B0C0CCE9B59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A7C69A36-ACCA-8113-494B-4BB08FE71393}"/>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203" name="Rectangle: Rounded Corners 202">
            <a:extLst>
              <a:ext uri="{FF2B5EF4-FFF2-40B4-BE49-F238E27FC236}">
                <a16:creationId xmlns:a16="http://schemas.microsoft.com/office/drawing/2014/main" id="{C34508D1-6A9B-8EEA-50B1-CA334B8CD9B4}"/>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59" name="Rectangle: Rounded Corners 258">
            <a:extLst>
              <a:ext uri="{FF2B5EF4-FFF2-40B4-BE49-F238E27FC236}">
                <a16:creationId xmlns:a16="http://schemas.microsoft.com/office/drawing/2014/main" id="{882E5BA4-292B-2369-DADA-3B7EDA1C5ABD}"/>
              </a:ext>
            </a:extLst>
          </p:cNvPr>
          <p:cNvSpPr/>
          <p:nvPr/>
        </p:nvSpPr>
        <p:spPr>
          <a:xfrm>
            <a:off x="9843213" y="5538213"/>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Jovi</a:t>
            </a:r>
          </a:p>
        </p:txBody>
      </p:sp>
      <p:sp>
        <p:nvSpPr>
          <p:cNvPr id="261" name="Rectangle: Rounded Corners 260">
            <a:extLst>
              <a:ext uri="{FF2B5EF4-FFF2-40B4-BE49-F238E27FC236}">
                <a16:creationId xmlns:a16="http://schemas.microsoft.com/office/drawing/2014/main" id="{F6AE00FA-6601-1DDA-3D35-66535E5D6D7D}"/>
              </a:ext>
            </a:extLst>
          </p:cNvPr>
          <p:cNvSpPr/>
          <p:nvPr/>
        </p:nvSpPr>
        <p:spPr>
          <a:xfrm>
            <a:off x="10630711" y="5530330"/>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Sef</a:t>
            </a:r>
            <a:endParaRPr lang="en-GB" sz="1100" dirty="0"/>
          </a:p>
        </p:txBody>
      </p:sp>
      <p:sp>
        <p:nvSpPr>
          <p:cNvPr id="267" name="Rectangle: Rounded Corners 266">
            <a:extLst>
              <a:ext uri="{FF2B5EF4-FFF2-40B4-BE49-F238E27FC236}">
                <a16:creationId xmlns:a16="http://schemas.microsoft.com/office/drawing/2014/main" id="{4A4517FA-AB79-E626-8854-EA2874270A19}"/>
              </a:ext>
            </a:extLst>
          </p:cNvPr>
          <p:cNvSpPr/>
          <p:nvPr/>
        </p:nvSpPr>
        <p:spPr>
          <a:xfrm>
            <a:off x="10635802" y="4798794"/>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Roman</a:t>
            </a:r>
          </a:p>
        </p:txBody>
      </p:sp>
      <p:sp>
        <p:nvSpPr>
          <p:cNvPr id="269" name="Rectangle: Rounded Corners 268">
            <a:extLst>
              <a:ext uri="{FF2B5EF4-FFF2-40B4-BE49-F238E27FC236}">
                <a16:creationId xmlns:a16="http://schemas.microsoft.com/office/drawing/2014/main" id="{0D4F9AE2-1D95-00E9-A759-30748DDDAAFF}"/>
              </a:ext>
            </a:extLst>
          </p:cNvPr>
          <p:cNvSpPr/>
          <p:nvPr/>
        </p:nvSpPr>
        <p:spPr>
          <a:xfrm>
            <a:off x="9843487" y="4034797"/>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Josh F</a:t>
            </a:r>
          </a:p>
        </p:txBody>
      </p:sp>
      <p:sp>
        <p:nvSpPr>
          <p:cNvPr id="271" name="Rectangle: Rounded Corners 270">
            <a:extLst>
              <a:ext uri="{FF2B5EF4-FFF2-40B4-BE49-F238E27FC236}">
                <a16:creationId xmlns:a16="http://schemas.microsoft.com/office/drawing/2014/main" id="{B34834E4-4930-9516-E4AE-7EFB2F3B01D8}"/>
              </a:ext>
            </a:extLst>
          </p:cNvPr>
          <p:cNvSpPr/>
          <p:nvPr/>
        </p:nvSpPr>
        <p:spPr>
          <a:xfrm>
            <a:off x="10639988" y="4023674"/>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Samuel</a:t>
            </a:r>
          </a:p>
        </p:txBody>
      </p:sp>
      <p:sp>
        <p:nvSpPr>
          <p:cNvPr id="272" name="Rectangle: Rounded Corners 271">
            <a:extLst>
              <a:ext uri="{FF2B5EF4-FFF2-40B4-BE49-F238E27FC236}">
                <a16:creationId xmlns:a16="http://schemas.microsoft.com/office/drawing/2014/main" id="{1C180878-FE38-DAF4-5F61-67BAAAA761FE}"/>
              </a:ext>
            </a:extLst>
          </p:cNvPr>
          <p:cNvSpPr/>
          <p:nvPr/>
        </p:nvSpPr>
        <p:spPr>
          <a:xfrm>
            <a:off x="9834800" y="3306202"/>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Ren</a:t>
            </a:r>
          </a:p>
        </p:txBody>
      </p:sp>
      <p:sp>
        <p:nvSpPr>
          <p:cNvPr id="273" name="Rectangle: Rounded Corners 272">
            <a:extLst>
              <a:ext uri="{FF2B5EF4-FFF2-40B4-BE49-F238E27FC236}">
                <a16:creationId xmlns:a16="http://schemas.microsoft.com/office/drawing/2014/main" id="{1955533C-049A-D0A0-3B3F-383B0B4FE182}"/>
              </a:ext>
            </a:extLst>
          </p:cNvPr>
          <p:cNvSpPr/>
          <p:nvPr/>
        </p:nvSpPr>
        <p:spPr>
          <a:xfrm>
            <a:off x="10635107" y="3306704"/>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Rui</a:t>
            </a:r>
          </a:p>
        </p:txBody>
      </p:sp>
      <p:sp>
        <p:nvSpPr>
          <p:cNvPr id="275" name="Rectangle: Rounded Corners 274">
            <a:extLst>
              <a:ext uri="{FF2B5EF4-FFF2-40B4-BE49-F238E27FC236}">
                <a16:creationId xmlns:a16="http://schemas.microsoft.com/office/drawing/2014/main" id="{D622B71E-4370-8164-E7C9-6957F8A5602F}"/>
              </a:ext>
            </a:extLst>
          </p:cNvPr>
          <p:cNvSpPr/>
          <p:nvPr/>
        </p:nvSpPr>
        <p:spPr>
          <a:xfrm>
            <a:off x="10630711" y="5173278"/>
            <a:ext cx="708236" cy="255171"/>
          </a:xfrm>
          <a:prstGeom prst="roundRect">
            <a:avLst/>
          </a:prstGeom>
          <a:gradFill flip="none" rotWithShape="1">
            <a:gsLst>
              <a:gs pos="0">
                <a:schemeClr val="accent4">
                  <a:lumMod val="50000"/>
                </a:schemeClr>
              </a:gs>
              <a:gs pos="50000">
                <a:srgbClr val="FFC000"/>
              </a:gs>
              <a:gs pos="48000">
                <a:schemeClr val="accent4">
                  <a:lumMod val="50000"/>
                </a:schemeClr>
              </a:gs>
              <a:gs pos="100000">
                <a:srgbClr val="FFC000"/>
              </a:gs>
            </a:gsLst>
            <a:lin ang="13500000" scaled="1"/>
            <a:tileRect/>
          </a:gra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Drew</a:t>
            </a:r>
          </a:p>
        </p:txBody>
      </p:sp>
      <p:sp>
        <p:nvSpPr>
          <p:cNvPr id="277" name="Rectangle: Rounded Corners 276">
            <a:extLst>
              <a:ext uri="{FF2B5EF4-FFF2-40B4-BE49-F238E27FC236}">
                <a16:creationId xmlns:a16="http://schemas.microsoft.com/office/drawing/2014/main" id="{63065C35-93A4-F27C-8C24-D9E9556A1739}"/>
              </a:ext>
            </a:extLst>
          </p:cNvPr>
          <p:cNvSpPr/>
          <p:nvPr/>
        </p:nvSpPr>
        <p:spPr>
          <a:xfrm>
            <a:off x="9862076" y="4796023"/>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Lottie</a:t>
            </a:r>
          </a:p>
        </p:txBody>
      </p:sp>
      <p:sp>
        <p:nvSpPr>
          <p:cNvPr id="338" name="Rectangle: Rounded Corners 337">
            <a:extLst>
              <a:ext uri="{FF2B5EF4-FFF2-40B4-BE49-F238E27FC236}">
                <a16:creationId xmlns:a16="http://schemas.microsoft.com/office/drawing/2014/main" id="{016078AA-D766-5379-320F-54FFA6FE2C81}"/>
              </a:ext>
            </a:extLst>
          </p:cNvPr>
          <p:cNvSpPr/>
          <p:nvPr/>
        </p:nvSpPr>
        <p:spPr>
          <a:xfrm>
            <a:off x="1689158" y="1808048"/>
            <a:ext cx="5993090" cy="255171"/>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Main branch should always compile a stable, tested game version: alpha -&gt; beta -&gt; gold</a:t>
            </a:r>
          </a:p>
        </p:txBody>
      </p:sp>
      <p:sp>
        <p:nvSpPr>
          <p:cNvPr id="339" name="Rectangle: Rounded Corners 338">
            <a:extLst>
              <a:ext uri="{FF2B5EF4-FFF2-40B4-BE49-F238E27FC236}">
                <a16:creationId xmlns:a16="http://schemas.microsoft.com/office/drawing/2014/main" id="{8139644E-7444-421E-558B-A199B388DD7C}"/>
              </a:ext>
            </a:extLst>
          </p:cNvPr>
          <p:cNvSpPr/>
          <p:nvPr/>
        </p:nvSpPr>
        <p:spPr>
          <a:xfrm>
            <a:off x="1689157" y="2552268"/>
            <a:ext cx="6864293" cy="255171"/>
          </a:xfrm>
          <a:prstGeom prst="roundRect">
            <a:avLst/>
          </a:prstGeom>
          <a:solidFill>
            <a:schemeClr val="accent6">
              <a:lumMod val="75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No chores or features should be done on QA branch: everything’s pulled in when testing needs to start</a:t>
            </a:r>
          </a:p>
        </p:txBody>
      </p:sp>
      <p:sp>
        <p:nvSpPr>
          <p:cNvPr id="340" name="Rectangle: Rounded Corners 339">
            <a:extLst>
              <a:ext uri="{FF2B5EF4-FFF2-40B4-BE49-F238E27FC236}">
                <a16:creationId xmlns:a16="http://schemas.microsoft.com/office/drawing/2014/main" id="{7AE0D3CA-AA73-ACCF-0652-FDCCEE748D33}"/>
              </a:ext>
            </a:extLst>
          </p:cNvPr>
          <p:cNvSpPr/>
          <p:nvPr/>
        </p:nvSpPr>
        <p:spPr>
          <a:xfrm>
            <a:off x="1689157" y="3304939"/>
            <a:ext cx="7918482"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Production branch: assets/features are pulled together, level built/implemented, compile this branch for “live version”</a:t>
            </a:r>
          </a:p>
        </p:txBody>
      </p:sp>
      <p:sp>
        <p:nvSpPr>
          <p:cNvPr id="341" name="Rectangle: Rounded Corners 340">
            <a:extLst>
              <a:ext uri="{FF2B5EF4-FFF2-40B4-BE49-F238E27FC236}">
                <a16:creationId xmlns:a16="http://schemas.microsoft.com/office/drawing/2014/main" id="{37F12007-0FE0-CD45-735F-B4555CDFC113}"/>
              </a:ext>
            </a:extLst>
          </p:cNvPr>
          <p:cNvSpPr/>
          <p:nvPr/>
        </p:nvSpPr>
        <p:spPr>
          <a:xfrm>
            <a:off x="1689157" y="4044882"/>
            <a:ext cx="7740593"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Feature branch for programming and implementing features concurrently (there’s often several child branches)</a:t>
            </a:r>
          </a:p>
        </p:txBody>
      </p:sp>
      <p:sp>
        <p:nvSpPr>
          <p:cNvPr id="342" name="Rectangle: Rounded Corners 341">
            <a:extLst>
              <a:ext uri="{FF2B5EF4-FFF2-40B4-BE49-F238E27FC236}">
                <a16:creationId xmlns:a16="http://schemas.microsoft.com/office/drawing/2014/main" id="{26B350CE-FBCE-875B-2262-2FECE79786A7}"/>
              </a:ext>
            </a:extLst>
          </p:cNvPr>
          <p:cNvSpPr/>
          <p:nvPr/>
        </p:nvSpPr>
        <p:spPr>
          <a:xfrm>
            <a:off x="1689157" y="4803541"/>
            <a:ext cx="7359593" cy="255171"/>
          </a:xfrm>
          <a:prstGeom prst="roundRect">
            <a:avLst/>
          </a:prstGeom>
          <a:solidFill>
            <a:srgbClr val="FFC0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Character branch that branches from feature; programming features are required to make characters function</a:t>
            </a:r>
          </a:p>
        </p:txBody>
      </p:sp>
      <p:sp>
        <p:nvSpPr>
          <p:cNvPr id="343" name="Rectangle: Rounded Corners 342">
            <a:extLst>
              <a:ext uri="{FF2B5EF4-FFF2-40B4-BE49-F238E27FC236}">
                <a16:creationId xmlns:a16="http://schemas.microsoft.com/office/drawing/2014/main" id="{8507D8BE-97D7-4F58-2C69-D755B2A40364}"/>
              </a:ext>
            </a:extLst>
          </p:cNvPr>
          <p:cNvSpPr/>
          <p:nvPr/>
        </p:nvSpPr>
        <p:spPr>
          <a:xfrm>
            <a:off x="1689157" y="5530329"/>
            <a:ext cx="7646324" cy="255171"/>
          </a:xfrm>
          <a:prstGeom prst="roundRect">
            <a:avLst/>
          </a:prstGeom>
          <a:solidFill>
            <a:schemeClr val="accent4">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Assets can be built and perfected in isolation from the the other development and each pulled when ready</a:t>
            </a:r>
          </a:p>
        </p:txBody>
      </p:sp>
      <p:sp>
        <p:nvSpPr>
          <p:cNvPr id="344" name="TextBox 343">
            <a:extLst>
              <a:ext uri="{FF2B5EF4-FFF2-40B4-BE49-F238E27FC236}">
                <a16:creationId xmlns:a16="http://schemas.microsoft.com/office/drawing/2014/main" id="{B74AE153-7A0C-455A-96E2-F58A613897CC}"/>
              </a:ext>
            </a:extLst>
          </p:cNvPr>
          <p:cNvSpPr txBox="1"/>
          <p:nvPr/>
        </p:nvSpPr>
        <p:spPr>
          <a:xfrm>
            <a:off x="231132" y="206404"/>
            <a:ext cx="3110199" cy="646331"/>
          </a:xfrm>
          <a:prstGeom prst="rect">
            <a:avLst/>
          </a:prstGeom>
          <a:noFill/>
          <a:ln>
            <a:solidFill>
              <a:schemeClr val="bg1"/>
            </a:solidFill>
          </a:ln>
        </p:spPr>
        <p:txBody>
          <a:bodyPr wrap="square" rtlCol="0">
            <a:spAutoFit/>
          </a:bodyPr>
          <a:lstStyle/>
          <a:p>
            <a:r>
              <a:rPr lang="en-GB" sz="1200" b="1" dirty="0">
                <a:solidFill>
                  <a:schemeClr val="bg1"/>
                </a:solidFill>
              </a:rPr>
              <a:t>This is a proposal of our branch strategy, and where everyone’s “home branch”, where you will push your work, might be.</a:t>
            </a:r>
          </a:p>
        </p:txBody>
      </p:sp>
      <p:sp>
        <p:nvSpPr>
          <p:cNvPr id="346" name="TextBox 345">
            <a:extLst>
              <a:ext uri="{FF2B5EF4-FFF2-40B4-BE49-F238E27FC236}">
                <a16:creationId xmlns:a16="http://schemas.microsoft.com/office/drawing/2014/main" id="{33FA8A9D-E6F4-C6F2-EC4E-14B4586AF3E9}"/>
              </a:ext>
            </a:extLst>
          </p:cNvPr>
          <p:cNvSpPr txBox="1"/>
          <p:nvPr/>
        </p:nvSpPr>
        <p:spPr>
          <a:xfrm>
            <a:off x="3566203" y="206404"/>
            <a:ext cx="3110199" cy="1200329"/>
          </a:xfrm>
          <a:prstGeom prst="rect">
            <a:avLst/>
          </a:prstGeom>
          <a:noFill/>
          <a:ln>
            <a:solidFill>
              <a:schemeClr val="bg1"/>
            </a:solidFill>
          </a:ln>
        </p:spPr>
        <p:txBody>
          <a:bodyPr wrap="square" rtlCol="0">
            <a:spAutoFit/>
          </a:bodyPr>
          <a:lstStyle/>
          <a:p>
            <a:r>
              <a:rPr lang="en-GB" sz="1200" dirty="0">
                <a:solidFill>
                  <a:schemeClr val="bg1"/>
                </a:solidFill>
              </a:rPr>
              <a:t>As mentioned, you are not glued to one branch. It is easy to change between them to see what is going on elsewhere, to see your features in action on prod, and to help with QA testing, or to come to the rescue of someone in need of help with their asset.</a:t>
            </a:r>
          </a:p>
        </p:txBody>
      </p:sp>
      <p:sp>
        <p:nvSpPr>
          <p:cNvPr id="347" name="TextBox 346">
            <a:extLst>
              <a:ext uri="{FF2B5EF4-FFF2-40B4-BE49-F238E27FC236}">
                <a16:creationId xmlns:a16="http://schemas.microsoft.com/office/drawing/2014/main" id="{9F111233-5060-01BF-C22C-87319E9AE764}"/>
              </a:ext>
            </a:extLst>
          </p:cNvPr>
          <p:cNvSpPr txBox="1"/>
          <p:nvPr/>
        </p:nvSpPr>
        <p:spPr>
          <a:xfrm>
            <a:off x="6901274" y="216464"/>
            <a:ext cx="3110199" cy="1015663"/>
          </a:xfrm>
          <a:prstGeom prst="rect">
            <a:avLst/>
          </a:prstGeom>
          <a:noFill/>
          <a:ln>
            <a:solidFill>
              <a:schemeClr val="bg1"/>
            </a:solidFill>
          </a:ln>
        </p:spPr>
        <p:txBody>
          <a:bodyPr wrap="square" rtlCol="0">
            <a:spAutoFit/>
          </a:bodyPr>
          <a:lstStyle/>
          <a:p>
            <a:r>
              <a:rPr lang="en-GB" sz="1200" dirty="0">
                <a:solidFill>
                  <a:schemeClr val="bg1"/>
                </a:solidFill>
              </a:rPr>
              <a:t>Probably Drew will have to spend their time split between characters and assets! I have also not put boss anywhere; I thought probably he will want/need to switch between most branches.</a:t>
            </a:r>
          </a:p>
        </p:txBody>
      </p:sp>
      <p:sp>
        <p:nvSpPr>
          <p:cNvPr id="349" name="TextBox 348">
            <a:extLst>
              <a:ext uri="{FF2B5EF4-FFF2-40B4-BE49-F238E27FC236}">
                <a16:creationId xmlns:a16="http://schemas.microsoft.com/office/drawing/2014/main" id="{2A1EE5A4-9E51-278C-3784-E8D09C613D8A}"/>
              </a:ext>
            </a:extLst>
          </p:cNvPr>
          <p:cNvSpPr txBox="1"/>
          <p:nvPr/>
        </p:nvSpPr>
        <p:spPr>
          <a:xfrm>
            <a:off x="231131" y="937935"/>
            <a:ext cx="3110199" cy="461665"/>
          </a:xfrm>
          <a:prstGeom prst="rect">
            <a:avLst/>
          </a:prstGeom>
          <a:noFill/>
          <a:ln>
            <a:solidFill>
              <a:schemeClr val="bg1"/>
            </a:solidFill>
          </a:ln>
        </p:spPr>
        <p:txBody>
          <a:bodyPr wrap="square" rtlCol="0">
            <a:spAutoFit/>
          </a:bodyPr>
          <a:lstStyle/>
          <a:p>
            <a:r>
              <a:rPr lang="en-GB" sz="1200" dirty="0">
                <a:solidFill>
                  <a:schemeClr val="bg1"/>
                </a:solidFill>
              </a:rPr>
              <a:t>Let’s discuss this to make sure everyone is happy with it.</a:t>
            </a:r>
          </a:p>
        </p:txBody>
      </p:sp>
    </p:spTree>
    <p:extLst>
      <p:ext uri="{BB962C8B-B14F-4D97-AF65-F5344CB8AC3E}">
        <p14:creationId xmlns:p14="http://schemas.microsoft.com/office/powerpoint/2010/main" val="1884013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38110-18C7-ECA4-E619-61485C297DF2}"/>
            </a:ext>
          </a:extLst>
        </p:cNvPr>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FC4D52E4-5D93-77C0-EC46-7765F6D9E587}"/>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2B8C4107-6D26-B055-E6C5-631606B46F2C}"/>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CC875E3D-F686-F072-033A-220A9343DCDB}"/>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1639F893-746E-843F-5279-87952202E94D}"/>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2AA177E1-40AD-B002-AF17-4ACCA797E608}"/>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95A59AED-4A75-B647-0B26-33FDE4C5993F}"/>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1BECC3B-6E90-49FE-F808-72A09B8C4EA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4FAF7393-B927-CEAE-EB8A-6EE0E3D27688}"/>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28316420-DA4E-41C4-56AA-4F8EECD4BC62}"/>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1ACBF2BF-EA35-C343-4EE5-40ED7603387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DD425337-EA48-CE1E-CD04-E91E913A1C87}"/>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19" name="Rectangle: Rounded Corners 18">
            <a:extLst>
              <a:ext uri="{FF2B5EF4-FFF2-40B4-BE49-F238E27FC236}">
                <a16:creationId xmlns:a16="http://schemas.microsoft.com/office/drawing/2014/main" id="{873262C6-F716-650D-86DB-129007DD3FBC}"/>
              </a:ext>
            </a:extLst>
          </p:cNvPr>
          <p:cNvSpPr/>
          <p:nvPr/>
        </p:nvSpPr>
        <p:spPr>
          <a:xfrm>
            <a:off x="1835157" y="1819094"/>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24F72964-3C84-F2CF-87AE-EDDA55D60EBF}"/>
              </a:ext>
            </a:extLst>
          </p:cNvPr>
          <p:cNvSpPr/>
          <p:nvPr/>
        </p:nvSpPr>
        <p:spPr>
          <a:xfrm>
            <a:off x="256437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BA49653B-B088-5C57-16F0-F548CEDCFB31}"/>
              </a:ext>
            </a:extLst>
          </p:cNvPr>
          <p:cNvSpPr/>
          <p:nvPr/>
        </p:nvSpPr>
        <p:spPr>
          <a:xfrm>
            <a:off x="3293597" y="4034421"/>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9B3FD389-4FCD-432F-9C57-8ADBDFF416D1}"/>
              </a:ext>
            </a:extLst>
          </p:cNvPr>
          <p:cNvSpPr/>
          <p:nvPr/>
        </p:nvSpPr>
        <p:spPr>
          <a:xfrm>
            <a:off x="329177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DF88180F-0B96-8759-7BC2-21084F7BE76B}"/>
              </a:ext>
            </a:extLst>
          </p:cNvPr>
          <p:cNvSpPr/>
          <p:nvPr/>
        </p:nvSpPr>
        <p:spPr>
          <a:xfrm>
            <a:off x="329359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4E836463-9DD1-F503-2CD7-61D8921F85BD}"/>
              </a:ext>
            </a:extLst>
          </p:cNvPr>
          <p:cNvSpPr/>
          <p:nvPr/>
        </p:nvSpPr>
        <p:spPr>
          <a:xfrm>
            <a:off x="5475995" y="4030303"/>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D25D0CC8-F801-E120-6055-DCF32EEC152B}"/>
              </a:ext>
            </a:extLst>
          </p:cNvPr>
          <p:cNvSpPr/>
          <p:nvPr/>
        </p:nvSpPr>
        <p:spPr>
          <a:xfrm>
            <a:off x="4757648" y="330770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8418EB8C-59C3-85E9-50AA-8819CC6BFA57}"/>
              </a:ext>
            </a:extLst>
          </p:cNvPr>
          <p:cNvSpPr/>
          <p:nvPr/>
        </p:nvSpPr>
        <p:spPr>
          <a:xfrm>
            <a:off x="475021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25D7D66F-3C23-69C0-69B7-B57DB7DE27AD}"/>
              </a:ext>
            </a:extLst>
          </p:cNvPr>
          <p:cNvSpPr/>
          <p:nvPr/>
        </p:nvSpPr>
        <p:spPr>
          <a:xfrm>
            <a:off x="5486868" y="330496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ctor: Curved 38">
            <a:extLst>
              <a:ext uri="{FF2B5EF4-FFF2-40B4-BE49-F238E27FC236}">
                <a16:creationId xmlns:a16="http://schemas.microsoft.com/office/drawing/2014/main" id="{DBC9F927-6DD3-68C5-3F2A-7C0C2B254C0C}"/>
              </a:ext>
            </a:extLst>
          </p:cNvPr>
          <p:cNvCxnSpPr>
            <a:stCxn id="19" idx="3"/>
            <a:endCxn id="21" idx="1"/>
          </p:cNvCxnSpPr>
          <p:nvPr/>
        </p:nvCxnSpPr>
        <p:spPr>
          <a:xfrm>
            <a:off x="2083699" y="1943365"/>
            <a:ext cx="480678" cy="1485635"/>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6DB6BD8-2137-E489-C8EC-C660FB0354CA}"/>
              </a:ext>
            </a:extLst>
          </p:cNvPr>
          <p:cNvCxnSpPr>
            <a:cxnSpLocks/>
            <a:stCxn id="21" idx="3"/>
            <a:endCxn id="31" idx="1"/>
          </p:cNvCxnSpPr>
          <p:nvPr/>
        </p:nvCxnSpPr>
        <p:spPr>
          <a:xfrm>
            <a:off x="2812919" y="3429000"/>
            <a:ext cx="48067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F628FE17-7684-D661-41E5-1C731FB1EA9A}"/>
              </a:ext>
            </a:extLst>
          </p:cNvPr>
          <p:cNvCxnSpPr>
            <a:cxnSpLocks/>
            <a:stCxn id="21" idx="3"/>
            <a:endCxn id="27" idx="1"/>
          </p:cNvCxnSpPr>
          <p:nvPr/>
        </p:nvCxnSpPr>
        <p:spPr>
          <a:xfrm>
            <a:off x="2812919" y="3429000"/>
            <a:ext cx="480678" cy="729692"/>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01CA7D5-BEB3-A311-A8B2-F6591F296AD9}"/>
              </a:ext>
            </a:extLst>
          </p:cNvPr>
          <p:cNvCxnSpPr>
            <a:cxnSpLocks/>
            <a:stCxn id="31" idx="3"/>
            <a:endCxn id="34" idx="1"/>
          </p:cNvCxnSpPr>
          <p:nvPr/>
        </p:nvCxnSpPr>
        <p:spPr>
          <a:xfrm>
            <a:off x="3542139" y="3429000"/>
            <a:ext cx="1215509" cy="2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DE1B51B0-0EC8-8AE1-FFAC-A0B08BCF9A09}"/>
              </a:ext>
            </a:extLst>
          </p:cNvPr>
          <p:cNvCxnSpPr>
            <a:cxnSpLocks/>
            <a:endCxn id="28" idx="1"/>
          </p:cNvCxnSpPr>
          <p:nvPr/>
        </p:nvCxnSpPr>
        <p:spPr>
          <a:xfrm rot="16200000" flipH="1">
            <a:off x="2246577" y="4626818"/>
            <a:ext cx="1855072" cy="235328"/>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72FF844-D60A-3E66-C359-8687FF38BB30}"/>
              </a:ext>
            </a:extLst>
          </p:cNvPr>
          <p:cNvCxnSpPr>
            <a:cxnSpLocks/>
            <a:stCxn id="27" idx="3"/>
            <a:endCxn id="324" idx="1"/>
          </p:cNvCxnSpPr>
          <p:nvPr/>
        </p:nvCxnSpPr>
        <p:spPr>
          <a:xfrm>
            <a:off x="3542139" y="4158692"/>
            <a:ext cx="1208078" cy="1099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7" name="Rectangle: Rounded Corners 56">
            <a:extLst>
              <a:ext uri="{FF2B5EF4-FFF2-40B4-BE49-F238E27FC236}">
                <a16:creationId xmlns:a16="http://schemas.microsoft.com/office/drawing/2014/main" id="{DC8CC391-317B-D67C-64F3-7602E91F0D67}"/>
              </a:ext>
            </a:extLst>
          </p:cNvPr>
          <p:cNvSpPr/>
          <p:nvPr/>
        </p:nvSpPr>
        <p:spPr>
          <a:xfrm>
            <a:off x="6216088" y="330483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47623214-F373-03CE-F461-0E28BFB12BED}"/>
              </a:ext>
            </a:extLst>
          </p:cNvPr>
          <p:cNvCxnSpPr>
            <a:cxnSpLocks/>
            <a:stCxn id="34" idx="3"/>
            <a:endCxn id="37" idx="1"/>
          </p:cNvCxnSpPr>
          <p:nvPr/>
        </p:nvCxnSpPr>
        <p:spPr>
          <a:xfrm flipV="1">
            <a:off x="5006190" y="3429231"/>
            <a:ext cx="480678" cy="274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7FBF4B32-E98D-EBB5-DCCD-3D17F0416E8C}"/>
              </a:ext>
            </a:extLst>
          </p:cNvPr>
          <p:cNvCxnSpPr>
            <a:cxnSpLocks/>
            <a:stCxn id="57" idx="1"/>
            <a:endCxn id="32" idx="3"/>
          </p:cNvCxnSpPr>
          <p:nvPr/>
        </p:nvCxnSpPr>
        <p:spPr>
          <a:xfrm rot="10800000" flipV="1">
            <a:off x="5724538" y="3429100"/>
            <a:ext cx="491551" cy="72547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419CF7B4-234D-1054-80EB-0D8DF1774F9D}"/>
              </a:ext>
            </a:extLst>
          </p:cNvPr>
          <p:cNvCxnSpPr>
            <a:cxnSpLocks/>
            <a:stCxn id="37" idx="3"/>
            <a:endCxn id="57" idx="1"/>
          </p:cNvCxnSpPr>
          <p:nvPr/>
        </p:nvCxnSpPr>
        <p:spPr>
          <a:xfrm flipV="1">
            <a:off x="5735410" y="3429101"/>
            <a:ext cx="480678" cy="13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8" name="Connector: Curved 67">
            <a:extLst>
              <a:ext uri="{FF2B5EF4-FFF2-40B4-BE49-F238E27FC236}">
                <a16:creationId xmlns:a16="http://schemas.microsoft.com/office/drawing/2014/main" id="{C57FCE30-798E-02CA-BEF2-15CD4343396B}"/>
              </a:ext>
            </a:extLst>
          </p:cNvPr>
          <p:cNvCxnSpPr>
            <a:cxnSpLocks/>
            <a:endCxn id="36" idx="3"/>
          </p:cNvCxnSpPr>
          <p:nvPr/>
        </p:nvCxnSpPr>
        <p:spPr>
          <a:xfrm rot="5400000">
            <a:off x="4553197" y="4262511"/>
            <a:ext cx="1855070" cy="963945"/>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31F7DCB-41C4-3F4B-2EB9-947251300EDA}"/>
              </a:ext>
            </a:extLst>
          </p:cNvPr>
          <p:cNvCxnSpPr>
            <a:cxnSpLocks/>
            <a:stCxn id="28" idx="3"/>
            <a:endCxn id="36" idx="1"/>
          </p:cNvCxnSpPr>
          <p:nvPr/>
        </p:nvCxnSpPr>
        <p:spPr>
          <a:xfrm>
            <a:off x="3540319" y="5672018"/>
            <a:ext cx="120989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6F020C33-6B11-4C0D-2DD8-FCCA5A3535E5}"/>
              </a:ext>
            </a:extLst>
          </p:cNvPr>
          <p:cNvSpPr/>
          <p:nvPr/>
        </p:nvSpPr>
        <p:spPr>
          <a:xfrm>
            <a:off x="7720404"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Rounded Corners 78">
            <a:extLst>
              <a:ext uri="{FF2B5EF4-FFF2-40B4-BE49-F238E27FC236}">
                <a16:creationId xmlns:a16="http://schemas.microsoft.com/office/drawing/2014/main" id="{6316A6A2-4E55-AEEE-3332-1D65E7699670}"/>
              </a:ext>
            </a:extLst>
          </p:cNvPr>
          <p:cNvSpPr/>
          <p:nvPr/>
        </p:nvSpPr>
        <p:spPr>
          <a:xfrm>
            <a:off x="8449624"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Rounded Corners 79">
            <a:extLst>
              <a:ext uri="{FF2B5EF4-FFF2-40B4-BE49-F238E27FC236}">
                <a16:creationId xmlns:a16="http://schemas.microsoft.com/office/drawing/2014/main" id="{7FBA95B3-9823-C526-BDA8-7ADBCE6FA231}"/>
              </a:ext>
            </a:extLst>
          </p:cNvPr>
          <p:cNvSpPr/>
          <p:nvPr/>
        </p:nvSpPr>
        <p:spPr>
          <a:xfrm>
            <a:off x="6945307" y="330511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Rounded Corners 80">
            <a:extLst>
              <a:ext uri="{FF2B5EF4-FFF2-40B4-BE49-F238E27FC236}">
                <a16:creationId xmlns:a16="http://schemas.microsoft.com/office/drawing/2014/main" id="{C6391E60-37B2-7E44-EC8C-A8F84249FFC7}"/>
              </a:ext>
            </a:extLst>
          </p:cNvPr>
          <p:cNvSpPr/>
          <p:nvPr/>
        </p:nvSpPr>
        <p:spPr>
          <a:xfrm>
            <a:off x="7674527" y="330245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Connector 81">
            <a:extLst>
              <a:ext uri="{FF2B5EF4-FFF2-40B4-BE49-F238E27FC236}">
                <a16:creationId xmlns:a16="http://schemas.microsoft.com/office/drawing/2014/main" id="{AA487867-C08E-FBEF-9170-BB90F77C5C1A}"/>
              </a:ext>
            </a:extLst>
          </p:cNvPr>
          <p:cNvCxnSpPr>
            <a:cxnSpLocks/>
            <a:stCxn id="57" idx="3"/>
            <a:endCxn id="80" idx="1"/>
          </p:cNvCxnSpPr>
          <p:nvPr/>
        </p:nvCxnSpPr>
        <p:spPr>
          <a:xfrm>
            <a:off x="6464630" y="3429101"/>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B443FB56-6537-65CA-42DF-6CE3D68A651D}"/>
              </a:ext>
            </a:extLst>
          </p:cNvPr>
          <p:cNvCxnSpPr>
            <a:cxnSpLocks/>
            <a:stCxn id="78" idx="1"/>
          </p:cNvCxnSpPr>
          <p:nvPr/>
        </p:nvCxnSpPr>
        <p:spPr>
          <a:xfrm rot="10800000" flipV="1">
            <a:off x="7239726"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4CDDFA4-03F3-DF2C-496D-CD2DB15C5315}"/>
              </a:ext>
            </a:extLst>
          </p:cNvPr>
          <p:cNvCxnSpPr>
            <a:cxnSpLocks/>
            <a:stCxn id="78" idx="3"/>
            <a:endCxn id="79" idx="1"/>
          </p:cNvCxnSpPr>
          <p:nvPr/>
        </p:nvCxnSpPr>
        <p:spPr>
          <a:xfrm flipV="1">
            <a:off x="7968946"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1" name="Connector: Curved 90">
            <a:extLst>
              <a:ext uri="{FF2B5EF4-FFF2-40B4-BE49-F238E27FC236}">
                <a16:creationId xmlns:a16="http://schemas.microsoft.com/office/drawing/2014/main" id="{5698325A-A47B-7F85-C520-3D5FCA7CCFBE}"/>
              </a:ext>
            </a:extLst>
          </p:cNvPr>
          <p:cNvCxnSpPr>
            <a:cxnSpLocks/>
            <a:stCxn id="94" idx="1"/>
            <a:endCxn id="79" idx="3"/>
          </p:cNvCxnSpPr>
          <p:nvPr/>
        </p:nvCxnSpPr>
        <p:spPr>
          <a:xfrm rot="10800000" flipV="1">
            <a:off x="8698167"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4" name="Rectangle: Rounded Corners 93">
            <a:extLst>
              <a:ext uri="{FF2B5EF4-FFF2-40B4-BE49-F238E27FC236}">
                <a16:creationId xmlns:a16="http://schemas.microsoft.com/office/drawing/2014/main" id="{D08A62B1-4990-2DBC-341A-5E6BAE5791BD}"/>
              </a:ext>
            </a:extLst>
          </p:cNvPr>
          <p:cNvSpPr/>
          <p:nvPr/>
        </p:nvSpPr>
        <p:spPr>
          <a:xfrm>
            <a:off x="9181549"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6" name="Straight Connector 95">
            <a:extLst>
              <a:ext uri="{FF2B5EF4-FFF2-40B4-BE49-F238E27FC236}">
                <a16:creationId xmlns:a16="http://schemas.microsoft.com/office/drawing/2014/main" id="{5554C79B-82C7-103D-47BB-A13FA4B72F4F}"/>
              </a:ext>
            </a:extLst>
          </p:cNvPr>
          <p:cNvCxnSpPr>
            <a:cxnSpLocks/>
          </p:cNvCxnSpPr>
          <p:nvPr/>
        </p:nvCxnSpPr>
        <p:spPr>
          <a:xfrm>
            <a:off x="7185646" y="3421910"/>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8" name="Rectangle: Rounded Corners 97">
            <a:extLst>
              <a:ext uri="{FF2B5EF4-FFF2-40B4-BE49-F238E27FC236}">
                <a16:creationId xmlns:a16="http://schemas.microsoft.com/office/drawing/2014/main" id="{E97C29AE-E2DA-CDA4-4E17-B901CD944E15}"/>
              </a:ext>
            </a:extLst>
          </p:cNvPr>
          <p:cNvSpPr/>
          <p:nvPr/>
        </p:nvSpPr>
        <p:spPr>
          <a:xfrm>
            <a:off x="6203815"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9" name="Connector: Curved 98">
            <a:extLst>
              <a:ext uri="{FF2B5EF4-FFF2-40B4-BE49-F238E27FC236}">
                <a16:creationId xmlns:a16="http://schemas.microsoft.com/office/drawing/2014/main" id="{7E9818D8-6423-906A-B0EB-F0E3C4CF7095}"/>
              </a:ext>
            </a:extLst>
          </p:cNvPr>
          <p:cNvCxnSpPr>
            <a:cxnSpLocks/>
            <a:stCxn id="34" idx="1"/>
            <a:endCxn id="27" idx="3"/>
          </p:cNvCxnSpPr>
          <p:nvPr/>
        </p:nvCxnSpPr>
        <p:spPr>
          <a:xfrm rot="10800000" flipV="1">
            <a:off x="3542140" y="3431972"/>
            <a:ext cx="1215509" cy="726720"/>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7" name="Rectangle: Rounded Corners 106">
            <a:extLst>
              <a:ext uri="{FF2B5EF4-FFF2-40B4-BE49-F238E27FC236}">
                <a16:creationId xmlns:a16="http://schemas.microsoft.com/office/drawing/2014/main" id="{15275185-8049-ED4B-3C1C-CCEF3539EE05}"/>
              </a:ext>
            </a:extLst>
          </p:cNvPr>
          <p:cNvSpPr/>
          <p:nvPr/>
        </p:nvSpPr>
        <p:spPr>
          <a:xfrm>
            <a:off x="5486868" y="2561992"/>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Rounded Corners 107">
            <a:extLst>
              <a:ext uri="{FF2B5EF4-FFF2-40B4-BE49-F238E27FC236}">
                <a16:creationId xmlns:a16="http://schemas.microsoft.com/office/drawing/2014/main" id="{7BB6A442-17E1-2005-55A9-539DF5ECE4AB}"/>
              </a:ext>
            </a:extLst>
          </p:cNvPr>
          <p:cNvSpPr/>
          <p:nvPr/>
        </p:nvSpPr>
        <p:spPr>
          <a:xfrm>
            <a:off x="6216088" y="2559325"/>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9" name="Straight Connector 108">
            <a:extLst>
              <a:ext uri="{FF2B5EF4-FFF2-40B4-BE49-F238E27FC236}">
                <a16:creationId xmlns:a16="http://schemas.microsoft.com/office/drawing/2014/main" id="{72EF2E98-3B59-6748-2703-FE5171AEE7B7}"/>
              </a:ext>
            </a:extLst>
          </p:cNvPr>
          <p:cNvCxnSpPr>
            <a:cxnSpLocks/>
            <a:stCxn id="107" idx="3"/>
            <a:endCxn id="108" idx="1"/>
          </p:cNvCxnSpPr>
          <p:nvPr/>
        </p:nvCxnSpPr>
        <p:spPr>
          <a:xfrm flipV="1">
            <a:off x="5735410" y="2683596"/>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0" name="Connector: Curved 109">
            <a:extLst>
              <a:ext uri="{FF2B5EF4-FFF2-40B4-BE49-F238E27FC236}">
                <a16:creationId xmlns:a16="http://schemas.microsoft.com/office/drawing/2014/main" id="{EBF224B5-AC68-171D-0691-5C5DA1E3BC88}"/>
              </a:ext>
            </a:extLst>
          </p:cNvPr>
          <p:cNvCxnSpPr>
            <a:cxnSpLocks/>
            <a:stCxn id="111" idx="1"/>
            <a:endCxn id="108" idx="3"/>
          </p:cNvCxnSpPr>
          <p:nvPr/>
        </p:nvCxnSpPr>
        <p:spPr>
          <a:xfrm rot="10800000" flipV="1">
            <a:off x="6464631" y="1938348"/>
            <a:ext cx="483383" cy="74524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1" name="Rectangle: Rounded Corners 110">
            <a:extLst>
              <a:ext uri="{FF2B5EF4-FFF2-40B4-BE49-F238E27FC236}">
                <a16:creationId xmlns:a16="http://schemas.microsoft.com/office/drawing/2014/main" id="{81CB72BF-22ED-CF8F-F4D2-527824D8B0BF}"/>
              </a:ext>
            </a:extLst>
          </p:cNvPr>
          <p:cNvSpPr/>
          <p:nvPr/>
        </p:nvSpPr>
        <p:spPr>
          <a:xfrm>
            <a:off x="6948013" y="1814077"/>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Connector: Curved 111">
            <a:extLst>
              <a:ext uri="{FF2B5EF4-FFF2-40B4-BE49-F238E27FC236}">
                <a16:creationId xmlns:a16="http://schemas.microsoft.com/office/drawing/2014/main" id="{0D1EB5B6-A5CC-6362-A71C-6A2D6BF77163}"/>
              </a:ext>
            </a:extLst>
          </p:cNvPr>
          <p:cNvCxnSpPr>
            <a:cxnSpLocks/>
            <a:stCxn id="107" idx="1"/>
            <a:endCxn id="34" idx="3"/>
          </p:cNvCxnSpPr>
          <p:nvPr/>
        </p:nvCxnSpPr>
        <p:spPr>
          <a:xfrm rot="10800000" flipV="1">
            <a:off x="5006190" y="2686262"/>
            <a:ext cx="480678" cy="74570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26C68E5D-3832-5473-4E76-0288E076C725}"/>
              </a:ext>
            </a:extLst>
          </p:cNvPr>
          <p:cNvCxnSpPr>
            <a:cxnSpLocks/>
            <a:stCxn id="19" idx="3"/>
            <a:endCxn id="111" idx="1"/>
          </p:cNvCxnSpPr>
          <p:nvPr/>
        </p:nvCxnSpPr>
        <p:spPr>
          <a:xfrm flipV="1">
            <a:off x="2083699" y="1938348"/>
            <a:ext cx="4864314" cy="50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D2ED1556-DB16-1214-921A-BAFF031B27A7}"/>
              </a:ext>
            </a:extLst>
          </p:cNvPr>
          <p:cNvCxnSpPr>
            <a:cxnSpLocks/>
            <a:stCxn id="111" idx="3"/>
            <a:endCxn id="94" idx="1"/>
          </p:cNvCxnSpPr>
          <p:nvPr/>
        </p:nvCxnSpPr>
        <p:spPr>
          <a:xfrm flipV="1">
            <a:off x="7196555" y="1936470"/>
            <a:ext cx="1984994" cy="18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7" name="Rectangle: Rounded Corners 136">
            <a:extLst>
              <a:ext uri="{FF2B5EF4-FFF2-40B4-BE49-F238E27FC236}">
                <a16:creationId xmlns:a16="http://schemas.microsoft.com/office/drawing/2014/main" id="{56F16617-8477-C887-EB5A-5DE5743C013B}"/>
              </a:ext>
            </a:extLst>
          </p:cNvPr>
          <p:cNvSpPr/>
          <p:nvPr/>
        </p:nvSpPr>
        <p:spPr>
          <a:xfrm>
            <a:off x="7668104" y="4046164"/>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7" name="Straight Connector 146">
            <a:extLst>
              <a:ext uri="{FF2B5EF4-FFF2-40B4-BE49-F238E27FC236}">
                <a16:creationId xmlns:a16="http://schemas.microsoft.com/office/drawing/2014/main" id="{D8F82CFC-DEC2-0076-BA2D-18FF53D1A148}"/>
              </a:ext>
            </a:extLst>
          </p:cNvPr>
          <p:cNvCxnSpPr>
            <a:cxnSpLocks/>
            <a:stCxn id="32" idx="3"/>
            <a:endCxn id="137" idx="1"/>
          </p:cNvCxnSpPr>
          <p:nvPr/>
        </p:nvCxnSpPr>
        <p:spPr>
          <a:xfrm>
            <a:off x="5724537" y="4154574"/>
            <a:ext cx="1943567" cy="158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420D12B2-E20F-7466-E377-E38E39C47F87}"/>
              </a:ext>
            </a:extLst>
          </p:cNvPr>
          <p:cNvCxnSpPr>
            <a:cxnSpLocks/>
            <a:stCxn id="36" idx="3"/>
            <a:endCxn id="305" idx="1"/>
          </p:cNvCxnSpPr>
          <p:nvPr/>
        </p:nvCxnSpPr>
        <p:spPr>
          <a:xfrm flipV="1">
            <a:off x="4998759" y="5671969"/>
            <a:ext cx="477236" cy="4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3" name="Connector: Curved 152">
            <a:extLst>
              <a:ext uri="{FF2B5EF4-FFF2-40B4-BE49-F238E27FC236}">
                <a16:creationId xmlns:a16="http://schemas.microsoft.com/office/drawing/2014/main" id="{F4179CB4-2A67-920E-8515-EBD133DF5F28}"/>
              </a:ext>
            </a:extLst>
          </p:cNvPr>
          <p:cNvCxnSpPr>
            <a:cxnSpLocks/>
            <a:stCxn id="168" idx="1"/>
          </p:cNvCxnSpPr>
          <p:nvPr/>
        </p:nvCxnSpPr>
        <p:spPr>
          <a:xfrm rot="10800000" flipV="1">
            <a:off x="7923069" y="3417473"/>
            <a:ext cx="1258480" cy="75221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4" name="Connector: Curved 153">
            <a:extLst>
              <a:ext uri="{FF2B5EF4-FFF2-40B4-BE49-F238E27FC236}">
                <a16:creationId xmlns:a16="http://schemas.microsoft.com/office/drawing/2014/main" id="{63FCC066-CB53-E40C-655C-104A1628ADBD}"/>
              </a:ext>
            </a:extLst>
          </p:cNvPr>
          <p:cNvCxnSpPr>
            <a:cxnSpLocks/>
            <a:stCxn id="81" idx="1"/>
            <a:endCxn id="98" idx="3"/>
          </p:cNvCxnSpPr>
          <p:nvPr/>
        </p:nvCxnSpPr>
        <p:spPr>
          <a:xfrm rot="10800000" flipV="1">
            <a:off x="6452357" y="3426722"/>
            <a:ext cx="1222170" cy="224387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1" name="Rectangle: Rounded Corners 160">
            <a:extLst>
              <a:ext uri="{FF2B5EF4-FFF2-40B4-BE49-F238E27FC236}">
                <a16:creationId xmlns:a16="http://schemas.microsoft.com/office/drawing/2014/main" id="{DD6BBF18-7F41-D171-48AA-D42E15D46780}"/>
              </a:ext>
            </a:extLst>
          </p:cNvPr>
          <p:cNvSpPr/>
          <p:nvPr/>
        </p:nvSpPr>
        <p:spPr>
          <a:xfrm>
            <a:off x="8449623" y="3294107"/>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2" name="Straight Connector 161">
            <a:extLst>
              <a:ext uri="{FF2B5EF4-FFF2-40B4-BE49-F238E27FC236}">
                <a16:creationId xmlns:a16="http://schemas.microsoft.com/office/drawing/2014/main" id="{ED7A1566-9D63-A5BF-6553-C3F7EB45FFC6}"/>
              </a:ext>
            </a:extLst>
          </p:cNvPr>
          <p:cNvCxnSpPr>
            <a:cxnSpLocks/>
            <a:stCxn id="81" idx="3"/>
            <a:endCxn id="161" idx="1"/>
          </p:cNvCxnSpPr>
          <p:nvPr/>
        </p:nvCxnSpPr>
        <p:spPr>
          <a:xfrm flipV="1">
            <a:off x="7923069" y="3418378"/>
            <a:ext cx="526554" cy="834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DC8963A6-2B97-EA8C-D878-D36357D6897E}"/>
              </a:ext>
            </a:extLst>
          </p:cNvPr>
          <p:cNvCxnSpPr>
            <a:cxnSpLocks/>
          </p:cNvCxnSpPr>
          <p:nvPr/>
        </p:nvCxnSpPr>
        <p:spPr>
          <a:xfrm flipV="1">
            <a:off x="8698165" y="3426526"/>
            <a:ext cx="483384" cy="9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8" name="Rectangle: Rounded Corners 167">
            <a:extLst>
              <a:ext uri="{FF2B5EF4-FFF2-40B4-BE49-F238E27FC236}">
                <a16:creationId xmlns:a16="http://schemas.microsoft.com/office/drawing/2014/main" id="{6DED2DB2-6A63-3063-4DC0-B3D704A6CEF0}"/>
              </a:ext>
            </a:extLst>
          </p:cNvPr>
          <p:cNvSpPr/>
          <p:nvPr/>
        </p:nvSpPr>
        <p:spPr>
          <a:xfrm>
            <a:off x="9181549" y="329320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3" name="Straight Connector 172">
            <a:extLst>
              <a:ext uri="{FF2B5EF4-FFF2-40B4-BE49-F238E27FC236}">
                <a16:creationId xmlns:a16="http://schemas.microsoft.com/office/drawing/2014/main" id="{453320B3-6835-E619-3F80-EB780612EECA}"/>
              </a:ext>
            </a:extLst>
          </p:cNvPr>
          <p:cNvCxnSpPr>
            <a:cxnSpLocks/>
            <a:stCxn id="108" idx="3"/>
            <a:endCxn id="78" idx="1"/>
          </p:cNvCxnSpPr>
          <p:nvPr/>
        </p:nvCxnSpPr>
        <p:spPr>
          <a:xfrm>
            <a:off x="6464630" y="2683596"/>
            <a:ext cx="1255774" cy="232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5" name="Rectangle: Rounded Corners 184">
            <a:extLst>
              <a:ext uri="{FF2B5EF4-FFF2-40B4-BE49-F238E27FC236}">
                <a16:creationId xmlns:a16="http://schemas.microsoft.com/office/drawing/2014/main" id="{BB18568B-4292-2EC4-C5E3-A53EC6A02EFC}"/>
              </a:ext>
            </a:extLst>
          </p:cNvPr>
          <p:cNvSpPr/>
          <p:nvPr/>
        </p:nvSpPr>
        <p:spPr>
          <a:xfrm>
            <a:off x="9901491"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Rectangle: Rounded Corners 185">
            <a:extLst>
              <a:ext uri="{FF2B5EF4-FFF2-40B4-BE49-F238E27FC236}">
                <a16:creationId xmlns:a16="http://schemas.microsoft.com/office/drawing/2014/main" id="{57D88BCD-1670-1FF5-45EC-438D1DCC201D}"/>
              </a:ext>
            </a:extLst>
          </p:cNvPr>
          <p:cNvSpPr/>
          <p:nvPr/>
        </p:nvSpPr>
        <p:spPr>
          <a:xfrm>
            <a:off x="10630711"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7" name="Connector: Curved 186">
            <a:extLst>
              <a:ext uri="{FF2B5EF4-FFF2-40B4-BE49-F238E27FC236}">
                <a16:creationId xmlns:a16="http://schemas.microsoft.com/office/drawing/2014/main" id="{FD81AA0D-3748-4A00-C0E6-40891D50119C}"/>
              </a:ext>
            </a:extLst>
          </p:cNvPr>
          <p:cNvCxnSpPr>
            <a:cxnSpLocks/>
            <a:stCxn id="185" idx="1"/>
          </p:cNvCxnSpPr>
          <p:nvPr/>
        </p:nvCxnSpPr>
        <p:spPr>
          <a:xfrm rot="10800000" flipV="1">
            <a:off x="9420813"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0E35A318-DF61-28A5-DED2-3BD91E89E888}"/>
              </a:ext>
            </a:extLst>
          </p:cNvPr>
          <p:cNvCxnSpPr>
            <a:cxnSpLocks/>
            <a:stCxn id="185" idx="3"/>
            <a:endCxn id="186" idx="1"/>
          </p:cNvCxnSpPr>
          <p:nvPr/>
        </p:nvCxnSpPr>
        <p:spPr>
          <a:xfrm flipV="1">
            <a:off x="10150033"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9" name="Connector: Curved 188">
            <a:extLst>
              <a:ext uri="{FF2B5EF4-FFF2-40B4-BE49-F238E27FC236}">
                <a16:creationId xmlns:a16="http://schemas.microsoft.com/office/drawing/2014/main" id="{B4FF214D-DFFB-F93A-869B-6CA52A9DA7A5}"/>
              </a:ext>
            </a:extLst>
          </p:cNvPr>
          <p:cNvCxnSpPr>
            <a:cxnSpLocks/>
            <a:stCxn id="190" idx="1"/>
            <a:endCxn id="186" idx="3"/>
          </p:cNvCxnSpPr>
          <p:nvPr/>
        </p:nvCxnSpPr>
        <p:spPr>
          <a:xfrm rot="10800000" flipV="1">
            <a:off x="10879254"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0" name="Rectangle: Rounded Corners 189">
            <a:extLst>
              <a:ext uri="{FF2B5EF4-FFF2-40B4-BE49-F238E27FC236}">
                <a16:creationId xmlns:a16="http://schemas.microsoft.com/office/drawing/2014/main" id="{B55E6272-E93C-484B-348A-5D9055F4C438}"/>
              </a:ext>
            </a:extLst>
          </p:cNvPr>
          <p:cNvSpPr/>
          <p:nvPr/>
        </p:nvSpPr>
        <p:spPr>
          <a:xfrm>
            <a:off x="11362636"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1" name="Straight Connector 190">
            <a:extLst>
              <a:ext uri="{FF2B5EF4-FFF2-40B4-BE49-F238E27FC236}">
                <a16:creationId xmlns:a16="http://schemas.microsoft.com/office/drawing/2014/main" id="{C328C8E6-8326-CFA0-FB9F-1BA851DF644F}"/>
              </a:ext>
            </a:extLst>
          </p:cNvPr>
          <p:cNvCxnSpPr>
            <a:cxnSpLocks/>
            <a:stCxn id="94" idx="3"/>
            <a:endCxn id="190" idx="1"/>
          </p:cNvCxnSpPr>
          <p:nvPr/>
        </p:nvCxnSpPr>
        <p:spPr>
          <a:xfrm>
            <a:off x="9430091" y="1936470"/>
            <a:ext cx="193254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76AA8E2B-5438-4184-7795-D7D4805CC4A3}"/>
              </a:ext>
            </a:extLst>
          </p:cNvPr>
          <p:cNvCxnSpPr>
            <a:cxnSpLocks/>
            <a:stCxn id="79" idx="3"/>
            <a:endCxn id="185" idx="1"/>
          </p:cNvCxnSpPr>
          <p:nvPr/>
        </p:nvCxnSpPr>
        <p:spPr>
          <a:xfrm>
            <a:off x="8698166" y="2683257"/>
            <a:ext cx="1203325"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03" name="Rectangle: Rounded Corners 202">
            <a:extLst>
              <a:ext uri="{FF2B5EF4-FFF2-40B4-BE49-F238E27FC236}">
                <a16:creationId xmlns:a16="http://schemas.microsoft.com/office/drawing/2014/main" id="{FA122BEF-FF5E-BED6-09C1-3280FE2600E8}"/>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10" name="Rectangle: Rounded Corners 209">
            <a:extLst>
              <a:ext uri="{FF2B5EF4-FFF2-40B4-BE49-F238E27FC236}">
                <a16:creationId xmlns:a16="http://schemas.microsoft.com/office/drawing/2014/main" id="{1836A36A-806E-D59B-BC25-D48C3AC2A942}"/>
              </a:ext>
            </a:extLst>
          </p:cNvPr>
          <p:cNvSpPr/>
          <p:nvPr/>
        </p:nvSpPr>
        <p:spPr>
          <a:xfrm>
            <a:off x="3297096" y="4799358"/>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Rounded Corners 210">
            <a:extLst>
              <a:ext uri="{FF2B5EF4-FFF2-40B4-BE49-F238E27FC236}">
                <a16:creationId xmlns:a16="http://schemas.microsoft.com/office/drawing/2014/main" id="{3391BC3F-EE98-E8B5-018E-6E7B105433EB}"/>
              </a:ext>
            </a:extLst>
          </p:cNvPr>
          <p:cNvSpPr/>
          <p:nvPr/>
        </p:nvSpPr>
        <p:spPr>
          <a:xfrm>
            <a:off x="6210476" y="480069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2" name="Straight Connector 211">
            <a:extLst>
              <a:ext uri="{FF2B5EF4-FFF2-40B4-BE49-F238E27FC236}">
                <a16:creationId xmlns:a16="http://schemas.microsoft.com/office/drawing/2014/main" id="{41C7A76D-6120-CAAA-6772-4F5F7CAF05A2}"/>
              </a:ext>
            </a:extLst>
          </p:cNvPr>
          <p:cNvCxnSpPr>
            <a:cxnSpLocks/>
            <a:stCxn id="213" idx="3"/>
            <a:endCxn id="211" idx="1"/>
          </p:cNvCxnSpPr>
          <p:nvPr/>
        </p:nvCxnSpPr>
        <p:spPr>
          <a:xfrm flipV="1">
            <a:off x="5004077" y="4924962"/>
            <a:ext cx="1206399" cy="602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13" name="Rectangle: Rounded Corners 212">
            <a:extLst>
              <a:ext uri="{FF2B5EF4-FFF2-40B4-BE49-F238E27FC236}">
                <a16:creationId xmlns:a16="http://schemas.microsoft.com/office/drawing/2014/main" id="{484AAA18-A4E6-91AE-7BFD-D8FBCA9DFD77}"/>
              </a:ext>
            </a:extLst>
          </p:cNvPr>
          <p:cNvSpPr/>
          <p:nvPr/>
        </p:nvSpPr>
        <p:spPr>
          <a:xfrm>
            <a:off x="4755535" y="480671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4" name="Straight Connector 213">
            <a:extLst>
              <a:ext uri="{FF2B5EF4-FFF2-40B4-BE49-F238E27FC236}">
                <a16:creationId xmlns:a16="http://schemas.microsoft.com/office/drawing/2014/main" id="{4F66DA40-729E-D6FF-FBC0-B2A736184F8C}"/>
              </a:ext>
            </a:extLst>
          </p:cNvPr>
          <p:cNvCxnSpPr>
            <a:cxnSpLocks/>
            <a:stCxn id="210" idx="3"/>
            <a:endCxn id="213" idx="1"/>
          </p:cNvCxnSpPr>
          <p:nvPr/>
        </p:nvCxnSpPr>
        <p:spPr>
          <a:xfrm>
            <a:off x="3545638" y="4923629"/>
            <a:ext cx="1209897" cy="73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9" name="Connector: Curved 228">
            <a:extLst>
              <a:ext uri="{FF2B5EF4-FFF2-40B4-BE49-F238E27FC236}">
                <a16:creationId xmlns:a16="http://schemas.microsoft.com/office/drawing/2014/main" id="{DCFC9480-B608-0300-256C-36192A0A56B5}"/>
              </a:ext>
            </a:extLst>
          </p:cNvPr>
          <p:cNvCxnSpPr>
            <a:cxnSpLocks/>
            <a:stCxn id="210" idx="3"/>
            <a:endCxn id="324" idx="1"/>
          </p:cNvCxnSpPr>
          <p:nvPr/>
        </p:nvCxnSpPr>
        <p:spPr>
          <a:xfrm flipV="1">
            <a:off x="3545638" y="4169691"/>
            <a:ext cx="1204579" cy="753938"/>
          </a:xfrm>
          <a:prstGeom prst="curvedConnector3">
            <a:avLst>
              <a:gd name="adj1" fmla="val 4367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2" name="Connector: Curved 231">
            <a:extLst>
              <a:ext uri="{FF2B5EF4-FFF2-40B4-BE49-F238E27FC236}">
                <a16:creationId xmlns:a16="http://schemas.microsoft.com/office/drawing/2014/main" id="{7A1AB54A-87C4-D911-AE7C-165372C8FBF9}"/>
              </a:ext>
            </a:extLst>
          </p:cNvPr>
          <p:cNvCxnSpPr>
            <a:cxnSpLocks/>
            <a:stCxn id="211" idx="3"/>
            <a:endCxn id="137" idx="1"/>
          </p:cNvCxnSpPr>
          <p:nvPr/>
        </p:nvCxnSpPr>
        <p:spPr>
          <a:xfrm flipV="1">
            <a:off x="6459018" y="4170435"/>
            <a:ext cx="1209086" cy="7545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9238EF77-1A26-1210-F5B6-0C3B5E727F1B}"/>
              </a:ext>
            </a:extLst>
          </p:cNvPr>
          <p:cNvCxnSpPr>
            <a:cxnSpLocks/>
          </p:cNvCxnSpPr>
          <p:nvPr/>
        </p:nvCxnSpPr>
        <p:spPr>
          <a:xfrm>
            <a:off x="1959428" y="1573560"/>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28AD25BB-0FB2-B4EB-FB56-55A00C8842ED}"/>
              </a:ext>
            </a:extLst>
          </p:cNvPr>
          <p:cNvCxnSpPr>
            <a:cxnSpLocks/>
          </p:cNvCxnSpPr>
          <p:nvPr/>
        </p:nvCxnSpPr>
        <p:spPr>
          <a:xfrm>
            <a:off x="3416048"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9758B87D-39CB-224A-A430-7117E190B021}"/>
              </a:ext>
            </a:extLst>
          </p:cNvPr>
          <p:cNvCxnSpPr>
            <a:cxnSpLocks/>
            <a:stCxn id="27" idx="2"/>
            <a:endCxn id="210" idx="0"/>
          </p:cNvCxnSpPr>
          <p:nvPr/>
        </p:nvCxnSpPr>
        <p:spPr>
          <a:xfrm>
            <a:off x="3417868" y="4282963"/>
            <a:ext cx="3499" cy="51639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2" name="Connector: Curved 291">
            <a:extLst>
              <a:ext uri="{FF2B5EF4-FFF2-40B4-BE49-F238E27FC236}">
                <a16:creationId xmlns:a16="http://schemas.microsoft.com/office/drawing/2014/main" id="{32EBBB13-DC5B-7A52-FDC5-90A251F63A50}"/>
              </a:ext>
            </a:extLst>
          </p:cNvPr>
          <p:cNvCxnSpPr>
            <a:cxnSpLocks/>
            <a:stCxn id="28" idx="3"/>
          </p:cNvCxnSpPr>
          <p:nvPr/>
        </p:nvCxnSpPr>
        <p:spPr>
          <a:xfrm flipV="1">
            <a:off x="3540319" y="3816946"/>
            <a:ext cx="600670" cy="1855072"/>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5" name="Rectangle: Rounded Corners 304">
            <a:extLst>
              <a:ext uri="{FF2B5EF4-FFF2-40B4-BE49-F238E27FC236}">
                <a16:creationId xmlns:a16="http://schemas.microsoft.com/office/drawing/2014/main" id="{51B351E1-FCAB-53DB-7494-84654900FEC6}"/>
              </a:ext>
            </a:extLst>
          </p:cNvPr>
          <p:cNvSpPr/>
          <p:nvPr/>
        </p:nvSpPr>
        <p:spPr>
          <a:xfrm>
            <a:off x="5475995" y="5547698"/>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9" name="Straight Connector 308">
            <a:extLst>
              <a:ext uri="{FF2B5EF4-FFF2-40B4-BE49-F238E27FC236}">
                <a16:creationId xmlns:a16="http://schemas.microsoft.com/office/drawing/2014/main" id="{2055893F-D2BA-631D-19A2-2866E7F70DC9}"/>
              </a:ext>
            </a:extLst>
          </p:cNvPr>
          <p:cNvCxnSpPr>
            <a:cxnSpLocks/>
            <a:stCxn id="305" idx="3"/>
            <a:endCxn id="98" idx="1"/>
          </p:cNvCxnSpPr>
          <p:nvPr/>
        </p:nvCxnSpPr>
        <p:spPr>
          <a:xfrm flipV="1">
            <a:off x="5724537" y="5670600"/>
            <a:ext cx="479278" cy="136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2" name="Connector: Curved 311">
            <a:extLst>
              <a:ext uri="{FF2B5EF4-FFF2-40B4-BE49-F238E27FC236}">
                <a16:creationId xmlns:a16="http://schemas.microsoft.com/office/drawing/2014/main" id="{C6204D1A-9B1F-1FDC-E2A4-9FC172CB363C}"/>
              </a:ext>
            </a:extLst>
          </p:cNvPr>
          <p:cNvCxnSpPr>
            <a:cxnSpLocks/>
            <a:stCxn id="32" idx="1"/>
            <a:endCxn id="213" idx="3"/>
          </p:cNvCxnSpPr>
          <p:nvPr/>
        </p:nvCxnSpPr>
        <p:spPr>
          <a:xfrm rot="10800000" flipV="1">
            <a:off x="5004077" y="4154574"/>
            <a:ext cx="471918" cy="77640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5" name="Straight Connector 314">
            <a:extLst>
              <a:ext uri="{FF2B5EF4-FFF2-40B4-BE49-F238E27FC236}">
                <a16:creationId xmlns:a16="http://schemas.microsoft.com/office/drawing/2014/main" id="{6046E357-37DD-E691-387B-E33D50290E41}"/>
              </a:ext>
            </a:extLst>
          </p:cNvPr>
          <p:cNvCxnSpPr>
            <a:cxnSpLocks/>
          </p:cNvCxnSpPr>
          <p:nvPr/>
        </p:nvCxnSpPr>
        <p:spPr>
          <a:xfrm>
            <a:off x="5600266" y="159131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16" name="Straight Connector 315">
            <a:extLst>
              <a:ext uri="{FF2B5EF4-FFF2-40B4-BE49-F238E27FC236}">
                <a16:creationId xmlns:a16="http://schemas.microsoft.com/office/drawing/2014/main" id="{BDEF6F52-F6A0-657C-9273-3BC523E4FE3A}"/>
              </a:ext>
            </a:extLst>
          </p:cNvPr>
          <p:cNvCxnSpPr>
            <a:cxnSpLocks/>
          </p:cNvCxnSpPr>
          <p:nvPr/>
        </p:nvCxnSpPr>
        <p:spPr>
          <a:xfrm>
            <a:off x="7068246" y="1563629"/>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17" name="Rectangle: Rounded Corners 316">
            <a:extLst>
              <a:ext uri="{FF2B5EF4-FFF2-40B4-BE49-F238E27FC236}">
                <a16:creationId xmlns:a16="http://schemas.microsoft.com/office/drawing/2014/main" id="{12C7114D-3558-3D40-A3A2-F0D19C14DBE8}"/>
              </a:ext>
            </a:extLst>
          </p:cNvPr>
          <p:cNvSpPr/>
          <p:nvPr/>
        </p:nvSpPr>
        <p:spPr>
          <a:xfrm>
            <a:off x="7703121"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9" name="Straight Connector 318">
            <a:extLst>
              <a:ext uri="{FF2B5EF4-FFF2-40B4-BE49-F238E27FC236}">
                <a16:creationId xmlns:a16="http://schemas.microsoft.com/office/drawing/2014/main" id="{9D0B2AB8-E271-2607-C28F-2461C39A866F}"/>
              </a:ext>
            </a:extLst>
          </p:cNvPr>
          <p:cNvCxnSpPr>
            <a:cxnSpLocks/>
          </p:cNvCxnSpPr>
          <p:nvPr/>
        </p:nvCxnSpPr>
        <p:spPr>
          <a:xfrm>
            <a:off x="7835846" y="1564515"/>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20" name="Connector: Curved 319">
            <a:extLst>
              <a:ext uri="{FF2B5EF4-FFF2-40B4-BE49-F238E27FC236}">
                <a16:creationId xmlns:a16="http://schemas.microsoft.com/office/drawing/2014/main" id="{18CC5A16-B4C3-F0C8-32BC-1D9CD27EFC1D}"/>
              </a:ext>
            </a:extLst>
          </p:cNvPr>
          <p:cNvCxnSpPr>
            <a:cxnSpLocks/>
            <a:stCxn id="168" idx="1"/>
            <a:endCxn id="317" idx="3"/>
          </p:cNvCxnSpPr>
          <p:nvPr/>
        </p:nvCxnSpPr>
        <p:spPr>
          <a:xfrm rot="10800000" flipV="1">
            <a:off x="7951663" y="3417472"/>
            <a:ext cx="1229886" cy="22531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4" name="Rectangle: Rounded Corners 323">
            <a:extLst>
              <a:ext uri="{FF2B5EF4-FFF2-40B4-BE49-F238E27FC236}">
                <a16:creationId xmlns:a16="http://schemas.microsoft.com/office/drawing/2014/main" id="{5BA5F237-16B9-43C3-F50E-C8ADECB22726}"/>
              </a:ext>
            </a:extLst>
          </p:cNvPr>
          <p:cNvSpPr/>
          <p:nvPr/>
        </p:nvSpPr>
        <p:spPr>
          <a:xfrm>
            <a:off x="4750217" y="4045420"/>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0" name="Straight Connector 329">
            <a:extLst>
              <a:ext uri="{FF2B5EF4-FFF2-40B4-BE49-F238E27FC236}">
                <a16:creationId xmlns:a16="http://schemas.microsoft.com/office/drawing/2014/main" id="{E51DD64D-1E27-9FFE-0F5F-AC7D5E14A08C}"/>
              </a:ext>
            </a:extLst>
          </p:cNvPr>
          <p:cNvCxnSpPr>
            <a:cxnSpLocks/>
            <a:stCxn id="324" idx="3"/>
            <a:endCxn id="32" idx="1"/>
          </p:cNvCxnSpPr>
          <p:nvPr/>
        </p:nvCxnSpPr>
        <p:spPr>
          <a:xfrm flipV="1">
            <a:off x="4998759" y="4154574"/>
            <a:ext cx="477236" cy="151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5A5DB663-698B-2AAA-78B9-E27CDA0D9D1B}"/>
              </a:ext>
            </a:extLst>
          </p:cNvPr>
          <p:cNvCxnSpPr>
            <a:cxnSpLocks/>
            <a:endCxn id="317" idx="1"/>
          </p:cNvCxnSpPr>
          <p:nvPr/>
        </p:nvCxnSpPr>
        <p:spPr>
          <a:xfrm flipV="1">
            <a:off x="6459018" y="5670600"/>
            <a:ext cx="1244103" cy="88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0E912B4A-02EC-CF84-87AE-90400DE8E585}"/>
              </a:ext>
            </a:extLst>
          </p:cNvPr>
          <p:cNvCxnSpPr>
            <a:cxnSpLocks/>
          </p:cNvCxnSpPr>
          <p:nvPr/>
        </p:nvCxnSpPr>
        <p:spPr>
          <a:xfrm>
            <a:off x="9299828"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90E65D1A-1002-97BA-9748-E15C7B3A2DED}"/>
              </a:ext>
            </a:extLst>
          </p:cNvPr>
          <p:cNvCxnSpPr>
            <a:cxnSpLocks/>
          </p:cNvCxnSpPr>
          <p:nvPr/>
        </p:nvCxnSpPr>
        <p:spPr>
          <a:xfrm>
            <a:off x="10025762"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 name="Rectangle: Rounded Corners 1">
            <a:extLst>
              <a:ext uri="{FF2B5EF4-FFF2-40B4-BE49-F238E27FC236}">
                <a16:creationId xmlns:a16="http://schemas.microsoft.com/office/drawing/2014/main" id="{78A8E074-3CDF-50F8-2212-625F228F1EEA}"/>
              </a:ext>
            </a:extLst>
          </p:cNvPr>
          <p:cNvSpPr/>
          <p:nvPr/>
        </p:nvSpPr>
        <p:spPr>
          <a:xfrm>
            <a:off x="9892212" y="329297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46EB2BF7-F520-D4E7-8768-DD014B08AC34}"/>
              </a:ext>
            </a:extLst>
          </p:cNvPr>
          <p:cNvCxnSpPr>
            <a:cxnSpLocks/>
            <a:stCxn id="168" idx="3"/>
            <a:endCxn id="2" idx="1"/>
          </p:cNvCxnSpPr>
          <p:nvPr/>
        </p:nvCxnSpPr>
        <p:spPr>
          <a:xfrm flipV="1">
            <a:off x="9430091" y="3417242"/>
            <a:ext cx="462121" cy="23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B858F355-7B4B-5C0D-A684-A0420F34E988}"/>
              </a:ext>
            </a:extLst>
          </p:cNvPr>
          <p:cNvCxnSpPr>
            <a:cxnSpLocks/>
            <a:stCxn id="186" idx="1"/>
            <a:endCxn id="2" idx="3"/>
          </p:cNvCxnSpPr>
          <p:nvPr/>
        </p:nvCxnSpPr>
        <p:spPr>
          <a:xfrm rot="10800000" flipV="1">
            <a:off x="10140755" y="2683256"/>
            <a:ext cx="489957" cy="733985"/>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D88687D-CCDB-1A84-AB9C-877E3E17124E}"/>
              </a:ext>
            </a:extLst>
          </p:cNvPr>
          <p:cNvCxnSpPr>
            <a:cxnSpLocks/>
          </p:cNvCxnSpPr>
          <p:nvPr/>
        </p:nvCxnSpPr>
        <p:spPr>
          <a:xfrm>
            <a:off x="10754982" y="157226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EF5F3CC-22FB-150F-F519-D3B1E23C3992}"/>
              </a:ext>
            </a:extLst>
          </p:cNvPr>
          <p:cNvCxnSpPr>
            <a:cxnSpLocks/>
          </p:cNvCxnSpPr>
          <p:nvPr/>
        </p:nvCxnSpPr>
        <p:spPr>
          <a:xfrm>
            <a:off x="11486907"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0A79946-E947-9260-7522-96D3D463F309}"/>
              </a:ext>
            </a:extLst>
          </p:cNvPr>
          <p:cNvCxnSpPr>
            <a:cxnSpLocks/>
          </p:cNvCxnSpPr>
          <p:nvPr/>
        </p:nvCxnSpPr>
        <p:spPr>
          <a:xfrm>
            <a:off x="63297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CEAB807-838D-7B44-95BC-6CB3222C5922}"/>
              </a:ext>
            </a:extLst>
          </p:cNvPr>
          <p:cNvSpPr txBox="1"/>
          <p:nvPr/>
        </p:nvSpPr>
        <p:spPr>
          <a:xfrm rot="19130769">
            <a:off x="1722024" y="924338"/>
            <a:ext cx="1268168" cy="276999"/>
          </a:xfrm>
          <a:prstGeom prst="rect">
            <a:avLst/>
          </a:prstGeom>
          <a:noFill/>
        </p:spPr>
        <p:txBody>
          <a:bodyPr wrap="none" rtlCol="0">
            <a:spAutoFit/>
          </a:bodyPr>
          <a:lstStyle/>
          <a:p>
            <a:r>
              <a:rPr lang="en-GB" sz="1200" dirty="0">
                <a:solidFill>
                  <a:schemeClr val="bg1"/>
                </a:solidFill>
              </a:rPr>
              <a:t>Project initiation</a:t>
            </a:r>
          </a:p>
        </p:txBody>
      </p:sp>
      <p:sp>
        <p:nvSpPr>
          <p:cNvPr id="22" name="TextBox 21">
            <a:extLst>
              <a:ext uri="{FF2B5EF4-FFF2-40B4-BE49-F238E27FC236}">
                <a16:creationId xmlns:a16="http://schemas.microsoft.com/office/drawing/2014/main" id="{E995F8A5-9B48-CE40-3AFA-5786F7448AD3}"/>
              </a:ext>
            </a:extLst>
          </p:cNvPr>
          <p:cNvSpPr txBox="1"/>
          <p:nvPr/>
        </p:nvSpPr>
        <p:spPr>
          <a:xfrm rot="19130769">
            <a:off x="5358125" y="970755"/>
            <a:ext cx="1014830" cy="276999"/>
          </a:xfrm>
          <a:prstGeom prst="rect">
            <a:avLst/>
          </a:prstGeom>
          <a:noFill/>
        </p:spPr>
        <p:txBody>
          <a:bodyPr wrap="none" rtlCol="0">
            <a:spAutoFit/>
          </a:bodyPr>
          <a:lstStyle/>
          <a:p>
            <a:r>
              <a:rPr lang="en-GB" sz="1200" dirty="0">
                <a:solidFill>
                  <a:schemeClr val="bg1"/>
                </a:solidFill>
              </a:rPr>
              <a:t>QA for Alpha</a:t>
            </a:r>
          </a:p>
        </p:txBody>
      </p:sp>
      <p:sp>
        <p:nvSpPr>
          <p:cNvPr id="23" name="TextBox 22">
            <a:extLst>
              <a:ext uri="{FF2B5EF4-FFF2-40B4-BE49-F238E27FC236}">
                <a16:creationId xmlns:a16="http://schemas.microsoft.com/office/drawing/2014/main" id="{9098DC60-53BF-DE3C-6D1C-E9CF56D7A8EF}"/>
              </a:ext>
            </a:extLst>
          </p:cNvPr>
          <p:cNvSpPr txBox="1"/>
          <p:nvPr/>
        </p:nvSpPr>
        <p:spPr>
          <a:xfrm rot="19130769">
            <a:off x="6890104" y="1064002"/>
            <a:ext cx="569387" cy="276999"/>
          </a:xfrm>
          <a:prstGeom prst="rect">
            <a:avLst/>
          </a:prstGeom>
          <a:noFill/>
        </p:spPr>
        <p:txBody>
          <a:bodyPr wrap="none" rtlCol="0">
            <a:spAutoFit/>
          </a:bodyPr>
          <a:lstStyle/>
          <a:p>
            <a:r>
              <a:rPr lang="en-GB" sz="1200" dirty="0">
                <a:solidFill>
                  <a:schemeClr val="bg1"/>
                </a:solidFill>
              </a:rPr>
              <a:t>Alpha</a:t>
            </a:r>
          </a:p>
        </p:txBody>
      </p:sp>
      <p:sp>
        <p:nvSpPr>
          <p:cNvPr id="24" name="TextBox 23">
            <a:extLst>
              <a:ext uri="{FF2B5EF4-FFF2-40B4-BE49-F238E27FC236}">
                <a16:creationId xmlns:a16="http://schemas.microsoft.com/office/drawing/2014/main" id="{F05B46FC-9123-6D2F-B29B-FF3859D40194}"/>
              </a:ext>
            </a:extLst>
          </p:cNvPr>
          <p:cNvSpPr txBox="1"/>
          <p:nvPr/>
        </p:nvSpPr>
        <p:spPr>
          <a:xfrm rot="19130769">
            <a:off x="7601194" y="981263"/>
            <a:ext cx="935705" cy="276999"/>
          </a:xfrm>
          <a:prstGeom prst="rect">
            <a:avLst/>
          </a:prstGeom>
          <a:noFill/>
        </p:spPr>
        <p:txBody>
          <a:bodyPr wrap="none" rtlCol="0">
            <a:spAutoFit/>
          </a:bodyPr>
          <a:lstStyle/>
          <a:p>
            <a:r>
              <a:rPr lang="en-GB" sz="1200" dirty="0">
                <a:solidFill>
                  <a:schemeClr val="bg1"/>
                </a:solidFill>
              </a:rPr>
              <a:t>QA for Beta</a:t>
            </a:r>
          </a:p>
        </p:txBody>
      </p:sp>
      <p:sp>
        <p:nvSpPr>
          <p:cNvPr id="25" name="TextBox 24">
            <a:extLst>
              <a:ext uri="{FF2B5EF4-FFF2-40B4-BE49-F238E27FC236}">
                <a16:creationId xmlns:a16="http://schemas.microsoft.com/office/drawing/2014/main" id="{15399DD8-42AC-EC56-4FA1-6565E3DCB770}"/>
              </a:ext>
            </a:extLst>
          </p:cNvPr>
          <p:cNvSpPr txBox="1"/>
          <p:nvPr/>
        </p:nvSpPr>
        <p:spPr>
          <a:xfrm rot="19130769">
            <a:off x="9128171" y="1170361"/>
            <a:ext cx="490262" cy="276999"/>
          </a:xfrm>
          <a:prstGeom prst="rect">
            <a:avLst/>
          </a:prstGeom>
          <a:noFill/>
        </p:spPr>
        <p:txBody>
          <a:bodyPr wrap="none" rtlCol="0">
            <a:spAutoFit/>
          </a:bodyPr>
          <a:lstStyle/>
          <a:p>
            <a:r>
              <a:rPr lang="en-GB" sz="1200" dirty="0">
                <a:solidFill>
                  <a:schemeClr val="bg1"/>
                </a:solidFill>
              </a:rPr>
              <a:t>Beta</a:t>
            </a:r>
          </a:p>
        </p:txBody>
      </p:sp>
      <p:sp>
        <p:nvSpPr>
          <p:cNvPr id="26" name="TextBox 25">
            <a:extLst>
              <a:ext uri="{FF2B5EF4-FFF2-40B4-BE49-F238E27FC236}">
                <a16:creationId xmlns:a16="http://schemas.microsoft.com/office/drawing/2014/main" id="{132337AC-061E-76FC-AFC4-84960F996961}"/>
              </a:ext>
            </a:extLst>
          </p:cNvPr>
          <p:cNvSpPr txBox="1"/>
          <p:nvPr/>
        </p:nvSpPr>
        <p:spPr>
          <a:xfrm rot="19130769">
            <a:off x="9795593" y="1045852"/>
            <a:ext cx="889795" cy="276999"/>
          </a:xfrm>
          <a:prstGeom prst="rect">
            <a:avLst/>
          </a:prstGeom>
          <a:noFill/>
        </p:spPr>
        <p:txBody>
          <a:bodyPr wrap="none" rtlCol="0">
            <a:spAutoFit/>
          </a:bodyPr>
          <a:lstStyle/>
          <a:p>
            <a:r>
              <a:rPr lang="en-GB" sz="1200" dirty="0">
                <a:solidFill>
                  <a:schemeClr val="bg1"/>
                </a:solidFill>
              </a:rPr>
              <a:t>QA for Sub</a:t>
            </a:r>
          </a:p>
        </p:txBody>
      </p:sp>
      <p:sp>
        <p:nvSpPr>
          <p:cNvPr id="29" name="TextBox 28">
            <a:extLst>
              <a:ext uri="{FF2B5EF4-FFF2-40B4-BE49-F238E27FC236}">
                <a16:creationId xmlns:a16="http://schemas.microsoft.com/office/drawing/2014/main" id="{C30B9C0A-EFC2-9F77-F171-0B8E38E03321}"/>
              </a:ext>
            </a:extLst>
          </p:cNvPr>
          <p:cNvSpPr txBox="1"/>
          <p:nvPr/>
        </p:nvSpPr>
        <p:spPr>
          <a:xfrm rot="19130769">
            <a:off x="11331406" y="1189984"/>
            <a:ext cx="444352" cy="276999"/>
          </a:xfrm>
          <a:prstGeom prst="rect">
            <a:avLst/>
          </a:prstGeom>
          <a:noFill/>
        </p:spPr>
        <p:txBody>
          <a:bodyPr wrap="none" rtlCol="0">
            <a:spAutoFit/>
          </a:bodyPr>
          <a:lstStyle/>
          <a:p>
            <a:r>
              <a:rPr lang="en-GB" sz="1200" dirty="0">
                <a:solidFill>
                  <a:schemeClr val="bg1"/>
                </a:solidFill>
              </a:rPr>
              <a:t>Sub</a:t>
            </a:r>
          </a:p>
        </p:txBody>
      </p:sp>
      <p:sp>
        <p:nvSpPr>
          <p:cNvPr id="30" name="TextBox 29">
            <a:extLst>
              <a:ext uri="{FF2B5EF4-FFF2-40B4-BE49-F238E27FC236}">
                <a16:creationId xmlns:a16="http://schemas.microsoft.com/office/drawing/2014/main" id="{A956494A-3EA0-2FBE-F47E-A50B1C846B53}"/>
              </a:ext>
            </a:extLst>
          </p:cNvPr>
          <p:cNvSpPr txBox="1"/>
          <p:nvPr/>
        </p:nvSpPr>
        <p:spPr>
          <a:xfrm>
            <a:off x="131771" y="158496"/>
            <a:ext cx="4384085" cy="369332"/>
          </a:xfrm>
          <a:prstGeom prst="rect">
            <a:avLst/>
          </a:prstGeom>
          <a:noFill/>
        </p:spPr>
        <p:txBody>
          <a:bodyPr wrap="none" rtlCol="0">
            <a:spAutoFit/>
          </a:bodyPr>
          <a:lstStyle/>
          <a:p>
            <a:r>
              <a:rPr lang="en-GB" dirty="0">
                <a:solidFill>
                  <a:schemeClr val="bg1"/>
                </a:solidFill>
              </a:rPr>
              <a:t>Project begins; blank Unity project is ready</a:t>
            </a:r>
          </a:p>
        </p:txBody>
      </p:sp>
      <p:sp>
        <p:nvSpPr>
          <p:cNvPr id="33" name="TextBox 32">
            <a:extLst>
              <a:ext uri="{FF2B5EF4-FFF2-40B4-BE49-F238E27FC236}">
                <a16:creationId xmlns:a16="http://schemas.microsoft.com/office/drawing/2014/main" id="{FA9349ED-E63E-BE0C-E00A-0D032A43EB2A}"/>
              </a:ext>
            </a:extLst>
          </p:cNvPr>
          <p:cNvSpPr txBox="1"/>
          <p:nvPr/>
        </p:nvSpPr>
        <p:spPr>
          <a:xfrm>
            <a:off x="135756" y="159653"/>
            <a:ext cx="5398144" cy="369332"/>
          </a:xfrm>
          <a:prstGeom prst="rect">
            <a:avLst/>
          </a:prstGeom>
          <a:noFill/>
        </p:spPr>
        <p:txBody>
          <a:bodyPr wrap="none" rtlCol="0">
            <a:spAutoFit/>
          </a:bodyPr>
          <a:lstStyle/>
          <a:p>
            <a:r>
              <a:rPr lang="en-GB" dirty="0">
                <a:solidFill>
                  <a:schemeClr val="bg1"/>
                </a:solidFill>
              </a:rPr>
              <a:t>Production is underway on all development branches</a:t>
            </a:r>
          </a:p>
        </p:txBody>
      </p:sp>
      <p:cxnSp>
        <p:nvCxnSpPr>
          <p:cNvPr id="290" name="Straight Connector 289">
            <a:extLst>
              <a:ext uri="{FF2B5EF4-FFF2-40B4-BE49-F238E27FC236}">
                <a16:creationId xmlns:a16="http://schemas.microsoft.com/office/drawing/2014/main" id="{4C897DD4-7E7B-6174-9C34-FB7DB087CDE2}"/>
              </a:ext>
            </a:extLst>
          </p:cNvPr>
          <p:cNvCxnSpPr>
            <a:cxnSpLocks/>
          </p:cNvCxnSpPr>
          <p:nvPr/>
        </p:nvCxnSpPr>
        <p:spPr>
          <a:xfrm>
            <a:off x="48819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4405120-EFE1-8B52-FA1E-40E87E80F51C}"/>
              </a:ext>
            </a:extLst>
          </p:cNvPr>
          <p:cNvSpPr txBox="1"/>
          <p:nvPr/>
        </p:nvSpPr>
        <p:spPr>
          <a:xfrm>
            <a:off x="132903" y="162977"/>
            <a:ext cx="9542997" cy="369332"/>
          </a:xfrm>
          <a:prstGeom prst="rect">
            <a:avLst/>
          </a:prstGeom>
          <a:noFill/>
        </p:spPr>
        <p:txBody>
          <a:bodyPr wrap="none" rtlCol="0">
            <a:spAutoFit/>
          </a:bodyPr>
          <a:lstStyle/>
          <a:p>
            <a:r>
              <a:rPr lang="en-GB" dirty="0">
                <a:solidFill>
                  <a:schemeClr val="bg1"/>
                </a:solidFill>
              </a:rPr>
              <a:t>Finished features and assets are pulled into prod branch, level building continues (many times)</a:t>
            </a:r>
          </a:p>
        </p:txBody>
      </p:sp>
      <p:sp>
        <p:nvSpPr>
          <p:cNvPr id="38" name="TextBox 37">
            <a:extLst>
              <a:ext uri="{FF2B5EF4-FFF2-40B4-BE49-F238E27FC236}">
                <a16:creationId xmlns:a16="http://schemas.microsoft.com/office/drawing/2014/main" id="{9697DF22-217C-610F-9859-68C3594CD63B}"/>
              </a:ext>
            </a:extLst>
          </p:cNvPr>
          <p:cNvSpPr txBox="1"/>
          <p:nvPr/>
        </p:nvSpPr>
        <p:spPr>
          <a:xfrm>
            <a:off x="137791" y="157377"/>
            <a:ext cx="8937511" cy="369332"/>
          </a:xfrm>
          <a:prstGeom prst="rect">
            <a:avLst/>
          </a:prstGeom>
          <a:noFill/>
        </p:spPr>
        <p:txBody>
          <a:bodyPr wrap="none" rtlCol="0">
            <a:spAutoFit/>
          </a:bodyPr>
          <a:lstStyle/>
          <a:p>
            <a:r>
              <a:rPr lang="en-GB" dirty="0">
                <a:solidFill>
                  <a:schemeClr val="bg1"/>
                </a:solidFill>
              </a:rPr>
              <a:t>Current development is pulled into </a:t>
            </a:r>
            <a:r>
              <a:rPr lang="en-GB" dirty="0" err="1">
                <a:solidFill>
                  <a:schemeClr val="bg1"/>
                </a:solidFill>
              </a:rPr>
              <a:t>qa</a:t>
            </a:r>
            <a:r>
              <a:rPr lang="en-GB" dirty="0">
                <a:solidFill>
                  <a:schemeClr val="bg1"/>
                </a:solidFill>
              </a:rPr>
              <a:t>, to begin testing a rough alpha: “wherever we’re at”</a:t>
            </a:r>
          </a:p>
        </p:txBody>
      </p:sp>
      <p:pic>
        <p:nvPicPr>
          <p:cNvPr id="42" name="Picture 41">
            <a:extLst>
              <a:ext uri="{FF2B5EF4-FFF2-40B4-BE49-F238E27FC236}">
                <a16:creationId xmlns:a16="http://schemas.microsoft.com/office/drawing/2014/main" id="{E4AEE1B6-AEC2-EE12-5EB1-42DD6ADB3895}"/>
              </a:ext>
            </a:extLst>
          </p:cNvPr>
          <p:cNvPicPr>
            <a:picLocks noChangeAspect="1"/>
          </p:cNvPicPr>
          <p:nvPr/>
        </p:nvPicPr>
        <p:blipFill>
          <a:blip r:embed="rId2"/>
          <a:stretch>
            <a:fillRect/>
          </a:stretch>
        </p:blipFill>
        <p:spPr>
          <a:xfrm>
            <a:off x="4716375" y="1136623"/>
            <a:ext cx="331928" cy="331928"/>
          </a:xfrm>
          <a:prstGeom prst="rect">
            <a:avLst/>
          </a:prstGeom>
        </p:spPr>
      </p:pic>
      <p:sp>
        <p:nvSpPr>
          <p:cNvPr id="43" name="TextBox 42">
            <a:extLst>
              <a:ext uri="{FF2B5EF4-FFF2-40B4-BE49-F238E27FC236}">
                <a16:creationId xmlns:a16="http://schemas.microsoft.com/office/drawing/2014/main" id="{F3B2658C-1590-9371-BA0F-60828E5DD7FF}"/>
              </a:ext>
            </a:extLst>
          </p:cNvPr>
          <p:cNvSpPr txBox="1"/>
          <p:nvPr/>
        </p:nvSpPr>
        <p:spPr>
          <a:xfrm>
            <a:off x="171057" y="164448"/>
            <a:ext cx="6489982" cy="369332"/>
          </a:xfrm>
          <a:prstGeom prst="rect">
            <a:avLst/>
          </a:prstGeom>
          <a:noFill/>
        </p:spPr>
        <p:txBody>
          <a:bodyPr wrap="none" rtlCol="0">
            <a:spAutoFit/>
          </a:bodyPr>
          <a:lstStyle/>
          <a:p>
            <a:r>
              <a:rPr lang="en-GB" dirty="0">
                <a:solidFill>
                  <a:schemeClr val="bg1"/>
                </a:solidFill>
              </a:rPr>
              <a:t>Alpha version is tested; production continues; work toward beta</a:t>
            </a:r>
          </a:p>
        </p:txBody>
      </p:sp>
      <p:sp>
        <p:nvSpPr>
          <p:cNvPr id="45" name="TextBox 44">
            <a:extLst>
              <a:ext uri="{FF2B5EF4-FFF2-40B4-BE49-F238E27FC236}">
                <a16:creationId xmlns:a16="http://schemas.microsoft.com/office/drawing/2014/main" id="{CC847C8F-A75C-176B-596E-09F133D5CCB3}"/>
              </a:ext>
            </a:extLst>
          </p:cNvPr>
          <p:cNvSpPr txBox="1"/>
          <p:nvPr/>
        </p:nvSpPr>
        <p:spPr>
          <a:xfrm>
            <a:off x="132748" y="156898"/>
            <a:ext cx="4137992" cy="369332"/>
          </a:xfrm>
          <a:prstGeom prst="rect">
            <a:avLst/>
          </a:prstGeom>
          <a:noFill/>
        </p:spPr>
        <p:txBody>
          <a:bodyPr wrap="none" rtlCol="0">
            <a:spAutoFit/>
          </a:bodyPr>
          <a:lstStyle/>
          <a:p>
            <a:r>
              <a:rPr lang="en-GB" dirty="0">
                <a:solidFill>
                  <a:schemeClr val="bg1"/>
                </a:solidFill>
              </a:rPr>
              <a:t>Reach alpha; production still continuing</a:t>
            </a:r>
          </a:p>
        </p:txBody>
      </p:sp>
      <p:sp>
        <p:nvSpPr>
          <p:cNvPr id="48" name="TextBox 47">
            <a:extLst>
              <a:ext uri="{FF2B5EF4-FFF2-40B4-BE49-F238E27FC236}">
                <a16:creationId xmlns:a16="http://schemas.microsoft.com/office/drawing/2014/main" id="{FCBF4BE5-2762-7E0D-780B-72DB1D87DAE3}"/>
              </a:ext>
            </a:extLst>
          </p:cNvPr>
          <p:cNvSpPr txBox="1"/>
          <p:nvPr/>
        </p:nvSpPr>
        <p:spPr>
          <a:xfrm>
            <a:off x="138645" y="153258"/>
            <a:ext cx="10848291" cy="369332"/>
          </a:xfrm>
          <a:prstGeom prst="rect">
            <a:avLst/>
          </a:prstGeom>
          <a:noFill/>
        </p:spPr>
        <p:txBody>
          <a:bodyPr wrap="none" rtlCol="0">
            <a:spAutoFit/>
          </a:bodyPr>
          <a:lstStyle/>
          <a:p>
            <a:r>
              <a:rPr lang="en-GB" dirty="0">
                <a:solidFill>
                  <a:schemeClr val="bg1"/>
                </a:solidFill>
              </a:rPr>
              <a:t>Cycle repeats for beta and for submission; except when </a:t>
            </a:r>
            <a:r>
              <a:rPr lang="en-GB" dirty="0" err="1">
                <a:solidFill>
                  <a:schemeClr val="bg1"/>
                </a:solidFill>
              </a:rPr>
              <a:t>qa</a:t>
            </a:r>
            <a:r>
              <a:rPr lang="en-GB" dirty="0">
                <a:solidFill>
                  <a:schemeClr val="bg1"/>
                </a:solidFill>
              </a:rPr>
              <a:t> begins for submission, development winds down</a:t>
            </a:r>
          </a:p>
        </p:txBody>
      </p:sp>
      <p:sp>
        <p:nvSpPr>
          <p:cNvPr id="49" name="TextBox 48">
            <a:extLst>
              <a:ext uri="{FF2B5EF4-FFF2-40B4-BE49-F238E27FC236}">
                <a16:creationId xmlns:a16="http://schemas.microsoft.com/office/drawing/2014/main" id="{9E8956B9-B3E8-FA96-220B-2903EC256632}"/>
              </a:ext>
            </a:extLst>
          </p:cNvPr>
          <p:cNvSpPr txBox="1"/>
          <p:nvPr/>
        </p:nvSpPr>
        <p:spPr>
          <a:xfrm>
            <a:off x="191738" y="6249820"/>
            <a:ext cx="4329462" cy="461665"/>
          </a:xfrm>
          <a:prstGeom prst="rect">
            <a:avLst/>
          </a:prstGeom>
          <a:noFill/>
          <a:ln>
            <a:solidFill>
              <a:schemeClr val="bg1"/>
            </a:solidFill>
          </a:ln>
        </p:spPr>
        <p:txBody>
          <a:bodyPr wrap="square" rtlCol="0">
            <a:spAutoFit/>
          </a:bodyPr>
          <a:lstStyle/>
          <a:p>
            <a:r>
              <a:rPr lang="en-GB" sz="1200" dirty="0">
                <a:solidFill>
                  <a:schemeClr val="bg1"/>
                </a:solidFill>
              </a:rPr>
              <a:t>This is </a:t>
            </a:r>
            <a:r>
              <a:rPr lang="en-GB" sz="1200" b="1" dirty="0">
                <a:solidFill>
                  <a:srgbClr val="FF0000"/>
                </a:solidFill>
              </a:rPr>
              <a:t>not </a:t>
            </a:r>
            <a:r>
              <a:rPr lang="en-GB" sz="1200" dirty="0">
                <a:solidFill>
                  <a:schemeClr val="bg1"/>
                </a:solidFill>
              </a:rPr>
              <a:t>a timeline or a perfectly accurate blueprint. It’s a representation to help everyone understand how to work.</a:t>
            </a:r>
            <a:endParaRPr lang="en-GB" sz="1200" dirty="0">
              <a:solidFill>
                <a:srgbClr val="FF0000"/>
              </a:solidFill>
            </a:endParaRPr>
          </a:p>
        </p:txBody>
      </p:sp>
    </p:spTree>
    <p:extLst>
      <p:ext uri="{BB962C8B-B14F-4D97-AF65-F5344CB8AC3E}">
        <p14:creationId xmlns:p14="http://schemas.microsoft.com/office/powerpoint/2010/main" val="25639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78"/>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2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82"/>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9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42"/>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1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1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0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3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38"/>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315"/>
                                        </p:tgtEl>
                                        <p:attrNameLst>
                                          <p:attrName>style.visibility</p:attrName>
                                        </p:attrNameLst>
                                      </p:cBhvr>
                                      <p:to>
                                        <p:strVal val="hidden"/>
                                      </p:to>
                                    </p:set>
                                  </p:childTnLst>
                                </p:cTn>
                              </p:par>
                              <p:par>
                                <p:cTn id="119" presetID="1" presetClass="entr" presetSubtype="0" fill="hold" nodeType="withEffect">
                                  <p:stCondLst>
                                    <p:cond delay="0"/>
                                  </p:stCondLst>
                                  <p:childTnLst>
                                    <p:set>
                                      <p:cBhvr>
                                        <p:cTn id="120" dur="1" fill="hold">
                                          <p:stCondLst>
                                            <p:cond delay="0"/>
                                          </p:stCondLst>
                                        </p:cTn>
                                        <p:tgtEl>
                                          <p:spTgt spid="1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1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1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8"/>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0" nodeType="clickEffect">
                                  <p:stCondLst>
                                    <p:cond delay="0"/>
                                  </p:stCondLst>
                                  <p:childTnLst>
                                    <p:set>
                                      <p:cBhvr>
                                        <p:cTn id="146" dur="1" fill="hold">
                                          <p:stCondLst>
                                            <p:cond delay="0"/>
                                          </p:stCondLst>
                                        </p:cTn>
                                        <p:tgtEl>
                                          <p:spTgt spid="43"/>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1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5"/>
                                        </p:tgtEl>
                                        <p:attrNameLst>
                                          <p:attrName>style.visibility</p:attrName>
                                        </p:attrNameLst>
                                      </p:cBhvr>
                                      <p:to>
                                        <p:strVal val="hidden"/>
                                      </p:to>
                                    </p:set>
                                  </p:childTnLst>
                                </p:cTn>
                              </p:par>
                              <p:par>
                                <p:cTn id="163" presetID="1" presetClass="entr" presetSubtype="0" fill="hold" grpId="1" nodeType="with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0" nodeType="clickEffect">
                                  <p:stCondLst>
                                    <p:cond delay="0"/>
                                  </p:stCondLst>
                                  <p:childTnLst>
                                    <p:set>
                                      <p:cBhvr>
                                        <p:cTn id="168" dur="1" fill="hold">
                                          <p:stCondLst>
                                            <p:cond delay="0"/>
                                          </p:stCondLst>
                                        </p:cTn>
                                        <p:tgtEl>
                                          <p:spTgt spid="45"/>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24"/>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3"/>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8"/>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3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5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333"/>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320"/>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5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6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1"/>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8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1"/>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2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9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3"/>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3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17"/>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319"/>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3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9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3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9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90"/>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2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8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86"/>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6"/>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8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85"/>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9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48"/>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65"/>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animBg="1"/>
      <p:bldP spid="28" grpId="0" animBg="1"/>
      <p:bldP spid="31" grpId="0" animBg="1"/>
      <p:bldP spid="32" grpId="0" animBg="1"/>
      <p:bldP spid="34" grpId="0" animBg="1"/>
      <p:bldP spid="36" grpId="0" animBg="1"/>
      <p:bldP spid="37" grpId="0" animBg="1"/>
      <p:bldP spid="57" grpId="0" animBg="1"/>
      <p:bldP spid="78" grpId="0" animBg="1"/>
      <p:bldP spid="79" grpId="0" animBg="1"/>
      <p:bldP spid="80" grpId="0" animBg="1"/>
      <p:bldP spid="81" grpId="0" animBg="1"/>
      <p:bldP spid="94" grpId="0" animBg="1"/>
      <p:bldP spid="98" grpId="0" animBg="1"/>
      <p:bldP spid="107" grpId="0" animBg="1"/>
      <p:bldP spid="108" grpId="0" animBg="1"/>
      <p:bldP spid="111" grpId="0" animBg="1"/>
      <p:bldP spid="137" grpId="0" animBg="1"/>
      <p:bldP spid="161" grpId="0" animBg="1"/>
      <p:bldP spid="168" grpId="0" animBg="1"/>
      <p:bldP spid="185" grpId="0" animBg="1"/>
      <p:bldP spid="186" grpId="0" animBg="1"/>
      <p:bldP spid="190" grpId="0" animBg="1"/>
      <p:bldP spid="210" grpId="0" animBg="1"/>
      <p:bldP spid="211" grpId="0" animBg="1"/>
      <p:bldP spid="213" grpId="0" animBg="1"/>
      <p:bldP spid="305" grpId="0" animBg="1"/>
      <p:bldP spid="317" grpId="0" animBg="1"/>
      <p:bldP spid="324" grpId="0" animBg="1"/>
      <p:bldP spid="2" grpId="0" animBg="1"/>
      <p:bldP spid="17" grpId="0"/>
      <p:bldP spid="17" grpId="1"/>
      <p:bldP spid="22" grpId="0"/>
      <p:bldP spid="22" grpId="1"/>
      <p:bldP spid="23" grpId="0"/>
      <p:bldP spid="24" grpId="0"/>
      <p:bldP spid="25" grpId="0"/>
      <p:bldP spid="26" grpId="0"/>
      <p:bldP spid="29" grpId="0"/>
      <p:bldP spid="30" grpId="0"/>
      <p:bldP spid="30" grpId="1"/>
      <p:bldP spid="33" grpId="0"/>
      <p:bldP spid="33" grpId="1"/>
      <p:bldP spid="35" grpId="0"/>
      <p:bldP spid="35" grpId="1"/>
      <p:bldP spid="38" grpId="0"/>
      <p:bldP spid="38" grpId="1"/>
      <p:bldP spid="43" grpId="0"/>
      <p:bldP spid="43" grpId="1"/>
      <p:bldP spid="45" grpId="0"/>
      <p:bldP spid="45" grpId="1"/>
      <p:bldP spid="4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39511-C01E-16AC-E095-A59343994658}"/>
              </a:ext>
            </a:extLst>
          </p:cNvPr>
          <p:cNvSpPr txBox="1"/>
          <p:nvPr/>
        </p:nvSpPr>
        <p:spPr>
          <a:xfrm>
            <a:off x="235948" y="221675"/>
            <a:ext cx="3679655" cy="1384995"/>
          </a:xfrm>
          <a:prstGeom prst="rect">
            <a:avLst/>
          </a:prstGeom>
          <a:noFill/>
          <a:ln>
            <a:solidFill>
              <a:schemeClr val="bg1"/>
            </a:solidFill>
          </a:ln>
        </p:spPr>
        <p:txBody>
          <a:bodyPr wrap="square" rtlCol="0">
            <a:spAutoFit/>
          </a:bodyPr>
          <a:lstStyle/>
          <a:p>
            <a:r>
              <a:rPr lang="en-GB" sz="1200" dirty="0">
                <a:solidFill>
                  <a:schemeClr val="bg1"/>
                </a:solidFill>
              </a:rPr>
              <a:t>When you look at it from a top down perspective like this, it can be insightful to see how everything is pulled together with minimal conflict, but it can also be overwhelming or confusing. So, it is also beneficial to think about how this will work in practice from one person’s perspective, and what are the benefits.</a:t>
            </a:r>
          </a:p>
        </p:txBody>
      </p:sp>
      <p:sp>
        <p:nvSpPr>
          <p:cNvPr id="3" name="Rectangle: Rounded Corners 2">
            <a:extLst>
              <a:ext uri="{FF2B5EF4-FFF2-40B4-BE49-F238E27FC236}">
                <a16:creationId xmlns:a16="http://schemas.microsoft.com/office/drawing/2014/main" id="{99A49460-D9A3-8E46-11C0-BC8CE7D64F4F}"/>
              </a:ext>
            </a:extLst>
          </p:cNvPr>
          <p:cNvSpPr/>
          <p:nvPr/>
        </p:nvSpPr>
        <p:spPr>
          <a:xfrm>
            <a:off x="8795207" y="6125963"/>
            <a:ext cx="914400" cy="414780"/>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Rounded Corners 3">
            <a:extLst>
              <a:ext uri="{FF2B5EF4-FFF2-40B4-BE49-F238E27FC236}">
                <a16:creationId xmlns:a16="http://schemas.microsoft.com/office/drawing/2014/main" id="{71C47941-19DA-8061-81D8-FFE6A56A0104}"/>
              </a:ext>
            </a:extLst>
          </p:cNvPr>
          <p:cNvSpPr/>
          <p:nvPr/>
        </p:nvSpPr>
        <p:spPr>
          <a:xfrm>
            <a:off x="6344239" y="6125963"/>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Connector 4">
            <a:extLst>
              <a:ext uri="{FF2B5EF4-FFF2-40B4-BE49-F238E27FC236}">
                <a16:creationId xmlns:a16="http://schemas.microsoft.com/office/drawing/2014/main" id="{46CD7892-2717-3C7F-3C1E-0C2B61C7D65C}"/>
              </a:ext>
            </a:extLst>
          </p:cNvPr>
          <p:cNvCxnSpPr>
            <a:cxnSpLocks/>
            <a:stCxn id="9" idx="2"/>
            <a:endCxn id="10"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7B6554-F345-0E0B-6DE3-887659AF40E5}"/>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9D0E8F3-EADC-F494-8AB2-412C8BD31083}"/>
              </a:ext>
            </a:extLst>
          </p:cNvPr>
          <p:cNvCxnSpPr>
            <a:cxnSpLocks/>
          </p:cNvCxnSpPr>
          <p:nvPr/>
        </p:nvCxnSpPr>
        <p:spPr>
          <a:xfrm>
            <a:off x="8026923" y="196463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DF69A486-EC6B-30DA-8F4D-846860EB49F2}"/>
              </a:ext>
            </a:extLst>
          </p:cNvPr>
          <p:cNvSpPr/>
          <p:nvPr/>
        </p:nvSpPr>
        <p:spPr>
          <a:xfrm>
            <a:off x="7569723" y="317377"/>
            <a:ext cx="914400"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i="1" dirty="0"/>
              <a:t>[branch]</a:t>
            </a:r>
            <a:endParaRPr lang="en-GB" sz="1600" i="1" dirty="0"/>
          </a:p>
        </p:txBody>
      </p:sp>
      <p:sp>
        <p:nvSpPr>
          <p:cNvPr id="10" name="Rectangle: Rounded Corners 9">
            <a:extLst>
              <a:ext uri="{FF2B5EF4-FFF2-40B4-BE49-F238E27FC236}">
                <a16:creationId xmlns:a16="http://schemas.microsoft.com/office/drawing/2014/main" id="{E1CA9C53-2A56-65A7-5616-4C112AEA776D}"/>
              </a:ext>
            </a:extLst>
          </p:cNvPr>
          <p:cNvSpPr/>
          <p:nvPr/>
        </p:nvSpPr>
        <p:spPr>
          <a:xfrm>
            <a:off x="7861954" y="101845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5177724-A4B7-1B5A-F04A-6B925DC34C2A}"/>
              </a:ext>
            </a:extLst>
          </p:cNvPr>
          <p:cNvSpPr/>
          <p:nvPr/>
        </p:nvSpPr>
        <p:spPr>
          <a:xfrm>
            <a:off x="7861954" y="163469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0C3F0BBE-18EB-DA95-239C-7CB96D0AB884}"/>
              </a:ext>
            </a:extLst>
          </p:cNvPr>
          <p:cNvSpPr/>
          <p:nvPr/>
        </p:nvSpPr>
        <p:spPr>
          <a:xfrm>
            <a:off x="7861954" y="225093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3F177B59-90BA-73D1-641A-2B1671A727F9}"/>
              </a:ext>
            </a:extLst>
          </p:cNvPr>
          <p:cNvSpPr txBox="1"/>
          <p:nvPr/>
        </p:nvSpPr>
        <p:spPr>
          <a:xfrm>
            <a:off x="235948" y="1733804"/>
            <a:ext cx="3679655" cy="461665"/>
          </a:xfrm>
          <a:prstGeom prst="rect">
            <a:avLst/>
          </a:prstGeom>
          <a:noFill/>
          <a:ln>
            <a:solidFill>
              <a:schemeClr val="bg1"/>
            </a:solidFill>
          </a:ln>
        </p:spPr>
        <p:txBody>
          <a:bodyPr wrap="square" rtlCol="0">
            <a:spAutoFit/>
          </a:bodyPr>
          <a:lstStyle/>
          <a:p>
            <a:r>
              <a:rPr lang="en-GB" sz="1200" dirty="0">
                <a:solidFill>
                  <a:schemeClr val="bg1"/>
                </a:solidFill>
              </a:rPr>
              <a:t>You and your branch collaborator(s) can work to add one feature at a time.</a:t>
            </a:r>
          </a:p>
        </p:txBody>
      </p:sp>
      <p:sp>
        <p:nvSpPr>
          <p:cNvPr id="15" name="TextBox 14">
            <a:extLst>
              <a:ext uri="{FF2B5EF4-FFF2-40B4-BE49-F238E27FC236}">
                <a16:creationId xmlns:a16="http://schemas.microsoft.com/office/drawing/2014/main" id="{BD377C4B-1801-5B26-0556-65ED3E0E9AC3}"/>
              </a:ext>
            </a:extLst>
          </p:cNvPr>
          <p:cNvSpPr txBox="1"/>
          <p:nvPr/>
        </p:nvSpPr>
        <p:spPr>
          <a:xfrm>
            <a:off x="235948" y="2322603"/>
            <a:ext cx="3679655" cy="646331"/>
          </a:xfrm>
          <a:prstGeom prst="rect">
            <a:avLst/>
          </a:prstGeom>
          <a:noFill/>
          <a:ln>
            <a:solidFill>
              <a:schemeClr val="bg1"/>
            </a:solidFill>
          </a:ln>
        </p:spPr>
        <p:txBody>
          <a:bodyPr wrap="square" rtlCol="0">
            <a:spAutoFit/>
          </a:bodyPr>
          <a:lstStyle/>
          <a:p>
            <a:r>
              <a:rPr lang="en-GB" sz="1200" dirty="0">
                <a:solidFill>
                  <a:schemeClr val="bg1"/>
                </a:solidFill>
              </a:rPr>
              <a:t>For feature/asset creators, your finished features can be pulled into production without you having to do anything, while you continue to work.</a:t>
            </a:r>
          </a:p>
        </p:txBody>
      </p:sp>
      <p:cxnSp>
        <p:nvCxnSpPr>
          <p:cNvPr id="18" name="Straight Connector 17">
            <a:extLst>
              <a:ext uri="{FF2B5EF4-FFF2-40B4-BE49-F238E27FC236}">
                <a16:creationId xmlns:a16="http://schemas.microsoft.com/office/drawing/2014/main" id="{DE3C782F-85EA-539B-5300-41221EA79774}"/>
              </a:ext>
            </a:extLst>
          </p:cNvPr>
          <p:cNvCxnSpPr>
            <a:cxnSpLocks/>
            <a:stCxn id="12" idx="2"/>
          </p:cNvCxnSpPr>
          <p:nvPr/>
        </p:nvCxnSpPr>
        <p:spPr>
          <a:xfrm>
            <a:off x="8026923" y="2580877"/>
            <a:ext cx="0" cy="91503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FCAF2562-8E7B-1DB4-0967-8EFBB136D012}"/>
              </a:ext>
            </a:extLst>
          </p:cNvPr>
          <p:cNvSpPr/>
          <p:nvPr/>
        </p:nvSpPr>
        <p:spPr>
          <a:xfrm>
            <a:off x="7861954" y="3495915"/>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Curved 21">
            <a:extLst>
              <a:ext uri="{FF2B5EF4-FFF2-40B4-BE49-F238E27FC236}">
                <a16:creationId xmlns:a16="http://schemas.microsoft.com/office/drawing/2014/main" id="{075BD678-2603-2D57-8FC8-1C1C29BF7B05}"/>
              </a:ext>
            </a:extLst>
          </p:cNvPr>
          <p:cNvCxnSpPr>
            <a:cxnSpLocks/>
            <a:stCxn id="12" idx="2"/>
          </p:cNvCxnSpPr>
          <p:nvPr/>
        </p:nvCxnSpPr>
        <p:spPr>
          <a:xfrm rot="16200000" flipH="1">
            <a:off x="8182147" y="2425653"/>
            <a:ext cx="915037" cy="1225484"/>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3C724BC-32A2-2C97-669C-565AA28DD0D1}"/>
              </a:ext>
            </a:extLst>
          </p:cNvPr>
          <p:cNvCxnSpPr>
            <a:cxnSpLocks/>
          </p:cNvCxnSpPr>
          <p:nvPr/>
        </p:nvCxnSpPr>
        <p:spPr>
          <a:xfrm>
            <a:off x="9252407" y="3495914"/>
            <a:ext cx="0" cy="915038"/>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6BD73D06-E75B-0E7D-AFA7-71C151EFE44D}"/>
              </a:ext>
            </a:extLst>
          </p:cNvPr>
          <p:cNvSpPr txBox="1"/>
          <p:nvPr/>
        </p:nvSpPr>
        <p:spPr>
          <a:xfrm>
            <a:off x="235947" y="3105834"/>
            <a:ext cx="3679655" cy="646331"/>
          </a:xfrm>
          <a:prstGeom prst="rect">
            <a:avLst/>
          </a:prstGeom>
          <a:noFill/>
          <a:ln>
            <a:solidFill>
              <a:schemeClr val="bg1"/>
            </a:solidFill>
          </a:ln>
        </p:spPr>
        <p:txBody>
          <a:bodyPr wrap="square" rtlCol="0">
            <a:spAutoFit/>
          </a:bodyPr>
          <a:lstStyle/>
          <a:p>
            <a:r>
              <a:rPr lang="en-GB" sz="1200" dirty="0">
                <a:solidFill>
                  <a:schemeClr val="bg1"/>
                </a:solidFill>
              </a:rPr>
              <a:t>For people working on the production branch, you can have the finished features and assets pulled in without doing anything, while you continue to work.</a:t>
            </a:r>
          </a:p>
        </p:txBody>
      </p:sp>
      <p:cxnSp>
        <p:nvCxnSpPr>
          <p:cNvPr id="30" name="Connector: Curved 29">
            <a:extLst>
              <a:ext uri="{FF2B5EF4-FFF2-40B4-BE49-F238E27FC236}">
                <a16:creationId xmlns:a16="http://schemas.microsoft.com/office/drawing/2014/main" id="{C9651ADB-0C6E-636C-E49C-AE1D5554B944}"/>
              </a:ext>
            </a:extLst>
          </p:cNvPr>
          <p:cNvCxnSpPr>
            <a:cxnSpLocks/>
          </p:cNvCxnSpPr>
          <p:nvPr/>
        </p:nvCxnSpPr>
        <p:spPr>
          <a:xfrm rot="16200000" flipH="1">
            <a:off x="6956662" y="2425654"/>
            <a:ext cx="915037" cy="1225484"/>
          </a:xfrm>
          <a:prstGeom prst="curvedConnector3">
            <a:avLst>
              <a:gd name="adj1" fmla="val 50000"/>
            </a:avLst>
          </a:prstGeom>
          <a:ln>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CEAFA4A5-1681-9F70-EA4E-719B5E74B6B1}"/>
              </a:ext>
            </a:extLst>
          </p:cNvPr>
          <p:cNvCxnSpPr>
            <a:cxnSpLocks/>
          </p:cNvCxnSpPr>
          <p:nvPr/>
        </p:nvCxnSpPr>
        <p:spPr>
          <a:xfrm>
            <a:off x="6792560" y="1665838"/>
            <a:ext cx="8877" cy="915038"/>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B579065D-6445-0006-85D9-B9E1328C6DE2}"/>
              </a:ext>
            </a:extLst>
          </p:cNvPr>
          <p:cNvSpPr txBox="1"/>
          <p:nvPr/>
        </p:nvSpPr>
        <p:spPr>
          <a:xfrm>
            <a:off x="235946" y="3879299"/>
            <a:ext cx="3679655" cy="830997"/>
          </a:xfrm>
          <a:prstGeom prst="rect">
            <a:avLst/>
          </a:prstGeom>
          <a:noFill/>
          <a:ln>
            <a:solidFill>
              <a:schemeClr val="bg1"/>
            </a:solidFill>
          </a:ln>
        </p:spPr>
        <p:txBody>
          <a:bodyPr wrap="square" rtlCol="0">
            <a:spAutoFit/>
          </a:bodyPr>
          <a:lstStyle/>
          <a:p>
            <a:r>
              <a:rPr lang="en-GB" sz="1200" dirty="0">
                <a:solidFill>
                  <a:schemeClr val="bg1"/>
                </a:solidFill>
              </a:rPr>
              <a:t>For feature/asset creators, don’t have to stop working while QA and testing is ongoing. You can review bug reports or issues related to your work and implement them when time allows.</a:t>
            </a:r>
          </a:p>
        </p:txBody>
      </p:sp>
      <p:sp>
        <p:nvSpPr>
          <p:cNvPr id="34" name="Rectangle: Rounded Corners 33">
            <a:extLst>
              <a:ext uri="{FF2B5EF4-FFF2-40B4-BE49-F238E27FC236}">
                <a16:creationId xmlns:a16="http://schemas.microsoft.com/office/drawing/2014/main" id="{7842A3B4-7DDB-6A75-E1FD-C9C6CD757037}"/>
              </a:ext>
            </a:extLst>
          </p:cNvPr>
          <p:cNvSpPr/>
          <p:nvPr/>
        </p:nvSpPr>
        <p:spPr>
          <a:xfrm>
            <a:off x="9087438" y="4380358"/>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F8096C71-2E61-9178-96E3-9DC0D9FAF710}"/>
              </a:ext>
            </a:extLst>
          </p:cNvPr>
          <p:cNvCxnSpPr>
            <a:cxnSpLocks/>
          </p:cNvCxnSpPr>
          <p:nvPr/>
        </p:nvCxnSpPr>
        <p:spPr>
          <a:xfrm>
            <a:off x="8038790" y="3835803"/>
            <a:ext cx="0" cy="91503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08B6CA88-559B-0350-05EC-FAD606452452}"/>
              </a:ext>
            </a:extLst>
          </p:cNvPr>
          <p:cNvSpPr/>
          <p:nvPr/>
        </p:nvSpPr>
        <p:spPr>
          <a:xfrm>
            <a:off x="7873821" y="4750841"/>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ED8D8542-DB9C-3F5E-DE33-B2F8F6248286}"/>
              </a:ext>
            </a:extLst>
          </p:cNvPr>
          <p:cNvSpPr txBox="1"/>
          <p:nvPr/>
        </p:nvSpPr>
        <p:spPr>
          <a:xfrm>
            <a:off x="235946" y="4837430"/>
            <a:ext cx="3679655" cy="646331"/>
          </a:xfrm>
          <a:prstGeom prst="rect">
            <a:avLst/>
          </a:prstGeom>
          <a:noFill/>
          <a:ln>
            <a:solidFill>
              <a:schemeClr val="bg1"/>
            </a:solidFill>
          </a:ln>
        </p:spPr>
        <p:txBody>
          <a:bodyPr wrap="square" rtlCol="0">
            <a:spAutoFit/>
          </a:bodyPr>
          <a:lstStyle/>
          <a:p>
            <a:r>
              <a:rPr lang="en-GB" sz="1200" dirty="0">
                <a:solidFill>
                  <a:schemeClr val="bg1"/>
                </a:solidFill>
              </a:rPr>
              <a:t>For production/</a:t>
            </a:r>
            <a:r>
              <a:rPr lang="en-GB" sz="1200" dirty="0" err="1">
                <a:solidFill>
                  <a:schemeClr val="bg1"/>
                </a:solidFill>
              </a:rPr>
              <a:t>qa</a:t>
            </a:r>
            <a:r>
              <a:rPr lang="en-GB" sz="1200" dirty="0">
                <a:solidFill>
                  <a:schemeClr val="bg1"/>
                </a:solidFill>
              </a:rPr>
              <a:t>, you can log bugs and issues and have them fixed by the time changes are next pulled in, without fixing them yourself.</a:t>
            </a:r>
          </a:p>
        </p:txBody>
      </p:sp>
      <p:sp>
        <p:nvSpPr>
          <p:cNvPr id="38" name="Rectangle: Rounded Corners 37">
            <a:extLst>
              <a:ext uri="{FF2B5EF4-FFF2-40B4-BE49-F238E27FC236}">
                <a16:creationId xmlns:a16="http://schemas.microsoft.com/office/drawing/2014/main" id="{451503C6-4996-4335-11E7-C1FAE6D3E9F7}"/>
              </a:ext>
            </a:extLst>
          </p:cNvPr>
          <p:cNvSpPr/>
          <p:nvPr/>
        </p:nvSpPr>
        <p:spPr>
          <a:xfrm>
            <a:off x="6636469" y="1348397"/>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5EBA0868-54BD-074B-5C9C-09423735A396}"/>
              </a:ext>
            </a:extLst>
          </p:cNvPr>
          <p:cNvSpPr/>
          <p:nvPr/>
        </p:nvSpPr>
        <p:spPr>
          <a:xfrm>
            <a:off x="6649074" y="349591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Curved 40">
            <a:extLst>
              <a:ext uri="{FF2B5EF4-FFF2-40B4-BE49-F238E27FC236}">
                <a16:creationId xmlns:a16="http://schemas.microsoft.com/office/drawing/2014/main" id="{E6D2C4A7-CA7E-B405-DD11-434DF6058F4C}"/>
              </a:ext>
            </a:extLst>
          </p:cNvPr>
          <p:cNvCxnSpPr>
            <a:cxnSpLocks/>
          </p:cNvCxnSpPr>
          <p:nvPr/>
        </p:nvCxnSpPr>
        <p:spPr>
          <a:xfrm rot="16200000" flipH="1">
            <a:off x="6976148" y="3670629"/>
            <a:ext cx="915037" cy="1225484"/>
          </a:xfrm>
          <a:prstGeom prst="curvedConnector3">
            <a:avLst>
              <a:gd name="adj1" fmla="val 50000"/>
            </a:avLst>
          </a:prstGeom>
          <a:ln>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305D063-DC6F-5F2E-0F7C-93DD2EF1F570}"/>
              </a:ext>
            </a:extLst>
          </p:cNvPr>
          <p:cNvCxnSpPr>
            <a:cxnSpLocks/>
            <a:endCxn id="39" idx="0"/>
          </p:cNvCxnSpPr>
          <p:nvPr/>
        </p:nvCxnSpPr>
        <p:spPr>
          <a:xfrm>
            <a:off x="6801437" y="2580876"/>
            <a:ext cx="12606" cy="915039"/>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47" name="Rectangle: Folded Corner 46">
            <a:extLst>
              <a:ext uri="{FF2B5EF4-FFF2-40B4-BE49-F238E27FC236}">
                <a16:creationId xmlns:a16="http://schemas.microsoft.com/office/drawing/2014/main" id="{4991EAD1-AEAB-2D19-4CAD-D392146D3E47}"/>
              </a:ext>
            </a:extLst>
          </p:cNvPr>
          <p:cNvSpPr/>
          <p:nvPr/>
        </p:nvSpPr>
        <p:spPr>
          <a:xfrm>
            <a:off x="7760739" y="3671800"/>
            <a:ext cx="265136" cy="265136"/>
          </a:xfrm>
          <a:prstGeom prst="foldedCorner">
            <a:avLst>
              <a:gd name="adj" fmla="val 50000"/>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Folded Corner 47">
            <a:extLst>
              <a:ext uri="{FF2B5EF4-FFF2-40B4-BE49-F238E27FC236}">
                <a16:creationId xmlns:a16="http://schemas.microsoft.com/office/drawing/2014/main" id="{96B9334E-C66A-4FFE-3752-D8868B2547AB}"/>
              </a:ext>
            </a:extLst>
          </p:cNvPr>
          <p:cNvSpPr/>
          <p:nvPr/>
        </p:nvSpPr>
        <p:spPr>
          <a:xfrm>
            <a:off x="6535254" y="3688297"/>
            <a:ext cx="265136" cy="265136"/>
          </a:xfrm>
          <a:prstGeom prst="foldedCorner">
            <a:avLst>
              <a:gd name="adj" fmla="val 50000"/>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20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3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2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3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par>
                                <p:cTn id="109" presetID="1" presetClass="entr" presetSubtype="0" fill="hold" grpId="2" nodeType="with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animBg="1"/>
      <p:bldP spid="19" grpId="0" animBg="1"/>
      <p:bldP spid="27" grpId="0" animBg="1"/>
      <p:bldP spid="33" grpId="0" animBg="1"/>
      <p:bldP spid="34" grpId="0" animBg="1"/>
      <p:bldP spid="34" grpId="1" animBg="1"/>
      <p:bldP spid="36" grpId="0" animBg="1"/>
      <p:bldP spid="36" grpId="1" animBg="1"/>
      <p:bldP spid="36" grpId="2" animBg="1"/>
      <p:bldP spid="37" grpId="0" animBg="1"/>
      <p:bldP spid="38" grpId="0" animBg="1"/>
      <p:bldP spid="39" grpId="0" animBg="1"/>
      <p:bldP spid="47" grpId="0" animBg="1"/>
      <p:bldP spid="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2F4F18-4836-CFF1-5606-00FAA5BF680B}"/>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ASSET FOLDER STRUCTURE</a:t>
            </a:r>
          </a:p>
        </p:txBody>
      </p:sp>
      <p:grpSp>
        <p:nvGrpSpPr>
          <p:cNvPr id="7" name="Group 6">
            <a:extLst>
              <a:ext uri="{FF2B5EF4-FFF2-40B4-BE49-F238E27FC236}">
                <a16:creationId xmlns:a16="http://schemas.microsoft.com/office/drawing/2014/main" id="{5329EA8C-1CA3-C03D-FCFE-461610B82351}"/>
              </a:ext>
            </a:extLst>
          </p:cNvPr>
          <p:cNvGrpSpPr/>
          <p:nvPr/>
        </p:nvGrpSpPr>
        <p:grpSpPr>
          <a:xfrm>
            <a:off x="5348745" y="872473"/>
            <a:ext cx="5013402" cy="5052537"/>
            <a:chOff x="3911831" y="900231"/>
            <a:chExt cx="5013402" cy="5052537"/>
          </a:xfrm>
        </p:grpSpPr>
        <p:cxnSp>
          <p:nvCxnSpPr>
            <p:cNvPr id="10" name="Straight Connector 9">
              <a:extLst>
                <a:ext uri="{FF2B5EF4-FFF2-40B4-BE49-F238E27FC236}">
                  <a16:creationId xmlns:a16="http://schemas.microsoft.com/office/drawing/2014/main" id="{B0B2F113-1A6A-C708-3B5D-54B574A55B94}"/>
                </a:ext>
              </a:extLst>
            </p:cNvPr>
            <p:cNvCxnSpPr>
              <a:cxnSpLocks/>
            </p:cNvCxnSpPr>
            <p:nvPr/>
          </p:nvCxnSpPr>
          <p:spPr>
            <a:xfrm>
              <a:off x="4038600" y="1029057"/>
              <a:ext cx="0" cy="453883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8A9488D-96C6-0BFC-6EFC-07717864C49E}"/>
                </a:ext>
              </a:extLst>
            </p:cNvPr>
            <p:cNvCxnSpPr>
              <a:cxnSpLocks/>
            </p:cNvCxnSpPr>
            <p:nvPr/>
          </p:nvCxnSpPr>
          <p:spPr>
            <a:xfrm flipH="1">
              <a:off x="6548478" y="1024056"/>
              <a:ext cx="547" cy="323912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93B759C-49FA-D9BC-F785-B8E01874CD9A}"/>
                </a:ext>
              </a:extLst>
            </p:cNvPr>
            <p:cNvSpPr txBox="1"/>
            <p:nvPr/>
          </p:nvSpPr>
          <p:spPr>
            <a:xfrm>
              <a:off x="6426087" y="900231"/>
              <a:ext cx="2499146" cy="3754874"/>
            </a:xfrm>
            <a:prstGeom prst="rect">
              <a:avLst/>
            </a:prstGeom>
            <a:noFill/>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Animators</a:t>
              </a:r>
            </a:p>
            <a:p>
              <a:pPr marL="285750" indent="-285750">
                <a:buFont typeface="Wingdings" panose="05000000000000000000" pitchFamily="2" charset="2"/>
                <a:buChar char="§"/>
              </a:pPr>
              <a:r>
                <a:rPr lang="en-GB" sz="1400" b="1" dirty="0">
                  <a:solidFill>
                    <a:schemeClr val="tx2">
                      <a:lumMod val="25000"/>
                      <a:lumOff val="75000"/>
                    </a:schemeClr>
                  </a:solidFill>
                </a:rPr>
                <a:t>Models</a:t>
              </a:r>
            </a:p>
            <a:p>
              <a:pPr marL="742950" lvl="1" indent="-285750">
                <a:buFont typeface="Wingdings" panose="05000000000000000000" pitchFamily="2" charset="2"/>
                <a:buChar char="§"/>
              </a:pPr>
              <a:r>
                <a:rPr lang="en-GB" sz="1400" dirty="0">
                  <a:solidFill>
                    <a:schemeClr val="bg1"/>
                  </a:solidFill>
                </a:rPr>
                <a:t>Scenery</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Props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Characters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285750" indent="-285750">
                <a:buFont typeface="Wingdings" panose="05000000000000000000" pitchFamily="2" charset="2"/>
                <a:buChar char="§"/>
              </a:pPr>
              <a:r>
                <a:rPr lang="en-GB" sz="1400" b="1" dirty="0">
                  <a:solidFill>
                    <a:schemeClr val="tx2">
                      <a:lumMod val="25000"/>
                      <a:lumOff val="75000"/>
                    </a:schemeClr>
                  </a:solidFill>
                </a:rPr>
                <a:t>Scenes</a:t>
              </a:r>
            </a:p>
            <a:p>
              <a:pPr marL="285750" indent="-285750">
                <a:buFont typeface="Wingdings" panose="05000000000000000000" pitchFamily="2" charset="2"/>
                <a:buChar char="§"/>
              </a:pPr>
              <a:r>
                <a:rPr lang="en-GB" sz="1400" b="1" dirty="0">
                  <a:solidFill>
                    <a:schemeClr val="accent2">
                      <a:lumMod val="75000"/>
                    </a:schemeClr>
                  </a:solidFill>
                </a:rPr>
                <a:t>WIP</a:t>
              </a:r>
            </a:p>
            <a:p>
              <a:endParaRPr lang="en-GB" sz="1400" dirty="0">
                <a:solidFill>
                  <a:schemeClr val="bg1"/>
                </a:solidFill>
              </a:endParaRPr>
            </a:p>
          </p:txBody>
        </p:sp>
        <p:sp>
          <p:nvSpPr>
            <p:cNvPr id="9" name="TextBox 8">
              <a:extLst>
                <a:ext uri="{FF2B5EF4-FFF2-40B4-BE49-F238E27FC236}">
                  <a16:creationId xmlns:a16="http://schemas.microsoft.com/office/drawing/2014/main" id="{AEA0D76A-C7AA-E48E-EB07-84ADD0377550}"/>
                </a:ext>
              </a:extLst>
            </p:cNvPr>
            <p:cNvSpPr txBox="1"/>
            <p:nvPr/>
          </p:nvSpPr>
          <p:spPr>
            <a:xfrm>
              <a:off x="3911831" y="905232"/>
              <a:ext cx="2476255" cy="5047536"/>
            </a:xfrm>
            <a:prstGeom prst="rect">
              <a:avLst/>
            </a:prstGeom>
            <a:noFill/>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Rendering</a:t>
              </a:r>
            </a:p>
            <a:p>
              <a:pPr marL="285750" indent="-285750">
                <a:buFont typeface="Wingdings" panose="05000000000000000000" pitchFamily="2" charset="2"/>
                <a:buChar char="§"/>
              </a:pPr>
              <a:r>
                <a:rPr lang="en-GB" sz="1400" b="1" dirty="0">
                  <a:solidFill>
                    <a:schemeClr val="tx2">
                      <a:lumMod val="25000"/>
                      <a:lumOff val="75000"/>
                    </a:schemeClr>
                  </a:solidFill>
                </a:rPr>
                <a:t>Settings</a:t>
              </a:r>
            </a:p>
            <a:p>
              <a:pPr marL="285750" indent="-285750">
                <a:buFont typeface="Wingdings" panose="05000000000000000000" pitchFamily="2" charset="2"/>
                <a:buChar char="§"/>
              </a:pPr>
              <a:r>
                <a:rPr lang="en-GB" sz="1400" b="1" dirty="0">
                  <a:solidFill>
                    <a:schemeClr val="tx2">
                      <a:lumMod val="25000"/>
                      <a:lumOff val="75000"/>
                    </a:schemeClr>
                  </a:solidFill>
                </a:rPr>
                <a:t>Audio</a:t>
              </a:r>
            </a:p>
            <a:p>
              <a:pPr marL="742950" lvl="1" indent="-285750">
                <a:buFont typeface="Wingdings" panose="05000000000000000000" pitchFamily="2" charset="2"/>
                <a:buChar char="§"/>
              </a:pPr>
              <a:r>
                <a:rPr lang="en-GB" sz="1400" dirty="0">
                  <a:solidFill>
                    <a:schemeClr val="bg1"/>
                  </a:solidFill>
                </a:rPr>
                <a:t>Music</a:t>
              </a:r>
            </a:p>
            <a:p>
              <a:pPr marL="742950" lvl="1" indent="-285750">
                <a:buFont typeface="Wingdings" panose="05000000000000000000" pitchFamily="2" charset="2"/>
                <a:buChar char="§"/>
              </a:pPr>
              <a:r>
                <a:rPr lang="en-GB" sz="1400" dirty="0">
                  <a:solidFill>
                    <a:schemeClr val="bg1"/>
                  </a:solidFill>
                </a:rPr>
                <a:t>Ambient</a:t>
              </a:r>
            </a:p>
            <a:p>
              <a:pPr marL="742950" lvl="1" indent="-285750">
                <a:buFont typeface="Wingdings" panose="05000000000000000000" pitchFamily="2" charset="2"/>
                <a:buChar char="§"/>
              </a:pPr>
              <a:r>
                <a:rPr lang="en-GB" sz="1400" dirty="0">
                  <a:solidFill>
                    <a:schemeClr val="bg1"/>
                  </a:solidFill>
                </a:rPr>
                <a:t>Samples</a:t>
              </a:r>
            </a:p>
            <a:p>
              <a:pPr marL="285750" indent="-285750">
                <a:buFont typeface="Wingdings" panose="05000000000000000000" pitchFamily="2" charset="2"/>
                <a:buChar char="§"/>
              </a:pPr>
              <a:r>
                <a:rPr lang="en-GB" sz="1400" b="1" dirty="0">
                  <a:solidFill>
                    <a:schemeClr val="tx2">
                      <a:lumMod val="25000"/>
                      <a:lumOff val="75000"/>
                    </a:schemeClr>
                  </a:solidFill>
                </a:rPr>
                <a:t>Scripts</a:t>
              </a:r>
            </a:p>
            <a:p>
              <a:pPr marL="742950" lvl="1" indent="-285750">
                <a:buFont typeface="Wingdings" panose="05000000000000000000" pitchFamily="2" charset="2"/>
                <a:buChar char="§"/>
              </a:pPr>
              <a:r>
                <a:rPr lang="en-GB" sz="1400" dirty="0">
                  <a:solidFill>
                    <a:schemeClr val="bg1"/>
                  </a:solidFill>
                </a:rPr>
                <a:t>Library</a:t>
              </a:r>
            </a:p>
            <a:p>
              <a:pPr marL="742950" lvl="1" indent="-285750">
                <a:buFont typeface="Wingdings" panose="05000000000000000000" pitchFamily="2" charset="2"/>
                <a:buChar char="§"/>
              </a:pPr>
              <a:r>
                <a:rPr lang="en-GB" sz="1400" dirty="0">
                  <a:solidFill>
                    <a:schemeClr val="bg1"/>
                  </a:solidFill>
                </a:rPr>
                <a:t>Editor</a:t>
              </a:r>
            </a:p>
            <a:p>
              <a:pPr marL="742950" lvl="1" indent="-285750">
                <a:buFont typeface="Wingdings" panose="05000000000000000000" pitchFamily="2" charset="2"/>
                <a:buChar char="§"/>
              </a:pPr>
              <a:r>
                <a:rPr lang="en-GB" sz="1400" dirty="0">
                  <a:solidFill>
                    <a:schemeClr val="bg1"/>
                  </a:solidFill>
                </a:rPr>
                <a:t>Architecture</a:t>
              </a:r>
            </a:p>
            <a:p>
              <a:pPr marL="742950" lvl="1"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err="1">
                  <a:solidFill>
                    <a:schemeClr val="bg1"/>
                  </a:solidFill>
                </a:rPr>
                <a:t>ScriptableObjects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Strings</a:t>
              </a:r>
            </a:p>
            <a:p>
              <a:pPr marL="285750" indent="-285750">
                <a:buFont typeface="Wingdings" panose="05000000000000000000" pitchFamily="2" charset="2"/>
                <a:buChar char="§"/>
              </a:pPr>
              <a:r>
                <a:rPr lang="en-GB" sz="1400" b="1" dirty="0">
                  <a:solidFill>
                    <a:schemeClr val="tx2">
                      <a:lumMod val="25000"/>
                      <a:lumOff val="75000"/>
                    </a:schemeClr>
                  </a:solidFill>
                </a:rPr>
                <a:t>Prefabs</a:t>
              </a:r>
            </a:p>
            <a:p>
              <a:pPr marL="742950" lvl="1" indent="-285750">
                <a:buFont typeface="Wingdings" panose="05000000000000000000" pitchFamily="2" charset="2"/>
                <a:buChar char="§"/>
              </a:pPr>
              <a:r>
                <a:rPr lang="en-GB" sz="1400" dirty="0">
                  <a:solidFill>
                    <a:schemeClr val="bg1"/>
                  </a:solidFill>
                </a:rPr>
                <a:t>UI</a:t>
              </a:r>
            </a:p>
            <a:p>
              <a:pPr marL="742950" lvl="1" indent="-285750">
                <a:buFont typeface="Wingdings" panose="05000000000000000000" pitchFamily="2" charset="2"/>
                <a:buChar char="§"/>
              </a:pPr>
              <a:r>
                <a:rPr lang="en-GB" sz="1400" dirty="0">
                  <a:solidFill>
                    <a:schemeClr val="bg1"/>
                  </a:solidFill>
                </a:rPr>
                <a:t>Components</a:t>
              </a:r>
            </a:p>
            <a:p>
              <a:pPr marL="1200150" lvl="2" indent="-285750">
                <a:buFont typeface="Wingdings" panose="05000000000000000000" pitchFamily="2" charset="2"/>
                <a:buChar char="§"/>
              </a:pPr>
              <a:r>
                <a:rPr lang="en-GB" sz="1400" dirty="0">
                  <a:solidFill>
                    <a:schemeClr val="bg1"/>
                  </a:solidFill>
                </a:rPr>
                <a:t>Managers</a:t>
              </a:r>
            </a:p>
            <a:p>
              <a:pPr marL="1200150" lvl="2" indent="-285750">
                <a:buFont typeface="Wingdings" panose="05000000000000000000" pitchFamily="2" charset="2"/>
                <a:buChar char="§"/>
              </a:pPr>
              <a:r>
                <a:rPr lang="en-GB" sz="1400" dirty="0">
                  <a:solidFill>
                    <a:schemeClr val="bg1"/>
                  </a:solidFill>
                </a:rPr>
                <a:t>Controllers</a:t>
              </a:r>
            </a:p>
            <a:p>
              <a:pPr marL="1200150" lvl="2"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Scenery</a:t>
              </a:r>
            </a:p>
            <a:p>
              <a:pPr marL="742950" lvl="1" indent="-285750">
                <a:buFont typeface="Wingdings" panose="05000000000000000000" pitchFamily="2" charset="2"/>
                <a:buChar char="§"/>
              </a:pPr>
              <a:r>
                <a:rPr lang="en-GB" sz="1400" dirty="0">
                  <a:solidFill>
                    <a:schemeClr val="bg1"/>
                  </a:solidFill>
                </a:rPr>
                <a:t>Props</a:t>
              </a:r>
            </a:p>
            <a:p>
              <a:pPr marL="742950" lvl="1" indent="-285750">
                <a:buFont typeface="Wingdings" panose="05000000000000000000" pitchFamily="2" charset="2"/>
                <a:buChar char="§"/>
              </a:pPr>
              <a:r>
                <a:rPr lang="en-GB" sz="1400" dirty="0">
                  <a:solidFill>
                    <a:schemeClr val="bg1"/>
                  </a:solidFill>
                </a:rPr>
                <a:t>Characters</a:t>
              </a:r>
            </a:p>
            <a:p>
              <a:pPr marL="742950" lvl="1" indent="-285750">
                <a:buFont typeface="Wingdings" panose="05000000000000000000" pitchFamily="2" charset="2"/>
                <a:buChar char="§"/>
              </a:pPr>
              <a:r>
                <a:rPr lang="en-GB" sz="1400" dirty="0">
                  <a:solidFill>
                    <a:schemeClr val="bg1"/>
                  </a:solidFill>
                </a:rPr>
                <a:t>Effects</a:t>
              </a:r>
            </a:p>
          </p:txBody>
        </p:sp>
        <p:cxnSp>
          <p:nvCxnSpPr>
            <p:cNvPr id="11" name="Connector: Curved 10">
              <a:extLst>
                <a:ext uri="{FF2B5EF4-FFF2-40B4-BE49-F238E27FC236}">
                  <a16:creationId xmlns:a16="http://schemas.microsoft.com/office/drawing/2014/main" id="{3602FC56-2423-DFEF-C713-095889E7AE93}"/>
                </a:ext>
              </a:extLst>
            </p:cNvPr>
            <p:cNvCxnSpPr>
              <a:cxnSpLocks/>
            </p:cNvCxnSpPr>
            <p:nvPr/>
          </p:nvCxnSpPr>
          <p:spPr>
            <a:xfrm>
              <a:off x="4038600" y="150495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D78539EB-FB63-9428-A7E0-A009DFEF9F0C}"/>
                </a:ext>
              </a:extLst>
            </p:cNvPr>
            <p:cNvCxnSpPr>
              <a:cxnSpLocks/>
            </p:cNvCxnSpPr>
            <p:nvPr/>
          </p:nvCxnSpPr>
          <p:spPr>
            <a:xfrm>
              <a:off x="4038600" y="171450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7628AAA4-2BA5-4E61-4529-2E26E0C0A8D0}"/>
                </a:ext>
              </a:extLst>
            </p:cNvPr>
            <p:cNvCxnSpPr>
              <a:cxnSpLocks/>
            </p:cNvCxnSpPr>
            <p:nvPr/>
          </p:nvCxnSpPr>
          <p:spPr>
            <a:xfrm>
              <a:off x="4038600" y="194310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30B23DAB-84A8-90D4-DEA4-EF2C5DA45DD2}"/>
                </a:ext>
              </a:extLst>
            </p:cNvPr>
            <p:cNvCxnSpPr>
              <a:cxnSpLocks/>
            </p:cNvCxnSpPr>
            <p:nvPr/>
          </p:nvCxnSpPr>
          <p:spPr>
            <a:xfrm>
              <a:off x="4038600" y="235267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39EA9C8-8C8B-E00F-E23A-7C5425F20601}"/>
                </a:ext>
              </a:extLst>
            </p:cNvPr>
            <p:cNvCxnSpPr>
              <a:cxnSpLocks/>
            </p:cNvCxnSpPr>
            <p:nvPr/>
          </p:nvCxnSpPr>
          <p:spPr>
            <a:xfrm>
              <a:off x="4038600" y="256222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9F8A13B-00E5-A163-7B10-A8D63DF54BCD}"/>
                </a:ext>
              </a:extLst>
            </p:cNvPr>
            <p:cNvCxnSpPr>
              <a:cxnSpLocks/>
            </p:cNvCxnSpPr>
            <p:nvPr/>
          </p:nvCxnSpPr>
          <p:spPr>
            <a:xfrm>
              <a:off x="4038600" y="279082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7CFAF656-0D96-D1F8-FD89-8C979AEF4CEE}"/>
                </a:ext>
              </a:extLst>
            </p:cNvPr>
            <p:cNvCxnSpPr>
              <a:cxnSpLocks/>
            </p:cNvCxnSpPr>
            <p:nvPr/>
          </p:nvCxnSpPr>
          <p:spPr>
            <a:xfrm>
              <a:off x="4038600" y="300037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6D989D96-E0D0-DF66-74A5-989296CF9A41}"/>
                </a:ext>
              </a:extLst>
            </p:cNvPr>
            <p:cNvCxnSpPr>
              <a:cxnSpLocks/>
            </p:cNvCxnSpPr>
            <p:nvPr/>
          </p:nvCxnSpPr>
          <p:spPr>
            <a:xfrm>
              <a:off x="4038600" y="320992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70C3FAE-C031-0D4B-0E60-8D6DB2D24324}"/>
                </a:ext>
              </a:extLst>
            </p:cNvPr>
            <p:cNvCxnSpPr>
              <a:cxnSpLocks/>
            </p:cNvCxnSpPr>
            <p:nvPr/>
          </p:nvCxnSpPr>
          <p:spPr>
            <a:xfrm>
              <a:off x="4038600" y="343852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EF01816C-876C-DA3C-5441-97FF55302967}"/>
                </a:ext>
              </a:extLst>
            </p:cNvPr>
            <p:cNvCxnSpPr>
              <a:cxnSpLocks/>
            </p:cNvCxnSpPr>
            <p:nvPr/>
          </p:nvCxnSpPr>
          <p:spPr>
            <a:xfrm>
              <a:off x="4040091" y="38536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F6597036-3236-EC74-419C-8C4E54B183A0}"/>
                </a:ext>
              </a:extLst>
            </p:cNvPr>
            <p:cNvCxnSpPr>
              <a:cxnSpLocks/>
            </p:cNvCxnSpPr>
            <p:nvPr/>
          </p:nvCxnSpPr>
          <p:spPr>
            <a:xfrm>
              <a:off x="4040091" y="40822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8B70C38C-68D4-1072-7A25-5F02397DD980}"/>
                </a:ext>
              </a:extLst>
            </p:cNvPr>
            <p:cNvCxnSpPr>
              <a:cxnSpLocks/>
            </p:cNvCxnSpPr>
            <p:nvPr/>
          </p:nvCxnSpPr>
          <p:spPr>
            <a:xfrm>
              <a:off x="4496744" y="42724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98A9B77D-0A23-1465-DB9C-DF7F77509FA8}"/>
                </a:ext>
              </a:extLst>
            </p:cNvPr>
            <p:cNvCxnSpPr>
              <a:cxnSpLocks/>
            </p:cNvCxnSpPr>
            <p:nvPr/>
          </p:nvCxnSpPr>
          <p:spPr>
            <a:xfrm>
              <a:off x="4496743" y="449178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6B2FFEE3-699A-090F-497B-BF2D6D8CDFE6}"/>
                </a:ext>
              </a:extLst>
            </p:cNvPr>
            <p:cNvCxnSpPr>
              <a:cxnSpLocks/>
            </p:cNvCxnSpPr>
            <p:nvPr/>
          </p:nvCxnSpPr>
          <p:spPr>
            <a:xfrm>
              <a:off x="4496742" y="4711859"/>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6B9C449-AE2F-FA29-58C2-ABDED77AF593}"/>
                </a:ext>
              </a:extLst>
            </p:cNvPr>
            <p:cNvCxnSpPr>
              <a:cxnSpLocks/>
            </p:cNvCxnSpPr>
            <p:nvPr/>
          </p:nvCxnSpPr>
          <p:spPr>
            <a:xfrm>
              <a:off x="4496742" y="4263183"/>
              <a:ext cx="0" cy="44867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Connector: Curved 26">
              <a:extLst>
                <a:ext uri="{FF2B5EF4-FFF2-40B4-BE49-F238E27FC236}">
                  <a16:creationId xmlns:a16="http://schemas.microsoft.com/office/drawing/2014/main" id="{853AB067-4163-2A46-F3D3-BF8B05E72BFB}"/>
                </a:ext>
              </a:extLst>
            </p:cNvPr>
            <p:cNvCxnSpPr>
              <a:cxnSpLocks/>
            </p:cNvCxnSpPr>
            <p:nvPr/>
          </p:nvCxnSpPr>
          <p:spPr>
            <a:xfrm>
              <a:off x="4038600" y="4920192"/>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A82AB35A-A0EE-0996-34AD-40C819BE9CAB}"/>
                </a:ext>
              </a:extLst>
            </p:cNvPr>
            <p:cNvCxnSpPr>
              <a:cxnSpLocks/>
            </p:cNvCxnSpPr>
            <p:nvPr/>
          </p:nvCxnSpPr>
          <p:spPr>
            <a:xfrm>
              <a:off x="4038600" y="512974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 name="Connector: Curved 28">
              <a:extLst>
                <a:ext uri="{FF2B5EF4-FFF2-40B4-BE49-F238E27FC236}">
                  <a16:creationId xmlns:a16="http://schemas.microsoft.com/office/drawing/2014/main" id="{FFDBA893-0255-9261-C0C4-F28BAF91C85A}"/>
                </a:ext>
              </a:extLst>
            </p:cNvPr>
            <p:cNvCxnSpPr>
              <a:cxnSpLocks/>
            </p:cNvCxnSpPr>
            <p:nvPr/>
          </p:nvCxnSpPr>
          <p:spPr>
            <a:xfrm>
              <a:off x="4038600" y="53392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E2E747D3-8D0C-01BC-0AB8-7A20A29A3597}"/>
                </a:ext>
              </a:extLst>
            </p:cNvPr>
            <p:cNvCxnSpPr>
              <a:cxnSpLocks/>
            </p:cNvCxnSpPr>
            <p:nvPr/>
          </p:nvCxnSpPr>
          <p:spPr>
            <a:xfrm>
              <a:off x="4038600" y="55678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23F70E69-530D-8F7B-AAAE-B746A4B169F5}"/>
                </a:ext>
              </a:extLst>
            </p:cNvPr>
            <p:cNvCxnSpPr>
              <a:cxnSpLocks/>
            </p:cNvCxnSpPr>
            <p:nvPr/>
          </p:nvCxnSpPr>
          <p:spPr>
            <a:xfrm>
              <a:off x="6548478" y="1290399"/>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4FBC6821-BE54-DE59-2585-E4E637C8723B}"/>
                </a:ext>
              </a:extLst>
            </p:cNvPr>
            <p:cNvCxnSpPr>
              <a:cxnSpLocks/>
            </p:cNvCxnSpPr>
            <p:nvPr/>
          </p:nvCxnSpPr>
          <p:spPr>
            <a:xfrm>
              <a:off x="6548478" y="215121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4F3101F5-D9BA-E7E7-FC49-D97DA0410EE1}"/>
                </a:ext>
              </a:extLst>
            </p:cNvPr>
            <p:cNvCxnSpPr>
              <a:cxnSpLocks/>
            </p:cNvCxnSpPr>
            <p:nvPr/>
          </p:nvCxnSpPr>
          <p:spPr>
            <a:xfrm>
              <a:off x="6548478" y="29857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A1962624-E33B-7963-7E93-B9A572940133}"/>
                </a:ext>
              </a:extLst>
            </p:cNvPr>
            <p:cNvCxnSpPr>
              <a:cxnSpLocks/>
            </p:cNvCxnSpPr>
            <p:nvPr/>
          </p:nvCxnSpPr>
          <p:spPr>
            <a:xfrm>
              <a:off x="7470551" y="192238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78658E87-3DC4-7294-776C-3731B91A37FC}"/>
                </a:ext>
              </a:extLst>
            </p:cNvPr>
            <p:cNvCxnSpPr>
              <a:cxnSpLocks/>
            </p:cNvCxnSpPr>
            <p:nvPr/>
          </p:nvCxnSpPr>
          <p:spPr>
            <a:xfrm>
              <a:off x="7470551" y="2776621"/>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A702CF8C-2D9B-0067-A3FB-F0FA83CF9491}"/>
                </a:ext>
              </a:extLst>
            </p:cNvPr>
            <p:cNvCxnSpPr>
              <a:cxnSpLocks/>
            </p:cNvCxnSpPr>
            <p:nvPr/>
          </p:nvCxnSpPr>
          <p:spPr>
            <a:xfrm>
              <a:off x="7470551" y="3630850"/>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 name="Connector: Curved 37">
              <a:extLst>
                <a:ext uri="{FF2B5EF4-FFF2-40B4-BE49-F238E27FC236}">
                  <a16:creationId xmlns:a16="http://schemas.microsoft.com/office/drawing/2014/main" id="{93614449-3E40-931C-DF56-8E5266115D79}"/>
                </a:ext>
              </a:extLst>
            </p:cNvPr>
            <p:cNvCxnSpPr>
              <a:cxnSpLocks/>
            </p:cNvCxnSpPr>
            <p:nvPr/>
          </p:nvCxnSpPr>
          <p:spPr>
            <a:xfrm>
              <a:off x="7024728" y="3204924"/>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1C58BEBC-B8C1-CA57-BC9B-BDABDC5484AB}"/>
                </a:ext>
              </a:extLst>
            </p:cNvPr>
            <p:cNvCxnSpPr>
              <a:cxnSpLocks/>
            </p:cNvCxnSpPr>
            <p:nvPr/>
          </p:nvCxnSpPr>
          <p:spPr>
            <a:xfrm>
              <a:off x="7024728" y="342119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B237D5FC-71A9-0681-A605-755ECC3F4D4A}"/>
                </a:ext>
              </a:extLst>
            </p:cNvPr>
            <p:cNvCxnSpPr>
              <a:cxnSpLocks/>
            </p:cNvCxnSpPr>
            <p:nvPr/>
          </p:nvCxnSpPr>
          <p:spPr>
            <a:xfrm flipH="1">
              <a:off x="7024728" y="3178743"/>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Connector: Curved 40">
              <a:extLst>
                <a:ext uri="{FF2B5EF4-FFF2-40B4-BE49-F238E27FC236}">
                  <a16:creationId xmlns:a16="http://schemas.microsoft.com/office/drawing/2014/main" id="{FEC749B9-BBF6-81C6-F89F-9C7F18FBD1C7}"/>
                </a:ext>
              </a:extLst>
            </p:cNvPr>
            <p:cNvCxnSpPr>
              <a:cxnSpLocks/>
            </p:cNvCxnSpPr>
            <p:nvPr/>
          </p:nvCxnSpPr>
          <p:spPr>
            <a:xfrm>
              <a:off x="7011299" y="235105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2" name="Connector: Curved 41">
              <a:extLst>
                <a:ext uri="{FF2B5EF4-FFF2-40B4-BE49-F238E27FC236}">
                  <a16:creationId xmlns:a16="http://schemas.microsoft.com/office/drawing/2014/main" id="{A5775F4B-38F2-46CD-40E3-7E6251A521ED}"/>
                </a:ext>
              </a:extLst>
            </p:cNvPr>
            <p:cNvCxnSpPr>
              <a:cxnSpLocks/>
            </p:cNvCxnSpPr>
            <p:nvPr/>
          </p:nvCxnSpPr>
          <p:spPr>
            <a:xfrm>
              <a:off x="7011299" y="256732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E66EB251-8816-A261-2B56-5C9563B802CC}"/>
                </a:ext>
              </a:extLst>
            </p:cNvPr>
            <p:cNvCxnSpPr>
              <a:cxnSpLocks/>
            </p:cNvCxnSpPr>
            <p:nvPr/>
          </p:nvCxnSpPr>
          <p:spPr>
            <a:xfrm flipH="1">
              <a:off x="7011299" y="2324872"/>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17215D9C-143B-1EEF-49FB-A96DC72E0A9E}"/>
                </a:ext>
              </a:extLst>
            </p:cNvPr>
            <p:cNvCxnSpPr>
              <a:cxnSpLocks/>
            </p:cNvCxnSpPr>
            <p:nvPr/>
          </p:nvCxnSpPr>
          <p:spPr>
            <a:xfrm>
              <a:off x="7024728" y="150106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3C24A9D9-5B5D-2AC6-55F2-0E452833DFE9}"/>
                </a:ext>
              </a:extLst>
            </p:cNvPr>
            <p:cNvCxnSpPr>
              <a:cxnSpLocks/>
            </p:cNvCxnSpPr>
            <p:nvPr/>
          </p:nvCxnSpPr>
          <p:spPr>
            <a:xfrm>
              <a:off x="7024728" y="1717334"/>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1E710D9-C185-F71A-FE6F-04F907425223}"/>
                </a:ext>
              </a:extLst>
            </p:cNvPr>
            <p:cNvCxnSpPr>
              <a:cxnSpLocks/>
            </p:cNvCxnSpPr>
            <p:nvPr/>
          </p:nvCxnSpPr>
          <p:spPr>
            <a:xfrm flipH="1">
              <a:off x="7024728" y="1474884"/>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47" name="TextBox 46">
            <a:extLst>
              <a:ext uri="{FF2B5EF4-FFF2-40B4-BE49-F238E27FC236}">
                <a16:creationId xmlns:a16="http://schemas.microsoft.com/office/drawing/2014/main" id="{45E2E27B-8D72-5509-DF9E-6D788D4EA623}"/>
              </a:ext>
            </a:extLst>
          </p:cNvPr>
          <p:cNvSpPr txBox="1"/>
          <p:nvPr/>
        </p:nvSpPr>
        <p:spPr>
          <a:xfrm>
            <a:off x="8898294" y="6188108"/>
            <a:ext cx="3110199" cy="461665"/>
          </a:xfrm>
          <a:prstGeom prst="rect">
            <a:avLst/>
          </a:prstGeom>
          <a:noFill/>
          <a:ln>
            <a:solidFill>
              <a:schemeClr val="bg1"/>
            </a:solidFill>
          </a:ln>
        </p:spPr>
        <p:txBody>
          <a:bodyPr wrap="square" rtlCol="0">
            <a:spAutoFit/>
          </a:bodyPr>
          <a:lstStyle/>
          <a:p>
            <a:r>
              <a:rPr lang="en-GB" sz="1200" dirty="0">
                <a:solidFill>
                  <a:schemeClr val="bg1"/>
                </a:solidFill>
              </a:rPr>
              <a:t>We need to agree on this so everyone is happy.</a:t>
            </a:r>
          </a:p>
        </p:txBody>
      </p:sp>
      <p:sp>
        <p:nvSpPr>
          <p:cNvPr id="51" name="TextBox 50">
            <a:extLst>
              <a:ext uri="{FF2B5EF4-FFF2-40B4-BE49-F238E27FC236}">
                <a16:creationId xmlns:a16="http://schemas.microsoft.com/office/drawing/2014/main" id="{CB6CBB03-A0CE-2F55-79D7-41795151369D}"/>
              </a:ext>
            </a:extLst>
          </p:cNvPr>
          <p:cNvSpPr txBox="1"/>
          <p:nvPr/>
        </p:nvSpPr>
        <p:spPr>
          <a:xfrm>
            <a:off x="192993" y="502702"/>
            <a:ext cx="3110199" cy="6186309"/>
          </a:xfrm>
          <a:prstGeom prst="rect">
            <a:avLst/>
          </a:prstGeom>
          <a:noFill/>
          <a:ln>
            <a:solidFill>
              <a:schemeClr val="bg1"/>
            </a:solidFill>
          </a:ln>
        </p:spPr>
        <p:txBody>
          <a:bodyPr wrap="square" rtlCol="0">
            <a:spAutoFit/>
          </a:bodyPr>
          <a:lstStyle/>
          <a:p>
            <a:r>
              <a:rPr lang="en-GB" sz="1200" dirty="0">
                <a:solidFill>
                  <a:schemeClr val="bg1"/>
                </a:solidFill>
              </a:rPr>
              <a:t>All of the heavy cache files are configured to be ignored by the repo. That means when you change and push, only your work is pushed, not your cache files.</a:t>
            </a:r>
          </a:p>
          <a:p>
            <a:endParaRPr lang="en-GB" sz="1200" dirty="0">
              <a:solidFill>
                <a:schemeClr val="bg1"/>
              </a:solidFill>
            </a:endParaRPr>
          </a:p>
          <a:p>
            <a:r>
              <a:rPr lang="en-GB" sz="1200" b="1" dirty="0">
                <a:solidFill>
                  <a:schemeClr val="accent2">
                    <a:lumMod val="75000"/>
                  </a:schemeClr>
                </a:solidFill>
              </a:rPr>
              <a:t>Unity assets cannot have spaces in their </a:t>
            </a:r>
            <a:r>
              <a:rPr lang="en-GB" sz="1200" b="1" dirty="0" err="1">
                <a:solidFill>
                  <a:schemeClr val="accent2">
                    <a:lumMod val="75000"/>
                  </a:schemeClr>
                </a:solidFill>
              </a:rPr>
              <a:t>filepath</a:t>
            </a:r>
            <a:r>
              <a:rPr lang="en-GB" sz="1200" b="1" dirty="0">
                <a:solidFill>
                  <a:schemeClr val="accent2">
                    <a:lumMod val="75000"/>
                  </a:schemeClr>
                </a:solidFill>
              </a:rPr>
              <a:t>/filename.</a:t>
            </a:r>
          </a:p>
          <a:p>
            <a:endParaRPr lang="en-GB" sz="1200" dirty="0">
              <a:solidFill>
                <a:schemeClr val="bg1"/>
              </a:solidFill>
            </a:endParaRPr>
          </a:p>
          <a:p>
            <a:r>
              <a:rPr lang="en-GB" sz="1200" dirty="0">
                <a:solidFill>
                  <a:schemeClr val="bg1"/>
                </a:solidFill>
              </a:rPr>
              <a:t>Please do not commit changes to the repo from the wrong branch. If you are working on the assets branch, please do not edit the scenes, and if you are working on the production branch, please do not edit the models, etc. </a:t>
            </a:r>
          </a:p>
          <a:p>
            <a:endParaRPr lang="en-GB" sz="1200" dirty="0">
              <a:solidFill>
                <a:schemeClr val="bg1"/>
              </a:solidFill>
            </a:endParaRPr>
          </a:p>
          <a:p>
            <a:r>
              <a:rPr lang="en-GB" sz="1200" b="1" dirty="0">
                <a:solidFill>
                  <a:schemeClr val="accent2">
                    <a:lumMod val="75000"/>
                  </a:schemeClr>
                </a:solidFill>
              </a:rPr>
              <a:t>Any changes you make in this way could be overwritten or undone! And probably unintentionally! </a:t>
            </a:r>
            <a:r>
              <a:rPr lang="en-GB" sz="1200" b="1" dirty="0">
                <a:solidFill>
                  <a:schemeClr val="accent2">
                    <a:lumMod val="75000"/>
                  </a:schemeClr>
                </a:solidFill>
                <a:sym typeface="Wingdings" panose="05000000000000000000" pitchFamily="2" charset="2"/>
              </a:rPr>
              <a:t>If there is a bug or a glitch and it’s not your area, tell the responsible person, so that they can fix it. Please don’t try and edit it, you will create a merge conflict.</a:t>
            </a:r>
            <a:endParaRPr lang="en-GB" sz="1200" b="1" dirty="0">
              <a:solidFill>
                <a:schemeClr val="accent2">
                  <a:lumMod val="75000"/>
                </a:schemeClr>
              </a:solidFill>
            </a:endParaRPr>
          </a:p>
          <a:p>
            <a:endParaRPr lang="en-GB" sz="1200" dirty="0">
              <a:solidFill>
                <a:schemeClr val="bg1"/>
              </a:solidFill>
            </a:endParaRPr>
          </a:p>
          <a:p>
            <a:r>
              <a:rPr lang="en-GB" sz="1200" dirty="0">
                <a:solidFill>
                  <a:schemeClr val="bg1"/>
                </a:solidFill>
              </a:rPr>
              <a:t>There is a WIP folder for anything you want to copy out and test a change that’s out of the scope of your branch. Our repository is configured to ignore any files in the WIP folder. Experiment away. </a:t>
            </a:r>
          </a:p>
          <a:p>
            <a:endParaRPr lang="en-GB" sz="1200" dirty="0">
              <a:solidFill>
                <a:schemeClr val="bg1"/>
              </a:solidFill>
            </a:endParaRPr>
          </a:p>
          <a:p>
            <a:r>
              <a:rPr lang="en-GB" sz="1200" b="1" dirty="0">
                <a:solidFill>
                  <a:schemeClr val="accent2">
                    <a:lumMod val="75000"/>
                  </a:schemeClr>
                </a:solidFill>
              </a:rPr>
              <a:t>And finally, please do not store anything that is not a Unity asset. We have to be conservative with storage. Use the art repo or your WIP folder.</a:t>
            </a:r>
          </a:p>
        </p:txBody>
      </p:sp>
    </p:spTree>
    <p:extLst>
      <p:ext uri="{BB962C8B-B14F-4D97-AF65-F5344CB8AC3E}">
        <p14:creationId xmlns:p14="http://schemas.microsoft.com/office/powerpoint/2010/main" val="417428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A0EA6268-3D7D-9216-2550-D6474BA6AA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AE1597-23D1-542C-B822-DEDDE4F10B3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a:t>
            </a:r>
          </a:p>
        </p:txBody>
      </p:sp>
      <p:sp>
        <p:nvSpPr>
          <p:cNvPr id="3" name="TextBox 2">
            <a:extLst>
              <a:ext uri="{FF2B5EF4-FFF2-40B4-BE49-F238E27FC236}">
                <a16:creationId xmlns:a16="http://schemas.microsoft.com/office/drawing/2014/main" id="{7710570E-6246-20FF-7EFF-EFBD89855E7C}"/>
              </a:ext>
            </a:extLst>
          </p:cNvPr>
          <p:cNvSpPr txBox="1"/>
          <p:nvPr/>
        </p:nvSpPr>
        <p:spPr>
          <a:xfrm>
            <a:off x="183505" y="626262"/>
            <a:ext cx="3110199" cy="830997"/>
          </a:xfrm>
          <a:prstGeom prst="rect">
            <a:avLst/>
          </a:prstGeom>
          <a:noFill/>
          <a:ln>
            <a:solidFill>
              <a:schemeClr val="bg1"/>
            </a:solidFill>
          </a:ln>
        </p:spPr>
        <p:txBody>
          <a:bodyPr wrap="square" rtlCol="0">
            <a:spAutoFit/>
          </a:bodyPr>
          <a:lstStyle/>
          <a:p>
            <a:r>
              <a:rPr lang="en-GB" sz="1200" dirty="0">
                <a:solidFill>
                  <a:schemeClr val="bg1"/>
                </a:solidFill>
              </a:rPr>
              <a:t>This must be done every time you clone the GSP-Unity-Project repository (for instance, if you clone in the Labs, you should configure it even if you did it on your local machine).</a:t>
            </a:r>
          </a:p>
        </p:txBody>
      </p:sp>
      <p:sp>
        <p:nvSpPr>
          <p:cNvPr id="4" name="TextBox 3">
            <a:extLst>
              <a:ext uri="{FF2B5EF4-FFF2-40B4-BE49-F238E27FC236}">
                <a16:creationId xmlns:a16="http://schemas.microsoft.com/office/drawing/2014/main" id="{118D2C78-7244-0BBA-31C0-AF79ECFFBFB8}"/>
              </a:ext>
            </a:extLst>
          </p:cNvPr>
          <p:cNvSpPr txBox="1"/>
          <p:nvPr/>
        </p:nvSpPr>
        <p:spPr>
          <a:xfrm>
            <a:off x="183505" y="1584585"/>
            <a:ext cx="3110199" cy="646331"/>
          </a:xfrm>
          <a:prstGeom prst="rect">
            <a:avLst/>
          </a:prstGeom>
          <a:noFill/>
          <a:ln>
            <a:solidFill>
              <a:schemeClr val="bg1"/>
            </a:solidFill>
          </a:ln>
        </p:spPr>
        <p:txBody>
          <a:bodyPr wrap="square" rtlCol="0">
            <a:spAutoFit/>
          </a:bodyPr>
          <a:lstStyle/>
          <a:p>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avigate to the repo you just cloned. Go to the folder file path, and type the highlighted below onto the end:</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dirty="0">
              <a:solidFill>
                <a:schemeClr val="bg1"/>
              </a:solidFill>
            </a:endParaRPr>
          </a:p>
        </p:txBody>
      </p:sp>
      <p:pic>
        <p:nvPicPr>
          <p:cNvPr id="5" name="Picture 4" descr="A screenshot of a computer&#10;&#10;AI-generated content may be incorrect.">
            <a:extLst>
              <a:ext uri="{FF2B5EF4-FFF2-40B4-BE49-F238E27FC236}">
                <a16:creationId xmlns:a16="http://schemas.microsoft.com/office/drawing/2014/main" id="{0BDB86E8-8D52-CBC9-1F81-512D27846EB4}"/>
              </a:ext>
            </a:extLst>
          </p:cNvPr>
          <p:cNvPicPr>
            <a:picLocks noChangeAspect="1"/>
          </p:cNvPicPr>
          <p:nvPr/>
        </p:nvPicPr>
        <p:blipFill>
          <a:blip r:embed="rId2"/>
          <a:stretch>
            <a:fillRect/>
          </a:stretch>
        </p:blipFill>
        <p:spPr>
          <a:xfrm>
            <a:off x="5509091" y="2682240"/>
            <a:ext cx="4420870" cy="1493520"/>
          </a:xfrm>
          <a:prstGeom prst="rect">
            <a:avLst/>
          </a:prstGeom>
          <a:ln>
            <a:solidFill>
              <a:schemeClr val="accent1"/>
            </a:solidFill>
          </a:ln>
        </p:spPr>
      </p:pic>
      <p:pic>
        <p:nvPicPr>
          <p:cNvPr id="7" name="Picture 6" descr="A screenshot of a computer&#10;&#10;AI-generated content may be incorrect.">
            <a:extLst>
              <a:ext uri="{FF2B5EF4-FFF2-40B4-BE49-F238E27FC236}">
                <a16:creationId xmlns:a16="http://schemas.microsoft.com/office/drawing/2014/main" id="{394347C5-559A-0BE2-0F38-54B061AF5FC3}"/>
              </a:ext>
            </a:extLst>
          </p:cNvPr>
          <p:cNvPicPr>
            <a:picLocks noChangeAspect="1"/>
          </p:cNvPicPr>
          <p:nvPr/>
        </p:nvPicPr>
        <p:blipFill>
          <a:blip r:embed="rId3"/>
          <a:stretch>
            <a:fillRect/>
          </a:stretch>
        </p:blipFill>
        <p:spPr>
          <a:xfrm>
            <a:off x="5562113" y="2682240"/>
            <a:ext cx="4314825" cy="1501775"/>
          </a:xfrm>
          <a:prstGeom prst="rect">
            <a:avLst/>
          </a:prstGeom>
          <a:ln>
            <a:solidFill>
              <a:schemeClr val="accent1"/>
            </a:solidFill>
          </a:ln>
        </p:spPr>
      </p:pic>
      <p:sp>
        <p:nvSpPr>
          <p:cNvPr id="8" name="TextBox 7">
            <a:extLst>
              <a:ext uri="{FF2B5EF4-FFF2-40B4-BE49-F238E27FC236}">
                <a16:creationId xmlns:a16="http://schemas.microsoft.com/office/drawing/2014/main" id="{293303DA-3200-043F-2536-F5FFA36023A3}"/>
              </a:ext>
            </a:extLst>
          </p:cNvPr>
          <p:cNvSpPr txBox="1"/>
          <p:nvPr/>
        </p:nvSpPr>
        <p:spPr>
          <a:xfrm>
            <a:off x="183505" y="2359074"/>
            <a:ext cx="3110199" cy="646331"/>
          </a:xfrm>
          <a:prstGeom prst="rect">
            <a:avLst/>
          </a:prstGeom>
          <a:noFill/>
          <a:ln>
            <a:solidFill>
              <a:schemeClr val="bg1"/>
            </a:solidFill>
          </a:ln>
        </p:spPr>
        <p:txBody>
          <a:bodyPr wrap="square" rtlCol="0">
            <a:spAutoFit/>
          </a:bodyPr>
          <a:lstStyle/>
          <a:p>
            <a:pPr lvl="0"/>
            <a:r>
              <a:rPr lang="en-GB" sz="1200" dirty="0">
                <a:solidFill>
                  <a:schemeClr val="bg1"/>
                </a:solidFill>
              </a:rPr>
              <a:t>This should open up a hidden folder. Open the file “</a:t>
            </a:r>
            <a:r>
              <a:rPr lang="en-GB" sz="1200" b="1" dirty="0">
                <a:solidFill>
                  <a:schemeClr val="bg1"/>
                </a:solidFill>
              </a:rPr>
              <a:t>config</a:t>
            </a:r>
            <a:r>
              <a:rPr lang="en-GB" sz="1200" dirty="0">
                <a:solidFill>
                  <a:schemeClr val="bg1"/>
                </a:solidFill>
              </a:rPr>
              <a:t>” in a text editor (right click, </a:t>
            </a:r>
            <a:r>
              <a:rPr lang="en-GB" sz="1200" b="1" dirty="0">
                <a:solidFill>
                  <a:schemeClr val="bg1"/>
                </a:solidFill>
              </a:rPr>
              <a:t>Open with…, </a:t>
            </a:r>
            <a:r>
              <a:rPr lang="en-GB" sz="1200" dirty="0">
                <a:solidFill>
                  <a:schemeClr val="bg1"/>
                </a:solidFill>
              </a:rPr>
              <a:t>scroll to Notepad).</a:t>
            </a:r>
          </a:p>
        </p:txBody>
      </p:sp>
      <p:sp>
        <p:nvSpPr>
          <p:cNvPr id="13" name="TextBox 12">
            <a:extLst>
              <a:ext uri="{FF2B5EF4-FFF2-40B4-BE49-F238E27FC236}">
                <a16:creationId xmlns:a16="http://schemas.microsoft.com/office/drawing/2014/main" id="{9F7B6DF2-2401-C742-AC5D-29D4859CAA52}"/>
              </a:ext>
            </a:extLst>
          </p:cNvPr>
          <p:cNvSpPr txBox="1"/>
          <p:nvPr/>
        </p:nvSpPr>
        <p:spPr>
          <a:xfrm>
            <a:off x="183505" y="3133563"/>
            <a:ext cx="3110199" cy="461665"/>
          </a:xfrm>
          <a:prstGeom prst="rect">
            <a:avLst/>
          </a:prstGeom>
          <a:noFill/>
          <a:ln>
            <a:solidFill>
              <a:schemeClr val="bg1"/>
            </a:solidFill>
          </a:ln>
        </p:spPr>
        <p:txBody>
          <a:bodyPr wrap="square" rtlCol="0">
            <a:spAutoFit/>
          </a:bodyPr>
          <a:lstStyle/>
          <a:p>
            <a:pPr lvl="0"/>
            <a:r>
              <a:rPr lang="en-GB" sz="1200" dirty="0">
                <a:solidFill>
                  <a:schemeClr val="bg1"/>
                </a:solidFill>
              </a:rPr>
              <a:t>Copy this text and paste it in the “</a:t>
            </a:r>
            <a:r>
              <a:rPr lang="en-GB" sz="1200" b="1" dirty="0">
                <a:solidFill>
                  <a:schemeClr val="bg1"/>
                </a:solidFill>
              </a:rPr>
              <a:t>config</a:t>
            </a:r>
            <a:r>
              <a:rPr lang="en-GB" sz="1200" dirty="0">
                <a:solidFill>
                  <a:schemeClr val="bg1"/>
                </a:solidFill>
              </a:rPr>
              <a:t>” file. You should have something like this:</a:t>
            </a:r>
          </a:p>
        </p:txBody>
      </p:sp>
      <p:sp>
        <p:nvSpPr>
          <p:cNvPr id="15" name="TextBox 14">
            <a:extLst>
              <a:ext uri="{FF2B5EF4-FFF2-40B4-BE49-F238E27FC236}">
                <a16:creationId xmlns:a16="http://schemas.microsoft.com/office/drawing/2014/main" id="{84296EE7-9E7F-FCBF-3C25-FCA44379867E}"/>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16" name="Picture 15" descr="A screenshot of a computer&#10;&#10;AI-generated content may be incorrect.">
            <a:extLst>
              <a:ext uri="{FF2B5EF4-FFF2-40B4-BE49-F238E27FC236}">
                <a16:creationId xmlns:a16="http://schemas.microsoft.com/office/drawing/2014/main" id="{A7537E90-CE67-E6A9-644B-71FE0E9341CC}"/>
              </a:ext>
            </a:extLst>
          </p:cNvPr>
          <p:cNvPicPr>
            <a:picLocks noChangeAspect="1"/>
          </p:cNvPicPr>
          <p:nvPr/>
        </p:nvPicPr>
        <p:blipFill>
          <a:blip r:embed="rId4"/>
          <a:stretch>
            <a:fillRect/>
          </a:stretch>
        </p:blipFill>
        <p:spPr>
          <a:xfrm>
            <a:off x="5424952" y="2182495"/>
            <a:ext cx="4589145" cy="2493010"/>
          </a:xfrm>
          <a:prstGeom prst="rect">
            <a:avLst/>
          </a:prstGeom>
          <a:ln>
            <a:solidFill>
              <a:schemeClr val="accent1"/>
            </a:solidFill>
          </a:ln>
        </p:spPr>
      </p:pic>
      <p:sp>
        <p:nvSpPr>
          <p:cNvPr id="17" name="TextBox 16">
            <a:extLst>
              <a:ext uri="{FF2B5EF4-FFF2-40B4-BE49-F238E27FC236}">
                <a16:creationId xmlns:a16="http://schemas.microsoft.com/office/drawing/2014/main" id="{4EDC4861-EB25-61C4-C0E1-D5F8F78CB21B}"/>
              </a:ext>
            </a:extLst>
          </p:cNvPr>
          <p:cNvSpPr txBox="1"/>
          <p:nvPr/>
        </p:nvSpPr>
        <p:spPr>
          <a:xfrm>
            <a:off x="183505" y="3714095"/>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Navigate to your Unity installation. You’re looking for the UnityYAMLMerge.exe. It should be somewhere around here, in the Tools folder:</a:t>
            </a:r>
          </a:p>
        </p:txBody>
      </p:sp>
      <p:pic>
        <p:nvPicPr>
          <p:cNvPr id="18" name="Picture 17" descr="A screenshot of a computer&#10;&#10;AI-generated content may be incorrect.">
            <a:extLst>
              <a:ext uri="{FF2B5EF4-FFF2-40B4-BE49-F238E27FC236}">
                <a16:creationId xmlns:a16="http://schemas.microsoft.com/office/drawing/2014/main" id="{FCECD470-4587-E25D-F5EE-7AB6E70455D5}"/>
              </a:ext>
            </a:extLst>
          </p:cNvPr>
          <p:cNvPicPr>
            <a:picLocks noChangeAspect="1"/>
          </p:cNvPicPr>
          <p:nvPr/>
        </p:nvPicPr>
        <p:blipFill>
          <a:blip r:embed="rId5"/>
          <a:stretch>
            <a:fillRect/>
          </a:stretch>
        </p:blipFill>
        <p:spPr>
          <a:xfrm>
            <a:off x="5433524" y="2392845"/>
            <a:ext cx="4572000" cy="1943100"/>
          </a:xfrm>
          <a:prstGeom prst="rect">
            <a:avLst/>
          </a:prstGeom>
          <a:ln>
            <a:solidFill>
              <a:schemeClr val="accent1"/>
            </a:solidFill>
          </a:ln>
        </p:spPr>
      </p:pic>
      <p:sp>
        <p:nvSpPr>
          <p:cNvPr id="21" name="TextBox 20">
            <a:extLst>
              <a:ext uri="{FF2B5EF4-FFF2-40B4-BE49-F238E27FC236}">
                <a16:creationId xmlns:a16="http://schemas.microsoft.com/office/drawing/2014/main" id="{B64CAFD5-CE9C-7E1C-CF42-BB6ACE70BEA9}"/>
              </a:ext>
            </a:extLst>
          </p:cNvPr>
          <p:cNvSpPr txBox="1"/>
          <p:nvPr/>
        </p:nvSpPr>
        <p:spPr>
          <a:xfrm>
            <a:off x="183505" y="4670536"/>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Copy the file path (you’ll have to </a:t>
            </a:r>
            <a:r>
              <a:rPr lang="en-GB" sz="1200" dirty="0" err="1">
                <a:solidFill>
                  <a:schemeClr val="bg1"/>
                </a:solidFill>
              </a:rPr>
              <a:t>Ctrl+C</a:t>
            </a:r>
            <a:r>
              <a:rPr lang="en-GB" sz="1200" dirty="0">
                <a:solidFill>
                  <a:schemeClr val="bg1"/>
                </a:solidFill>
              </a:rPr>
              <a:t>). Go to the “</a:t>
            </a:r>
            <a:r>
              <a:rPr lang="en-GB" sz="1200" b="1" dirty="0">
                <a:solidFill>
                  <a:schemeClr val="bg1"/>
                </a:solidFill>
              </a:rPr>
              <a:t>config</a:t>
            </a:r>
            <a:r>
              <a:rPr lang="en-GB" sz="1200" dirty="0">
                <a:solidFill>
                  <a:schemeClr val="bg1"/>
                </a:solidFill>
              </a:rPr>
              <a:t>” file in the text editor. Highlight the below path exactly and paste over it exactly with your own path.</a:t>
            </a:r>
          </a:p>
        </p:txBody>
      </p:sp>
      <p:pic>
        <p:nvPicPr>
          <p:cNvPr id="22" name="Picture 21" descr="A screenshot of a computer program&#10;&#10;AI-generated content may be incorrect.">
            <a:extLst>
              <a:ext uri="{FF2B5EF4-FFF2-40B4-BE49-F238E27FC236}">
                <a16:creationId xmlns:a16="http://schemas.microsoft.com/office/drawing/2014/main" id="{8F046618-E2F8-DAF5-F94C-BD31B41D365E}"/>
              </a:ext>
            </a:extLst>
          </p:cNvPr>
          <p:cNvPicPr>
            <a:picLocks noChangeAspect="1"/>
          </p:cNvPicPr>
          <p:nvPr/>
        </p:nvPicPr>
        <p:blipFill>
          <a:blip r:embed="rId6"/>
          <a:stretch>
            <a:fillRect/>
          </a:stretch>
        </p:blipFill>
        <p:spPr>
          <a:xfrm>
            <a:off x="5296046" y="2471428"/>
            <a:ext cx="4846955" cy="1784350"/>
          </a:xfrm>
          <a:prstGeom prst="rect">
            <a:avLst/>
          </a:prstGeom>
          <a:ln>
            <a:solidFill>
              <a:schemeClr val="accent1"/>
            </a:solidFill>
          </a:ln>
        </p:spPr>
      </p:pic>
    </p:spTree>
    <p:extLst>
      <p:ext uri="{BB962C8B-B14F-4D97-AF65-F5344CB8AC3E}">
        <p14:creationId xmlns:p14="http://schemas.microsoft.com/office/powerpoint/2010/main" val="411041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5" grpId="0" animBg="1"/>
      <p:bldP spid="17" grpId="0" animBg="1"/>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903AB-A8B1-FFF5-B29C-12827A880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4CFC4-1C1A-5015-FBA7-93F1BD8113B8}"/>
              </a:ext>
            </a:extLst>
          </p:cNvPr>
          <p:cNvSpPr>
            <a:spLocks noGrp="1"/>
          </p:cNvSpPr>
          <p:nvPr>
            <p:ph type="ctrTitle"/>
          </p:nvPr>
        </p:nvSpPr>
        <p:spPr/>
        <p:txBody>
          <a:bodyPr/>
          <a:lstStyle/>
          <a:p>
            <a:r>
              <a:rPr lang="en-GB" dirty="0">
                <a:solidFill>
                  <a:schemeClr val="bg1"/>
                </a:solidFill>
              </a:rPr>
              <a:t>Tracking</a:t>
            </a:r>
          </a:p>
        </p:txBody>
      </p:sp>
    </p:spTree>
    <p:extLst>
      <p:ext uri="{BB962C8B-B14F-4D97-AF65-F5344CB8AC3E}">
        <p14:creationId xmlns:p14="http://schemas.microsoft.com/office/powerpoint/2010/main" val="724281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833A2C0-1090-6C94-0997-5E865EC147D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B505AD57-1CF4-E7CD-5867-AEFC3D60AA21}"/>
              </a:ext>
            </a:extLst>
          </p:cNvPr>
          <p:cNvSpPr txBox="1"/>
          <p:nvPr/>
        </p:nvSpPr>
        <p:spPr>
          <a:xfrm>
            <a:off x="183507" y="549308"/>
            <a:ext cx="3110199" cy="646331"/>
          </a:xfrm>
          <a:prstGeom prst="rect">
            <a:avLst/>
          </a:prstGeom>
          <a:noFill/>
          <a:ln>
            <a:solidFill>
              <a:schemeClr val="bg1"/>
            </a:solidFill>
          </a:ln>
        </p:spPr>
        <p:txBody>
          <a:bodyPr wrap="square" rtlCol="0">
            <a:spAutoFit/>
          </a:bodyPr>
          <a:lstStyle/>
          <a:p>
            <a:r>
              <a:rPr lang="en-GB" sz="1200" dirty="0">
                <a:solidFill>
                  <a:schemeClr val="bg1"/>
                </a:solidFill>
              </a:rPr>
              <a:t>Please watch this (relatively helpful) video to understand the tracking of bugs and issues on the GitHub website.</a:t>
            </a:r>
            <a:endParaRPr lang="en-GB" sz="1200" b="1" dirty="0">
              <a:solidFill>
                <a:schemeClr val="bg1"/>
              </a:solidFill>
            </a:endParaRPr>
          </a:p>
        </p:txBody>
      </p:sp>
      <p:pic>
        <p:nvPicPr>
          <p:cNvPr id="4" name="Online Media 1" title="Git and GitHub Tutorials #5 - Understanding GitHub Issues">
            <a:hlinkClick r:id="" action="ppaction://media"/>
            <a:extLst>
              <a:ext uri="{FF2B5EF4-FFF2-40B4-BE49-F238E27FC236}">
                <a16:creationId xmlns:a16="http://schemas.microsoft.com/office/drawing/2014/main" id="{D1FDDE85-80CD-5633-3B41-958DCD4A4BE5}"/>
              </a:ext>
            </a:extLst>
          </p:cNvPr>
          <p:cNvPicPr>
            <a:picLocks noRot="1" noChangeAspect="1"/>
          </p:cNvPicPr>
          <p:nvPr>
            <a:videoFile r:link="rId1"/>
          </p:nvPr>
        </p:nvPicPr>
        <p:blipFill>
          <a:blip r:embed="rId3"/>
          <a:stretch>
            <a:fillRect/>
          </a:stretch>
        </p:blipFill>
        <p:spPr>
          <a:xfrm>
            <a:off x="4033520" y="1333749"/>
            <a:ext cx="7416800" cy="4190502"/>
          </a:xfrm>
          <a:prstGeom prst="rect">
            <a:avLst/>
          </a:prstGeom>
        </p:spPr>
      </p:pic>
      <p:sp>
        <p:nvSpPr>
          <p:cNvPr id="5" name="TextBox 4">
            <a:extLst>
              <a:ext uri="{FF2B5EF4-FFF2-40B4-BE49-F238E27FC236}">
                <a16:creationId xmlns:a16="http://schemas.microsoft.com/office/drawing/2014/main" id="{2557D17B-1BC2-412C-D2F2-721E761FA0BF}"/>
              </a:ext>
            </a:extLst>
          </p:cNvPr>
          <p:cNvSpPr txBox="1"/>
          <p:nvPr/>
        </p:nvSpPr>
        <p:spPr>
          <a:xfrm>
            <a:off x="183507" y="1333749"/>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assign issues please do not assign them to individuals; someone might get landed with more than their fair share of work. Please assign them to teams like “programmers”, “prop artists” etc.</a:t>
            </a:r>
          </a:p>
        </p:txBody>
      </p:sp>
      <p:sp>
        <p:nvSpPr>
          <p:cNvPr id="6" name="TextBox 5">
            <a:extLst>
              <a:ext uri="{FF2B5EF4-FFF2-40B4-BE49-F238E27FC236}">
                <a16:creationId xmlns:a16="http://schemas.microsoft.com/office/drawing/2014/main" id="{120D2F37-0DCB-90D4-2FA9-77629012DEEA}"/>
              </a:ext>
            </a:extLst>
          </p:cNvPr>
          <p:cNvSpPr txBox="1"/>
          <p:nvPr/>
        </p:nvSpPr>
        <p:spPr>
          <a:xfrm>
            <a:off x="183507" y="2456429"/>
            <a:ext cx="3110199" cy="830997"/>
          </a:xfrm>
          <a:prstGeom prst="rect">
            <a:avLst/>
          </a:prstGeom>
          <a:noFill/>
          <a:ln>
            <a:solidFill>
              <a:schemeClr val="bg1"/>
            </a:solidFill>
          </a:ln>
        </p:spPr>
        <p:txBody>
          <a:bodyPr wrap="square" rtlCol="0">
            <a:spAutoFit/>
          </a:bodyPr>
          <a:lstStyle/>
          <a:p>
            <a:r>
              <a:rPr lang="en-GB" sz="1200" dirty="0">
                <a:solidFill>
                  <a:schemeClr val="bg1"/>
                </a:solidFill>
              </a:rPr>
              <a:t>When you are working on fixing a logged issue, please use the methods in this video to link your commits that fix things with the issue they </a:t>
            </a:r>
            <a:r>
              <a:rPr lang="en-GB" sz="1200">
                <a:solidFill>
                  <a:schemeClr val="bg1"/>
                </a:solidFill>
              </a:rPr>
              <a:t>are fixing.</a:t>
            </a:r>
            <a:endParaRPr lang="en-GB" sz="1200" dirty="0">
              <a:solidFill>
                <a:schemeClr val="bg1"/>
              </a:solidFill>
            </a:endParaRPr>
          </a:p>
        </p:txBody>
      </p:sp>
    </p:spTree>
    <p:extLst>
      <p:ext uri="{BB962C8B-B14F-4D97-AF65-F5344CB8AC3E}">
        <p14:creationId xmlns:p14="http://schemas.microsoft.com/office/powerpoint/2010/main" val="168319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C11E1737-4C2B-3CD7-BFBA-11150B975C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BFEEB9-3B3B-8FD7-F174-5DDE3ADDFCA0}"/>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 (</a:t>
            </a:r>
            <a:r>
              <a:rPr lang="en-GB" sz="1200" b="1" dirty="0" err="1">
                <a:solidFill>
                  <a:schemeClr val="bg1"/>
                </a:solidFill>
              </a:rPr>
              <a:t>cont</a:t>
            </a:r>
            <a:r>
              <a:rPr lang="en-GB" sz="1200" b="1" dirty="0">
                <a:solidFill>
                  <a:schemeClr val="bg1"/>
                </a:solidFill>
              </a:rPr>
              <a:t>)</a:t>
            </a:r>
          </a:p>
        </p:txBody>
      </p:sp>
      <p:sp>
        <p:nvSpPr>
          <p:cNvPr id="3" name="TextBox 2">
            <a:extLst>
              <a:ext uri="{FF2B5EF4-FFF2-40B4-BE49-F238E27FC236}">
                <a16:creationId xmlns:a16="http://schemas.microsoft.com/office/drawing/2014/main" id="{CCDA40EE-05D4-9D4C-264C-A95FC0A8DB62}"/>
              </a:ext>
            </a:extLst>
          </p:cNvPr>
          <p:cNvSpPr txBox="1"/>
          <p:nvPr/>
        </p:nvSpPr>
        <p:spPr>
          <a:xfrm>
            <a:off x="183505" y="626262"/>
            <a:ext cx="3110199" cy="1073627"/>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must replace the back-slashes in the text you pasted (from “C:” to “Tools”) with forward-slashes again. Ignore the back-slashes later in this line after the “-p”, they are supposed to be this way. Save the file.</a:t>
            </a:r>
          </a:p>
        </p:txBody>
      </p:sp>
      <p:sp>
        <p:nvSpPr>
          <p:cNvPr id="15" name="TextBox 14">
            <a:extLst>
              <a:ext uri="{FF2B5EF4-FFF2-40B4-BE49-F238E27FC236}">
                <a16:creationId xmlns:a16="http://schemas.microsoft.com/office/drawing/2014/main" id="{3D9A8621-041C-0687-A0E8-D685E163D346}"/>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6" name="Picture 5" descr="A screen shot of a computer&#10;&#10;AI-generated content may be incorrect.">
            <a:extLst>
              <a:ext uri="{FF2B5EF4-FFF2-40B4-BE49-F238E27FC236}">
                <a16:creationId xmlns:a16="http://schemas.microsoft.com/office/drawing/2014/main" id="{19CC457B-2BF4-8328-CC13-123DF3341807}"/>
              </a:ext>
            </a:extLst>
          </p:cNvPr>
          <p:cNvPicPr>
            <a:picLocks noChangeAspect="1"/>
          </p:cNvPicPr>
          <p:nvPr/>
        </p:nvPicPr>
        <p:blipFill>
          <a:blip r:embed="rId2"/>
          <a:stretch>
            <a:fillRect/>
          </a:stretch>
        </p:blipFill>
        <p:spPr>
          <a:xfrm>
            <a:off x="5399528" y="2253615"/>
            <a:ext cx="5069205" cy="2350770"/>
          </a:xfrm>
          <a:prstGeom prst="rect">
            <a:avLst/>
          </a:prstGeom>
          <a:ln>
            <a:solidFill>
              <a:schemeClr val="accent1"/>
            </a:solidFill>
          </a:ln>
        </p:spPr>
      </p:pic>
    </p:spTree>
    <p:extLst>
      <p:ext uri="{BB962C8B-B14F-4D97-AF65-F5344CB8AC3E}">
        <p14:creationId xmlns:p14="http://schemas.microsoft.com/office/powerpoint/2010/main" val="338729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94B1332C-DDF3-A3C0-D098-ABD38D1793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A7DC13-355E-7224-E673-118F72233D8F}"/>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REMOVING THE REPO(S) (LABS ONLY)</a:t>
            </a:r>
          </a:p>
        </p:txBody>
      </p:sp>
      <p:sp>
        <p:nvSpPr>
          <p:cNvPr id="9" name="TextBox 8">
            <a:extLst>
              <a:ext uri="{FF2B5EF4-FFF2-40B4-BE49-F238E27FC236}">
                <a16:creationId xmlns:a16="http://schemas.microsoft.com/office/drawing/2014/main" id="{BC1DC630-4C07-6773-8F04-A516392342B2}"/>
              </a:ext>
            </a:extLst>
          </p:cNvPr>
          <p:cNvSpPr txBox="1"/>
          <p:nvPr/>
        </p:nvSpPr>
        <p:spPr>
          <a:xfrm>
            <a:off x="183507" y="658646"/>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hen you are finished working in the Labs, make sure your changes are committed and pushed.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82835CF-C432-751F-700C-806005173133}"/>
              </a:ext>
            </a:extLst>
          </p:cNvPr>
          <p:cNvSpPr txBox="1"/>
          <p:nvPr/>
        </p:nvSpPr>
        <p:spPr>
          <a:xfrm>
            <a:off x="183505" y="2524641"/>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Repository &gt; Remove…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 GitHub Desktop, then select our repo(s), and remove them, and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please</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tick the box</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that says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Send to Recycle Bin”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F28C76C-1FBB-26B3-E0A5-69563D405C70}"/>
              </a:ext>
            </a:extLst>
          </p:cNvPr>
          <p:cNvSpPr txBox="1"/>
          <p:nvPr/>
        </p:nvSpPr>
        <p:spPr>
          <a:xfrm>
            <a:off x="183505" y="1493174"/>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If you unsure you are pushed, you can check on the GitHub website and look at the repo if you are unsure before you delete the repo from the Lab PC.</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FC449D8-E08D-70D6-98C6-062DE155F745}"/>
              </a:ext>
            </a:extLst>
          </p:cNvPr>
          <p:cNvSpPr txBox="1"/>
          <p:nvPr/>
        </p:nvSpPr>
        <p:spPr>
          <a:xfrm>
            <a:off x="183505" y="3570061"/>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a:t>
            </a:r>
            <a:r>
              <a:rPr lang="en-GB" sz="12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changes, even committed ones, will be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gone forever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delete a local repository.</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350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8E230-7A2E-0464-9DFA-88DC127FD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ADCD9-EB42-CF07-EC75-EDAD12297DCB}"/>
              </a:ext>
            </a:extLst>
          </p:cNvPr>
          <p:cNvSpPr>
            <a:spLocks noGrp="1"/>
          </p:cNvSpPr>
          <p:nvPr>
            <p:ph type="ctrTitle"/>
          </p:nvPr>
        </p:nvSpPr>
        <p:spPr/>
        <p:txBody>
          <a:bodyPr/>
          <a:lstStyle/>
          <a:p>
            <a:r>
              <a:rPr lang="en-GB" dirty="0">
                <a:solidFill>
                  <a:schemeClr val="bg1"/>
                </a:solidFill>
              </a:rPr>
              <a:t>Pushing Changes</a:t>
            </a:r>
          </a:p>
        </p:txBody>
      </p:sp>
    </p:spTree>
    <p:extLst>
      <p:ext uri="{BB962C8B-B14F-4D97-AF65-F5344CB8AC3E}">
        <p14:creationId xmlns:p14="http://schemas.microsoft.com/office/powerpoint/2010/main" val="206022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3920161-FE5E-92B9-7332-F4C71F683526}"/>
              </a:ext>
            </a:extLst>
          </p:cNvPr>
          <p:cNvGrpSpPr/>
          <p:nvPr/>
        </p:nvGrpSpPr>
        <p:grpSpPr>
          <a:xfrm>
            <a:off x="9929093" y="1691118"/>
            <a:ext cx="1371600" cy="1415579"/>
            <a:chOff x="10086111" y="1691118"/>
            <a:chExt cx="1371600" cy="1415579"/>
          </a:xfrm>
        </p:grpSpPr>
        <p:sp>
          <p:nvSpPr>
            <p:cNvPr id="3" name="Rectangle: Folded Corner 2">
              <a:extLst>
                <a:ext uri="{FF2B5EF4-FFF2-40B4-BE49-F238E27FC236}">
                  <a16:creationId xmlns:a16="http://schemas.microsoft.com/office/drawing/2014/main" id="{AF8302EE-2F35-4559-3708-CB69F3E8CEEB}"/>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Folded Corner 3">
              <a:extLst>
                <a:ext uri="{FF2B5EF4-FFF2-40B4-BE49-F238E27FC236}">
                  <a16:creationId xmlns:a16="http://schemas.microsoft.com/office/drawing/2014/main" id="{41115DD0-FC31-4C38-4E85-2E4BB52548F3}"/>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80E3F72E-69DF-0E3A-EE27-58903590B455}"/>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2" name="Group 41">
            <a:extLst>
              <a:ext uri="{FF2B5EF4-FFF2-40B4-BE49-F238E27FC236}">
                <a16:creationId xmlns:a16="http://schemas.microsoft.com/office/drawing/2014/main" id="{BD60F794-E2F9-4A12-1AD7-571FF7BB2B0B}"/>
              </a:ext>
            </a:extLst>
          </p:cNvPr>
          <p:cNvGrpSpPr/>
          <p:nvPr/>
        </p:nvGrpSpPr>
        <p:grpSpPr>
          <a:xfrm>
            <a:off x="9942627" y="1698913"/>
            <a:ext cx="1364570" cy="1405943"/>
            <a:chOff x="1015369" y="4686008"/>
            <a:chExt cx="1364570" cy="1405943"/>
          </a:xfrm>
        </p:grpSpPr>
        <p:sp>
          <p:nvSpPr>
            <p:cNvPr id="43" name="Rectangle: Folded Corner 42">
              <a:extLst>
                <a:ext uri="{FF2B5EF4-FFF2-40B4-BE49-F238E27FC236}">
                  <a16:creationId xmlns:a16="http://schemas.microsoft.com/office/drawing/2014/main" id="{41050554-36BD-25E2-A31B-4F11BC3CB5B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Folded Corner 43">
              <a:extLst>
                <a:ext uri="{FF2B5EF4-FFF2-40B4-BE49-F238E27FC236}">
                  <a16:creationId xmlns:a16="http://schemas.microsoft.com/office/drawing/2014/main" id="{C3D4C66D-F86F-E3BF-6665-795052168D16}"/>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Folded Corner 44">
              <a:extLst>
                <a:ext uri="{FF2B5EF4-FFF2-40B4-BE49-F238E27FC236}">
                  <a16:creationId xmlns:a16="http://schemas.microsoft.com/office/drawing/2014/main" id="{026F2209-1D5A-83D4-372A-D89229C64C6E}"/>
                </a:ext>
              </a:extLst>
            </p:cNvPr>
            <p:cNvSpPr/>
            <p:nvPr/>
          </p:nvSpPr>
          <p:spPr>
            <a:xfrm>
              <a:off x="1465539" y="5177551"/>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Rounded Corners 6">
            <a:extLst>
              <a:ext uri="{FF2B5EF4-FFF2-40B4-BE49-F238E27FC236}">
                <a16:creationId xmlns:a16="http://schemas.microsoft.com/office/drawing/2014/main" id="{14114E52-5FBE-57AF-DA44-D0A61F475572}"/>
              </a:ext>
            </a:extLst>
          </p:cNvPr>
          <p:cNvSpPr/>
          <p:nvPr/>
        </p:nvSpPr>
        <p:spPr>
          <a:xfrm>
            <a:off x="9555123" y="6054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8" name="Rectangle: Rounded Corners 7">
            <a:extLst>
              <a:ext uri="{FF2B5EF4-FFF2-40B4-BE49-F238E27FC236}">
                <a16:creationId xmlns:a16="http://schemas.microsoft.com/office/drawing/2014/main" id="{D1A5CCB6-AD24-ECAA-7F32-44DBBBCBB82F}"/>
              </a:ext>
            </a:extLst>
          </p:cNvPr>
          <p:cNvSpPr/>
          <p:nvPr/>
        </p:nvSpPr>
        <p:spPr>
          <a:xfrm>
            <a:off x="9339223" y="43411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96E2352-65E1-588E-8231-129C7889D899}"/>
              </a:ext>
            </a:extLst>
          </p:cNvPr>
          <p:cNvSpPr/>
          <p:nvPr/>
        </p:nvSpPr>
        <p:spPr>
          <a:xfrm>
            <a:off x="660503" y="360030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sp>
        <p:nvSpPr>
          <p:cNvPr id="13" name="Rectangle: Rounded Corners 12">
            <a:extLst>
              <a:ext uri="{FF2B5EF4-FFF2-40B4-BE49-F238E27FC236}">
                <a16:creationId xmlns:a16="http://schemas.microsoft.com/office/drawing/2014/main" id="{77928A36-11C3-C90C-7731-D363816E4297}"/>
              </a:ext>
            </a:extLst>
          </p:cNvPr>
          <p:cNvSpPr/>
          <p:nvPr/>
        </p:nvSpPr>
        <p:spPr>
          <a:xfrm>
            <a:off x="444603" y="342900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AA0EA4D5-21C8-B82B-3807-83E61496E19C}"/>
              </a:ext>
            </a:extLst>
          </p:cNvPr>
          <p:cNvGrpSpPr/>
          <p:nvPr/>
        </p:nvGrpSpPr>
        <p:grpSpPr>
          <a:xfrm>
            <a:off x="1015369" y="4686008"/>
            <a:ext cx="1371600" cy="1403062"/>
            <a:chOff x="1015369" y="4686008"/>
            <a:chExt cx="1371600" cy="1403062"/>
          </a:xfrm>
        </p:grpSpPr>
        <p:sp>
          <p:nvSpPr>
            <p:cNvPr id="14" name="Rectangle: Folded Corner 13">
              <a:extLst>
                <a:ext uri="{FF2B5EF4-FFF2-40B4-BE49-F238E27FC236}">
                  <a16:creationId xmlns:a16="http://schemas.microsoft.com/office/drawing/2014/main" id="{0DD2A9B2-F9C0-F78F-C4DA-5EF053370C41}"/>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19F1596D-6A4E-9D0A-A532-DDB7C3373031}"/>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Folded Corner 15">
              <a:extLst>
                <a:ext uri="{FF2B5EF4-FFF2-40B4-BE49-F238E27FC236}">
                  <a16:creationId xmlns:a16="http://schemas.microsoft.com/office/drawing/2014/main" id="{753DAE8E-0682-B558-FA60-B0543DD52DAD}"/>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3" name="Connector: Elbow 22">
            <a:extLst>
              <a:ext uri="{FF2B5EF4-FFF2-40B4-BE49-F238E27FC236}">
                <a16:creationId xmlns:a16="http://schemas.microsoft.com/office/drawing/2014/main" id="{E286A15F-C8C8-04B3-BFFF-68F4942D5648}"/>
              </a:ext>
            </a:extLst>
          </p:cNvPr>
          <p:cNvCxnSpPr>
            <a:cxnSpLocks/>
          </p:cNvCxnSpPr>
          <p:nvPr/>
        </p:nvCxnSpPr>
        <p:spPr>
          <a:xfrm rot="10800000" flipV="1">
            <a:off x="1648690" y="1528542"/>
            <a:ext cx="7443670" cy="1741779"/>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793A2DD-6488-654C-0FB4-CBD633FB9C73}"/>
              </a:ext>
            </a:extLst>
          </p:cNvPr>
          <p:cNvSpPr txBox="1"/>
          <p:nvPr/>
        </p:nvSpPr>
        <p:spPr>
          <a:xfrm>
            <a:off x="4439437" y="1062614"/>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cxnSp>
        <p:nvCxnSpPr>
          <p:cNvPr id="28" name="Connector: Elbow 27">
            <a:extLst>
              <a:ext uri="{FF2B5EF4-FFF2-40B4-BE49-F238E27FC236}">
                <a16:creationId xmlns:a16="http://schemas.microsoft.com/office/drawing/2014/main" id="{A00407A2-93E5-BD5B-8D05-AC5AA747AD88}"/>
              </a:ext>
            </a:extLst>
          </p:cNvPr>
          <p:cNvCxnSpPr>
            <a:cxnSpLocks/>
          </p:cNvCxnSpPr>
          <p:nvPr/>
        </p:nvCxnSpPr>
        <p:spPr>
          <a:xfrm flipV="1">
            <a:off x="3081585" y="3765981"/>
            <a:ext cx="7443670"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EE9AE1F-2B19-1FDA-898D-35795860B797}"/>
              </a:ext>
            </a:extLst>
          </p:cNvPr>
          <p:cNvSpPr txBox="1"/>
          <p:nvPr/>
        </p:nvSpPr>
        <p:spPr>
          <a:xfrm>
            <a:off x="5872332" y="4773876"/>
            <a:ext cx="1595309"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changes</a:t>
            </a:r>
          </a:p>
        </p:txBody>
      </p:sp>
      <p:grpSp>
        <p:nvGrpSpPr>
          <p:cNvPr id="38" name="Group 37">
            <a:extLst>
              <a:ext uri="{FF2B5EF4-FFF2-40B4-BE49-F238E27FC236}">
                <a16:creationId xmlns:a16="http://schemas.microsoft.com/office/drawing/2014/main" id="{58875F04-E907-CA1D-A36F-9F54F6FAC7F1}"/>
              </a:ext>
            </a:extLst>
          </p:cNvPr>
          <p:cNvGrpSpPr/>
          <p:nvPr/>
        </p:nvGrpSpPr>
        <p:grpSpPr>
          <a:xfrm>
            <a:off x="1025308" y="4682618"/>
            <a:ext cx="1364570" cy="1405943"/>
            <a:chOff x="1015369" y="4686008"/>
            <a:chExt cx="1364570" cy="1405943"/>
          </a:xfrm>
        </p:grpSpPr>
        <p:sp>
          <p:nvSpPr>
            <p:cNvPr id="39" name="Rectangle: Folded Corner 38">
              <a:extLst>
                <a:ext uri="{FF2B5EF4-FFF2-40B4-BE49-F238E27FC236}">
                  <a16:creationId xmlns:a16="http://schemas.microsoft.com/office/drawing/2014/main" id="{FE1149D3-0044-BD61-46FA-304B34DA243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Folded Corner 39">
              <a:extLst>
                <a:ext uri="{FF2B5EF4-FFF2-40B4-BE49-F238E27FC236}">
                  <a16:creationId xmlns:a16="http://schemas.microsoft.com/office/drawing/2014/main" id="{DF98B735-D814-193E-7B52-420FB65CA2C2}"/>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Folded Corner 40">
              <a:extLst>
                <a:ext uri="{FF2B5EF4-FFF2-40B4-BE49-F238E27FC236}">
                  <a16:creationId xmlns:a16="http://schemas.microsoft.com/office/drawing/2014/main" id="{714DA73E-09F9-D499-DD9C-BD4946C38CF3}"/>
                </a:ext>
              </a:extLst>
            </p:cNvPr>
            <p:cNvSpPr/>
            <p:nvPr/>
          </p:nvSpPr>
          <p:spPr>
            <a:xfrm>
              <a:off x="1465539" y="5177551"/>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a:extLst>
              <a:ext uri="{FF2B5EF4-FFF2-40B4-BE49-F238E27FC236}">
                <a16:creationId xmlns:a16="http://schemas.microsoft.com/office/drawing/2014/main" id="{770E2FF8-0D17-A22F-4CDD-6A45EE352996}"/>
              </a:ext>
            </a:extLst>
          </p:cNvPr>
          <p:cNvSpPr txBox="1"/>
          <p:nvPr/>
        </p:nvSpPr>
        <p:spPr>
          <a:xfrm>
            <a:off x="155515" y="165953"/>
            <a:ext cx="3110199" cy="1015663"/>
          </a:xfrm>
          <a:prstGeom prst="rect">
            <a:avLst/>
          </a:prstGeom>
          <a:noFill/>
          <a:ln>
            <a:solidFill>
              <a:schemeClr val="bg1"/>
            </a:solidFill>
          </a:ln>
        </p:spPr>
        <p:txBody>
          <a:bodyPr wrap="square" rtlCol="0">
            <a:spAutoFit/>
          </a:bodyPr>
          <a:lstStyle/>
          <a:p>
            <a:r>
              <a:rPr lang="en-GB" sz="1200" dirty="0">
                <a:solidFill>
                  <a:schemeClr val="bg1"/>
                </a:solidFill>
              </a:rPr>
              <a:t>Hopefully by now you understand the principles that a repository exists remotely and can be cloned on a local machine, and that from there you can make changes and update the remote repository.</a:t>
            </a:r>
          </a:p>
        </p:txBody>
      </p:sp>
    </p:spTree>
    <p:extLst>
      <p:ext uri="{BB962C8B-B14F-4D97-AF65-F5344CB8AC3E}">
        <p14:creationId xmlns:p14="http://schemas.microsoft.com/office/powerpoint/2010/main" val="32976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3312</TotalTime>
  <Words>8436</Words>
  <Application>Microsoft Office PowerPoint</Application>
  <PresentationFormat>Widescreen</PresentationFormat>
  <Paragraphs>849</Paragraphs>
  <Slides>51</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Aptos</vt:lpstr>
      <vt:lpstr>Aptos Display</vt:lpstr>
      <vt:lpstr>Arial</vt:lpstr>
      <vt:lpstr>Consolas</vt:lpstr>
      <vt:lpstr>Wingdings</vt:lpstr>
      <vt:lpstr>Office Theme</vt:lpstr>
      <vt:lpstr>GitHub</vt:lpstr>
      <vt:lpstr>PowerPoint Presentation</vt:lpstr>
      <vt:lpstr>PowerPoint Presentation</vt:lpstr>
      <vt:lpstr>PowerPoint Presentation</vt:lpstr>
      <vt:lpstr>PowerPoint Presentation</vt:lpstr>
      <vt:lpstr>PowerPoint Presentation</vt:lpstr>
      <vt:lpstr>PowerPoint Presentation</vt:lpstr>
      <vt:lpstr>Pushing 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Fetching 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Merge Conflicts</vt:lpstr>
      <vt:lpstr>PowerPoint Presentation</vt:lpstr>
      <vt:lpstr>PowerPoint Presentation</vt:lpstr>
      <vt:lpstr>PowerPoint Presentation</vt:lpstr>
      <vt:lpstr>PowerPoint Presentation</vt:lpstr>
      <vt:lpstr>Branches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Collins (s5316941)</dc:creator>
  <cp:lastModifiedBy>Samuel Collins (s5316941)</cp:lastModifiedBy>
  <cp:revision>2</cp:revision>
  <dcterms:created xsi:type="dcterms:W3CDTF">2025-02-22T00:21:31Z</dcterms:created>
  <dcterms:modified xsi:type="dcterms:W3CDTF">2025-02-24T18:08:17Z</dcterms:modified>
</cp:coreProperties>
</file>