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 id="281" r:id="rId23"/>
    <p:sldId id="272" r:id="rId24"/>
    <p:sldId id="274" r:id="rId25"/>
    <p:sldId id="275" r:id="rId26"/>
    <p:sldId id="273" r:id="rId27"/>
    <p:sldId id="276" r:id="rId28"/>
    <p:sldId id="277" r:id="rId29"/>
    <p:sldId id="278" r:id="rId30"/>
    <p:sldId id="288" r:id="rId31"/>
    <p:sldId id="289" r:id="rId32"/>
    <p:sldId id="290" r:id="rId33"/>
    <p:sldId id="291" r:id="rId34"/>
    <p:sldId id="292" r:id="rId35"/>
    <p:sldId id="282" r:id="rId36"/>
    <p:sldId id="279" r:id="rId37"/>
    <p:sldId id="293" r:id="rId38"/>
    <p:sldId id="294" r:id="rId39"/>
    <p:sldId id="295" r:id="rId40"/>
    <p:sldId id="296" r:id="rId41"/>
    <p:sldId id="298" r:id="rId42"/>
    <p:sldId id="297" r:id="rId43"/>
    <p:sldId id="299" r:id="rId44"/>
    <p:sldId id="300" r:id="rId45"/>
    <p:sldId id="304" r:id="rId46"/>
    <p:sldId id="302" r:id="rId47"/>
    <p:sldId id="303" r:id="rId48"/>
    <p:sldId id="305" r:id="rId49"/>
    <p:sldId id="309" r:id="rId50"/>
    <p:sldId id="301" r:id="rId51"/>
    <p:sldId id="30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BB049-7399-4F9B-BE81-5650039122CE}" v="28924" dt="2025-02-24T17:52:41.5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0" autoAdjust="0"/>
    <p:restoredTop sz="9466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25/02/2025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36</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www.atlassian.com/git/tutorials/comparing-workflows/gitflow-workflow" TargetMode="Externa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7.xml"/><Relationship Id="rId1" Type="http://schemas.openxmlformats.org/officeDocument/2006/relationships/video" Target="https://www.youtube.com/embed/TKJ4RdhyB5Y?feature=oembe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Working Directory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a:t>
            </a:r>
          </a:p>
          <a:p>
            <a:pPr algn="ctr"/>
            <a:r>
              <a:rPr lang="en-GB" sz="1600" dirty="0"/>
              <a:t>Directory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D1B7-E9AE-30AA-0242-229A9768E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5E623-F616-2A60-1AF0-9A28C14F0117}"/>
              </a:ext>
            </a:extLst>
          </p:cNvPr>
          <p:cNvSpPr>
            <a:spLocks noGrp="1"/>
          </p:cNvSpPr>
          <p:nvPr>
            <p:ph type="ctrTitle"/>
          </p:nvPr>
        </p:nvSpPr>
        <p:spPr/>
        <p:txBody>
          <a:bodyPr/>
          <a:lstStyle/>
          <a:p>
            <a:r>
              <a:rPr lang="en-GB" dirty="0">
                <a:solidFill>
                  <a:schemeClr val="bg1"/>
                </a:solidFill>
              </a:rPr>
              <a:t>Fetching Changes</a:t>
            </a:r>
          </a:p>
        </p:txBody>
      </p:sp>
    </p:spTree>
    <p:extLst>
      <p:ext uri="{BB962C8B-B14F-4D97-AF65-F5344CB8AC3E}">
        <p14:creationId xmlns:p14="http://schemas.microsoft.com/office/powerpoint/2010/main" val="377877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8B32261-DAF6-44FB-A81B-8C0DDA0F1FC1}"/>
              </a:ext>
            </a:extLst>
          </p:cNvPr>
          <p:cNvGrpSpPr/>
          <p:nvPr/>
        </p:nvGrpSpPr>
        <p:grpSpPr>
          <a:xfrm>
            <a:off x="5481783" y="1479076"/>
            <a:ext cx="1371600" cy="1415579"/>
            <a:chOff x="10086111" y="1691118"/>
            <a:chExt cx="1371600" cy="1415579"/>
          </a:xfrm>
        </p:grpSpPr>
        <p:sp>
          <p:nvSpPr>
            <p:cNvPr id="3" name="Rectangle: Folded Corner 2">
              <a:extLst>
                <a:ext uri="{FF2B5EF4-FFF2-40B4-BE49-F238E27FC236}">
                  <a16:creationId xmlns:a16="http://schemas.microsoft.com/office/drawing/2014/main" id="{F545068B-D999-0230-6119-20B85512AB23}"/>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Folded Corner 3">
              <a:extLst>
                <a:ext uri="{FF2B5EF4-FFF2-40B4-BE49-F238E27FC236}">
                  <a16:creationId xmlns:a16="http://schemas.microsoft.com/office/drawing/2014/main" id="{6BE6995A-0143-90C1-AD91-91984595E941}"/>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962C2EEE-7691-2812-A27F-AFD7AA4ECC02}"/>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6" name="Rectangle: Rounded Corners 5">
            <a:extLst>
              <a:ext uri="{FF2B5EF4-FFF2-40B4-BE49-F238E27FC236}">
                <a16:creationId xmlns:a16="http://schemas.microsoft.com/office/drawing/2014/main" id="{0E367C41-3A1F-A5C8-61C5-119D957EB75E}"/>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F362BE97-1AB3-379C-5E42-FBF80F8ECBAC}"/>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485A88D9-2F7B-EF31-745E-9FD0A0BEEA21}"/>
              </a:ext>
            </a:extLst>
          </p:cNvPr>
          <p:cNvGrpSpPr/>
          <p:nvPr/>
        </p:nvGrpSpPr>
        <p:grpSpPr>
          <a:xfrm>
            <a:off x="1013693" y="4796268"/>
            <a:ext cx="1371600" cy="1415579"/>
            <a:chOff x="10086111" y="1691118"/>
            <a:chExt cx="1371600" cy="1415579"/>
          </a:xfrm>
        </p:grpSpPr>
        <p:sp>
          <p:nvSpPr>
            <p:cNvPr id="13" name="Rectangle: Folded Corner 12">
              <a:extLst>
                <a:ext uri="{FF2B5EF4-FFF2-40B4-BE49-F238E27FC236}">
                  <a16:creationId xmlns:a16="http://schemas.microsoft.com/office/drawing/2014/main" id="{FD6191CB-CE22-73D8-10A7-FB6B1C9EB34F}"/>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Folded Corner 13">
              <a:extLst>
                <a:ext uri="{FF2B5EF4-FFF2-40B4-BE49-F238E27FC236}">
                  <a16:creationId xmlns:a16="http://schemas.microsoft.com/office/drawing/2014/main" id="{50B490F0-AD66-4975-CC27-E552DE7AE82A}"/>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2010343E-5021-AEEB-FEF2-2902345CEC40}"/>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6" name="Rectangle: Rounded Corners 15">
            <a:extLst>
              <a:ext uri="{FF2B5EF4-FFF2-40B4-BE49-F238E27FC236}">
                <a16:creationId xmlns:a16="http://schemas.microsoft.com/office/drawing/2014/main" id="{EF99BC2E-B977-D010-0A4E-981216AAF55A}"/>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8A22E2F7-54D8-7458-62B4-395279AA90BE}"/>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5" name="Group 24">
            <a:extLst>
              <a:ext uri="{FF2B5EF4-FFF2-40B4-BE49-F238E27FC236}">
                <a16:creationId xmlns:a16="http://schemas.microsoft.com/office/drawing/2014/main" id="{4B298A4F-77DC-685C-E2DA-AB094C39EBD5}"/>
              </a:ext>
            </a:extLst>
          </p:cNvPr>
          <p:cNvGrpSpPr/>
          <p:nvPr/>
        </p:nvGrpSpPr>
        <p:grpSpPr>
          <a:xfrm>
            <a:off x="9949872" y="4796268"/>
            <a:ext cx="1371600" cy="1415579"/>
            <a:chOff x="10086111" y="1691118"/>
            <a:chExt cx="1371600" cy="1415579"/>
          </a:xfrm>
        </p:grpSpPr>
        <p:sp>
          <p:nvSpPr>
            <p:cNvPr id="26" name="Rectangle: Folded Corner 25">
              <a:extLst>
                <a:ext uri="{FF2B5EF4-FFF2-40B4-BE49-F238E27FC236}">
                  <a16:creationId xmlns:a16="http://schemas.microsoft.com/office/drawing/2014/main" id="{185E4F59-17F1-314D-313D-2A364A4B3187}"/>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3F7DEFD5-0EC7-95E9-03DA-286B380A8F9E}"/>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Folded Corner 27">
              <a:extLst>
                <a:ext uri="{FF2B5EF4-FFF2-40B4-BE49-F238E27FC236}">
                  <a16:creationId xmlns:a16="http://schemas.microsoft.com/office/drawing/2014/main" id="{612D14BD-909E-62D5-2738-0B9938074026}"/>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9" name="Rectangle: Rounded Corners 28">
            <a:extLst>
              <a:ext uri="{FF2B5EF4-FFF2-40B4-BE49-F238E27FC236}">
                <a16:creationId xmlns:a16="http://schemas.microsoft.com/office/drawing/2014/main" id="{9B29D661-CF77-B4F8-6221-31807224E7C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3F07DA01-8351-3399-0943-15677F6090D5}"/>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2F6B0D38-8AB6-C471-DB0A-4CEAD5630F6C}"/>
              </a:ext>
            </a:extLst>
          </p:cNvPr>
          <p:cNvSpPr txBox="1"/>
          <p:nvPr/>
        </p:nvSpPr>
        <p:spPr>
          <a:xfrm>
            <a:off x="218090" y="167765"/>
            <a:ext cx="3417995" cy="1754326"/>
          </a:xfrm>
          <a:prstGeom prst="rect">
            <a:avLst/>
          </a:prstGeom>
          <a:noFill/>
          <a:ln>
            <a:solidFill>
              <a:schemeClr val="bg1"/>
            </a:solidFill>
          </a:ln>
        </p:spPr>
        <p:txBody>
          <a:bodyPr wrap="square" rtlCol="0">
            <a:spAutoFit/>
          </a:bodyPr>
          <a:lstStyle/>
          <a:p>
            <a:r>
              <a:rPr lang="en-GB" sz="1200" dirty="0">
                <a:solidFill>
                  <a:schemeClr val="bg1"/>
                </a:solidFill>
              </a:rPr>
              <a:t>This might have been enough to get started, were you working alone. But we need to consider that many people will be concurrently pushing changes to the remote repository, and you’ll need to adopt them.</a:t>
            </a:r>
          </a:p>
          <a:p>
            <a:endParaRPr lang="en-GB" sz="1200" dirty="0">
              <a:solidFill>
                <a:schemeClr val="bg1"/>
              </a:solidFill>
            </a:endParaRPr>
          </a:p>
          <a:p>
            <a:r>
              <a:rPr lang="en-GB" sz="1200" dirty="0">
                <a:solidFill>
                  <a:schemeClr val="bg1"/>
                </a:solidFill>
              </a:rPr>
              <a:t>Let’s take an example. Alice and Bob both </a:t>
            </a:r>
            <a:r>
              <a:rPr lang="en-GB" sz="1200" b="1" dirty="0">
                <a:solidFill>
                  <a:schemeClr val="tx2">
                    <a:lumMod val="50000"/>
                    <a:lumOff val="50000"/>
                  </a:schemeClr>
                </a:solidFill>
              </a:rPr>
              <a:t>clone </a:t>
            </a:r>
            <a:r>
              <a:rPr lang="en-GB" sz="1200" dirty="0">
                <a:solidFill>
                  <a:schemeClr val="bg1"/>
                </a:solidFill>
              </a:rPr>
              <a:t>a remote </a:t>
            </a:r>
            <a:r>
              <a:rPr lang="en-GB" sz="1200" b="1" dirty="0">
                <a:solidFill>
                  <a:schemeClr val="tx2">
                    <a:lumMod val="50000"/>
                    <a:lumOff val="50000"/>
                  </a:schemeClr>
                </a:solidFill>
              </a:rPr>
              <a:t>repo</a:t>
            </a:r>
            <a:r>
              <a:rPr lang="en-GB" sz="1200" dirty="0">
                <a:solidFill>
                  <a:schemeClr val="bg1"/>
                </a:solidFill>
              </a:rPr>
              <a:t> </a:t>
            </a:r>
            <a:r>
              <a:rPr lang="en-GB" sz="1200" b="1" dirty="0">
                <a:solidFill>
                  <a:schemeClr val="tx2">
                    <a:lumMod val="50000"/>
                    <a:lumOff val="50000"/>
                  </a:schemeClr>
                </a:solidFill>
              </a:rPr>
              <a:t>locally</a:t>
            </a:r>
            <a:r>
              <a:rPr lang="en-GB" sz="1200" dirty="0">
                <a:solidFill>
                  <a:schemeClr val="bg1"/>
                </a:solidFill>
              </a:rPr>
              <a:t>. They start out with the same version/</a:t>
            </a:r>
            <a:r>
              <a:rPr lang="en-GB" sz="1200" b="1" dirty="0">
                <a:solidFill>
                  <a:schemeClr val="tx2">
                    <a:lumMod val="50000"/>
                    <a:lumOff val="50000"/>
                  </a:schemeClr>
                </a:solidFill>
              </a:rPr>
              <a:t>commit</a:t>
            </a:r>
            <a:r>
              <a:rPr lang="en-GB" sz="1200" dirty="0">
                <a:solidFill>
                  <a:schemeClr val="bg1"/>
                </a:solidFill>
              </a:rPr>
              <a:t> as the </a:t>
            </a:r>
            <a:r>
              <a:rPr lang="en-GB" sz="1200" b="1" dirty="0">
                <a:solidFill>
                  <a:schemeClr val="tx2">
                    <a:lumMod val="50000"/>
                    <a:lumOff val="50000"/>
                  </a:schemeClr>
                </a:solidFill>
              </a:rPr>
              <a:t>remote</a:t>
            </a:r>
            <a:r>
              <a:rPr lang="en-GB" sz="1200" dirty="0">
                <a:solidFill>
                  <a:schemeClr val="bg1"/>
                </a:solidFill>
              </a:rPr>
              <a:t>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34" name="Connector: Elbow 33">
            <a:extLst>
              <a:ext uri="{FF2B5EF4-FFF2-40B4-BE49-F238E27FC236}">
                <a16:creationId xmlns:a16="http://schemas.microsoft.com/office/drawing/2014/main" id="{785BFF54-6DEB-4718-35C2-FC58F6FF06DF}"/>
              </a:ext>
            </a:extLst>
          </p:cNvPr>
          <p:cNvCxnSpPr>
            <a:cxnSpLocks/>
          </p:cNvCxnSpPr>
          <p:nvPr/>
        </p:nvCxnSpPr>
        <p:spPr>
          <a:xfrm rot="10800000" flipV="1">
            <a:off x="1609847" y="2214521"/>
            <a:ext cx="2949969" cy="1067891"/>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or: Elbow 37">
            <a:extLst>
              <a:ext uri="{FF2B5EF4-FFF2-40B4-BE49-F238E27FC236}">
                <a16:creationId xmlns:a16="http://schemas.microsoft.com/office/drawing/2014/main" id="{E9F687DD-4BFA-E2D0-CC61-C0B35D989E8C}"/>
              </a:ext>
            </a:extLst>
          </p:cNvPr>
          <p:cNvCxnSpPr>
            <a:cxnSpLocks/>
          </p:cNvCxnSpPr>
          <p:nvPr/>
        </p:nvCxnSpPr>
        <p:spPr>
          <a:xfrm>
            <a:off x="7653589" y="2228539"/>
            <a:ext cx="2910500" cy="1145784"/>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46A1AB5-BB80-A252-F152-C15BAC91D736}"/>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3" name="TextBox 42">
            <a:extLst>
              <a:ext uri="{FF2B5EF4-FFF2-40B4-BE49-F238E27FC236}">
                <a16:creationId xmlns:a16="http://schemas.microsoft.com/office/drawing/2014/main" id="{6E196791-DE48-6C0A-4D77-8EBC2BE26132}"/>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44" name="Rectangle: Rounded Corners 43">
            <a:extLst>
              <a:ext uri="{FF2B5EF4-FFF2-40B4-BE49-F238E27FC236}">
                <a16:creationId xmlns:a16="http://schemas.microsoft.com/office/drawing/2014/main" id="{A52E16DE-8BDF-12E9-45A0-F434FECB5C0B}"/>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041B3FEB-4898-1D21-D3B0-A4DE26A881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924" y="3374323"/>
            <a:ext cx="915840" cy="70524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035F761A-E0AA-66EA-A6F3-2BB0E991C08F}"/>
              </a:ext>
            </a:extLst>
          </p:cNvPr>
          <p:cNvGrpSpPr/>
          <p:nvPr/>
        </p:nvGrpSpPr>
        <p:grpSpPr>
          <a:xfrm>
            <a:off x="9949872" y="4796268"/>
            <a:ext cx="1371600" cy="1415579"/>
            <a:chOff x="1015369" y="4686008"/>
            <a:chExt cx="1371600" cy="1403062"/>
          </a:xfrm>
        </p:grpSpPr>
        <p:sp>
          <p:nvSpPr>
            <p:cNvPr id="9" name="Rectangle: Folded Corner 8">
              <a:extLst>
                <a:ext uri="{FF2B5EF4-FFF2-40B4-BE49-F238E27FC236}">
                  <a16:creationId xmlns:a16="http://schemas.microsoft.com/office/drawing/2014/main" id="{82CBF03A-D74E-25BE-5419-E132CB7C08D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Folded Corner 9">
              <a:extLst>
                <a:ext uri="{FF2B5EF4-FFF2-40B4-BE49-F238E27FC236}">
                  <a16:creationId xmlns:a16="http://schemas.microsoft.com/office/drawing/2014/main" id="{0D563B03-2FDB-CB96-1442-CB3794936B96}"/>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Rectangle: Folded Corner 10">
              <a:extLst>
                <a:ext uri="{FF2B5EF4-FFF2-40B4-BE49-F238E27FC236}">
                  <a16:creationId xmlns:a16="http://schemas.microsoft.com/office/drawing/2014/main" id="{3099A1C1-52C2-4B4A-E833-56F6CFA7B45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45" name="TextBox 44">
            <a:extLst>
              <a:ext uri="{FF2B5EF4-FFF2-40B4-BE49-F238E27FC236}">
                <a16:creationId xmlns:a16="http://schemas.microsoft.com/office/drawing/2014/main" id="{54817ED0-AC99-47C3-AA70-8F547EE24331}"/>
              </a:ext>
            </a:extLst>
          </p:cNvPr>
          <p:cNvSpPr txBox="1"/>
          <p:nvPr/>
        </p:nvSpPr>
        <p:spPr>
          <a:xfrm>
            <a:off x="218090" y="2016084"/>
            <a:ext cx="3417995" cy="646331"/>
          </a:xfrm>
          <a:prstGeom prst="rect">
            <a:avLst/>
          </a:prstGeom>
          <a:noFill/>
          <a:ln>
            <a:solidFill>
              <a:schemeClr val="bg1"/>
            </a:solidFill>
          </a:ln>
        </p:spPr>
        <p:txBody>
          <a:bodyPr wrap="square" rtlCol="0">
            <a:spAutoFit/>
          </a:bodyPr>
          <a:lstStyle/>
          <a:p>
            <a:r>
              <a:rPr lang="en-GB" sz="1200" dirty="0">
                <a:solidFill>
                  <a:schemeClr val="bg1"/>
                </a:solidFill>
              </a:rPr>
              <a:t>Alice goes to sleep, but Bob pulls an all-nighter: he edits, makes </a:t>
            </a:r>
            <a:r>
              <a:rPr lang="en-GB" sz="1200" b="1" dirty="0">
                <a:solidFill>
                  <a:schemeClr val="tx2">
                    <a:lumMod val="50000"/>
                    <a:lumOff val="50000"/>
                  </a:schemeClr>
                </a:solidFill>
              </a:rPr>
              <a:t>commits</a:t>
            </a:r>
            <a:r>
              <a:rPr lang="en-GB" sz="1200" dirty="0">
                <a:solidFill>
                  <a:schemeClr val="bg1"/>
                </a:solidFill>
              </a:rPr>
              <a:t>, and pushes to the </a:t>
            </a:r>
            <a:r>
              <a:rPr lang="en-GB" sz="1200" b="1" dirty="0">
                <a:solidFill>
                  <a:schemeClr val="tx2">
                    <a:lumMod val="50000"/>
                    <a:lumOff val="50000"/>
                  </a:schemeClr>
                </a:solidFill>
              </a:rPr>
              <a:t>repo</a:t>
            </a:r>
            <a:r>
              <a:rPr lang="en-GB" sz="1200" dirty="0">
                <a:solidFill>
                  <a:schemeClr val="bg1"/>
                </a:solidFill>
              </a:rPr>
              <a:t>.</a:t>
            </a:r>
            <a:endParaRPr lang="en-GB" sz="1200" b="1" dirty="0">
              <a:solidFill>
                <a:schemeClr val="tx2">
                  <a:lumMod val="50000"/>
                  <a:lumOff val="50000"/>
                </a:schemeClr>
              </a:solidFill>
            </a:endParaRPr>
          </a:p>
        </p:txBody>
      </p:sp>
      <p:cxnSp>
        <p:nvCxnSpPr>
          <p:cNvPr id="46" name="Connector: Elbow 45">
            <a:extLst>
              <a:ext uri="{FF2B5EF4-FFF2-40B4-BE49-F238E27FC236}">
                <a16:creationId xmlns:a16="http://schemas.microsoft.com/office/drawing/2014/main" id="{DDB19B1B-8297-F3C0-9C39-5B219212122E}"/>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EFD47A51-636D-E3A4-E8B3-C890C870A789}"/>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53" name="TextBox 52">
            <a:extLst>
              <a:ext uri="{FF2B5EF4-FFF2-40B4-BE49-F238E27FC236}">
                <a16:creationId xmlns:a16="http://schemas.microsoft.com/office/drawing/2014/main" id="{A3010CB7-C969-06A0-032A-377863ED4FD6}"/>
              </a:ext>
            </a:extLst>
          </p:cNvPr>
          <p:cNvSpPr txBox="1"/>
          <p:nvPr/>
        </p:nvSpPr>
        <p:spPr>
          <a:xfrm>
            <a:off x="3998480" y="3603768"/>
            <a:ext cx="4301678" cy="646331"/>
          </a:xfrm>
          <a:prstGeom prst="rect">
            <a:avLst/>
          </a:prstGeom>
          <a:noFill/>
          <a:ln>
            <a:solidFill>
              <a:schemeClr val="bg1"/>
            </a:solidFill>
          </a:ln>
        </p:spPr>
        <p:txBody>
          <a:bodyPr wrap="square" rtlCol="0">
            <a:spAutoFit/>
          </a:bodyPr>
          <a:lstStyle/>
          <a:p>
            <a:r>
              <a:rPr lang="en-GB" sz="1200" dirty="0">
                <a:solidFill>
                  <a:schemeClr val="bg1"/>
                </a:solidFill>
              </a:rPr>
              <a:t>Alice has not done anything yet, but already her </a:t>
            </a:r>
            <a:r>
              <a:rPr lang="en-GB" sz="1200" b="1" dirty="0">
                <a:solidFill>
                  <a:schemeClr val="tx2">
                    <a:lumMod val="50000"/>
                    <a:lumOff val="50000"/>
                  </a:schemeClr>
                </a:solidFill>
              </a:rPr>
              <a:t>local repo</a:t>
            </a:r>
            <a:r>
              <a:rPr lang="en-GB" sz="1200" dirty="0">
                <a:solidFill>
                  <a:schemeClr val="bg1"/>
                </a:solidFill>
              </a:rPr>
              <a:t> is out of sync with the </a:t>
            </a:r>
            <a:r>
              <a:rPr lang="en-GB" sz="1200" b="1" dirty="0">
                <a:solidFill>
                  <a:schemeClr val="tx2">
                    <a:lumMod val="50000"/>
                    <a:lumOff val="50000"/>
                  </a:schemeClr>
                </a:solidFill>
              </a:rPr>
              <a:t>remote repo</a:t>
            </a:r>
            <a:r>
              <a:rPr lang="en-GB" sz="1200" dirty="0">
                <a:solidFill>
                  <a:schemeClr val="bg1"/>
                </a:solidFill>
              </a:rPr>
              <a:t>. Bob is several </a:t>
            </a:r>
            <a:r>
              <a:rPr lang="en-GB" sz="1200" b="1" dirty="0">
                <a:solidFill>
                  <a:schemeClr val="tx2">
                    <a:lumMod val="50000"/>
                    <a:lumOff val="50000"/>
                  </a:schemeClr>
                </a:solidFill>
              </a:rPr>
              <a:t>commits ahead.</a:t>
            </a:r>
          </a:p>
        </p:txBody>
      </p:sp>
      <p:sp>
        <p:nvSpPr>
          <p:cNvPr id="54" name="TextBox 53">
            <a:extLst>
              <a:ext uri="{FF2B5EF4-FFF2-40B4-BE49-F238E27FC236}">
                <a16:creationId xmlns:a16="http://schemas.microsoft.com/office/drawing/2014/main" id="{1340D9AD-77EC-6581-E041-465311D475B2}"/>
              </a:ext>
            </a:extLst>
          </p:cNvPr>
          <p:cNvSpPr txBox="1"/>
          <p:nvPr/>
        </p:nvSpPr>
        <p:spPr>
          <a:xfrm>
            <a:off x="3999242" y="4385851"/>
            <a:ext cx="4301678" cy="1754326"/>
          </a:xfrm>
          <a:prstGeom prst="rect">
            <a:avLst/>
          </a:prstGeom>
          <a:noFill/>
          <a:ln>
            <a:solidFill>
              <a:schemeClr val="bg1"/>
            </a:solidFill>
          </a:ln>
        </p:spPr>
        <p:txBody>
          <a:bodyPr wrap="square" rtlCol="0">
            <a:spAutoFit/>
          </a:bodyPr>
          <a:lstStyle/>
          <a:p>
            <a:r>
              <a:rPr lang="en-GB" sz="1200" dirty="0">
                <a:solidFill>
                  <a:schemeClr val="bg1"/>
                </a:solidFill>
              </a:rPr>
              <a:t>Alice has several options:</a:t>
            </a:r>
          </a:p>
          <a:p>
            <a:endParaRPr lang="en-GB" sz="1200" dirty="0">
              <a:solidFill>
                <a:schemeClr val="bg1"/>
              </a:solidFill>
            </a:endParaRPr>
          </a:p>
          <a:p>
            <a:pPr marL="228600" indent="-228600">
              <a:buAutoNum type="arabicPeriod"/>
            </a:pPr>
            <a:r>
              <a:rPr lang="en-GB" sz="1200" dirty="0">
                <a:solidFill>
                  <a:schemeClr val="bg1"/>
                </a:solidFill>
              </a:rPr>
              <a:t>Work on her </a:t>
            </a:r>
            <a:r>
              <a:rPr lang="en-GB" sz="1200" b="1" dirty="0">
                <a:solidFill>
                  <a:schemeClr val="tx2">
                    <a:lumMod val="50000"/>
                    <a:lumOff val="50000"/>
                  </a:schemeClr>
                </a:solidFill>
              </a:rPr>
              <a:t>repo </a:t>
            </a:r>
            <a:r>
              <a:rPr lang="en-GB" sz="1200" dirty="0">
                <a:solidFill>
                  <a:schemeClr val="bg1"/>
                </a:solidFill>
              </a:rPr>
              <a:t>anyway and try </a:t>
            </a:r>
            <a:r>
              <a:rPr lang="en-GB" sz="1200" b="1" dirty="0">
                <a:solidFill>
                  <a:schemeClr val="tx2">
                    <a:lumMod val="50000"/>
                    <a:lumOff val="50000"/>
                  </a:schemeClr>
                </a:solidFill>
              </a:rPr>
              <a:t>push </a:t>
            </a:r>
            <a:r>
              <a:rPr lang="en-GB" sz="1200" dirty="0">
                <a:solidFill>
                  <a:schemeClr val="bg1"/>
                </a:solidFill>
              </a:rPr>
              <a:t>her changes</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local repo</a:t>
            </a:r>
          </a:p>
          <a:p>
            <a:pPr marL="228600" indent="-228600">
              <a:buAutoNum type="arabicPeriod"/>
            </a:pPr>
            <a:r>
              <a:rPr lang="en-GB" sz="1200" dirty="0">
                <a:solidFill>
                  <a:schemeClr val="bg1"/>
                </a:solidFill>
              </a:rPr>
              <a:t>She </a:t>
            </a:r>
            <a:r>
              <a:rPr lang="en-GB" sz="1200" b="1" dirty="0">
                <a:solidFill>
                  <a:schemeClr val="tx2">
                    <a:lumMod val="50000"/>
                    <a:lumOff val="50000"/>
                  </a:schemeClr>
                </a:solidFill>
              </a:rPr>
              <a:t>fetches </a:t>
            </a:r>
            <a:r>
              <a:rPr lang="en-GB" sz="1200" dirty="0">
                <a:solidFill>
                  <a:schemeClr val="bg1"/>
                </a:solidFill>
              </a:rPr>
              <a:t>and reviews, but before </a:t>
            </a:r>
            <a:r>
              <a:rPr lang="en-GB" sz="1200" b="1" dirty="0">
                <a:solidFill>
                  <a:schemeClr val="tx2">
                    <a:lumMod val="50000"/>
                    <a:lumOff val="50000"/>
                  </a:schemeClr>
                </a:solidFill>
              </a:rPr>
              <a:t>merging,</a:t>
            </a:r>
            <a:r>
              <a:rPr lang="en-GB" sz="1200" dirty="0">
                <a:solidFill>
                  <a:schemeClr val="tx2">
                    <a:lumMod val="50000"/>
                    <a:lumOff val="50000"/>
                  </a:schemeClr>
                </a:solidFill>
              </a:rPr>
              <a:t> </a:t>
            </a:r>
            <a:r>
              <a:rPr lang="en-GB" sz="1200" b="1" dirty="0">
                <a:solidFill>
                  <a:schemeClr val="tx2">
                    <a:lumMod val="50000"/>
                    <a:lumOff val="50000"/>
                  </a:schemeClr>
                </a:solidFill>
              </a:rPr>
              <a:t>commits</a:t>
            </a:r>
            <a:r>
              <a:rPr lang="en-GB" sz="1200" dirty="0">
                <a:solidFill>
                  <a:schemeClr val="tx2">
                    <a:lumMod val="50000"/>
                    <a:lumOff val="50000"/>
                  </a:schemeClr>
                </a:solidFill>
              </a:rPr>
              <a:t>, </a:t>
            </a:r>
            <a:r>
              <a:rPr lang="en-GB" sz="1200" b="1" dirty="0">
                <a:solidFill>
                  <a:schemeClr val="tx2">
                    <a:lumMod val="50000"/>
                    <a:lumOff val="50000"/>
                  </a:schemeClr>
                </a:solidFill>
              </a:rPr>
              <a:t>merges </a:t>
            </a:r>
            <a:r>
              <a:rPr lang="en-GB" sz="1200" dirty="0">
                <a:solidFill>
                  <a:schemeClr val="bg1"/>
                </a:solidFill>
              </a:rPr>
              <a:t>and then </a:t>
            </a:r>
            <a:r>
              <a:rPr lang="en-GB" sz="1200" b="1" dirty="0">
                <a:solidFill>
                  <a:schemeClr val="tx2">
                    <a:lumMod val="50000"/>
                    <a:lumOff val="50000"/>
                  </a:schemeClr>
                </a:solidFill>
              </a:rPr>
              <a:t>pushes</a:t>
            </a:r>
          </a:p>
          <a:p>
            <a:pPr marL="228600" indent="-228600">
              <a:buAutoNum type="arabicPeriod"/>
            </a:pPr>
            <a:r>
              <a:rPr lang="en-GB" sz="1200" dirty="0">
                <a:solidFill>
                  <a:schemeClr val="bg1"/>
                </a:solidFill>
              </a:rPr>
              <a:t>Blindly </a:t>
            </a:r>
            <a:r>
              <a:rPr lang="en-GB" sz="1200" b="1" dirty="0">
                <a:solidFill>
                  <a:schemeClr val="tx2">
                    <a:lumMod val="50000"/>
                    <a:lumOff val="50000"/>
                  </a:schemeClr>
                </a:solidFill>
              </a:rPr>
              <a:t>pull </a:t>
            </a:r>
            <a:r>
              <a:rPr lang="en-GB" sz="1200" dirty="0">
                <a:solidFill>
                  <a:schemeClr val="bg1"/>
                </a:solidFill>
              </a:rPr>
              <a:t>changes into her </a:t>
            </a:r>
            <a:r>
              <a:rPr lang="en-GB" sz="1200" b="1" dirty="0">
                <a:solidFill>
                  <a:schemeClr val="tx2">
                    <a:lumMod val="50000"/>
                    <a:lumOff val="50000"/>
                  </a:schemeClr>
                </a:solidFill>
              </a:rPr>
              <a:t>repo</a:t>
            </a:r>
          </a:p>
          <a:p>
            <a:pPr marL="228600" indent="-228600">
              <a:buAutoNum type="arabicPeriod"/>
            </a:pPr>
            <a:r>
              <a:rPr lang="en-GB" sz="1200" dirty="0">
                <a:solidFill>
                  <a:schemeClr val="bg1"/>
                </a:solidFill>
              </a:rPr>
              <a:t>Other more advanced approaches like </a:t>
            </a:r>
            <a:r>
              <a:rPr lang="en-GB" sz="1200" b="1" dirty="0">
                <a:solidFill>
                  <a:schemeClr val="tx2">
                    <a:lumMod val="50000"/>
                    <a:lumOff val="50000"/>
                  </a:schemeClr>
                </a:solidFill>
              </a:rPr>
              <a:t>rebasing</a:t>
            </a:r>
          </a:p>
        </p:txBody>
      </p:sp>
      <p:grpSp>
        <p:nvGrpSpPr>
          <p:cNvPr id="55" name="Group 54">
            <a:extLst>
              <a:ext uri="{FF2B5EF4-FFF2-40B4-BE49-F238E27FC236}">
                <a16:creationId xmlns:a16="http://schemas.microsoft.com/office/drawing/2014/main" id="{A6F21ACA-22DF-2A7F-8311-75021AACA790}"/>
              </a:ext>
            </a:extLst>
          </p:cNvPr>
          <p:cNvGrpSpPr/>
          <p:nvPr/>
        </p:nvGrpSpPr>
        <p:grpSpPr>
          <a:xfrm>
            <a:off x="5482213" y="1488725"/>
            <a:ext cx="1371600" cy="1415579"/>
            <a:chOff x="1015369" y="4686008"/>
            <a:chExt cx="1371600" cy="1403062"/>
          </a:xfrm>
        </p:grpSpPr>
        <p:sp>
          <p:nvSpPr>
            <p:cNvPr id="56" name="Rectangle: Folded Corner 55">
              <a:extLst>
                <a:ext uri="{FF2B5EF4-FFF2-40B4-BE49-F238E27FC236}">
                  <a16:creationId xmlns:a16="http://schemas.microsoft.com/office/drawing/2014/main" id="{E248F472-1463-43A5-655F-CA5C39B7721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Folded Corner 56">
              <a:extLst>
                <a:ext uri="{FF2B5EF4-FFF2-40B4-BE49-F238E27FC236}">
                  <a16:creationId xmlns:a16="http://schemas.microsoft.com/office/drawing/2014/main" id="{CC31BBF8-4671-BEFF-3B0F-5CBE2B1AE4A5}"/>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8" name="Rectangle: Folded Corner 57">
              <a:extLst>
                <a:ext uri="{FF2B5EF4-FFF2-40B4-BE49-F238E27FC236}">
                  <a16:creationId xmlns:a16="http://schemas.microsoft.com/office/drawing/2014/main" id="{A9055AA7-9E08-B9D4-DC9A-FC5A30B9E63C}"/>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296610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3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42" grpId="0"/>
      <p:bldP spid="43" grpId="0"/>
      <p:bldP spid="44" grpId="0" animBg="1"/>
      <p:bldP spid="45" grpId="0" animBg="1"/>
      <p:bldP spid="52" grpId="0"/>
      <p:bldP spid="53" grpId="0" animBg="1"/>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443B5-71B5-AEEA-136A-886AB02D5443}"/>
            </a:ext>
          </a:extLst>
        </p:cNvPr>
        <p:cNvGrpSpPr/>
        <p:nvPr/>
      </p:nvGrpSpPr>
      <p:grpSpPr>
        <a:xfrm>
          <a:off x="0" y="0"/>
          <a:ext cx="0" cy="0"/>
          <a:chOff x="0" y="0"/>
          <a:chExt cx="0" cy="0"/>
        </a:xfrm>
      </p:grpSpPr>
      <p:sp>
        <p:nvSpPr>
          <p:cNvPr id="19" name="Rectangle: Folded Corner 18">
            <a:extLst>
              <a:ext uri="{FF2B5EF4-FFF2-40B4-BE49-F238E27FC236}">
                <a16:creationId xmlns:a16="http://schemas.microsoft.com/office/drawing/2014/main" id="{AD1BB567-4C6A-6663-775B-AB3DB23DA2B2}"/>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ACD84463-A7B4-D776-013A-9C646CE845A8}"/>
              </a:ext>
            </a:extLst>
          </p:cNvPr>
          <p:cNvSpPr/>
          <p:nvPr/>
        </p:nvSpPr>
        <p:spPr>
          <a:xfrm>
            <a:off x="9951174" y="4797879"/>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A</a:t>
            </a:r>
          </a:p>
        </p:txBody>
      </p:sp>
      <p:sp>
        <p:nvSpPr>
          <p:cNvPr id="56" name="Rectangle: Folded Corner 55">
            <a:extLst>
              <a:ext uri="{FF2B5EF4-FFF2-40B4-BE49-F238E27FC236}">
                <a16:creationId xmlns:a16="http://schemas.microsoft.com/office/drawing/2014/main" id="{BC8F3BA0-ABCD-2CC2-4F48-CB7228EA864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3" name="Rectangle: Folded Corner 22">
            <a:extLst>
              <a:ext uri="{FF2B5EF4-FFF2-40B4-BE49-F238E27FC236}">
                <a16:creationId xmlns:a16="http://schemas.microsoft.com/office/drawing/2014/main" id="{F9CF3260-E415-8AE7-D00F-5B32948E0769}"/>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B0FE3929-9390-40FA-2301-A592B09900CF}"/>
              </a:ext>
            </a:extLst>
          </p:cNvPr>
          <p:cNvSpPr/>
          <p:nvPr/>
        </p:nvSpPr>
        <p:spPr>
          <a:xfrm>
            <a:off x="1015999" y="47904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72888C27-1CA6-240E-8253-FCB318D6F723}"/>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2DD85E1C-D5CA-ECA2-9199-57A59BEA7A94}"/>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02C39B76-075F-9C71-0C0E-111B49939AE8}"/>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9770B0FD-77AC-A80B-5FAD-7E394E283B63}"/>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1CEFEA3A-3BE2-17C1-4E6C-486BE814BDC6}"/>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9A68DEF3-D0D7-378E-8CA3-1D3C1754D4A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B60AB567-6F03-01DB-CB5D-032A00602D48}"/>
              </a:ext>
            </a:extLst>
          </p:cNvPr>
          <p:cNvSpPr txBox="1"/>
          <p:nvPr/>
        </p:nvSpPr>
        <p:spPr>
          <a:xfrm>
            <a:off x="218090" y="167765"/>
            <a:ext cx="3679655" cy="276999"/>
          </a:xfrm>
          <a:prstGeom prst="rect">
            <a:avLst/>
          </a:prstGeom>
          <a:noFill/>
          <a:ln>
            <a:solidFill>
              <a:schemeClr val="bg1"/>
            </a:solidFill>
          </a:ln>
        </p:spPr>
        <p:txBody>
          <a:bodyPr wrap="square" rtlCol="0">
            <a:spAutoFit/>
          </a:bodyPr>
          <a:lstStyle/>
          <a:p>
            <a:r>
              <a:rPr lang="en-GB" sz="1200" dirty="0">
                <a:solidFill>
                  <a:schemeClr val="bg1"/>
                </a:solidFill>
              </a:rPr>
              <a:t>1. Work on her </a:t>
            </a:r>
            <a:r>
              <a:rPr lang="en-GB" sz="1200" b="1" dirty="0">
                <a:solidFill>
                  <a:schemeClr val="tx2">
                    <a:lumMod val="50000"/>
                    <a:lumOff val="50000"/>
                  </a:schemeClr>
                </a:solidFill>
              </a:rPr>
              <a:t>repo </a:t>
            </a:r>
            <a:r>
              <a:rPr lang="en-GB" sz="1200" dirty="0">
                <a:solidFill>
                  <a:schemeClr val="bg1"/>
                </a:solidFill>
              </a:rPr>
              <a:t>anyway and </a:t>
            </a:r>
            <a:r>
              <a:rPr lang="en-GB" sz="1200" b="1" dirty="0">
                <a:solidFill>
                  <a:schemeClr val="tx2">
                    <a:lumMod val="50000"/>
                    <a:lumOff val="50000"/>
                  </a:schemeClr>
                </a:solidFill>
              </a:rPr>
              <a:t>push </a:t>
            </a:r>
            <a:r>
              <a:rPr lang="en-GB" sz="1200" dirty="0">
                <a:solidFill>
                  <a:schemeClr val="bg1"/>
                </a:solidFill>
              </a:rPr>
              <a:t>her changes</a:t>
            </a:r>
          </a:p>
        </p:txBody>
      </p:sp>
      <p:sp>
        <p:nvSpPr>
          <p:cNvPr id="44" name="Rectangle: Rounded Corners 43">
            <a:extLst>
              <a:ext uri="{FF2B5EF4-FFF2-40B4-BE49-F238E27FC236}">
                <a16:creationId xmlns:a16="http://schemas.microsoft.com/office/drawing/2014/main" id="{F5757D95-3698-5678-40BF-696B3FE3072E}"/>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2C811046-3785-2C60-8849-258E7CFE95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F7555EF8-92A6-3AC2-CAC1-63CDD8460B9F}"/>
              </a:ext>
            </a:extLst>
          </p:cNvPr>
          <p:cNvSpPr txBox="1"/>
          <p:nvPr/>
        </p:nvSpPr>
        <p:spPr>
          <a:xfrm>
            <a:off x="219095" y="596576"/>
            <a:ext cx="3678650" cy="646331"/>
          </a:xfrm>
          <a:prstGeom prst="rect">
            <a:avLst/>
          </a:prstGeom>
          <a:noFill/>
          <a:ln>
            <a:solidFill>
              <a:schemeClr val="bg1"/>
            </a:solidFill>
          </a:ln>
        </p:spPr>
        <p:txBody>
          <a:bodyPr wrap="square" rtlCol="0">
            <a:spAutoFit/>
          </a:bodyPr>
          <a:lstStyle/>
          <a:p>
            <a:r>
              <a:rPr lang="en-GB" sz="1200" dirty="0">
                <a:solidFill>
                  <a:schemeClr val="bg1"/>
                </a:solidFill>
              </a:rPr>
              <a:t>If Alice is so inclined, she can edit her </a:t>
            </a:r>
            <a:r>
              <a:rPr lang="en-GB" sz="1200" b="1" dirty="0">
                <a:solidFill>
                  <a:schemeClr val="tx2">
                    <a:lumMod val="50000"/>
                    <a:lumOff val="50000"/>
                  </a:schemeClr>
                </a:solidFill>
              </a:rPr>
              <a:t>local repo </a:t>
            </a:r>
            <a:r>
              <a:rPr lang="en-GB" sz="1200" dirty="0">
                <a:solidFill>
                  <a:schemeClr val="bg1"/>
                </a:solidFill>
              </a:rPr>
              <a:t>however she likes, and then try and </a:t>
            </a:r>
            <a:r>
              <a:rPr lang="en-GB" sz="1200" b="1" dirty="0">
                <a:solidFill>
                  <a:schemeClr val="tx2">
                    <a:lumMod val="50000"/>
                    <a:lumOff val="50000"/>
                  </a:schemeClr>
                </a:solidFill>
              </a:rPr>
              <a:t>push </a:t>
            </a:r>
            <a:r>
              <a:rPr lang="en-GB" sz="1200" dirty="0">
                <a:solidFill>
                  <a:schemeClr val="bg1"/>
                </a:solidFill>
              </a:rPr>
              <a:t>the changes.</a:t>
            </a:r>
          </a:p>
        </p:txBody>
      </p:sp>
      <p:sp>
        <p:nvSpPr>
          <p:cNvPr id="57" name="Rectangle: Folded Corner 56">
            <a:extLst>
              <a:ext uri="{FF2B5EF4-FFF2-40B4-BE49-F238E27FC236}">
                <a16:creationId xmlns:a16="http://schemas.microsoft.com/office/drawing/2014/main" id="{F8A1DA27-5224-1211-AE63-1886653C9880}"/>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06B67BC9-4E1C-E403-35B7-A82A541CFFE5}"/>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CDD68A1-9E59-0743-28A9-DA642B39481D}"/>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E2FE5AE7-2A9C-113F-FB55-24A43CB231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EB166BEB-2DD7-7281-A4D9-4242A26842B5}"/>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86ECBF6F-9CE7-448B-482A-6441FB555E2E}"/>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5" name="TextBox 34">
            <a:extLst>
              <a:ext uri="{FF2B5EF4-FFF2-40B4-BE49-F238E27FC236}">
                <a16:creationId xmlns:a16="http://schemas.microsoft.com/office/drawing/2014/main" id="{A04D4DEA-0035-C375-66CA-B7A6C4B11F28}"/>
              </a:ext>
            </a:extLst>
          </p:cNvPr>
          <p:cNvSpPr txBox="1"/>
          <p:nvPr/>
        </p:nvSpPr>
        <p:spPr>
          <a:xfrm>
            <a:off x="3359163" y="3596126"/>
            <a:ext cx="5099240" cy="830997"/>
          </a:xfrm>
          <a:prstGeom prst="rect">
            <a:avLst/>
          </a:prstGeom>
          <a:noFill/>
          <a:ln>
            <a:solidFill>
              <a:schemeClr val="bg1"/>
            </a:solidFill>
          </a:ln>
        </p:spPr>
        <p:txBody>
          <a:bodyPr wrap="square" rtlCol="0">
            <a:spAutoFit/>
          </a:bodyPr>
          <a:lstStyle/>
          <a:p>
            <a:r>
              <a:rPr lang="en-GB" sz="1200" dirty="0">
                <a:solidFill>
                  <a:schemeClr val="bg1"/>
                </a:solidFill>
              </a:rPr>
              <a:t>If Alice plans to work on File A, then when she </a:t>
            </a:r>
            <a:r>
              <a:rPr lang="en-GB" sz="1200" b="1" dirty="0">
                <a:solidFill>
                  <a:schemeClr val="tx2">
                    <a:lumMod val="50000"/>
                    <a:lumOff val="50000"/>
                  </a:schemeClr>
                </a:solidFill>
              </a:rPr>
              <a:t>pushes</a:t>
            </a:r>
            <a:r>
              <a:rPr lang="en-GB" sz="1200" dirty="0">
                <a:solidFill>
                  <a:schemeClr val="bg1"/>
                </a:solidFill>
              </a:rPr>
              <a:t>, Git will </a:t>
            </a:r>
            <a:r>
              <a:rPr lang="en-GB" sz="1200" b="1" dirty="0">
                <a:solidFill>
                  <a:schemeClr val="tx2">
                    <a:lumMod val="50000"/>
                    <a:lumOff val="50000"/>
                  </a:schemeClr>
                </a:solidFill>
              </a:rPr>
              <a:t>reject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bg1"/>
                </a:solidFill>
              </a:rPr>
              <a:t>. This is different than a </a:t>
            </a:r>
            <a:r>
              <a:rPr lang="en-GB" sz="1200" b="1" dirty="0">
                <a:solidFill>
                  <a:schemeClr val="tx2">
                    <a:lumMod val="50000"/>
                    <a:lumOff val="50000"/>
                  </a:schemeClr>
                </a:solidFill>
              </a:rPr>
              <a:t>conflict</a:t>
            </a:r>
            <a:r>
              <a:rPr lang="en-GB" sz="1200" dirty="0">
                <a:solidFill>
                  <a:schemeClr val="bg1"/>
                </a:solidFill>
              </a:rPr>
              <a:t>: </a:t>
            </a:r>
            <a:r>
              <a:rPr lang="en-GB" sz="1200" b="1" dirty="0">
                <a:solidFill>
                  <a:schemeClr val="tx2">
                    <a:lumMod val="50000"/>
                    <a:lumOff val="50000"/>
                  </a:schemeClr>
                </a:solidFill>
              </a:rPr>
              <a:t>conflicts </a:t>
            </a:r>
            <a:r>
              <a:rPr lang="en-GB" sz="1200" dirty="0">
                <a:solidFill>
                  <a:schemeClr val="bg1"/>
                </a:solidFill>
              </a:rPr>
              <a:t>are sometimes painful but very allowed. This situation is not, so Git </a:t>
            </a:r>
            <a:r>
              <a:rPr lang="en-GB" sz="1200" b="1" dirty="0">
                <a:solidFill>
                  <a:schemeClr val="tx2">
                    <a:lumMod val="50000"/>
                    <a:lumOff val="50000"/>
                  </a:schemeClr>
                </a:solidFill>
              </a:rPr>
              <a:t>rejects </a:t>
            </a:r>
            <a:r>
              <a:rPr lang="en-GB" sz="1200" dirty="0">
                <a:solidFill>
                  <a:schemeClr val="bg1"/>
                </a:solidFill>
              </a:rPr>
              <a:t>it. Git recognises that the </a:t>
            </a:r>
            <a:r>
              <a:rPr lang="en-GB" sz="1200" b="1" dirty="0">
                <a:solidFill>
                  <a:schemeClr val="tx2">
                    <a:lumMod val="50000"/>
                    <a:lumOff val="50000"/>
                  </a:schemeClr>
                </a:solidFill>
              </a:rPr>
              <a:t>remote repo</a:t>
            </a:r>
            <a:r>
              <a:rPr lang="en-GB" sz="1200" dirty="0">
                <a:solidFill>
                  <a:schemeClr val="bg1"/>
                </a:solidFill>
              </a:rPr>
              <a:t> has </a:t>
            </a:r>
            <a:r>
              <a:rPr lang="en-GB" sz="1200" b="1" dirty="0">
                <a:solidFill>
                  <a:schemeClr val="tx2">
                    <a:lumMod val="50000"/>
                    <a:lumOff val="50000"/>
                  </a:schemeClr>
                </a:solidFill>
              </a:rPr>
              <a:t>newer commits</a:t>
            </a:r>
            <a:r>
              <a:rPr lang="en-GB" sz="1200" dirty="0">
                <a:solidFill>
                  <a:schemeClr val="bg1"/>
                </a:solidFill>
              </a:rPr>
              <a:t> from Bob that Alice lacks.</a:t>
            </a:r>
          </a:p>
        </p:txBody>
      </p:sp>
      <p:cxnSp>
        <p:nvCxnSpPr>
          <p:cNvPr id="37" name="Connector: Elbow 36">
            <a:extLst>
              <a:ext uri="{FF2B5EF4-FFF2-40B4-BE49-F238E27FC236}">
                <a16:creationId xmlns:a16="http://schemas.microsoft.com/office/drawing/2014/main" id="{D3C3B02D-C196-0155-2940-0D0F95A62704}"/>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B279618-21CA-D1AD-E4CC-BE90C0ED6820}"/>
              </a:ext>
            </a:extLst>
          </p:cNvPr>
          <p:cNvSpPr txBox="1"/>
          <p:nvPr/>
        </p:nvSpPr>
        <p:spPr>
          <a:xfrm>
            <a:off x="2431122" y="2138717"/>
            <a:ext cx="1623714" cy="369332"/>
          </a:xfrm>
          <a:prstGeom prst="rect">
            <a:avLst/>
          </a:prstGeom>
          <a:noFill/>
        </p:spPr>
        <p:txBody>
          <a:bodyPr wrap="none" rtlCol="0">
            <a:spAutoFit/>
          </a:bodyPr>
          <a:lstStyle/>
          <a:p>
            <a:r>
              <a:rPr lang="en-GB" b="1" dirty="0">
                <a:solidFill>
                  <a:schemeClr val="tx2">
                    <a:lumMod val="50000"/>
                    <a:lumOff val="50000"/>
                  </a:schemeClr>
                </a:solidFill>
              </a:rPr>
              <a:t>Push rejected</a:t>
            </a:r>
            <a:endParaRPr lang="en-GB" dirty="0">
              <a:solidFill>
                <a:schemeClr val="bg1">
                  <a:lumMod val="75000"/>
                </a:schemeClr>
              </a:solidFill>
            </a:endParaRPr>
          </a:p>
        </p:txBody>
      </p:sp>
      <p:sp>
        <p:nvSpPr>
          <p:cNvPr id="49" name="TextBox 48">
            <a:extLst>
              <a:ext uri="{FF2B5EF4-FFF2-40B4-BE49-F238E27FC236}">
                <a16:creationId xmlns:a16="http://schemas.microsoft.com/office/drawing/2014/main" id="{565598D0-741D-E2D4-91C1-80BE1E3DF452}"/>
              </a:ext>
            </a:extLst>
          </p:cNvPr>
          <p:cNvSpPr txBox="1"/>
          <p:nvPr/>
        </p:nvSpPr>
        <p:spPr>
          <a:xfrm>
            <a:off x="3359163" y="4578102"/>
            <a:ext cx="5112426" cy="276999"/>
          </a:xfrm>
          <a:prstGeom prst="rect">
            <a:avLst/>
          </a:prstGeom>
          <a:noFill/>
          <a:ln>
            <a:solidFill>
              <a:schemeClr val="bg1"/>
            </a:solidFill>
          </a:ln>
        </p:spPr>
        <p:txBody>
          <a:bodyPr wrap="square" rtlCol="0">
            <a:spAutoFit/>
          </a:bodyPr>
          <a:lstStyle/>
          <a:p>
            <a:r>
              <a:rPr lang="en-GB" sz="1200" dirty="0">
                <a:solidFill>
                  <a:schemeClr val="bg1"/>
                </a:solidFill>
              </a:rPr>
              <a:t>What happens if Alice now decides to edit File C?</a:t>
            </a:r>
          </a:p>
        </p:txBody>
      </p:sp>
      <p:pic>
        <p:nvPicPr>
          <p:cNvPr id="50" name="Picture 6" descr="Sun Clip Art | Free Download Clip Art | Free Clip Art | on Clipart Library">
            <a:extLst>
              <a:ext uri="{FF2B5EF4-FFF2-40B4-BE49-F238E27FC236}">
                <a16:creationId xmlns:a16="http://schemas.microsoft.com/office/drawing/2014/main" id="{77C65007-558B-170F-5EA7-E1DA87C2F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FC175439-2036-0D5F-DA60-B8690039BC0B}"/>
              </a:ext>
            </a:extLst>
          </p:cNvPr>
          <p:cNvSpPr/>
          <p:nvPr/>
        </p:nvSpPr>
        <p:spPr>
          <a:xfrm>
            <a:off x="1473199" y="5282948"/>
            <a:ext cx="914400" cy="922558"/>
          </a:xfrm>
          <a:prstGeom prst="foldedCorner">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59" name="TextBox 58">
            <a:extLst>
              <a:ext uri="{FF2B5EF4-FFF2-40B4-BE49-F238E27FC236}">
                <a16:creationId xmlns:a16="http://schemas.microsoft.com/office/drawing/2014/main" id="{8AB8C957-1024-EAAA-FD31-35C0E2ABB278}"/>
              </a:ext>
            </a:extLst>
          </p:cNvPr>
          <p:cNvSpPr txBox="1"/>
          <p:nvPr/>
        </p:nvSpPr>
        <p:spPr>
          <a:xfrm>
            <a:off x="3359163" y="5019788"/>
            <a:ext cx="5112426" cy="276999"/>
          </a:xfrm>
          <a:prstGeom prst="rect">
            <a:avLst/>
          </a:prstGeom>
          <a:noFill/>
          <a:ln>
            <a:solidFill>
              <a:schemeClr val="bg1"/>
            </a:solidFill>
          </a:ln>
        </p:spPr>
        <p:txBody>
          <a:bodyPr wrap="square" rtlCol="0">
            <a:spAutoFit/>
          </a:bodyPr>
          <a:lstStyle/>
          <a:p>
            <a:r>
              <a:rPr lang="en-GB" sz="1200" dirty="0">
                <a:solidFill>
                  <a:schemeClr val="bg1"/>
                </a:solidFill>
              </a:rPr>
              <a:t>What about if Bob now edits File A?</a:t>
            </a:r>
          </a:p>
        </p:txBody>
      </p:sp>
      <p:sp>
        <p:nvSpPr>
          <p:cNvPr id="61" name="TextBox 60">
            <a:extLst>
              <a:ext uri="{FF2B5EF4-FFF2-40B4-BE49-F238E27FC236}">
                <a16:creationId xmlns:a16="http://schemas.microsoft.com/office/drawing/2014/main" id="{7A19BB67-2EC4-2412-A384-18BB6D585A93}"/>
              </a:ext>
            </a:extLst>
          </p:cNvPr>
          <p:cNvSpPr txBox="1"/>
          <p:nvPr/>
        </p:nvSpPr>
        <p:spPr>
          <a:xfrm>
            <a:off x="3359163" y="5449066"/>
            <a:ext cx="5097116" cy="830997"/>
          </a:xfrm>
          <a:prstGeom prst="rect">
            <a:avLst/>
          </a:prstGeom>
          <a:noFill/>
          <a:ln>
            <a:solidFill>
              <a:schemeClr val="bg1"/>
            </a:solidFill>
          </a:ln>
        </p:spPr>
        <p:txBody>
          <a:bodyPr wrap="square" rtlCol="0">
            <a:spAutoFit/>
          </a:bodyPr>
          <a:lstStyle/>
          <a:p>
            <a:r>
              <a:rPr lang="en-GB" sz="1200" dirty="0">
                <a:solidFill>
                  <a:schemeClr val="bg1"/>
                </a:solidFill>
              </a:rPr>
              <a:t>If you look at all three repos, there are conflicting versions, and things are quickly getting messy. Not one file that Alice and Bob share are on the same version. When Alice now tries to </a:t>
            </a:r>
            <a:r>
              <a:rPr lang="en-GB" sz="1200" b="1" dirty="0">
                <a:solidFill>
                  <a:schemeClr val="tx2">
                    <a:lumMod val="50000"/>
                    <a:lumOff val="50000"/>
                  </a:schemeClr>
                </a:solidFill>
              </a:rPr>
              <a:t>merge</a:t>
            </a:r>
            <a:r>
              <a:rPr lang="en-GB" sz="1200" dirty="0">
                <a:solidFill>
                  <a:schemeClr val="bg1"/>
                </a:solidFill>
              </a:rPr>
              <a:t> her </a:t>
            </a:r>
            <a:r>
              <a:rPr lang="en-GB" sz="1200" b="1" dirty="0">
                <a:solidFill>
                  <a:schemeClr val="tx2">
                    <a:lumMod val="50000"/>
                    <a:lumOff val="50000"/>
                  </a:schemeClr>
                </a:solidFill>
              </a:rPr>
              <a:t>repo </a:t>
            </a:r>
            <a:r>
              <a:rPr lang="en-GB" sz="1200" dirty="0">
                <a:solidFill>
                  <a:schemeClr val="bg1"/>
                </a:solidFill>
              </a:rPr>
              <a:t>to get out of her pickle, they will run into </a:t>
            </a:r>
            <a:r>
              <a:rPr lang="en-GB" sz="1200" b="1" dirty="0">
                <a:solidFill>
                  <a:schemeClr val="tx2">
                    <a:lumMod val="50000"/>
                    <a:lumOff val="50000"/>
                  </a:schemeClr>
                </a:solidFill>
              </a:rPr>
              <a:t>merge conflicts</a:t>
            </a:r>
            <a:r>
              <a:rPr lang="en-GB" sz="1200" dirty="0">
                <a:solidFill>
                  <a:schemeClr val="bg1"/>
                </a:solidFill>
              </a:rPr>
              <a:t>.</a:t>
            </a:r>
          </a:p>
        </p:txBody>
      </p:sp>
      <p:sp>
        <p:nvSpPr>
          <p:cNvPr id="62" name="Rectangle: Rounded Corners 61">
            <a:extLst>
              <a:ext uri="{FF2B5EF4-FFF2-40B4-BE49-F238E27FC236}">
                <a16:creationId xmlns:a16="http://schemas.microsoft.com/office/drawing/2014/main" id="{2A9355D9-3D41-BD98-3E66-4093F49C4686}"/>
              </a:ext>
            </a:extLst>
          </p:cNvPr>
          <p:cNvSpPr/>
          <p:nvPr/>
        </p:nvSpPr>
        <p:spPr>
          <a:xfrm>
            <a:off x="9575902" y="3709868"/>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pic>
        <p:nvPicPr>
          <p:cNvPr id="63" name="Picture 6" descr="Sun Clip Art | Free Download Clip Art | Free Clip Art | on Clipart Library">
            <a:extLst>
              <a:ext uri="{FF2B5EF4-FFF2-40B4-BE49-F238E27FC236}">
                <a16:creationId xmlns:a16="http://schemas.microsoft.com/office/drawing/2014/main" id="{0064F44B-9098-F560-D75C-87624E0BF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411" y="3849709"/>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64" name="Cross 63">
            <a:extLst>
              <a:ext uri="{FF2B5EF4-FFF2-40B4-BE49-F238E27FC236}">
                <a16:creationId xmlns:a16="http://schemas.microsoft.com/office/drawing/2014/main" id="{6909CFCD-EB4F-0CBD-2B5C-AEF0D49F3D4B}"/>
              </a:ext>
            </a:extLst>
          </p:cNvPr>
          <p:cNvSpPr/>
          <p:nvPr/>
        </p:nvSpPr>
        <p:spPr>
          <a:xfrm rot="2697250" flipV="1">
            <a:off x="1318317" y="2260801"/>
            <a:ext cx="619188" cy="619188"/>
          </a:xfrm>
          <a:prstGeom prst="plus">
            <a:avLst>
              <a:gd name="adj" fmla="val 40385"/>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8780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4"/>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3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60" grpId="0" animBg="1"/>
      <p:bldP spid="23" grpId="0" animBg="1"/>
      <p:bldP spid="36" grpId="0" animBg="1"/>
      <p:bldP spid="33" grpId="0" animBg="1"/>
      <p:bldP spid="35" grpId="0" animBg="1"/>
      <p:bldP spid="47" grpId="0"/>
      <p:bldP spid="47" grpId="1"/>
      <p:bldP spid="49" grpId="0" animBg="1"/>
      <p:bldP spid="51" grpId="0" animBg="1"/>
      <p:bldP spid="59" grpId="0" animBg="1"/>
      <p:bldP spid="61" grpId="0" animBg="1"/>
      <p:bldP spid="62" grpId="0" animBg="1"/>
      <p:bldP spid="64" grpId="0" animBg="1"/>
      <p:bldP spid="64"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6733A-A24B-A1C1-8C99-F0C170D5043F}"/>
            </a:ext>
          </a:extLst>
        </p:cNvPr>
        <p:cNvGrpSpPr/>
        <p:nvPr/>
      </p:nvGrpSpPr>
      <p:grpSpPr>
        <a:xfrm>
          <a:off x="0" y="0"/>
          <a:ext cx="0" cy="0"/>
          <a:chOff x="0" y="0"/>
          <a:chExt cx="0" cy="0"/>
        </a:xfrm>
      </p:grpSpPr>
      <p:sp>
        <p:nvSpPr>
          <p:cNvPr id="23" name="Rectangle: Folded Corner 22">
            <a:extLst>
              <a:ext uri="{FF2B5EF4-FFF2-40B4-BE49-F238E27FC236}">
                <a16:creationId xmlns:a16="http://schemas.microsoft.com/office/drawing/2014/main" id="{B80B9668-123A-D742-BA89-AFDA7C981C7A}"/>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0" name="Rectangle: Folded Corner 9">
            <a:extLst>
              <a:ext uri="{FF2B5EF4-FFF2-40B4-BE49-F238E27FC236}">
                <a16:creationId xmlns:a16="http://schemas.microsoft.com/office/drawing/2014/main" id="{B049F708-E042-8A5F-BE23-191DDB2D09BA}"/>
              </a:ext>
            </a:extLst>
          </p:cNvPr>
          <p:cNvSpPr/>
          <p:nvPr/>
        </p:nvSpPr>
        <p:spPr>
          <a:xfrm>
            <a:off x="1015955" y="478959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6" name="Rectangle: Folded Corner 35">
            <a:extLst>
              <a:ext uri="{FF2B5EF4-FFF2-40B4-BE49-F238E27FC236}">
                <a16:creationId xmlns:a16="http://schemas.microsoft.com/office/drawing/2014/main" id="{5B157FF7-8552-B8A2-35E4-0F86E93C358E}"/>
              </a:ext>
            </a:extLst>
          </p:cNvPr>
          <p:cNvSpPr/>
          <p:nvPr/>
        </p:nvSpPr>
        <p:spPr>
          <a:xfrm>
            <a:off x="1015999" y="47904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EA74E84B-6DDF-BD82-22CF-25924F43D94F}"/>
              </a:ext>
            </a:extLst>
          </p:cNvPr>
          <p:cNvSpPr/>
          <p:nvPr/>
        </p:nvSpPr>
        <p:spPr>
          <a:xfrm>
            <a:off x="1015498" y="478902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19" name="Rectangle: Folded Corner 18">
            <a:extLst>
              <a:ext uri="{FF2B5EF4-FFF2-40B4-BE49-F238E27FC236}">
                <a16:creationId xmlns:a16="http://schemas.microsoft.com/office/drawing/2014/main" id="{224CE7DE-1459-5B76-56A6-A62C7A34D3CD}"/>
              </a:ext>
            </a:extLst>
          </p:cNvPr>
          <p:cNvSpPr/>
          <p:nvPr/>
        </p:nvSpPr>
        <p:spPr>
          <a:xfrm>
            <a:off x="9952177"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0" name="Rectangle: Folded Corner 59">
            <a:extLst>
              <a:ext uri="{FF2B5EF4-FFF2-40B4-BE49-F238E27FC236}">
                <a16:creationId xmlns:a16="http://schemas.microsoft.com/office/drawing/2014/main" id="{B4E39D44-7F41-2E03-C137-E66BA7266E2E}"/>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6" name="Rectangle: Folded Corner 55">
            <a:extLst>
              <a:ext uri="{FF2B5EF4-FFF2-40B4-BE49-F238E27FC236}">
                <a16:creationId xmlns:a16="http://schemas.microsoft.com/office/drawing/2014/main" id="{84F64342-A845-82D9-F00E-F9870E73C6A1}"/>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6" name="Rectangle: Rounded Corners 5">
            <a:extLst>
              <a:ext uri="{FF2B5EF4-FFF2-40B4-BE49-F238E27FC236}">
                <a16:creationId xmlns:a16="http://schemas.microsoft.com/office/drawing/2014/main" id="{2832EA21-399E-A389-C113-7718E2D52C8A}"/>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7" name="Rectangle: Rounded Corners 6">
            <a:extLst>
              <a:ext uri="{FF2B5EF4-FFF2-40B4-BE49-F238E27FC236}">
                <a16:creationId xmlns:a16="http://schemas.microsoft.com/office/drawing/2014/main" id="{EC2B2BBB-CEF9-69D8-C129-6BF847E7FF30}"/>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17241905-1E9D-C346-468D-07DB64A9C061}"/>
              </a:ext>
            </a:extLst>
          </p:cNvPr>
          <p:cNvSpPr/>
          <p:nvPr/>
        </p:nvSpPr>
        <p:spPr>
          <a:xfrm>
            <a:off x="639723"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7" name="Rectangle: Rounded Corners 16">
            <a:extLst>
              <a:ext uri="{FF2B5EF4-FFF2-40B4-BE49-F238E27FC236}">
                <a16:creationId xmlns:a16="http://schemas.microsoft.com/office/drawing/2014/main" id="{4D728DB3-17DF-9BD6-80B2-785FA6E08F6F}"/>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Rounded Corners 28">
            <a:extLst>
              <a:ext uri="{FF2B5EF4-FFF2-40B4-BE49-F238E27FC236}">
                <a16:creationId xmlns:a16="http://schemas.microsoft.com/office/drawing/2014/main" id="{2517172A-00A9-369F-B803-11A14BD93C10}"/>
              </a:ext>
            </a:extLst>
          </p:cNvPr>
          <p:cNvSpPr/>
          <p:nvPr/>
        </p:nvSpPr>
        <p:spPr>
          <a:xfrm>
            <a:off x="9575902" y="3710564"/>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0" name="Rectangle: Rounded Corners 29">
            <a:extLst>
              <a:ext uri="{FF2B5EF4-FFF2-40B4-BE49-F238E27FC236}">
                <a16:creationId xmlns:a16="http://schemas.microsoft.com/office/drawing/2014/main" id="{2B1CC133-B555-2B00-C2EE-DD17FF463FDB}"/>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a:extLst>
              <a:ext uri="{FF2B5EF4-FFF2-40B4-BE49-F238E27FC236}">
                <a16:creationId xmlns:a16="http://schemas.microsoft.com/office/drawing/2014/main" id="{C9BF1D1B-FC62-8ECC-098A-C7FCB5039F75}"/>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It is worth mentioning that Alice was not doomed: this can and sometimes does happen, and there are ways out of it. It is good to avoid a situation like that if it is not necessary, however.</a:t>
            </a:r>
          </a:p>
          <a:p>
            <a:endParaRPr lang="en-GB" sz="1200" dirty="0">
              <a:solidFill>
                <a:schemeClr val="bg1"/>
              </a:solidFill>
            </a:endParaRPr>
          </a:p>
          <a:p>
            <a:r>
              <a:rPr lang="en-GB" sz="1200" dirty="0">
                <a:solidFill>
                  <a:schemeClr val="bg1"/>
                </a:solidFill>
              </a:rPr>
              <a:t>So, what could have been done to prevent this? Let’s rewind: Bob has gone to sleep after his all-nighter.</a:t>
            </a:r>
          </a:p>
          <a:p>
            <a:endParaRPr lang="en-GB" sz="1200" dirty="0">
              <a:solidFill>
                <a:schemeClr val="bg1"/>
              </a:solidFill>
            </a:endParaRPr>
          </a:p>
          <a:p>
            <a:r>
              <a:rPr lang="en-GB" sz="1200" dirty="0">
                <a:solidFill>
                  <a:schemeClr val="bg1"/>
                </a:solidFill>
              </a:rPr>
              <a:t>Option 2: Alice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4" name="Rectangle: Rounded Corners 43">
            <a:extLst>
              <a:ext uri="{FF2B5EF4-FFF2-40B4-BE49-F238E27FC236}">
                <a16:creationId xmlns:a16="http://schemas.microsoft.com/office/drawing/2014/main" id="{DBB075DF-CA7B-E90B-E797-70AB2DE3D960}"/>
              </a:ext>
            </a:extLst>
          </p:cNvPr>
          <p:cNvSpPr/>
          <p:nvPr/>
        </p:nvSpPr>
        <p:spPr>
          <a:xfrm>
            <a:off x="639723" y="3707573"/>
            <a:ext cx="1976375" cy="914400"/>
          </a:xfrm>
          <a:prstGeom prst="roundRect">
            <a:avLst/>
          </a:prstGeom>
          <a:solidFill>
            <a:schemeClr val="tx2">
              <a:lumMod val="75000"/>
              <a:lumOff val="25000"/>
              <a:alpha val="3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pic>
        <p:nvPicPr>
          <p:cNvPr id="32" name="Picture 4" descr="Sleep PNG Transparent Images">
            <a:extLst>
              <a:ext uri="{FF2B5EF4-FFF2-40B4-BE49-F238E27FC236}">
                <a16:creationId xmlns:a16="http://schemas.microsoft.com/office/drawing/2014/main" id="{3557D833-2D1B-8582-9591-B2A9A081F7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2785" y="3354950"/>
            <a:ext cx="915840" cy="705246"/>
          </a:xfrm>
          <a:prstGeom prst="rect">
            <a:avLst/>
          </a:prstGeom>
          <a:noFill/>
          <a:extLst>
            <a:ext uri="{909E8E84-426E-40DD-AFC4-6F175D3DCCD1}">
              <a14:hiddenFill xmlns:a14="http://schemas.microsoft.com/office/drawing/2010/main">
                <a:solidFill>
                  <a:srgbClr val="FFFFFF"/>
                </a:solidFill>
              </a14:hiddenFill>
            </a:ext>
          </a:extLst>
        </p:spPr>
      </p:pic>
      <p:sp>
        <p:nvSpPr>
          <p:cNvPr id="45" name="TextBox 44">
            <a:extLst>
              <a:ext uri="{FF2B5EF4-FFF2-40B4-BE49-F238E27FC236}">
                <a16:creationId xmlns:a16="http://schemas.microsoft.com/office/drawing/2014/main" id="{6ACFD73F-FF23-7E6D-C19D-051ED18305A3}"/>
              </a:ext>
            </a:extLst>
          </p:cNvPr>
          <p:cNvSpPr txBox="1"/>
          <p:nvPr/>
        </p:nvSpPr>
        <p:spPr>
          <a:xfrm>
            <a:off x="3346565" y="3707573"/>
            <a:ext cx="5415659" cy="461665"/>
          </a:xfrm>
          <a:prstGeom prst="rect">
            <a:avLst/>
          </a:prstGeom>
          <a:noFill/>
          <a:ln>
            <a:solidFill>
              <a:schemeClr val="bg1"/>
            </a:solidFill>
          </a:ln>
        </p:spPr>
        <p:txBody>
          <a:bodyPr wrap="square" rtlCol="0">
            <a:spAutoFit/>
          </a:bodyPr>
          <a:lstStyle/>
          <a:p>
            <a:r>
              <a:rPr lang="en-GB" sz="1200" dirty="0">
                <a:solidFill>
                  <a:schemeClr val="bg1"/>
                </a:solidFill>
              </a:rPr>
              <a:t>When Alice gets to work, before she does anything, she </a:t>
            </a:r>
            <a:r>
              <a:rPr lang="en-GB" sz="1200" b="1" dirty="0">
                <a:solidFill>
                  <a:schemeClr val="tx2">
                    <a:lumMod val="50000"/>
                    <a:lumOff val="50000"/>
                  </a:schemeClr>
                </a:solidFill>
              </a:rPr>
              <a:t>fetches </a:t>
            </a:r>
            <a:r>
              <a:rPr lang="en-GB" sz="1200" dirty="0">
                <a:solidFill>
                  <a:schemeClr val="bg1"/>
                </a:solidFill>
              </a:rPr>
              <a:t>the latest </a:t>
            </a:r>
            <a:r>
              <a:rPr lang="en-GB" sz="1200" b="1" dirty="0">
                <a:solidFill>
                  <a:schemeClr val="tx2">
                    <a:lumMod val="50000"/>
                    <a:lumOff val="50000"/>
                  </a:schemeClr>
                </a:solidFill>
              </a:rPr>
              <a:t>commit</a:t>
            </a:r>
            <a:r>
              <a:rPr lang="en-GB" sz="1200" dirty="0">
                <a:solidFill>
                  <a:schemeClr val="bg1"/>
                </a:solidFill>
              </a:rPr>
              <a:t>. She reviews the changes and sees that there are no </a:t>
            </a:r>
            <a:r>
              <a:rPr lang="en-GB" sz="1200" b="1" dirty="0">
                <a:solidFill>
                  <a:schemeClr val="tx2">
                    <a:lumMod val="50000"/>
                    <a:lumOff val="50000"/>
                  </a:schemeClr>
                </a:solidFill>
              </a:rPr>
              <a:t>conflicts</a:t>
            </a:r>
            <a:r>
              <a:rPr lang="en-GB" sz="1200" dirty="0">
                <a:solidFill>
                  <a:schemeClr val="bg1"/>
                </a:solidFill>
              </a:rPr>
              <a:t>.</a:t>
            </a:r>
          </a:p>
        </p:txBody>
      </p:sp>
      <p:sp>
        <p:nvSpPr>
          <p:cNvPr id="57" name="Rectangle: Folded Corner 56">
            <a:extLst>
              <a:ext uri="{FF2B5EF4-FFF2-40B4-BE49-F238E27FC236}">
                <a16:creationId xmlns:a16="http://schemas.microsoft.com/office/drawing/2014/main" id="{81CF8B24-4423-5629-6549-667E49D172CC}"/>
              </a:ext>
            </a:extLst>
          </p:cNvPr>
          <p:cNvSpPr/>
          <p:nvPr/>
        </p:nvSpPr>
        <p:spPr>
          <a:xfrm>
            <a:off x="5692326" y="174416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58" name="Rectangle: Folded Corner 57">
            <a:extLst>
              <a:ext uri="{FF2B5EF4-FFF2-40B4-BE49-F238E27FC236}">
                <a16:creationId xmlns:a16="http://schemas.microsoft.com/office/drawing/2014/main" id="{34E7CF50-2F04-40FC-36D2-2062919C7447}"/>
              </a:ext>
            </a:extLst>
          </p:cNvPr>
          <p:cNvSpPr/>
          <p:nvPr/>
        </p:nvSpPr>
        <p:spPr>
          <a:xfrm>
            <a:off x="5939190" y="199067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0" name="Rectangle: Folded Corner 19">
            <a:extLst>
              <a:ext uri="{FF2B5EF4-FFF2-40B4-BE49-F238E27FC236}">
                <a16:creationId xmlns:a16="http://schemas.microsoft.com/office/drawing/2014/main" id="{397141C1-2D34-A656-114C-C1C3EBDD2365}"/>
              </a:ext>
            </a:extLst>
          </p:cNvPr>
          <p:cNvSpPr/>
          <p:nvPr/>
        </p:nvSpPr>
        <p:spPr>
          <a:xfrm>
            <a:off x="10162513" y="50443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21" name="Rectangle: Folded Corner 20">
            <a:extLst>
              <a:ext uri="{FF2B5EF4-FFF2-40B4-BE49-F238E27FC236}">
                <a16:creationId xmlns:a16="http://schemas.microsoft.com/office/drawing/2014/main" id="{C3E68133-70D2-E2E2-59CE-B0501828D8E9}"/>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4" name="Rectangle: Folded Corner 23">
            <a:extLst>
              <a:ext uri="{FF2B5EF4-FFF2-40B4-BE49-F238E27FC236}">
                <a16:creationId xmlns:a16="http://schemas.microsoft.com/office/drawing/2014/main" id="{16FBE602-7727-454E-0CE5-017E1BC048B2}"/>
              </a:ext>
            </a:extLst>
          </p:cNvPr>
          <p:cNvSpPr/>
          <p:nvPr/>
        </p:nvSpPr>
        <p:spPr>
          <a:xfrm>
            <a:off x="1226335" y="503694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6F27CD26-EBBE-93D4-0E45-2A274596A002}"/>
              </a:ext>
            </a:extLst>
          </p:cNvPr>
          <p:cNvSpPr/>
          <p:nvPr/>
        </p:nvSpPr>
        <p:spPr>
          <a:xfrm>
            <a:off x="1473199" y="528345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cxnSp>
        <p:nvCxnSpPr>
          <p:cNvPr id="37" name="Connector: Elbow 36">
            <a:extLst>
              <a:ext uri="{FF2B5EF4-FFF2-40B4-BE49-F238E27FC236}">
                <a16:creationId xmlns:a16="http://schemas.microsoft.com/office/drawing/2014/main" id="{2CA05EB0-318C-055C-96FE-66563AB3F115}"/>
              </a:ext>
            </a:extLst>
          </p:cNvPr>
          <p:cNvCxnSpPr>
            <a:cxnSpLocks/>
          </p:cNvCxnSpPr>
          <p:nvPr/>
        </p:nvCxnSpPr>
        <p:spPr>
          <a:xfrm rot="5400000" flipH="1" flipV="1">
            <a:off x="2719740" y="1462887"/>
            <a:ext cx="798141" cy="2981800"/>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F361B5B-98C0-9962-6E34-B7F4DFAF71D3}"/>
              </a:ext>
            </a:extLst>
          </p:cNvPr>
          <p:cNvSpPr txBox="1"/>
          <p:nvPr/>
        </p:nvSpPr>
        <p:spPr>
          <a:xfrm>
            <a:off x="2410795" y="2584455"/>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pic>
        <p:nvPicPr>
          <p:cNvPr id="50" name="Picture 6" descr="Sun Clip Art | Free Download Clip Art | Free Clip Art | on Clipart Library">
            <a:extLst>
              <a:ext uri="{FF2B5EF4-FFF2-40B4-BE49-F238E27FC236}">
                <a16:creationId xmlns:a16="http://schemas.microsoft.com/office/drawing/2014/main" id="{18A8185C-CCB4-CBA0-5941-04FF4E3F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sp>
        <p:nvSpPr>
          <p:cNvPr id="51" name="Rectangle: Folded Corner 50">
            <a:extLst>
              <a:ext uri="{FF2B5EF4-FFF2-40B4-BE49-F238E27FC236}">
                <a16:creationId xmlns:a16="http://schemas.microsoft.com/office/drawing/2014/main" id="{C0F8CC7F-4DBA-3082-EDEC-E82A295BDC25}"/>
              </a:ext>
            </a:extLst>
          </p:cNvPr>
          <p:cNvSpPr/>
          <p:nvPr/>
        </p:nvSpPr>
        <p:spPr>
          <a:xfrm>
            <a:off x="1473199" y="5282948"/>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2" name="TextBox 1">
            <a:extLst>
              <a:ext uri="{FF2B5EF4-FFF2-40B4-BE49-F238E27FC236}">
                <a16:creationId xmlns:a16="http://schemas.microsoft.com/office/drawing/2014/main" id="{5933BD0E-F628-C861-9ED7-16FCB5FEE61C}"/>
              </a:ext>
            </a:extLst>
          </p:cNvPr>
          <p:cNvSpPr txBox="1"/>
          <p:nvPr/>
        </p:nvSpPr>
        <p:spPr>
          <a:xfrm>
            <a:off x="3343321" y="4291289"/>
            <a:ext cx="5415659" cy="1200329"/>
          </a:xfrm>
          <a:prstGeom prst="rect">
            <a:avLst/>
          </a:prstGeom>
          <a:noFill/>
          <a:ln>
            <a:solidFill>
              <a:schemeClr val="bg1"/>
            </a:solidFill>
          </a:ln>
        </p:spPr>
        <p:txBody>
          <a:bodyPr wrap="square" rtlCol="0">
            <a:spAutoFit/>
          </a:bodyPr>
          <a:lstStyle/>
          <a:p>
            <a:r>
              <a:rPr lang="en-GB" sz="1200" dirty="0">
                <a:solidFill>
                  <a:schemeClr val="bg1"/>
                </a:solidFill>
              </a:rPr>
              <a:t>Alice then </a:t>
            </a:r>
            <a:r>
              <a:rPr lang="en-GB" sz="1200" b="1" dirty="0">
                <a:solidFill>
                  <a:schemeClr val="tx2">
                    <a:lumMod val="50000"/>
                    <a:lumOff val="50000"/>
                  </a:schemeClr>
                </a:solidFill>
              </a:rPr>
              <a:t>merges </a:t>
            </a:r>
            <a:r>
              <a:rPr lang="en-GB" sz="1200" dirty="0">
                <a:solidFill>
                  <a:schemeClr val="bg1"/>
                </a:solidFill>
              </a:rPr>
              <a:t>the latest </a:t>
            </a:r>
            <a:r>
              <a:rPr lang="en-GB" sz="1200" b="1" dirty="0">
                <a:solidFill>
                  <a:schemeClr val="tx2">
                    <a:lumMod val="50000"/>
                    <a:lumOff val="50000"/>
                  </a:schemeClr>
                </a:solidFill>
              </a:rPr>
              <a:t>commit </a:t>
            </a:r>
            <a:r>
              <a:rPr lang="en-GB" sz="1200" dirty="0">
                <a:solidFill>
                  <a:schemeClr val="bg1"/>
                </a:solidFill>
              </a:rPr>
              <a:t>with her own </a:t>
            </a:r>
            <a:r>
              <a:rPr lang="en-GB" sz="1200" b="1" dirty="0">
                <a:solidFill>
                  <a:schemeClr val="tx2">
                    <a:lumMod val="50000"/>
                    <a:lumOff val="50000"/>
                  </a:schemeClr>
                </a:solidFill>
              </a:rPr>
              <a:t>working directory.</a:t>
            </a:r>
            <a:r>
              <a:rPr lang="en-GB" sz="1200" dirty="0">
                <a:solidFill>
                  <a:schemeClr val="bg1"/>
                </a:solidFill>
              </a:rPr>
              <a:t> Alice’s File B and File C are different than the </a:t>
            </a:r>
            <a:r>
              <a:rPr lang="en-GB" sz="1200" b="1" dirty="0">
                <a:solidFill>
                  <a:schemeClr val="tx2">
                    <a:lumMod val="50000"/>
                    <a:lumOff val="50000"/>
                  </a:schemeClr>
                </a:solidFill>
              </a:rPr>
              <a:t>remote repo, </a:t>
            </a:r>
            <a:r>
              <a:rPr lang="en-GB" sz="1200" dirty="0">
                <a:solidFill>
                  <a:schemeClr val="bg1"/>
                </a:solidFill>
              </a:rPr>
              <a:t>however Git recognises that her current </a:t>
            </a:r>
            <a:r>
              <a:rPr lang="en-GB" sz="1200" b="1" dirty="0">
                <a:solidFill>
                  <a:schemeClr val="tx2">
                    <a:lumMod val="50000"/>
                    <a:lumOff val="50000"/>
                  </a:schemeClr>
                </a:solidFill>
              </a:rPr>
              <a:t>commit’s ID</a:t>
            </a:r>
            <a:r>
              <a:rPr lang="en-GB" sz="1200" dirty="0">
                <a:solidFill>
                  <a:schemeClr val="bg1"/>
                </a:solidFill>
              </a:rPr>
              <a:t> matches a </a:t>
            </a:r>
            <a:r>
              <a:rPr lang="en-GB" sz="1200" b="1" dirty="0">
                <a:solidFill>
                  <a:schemeClr val="tx2">
                    <a:lumMod val="50000"/>
                    <a:lumOff val="50000"/>
                  </a:schemeClr>
                </a:solidFill>
              </a:rPr>
              <a:t>commit</a:t>
            </a:r>
            <a:r>
              <a:rPr lang="en-GB" sz="1200" dirty="0">
                <a:solidFill>
                  <a:schemeClr val="bg1"/>
                </a:solidFill>
              </a:rPr>
              <a:t> historic to the latest one pushed by Bob. This is called a </a:t>
            </a:r>
            <a:r>
              <a:rPr lang="en-GB" sz="1200" b="1" dirty="0">
                <a:solidFill>
                  <a:schemeClr val="tx2">
                    <a:lumMod val="50000"/>
                    <a:lumOff val="50000"/>
                  </a:schemeClr>
                </a:solidFill>
              </a:rPr>
              <a:t>fast-forward merge </a:t>
            </a:r>
            <a:r>
              <a:rPr lang="en-GB" sz="1200" dirty="0">
                <a:solidFill>
                  <a:schemeClr val="bg1"/>
                </a:solidFill>
              </a:rPr>
              <a:t>(and GitHub Desktop manages this automatically): no new commits are being made here, Alice is simply catching up to speed. She can now make changes safely.</a:t>
            </a:r>
            <a:endParaRPr lang="en-GB" sz="1200" b="1" dirty="0">
              <a:solidFill>
                <a:schemeClr val="tx2">
                  <a:lumMod val="50000"/>
                  <a:lumOff val="50000"/>
                </a:schemeClr>
              </a:solidFill>
            </a:endParaRPr>
          </a:p>
        </p:txBody>
      </p:sp>
      <p:sp>
        <p:nvSpPr>
          <p:cNvPr id="3" name="Rectangle: Folded Corner 2">
            <a:extLst>
              <a:ext uri="{FF2B5EF4-FFF2-40B4-BE49-F238E27FC236}">
                <a16:creationId xmlns:a16="http://schemas.microsoft.com/office/drawing/2014/main" id="{9AC2FA7E-EBF6-7B15-FE07-381802970091}"/>
              </a:ext>
            </a:extLst>
          </p:cNvPr>
          <p:cNvSpPr/>
          <p:nvPr/>
        </p:nvSpPr>
        <p:spPr>
          <a:xfrm>
            <a:off x="1226246" y="5032865"/>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 name="Rectangle: Folded Corner 3">
            <a:extLst>
              <a:ext uri="{FF2B5EF4-FFF2-40B4-BE49-F238E27FC236}">
                <a16:creationId xmlns:a16="http://schemas.microsoft.com/office/drawing/2014/main" id="{F5537A82-272B-2066-84C5-A016BF6E0979}"/>
              </a:ext>
            </a:extLst>
          </p:cNvPr>
          <p:cNvSpPr/>
          <p:nvPr/>
        </p:nvSpPr>
        <p:spPr>
          <a:xfrm>
            <a:off x="1473110" y="5279375"/>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8" name="TextBox 7">
            <a:extLst>
              <a:ext uri="{FF2B5EF4-FFF2-40B4-BE49-F238E27FC236}">
                <a16:creationId xmlns:a16="http://schemas.microsoft.com/office/drawing/2014/main" id="{C2FD776E-0B97-8D1D-B43B-39DA339ED35E}"/>
              </a:ext>
            </a:extLst>
          </p:cNvPr>
          <p:cNvSpPr txBox="1"/>
          <p:nvPr/>
        </p:nvSpPr>
        <p:spPr>
          <a:xfrm>
            <a:off x="1229805" y="292749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9" name="TextBox 8">
            <a:extLst>
              <a:ext uri="{FF2B5EF4-FFF2-40B4-BE49-F238E27FC236}">
                <a16:creationId xmlns:a16="http://schemas.microsoft.com/office/drawing/2014/main" id="{B7C4E231-0486-D11F-452A-D02C457D48D1}"/>
              </a:ext>
            </a:extLst>
          </p:cNvPr>
          <p:cNvSpPr txBox="1"/>
          <p:nvPr/>
        </p:nvSpPr>
        <p:spPr>
          <a:xfrm>
            <a:off x="3346565" y="5597617"/>
            <a:ext cx="5415659" cy="830997"/>
          </a:xfrm>
          <a:prstGeom prst="rect">
            <a:avLst/>
          </a:prstGeom>
          <a:noFill/>
          <a:ln>
            <a:solidFill>
              <a:schemeClr val="bg1"/>
            </a:solidFill>
          </a:ln>
        </p:spPr>
        <p:txBody>
          <a:bodyPr wrap="square" rtlCol="0">
            <a:spAutoFit/>
          </a:bodyPr>
          <a:lstStyle/>
          <a:p>
            <a:r>
              <a:rPr lang="en-GB" sz="1200" dirty="0">
                <a:solidFill>
                  <a:schemeClr val="bg1"/>
                </a:solidFill>
              </a:rPr>
              <a:t>Alice could now push her changes if she wanted, and Bob can perform a fetch and fast-forward merge when he gets to work. Alice and Bob can work like this, back and forth, in safe knowledge that they might never have to </a:t>
            </a:r>
            <a:r>
              <a:rPr lang="en-GB" sz="1200" b="1" dirty="0">
                <a:solidFill>
                  <a:schemeClr val="tx2">
                    <a:lumMod val="50000"/>
                    <a:lumOff val="50000"/>
                  </a:schemeClr>
                </a:solidFill>
              </a:rPr>
              <a:t>merge a conflict</a:t>
            </a:r>
            <a:r>
              <a:rPr lang="en-GB" sz="1200" dirty="0">
                <a:solidFill>
                  <a:schemeClr val="bg1"/>
                </a:solidFill>
              </a:rPr>
              <a:t> between them.</a:t>
            </a:r>
            <a:endParaRPr lang="en-GB" sz="1200" b="1" dirty="0">
              <a:solidFill>
                <a:schemeClr val="tx2">
                  <a:lumMod val="50000"/>
                  <a:lumOff val="50000"/>
                </a:schemeClr>
              </a:solidFill>
            </a:endParaRPr>
          </a:p>
        </p:txBody>
      </p:sp>
      <p:sp>
        <p:nvSpPr>
          <p:cNvPr id="11" name="TextBox 10">
            <a:extLst>
              <a:ext uri="{FF2B5EF4-FFF2-40B4-BE49-F238E27FC236}">
                <a16:creationId xmlns:a16="http://schemas.microsoft.com/office/drawing/2014/main" id="{1F698D0A-6997-D904-EB06-C0434915278E}"/>
              </a:ext>
            </a:extLst>
          </p:cNvPr>
          <p:cNvSpPr txBox="1"/>
          <p:nvPr/>
        </p:nvSpPr>
        <p:spPr>
          <a:xfrm>
            <a:off x="798479" y="2927492"/>
            <a:ext cx="1608967" cy="369332"/>
          </a:xfrm>
          <a:prstGeom prst="rect">
            <a:avLst/>
          </a:prstGeom>
          <a:noFill/>
        </p:spPr>
        <p:txBody>
          <a:bodyPr wrap="none" rtlCol="0">
            <a:spAutoFit/>
          </a:bodyPr>
          <a:lstStyle/>
          <a:p>
            <a:r>
              <a:rPr lang="en-GB" dirty="0">
                <a:solidFill>
                  <a:schemeClr val="bg1">
                    <a:lumMod val="75000"/>
                  </a:schemeClr>
                </a:solidFill>
              </a:rPr>
              <a:t>Make changes</a:t>
            </a:r>
          </a:p>
        </p:txBody>
      </p:sp>
    </p:spTree>
    <p:extLst>
      <p:ext uri="{BB962C8B-B14F-4D97-AF65-F5344CB8AC3E}">
        <p14:creationId xmlns:p14="http://schemas.microsoft.com/office/powerpoint/2010/main" val="174855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37"/>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36" grpId="0" animBg="1"/>
      <p:bldP spid="5" grpId="0" animBg="1"/>
      <p:bldP spid="45" grpId="0" animBg="1"/>
      <p:bldP spid="24" grpId="0" animBg="1"/>
      <p:bldP spid="47" grpId="0"/>
      <p:bldP spid="47" grpId="1"/>
      <p:bldP spid="51" grpId="0" animBg="1"/>
      <p:bldP spid="2" grpId="0" animBg="1"/>
      <p:bldP spid="3" grpId="0" animBg="1"/>
      <p:bldP spid="4" grpId="0" animBg="1"/>
      <p:bldP spid="8" grpId="0"/>
      <p:bldP spid="8" grpId="1"/>
      <p:bldP spid="9" grpId="0" animBg="1"/>
      <p:bldP spid="11" grpId="0"/>
      <p:bldP spid="11"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Folded Corner 4">
            <a:extLst>
              <a:ext uri="{FF2B5EF4-FFF2-40B4-BE49-F238E27FC236}">
                <a16:creationId xmlns:a16="http://schemas.microsoft.com/office/drawing/2014/main" id="{DFCC1021-E40E-1336-AC1E-3194C80D26A6}"/>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49" name="Rectangle: Folded Corner 48">
            <a:extLst>
              <a:ext uri="{FF2B5EF4-FFF2-40B4-BE49-F238E27FC236}">
                <a16:creationId xmlns:a16="http://schemas.microsoft.com/office/drawing/2014/main" id="{54B5C327-AFF3-43AB-E088-205693A2A4E1}"/>
              </a:ext>
            </a:extLst>
          </p:cNvPr>
          <p:cNvSpPr/>
          <p:nvPr/>
        </p:nvSpPr>
        <p:spPr>
          <a:xfrm>
            <a:off x="5480484" y="1498580"/>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9DAB9C34-4469-565E-CFE7-F481C99B911A}"/>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254B6E6E-9D2A-F939-595F-59272D6BC2C0}"/>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8019EF22-B5FD-2AA3-82B2-4E402CF936D2}"/>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4" name="Rectangle: Folded Corner 3">
            <a:extLst>
              <a:ext uri="{FF2B5EF4-FFF2-40B4-BE49-F238E27FC236}">
                <a16:creationId xmlns:a16="http://schemas.microsoft.com/office/drawing/2014/main" id="{7DD91E9D-20FE-AEDF-97CD-44FE62B1BE0C}"/>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 name="Rectangle: Rounded Corners 5">
            <a:extLst>
              <a:ext uri="{FF2B5EF4-FFF2-40B4-BE49-F238E27FC236}">
                <a16:creationId xmlns:a16="http://schemas.microsoft.com/office/drawing/2014/main" id="{5A3ED8D2-4ABD-18B9-D8E3-64D78F81A805}"/>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4BE200A2-20A3-452D-26C4-34B158AEEB81}"/>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622F7E9F-6CDB-B52C-EA51-A11575B0490F}"/>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75E5B6E7-42FF-4902-2639-C8A5DF974394}"/>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A2D4E1A5-4D32-8814-BC22-2F7B2E379360}"/>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CB9A9F66-8409-CCC0-C5AC-C60C477C78CF}"/>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60768632-24F7-D321-77C6-11365CA9B91E}"/>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8AA2739E-B5D2-C18B-2547-1D70DD4C9332}"/>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40E0288D-80C5-EC6B-BAEC-1BEDCA9607CA}"/>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4A07BAB6-A828-7BB5-BD5C-11D647FB202E}"/>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53B00559-AC30-44AB-D995-63A909A91935}"/>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5BBD04F4-C1FF-6120-A4A9-50673D18645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001CD374-4ABD-3D57-926D-5AF9EB049F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4EE1AA80-ECE3-8504-A54D-5E48606C9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C9383B96-8C20-FA32-615B-B88E706A71DC}"/>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380A502-73AD-644E-A5EC-E038DA58D79D}"/>
              </a:ext>
            </a:extLst>
          </p:cNvPr>
          <p:cNvCxnSpPr>
            <a:cxnSpLocks/>
          </p:cNvCxnSpPr>
          <p:nvPr/>
        </p:nvCxnSpPr>
        <p:spPr>
          <a:xfrm>
            <a:off x="7653589" y="2770476"/>
            <a:ext cx="2910500" cy="432788"/>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2AFCB78-11B5-CFB3-AF96-20A10382A74E}"/>
              </a:ext>
            </a:extLst>
          </p:cNvPr>
          <p:cNvSpPr txBox="1"/>
          <p:nvPr/>
        </p:nvSpPr>
        <p:spPr>
          <a:xfrm>
            <a:off x="8300919" y="2292555"/>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sp>
        <p:nvSpPr>
          <p:cNvPr id="26" name="TextBox 25">
            <a:extLst>
              <a:ext uri="{FF2B5EF4-FFF2-40B4-BE49-F238E27FC236}">
                <a16:creationId xmlns:a16="http://schemas.microsoft.com/office/drawing/2014/main" id="{ED1C3518-E1C9-FEDF-970F-8E749A8C03BD}"/>
              </a:ext>
            </a:extLst>
          </p:cNvPr>
          <p:cNvSpPr txBox="1"/>
          <p:nvPr/>
        </p:nvSpPr>
        <p:spPr>
          <a:xfrm>
            <a:off x="2164984" y="2291967"/>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7" name="Connector: Elbow 26">
            <a:extLst>
              <a:ext uri="{FF2B5EF4-FFF2-40B4-BE49-F238E27FC236}">
                <a16:creationId xmlns:a16="http://schemas.microsoft.com/office/drawing/2014/main" id="{2C5E6C6D-88BD-3765-134F-7EB83482307B}"/>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67EF90F-E637-9CFA-61C3-50BCD53645AB}"/>
              </a:ext>
            </a:extLst>
          </p:cNvPr>
          <p:cNvSpPr txBox="1"/>
          <p:nvPr/>
        </p:nvSpPr>
        <p:spPr>
          <a:xfrm>
            <a:off x="8389597" y="1773555"/>
            <a:ext cx="1684820" cy="369332"/>
          </a:xfrm>
          <a:prstGeom prst="rect">
            <a:avLst/>
          </a:prstGeom>
          <a:noFill/>
        </p:spPr>
        <p:txBody>
          <a:bodyPr wrap="none" rtlCol="0">
            <a:spAutoFit/>
          </a:bodyPr>
          <a:lstStyle/>
          <a:p>
            <a:r>
              <a:rPr lang="en-GB" b="1" dirty="0">
                <a:solidFill>
                  <a:schemeClr val="tx2">
                    <a:lumMod val="50000"/>
                    <a:lumOff val="50000"/>
                  </a:schemeClr>
                </a:solidFill>
              </a:rPr>
              <a:t>Push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47E49B7C-CA93-C5BC-DD08-DC2C774B9592}"/>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EF8DBBAE-3A58-332E-6C9A-1854495D1B22}"/>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1" name="TextBox 30">
            <a:extLst>
              <a:ext uri="{FF2B5EF4-FFF2-40B4-BE49-F238E27FC236}">
                <a16:creationId xmlns:a16="http://schemas.microsoft.com/office/drawing/2014/main" id="{CC73A2D1-FD21-C2BD-2AB4-6E59E10BCF9B}"/>
              </a:ext>
            </a:extLst>
          </p:cNvPr>
          <p:cNvSpPr txBox="1"/>
          <p:nvPr/>
        </p:nvSpPr>
        <p:spPr>
          <a:xfrm>
            <a:off x="9831100" y="2921806"/>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32" name="Rectangle: Folded Corner 31">
            <a:extLst>
              <a:ext uri="{FF2B5EF4-FFF2-40B4-BE49-F238E27FC236}">
                <a16:creationId xmlns:a16="http://schemas.microsoft.com/office/drawing/2014/main" id="{B1655FAC-107D-C9FA-7F37-E5D35209A4BC}"/>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5CB0E1EC-5090-7839-2DBC-15252B72BC9E}"/>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30E4CBCA-E56D-812C-A1B3-70DE52FF658A}"/>
              </a:ext>
            </a:extLst>
          </p:cNvPr>
          <p:cNvSpPr txBox="1"/>
          <p:nvPr/>
        </p:nvSpPr>
        <p:spPr>
          <a:xfrm>
            <a:off x="813264" y="2964482"/>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F5ADCA8-A462-CF79-DF61-2BDD17C0AF58}"/>
              </a:ext>
            </a:extLst>
          </p:cNvPr>
          <p:cNvSpPr txBox="1"/>
          <p:nvPr/>
        </p:nvSpPr>
        <p:spPr>
          <a:xfrm>
            <a:off x="3547012" y="3652226"/>
            <a:ext cx="5024496" cy="830997"/>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There is now a situation where Alice has made </a:t>
            </a:r>
            <a:r>
              <a:rPr lang="en-GB" sz="1200" b="1" dirty="0">
                <a:solidFill>
                  <a:schemeClr val="tx2">
                    <a:lumMod val="50000"/>
                    <a:lumOff val="50000"/>
                  </a:schemeClr>
                </a:solidFill>
              </a:rPr>
              <a:t>commits</a:t>
            </a:r>
            <a:r>
              <a:rPr lang="en-GB" sz="1200" b="1" dirty="0">
                <a:solidFill>
                  <a:schemeClr val="bg1">
                    <a:lumMod val="95000"/>
                  </a:schemeClr>
                </a:solidFill>
              </a:rPr>
              <a:t> </a:t>
            </a:r>
            <a:r>
              <a:rPr lang="en-GB" sz="1200" dirty="0">
                <a:solidFill>
                  <a:schemeClr val="bg1">
                    <a:lumMod val="95000"/>
                  </a:schemeClr>
                </a:solidFill>
              </a:rPr>
              <a:t>and hasn’t yet </a:t>
            </a:r>
            <a:r>
              <a:rPr lang="en-GB" sz="1200" b="1" dirty="0">
                <a:solidFill>
                  <a:schemeClr val="tx2">
                    <a:lumMod val="50000"/>
                    <a:lumOff val="50000"/>
                  </a:schemeClr>
                </a:solidFill>
              </a:rPr>
              <a:t>pushed</a:t>
            </a:r>
            <a:r>
              <a:rPr lang="en-GB" sz="1200" dirty="0">
                <a:solidFill>
                  <a:schemeClr val="bg1">
                    <a:lumMod val="95000"/>
                  </a:schemeClr>
                </a:solidFill>
              </a:rPr>
              <a:t>, but her repo is missing </a:t>
            </a:r>
            <a:r>
              <a:rPr lang="en-GB" sz="1200" b="1" dirty="0">
                <a:solidFill>
                  <a:schemeClr val="tx2">
                    <a:lumMod val="50000"/>
                    <a:lumOff val="50000"/>
                  </a:schemeClr>
                </a:solidFill>
              </a:rPr>
              <a:t>commits </a:t>
            </a:r>
            <a:r>
              <a:rPr lang="en-GB" sz="1200" dirty="0">
                <a:solidFill>
                  <a:schemeClr val="bg1">
                    <a:lumMod val="95000"/>
                  </a:schemeClr>
                </a:solidFill>
              </a:rPr>
              <a:t>that Bob has </a:t>
            </a:r>
            <a:r>
              <a:rPr lang="en-GB" sz="1200" b="1" dirty="0">
                <a:solidFill>
                  <a:schemeClr val="tx2">
                    <a:lumMod val="50000"/>
                    <a:lumOff val="50000"/>
                  </a:schemeClr>
                </a:solidFill>
              </a:rPr>
              <a:t>pushed </a:t>
            </a:r>
            <a:r>
              <a:rPr lang="en-GB" sz="1200" dirty="0">
                <a:solidFill>
                  <a:schemeClr val="bg1">
                    <a:lumMod val="95000"/>
                  </a:schemeClr>
                </a:solidFill>
              </a:rPr>
              <a:t>while she was working. If she tries to </a:t>
            </a:r>
            <a:r>
              <a:rPr lang="en-GB" sz="1200" b="1" dirty="0">
                <a:solidFill>
                  <a:schemeClr val="tx2">
                    <a:lumMod val="50000"/>
                    <a:lumOff val="50000"/>
                  </a:schemeClr>
                </a:solidFill>
              </a:rPr>
              <a:t>push </a:t>
            </a:r>
            <a:r>
              <a:rPr lang="en-GB" sz="1200" dirty="0">
                <a:solidFill>
                  <a:schemeClr val="bg1">
                    <a:lumMod val="95000"/>
                  </a:schemeClr>
                </a:solidFill>
              </a:rPr>
              <a:t>now, it will be </a:t>
            </a:r>
            <a:r>
              <a:rPr lang="en-GB" sz="1200" b="1" dirty="0">
                <a:solidFill>
                  <a:schemeClr val="tx2">
                    <a:lumMod val="50000"/>
                    <a:lumOff val="50000"/>
                  </a:schemeClr>
                </a:solidFill>
              </a:rPr>
              <a:t>rejected</a:t>
            </a:r>
            <a:r>
              <a:rPr lang="en-GB" sz="1200" dirty="0">
                <a:solidFill>
                  <a:schemeClr val="bg1">
                    <a:lumMod val="95000"/>
                  </a:schemeClr>
                </a:solidFill>
              </a:rPr>
              <a:t>, because she’s </a:t>
            </a:r>
            <a:r>
              <a:rPr lang="en-GB" sz="1200" b="1" dirty="0">
                <a:solidFill>
                  <a:schemeClr val="tx2">
                    <a:lumMod val="50000"/>
                    <a:lumOff val="50000"/>
                  </a:schemeClr>
                </a:solidFill>
              </a:rPr>
              <a:t>behind</a:t>
            </a:r>
            <a:r>
              <a:rPr lang="en-GB" sz="1200" b="1" dirty="0">
                <a:solidFill>
                  <a:schemeClr val="bg1">
                    <a:lumMod val="95000"/>
                  </a:schemeClr>
                </a:solidFill>
              </a:rPr>
              <a:t>.</a:t>
            </a:r>
            <a:endParaRPr lang="en-GB" sz="1200" dirty="0">
              <a:solidFill>
                <a:schemeClr val="bg1">
                  <a:lumMod val="95000"/>
                </a:schemeClr>
              </a:solidFill>
            </a:endParaRPr>
          </a:p>
        </p:txBody>
      </p:sp>
      <p:sp>
        <p:nvSpPr>
          <p:cNvPr id="41" name="TextBox 40">
            <a:extLst>
              <a:ext uri="{FF2B5EF4-FFF2-40B4-BE49-F238E27FC236}">
                <a16:creationId xmlns:a16="http://schemas.microsoft.com/office/drawing/2014/main" id="{8AB73B44-90B3-CE06-9188-64351D5CBCE8}"/>
              </a:ext>
            </a:extLst>
          </p:cNvPr>
          <p:cNvSpPr txBox="1"/>
          <p:nvPr/>
        </p:nvSpPr>
        <p:spPr>
          <a:xfrm>
            <a:off x="3547012" y="4614672"/>
            <a:ext cx="5024496" cy="1754326"/>
          </a:xfrm>
          <a:prstGeom prst="rect">
            <a:avLst/>
          </a:prstGeom>
          <a:noFill/>
          <a:ln>
            <a:solidFill>
              <a:schemeClr val="bg1"/>
            </a:solidFill>
          </a:ln>
        </p:spPr>
        <p:txBody>
          <a:bodyPr wrap="square" rtlCol="0">
            <a:spAutoFit/>
          </a:bodyPr>
          <a:lstStyle/>
          <a:p>
            <a:r>
              <a:rPr lang="en-GB" sz="1200" dirty="0">
                <a:solidFill>
                  <a:schemeClr val="bg1">
                    <a:lumMod val="95000"/>
                  </a:schemeClr>
                </a:solidFill>
              </a:rPr>
              <a:t>So, Alice must </a:t>
            </a:r>
            <a:r>
              <a:rPr lang="en-GB" sz="1200" b="1" dirty="0">
                <a:solidFill>
                  <a:schemeClr val="tx2">
                    <a:lumMod val="50000"/>
                    <a:lumOff val="50000"/>
                  </a:schemeClr>
                </a:solidFill>
              </a:rPr>
              <a:t>fetch </a:t>
            </a:r>
            <a:r>
              <a:rPr lang="en-GB" sz="1200" dirty="0">
                <a:solidFill>
                  <a:schemeClr val="bg1">
                    <a:lumMod val="95000"/>
                  </a:schemeClr>
                </a:solidFill>
              </a:rPr>
              <a:t>the latest changes from the </a:t>
            </a:r>
            <a:r>
              <a:rPr lang="en-GB" sz="1200" b="1" dirty="0">
                <a:solidFill>
                  <a:schemeClr val="tx2">
                    <a:lumMod val="50000"/>
                    <a:lumOff val="50000"/>
                  </a:schemeClr>
                </a:solidFill>
              </a:rPr>
              <a:t>remote repo</a:t>
            </a:r>
            <a:r>
              <a:rPr lang="en-GB" sz="1200" dirty="0">
                <a:solidFill>
                  <a:schemeClr val="bg1">
                    <a:lumMod val="95000"/>
                  </a:schemeClr>
                </a:solidFill>
              </a:rPr>
              <a:t>. She can review Bob’s changes and see in advance if they will </a:t>
            </a:r>
            <a:r>
              <a:rPr lang="en-GB" sz="1200" b="1" dirty="0">
                <a:solidFill>
                  <a:schemeClr val="tx2">
                    <a:lumMod val="50000"/>
                    <a:lumOff val="50000"/>
                  </a:schemeClr>
                </a:solidFill>
              </a:rPr>
              <a:t>conflict </a:t>
            </a:r>
            <a:r>
              <a:rPr lang="en-GB" sz="1200" dirty="0">
                <a:solidFill>
                  <a:schemeClr val="bg1">
                    <a:lumMod val="95000"/>
                  </a:schemeClr>
                </a:solidFill>
              </a:rPr>
              <a:t>her own. In this case, Alice and Bob communicated their intent in advance and they agreed Alice will work on File A while Bob will work on Files B and C. On review, Alice sees Bob has kept his word, and she </a:t>
            </a:r>
            <a:r>
              <a:rPr lang="en-GB" sz="1200" b="1" dirty="0">
                <a:solidFill>
                  <a:schemeClr val="tx2">
                    <a:lumMod val="50000"/>
                    <a:lumOff val="50000"/>
                  </a:schemeClr>
                </a:solidFill>
              </a:rPr>
              <a:t>merges </a:t>
            </a:r>
            <a:r>
              <a:rPr lang="en-GB" sz="1200" dirty="0">
                <a:solidFill>
                  <a:schemeClr val="bg1">
                    <a:lumMod val="95000"/>
                  </a:schemeClr>
                </a:solidFill>
              </a:rPr>
              <a:t>his changes into her </a:t>
            </a:r>
            <a:r>
              <a:rPr lang="en-GB" sz="1200" b="1" dirty="0">
                <a:solidFill>
                  <a:schemeClr val="tx2">
                    <a:lumMod val="50000"/>
                    <a:lumOff val="50000"/>
                  </a:schemeClr>
                </a:solidFill>
              </a:rPr>
              <a:t>local repo</a:t>
            </a:r>
            <a:r>
              <a:rPr lang="en-GB" sz="1200" b="1" dirty="0">
                <a:solidFill>
                  <a:schemeClr val="bg1">
                    <a:lumMod val="95000"/>
                  </a:schemeClr>
                </a:solidFill>
              </a:rPr>
              <a:t> </a:t>
            </a:r>
            <a:r>
              <a:rPr lang="en-GB" sz="1200" dirty="0">
                <a:solidFill>
                  <a:schemeClr val="bg1">
                    <a:lumMod val="95000"/>
                  </a:schemeClr>
                </a:solidFill>
              </a:rPr>
              <a:t>without experiencing any </a:t>
            </a:r>
            <a:r>
              <a:rPr lang="en-GB" sz="1200" b="1" dirty="0">
                <a:solidFill>
                  <a:schemeClr val="tx2">
                    <a:lumMod val="50000"/>
                    <a:lumOff val="50000"/>
                  </a:schemeClr>
                </a:solidFill>
              </a:rPr>
              <a:t>conflicts</a:t>
            </a:r>
            <a:r>
              <a:rPr lang="en-GB" sz="1200" dirty="0">
                <a:solidFill>
                  <a:schemeClr val="bg1">
                    <a:lumMod val="95000"/>
                  </a:schemeClr>
                </a:solidFill>
              </a:rPr>
              <a:t>. This will create a </a:t>
            </a:r>
            <a:r>
              <a:rPr lang="en-GB" sz="1200" b="1" dirty="0">
                <a:solidFill>
                  <a:schemeClr val="tx2">
                    <a:lumMod val="50000"/>
                    <a:lumOff val="50000"/>
                  </a:schemeClr>
                </a:solidFill>
              </a:rPr>
              <a:t>merge commit</a:t>
            </a:r>
            <a:r>
              <a:rPr lang="en-GB" sz="1200" b="1" dirty="0">
                <a:solidFill>
                  <a:schemeClr val="bg1">
                    <a:lumMod val="95000"/>
                  </a:schemeClr>
                </a:solidFill>
              </a:rPr>
              <a:t> </a:t>
            </a:r>
            <a:r>
              <a:rPr lang="en-GB" sz="1200" dirty="0">
                <a:solidFill>
                  <a:schemeClr val="bg1">
                    <a:lumMod val="95000"/>
                  </a:schemeClr>
                </a:solidFill>
              </a:rPr>
              <a:t>in the history, which she can now </a:t>
            </a:r>
            <a:r>
              <a:rPr lang="en-GB" sz="1200" b="1" dirty="0">
                <a:solidFill>
                  <a:schemeClr val="tx2">
                    <a:lumMod val="50000"/>
                    <a:lumOff val="50000"/>
                  </a:schemeClr>
                </a:solidFill>
              </a:rPr>
              <a:t>push </a:t>
            </a:r>
            <a:r>
              <a:rPr lang="en-GB" sz="1200" dirty="0">
                <a:solidFill>
                  <a:schemeClr val="bg1">
                    <a:lumMod val="95000"/>
                  </a:schemeClr>
                </a:solidFill>
              </a:rPr>
              <a:t>to the </a:t>
            </a:r>
            <a:r>
              <a:rPr lang="en-GB" sz="1200" b="1" dirty="0">
                <a:solidFill>
                  <a:schemeClr val="tx2">
                    <a:lumMod val="50000"/>
                    <a:lumOff val="50000"/>
                  </a:schemeClr>
                </a:solidFill>
              </a:rPr>
              <a:t>remote repo</a:t>
            </a:r>
            <a:r>
              <a:rPr lang="en-GB" sz="1200" dirty="0">
                <a:solidFill>
                  <a:schemeClr val="bg1">
                    <a:lumMod val="95000"/>
                  </a:schemeClr>
                </a:solidFill>
              </a:rPr>
              <a:t>. So far there are no issues. If her </a:t>
            </a:r>
            <a:r>
              <a:rPr lang="en-GB" sz="1200" b="1" dirty="0">
                <a:solidFill>
                  <a:schemeClr val="tx2">
                    <a:lumMod val="50000"/>
                    <a:lumOff val="50000"/>
                  </a:schemeClr>
                </a:solidFill>
              </a:rPr>
              <a:t>push </a:t>
            </a:r>
            <a:r>
              <a:rPr lang="en-GB" sz="1200" dirty="0">
                <a:solidFill>
                  <a:schemeClr val="bg1">
                    <a:lumMod val="95000"/>
                  </a:schemeClr>
                </a:solidFill>
              </a:rPr>
              <a:t>is now successful, Bob can now </a:t>
            </a:r>
            <a:r>
              <a:rPr lang="en-GB" sz="1200" b="1" dirty="0">
                <a:solidFill>
                  <a:schemeClr val="tx2">
                    <a:lumMod val="50000"/>
                    <a:lumOff val="50000"/>
                  </a:schemeClr>
                </a:solidFill>
              </a:rPr>
              <a:t>fetch </a:t>
            </a:r>
            <a:r>
              <a:rPr lang="en-GB" sz="1200" dirty="0">
                <a:solidFill>
                  <a:schemeClr val="bg1">
                    <a:lumMod val="95000"/>
                  </a:schemeClr>
                </a:solidFill>
              </a:rPr>
              <a:t>her changes and they can work in tandem like this.</a:t>
            </a:r>
          </a:p>
        </p:txBody>
      </p:sp>
      <p:cxnSp>
        <p:nvCxnSpPr>
          <p:cNvPr id="42" name="Connector: Elbow 41">
            <a:extLst>
              <a:ext uri="{FF2B5EF4-FFF2-40B4-BE49-F238E27FC236}">
                <a16:creationId xmlns:a16="http://schemas.microsoft.com/office/drawing/2014/main" id="{3FF87065-4DE5-446C-BF05-12E658204646}"/>
              </a:ext>
            </a:extLst>
          </p:cNvPr>
          <p:cNvCxnSpPr>
            <a:cxnSpLocks/>
          </p:cNvCxnSpPr>
          <p:nvPr/>
        </p:nvCxnSpPr>
        <p:spPr>
          <a:xfrm rot="10800000" flipV="1">
            <a:off x="1573059" y="2761103"/>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6104D21C-204D-E82F-AB10-23C9DECC2EC1}"/>
              </a:ext>
            </a:extLst>
          </p:cNvPr>
          <p:cNvSpPr txBox="1"/>
          <p:nvPr/>
        </p:nvSpPr>
        <p:spPr>
          <a:xfrm>
            <a:off x="2380029" y="2297386"/>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44" name="Connector: Elbow 43">
            <a:extLst>
              <a:ext uri="{FF2B5EF4-FFF2-40B4-BE49-F238E27FC236}">
                <a16:creationId xmlns:a16="http://schemas.microsoft.com/office/drawing/2014/main" id="{A980C037-D3AA-CF43-8217-CA04AF3580FB}"/>
              </a:ext>
            </a:extLst>
          </p:cNvPr>
          <p:cNvCxnSpPr>
            <a:cxnSpLocks/>
          </p:cNvCxnSpPr>
          <p:nvPr/>
        </p:nvCxnSpPr>
        <p:spPr>
          <a:xfrm rot="10800000" flipV="1">
            <a:off x="1572907" y="2749981"/>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92B7891-B72B-457E-04FE-A996E8527BC7}"/>
              </a:ext>
            </a:extLst>
          </p:cNvPr>
          <p:cNvSpPr txBox="1"/>
          <p:nvPr/>
        </p:nvSpPr>
        <p:spPr>
          <a:xfrm>
            <a:off x="1158851" y="2964482"/>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46" name="Rectangle: Folded Corner 45">
            <a:extLst>
              <a:ext uri="{FF2B5EF4-FFF2-40B4-BE49-F238E27FC236}">
                <a16:creationId xmlns:a16="http://schemas.microsoft.com/office/drawing/2014/main" id="{00F84329-673A-5791-7F1A-72C3CBD38DE2}"/>
              </a:ext>
            </a:extLst>
          </p:cNvPr>
          <p:cNvSpPr/>
          <p:nvPr/>
        </p:nvSpPr>
        <p:spPr>
          <a:xfrm>
            <a:off x="1225493" y="5033090"/>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47" name="Rectangle: Folded Corner 46">
            <a:extLst>
              <a:ext uri="{FF2B5EF4-FFF2-40B4-BE49-F238E27FC236}">
                <a16:creationId xmlns:a16="http://schemas.microsoft.com/office/drawing/2014/main" id="{4F887E57-CD6B-6DF9-377D-AA2BE29A2223}"/>
              </a:ext>
            </a:extLst>
          </p:cNvPr>
          <p:cNvSpPr/>
          <p:nvPr/>
        </p:nvSpPr>
        <p:spPr>
          <a:xfrm>
            <a:off x="1474738" y="5279673"/>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48" name="TextBox 47">
            <a:extLst>
              <a:ext uri="{FF2B5EF4-FFF2-40B4-BE49-F238E27FC236}">
                <a16:creationId xmlns:a16="http://schemas.microsoft.com/office/drawing/2014/main" id="{43DF65A5-5523-E47D-1F2B-EBB9AAC4BA57}"/>
              </a:ext>
            </a:extLst>
          </p:cNvPr>
          <p:cNvSpPr txBox="1"/>
          <p:nvPr/>
        </p:nvSpPr>
        <p:spPr>
          <a:xfrm>
            <a:off x="2381344" y="2287229"/>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spTree>
    <p:extLst>
      <p:ext uri="{BB962C8B-B14F-4D97-AF65-F5344CB8AC3E}">
        <p14:creationId xmlns:p14="http://schemas.microsoft.com/office/powerpoint/2010/main" val="359291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27"/>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4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3"/>
                                        </p:tgtEl>
                                        <p:attrNameLst>
                                          <p:attrName>style.visibility</p:attrName>
                                        </p:attrNameLst>
                                      </p:cBhvr>
                                      <p:to>
                                        <p:strVal val="hidden"/>
                                      </p:to>
                                    </p:set>
                                  </p:childTnLst>
                                </p:cTn>
                              </p:par>
                              <p:par>
                                <p:cTn id="75" presetID="1" presetClass="entr" presetSubtype="0" fill="hold" grpId="0" nodeType="with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xit" presetSubtype="0" fill="hold" grpId="1" nodeType="withEffect">
                                  <p:stCondLst>
                                    <p:cond delay="0"/>
                                  </p:stCondLst>
                                  <p:childTnLst>
                                    <p:set>
                                      <p:cBhvr>
                                        <p:cTn id="88" dur="1" fill="hold">
                                          <p:stCondLst>
                                            <p:cond delay="0"/>
                                          </p:stCondLst>
                                        </p:cTn>
                                        <p:tgtEl>
                                          <p:spTgt spid="4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38" grpId="0" animBg="1"/>
      <p:bldP spid="11" grpId="0" animBg="1"/>
      <p:bldP spid="12" grpId="0" animBg="1"/>
      <p:bldP spid="13" grpId="0" animBg="1"/>
      <p:bldP spid="14" grpId="0" animBg="1"/>
      <p:bldP spid="25" grpId="0"/>
      <p:bldP spid="26" grpId="0"/>
      <p:bldP spid="28" grpId="0"/>
      <p:bldP spid="28" grpId="1"/>
      <p:bldP spid="29" grpId="0" animBg="1"/>
      <p:bldP spid="30" grpId="0" animBg="1"/>
      <p:bldP spid="31" grpId="0"/>
      <p:bldP spid="31" grpId="1"/>
      <p:bldP spid="32" grpId="0" animBg="1"/>
      <p:bldP spid="33" grpId="0" animBg="1"/>
      <p:bldP spid="39" grpId="0"/>
      <p:bldP spid="39" grpId="1"/>
      <p:bldP spid="40" grpId="0" animBg="1"/>
      <p:bldP spid="41" grpId="0" animBg="1"/>
      <p:bldP spid="43" grpId="0"/>
      <p:bldP spid="43" grpId="1"/>
      <p:bldP spid="45" grpId="0"/>
      <p:bldP spid="45" grpId="1"/>
      <p:bldP spid="46" grpId="0" animBg="1"/>
      <p:bldP spid="47" grpId="0" animBg="1"/>
      <p:bldP spid="4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B4E6E-4AD1-A3CC-9578-22E3CA323661}"/>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62C2E44E-B248-7B82-6448-19EE5F6F88E5}"/>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63" name="Rectangle: Folded Corner 62">
            <a:extLst>
              <a:ext uri="{FF2B5EF4-FFF2-40B4-BE49-F238E27FC236}">
                <a16:creationId xmlns:a16="http://schemas.microsoft.com/office/drawing/2014/main" id="{F0BCA06F-5D51-92C4-2FE8-5F9364A682B6}"/>
              </a:ext>
            </a:extLst>
          </p:cNvPr>
          <p:cNvSpPr/>
          <p:nvPr/>
        </p:nvSpPr>
        <p:spPr>
          <a:xfrm>
            <a:off x="9950569" y="4798786"/>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 name="Rectangle: Folded Corner 4">
            <a:extLst>
              <a:ext uri="{FF2B5EF4-FFF2-40B4-BE49-F238E27FC236}">
                <a16:creationId xmlns:a16="http://schemas.microsoft.com/office/drawing/2014/main" id="{2D1C5A3E-255F-3F8D-FEB1-A62413DC895E}"/>
              </a:ext>
            </a:extLst>
          </p:cNvPr>
          <p:cNvSpPr/>
          <p:nvPr/>
        </p:nvSpPr>
        <p:spPr>
          <a:xfrm>
            <a:off x="5481990" y="149764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56" name="Rectangle: Folded Corner 55">
            <a:extLst>
              <a:ext uri="{FF2B5EF4-FFF2-40B4-BE49-F238E27FC236}">
                <a16:creationId xmlns:a16="http://schemas.microsoft.com/office/drawing/2014/main" id="{E3B6A64F-4DB7-96DE-38EF-008500C08EFB}"/>
              </a:ext>
            </a:extLst>
          </p:cNvPr>
          <p:cNvSpPr/>
          <p:nvPr/>
        </p:nvSpPr>
        <p:spPr>
          <a:xfrm>
            <a:off x="5481401" y="1497649"/>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035ABBAA-6EE5-5893-B11B-CBEBE2F984E2}"/>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8" name="Rectangle: Folded Corner 37">
            <a:extLst>
              <a:ext uri="{FF2B5EF4-FFF2-40B4-BE49-F238E27FC236}">
                <a16:creationId xmlns:a16="http://schemas.microsoft.com/office/drawing/2014/main" id="{5F008C5F-88E4-6064-1F05-E0409232E4DF}"/>
              </a:ext>
            </a:extLst>
          </p:cNvPr>
          <p:cNvSpPr/>
          <p:nvPr/>
        </p:nvSpPr>
        <p:spPr>
          <a:xfrm>
            <a:off x="1016587" y="4788768"/>
            <a:ext cx="914400" cy="922558"/>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35FE69CE-46B8-3C38-3C92-0D67DC12960A}"/>
              </a:ext>
            </a:extLst>
          </p:cNvPr>
          <p:cNvSpPr txBox="1"/>
          <p:nvPr/>
        </p:nvSpPr>
        <p:spPr>
          <a:xfrm>
            <a:off x="218090" y="167765"/>
            <a:ext cx="3679655" cy="1938992"/>
          </a:xfrm>
          <a:prstGeom prst="rect">
            <a:avLst/>
          </a:prstGeom>
          <a:noFill/>
          <a:ln>
            <a:solidFill>
              <a:schemeClr val="bg1"/>
            </a:solidFill>
          </a:ln>
        </p:spPr>
        <p:txBody>
          <a:bodyPr wrap="square" rtlCol="0">
            <a:spAutoFit/>
          </a:bodyPr>
          <a:lstStyle/>
          <a:p>
            <a:r>
              <a:rPr lang="en-GB" sz="1200" dirty="0">
                <a:solidFill>
                  <a:schemeClr val="bg1"/>
                </a:solidFill>
              </a:rPr>
              <a:t>However, at times where significant collaboration or concurrent work is required, this may be too idealistic an approach. Sometimes work patterns require that local repositories simply must diverge from each other.</a:t>
            </a:r>
          </a:p>
          <a:p>
            <a:endParaRPr lang="en-GB" sz="1200" dirty="0">
              <a:solidFill>
                <a:schemeClr val="bg1"/>
              </a:solidFill>
            </a:endParaRPr>
          </a:p>
          <a:p>
            <a:r>
              <a:rPr lang="en-GB" sz="1200" dirty="0">
                <a:solidFill>
                  <a:schemeClr val="bg1"/>
                </a:solidFill>
              </a:rPr>
              <a:t>Option 3: Whilst Alice was making edits, </a:t>
            </a:r>
            <a:r>
              <a:rPr lang="en-GB" sz="1200" b="1" dirty="0">
                <a:solidFill>
                  <a:schemeClr val="tx2">
                    <a:lumMod val="50000"/>
                    <a:lumOff val="50000"/>
                  </a:schemeClr>
                </a:solidFill>
              </a:rPr>
              <a:t>commits</a:t>
            </a:r>
            <a:r>
              <a:rPr lang="en-GB" sz="1200" b="1" dirty="0">
                <a:solidFill>
                  <a:schemeClr val="bg1"/>
                </a:solidFill>
              </a:rPr>
              <a:t> </a:t>
            </a:r>
            <a:r>
              <a:rPr lang="en-GB" sz="1200" dirty="0">
                <a:solidFill>
                  <a:schemeClr val="bg1"/>
                </a:solidFill>
              </a:rPr>
              <a:t>have been made to the </a:t>
            </a:r>
            <a:r>
              <a:rPr lang="en-GB" sz="1200" b="1" dirty="0">
                <a:solidFill>
                  <a:schemeClr val="tx2">
                    <a:lumMod val="50000"/>
                    <a:lumOff val="50000"/>
                  </a:schemeClr>
                </a:solidFill>
              </a:rPr>
              <a:t>remote repo </a:t>
            </a:r>
            <a:r>
              <a:rPr lang="en-GB" sz="1200" dirty="0">
                <a:solidFill>
                  <a:schemeClr val="bg1"/>
                </a:solidFill>
              </a:rPr>
              <a:t>by Bob. She </a:t>
            </a:r>
            <a:r>
              <a:rPr lang="en-GB" sz="1200" b="1" dirty="0">
                <a:solidFill>
                  <a:schemeClr val="tx2">
                    <a:lumMod val="50000"/>
                    <a:lumOff val="50000"/>
                  </a:schemeClr>
                </a:solidFill>
              </a:rPr>
              <a:t>fetches </a:t>
            </a:r>
            <a:r>
              <a:rPr lang="en-GB" sz="1200" dirty="0">
                <a:solidFill>
                  <a:schemeClr val="bg1"/>
                </a:solidFill>
              </a:rPr>
              <a:t>changes from the </a:t>
            </a:r>
            <a:r>
              <a:rPr lang="en-GB" sz="1200" b="1" dirty="0">
                <a:solidFill>
                  <a:schemeClr val="tx2">
                    <a:lumMod val="50000"/>
                    <a:lumOff val="50000"/>
                  </a:schemeClr>
                </a:solidFill>
              </a:rPr>
              <a:t>remote repo</a:t>
            </a:r>
            <a:r>
              <a:rPr lang="en-GB" sz="1200" dirty="0">
                <a:solidFill>
                  <a:schemeClr val="bg1"/>
                </a:solidFill>
              </a:rPr>
              <a:t>, reviews them, and </a:t>
            </a:r>
            <a:r>
              <a:rPr lang="en-GB" sz="1200" b="1" dirty="0">
                <a:solidFill>
                  <a:schemeClr val="tx2">
                    <a:lumMod val="50000"/>
                    <a:lumOff val="50000"/>
                  </a:schemeClr>
                </a:solidFill>
              </a:rPr>
              <a:t>merges </a:t>
            </a:r>
            <a:r>
              <a:rPr lang="en-GB" sz="1200" dirty="0">
                <a:solidFill>
                  <a:schemeClr val="bg1"/>
                </a:solidFill>
              </a:rPr>
              <a:t>them into her </a:t>
            </a:r>
            <a:r>
              <a:rPr lang="en-GB" sz="1200" b="1" dirty="0">
                <a:solidFill>
                  <a:schemeClr val="tx2">
                    <a:lumMod val="50000"/>
                    <a:lumOff val="50000"/>
                  </a:schemeClr>
                </a:solidFill>
              </a:rPr>
              <a:t>local repo</a:t>
            </a:r>
          </a:p>
        </p:txBody>
      </p:sp>
      <p:sp>
        <p:nvSpPr>
          <p:cNvPr id="6" name="Rectangle: Rounded Corners 5">
            <a:extLst>
              <a:ext uri="{FF2B5EF4-FFF2-40B4-BE49-F238E27FC236}">
                <a16:creationId xmlns:a16="http://schemas.microsoft.com/office/drawing/2014/main" id="{711FE09B-DBA3-BE31-EBB7-1F0C83A7CE3B}"/>
              </a:ext>
            </a:extLst>
          </p:cNvPr>
          <p:cNvSpPr/>
          <p:nvPr/>
        </p:nvSpPr>
        <p:spPr>
          <a:xfrm>
            <a:off x="423823"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1A03D530-C6DE-B540-1318-8399547716EE}"/>
              </a:ext>
            </a:extLst>
          </p:cNvPr>
          <p:cNvSpPr/>
          <p:nvPr/>
        </p:nvSpPr>
        <p:spPr>
          <a:xfrm>
            <a:off x="9575902" y="371056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058B3BDA-F0A0-6CBD-4103-240A395245C2}"/>
              </a:ext>
            </a:extLst>
          </p:cNvPr>
          <p:cNvSpPr/>
          <p:nvPr/>
        </p:nvSpPr>
        <p:spPr>
          <a:xfrm>
            <a:off x="9360002" y="353926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A3D8ADEF-DC74-7ED3-5A0E-852E0EF07222}"/>
              </a:ext>
            </a:extLst>
          </p:cNvPr>
          <p:cNvSpPr/>
          <p:nvPr/>
        </p:nvSpPr>
        <p:spPr>
          <a:xfrm>
            <a:off x="639723" y="370757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80F2465D-4A30-5699-0559-2574945F222C}"/>
              </a:ext>
            </a:extLst>
          </p:cNvPr>
          <p:cNvSpPr/>
          <p:nvPr/>
        </p:nvSpPr>
        <p:spPr>
          <a:xfrm>
            <a:off x="5692326" y="174416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39ACBF01-E514-D7BE-3FAA-92C6014EE67B}"/>
              </a:ext>
            </a:extLst>
          </p:cNvPr>
          <p:cNvSpPr/>
          <p:nvPr/>
        </p:nvSpPr>
        <p:spPr>
          <a:xfrm>
            <a:off x="5939190" y="199067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3E757EE4-D2BF-52C4-E5A1-A35DC6335EA2}"/>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4D610A8A-A5F8-08CF-0737-60E606731425}"/>
              </a:ext>
            </a:extLst>
          </p:cNvPr>
          <p:cNvSpPr/>
          <p:nvPr/>
        </p:nvSpPr>
        <p:spPr>
          <a:xfrm>
            <a:off x="10409377" y="529090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12B50A41-1B18-6D3A-CABC-6E1D01F66FA9}"/>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D13BC1D-C3D7-4314-8299-61D842092E47}"/>
              </a:ext>
            </a:extLst>
          </p:cNvPr>
          <p:cNvSpPr/>
          <p:nvPr/>
        </p:nvSpPr>
        <p:spPr>
          <a:xfrm>
            <a:off x="1473110" y="527937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61FF4426-9E1E-5C83-EA8D-7951BEA44A4C}"/>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F39E6ABE-1694-3315-6A7A-413EA253A102}"/>
              </a:ext>
            </a:extLst>
          </p:cNvPr>
          <p:cNvSpPr/>
          <p:nvPr/>
        </p:nvSpPr>
        <p:spPr>
          <a:xfrm>
            <a:off x="4891913" y="22206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1" name="Picture 6" descr="Sun Clip Art | Free Download Clip Art | Free Clip Art | on Clipart Library">
            <a:extLst>
              <a:ext uri="{FF2B5EF4-FFF2-40B4-BE49-F238E27FC236}">
                <a16:creationId xmlns:a16="http://schemas.microsoft.com/office/drawing/2014/main" id="{62384112-C0DF-392D-4CA3-877D983655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 y="3877767"/>
            <a:ext cx="562982" cy="5740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Sun Clip Art | Free Download Clip Art | Free Clip Art | on Clipart Library">
            <a:extLst>
              <a:ext uri="{FF2B5EF4-FFF2-40B4-BE49-F238E27FC236}">
                <a16:creationId xmlns:a16="http://schemas.microsoft.com/office/drawing/2014/main" id="{94B7DFAA-9FC0-3199-BC15-3CE83E2F4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6461" y="3877767"/>
            <a:ext cx="562982" cy="574011"/>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5887678F-5D5E-7F80-9A0D-45E8BFB8ECB0}"/>
              </a:ext>
            </a:extLst>
          </p:cNvPr>
          <p:cNvCxnSpPr>
            <a:cxnSpLocks/>
          </p:cNvCxnSpPr>
          <p:nvPr/>
        </p:nvCxnSpPr>
        <p:spPr>
          <a:xfrm rot="10800000" flipV="1">
            <a:off x="1573211" y="2768494"/>
            <a:ext cx="2910501" cy="489089"/>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E6A10EC7-88D2-C63B-6F53-8C9765A7B4F6}"/>
              </a:ext>
            </a:extLst>
          </p:cNvPr>
          <p:cNvSpPr txBox="1"/>
          <p:nvPr/>
        </p:nvSpPr>
        <p:spPr>
          <a:xfrm>
            <a:off x="2164984" y="2291967"/>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p>
        </p:txBody>
      </p:sp>
      <p:cxnSp>
        <p:nvCxnSpPr>
          <p:cNvPr id="27" name="Connector: Elbow 26">
            <a:extLst>
              <a:ext uri="{FF2B5EF4-FFF2-40B4-BE49-F238E27FC236}">
                <a16:creationId xmlns:a16="http://schemas.microsoft.com/office/drawing/2014/main" id="{9F0CB1C7-B02F-5823-2305-E40CF8096BD1}"/>
              </a:ext>
            </a:extLst>
          </p:cNvPr>
          <p:cNvCxnSpPr>
            <a:cxnSpLocks/>
          </p:cNvCxnSpPr>
          <p:nvPr/>
        </p:nvCxnSpPr>
        <p:spPr>
          <a:xfrm rot="16200000" flipV="1">
            <a:off x="8613990" y="1255676"/>
            <a:ext cx="989698" cy="2910500"/>
          </a:xfrm>
          <a:prstGeom prst="bentConnector2">
            <a:avLst/>
          </a:prstGeom>
          <a:ln w="508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723DD6FF-B336-6ED5-C833-CD2AF9E3671B}"/>
              </a:ext>
            </a:extLst>
          </p:cNvPr>
          <p:cNvSpPr txBox="1"/>
          <p:nvPr/>
        </p:nvSpPr>
        <p:spPr>
          <a:xfrm>
            <a:off x="8389597" y="1773555"/>
            <a:ext cx="1947713" cy="369332"/>
          </a:xfrm>
          <a:prstGeom prst="rect">
            <a:avLst/>
          </a:prstGeom>
          <a:noFill/>
        </p:spPr>
        <p:txBody>
          <a:bodyPr wrap="none" rtlCol="0">
            <a:spAutoFit/>
          </a:bodyPr>
          <a:lstStyle/>
          <a:p>
            <a:r>
              <a:rPr lang="en-GB" b="1" dirty="0">
                <a:solidFill>
                  <a:schemeClr val="tx2">
                    <a:lumMod val="50000"/>
                    <a:lumOff val="50000"/>
                  </a:schemeClr>
                </a:solidFill>
              </a:rPr>
              <a:t>Pushed commits</a:t>
            </a:r>
            <a:endParaRPr lang="en-GB" dirty="0">
              <a:solidFill>
                <a:schemeClr val="bg1">
                  <a:lumMod val="75000"/>
                </a:schemeClr>
              </a:solidFill>
            </a:endParaRPr>
          </a:p>
        </p:txBody>
      </p:sp>
      <p:sp>
        <p:nvSpPr>
          <p:cNvPr id="29" name="Rectangle: Folded Corner 28">
            <a:extLst>
              <a:ext uri="{FF2B5EF4-FFF2-40B4-BE49-F238E27FC236}">
                <a16:creationId xmlns:a16="http://schemas.microsoft.com/office/drawing/2014/main" id="{EE85F749-6951-74AF-9183-023DFE727851}"/>
              </a:ext>
            </a:extLst>
          </p:cNvPr>
          <p:cNvSpPr/>
          <p:nvPr/>
        </p:nvSpPr>
        <p:spPr>
          <a:xfrm>
            <a:off x="10162513" y="5042558"/>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0" name="Rectangle: Folded Corner 29">
            <a:extLst>
              <a:ext uri="{FF2B5EF4-FFF2-40B4-BE49-F238E27FC236}">
                <a16:creationId xmlns:a16="http://schemas.microsoft.com/office/drawing/2014/main" id="{58A102B0-AD07-011C-0C43-A0951B701E1A}"/>
              </a:ext>
            </a:extLst>
          </p:cNvPr>
          <p:cNvSpPr/>
          <p:nvPr/>
        </p:nvSpPr>
        <p:spPr>
          <a:xfrm>
            <a:off x="10409377" y="5289141"/>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2" name="Rectangle: Folded Corner 31">
            <a:extLst>
              <a:ext uri="{FF2B5EF4-FFF2-40B4-BE49-F238E27FC236}">
                <a16:creationId xmlns:a16="http://schemas.microsoft.com/office/drawing/2014/main" id="{23CFCC6A-5F9B-65CB-C7FB-FDCE2EE1508D}"/>
              </a:ext>
            </a:extLst>
          </p:cNvPr>
          <p:cNvSpPr/>
          <p:nvPr/>
        </p:nvSpPr>
        <p:spPr>
          <a:xfrm>
            <a:off x="5692174" y="1745936"/>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3" name="Rectangle: Folded Corner 32">
            <a:extLst>
              <a:ext uri="{FF2B5EF4-FFF2-40B4-BE49-F238E27FC236}">
                <a16:creationId xmlns:a16="http://schemas.microsoft.com/office/drawing/2014/main" id="{E1482E21-F6EF-641C-B096-E9829123DF50}"/>
              </a:ext>
            </a:extLst>
          </p:cNvPr>
          <p:cNvSpPr/>
          <p:nvPr/>
        </p:nvSpPr>
        <p:spPr>
          <a:xfrm>
            <a:off x="5939038" y="1992519"/>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9" name="TextBox 38">
            <a:extLst>
              <a:ext uri="{FF2B5EF4-FFF2-40B4-BE49-F238E27FC236}">
                <a16:creationId xmlns:a16="http://schemas.microsoft.com/office/drawing/2014/main" id="{C7190603-F572-7EFD-5695-91163345D380}"/>
              </a:ext>
            </a:extLst>
          </p:cNvPr>
          <p:cNvSpPr txBox="1"/>
          <p:nvPr/>
        </p:nvSpPr>
        <p:spPr>
          <a:xfrm>
            <a:off x="9703500" y="3045240"/>
            <a:ext cx="1721177" cy="369332"/>
          </a:xfrm>
          <a:prstGeom prst="rect">
            <a:avLst/>
          </a:prstGeom>
          <a:noFill/>
        </p:spPr>
        <p:txBody>
          <a:bodyPr wrap="none" rtlCol="0">
            <a:spAutoFit/>
          </a:bodyPr>
          <a:lstStyle/>
          <a:p>
            <a:r>
              <a:rPr lang="en-GB" dirty="0">
                <a:solidFill>
                  <a:schemeClr val="bg1">
                    <a:lumMod val="75000"/>
                  </a:schemeClr>
                </a:solidFill>
              </a:rPr>
              <a:t>Makes changes</a:t>
            </a:r>
          </a:p>
        </p:txBody>
      </p:sp>
      <p:sp>
        <p:nvSpPr>
          <p:cNvPr id="40" name="TextBox 39">
            <a:extLst>
              <a:ext uri="{FF2B5EF4-FFF2-40B4-BE49-F238E27FC236}">
                <a16:creationId xmlns:a16="http://schemas.microsoft.com/office/drawing/2014/main" id="{B36B66EC-BC37-621B-8151-EDF91BC75221}"/>
              </a:ext>
            </a:extLst>
          </p:cNvPr>
          <p:cNvSpPr txBox="1"/>
          <p:nvPr/>
        </p:nvSpPr>
        <p:spPr>
          <a:xfrm>
            <a:off x="3547789"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Things might still go wrong, however. Let’s take a contrived example and rewind a little: Bob has just </a:t>
            </a:r>
            <a:r>
              <a:rPr lang="en-GB" sz="1200" b="1" dirty="0">
                <a:solidFill>
                  <a:schemeClr val="tx2">
                    <a:lumMod val="50000"/>
                    <a:lumOff val="50000"/>
                  </a:schemeClr>
                </a:solidFill>
              </a:rPr>
              <a:t>pushed </a:t>
            </a:r>
            <a:r>
              <a:rPr lang="en-GB" sz="1200" dirty="0">
                <a:solidFill>
                  <a:schemeClr val="bg1">
                    <a:lumMod val="95000"/>
                  </a:schemeClr>
                </a:solidFill>
              </a:rPr>
              <a:t>his changes while Alice was working on her File A. </a:t>
            </a:r>
          </a:p>
        </p:txBody>
      </p:sp>
      <p:sp>
        <p:nvSpPr>
          <p:cNvPr id="45" name="TextBox 44">
            <a:extLst>
              <a:ext uri="{FF2B5EF4-FFF2-40B4-BE49-F238E27FC236}">
                <a16:creationId xmlns:a16="http://schemas.microsoft.com/office/drawing/2014/main" id="{CA369AEF-5DD9-4D5B-17A3-CAC4C729B662}"/>
              </a:ext>
            </a:extLst>
          </p:cNvPr>
          <p:cNvSpPr txBox="1"/>
          <p:nvPr/>
        </p:nvSpPr>
        <p:spPr>
          <a:xfrm>
            <a:off x="1174901" y="3064879"/>
            <a:ext cx="828112" cy="369332"/>
          </a:xfrm>
          <a:prstGeom prst="rect">
            <a:avLst/>
          </a:prstGeom>
          <a:noFill/>
        </p:spPr>
        <p:txBody>
          <a:bodyPr wrap="none" rtlCol="0">
            <a:spAutoFit/>
          </a:bodyPr>
          <a:lstStyle/>
          <a:p>
            <a:r>
              <a:rPr lang="en-GB" b="1" dirty="0">
                <a:solidFill>
                  <a:schemeClr val="tx2">
                    <a:lumMod val="50000"/>
                    <a:lumOff val="50000"/>
                  </a:schemeClr>
                </a:solidFill>
              </a:rPr>
              <a:t>Merge</a:t>
            </a:r>
          </a:p>
        </p:txBody>
      </p:sp>
      <p:sp>
        <p:nvSpPr>
          <p:cNvPr id="15" name="TextBox 14">
            <a:extLst>
              <a:ext uri="{FF2B5EF4-FFF2-40B4-BE49-F238E27FC236}">
                <a16:creationId xmlns:a16="http://schemas.microsoft.com/office/drawing/2014/main" id="{45E31CD0-1245-AF25-90FC-56E7674BCE79}"/>
              </a:ext>
            </a:extLst>
          </p:cNvPr>
          <p:cNvSpPr txBox="1"/>
          <p:nvPr/>
        </p:nvSpPr>
        <p:spPr>
          <a:xfrm>
            <a:off x="3554637" y="3685063"/>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did all the right things : she </a:t>
            </a:r>
            <a:r>
              <a:rPr lang="en-GB" sz="1200" b="1" dirty="0">
                <a:solidFill>
                  <a:schemeClr val="tx2">
                    <a:lumMod val="50000"/>
                    <a:lumOff val="50000"/>
                  </a:schemeClr>
                </a:solidFill>
              </a:rPr>
              <a:t>fetched</a:t>
            </a:r>
            <a:r>
              <a:rPr lang="en-GB" sz="1200" dirty="0">
                <a:solidFill>
                  <a:schemeClr val="bg1">
                    <a:lumMod val="95000"/>
                  </a:schemeClr>
                </a:solidFill>
              </a:rPr>
              <a:t>, reviewed Bob’s changes, </a:t>
            </a:r>
            <a:r>
              <a:rPr lang="en-GB" sz="1200" b="1" dirty="0">
                <a:solidFill>
                  <a:schemeClr val="tx2">
                    <a:lumMod val="50000"/>
                    <a:lumOff val="50000"/>
                  </a:schemeClr>
                </a:solidFill>
              </a:rPr>
              <a:t>merged</a:t>
            </a:r>
            <a:r>
              <a:rPr lang="en-GB" sz="1200" b="1" dirty="0">
                <a:solidFill>
                  <a:schemeClr val="bg1">
                    <a:lumMod val="95000"/>
                  </a:schemeClr>
                </a:solidFill>
              </a:rPr>
              <a:t> </a:t>
            </a:r>
            <a:r>
              <a:rPr lang="en-GB" sz="1200" dirty="0">
                <a:solidFill>
                  <a:schemeClr val="bg1">
                    <a:lumMod val="95000"/>
                  </a:schemeClr>
                </a:solidFill>
              </a:rPr>
              <a:t>them with her own, and now she will try to </a:t>
            </a:r>
            <a:r>
              <a:rPr lang="en-GB" sz="1200" b="1" dirty="0">
                <a:solidFill>
                  <a:schemeClr val="tx2">
                    <a:lumMod val="50000"/>
                    <a:lumOff val="50000"/>
                  </a:schemeClr>
                </a:solidFill>
              </a:rPr>
              <a:t>push</a:t>
            </a:r>
            <a:r>
              <a:rPr lang="en-GB" sz="1200" dirty="0">
                <a:solidFill>
                  <a:schemeClr val="bg1">
                    <a:lumMod val="95000"/>
                  </a:schemeClr>
                </a:solidFill>
              </a:rPr>
              <a:t>, like in the previous example. </a:t>
            </a:r>
          </a:p>
        </p:txBody>
      </p:sp>
      <p:sp>
        <p:nvSpPr>
          <p:cNvPr id="16" name="TextBox 15">
            <a:extLst>
              <a:ext uri="{FF2B5EF4-FFF2-40B4-BE49-F238E27FC236}">
                <a16:creationId xmlns:a16="http://schemas.microsoft.com/office/drawing/2014/main" id="{81FB0E7F-9B30-AB01-7BF4-123FD706AC76}"/>
              </a:ext>
            </a:extLst>
          </p:cNvPr>
          <p:cNvSpPr txBox="1"/>
          <p:nvPr/>
        </p:nvSpPr>
        <p:spPr>
          <a:xfrm>
            <a:off x="3547789" y="4419371"/>
            <a:ext cx="5024496" cy="646331"/>
          </a:xfrm>
          <a:prstGeom prst="rect">
            <a:avLst/>
          </a:prstGeom>
          <a:noFill/>
          <a:ln>
            <a:solidFill>
              <a:schemeClr val="bg1"/>
            </a:solidFill>
          </a:ln>
        </p:spPr>
        <p:txBody>
          <a:bodyPr wrap="square" rtlCol="0">
            <a:spAutoFit/>
          </a:bodyPr>
          <a:lstStyle/>
          <a:p>
            <a:r>
              <a:rPr lang="en-GB" sz="1200" dirty="0">
                <a:solidFill>
                  <a:schemeClr val="bg1">
                    <a:lumMod val="95000"/>
                  </a:schemeClr>
                </a:solidFill>
              </a:rPr>
              <a:t>This worked fine before, but in this scenario, her </a:t>
            </a:r>
            <a:r>
              <a:rPr lang="en-GB" sz="1200" b="1" dirty="0">
                <a:solidFill>
                  <a:schemeClr val="tx2">
                    <a:lumMod val="50000"/>
                    <a:lumOff val="50000"/>
                  </a:schemeClr>
                </a:solidFill>
              </a:rPr>
              <a:t>push</a:t>
            </a:r>
            <a:r>
              <a:rPr lang="en-GB" sz="1200" dirty="0">
                <a:solidFill>
                  <a:schemeClr val="bg1">
                    <a:lumMod val="95000"/>
                  </a:schemeClr>
                </a:solidFill>
              </a:rPr>
              <a:t> would still be </a:t>
            </a:r>
            <a:r>
              <a:rPr lang="en-GB" sz="1200" b="1" dirty="0">
                <a:solidFill>
                  <a:schemeClr val="tx2">
                    <a:lumMod val="50000"/>
                    <a:lumOff val="50000"/>
                  </a:schemeClr>
                </a:solidFill>
              </a:rPr>
              <a:t>rejected</a:t>
            </a:r>
            <a:r>
              <a:rPr lang="en-GB" sz="1200" dirty="0">
                <a:solidFill>
                  <a:schemeClr val="bg1">
                    <a:lumMod val="95000"/>
                  </a:schemeClr>
                </a:solidFill>
              </a:rPr>
              <a:t>. This is because while Alice was </a:t>
            </a:r>
            <a:r>
              <a:rPr lang="en-GB" sz="1200" b="1" dirty="0">
                <a:solidFill>
                  <a:schemeClr val="tx2">
                    <a:lumMod val="50000"/>
                    <a:lumOff val="50000"/>
                  </a:schemeClr>
                </a:solidFill>
              </a:rPr>
              <a:t>fetching</a:t>
            </a:r>
            <a:r>
              <a:rPr lang="en-GB" sz="1200" b="1" dirty="0">
                <a:solidFill>
                  <a:schemeClr val="bg1">
                    <a:lumMod val="95000"/>
                  </a:schemeClr>
                </a:solidFill>
              </a:rPr>
              <a:t>, </a:t>
            </a:r>
            <a:r>
              <a:rPr lang="en-GB" sz="1200" dirty="0">
                <a:solidFill>
                  <a:schemeClr val="bg1">
                    <a:lumMod val="95000"/>
                  </a:schemeClr>
                </a:solidFill>
              </a:rPr>
              <a:t>reviewing and </a:t>
            </a:r>
            <a:r>
              <a:rPr lang="en-GB" sz="1200" b="1" dirty="0">
                <a:solidFill>
                  <a:schemeClr val="tx2">
                    <a:lumMod val="50000"/>
                    <a:lumOff val="50000"/>
                  </a:schemeClr>
                </a:solidFill>
              </a:rPr>
              <a:t>merging</a:t>
            </a:r>
            <a:r>
              <a:rPr lang="en-GB" sz="1200" dirty="0">
                <a:solidFill>
                  <a:schemeClr val="bg1">
                    <a:lumMod val="95000"/>
                  </a:schemeClr>
                </a:solidFill>
              </a:rPr>
              <a:t>, Bob snuck in another push while she was occupied.</a:t>
            </a:r>
          </a:p>
        </p:txBody>
      </p:sp>
      <p:sp>
        <p:nvSpPr>
          <p:cNvPr id="34" name="Rectangle: Folded Corner 33">
            <a:extLst>
              <a:ext uri="{FF2B5EF4-FFF2-40B4-BE49-F238E27FC236}">
                <a16:creationId xmlns:a16="http://schemas.microsoft.com/office/drawing/2014/main" id="{4096ADE8-DEBA-F19D-2B02-1738EA2C8AF0}"/>
              </a:ext>
            </a:extLst>
          </p:cNvPr>
          <p:cNvSpPr/>
          <p:nvPr/>
        </p:nvSpPr>
        <p:spPr>
          <a:xfrm>
            <a:off x="1225708" y="5033154"/>
            <a:ext cx="914400" cy="922558"/>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35" name="Rectangle: Folded Corner 34">
            <a:extLst>
              <a:ext uri="{FF2B5EF4-FFF2-40B4-BE49-F238E27FC236}">
                <a16:creationId xmlns:a16="http://schemas.microsoft.com/office/drawing/2014/main" id="{B9896B9E-152D-D240-6B2D-FD2BBD5E1BC8}"/>
              </a:ext>
            </a:extLst>
          </p:cNvPr>
          <p:cNvSpPr/>
          <p:nvPr/>
        </p:nvSpPr>
        <p:spPr>
          <a:xfrm>
            <a:off x="1472572" y="5279737"/>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36" name="Rectangle: Folded Corner 35">
            <a:extLst>
              <a:ext uri="{FF2B5EF4-FFF2-40B4-BE49-F238E27FC236}">
                <a16:creationId xmlns:a16="http://schemas.microsoft.com/office/drawing/2014/main" id="{2E00A2C1-547F-E0B7-191B-EA259B6A6C3B}"/>
              </a:ext>
            </a:extLst>
          </p:cNvPr>
          <p:cNvSpPr/>
          <p:nvPr/>
        </p:nvSpPr>
        <p:spPr>
          <a:xfrm>
            <a:off x="10409377" y="5287717"/>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37" name="Rectangle: Folded Corner 36">
            <a:extLst>
              <a:ext uri="{FF2B5EF4-FFF2-40B4-BE49-F238E27FC236}">
                <a16:creationId xmlns:a16="http://schemas.microsoft.com/office/drawing/2014/main" id="{E2F6B1CD-B77B-7EC0-C6B1-EC8DC05475AB}"/>
              </a:ext>
            </a:extLst>
          </p:cNvPr>
          <p:cNvSpPr/>
          <p:nvPr/>
        </p:nvSpPr>
        <p:spPr>
          <a:xfrm>
            <a:off x="5938886" y="199252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sp>
        <p:nvSpPr>
          <p:cNvPr id="50" name="TextBox 49">
            <a:extLst>
              <a:ext uri="{FF2B5EF4-FFF2-40B4-BE49-F238E27FC236}">
                <a16:creationId xmlns:a16="http://schemas.microsoft.com/office/drawing/2014/main" id="{A2EFC1A2-18CC-010A-444C-6D46771E97AE}"/>
              </a:ext>
            </a:extLst>
          </p:cNvPr>
          <p:cNvSpPr txBox="1"/>
          <p:nvPr/>
        </p:nvSpPr>
        <p:spPr>
          <a:xfrm>
            <a:off x="3553061" y="5169160"/>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is now </a:t>
            </a:r>
            <a:r>
              <a:rPr lang="en-GB" sz="1200" b="1" dirty="0">
                <a:solidFill>
                  <a:schemeClr val="tx2">
                    <a:lumMod val="50000"/>
                    <a:lumOff val="50000"/>
                  </a:schemeClr>
                </a:solidFill>
              </a:rPr>
              <a:t>behind</a:t>
            </a:r>
            <a:r>
              <a:rPr lang="en-GB" sz="1200" dirty="0">
                <a:solidFill>
                  <a:schemeClr val="bg1">
                    <a:lumMod val="95000"/>
                  </a:schemeClr>
                </a:solidFill>
              </a:rPr>
              <a:t> again. She must </a:t>
            </a:r>
            <a:r>
              <a:rPr lang="en-GB" sz="1200" b="1" dirty="0">
                <a:solidFill>
                  <a:schemeClr val="tx2">
                    <a:lumMod val="50000"/>
                    <a:lumOff val="50000"/>
                  </a:schemeClr>
                </a:solidFill>
              </a:rPr>
              <a:t>fetch again</a:t>
            </a:r>
            <a:r>
              <a:rPr lang="en-GB" sz="1200" dirty="0">
                <a:solidFill>
                  <a:schemeClr val="tx2">
                    <a:lumMod val="50000"/>
                    <a:lumOff val="50000"/>
                  </a:schemeClr>
                </a:solidFill>
              </a:rPr>
              <a:t> </a:t>
            </a:r>
            <a:r>
              <a:rPr lang="en-GB" sz="1200" dirty="0">
                <a:solidFill>
                  <a:schemeClr val="bg1">
                    <a:lumMod val="95000"/>
                  </a:schemeClr>
                </a:solidFill>
              </a:rPr>
              <a:t>and </a:t>
            </a:r>
            <a:r>
              <a:rPr lang="en-GB" sz="1200" b="1" dirty="0">
                <a:solidFill>
                  <a:schemeClr val="tx2">
                    <a:lumMod val="50000"/>
                    <a:lumOff val="50000"/>
                  </a:schemeClr>
                </a:solidFill>
              </a:rPr>
              <a:t>merge again</a:t>
            </a:r>
            <a:r>
              <a:rPr lang="en-GB" sz="1200" dirty="0">
                <a:solidFill>
                  <a:schemeClr val="bg1">
                    <a:lumMod val="95000"/>
                  </a:schemeClr>
                </a:solidFill>
              </a:rPr>
              <a:t> and ideally ask Bob to hold off for a minute.</a:t>
            </a:r>
          </a:p>
        </p:txBody>
      </p:sp>
      <p:sp>
        <p:nvSpPr>
          <p:cNvPr id="51" name="Rectangle: Folded Corner 50">
            <a:extLst>
              <a:ext uri="{FF2B5EF4-FFF2-40B4-BE49-F238E27FC236}">
                <a16:creationId xmlns:a16="http://schemas.microsoft.com/office/drawing/2014/main" id="{35B253E2-D3E7-41C0-ADB6-0F24903AB025}"/>
              </a:ext>
            </a:extLst>
          </p:cNvPr>
          <p:cNvSpPr/>
          <p:nvPr/>
        </p:nvSpPr>
        <p:spPr>
          <a:xfrm>
            <a:off x="1472034" y="5279375"/>
            <a:ext cx="914400" cy="922558"/>
          </a:xfrm>
          <a:prstGeom prst="foldedCorner">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tx1"/>
                </a:solidFill>
              </a:rPr>
              <a:t>C</a:t>
            </a:r>
          </a:p>
        </p:txBody>
      </p:sp>
      <p:cxnSp>
        <p:nvCxnSpPr>
          <p:cNvPr id="54" name="Connector: Elbow 53">
            <a:extLst>
              <a:ext uri="{FF2B5EF4-FFF2-40B4-BE49-F238E27FC236}">
                <a16:creationId xmlns:a16="http://schemas.microsoft.com/office/drawing/2014/main" id="{C51826B3-4F4C-B1CE-8A1E-B78651ED381C}"/>
              </a:ext>
            </a:extLst>
          </p:cNvPr>
          <p:cNvCxnSpPr>
            <a:cxnSpLocks/>
          </p:cNvCxnSpPr>
          <p:nvPr/>
        </p:nvCxnSpPr>
        <p:spPr>
          <a:xfrm rot="10800000" flipV="1">
            <a:off x="1584844" y="2768494"/>
            <a:ext cx="2910501" cy="489089"/>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7904A9B2-3C4C-D0EE-1033-D58440CA9305}"/>
              </a:ext>
            </a:extLst>
          </p:cNvPr>
          <p:cNvSpPr txBox="1"/>
          <p:nvPr/>
        </p:nvSpPr>
        <p:spPr>
          <a:xfrm>
            <a:off x="2057917" y="2291605"/>
            <a:ext cx="1566519" cy="369332"/>
          </a:xfrm>
          <a:prstGeom prst="rect">
            <a:avLst/>
          </a:prstGeom>
          <a:noFill/>
        </p:spPr>
        <p:txBody>
          <a:bodyPr wrap="none" rtlCol="0">
            <a:spAutoFit/>
          </a:bodyPr>
          <a:lstStyle/>
          <a:p>
            <a:r>
              <a:rPr lang="en-GB" b="1" dirty="0">
                <a:solidFill>
                  <a:schemeClr val="tx2">
                    <a:lumMod val="50000"/>
                    <a:lumOff val="50000"/>
                  </a:schemeClr>
                </a:solidFill>
              </a:rPr>
              <a:t>Push commit</a:t>
            </a:r>
            <a:endParaRPr lang="en-GB" dirty="0">
              <a:solidFill>
                <a:schemeClr val="bg1">
                  <a:lumMod val="75000"/>
                </a:schemeClr>
              </a:solidFill>
            </a:endParaRPr>
          </a:p>
        </p:txBody>
      </p:sp>
      <p:cxnSp>
        <p:nvCxnSpPr>
          <p:cNvPr id="57" name="Connector: Elbow 56">
            <a:extLst>
              <a:ext uri="{FF2B5EF4-FFF2-40B4-BE49-F238E27FC236}">
                <a16:creationId xmlns:a16="http://schemas.microsoft.com/office/drawing/2014/main" id="{9A47B865-8EC3-C1A0-9BB7-B921E4600768}"/>
              </a:ext>
            </a:extLst>
          </p:cNvPr>
          <p:cNvCxnSpPr>
            <a:cxnSpLocks/>
          </p:cNvCxnSpPr>
          <p:nvPr/>
        </p:nvCxnSpPr>
        <p:spPr>
          <a:xfrm rot="16200000" flipV="1">
            <a:off x="8895506" y="1615507"/>
            <a:ext cx="481365" cy="2855801"/>
          </a:xfrm>
          <a:prstGeom prst="bentConnector2">
            <a:avLst/>
          </a:prstGeom>
          <a:ln w="50800">
            <a:solidFill>
              <a:schemeClr val="bg1">
                <a:lumMod val="7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FB2C44A5-C9BD-144A-8998-C494A9DE6E81}"/>
              </a:ext>
            </a:extLst>
          </p:cNvPr>
          <p:cNvSpPr txBox="1"/>
          <p:nvPr/>
        </p:nvSpPr>
        <p:spPr>
          <a:xfrm>
            <a:off x="8535145" y="2414123"/>
            <a:ext cx="1416029" cy="369332"/>
          </a:xfrm>
          <a:prstGeom prst="rect">
            <a:avLst/>
          </a:prstGeom>
          <a:noFill/>
        </p:spPr>
        <p:txBody>
          <a:bodyPr wrap="none" rtlCol="0">
            <a:spAutoFit/>
          </a:bodyPr>
          <a:lstStyle/>
          <a:p>
            <a:r>
              <a:rPr lang="en-GB" b="1" dirty="0">
                <a:solidFill>
                  <a:schemeClr val="tx2">
                    <a:lumMod val="50000"/>
                    <a:lumOff val="50000"/>
                  </a:schemeClr>
                </a:solidFill>
              </a:rPr>
              <a:t>Fetch origin</a:t>
            </a:r>
            <a:endParaRPr lang="en-GB" dirty="0">
              <a:solidFill>
                <a:schemeClr val="bg1">
                  <a:lumMod val="75000"/>
                </a:schemeClr>
              </a:solidFill>
            </a:endParaRPr>
          </a:p>
        </p:txBody>
      </p:sp>
      <p:sp>
        <p:nvSpPr>
          <p:cNvPr id="62" name="TextBox 61">
            <a:extLst>
              <a:ext uri="{FF2B5EF4-FFF2-40B4-BE49-F238E27FC236}">
                <a16:creationId xmlns:a16="http://schemas.microsoft.com/office/drawing/2014/main" id="{7C508EA1-1FCE-48BC-63F6-E7A6EA816C85}"/>
              </a:ext>
            </a:extLst>
          </p:cNvPr>
          <p:cNvSpPr txBox="1"/>
          <p:nvPr/>
        </p:nvSpPr>
        <p:spPr>
          <a:xfrm>
            <a:off x="10186622" y="3047349"/>
            <a:ext cx="828112" cy="369332"/>
          </a:xfrm>
          <a:prstGeom prst="rect">
            <a:avLst/>
          </a:prstGeom>
          <a:noFill/>
        </p:spPr>
        <p:txBody>
          <a:bodyPr wrap="none" rtlCol="0">
            <a:spAutoFit/>
          </a:bodyPr>
          <a:lstStyle/>
          <a:p>
            <a:r>
              <a:rPr lang="en-GB" b="1" dirty="0">
                <a:solidFill>
                  <a:schemeClr val="tx2">
                    <a:lumMod val="50000"/>
                    <a:lumOff val="50000"/>
                  </a:schemeClr>
                </a:solidFill>
              </a:rPr>
              <a:t>Merge</a:t>
            </a:r>
            <a:endParaRPr lang="en-GB" dirty="0">
              <a:solidFill>
                <a:schemeClr val="bg1">
                  <a:lumMod val="75000"/>
                </a:schemeClr>
              </a:solidFill>
            </a:endParaRPr>
          </a:p>
        </p:txBody>
      </p:sp>
      <p:sp>
        <p:nvSpPr>
          <p:cNvPr id="64" name="TextBox 63">
            <a:extLst>
              <a:ext uri="{FF2B5EF4-FFF2-40B4-BE49-F238E27FC236}">
                <a16:creationId xmlns:a16="http://schemas.microsoft.com/office/drawing/2014/main" id="{74F5C299-AD45-AB8F-C3AE-F83BB20D5BC8}"/>
              </a:ext>
            </a:extLst>
          </p:cNvPr>
          <p:cNvSpPr txBox="1"/>
          <p:nvPr/>
        </p:nvSpPr>
        <p:spPr>
          <a:xfrm>
            <a:off x="3547789" y="5734283"/>
            <a:ext cx="5024496" cy="461665"/>
          </a:xfrm>
          <a:prstGeom prst="rect">
            <a:avLst/>
          </a:prstGeom>
          <a:noFill/>
          <a:ln>
            <a:solidFill>
              <a:schemeClr val="bg1"/>
            </a:solidFill>
          </a:ln>
        </p:spPr>
        <p:txBody>
          <a:bodyPr wrap="square" rtlCol="0">
            <a:spAutoFit/>
          </a:bodyPr>
          <a:lstStyle/>
          <a:p>
            <a:r>
              <a:rPr lang="en-GB" sz="1200" dirty="0">
                <a:solidFill>
                  <a:schemeClr val="bg1">
                    <a:lumMod val="95000"/>
                  </a:schemeClr>
                </a:solidFill>
              </a:rPr>
              <a:t>Now Bob </a:t>
            </a:r>
            <a:r>
              <a:rPr lang="en-GB" sz="1200" b="1" dirty="0">
                <a:solidFill>
                  <a:schemeClr val="tx2">
                    <a:lumMod val="50000"/>
                    <a:lumOff val="50000"/>
                  </a:schemeClr>
                </a:solidFill>
              </a:rPr>
              <a:t>fetches</a:t>
            </a:r>
            <a:r>
              <a:rPr lang="en-GB" sz="1200" dirty="0">
                <a:solidFill>
                  <a:schemeClr val="bg1">
                    <a:lumMod val="95000"/>
                  </a:schemeClr>
                </a:solidFill>
              </a:rPr>
              <a:t> and </a:t>
            </a:r>
            <a:r>
              <a:rPr lang="en-GB" sz="1200" b="1" dirty="0">
                <a:solidFill>
                  <a:schemeClr val="tx2">
                    <a:lumMod val="50000"/>
                    <a:lumOff val="50000"/>
                  </a:schemeClr>
                </a:solidFill>
              </a:rPr>
              <a:t>merges </a:t>
            </a:r>
            <a:r>
              <a:rPr lang="en-GB" sz="1200" dirty="0">
                <a:solidFill>
                  <a:schemeClr val="bg1">
                    <a:lumMod val="95000"/>
                  </a:schemeClr>
                </a:solidFill>
              </a:rPr>
              <a:t>Alice’s changes. Alice and the </a:t>
            </a:r>
            <a:r>
              <a:rPr lang="en-GB" sz="1200" b="1" dirty="0">
                <a:solidFill>
                  <a:schemeClr val="tx2">
                    <a:lumMod val="50000"/>
                    <a:lumOff val="50000"/>
                  </a:schemeClr>
                </a:solidFill>
              </a:rPr>
              <a:t>remote repo </a:t>
            </a:r>
            <a:r>
              <a:rPr lang="en-GB" sz="1200" dirty="0">
                <a:solidFill>
                  <a:schemeClr val="bg1">
                    <a:lumMod val="95000"/>
                  </a:schemeClr>
                </a:solidFill>
              </a:rPr>
              <a:t>now are aligned and have the same files and </a:t>
            </a:r>
            <a:r>
              <a:rPr lang="en-GB" sz="1200" b="1" dirty="0">
                <a:solidFill>
                  <a:schemeClr val="tx2">
                    <a:lumMod val="50000"/>
                    <a:lumOff val="50000"/>
                  </a:schemeClr>
                </a:solidFill>
              </a:rPr>
              <a:t>commit history</a:t>
            </a:r>
            <a:r>
              <a:rPr lang="en-GB" sz="1200" dirty="0">
                <a:solidFill>
                  <a:schemeClr val="bg1">
                    <a:lumMod val="95000"/>
                  </a:schemeClr>
                </a:solidFill>
              </a:rPr>
              <a:t>.</a:t>
            </a:r>
          </a:p>
        </p:txBody>
      </p:sp>
      <p:sp>
        <p:nvSpPr>
          <p:cNvPr id="65" name="TextBox 64">
            <a:extLst>
              <a:ext uri="{FF2B5EF4-FFF2-40B4-BE49-F238E27FC236}">
                <a16:creationId xmlns:a16="http://schemas.microsoft.com/office/drawing/2014/main" id="{C650D121-A4DB-54B6-604E-15E82713B50C}"/>
              </a:ext>
            </a:extLst>
          </p:cNvPr>
          <p:cNvSpPr txBox="1"/>
          <p:nvPr/>
        </p:nvSpPr>
        <p:spPr>
          <a:xfrm>
            <a:off x="3554637" y="3679008"/>
            <a:ext cx="5024496" cy="646331"/>
          </a:xfrm>
          <a:prstGeom prst="rect">
            <a:avLst/>
          </a:prstGeom>
          <a:noFill/>
          <a:ln>
            <a:solidFill>
              <a:schemeClr val="bg1"/>
            </a:solidFill>
          </a:ln>
        </p:spPr>
        <p:txBody>
          <a:bodyPr wrap="square" rtlCol="0">
            <a:spAutoFit/>
          </a:bodyPr>
          <a:lstStyle/>
          <a:p>
            <a:r>
              <a:rPr lang="en-GB" sz="1200" dirty="0">
                <a:solidFill>
                  <a:schemeClr val="bg1"/>
                </a:solidFill>
              </a:rPr>
              <a:t>I mentioned option 4 earlier: blindly </a:t>
            </a:r>
            <a:r>
              <a:rPr lang="en-GB" sz="1200" b="1" dirty="0">
                <a:solidFill>
                  <a:schemeClr val="tx2">
                    <a:lumMod val="50000"/>
                    <a:lumOff val="50000"/>
                  </a:schemeClr>
                </a:solidFill>
              </a:rPr>
              <a:t>pull</a:t>
            </a:r>
            <a:r>
              <a:rPr lang="en-GB" sz="1200" dirty="0">
                <a:solidFill>
                  <a:schemeClr val="bg1"/>
                </a:solidFill>
              </a:rPr>
              <a:t>.</a:t>
            </a:r>
            <a:r>
              <a:rPr lang="en-GB" sz="1200" dirty="0"/>
              <a:t> </a:t>
            </a:r>
            <a:r>
              <a:rPr lang="en-GB" sz="1200" b="1" dirty="0">
                <a:solidFill>
                  <a:schemeClr val="tx2">
                    <a:lumMod val="50000"/>
                    <a:lumOff val="50000"/>
                  </a:schemeClr>
                </a:solidFill>
              </a:rPr>
              <a:t>Pull</a:t>
            </a:r>
            <a:r>
              <a:rPr lang="en-GB" sz="1200" dirty="0"/>
              <a:t> </a:t>
            </a:r>
            <a:r>
              <a:rPr lang="en-GB" sz="1200" dirty="0">
                <a:solidFill>
                  <a:schemeClr val="bg1"/>
                </a:solidFill>
              </a:rPr>
              <a:t>will </a:t>
            </a:r>
            <a:r>
              <a:rPr lang="en-GB" sz="1200" b="1" dirty="0">
                <a:solidFill>
                  <a:schemeClr val="tx2">
                    <a:lumMod val="50000"/>
                    <a:lumOff val="50000"/>
                  </a:schemeClr>
                </a:solidFill>
              </a:rPr>
              <a:t>fetch</a:t>
            </a:r>
            <a:r>
              <a:rPr lang="en-GB" sz="1200" dirty="0">
                <a:solidFill>
                  <a:schemeClr val="tx2">
                    <a:lumMod val="50000"/>
                    <a:lumOff val="50000"/>
                  </a:schemeClr>
                </a:solidFill>
              </a:rPr>
              <a:t> </a:t>
            </a:r>
            <a:r>
              <a:rPr lang="en-GB" sz="1200" dirty="0">
                <a:solidFill>
                  <a:schemeClr val="bg1"/>
                </a:solidFill>
              </a:rPr>
              <a:t>the changes and </a:t>
            </a:r>
            <a:r>
              <a:rPr lang="en-GB" sz="1200" b="1" dirty="0">
                <a:solidFill>
                  <a:schemeClr val="tx2">
                    <a:lumMod val="50000"/>
                    <a:lumOff val="50000"/>
                  </a:schemeClr>
                </a:solidFill>
              </a:rPr>
              <a:t>merge </a:t>
            </a:r>
            <a:r>
              <a:rPr lang="en-GB" sz="1200" dirty="0">
                <a:solidFill>
                  <a:schemeClr val="bg1"/>
                </a:solidFill>
              </a:rPr>
              <a:t>them, in one step, without a chance for review. This is helpful if you are confident there aren’t complicated </a:t>
            </a:r>
            <a:r>
              <a:rPr lang="en-GB" sz="1200" b="1" dirty="0">
                <a:solidFill>
                  <a:schemeClr val="tx2">
                    <a:lumMod val="50000"/>
                    <a:lumOff val="50000"/>
                  </a:schemeClr>
                </a:solidFill>
              </a:rPr>
              <a:t>merge conflicts</a:t>
            </a:r>
            <a:r>
              <a:rPr lang="en-GB" sz="1200" dirty="0">
                <a:solidFill>
                  <a:schemeClr val="bg1"/>
                </a:solidFill>
              </a:rPr>
              <a:t>. </a:t>
            </a:r>
          </a:p>
        </p:txBody>
      </p:sp>
    </p:spTree>
    <p:extLst>
      <p:ext uri="{BB962C8B-B14F-4D97-AF65-F5344CB8AC3E}">
        <p14:creationId xmlns:p14="http://schemas.microsoft.com/office/powerpoint/2010/main" val="376873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ntr"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2"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nodeType="clickEffect">
                                  <p:stCondLst>
                                    <p:cond delay="0"/>
                                  </p:stCondLst>
                                  <p:childTnLst>
                                    <p:set>
                                      <p:cBhvr>
                                        <p:cTn id="68" dur="1" fill="hold">
                                          <p:stCondLst>
                                            <p:cond delay="0"/>
                                          </p:stCondLst>
                                        </p:cTn>
                                        <p:tgtEl>
                                          <p:spTgt spid="23"/>
                                        </p:tgtEl>
                                        <p:attrNameLst>
                                          <p:attrName>style.visibility</p:attrName>
                                        </p:attrNameLst>
                                      </p:cBhvr>
                                      <p:to>
                                        <p:strVal val="hidden"/>
                                      </p:to>
                                    </p:set>
                                  </p:childTnLst>
                                </p:cTn>
                              </p:par>
                              <p:par>
                                <p:cTn id="69" presetID="1" presetClass="exit" presetSubtype="0" fill="hold" grpId="3" nodeType="withEffect">
                                  <p:stCondLst>
                                    <p:cond delay="0"/>
                                  </p:stCondLst>
                                  <p:childTnLst>
                                    <p:set>
                                      <p:cBhvr>
                                        <p:cTn id="70" dur="1" fill="hold">
                                          <p:stCondLst>
                                            <p:cond delay="0"/>
                                          </p:stCondLst>
                                        </p:cTn>
                                        <p:tgtEl>
                                          <p:spTgt spid="2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4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45"/>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5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xit" presetSubtype="0" fill="hold" nodeType="click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55"/>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5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57"/>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61"/>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6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5"/>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6"/>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50"/>
                                        </p:tgtEl>
                                        <p:attrNameLst>
                                          <p:attrName>style.visibility</p:attrName>
                                        </p:attrNameLst>
                                      </p:cBhvr>
                                      <p:to>
                                        <p:strVal val="hidden"/>
                                      </p:to>
                                    </p:set>
                                  </p:childTnLst>
                                </p:cTn>
                              </p:par>
                              <p:par>
                                <p:cTn id="117" presetID="1" presetClass="exit" presetSubtype="0" fill="hold" grpId="1" nodeType="withEffect">
                                  <p:stCondLst>
                                    <p:cond delay="0"/>
                                  </p:stCondLst>
                                  <p:childTnLst>
                                    <p:set>
                                      <p:cBhvr>
                                        <p:cTn id="118" dur="1" fill="hold">
                                          <p:stCondLst>
                                            <p:cond delay="0"/>
                                          </p:stCondLst>
                                        </p:cTn>
                                        <p:tgtEl>
                                          <p:spTgt spid="64"/>
                                        </p:tgtEl>
                                        <p:attrNameLst>
                                          <p:attrName>style.visibility</p:attrName>
                                        </p:attrNameLst>
                                      </p:cBhvr>
                                      <p:to>
                                        <p:strVal val="hidden"/>
                                      </p:to>
                                    </p:set>
                                  </p:childTnLst>
                                </p:cTn>
                              </p:par>
                              <p:par>
                                <p:cTn id="119" presetID="1"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6" grpId="0" animBg="1"/>
      <p:bldP spid="26" grpId="0"/>
      <p:bldP spid="26" grpId="1"/>
      <p:bldP spid="26" grpId="2"/>
      <p:bldP spid="26" grpId="3"/>
      <p:bldP spid="28" grpId="0"/>
      <p:bldP spid="28" grpId="1"/>
      <p:bldP spid="28" grpId="2"/>
      <p:bldP spid="39" grpId="0"/>
      <p:bldP spid="39" grpId="1"/>
      <p:bldP spid="40" grpId="0" animBg="1"/>
      <p:bldP spid="45" grpId="0"/>
      <p:bldP spid="45" grpId="1"/>
      <p:bldP spid="15" grpId="0" animBg="1"/>
      <p:bldP spid="15" grpId="1" animBg="1"/>
      <p:bldP spid="16" grpId="0" animBg="1"/>
      <p:bldP spid="16" grpId="1" animBg="1"/>
      <p:bldP spid="34" grpId="0" animBg="1"/>
      <p:bldP spid="35" grpId="0" animBg="1"/>
      <p:bldP spid="36" grpId="0" animBg="1"/>
      <p:bldP spid="37" grpId="0" animBg="1"/>
      <p:bldP spid="50" grpId="0" animBg="1"/>
      <p:bldP spid="50" grpId="1" animBg="1"/>
      <p:bldP spid="51" grpId="0" animBg="1"/>
      <p:bldP spid="55" grpId="0"/>
      <p:bldP spid="55" grpId="1"/>
      <p:bldP spid="61" grpId="0"/>
      <p:bldP spid="61" grpId="1"/>
      <p:bldP spid="62" grpId="0"/>
      <p:bldP spid="64" grpId="0" animBg="1"/>
      <p:bldP spid="64" grpId="1" animBg="1"/>
      <p:bldP spid="6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1CE72-0250-30E6-7444-7CC35DE2B9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8DA6699-A986-B3E9-A7A9-893D4AADADDA}"/>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Let’s look at the same example but from a different angle. This time instead of focusing on file changes we will watch the </a:t>
            </a:r>
            <a:r>
              <a:rPr lang="en-GB" sz="1200" b="1" dirty="0">
                <a:solidFill>
                  <a:schemeClr val="tx2">
                    <a:lumMod val="50000"/>
                    <a:lumOff val="50000"/>
                  </a:schemeClr>
                </a:solidFill>
              </a:rPr>
              <a:t>commit history </a:t>
            </a:r>
            <a:r>
              <a:rPr lang="en-GB" sz="1200" dirty="0">
                <a:solidFill>
                  <a:schemeClr val="bg1"/>
                </a:solidFill>
              </a:rPr>
              <a:t>at each step.</a:t>
            </a:r>
            <a:endParaRPr lang="en-GB" sz="1200" b="1" dirty="0">
              <a:solidFill>
                <a:schemeClr val="tx2">
                  <a:lumMod val="50000"/>
                  <a:lumOff val="50000"/>
                </a:schemeClr>
              </a:solidFill>
            </a:endParaRPr>
          </a:p>
        </p:txBody>
      </p:sp>
      <p:sp>
        <p:nvSpPr>
          <p:cNvPr id="10" name="TextBox 9">
            <a:extLst>
              <a:ext uri="{FF2B5EF4-FFF2-40B4-BE49-F238E27FC236}">
                <a16:creationId xmlns:a16="http://schemas.microsoft.com/office/drawing/2014/main" id="{D5549E17-8F1C-B5D2-7AA8-08E2B6AFD5E0}"/>
              </a:ext>
            </a:extLst>
          </p:cNvPr>
          <p:cNvSpPr txBox="1"/>
          <p:nvPr/>
        </p:nvSpPr>
        <p:spPr>
          <a:xfrm>
            <a:off x="218090" y="935801"/>
            <a:ext cx="3679655" cy="461665"/>
          </a:xfrm>
          <a:prstGeom prst="rect">
            <a:avLst/>
          </a:prstGeom>
          <a:noFill/>
          <a:ln>
            <a:solidFill>
              <a:schemeClr val="bg1"/>
            </a:solidFill>
          </a:ln>
        </p:spPr>
        <p:txBody>
          <a:bodyPr wrap="square" rtlCol="0">
            <a:spAutoFit/>
          </a:bodyPr>
          <a:lstStyle/>
          <a:p>
            <a:r>
              <a:rPr lang="en-GB" sz="1200" dirty="0">
                <a:solidFill>
                  <a:schemeClr val="bg1"/>
                </a:solidFill>
              </a:rPr>
              <a:t>When Alice and Bob join the </a:t>
            </a:r>
            <a:r>
              <a:rPr lang="en-GB" sz="1200" b="1" dirty="0">
                <a:solidFill>
                  <a:schemeClr val="tx2">
                    <a:lumMod val="50000"/>
                    <a:lumOff val="50000"/>
                  </a:schemeClr>
                </a:solidFill>
              </a:rPr>
              <a:t>repo</a:t>
            </a:r>
            <a:r>
              <a:rPr lang="en-GB" sz="1200" dirty="0">
                <a:solidFill>
                  <a:schemeClr val="bg1"/>
                </a:solidFill>
              </a:rPr>
              <a:t>, there are already 3 </a:t>
            </a:r>
            <a:r>
              <a:rPr lang="en-GB" sz="1200" b="1" dirty="0">
                <a:solidFill>
                  <a:schemeClr val="tx2">
                    <a:lumMod val="50000"/>
                    <a:lumOff val="50000"/>
                  </a:schemeClr>
                </a:solidFill>
              </a:rPr>
              <a:t>historic commits</a:t>
            </a:r>
            <a:r>
              <a:rPr lang="en-GB" sz="1200" dirty="0">
                <a:solidFill>
                  <a:schemeClr val="bg1"/>
                </a:solidFill>
              </a:rPr>
              <a:t>. </a:t>
            </a:r>
            <a:endParaRPr lang="en-GB" sz="1200" b="1" dirty="0">
              <a:solidFill>
                <a:schemeClr val="tx2">
                  <a:lumMod val="50000"/>
                  <a:lumOff val="50000"/>
                </a:schemeClr>
              </a:solidFill>
            </a:endParaRPr>
          </a:p>
        </p:txBody>
      </p:sp>
      <p:sp>
        <p:nvSpPr>
          <p:cNvPr id="25" name="Rectangle: Rounded Corners 24">
            <a:extLst>
              <a:ext uri="{FF2B5EF4-FFF2-40B4-BE49-F238E27FC236}">
                <a16:creationId xmlns:a16="http://schemas.microsoft.com/office/drawing/2014/main" id="{932812F3-D3D6-E552-7DAD-7FF17C3A031F}"/>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0AFFA40-6F88-C8AD-57B2-98D8A7F4F0E5}"/>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97C1097F-C0B5-702D-5342-DFF14DD2E6CD}"/>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7BD51327-C540-24AB-7143-B9DFC9E9EF8D}"/>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116924E6-8853-3F50-73A2-E32472153D9B}"/>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BE77F976-D586-6657-3BC3-51DD1020AC96}"/>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27FA10CD-C3BB-B7B9-6703-AEF263A639D6}"/>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20F1F23A-A86E-A8F7-468A-F39C946FA255}"/>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926E7E72-DB6C-1719-3402-B1A8D6226203}"/>
              </a:ext>
            </a:extLst>
          </p:cNvPr>
          <p:cNvSpPr txBox="1"/>
          <p:nvPr/>
        </p:nvSpPr>
        <p:spPr>
          <a:xfrm>
            <a:off x="218090" y="1523521"/>
            <a:ext cx="3679655" cy="276999"/>
          </a:xfrm>
          <a:prstGeom prst="rect">
            <a:avLst/>
          </a:prstGeom>
          <a:noFill/>
          <a:ln>
            <a:solidFill>
              <a:schemeClr val="bg1"/>
            </a:solidFill>
          </a:ln>
        </p:spPr>
        <p:txBody>
          <a:bodyPr wrap="square" rtlCol="0">
            <a:spAutoFit/>
          </a:bodyPr>
          <a:lstStyle/>
          <a:p>
            <a:r>
              <a:rPr lang="en-GB" sz="1200" dirty="0">
                <a:solidFill>
                  <a:schemeClr val="bg1"/>
                </a:solidFill>
              </a:rPr>
              <a:t>They </a:t>
            </a:r>
            <a:r>
              <a:rPr lang="en-GB" sz="1200" b="1" dirty="0">
                <a:solidFill>
                  <a:schemeClr val="tx2">
                    <a:lumMod val="50000"/>
                    <a:lumOff val="50000"/>
                  </a:schemeClr>
                </a:solidFill>
              </a:rPr>
              <a:t>clone</a:t>
            </a:r>
            <a:r>
              <a:rPr lang="en-GB" sz="1200" dirty="0">
                <a:solidFill>
                  <a:schemeClr val="bg1"/>
                </a:solidFill>
              </a:rPr>
              <a:t> the </a:t>
            </a:r>
            <a:r>
              <a:rPr lang="en-GB" sz="1200" b="1" dirty="0">
                <a:solidFill>
                  <a:schemeClr val="tx2">
                    <a:lumMod val="50000"/>
                    <a:lumOff val="50000"/>
                  </a:schemeClr>
                </a:solidFill>
              </a:rPr>
              <a:t>repo</a:t>
            </a:r>
            <a:r>
              <a:rPr lang="en-GB" sz="1200" b="1" dirty="0">
                <a:solidFill>
                  <a:schemeClr val="bg1"/>
                </a:solidFill>
              </a:rPr>
              <a:t>.</a:t>
            </a:r>
            <a:endParaRPr lang="en-GB" sz="1200" b="1" dirty="0">
              <a:solidFill>
                <a:schemeClr val="tx2">
                  <a:lumMod val="50000"/>
                  <a:lumOff val="50000"/>
                </a:schemeClr>
              </a:solidFill>
            </a:endParaRPr>
          </a:p>
        </p:txBody>
      </p:sp>
      <p:sp>
        <p:nvSpPr>
          <p:cNvPr id="58" name="Rectangle: Rounded Corners 57">
            <a:extLst>
              <a:ext uri="{FF2B5EF4-FFF2-40B4-BE49-F238E27FC236}">
                <a16:creationId xmlns:a16="http://schemas.microsoft.com/office/drawing/2014/main" id="{78FE313C-7BA6-188E-831C-6E56128345C2}"/>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0D887EB9-B04D-6528-00D0-D627BE49D115}"/>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18B6D26F-559E-7474-AC06-FD99FEA40230}"/>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E3D4B50C-2D9A-7159-6249-7029C7882896}"/>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78207E9-123D-C971-53A4-D1CE29CFAA8C}"/>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C3275A1E-BC94-BE36-94B9-13041E34264E}"/>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A4F97D53-693D-E1E2-E4AA-F74D58FDC37B}"/>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1535C222-097B-FFDC-B4EA-2586B84F3924}"/>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D4D15826-D640-114A-EFE2-CD13F64F084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26DCEAF-4EFF-67B1-639B-04D69D29800D}"/>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FB69994D-FD5B-6FDA-BDAB-8B9A9BBD56C5}"/>
              </a:ext>
            </a:extLst>
          </p:cNvPr>
          <p:cNvSpPr txBox="1"/>
          <p:nvPr/>
        </p:nvSpPr>
        <p:spPr>
          <a:xfrm>
            <a:off x="218090" y="1926575"/>
            <a:ext cx="3679655" cy="276999"/>
          </a:xfrm>
          <a:prstGeom prst="rect">
            <a:avLst/>
          </a:prstGeom>
          <a:noFill/>
          <a:ln>
            <a:solidFill>
              <a:schemeClr val="bg1"/>
            </a:solidFill>
          </a:ln>
        </p:spPr>
        <p:txBody>
          <a:bodyPr wrap="square" rtlCol="0">
            <a:spAutoFit/>
          </a:bodyPr>
          <a:lstStyle/>
          <a:p>
            <a:r>
              <a:rPr lang="en-GB" sz="1200" dirty="0">
                <a:solidFill>
                  <a:schemeClr val="bg1"/>
                </a:solidFill>
              </a:rPr>
              <a:t>Bob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3" name="Rectangle: Rounded Corners 72">
            <a:extLst>
              <a:ext uri="{FF2B5EF4-FFF2-40B4-BE49-F238E27FC236}">
                <a16:creationId xmlns:a16="http://schemas.microsoft.com/office/drawing/2014/main" id="{459AB3F4-4FB3-5F3E-9329-161B0BEE1E77}"/>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5AFA3E25-73F6-2C69-8E5C-57AEF69B5819}"/>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7CCECCBC-4ABF-A82C-0E0C-85DD07151CBB}"/>
              </a:ext>
            </a:extLst>
          </p:cNvPr>
          <p:cNvSpPr txBox="1"/>
          <p:nvPr/>
        </p:nvSpPr>
        <p:spPr>
          <a:xfrm>
            <a:off x="218089" y="2323937"/>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makes some changes and </a:t>
            </a:r>
            <a:r>
              <a:rPr lang="en-GB" sz="1200" b="1" dirty="0">
                <a:solidFill>
                  <a:schemeClr val="tx2">
                    <a:lumMod val="50000"/>
                    <a:lumOff val="50000"/>
                  </a:schemeClr>
                </a:solidFill>
              </a:rPr>
              <a:t>commits</a:t>
            </a:r>
            <a:r>
              <a:rPr lang="en-GB" sz="1200" dirty="0">
                <a:solidFill>
                  <a:schemeClr val="bg1"/>
                </a:solidFill>
              </a:rPr>
              <a:t> them</a:t>
            </a:r>
            <a:r>
              <a:rPr lang="en-GB" sz="1200" b="1" dirty="0">
                <a:solidFill>
                  <a:schemeClr val="bg1"/>
                </a:solidFill>
              </a:rPr>
              <a:t>.</a:t>
            </a:r>
            <a:endParaRPr lang="en-GB" sz="1200" b="1" dirty="0">
              <a:solidFill>
                <a:schemeClr val="tx2">
                  <a:lumMod val="50000"/>
                  <a:lumOff val="50000"/>
                </a:schemeClr>
              </a:solidFill>
            </a:endParaRPr>
          </a:p>
        </p:txBody>
      </p:sp>
      <p:sp>
        <p:nvSpPr>
          <p:cNvPr id="78" name="Rectangle: Rounded Corners 77">
            <a:extLst>
              <a:ext uri="{FF2B5EF4-FFF2-40B4-BE49-F238E27FC236}">
                <a16:creationId xmlns:a16="http://schemas.microsoft.com/office/drawing/2014/main" id="{DEFFF425-FBB4-B40A-8DA0-52E3410BEFE1}"/>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4F099F5F-703C-A731-8C4A-0C7CCB8BE4E5}"/>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01A18A3-F05D-DAD6-7505-EA67D08E2E58}"/>
              </a:ext>
            </a:extLst>
          </p:cNvPr>
          <p:cNvSpPr txBox="1"/>
          <p:nvPr/>
        </p:nvSpPr>
        <p:spPr>
          <a:xfrm>
            <a:off x="218088" y="2724439"/>
            <a:ext cx="3679655" cy="461665"/>
          </a:xfrm>
          <a:prstGeom prst="rect">
            <a:avLst/>
          </a:prstGeom>
          <a:noFill/>
          <a:ln>
            <a:solidFill>
              <a:schemeClr val="bg1"/>
            </a:solidFill>
          </a:ln>
        </p:spPr>
        <p:txBody>
          <a:bodyPr wrap="square" rtlCol="0">
            <a:spAutoFit/>
          </a:bodyPr>
          <a:lstStyle/>
          <a:p>
            <a:r>
              <a:rPr lang="en-GB" sz="1200" dirty="0">
                <a:solidFill>
                  <a:schemeClr val="bg1"/>
                </a:solidFill>
              </a:rPr>
              <a:t>Bob finished testing his feature and </a:t>
            </a:r>
            <a:r>
              <a:rPr lang="en-GB" sz="1200" b="1" dirty="0">
                <a:solidFill>
                  <a:schemeClr val="tx2">
                    <a:lumMod val="50000"/>
                    <a:lumOff val="50000"/>
                  </a:schemeClr>
                </a:solidFill>
              </a:rPr>
              <a:t>pushes</a:t>
            </a:r>
            <a:r>
              <a:rPr lang="en-GB" sz="1200" dirty="0">
                <a:solidFill>
                  <a:schemeClr val="bg1"/>
                </a:solidFill>
              </a:rPr>
              <a:t> the </a:t>
            </a:r>
            <a:r>
              <a:rPr lang="en-GB" sz="1200" b="1" dirty="0">
                <a:solidFill>
                  <a:schemeClr val="tx2">
                    <a:lumMod val="50000"/>
                    <a:lumOff val="50000"/>
                  </a:schemeClr>
                </a:solidFill>
              </a:rPr>
              <a:t>commit</a:t>
            </a:r>
            <a:r>
              <a:rPr lang="en-GB" sz="1200" dirty="0">
                <a:solidFill>
                  <a:schemeClr val="bg1"/>
                </a:solidFill>
              </a:rPr>
              <a:t> he made</a:t>
            </a:r>
            <a:r>
              <a:rPr lang="en-GB" sz="1200" b="1" dirty="0">
                <a:solidFill>
                  <a:schemeClr val="bg1"/>
                </a:solidFill>
              </a:rPr>
              <a:t>.</a:t>
            </a:r>
            <a:endParaRPr lang="en-GB" sz="1200" b="1" dirty="0">
              <a:solidFill>
                <a:schemeClr val="tx2">
                  <a:lumMod val="50000"/>
                  <a:lumOff val="50000"/>
                </a:schemeClr>
              </a:solidFill>
            </a:endParaRPr>
          </a:p>
        </p:txBody>
      </p:sp>
      <p:sp>
        <p:nvSpPr>
          <p:cNvPr id="81" name="Rectangle: Rounded Corners 80">
            <a:extLst>
              <a:ext uri="{FF2B5EF4-FFF2-40B4-BE49-F238E27FC236}">
                <a16:creationId xmlns:a16="http://schemas.microsoft.com/office/drawing/2014/main" id="{E05D8108-09CC-8CAD-EED0-AA0538606AF3}"/>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D975BBA9-7CB7-C989-655E-C5D242D97481}"/>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59172185-636B-7989-B733-93CB06EB3065}"/>
              </a:ext>
            </a:extLst>
          </p:cNvPr>
          <p:cNvSpPr txBox="1"/>
          <p:nvPr/>
        </p:nvSpPr>
        <p:spPr>
          <a:xfrm>
            <a:off x="218087" y="3292996"/>
            <a:ext cx="3679655" cy="1015663"/>
          </a:xfrm>
          <a:prstGeom prst="rect">
            <a:avLst/>
          </a:prstGeom>
          <a:noFill/>
          <a:ln>
            <a:solidFill>
              <a:schemeClr val="bg1"/>
            </a:solidFill>
          </a:ln>
        </p:spPr>
        <p:txBody>
          <a:bodyPr wrap="square" rtlCol="0">
            <a:spAutoFit/>
          </a:bodyPr>
          <a:lstStyle/>
          <a:p>
            <a:r>
              <a:rPr lang="en-GB" sz="1200" dirty="0">
                <a:solidFill>
                  <a:schemeClr val="bg1"/>
                </a:solidFill>
              </a:rPr>
              <a:t>Alice tries to </a:t>
            </a:r>
            <a:r>
              <a:rPr lang="en-GB" sz="1200" b="1" dirty="0">
                <a:solidFill>
                  <a:schemeClr val="tx2">
                    <a:lumMod val="50000"/>
                    <a:lumOff val="50000"/>
                  </a:schemeClr>
                </a:solidFill>
              </a:rPr>
              <a:t>push </a:t>
            </a:r>
            <a:r>
              <a:rPr lang="en-GB" sz="1200" dirty="0">
                <a:solidFill>
                  <a:schemeClr val="bg1"/>
                </a:solidFill>
              </a:rPr>
              <a:t>her feature, but she is </a:t>
            </a:r>
            <a:r>
              <a:rPr lang="en-GB" sz="1200" b="1" dirty="0">
                <a:solidFill>
                  <a:schemeClr val="tx2">
                    <a:lumMod val="50000"/>
                    <a:lumOff val="50000"/>
                  </a:schemeClr>
                </a:solidFill>
              </a:rPr>
              <a:t>missing commits. </a:t>
            </a:r>
            <a:r>
              <a:rPr lang="en-GB" sz="1200" dirty="0">
                <a:solidFill>
                  <a:schemeClr val="bg1"/>
                </a:solidFill>
              </a:rPr>
              <a:t>Her </a:t>
            </a:r>
            <a:r>
              <a:rPr lang="en-GB" sz="1200" b="1" dirty="0">
                <a:solidFill>
                  <a:schemeClr val="tx2">
                    <a:lumMod val="50000"/>
                    <a:lumOff val="50000"/>
                  </a:schemeClr>
                </a:solidFill>
              </a:rPr>
              <a:t>push</a:t>
            </a:r>
            <a:r>
              <a:rPr lang="en-GB" sz="1200" dirty="0">
                <a:solidFill>
                  <a:schemeClr val="tx2">
                    <a:lumMod val="50000"/>
                    <a:lumOff val="50000"/>
                  </a:schemeClr>
                </a:solidFill>
              </a:rPr>
              <a:t> </a:t>
            </a:r>
            <a:r>
              <a:rPr lang="en-GB" sz="1200" dirty="0">
                <a:solidFill>
                  <a:schemeClr val="bg1"/>
                </a:solidFill>
              </a:rPr>
              <a:t>is rejected. Really, </a:t>
            </a:r>
            <a:r>
              <a:rPr lang="en-GB" sz="1200" b="1" dirty="0">
                <a:solidFill>
                  <a:schemeClr val="tx2">
                    <a:lumMod val="50000"/>
                    <a:lumOff val="50000"/>
                  </a:schemeClr>
                </a:solidFill>
              </a:rPr>
              <a:t>commits </a:t>
            </a:r>
            <a:r>
              <a:rPr lang="en-GB" sz="1200" dirty="0">
                <a:solidFill>
                  <a:schemeClr val="bg1"/>
                </a:solidFill>
              </a:rPr>
              <a:t>have </a:t>
            </a:r>
            <a:r>
              <a:rPr lang="en-GB" sz="1200" b="1" dirty="0">
                <a:solidFill>
                  <a:schemeClr val="tx2">
                    <a:lumMod val="50000"/>
                    <a:lumOff val="50000"/>
                  </a:schemeClr>
                </a:solidFill>
              </a:rPr>
              <a:t>hashed IDs</a:t>
            </a:r>
            <a:r>
              <a:rPr lang="en-GB" sz="1200" dirty="0">
                <a:solidFill>
                  <a:schemeClr val="bg1"/>
                </a:solidFill>
              </a:rPr>
              <a:t>, but you can imagine that Alice’s </a:t>
            </a:r>
            <a:r>
              <a:rPr lang="en-GB" sz="1200" b="1" dirty="0">
                <a:solidFill>
                  <a:schemeClr val="tx2">
                    <a:lumMod val="50000"/>
                    <a:lumOff val="50000"/>
                  </a:schemeClr>
                </a:solidFill>
              </a:rPr>
              <a:t>commit </a:t>
            </a:r>
            <a:r>
              <a:rPr lang="en-GB" sz="1200" dirty="0">
                <a:solidFill>
                  <a:schemeClr val="bg1"/>
                </a:solidFill>
              </a:rPr>
              <a:t>should be numbered 5, but she is missing Bob’s </a:t>
            </a:r>
            <a:r>
              <a:rPr lang="en-GB" sz="1200" b="1" dirty="0">
                <a:solidFill>
                  <a:schemeClr val="tx2">
                    <a:lumMod val="50000"/>
                    <a:lumOff val="50000"/>
                  </a:schemeClr>
                </a:solidFill>
              </a:rPr>
              <a:t>commit</a:t>
            </a:r>
            <a:r>
              <a:rPr lang="en-GB" sz="1200" dirty="0">
                <a:solidFill>
                  <a:schemeClr val="bg1"/>
                </a:solidFill>
              </a:rPr>
              <a:t> 4.</a:t>
            </a:r>
            <a:endParaRPr lang="en-GB" sz="1200" b="1" dirty="0">
              <a:solidFill>
                <a:schemeClr val="tx2">
                  <a:lumMod val="50000"/>
                  <a:lumOff val="50000"/>
                </a:schemeClr>
              </a:solidFill>
            </a:endParaRPr>
          </a:p>
        </p:txBody>
      </p:sp>
      <p:sp>
        <p:nvSpPr>
          <p:cNvPr id="84" name="TextBox 83">
            <a:extLst>
              <a:ext uri="{FF2B5EF4-FFF2-40B4-BE49-F238E27FC236}">
                <a16:creationId xmlns:a16="http://schemas.microsoft.com/office/drawing/2014/main" id="{3FB194AD-27E8-5E47-62D4-3053AD405CF4}"/>
              </a:ext>
            </a:extLst>
          </p:cNvPr>
          <p:cNvSpPr txBox="1"/>
          <p:nvPr/>
        </p:nvSpPr>
        <p:spPr>
          <a:xfrm>
            <a:off x="6631299" y="2816772"/>
            <a:ext cx="882229" cy="369332"/>
          </a:xfrm>
          <a:prstGeom prst="rect">
            <a:avLst/>
          </a:prstGeom>
          <a:noFill/>
        </p:spPr>
        <p:txBody>
          <a:bodyPr wrap="none" rtlCol="0">
            <a:spAutoFit/>
          </a:bodyPr>
          <a:lstStyle/>
          <a:p>
            <a:r>
              <a:rPr lang="en-GB" dirty="0">
                <a:solidFill>
                  <a:schemeClr val="bg1"/>
                </a:solidFill>
              </a:rPr>
              <a:t>(latest)</a:t>
            </a:r>
          </a:p>
        </p:txBody>
      </p:sp>
      <p:cxnSp>
        <p:nvCxnSpPr>
          <p:cNvPr id="86" name="Straight Arrow Connector 85">
            <a:extLst>
              <a:ext uri="{FF2B5EF4-FFF2-40B4-BE49-F238E27FC236}">
                <a16:creationId xmlns:a16="http://schemas.microsoft.com/office/drawing/2014/main" id="{619FB927-0088-BF38-E35C-2129B275E202}"/>
              </a:ext>
            </a:extLst>
          </p:cNvPr>
          <p:cNvCxnSpPr>
            <a:cxnSpLocks/>
          </p:cNvCxnSpPr>
          <p:nvPr/>
        </p:nvCxnSpPr>
        <p:spPr>
          <a:xfrm>
            <a:off x="7475254"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B7F2A8E4-F073-C39E-48E9-C6A4D81FA976}"/>
              </a:ext>
            </a:extLst>
          </p:cNvPr>
          <p:cNvSpPr txBox="1"/>
          <p:nvPr/>
        </p:nvSpPr>
        <p:spPr>
          <a:xfrm>
            <a:off x="4348074" y="2851310"/>
            <a:ext cx="882229" cy="369332"/>
          </a:xfrm>
          <a:prstGeom prst="rect">
            <a:avLst/>
          </a:prstGeom>
          <a:noFill/>
        </p:spPr>
        <p:txBody>
          <a:bodyPr wrap="none" rtlCol="0">
            <a:spAutoFit/>
          </a:bodyPr>
          <a:lstStyle/>
          <a:p>
            <a:r>
              <a:rPr lang="en-GB" dirty="0">
                <a:solidFill>
                  <a:schemeClr val="bg1"/>
                </a:solidFill>
              </a:rPr>
              <a:t>(latest)</a:t>
            </a:r>
          </a:p>
        </p:txBody>
      </p:sp>
      <p:cxnSp>
        <p:nvCxnSpPr>
          <p:cNvPr id="89" name="Straight Arrow Connector 88">
            <a:extLst>
              <a:ext uri="{FF2B5EF4-FFF2-40B4-BE49-F238E27FC236}">
                <a16:creationId xmlns:a16="http://schemas.microsoft.com/office/drawing/2014/main" id="{D84BD7D4-413E-67AE-1B42-8EE941D0B256}"/>
              </a:ext>
            </a:extLst>
          </p:cNvPr>
          <p:cNvCxnSpPr>
            <a:cxnSpLocks/>
          </p:cNvCxnSpPr>
          <p:nvPr/>
        </p:nvCxnSpPr>
        <p:spPr>
          <a:xfrm>
            <a:off x="5192029" y="3035976"/>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0" name="TextBox 89">
            <a:extLst>
              <a:ext uri="{FF2B5EF4-FFF2-40B4-BE49-F238E27FC236}">
                <a16:creationId xmlns:a16="http://schemas.microsoft.com/office/drawing/2014/main" id="{8E28DC91-0470-F426-C85A-C24981A3879D}"/>
              </a:ext>
            </a:extLst>
          </p:cNvPr>
          <p:cNvSpPr txBox="1"/>
          <p:nvPr/>
        </p:nvSpPr>
        <p:spPr>
          <a:xfrm>
            <a:off x="8878672" y="2816772"/>
            <a:ext cx="882229" cy="369332"/>
          </a:xfrm>
          <a:prstGeom prst="rect">
            <a:avLst/>
          </a:prstGeom>
          <a:noFill/>
        </p:spPr>
        <p:txBody>
          <a:bodyPr wrap="none" rtlCol="0">
            <a:spAutoFit/>
          </a:bodyPr>
          <a:lstStyle/>
          <a:p>
            <a:r>
              <a:rPr lang="en-GB" dirty="0">
                <a:solidFill>
                  <a:schemeClr val="bg1"/>
                </a:solidFill>
              </a:rPr>
              <a:t>(latest)</a:t>
            </a:r>
          </a:p>
        </p:txBody>
      </p:sp>
      <p:cxnSp>
        <p:nvCxnSpPr>
          <p:cNvPr id="91" name="Straight Arrow Connector 90">
            <a:extLst>
              <a:ext uri="{FF2B5EF4-FFF2-40B4-BE49-F238E27FC236}">
                <a16:creationId xmlns:a16="http://schemas.microsoft.com/office/drawing/2014/main" id="{93C7AB34-7EF5-5784-65BA-3758D70E5AAF}"/>
              </a:ext>
            </a:extLst>
          </p:cNvPr>
          <p:cNvCxnSpPr>
            <a:cxnSpLocks/>
          </p:cNvCxnSpPr>
          <p:nvPr/>
        </p:nvCxnSpPr>
        <p:spPr>
          <a:xfrm>
            <a:off x="9722627" y="3001438"/>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D0CB723E-6838-8AE9-4A66-CD339970AB6E}"/>
              </a:ext>
            </a:extLst>
          </p:cNvPr>
          <p:cNvSpPr txBox="1"/>
          <p:nvPr/>
        </p:nvSpPr>
        <p:spPr>
          <a:xfrm>
            <a:off x="8878672"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5" name="Straight Arrow Connector 94">
            <a:extLst>
              <a:ext uri="{FF2B5EF4-FFF2-40B4-BE49-F238E27FC236}">
                <a16:creationId xmlns:a16="http://schemas.microsoft.com/office/drawing/2014/main" id="{7AB85063-AAFC-F4A4-2984-3F31B7E3915E}"/>
              </a:ext>
            </a:extLst>
          </p:cNvPr>
          <p:cNvCxnSpPr>
            <a:cxnSpLocks/>
          </p:cNvCxnSpPr>
          <p:nvPr/>
        </p:nvCxnSpPr>
        <p:spPr>
          <a:xfrm>
            <a:off x="9722627"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F5A295E-BBE7-1DBA-9807-64506A5649C4}"/>
              </a:ext>
            </a:extLst>
          </p:cNvPr>
          <p:cNvSpPr txBox="1"/>
          <p:nvPr/>
        </p:nvSpPr>
        <p:spPr>
          <a:xfrm>
            <a:off x="6631299"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7" name="Straight Arrow Connector 96">
            <a:extLst>
              <a:ext uri="{FF2B5EF4-FFF2-40B4-BE49-F238E27FC236}">
                <a16:creationId xmlns:a16="http://schemas.microsoft.com/office/drawing/2014/main" id="{01A2C658-72DB-AFAD-E3E7-376D480E63B5}"/>
              </a:ext>
            </a:extLst>
          </p:cNvPr>
          <p:cNvCxnSpPr>
            <a:cxnSpLocks/>
          </p:cNvCxnSpPr>
          <p:nvPr/>
        </p:nvCxnSpPr>
        <p:spPr>
          <a:xfrm>
            <a:off x="7475254"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3B781FB2-6639-E928-A59C-A6D555C05CCC}"/>
              </a:ext>
            </a:extLst>
          </p:cNvPr>
          <p:cNvSpPr txBox="1"/>
          <p:nvPr/>
        </p:nvSpPr>
        <p:spPr>
          <a:xfrm>
            <a:off x="4361897" y="3517811"/>
            <a:ext cx="882229" cy="369332"/>
          </a:xfrm>
          <a:prstGeom prst="rect">
            <a:avLst/>
          </a:prstGeom>
          <a:noFill/>
        </p:spPr>
        <p:txBody>
          <a:bodyPr wrap="none" rtlCol="0">
            <a:spAutoFit/>
          </a:bodyPr>
          <a:lstStyle/>
          <a:p>
            <a:r>
              <a:rPr lang="en-GB" dirty="0">
                <a:solidFill>
                  <a:schemeClr val="bg1"/>
                </a:solidFill>
              </a:rPr>
              <a:t>(latest)</a:t>
            </a:r>
          </a:p>
        </p:txBody>
      </p:sp>
      <p:cxnSp>
        <p:nvCxnSpPr>
          <p:cNvPr id="99" name="Straight Arrow Connector 98">
            <a:extLst>
              <a:ext uri="{FF2B5EF4-FFF2-40B4-BE49-F238E27FC236}">
                <a16:creationId xmlns:a16="http://schemas.microsoft.com/office/drawing/2014/main" id="{AE5439F9-FDDD-9485-B32C-36997578CB2C}"/>
              </a:ext>
            </a:extLst>
          </p:cNvPr>
          <p:cNvCxnSpPr>
            <a:cxnSpLocks/>
          </p:cNvCxnSpPr>
          <p:nvPr/>
        </p:nvCxnSpPr>
        <p:spPr>
          <a:xfrm>
            <a:off x="5205852" y="37024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7BB9E163-EBB5-F43B-1268-FA88C083401C}"/>
              </a:ext>
            </a:extLst>
          </p:cNvPr>
          <p:cNvGrpSpPr/>
          <p:nvPr/>
        </p:nvGrpSpPr>
        <p:grpSpPr>
          <a:xfrm rot="10800000">
            <a:off x="8607674" y="2418894"/>
            <a:ext cx="1169646" cy="625683"/>
            <a:chOff x="4642902" y="5013117"/>
            <a:chExt cx="1169646" cy="625683"/>
          </a:xfrm>
        </p:grpSpPr>
        <p:cxnSp>
          <p:nvCxnSpPr>
            <p:cNvPr id="100" name="Straight Arrow Connector 99">
              <a:extLst>
                <a:ext uri="{FF2B5EF4-FFF2-40B4-BE49-F238E27FC236}">
                  <a16:creationId xmlns:a16="http://schemas.microsoft.com/office/drawing/2014/main" id="{6D177FAC-FA50-0AFB-4772-E26BF6A9F1C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14473D13-1BB3-4179-3E7A-CF2326F679EC}"/>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07" name="TextBox 106">
            <a:extLst>
              <a:ext uri="{FF2B5EF4-FFF2-40B4-BE49-F238E27FC236}">
                <a16:creationId xmlns:a16="http://schemas.microsoft.com/office/drawing/2014/main" id="{EDD8442F-B05B-F10B-89E8-AB1781C795F8}"/>
              </a:ext>
            </a:extLst>
          </p:cNvPr>
          <p:cNvSpPr txBox="1"/>
          <p:nvPr/>
        </p:nvSpPr>
        <p:spPr>
          <a:xfrm>
            <a:off x="8387228" y="182419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grpSp>
        <p:nvGrpSpPr>
          <p:cNvPr id="108" name="Group 107">
            <a:extLst>
              <a:ext uri="{FF2B5EF4-FFF2-40B4-BE49-F238E27FC236}">
                <a16:creationId xmlns:a16="http://schemas.microsoft.com/office/drawing/2014/main" id="{14A10081-B454-490F-70EB-3BBB268599E1}"/>
              </a:ext>
            </a:extLst>
          </p:cNvPr>
          <p:cNvGrpSpPr/>
          <p:nvPr/>
        </p:nvGrpSpPr>
        <p:grpSpPr>
          <a:xfrm rot="10800000">
            <a:off x="6337593" y="2374270"/>
            <a:ext cx="1169646" cy="625683"/>
            <a:chOff x="4642902" y="5013117"/>
            <a:chExt cx="1169646" cy="625683"/>
          </a:xfrm>
        </p:grpSpPr>
        <p:cxnSp>
          <p:nvCxnSpPr>
            <p:cNvPr id="109" name="Straight Arrow Connector 108">
              <a:extLst>
                <a:ext uri="{FF2B5EF4-FFF2-40B4-BE49-F238E27FC236}">
                  <a16:creationId xmlns:a16="http://schemas.microsoft.com/office/drawing/2014/main" id="{0E04A811-0AB8-9982-E4FA-4E3B226AA5F5}"/>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48902DE-7125-1086-94C4-EF0517B7F0F8}"/>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11" name="TextBox 110">
            <a:extLst>
              <a:ext uri="{FF2B5EF4-FFF2-40B4-BE49-F238E27FC236}">
                <a16:creationId xmlns:a16="http://schemas.microsoft.com/office/drawing/2014/main" id="{D59DE132-03D3-4529-BBAF-7A1A7874F338}"/>
              </a:ext>
            </a:extLst>
          </p:cNvPr>
          <p:cNvSpPr txBox="1"/>
          <p:nvPr/>
        </p:nvSpPr>
        <p:spPr>
          <a:xfrm>
            <a:off x="6123559" y="1779569"/>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13" name="TextBox 112">
            <a:extLst>
              <a:ext uri="{FF2B5EF4-FFF2-40B4-BE49-F238E27FC236}">
                <a16:creationId xmlns:a16="http://schemas.microsoft.com/office/drawing/2014/main" id="{634EA080-70FA-15C8-FD36-A4E16D3E98C4}"/>
              </a:ext>
            </a:extLst>
          </p:cNvPr>
          <p:cNvSpPr txBox="1"/>
          <p:nvPr/>
        </p:nvSpPr>
        <p:spPr>
          <a:xfrm>
            <a:off x="228588" y="4417515"/>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creates a</a:t>
            </a:r>
            <a:r>
              <a:rPr lang="en-GB" sz="1200" dirty="0">
                <a:solidFill>
                  <a:schemeClr val="tx2">
                    <a:lumMod val="50000"/>
                    <a:lumOff val="50000"/>
                  </a:schemeClr>
                </a:solidFill>
              </a:rPr>
              <a:t> </a:t>
            </a:r>
            <a:r>
              <a:rPr lang="en-GB" sz="1200" b="1" dirty="0">
                <a:solidFill>
                  <a:schemeClr val="tx2">
                    <a:lumMod val="50000"/>
                    <a:lumOff val="50000"/>
                  </a:schemeClr>
                </a:solidFill>
              </a:rPr>
              <a:t>merge commit</a:t>
            </a:r>
            <a:r>
              <a:rPr lang="en-GB" sz="1200" dirty="0">
                <a:solidFill>
                  <a:schemeClr val="bg1"/>
                </a:solidFill>
              </a:rPr>
              <a:t>.</a:t>
            </a:r>
            <a:endParaRPr lang="en-GB" sz="1200" b="1" dirty="0">
              <a:solidFill>
                <a:schemeClr val="tx2">
                  <a:lumMod val="50000"/>
                  <a:lumOff val="50000"/>
                </a:schemeClr>
              </a:solidFill>
            </a:endParaRPr>
          </a:p>
        </p:txBody>
      </p:sp>
      <p:sp>
        <p:nvSpPr>
          <p:cNvPr id="116" name="Rectangle: Rounded Corners 115">
            <a:extLst>
              <a:ext uri="{FF2B5EF4-FFF2-40B4-BE49-F238E27FC236}">
                <a16:creationId xmlns:a16="http://schemas.microsoft.com/office/drawing/2014/main" id="{B7A2A1DE-E230-232E-CF7C-C17B375B5B79}"/>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7" name="TextBox 116">
            <a:extLst>
              <a:ext uri="{FF2B5EF4-FFF2-40B4-BE49-F238E27FC236}">
                <a16:creationId xmlns:a16="http://schemas.microsoft.com/office/drawing/2014/main" id="{8DB52918-63E0-4F25-B4F9-E766CB567985}"/>
              </a:ext>
            </a:extLst>
          </p:cNvPr>
          <p:cNvSpPr txBox="1"/>
          <p:nvPr/>
        </p:nvSpPr>
        <p:spPr>
          <a:xfrm>
            <a:off x="228588" y="4844715"/>
            <a:ext cx="3679655" cy="276999"/>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commits </a:t>
            </a:r>
            <a:r>
              <a:rPr lang="en-GB" sz="1200" dirty="0">
                <a:solidFill>
                  <a:schemeClr val="bg1"/>
                </a:solidFill>
              </a:rPr>
              <a:t>and </a:t>
            </a:r>
            <a:r>
              <a:rPr lang="en-GB" sz="1200" b="1" dirty="0">
                <a:solidFill>
                  <a:schemeClr val="tx2">
                    <a:lumMod val="50000"/>
                    <a:lumOff val="50000"/>
                  </a:schemeClr>
                </a:solidFill>
              </a:rPr>
              <a:t>pushes </a:t>
            </a:r>
            <a:r>
              <a:rPr lang="en-GB" sz="1200" dirty="0">
                <a:solidFill>
                  <a:schemeClr val="bg1"/>
                </a:solidFill>
              </a:rPr>
              <a:t>before Alice can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sp>
        <p:nvSpPr>
          <p:cNvPr id="119" name="Rectangle: Rounded Corners 118">
            <a:extLst>
              <a:ext uri="{FF2B5EF4-FFF2-40B4-BE49-F238E27FC236}">
                <a16:creationId xmlns:a16="http://schemas.microsoft.com/office/drawing/2014/main" id="{1A74E035-4ADF-AC3D-6849-1670B44A3A66}"/>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F6C8ADF-A8E1-08E3-5C59-F95756779418}"/>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F8A4EB46-7A2B-49D4-DA53-465401D6F2E8}"/>
              </a:ext>
            </a:extLst>
          </p:cNvPr>
          <p:cNvSpPr txBox="1"/>
          <p:nvPr/>
        </p:nvSpPr>
        <p:spPr>
          <a:xfrm>
            <a:off x="8881467"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22" name="Straight Arrow Connector 121">
            <a:extLst>
              <a:ext uri="{FF2B5EF4-FFF2-40B4-BE49-F238E27FC236}">
                <a16:creationId xmlns:a16="http://schemas.microsoft.com/office/drawing/2014/main" id="{0D496443-4A8D-BFED-29F6-DFEA9E9C44E5}"/>
              </a:ext>
            </a:extLst>
          </p:cNvPr>
          <p:cNvCxnSpPr>
            <a:cxnSpLocks/>
          </p:cNvCxnSpPr>
          <p:nvPr/>
        </p:nvCxnSpPr>
        <p:spPr>
          <a:xfrm>
            <a:off x="9725422"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23" name="Group 122">
            <a:extLst>
              <a:ext uri="{FF2B5EF4-FFF2-40B4-BE49-F238E27FC236}">
                <a16:creationId xmlns:a16="http://schemas.microsoft.com/office/drawing/2014/main" id="{81B3E097-D578-3035-7D7E-7E1C39C0D482}"/>
              </a:ext>
            </a:extLst>
          </p:cNvPr>
          <p:cNvGrpSpPr/>
          <p:nvPr/>
        </p:nvGrpSpPr>
        <p:grpSpPr>
          <a:xfrm rot="10800000">
            <a:off x="8614765" y="3092324"/>
            <a:ext cx="1169646" cy="625683"/>
            <a:chOff x="4642902" y="5013117"/>
            <a:chExt cx="1169646" cy="625683"/>
          </a:xfrm>
        </p:grpSpPr>
        <p:cxnSp>
          <p:nvCxnSpPr>
            <p:cNvPr id="124" name="Straight Arrow Connector 123">
              <a:extLst>
                <a:ext uri="{FF2B5EF4-FFF2-40B4-BE49-F238E27FC236}">
                  <a16:creationId xmlns:a16="http://schemas.microsoft.com/office/drawing/2014/main" id="{E620B60E-64D4-BB61-9357-033833C269AF}"/>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5B9208FC-B417-36A1-E361-B30C8FD7BFC1}"/>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26" name="TextBox 125">
            <a:extLst>
              <a:ext uri="{FF2B5EF4-FFF2-40B4-BE49-F238E27FC236}">
                <a16:creationId xmlns:a16="http://schemas.microsoft.com/office/drawing/2014/main" id="{4233F58C-3277-16AA-4C32-7BA0325DA055}"/>
              </a:ext>
            </a:extLst>
          </p:cNvPr>
          <p:cNvSpPr txBox="1"/>
          <p:nvPr/>
        </p:nvSpPr>
        <p:spPr>
          <a:xfrm>
            <a:off x="8394319" y="2497623"/>
            <a:ext cx="1616147" cy="600164"/>
          </a:xfrm>
          <a:prstGeom prst="rect">
            <a:avLst/>
          </a:prstGeom>
          <a:noFill/>
        </p:spPr>
        <p:txBody>
          <a:bodyPr wrap="none" rtlCol="0">
            <a:spAutoFit/>
          </a:bodyPr>
          <a:lstStyle/>
          <a:p>
            <a:pPr algn="ctr"/>
            <a:r>
              <a:rPr lang="en-GB" sz="1100" dirty="0">
                <a:solidFill>
                  <a:srgbClr val="00B050"/>
                </a:solidFill>
              </a:rPr>
              <a:t>Bob’s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27" name="Rectangle: Rounded Corners 126">
            <a:extLst>
              <a:ext uri="{FF2B5EF4-FFF2-40B4-BE49-F238E27FC236}">
                <a16:creationId xmlns:a16="http://schemas.microsoft.com/office/drawing/2014/main" id="{4084A958-8B8C-E4EE-BC1F-8F9815ED70DE}"/>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9B5C31D2-7ECC-317B-5108-80E3C535FF7F}"/>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8901BB55-8D10-4570-6D29-786F0E67612C}"/>
              </a:ext>
            </a:extLst>
          </p:cNvPr>
          <p:cNvSpPr txBox="1"/>
          <p:nvPr/>
        </p:nvSpPr>
        <p:spPr>
          <a:xfrm>
            <a:off x="6625010"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30" name="Straight Arrow Connector 129">
            <a:extLst>
              <a:ext uri="{FF2B5EF4-FFF2-40B4-BE49-F238E27FC236}">
                <a16:creationId xmlns:a16="http://schemas.microsoft.com/office/drawing/2014/main" id="{F534AC20-CC64-6171-9E74-5E27431C56F7}"/>
              </a:ext>
            </a:extLst>
          </p:cNvPr>
          <p:cNvCxnSpPr>
            <a:cxnSpLocks/>
          </p:cNvCxnSpPr>
          <p:nvPr/>
        </p:nvCxnSpPr>
        <p:spPr>
          <a:xfrm>
            <a:off x="7468965"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1" name="TextBox 130">
            <a:extLst>
              <a:ext uri="{FF2B5EF4-FFF2-40B4-BE49-F238E27FC236}">
                <a16:creationId xmlns:a16="http://schemas.microsoft.com/office/drawing/2014/main" id="{3A415B27-F116-271B-8E1E-136D8B0665D6}"/>
              </a:ext>
            </a:extLst>
          </p:cNvPr>
          <p:cNvSpPr txBox="1"/>
          <p:nvPr/>
        </p:nvSpPr>
        <p:spPr>
          <a:xfrm>
            <a:off x="228588" y="5232001"/>
            <a:ext cx="3679655" cy="276999"/>
          </a:xfrm>
          <a:prstGeom prst="rect">
            <a:avLst/>
          </a:prstGeom>
          <a:noFill/>
          <a:ln>
            <a:solidFill>
              <a:schemeClr val="bg1"/>
            </a:solidFill>
          </a:ln>
        </p:spPr>
        <p:txBody>
          <a:bodyPr wrap="square" rtlCol="0">
            <a:spAutoFit/>
          </a:bodyPr>
          <a:lstStyle/>
          <a:p>
            <a:r>
              <a:rPr lang="en-GB" sz="1200" dirty="0">
                <a:solidFill>
                  <a:schemeClr val="bg1"/>
                </a:solidFill>
              </a:rPr>
              <a:t>Alice is </a:t>
            </a:r>
            <a:r>
              <a:rPr lang="en-GB" sz="1200" b="1" dirty="0">
                <a:solidFill>
                  <a:schemeClr val="tx2">
                    <a:lumMod val="50000"/>
                    <a:lumOff val="50000"/>
                  </a:schemeClr>
                </a:solidFill>
              </a:rPr>
              <a:t>rejected</a:t>
            </a:r>
            <a:r>
              <a:rPr lang="en-GB" sz="1200" dirty="0">
                <a:solidFill>
                  <a:schemeClr val="bg1"/>
                </a:solidFill>
              </a:rPr>
              <a:t> again.</a:t>
            </a:r>
            <a:endParaRPr lang="en-GB" sz="1200" b="1" dirty="0">
              <a:solidFill>
                <a:schemeClr val="tx2">
                  <a:lumMod val="50000"/>
                  <a:lumOff val="50000"/>
                </a:schemeClr>
              </a:solidFill>
            </a:endParaRPr>
          </a:p>
        </p:txBody>
      </p:sp>
      <p:grpSp>
        <p:nvGrpSpPr>
          <p:cNvPr id="132" name="Group 131">
            <a:extLst>
              <a:ext uri="{FF2B5EF4-FFF2-40B4-BE49-F238E27FC236}">
                <a16:creationId xmlns:a16="http://schemas.microsoft.com/office/drawing/2014/main" id="{5D8F38E3-5F7F-9B96-0249-DCB51F2676FD}"/>
              </a:ext>
            </a:extLst>
          </p:cNvPr>
          <p:cNvGrpSpPr/>
          <p:nvPr/>
        </p:nvGrpSpPr>
        <p:grpSpPr>
          <a:xfrm rot="10800000">
            <a:off x="6328962" y="3092324"/>
            <a:ext cx="1169646" cy="625683"/>
            <a:chOff x="4642902" y="5013117"/>
            <a:chExt cx="1169646" cy="625683"/>
          </a:xfrm>
        </p:grpSpPr>
        <p:cxnSp>
          <p:nvCxnSpPr>
            <p:cNvPr id="133" name="Straight Arrow Connector 132">
              <a:extLst>
                <a:ext uri="{FF2B5EF4-FFF2-40B4-BE49-F238E27FC236}">
                  <a16:creationId xmlns:a16="http://schemas.microsoft.com/office/drawing/2014/main" id="{BF45E3FA-1DC9-648E-DBE1-1BBDED6676A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E4D86CF5-67C2-5FE4-5B88-9F029EED7B3B}"/>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35" name="TextBox 134">
            <a:extLst>
              <a:ext uri="{FF2B5EF4-FFF2-40B4-BE49-F238E27FC236}">
                <a16:creationId xmlns:a16="http://schemas.microsoft.com/office/drawing/2014/main" id="{65F44E09-6BEB-4767-E4C3-6E8A1BDD4A59}"/>
              </a:ext>
            </a:extLst>
          </p:cNvPr>
          <p:cNvSpPr txBox="1"/>
          <p:nvPr/>
        </p:nvSpPr>
        <p:spPr>
          <a:xfrm>
            <a:off x="6114928" y="2497623"/>
            <a:ext cx="1603324" cy="600164"/>
          </a:xfrm>
          <a:prstGeom prst="rect">
            <a:avLst/>
          </a:prstGeom>
          <a:noFill/>
        </p:spPr>
        <p:txBody>
          <a:bodyPr wrap="none" rtlCol="0">
            <a:spAutoFit/>
          </a:bodyPr>
          <a:lstStyle/>
          <a:p>
            <a:pPr algn="ctr"/>
            <a:r>
              <a:rPr lang="en-GB" sz="1100" dirty="0">
                <a:solidFill>
                  <a:srgbClr val="FF0000"/>
                </a:solidFill>
              </a:rPr>
              <a:t>Alice’s previous </a:t>
            </a:r>
          </a:p>
          <a:p>
            <a:pPr algn="ctr"/>
            <a:r>
              <a:rPr lang="en-GB" sz="1100" dirty="0">
                <a:solidFill>
                  <a:srgbClr val="FF0000"/>
                </a:solidFill>
              </a:rPr>
              <a:t>commit is not the </a:t>
            </a:r>
          </a:p>
          <a:p>
            <a:pPr algn="ctr"/>
            <a:r>
              <a:rPr lang="en-GB" sz="1100" dirty="0">
                <a:solidFill>
                  <a:srgbClr val="FF0000"/>
                </a:solidFill>
              </a:rPr>
              <a:t>remote’s latest commit</a:t>
            </a:r>
          </a:p>
        </p:txBody>
      </p:sp>
      <p:sp>
        <p:nvSpPr>
          <p:cNvPr id="137" name="TextBox 136">
            <a:extLst>
              <a:ext uri="{FF2B5EF4-FFF2-40B4-BE49-F238E27FC236}">
                <a16:creationId xmlns:a16="http://schemas.microsoft.com/office/drawing/2014/main" id="{33FD743C-6530-7E93-BE88-FA2D2D127427}"/>
              </a:ext>
            </a:extLst>
          </p:cNvPr>
          <p:cNvSpPr txBox="1"/>
          <p:nvPr/>
        </p:nvSpPr>
        <p:spPr>
          <a:xfrm>
            <a:off x="228588" y="5614216"/>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t>
            </a:r>
            <a:r>
              <a:rPr lang="en-GB" sz="1200" b="1" dirty="0">
                <a:solidFill>
                  <a:schemeClr val="tx2">
                    <a:lumMod val="50000"/>
                    <a:lumOff val="50000"/>
                  </a:schemeClr>
                </a:solidFill>
              </a:rPr>
              <a:t>fetches </a:t>
            </a:r>
            <a:r>
              <a:rPr lang="en-GB" sz="1200" dirty="0">
                <a:solidFill>
                  <a:schemeClr val="bg1"/>
                </a:solidFill>
              </a:rPr>
              <a:t>and makes a </a:t>
            </a:r>
            <a:r>
              <a:rPr lang="en-GB" sz="1200" b="1" dirty="0">
                <a:solidFill>
                  <a:schemeClr val="tx2">
                    <a:lumMod val="50000"/>
                    <a:lumOff val="50000"/>
                  </a:schemeClr>
                </a:solidFill>
              </a:rPr>
              <a:t>merge commit</a:t>
            </a:r>
            <a:r>
              <a:rPr lang="en-GB" sz="1200" dirty="0">
                <a:solidFill>
                  <a:schemeClr val="bg1"/>
                </a:solidFill>
              </a:rPr>
              <a:t>, and this time succeeds to </a:t>
            </a:r>
            <a:r>
              <a:rPr lang="en-GB" sz="1200" b="1" dirty="0">
                <a:solidFill>
                  <a:schemeClr val="tx2">
                    <a:lumMod val="50000"/>
                    <a:lumOff val="50000"/>
                  </a:schemeClr>
                </a:solidFill>
              </a:rPr>
              <a:t>push</a:t>
            </a:r>
            <a:r>
              <a:rPr lang="en-GB" sz="1200" dirty="0">
                <a:solidFill>
                  <a:schemeClr val="bg1"/>
                </a:solidFill>
              </a:rPr>
              <a:t>.</a:t>
            </a:r>
            <a:endParaRPr lang="en-GB" sz="1200" b="1" dirty="0">
              <a:solidFill>
                <a:schemeClr val="tx2">
                  <a:lumMod val="50000"/>
                  <a:lumOff val="50000"/>
                </a:schemeClr>
              </a:solidFill>
            </a:endParaRPr>
          </a:p>
        </p:txBody>
      </p:sp>
      <p:cxnSp>
        <p:nvCxnSpPr>
          <p:cNvPr id="138" name="Straight Connector 137">
            <a:extLst>
              <a:ext uri="{FF2B5EF4-FFF2-40B4-BE49-F238E27FC236}">
                <a16:creationId xmlns:a16="http://schemas.microsoft.com/office/drawing/2014/main" id="{7C2F9C28-5B62-0854-9617-D39C5CCEDD53}"/>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0" name="TextBox 139">
            <a:extLst>
              <a:ext uri="{FF2B5EF4-FFF2-40B4-BE49-F238E27FC236}">
                <a16:creationId xmlns:a16="http://schemas.microsoft.com/office/drawing/2014/main" id="{AF692ABA-ADD6-7504-8681-E0648BFA78DC}"/>
              </a:ext>
            </a:extLst>
          </p:cNvPr>
          <p:cNvSpPr txBox="1"/>
          <p:nvPr/>
        </p:nvSpPr>
        <p:spPr>
          <a:xfrm>
            <a:off x="4367611" y="4175711"/>
            <a:ext cx="882229" cy="369332"/>
          </a:xfrm>
          <a:prstGeom prst="rect">
            <a:avLst/>
          </a:prstGeom>
          <a:noFill/>
        </p:spPr>
        <p:txBody>
          <a:bodyPr wrap="none" rtlCol="0">
            <a:spAutoFit/>
          </a:bodyPr>
          <a:lstStyle/>
          <a:p>
            <a:r>
              <a:rPr lang="en-GB" dirty="0">
                <a:solidFill>
                  <a:schemeClr val="bg1"/>
                </a:solidFill>
              </a:rPr>
              <a:t>(latest)</a:t>
            </a:r>
          </a:p>
        </p:txBody>
      </p:sp>
      <p:cxnSp>
        <p:nvCxnSpPr>
          <p:cNvPr id="141" name="Straight Arrow Connector 140">
            <a:extLst>
              <a:ext uri="{FF2B5EF4-FFF2-40B4-BE49-F238E27FC236}">
                <a16:creationId xmlns:a16="http://schemas.microsoft.com/office/drawing/2014/main" id="{0ADF67D1-23F9-36E9-0223-832165599261}"/>
              </a:ext>
            </a:extLst>
          </p:cNvPr>
          <p:cNvCxnSpPr>
            <a:cxnSpLocks/>
          </p:cNvCxnSpPr>
          <p:nvPr/>
        </p:nvCxnSpPr>
        <p:spPr>
          <a:xfrm>
            <a:off x="5211566" y="436037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B1EB434B-FDBA-5CC4-E1B7-B1DA953DB320}"/>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A843CD65-0366-A500-C090-910527ACE16A}"/>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4D0D91DE-9D2F-49B2-3326-96DF2BDEE5D5}"/>
              </a:ext>
            </a:extLst>
          </p:cNvPr>
          <p:cNvSpPr txBox="1"/>
          <p:nvPr/>
        </p:nvSpPr>
        <p:spPr>
          <a:xfrm>
            <a:off x="4366019" y="4859316"/>
            <a:ext cx="882229" cy="369332"/>
          </a:xfrm>
          <a:prstGeom prst="rect">
            <a:avLst/>
          </a:prstGeom>
          <a:noFill/>
        </p:spPr>
        <p:txBody>
          <a:bodyPr wrap="none" rtlCol="0">
            <a:spAutoFit/>
          </a:bodyPr>
          <a:lstStyle/>
          <a:p>
            <a:r>
              <a:rPr lang="en-GB" dirty="0">
                <a:solidFill>
                  <a:schemeClr val="bg1"/>
                </a:solidFill>
              </a:rPr>
              <a:t>(latest)</a:t>
            </a:r>
          </a:p>
        </p:txBody>
      </p:sp>
      <p:cxnSp>
        <p:nvCxnSpPr>
          <p:cNvPr id="146" name="Straight Arrow Connector 145">
            <a:extLst>
              <a:ext uri="{FF2B5EF4-FFF2-40B4-BE49-F238E27FC236}">
                <a16:creationId xmlns:a16="http://schemas.microsoft.com/office/drawing/2014/main" id="{54F279FD-AA08-27BE-62E6-E035474D99AF}"/>
              </a:ext>
            </a:extLst>
          </p:cNvPr>
          <p:cNvCxnSpPr>
            <a:cxnSpLocks/>
          </p:cNvCxnSpPr>
          <p:nvPr/>
        </p:nvCxnSpPr>
        <p:spPr>
          <a:xfrm>
            <a:off x="5209974" y="5043982"/>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147" name="Group 146">
            <a:extLst>
              <a:ext uri="{FF2B5EF4-FFF2-40B4-BE49-F238E27FC236}">
                <a16:creationId xmlns:a16="http://schemas.microsoft.com/office/drawing/2014/main" id="{42AB99B1-BF79-55D2-568A-AD373E5B6A3E}"/>
              </a:ext>
            </a:extLst>
          </p:cNvPr>
          <p:cNvGrpSpPr/>
          <p:nvPr/>
        </p:nvGrpSpPr>
        <p:grpSpPr>
          <a:xfrm rot="10800000">
            <a:off x="6459091" y="3734694"/>
            <a:ext cx="1169646" cy="625683"/>
            <a:chOff x="4642902" y="5013117"/>
            <a:chExt cx="1169646" cy="625683"/>
          </a:xfrm>
        </p:grpSpPr>
        <p:cxnSp>
          <p:nvCxnSpPr>
            <p:cNvPr id="148" name="Straight Arrow Connector 147">
              <a:extLst>
                <a:ext uri="{FF2B5EF4-FFF2-40B4-BE49-F238E27FC236}">
                  <a16:creationId xmlns:a16="http://schemas.microsoft.com/office/drawing/2014/main" id="{D763099B-5E6F-1177-3D00-FF911F89DDD6}"/>
                </a:ext>
              </a:extLst>
            </p:cNvPr>
            <p:cNvCxnSpPr>
              <a:cxnSpLocks/>
            </p:cNvCxnSpPr>
            <p:nvPr/>
          </p:nvCxnSpPr>
          <p:spPr>
            <a:xfrm>
              <a:off x="5244126" y="5013117"/>
              <a:ext cx="0" cy="625683"/>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88077DD5-91B6-0B9D-0541-3CD21F5627B5}"/>
                </a:ext>
              </a:extLst>
            </p:cNvPr>
            <p:cNvCxnSpPr>
              <a:cxnSpLocks/>
            </p:cNvCxnSpPr>
            <p:nvPr/>
          </p:nvCxnSpPr>
          <p:spPr>
            <a:xfrm>
              <a:off x="4642902" y="5013117"/>
              <a:ext cx="1169646" cy="0"/>
            </a:xfrm>
            <a:prstGeom prst="straightConnector1">
              <a:avLst/>
            </a:prstGeom>
            <a:ln w="38100">
              <a:solidFill>
                <a:schemeClr val="bg1"/>
              </a:solidFill>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150" name="TextBox 149">
            <a:extLst>
              <a:ext uri="{FF2B5EF4-FFF2-40B4-BE49-F238E27FC236}">
                <a16:creationId xmlns:a16="http://schemas.microsoft.com/office/drawing/2014/main" id="{F46094B2-7AC0-32A1-09ED-6BD9E9C15FD5}"/>
              </a:ext>
            </a:extLst>
          </p:cNvPr>
          <p:cNvSpPr txBox="1"/>
          <p:nvPr/>
        </p:nvSpPr>
        <p:spPr>
          <a:xfrm>
            <a:off x="6206585" y="3139993"/>
            <a:ext cx="1680268" cy="600164"/>
          </a:xfrm>
          <a:prstGeom prst="rect">
            <a:avLst/>
          </a:prstGeom>
          <a:noFill/>
        </p:spPr>
        <p:txBody>
          <a:bodyPr wrap="none" rtlCol="0">
            <a:spAutoFit/>
          </a:bodyPr>
          <a:lstStyle/>
          <a:p>
            <a:pPr algn="ctr"/>
            <a:r>
              <a:rPr lang="en-GB" sz="1100" dirty="0">
                <a:solidFill>
                  <a:srgbClr val="00B050"/>
                </a:solidFill>
              </a:rPr>
              <a:t>Alice’s previous </a:t>
            </a:r>
          </a:p>
          <a:p>
            <a:pPr algn="ctr"/>
            <a:r>
              <a:rPr lang="en-GB" sz="1100" dirty="0">
                <a:solidFill>
                  <a:srgbClr val="00B050"/>
                </a:solidFill>
              </a:rPr>
              <a:t>commit is* the remote’s </a:t>
            </a:r>
          </a:p>
          <a:p>
            <a:pPr algn="ctr"/>
            <a:r>
              <a:rPr lang="en-GB" sz="1100" dirty="0">
                <a:solidFill>
                  <a:srgbClr val="00B050"/>
                </a:solidFill>
              </a:rPr>
              <a:t>latest commit</a:t>
            </a:r>
          </a:p>
        </p:txBody>
      </p:sp>
      <p:sp>
        <p:nvSpPr>
          <p:cNvPr id="151" name="Rectangle: Rounded Corners 150">
            <a:extLst>
              <a:ext uri="{FF2B5EF4-FFF2-40B4-BE49-F238E27FC236}">
                <a16:creationId xmlns:a16="http://schemas.microsoft.com/office/drawing/2014/main" id="{FF4B096E-4EF8-82D8-E52E-FD55B0D64536}"/>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DB3AF536-230F-F82E-7B7C-BD7F7159C70C}"/>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A8F1557F-03AC-EA04-280E-E4A4E687A428}"/>
              </a:ext>
            </a:extLst>
          </p:cNvPr>
          <p:cNvSpPr txBox="1"/>
          <p:nvPr/>
        </p:nvSpPr>
        <p:spPr>
          <a:xfrm>
            <a:off x="6654831"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81D4DCF-E94C-F1CD-EFC1-092CD444FD3F}"/>
              </a:ext>
            </a:extLst>
          </p:cNvPr>
          <p:cNvCxnSpPr>
            <a:cxnSpLocks/>
          </p:cNvCxnSpPr>
          <p:nvPr/>
        </p:nvCxnSpPr>
        <p:spPr>
          <a:xfrm>
            <a:off x="7498786"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55" name="TextBox 154">
            <a:extLst>
              <a:ext uri="{FF2B5EF4-FFF2-40B4-BE49-F238E27FC236}">
                <a16:creationId xmlns:a16="http://schemas.microsoft.com/office/drawing/2014/main" id="{20274339-0CF2-4FF2-6696-02A19DCDF42E}"/>
              </a:ext>
            </a:extLst>
          </p:cNvPr>
          <p:cNvSpPr txBox="1"/>
          <p:nvPr/>
        </p:nvSpPr>
        <p:spPr>
          <a:xfrm>
            <a:off x="218086" y="6181097"/>
            <a:ext cx="3679655" cy="461665"/>
          </a:xfrm>
          <a:prstGeom prst="rect">
            <a:avLst/>
          </a:prstGeom>
          <a:noFill/>
          <a:ln>
            <a:solidFill>
              <a:schemeClr val="bg1"/>
            </a:solidFill>
          </a:ln>
        </p:spPr>
        <p:txBody>
          <a:bodyPr wrap="square" rtlCol="0">
            <a:spAutoFit/>
          </a:bodyPr>
          <a:lstStyle/>
          <a:p>
            <a:r>
              <a:rPr lang="en-GB" sz="1200" dirty="0">
                <a:solidFill>
                  <a:schemeClr val="bg1"/>
                </a:solidFill>
              </a:rPr>
              <a:t>Bob </a:t>
            </a:r>
            <a:r>
              <a:rPr lang="en-GB" sz="1200" b="1" dirty="0">
                <a:solidFill>
                  <a:schemeClr val="tx2">
                    <a:lumMod val="50000"/>
                    <a:lumOff val="50000"/>
                  </a:schemeClr>
                </a:solidFill>
              </a:rPr>
              <a:t>fetches</a:t>
            </a:r>
            <a:r>
              <a:rPr lang="en-GB" sz="1200" dirty="0">
                <a:solidFill>
                  <a:schemeClr val="bg1"/>
                </a:solidFill>
              </a:rPr>
              <a:t> and makes a </a:t>
            </a:r>
            <a:r>
              <a:rPr lang="en-GB" sz="1200" b="1" dirty="0">
                <a:solidFill>
                  <a:schemeClr val="tx2">
                    <a:lumMod val="50000"/>
                    <a:lumOff val="50000"/>
                  </a:schemeClr>
                </a:solidFill>
              </a:rPr>
              <a:t>merge commit</a:t>
            </a:r>
            <a:r>
              <a:rPr lang="en-GB" sz="1200" dirty="0">
                <a:solidFill>
                  <a:schemeClr val="bg1"/>
                </a:solidFill>
              </a:rPr>
              <a:t>. He has nothing to </a:t>
            </a:r>
            <a:r>
              <a:rPr lang="en-GB" sz="1200" b="1" dirty="0">
                <a:solidFill>
                  <a:schemeClr val="tx2">
                    <a:lumMod val="50000"/>
                    <a:lumOff val="50000"/>
                  </a:schemeClr>
                </a:solidFill>
              </a:rPr>
              <a:t>push</a:t>
            </a:r>
            <a:r>
              <a:rPr lang="en-GB" sz="1200" dirty="0">
                <a:solidFill>
                  <a:schemeClr val="bg1"/>
                </a:solidFill>
              </a:rPr>
              <a:t>: he is just adopting Alice’s changes.</a:t>
            </a:r>
            <a:endParaRPr lang="en-GB" sz="1200" b="1" dirty="0">
              <a:solidFill>
                <a:schemeClr val="tx2">
                  <a:lumMod val="50000"/>
                  <a:lumOff val="50000"/>
                </a:schemeClr>
              </a:solidFill>
            </a:endParaRPr>
          </a:p>
        </p:txBody>
      </p:sp>
      <p:sp>
        <p:nvSpPr>
          <p:cNvPr id="160" name="Rectangle: Rounded Corners 159">
            <a:extLst>
              <a:ext uri="{FF2B5EF4-FFF2-40B4-BE49-F238E27FC236}">
                <a16:creationId xmlns:a16="http://schemas.microsoft.com/office/drawing/2014/main" id="{B25ED887-CFAF-2767-E752-233297AC9F88}"/>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02FB24D5-9C84-F8CF-BD41-244F8E6161EE}"/>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BE48A2-6C84-1D2C-CB17-7E26EFF57A76}"/>
              </a:ext>
            </a:extLst>
          </p:cNvPr>
          <p:cNvSpPr txBox="1"/>
          <p:nvPr/>
        </p:nvSpPr>
        <p:spPr>
          <a:xfrm>
            <a:off x="8888203" y="487460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2A384B75-414D-556C-B492-6FC898D5FAA3}"/>
              </a:ext>
            </a:extLst>
          </p:cNvPr>
          <p:cNvCxnSpPr>
            <a:cxnSpLocks/>
          </p:cNvCxnSpPr>
          <p:nvPr/>
        </p:nvCxnSpPr>
        <p:spPr>
          <a:xfrm>
            <a:off x="9732158" y="505926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46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9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9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79"/>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88"/>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89"/>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9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0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nodeType="clickEffect">
                                  <p:stCondLst>
                                    <p:cond delay="0"/>
                                  </p:stCondLst>
                                  <p:childTnLst>
                                    <p:set>
                                      <p:cBhvr>
                                        <p:cTn id="110" dur="1" fill="hold">
                                          <p:stCondLst>
                                            <p:cond delay="0"/>
                                          </p:stCondLst>
                                        </p:cTn>
                                        <p:tgtEl>
                                          <p:spTgt spid="86"/>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84"/>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107"/>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106"/>
                                        </p:tgtEl>
                                        <p:attrNameLst>
                                          <p:attrName>style.visibility</p:attrName>
                                        </p:attrNameLst>
                                      </p:cBhvr>
                                      <p:to>
                                        <p:strVal val="hidden"/>
                                      </p:to>
                                    </p:set>
                                  </p:childTnLst>
                                </p:cTn>
                              </p:par>
                              <p:par>
                                <p:cTn id="117" presetID="1" presetClass="entr" presetSubtype="0" fill="hold"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8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11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0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11"/>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08"/>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11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99"/>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98"/>
                                        </p:tgtEl>
                                        <p:attrNameLst>
                                          <p:attrName>style.visibility</p:attrName>
                                        </p:attrNameLst>
                                      </p:cBhvr>
                                      <p:to>
                                        <p:strVal val="hidden"/>
                                      </p:to>
                                    </p:set>
                                  </p:childTnLst>
                                </p:cTn>
                              </p:par>
                              <p:par>
                                <p:cTn id="153" presetID="1" presetClass="entr" presetSubtype="0" fill="hold"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0"/>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17"/>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119"/>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20"/>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94"/>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95"/>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12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2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26"/>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2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xit" presetSubtype="0" fill="hold" grpId="1" nodeType="clickEffect">
                                  <p:stCondLst>
                                    <p:cond delay="0"/>
                                  </p:stCondLst>
                                  <p:childTnLst>
                                    <p:set>
                                      <p:cBhvr>
                                        <p:cTn id="184" dur="1" fill="hold">
                                          <p:stCondLst>
                                            <p:cond delay="0"/>
                                          </p:stCondLst>
                                        </p:cTn>
                                        <p:tgtEl>
                                          <p:spTgt spid="126"/>
                                        </p:tgtEl>
                                        <p:attrNameLst>
                                          <p:attrName>style.visibility</p:attrName>
                                        </p:attrNameLst>
                                      </p:cBhvr>
                                      <p:to>
                                        <p:strVal val="hidden"/>
                                      </p:to>
                                    </p:set>
                                  </p:childTnLst>
                                </p:cTn>
                              </p:par>
                              <p:par>
                                <p:cTn id="185" presetID="1" presetClass="exit" presetSubtype="0" fill="hold" nodeType="withEffect">
                                  <p:stCondLst>
                                    <p:cond delay="0"/>
                                  </p:stCondLst>
                                  <p:childTnLst>
                                    <p:set>
                                      <p:cBhvr>
                                        <p:cTn id="186" dur="1" fill="hold">
                                          <p:stCondLst>
                                            <p:cond delay="0"/>
                                          </p:stCondLst>
                                        </p:cTn>
                                        <p:tgtEl>
                                          <p:spTgt spid="123"/>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27"/>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28"/>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97"/>
                                        </p:tgtEl>
                                        <p:attrNameLst>
                                          <p:attrName>style.visibility</p:attrName>
                                        </p:attrNameLst>
                                      </p:cBhvr>
                                      <p:to>
                                        <p:strVal val="hidden"/>
                                      </p:to>
                                    </p:set>
                                  </p:childTnLst>
                                </p:cTn>
                              </p:par>
                              <p:par>
                                <p:cTn id="193" presetID="1" presetClass="exit" presetSubtype="0" fill="hold" grpId="1" nodeType="withEffect">
                                  <p:stCondLst>
                                    <p:cond delay="0"/>
                                  </p:stCondLst>
                                  <p:childTnLst>
                                    <p:set>
                                      <p:cBhvr>
                                        <p:cTn id="194" dur="1" fill="hold">
                                          <p:stCondLst>
                                            <p:cond delay="0"/>
                                          </p:stCondLst>
                                        </p:cTn>
                                        <p:tgtEl>
                                          <p:spTgt spid="96"/>
                                        </p:tgtEl>
                                        <p:attrNameLst>
                                          <p:attrName>style.visibility</p:attrName>
                                        </p:attrNameLst>
                                      </p:cBhvr>
                                      <p:to>
                                        <p:strVal val="hidden"/>
                                      </p:to>
                                    </p:set>
                                  </p:childTnLst>
                                </p:cTn>
                              </p:par>
                              <p:par>
                                <p:cTn id="195" presetID="1" presetClass="entr" presetSubtype="0" fill="hold" nodeType="withEffect">
                                  <p:stCondLst>
                                    <p:cond delay="0"/>
                                  </p:stCondLst>
                                  <p:childTnLst>
                                    <p:set>
                                      <p:cBhvr>
                                        <p:cTn id="196" dur="1" fill="hold">
                                          <p:stCondLst>
                                            <p:cond delay="0"/>
                                          </p:stCondLst>
                                        </p:cTn>
                                        <p:tgtEl>
                                          <p:spTgt spid="130"/>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29"/>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grpId="0" nodeType="clickEffect">
                                  <p:stCondLst>
                                    <p:cond delay="0"/>
                                  </p:stCondLst>
                                  <p:childTnLst>
                                    <p:set>
                                      <p:cBhvr>
                                        <p:cTn id="202" dur="1" fill="hold">
                                          <p:stCondLst>
                                            <p:cond delay="0"/>
                                          </p:stCondLst>
                                        </p:cTn>
                                        <p:tgtEl>
                                          <p:spTgt spid="131"/>
                                        </p:tgtEl>
                                        <p:attrNameLst>
                                          <p:attrName>style.visibility</p:attrName>
                                        </p:attrNameLst>
                                      </p:cBhvr>
                                      <p:to>
                                        <p:strVal val="visible"/>
                                      </p:to>
                                    </p:set>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grpId="0" nodeType="clickEffect">
                                  <p:stCondLst>
                                    <p:cond delay="0"/>
                                  </p:stCondLst>
                                  <p:childTnLst>
                                    <p:set>
                                      <p:cBhvr>
                                        <p:cTn id="206" dur="1" fill="hold">
                                          <p:stCondLst>
                                            <p:cond delay="0"/>
                                          </p:stCondLst>
                                        </p:cTn>
                                        <p:tgtEl>
                                          <p:spTgt spid="13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32"/>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presetID="1" presetClass="exit" presetSubtype="0" fill="hold" grpId="1" nodeType="clickEffect">
                                  <p:stCondLst>
                                    <p:cond delay="0"/>
                                  </p:stCondLst>
                                  <p:childTnLst>
                                    <p:set>
                                      <p:cBhvr>
                                        <p:cTn id="212" dur="1" fill="hold">
                                          <p:stCondLst>
                                            <p:cond delay="0"/>
                                          </p:stCondLst>
                                        </p:cTn>
                                        <p:tgtEl>
                                          <p:spTgt spid="135"/>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32"/>
                                        </p:tgtEl>
                                        <p:attrNameLst>
                                          <p:attrName>style.visibility</p:attrName>
                                        </p:attrNameLst>
                                      </p:cBhvr>
                                      <p:to>
                                        <p:strVal val="hidden"/>
                                      </p:to>
                                    </p:set>
                                  </p:childTnLst>
                                </p:cTn>
                              </p:par>
                              <p:par>
                                <p:cTn id="215" presetID="1" presetClass="entr" presetSubtype="0" fill="hold" grpId="0" nodeType="withEffect">
                                  <p:stCondLst>
                                    <p:cond delay="0"/>
                                  </p:stCondLst>
                                  <p:childTnLst>
                                    <p:set>
                                      <p:cBhvr>
                                        <p:cTn id="216" dur="1" fill="hold">
                                          <p:stCondLst>
                                            <p:cond delay="0"/>
                                          </p:stCondLst>
                                        </p:cTn>
                                        <p:tgtEl>
                                          <p:spTgt spid="137"/>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43"/>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44"/>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4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141"/>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140"/>
                                        </p:tgtEl>
                                        <p:attrNameLst>
                                          <p:attrName>style.visibility</p:attrName>
                                        </p:attrNameLst>
                                      </p:cBhvr>
                                      <p:to>
                                        <p:strVal val="hidden"/>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50"/>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47"/>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130"/>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29"/>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xit" presetSubtype="0" fill="hold" grpId="1" nodeType="clickEffect">
                                  <p:stCondLst>
                                    <p:cond delay="0"/>
                                  </p:stCondLst>
                                  <p:childTnLst>
                                    <p:set>
                                      <p:cBhvr>
                                        <p:cTn id="244" dur="1" fill="hold">
                                          <p:stCondLst>
                                            <p:cond delay="0"/>
                                          </p:stCondLst>
                                        </p:cTn>
                                        <p:tgtEl>
                                          <p:spTgt spid="150"/>
                                        </p:tgtEl>
                                        <p:attrNameLst>
                                          <p:attrName>style.visibility</p:attrName>
                                        </p:attrNameLst>
                                      </p:cBhvr>
                                      <p:to>
                                        <p:strVal val="hidden"/>
                                      </p:to>
                                    </p:set>
                                  </p:childTnLst>
                                </p:cTn>
                              </p:par>
                              <p:par>
                                <p:cTn id="245" presetID="1" presetClass="exit" presetSubtype="0" fill="hold" nodeType="withEffect">
                                  <p:stCondLst>
                                    <p:cond delay="0"/>
                                  </p:stCondLst>
                                  <p:childTnLst>
                                    <p:set>
                                      <p:cBhvr>
                                        <p:cTn id="246" dur="1" fill="hold">
                                          <p:stCondLst>
                                            <p:cond delay="0"/>
                                          </p:stCondLst>
                                        </p:cTn>
                                        <p:tgtEl>
                                          <p:spTgt spid="147"/>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51"/>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54"/>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15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55"/>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60"/>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61"/>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163"/>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64"/>
                                        </p:tgtEl>
                                        <p:attrNameLst>
                                          <p:attrName>style.visibility</p:attrName>
                                        </p:attrNameLst>
                                      </p:cBhvr>
                                      <p:to>
                                        <p:strVal val="visible"/>
                                      </p:to>
                                    </p:set>
                                  </p:childTnLst>
                                </p:cTn>
                              </p:par>
                              <p:par>
                                <p:cTn id="269" presetID="1" presetClass="exit" presetSubtype="0" fill="hold" grpId="1" nodeType="withEffect">
                                  <p:stCondLst>
                                    <p:cond delay="0"/>
                                  </p:stCondLst>
                                  <p:childTnLst>
                                    <p:set>
                                      <p:cBhvr>
                                        <p:cTn id="270" dur="1" fill="hold">
                                          <p:stCondLst>
                                            <p:cond delay="0"/>
                                          </p:stCondLst>
                                        </p:cTn>
                                        <p:tgtEl>
                                          <p:spTgt spid="121"/>
                                        </p:tgtEl>
                                        <p:attrNameLst>
                                          <p:attrName>style.visibility</p:attrName>
                                        </p:attrNameLst>
                                      </p:cBhvr>
                                      <p:to>
                                        <p:strVal val="hidden"/>
                                      </p:to>
                                    </p:set>
                                  </p:childTnLst>
                                </p:cTn>
                              </p:par>
                              <p:par>
                                <p:cTn id="271" presetID="1" presetClass="exit" presetSubtype="0" fill="hold" nodeType="withEffect">
                                  <p:stCondLst>
                                    <p:cond delay="0"/>
                                  </p:stCondLst>
                                  <p:childTnLst>
                                    <p:set>
                                      <p:cBhvr>
                                        <p:cTn id="272"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animBg="1"/>
      <p:bldP spid="31" grpId="0" animBg="1"/>
      <p:bldP spid="42" grpId="0" animBg="1"/>
      <p:bldP spid="43" grpId="0" animBg="1"/>
      <p:bldP spid="44" grpId="0" animBg="1"/>
      <p:bldP spid="53" grpId="0" animBg="1"/>
      <p:bldP spid="58" grpId="0" animBg="1"/>
      <p:bldP spid="59" grpId="0" animBg="1"/>
      <p:bldP spid="60" grpId="0" animBg="1"/>
      <p:bldP spid="67" grpId="0" animBg="1"/>
      <p:bldP spid="68" grpId="0" animBg="1"/>
      <p:bldP spid="69" grpId="0" animBg="1"/>
      <p:bldP spid="72" grpId="0" animBg="1"/>
      <p:bldP spid="73" grpId="0" animBg="1"/>
      <p:bldP spid="75" grpId="0" animBg="1"/>
      <p:bldP spid="78" grpId="0" animBg="1"/>
      <p:bldP spid="80" grpId="0" animBg="1"/>
      <p:bldP spid="81" grpId="0" animBg="1"/>
      <p:bldP spid="83" grpId="0" animBg="1"/>
      <p:bldP spid="84" grpId="0"/>
      <p:bldP spid="84" grpId="1"/>
      <p:bldP spid="88" grpId="0"/>
      <p:bldP spid="88" grpId="1"/>
      <p:bldP spid="90" grpId="0"/>
      <p:bldP spid="90" grpId="1"/>
      <p:bldP spid="94" grpId="0"/>
      <p:bldP spid="94" grpId="1"/>
      <p:bldP spid="96" grpId="0"/>
      <p:bldP spid="96" grpId="1"/>
      <p:bldP spid="98" grpId="0"/>
      <p:bldP spid="98" grpId="1"/>
      <p:bldP spid="107" grpId="0"/>
      <p:bldP spid="107" grpId="1"/>
      <p:bldP spid="111" grpId="0"/>
      <p:bldP spid="111" grpId="1"/>
      <p:bldP spid="113" grpId="0" animBg="1"/>
      <p:bldP spid="116" grpId="0" animBg="1"/>
      <p:bldP spid="117" grpId="0" animBg="1"/>
      <p:bldP spid="119" grpId="0" animBg="1"/>
      <p:bldP spid="121" grpId="0"/>
      <p:bldP spid="121" grpId="1"/>
      <p:bldP spid="126" grpId="0"/>
      <p:bldP spid="126" grpId="1"/>
      <p:bldP spid="127" grpId="0" animBg="1"/>
      <p:bldP spid="129" grpId="0"/>
      <p:bldP spid="129" grpId="1"/>
      <p:bldP spid="131" grpId="0" animBg="1"/>
      <p:bldP spid="135" grpId="0"/>
      <p:bldP spid="135" grpId="1"/>
      <p:bldP spid="137" grpId="0" animBg="1"/>
      <p:bldP spid="140" grpId="0"/>
      <p:bldP spid="140" grpId="1"/>
      <p:bldP spid="143" grpId="0" animBg="1"/>
      <p:bldP spid="145" grpId="0"/>
      <p:bldP spid="150" grpId="0"/>
      <p:bldP spid="150" grpId="1"/>
      <p:bldP spid="151" grpId="0" animBg="1"/>
      <p:bldP spid="153" grpId="0"/>
      <p:bldP spid="155" grpId="0" animBg="1"/>
      <p:bldP spid="160" grpId="0" animBg="1"/>
      <p:bldP spid="16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F5C4-97CF-4A44-431F-7D376B127F4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AC224-1114-64A4-8266-EBBCA1DFCF47}"/>
              </a:ext>
            </a:extLst>
          </p:cNvPr>
          <p:cNvSpPr txBox="1"/>
          <p:nvPr/>
        </p:nvSpPr>
        <p:spPr>
          <a:xfrm>
            <a:off x="218090" y="167765"/>
            <a:ext cx="3679655" cy="2123658"/>
          </a:xfrm>
          <a:prstGeom prst="rect">
            <a:avLst/>
          </a:prstGeom>
          <a:noFill/>
          <a:ln>
            <a:solidFill>
              <a:schemeClr val="bg1"/>
            </a:solidFill>
          </a:ln>
        </p:spPr>
        <p:txBody>
          <a:bodyPr wrap="square" rtlCol="0">
            <a:spAutoFit/>
          </a:bodyPr>
          <a:lstStyle/>
          <a:p>
            <a:r>
              <a:rPr lang="en-GB" sz="1200" dirty="0">
                <a:solidFill>
                  <a:schemeClr val="bg1"/>
                </a:solidFill>
              </a:rPr>
              <a:t>The last and final option 5 is </a:t>
            </a:r>
            <a:r>
              <a:rPr lang="en-GB" sz="1200" b="1" dirty="0">
                <a:solidFill>
                  <a:schemeClr val="tx2">
                    <a:lumMod val="50000"/>
                    <a:lumOff val="50000"/>
                  </a:schemeClr>
                </a:solidFill>
              </a:rPr>
              <a:t>rebasing</a:t>
            </a:r>
            <a:r>
              <a:rPr lang="en-GB" sz="1200" dirty="0">
                <a:solidFill>
                  <a:schemeClr val="bg1"/>
                </a:solidFill>
              </a:rPr>
              <a:t>. On the surface, you get the same result as a </a:t>
            </a:r>
            <a:r>
              <a:rPr lang="en-GB" sz="1200" b="1" dirty="0">
                <a:solidFill>
                  <a:schemeClr val="tx2">
                    <a:lumMod val="50000"/>
                    <a:lumOff val="50000"/>
                  </a:schemeClr>
                </a:solidFill>
              </a:rPr>
              <a:t>merge. </a:t>
            </a:r>
            <a:r>
              <a:rPr lang="en-GB" sz="1200" dirty="0">
                <a:solidFill>
                  <a:schemeClr val="bg1"/>
                </a:solidFill>
              </a:rPr>
              <a:t>Under the hood, however, the </a:t>
            </a:r>
            <a:r>
              <a:rPr lang="en-GB" sz="1200" b="1" dirty="0">
                <a:solidFill>
                  <a:schemeClr val="tx2">
                    <a:lumMod val="50000"/>
                    <a:lumOff val="50000"/>
                  </a:schemeClr>
                </a:solidFill>
              </a:rPr>
              <a:t>commit history </a:t>
            </a:r>
            <a:r>
              <a:rPr lang="en-GB" sz="1200" dirty="0">
                <a:solidFill>
                  <a:schemeClr val="bg1"/>
                </a:solidFill>
              </a:rPr>
              <a:t>is organised in a different way. It circumvents the need for </a:t>
            </a:r>
            <a:r>
              <a:rPr lang="en-GB" sz="1200" b="1" dirty="0">
                <a:solidFill>
                  <a:schemeClr val="tx2">
                    <a:lumMod val="50000"/>
                    <a:lumOff val="50000"/>
                  </a:schemeClr>
                </a:solidFill>
              </a:rPr>
              <a:t>merge commits</a:t>
            </a:r>
            <a:r>
              <a:rPr lang="en-GB" sz="1200" dirty="0">
                <a:solidFill>
                  <a:schemeClr val="bg1"/>
                </a:solidFill>
              </a:rPr>
              <a:t> which hold little meaningful information and can propagate in their thousands in big projects.</a:t>
            </a:r>
            <a:endParaRPr lang="en-GB" sz="1200" b="1" dirty="0">
              <a:solidFill>
                <a:schemeClr val="tx2">
                  <a:lumMod val="50000"/>
                  <a:lumOff val="50000"/>
                </a:schemeClr>
              </a:solidFill>
            </a:endParaRPr>
          </a:p>
          <a:p>
            <a:endParaRPr lang="en-GB" sz="1200" b="1" dirty="0">
              <a:solidFill>
                <a:schemeClr val="tx2">
                  <a:lumMod val="50000"/>
                  <a:lumOff val="50000"/>
                </a:schemeClr>
              </a:solidFill>
            </a:endParaRPr>
          </a:p>
          <a:p>
            <a:r>
              <a:rPr lang="en-GB" sz="1200" dirty="0">
                <a:solidFill>
                  <a:schemeClr val="bg1"/>
                </a:solidFill>
              </a:rPr>
              <a:t>We will use the same contrived example with Alice and Bob. If you look at their shared commit history, Alice and Bob had to go through five commits for Bob to finally get Alice’s changes. </a:t>
            </a:r>
          </a:p>
        </p:txBody>
      </p:sp>
      <p:sp>
        <p:nvSpPr>
          <p:cNvPr id="25" name="Rectangle: Rounded Corners 24">
            <a:extLst>
              <a:ext uri="{FF2B5EF4-FFF2-40B4-BE49-F238E27FC236}">
                <a16:creationId xmlns:a16="http://schemas.microsoft.com/office/drawing/2014/main" id="{F75CE2CD-A6B9-2A79-E43B-FB950558F87E}"/>
              </a:ext>
            </a:extLst>
          </p:cNvPr>
          <p:cNvSpPr/>
          <p:nvPr/>
        </p:nvSpPr>
        <p:spPr>
          <a:xfrm>
            <a:off x="9382706" y="167765"/>
            <a:ext cx="1976375" cy="91440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31" name="Rectangle: Rounded Corners 30">
            <a:extLst>
              <a:ext uri="{FF2B5EF4-FFF2-40B4-BE49-F238E27FC236}">
                <a16:creationId xmlns:a16="http://schemas.microsoft.com/office/drawing/2014/main" id="{01A80EF0-E3EA-847E-92AE-2BFA5F5FA5C8}"/>
              </a:ext>
            </a:extLst>
          </p:cNvPr>
          <p:cNvSpPr/>
          <p:nvPr/>
        </p:nvSpPr>
        <p:spPr>
          <a:xfrm>
            <a:off x="4762122" y="167765"/>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41" name="Rectangle: Rounded Corners 40">
            <a:extLst>
              <a:ext uri="{FF2B5EF4-FFF2-40B4-BE49-F238E27FC236}">
                <a16:creationId xmlns:a16="http://schemas.microsoft.com/office/drawing/2014/main" id="{B887B249-BFC6-FD71-0753-5B7BCE8A326E}"/>
              </a:ext>
            </a:extLst>
          </p:cNvPr>
          <p:cNvSpPr/>
          <p:nvPr/>
        </p:nvSpPr>
        <p:spPr>
          <a:xfrm>
            <a:off x="7072414" y="167765"/>
            <a:ext cx="1976375" cy="91440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42" name="Rectangle: Rounded Corners 41">
            <a:extLst>
              <a:ext uri="{FF2B5EF4-FFF2-40B4-BE49-F238E27FC236}">
                <a16:creationId xmlns:a16="http://schemas.microsoft.com/office/drawing/2014/main" id="{4DCE7183-E303-29F9-612B-39904E93ECB4}"/>
              </a:ext>
            </a:extLst>
          </p:cNvPr>
          <p:cNvSpPr/>
          <p:nvPr/>
        </p:nvSpPr>
        <p:spPr>
          <a:xfrm>
            <a:off x="7811631" y="139746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43" name="Rectangle: Rounded Corners 42">
            <a:extLst>
              <a:ext uri="{FF2B5EF4-FFF2-40B4-BE49-F238E27FC236}">
                <a16:creationId xmlns:a16="http://schemas.microsoft.com/office/drawing/2014/main" id="{95A696C5-BD97-3F0D-82C8-D88861970936}"/>
              </a:ext>
            </a:extLst>
          </p:cNvPr>
          <p:cNvSpPr/>
          <p:nvPr/>
        </p:nvSpPr>
        <p:spPr>
          <a:xfrm>
            <a:off x="7811631" y="207496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44" name="Rectangle: Rounded Corners 43">
            <a:extLst>
              <a:ext uri="{FF2B5EF4-FFF2-40B4-BE49-F238E27FC236}">
                <a16:creationId xmlns:a16="http://schemas.microsoft.com/office/drawing/2014/main" id="{4AF0A7DF-DF90-8F58-89C0-3C59D373BD45}"/>
              </a:ext>
            </a:extLst>
          </p:cNvPr>
          <p:cNvSpPr/>
          <p:nvPr/>
        </p:nvSpPr>
        <p:spPr>
          <a:xfrm>
            <a:off x="7811631" y="275246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Straight Connector 46">
            <a:extLst>
              <a:ext uri="{FF2B5EF4-FFF2-40B4-BE49-F238E27FC236}">
                <a16:creationId xmlns:a16="http://schemas.microsoft.com/office/drawing/2014/main" id="{B35904FA-1EDE-6D04-F83D-27AB3F365B73}"/>
              </a:ext>
            </a:extLst>
          </p:cNvPr>
          <p:cNvCxnSpPr>
            <a:cxnSpLocks/>
            <a:stCxn id="42" idx="2"/>
            <a:endCxn id="43" idx="0"/>
          </p:cNvCxnSpPr>
          <p:nvPr/>
        </p:nvCxnSpPr>
        <p:spPr>
          <a:xfrm>
            <a:off x="8060601" y="189540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CCD51BA-9520-2D5F-55E7-B2FDD1157146}"/>
              </a:ext>
            </a:extLst>
          </p:cNvPr>
          <p:cNvCxnSpPr>
            <a:cxnSpLocks/>
          </p:cNvCxnSpPr>
          <p:nvPr/>
        </p:nvCxnSpPr>
        <p:spPr>
          <a:xfrm>
            <a:off x="8060601" y="257290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Rounded Corners 57">
            <a:extLst>
              <a:ext uri="{FF2B5EF4-FFF2-40B4-BE49-F238E27FC236}">
                <a16:creationId xmlns:a16="http://schemas.microsoft.com/office/drawing/2014/main" id="{F9B18F2C-6CB7-9669-C0B1-D6E865C894D3}"/>
              </a:ext>
            </a:extLst>
          </p:cNvPr>
          <p:cNvSpPr/>
          <p:nvPr/>
        </p:nvSpPr>
        <p:spPr>
          <a:xfrm>
            <a:off x="5542229" y="1419686"/>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59" name="Rectangle: Rounded Corners 58">
            <a:extLst>
              <a:ext uri="{FF2B5EF4-FFF2-40B4-BE49-F238E27FC236}">
                <a16:creationId xmlns:a16="http://schemas.microsoft.com/office/drawing/2014/main" id="{1EF3A7DE-819E-3DAE-19CE-BBC0E5EA3A0F}"/>
              </a:ext>
            </a:extLst>
          </p:cNvPr>
          <p:cNvSpPr/>
          <p:nvPr/>
        </p:nvSpPr>
        <p:spPr>
          <a:xfrm>
            <a:off x="5542229"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0" name="Rectangle: Rounded Corners 59">
            <a:extLst>
              <a:ext uri="{FF2B5EF4-FFF2-40B4-BE49-F238E27FC236}">
                <a16:creationId xmlns:a16="http://schemas.microsoft.com/office/drawing/2014/main" id="{72E8BEE2-D869-0CA5-124D-AFC322916396}"/>
              </a:ext>
            </a:extLst>
          </p:cNvPr>
          <p:cNvSpPr/>
          <p:nvPr/>
        </p:nvSpPr>
        <p:spPr>
          <a:xfrm>
            <a:off x="5542229"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5" name="Straight Connector 64">
            <a:extLst>
              <a:ext uri="{FF2B5EF4-FFF2-40B4-BE49-F238E27FC236}">
                <a16:creationId xmlns:a16="http://schemas.microsoft.com/office/drawing/2014/main" id="{303FBE8E-752E-C0E8-24AB-AAA11E46969E}"/>
              </a:ext>
            </a:extLst>
          </p:cNvPr>
          <p:cNvCxnSpPr>
            <a:cxnSpLocks/>
            <a:stCxn id="58" idx="2"/>
            <a:endCxn id="59" idx="0"/>
          </p:cNvCxnSpPr>
          <p:nvPr/>
        </p:nvCxnSpPr>
        <p:spPr>
          <a:xfrm>
            <a:off x="5791199" y="191762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2BD1C68-96C2-F542-394E-0DF33A0040CE}"/>
              </a:ext>
            </a:extLst>
          </p:cNvPr>
          <p:cNvCxnSpPr>
            <a:cxnSpLocks/>
          </p:cNvCxnSpPr>
          <p:nvPr/>
        </p:nvCxnSpPr>
        <p:spPr>
          <a:xfrm>
            <a:off x="5791199"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7" name="Rectangle: Rounded Corners 66">
            <a:extLst>
              <a:ext uri="{FF2B5EF4-FFF2-40B4-BE49-F238E27FC236}">
                <a16:creationId xmlns:a16="http://schemas.microsoft.com/office/drawing/2014/main" id="{90815FB7-27CE-CC88-95B7-216B15919E7B}"/>
              </a:ext>
            </a:extLst>
          </p:cNvPr>
          <p:cNvSpPr/>
          <p:nvPr/>
        </p:nvSpPr>
        <p:spPr>
          <a:xfrm>
            <a:off x="10081032" y="1432385"/>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68" name="Rectangle: Rounded Corners 67">
            <a:extLst>
              <a:ext uri="{FF2B5EF4-FFF2-40B4-BE49-F238E27FC236}">
                <a16:creationId xmlns:a16="http://schemas.microsoft.com/office/drawing/2014/main" id="{9A969E41-2A5D-F262-7251-0B5AF9561FD7}"/>
              </a:ext>
            </a:extLst>
          </p:cNvPr>
          <p:cNvSpPr/>
          <p:nvPr/>
        </p:nvSpPr>
        <p:spPr>
          <a:xfrm>
            <a:off x="10081032" y="2097187"/>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69" name="Rectangle: Rounded Corners 68">
            <a:extLst>
              <a:ext uri="{FF2B5EF4-FFF2-40B4-BE49-F238E27FC236}">
                <a16:creationId xmlns:a16="http://schemas.microsoft.com/office/drawing/2014/main" id="{985F5A77-BE92-5D86-24A5-180BC65CE195}"/>
              </a:ext>
            </a:extLst>
          </p:cNvPr>
          <p:cNvSpPr/>
          <p:nvPr/>
        </p:nvSpPr>
        <p:spPr>
          <a:xfrm>
            <a:off x="10081032" y="2774688"/>
            <a:ext cx="497940" cy="49794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Straight Connector 69">
            <a:extLst>
              <a:ext uri="{FF2B5EF4-FFF2-40B4-BE49-F238E27FC236}">
                <a16:creationId xmlns:a16="http://schemas.microsoft.com/office/drawing/2014/main" id="{84249D9B-87CE-5BF8-EBB2-90E183034BBA}"/>
              </a:ext>
            </a:extLst>
          </p:cNvPr>
          <p:cNvCxnSpPr>
            <a:cxnSpLocks/>
            <a:stCxn id="67" idx="2"/>
            <a:endCxn id="68" idx="0"/>
          </p:cNvCxnSpPr>
          <p:nvPr/>
        </p:nvCxnSpPr>
        <p:spPr>
          <a:xfrm>
            <a:off x="10330002" y="1930325"/>
            <a:ext cx="0" cy="16686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A403597D-254A-39F7-7555-FE423A9B008F}"/>
              </a:ext>
            </a:extLst>
          </p:cNvPr>
          <p:cNvCxnSpPr>
            <a:cxnSpLocks/>
          </p:cNvCxnSpPr>
          <p:nvPr/>
        </p:nvCxnSpPr>
        <p:spPr>
          <a:xfrm>
            <a:off x="10330002" y="259512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3" name="Rectangle: Rounded Corners 72">
            <a:extLst>
              <a:ext uri="{FF2B5EF4-FFF2-40B4-BE49-F238E27FC236}">
                <a16:creationId xmlns:a16="http://schemas.microsoft.com/office/drawing/2014/main" id="{8F9A47F4-8F1E-5061-4B7E-969B863B70BA}"/>
              </a:ext>
            </a:extLst>
          </p:cNvPr>
          <p:cNvSpPr/>
          <p:nvPr/>
        </p:nvSpPr>
        <p:spPr>
          <a:xfrm>
            <a:off x="10081032" y="3460162"/>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4" name="Straight Connector 73">
            <a:extLst>
              <a:ext uri="{FF2B5EF4-FFF2-40B4-BE49-F238E27FC236}">
                <a16:creationId xmlns:a16="http://schemas.microsoft.com/office/drawing/2014/main" id="{427AB906-4CBE-C6F3-F648-B95DB5D4FD40}"/>
              </a:ext>
            </a:extLst>
          </p:cNvPr>
          <p:cNvCxnSpPr>
            <a:cxnSpLocks/>
          </p:cNvCxnSpPr>
          <p:nvPr/>
        </p:nvCxnSpPr>
        <p:spPr>
          <a:xfrm>
            <a:off x="10328491" y="3272628"/>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B2206DE9-4E39-6238-7921-C507368655B6}"/>
              </a:ext>
            </a:extLst>
          </p:cNvPr>
          <p:cNvSpPr/>
          <p:nvPr/>
        </p:nvSpPr>
        <p:spPr>
          <a:xfrm>
            <a:off x="5542229" y="3473090"/>
            <a:ext cx="49794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79" name="Straight Connector 78">
            <a:extLst>
              <a:ext uri="{FF2B5EF4-FFF2-40B4-BE49-F238E27FC236}">
                <a16:creationId xmlns:a16="http://schemas.microsoft.com/office/drawing/2014/main" id="{3D8D8B49-DC33-1D87-9E3A-E462737576CF}"/>
              </a:ext>
            </a:extLst>
          </p:cNvPr>
          <p:cNvCxnSpPr>
            <a:cxnSpLocks/>
          </p:cNvCxnSpPr>
          <p:nvPr/>
        </p:nvCxnSpPr>
        <p:spPr>
          <a:xfrm>
            <a:off x="5789688"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A2491EBF-C69A-5DDA-C9C6-2C1F8E21ECBA}"/>
              </a:ext>
            </a:extLst>
          </p:cNvPr>
          <p:cNvSpPr/>
          <p:nvPr/>
        </p:nvSpPr>
        <p:spPr>
          <a:xfrm>
            <a:off x="7811631" y="346488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2" name="Straight Connector 81">
            <a:extLst>
              <a:ext uri="{FF2B5EF4-FFF2-40B4-BE49-F238E27FC236}">
                <a16:creationId xmlns:a16="http://schemas.microsoft.com/office/drawing/2014/main" id="{4D012426-23EF-B217-0EC5-CD9122A6BC56}"/>
              </a:ext>
            </a:extLst>
          </p:cNvPr>
          <p:cNvCxnSpPr>
            <a:cxnSpLocks/>
          </p:cNvCxnSpPr>
          <p:nvPr/>
        </p:nvCxnSpPr>
        <p:spPr>
          <a:xfrm>
            <a:off x="8059090" y="327735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6" name="Rectangle: Rounded Corners 115">
            <a:extLst>
              <a:ext uri="{FF2B5EF4-FFF2-40B4-BE49-F238E27FC236}">
                <a16:creationId xmlns:a16="http://schemas.microsoft.com/office/drawing/2014/main" id="{F6D1BB4D-3886-70D5-9395-B2FFB0DCAC2B}"/>
              </a:ext>
            </a:extLst>
          </p:cNvPr>
          <p:cNvSpPr/>
          <p:nvPr/>
        </p:nvSpPr>
        <p:spPr>
          <a:xfrm>
            <a:off x="5540718" y="4145636"/>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sp>
        <p:nvSpPr>
          <p:cNvPr id="119" name="Rectangle: Rounded Corners 118">
            <a:extLst>
              <a:ext uri="{FF2B5EF4-FFF2-40B4-BE49-F238E27FC236}">
                <a16:creationId xmlns:a16="http://schemas.microsoft.com/office/drawing/2014/main" id="{97DE29E3-081F-97FC-BBE7-894BBF0FC2F0}"/>
              </a:ext>
            </a:extLst>
          </p:cNvPr>
          <p:cNvSpPr/>
          <p:nvPr/>
        </p:nvSpPr>
        <p:spPr>
          <a:xfrm>
            <a:off x="1008103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0" name="Straight Connector 119">
            <a:extLst>
              <a:ext uri="{FF2B5EF4-FFF2-40B4-BE49-F238E27FC236}">
                <a16:creationId xmlns:a16="http://schemas.microsoft.com/office/drawing/2014/main" id="{66B1AB36-D72E-0E57-A581-5575975BD241}"/>
              </a:ext>
            </a:extLst>
          </p:cNvPr>
          <p:cNvCxnSpPr>
            <a:cxnSpLocks/>
          </p:cNvCxnSpPr>
          <p:nvPr/>
        </p:nvCxnSpPr>
        <p:spPr>
          <a:xfrm>
            <a:off x="1032849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27" name="Rectangle: Rounded Corners 126">
            <a:extLst>
              <a:ext uri="{FF2B5EF4-FFF2-40B4-BE49-F238E27FC236}">
                <a16:creationId xmlns:a16="http://schemas.microsoft.com/office/drawing/2014/main" id="{A87C709A-3D61-B8D0-CF0B-6CF56267DB68}"/>
              </a:ext>
            </a:extLst>
          </p:cNvPr>
          <p:cNvSpPr/>
          <p:nvPr/>
        </p:nvSpPr>
        <p:spPr>
          <a:xfrm>
            <a:off x="7829212" y="4145636"/>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128" name="Straight Connector 127">
            <a:extLst>
              <a:ext uri="{FF2B5EF4-FFF2-40B4-BE49-F238E27FC236}">
                <a16:creationId xmlns:a16="http://schemas.microsoft.com/office/drawing/2014/main" id="{D246E2A9-B179-60A7-E0A5-DA908B33C094}"/>
              </a:ext>
            </a:extLst>
          </p:cNvPr>
          <p:cNvCxnSpPr>
            <a:cxnSpLocks/>
          </p:cNvCxnSpPr>
          <p:nvPr/>
        </p:nvCxnSpPr>
        <p:spPr>
          <a:xfrm>
            <a:off x="8076671" y="3958102"/>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a:extLst>
              <a:ext uri="{FF2B5EF4-FFF2-40B4-BE49-F238E27FC236}">
                <a16:creationId xmlns:a16="http://schemas.microsoft.com/office/drawing/2014/main" id="{578A0BAD-3F1B-33A9-3ED5-A1C6953374C2}"/>
              </a:ext>
            </a:extLst>
          </p:cNvPr>
          <p:cNvCxnSpPr>
            <a:cxnSpLocks/>
          </p:cNvCxnSpPr>
          <p:nvPr/>
        </p:nvCxnSpPr>
        <p:spPr>
          <a:xfrm>
            <a:off x="5789688" y="3971030"/>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43" name="Rectangle: Rounded Corners 142">
            <a:extLst>
              <a:ext uri="{FF2B5EF4-FFF2-40B4-BE49-F238E27FC236}">
                <a16:creationId xmlns:a16="http://schemas.microsoft.com/office/drawing/2014/main" id="{570DAE2A-06FF-D7E5-82B8-1F32CF49B41E}"/>
              </a:ext>
            </a:extLst>
          </p:cNvPr>
          <p:cNvSpPr/>
          <p:nvPr/>
        </p:nvSpPr>
        <p:spPr>
          <a:xfrm>
            <a:off x="5540718"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44" name="Straight Connector 143">
            <a:extLst>
              <a:ext uri="{FF2B5EF4-FFF2-40B4-BE49-F238E27FC236}">
                <a16:creationId xmlns:a16="http://schemas.microsoft.com/office/drawing/2014/main" id="{8DD45150-C810-5D20-0AC2-84523F232E67}"/>
              </a:ext>
            </a:extLst>
          </p:cNvPr>
          <p:cNvCxnSpPr>
            <a:cxnSpLocks/>
          </p:cNvCxnSpPr>
          <p:nvPr/>
        </p:nvCxnSpPr>
        <p:spPr>
          <a:xfrm>
            <a:off x="5789688"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1" name="Rectangle: Rounded Corners 150">
            <a:extLst>
              <a:ext uri="{FF2B5EF4-FFF2-40B4-BE49-F238E27FC236}">
                <a16:creationId xmlns:a16="http://schemas.microsoft.com/office/drawing/2014/main" id="{B41FBD97-6A55-CFA3-7E6A-FB84CC01707B}"/>
              </a:ext>
            </a:extLst>
          </p:cNvPr>
          <p:cNvSpPr/>
          <p:nvPr/>
        </p:nvSpPr>
        <p:spPr>
          <a:xfrm>
            <a:off x="7830694" y="4818182"/>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52" name="Straight Connector 151">
            <a:extLst>
              <a:ext uri="{FF2B5EF4-FFF2-40B4-BE49-F238E27FC236}">
                <a16:creationId xmlns:a16="http://schemas.microsoft.com/office/drawing/2014/main" id="{02C49ECB-CA1C-2E17-5174-F29E93F88406}"/>
              </a:ext>
            </a:extLst>
          </p:cNvPr>
          <p:cNvCxnSpPr>
            <a:cxnSpLocks/>
          </p:cNvCxnSpPr>
          <p:nvPr/>
        </p:nvCxnSpPr>
        <p:spPr>
          <a:xfrm>
            <a:off x="8079664" y="464357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704982A5-406A-C895-D040-97F4B0AA3543}"/>
              </a:ext>
            </a:extLst>
          </p:cNvPr>
          <p:cNvSpPr txBox="1"/>
          <p:nvPr/>
        </p:nvSpPr>
        <p:spPr>
          <a:xfrm>
            <a:off x="6694354"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54" name="Straight Arrow Connector 153">
            <a:extLst>
              <a:ext uri="{FF2B5EF4-FFF2-40B4-BE49-F238E27FC236}">
                <a16:creationId xmlns:a16="http://schemas.microsoft.com/office/drawing/2014/main" id="{02CD0663-1FC2-1737-C0C5-BFA257EC4D9C}"/>
              </a:ext>
            </a:extLst>
          </p:cNvPr>
          <p:cNvCxnSpPr>
            <a:cxnSpLocks/>
          </p:cNvCxnSpPr>
          <p:nvPr/>
        </p:nvCxnSpPr>
        <p:spPr>
          <a:xfrm>
            <a:off x="7538309"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60" name="Rectangle: Rounded Corners 159">
            <a:extLst>
              <a:ext uri="{FF2B5EF4-FFF2-40B4-BE49-F238E27FC236}">
                <a16:creationId xmlns:a16="http://schemas.microsoft.com/office/drawing/2014/main" id="{3D4EE0A6-4B73-6614-22CC-65160218FCEF}"/>
              </a:ext>
            </a:extLst>
          </p:cNvPr>
          <p:cNvSpPr/>
          <p:nvPr/>
        </p:nvSpPr>
        <p:spPr>
          <a:xfrm>
            <a:off x="10081032" y="4834089"/>
            <a:ext cx="497940" cy="497940"/>
          </a:xfrm>
          <a:prstGeom prst="roundRect">
            <a:avLst/>
          </a:prstGeom>
          <a:pattFill prst="wdDnDiag">
            <a:fgClr>
              <a:schemeClr val="accent2">
                <a:lumMod val="75000"/>
              </a:schemeClr>
            </a:fgClr>
            <a:bgClr>
              <a:schemeClr val="accent6">
                <a:lumMod val="60000"/>
                <a:lumOff val="40000"/>
              </a:schemeClr>
            </a:bgClr>
          </a:patt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161" name="Straight Connector 160">
            <a:extLst>
              <a:ext uri="{FF2B5EF4-FFF2-40B4-BE49-F238E27FC236}">
                <a16:creationId xmlns:a16="http://schemas.microsoft.com/office/drawing/2014/main" id="{E8DCED4B-F785-6F45-9266-67E3D9B1F0A3}"/>
              </a:ext>
            </a:extLst>
          </p:cNvPr>
          <p:cNvCxnSpPr>
            <a:cxnSpLocks/>
          </p:cNvCxnSpPr>
          <p:nvPr/>
        </p:nvCxnSpPr>
        <p:spPr>
          <a:xfrm>
            <a:off x="10330002" y="4659483"/>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1D427FD3-7CF2-5EF2-D95D-BCEF92904D28}"/>
              </a:ext>
            </a:extLst>
          </p:cNvPr>
          <p:cNvSpPr txBox="1"/>
          <p:nvPr/>
        </p:nvSpPr>
        <p:spPr>
          <a:xfrm>
            <a:off x="8889348" y="4237841"/>
            <a:ext cx="882229" cy="369332"/>
          </a:xfrm>
          <a:prstGeom prst="rect">
            <a:avLst/>
          </a:prstGeom>
          <a:noFill/>
        </p:spPr>
        <p:txBody>
          <a:bodyPr wrap="none" rtlCol="0">
            <a:spAutoFit/>
          </a:bodyPr>
          <a:lstStyle/>
          <a:p>
            <a:r>
              <a:rPr lang="en-GB" dirty="0">
                <a:solidFill>
                  <a:schemeClr val="bg1"/>
                </a:solidFill>
              </a:rPr>
              <a:t>(latest)</a:t>
            </a:r>
          </a:p>
        </p:txBody>
      </p:sp>
      <p:cxnSp>
        <p:nvCxnSpPr>
          <p:cNvPr id="164" name="Straight Arrow Connector 163">
            <a:extLst>
              <a:ext uri="{FF2B5EF4-FFF2-40B4-BE49-F238E27FC236}">
                <a16:creationId xmlns:a16="http://schemas.microsoft.com/office/drawing/2014/main" id="{6DB97544-00A3-89E3-BBCC-7D1E4E240AFC}"/>
              </a:ext>
            </a:extLst>
          </p:cNvPr>
          <p:cNvCxnSpPr>
            <a:cxnSpLocks/>
          </p:cNvCxnSpPr>
          <p:nvPr/>
        </p:nvCxnSpPr>
        <p:spPr>
          <a:xfrm>
            <a:off x="9733303" y="4422507"/>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38DF5AC-9833-FF41-6DCC-6DA0203F13B9}"/>
              </a:ext>
            </a:extLst>
          </p:cNvPr>
          <p:cNvSpPr txBox="1"/>
          <p:nvPr/>
        </p:nvSpPr>
        <p:spPr>
          <a:xfrm>
            <a:off x="214900" y="2378246"/>
            <a:ext cx="3679655" cy="830997"/>
          </a:xfrm>
          <a:prstGeom prst="rect">
            <a:avLst/>
          </a:prstGeom>
          <a:noFill/>
          <a:ln>
            <a:solidFill>
              <a:schemeClr val="bg1"/>
            </a:solidFill>
          </a:ln>
        </p:spPr>
        <p:txBody>
          <a:bodyPr wrap="square" rtlCol="0">
            <a:spAutoFit/>
          </a:bodyPr>
          <a:lstStyle/>
          <a:p>
            <a:r>
              <a:rPr lang="en-GB" sz="1200" dirty="0">
                <a:solidFill>
                  <a:schemeClr val="bg1"/>
                </a:solidFill>
              </a:rPr>
              <a:t>Let’s go back: Bob has just committed his changes and Alice is </a:t>
            </a:r>
            <a:r>
              <a:rPr lang="en-GB" sz="1200" b="1" dirty="0">
                <a:solidFill>
                  <a:schemeClr val="tx2">
                    <a:lumMod val="50000"/>
                    <a:lumOff val="50000"/>
                  </a:schemeClr>
                </a:solidFill>
              </a:rPr>
              <a:t>behind </a:t>
            </a:r>
            <a:r>
              <a:rPr lang="en-GB" sz="1200" dirty="0">
                <a:solidFill>
                  <a:schemeClr val="bg1"/>
                </a:solidFill>
              </a:rPr>
              <a:t>the remote repo. Since in this scenario Alice decided that she will </a:t>
            </a:r>
            <a:r>
              <a:rPr lang="en-GB" sz="1200" b="1" dirty="0">
                <a:solidFill>
                  <a:schemeClr val="tx2">
                    <a:lumMod val="50000"/>
                    <a:lumOff val="50000"/>
                  </a:schemeClr>
                </a:solidFill>
              </a:rPr>
              <a:t>rebase </a:t>
            </a:r>
            <a:r>
              <a:rPr lang="en-GB" sz="1200" dirty="0">
                <a:solidFill>
                  <a:schemeClr val="bg1"/>
                </a:solidFill>
              </a:rPr>
              <a:t>her repo, we can do away with the attempted </a:t>
            </a:r>
            <a:r>
              <a:rPr lang="en-GB" sz="1200" b="1" dirty="0">
                <a:solidFill>
                  <a:schemeClr val="tx2">
                    <a:lumMod val="50000"/>
                    <a:lumOff val="50000"/>
                  </a:schemeClr>
                </a:solidFill>
              </a:rPr>
              <a:t>merge commits</a:t>
            </a:r>
            <a:r>
              <a:rPr lang="en-GB" sz="1200" dirty="0">
                <a:solidFill>
                  <a:schemeClr val="bg1"/>
                </a:solidFill>
              </a:rPr>
              <a:t>.</a:t>
            </a:r>
          </a:p>
        </p:txBody>
      </p:sp>
      <p:sp>
        <p:nvSpPr>
          <p:cNvPr id="4" name="TextBox 3">
            <a:extLst>
              <a:ext uri="{FF2B5EF4-FFF2-40B4-BE49-F238E27FC236}">
                <a16:creationId xmlns:a16="http://schemas.microsoft.com/office/drawing/2014/main" id="{5B044C67-3A7D-7092-11FC-4DB4372C1E18}"/>
              </a:ext>
            </a:extLst>
          </p:cNvPr>
          <p:cNvSpPr txBox="1"/>
          <p:nvPr/>
        </p:nvSpPr>
        <p:spPr>
          <a:xfrm>
            <a:off x="4346002" y="4914595"/>
            <a:ext cx="882229" cy="369332"/>
          </a:xfrm>
          <a:prstGeom prst="rect">
            <a:avLst/>
          </a:prstGeom>
          <a:noFill/>
        </p:spPr>
        <p:txBody>
          <a:bodyPr wrap="none" rtlCol="0">
            <a:spAutoFit/>
          </a:bodyPr>
          <a:lstStyle/>
          <a:p>
            <a:r>
              <a:rPr lang="en-GB" dirty="0">
                <a:solidFill>
                  <a:schemeClr val="bg1"/>
                </a:solidFill>
              </a:rPr>
              <a:t>(latest)</a:t>
            </a:r>
          </a:p>
        </p:txBody>
      </p:sp>
      <p:cxnSp>
        <p:nvCxnSpPr>
          <p:cNvPr id="5" name="Straight Arrow Connector 4">
            <a:extLst>
              <a:ext uri="{FF2B5EF4-FFF2-40B4-BE49-F238E27FC236}">
                <a16:creationId xmlns:a16="http://schemas.microsoft.com/office/drawing/2014/main" id="{4BA579A9-7416-1173-3B21-9AD782B7C80B}"/>
              </a:ext>
            </a:extLst>
          </p:cNvPr>
          <p:cNvCxnSpPr>
            <a:cxnSpLocks/>
          </p:cNvCxnSpPr>
          <p:nvPr/>
        </p:nvCxnSpPr>
        <p:spPr>
          <a:xfrm>
            <a:off x="5189957"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6736F9C-4744-CC36-094C-DE35D74636E8}"/>
              </a:ext>
            </a:extLst>
          </p:cNvPr>
          <p:cNvSpPr txBox="1"/>
          <p:nvPr/>
        </p:nvSpPr>
        <p:spPr>
          <a:xfrm>
            <a:off x="4365091" y="3509575"/>
            <a:ext cx="882229" cy="369332"/>
          </a:xfrm>
          <a:prstGeom prst="rect">
            <a:avLst/>
          </a:prstGeom>
          <a:noFill/>
        </p:spPr>
        <p:txBody>
          <a:bodyPr wrap="none" rtlCol="0">
            <a:spAutoFit/>
          </a:bodyPr>
          <a:lstStyle/>
          <a:p>
            <a:r>
              <a:rPr lang="en-GB" dirty="0">
                <a:solidFill>
                  <a:schemeClr val="bg1"/>
                </a:solidFill>
              </a:rPr>
              <a:t>(latest)</a:t>
            </a:r>
          </a:p>
        </p:txBody>
      </p:sp>
      <p:cxnSp>
        <p:nvCxnSpPr>
          <p:cNvPr id="7" name="Straight Arrow Connector 6">
            <a:extLst>
              <a:ext uri="{FF2B5EF4-FFF2-40B4-BE49-F238E27FC236}">
                <a16:creationId xmlns:a16="http://schemas.microsoft.com/office/drawing/2014/main" id="{124D3071-97FC-6F89-15BB-3926D2B7D3B9}"/>
              </a:ext>
            </a:extLst>
          </p:cNvPr>
          <p:cNvCxnSpPr>
            <a:cxnSpLocks/>
          </p:cNvCxnSpPr>
          <p:nvPr/>
        </p:nvCxnSpPr>
        <p:spPr>
          <a:xfrm>
            <a:off x="5209046" y="369424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939B365-065A-EB93-1E0C-E41A9DBFBF23}"/>
              </a:ext>
            </a:extLst>
          </p:cNvPr>
          <p:cNvSpPr txBox="1"/>
          <p:nvPr/>
        </p:nvSpPr>
        <p:spPr>
          <a:xfrm>
            <a:off x="6690489" y="4914595"/>
            <a:ext cx="882229" cy="369332"/>
          </a:xfrm>
          <a:prstGeom prst="rect">
            <a:avLst/>
          </a:prstGeom>
          <a:noFill/>
        </p:spPr>
        <p:txBody>
          <a:bodyPr wrap="none" rtlCol="0">
            <a:spAutoFit/>
          </a:bodyPr>
          <a:lstStyle/>
          <a:p>
            <a:r>
              <a:rPr lang="en-GB" dirty="0">
                <a:solidFill>
                  <a:schemeClr val="bg1"/>
                </a:solidFill>
              </a:rPr>
              <a:t>(latest)</a:t>
            </a:r>
          </a:p>
        </p:txBody>
      </p:sp>
      <p:cxnSp>
        <p:nvCxnSpPr>
          <p:cNvPr id="9" name="Straight Arrow Connector 8">
            <a:extLst>
              <a:ext uri="{FF2B5EF4-FFF2-40B4-BE49-F238E27FC236}">
                <a16:creationId xmlns:a16="http://schemas.microsoft.com/office/drawing/2014/main" id="{C31B1494-BD17-99E2-FB4C-BE2D40258164}"/>
              </a:ext>
            </a:extLst>
          </p:cNvPr>
          <p:cNvCxnSpPr>
            <a:cxnSpLocks/>
          </p:cNvCxnSpPr>
          <p:nvPr/>
        </p:nvCxnSpPr>
        <p:spPr>
          <a:xfrm>
            <a:off x="7534444" y="5099261"/>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7AD2B5E9-76FD-9186-0FCA-F406836CA083}"/>
              </a:ext>
            </a:extLst>
          </p:cNvPr>
          <p:cNvSpPr txBox="1"/>
          <p:nvPr/>
        </p:nvSpPr>
        <p:spPr>
          <a:xfrm>
            <a:off x="8941591" y="4902069"/>
            <a:ext cx="882229" cy="369332"/>
          </a:xfrm>
          <a:prstGeom prst="rect">
            <a:avLst/>
          </a:prstGeom>
          <a:noFill/>
        </p:spPr>
        <p:txBody>
          <a:bodyPr wrap="none" rtlCol="0">
            <a:spAutoFit/>
          </a:bodyPr>
          <a:lstStyle/>
          <a:p>
            <a:r>
              <a:rPr lang="en-GB" dirty="0">
                <a:solidFill>
                  <a:schemeClr val="bg1"/>
                </a:solidFill>
              </a:rPr>
              <a:t>(latest)</a:t>
            </a:r>
          </a:p>
        </p:txBody>
      </p:sp>
      <p:cxnSp>
        <p:nvCxnSpPr>
          <p:cNvPr id="12" name="Straight Arrow Connector 11">
            <a:extLst>
              <a:ext uri="{FF2B5EF4-FFF2-40B4-BE49-F238E27FC236}">
                <a16:creationId xmlns:a16="http://schemas.microsoft.com/office/drawing/2014/main" id="{9606FFEE-DAD1-6534-BF87-BD75130CA8E3}"/>
              </a:ext>
            </a:extLst>
          </p:cNvPr>
          <p:cNvCxnSpPr>
            <a:cxnSpLocks/>
          </p:cNvCxnSpPr>
          <p:nvPr/>
        </p:nvCxnSpPr>
        <p:spPr>
          <a:xfrm>
            <a:off x="9785546" y="5086735"/>
            <a:ext cx="253497" cy="0"/>
          </a:xfrm>
          <a:prstGeom prst="straightConnector1">
            <a:avLst/>
          </a:prstGeom>
          <a:ln w="38100">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442D1D0-AD10-3BA1-F97D-B85C822A42C9}"/>
              </a:ext>
            </a:extLst>
          </p:cNvPr>
          <p:cNvSpPr txBox="1"/>
          <p:nvPr/>
        </p:nvSpPr>
        <p:spPr>
          <a:xfrm>
            <a:off x="214899" y="3306561"/>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now </a:t>
            </a:r>
            <a:r>
              <a:rPr lang="en-GB" sz="1200" b="1" dirty="0">
                <a:solidFill>
                  <a:schemeClr val="tx2">
                    <a:lumMod val="50000"/>
                    <a:lumOff val="50000"/>
                  </a:schemeClr>
                </a:solidFill>
              </a:rPr>
              <a:t>rebases</a:t>
            </a:r>
            <a:r>
              <a:rPr lang="en-GB" sz="1200" dirty="0">
                <a:solidFill>
                  <a:schemeClr val="tx2">
                    <a:lumMod val="50000"/>
                    <a:lumOff val="50000"/>
                  </a:schemeClr>
                </a:solidFill>
              </a:rPr>
              <a:t> </a:t>
            </a:r>
            <a:r>
              <a:rPr lang="en-GB" sz="1200" dirty="0">
                <a:solidFill>
                  <a:schemeClr val="bg1"/>
                </a:solidFill>
              </a:rPr>
              <a:t>her repo. Her latest </a:t>
            </a:r>
            <a:r>
              <a:rPr lang="en-GB" sz="1200" b="1" dirty="0">
                <a:solidFill>
                  <a:schemeClr val="tx2">
                    <a:lumMod val="50000"/>
                    <a:lumOff val="50000"/>
                  </a:schemeClr>
                </a:solidFill>
              </a:rPr>
              <a:t>commit</a:t>
            </a:r>
            <a:r>
              <a:rPr lang="en-GB" sz="1200" dirty="0">
                <a:solidFill>
                  <a:schemeClr val="tx2">
                    <a:lumMod val="50000"/>
                    <a:lumOff val="50000"/>
                  </a:schemeClr>
                </a:solidFill>
              </a:rPr>
              <a:t> </a:t>
            </a:r>
            <a:r>
              <a:rPr lang="en-GB" sz="1200" dirty="0">
                <a:solidFill>
                  <a:schemeClr val="bg1"/>
                </a:solidFill>
              </a:rPr>
              <a:t>is held aside.</a:t>
            </a:r>
          </a:p>
        </p:txBody>
      </p:sp>
      <p:sp>
        <p:nvSpPr>
          <p:cNvPr id="14" name="Rectangle: Rounded Corners 13">
            <a:extLst>
              <a:ext uri="{FF2B5EF4-FFF2-40B4-BE49-F238E27FC236}">
                <a16:creationId xmlns:a16="http://schemas.microsoft.com/office/drawing/2014/main" id="{16D10D67-0FB8-7D93-7BB4-5211C22F593C}"/>
              </a:ext>
            </a:extLst>
          </p:cNvPr>
          <p:cNvSpPr/>
          <p:nvPr/>
        </p:nvSpPr>
        <p:spPr>
          <a:xfrm>
            <a:off x="4438326" y="3473090"/>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15" name="Straight Connector 14">
            <a:extLst>
              <a:ext uri="{FF2B5EF4-FFF2-40B4-BE49-F238E27FC236}">
                <a16:creationId xmlns:a16="http://schemas.microsoft.com/office/drawing/2014/main" id="{293CFED4-444A-0908-AA94-0603AD268531}"/>
              </a:ext>
            </a:extLst>
          </p:cNvPr>
          <p:cNvCxnSpPr>
            <a:cxnSpLocks/>
          </p:cNvCxnSpPr>
          <p:nvPr/>
        </p:nvCxnSpPr>
        <p:spPr>
          <a:xfrm>
            <a:off x="4683320" y="3285556"/>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6C06301-586C-D1CB-A2BA-C267058BCC36}"/>
              </a:ext>
            </a:extLst>
          </p:cNvPr>
          <p:cNvSpPr txBox="1"/>
          <p:nvPr/>
        </p:nvSpPr>
        <p:spPr>
          <a:xfrm>
            <a:off x="214898" y="3865544"/>
            <a:ext cx="3679655" cy="1015663"/>
          </a:xfrm>
          <a:prstGeom prst="rect">
            <a:avLst/>
          </a:prstGeom>
          <a:noFill/>
          <a:ln>
            <a:solidFill>
              <a:schemeClr val="bg1"/>
            </a:solidFill>
          </a:ln>
        </p:spPr>
        <p:txBody>
          <a:bodyPr wrap="square" rtlCol="0">
            <a:spAutoFit/>
          </a:bodyPr>
          <a:lstStyle/>
          <a:p>
            <a:r>
              <a:rPr lang="en-GB" sz="1200" dirty="0">
                <a:solidFill>
                  <a:schemeClr val="bg1"/>
                </a:solidFill>
              </a:rPr>
              <a:t>Any </a:t>
            </a:r>
            <a:r>
              <a:rPr lang="en-GB" sz="1200" b="1" dirty="0">
                <a:solidFill>
                  <a:schemeClr val="tx2">
                    <a:lumMod val="50000"/>
                    <a:lumOff val="50000"/>
                  </a:schemeClr>
                </a:solidFill>
              </a:rPr>
              <a:t>commit </a:t>
            </a:r>
            <a:r>
              <a:rPr lang="en-GB" sz="1200" dirty="0">
                <a:solidFill>
                  <a:schemeClr val="bg1"/>
                </a:solidFill>
              </a:rPr>
              <a:t>that Alice lacks is now tested, in order, against her own latest </a:t>
            </a:r>
            <a:r>
              <a:rPr lang="en-GB" sz="1200" b="1" dirty="0">
                <a:solidFill>
                  <a:schemeClr val="tx2">
                    <a:lumMod val="50000"/>
                    <a:lumOff val="50000"/>
                  </a:schemeClr>
                </a:solidFill>
              </a:rPr>
              <a:t>commit</a:t>
            </a:r>
            <a:r>
              <a:rPr lang="en-GB" sz="1200" dirty="0">
                <a:solidFill>
                  <a:schemeClr val="bg1"/>
                </a:solidFill>
              </a:rPr>
              <a:t> for </a:t>
            </a:r>
            <a:r>
              <a:rPr lang="en-GB" sz="1200" b="1" dirty="0">
                <a:solidFill>
                  <a:schemeClr val="tx2">
                    <a:lumMod val="50000"/>
                    <a:lumOff val="50000"/>
                  </a:schemeClr>
                </a:solidFill>
              </a:rPr>
              <a:t>merge conflicts</a:t>
            </a:r>
            <a:r>
              <a:rPr lang="en-GB" sz="1200" dirty="0">
                <a:solidFill>
                  <a:schemeClr val="bg1"/>
                </a:solidFill>
              </a:rPr>
              <a:t>. We know that Alice was fiddling with File A and Bob was fiddling with File B and C so we’ll presume there are none. </a:t>
            </a:r>
            <a:endParaRPr lang="en-GB" sz="1200" b="1" dirty="0">
              <a:solidFill>
                <a:schemeClr val="tx2">
                  <a:lumMod val="50000"/>
                  <a:lumOff val="50000"/>
                </a:schemeClr>
              </a:solidFill>
            </a:endParaRPr>
          </a:p>
        </p:txBody>
      </p:sp>
      <p:cxnSp>
        <p:nvCxnSpPr>
          <p:cNvPr id="17" name="Straight Arrow Connector 16">
            <a:extLst>
              <a:ext uri="{FF2B5EF4-FFF2-40B4-BE49-F238E27FC236}">
                <a16:creationId xmlns:a16="http://schemas.microsoft.com/office/drawing/2014/main" id="{1289785D-D486-95DE-237D-DE9700578CC7}"/>
              </a:ext>
            </a:extLst>
          </p:cNvPr>
          <p:cNvCxnSpPr>
            <a:cxnSpLocks/>
          </p:cNvCxnSpPr>
          <p:nvPr/>
        </p:nvCxnSpPr>
        <p:spPr>
          <a:xfrm flipH="1">
            <a:off x="5088475" y="3705040"/>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95E9F684-0B13-DE47-94BE-CAA03192DEFA}"/>
              </a:ext>
            </a:extLst>
          </p:cNvPr>
          <p:cNvSpPr/>
          <p:nvPr/>
        </p:nvSpPr>
        <p:spPr>
          <a:xfrm>
            <a:off x="5541879" y="3473601"/>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20" name="Straight Connector 19">
            <a:extLst>
              <a:ext uri="{FF2B5EF4-FFF2-40B4-BE49-F238E27FC236}">
                <a16:creationId xmlns:a16="http://schemas.microsoft.com/office/drawing/2014/main" id="{F069D9A2-C4A3-DFC1-85F1-277ACF177652}"/>
              </a:ext>
            </a:extLst>
          </p:cNvPr>
          <p:cNvCxnSpPr>
            <a:cxnSpLocks/>
          </p:cNvCxnSpPr>
          <p:nvPr/>
        </p:nvCxnSpPr>
        <p:spPr>
          <a:xfrm>
            <a:off x="5789338" y="3286067"/>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BF8BC2A2-F501-71C0-B2C3-2E024E84C24C}"/>
              </a:ext>
            </a:extLst>
          </p:cNvPr>
          <p:cNvSpPr/>
          <p:nvPr/>
        </p:nvSpPr>
        <p:spPr>
          <a:xfrm>
            <a:off x="4456749" y="4161543"/>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trike="sngStrike" dirty="0"/>
              <a:t>4</a:t>
            </a:r>
          </a:p>
        </p:txBody>
      </p:sp>
      <p:cxnSp>
        <p:nvCxnSpPr>
          <p:cNvPr id="24" name="Straight Connector 23">
            <a:extLst>
              <a:ext uri="{FF2B5EF4-FFF2-40B4-BE49-F238E27FC236}">
                <a16:creationId xmlns:a16="http://schemas.microsoft.com/office/drawing/2014/main" id="{1FED33FD-A813-078C-FAFB-24A9189AD62A}"/>
              </a:ext>
            </a:extLst>
          </p:cNvPr>
          <p:cNvCxnSpPr>
            <a:cxnSpLocks/>
          </p:cNvCxnSpPr>
          <p:nvPr/>
        </p:nvCxnSpPr>
        <p:spPr>
          <a:xfrm>
            <a:off x="4701743" y="3974009"/>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EFFE4B85-88EE-59DE-C453-3AF990797BC3}"/>
              </a:ext>
            </a:extLst>
          </p:cNvPr>
          <p:cNvCxnSpPr>
            <a:cxnSpLocks/>
          </p:cNvCxnSpPr>
          <p:nvPr/>
        </p:nvCxnSpPr>
        <p:spPr>
          <a:xfrm flipH="1">
            <a:off x="5106898" y="4393493"/>
            <a:ext cx="325451" cy="0"/>
          </a:xfrm>
          <a:prstGeom prst="straightConnector1">
            <a:avLst/>
          </a:prstGeom>
          <a:ln w="38100">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D18AF3-979A-CA89-0676-876264CDF434}"/>
              </a:ext>
            </a:extLst>
          </p:cNvPr>
          <p:cNvSpPr/>
          <p:nvPr/>
        </p:nvSpPr>
        <p:spPr>
          <a:xfrm>
            <a:off x="5541888" y="4145318"/>
            <a:ext cx="497940" cy="497940"/>
          </a:xfrm>
          <a:prstGeom prst="roundRect">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28" name="Straight Connector 27">
            <a:extLst>
              <a:ext uri="{FF2B5EF4-FFF2-40B4-BE49-F238E27FC236}">
                <a16:creationId xmlns:a16="http://schemas.microsoft.com/office/drawing/2014/main" id="{6C35682A-B78A-CEB0-6E1C-A726640D00DB}"/>
              </a:ext>
            </a:extLst>
          </p:cNvPr>
          <p:cNvCxnSpPr>
            <a:cxnSpLocks/>
          </p:cNvCxnSpPr>
          <p:nvPr/>
        </p:nvCxnSpPr>
        <p:spPr>
          <a:xfrm>
            <a:off x="5789347" y="3957784"/>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9" name="Rectangle: Rounded Corners 28">
            <a:extLst>
              <a:ext uri="{FF2B5EF4-FFF2-40B4-BE49-F238E27FC236}">
                <a16:creationId xmlns:a16="http://schemas.microsoft.com/office/drawing/2014/main" id="{1CB19D2C-C502-4936-F2C3-B53D99735047}"/>
              </a:ext>
            </a:extLst>
          </p:cNvPr>
          <p:cNvSpPr/>
          <p:nvPr/>
        </p:nvSpPr>
        <p:spPr>
          <a:xfrm>
            <a:off x="5545648" y="4823455"/>
            <a:ext cx="493010" cy="49794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30" name="Straight Connector 29">
            <a:extLst>
              <a:ext uri="{FF2B5EF4-FFF2-40B4-BE49-F238E27FC236}">
                <a16:creationId xmlns:a16="http://schemas.microsoft.com/office/drawing/2014/main" id="{24312B8A-175C-83FA-DAF0-5FDE3FF006CB}"/>
              </a:ext>
            </a:extLst>
          </p:cNvPr>
          <p:cNvCxnSpPr>
            <a:cxnSpLocks/>
          </p:cNvCxnSpPr>
          <p:nvPr/>
        </p:nvCxnSpPr>
        <p:spPr>
          <a:xfrm>
            <a:off x="5790642" y="4635921"/>
            <a:ext cx="0" cy="1795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29FFEFD-CDE7-6394-50E3-A374C43C6C11}"/>
              </a:ext>
            </a:extLst>
          </p:cNvPr>
          <p:cNvSpPr txBox="1"/>
          <p:nvPr/>
        </p:nvSpPr>
        <p:spPr>
          <a:xfrm>
            <a:off x="214898" y="4978525"/>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were no </a:t>
            </a:r>
            <a:r>
              <a:rPr lang="en-GB" sz="1200" b="1" dirty="0">
                <a:solidFill>
                  <a:schemeClr val="tx2">
                    <a:lumMod val="50000"/>
                    <a:lumOff val="50000"/>
                  </a:schemeClr>
                </a:solidFill>
              </a:rPr>
              <a:t>merge conflicts, </a:t>
            </a:r>
            <a:r>
              <a:rPr lang="en-GB" sz="1200" dirty="0">
                <a:solidFill>
                  <a:schemeClr val="bg1"/>
                </a:solidFill>
              </a:rPr>
              <a:t>so Alice’s </a:t>
            </a:r>
            <a:r>
              <a:rPr lang="en-GB" sz="1200" b="1" dirty="0">
                <a:solidFill>
                  <a:schemeClr val="tx2">
                    <a:lumMod val="50000"/>
                    <a:lumOff val="50000"/>
                  </a:schemeClr>
                </a:solidFill>
              </a:rPr>
              <a:t>commit </a:t>
            </a:r>
            <a:r>
              <a:rPr lang="en-GB" sz="1200" dirty="0">
                <a:solidFill>
                  <a:schemeClr val="bg1"/>
                </a:solidFill>
              </a:rPr>
              <a:t>can absorb, from behind, the changes from the </a:t>
            </a:r>
            <a:r>
              <a:rPr lang="en-GB" sz="1200" b="1" dirty="0">
                <a:solidFill>
                  <a:schemeClr val="tx2">
                    <a:lumMod val="50000"/>
                    <a:lumOff val="50000"/>
                  </a:schemeClr>
                </a:solidFill>
              </a:rPr>
              <a:t>commits</a:t>
            </a:r>
            <a:r>
              <a:rPr lang="en-GB" sz="1200" dirty="0">
                <a:solidFill>
                  <a:schemeClr val="bg1"/>
                </a:solidFill>
              </a:rPr>
              <a:t> ahead of hers. The </a:t>
            </a:r>
            <a:r>
              <a:rPr lang="en-GB" sz="1200" b="1" dirty="0">
                <a:solidFill>
                  <a:schemeClr val="tx2">
                    <a:lumMod val="50000"/>
                    <a:lumOff val="50000"/>
                  </a:schemeClr>
                </a:solidFill>
              </a:rPr>
              <a:t>hashed commit ID </a:t>
            </a:r>
            <a:r>
              <a:rPr lang="en-GB" sz="1200" dirty="0">
                <a:solidFill>
                  <a:schemeClr val="bg1"/>
                </a:solidFill>
              </a:rPr>
              <a:t>will now be rewritten, and she would be able to </a:t>
            </a:r>
            <a:r>
              <a:rPr lang="en-GB" sz="1200" b="1" dirty="0">
                <a:solidFill>
                  <a:schemeClr val="tx2">
                    <a:lumMod val="50000"/>
                    <a:lumOff val="50000"/>
                  </a:schemeClr>
                </a:solidFill>
              </a:rPr>
              <a:t>push </a:t>
            </a:r>
            <a:r>
              <a:rPr lang="en-GB" sz="1200" dirty="0">
                <a:solidFill>
                  <a:schemeClr val="bg1"/>
                </a:solidFill>
              </a:rPr>
              <a:t>her commit to the remote repo – or, she can continue </a:t>
            </a:r>
            <a:r>
              <a:rPr lang="en-GB" sz="1200" b="1" dirty="0">
                <a:solidFill>
                  <a:schemeClr val="tx2">
                    <a:lumMod val="50000"/>
                    <a:lumOff val="50000"/>
                  </a:schemeClr>
                </a:solidFill>
              </a:rPr>
              <a:t>committing</a:t>
            </a:r>
            <a:r>
              <a:rPr lang="en-GB" sz="1200" dirty="0">
                <a:solidFill>
                  <a:schemeClr val="bg1"/>
                </a:solidFill>
              </a:rPr>
              <a:t> until her feature is finished if it isn’t yet.</a:t>
            </a:r>
            <a:endParaRPr lang="en-GB" sz="1200" b="1" dirty="0">
              <a:solidFill>
                <a:schemeClr val="tx2">
                  <a:lumMod val="50000"/>
                  <a:lumOff val="50000"/>
                </a:schemeClr>
              </a:solidFill>
            </a:endParaRPr>
          </a:p>
        </p:txBody>
      </p:sp>
      <p:sp>
        <p:nvSpPr>
          <p:cNvPr id="33" name="TextBox 32">
            <a:extLst>
              <a:ext uri="{FF2B5EF4-FFF2-40B4-BE49-F238E27FC236}">
                <a16:creationId xmlns:a16="http://schemas.microsoft.com/office/drawing/2014/main" id="{857C6213-3573-7EB3-88EF-3A80DC702F6D}"/>
              </a:ext>
            </a:extLst>
          </p:cNvPr>
          <p:cNvSpPr txBox="1"/>
          <p:nvPr/>
        </p:nvSpPr>
        <p:spPr>
          <a:xfrm>
            <a:off x="214165" y="2378194"/>
            <a:ext cx="3679653" cy="1384995"/>
          </a:xfrm>
          <a:prstGeom prst="rect">
            <a:avLst/>
          </a:prstGeom>
          <a:noFill/>
          <a:ln>
            <a:solidFill>
              <a:schemeClr val="bg1"/>
            </a:solidFill>
          </a:ln>
        </p:spPr>
        <p:txBody>
          <a:bodyPr wrap="square" rtlCol="0">
            <a:spAutoFit/>
          </a:bodyPr>
          <a:lstStyle/>
          <a:p>
            <a:r>
              <a:rPr lang="en-GB" sz="1200" dirty="0">
                <a:solidFill>
                  <a:schemeClr val="bg1"/>
                </a:solidFill>
              </a:rPr>
              <a:t>This scenario is appropriate for </a:t>
            </a:r>
            <a:r>
              <a:rPr lang="en-GB" sz="1200" b="1" dirty="0">
                <a:solidFill>
                  <a:schemeClr val="tx2">
                    <a:lumMod val="50000"/>
                    <a:lumOff val="50000"/>
                  </a:schemeClr>
                </a:solidFill>
              </a:rPr>
              <a:t>commits </a:t>
            </a:r>
            <a:r>
              <a:rPr lang="en-GB" sz="1200" dirty="0">
                <a:solidFill>
                  <a:schemeClr val="bg1"/>
                </a:solidFill>
              </a:rPr>
              <a:t>where there is not a large potential for </a:t>
            </a:r>
            <a:r>
              <a:rPr lang="en-GB" sz="1200" b="1" dirty="0">
                <a:solidFill>
                  <a:schemeClr val="tx2">
                    <a:lumMod val="50000"/>
                    <a:lumOff val="50000"/>
                  </a:schemeClr>
                </a:solidFill>
              </a:rPr>
              <a:t>conflict</a:t>
            </a:r>
            <a:r>
              <a:rPr lang="en-GB" sz="1200" dirty="0">
                <a:solidFill>
                  <a:schemeClr val="bg1"/>
                </a:solidFill>
              </a:rPr>
              <a:t>. If you have many conflicting files, you will have to </a:t>
            </a:r>
            <a:r>
              <a:rPr lang="en-GB" sz="1200" b="1" dirty="0">
                <a:solidFill>
                  <a:schemeClr val="tx2">
                    <a:lumMod val="50000"/>
                    <a:lumOff val="50000"/>
                  </a:schemeClr>
                </a:solidFill>
              </a:rPr>
              <a:t>merge </a:t>
            </a:r>
            <a:r>
              <a:rPr lang="en-GB" sz="1200" dirty="0">
                <a:solidFill>
                  <a:schemeClr val="bg1"/>
                </a:solidFill>
              </a:rPr>
              <a:t>them for as many </a:t>
            </a:r>
            <a:r>
              <a:rPr lang="en-GB" sz="1200" b="1" dirty="0">
                <a:solidFill>
                  <a:schemeClr val="tx2">
                    <a:lumMod val="50000"/>
                    <a:lumOff val="50000"/>
                  </a:schemeClr>
                </a:solidFill>
              </a:rPr>
              <a:t>commits </a:t>
            </a:r>
            <a:r>
              <a:rPr lang="en-GB" sz="1200" dirty="0">
                <a:solidFill>
                  <a:schemeClr val="bg1"/>
                </a:solidFill>
              </a:rPr>
              <a:t>you are </a:t>
            </a:r>
            <a:r>
              <a:rPr lang="en-GB" sz="1200" b="1" dirty="0">
                <a:solidFill>
                  <a:schemeClr val="tx2">
                    <a:lumMod val="50000"/>
                    <a:lumOff val="50000"/>
                  </a:schemeClr>
                </a:solidFill>
              </a:rPr>
              <a:t>rebasing</a:t>
            </a:r>
            <a:r>
              <a:rPr lang="en-GB" sz="1200" dirty="0">
                <a:solidFill>
                  <a:schemeClr val="bg1"/>
                </a:solidFill>
              </a:rPr>
              <a:t>. This can be very arduous indeed if there are significant conflicts. There are other more advanced considerations when </a:t>
            </a:r>
            <a:r>
              <a:rPr lang="en-GB" sz="1200" b="1" dirty="0">
                <a:solidFill>
                  <a:schemeClr val="tx2">
                    <a:lumMod val="50000"/>
                    <a:lumOff val="50000"/>
                  </a:schemeClr>
                </a:solidFill>
              </a:rPr>
              <a:t>rebasing </a:t>
            </a:r>
            <a:r>
              <a:rPr lang="en-GB" sz="1200" dirty="0">
                <a:solidFill>
                  <a:schemeClr val="bg1"/>
                </a:solidFill>
              </a:rPr>
              <a:t>but they are out of the scope of our needs.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432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3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44"/>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4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5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52"/>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16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6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7"/>
                                        </p:tgtEl>
                                        <p:attrNameLst>
                                          <p:attrName>style.visibility</p:attrName>
                                        </p:attrNameLst>
                                      </p:cBhvr>
                                      <p:to>
                                        <p:strVal val="hidden"/>
                                      </p:to>
                                    </p:set>
                                  </p:childTnLst>
                                </p:cTn>
                              </p:par>
                              <p:par>
                                <p:cTn id="55" presetID="1" presetClass="exit" presetSubtype="0" fill="hold" grpId="0" nodeType="withEffect">
                                  <p:stCondLst>
                                    <p:cond delay="0"/>
                                  </p:stCondLst>
                                  <p:childTnLst>
                                    <p:set>
                                      <p:cBhvr>
                                        <p:cTn id="56" dur="1" fill="hold">
                                          <p:stCondLst>
                                            <p:cond delay="0"/>
                                          </p:stCondLst>
                                        </p:cTn>
                                        <p:tgtEl>
                                          <p:spTgt spid="78"/>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79"/>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7"/>
                                        </p:tgtEl>
                                        <p:attrNameLst>
                                          <p:attrName>style.visibility</p:attrName>
                                        </p:attrNameLst>
                                      </p:cBhvr>
                                      <p:to>
                                        <p:strVal val="hidden"/>
                                      </p:to>
                                    </p:set>
                                  </p:childTnLst>
                                </p:cTn>
                              </p:par>
                              <p:par>
                                <p:cTn id="83" presetID="1" presetClass="entr" presetSubtype="0"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4"/>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24"/>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26"/>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4"/>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3"/>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3"/>
                                        </p:tgtEl>
                                        <p:attrNameLst>
                                          <p:attrName>style.visibility</p:attrName>
                                        </p:attrNameLst>
                                      </p:cBhvr>
                                      <p:to>
                                        <p:strVal val="hidden"/>
                                      </p:to>
                                    </p:set>
                                  </p:childTnLst>
                                </p:cTn>
                              </p:par>
                              <p:par>
                                <p:cTn id="119" presetID="1" presetClass="exit" presetSubtype="0" fill="hold" grpId="1" nodeType="withEffect">
                                  <p:stCondLst>
                                    <p:cond delay="0"/>
                                  </p:stCondLst>
                                  <p:childTnLst>
                                    <p:set>
                                      <p:cBhvr>
                                        <p:cTn id="120" dur="1" fill="hold">
                                          <p:stCondLst>
                                            <p:cond delay="0"/>
                                          </p:stCondLst>
                                        </p:cTn>
                                        <p:tgtEl>
                                          <p:spTgt spid="13"/>
                                        </p:tgtEl>
                                        <p:attrNameLst>
                                          <p:attrName>style.visibility</p:attrName>
                                        </p:attrNameLst>
                                      </p:cBhvr>
                                      <p:to>
                                        <p:strVal val="hidden"/>
                                      </p:to>
                                    </p:set>
                                  </p:childTnLst>
                                </p:cTn>
                              </p:par>
                              <p:par>
                                <p:cTn id="121" presetID="1" presetClass="exit" presetSubtype="0" fill="hold" grpId="1" nodeType="withEffect">
                                  <p:stCondLst>
                                    <p:cond delay="0"/>
                                  </p:stCondLst>
                                  <p:childTnLst>
                                    <p:set>
                                      <p:cBhvr>
                                        <p:cTn id="122" dur="1" fill="hold">
                                          <p:stCondLst>
                                            <p:cond delay="0"/>
                                          </p:stCondLst>
                                        </p:cTn>
                                        <p:tgtEl>
                                          <p:spTgt spid="16"/>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116" grpId="0" animBg="1"/>
      <p:bldP spid="143" grpId="0" animBg="1"/>
      <p:bldP spid="151" grpId="0" animBg="1"/>
      <p:bldP spid="153" grpId="0"/>
      <p:bldP spid="160" grpId="0" animBg="1"/>
      <p:bldP spid="163" grpId="0"/>
      <p:bldP spid="3" grpId="0" animBg="1"/>
      <p:bldP spid="3" grpId="1" animBg="1"/>
      <p:bldP spid="4" grpId="0"/>
      <p:bldP spid="4" grpId="1"/>
      <p:bldP spid="6" grpId="0"/>
      <p:bldP spid="8" grpId="0"/>
      <p:bldP spid="11" grpId="0"/>
      <p:bldP spid="13" grpId="0" animBg="1"/>
      <p:bldP spid="13" grpId="1" animBg="1"/>
      <p:bldP spid="14" grpId="0" animBg="1"/>
      <p:bldP spid="14" grpId="1" animBg="1"/>
      <p:bldP spid="16" grpId="0" animBg="1"/>
      <p:bldP spid="16" grpId="1" animBg="1"/>
      <p:bldP spid="19" grpId="0" animBg="1"/>
      <p:bldP spid="23" grpId="0" animBg="1"/>
      <p:bldP spid="23" grpId="1" animBg="1"/>
      <p:bldP spid="27" grpId="0" animBg="1"/>
      <p:bldP spid="29" grpId="0" animBg="1"/>
      <p:bldP spid="32" grpId="0" animBg="1"/>
      <p:bldP spid="32" grpId="1" animBg="1"/>
      <p:bldP spid="3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FD7D4C2B-BB93-422D-F0B4-3F1CD08866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E9C1A3-B80B-8AF0-E640-D238401A931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a:t>
            </a:r>
          </a:p>
        </p:txBody>
      </p:sp>
      <p:sp>
        <p:nvSpPr>
          <p:cNvPr id="9" name="TextBox 8">
            <a:extLst>
              <a:ext uri="{FF2B5EF4-FFF2-40B4-BE49-F238E27FC236}">
                <a16:creationId xmlns:a16="http://schemas.microsoft.com/office/drawing/2014/main" id="{E68ECC31-F2D5-8A89-1BF6-07AADA2A9DFE}"/>
              </a:ext>
            </a:extLst>
          </p:cNvPr>
          <p:cNvSpPr txBox="1"/>
          <p:nvPr/>
        </p:nvSpPr>
        <p:spPr>
          <a:xfrm>
            <a:off x="183507" y="58323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making any changes, make sure the correct repository is selected, and the correct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and then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from the repository. This will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from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 merge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your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local branch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196B4D97-CF19-2997-1217-A4ABBC383FF8}"/>
              </a:ext>
            </a:extLst>
          </p:cNvPr>
          <p:cNvPicPr>
            <a:picLocks noChangeAspect="1"/>
          </p:cNvPicPr>
          <p:nvPr/>
        </p:nvPicPr>
        <p:blipFill>
          <a:blip r:embed="rId2"/>
          <a:stretch>
            <a:fillRect/>
          </a:stretch>
        </p:blipFill>
        <p:spPr>
          <a:xfrm>
            <a:off x="4035704" y="877588"/>
            <a:ext cx="7422288" cy="5102824"/>
          </a:xfrm>
          <a:prstGeom prst="rect">
            <a:avLst/>
          </a:prstGeom>
        </p:spPr>
      </p:pic>
      <p:pic>
        <p:nvPicPr>
          <p:cNvPr id="6" name="Picture 5">
            <a:extLst>
              <a:ext uri="{FF2B5EF4-FFF2-40B4-BE49-F238E27FC236}">
                <a16:creationId xmlns:a16="http://schemas.microsoft.com/office/drawing/2014/main" id="{77C90F38-33F9-C1EB-841A-3B8FAFD6A5D0}"/>
              </a:ext>
            </a:extLst>
          </p:cNvPr>
          <p:cNvPicPr>
            <a:picLocks noChangeAspect="1"/>
          </p:cNvPicPr>
          <p:nvPr/>
        </p:nvPicPr>
        <p:blipFill>
          <a:blip r:embed="rId3"/>
          <a:stretch>
            <a:fillRect/>
          </a:stretch>
        </p:blipFill>
        <p:spPr>
          <a:xfrm>
            <a:off x="4035704" y="877588"/>
            <a:ext cx="7422288" cy="5102824"/>
          </a:xfrm>
          <a:prstGeom prst="rect">
            <a:avLst/>
          </a:prstGeom>
        </p:spPr>
      </p:pic>
      <p:sp>
        <p:nvSpPr>
          <p:cNvPr id="11" name="TextBox 10">
            <a:extLst>
              <a:ext uri="{FF2B5EF4-FFF2-40B4-BE49-F238E27FC236}">
                <a16:creationId xmlns:a16="http://schemas.microsoft.com/office/drawing/2014/main" id="{3B96BD4F-70B5-B69D-AAEE-4AA9E8BB51F8}"/>
              </a:ext>
            </a:extLst>
          </p:cNvPr>
          <p:cNvSpPr txBox="1"/>
          <p:nvPr/>
        </p:nvSpPr>
        <p:spPr>
          <a:xfrm>
            <a:off x="183507" y="2014187"/>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This is a network process and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take a while if there are many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See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Pulling origin</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hang on…”</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8263123A-74B1-7520-EC76-32926E17396A}"/>
              </a:ext>
            </a:extLst>
          </p:cNvPr>
          <p:cNvSpPr txBox="1"/>
          <p:nvPr/>
        </p:nvSpPr>
        <p:spPr>
          <a:xfrm>
            <a:off x="183506" y="2852288"/>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have made changes and you are ready to commit, you can go to the changes tab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staging area</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that my local branch has now diverged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this case,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branch’s latest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GitHub Desktop will highlight the nature of the changes: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new</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deleted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or </a:t>
            </a:r>
            <a:r>
              <a:rPr lang="en-GB" sz="1200" b="1" kern="100" dirty="0">
                <a:solidFill>
                  <a:schemeClr val="accent2">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edited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9EA9C9DC-3846-EC85-1E2A-D5808D6267DD}"/>
              </a:ext>
            </a:extLst>
          </p:cNvPr>
          <p:cNvPicPr>
            <a:picLocks noChangeAspect="1"/>
          </p:cNvPicPr>
          <p:nvPr/>
        </p:nvPicPr>
        <p:blipFill>
          <a:blip r:embed="rId4"/>
          <a:stretch>
            <a:fillRect/>
          </a:stretch>
        </p:blipFill>
        <p:spPr>
          <a:xfrm>
            <a:off x="4035702" y="877587"/>
            <a:ext cx="7422289" cy="5102823"/>
          </a:xfrm>
          <a:prstGeom prst="rect">
            <a:avLst/>
          </a:prstGeom>
        </p:spPr>
      </p:pic>
      <p:pic>
        <p:nvPicPr>
          <p:cNvPr id="18" name="Picture 17">
            <a:extLst>
              <a:ext uri="{FF2B5EF4-FFF2-40B4-BE49-F238E27FC236}">
                <a16:creationId xmlns:a16="http://schemas.microsoft.com/office/drawing/2014/main" id="{B1ECDFB8-0817-9B4A-CABA-C98013005727}"/>
              </a:ext>
            </a:extLst>
          </p:cNvPr>
          <p:cNvPicPr>
            <a:picLocks noChangeAspect="1"/>
          </p:cNvPicPr>
          <p:nvPr/>
        </p:nvPicPr>
        <p:blipFill>
          <a:blip r:embed="rId5"/>
          <a:stretch>
            <a:fillRect/>
          </a:stretch>
        </p:blipFill>
        <p:spPr>
          <a:xfrm>
            <a:off x="4035701" y="877586"/>
            <a:ext cx="7422290" cy="5102824"/>
          </a:xfrm>
          <a:prstGeom prst="rect">
            <a:avLst/>
          </a:prstGeom>
        </p:spPr>
      </p:pic>
      <p:sp>
        <p:nvSpPr>
          <p:cNvPr id="19" name="TextBox 18">
            <a:extLst>
              <a:ext uri="{FF2B5EF4-FFF2-40B4-BE49-F238E27FC236}">
                <a16:creationId xmlns:a16="http://schemas.microsoft.com/office/drawing/2014/main" id="{046A9A1C-9842-E1CE-5CB7-DFD92157B7EA}"/>
              </a:ext>
            </a:extLst>
          </p:cNvPr>
          <p:cNvSpPr txBox="1"/>
          <p:nvPr/>
        </p:nvSpPr>
        <p:spPr>
          <a:xfrm>
            <a:off x="183506" y="4781072"/>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changes you uncheck will be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unstaged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only the files you want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have selected only the art files. It is crucial to commit sensibly; see slides 13, 18 and 19 for more guidance. Description and co-authors is not mandatory.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8C4CAD29-9846-EE8B-D340-1B3152F3F822}"/>
              </a:ext>
            </a:extLst>
          </p:cNvPr>
          <p:cNvSpPr txBox="1"/>
          <p:nvPr/>
        </p:nvSpPr>
        <p:spPr>
          <a:xfrm>
            <a:off x="183506" y="6199354"/>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that I have committed, those changes are cleared from the staging area.</a:t>
            </a:r>
          </a:p>
        </p:txBody>
      </p:sp>
      <p:pic>
        <p:nvPicPr>
          <p:cNvPr id="24" name="Picture 23">
            <a:extLst>
              <a:ext uri="{FF2B5EF4-FFF2-40B4-BE49-F238E27FC236}">
                <a16:creationId xmlns:a16="http://schemas.microsoft.com/office/drawing/2014/main" id="{81B84BF5-4D00-63AB-4992-6BA3936145DF}"/>
              </a:ext>
            </a:extLst>
          </p:cNvPr>
          <p:cNvPicPr>
            <a:picLocks noChangeAspect="1"/>
          </p:cNvPicPr>
          <p:nvPr/>
        </p:nvPicPr>
        <p:blipFill>
          <a:blip r:embed="rId6"/>
          <a:stretch>
            <a:fillRect/>
          </a:stretch>
        </p:blipFill>
        <p:spPr>
          <a:xfrm>
            <a:off x="4035699" y="877584"/>
            <a:ext cx="7422291" cy="5102825"/>
          </a:xfrm>
          <a:prstGeom prst="rect">
            <a:avLst/>
          </a:prstGeom>
        </p:spPr>
      </p:pic>
    </p:spTree>
    <p:extLst>
      <p:ext uri="{BB962C8B-B14F-4D97-AF65-F5344CB8AC3E}">
        <p14:creationId xmlns:p14="http://schemas.microsoft.com/office/powerpoint/2010/main" val="327037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9"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834B6712-4CD0-3429-D77F-F59ED49171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BA1DD35-ABE7-25F7-FA3A-BE8DB313552C}"/>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240A80DF-7D5A-A118-0D9F-EE336636D8C5}"/>
              </a:ext>
            </a:extLst>
          </p:cNvPr>
          <p:cNvSpPr txBox="1"/>
          <p:nvPr/>
        </p:nvSpPr>
        <p:spPr>
          <a:xfrm>
            <a:off x="183506" y="545077"/>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make another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In the staging area, the changes are compared to the latest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which is now my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“Add concept art”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See slides 15-17 if this doesn’t make sense.</a:t>
            </a:r>
          </a:p>
          <a:p>
            <a:pPr lvl="0">
              <a:lnSpc>
                <a:spcPct val="107000"/>
              </a:lnSpc>
              <a:spcAft>
                <a:spcPts val="800"/>
              </a:spcAft>
            </a:pP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Since these commits are not yet pushed, they are not yet available to </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others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remotely.</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72EAA1F3-4E1D-6C4D-888E-A16AF262D220}"/>
              </a:ext>
            </a:extLst>
          </p:cNvPr>
          <p:cNvPicPr>
            <a:picLocks noChangeAspect="1"/>
          </p:cNvPicPr>
          <p:nvPr/>
        </p:nvPicPr>
        <p:blipFill>
          <a:blip r:embed="rId2"/>
          <a:stretch>
            <a:fillRect/>
          </a:stretch>
        </p:blipFill>
        <p:spPr>
          <a:xfrm>
            <a:off x="4035698" y="877583"/>
            <a:ext cx="7422291" cy="5102825"/>
          </a:xfrm>
          <a:prstGeom prst="rect">
            <a:avLst/>
          </a:prstGeom>
        </p:spPr>
      </p:pic>
      <p:pic>
        <p:nvPicPr>
          <p:cNvPr id="8" name="Picture 7">
            <a:extLst>
              <a:ext uri="{FF2B5EF4-FFF2-40B4-BE49-F238E27FC236}">
                <a16:creationId xmlns:a16="http://schemas.microsoft.com/office/drawing/2014/main" id="{491ED1E8-5664-F1C2-86B9-232B9B545F9B}"/>
              </a:ext>
            </a:extLst>
          </p:cNvPr>
          <p:cNvPicPr>
            <a:picLocks noChangeAspect="1"/>
          </p:cNvPicPr>
          <p:nvPr/>
        </p:nvPicPr>
        <p:blipFill>
          <a:blip r:embed="rId3"/>
          <a:stretch>
            <a:fillRect/>
          </a:stretch>
        </p:blipFill>
        <p:spPr>
          <a:xfrm>
            <a:off x="4035697" y="877583"/>
            <a:ext cx="7422291" cy="5102825"/>
          </a:xfrm>
          <a:prstGeom prst="rect">
            <a:avLst/>
          </a:prstGeom>
        </p:spPr>
      </p:pic>
      <p:sp>
        <p:nvSpPr>
          <p:cNvPr id="12" name="TextBox 11">
            <a:extLst>
              <a:ext uri="{FF2B5EF4-FFF2-40B4-BE49-F238E27FC236}">
                <a16:creationId xmlns:a16="http://schemas.microsoft.com/office/drawing/2014/main" id="{FA2D968A-E6E1-6C56-5C0C-1F86C7946BE1}"/>
              </a:ext>
            </a:extLst>
          </p:cNvPr>
          <p:cNvSpPr txBox="1"/>
          <p:nvPr/>
        </p:nvSpPr>
        <p:spPr>
          <a:xfrm>
            <a:off x="183506" y="2435706"/>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committed everything I want to, I’m left with two files I didn’t mean to change. </a:t>
            </a:r>
          </a:p>
        </p:txBody>
      </p:sp>
      <p:pic>
        <p:nvPicPr>
          <p:cNvPr id="21" name="Picture 20">
            <a:extLst>
              <a:ext uri="{FF2B5EF4-FFF2-40B4-BE49-F238E27FC236}">
                <a16:creationId xmlns:a16="http://schemas.microsoft.com/office/drawing/2014/main" id="{DF337E34-29E8-4081-6139-35E410F5E071}"/>
              </a:ext>
            </a:extLst>
          </p:cNvPr>
          <p:cNvPicPr>
            <a:picLocks noChangeAspect="1"/>
          </p:cNvPicPr>
          <p:nvPr/>
        </p:nvPicPr>
        <p:blipFill>
          <a:blip r:embed="rId4"/>
          <a:stretch>
            <a:fillRect/>
          </a:stretch>
        </p:blipFill>
        <p:spPr>
          <a:xfrm>
            <a:off x="4035696" y="877583"/>
            <a:ext cx="7422292" cy="5102826"/>
          </a:xfrm>
          <a:prstGeom prst="rect">
            <a:avLst/>
          </a:prstGeom>
        </p:spPr>
      </p:pic>
      <p:sp>
        <p:nvSpPr>
          <p:cNvPr id="22" name="TextBox 21">
            <a:extLst>
              <a:ext uri="{FF2B5EF4-FFF2-40B4-BE49-F238E27FC236}">
                <a16:creationId xmlns:a16="http://schemas.microsoft.com/office/drawing/2014/main" id="{BC6C7997-1E98-9F72-C533-D531E2EA7DE8}"/>
              </a:ext>
            </a:extLst>
          </p:cNvPr>
          <p:cNvSpPr txBox="1"/>
          <p:nvPr/>
        </p:nvSpPr>
        <p:spPr>
          <a:xfrm>
            <a:off x="183506" y="3034827"/>
            <a:ext cx="3110199" cy="365779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 can discard these changes. This will discard any changes since the last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whether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or </a:t>
            </a:r>
            <a:r>
              <a:rPr lang="en-GB" sz="1200" b="1" kern="100" dirty="0" err="1">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Let’s analyse this: </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In the “Add project documentation”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these two files will be referenced “unchanged since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So Git looks back to </a:t>
            </a:r>
            <a:r>
              <a:rPr lang="en-GB" sz="1200" kern="100" dirty="0" err="1">
                <a:solidFill>
                  <a:schemeClr val="bg1"/>
                </a:solidFill>
                <a:latin typeface="Aptos" panose="020B0004020202020204" pitchFamily="34" charset="0"/>
                <a:ea typeface="Aptos" panose="020B0004020202020204" pitchFamily="34" charset="0"/>
                <a:cs typeface="Times New Roman" panose="02020603050405020304" pitchFamily="18" charset="0"/>
              </a:rPr>
              <a:t>to</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 previous “Add concept art” commit  and sees again “unchanged since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last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marL="171450" lvl="0" indent="-171450">
              <a:lnSpc>
                <a:spcPct val="107000"/>
              </a:lnSpc>
              <a:spcAft>
                <a:spcPts val="800"/>
              </a:spcAft>
              <a:buFontTx/>
              <a:buChar char="-"/>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Then tracks back again (Josh’s initial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I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and sees for both files “file was created”.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 is comparing my changes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this information</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It will restore those files as they were then.</a:t>
            </a:r>
            <a:endPar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6545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1CC33BED-D34B-C7C4-1922-374D9EF56B7D}"/>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376CA11E-2212-6E3E-E6AD-26ADE9E2AE94}"/>
              </a:ext>
            </a:extLst>
          </p:cNvPr>
          <p:cNvPicPr>
            <a:picLocks noChangeAspect="1"/>
          </p:cNvPicPr>
          <p:nvPr/>
        </p:nvPicPr>
        <p:blipFill>
          <a:blip r:embed="rId2"/>
          <a:stretch>
            <a:fillRect/>
          </a:stretch>
        </p:blipFill>
        <p:spPr>
          <a:xfrm>
            <a:off x="4035694" y="877582"/>
            <a:ext cx="7422293" cy="5102826"/>
          </a:xfrm>
          <a:prstGeom prst="rect">
            <a:avLst/>
          </a:prstGeom>
        </p:spPr>
      </p:pic>
      <p:sp>
        <p:nvSpPr>
          <p:cNvPr id="2" name="TextBox 1">
            <a:extLst>
              <a:ext uri="{FF2B5EF4-FFF2-40B4-BE49-F238E27FC236}">
                <a16:creationId xmlns:a16="http://schemas.microsoft.com/office/drawing/2014/main" id="{ED0AC7AE-AA55-1994-56FC-7932FEBBD7E3}"/>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E54CBFCE-2283-4577-F2C7-5B0C2D8D9125}"/>
              </a:ext>
            </a:extLst>
          </p:cNvPr>
          <p:cNvSpPr txBox="1"/>
          <p:nvPr/>
        </p:nvSpPr>
        <p:spPr>
          <a:xfrm>
            <a:off x="183506" y="516796"/>
            <a:ext cx="3110199" cy="1666482"/>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you have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no local (uncommitted) changes,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and we are finished editing, we can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Notice the little 2 next to</a:t>
            </a:r>
            <a:r>
              <a:rPr lang="en-GB" sz="1200" b="1"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origin.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That’s because there are two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If you look at the history tab, your </a:t>
            </a:r>
            <a:r>
              <a:rPr lang="en-GB" sz="1200" b="1"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will have a little arrow next to them to signal that they aren’t yet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E979DC-0379-4291-4923-C6D9CB5A8D25}"/>
              </a:ext>
            </a:extLst>
          </p:cNvPr>
          <p:cNvSpPr txBox="1"/>
          <p:nvPr/>
        </p:nvSpPr>
        <p:spPr>
          <a:xfrm>
            <a:off x="183505" y="2295406"/>
            <a:ext cx="3110199" cy="3057375"/>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we should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origin</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is a chance someone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changes since I last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Now I’ve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notice how</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push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has now changed to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origin</a:t>
            </a:r>
            <a:r>
              <a:rPr lang="en-GB" sz="1200"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a little 1 has also appeared. That’s because someone did indeed make a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I am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behind</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There are ways to see the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changes and compare them to your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Regrettably, GitHub Desktop doesn’t provide that functionality. So in this scenario, you must blindly </a:t>
            </a:r>
            <a:r>
              <a:rPr lang="en-GB" sz="1200" b="1" kern="100" dirty="0">
                <a:solidFill>
                  <a:schemeClr val="tx2">
                    <a:lumMod val="50000"/>
                    <a:lumOff val="50000"/>
                  </a:schemeClr>
                </a:solidFill>
                <a:effectLst/>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(which will merge them into your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local branch) 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 get back on track. </a:t>
            </a:r>
          </a:p>
        </p:txBody>
      </p:sp>
      <p:pic>
        <p:nvPicPr>
          <p:cNvPr id="17" name="Picture 16">
            <a:extLst>
              <a:ext uri="{FF2B5EF4-FFF2-40B4-BE49-F238E27FC236}">
                <a16:creationId xmlns:a16="http://schemas.microsoft.com/office/drawing/2014/main" id="{19889325-4392-2AD1-1AD4-37E36EC97112}"/>
              </a:ext>
            </a:extLst>
          </p:cNvPr>
          <p:cNvPicPr>
            <a:picLocks noChangeAspect="1"/>
          </p:cNvPicPr>
          <p:nvPr/>
        </p:nvPicPr>
        <p:blipFill>
          <a:blip r:embed="rId3"/>
          <a:stretch>
            <a:fillRect/>
          </a:stretch>
        </p:blipFill>
        <p:spPr>
          <a:xfrm>
            <a:off x="4035693" y="877582"/>
            <a:ext cx="7422294" cy="5102827"/>
          </a:xfrm>
          <a:prstGeom prst="rect">
            <a:avLst/>
          </a:prstGeom>
        </p:spPr>
      </p:pic>
      <p:pic>
        <p:nvPicPr>
          <p:cNvPr id="23" name="Picture 22">
            <a:extLst>
              <a:ext uri="{FF2B5EF4-FFF2-40B4-BE49-F238E27FC236}">
                <a16:creationId xmlns:a16="http://schemas.microsoft.com/office/drawing/2014/main" id="{5503C146-6B9E-A550-E46F-EC3CE13DB964}"/>
              </a:ext>
            </a:extLst>
          </p:cNvPr>
          <p:cNvPicPr>
            <a:picLocks noChangeAspect="1"/>
          </p:cNvPicPr>
          <p:nvPr/>
        </p:nvPicPr>
        <p:blipFill>
          <a:blip r:embed="rId4"/>
          <a:stretch>
            <a:fillRect/>
          </a:stretch>
        </p:blipFill>
        <p:spPr>
          <a:xfrm>
            <a:off x="4035692" y="877580"/>
            <a:ext cx="7422295" cy="5102828"/>
          </a:xfrm>
          <a:prstGeom prst="rect">
            <a:avLst/>
          </a:prstGeom>
        </p:spPr>
      </p:pic>
      <p:sp>
        <p:nvSpPr>
          <p:cNvPr id="26" name="TextBox 25">
            <a:extLst>
              <a:ext uri="{FF2B5EF4-FFF2-40B4-BE49-F238E27FC236}">
                <a16:creationId xmlns:a16="http://schemas.microsoft.com/office/drawing/2014/main" id="{27CFCD24-314B-08C7-60D7-D9276F0A0B43}"/>
              </a:ext>
            </a:extLst>
          </p:cNvPr>
          <p:cNvSpPr txBox="1"/>
          <p:nvPr/>
        </p:nvSpPr>
        <p:spPr>
          <a:xfrm>
            <a:off x="183505" y="545506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pulled into my local branch. This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which merged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my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together. Luckily, we didn’t touch the same files. If we did, we’d have to manage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16900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D5A865CB-2710-00A8-DFB0-5FAABA4F143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CC66145-5856-7F19-9651-4D2A550C1238}"/>
              </a:ext>
            </a:extLst>
          </p:cNvPr>
          <p:cNvPicPr>
            <a:picLocks noChangeAspect="1"/>
          </p:cNvPicPr>
          <p:nvPr/>
        </p:nvPicPr>
        <p:blipFill>
          <a:blip r:embed="rId2"/>
          <a:stretch>
            <a:fillRect/>
          </a:stretch>
        </p:blipFill>
        <p:spPr>
          <a:xfrm>
            <a:off x="4035693" y="877580"/>
            <a:ext cx="7422294" cy="5102827"/>
          </a:xfrm>
          <a:prstGeom prst="rect">
            <a:avLst/>
          </a:prstGeom>
        </p:spPr>
      </p:pic>
      <p:sp>
        <p:nvSpPr>
          <p:cNvPr id="2" name="TextBox 1">
            <a:extLst>
              <a:ext uri="{FF2B5EF4-FFF2-40B4-BE49-F238E27FC236}">
                <a16:creationId xmlns:a16="http://schemas.microsoft.com/office/drawing/2014/main" id="{FDBFBA07-0370-5DDB-A781-95AB5A5C924E}"/>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6DB885-4FC8-912F-050F-508583E2F2F8}"/>
              </a:ext>
            </a:extLst>
          </p:cNvPr>
          <p:cNvSpPr txBox="1"/>
          <p:nvPr/>
        </p:nvSpPr>
        <p:spPr>
          <a:xfrm>
            <a:off x="183506" y="516796"/>
            <a:ext cx="3110199" cy="414805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Now that  the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is dealt with, you should fetch again. We didn’t spend long on this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but if there was a really big change by someone else we might have had a lot of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conflicts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to solve. </a:t>
            </a:r>
          </a:p>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why if you are facing a conflict, it’s a good idea to call for backup, and ask people to stop piling on and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more </a:t>
            </a:r>
            <a:r>
              <a:rPr lang="en-GB" sz="1200" b="1"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while you work through it.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So I’ve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there’re no changes to the repo since I last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can now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 Notice it now says 3: I didn’t make a new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but Git automatically created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I pulled. This only happens if Git cannot fast-forward (i.e., someone has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since you last made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local branch is now harmonious with the remote branch. </a:t>
            </a:r>
          </a:p>
        </p:txBody>
      </p:sp>
      <p:sp>
        <p:nvSpPr>
          <p:cNvPr id="5" name="TextBox 4">
            <a:extLst>
              <a:ext uri="{FF2B5EF4-FFF2-40B4-BE49-F238E27FC236}">
                <a16:creationId xmlns:a16="http://schemas.microsoft.com/office/drawing/2014/main" id="{62C5D3A3-7B3E-BADF-04D5-80003A08669B}"/>
              </a:ext>
            </a:extLst>
          </p:cNvPr>
          <p:cNvSpPr txBox="1"/>
          <p:nvPr/>
        </p:nvSpPr>
        <p:spPr>
          <a:xfrm>
            <a:off x="183505" y="4758129"/>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Any changes you do not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will never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Others will not be able to pull them from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remote branch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249044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2FAA280-B858-DD12-861A-BBD6DAC731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2656F3-48A8-4FC4-27DB-A68F285D533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SESSION WORKFLOW (</a:t>
            </a:r>
            <a:r>
              <a:rPr lang="en-GB" sz="1200" b="1" dirty="0" err="1">
                <a:solidFill>
                  <a:schemeClr val="bg1"/>
                </a:solidFill>
              </a:rPr>
              <a:t>Cheatsheet</a:t>
            </a:r>
            <a:r>
              <a:rPr lang="en-GB" sz="1200" b="1" dirty="0">
                <a:solidFill>
                  <a:schemeClr val="bg1"/>
                </a:solidFill>
              </a:rPr>
              <a:t>)</a:t>
            </a:r>
          </a:p>
        </p:txBody>
      </p:sp>
      <p:sp>
        <p:nvSpPr>
          <p:cNvPr id="9" name="TextBox 8">
            <a:extLst>
              <a:ext uri="{FF2B5EF4-FFF2-40B4-BE49-F238E27FC236}">
                <a16:creationId xmlns:a16="http://schemas.microsoft.com/office/drawing/2014/main" id="{544E01AC-2079-89F9-51B8-91D9A1CEC323}"/>
              </a:ext>
            </a:extLst>
          </p:cNvPr>
          <p:cNvSpPr txBox="1"/>
          <p:nvPr/>
        </p:nvSpPr>
        <p:spPr>
          <a:xfrm>
            <a:off x="183506" y="516796"/>
            <a:ext cx="3110199" cy="78098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to fetch or pull?</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Whenever you get to work and open GitHub desktop, use these scenarios.</a:t>
            </a:r>
          </a:p>
        </p:txBody>
      </p:sp>
      <p:sp>
        <p:nvSpPr>
          <p:cNvPr id="3" name="TextBox 2">
            <a:extLst>
              <a:ext uri="{FF2B5EF4-FFF2-40B4-BE49-F238E27FC236}">
                <a16:creationId xmlns:a16="http://schemas.microsoft.com/office/drawing/2014/main" id="{3446F521-3509-9973-37AE-9F07838D8538}"/>
              </a:ext>
            </a:extLst>
          </p:cNvPr>
          <p:cNvSpPr txBox="1"/>
          <p:nvPr/>
        </p:nvSpPr>
        <p:spPr>
          <a:xfrm>
            <a:off x="4666268" y="1802711"/>
            <a:ext cx="5436553" cy="369332"/>
          </a:xfrm>
          <a:prstGeom prst="rect">
            <a:avLst/>
          </a:prstGeom>
          <a:noFill/>
        </p:spPr>
        <p:txBody>
          <a:bodyPr wrap="none" rtlCol="0">
            <a:spAutoFit/>
          </a:bodyPr>
          <a:lstStyle/>
          <a:p>
            <a:r>
              <a:rPr lang="en-GB" dirty="0">
                <a:solidFill>
                  <a:schemeClr val="bg1"/>
                </a:solidFill>
              </a:rPr>
              <a:t>I have </a:t>
            </a:r>
            <a:r>
              <a:rPr lang="en-GB" b="1" dirty="0">
                <a:solidFill>
                  <a:schemeClr val="accent3">
                    <a:lumMod val="60000"/>
                    <a:lumOff val="40000"/>
                  </a:schemeClr>
                </a:solidFill>
              </a:rPr>
              <a:t>no </a:t>
            </a:r>
            <a:r>
              <a:rPr lang="en-GB" b="1" dirty="0" err="1">
                <a:solidFill>
                  <a:schemeClr val="accent3">
                    <a:lumMod val="60000"/>
                    <a:lumOff val="40000"/>
                  </a:schemeClr>
                </a:solidFill>
              </a:rPr>
              <a:t>unpushed</a:t>
            </a:r>
            <a:r>
              <a:rPr lang="en-GB" b="1" dirty="0">
                <a:solidFill>
                  <a:schemeClr val="accent3">
                    <a:lumMod val="60000"/>
                    <a:lumOff val="40000"/>
                  </a:schemeClr>
                </a:solidFill>
              </a:rPr>
              <a:t> commits</a:t>
            </a:r>
            <a:r>
              <a:rPr lang="en-GB" dirty="0">
                <a:solidFill>
                  <a:schemeClr val="accent3">
                    <a:lumMod val="60000"/>
                    <a:lumOff val="40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6" name="TextBox 5">
            <a:extLst>
              <a:ext uri="{FF2B5EF4-FFF2-40B4-BE49-F238E27FC236}">
                <a16:creationId xmlns:a16="http://schemas.microsoft.com/office/drawing/2014/main" id="{4737D3A0-F78C-41B4-62FF-24586261BBEB}"/>
              </a:ext>
            </a:extLst>
          </p:cNvPr>
          <p:cNvSpPr txBox="1"/>
          <p:nvPr/>
        </p:nvSpPr>
        <p:spPr>
          <a:xfrm>
            <a:off x="4666268" y="2172043"/>
            <a:ext cx="6144844" cy="283154"/>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can safely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and your directory will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fast-forwarded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to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latest commit</a:t>
            </a:r>
          </a:p>
        </p:txBody>
      </p:sp>
      <p:sp>
        <p:nvSpPr>
          <p:cNvPr id="7" name="TextBox 6">
            <a:extLst>
              <a:ext uri="{FF2B5EF4-FFF2-40B4-BE49-F238E27FC236}">
                <a16:creationId xmlns:a16="http://schemas.microsoft.com/office/drawing/2014/main" id="{053E48D8-3EAD-2B89-52AD-565DFD2049FC}"/>
              </a:ext>
            </a:extLst>
          </p:cNvPr>
          <p:cNvSpPr txBox="1"/>
          <p:nvPr/>
        </p:nvSpPr>
        <p:spPr>
          <a:xfrm>
            <a:off x="4666268" y="2639863"/>
            <a:ext cx="5170454" cy="369332"/>
          </a:xfrm>
          <a:prstGeom prst="rect">
            <a:avLst/>
          </a:prstGeom>
          <a:noFill/>
        </p:spPr>
        <p:txBody>
          <a:bodyPr wrap="none" rtlCol="0">
            <a:spAutoFit/>
          </a:bodyPr>
          <a:lstStyle/>
          <a:p>
            <a:r>
              <a:rPr lang="en-GB" dirty="0">
                <a:solidFill>
                  <a:schemeClr val="bg1"/>
                </a:solidFill>
              </a:rPr>
              <a:t>I have</a:t>
            </a:r>
            <a:r>
              <a:rPr lang="en-GB" b="1" dirty="0">
                <a:solidFill>
                  <a:schemeClr val="bg1"/>
                </a:solidFill>
              </a:rPr>
              <a:t> </a:t>
            </a:r>
            <a:r>
              <a:rPr lang="en-GB" b="1" dirty="0" err="1">
                <a:solidFill>
                  <a:schemeClr val="accent2">
                    <a:lumMod val="75000"/>
                  </a:schemeClr>
                </a:solidFill>
              </a:rPr>
              <a:t>unpushed</a:t>
            </a:r>
            <a:r>
              <a:rPr lang="en-GB" b="1" dirty="0">
                <a:solidFill>
                  <a:schemeClr val="accent2">
                    <a:lumMod val="75000"/>
                  </a:schemeClr>
                </a:solidFill>
              </a:rPr>
              <a:t> commits</a:t>
            </a:r>
            <a:r>
              <a:rPr lang="en-GB" dirty="0">
                <a:solidFill>
                  <a:schemeClr val="accent2">
                    <a:lumMod val="75000"/>
                  </a:schemeClr>
                </a:solidFill>
              </a:rPr>
              <a:t> </a:t>
            </a:r>
            <a:r>
              <a:rPr lang="en-GB" dirty="0">
                <a:solidFill>
                  <a:schemeClr val="bg1"/>
                </a:solidFill>
              </a:rPr>
              <a:t>and </a:t>
            </a:r>
            <a:r>
              <a:rPr lang="en-GB" b="1" dirty="0">
                <a:solidFill>
                  <a:schemeClr val="accent3">
                    <a:lumMod val="60000"/>
                    <a:lumOff val="40000"/>
                  </a:schemeClr>
                </a:solidFill>
              </a:rPr>
              <a:t>no local changes</a:t>
            </a:r>
            <a:r>
              <a:rPr lang="en-GB" b="1" dirty="0">
                <a:solidFill>
                  <a:schemeClr val="bg1"/>
                </a:solidFill>
              </a:rPr>
              <a:t> </a:t>
            </a:r>
            <a:endParaRPr lang="en-GB" dirty="0">
              <a:solidFill>
                <a:schemeClr val="bg1"/>
              </a:solidFill>
            </a:endParaRPr>
          </a:p>
        </p:txBody>
      </p:sp>
      <p:sp>
        <p:nvSpPr>
          <p:cNvPr id="8" name="TextBox 7">
            <a:extLst>
              <a:ext uri="{FF2B5EF4-FFF2-40B4-BE49-F238E27FC236}">
                <a16:creationId xmlns:a16="http://schemas.microsoft.com/office/drawing/2014/main" id="{A3869D68-CFC8-4098-2BF8-85090AB8EBBE}"/>
              </a:ext>
            </a:extLst>
          </p:cNvPr>
          <p:cNvSpPr txBox="1"/>
          <p:nvPr/>
        </p:nvSpPr>
        <p:spPr>
          <a:xfrm>
            <a:off x="4666268" y="3009195"/>
            <a:ext cx="6334813" cy="480773"/>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33698967-4D48-B05F-975B-60F514BCC117}"/>
              </a:ext>
            </a:extLst>
          </p:cNvPr>
          <p:cNvSpPr txBox="1"/>
          <p:nvPr/>
        </p:nvSpPr>
        <p:spPr>
          <a:xfrm>
            <a:off x="4666268" y="3674634"/>
            <a:ext cx="2354299" cy="369332"/>
          </a:xfrm>
          <a:prstGeom prst="rect">
            <a:avLst/>
          </a:prstGeom>
          <a:noFill/>
        </p:spPr>
        <p:txBody>
          <a:bodyPr wrap="none" rtlCol="0">
            <a:spAutoFit/>
          </a:bodyPr>
          <a:lstStyle/>
          <a:p>
            <a:r>
              <a:rPr lang="en-GB" dirty="0">
                <a:solidFill>
                  <a:schemeClr val="bg1"/>
                </a:solidFill>
              </a:rPr>
              <a:t>I have</a:t>
            </a:r>
            <a:r>
              <a:rPr lang="en-GB" b="1" dirty="0">
                <a:solidFill>
                  <a:schemeClr val="accent3">
                    <a:lumMod val="60000"/>
                    <a:lumOff val="40000"/>
                  </a:schemeClr>
                </a:solidFill>
              </a:rPr>
              <a:t> </a:t>
            </a:r>
            <a:r>
              <a:rPr lang="en-GB" b="1" dirty="0">
                <a:solidFill>
                  <a:schemeClr val="accent2">
                    <a:lumMod val="75000"/>
                  </a:schemeClr>
                </a:solidFill>
              </a:rPr>
              <a:t>local changes </a:t>
            </a:r>
            <a:endParaRPr lang="en-GB" dirty="0">
              <a:solidFill>
                <a:schemeClr val="accent2">
                  <a:lumMod val="75000"/>
                </a:schemeClr>
              </a:solidFill>
            </a:endParaRPr>
          </a:p>
        </p:txBody>
      </p:sp>
      <p:sp>
        <p:nvSpPr>
          <p:cNvPr id="11" name="TextBox 10">
            <a:extLst>
              <a:ext uri="{FF2B5EF4-FFF2-40B4-BE49-F238E27FC236}">
                <a16:creationId xmlns:a16="http://schemas.microsoft.com/office/drawing/2014/main" id="{13F21293-E21A-EE87-554E-A44DFED73CF6}"/>
              </a:ext>
            </a:extLst>
          </p:cNvPr>
          <p:cNvSpPr txBox="1"/>
          <p:nvPr/>
        </p:nvSpPr>
        <p:spPr>
          <a:xfrm>
            <a:off x="4666268" y="4043966"/>
            <a:ext cx="6334813" cy="678391"/>
          </a:xfrm>
          <a:prstGeom prst="rect">
            <a:avLst/>
          </a:prstGeom>
          <a:noFill/>
          <a:ln>
            <a:noFill/>
          </a:ln>
        </p:spPr>
        <p:txBody>
          <a:bodyPr wrap="square" rtlCol="0">
            <a:spAutoFit/>
          </a:bodyPr>
          <a:lstStyle/>
          <a:p>
            <a:pPr lvl="0">
              <a:lnSpc>
                <a:spcPct val="107000"/>
              </a:lnSpc>
              <a:spcAft>
                <a:spcPts val="800"/>
              </a:spcAft>
            </a:pP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You should first finish your edits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discard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them if they were not deliberate,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conflicts</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required, then continue working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committing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 if you are ready (preferably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lumMod val="65000"/>
                  </a:schemeClr>
                </a:solidFill>
                <a:latin typeface="Aptos" panose="020B0004020202020204" pitchFamily="34" charset="0"/>
                <a:ea typeface="Aptos" panose="020B0004020202020204" pitchFamily="34" charset="0"/>
                <a:cs typeface="Times New Roman" panose="02020603050405020304" pitchFamily="18" charset="0"/>
              </a:rPr>
              <a:t>if your feature is relatively complete)</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76F33A6B-8F49-2052-BCC2-2FA31752D9E4}"/>
              </a:ext>
            </a:extLst>
          </p:cNvPr>
          <p:cNvSpPr txBox="1"/>
          <p:nvPr/>
        </p:nvSpPr>
        <p:spPr>
          <a:xfrm>
            <a:off x="183506" y="1391053"/>
            <a:ext cx="3110199" cy="176907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it is simpler and easier to regularly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your changes, but it is inadvisable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stuff that is largely incomplete or broken (your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may be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pulled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by people who rely on them!)</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when you can, and let people know if you’ll be working on something for a few days before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a:t>
            </a:r>
          </a:p>
        </p:txBody>
      </p:sp>
    </p:spTree>
    <p:extLst>
      <p:ext uri="{BB962C8B-B14F-4D97-AF65-F5344CB8AC3E}">
        <p14:creationId xmlns:p14="http://schemas.microsoft.com/office/powerpoint/2010/main" val="83778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7C2E8-7814-1082-C74C-79388735B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7D742-01AD-ADE4-5A22-A70630AD8243}"/>
              </a:ext>
            </a:extLst>
          </p:cNvPr>
          <p:cNvSpPr>
            <a:spLocks noGrp="1"/>
          </p:cNvSpPr>
          <p:nvPr>
            <p:ph type="ctrTitle"/>
          </p:nvPr>
        </p:nvSpPr>
        <p:spPr/>
        <p:txBody>
          <a:bodyPr/>
          <a:lstStyle/>
          <a:p>
            <a:r>
              <a:rPr lang="en-GB" dirty="0">
                <a:solidFill>
                  <a:schemeClr val="bg1"/>
                </a:solidFill>
              </a:rPr>
              <a:t>Branches</a:t>
            </a:r>
          </a:p>
        </p:txBody>
      </p:sp>
    </p:spTree>
    <p:extLst>
      <p:ext uri="{BB962C8B-B14F-4D97-AF65-F5344CB8AC3E}">
        <p14:creationId xmlns:p14="http://schemas.microsoft.com/office/powerpoint/2010/main" val="93356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C1B4E-D545-5DF4-B727-707F62AFA005}"/>
            </a:ext>
          </a:extLst>
        </p:cNvPr>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3E7DA95F-B820-BD17-2760-D42CCAAAEBE1}"/>
              </a:ext>
            </a:extLst>
          </p:cNvPr>
          <p:cNvCxnSpPr>
            <a:cxnSpLocks/>
          </p:cNvCxnSpPr>
          <p:nvPr/>
        </p:nvCxnSpPr>
        <p:spPr>
          <a:xfrm>
            <a:off x="8026923" y="3196583"/>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6D6DE0-A8B4-0AB1-48FA-106F7483BA1A}"/>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So far, all the examples we’ve talked about have involved two people. It is apparent how messy things can become between just two collaborators, let alone ten. </a:t>
            </a:r>
          </a:p>
        </p:txBody>
      </p:sp>
      <p:sp>
        <p:nvSpPr>
          <p:cNvPr id="6" name="Rectangle: Rounded Corners 5">
            <a:extLst>
              <a:ext uri="{FF2B5EF4-FFF2-40B4-BE49-F238E27FC236}">
                <a16:creationId xmlns:a16="http://schemas.microsoft.com/office/drawing/2014/main" id="{DC1D2B83-3D67-DE60-E1AF-A5EB1BD8DEF1}"/>
              </a:ext>
            </a:extLst>
          </p:cNvPr>
          <p:cNvSpPr/>
          <p:nvPr/>
        </p:nvSpPr>
        <p:spPr>
          <a:xfrm>
            <a:off x="8795207" y="396868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8" name="Rectangle: Rounded Corners 7">
            <a:extLst>
              <a:ext uri="{FF2B5EF4-FFF2-40B4-BE49-F238E27FC236}">
                <a16:creationId xmlns:a16="http://schemas.microsoft.com/office/drawing/2014/main" id="{EE298919-BB65-5C0C-57A2-EA19CFA83EB4}"/>
              </a:ext>
            </a:extLst>
          </p:cNvPr>
          <p:cNvSpPr/>
          <p:nvPr/>
        </p:nvSpPr>
        <p:spPr>
          <a:xfrm>
            <a:off x="6344239" y="396868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14" name="Straight Connector 13">
            <a:extLst>
              <a:ext uri="{FF2B5EF4-FFF2-40B4-BE49-F238E27FC236}">
                <a16:creationId xmlns:a16="http://schemas.microsoft.com/office/drawing/2014/main" id="{22707BB6-3D51-E981-2EF9-A50B3544E5D7}"/>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7B52B63-329D-4D96-EFD7-B8C8A0411E82}"/>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895BB4-7523-1D87-90E5-DA0AA259101B}"/>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A93DC31-A74A-4182-0444-99EDBA721A51}"/>
              </a:ext>
            </a:extLst>
          </p:cNvPr>
          <p:cNvCxnSpPr>
            <a:cxnSpLocks/>
          </p:cNvCxnSpPr>
          <p:nvPr/>
        </p:nvCxnSpPr>
        <p:spPr>
          <a:xfrm>
            <a:off x="8026923" y="258087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733C8A4A-F364-E959-4384-28D7F7795EA9}"/>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399DE2E1-D877-1831-8DA0-87AAA8E9B578}"/>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270C1134-C618-BF94-8798-FC028A1BC03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AC2F914-1CE9-DBC9-E31C-CB0F68A6763A}"/>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6E86C87A-5984-795C-AAA6-2CEA41F0FC7A}"/>
              </a:ext>
            </a:extLst>
          </p:cNvPr>
          <p:cNvSpPr/>
          <p:nvPr/>
        </p:nvSpPr>
        <p:spPr>
          <a:xfrm>
            <a:off x="7861954" y="286717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0CFCDBFC-F3DD-ABEC-1B57-3B8EAB879CD1}"/>
              </a:ext>
            </a:extLst>
          </p:cNvPr>
          <p:cNvSpPr txBox="1"/>
          <p:nvPr/>
        </p:nvSpPr>
        <p:spPr>
          <a:xfrm>
            <a:off x="218087" y="1083959"/>
            <a:ext cx="3679655" cy="830997"/>
          </a:xfrm>
          <a:prstGeom prst="rect">
            <a:avLst/>
          </a:prstGeom>
          <a:noFill/>
          <a:ln>
            <a:solidFill>
              <a:schemeClr val="bg1"/>
            </a:solidFill>
          </a:ln>
        </p:spPr>
        <p:txBody>
          <a:bodyPr wrap="square" rtlCol="0">
            <a:spAutoFit/>
          </a:bodyPr>
          <a:lstStyle/>
          <a:p>
            <a:r>
              <a:rPr lang="en-GB" sz="1200" dirty="0">
                <a:solidFill>
                  <a:schemeClr val="bg1"/>
                </a:solidFill>
              </a:rPr>
              <a:t>Alice and Bob have been working on their project: Alice is programming and Bob is texturing. There isn’t much overlap in their jobs so they have managed to get along so far without major headaches. </a:t>
            </a:r>
          </a:p>
        </p:txBody>
      </p:sp>
      <p:sp>
        <p:nvSpPr>
          <p:cNvPr id="21" name="TextBox 20">
            <a:extLst>
              <a:ext uri="{FF2B5EF4-FFF2-40B4-BE49-F238E27FC236}">
                <a16:creationId xmlns:a16="http://schemas.microsoft.com/office/drawing/2014/main" id="{7BE14C7B-B14B-22A6-B3AB-864F9F1863F8}"/>
              </a:ext>
            </a:extLst>
          </p:cNvPr>
          <p:cNvSpPr txBox="1"/>
          <p:nvPr/>
        </p:nvSpPr>
        <p:spPr>
          <a:xfrm>
            <a:off x="218087" y="2000154"/>
            <a:ext cx="3679655" cy="276999"/>
          </a:xfrm>
          <a:prstGeom prst="rect">
            <a:avLst/>
          </a:prstGeom>
          <a:noFill/>
          <a:ln>
            <a:solidFill>
              <a:schemeClr val="bg1"/>
            </a:solidFill>
          </a:ln>
        </p:spPr>
        <p:txBody>
          <a:bodyPr wrap="square" rtlCol="0">
            <a:spAutoFit/>
          </a:bodyPr>
          <a:lstStyle/>
          <a:p>
            <a:r>
              <a:rPr lang="en-GB" sz="1200" dirty="0">
                <a:solidFill>
                  <a:schemeClr val="bg1"/>
                </a:solidFill>
              </a:rPr>
              <a:t>Now let’s add Carol, Dave, and Eve.</a:t>
            </a:r>
          </a:p>
        </p:txBody>
      </p:sp>
      <p:sp>
        <p:nvSpPr>
          <p:cNvPr id="22" name="Rectangle: Rounded Corners 21">
            <a:extLst>
              <a:ext uri="{FF2B5EF4-FFF2-40B4-BE49-F238E27FC236}">
                <a16:creationId xmlns:a16="http://schemas.microsoft.com/office/drawing/2014/main" id="{B2170B75-81C5-8095-A7BF-49005E70F11D}"/>
              </a:ext>
            </a:extLst>
          </p:cNvPr>
          <p:cNvSpPr/>
          <p:nvPr/>
        </p:nvSpPr>
        <p:spPr>
          <a:xfrm>
            <a:off x="6801439" y="4694547"/>
            <a:ext cx="914400" cy="41478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25" name="Rectangle: Rounded Corners 24">
            <a:extLst>
              <a:ext uri="{FF2B5EF4-FFF2-40B4-BE49-F238E27FC236}">
                <a16:creationId xmlns:a16="http://schemas.microsoft.com/office/drawing/2014/main" id="{4939F111-88ED-56EB-877B-93EE1F5B117E}"/>
              </a:ext>
            </a:extLst>
          </p:cNvPr>
          <p:cNvSpPr/>
          <p:nvPr/>
        </p:nvSpPr>
        <p:spPr>
          <a:xfrm>
            <a:off x="8338007" y="4694547"/>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26" name="Rectangle: Rounded Corners 25">
            <a:extLst>
              <a:ext uri="{FF2B5EF4-FFF2-40B4-BE49-F238E27FC236}">
                <a16:creationId xmlns:a16="http://schemas.microsoft.com/office/drawing/2014/main" id="{89838FF3-7819-0471-10EA-EF7915D9AB73}"/>
              </a:ext>
            </a:extLst>
          </p:cNvPr>
          <p:cNvSpPr/>
          <p:nvPr/>
        </p:nvSpPr>
        <p:spPr>
          <a:xfrm>
            <a:off x="7569723" y="5434187"/>
            <a:ext cx="914400" cy="414780"/>
          </a:xfrm>
          <a:prstGeom prst="roundRect">
            <a:avLst/>
          </a:prstGeom>
          <a:solidFill>
            <a:srgbClr val="FFFF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Eve</a:t>
            </a:r>
          </a:p>
        </p:txBody>
      </p:sp>
      <p:sp>
        <p:nvSpPr>
          <p:cNvPr id="29" name="Rectangle: Rounded Corners 28">
            <a:extLst>
              <a:ext uri="{FF2B5EF4-FFF2-40B4-BE49-F238E27FC236}">
                <a16:creationId xmlns:a16="http://schemas.microsoft.com/office/drawing/2014/main" id="{500CE9F2-1763-A9FB-2CB1-7BFEC1313D93}"/>
              </a:ext>
            </a:extLst>
          </p:cNvPr>
          <p:cNvSpPr/>
          <p:nvPr/>
        </p:nvSpPr>
        <p:spPr>
          <a:xfrm>
            <a:off x="7861954" y="3482885"/>
            <a:ext cx="329938" cy="329938"/>
          </a:xfrm>
          <a:prstGeom prst="roundRect">
            <a:avLst/>
          </a:prstGeom>
          <a:solidFill>
            <a:schemeClr val="tx1">
              <a:lumMod val="65000"/>
              <a:lumOff val="3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2" name="TextBox 31">
            <a:extLst>
              <a:ext uri="{FF2B5EF4-FFF2-40B4-BE49-F238E27FC236}">
                <a16:creationId xmlns:a16="http://schemas.microsoft.com/office/drawing/2014/main" id="{15A4106B-B70F-2B98-C040-400A03C30FE7}"/>
              </a:ext>
            </a:extLst>
          </p:cNvPr>
          <p:cNvSpPr txBox="1"/>
          <p:nvPr/>
        </p:nvSpPr>
        <p:spPr>
          <a:xfrm>
            <a:off x="218086" y="2362351"/>
            <a:ext cx="3679655" cy="4339650"/>
          </a:xfrm>
          <a:prstGeom prst="rect">
            <a:avLst/>
          </a:prstGeom>
          <a:noFill/>
          <a:ln>
            <a:solidFill>
              <a:schemeClr val="bg1"/>
            </a:solidFill>
          </a:ln>
        </p:spPr>
        <p:txBody>
          <a:bodyPr wrap="square" rtlCol="0">
            <a:spAutoFit/>
          </a:bodyPr>
          <a:lstStyle/>
          <a:p>
            <a:r>
              <a:rPr lang="en-GB" sz="1200" dirty="0">
                <a:solidFill>
                  <a:schemeClr val="bg1"/>
                </a:solidFill>
              </a:rPr>
              <a:t>There are two main considerations. There will be an increase in the complexity of </a:t>
            </a:r>
            <a:r>
              <a:rPr lang="en-GB" sz="1200" b="1" dirty="0">
                <a:solidFill>
                  <a:schemeClr val="tx2">
                    <a:lumMod val="50000"/>
                    <a:lumOff val="50000"/>
                  </a:schemeClr>
                </a:solidFill>
              </a:rPr>
              <a:t>merge conflicts </a:t>
            </a:r>
            <a:r>
              <a:rPr lang="en-GB" sz="1200" dirty="0">
                <a:solidFill>
                  <a:schemeClr val="bg1"/>
                </a:solidFill>
              </a:rPr>
              <a:t>as the project grows, and bugs and problems will propagate to everyone else with no safeguards.</a:t>
            </a:r>
          </a:p>
          <a:p>
            <a:endParaRPr lang="en-GB" sz="1200" dirty="0">
              <a:solidFill>
                <a:schemeClr val="bg1"/>
              </a:solidFill>
            </a:endParaRPr>
          </a:p>
          <a:p>
            <a:r>
              <a:rPr lang="en-GB" sz="1200" dirty="0">
                <a:solidFill>
                  <a:schemeClr val="bg1"/>
                </a:solidFill>
              </a:rPr>
              <a:t>Eve is responsible for the main character. Alice, Bob, Carol and Dave all have an overlap with her role. They will have to edit files that Eve also needs to edit. </a:t>
            </a:r>
          </a:p>
          <a:p>
            <a:endParaRPr lang="en-GB" sz="1200" dirty="0">
              <a:solidFill>
                <a:schemeClr val="bg1"/>
              </a:solidFill>
            </a:endParaRPr>
          </a:p>
          <a:p>
            <a:r>
              <a:rPr lang="en-GB" sz="1200" dirty="0">
                <a:solidFill>
                  <a:schemeClr val="bg1"/>
                </a:solidFill>
              </a:rPr>
              <a:t>This might lead to a situation where Alice, Bob, Carol and Dave have all </a:t>
            </a:r>
            <a:r>
              <a:rPr lang="en-GB" sz="1200" b="1" dirty="0">
                <a:solidFill>
                  <a:schemeClr val="tx2">
                    <a:lumMod val="50000"/>
                    <a:lumOff val="50000"/>
                  </a:schemeClr>
                </a:solidFill>
              </a:rPr>
              <a:t>pushed commits </a:t>
            </a:r>
            <a:r>
              <a:rPr lang="en-GB" sz="1200" dirty="0">
                <a:solidFill>
                  <a:schemeClr val="bg1"/>
                </a:solidFill>
              </a:rPr>
              <a:t>without issues while Eve was working. Now, Eve </a:t>
            </a:r>
            <a:r>
              <a:rPr lang="en-GB" sz="1200" b="1" dirty="0">
                <a:solidFill>
                  <a:schemeClr val="tx2">
                    <a:lumMod val="50000"/>
                    <a:lumOff val="50000"/>
                  </a:schemeClr>
                </a:solidFill>
              </a:rPr>
              <a:t>pulls </a:t>
            </a:r>
            <a:r>
              <a:rPr lang="en-GB" sz="1200" dirty="0">
                <a:solidFill>
                  <a:schemeClr val="bg1"/>
                </a:solidFill>
              </a:rPr>
              <a:t>their changes, and suddenly there are many files which </a:t>
            </a:r>
            <a:r>
              <a:rPr lang="en-GB" sz="1200" b="1" dirty="0">
                <a:solidFill>
                  <a:schemeClr val="tx2">
                    <a:lumMod val="50000"/>
                    <a:lumOff val="50000"/>
                  </a:schemeClr>
                </a:solidFill>
              </a:rPr>
              <a:t>conflict </a:t>
            </a:r>
            <a:r>
              <a:rPr lang="en-GB" sz="1200" dirty="0">
                <a:solidFill>
                  <a:schemeClr val="bg1"/>
                </a:solidFill>
              </a:rPr>
              <a:t>with hers and hours of work for her to sort through.</a:t>
            </a:r>
          </a:p>
          <a:p>
            <a:endParaRPr lang="en-GB" sz="1200" dirty="0">
              <a:solidFill>
                <a:schemeClr val="bg1"/>
              </a:solidFill>
            </a:endParaRPr>
          </a:p>
          <a:p>
            <a:r>
              <a:rPr lang="en-GB" sz="1200" dirty="0">
                <a:solidFill>
                  <a:schemeClr val="bg1"/>
                </a:solidFill>
              </a:rPr>
              <a:t>Let’s make this example more contrived. Eve finishes her marathon </a:t>
            </a:r>
            <a:r>
              <a:rPr lang="en-GB" sz="1200" b="1" dirty="0">
                <a:solidFill>
                  <a:schemeClr val="tx2">
                    <a:lumMod val="50000"/>
                    <a:lumOff val="50000"/>
                  </a:schemeClr>
                </a:solidFill>
              </a:rPr>
              <a:t>conflict merge</a:t>
            </a:r>
            <a:r>
              <a:rPr lang="en-GB" sz="1200" dirty="0">
                <a:solidFill>
                  <a:schemeClr val="bg1"/>
                </a:solidFill>
              </a:rPr>
              <a:t>, but now her </a:t>
            </a:r>
            <a:r>
              <a:rPr lang="en-GB" sz="1200" b="1" dirty="0">
                <a:solidFill>
                  <a:schemeClr val="tx2">
                    <a:lumMod val="50000"/>
                    <a:lumOff val="50000"/>
                  </a:schemeClr>
                </a:solidFill>
              </a:rPr>
              <a:t>merges </a:t>
            </a:r>
            <a:r>
              <a:rPr lang="en-GB" sz="1200" dirty="0">
                <a:solidFill>
                  <a:schemeClr val="bg1"/>
                </a:solidFill>
              </a:rPr>
              <a:t>introduced a bug that breaks systems that all four of the others are involved with. </a:t>
            </a:r>
          </a:p>
          <a:p>
            <a:endParaRPr lang="en-GB" sz="1200" dirty="0">
              <a:solidFill>
                <a:schemeClr val="bg1"/>
              </a:solidFill>
            </a:endParaRPr>
          </a:p>
          <a:p>
            <a:r>
              <a:rPr lang="en-GB" sz="1200" dirty="0">
                <a:solidFill>
                  <a:schemeClr val="bg1"/>
                </a:solidFill>
              </a:rPr>
              <a:t>Do they bin Eve’s hours of fixing? Do they spend hours fixing themselves? Do they roll back to a point the bug didn’t exist and force everyone to lose work?</a:t>
            </a:r>
          </a:p>
        </p:txBody>
      </p:sp>
      <p:cxnSp>
        <p:nvCxnSpPr>
          <p:cNvPr id="34" name="Straight Arrow Connector 33">
            <a:extLst>
              <a:ext uri="{FF2B5EF4-FFF2-40B4-BE49-F238E27FC236}">
                <a16:creationId xmlns:a16="http://schemas.microsoft.com/office/drawing/2014/main" id="{906089CC-8223-6C1A-828B-664C6AFF5CA7}"/>
              </a:ext>
            </a:extLst>
          </p:cNvPr>
          <p:cNvCxnSpPr>
            <a:cxnSpLocks/>
            <a:stCxn id="8" idx="3"/>
            <a:endCxn id="29" idx="2"/>
          </p:cNvCxnSpPr>
          <p:nvPr/>
        </p:nvCxnSpPr>
        <p:spPr>
          <a:xfrm flipV="1">
            <a:off x="7258639"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7F7502E-8236-8020-8BAB-F56F5D59922C}"/>
              </a:ext>
            </a:extLst>
          </p:cNvPr>
          <p:cNvCxnSpPr>
            <a:cxnSpLocks/>
            <a:stCxn id="29" idx="2"/>
            <a:endCxn id="6" idx="1"/>
          </p:cNvCxnSpPr>
          <p:nvPr/>
        </p:nvCxnSpPr>
        <p:spPr>
          <a:xfrm>
            <a:off x="8026923" y="3812823"/>
            <a:ext cx="768284" cy="36325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9AAB3E2-DF35-0FD2-2DB8-259925C1C06A}"/>
              </a:ext>
            </a:extLst>
          </p:cNvPr>
          <p:cNvCxnSpPr>
            <a:cxnSpLocks/>
            <a:stCxn id="29" idx="2"/>
            <a:endCxn id="25" idx="0"/>
          </p:cNvCxnSpPr>
          <p:nvPr/>
        </p:nvCxnSpPr>
        <p:spPr>
          <a:xfrm>
            <a:off x="8026923"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55CDB3B9-1EF5-8394-B744-8D3600EB4F3C}"/>
              </a:ext>
            </a:extLst>
          </p:cNvPr>
          <p:cNvCxnSpPr>
            <a:cxnSpLocks/>
            <a:stCxn id="22" idx="0"/>
            <a:endCxn id="29" idx="2"/>
          </p:cNvCxnSpPr>
          <p:nvPr/>
        </p:nvCxnSpPr>
        <p:spPr>
          <a:xfrm flipV="1">
            <a:off x="7258639" y="3812823"/>
            <a:ext cx="768284" cy="88172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D57E4FA-8437-5EC4-D632-DAB027B5AEC4}"/>
              </a:ext>
            </a:extLst>
          </p:cNvPr>
          <p:cNvCxnSpPr>
            <a:cxnSpLocks/>
            <a:stCxn id="29" idx="2"/>
            <a:endCxn id="26" idx="0"/>
          </p:cNvCxnSpPr>
          <p:nvPr/>
        </p:nvCxnSpPr>
        <p:spPr>
          <a:xfrm>
            <a:off x="8026923" y="3812823"/>
            <a:ext cx="0" cy="162136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B4A5DF1-7195-2481-4711-3DC3A0DFE30D}"/>
              </a:ext>
            </a:extLst>
          </p:cNvPr>
          <p:cNvCxnSpPr>
            <a:cxnSpLocks/>
            <a:stCxn id="22" idx="0"/>
            <a:endCxn id="6" idx="1"/>
          </p:cNvCxnSpPr>
          <p:nvPr/>
        </p:nvCxnSpPr>
        <p:spPr>
          <a:xfrm flipV="1">
            <a:off x="7258639" y="4176073"/>
            <a:ext cx="1536568" cy="518474"/>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378F5B0-E4A9-9917-8AF7-F7366912EDDB}"/>
              </a:ext>
            </a:extLst>
          </p:cNvPr>
          <p:cNvCxnSpPr>
            <a:cxnSpLocks/>
            <a:stCxn id="6" idx="1"/>
            <a:endCxn id="8" idx="3"/>
          </p:cNvCxnSpPr>
          <p:nvPr/>
        </p:nvCxnSpPr>
        <p:spPr>
          <a:xfrm flipH="1">
            <a:off x="7258639" y="4176073"/>
            <a:ext cx="1536568" cy="0"/>
          </a:xfrm>
          <a:prstGeom prst="straightConnector1">
            <a:avLst/>
          </a:prstGeom>
          <a:ln>
            <a:solidFill>
              <a:schemeClr val="bg1"/>
            </a:solidFill>
            <a:headEnd type="triangl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5" grpId="0" animBg="1"/>
      <p:bldP spid="26" grpId="0" animBg="1"/>
      <p:bldP spid="29" grpId="0" animBg="1"/>
      <p:bldP spid="3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EBD5E-5D07-88B1-6DE8-D1B8807B1A31}"/>
              </a:ext>
            </a:extLst>
          </p:cNvPr>
          <p:cNvSpPr txBox="1"/>
          <p:nvPr/>
        </p:nvSpPr>
        <p:spPr>
          <a:xfrm>
            <a:off x="218090" y="167765"/>
            <a:ext cx="3679655" cy="830997"/>
          </a:xfrm>
          <a:prstGeom prst="rect">
            <a:avLst/>
          </a:prstGeom>
          <a:noFill/>
          <a:ln>
            <a:solidFill>
              <a:schemeClr val="bg1"/>
            </a:solidFill>
          </a:ln>
        </p:spPr>
        <p:txBody>
          <a:bodyPr wrap="square" rtlCol="0">
            <a:spAutoFit/>
          </a:bodyPr>
          <a:lstStyle/>
          <a:p>
            <a:r>
              <a:rPr lang="en-GB" sz="1200" dirty="0">
                <a:solidFill>
                  <a:schemeClr val="bg1"/>
                </a:solidFill>
              </a:rPr>
              <a:t>This team needs </a:t>
            </a:r>
            <a:r>
              <a:rPr lang="en-GB" sz="1200" b="1" dirty="0">
                <a:solidFill>
                  <a:schemeClr val="tx2">
                    <a:lumMod val="50000"/>
                    <a:lumOff val="50000"/>
                  </a:schemeClr>
                </a:solidFill>
              </a:rPr>
              <a:t>branches</a:t>
            </a:r>
            <a:r>
              <a:rPr lang="en-GB" sz="1200" dirty="0">
                <a:solidFill>
                  <a:schemeClr val="bg1"/>
                </a:solidFill>
              </a:rPr>
              <a:t>. In a nutshell, when a </a:t>
            </a:r>
            <a:r>
              <a:rPr lang="en-GB" sz="1200" b="1" dirty="0">
                <a:solidFill>
                  <a:schemeClr val="tx2">
                    <a:lumMod val="50000"/>
                    <a:lumOff val="50000"/>
                  </a:schemeClr>
                </a:solidFill>
              </a:rPr>
              <a:t>branch </a:t>
            </a:r>
            <a:r>
              <a:rPr lang="en-GB" sz="1200" dirty="0">
                <a:solidFill>
                  <a:schemeClr val="bg1"/>
                </a:solidFill>
              </a:rPr>
              <a:t>is made, it copies the current state of its parent </a:t>
            </a:r>
            <a:r>
              <a:rPr lang="en-GB" sz="1200" b="1" dirty="0">
                <a:solidFill>
                  <a:schemeClr val="tx2">
                    <a:lumMod val="50000"/>
                    <a:lumOff val="50000"/>
                  </a:schemeClr>
                </a:solidFill>
              </a:rPr>
              <a:t>branch. </a:t>
            </a:r>
            <a:r>
              <a:rPr lang="en-GB" sz="1200" dirty="0">
                <a:solidFill>
                  <a:schemeClr val="bg1"/>
                </a:solidFill>
              </a:rPr>
              <a:t>From here on out, changes made to the new </a:t>
            </a:r>
            <a:r>
              <a:rPr lang="en-GB" sz="1200" b="1" dirty="0">
                <a:solidFill>
                  <a:schemeClr val="tx2">
                    <a:lumMod val="50000"/>
                    <a:lumOff val="50000"/>
                  </a:schemeClr>
                </a:solidFill>
              </a:rPr>
              <a:t>branch</a:t>
            </a:r>
            <a:r>
              <a:rPr lang="en-GB" sz="1200" dirty="0">
                <a:solidFill>
                  <a:schemeClr val="tx2">
                    <a:lumMod val="50000"/>
                    <a:lumOff val="50000"/>
                  </a:schemeClr>
                </a:solidFill>
              </a:rPr>
              <a:t> </a:t>
            </a:r>
            <a:r>
              <a:rPr lang="en-GB" sz="1200" dirty="0">
                <a:solidFill>
                  <a:schemeClr val="bg1"/>
                </a:solidFill>
              </a:rPr>
              <a:t>will not affect the parent </a:t>
            </a:r>
            <a:r>
              <a:rPr lang="en-GB" sz="1200" b="1" dirty="0">
                <a:solidFill>
                  <a:schemeClr val="tx2">
                    <a:lumMod val="50000"/>
                    <a:lumOff val="50000"/>
                  </a:schemeClr>
                </a:solidFill>
              </a:rPr>
              <a:t>branch</a:t>
            </a:r>
            <a:r>
              <a:rPr lang="en-GB" sz="1200" dirty="0">
                <a:solidFill>
                  <a:schemeClr val="bg1"/>
                </a:solidFill>
              </a:rPr>
              <a:t>. </a:t>
            </a:r>
            <a:endParaRPr lang="en-GB" sz="1200" b="1" dirty="0">
              <a:solidFill>
                <a:schemeClr val="tx2">
                  <a:lumMod val="50000"/>
                  <a:lumOff val="50000"/>
                </a:schemeClr>
              </a:solidFill>
            </a:endParaRPr>
          </a:p>
        </p:txBody>
      </p:sp>
      <p:cxnSp>
        <p:nvCxnSpPr>
          <p:cNvPr id="14" name="Straight Connector 13">
            <a:extLst>
              <a:ext uri="{FF2B5EF4-FFF2-40B4-BE49-F238E27FC236}">
                <a16:creationId xmlns:a16="http://schemas.microsoft.com/office/drawing/2014/main" id="{7BCA025F-5C6C-BB10-3008-E6F7D73FFC36}"/>
              </a:ext>
            </a:extLst>
          </p:cNvPr>
          <p:cNvCxnSpPr>
            <a:cxnSpLocks/>
            <a:stCxn id="5" idx="2"/>
            <a:endCxn id="9"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AB24B0F-34EA-33C7-DC5F-0846FA9DE400}"/>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 name="Rectangle: Rounded Corners 4">
            <a:extLst>
              <a:ext uri="{FF2B5EF4-FFF2-40B4-BE49-F238E27FC236}">
                <a16:creationId xmlns:a16="http://schemas.microsoft.com/office/drawing/2014/main" id="{91528BCE-A676-AAE5-C8D5-C5EA57A0B858}"/>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9" name="Rectangle: Rounded Corners 8">
            <a:extLst>
              <a:ext uri="{FF2B5EF4-FFF2-40B4-BE49-F238E27FC236}">
                <a16:creationId xmlns:a16="http://schemas.microsoft.com/office/drawing/2014/main" id="{2B4865AF-4688-6382-8D07-D0552C56309F}"/>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10" name="Rectangle: Rounded Corners 9">
            <a:extLst>
              <a:ext uri="{FF2B5EF4-FFF2-40B4-BE49-F238E27FC236}">
                <a16:creationId xmlns:a16="http://schemas.microsoft.com/office/drawing/2014/main" id="{16EC7AB2-EEFA-31CD-13A6-7E3C55CA0931}"/>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55" name="TextBox 54">
            <a:extLst>
              <a:ext uri="{FF2B5EF4-FFF2-40B4-BE49-F238E27FC236}">
                <a16:creationId xmlns:a16="http://schemas.microsoft.com/office/drawing/2014/main" id="{AEEFF899-5DF0-2B63-7464-205F636BED05}"/>
              </a:ext>
            </a:extLst>
          </p:cNvPr>
          <p:cNvSpPr txBox="1"/>
          <p:nvPr/>
        </p:nvSpPr>
        <p:spPr>
          <a:xfrm>
            <a:off x="218089" y="1133640"/>
            <a:ext cx="3679655" cy="1200329"/>
          </a:xfrm>
          <a:prstGeom prst="rect">
            <a:avLst/>
          </a:prstGeom>
          <a:noFill/>
          <a:ln>
            <a:solidFill>
              <a:schemeClr val="bg1"/>
            </a:solidFill>
          </a:ln>
        </p:spPr>
        <p:txBody>
          <a:bodyPr wrap="square" rtlCol="0">
            <a:spAutoFit/>
          </a:bodyPr>
          <a:lstStyle/>
          <a:p>
            <a:r>
              <a:rPr lang="en-GB" sz="1200" dirty="0">
                <a:solidFill>
                  <a:schemeClr val="bg1"/>
                </a:solidFill>
              </a:rPr>
              <a:t>Let’s take an example. Alice and Bob are tasked with making a camera system, and Carol and Dave are tasked with building a level. Alice and Bob implement a basic working camera for Carol and Dave to use for now, and Carol and Dave construct a simple </a:t>
            </a:r>
            <a:r>
              <a:rPr lang="en-GB" sz="1200" dirty="0" err="1">
                <a:solidFill>
                  <a:schemeClr val="bg1"/>
                </a:solidFill>
              </a:rPr>
              <a:t>blockout</a:t>
            </a:r>
            <a:r>
              <a:rPr lang="en-GB" sz="1200" dirty="0">
                <a:solidFill>
                  <a:schemeClr val="bg1"/>
                </a:solidFill>
              </a:rPr>
              <a:t> for Alice and Bob to run around in.</a:t>
            </a:r>
            <a:endParaRPr lang="en-GB" sz="1200" b="1" dirty="0">
              <a:solidFill>
                <a:schemeClr val="tx2">
                  <a:lumMod val="50000"/>
                  <a:lumOff val="50000"/>
                </a:schemeClr>
              </a:solidFill>
            </a:endParaRPr>
          </a:p>
        </p:txBody>
      </p:sp>
      <p:sp>
        <p:nvSpPr>
          <p:cNvPr id="57" name="TextBox 56">
            <a:extLst>
              <a:ext uri="{FF2B5EF4-FFF2-40B4-BE49-F238E27FC236}">
                <a16:creationId xmlns:a16="http://schemas.microsoft.com/office/drawing/2014/main" id="{D6448FE3-0492-6D39-A6E6-E531AC425BE8}"/>
              </a:ext>
            </a:extLst>
          </p:cNvPr>
          <p:cNvSpPr txBox="1"/>
          <p:nvPr/>
        </p:nvSpPr>
        <p:spPr>
          <a:xfrm>
            <a:off x="218088" y="2495844"/>
            <a:ext cx="3679655" cy="461665"/>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main/camera</a:t>
            </a:r>
            <a:r>
              <a:rPr lang="en-GB" sz="1200" b="1" dirty="0">
                <a:solidFill>
                  <a:schemeClr val="bg1"/>
                </a:solidFill>
              </a:rPr>
              <a:t>.</a:t>
            </a:r>
            <a:endParaRPr lang="en-GB" sz="1200" dirty="0">
              <a:solidFill>
                <a:schemeClr val="bg1"/>
              </a:solidFill>
            </a:endParaRPr>
          </a:p>
        </p:txBody>
      </p:sp>
      <p:sp>
        <p:nvSpPr>
          <p:cNvPr id="58" name="TextBox 57">
            <a:extLst>
              <a:ext uri="{FF2B5EF4-FFF2-40B4-BE49-F238E27FC236}">
                <a16:creationId xmlns:a16="http://schemas.microsoft.com/office/drawing/2014/main" id="{BE410F85-B91A-88FC-DD87-BF42B15AAC39}"/>
              </a:ext>
            </a:extLst>
          </p:cNvPr>
          <p:cNvSpPr txBox="1"/>
          <p:nvPr/>
        </p:nvSpPr>
        <p:spPr>
          <a:xfrm>
            <a:off x="218088" y="3108901"/>
            <a:ext cx="3679655" cy="461665"/>
          </a:xfrm>
          <a:prstGeom prst="rect">
            <a:avLst/>
          </a:prstGeom>
          <a:noFill/>
          <a:ln>
            <a:solidFill>
              <a:schemeClr val="bg1"/>
            </a:solidFill>
          </a:ln>
        </p:spPr>
        <p:txBody>
          <a:bodyPr wrap="square" rtlCol="0">
            <a:spAutoFit/>
          </a:bodyPr>
          <a:lstStyle/>
          <a:p>
            <a:r>
              <a:rPr lang="en-GB" sz="1200" dirty="0">
                <a:solidFill>
                  <a:schemeClr val="bg1"/>
                </a:solidFill>
              </a:rPr>
              <a:t>Carol and Dave </a:t>
            </a:r>
            <a:r>
              <a:rPr lang="en-GB" sz="1200" b="1" dirty="0">
                <a:solidFill>
                  <a:schemeClr val="tx2">
                    <a:lumMod val="50000"/>
                    <a:lumOff val="50000"/>
                  </a:schemeClr>
                </a:solidFill>
              </a:rPr>
              <a:t>branch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Now they are on a new </a:t>
            </a:r>
            <a:r>
              <a:rPr lang="en-GB" sz="1200" b="1" dirty="0">
                <a:solidFill>
                  <a:schemeClr val="tx2">
                    <a:lumMod val="50000"/>
                    <a:lumOff val="50000"/>
                  </a:schemeClr>
                </a:solidFill>
              </a:rPr>
              <a:t>branch </a:t>
            </a:r>
            <a:r>
              <a:rPr lang="en-GB" sz="1200" dirty="0">
                <a:solidFill>
                  <a:schemeClr val="bg1"/>
                </a:solidFill>
              </a:rPr>
              <a:t>called </a:t>
            </a:r>
            <a:r>
              <a:rPr lang="en-GB" sz="1200" b="1" dirty="0">
                <a:solidFill>
                  <a:schemeClr val="tx2">
                    <a:lumMod val="50000"/>
                    <a:lumOff val="50000"/>
                  </a:schemeClr>
                </a:solidFill>
              </a:rPr>
              <a:t>main/level</a:t>
            </a:r>
            <a:r>
              <a:rPr lang="en-GB" sz="1200" b="1" dirty="0">
                <a:solidFill>
                  <a:schemeClr val="bg1"/>
                </a:solidFill>
              </a:rPr>
              <a:t>.</a:t>
            </a:r>
            <a:endParaRPr lang="en-GB" sz="1200" dirty="0">
              <a:solidFill>
                <a:schemeClr val="bg1"/>
              </a:solidFill>
            </a:endParaRPr>
          </a:p>
        </p:txBody>
      </p:sp>
      <p:sp>
        <p:nvSpPr>
          <p:cNvPr id="59" name="TextBox 58">
            <a:extLst>
              <a:ext uri="{FF2B5EF4-FFF2-40B4-BE49-F238E27FC236}">
                <a16:creationId xmlns:a16="http://schemas.microsoft.com/office/drawing/2014/main" id="{EABED14A-3ED7-4C70-025B-5A1DB1A4E16F}"/>
              </a:ext>
            </a:extLst>
          </p:cNvPr>
          <p:cNvSpPr txBox="1"/>
          <p:nvPr/>
        </p:nvSpPr>
        <p:spPr>
          <a:xfrm>
            <a:off x="218087" y="3714408"/>
            <a:ext cx="3679655" cy="1015663"/>
          </a:xfrm>
          <a:prstGeom prst="rect">
            <a:avLst/>
          </a:prstGeom>
          <a:noFill/>
          <a:ln>
            <a:solidFill>
              <a:schemeClr val="bg1"/>
            </a:solidFill>
          </a:ln>
        </p:spPr>
        <p:txBody>
          <a:bodyPr wrap="square" rtlCol="0">
            <a:spAutoFit/>
          </a:bodyPr>
          <a:lstStyle/>
          <a:p>
            <a:r>
              <a:rPr lang="en-GB" sz="1200" dirty="0">
                <a:solidFill>
                  <a:schemeClr val="bg1"/>
                </a:solidFill>
              </a:rPr>
              <a:t>This means that Alice and Bob can build the camera without fear of bugs affecting Carol and Dave. This also means that Alice and Bob can mess with Carol and Dave’s </a:t>
            </a:r>
            <a:r>
              <a:rPr lang="en-GB" sz="1200" dirty="0" err="1">
                <a:solidFill>
                  <a:schemeClr val="bg1"/>
                </a:solidFill>
              </a:rPr>
              <a:t>blockout</a:t>
            </a:r>
            <a:r>
              <a:rPr lang="en-GB" sz="1200" dirty="0">
                <a:solidFill>
                  <a:schemeClr val="bg1"/>
                </a:solidFill>
              </a:rPr>
              <a:t>, if they need to test some scenarios, without affecting Carol and Dave’s level.</a:t>
            </a:r>
          </a:p>
        </p:txBody>
      </p:sp>
      <p:sp>
        <p:nvSpPr>
          <p:cNvPr id="60" name="TextBox 59">
            <a:extLst>
              <a:ext uri="{FF2B5EF4-FFF2-40B4-BE49-F238E27FC236}">
                <a16:creationId xmlns:a16="http://schemas.microsoft.com/office/drawing/2014/main" id="{9F5D9CC2-BB31-399E-C3E1-EE192C17EC6D}"/>
              </a:ext>
            </a:extLst>
          </p:cNvPr>
          <p:cNvSpPr txBox="1"/>
          <p:nvPr/>
        </p:nvSpPr>
        <p:spPr>
          <a:xfrm>
            <a:off x="218086" y="4890260"/>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can build the level without disrupting Alice and Bob’s camera work. They can even tweak the camera if they need to see the environment better without affecting Alice and Bob.</a:t>
            </a:r>
          </a:p>
        </p:txBody>
      </p:sp>
      <p:sp>
        <p:nvSpPr>
          <p:cNvPr id="61" name="Rectangle: Rounded Corners 60">
            <a:extLst>
              <a:ext uri="{FF2B5EF4-FFF2-40B4-BE49-F238E27FC236}">
                <a16:creationId xmlns:a16="http://schemas.microsoft.com/office/drawing/2014/main" id="{5BD6A7D2-3B28-582A-F934-A19EC871A44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63" name="Rectangle: Rounded Corners 62">
            <a:extLst>
              <a:ext uri="{FF2B5EF4-FFF2-40B4-BE49-F238E27FC236}">
                <a16:creationId xmlns:a16="http://schemas.microsoft.com/office/drawing/2014/main" id="{D25FF543-62A2-06E5-1C7A-2962C01771B4}"/>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64" name="Rectangle: Rounded Corners 63">
            <a:extLst>
              <a:ext uri="{FF2B5EF4-FFF2-40B4-BE49-F238E27FC236}">
                <a16:creationId xmlns:a16="http://schemas.microsoft.com/office/drawing/2014/main" id="{3DEA1222-7670-8FB6-9DF4-645367F9DEE7}"/>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66" name="Connector: Curved 65">
            <a:extLst>
              <a:ext uri="{FF2B5EF4-FFF2-40B4-BE49-F238E27FC236}">
                <a16:creationId xmlns:a16="http://schemas.microsoft.com/office/drawing/2014/main" id="{C3BBBDAE-4BFB-C1E8-D7C4-5DB972808C52}"/>
              </a:ext>
            </a:extLst>
          </p:cNvPr>
          <p:cNvCxnSpPr>
            <a:cxnSpLocks/>
            <a:stCxn id="10" idx="2"/>
            <a:endCxn id="64"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9" name="Rectangle: Rounded Corners 68">
            <a:extLst>
              <a:ext uri="{FF2B5EF4-FFF2-40B4-BE49-F238E27FC236}">
                <a16:creationId xmlns:a16="http://schemas.microsoft.com/office/drawing/2014/main" id="{D76AB27B-E3AA-AEE0-2B5B-EC74A688C2B5}"/>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70" name="Connector: Curved 69">
            <a:extLst>
              <a:ext uri="{FF2B5EF4-FFF2-40B4-BE49-F238E27FC236}">
                <a16:creationId xmlns:a16="http://schemas.microsoft.com/office/drawing/2014/main" id="{7F077DAF-80E6-71FE-DB55-ED64DFCA1876}"/>
              </a:ext>
            </a:extLst>
          </p:cNvPr>
          <p:cNvCxnSpPr>
            <a:cxnSpLocks/>
            <a:stCxn id="10" idx="2"/>
            <a:endCxn id="69"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3F476927-4C65-4DBD-FD13-F83117410313}"/>
              </a:ext>
            </a:extLst>
          </p:cNvPr>
          <p:cNvCxnSpPr>
            <a:cxnSpLocks/>
            <a:endCxn id="84"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4" name="Rectangle: Rounded Corners 83">
            <a:extLst>
              <a:ext uri="{FF2B5EF4-FFF2-40B4-BE49-F238E27FC236}">
                <a16:creationId xmlns:a16="http://schemas.microsoft.com/office/drawing/2014/main" id="{BE36EBAF-90F1-FED5-A264-4BAE64CCA5C5}"/>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85" name="Straight Connector 84">
            <a:extLst>
              <a:ext uri="{FF2B5EF4-FFF2-40B4-BE49-F238E27FC236}">
                <a16:creationId xmlns:a16="http://schemas.microsoft.com/office/drawing/2014/main" id="{1072D565-B4A5-AEB2-AE95-D2B200AB8A7D}"/>
              </a:ext>
            </a:extLst>
          </p:cNvPr>
          <p:cNvCxnSpPr>
            <a:cxnSpLocks/>
            <a:endCxn id="86"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6" name="Rectangle: Rounded Corners 85">
            <a:extLst>
              <a:ext uri="{FF2B5EF4-FFF2-40B4-BE49-F238E27FC236}">
                <a16:creationId xmlns:a16="http://schemas.microsoft.com/office/drawing/2014/main" id="{C78F189E-F717-E462-D4B9-E9B0B4A80455}"/>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89" name="Rectangle: Rounded Corners 88">
            <a:extLst>
              <a:ext uri="{FF2B5EF4-FFF2-40B4-BE49-F238E27FC236}">
                <a16:creationId xmlns:a16="http://schemas.microsoft.com/office/drawing/2014/main" id="{292DB9D5-C136-0264-151E-4CD031C5AE07}"/>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90" name="Rectangle: Rounded Corners 89">
            <a:extLst>
              <a:ext uri="{FF2B5EF4-FFF2-40B4-BE49-F238E27FC236}">
                <a16:creationId xmlns:a16="http://schemas.microsoft.com/office/drawing/2014/main" id="{E6733D36-FAE2-42E0-0FFE-43A8F12BA875}"/>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sp>
        <p:nvSpPr>
          <p:cNvPr id="91" name="Rectangle: Rounded Corners 90">
            <a:extLst>
              <a:ext uri="{FF2B5EF4-FFF2-40B4-BE49-F238E27FC236}">
                <a16:creationId xmlns:a16="http://schemas.microsoft.com/office/drawing/2014/main" id="{E338F357-D8D9-FC33-F3E0-22440DC7E02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92" name="Rectangle: Rounded Corners 91">
            <a:extLst>
              <a:ext uri="{FF2B5EF4-FFF2-40B4-BE49-F238E27FC236}">
                <a16:creationId xmlns:a16="http://schemas.microsoft.com/office/drawing/2014/main" id="{1346A42E-F48E-DDE6-8E02-B23969A64851}"/>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Tree>
    <p:extLst>
      <p:ext uri="{BB962C8B-B14F-4D97-AF65-F5344CB8AC3E}">
        <p14:creationId xmlns:p14="http://schemas.microsoft.com/office/powerpoint/2010/main" val="28906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55" grpId="0" animBg="1"/>
      <p:bldP spid="57" grpId="0" animBg="1"/>
      <p:bldP spid="58" grpId="0" animBg="1"/>
      <p:bldP spid="59" grpId="0" animBg="1"/>
      <p:bldP spid="60" grpId="0" animBg="1"/>
      <p:bldP spid="61" grpId="0" animBg="1"/>
      <p:bldP spid="63" grpId="0" animBg="1"/>
      <p:bldP spid="64" grpId="0" animBg="1"/>
      <p:bldP spid="69" grpId="0" animBg="1"/>
      <p:bldP spid="84" grpId="0" animBg="1"/>
      <p:bldP spid="86" grpId="0" animBg="1"/>
      <p:bldP spid="89" grpId="0" animBg="1"/>
      <p:bldP spid="90" grpId="0" animBg="1"/>
      <p:bldP spid="91" grpId="0" animBg="1"/>
      <p:bldP spid="9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7953-E9E1-64FC-5E62-A083B41B77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9B53FD2-34D0-2370-F862-983676ED5EB4}"/>
              </a:ext>
            </a:extLst>
          </p:cNvPr>
          <p:cNvSpPr txBox="1"/>
          <p:nvPr/>
        </p:nvSpPr>
        <p:spPr>
          <a:xfrm>
            <a:off x="218090" y="167765"/>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have finished their camera. How do Carol and Dave (and any other branches) get their camera?</a:t>
            </a:r>
          </a:p>
        </p:txBody>
      </p:sp>
      <p:sp>
        <p:nvSpPr>
          <p:cNvPr id="3" name="TextBox 2">
            <a:extLst>
              <a:ext uri="{FF2B5EF4-FFF2-40B4-BE49-F238E27FC236}">
                <a16:creationId xmlns:a16="http://schemas.microsoft.com/office/drawing/2014/main" id="{9EC265B6-151D-FF26-64F8-74BD5B675FAB}"/>
              </a:ext>
            </a:extLst>
          </p:cNvPr>
          <p:cNvSpPr txBox="1"/>
          <p:nvPr/>
        </p:nvSpPr>
        <p:spPr>
          <a:xfrm>
            <a:off x="218089" y="903328"/>
            <a:ext cx="3679655"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Branches </a:t>
            </a:r>
            <a:r>
              <a:rPr lang="en-GB" sz="1200" dirty="0">
                <a:solidFill>
                  <a:schemeClr val="bg1"/>
                </a:solidFill>
              </a:rPr>
              <a:t>can be </a:t>
            </a:r>
            <a:r>
              <a:rPr lang="en-GB" sz="1200" b="1" dirty="0">
                <a:solidFill>
                  <a:schemeClr val="tx2">
                    <a:lumMod val="50000"/>
                    <a:lumOff val="50000"/>
                  </a:schemeClr>
                </a:solidFill>
              </a:rPr>
              <a:t>merged</a:t>
            </a:r>
            <a:r>
              <a:rPr lang="en-GB" sz="1200" dirty="0">
                <a:solidFill>
                  <a:schemeClr val="tx2">
                    <a:lumMod val="50000"/>
                    <a:lumOff val="50000"/>
                  </a:schemeClr>
                </a:solidFill>
              </a:rPr>
              <a:t> </a:t>
            </a:r>
            <a:r>
              <a:rPr lang="en-GB" sz="1200" dirty="0">
                <a:solidFill>
                  <a:schemeClr val="bg1"/>
                </a:solidFill>
              </a:rPr>
              <a:t>or </a:t>
            </a:r>
            <a:r>
              <a:rPr lang="en-GB" sz="1200" b="1" dirty="0">
                <a:solidFill>
                  <a:schemeClr val="tx2">
                    <a:lumMod val="50000"/>
                    <a:lumOff val="50000"/>
                  </a:schemeClr>
                </a:solidFill>
              </a:rPr>
              <a:t>rebased</a:t>
            </a:r>
            <a:r>
              <a:rPr lang="en-GB" sz="1200" dirty="0">
                <a:solidFill>
                  <a:schemeClr val="tx2">
                    <a:lumMod val="50000"/>
                    <a:lumOff val="50000"/>
                  </a:schemeClr>
                </a:solidFill>
              </a:rPr>
              <a:t> </a:t>
            </a:r>
            <a:r>
              <a:rPr lang="en-GB" sz="1200" dirty="0">
                <a:solidFill>
                  <a:schemeClr val="bg1"/>
                </a:solidFill>
              </a:rPr>
              <a:t>in much the same way as your </a:t>
            </a:r>
            <a:r>
              <a:rPr lang="en-GB" sz="1200" b="1" dirty="0">
                <a:solidFill>
                  <a:schemeClr val="tx2">
                    <a:lumMod val="50000"/>
                    <a:lumOff val="50000"/>
                  </a:schemeClr>
                </a:solidFill>
              </a:rPr>
              <a:t>local branch </a:t>
            </a:r>
            <a:r>
              <a:rPr lang="en-GB" sz="1200" dirty="0">
                <a:solidFill>
                  <a:schemeClr val="bg1"/>
                </a:solidFill>
              </a:rPr>
              <a:t>is </a:t>
            </a:r>
            <a:r>
              <a:rPr lang="en-GB" sz="1200" b="1" dirty="0">
                <a:solidFill>
                  <a:schemeClr val="tx2">
                    <a:lumMod val="50000"/>
                    <a:lumOff val="50000"/>
                  </a:schemeClr>
                </a:solidFill>
              </a:rPr>
              <a:t>merged </a:t>
            </a:r>
            <a:r>
              <a:rPr lang="en-GB" sz="1200" dirty="0">
                <a:solidFill>
                  <a:schemeClr val="bg1"/>
                </a:solidFill>
              </a:rPr>
              <a:t>and </a:t>
            </a:r>
            <a:r>
              <a:rPr lang="en-GB" sz="1200" b="1" dirty="0">
                <a:solidFill>
                  <a:schemeClr val="tx2">
                    <a:lumMod val="50000"/>
                    <a:lumOff val="50000"/>
                  </a:schemeClr>
                </a:solidFill>
              </a:rPr>
              <a:t>rebased </a:t>
            </a:r>
            <a:r>
              <a:rPr lang="en-GB" sz="1200" dirty="0">
                <a:solidFill>
                  <a:schemeClr val="bg1"/>
                </a:solidFill>
              </a:rPr>
              <a:t>with the </a:t>
            </a:r>
            <a:r>
              <a:rPr lang="en-GB" sz="1200" b="1" dirty="0">
                <a:solidFill>
                  <a:schemeClr val="tx2">
                    <a:lumMod val="50000"/>
                    <a:lumOff val="50000"/>
                  </a:schemeClr>
                </a:solidFill>
              </a:rPr>
              <a:t>remote branch</a:t>
            </a:r>
            <a:r>
              <a:rPr lang="en-GB" sz="1200" dirty="0">
                <a:solidFill>
                  <a:schemeClr val="bg1"/>
                </a:solidFill>
              </a:rPr>
              <a:t>. </a:t>
            </a:r>
          </a:p>
        </p:txBody>
      </p:sp>
      <p:sp>
        <p:nvSpPr>
          <p:cNvPr id="4" name="TextBox 3">
            <a:extLst>
              <a:ext uri="{FF2B5EF4-FFF2-40B4-BE49-F238E27FC236}">
                <a16:creationId xmlns:a16="http://schemas.microsoft.com/office/drawing/2014/main" id="{2D853600-CFDC-1885-D092-CD6A5351D1B4}"/>
              </a:ext>
            </a:extLst>
          </p:cNvPr>
          <p:cNvSpPr txBox="1"/>
          <p:nvPr/>
        </p:nvSpPr>
        <p:spPr>
          <a:xfrm>
            <a:off x="218089" y="1641471"/>
            <a:ext cx="3679655" cy="646331"/>
          </a:xfrm>
          <a:prstGeom prst="rect">
            <a:avLst/>
          </a:prstGeom>
          <a:noFill/>
          <a:ln>
            <a:solidFill>
              <a:schemeClr val="bg1"/>
            </a:solidFill>
          </a:ln>
        </p:spPr>
        <p:txBody>
          <a:bodyPr wrap="square" rtlCol="0">
            <a:spAutoFit/>
          </a:bodyPr>
          <a:lstStyle/>
          <a:p>
            <a:r>
              <a:rPr lang="en-GB" sz="1200" dirty="0">
                <a:solidFill>
                  <a:schemeClr val="bg1"/>
                </a:solidFill>
              </a:rPr>
              <a:t>Alice and Bob </a:t>
            </a:r>
            <a:r>
              <a:rPr lang="en-GB" sz="1200" b="1" dirty="0">
                <a:solidFill>
                  <a:schemeClr val="tx2">
                    <a:lumMod val="50000"/>
                    <a:lumOff val="50000"/>
                  </a:schemeClr>
                </a:solidFill>
              </a:rPr>
              <a:t>merge </a:t>
            </a:r>
            <a:r>
              <a:rPr lang="en-GB" sz="1200" dirty="0">
                <a:solidFill>
                  <a:schemeClr val="bg1"/>
                </a:solidFill>
              </a:rPr>
              <a:t>their </a:t>
            </a:r>
            <a:r>
              <a:rPr lang="en-GB" sz="1200" b="1" dirty="0">
                <a:solidFill>
                  <a:schemeClr val="tx2">
                    <a:lumMod val="50000"/>
                    <a:lumOff val="50000"/>
                  </a:schemeClr>
                </a:solidFill>
              </a:rPr>
              <a:t>camera branch </a:t>
            </a:r>
            <a:r>
              <a:rPr lang="en-GB" sz="1200" dirty="0">
                <a:solidFill>
                  <a:schemeClr val="bg1"/>
                </a:solidFill>
              </a:rPr>
              <a:t>with the </a:t>
            </a:r>
            <a:r>
              <a:rPr lang="en-GB" sz="1200" b="1" dirty="0">
                <a:solidFill>
                  <a:schemeClr val="tx2">
                    <a:lumMod val="50000"/>
                    <a:lumOff val="50000"/>
                  </a:schemeClr>
                </a:solidFill>
              </a:rPr>
              <a:t>main branch</a:t>
            </a:r>
            <a:r>
              <a:rPr lang="en-GB" sz="1200" dirty="0">
                <a:solidFill>
                  <a:schemeClr val="bg1"/>
                </a:solidFill>
              </a:rPr>
              <a:t>. There aren’t any </a:t>
            </a:r>
            <a:r>
              <a:rPr lang="en-GB" sz="1200" b="1" dirty="0">
                <a:solidFill>
                  <a:schemeClr val="tx2">
                    <a:lumMod val="50000"/>
                    <a:lumOff val="50000"/>
                  </a:schemeClr>
                </a:solidFill>
              </a:rPr>
              <a:t>conflicts</a:t>
            </a:r>
            <a:r>
              <a:rPr lang="en-GB" sz="1200" dirty="0">
                <a:solidFill>
                  <a:schemeClr val="bg1"/>
                </a:solidFill>
              </a:rPr>
              <a:t>, as no one has touched the </a:t>
            </a:r>
            <a:r>
              <a:rPr lang="en-GB" sz="1200" b="1" dirty="0">
                <a:solidFill>
                  <a:schemeClr val="tx2">
                    <a:lumMod val="50000"/>
                    <a:lumOff val="50000"/>
                  </a:schemeClr>
                </a:solidFill>
              </a:rPr>
              <a:t>main branch </a:t>
            </a:r>
            <a:r>
              <a:rPr lang="en-GB" sz="1200" dirty="0">
                <a:solidFill>
                  <a:schemeClr val="bg1"/>
                </a:solidFill>
              </a:rPr>
              <a:t>since they split off. </a:t>
            </a:r>
          </a:p>
        </p:txBody>
      </p:sp>
      <p:sp>
        <p:nvSpPr>
          <p:cNvPr id="7" name="TextBox 6">
            <a:extLst>
              <a:ext uri="{FF2B5EF4-FFF2-40B4-BE49-F238E27FC236}">
                <a16:creationId xmlns:a16="http://schemas.microsoft.com/office/drawing/2014/main" id="{2EEA7C18-B517-A3B5-BA24-C8D1F43D3BD0}"/>
              </a:ext>
            </a:extLst>
          </p:cNvPr>
          <p:cNvSpPr txBox="1"/>
          <p:nvPr/>
        </p:nvSpPr>
        <p:spPr>
          <a:xfrm>
            <a:off x="209105" y="2384580"/>
            <a:ext cx="3679655" cy="646331"/>
          </a:xfrm>
          <a:prstGeom prst="rect">
            <a:avLst/>
          </a:prstGeom>
          <a:noFill/>
          <a:ln>
            <a:solidFill>
              <a:schemeClr val="bg1"/>
            </a:solidFill>
          </a:ln>
        </p:spPr>
        <p:txBody>
          <a:bodyPr wrap="square" rtlCol="0">
            <a:spAutoFit/>
          </a:bodyPr>
          <a:lstStyle/>
          <a:p>
            <a:r>
              <a:rPr lang="en-GB" sz="1200" dirty="0">
                <a:solidFill>
                  <a:schemeClr val="bg1"/>
                </a:solidFill>
              </a:rPr>
              <a:t>Now, the </a:t>
            </a:r>
            <a:r>
              <a:rPr lang="en-GB" sz="1200" b="1" dirty="0">
                <a:solidFill>
                  <a:schemeClr val="tx2">
                    <a:lumMod val="50000"/>
                    <a:lumOff val="50000"/>
                  </a:schemeClr>
                </a:solidFill>
              </a:rPr>
              <a:t>main branch </a:t>
            </a:r>
            <a:r>
              <a:rPr lang="en-GB" sz="1200" dirty="0">
                <a:solidFill>
                  <a:schemeClr val="bg1"/>
                </a:solidFill>
              </a:rPr>
              <a:t>has the entire </a:t>
            </a:r>
            <a:r>
              <a:rPr lang="en-GB" sz="1200" b="1" dirty="0">
                <a:solidFill>
                  <a:schemeClr val="tx2">
                    <a:lumMod val="50000"/>
                    <a:lumOff val="50000"/>
                  </a:schemeClr>
                </a:solidFill>
              </a:rPr>
              <a:t>commit history </a:t>
            </a:r>
            <a:r>
              <a:rPr lang="en-GB" sz="1200" dirty="0">
                <a:solidFill>
                  <a:schemeClr val="bg1"/>
                </a:solidFill>
              </a:rPr>
              <a:t>of their </a:t>
            </a:r>
            <a:r>
              <a:rPr lang="en-GB" sz="1200" b="1" dirty="0">
                <a:solidFill>
                  <a:schemeClr val="tx2">
                    <a:lumMod val="50000"/>
                    <a:lumOff val="50000"/>
                  </a:schemeClr>
                </a:solidFill>
              </a:rPr>
              <a:t>branch </a:t>
            </a:r>
            <a:r>
              <a:rPr lang="en-GB" sz="1200" dirty="0">
                <a:solidFill>
                  <a:schemeClr val="bg1"/>
                </a:solidFill>
              </a:rPr>
              <a:t>(and the current state of their </a:t>
            </a:r>
            <a:r>
              <a:rPr lang="en-GB" sz="1200" b="1" dirty="0">
                <a:solidFill>
                  <a:schemeClr val="tx2">
                    <a:lumMod val="50000"/>
                    <a:lumOff val="50000"/>
                  </a:schemeClr>
                </a:solidFill>
              </a:rPr>
              <a:t>branch</a:t>
            </a:r>
            <a:r>
              <a:rPr lang="en-GB" sz="1200" dirty="0">
                <a:solidFill>
                  <a:schemeClr val="bg1"/>
                </a:solidFill>
              </a:rPr>
              <a:t>).</a:t>
            </a:r>
          </a:p>
        </p:txBody>
      </p:sp>
      <p:sp>
        <p:nvSpPr>
          <p:cNvPr id="13" name="TextBox 12">
            <a:extLst>
              <a:ext uri="{FF2B5EF4-FFF2-40B4-BE49-F238E27FC236}">
                <a16:creationId xmlns:a16="http://schemas.microsoft.com/office/drawing/2014/main" id="{C1239F1F-5292-A73B-1C91-AD5D2E2919C1}"/>
              </a:ext>
            </a:extLst>
          </p:cNvPr>
          <p:cNvSpPr txBox="1"/>
          <p:nvPr/>
        </p:nvSpPr>
        <p:spPr>
          <a:xfrm>
            <a:off x="199374" y="3127689"/>
            <a:ext cx="3679655" cy="830997"/>
          </a:xfrm>
          <a:prstGeom prst="rect">
            <a:avLst/>
          </a:prstGeom>
          <a:noFill/>
          <a:ln>
            <a:solidFill>
              <a:schemeClr val="bg1"/>
            </a:solidFill>
          </a:ln>
        </p:spPr>
        <p:txBody>
          <a:bodyPr wrap="square" rtlCol="0">
            <a:spAutoFit/>
          </a:bodyPr>
          <a:lstStyle/>
          <a:p>
            <a:r>
              <a:rPr lang="en-GB" sz="1200" dirty="0">
                <a:solidFill>
                  <a:schemeClr val="bg1"/>
                </a:solidFill>
              </a:rPr>
              <a:t>Carol and Dave aren’t finished with their level yet, but they can get Alice and Bob’s changes. They can </a:t>
            </a:r>
            <a:r>
              <a:rPr lang="en-GB" sz="1200" b="1" dirty="0">
                <a:solidFill>
                  <a:schemeClr val="tx2">
                    <a:lumMod val="50000"/>
                    <a:lumOff val="50000"/>
                  </a:schemeClr>
                </a:solidFill>
              </a:rPr>
              <a:t>rebase </a:t>
            </a:r>
            <a:r>
              <a:rPr lang="en-GB" sz="1200" dirty="0">
                <a:solidFill>
                  <a:schemeClr val="bg1"/>
                </a:solidFill>
              </a:rPr>
              <a:t>their </a:t>
            </a:r>
            <a:r>
              <a:rPr lang="en-GB" sz="1200" b="1" dirty="0">
                <a:solidFill>
                  <a:schemeClr val="tx2">
                    <a:lumMod val="50000"/>
                    <a:lumOff val="50000"/>
                  </a:schemeClr>
                </a:solidFill>
              </a:rPr>
              <a:t>branch </a:t>
            </a:r>
            <a:r>
              <a:rPr lang="en-GB" sz="1200" dirty="0">
                <a:solidFill>
                  <a:schemeClr val="bg1"/>
                </a:solidFill>
              </a:rPr>
              <a:t>onto </a:t>
            </a:r>
            <a:r>
              <a:rPr lang="en-GB" sz="1200" b="1" dirty="0">
                <a:solidFill>
                  <a:schemeClr val="tx2">
                    <a:lumMod val="50000"/>
                    <a:lumOff val="50000"/>
                  </a:schemeClr>
                </a:solidFill>
              </a:rPr>
              <a:t>main </a:t>
            </a:r>
            <a:r>
              <a:rPr lang="en-GB" sz="1200" dirty="0">
                <a:solidFill>
                  <a:schemeClr val="bg1"/>
                </a:solidFill>
              </a:rPr>
              <a:t>to get the finished camera feature from behind. </a:t>
            </a:r>
            <a:endParaRPr lang="en-GB" sz="1200" b="1" dirty="0">
              <a:solidFill>
                <a:schemeClr val="bg1"/>
              </a:solidFill>
            </a:endParaRPr>
          </a:p>
        </p:txBody>
      </p:sp>
      <p:sp>
        <p:nvSpPr>
          <p:cNvPr id="15" name="TextBox 14">
            <a:extLst>
              <a:ext uri="{FF2B5EF4-FFF2-40B4-BE49-F238E27FC236}">
                <a16:creationId xmlns:a16="http://schemas.microsoft.com/office/drawing/2014/main" id="{55315E5F-ED81-B74B-5243-3EEFB71C6F08}"/>
              </a:ext>
            </a:extLst>
          </p:cNvPr>
          <p:cNvSpPr txBox="1"/>
          <p:nvPr/>
        </p:nvSpPr>
        <p:spPr>
          <a:xfrm>
            <a:off x="199373" y="4055464"/>
            <a:ext cx="3679655" cy="1200329"/>
          </a:xfrm>
          <a:prstGeom prst="rect">
            <a:avLst/>
          </a:prstGeom>
          <a:noFill/>
          <a:ln>
            <a:solidFill>
              <a:schemeClr val="bg1"/>
            </a:solidFill>
          </a:ln>
        </p:spPr>
        <p:txBody>
          <a:bodyPr wrap="square" rtlCol="0">
            <a:spAutoFit/>
          </a:bodyPr>
          <a:lstStyle/>
          <a:p>
            <a:r>
              <a:rPr lang="en-GB" sz="1200" dirty="0">
                <a:solidFill>
                  <a:schemeClr val="bg1"/>
                </a:solidFill>
              </a:rPr>
              <a:t>There is a </a:t>
            </a:r>
            <a:r>
              <a:rPr lang="en-GB" sz="1200" b="1" dirty="0">
                <a:solidFill>
                  <a:schemeClr val="tx2">
                    <a:lumMod val="50000"/>
                    <a:lumOff val="50000"/>
                  </a:schemeClr>
                </a:solidFill>
              </a:rPr>
              <a:t>conflict</a:t>
            </a:r>
            <a:r>
              <a:rPr lang="en-GB" sz="1200" dirty="0">
                <a:solidFill>
                  <a:schemeClr val="bg1"/>
                </a:solidFill>
              </a:rPr>
              <a:t>, though. Alice and Bob changed the </a:t>
            </a:r>
            <a:r>
              <a:rPr lang="en-GB" sz="1200" dirty="0" err="1">
                <a:solidFill>
                  <a:schemeClr val="bg1"/>
                </a:solidFill>
              </a:rPr>
              <a:t>blockout</a:t>
            </a:r>
            <a:r>
              <a:rPr lang="en-GB" sz="1200" dirty="0">
                <a:solidFill>
                  <a:schemeClr val="bg1"/>
                </a:solidFill>
              </a:rPr>
              <a:t> since Carol and Dave </a:t>
            </a:r>
            <a:r>
              <a:rPr lang="en-GB" sz="1200" b="1" dirty="0">
                <a:solidFill>
                  <a:schemeClr val="tx2">
                    <a:lumMod val="50000"/>
                    <a:lumOff val="50000"/>
                  </a:schemeClr>
                </a:solidFill>
              </a:rPr>
              <a:t>branched </a:t>
            </a:r>
            <a:r>
              <a:rPr lang="en-GB" sz="1200" dirty="0">
                <a:solidFill>
                  <a:schemeClr val="bg1"/>
                </a:solidFill>
              </a:rPr>
              <a:t>from </a:t>
            </a:r>
            <a:r>
              <a:rPr lang="en-GB" sz="1200" b="1" dirty="0">
                <a:solidFill>
                  <a:schemeClr val="tx2">
                    <a:lumMod val="50000"/>
                    <a:lumOff val="50000"/>
                  </a:schemeClr>
                </a:solidFill>
              </a:rPr>
              <a:t>main</a:t>
            </a:r>
            <a:r>
              <a:rPr lang="en-GB" sz="1200" dirty="0">
                <a:solidFill>
                  <a:schemeClr val="bg1"/>
                </a:solidFill>
              </a:rPr>
              <a:t>. So at each </a:t>
            </a:r>
            <a:r>
              <a:rPr lang="en-GB" sz="1200" b="1" dirty="0">
                <a:solidFill>
                  <a:schemeClr val="tx2">
                    <a:lumMod val="50000"/>
                    <a:lumOff val="50000"/>
                  </a:schemeClr>
                </a:solidFill>
              </a:rPr>
              <a:t>commit </a:t>
            </a:r>
            <a:r>
              <a:rPr lang="en-GB" sz="1200" dirty="0">
                <a:solidFill>
                  <a:schemeClr val="bg1"/>
                </a:solidFill>
              </a:rPr>
              <a:t>stage, they discard Alice and Bob’s level file. Since they know that there is no valuable work in Alice and Bob’s level file, they can resolve the </a:t>
            </a:r>
            <a:r>
              <a:rPr lang="en-GB" sz="1200" b="1" dirty="0">
                <a:solidFill>
                  <a:schemeClr val="tx2">
                    <a:lumMod val="50000"/>
                    <a:lumOff val="50000"/>
                  </a:schemeClr>
                </a:solidFill>
              </a:rPr>
              <a:t>conflicts </a:t>
            </a:r>
            <a:r>
              <a:rPr lang="en-GB" sz="1200" dirty="0">
                <a:solidFill>
                  <a:schemeClr val="bg1"/>
                </a:solidFill>
              </a:rPr>
              <a:t>without any effort.</a:t>
            </a:r>
            <a:endParaRPr lang="en-GB" sz="1200" b="1" dirty="0">
              <a:solidFill>
                <a:schemeClr val="bg1"/>
              </a:solidFill>
            </a:endParaRPr>
          </a:p>
        </p:txBody>
      </p:sp>
      <p:sp>
        <p:nvSpPr>
          <p:cNvPr id="24" name="Rectangle: Rounded Corners 23">
            <a:extLst>
              <a:ext uri="{FF2B5EF4-FFF2-40B4-BE49-F238E27FC236}">
                <a16:creationId xmlns:a16="http://schemas.microsoft.com/office/drawing/2014/main" id="{C9BE52AF-C5DE-F089-6BC1-F5D1369ABD80}"/>
              </a:ext>
            </a:extLst>
          </p:cNvPr>
          <p:cNvSpPr/>
          <p:nvPr/>
        </p:nvSpPr>
        <p:spPr>
          <a:xfrm>
            <a:off x="8548381"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a:t>
            </a:r>
          </a:p>
        </p:txBody>
      </p:sp>
      <p:sp>
        <p:nvSpPr>
          <p:cNvPr id="27" name="Rectangle: Rounded Corners 26">
            <a:extLst>
              <a:ext uri="{FF2B5EF4-FFF2-40B4-BE49-F238E27FC236}">
                <a16:creationId xmlns:a16="http://schemas.microsoft.com/office/drawing/2014/main" id="{3348204D-7FAA-DD6B-7D8E-976DF5ECBAF6}"/>
              </a:ext>
            </a:extLst>
          </p:cNvPr>
          <p:cNvSpPr/>
          <p:nvPr/>
        </p:nvSpPr>
        <p:spPr>
          <a:xfrm>
            <a:off x="9563448" y="5506758"/>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a:t>
            </a:r>
          </a:p>
        </p:txBody>
      </p:sp>
      <p:cxnSp>
        <p:nvCxnSpPr>
          <p:cNvPr id="28" name="Straight Connector 27">
            <a:extLst>
              <a:ext uri="{FF2B5EF4-FFF2-40B4-BE49-F238E27FC236}">
                <a16:creationId xmlns:a16="http://schemas.microsoft.com/office/drawing/2014/main" id="{775CC4DB-F318-D636-5903-7F24A8E391CE}"/>
              </a:ext>
            </a:extLst>
          </p:cNvPr>
          <p:cNvCxnSpPr>
            <a:cxnSpLocks/>
            <a:stCxn id="32" idx="2"/>
            <a:endCxn id="33"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DB8C2BB9-7FF6-B353-CA23-A93CA9F32C3B}"/>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 name="Rectangle: Rounded Corners 31">
            <a:extLst>
              <a:ext uri="{FF2B5EF4-FFF2-40B4-BE49-F238E27FC236}">
                <a16:creationId xmlns:a16="http://schemas.microsoft.com/office/drawing/2014/main" id="{8809C272-D2E1-EA11-178A-792DCC7FD381}"/>
              </a:ext>
            </a:extLst>
          </p:cNvPr>
          <p:cNvSpPr/>
          <p:nvPr/>
        </p:nvSpPr>
        <p:spPr>
          <a:xfrm>
            <a:off x="7505465"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33" name="Rectangle: Rounded Corners 32">
            <a:extLst>
              <a:ext uri="{FF2B5EF4-FFF2-40B4-BE49-F238E27FC236}">
                <a16:creationId xmlns:a16="http://schemas.microsoft.com/office/drawing/2014/main" id="{FA316990-2723-8E1B-9870-BC57E2E4C816}"/>
              </a:ext>
            </a:extLst>
          </p:cNvPr>
          <p:cNvSpPr/>
          <p:nvPr/>
        </p:nvSpPr>
        <p:spPr>
          <a:xfrm>
            <a:off x="7861954" y="101845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a:t>
            </a:r>
          </a:p>
        </p:txBody>
      </p:sp>
      <p:sp>
        <p:nvSpPr>
          <p:cNvPr id="35" name="Rectangle: Rounded Corners 34">
            <a:extLst>
              <a:ext uri="{FF2B5EF4-FFF2-40B4-BE49-F238E27FC236}">
                <a16:creationId xmlns:a16="http://schemas.microsoft.com/office/drawing/2014/main" id="{2E854184-D313-F762-5A89-3BE05155C584}"/>
              </a:ext>
            </a:extLst>
          </p:cNvPr>
          <p:cNvSpPr/>
          <p:nvPr/>
        </p:nvSpPr>
        <p:spPr>
          <a:xfrm>
            <a:off x="7861954" y="1634699"/>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2</a:t>
            </a:r>
          </a:p>
        </p:txBody>
      </p:sp>
      <p:sp>
        <p:nvSpPr>
          <p:cNvPr id="36" name="Rectangle: Rounded Corners 35">
            <a:extLst>
              <a:ext uri="{FF2B5EF4-FFF2-40B4-BE49-F238E27FC236}">
                <a16:creationId xmlns:a16="http://schemas.microsoft.com/office/drawing/2014/main" id="{2F210366-689C-37E4-C34E-80DE92DA4096}"/>
              </a:ext>
            </a:extLst>
          </p:cNvPr>
          <p:cNvSpPr/>
          <p:nvPr/>
        </p:nvSpPr>
        <p:spPr>
          <a:xfrm>
            <a:off x="6605161"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Carol</a:t>
            </a:r>
          </a:p>
        </p:txBody>
      </p:sp>
      <p:sp>
        <p:nvSpPr>
          <p:cNvPr id="38" name="Rectangle: Rounded Corners 37">
            <a:extLst>
              <a:ext uri="{FF2B5EF4-FFF2-40B4-BE49-F238E27FC236}">
                <a16:creationId xmlns:a16="http://schemas.microsoft.com/office/drawing/2014/main" id="{355E809A-0CFF-78DC-0FF0-21329891AED6}"/>
              </a:ext>
            </a:extLst>
          </p:cNvPr>
          <p:cNvSpPr/>
          <p:nvPr/>
        </p:nvSpPr>
        <p:spPr>
          <a:xfrm>
            <a:off x="5566296" y="5515692"/>
            <a:ext cx="914400" cy="41478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Dave</a:t>
            </a:r>
          </a:p>
        </p:txBody>
      </p:sp>
      <p:sp>
        <p:nvSpPr>
          <p:cNvPr id="39" name="Rectangle: Rounded Corners 38">
            <a:extLst>
              <a:ext uri="{FF2B5EF4-FFF2-40B4-BE49-F238E27FC236}">
                <a16:creationId xmlns:a16="http://schemas.microsoft.com/office/drawing/2014/main" id="{E414668B-4901-FC1F-0396-148DA02D51FB}"/>
              </a:ext>
            </a:extLst>
          </p:cNvPr>
          <p:cNvSpPr/>
          <p:nvPr/>
        </p:nvSpPr>
        <p:spPr>
          <a:xfrm>
            <a:off x="9028067"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camera</a:t>
            </a:r>
          </a:p>
        </p:txBody>
      </p:sp>
      <p:sp>
        <p:nvSpPr>
          <p:cNvPr id="41" name="Rectangle: Rounded Corners 40">
            <a:extLst>
              <a:ext uri="{FF2B5EF4-FFF2-40B4-BE49-F238E27FC236}">
                <a16:creationId xmlns:a16="http://schemas.microsoft.com/office/drawing/2014/main" id="{51A67C17-24DE-1869-A9DB-4B486D9D3D23}"/>
              </a:ext>
            </a:extLst>
          </p:cNvPr>
          <p:cNvSpPr/>
          <p:nvPr/>
        </p:nvSpPr>
        <p:spPr>
          <a:xfrm>
            <a:off x="5982863" y="317377"/>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level</a:t>
            </a:r>
          </a:p>
        </p:txBody>
      </p:sp>
      <p:sp>
        <p:nvSpPr>
          <p:cNvPr id="42" name="Rectangle: Rounded Corners 41">
            <a:extLst>
              <a:ext uri="{FF2B5EF4-FFF2-40B4-BE49-F238E27FC236}">
                <a16:creationId xmlns:a16="http://schemas.microsoft.com/office/drawing/2014/main" id="{1612B2F8-255A-3774-15B0-089B65C4E51E}"/>
              </a:ext>
            </a:extLst>
          </p:cNvPr>
          <p:cNvSpPr/>
          <p:nvPr/>
        </p:nvSpPr>
        <p:spPr>
          <a:xfrm>
            <a:off x="9380361" y="225362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4" name="Connector: Curved 43">
            <a:extLst>
              <a:ext uri="{FF2B5EF4-FFF2-40B4-BE49-F238E27FC236}">
                <a16:creationId xmlns:a16="http://schemas.microsoft.com/office/drawing/2014/main" id="{E10F59C8-5807-CA03-EAAF-703DFD4C28C4}"/>
              </a:ext>
            </a:extLst>
          </p:cNvPr>
          <p:cNvCxnSpPr>
            <a:cxnSpLocks/>
            <a:stCxn id="35" idx="2"/>
            <a:endCxn id="42" idx="0"/>
          </p:cNvCxnSpPr>
          <p:nvPr/>
        </p:nvCxnSpPr>
        <p:spPr>
          <a:xfrm rot="16200000" flipH="1">
            <a:off x="8641632" y="1349927"/>
            <a:ext cx="288989" cy="1518407"/>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45" name="Rectangle: Rounded Corners 44">
            <a:extLst>
              <a:ext uri="{FF2B5EF4-FFF2-40B4-BE49-F238E27FC236}">
                <a16:creationId xmlns:a16="http://schemas.microsoft.com/office/drawing/2014/main" id="{6540C0AE-54F7-C1B0-E1B8-EBB1E662D346}"/>
              </a:ext>
            </a:extLst>
          </p:cNvPr>
          <p:cNvSpPr/>
          <p:nvPr/>
        </p:nvSpPr>
        <p:spPr>
          <a:xfrm>
            <a:off x="6388231" y="225362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cxnSp>
        <p:nvCxnSpPr>
          <p:cNvPr id="47" name="Connector: Curved 46">
            <a:extLst>
              <a:ext uri="{FF2B5EF4-FFF2-40B4-BE49-F238E27FC236}">
                <a16:creationId xmlns:a16="http://schemas.microsoft.com/office/drawing/2014/main" id="{8EBDF916-4E0B-88E6-C36D-57E5C70D6123}"/>
              </a:ext>
            </a:extLst>
          </p:cNvPr>
          <p:cNvCxnSpPr>
            <a:cxnSpLocks/>
            <a:stCxn id="35" idx="2"/>
            <a:endCxn id="45" idx="0"/>
          </p:cNvCxnSpPr>
          <p:nvPr/>
        </p:nvCxnSpPr>
        <p:spPr>
          <a:xfrm rot="5400000">
            <a:off x="7145568" y="1372270"/>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28B0327D-BDCB-06A0-D25A-10DBD57F9138}"/>
              </a:ext>
            </a:extLst>
          </p:cNvPr>
          <p:cNvCxnSpPr>
            <a:cxnSpLocks/>
            <a:endCxn id="50" idx="0"/>
          </p:cNvCxnSpPr>
          <p:nvPr/>
        </p:nvCxnSpPr>
        <p:spPr>
          <a:xfrm>
            <a:off x="9557956"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0" name="Rectangle: Rounded Corners 49">
            <a:extLst>
              <a:ext uri="{FF2B5EF4-FFF2-40B4-BE49-F238E27FC236}">
                <a16:creationId xmlns:a16="http://schemas.microsoft.com/office/drawing/2014/main" id="{E478E3EB-5564-B5FC-CA9B-8C9C2F14AC63}"/>
              </a:ext>
            </a:extLst>
          </p:cNvPr>
          <p:cNvSpPr/>
          <p:nvPr/>
        </p:nvSpPr>
        <p:spPr>
          <a:xfrm>
            <a:off x="9392987" y="2865942"/>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51" name="Straight Connector 50">
            <a:extLst>
              <a:ext uri="{FF2B5EF4-FFF2-40B4-BE49-F238E27FC236}">
                <a16:creationId xmlns:a16="http://schemas.microsoft.com/office/drawing/2014/main" id="{EF194FD4-64F3-DA8E-B9CC-0134929A8666}"/>
              </a:ext>
            </a:extLst>
          </p:cNvPr>
          <p:cNvCxnSpPr>
            <a:cxnSpLocks/>
            <a:endCxn id="53" idx="0"/>
          </p:cNvCxnSpPr>
          <p:nvPr/>
        </p:nvCxnSpPr>
        <p:spPr>
          <a:xfrm>
            <a:off x="6553200" y="2579640"/>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3" name="Rectangle: Rounded Corners 52">
            <a:extLst>
              <a:ext uri="{FF2B5EF4-FFF2-40B4-BE49-F238E27FC236}">
                <a16:creationId xmlns:a16="http://schemas.microsoft.com/office/drawing/2014/main" id="{775E0122-7746-1C06-5414-22EE933FF882}"/>
              </a:ext>
            </a:extLst>
          </p:cNvPr>
          <p:cNvSpPr/>
          <p:nvPr/>
        </p:nvSpPr>
        <p:spPr>
          <a:xfrm>
            <a:off x="6388231" y="2865942"/>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sp>
        <p:nvSpPr>
          <p:cNvPr id="56" name="Rectangle: Rounded Corners 55">
            <a:extLst>
              <a:ext uri="{FF2B5EF4-FFF2-40B4-BE49-F238E27FC236}">
                <a16:creationId xmlns:a16="http://schemas.microsoft.com/office/drawing/2014/main" id="{C948973E-7540-0A2D-D3FB-2F421D37AED0}"/>
              </a:ext>
            </a:extLst>
          </p:cNvPr>
          <p:cNvSpPr/>
          <p:nvPr/>
        </p:nvSpPr>
        <p:spPr>
          <a:xfrm>
            <a:off x="7872489" y="3467896"/>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5</a:t>
            </a:r>
          </a:p>
        </p:txBody>
      </p:sp>
      <p:cxnSp>
        <p:nvCxnSpPr>
          <p:cNvPr id="61" name="Connector: Curved 60">
            <a:extLst>
              <a:ext uri="{FF2B5EF4-FFF2-40B4-BE49-F238E27FC236}">
                <a16:creationId xmlns:a16="http://schemas.microsoft.com/office/drawing/2014/main" id="{2D94A6B4-8AE0-FB11-4B95-8978BC1D50E9}"/>
              </a:ext>
            </a:extLst>
          </p:cNvPr>
          <p:cNvCxnSpPr>
            <a:cxnSpLocks/>
            <a:stCxn id="56" idx="0"/>
            <a:endCxn id="50" idx="2"/>
          </p:cNvCxnSpPr>
          <p:nvPr/>
        </p:nvCxnSpPr>
        <p:spPr>
          <a:xfrm rot="5400000" flipH="1" flipV="1">
            <a:off x="8661699" y="2571639"/>
            <a:ext cx="272016" cy="152049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66" name="Rectangle: Rounded Corners 65">
            <a:extLst>
              <a:ext uri="{FF2B5EF4-FFF2-40B4-BE49-F238E27FC236}">
                <a16:creationId xmlns:a16="http://schemas.microsoft.com/office/drawing/2014/main" id="{2858E0EB-5F19-6339-7FEC-035C8BC4F213}"/>
              </a:ext>
            </a:extLst>
          </p:cNvPr>
          <p:cNvSpPr/>
          <p:nvPr/>
        </p:nvSpPr>
        <p:spPr>
          <a:xfrm>
            <a:off x="7868252" y="2219484"/>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a:t>
            </a:r>
          </a:p>
        </p:txBody>
      </p:sp>
      <p:sp>
        <p:nvSpPr>
          <p:cNvPr id="67" name="Rectangle: Rounded Corners 66">
            <a:extLst>
              <a:ext uri="{FF2B5EF4-FFF2-40B4-BE49-F238E27FC236}">
                <a16:creationId xmlns:a16="http://schemas.microsoft.com/office/drawing/2014/main" id="{2FE3B775-FAEE-0B98-AF6D-502B001C03B6}"/>
              </a:ext>
            </a:extLst>
          </p:cNvPr>
          <p:cNvSpPr/>
          <p:nvPr/>
        </p:nvSpPr>
        <p:spPr>
          <a:xfrm>
            <a:off x="7872489" y="2831800"/>
            <a:ext cx="329938" cy="329938"/>
          </a:xfrm>
          <a:prstGeom prst="roundRect">
            <a:avLst/>
          </a:prstGeom>
          <a:solidFill>
            <a:schemeClr val="accent5">
              <a:lumMod val="75000"/>
              <a:alpha val="1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a:t>
            </a:r>
          </a:p>
        </p:txBody>
      </p:sp>
      <p:cxnSp>
        <p:nvCxnSpPr>
          <p:cNvPr id="68" name="Straight Connector 67">
            <a:extLst>
              <a:ext uri="{FF2B5EF4-FFF2-40B4-BE49-F238E27FC236}">
                <a16:creationId xmlns:a16="http://schemas.microsoft.com/office/drawing/2014/main" id="{34B3FA9D-B797-02E2-2A24-CC0E6589CE8C}"/>
              </a:ext>
            </a:extLst>
          </p:cNvPr>
          <p:cNvCxnSpPr>
            <a:cxnSpLocks/>
            <a:stCxn id="66" idx="2"/>
            <a:endCxn id="67" idx="0"/>
          </p:cNvCxnSpPr>
          <p:nvPr/>
        </p:nvCxnSpPr>
        <p:spPr>
          <a:xfrm>
            <a:off x="8033221" y="2549422"/>
            <a:ext cx="4237" cy="2823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E6781634-A459-4D98-0EA6-5070100C9ACB}"/>
              </a:ext>
            </a:extLst>
          </p:cNvPr>
          <p:cNvCxnSpPr>
            <a:cxnSpLocks/>
            <a:endCxn id="66" idx="0"/>
          </p:cNvCxnSpPr>
          <p:nvPr/>
        </p:nvCxnSpPr>
        <p:spPr>
          <a:xfrm>
            <a:off x="8033221" y="1964036"/>
            <a:ext cx="0" cy="25544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6BF20E29-0F66-BA41-23AF-7743C8B00AC0}"/>
              </a:ext>
            </a:extLst>
          </p:cNvPr>
          <p:cNvCxnSpPr>
            <a:cxnSpLocks/>
            <a:stCxn id="67" idx="2"/>
            <a:endCxn id="56" idx="0"/>
          </p:cNvCxnSpPr>
          <p:nvPr/>
        </p:nvCxnSpPr>
        <p:spPr>
          <a:xfrm>
            <a:off x="8037458" y="3161738"/>
            <a:ext cx="0" cy="30615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F36C9352-F6E4-2B3A-E9D3-A77DBF02106C}"/>
              </a:ext>
            </a:extLst>
          </p:cNvPr>
          <p:cNvSpPr/>
          <p:nvPr/>
        </p:nvSpPr>
        <p:spPr>
          <a:xfrm>
            <a:off x="6398765" y="4103180"/>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79" name="Connector: Curved 78">
            <a:extLst>
              <a:ext uri="{FF2B5EF4-FFF2-40B4-BE49-F238E27FC236}">
                <a16:creationId xmlns:a16="http://schemas.microsoft.com/office/drawing/2014/main" id="{7EC4EAFB-41AA-DF5E-E98B-DB5B5D061E01}"/>
              </a:ext>
            </a:extLst>
          </p:cNvPr>
          <p:cNvCxnSpPr>
            <a:cxnSpLocks/>
            <a:endCxn id="78" idx="0"/>
          </p:cNvCxnSpPr>
          <p:nvPr/>
        </p:nvCxnSpPr>
        <p:spPr>
          <a:xfrm rot="5400000">
            <a:off x="7156102" y="3221825"/>
            <a:ext cx="288988" cy="147372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A07588C-3ED5-FC6C-26E7-4A2C822CAFF1}"/>
              </a:ext>
            </a:extLst>
          </p:cNvPr>
          <p:cNvCxnSpPr>
            <a:cxnSpLocks/>
            <a:endCxn id="81" idx="0"/>
          </p:cNvCxnSpPr>
          <p:nvPr/>
        </p:nvCxnSpPr>
        <p:spPr>
          <a:xfrm>
            <a:off x="6563734" y="4429195"/>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1" name="Rectangle: Rounded Corners 80">
            <a:extLst>
              <a:ext uri="{FF2B5EF4-FFF2-40B4-BE49-F238E27FC236}">
                <a16:creationId xmlns:a16="http://schemas.microsoft.com/office/drawing/2014/main" id="{3D2C6B65-A434-5B13-F80F-91398086AAA3}"/>
              </a:ext>
            </a:extLst>
          </p:cNvPr>
          <p:cNvSpPr/>
          <p:nvPr/>
        </p:nvSpPr>
        <p:spPr>
          <a:xfrm>
            <a:off x="6398765" y="47154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7</a:t>
            </a:r>
          </a:p>
        </p:txBody>
      </p:sp>
      <p:sp>
        <p:nvSpPr>
          <p:cNvPr id="82" name="TextBox 81">
            <a:extLst>
              <a:ext uri="{FF2B5EF4-FFF2-40B4-BE49-F238E27FC236}">
                <a16:creationId xmlns:a16="http://schemas.microsoft.com/office/drawing/2014/main" id="{F45EC52B-17F5-1C8F-A31D-9672015812C4}"/>
              </a:ext>
            </a:extLst>
          </p:cNvPr>
          <p:cNvSpPr txBox="1"/>
          <p:nvPr/>
        </p:nvSpPr>
        <p:spPr>
          <a:xfrm>
            <a:off x="199372" y="5354507"/>
            <a:ext cx="3679655" cy="1015663"/>
          </a:xfrm>
          <a:prstGeom prst="rect">
            <a:avLst/>
          </a:prstGeom>
          <a:noFill/>
          <a:ln>
            <a:solidFill>
              <a:schemeClr val="bg1"/>
            </a:solidFill>
          </a:ln>
        </p:spPr>
        <p:txBody>
          <a:bodyPr wrap="square" rtlCol="0">
            <a:spAutoFit/>
          </a:bodyPr>
          <a:lstStyle/>
          <a:p>
            <a:r>
              <a:rPr lang="en-GB" sz="1200" dirty="0">
                <a:solidFill>
                  <a:schemeClr val="bg1"/>
                </a:solidFill>
              </a:rPr>
              <a:t>It should be mentioned that when Alice and Bob </a:t>
            </a:r>
            <a:r>
              <a:rPr lang="en-GB" sz="1200" b="1" dirty="0">
                <a:solidFill>
                  <a:schemeClr val="tx2">
                    <a:lumMod val="50000"/>
                    <a:lumOff val="50000"/>
                  </a:schemeClr>
                </a:solidFill>
              </a:rPr>
              <a:t>merged</a:t>
            </a:r>
            <a:r>
              <a:rPr lang="en-GB" sz="1200" dirty="0">
                <a:solidFill>
                  <a:schemeClr val="bg1"/>
                </a:solidFill>
              </a:rPr>
              <a:t>, their branch didn’t disappear. If they want to implement  new camera feature, they can carry on committing on the </a:t>
            </a:r>
            <a:r>
              <a:rPr lang="en-GB" sz="1200" b="1" dirty="0">
                <a:solidFill>
                  <a:schemeClr val="tx2">
                    <a:lumMod val="50000"/>
                    <a:lumOff val="50000"/>
                  </a:schemeClr>
                </a:solidFill>
              </a:rPr>
              <a:t>camera branch</a:t>
            </a:r>
            <a:r>
              <a:rPr lang="en-GB" sz="1200" dirty="0">
                <a:solidFill>
                  <a:schemeClr val="bg1"/>
                </a:solidFill>
              </a:rPr>
              <a:t>. Carol and Dave can </a:t>
            </a:r>
            <a:r>
              <a:rPr lang="en-GB" sz="1200" b="1" dirty="0">
                <a:solidFill>
                  <a:schemeClr val="tx2">
                    <a:lumMod val="50000"/>
                    <a:lumOff val="50000"/>
                  </a:schemeClr>
                </a:solidFill>
              </a:rPr>
              <a:t>rebase </a:t>
            </a:r>
            <a:r>
              <a:rPr lang="en-GB" sz="1200" dirty="0">
                <a:solidFill>
                  <a:schemeClr val="bg1"/>
                </a:solidFill>
              </a:rPr>
              <a:t>again after Alice and Bob </a:t>
            </a:r>
            <a:r>
              <a:rPr lang="en-GB" sz="1200" b="1" dirty="0">
                <a:solidFill>
                  <a:schemeClr val="tx2">
                    <a:lumMod val="50000"/>
                    <a:lumOff val="50000"/>
                  </a:schemeClr>
                </a:solidFill>
              </a:rPr>
              <a:t>merge</a:t>
            </a:r>
            <a:r>
              <a:rPr lang="en-GB" sz="1200" dirty="0">
                <a:solidFill>
                  <a:schemeClr val="bg1"/>
                </a:solidFill>
              </a:rPr>
              <a:t>.</a:t>
            </a:r>
            <a:endParaRPr lang="en-GB" sz="1200" b="1" dirty="0">
              <a:solidFill>
                <a:schemeClr val="bg1"/>
              </a:solidFill>
            </a:endParaRPr>
          </a:p>
        </p:txBody>
      </p:sp>
      <p:sp>
        <p:nvSpPr>
          <p:cNvPr id="83" name="Rectangle: Rounded Corners 82">
            <a:extLst>
              <a:ext uri="{FF2B5EF4-FFF2-40B4-BE49-F238E27FC236}">
                <a16:creationId xmlns:a16="http://schemas.microsoft.com/office/drawing/2014/main" id="{36245112-F04F-51AD-8720-6D2607800287}"/>
              </a:ext>
            </a:extLst>
          </p:cNvPr>
          <p:cNvSpPr/>
          <p:nvPr/>
        </p:nvSpPr>
        <p:spPr>
          <a:xfrm>
            <a:off x="9392987" y="4103180"/>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6</a:t>
            </a:r>
          </a:p>
        </p:txBody>
      </p:sp>
      <p:cxnSp>
        <p:nvCxnSpPr>
          <p:cNvPr id="84" name="Connector: Curved 83">
            <a:extLst>
              <a:ext uri="{FF2B5EF4-FFF2-40B4-BE49-F238E27FC236}">
                <a16:creationId xmlns:a16="http://schemas.microsoft.com/office/drawing/2014/main" id="{9BDE2047-E748-5B4B-D1D2-904F223B6DF8}"/>
              </a:ext>
            </a:extLst>
          </p:cNvPr>
          <p:cNvCxnSpPr>
            <a:cxnSpLocks/>
            <a:stCxn id="56" idx="2"/>
            <a:endCxn id="83" idx="0"/>
          </p:cNvCxnSpPr>
          <p:nvPr/>
        </p:nvCxnSpPr>
        <p:spPr>
          <a:xfrm rot="16200000" flipH="1">
            <a:off x="8645034" y="3190258"/>
            <a:ext cx="305346" cy="1520498"/>
          </a:xfrm>
          <a:prstGeom prst="curvedConnector3">
            <a:avLst>
              <a:gd name="adj1" fmla="val 50000"/>
            </a:avLst>
          </a:prstGeom>
          <a:ln>
            <a:solidFill>
              <a:schemeClr val="bg1">
                <a:lumMod val="9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230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5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7"/>
                                        </p:tgtEl>
                                        <p:attrNameLst>
                                          <p:attrName>style.visibility</p:attrName>
                                        </p:attrNameLst>
                                      </p:cBhvr>
                                      <p:to>
                                        <p:strVal val="hidden"/>
                                      </p:to>
                                    </p:set>
                                  </p:childTnLst>
                                </p:cTn>
                              </p:par>
                              <p:par>
                                <p:cTn id="45" presetID="1" presetClass="entr" presetSubtype="0"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7" grpId="0" animBg="1"/>
      <p:bldP spid="13" grpId="0" animBg="1"/>
      <p:bldP spid="15" grpId="0" animBg="1"/>
      <p:bldP spid="45" grpId="0" animBg="1"/>
      <p:bldP spid="53" grpId="0" animBg="1"/>
      <p:bldP spid="56" grpId="0" animBg="1"/>
      <p:bldP spid="66" grpId="0" animBg="1"/>
      <p:bldP spid="67" grpId="0" animBg="1"/>
      <p:bldP spid="78" grpId="0" animBg="1"/>
      <p:bldP spid="81" grpId="0" animBg="1"/>
      <p:bldP spid="82" grpId="0" animBg="1"/>
      <p:bldP spid="8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543C5D6-EB42-77B3-B580-ECC7E005C2CF}"/>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1369299-EA65-D8A2-39AA-53ED00588F37}"/>
              </a:ext>
            </a:extLst>
          </p:cNvPr>
          <p:cNvPicPr>
            <a:picLocks noChangeAspect="1"/>
          </p:cNvPicPr>
          <p:nvPr/>
        </p:nvPicPr>
        <p:blipFill>
          <a:blip r:embed="rId2"/>
          <a:stretch>
            <a:fillRect/>
          </a:stretch>
        </p:blipFill>
        <p:spPr>
          <a:xfrm>
            <a:off x="4066075" y="877583"/>
            <a:ext cx="7422299" cy="5102831"/>
          </a:xfrm>
          <a:prstGeom prst="rect">
            <a:avLst/>
          </a:prstGeom>
        </p:spPr>
      </p:pic>
      <p:sp>
        <p:nvSpPr>
          <p:cNvPr id="2" name="TextBox 1">
            <a:extLst>
              <a:ext uri="{FF2B5EF4-FFF2-40B4-BE49-F238E27FC236}">
                <a16:creationId xmlns:a16="http://schemas.microsoft.com/office/drawing/2014/main" id="{9E9B444D-4CA4-7CF0-DC13-7D5F9BB4DA8F}"/>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2225627E-77F2-65B7-0C60-0EB3BA817C87}"/>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Alice and Bob want to see their camera in action. The good news is, they’re not tied to </a:t>
            </a:r>
            <a:r>
              <a:rPr lang="en-GB" sz="1200" b="1" dirty="0">
                <a:solidFill>
                  <a:schemeClr val="tx2">
                    <a:lumMod val="50000"/>
                    <a:lumOff val="50000"/>
                  </a:schemeClr>
                </a:solidFill>
              </a:rPr>
              <a:t>main/camera</a:t>
            </a:r>
            <a:r>
              <a:rPr lang="en-GB" sz="1200" dirty="0">
                <a:solidFill>
                  <a:schemeClr val="bg1"/>
                </a:solidFill>
              </a:rPr>
              <a:t>. Instead of complicating things by </a:t>
            </a:r>
            <a:r>
              <a:rPr lang="en-GB" sz="1200" b="1" dirty="0">
                <a:solidFill>
                  <a:schemeClr val="tx2">
                    <a:lumMod val="50000"/>
                    <a:lumOff val="50000"/>
                  </a:schemeClr>
                </a:solidFill>
              </a:rPr>
              <a:t>rebasing</a:t>
            </a:r>
            <a:r>
              <a:rPr lang="en-GB" sz="1200" dirty="0">
                <a:solidFill>
                  <a:schemeClr val="bg1"/>
                </a:solidFill>
              </a:rPr>
              <a:t>, they can simply use their GitHub client to </a:t>
            </a:r>
            <a:r>
              <a:rPr lang="en-GB" sz="1200" b="1" dirty="0">
                <a:solidFill>
                  <a:schemeClr val="tx2">
                    <a:lumMod val="50000"/>
                    <a:lumOff val="50000"/>
                  </a:schemeClr>
                </a:solidFill>
              </a:rPr>
              <a:t>checkout </a:t>
            </a:r>
            <a:r>
              <a:rPr lang="en-GB" sz="1200" dirty="0">
                <a:solidFill>
                  <a:schemeClr val="bg1"/>
                </a:solidFill>
              </a:rPr>
              <a:t>the </a:t>
            </a:r>
            <a:r>
              <a:rPr lang="en-GB" sz="1200" b="1" dirty="0">
                <a:solidFill>
                  <a:schemeClr val="tx2">
                    <a:lumMod val="50000"/>
                    <a:lumOff val="50000"/>
                  </a:schemeClr>
                </a:solidFill>
              </a:rPr>
              <a:t>main/level branch</a:t>
            </a:r>
            <a:r>
              <a:rPr lang="en-GB" sz="1200" dirty="0">
                <a:solidFill>
                  <a:schemeClr val="bg1"/>
                </a:solidFill>
              </a:rPr>
              <a:t>. Their working directory will switch to Carol and Dave’s (and theirs will be preserved on the remote repository).</a:t>
            </a:r>
            <a:endParaRPr lang="en-GB" sz="1200" b="1" dirty="0">
              <a:solidFill>
                <a:schemeClr val="bg1"/>
              </a:solidFill>
            </a:endParaRPr>
          </a:p>
        </p:txBody>
      </p:sp>
      <p:sp>
        <p:nvSpPr>
          <p:cNvPr id="3" name="TextBox 2">
            <a:extLst>
              <a:ext uri="{FF2B5EF4-FFF2-40B4-BE49-F238E27FC236}">
                <a16:creationId xmlns:a16="http://schemas.microsoft.com/office/drawing/2014/main" id="{639E5243-136D-6F56-C0AD-CA4CD8C1B461}"/>
              </a:ext>
            </a:extLst>
          </p:cNvPr>
          <p:cNvSpPr txBox="1"/>
          <p:nvPr/>
        </p:nvSpPr>
        <p:spPr>
          <a:xfrm>
            <a:off x="183507" y="2244754"/>
            <a:ext cx="3110199" cy="461665"/>
          </a:xfrm>
          <a:prstGeom prst="rect">
            <a:avLst/>
          </a:prstGeom>
          <a:noFill/>
          <a:ln>
            <a:solidFill>
              <a:schemeClr val="bg1"/>
            </a:solidFill>
          </a:ln>
        </p:spPr>
        <p:txBody>
          <a:bodyPr wrap="square" rtlCol="0">
            <a:spAutoFit/>
          </a:bodyPr>
          <a:lstStyle/>
          <a:p>
            <a:r>
              <a:rPr lang="en-GB" sz="1200" dirty="0">
                <a:solidFill>
                  <a:schemeClr val="bg1"/>
                </a:solidFill>
              </a:rPr>
              <a:t>You can change the branch you are on very simply. </a:t>
            </a:r>
            <a:endParaRPr lang="en-GB" sz="1200" b="1" dirty="0">
              <a:solidFill>
                <a:schemeClr val="bg1"/>
              </a:solidFill>
            </a:endParaRPr>
          </a:p>
        </p:txBody>
      </p:sp>
      <p:sp>
        <p:nvSpPr>
          <p:cNvPr id="11" name="TextBox 10">
            <a:extLst>
              <a:ext uri="{FF2B5EF4-FFF2-40B4-BE49-F238E27FC236}">
                <a16:creationId xmlns:a16="http://schemas.microsoft.com/office/drawing/2014/main" id="{5DCA6106-8E64-CD08-71C9-0F21459BECC6}"/>
              </a:ext>
            </a:extLst>
          </p:cNvPr>
          <p:cNvSpPr txBox="1"/>
          <p:nvPr/>
        </p:nvSpPr>
        <p:spPr>
          <a:xfrm>
            <a:off x="183507" y="2832205"/>
            <a:ext cx="3110199" cy="1754326"/>
          </a:xfrm>
          <a:prstGeom prst="rect">
            <a:avLst/>
          </a:prstGeom>
          <a:noFill/>
          <a:ln>
            <a:solidFill>
              <a:schemeClr val="bg1"/>
            </a:solidFill>
          </a:ln>
        </p:spPr>
        <p:txBody>
          <a:bodyPr wrap="square" rtlCol="0">
            <a:spAutoFit/>
          </a:bodyPr>
          <a:lstStyle/>
          <a:p>
            <a:r>
              <a:rPr lang="en-GB" sz="1200" b="1" dirty="0">
                <a:solidFill>
                  <a:schemeClr val="bg1"/>
                </a:solidFill>
              </a:rPr>
              <a:t>This is a powerful feature and your entire folder will change to the latest commit on the branch you switch to. You should only do this if you have </a:t>
            </a:r>
            <a:r>
              <a:rPr lang="en-GB" sz="1200" b="1" dirty="0">
                <a:solidFill>
                  <a:schemeClr val="accent6">
                    <a:lumMod val="60000"/>
                    <a:lumOff val="40000"/>
                  </a:schemeClr>
                </a:solidFill>
              </a:rPr>
              <a:t>no local changes. </a:t>
            </a:r>
            <a:r>
              <a:rPr lang="en-GB" sz="1200" b="1" dirty="0">
                <a:solidFill>
                  <a:schemeClr val="bg1"/>
                </a:solidFill>
              </a:rPr>
              <a:t>If you have </a:t>
            </a:r>
            <a:r>
              <a:rPr lang="en-GB" sz="1200" b="1" dirty="0" err="1">
                <a:solidFill>
                  <a:schemeClr val="accent2">
                    <a:lumMod val="60000"/>
                    <a:lumOff val="40000"/>
                  </a:schemeClr>
                </a:solidFill>
              </a:rPr>
              <a:t>unpushed</a:t>
            </a:r>
            <a:r>
              <a:rPr lang="en-GB" sz="1200" b="1" dirty="0">
                <a:solidFill>
                  <a:schemeClr val="accent2">
                    <a:lumMod val="60000"/>
                    <a:lumOff val="40000"/>
                  </a:schemeClr>
                </a:solidFill>
              </a:rPr>
              <a:t> commits</a:t>
            </a:r>
            <a:r>
              <a:rPr lang="en-GB" sz="1200" b="1" dirty="0">
                <a:solidFill>
                  <a:schemeClr val="bg1"/>
                </a:solidFill>
              </a:rPr>
              <a:t>, Git will preserve them in your local repository until you return to that branch, but switching branches </a:t>
            </a:r>
            <a:r>
              <a:rPr lang="en-GB" sz="1200" b="1" dirty="0">
                <a:solidFill>
                  <a:schemeClr val="accent2">
                    <a:lumMod val="60000"/>
                    <a:lumOff val="40000"/>
                  </a:schemeClr>
                </a:solidFill>
              </a:rPr>
              <a:t>will not push your local changes/commits for you.</a:t>
            </a:r>
            <a:endParaRPr lang="en-GB" sz="1200" b="1" dirty="0">
              <a:solidFill>
                <a:schemeClr val="bg1"/>
              </a:solidFill>
            </a:endParaRPr>
          </a:p>
        </p:txBody>
      </p:sp>
    </p:spTree>
    <p:extLst>
      <p:ext uri="{BB962C8B-B14F-4D97-AF65-F5344CB8AC3E}">
        <p14:creationId xmlns:p14="http://schemas.microsoft.com/office/powerpoint/2010/main" val="7154626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989B75-6257-ED90-A661-BB16C45D8850}"/>
              </a:ext>
            </a:extLst>
          </p:cNvPr>
          <p:cNvPicPr>
            <a:picLocks noChangeAspect="1"/>
          </p:cNvPicPr>
          <p:nvPr/>
        </p:nvPicPr>
        <p:blipFill>
          <a:blip r:embed="rId2"/>
          <a:stretch>
            <a:fillRect/>
          </a:stretch>
        </p:blipFill>
        <p:spPr>
          <a:xfrm>
            <a:off x="3630493" y="646405"/>
            <a:ext cx="7754112" cy="5565190"/>
          </a:xfrm>
          <a:prstGeom prst="rect">
            <a:avLst/>
          </a:prstGeom>
        </p:spPr>
      </p:pic>
      <p:sp>
        <p:nvSpPr>
          <p:cNvPr id="6" name="TextBox 5">
            <a:extLst>
              <a:ext uri="{FF2B5EF4-FFF2-40B4-BE49-F238E27FC236}">
                <a16:creationId xmlns:a16="http://schemas.microsoft.com/office/drawing/2014/main" id="{8EBA1A26-C4FF-1FE6-06DF-00E9798D0DE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GITFLOW BRANCH STRATEGY</a:t>
            </a:r>
          </a:p>
        </p:txBody>
      </p:sp>
      <p:sp>
        <p:nvSpPr>
          <p:cNvPr id="7" name="TextBox 6">
            <a:extLst>
              <a:ext uri="{FF2B5EF4-FFF2-40B4-BE49-F238E27FC236}">
                <a16:creationId xmlns:a16="http://schemas.microsoft.com/office/drawing/2014/main" id="{1538EA59-6D61-F65F-77C7-C0C0BEA76CC6}"/>
              </a:ext>
            </a:extLst>
          </p:cNvPr>
          <p:cNvSpPr txBox="1"/>
          <p:nvPr/>
        </p:nvSpPr>
        <p:spPr>
          <a:xfrm>
            <a:off x="183507" y="549308"/>
            <a:ext cx="3110199" cy="1569660"/>
          </a:xfrm>
          <a:prstGeom prst="rect">
            <a:avLst/>
          </a:prstGeom>
          <a:noFill/>
          <a:ln>
            <a:solidFill>
              <a:schemeClr val="bg1"/>
            </a:solidFill>
          </a:ln>
        </p:spPr>
        <p:txBody>
          <a:bodyPr wrap="square" rtlCol="0">
            <a:spAutoFit/>
          </a:bodyPr>
          <a:lstStyle/>
          <a:p>
            <a:r>
              <a:rPr lang="en-GB" sz="1200" dirty="0">
                <a:solidFill>
                  <a:schemeClr val="bg1"/>
                </a:solidFill>
              </a:rPr>
              <a:t>This is a diagram of the </a:t>
            </a:r>
            <a:r>
              <a:rPr lang="en-GB" sz="1200" b="1" dirty="0" err="1">
                <a:solidFill>
                  <a:schemeClr val="tx2">
                    <a:lumMod val="50000"/>
                    <a:lumOff val="50000"/>
                  </a:schemeClr>
                </a:solidFill>
              </a:rPr>
              <a:t>Gitflow</a:t>
            </a:r>
            <a:r>
              <a:rPr lang="en-GB" sz="1200" b="1" dirty="0">
                <a:solidFill>
                  <a:schemeClr val="tx2">
                    <a:lumMod val="50000"/>
                    <a:lumOff val="50000"/>
                  </a:schemeClr>
                </a:solidFill>
              </a:rPr>
              <a:t> branch strategy. </a:t>
            </a:r>
            <a:r>
              <a:rPr lang="en-GB" sz="1200" dirty="0">
                <a:solidFill>
                  <a:schemeClr val="bg1"/>
                </a:solidFill>
              </a:rPr>
              <a:t>It was once the predominant branch strategy, but it isn’t used as much anymore. This isn’t because it’s necessarily bad: it’s due to continuous integration of development and live service (think how apps like Instagram update almost every day). </a:t>
            </a:r>
            <a:endParaRPr lang="en-GB" sz="1200" b="1" dirty="0">
              <a:solidFill>
                <a:schemeClr val="tx2">
                  <a:lumMod val="50000"/>
                  <a:lumOff val="50000"/>
                </a:schemeClr>
              </a:solidFill>
            </a:endParaRPr>
          </a:p>
        </p:txBody>
      </p:sp>
      <p:sp>
        <p:nvSpPr>
          <p:cNvPr id="8" name="TextBox 7">
            <a:extLst>
              <a:ext uri="{FF2B5EF4-FFF2-40B4-BE49-F238E27FC236}">
                <a16:creationId xmlns:a16="http://schemas.microsoft.com/office/drawing/2014/main" id="{5297F726-B0DD-C649-A4D0-72358DEF5116}"/>
              </a:ext>
            </a:extLst>
          </p:cNvPr>
          <p:cNvSpPr txBox="1"/>
          <p:nvPr/>
        </p:nvSpPr>
        <p:spPr>
          <a:xfrm>
            <a:off x="183507" y="2244754"/>
            <a:ext cx="3110199" cy="830997"/>
          </a:xfrm>
          <a:prstGeom prst="rect">
            <a:avLst/>
          </a:prstGeom>
          <a:noFill/>
          <a:ln>
            <a:solidFill>
              <a:schemeClr val="bg1"/>
            </a:solidFill>
          </a:ln>
        </p:spPr>
        <p:txBody>
          <a:bodyPr wrap="square" rtlCol="0">
            <a:spAutoFit/>
          </a:bodyPr>
          <a:lstStyle/>
          <a:p>
            <a:r>
              <a:rPr lang="en-GB" sz="1200" dirty="0">
                <a:solidFill>
                  <a:schemeClr val="bg1"/>
                </a:solidFill>
              </a:rPr>
              <a:t>However, </a:t>
            </a:r>
            <a:r>
              <a:rPr lang="en-GB" sz="1200" b="1" dirty="0" err="1">
                <a:solidFill>
                  <a:schemeClr val="tx2">
                    <a:lumMod val="50000"/>
                    <a:lumOff val="50000"/>
                  </a:schemeClr>
                </a:solidFill>
              </a:rPr>
              <a:t>Gitflow</a:t>
            </a:r>
            <a:r>
              <a:rPr lang="en-GB" sz="1200" dirty="0">
                <a:solidFill>
                  <a:schemeClr val="bg1"/>
                </a:solidFill>
              </a:rPr>
              <a:t> is still very suitable for projects that are scheduled and due to complete at a (somewhat) distant time in the future. </a:t>
            </a:r>
          </a:p>
        </p:txBody>
      </p:sp>
      <p:sp>
        <p:nvSpPr>
          <p:cNvPr id="9" name="TextBox 8">
            <a:extLst>
              <a:ext uri="{FF2B5EF4-FFF2-40B4-BE49-F238E27FC236}">
                <a16:creationId xmlns:a16="http://schemas.microsoft.com/office/drawing/2014/main" id="{0781399B-9F26-6ED1-CB75-5D734347450D}"/>
              </a:ext>
            </a:extLst>
          </p:cNvPr>
          <p:cNvSpPr txBox="1"/>
          <p:nvPr/>
        </p:nvSpPr>
        <p:spPr>
          <a:xfrm>
            <a:off x="183506" y="3201537"/>
            <a:ext cx="3110199" cy="2308324"/>
          </a:xfrm>
          <a:prstGeom prst="rect">
            <a:avLst/>
          </a:prstGeom>
          <a:noFill/>
          <a:ln>
            <a:solidFill>
              <a:schemeClr val="bg1"/>
            </a:solidFill>
          </a:ln>
        </p:spPr>
        <p:txBody>
          <a:bodyPr wrap="square" rtlCol="0">
            <a:spAutoFit/>
          </a:bodyPr>
          <a:lstStyle/>
          <a:p>
            <a:r>
              <a:rPr lang="en-GB" sz="1200" dirty="0">
                <a:solidFill>
                  <a:schemeClr val="bg1"/>
                </a:solidFill>
              </a:rPr>
              <a:t>Follow the link if you want some additional information. </a:t>
            </a:r>
          </a:p>
          <a:p>
            <a:endParaRPr lang="en-GB" sz="1200" dirty="0">
              <a:solidFill>
                <a:schemeClr val="bg1"/>
              </a:solidFill>
            </a:endParaRPr>
          </a:p>
          <a:p>
            <a:r>
              <a:rPr lang="en-GB" sz="1200" dirty="0">
                <a:solidFill>
                  <a:schemeClr val="bg1"/>
                </a:solidFill>
              </a:rPr>
              <a:t>Please ignore their bias against this workflow. It is a good explanation of </a:t>
            </a:r>
            <a:r>
              <a:rPr lang="en-GB" sz="1200" dirty="0" err="1">
                <a:solidFill>
                  <a:schemeClr val="bg1"/>
                </a:solidFill>
              </a:rPr>
              <a:t>Gitflow</a:t>
            </a:r>
            <a:r>
              <a:rPr lang="en-GB" sz="1200" dirty="0">
                <a:solidFill>
                  <a:schemeClr val="bg1"/>
                </a:solidFill>
              </a:rPr>
              <a:t>, but they sell live-service software development tools, so they would actively not want their consumers to think this is a good solution for them. We aren’t going anywhere near live-service.</a:t>
            </a:r>
          </a:p>
          <a:p>
            <a:endParaRPr lang="en-GB" sz="1200" dirty="0">
              <a:solidFill>
                <a:schemeClr val="bg1"/>
              </a:solidFill>
            </a:endParaRPr>
          </a:p>
          <a:p>
            <a:r>
              <a:rPr lang="en-GB" sz="1200" dirty="0" err="1">
                <a:hlinkClick r:id="rId3"/>
              </a:rPr>
              <a:t>Gitflow</a:t>
            </a:r>
            <a:r>
              <a:rPr lang="en-GB" sz="1200" dirty="0">
                <a:hlinkClick r:id="rId3"/>
              </a:rPr>
              <a:t> Workflow | Atlassian Git Tutorial</a:t>
            </a:r>
            <a:endParaRPr lang="en-GB" sz="1200" dirty="0">
              <a:solidFill>
                <a:schemeClr val="bg1"/>
              </a:solidFill>
            </a:endParaRPr>
          </a:p>
        </p:txBody>
      </p:sp>
    </p:spTree>
    <p:extLst>
      <p:ext uri="{BB962C8B-B14F-4D97-AF65-F5344CB8AC3E}">
        <p14:creationId xmlns:p14="http://schemas.microsoft.com/office/powerpoint/2010/main" val="2756889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18AF16A3-7AD7-D7D2-3E0D-7447BD0528E0}"/>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D8998E6C-BAA6-59FF-A196-CA8C533F1987}"/>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88C8748D-86E3-66EA-C3F3-6E15C3061AA1}"/>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E4226A8B-1A2B-7D1E-9DBE-11385863C171}"/>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63DC98EE-8FA7-CC07-5F44-CA8B0CEE334E}"/>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73408541-4204-21A6-18AC-04F5DF6AD473}"/>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C1DDD26-8E01-0819-C01A-D3983F0E6BC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1393A592-D8AF-2526-3F9F-0FA32C914727}"/>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CF2784C4-58A2-2FAD-D29C-6B2970B3221C}"/>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CB96BC78-DD9D-09D1-4676-B0C0CCE9B59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A7C69A36-ACCA-8113-494B-4BB08FE71393}"/>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203" name="Rectangle: Rounded Corners 202">
            <a:extLst>
              <a:ext uri="{FF2B5EF4-FFF2-40B4-BE49-F238E27FC236}">
                <a16:creationId xmlns:a16="http://schemas.microsoft.com/office/drawing/2014/main" id="{C34508D1-6A9B-8EEA-50B1-CA334B8CD9B4}"/>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59" name="Rectangle: Rounded Corners 258">
            <a:extLst>
              <a:ext uri="{FF2B5EF4-FFF2-40B4-BE49-F238E27FC236}">
                <a16:creationId xmlns:a16="http://schemas.microsoft.com/office/drawing/2014/main" id="{882E5BA4-292B-2369-DADA-3B7EDA1C5ABD}"/>
              </a:ext>
            </a:extLst>
          </p:cNvPr>
          <p:cNvSpPr/>
          <p:nvPr/>
        </p:nvSpPr>
        <p:spPr>
          <a:xfrm>
            <a:off x="9843213" y="5538213"/>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Jovi</a:t>
            </a:r>
          </a:p>
        </p:txBody>
      </p:sp>
      <p:sp>
        <p:nvSpPr>
          <p:cNvPr id="261" name="Rectangle: Rounded Corners 260">
            <a:extLst>
              <a:ext uri="{FF2B5EF4-FFF2-40B4-BE49-F238E27FC236}">
                <a16:creationId xmlns:a16="http://schemas.microsoft.com/office/drawing/2014/main" id="{F6AE00FA-6601-1DDA-3D35-66535E5D6D7D}"/>
              </a:ext>
            </a:extLst>
          </p:cNvPr>
          <p:cNvSpPr/>
          <p:nvPr/>
        </p:nvSpPr>
        <p:spPr>
          <a:xfrm>
            <a:off x="10630711" y="5530330"/>
            <a:ext cx="708236" cy="2551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err="1"/>
              <a:t>Sef</a:t>
            </a:r>
            <a:endParaRPr lang="en-GB" sz="1100" dirty="0"/>
          </a:p>
        </p:txBody>
      </p:sp>
      <p:sp>
        <p:nvSpPr>
          <p:cNvPr id="267" name="Rectangle: Rounded Corners 266">
            <a:extLst>
              <a:ext uri="{FF2B5EF4-FFF2-40B4-BE49-F238E27FC236}">
                <a16:creationId xmlns:a16="http://schemas.microsoft.com/office/drawing/2014/main" id="{4A4517FA-AB79-E626-8854-EA2874270A19}"/>
              </a:ext>
            </a:extLst>
          </p:cNvPr>
          <p:cNvSpPr/>
          <p:nvPr/>
        </p:nvSpPr>
        <p:spPr>
          <a:xfrm>
            <a:off x="10635802" y="4798794"/>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Roman</a:t>
            </a:r>
          </a:p>
        </p:txBody>
      </p:sp>
      <p:sp>
        <p:nvSpPr>
          <p:cNvPr id="269" name="Rectangle: Rounded Corners 268">
            <a:extLst>
              <a:ext uri="{FF2B5EF4-FFF2-40B4-BE49-F238E27FC236}">
                <a16:creationId xmlns:a16="http://schemas.microsoft.com/office/drawing/2014/main" id="{0D4F9AE2-1D95-00E9-A759-30748DDDAAFF}"/>
              </a:ext>
            </a:extLst>
          </p:cNvPr>
          <p:cNvSpPr/>
          <p:nvPr/>
        </p:nvSpPr>
        <p:spPr>
          <a:xfrm>
            <a:off x="9843487" y="4034797"/>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Josh F</a:t>
            </a:r>
          </a:p>
        </p:txBody>
      </p:sp>
      <p:sp>
        <p:nvSpPr>
          <p:cNvPr id="271" name="Rectangle: Rounded Corners 270">
            <a:extLst>
              <a:ext uri="{FF2B5EF4-FFF2-40B4-BE49-F238E27FC236}">
                <a16:creationId xmlns:a16="http://schemas.microsoft.com/office/drawing/2014/main" id="{B34834E4-4930-9516-E4AE-7EFB2F3B01D8}"/>
              </a:ext>
            </a:extLst>
          </p:cNvPr>
          <p:cNvSpPr/>
          <p:nvPr/>
        </p:nvSpPr>
        <p:spPr>
          <a:xfrm>
            <a:off x="10639988" y="4023674"/>
            <a:ext cx="708236"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Samuel</a:t>
            </a:r>
          </a:p>
        </p:txBody>
      </p:sp>
      <p:sp>
        <p:nvSpPr>
          <p:cNvPr id="272" name="Rectangle: Rounded Corners 271">
            <a:extLst>
              <a:ext uri="{FF2B5EF4-FFF2-40B4-BE49-F238E27FC236}">
                <a16:creationId xmlns:a16="http://schemas.microsoft.com/office/drawing/2014/main" id="{1C180878-FE38-DAF4-5F61-67BAAAA761FE}"/>
              </a:ext>
            </a:extLst>
          </p:cNvPr>
          <p:cNvSpPr/>
          <p:nvPr/>
        </p:nvSpPr>
        <p:spPr>
          <a:xfrm>
            <a:off x="9834800" y="3306202"/>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Ren</a:t>
            </a:r>
          </a:p>
        </p:txBody>
      </p:sp>
      <p:sp>
        <p:nvSpPr>
          <p:cNvPr id="273" name="Rectangle: Rounded Corners 272">
            <a:extLst>
              <a:ext uri="{FF2B5EF4-FFF2-40B4-BE49-F238E27FC236}">
                <a16:creationId xmlns:a16="http://schemas.microsoft.com/office/drawing/2014/main" id="{1955533C-049A-D0A0-3B3F-383B0B4FE182}"/>
              </a:ext>
            </a:extLst>
          </p:cNvPr>
          <p:cNvSpPr/>
          <p:nvPr/>
        </p:nvSpPr>
        <p:spPr>
          <a:xfrm>
            <a:off x="10635107" y="3306704"/>
            <a:ext cx="708236"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Rui</a:t>
            </a:r>
          </a:p>
        </p:txBody>
      </p:sp>
      <p:sp>
        <p:nvSpPr>
          <p:cNvPr id="275" name="Rectangle: Rounded Corners 274">
            <a:extLst>
              <a:ext uri="{FF2B5EF4-FFF2-40B4-BE49-F238E27FC236}">
                <a16:creationId xmlns:a16="http://schemas.microsoft.com/office/drawing/2014/main" id="{D622B71E-4370-8164-E7C9-6957F8A5602F}"/>
              </a:ext>
            </a:extLst>
          </p:cNvPr>
          <p:cNvSpPr/>
          <p:nvPr/>
        </p:nvSpPr>
        <p:spPr>
          <a:xfrm>
            <a:off x="10630711" y="5173278"/>
            <a:ext cx="708236" cy="255171"/>
          </a:xfrm>
          <a:prstGeom prst="roundRect">
            <a:avLst/>
          </a:prstGeom>
          <a:gradFill flip="none" rotWithShape="1">
            <a:gsLst>
              <a:gs pos="0">
                <a:schemeClr val="accent4">
                  <a:lumMod val="50000"/>
                </a:schemeClr>
              </a:gs>
              <a:gs pos="50000">
                <a:srgbClr val="FFC000"/>
              </a:gs>
              <a:gs pos="48000">
                <a:schemeClr val="accent4">
                  <a:lumMod val="50000"/>
                </a:schemeClr>
              </a:gs>
              <a:gs pos="100000">
                <a:srgbClr val="FFC000"/>
              </a:gs>
            </a:gsLst>
            <a:lin ang="13500000" scaled="1"/>
            <a:tileRect/>
          </a:gra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Drew</a:t>
            </a:r>
          </a:p>
        </p:txBody>
      </p:sp>
      <p:sp>
        <p:nvSpPr>
          <p:cNvPr id="277" name="Rectangle: Rounded Corners 276">
            <a:extLst>
              <a:ext uri="{FF2B5EF4-FFF2-40B4-BE49-F238E27FC236}">
                <a16:creationId xmlns:a16="http://schemas.microsoft.com/office/drawing/2014/main" id="{63065C35-93A4-F27C-8C24-D9E9556A1739}"/>
              </a:ext>
            </a:extLst>
          </p:cNvPr>
          <p:cNvSpPr/>
          <p:nvPr/>
        </p:nvSpPr>
        <p:spPr>
          <a:xfrm>
            <a:off x="9862076" y="4796023"/>
            <a:ext cx="708236" cy="255171"/>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Lottie</a:t>
            </a:r>
          </a:p>
        </p:txBody>
      </p:sp>
      <p:sp>
        <p:nvSpPr>
          <p:cNvPr id="338" name="Rectangle: Rounded Corners 337">
            <a:extLst>
              <a:ext uri="{FF2B5EF4-FFF2-40B4-BE49-F238E27FC236}">
                <a16:creationId xmlns:a16="http://schemas.microsoft.com/office/drawing/2014/main" id="{016078AA-D766-5379-320F-54FFA6FE2C81}"/>
              </a:ext>
            </a:extLst>
          </p:cNvPr>
          <p:cNvSpPr/>
          <p:nvPr/>
        </p:nvSpPr>
        <p:spPr>
          <a:xfrm>
            <a:off x="1689158" y="1808048"/>
            <a:ext cx="5993090" cy="255171"/>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Main branch should always compile a stable, tested game version: alpha -&gt; beta -&gt; gold</a:t>
            </a:r>
          </a:p>
        </p:txBody>
      </p:sp>
      <p:sp>
        <p:nvSpPr>
          <p:cNvPr id="339" name="Rectangle: Rounded Corners 338">
            <a:extLst>
              <a:ext uri="{FF2B5EF4-FFF2-40B4-BE49-F238E27FC236}">
                <a16:creationId xmlns:a16="http://schemas.microsoft.com/office/drawing/2014/main" id="{8139644E-7444-421E-558B-A199B388DD7C}"/>
              </a:ext>
            </a:extLst>
          </p:cNvPr>
          <p:cNvSpPr/>
          <p:nvPr/>
        </p:nvSpPr>
        <p:spPr>
          <a:xfrm>
            <a:off x="1689157" y="2552268"/>
            <a:ext cx="6864293" cy="255171"/>
          </a:xfrm>
          <a:prstGeom prst="roundRect">
            <a:avLst/>
          </a:prstGeom>
          <a:solidFill>
            <a:schemeClr val="accent6">
              <a:lumMod val="75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No chores or features should be done on QA branch: everything’s pulled in when testing needs to start</a:t>
            </a:r>
          </a:p>
        </p:txBody>
      </p:sp>
      <p:sp>
        <p:nvSpPr>
          <p:cNvPr id="340" name="Rectangle: Rounded Corners 339">
            <a:extLst>
              <a:ext uri="{FF2B5EF4-FFF2-40B4-BE49-F238E27FC236}">
                <a16:creationId xmlns:a16="http://schemas.microsoft.com/office/drawing/2014/main" id="{7AE0D3CA-AA73-ACCF-0652-FDCCEE748D33}"/>
              </a:ext>
            </a:extLst>
          </p:cNvPr>
          <p:cNvSpPr/>
          <p:nvPr/>
        </p:nvSpPr>
        <p:spPr>
          <a:xfrm>
            <a:off x="1689157" y="3304939"/>
            <a:ext cx="7918482" cy="255171"/>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Production branch: assets/features are pulled together, level built/implemented, compile this branch for “live version”</a:t>
            </a:r>
          </a:p>
        </p:txBody>
      </p:sp>
      <p:sp>
        <p:nvSpPr>
          <p:cNvPr id="341" name="Rectangle: Rounded Corners 340">
            <a:extLst>
              <a:ext uri="{FF2B5EF4-FFF2-40B4-BE49-F238E27FC236}">
                <a16:creationId xmlns:a16="http://schemas.microsoft.com/office/drawing/2014/main" id="{37F12007-0FE0-CD45-735F-B4555CDFC113}"/>
              </a:ext>
            </a:extLst>
          </p:cNvPr>
          <p:cNvSpPr/>
          <p:nvPr/>
        </p:nvSpPr>
        <p:spPr>
          <a:xfrm>
            <a:off x="1689157" y="4044882"/>
            <a:ext cx="7740593" cy="255171"/>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Feature branch for programming and implementing features concurrently (there’s often several child branches)</a:t>
            </a:r>
          </a:p>
        </p:txBody>
      </p:sp>
      <p:sp>
        <p:nvSpPr>
          <p:cNvPr id="342" name="Rectangle: Rounded Corners 341">
            <a:extLst>
              <a:ext uri="{FF2B5EF4-FFF2-40B4-BE49-F238E27FC236}">
                <a16:creationId xmlns:a16="http://schemas.microsoft.com/office/drawing/2014/main" id="{26B350CE-FBCE-875B-2262-2FECE79786A7}"/>
              </a:ext>
            </a:extLst>
          </p:cNvPr>
          <p:cNvSpPr/>
          <p:nvPr/>
        </p:nvSpPr>
        <p:spPr>
          <a:xfrm>
            <a:off x="1689157" y="4803541"/>
            <a:ext cx="7359593" cy="255171"/>
          </a:xfrm>
          <a:prstGeom prst="roundRect">
            <a:avLst/>
          </a:prstGeom>
          <a:solidFill>
            <a:srgbClr val="FFC000"/>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Character branch that branches from feature; programming features are required to make characters function</a:t>
            </a:r>
          </a:p>
        </p:txBody>
      </p:sp>
      <p:sp>
        <p:nvSpPr>
          <p:cNvPr id="343" name="Rectangle: Rounded Corners 342">
            <a:extLst>
              <a:ext uri="{FF2B5EF4-FFF2-40B4-BE49-F238E27FC236}">
                <a16:creationId xmlns:a16="http://schemas.microsoft.com/office/drawing/2014/main" id="{8507D8BE-97D7-4F58-2C69-D755B2A40364}"/>
              </a:ext>
            </a:extLst>
          </p:cNvPr>
          <p:cNvSpPr/>
          <p:nvPr/>
        </p:nvSpPr>
        <p:spPr>
          <a:xfrm>
            <a:off x="1689157" y="5530329"/>
            <a:ext cx="7646324" cy="255171"/>
          </a:xfrm>
          <a:prstGeom prst="roundRect">
            <a:avLst/>
          </a:prstGeom>
          <a:solidFill>
            <a:schemeClr val="accent4">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i="1" dirty="0"/>
              <a:t>Assets can be built and perfected in isolation from the the other development and each pulled when ready</a:t>
            </a:r>
          </a:p>
        </p:txBody>
      </p:sp>
      <p:sp>
        <p:nvSpPr>
          <p:cNvPr id="344" name="TextBox 343">
            <a:extLst>
              <a:ext uri="{FF2B5EF4-FFF2-40B4-BE49-F238E27FC236}">
                <a16:creationId xmlns:a16="http://schemas.microsoft.com/office/drawing/2014/main" id="{B74AE153-7A0C-455A-96E2-F58A613897CC}"/>
              </a:ext>
            </a:extLst>
          </p:cNvPr>
          <p:cNvSpPr txBox="1"/>
          <p:nvPr/>
        </p:nvSpPr>
        <p:spPr>
          <a:xfrm>
            <a:off x="231132" y="206404"/>
            <a:ext cx="3110199" cy="646331"/>
          </a:xfrm>
          <a:prstGeom prst="rect">
            <a:avLst/>
          </a:prstGeom>
          <a:noFill/>
          <a:ln>
            <a:solidFill>
              <a:schemeClr val="bg1"/>
            </a:solidFill>
          </a:ln>
        </p:spPr>
        <p:txBody>
          <a:bodyPr wrap="square" rtlCol="0">
            <a:spAutoFit/>
          </a:bodyPr>
          <a:lstStyle/>
          <a:p>
            <a:r>
              <a:rPr lang="en-GB" sz="1200" b="1" dirty="0">
                <a:solidFill>
                  <a:schemeClr val="bg1"/>
                </a:solidFill>
              </a:rPr>
              <a:t>This is a proposal of our branch strategy, and where everyone’s “home branch”, where you will push your work, might be.</a:t>
            </a:r>
          </a:p>
        </p:txBody>
      </p:sp>
      <p:sp>
        <p:nvSpPr>
          <p:cNvPr id="346" name="TextBox 345">
            <a:extLst>
              <a:ext uri="{FF2B5EF4-FFF2-40B4-BE49-F238E27FC236}">
                <a16:creationId xmlns:a16="http://schemas.microsoft.com/office/drawing/2014/main" id="{33FA8A9D-E6F4-C6F2-EC4E-14B4586AF3E9}"/>
              </a:ext>
            </a:extLst>
          </p:cNvPr>
          <p:cNvSpPr txBox="1"/>
          <p:nvPr/>
        </p:nvSpPr>
        <p:spPr>
          <a:xfrm>
            <a:off x="3566203" y="206404"/>
            <a:ext cx="3110199" cy="1200329"/>
          </a:xfrm>
          <a:prstGeom prst="rect">
            <a:avLst/>
          </a:prstGeom>
          <a:noFill/>
          <a:ln>
            <a:solidFill>
              <a:schemeClr val="bg1"/>
            </a:solidFill>
          </a:ln>
        </p:spPr>
        <p:txBody>
          <a:bodyPr wrap="square" rtlCol="0">
            <a:spAutoFit/>
          </a:bodyPr>
          <a:lstStyle/>
          <a:p>
            <a:r>
              <a:rPr lang="en-GB" sz="1200" dirty="0">
                <a:solidFill>
                  <a:schemeClr val="bg1"/>
                </a:solidFill>
              </a:rPr>
              <a:t>As mentioned, you are not glued to one branch. It is easy to change between them to see what is going on elsewhere, to see your features in action on prod, and to help with QA testing, or to come to the rescue of someone in need of help with their asset.</a:t>
            </a:r>
          </a:p>
        </p:txBody>
      </p:sp>
      <p:sp>
        <p:nvSpPr>
          <p:cNvPr id="347" name="TextBox 346">
            <a:extLst>
              <a:ext uri="{FF2B5EF4-FFF2-40B4-BE49-F238E27FC236}">
                <a16:creationId xmlns:a16="http://schemas.microsoft.com/office/drawing/2014/main" id="{9F111233-5060-01BF-C22C-87319E9AE764}"/>
              </a:ext>
            </a:extLst>
          </p:cNvPr>
          <p:cNvSpPr txBox="1"/>
          <p:nvPr/>
        </p:nvSpPr>
        <p:spPr>
          <a:xfrm>
            <a:off x="6901274" y="216464"/>
            <a:ext cx="3110199" cy="1015663"/>
          </a:xfrm>
          <a:prstGeom prst="rect">
            <a:avLst/>
          </a:prstGeom>
          <a:noFill/>
          <a:ln>
            <a:solidFill>
              <a:schemeClr val="bg1"/>
            </a:solidFill>
          </a:ln>
        </p:spPr>
        <p:txBody>
          <a:bodyPr wrap="square" rtlCol="0">
            <a:spAutoFit/>
          </a:bodyPr>
          <a:lstStyle/>
          <a:p>
            <a:r>
              <a:rPr lang="en-GB" sz="1200" dirty="0">
                <a:solidFill>
                  <a:schemeClr val="bg1"/>
                </a:solidFill>
              </a:rPr>
              <a:t>Probably Drew will have to spend their time split between characters and assets! I have also not put boss anywhere; I thought probably he will want/need to switch between most branches.</a:t>
            </a:r>
          </a:p>
        </p:txBody>
      </p:sp>
      <p:sp>
        <p:nvSpPr>
          <p:cNvPr id="349" name="TextBox 348">
            <a:extLst>
              <a:ext uri="{FF2B5EF4-FFF2-40B4-BE49-F238E27FC236}">
                <a16:creationId xmlns:a16="http://schemas.microsoft.com/office/drawing/2014/main" id="{2A1EE5A4-9E51-278C-3784-E8D09C613D8A}"/>
              </a:ext>
            </a:extLst>
          </p:cNvPr>
          <p:cNvSpPr txBox="1"/>
          <p:nvPr/>
        </p:nvSpPr>
        <p:spPr>
          <a:xfrm>
            <a:off x="231131" y="937935"/>
            <a:ext cx="3110199" cy="461665"/>
          </a:xfrm>
          <a:prstGeom prst="rect">
            <a:avLst/>
          </a:prstGeom>
          <a:noFill/>
          <a:ln>
            <a:solidFill>
              <a:schemeClr val="bg1"/>
            </a:solidFill>
          </a:ln>
        </p:spPr>
        <p:txBody>
          <a:bodyPr wrap="square" rtlCol="0">
            <a:spAutoFit/>
          </a:bodyPr>
          <a:lstStyle/>
          <a:p>
            <a:r>
              <a:rPr lang="en-GB" sz="1200" dirty="0">
                <a:solidFill>
                  <a:schemeClr val="bg1"/>
                </a:solidFill>
              </a:rPr>
              <a:t>Let’s discuss this to make sure everyone is happy with it.</a:t>
            </a:r>
          </a:p>
        </p:txBody>
      </p:sp>
    </p:spTree>
    <p:extLst>
      <p:ext uri="{BB962C8B-B14F-4D97-AF65-F5344CB8AC3E}">
        <p14:creationId xmlns:p14="http://schemas.microsoft.com/office/powerpoint/2010/main" val="1884013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38110-18C7-ECA4-E619-61485C297DF2}"/>
            </a:ext>
          </a:extLst>
        </p:cNvPr>
        <p:cNvGrpSpPr/>
        <p:nvPr/>
      </p:nvGrpSpPr>
      <p:grpSpPr>
        <a:xfrm>
          <a:off x="0" y="0"/>
          <a:ext cx="0" cy="0"/>
          <a:chOff x="0" y="0"/>
          <a:chExt cx="0" cy="0"/>
        </a:xfrm>
      </p:grpSpPr>
      <p:cxnSp>
        <p:nvCxnSpPr>
          <p:cNvPr id="202" name="Straight Connector 201">
            <a:extLst>
              <a:ext uri="{FF2B5EF4-FFF2-40B4-BE49-F238E27FC236}">
                <a16:creationId xmlns:a16="http://schemas.microsoft.com/office/drawing/2014/main" id="{FC4D52E4-5D93-77C0-EC46-7765F6D9E587}"/>
              </a:ext>
            </a:extLst>
          </p:cNvPr>
          <p:cNvCxnSpPr>
            <a:cxnSpLocks/>
          </p:cNvCxnSpPr>
          <p:nvPr/>
        </p:nvCxnSpPr>
        <p:spPr>
          <a:xfrm flipV="1">
            <a:off x="1354479" y="5670600"/>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2" name="Straight Connector 181">
            <a:extLst>
              <a:ext uri="{FF2B5EF4-FFF2-40B4-BE49-F238E27FC236}">
                <a16:creationId xmlns:a16="http://schemas.microsoft.com/office/drawing/2014/main" id="{2B8C4107-6D26-B055-E6C5-631606B46F2C}"/>
              </a:ext>
            </a:extLst>
          </p:cNvPr>
          <p:cNvCxnSpPr>
            <a:cxnSpLocks/>
          </p:cNvCxnSpPr>
          <p:nvPr/>
        </p:nvCxnSpPr>
        <p:spPr>
          <a:xfrm flipV="1">
            <a:off x="1354479" y="4928619"/>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CC875E3D-F686-F072-033A-220A9343DCDB}"/>
              </a:ext>
            </a:extLst>
          </p:cNvPr>
          <p:cNvCxnSpPr>
            <a:cxnSpLocks/>
          </p:cNvCxnSpPr>
          <p:nvPr/>
        </p:nvCxnSpPr>
        <p:spPr>
          <a:xfrm flipV="1">
            <a:off x="1354479" y="415987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0" name="Straight Connector 179">
            <a:extLst>
              <a:ext uri="{FF2B5EF4-FFF2-40B4-BE49-F238E27FC236}">
                <a16:creationId xmlns:a16="http://schemas.microsoft.com/office/drawing/2014/main" id="{1639F893-746E-843F-5279-87952202E94D}"/>
              </a:ext>
            </a:extLst>
          </p:cNvPr>
          <p:cNvCxnSpPr>
            <a:cxnSpLocks/>
          </p:cNvCxnSpPr>
          <p:nvPr/>
        </p:nvCxnSpPr>
        <p:spPr>
          <a:xfrm flipV="1">
            <a:off x="1354479" y="3432924"/>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9" name="Straight Connector 178">
            <a:extLst>
              <a:ext uri="{FF2B5EF4-FFF2-40B4-BE49-F238E27FC236}">
                <a16:creationId xmlns:a16="http://schemas.microsoft.com/office/drawing/2014/main" id="{2AA177E1-40AD-B002-AF17-4ACCA797E608}"/>
              </a:ext>
            </a:extLst>
          </p:cNvPr>
          <p:cNvCxnSpPr>
            <a:cxnSpLocks/>
          </p:cNvCxnSpPr>
          <p:nvPr/>
        </p:nvCxnSpPr>
        <p:spPr>
          <a:xfrm flipV="1">
            <a:off x="1354479" y="1939457"/>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95A59AED-4A75-B647-0B26-33FDE4C5993F}"/>
              </a:ext>
            </a:extLst>
          </p:cNvPr>
          <p:cNvSpPr/>
          <p:nvPr/>
        </p:nvSpPr>
        <p:spPr>
          <a:xfrm>
            <a:off x="311563" y="3221610"/>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prod</a:t>
            </a:r>
          </a:p>
        </p:txBody>
      </p:sp>
      <p:sp>
        <p:nvSpPr>
          <p:cNvPr id="12" name="Rectangle: Rounded Corners 11">
            <a:extLst>
              <a:ext uri="{FF2B5EF4-FFF2-40B4-BE49-F238E27FC236}">
                <a16:creationId xmlns:a16="http://schemas.microsoft.com/office/drawing/2014/main" id="{21BECC3B-6E90-49FE-F808-72A09B8C4EA4}"/>
              </a:ext>
            </a:extLst>
          </p:cNvPr>
          <p:cNvSpPr/>
          <p:nvPr/>
        </p:nvSpPr>
        <p:spPr>
          <a:xfrm>
            <a:off x="311563" y="3965078"/>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feature</a:t>
            </a:r>
          </a:p>
        </p:txBody>
      </p:sp>
      <p:cxnSp>
        <p:nvCxnSpPr>
          <p:cNvPr id="13" name="Straight Connector 12">
            <a:extLst>
              <a:ext uri="{FF2B5EF4-FFF2-40B4-BE49-F238E27FC236}">
                <a16:creationId xmlns:a16="http://schemas.microsoft.com/office/drawing/2014/main" id="{4FAF7393-B927-CEAE-EB8A-6EE0E3D27688}"/>
              </a:ext>
            </a:extLst>
          </p:cNvPr>
          <p:cNvCxnSpPr>
            <a:cxnSpLocks/>
          </p:cNvCxnSpPr>
          <p:nvPr/>
        </p:nvCxnSpPr>
        <p:spPr>
          <a:xfrm flipV="1">
            <a:off x="1354479" y="2683025"/>
            <a:ext cx="10063594" cy="2508"/>
          </a:xfrm>
          <a:prstGeom prst="line">
            <a:avLst/>
          </a:prstGeom>
          <a:ln>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14" name="Rectangle: Rounded Corners 13">
            <a:extLst>
              <a:ext uri="{FF2B5EF4-FFF2-40B4-BE49-F238E27FC236}">
                <a16:creationId xmlns:a16="http://schemas.microsoft.com/office/drawing/2014/main" id="{28316420-DA4E-41C4-56AA-4F8EECD4BC62}"/>
              </a:ext>
            </a:extLst>
          </p:cNvPr>
          <p:cNvSpPr/>
          <p:nvPr/>
        </p:nvSpPr>
        <p:spPr>
          <a:xfrm>
            <a:off x="311563" y="2478143"/>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err="1"/>
              <a:t>qa</a:t>
            </a:r>
            <a:endParaRPr lang="en-GB" dirty="0"/>
          </a:p>
        </p:txBody>
      </p:sp>
      <p:sp>
        <p:nvSpPr>
          <p:cNvPr id="16" name="Rectangle: Rounded Corners 15">
            <a:extLst>
              <a:ext uri="{FF2B5EF4-FFF2-40B4-BE49-F238E27FC236}">
                <a16:creationId xmlns:a16="http://schemas.microsoft.com/office/drawing/2014/main" id="{1ACBF2BF-EA35-C343-4EE5-40ED76033873}"/>
              </a:ext>
            </a:extLst>
          </p:cNvPr>
          <p:cNvSpPr/>
          <p:nvPr/>
        </p:nvSpPr>
        <p:spPr>
          <a:xfrm>
            <a:off x="311563" y="173467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main</a:t>
            </a:r>
          </a:p>
        </p:txBody>
      </p:sp>
      <p:sp>
        <p:nvSpPr>
          <p:cNvPr id="18" name="Rectangle: Rounded Corners 17">
            <a:extLst>
              <a:ext uri="{FF2B5EF4-FFF2-40B4-BE49-F238E27FC236}">
                <a16:creationId xmlns:a16="http://schemas.microsoft.com/office/drawing/2014/main" id="{DD425337-EA48-CE1E-CD04-E91E913A1C87}"/>
              </a:ext>
            </a:extLst>
          </p:cNvPr>
          <p:cNvSpPr/>
          <p:nvPr/>
        </p:nvSpPr>
        <p:spPr>
          <a:xfrm>
            <a:off x="311563" y="4708545"/>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chars</a:t>
            </a:r>
          </a:p>
        </p:txBody>
      </p:sp>
      <p:sp>
        <p:nvSpPr>
          <p:cNvPr id="19" name="Rectangle: Rounded Corners 18">
            <a:extLst>
              <a:ext uri="{FF2B5EF4-FFF2-40B4-BE49-F238E27FC236}">
                <a16:creationId xmlns:a16="http://schemas.microsoft.com/office/drawing/2014/main" id="{873262C6-F716-650D-86DB-129007DD3FBC}"/>
              </a:ext>
            </a:extLst>
          </p:cNvPr>
          <p:cNvSpPr/>
          <p:nvPr/>
        </p:nvSpPr>
        <p:spPr>
          <a:xfrm>
            <a:off x="1835157" y="1819094"/>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24F72964-3C84-F2CF-87AE-EDDA55D60EBF}"/>
              </a:ext>
            </a:extLst>
          </p:cNvPr>
          <p:cNvSpPr/>
          <p:nvPr/>
        </p:nvSpPr>
        <p:spPr>
          <a:xfrm>
            <a:off x="256437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Rounded Corners 26">
            <a:extLst>
              <a:ext uri="{FF2B5EF4-FFF2-40B4-BE49-F238E27FC236}">
                <a16:creationId xmlns:a16="http://schemas.microsoft.com/office/drawing/2014/main" id="{BA49653B-B088-5C57-16F0-F548CEDCFB31}"/>
              </a:ext>
            </a:extLst>
          </p:cNvPr>
          <p:cNvSpPr/>
          <p:nvPr/>
        </p:nvSpPr>
        <p:spPr>
          <a:xfrm>
            <a:off x="3293597" y="4034421"/>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Rounded Corners 27">
            <a:extLst>
              <a:ext uri="{FF2B5EF4-FFF2-40B4-BE49-F238E27FC236}">
                <a16:creationId xmlns:a16="http://schemas.microsoft.com/office/drawing/2014/main" id="{9B3FD389-4FCD-432F-9C57-8ADBDFF416D1}"/>
              </a:ext>
            </a:extLst>
          </p:cNvPr>
          <p:cNvSpPr/>
          <p:nvPr/>
        </p:nvSpPr>
        <p:spPr>
          <a:xfrm>
            <a:off x="329177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Rounded Corners 30">
            <a:extLst>
              <a:ext uri="{FF2B5EF4-FFF2-40B4-BE49-F238E27FC236}">
                <a16:creationId xmlns:a16="http://schemas.microsoft.com/office/drawing/2014/main" id="{DF88180F-0B96-8759-7BC2-21084F7BE76B}"/>
              </a:ext>
            </a:extLst>
          </p:cNvPr>
          <p:cNvSpPr/>
          <p:nvPr/>
        </p:nvSpPr>
        <p:spPr>
          <a:xfrm>
            <a:off x="3293597" y="330472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Rounded Corners 31">
            <a:extLst>
              <a:ext uri="{FF2B5EF4-FFF2-40B4-BE49-F238E27FC236}">
                <a16:creationId xmlns:a16="http://schemas.microsoft.com/office/drawing/2014/main" id="{4E836463-9DD1-F503-2CD7-61D8921F85BD}"/>
              </a:ext>
            </a:extLst>
          </p:cNvPr>
          <p:cNvSpPr/>
          <p:nvPr/>
        </p:nvSpPr>
        <p:spPr>
          <a:xfrm>
            <a:off x="5475995" y="4030303"/>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Rounded Corners 33">
            <a:extLst>
              <a:ext uri="{FF2B5EF4-FFF2-40B4-BE49-F238E27FC236}">
                <a16:creationId xmlns:a16="http://schemas.microsoft.com/office/drawing/2014/main" id="{D25D0CC8-F801-E120-6055-DCF32EEC152B}"/>
              </a:ext>
            </a:extLst>
          </p:cNvPr>
          <p:cNvSpPr/>
          <p:nvPr/>
        </p:nvSpPr>
        <p:spPr>
          <a:xfrm>
            <a:off x="4757648" y="330770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8418EB8C-59C3-85E9-50AA-8819CC6BFA57}"/>
              </a:ext>
            </a:extLst>
          </p:cNvPr>
          <p:cNvSpPr/>
          <p:nvPr/>
        </p:nvSpPr>
        <p:spPr>
          <a:xfrm>
            <a:off x="4750217" y="5547747"/>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25D7D66F-3C23-69C0-69B7-B57DB7DE27AD}"/>
              </a:ext>
            </a:extLst>
          </p:cNvPr>
          <p:cNvSpPr/>
          <p:nvPr/>
        </p:nvSpPr>
        <p:spPr>
          <a:xfrm>
            <a:off x="5486868" y="330496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9" name="Connector: Curved 38">
            <a:extLst>
              <a:ext uri="{FF2B5EF4-FFF2-40B4-BE49-F238E27FC236}">
                <a16:creationId xmlns:a16="http://schemas.microsoft.com/office/drawing/2014/main" id="{DBC9F927-6DD3-68C5-3F2A-7C0C2B254C0C}"/>
              </a:ext>
            </a:extLst>
          </p:cNvPr>
          <p:cNvCxnSpPr>
            <a:stCxn id="19" idx="3"/>
            <a:endCxn id="21" idx="1"/>
          </p:cNvCxnSpPr>
          <p:nvPr/>
        </p:nvCxnSpPr>
        <p:spPr>
          <a:xfrm>
            <a:off x="2083699" y="1943365"/>
            <a:ext cx="480678" cy="1485635"/>
          </a:xfrm>
          <a:prstGeom prst="curvedConnector3">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6DB6BD8-2137-E489-C8EC-C660FB0354CA}"/>
              </a:ext>
            </a:extLst>
          </p:cNvPr>
          <p:cNvCxnSpPr>
            <a:cxnSpLocks/>
            <a:stCxn id="21" idx="3"/>
            <a:endCxn id="31" idx="1"/>
          </p:cNvCxnSpPr>
          <p:nvPr/>
        </p:nvCxnSpPr>
        <p:spPr>
          <a:xfrm>
            <a:off x="2812919" y="3429000"/>
            <a:ext cx="48067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F628FE17-7684-D661-41E5-1C731FB1EA9A}"/>
              </a:ext>
            </a:extLst>
          </p:cNvPr>
          <p:cNvCxnSpPr>
            <a:cxnSpLocks/>
            <a:stCxn id="21" idx="3"/>
            <a:endCxn id="27" idx="1"/>
          </p:cNvCxnSpPr>
          <p:nvPr/>
        </p:nvCxnSpPr>
        <p:spPr>
          <a:xfrm>
            <a:off x="2812919" y="3429000"/>
            <a:ext cx="480678" cy="729692"/>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01CA7D5-BEB3-A311-A8B2-F6591F296AD9}"/>
              </a:ext>
            </a:extLst>
          </p:cNvPr>
          <p:cNvCxnSpPr>
            <a:cxnSpLocks/>
            <a:stCxn id="31" idx="3"/>
            <a:endCxn id="34" idx="1"/>
          </p:cNvCxnSpPr>
          <p:nvPr/>
        </p:nvCxnSpPr>
        <p:spPr>
          <a:xfrm>
            <a:off x="3542139" y="3429000"/>
            <a:ext cx="1215509" cy="297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0" name="Connector: Curved 49">
            <a:extLst>
              <a:ext uri="{FF2B5EF4-FFF2-40B4-BE49-F238E27FC236}">
                <a16:creationId xmlns:a16="http://schemas.microsoft.com/office/drawing/2014/main" id="{DE1B51B0-0EC8-8AE1-FFAC-A0B08BCF9A09}"/>
              </a:ext>
            </a:extLst>
          </p:cNvPr>
          <p:cNvCxnSpPr>
            <a:cxnSpLocks/>
            <a:endCxn id="28" idx="1"/>
          </p:cNvCxnSpPr>
          <p:nvPr/>
        </p:nvCxnSpPr>
        <p:spPr>
          <a:xfrm rot="16200000" flipH="1">
            <a:off x="2246577" y="4626818"/>
            <a:ext cx="1855072" cy="235328"/>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72FF844-D60A-3E66-C359-8687FF38BB30}"/>
              </a:ext>
            </a:extLst>
          </p:cNvPr>
          <p:cNvCxnSpPr>
            <a:cxnSpLocks/>
            <a:stCxn id="27" idx="3"/>
            <a:endCxn id="324" idx="1"/>
          </p:cNvCxnSpPr>
          <p:nvPr/>
        </p:nvCxnSpPr>
        <p:spPr>
          <a:xfrm>
            <a:off x="3542139" y="4158692"/>
            <a:ext cx="1208078" cy="1099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DC8CC391-317B-D67C-64F3-7602E91F0D67}"/>
              </a:ext>
            </a:extLst>
          </p:cNvPr>
          <p:cNvSpPr/>
          <p:nvPr/>
        </p:nvSpPr>
        <p:spPr>
          <a:xfrm>
            <a:off x="6216088" y="3304830"/>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8" name="Straight Connector 57">
            <a:extLst>
              <a:ext uri="{FF2B5EF4-FFF2-40B4-BE49-F238E27FC236}">
                <a16:creationId xmlns:a16="http://schemas.microsoft.com/office/drawing/2014/main" id="{47623214-F373-03CE-F461-0E28BFB12BED}"/>
              </a:ext>
            </a:extLst>
          </p:cNvPr>
          <p:cNvCxnSpPr>
            <a:cxnSpLocks/>
            <a:stCxn id="34" idx="3"/>
            <a:endCxn id="37" idx="1"/>
          </p:cNvCxnSpPr>
          <p:nvPr/>
        </p:nvCxnSpPr>
        <p:spPr>
          <a:xfrm flipV="1">
            <a:off x="5006190" y="3429231"/>
            <a:ext cx="480678" cy="274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1" name="Connector: Curved 60">
            <a:extLst>
              <a:ext uri="{FF2B5EF4-FFF2-40B4-BE49-F238E27FC236}">
                <a16:creationId xmlns:a16="http://schemas.microsoft.com/office/drawing/2014/main" id="{7FBF4B32-E98D-EBB5-DCCD-3D17F0416E8C}"/>
              </a:ext>
            </a:extLst>
          </p:cNvPr>
          <p:cNvCxnSpPr>
            <a:cxnSpLocks/>
            <a:stCxn id="57" idx="1"/>
            <a:endCxn id="32" idx="3"/>
          </p:cNvCxnSpPr>
          <p:nvPr/>
        </p:nvCxnSpPr>
        <p:spPr>
          <a:xfrm rot="10800000" flipV="1">
            <a:off x="5724538" y="3429100"/>
            <a:ext cx="491551" cy="725473"/>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419CF7B4-234D-1054-80EB-0D8DF1774F9D}"/>
              </a:ext>
            </a:extLst>
          </p:cNvPr>
          <p:cNvCxnSpPr>
            <a:cxnSpLocks/>
            <a:stCxn id="37" idx="3"/>
            <a:endCxn id="57" idx="1"/>
          </p:cNvCxnSpPr>
          <p:nvPr/>
        </p:nvCxnSpPr>
        <p:spPr>
          <a:xfrm flipV="1">
            <a:off x="5735410" y="3429101"/>
            <a:ext cx="480678" cy="13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8" name="Connector: Curved 67">
            <a:extLst>
              <a:ext uri="{FF2B5EF4-FFF2-40B4-BE49-F238E27FC236}">
                <a16:creationId xmlns:a16="http://schemas.microsoft.com/office/drawing/2014/main" id="{C57FCE30-798E-02CA-BEF2-15CD4343396B}"/>
              </a:ext>
            </a:extLst>
          </p:cNvPr>
          <p:cNvCxnSpPr>
            <a:cxnSpLocks/>
            <a:endCxn id="36" idx="3"/>
          </p:cNvCxnSpPr>
          <p:nvPr/>
        </p:nvCxnSpPr>
        <p:spPr>
          <a:xfrm rot="5400000">
            <a:off x="4553197" y="4262511"/>
            <a:ext cx="1855070" cy="963945"/>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31F7DCB-41C4-3F4B-2EB9-947251300EDA}"/>
              </a:ext>
            </a:extLst>
          </p:cNvPr>
          <p:cNvCxnSpPr>
            <a:cxnSpLocks/>
            <a:stCxn id="28" idx="3"/>
            <a:endCxn id="36" idx="1"/>
          </p:cNvCxnSpPr>
          <p:nvPr/>
        </p:nvCxnSpPr>
        <p:spPr>
          <a:xfrm>
            <a:off x="3540319" y="5672018"/>
            <a:ext cx="120989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78" name="Rectangle: Rounded Corners 77">
            <a:extLst>
              <a:ext uri="{FF2B5EF4-FFF2-40B4-BE49-F238E27FC236}">
                <a16:creationId xmlns:a16="http://schemas.microsoft.com/office/drawing/2014/main" id="{6F020C33-6B11-4C0D-2DD8-FCCA5A3535E5}"/>
              </a:ext>
            </a:extLst>
          </p:cNvPr>
          <p:cNvSpPr/>
          <p:nvPr/>
        </p:nvSpPr>
        <p:spPr>
          <a:xfrm>
            <a:off x="7720404"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Rectangle: Rounded Corners 78">
            <a:extLst>
              <a:ext uri="{FF2B5EF4-FFF2-40B4-BE49-F238E27FC236}">
                <a16:creationId xmlns:a16="http://schemas.microsoft.com/office/drawing/2014/main" id="{6316A6A2-4E55-AEEE-3332-1D65E7699670}"/>
              </a:ext>
            </a:extLst>
          </p:cNvPr>
          <p:cNvSpPr/>
          <p:nvPr/>
        </p:nvSpPr>
        <p:spPr>
          <a:xfrm>
            <a:off x="8449624"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0" name="Rectangle: Rounded Corners 79">
            <a:extLst>
              <a:ext uri="{FF2B5EF4-FFF2-40B4-BE49-F238E27FC236}">
                <a16:creationId xmlns:a16="http://schemas.microsoft.com/office/drawing/2014/main" id="{7FBA95B3-9823-C526-BDA8-7ADBCE6FA231}"/>
              </a:ext>
            </a:extLst>
          </p:cNvPr>
          <p:cNvSpPr/>
          <p:nvPr/>
        </p:nvSpPr>
        <p:spPr>
          <a:xfrm>
            <a:off x="6945307" y="3305119"/>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Rectangle: Rounded Corners 80">
            <a:extLst>
              <a:ext uri="{FF2B5EF4-FFF2-40B4-BE49-F238E27FC236}">
                <a16:creationId xmlns:a16="http://schemas.microsoft.com/office/drawing/2014/main" id="{C6391E60-37B2-7E44-EC8C-A8F84249FFC7}"/>
              </a:ext>
            </a:extLst>
          </p:cNvPr>
          <p:cNvSpPr/>
          <p:nvPr/>
        </p:nvSpPr>
        <p:spPr>
          <a:xfrm>
            <a:off x="7674527" y="330245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2" name="Straight Connector 81">
            <a:extLst>
              <a:ext uri="{FF2B5EF4-FFF2-40B4-BE49-F238E27FC236}">
                <a16:creationId xmlns:a16="http://schemas.microsoft.com/office/drawing/2014/main" id="{AA487867-C08E-FBEF-9170-BB90F77C5C1A}"/>
              </a:ext>
            </a:extLst>
          </p:cNvPr>
          <p:cNvCxnSpPr>
            <a:cxnSpLocks/>
            <a:stCxn id="57" idx="3"/>
            <a:endCxn id="80" idx="1"/>
          </p:cNvCxnSpPr>
          <p:nvPr/>
        </p:nvCxnSpPr>
        <p:spPr>
          <a:xfrm>
            <a:off x="6464630" y="3429101"/>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B443FB56-6537-65CA-42DF-6CE3D68A651D}"/>
              </a:ext>
            </a:extLst>
          </p:cNvPr>
          <p:cNvCxnSpPr>
            <a:cxnSpLocks/>
            <a:stCxn id="78" idx="1"/>
          </p:cNvCxnSpPr>
          <p:nvPr/>
        </p:nvCxnSpPr>
        <p:spPr>
          <a:xfrm rot="10800000" flipV="1">
            <a:off x="7239726"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34CDDFA4-03F3-DF2C-496D-CD2DB15C5315}"/>
              </a:ext>
            </a:extLst>
          </p:cNvPr>
          <p:cNvCxnSpPr>
            <a:cxnSpLocks/>
            <a:stCxn id="78" idx="3"/>
            <a:endCxn id="79" idx="1"/>
          </p:cNvCxnSpPr>
          <p:nvPr/>
        </p:nvCxnSpPr>
        <p:spPr>
          <a:xfrm flipV="1">
            <a:off x="7968946"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1" name="Connector: Curved 90">
            <a:extLst>
              <a:ext uri="{FF2B5EF4-FFF2-40B4-BE49-F238E27FC236}">
                <a16:creationId xmlns:a16="http://schemas.microsoft.com/office/drawing/2014/main" id="{5698325A-A47B-7F85-C520-3D5FCA7CCFBE}"/>
              </a:ext>
            </a:extLst>
          </p:cNvPr>
          <p:cNvCxnSpPr>
            <a:cxnSpLocks/>
            <a:stCxn id="94" idx="1"/>
            <a:endCxn id="79" idx="3"/>
          </p:cNvCxnSpPr>
          <p:nvPr/>
        </p:nvCxnSpPr>
        <p:spPr>
          <a:xfrm rot="10800000" flipV="1">
            <a:off x="8698167"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4" name="Rectangle: Rounded Corners 93">
            <a:extLst>
              <a:ext uri="{FF2B5EF4-FFF2-40B4-BE49-F238E27FC236}">
                <a16:creationId xmlns:a16="http://schemas.microsoft.com/office/drawing/2014/main" id="{D08A62B1-4990-2DBC-341A-5E6BAE5791BD}"/>
              </a:ext>
            </a:extLst>
          </p:cNvPr>
          <p:cNvSpPr/>
          <p:nvPr/>
        </p:nvSpPr>
        <p:spPr>
          <a:xfrm>
            <a:off x="9181549"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6" name="Straight Connector 95">
            <a:extLst>
              <a:ext uri="{FF2B5EF4-FFF2-40B4-BE49-F238E27FC236}">
                <a16:creationId xmlns:a16="http://schemas.microsoft.com/office/drawing/2014/main" id="{5554C79B-82C7-103D-47BB-A13FA4B72F4F}"/>
              </a:ext>
            </a:extLst>
          </p:cNvPr>
          <p:cNvCxnSpPr>
            <a:cxnSpLocks/>
          </p:cNvCxnSpPr>
          <p:nvPr/>
        </p:nvCxnSpPr>
        <p:spPr>
          <a:xfrm>
            <a:off x="7185646" y="3421910"/>
            <a:ext cx="480677" cy="2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8" name="Rectangle: Rounded Corners 97">
            <a:extLst>
              <a:ext uri="{FF2B5EF4-FFF2-40B4-BE49-F238E27FC236}">
                <a16:creationId xmlns:a16="http://schemas.microsoft.com/office/drawing/2014/main" id="{E97C29AE-E2DA-CDA4-4E17-B901CD944E15}"/>
              </a:ext>
            </a:extLst>
          </p:cNvPr>
          <p:cNvSpPr/>
          <p:nvPr/>
        </p:nvSpPr>
        <p:spPr>
          <a:xfrm>
            <a:off x="6203815"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9" name="Connector: Curved 98">
            <a:extLst>
              <a:ext uri="{FF2B5EF4-FFF2-40B4-BE49-F238E27FC236}">
                <a16:creationId xmlns:a16="http://schemas.microsoft.com/office/drawing/2014/main" id="{7E9818D8-6423-906A-B0EB-F0E3C4CF7095}"/>
              </a:ext>
            </a:extLst>
          </p:cNvPr>
          <p:cNvCxnSpPr>
            <a:cxnSpLocks/>
            <a:stCxn id="34" idx="1"/>
            <a:endCxn id="27" idx="3"/>
          </p:cNvCxnSpPr>
          <p:nvPr/>
        </p:nvCxnSpPr>
        <p:spPr>
          <a:xfrm rot="10800000" flipV="1">
            <a:off x="3542140" y="3431972"/>
            <a:ext cx="1215509" cy="726720"/>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07" name="Rectangle: Rounded Corners 106">
            <a:extLst>
              <a:ext uri="{FF2B5EF4-FFF2-40B4-BE49-F238E27FC236}">
                <a16:creationId xmlns:a16="http://schemas.microsoft.com/office/drawing/2014/main" id="{15275185-8049-ED4B-3C1C-CCEF3539EE05}"/>
              </a:ext>
            </a:extLst>
          </p:cNvPr>
          <p:cNvSpPr/>
          <p:nvPr/>
        </p:nvSpPr>
        <p:spPr>
          <a:xfrm>
            <a:off x="5486868" y="2561992"/>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8" name="Rectangle: Rounded Corners 107">
            <a:extLst>
              <a:ext uri="{FF2B5EF4-FFF2-40B4-BE49-F238E27FC236}">
                <a16:creationId xmlns:a16="http://schemas.microsoft.com/office/drawing/2014/main" id="{7BB6A442-17E1-2005-55A9-539DF5ECE4AB}"/>
              </a:ext>
            </a:extLst>
          </p:cNvPr>
          <p:cNvSpPr/>
          <p:nvPr/>
        </p:nvSpPr>
        <p:spPr>
          <a:xfrm>
            <a:off x="6216088" y="2559325"/>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9" name="Straight Connector 108">
            <a:extLst>
              <a:ext uri="{FF2B5EF4-FFF2-40B4-BE49-F238E27FC236}">
                <a16:creationId xmlns:a16="http://schemas.microsoft.com/office/drawing/2014/main" id="{72EF2E98-3B59-6748-2703-FE5171AEE7B7}"/>
              </a:ext>
            </a:extLst>
          </p:cNvPr>
          <p:cNvCxnSpPr>
            <a:cxnSpLocks/>
            <a:stCxn id="107" idx="3"/>
            <a:endCxn id="108" idx="1"/>
          </p:cNvCxnSpPr>
          <p:nvPr/>
        </p:nvCxnSpPr>
        <p:spPr>
          <a:xfrm flipV="1">
            <a:off x="5735410" y="2683596"/>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0" name="Connector: Curved 109">
            <a:extLst>
              <a:ext uri="{FF2B5EF4-FFF2-40B4-BE49-F238E27FC236}">
                <a16:creationId xmlns:a16="http://schemas.microsoft.com/office/drawing/2014/main" id="{EBF224B5-AC68-171D-0691-5C5DA1E3BC88}"/>
              </a:ext>
            </a:extLst>
          </p:cNvPr>
          <p:cNvCxnSpPr>
            <a:cxnSpLocks/>
            <a:stCxn id="111" idx="1"/>
            <a:endCxn id="108" idx="3"/>
          </p:cNvCxnSpPr>
          <p:nvPr/>
        </p:nvCxnSpPr>
        <p:spPr>
          <a:xfrm rot="10800000" flipV="1">
            <a:off x="6464631" y="1938348"/>
            <a:ext cx="483383" cy="74524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11" name="Rectangle: Rounded Corners 110">
            <a:extLst>
              <a:ext uri="{FF2B5EF4-FFF2-40B4-BE49-F238E27FC236}">
                <a16:creationId xmlns:a16="http://schemas.microsoft.com/office/drawing/2014/main" id="{81CB72BF-22ED-CF8F-F4D2-527824D8B0BF}"/>
              </a:ext>
            </a:extLst>
          </p:cNvPr>
          <p:cNvSpPr/>
          <p:nvPr/>
        </p:nvSpPr>
        <p:spPr>
          <a:xfrm>
            <a:off x="6948013" y="1814077"/>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Connector: Curved 111">
            <a:extLst>
              <a:ext uri="{FF2B5EF4-FFF2-40B4-BE49-F238E27FC236}">
                <a16:creationId xmlns:a16="http://schemas.microsoft.com/office/drawing/2014/main" id="{0D1EB5B6-A5CC-6362-A71C-6A2D6BF77163}"/>
              </a:ext>
            </a:extLst>
          </p:cNvPr>
          <p:cNvCxnSpPr>
            <a:cxnSpLocks/>
            <a:stCxn id="107" idx="1"/>
            <a:endCxn id="34" idx="3"/>
          </p:cNvCxnSpPr>
          <p:nvPr/>
        </p:nvCxnSpPr>
        <p:spPr>
          <a:xfrm rot="10800000" flipV="1">
            <a:off x="5006190" y="2686262"/>
            <a:ext cx="480678" cy="74570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15" name="Straight Connector 114">
            <a:extLst>
              <a:ext uri="{FF2B5EF4-FFF2-40B4-BE49-F238E27FC236}">
                <a16:creationId xmlns:a16="http://schemas.microsoft.com/office/drawing/2014/main" id="{26C68E5D-3832-5473-4E76-0288E076C725}"/>
              </a:ext>
            </a:extLst>
          </p:cNvPr>
          <p:cNvCxnSpPr>
            <a:cxnSpLocks/>
            <a:stCxn id="19" idx="3"/>
            <a:endCxn id="111" idx="1"/>
          </p:cNvCxnSpPr>
          <p:nvPr/>
        </p:nvCxnSpPr>
        <p:spPr>
          <a:xfrm flipV="1">
            <a:off x="2083699" y="1938348"/>
            <a:ext cx="4864314" cy="50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D2ED1556-DB16-1214-921A-BAFF031B27A7}"/>
              </a:ext>
            </a:extLst>
          </p:cNvPr>
          <p:cNvCxnSpPr>
            <a:cxnSpLocks/>
            <a:stCxn id="111" idx="3"/>
            <a:endCxn id="94" idx="1"/>
          </p:cNvCxnSpPr>
          <p:nvPr/>
        </p:nvCxnSpPr>
        <p:spPr>
          <a:xfrm flipV="1">
            <a:off x="7196555" y="1936470"/>
            <a:ext cx="1984994" cy="187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37" name="Rectangle: Rounded Corners 136">
            <a:extLst>
              <a:ext uri="{FF2B5EF4-FFF2-40B4-BE49-F238E27FC236}">
                <a16:creationId xmlns:a16="http://schemas.microsoft.com/office/drawing/2014/main" id="{56F16617-8477-C887-EB5A-5DE5743C013B}"/>
              </a:ext>
            </a:extLst>
          </p:cNvPr>
          <p:cNvSpPr/>
          <p:nvPr/>
        </p:nvSpPr>
        <p:spPr>
          <a:xfrm>
            <a:off x="7668104" y="4046164"/>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7" name="Straight Connector 146">
            <a:extLst>
              <a:ext uri="{FF2B5EF4-FFF2-40B4-BE49-F238E27FC236}">
                <a16:creationId xmlns:a16="http://schemas.microsoft.com/office/drawing/2014/main" id="{D8F82CFC-DEC2-0076-BA2D-18FF53D1A148}"/>
              </a:ext>
            </a:extLst>
          </p:cNvPr>
          <p:cNvCxnSpPr>
            <a:cxnSpLocks/>
            <a:stCxn id="32" idx="3"/>
            <a:endCxn id="137" idx="1"/>
          </p:cNvCxnSpPr>
          <p:nvPr/>
        </p:nvCxnSpPr>
        <p:spPr>
          <a:xfrm>
            <a:off x="5724537" y="4154574"/>
            <a:ext cx="1943567" cy="1586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a:extLst>
              <a:ext uri="{FF2B5EF4-FFF2-40B4-BE49-F238E27FC236}">
                <a16:creationId xmlns:a16="http://schemas.microsoft.com/office/drawing/2014/main" id="{420D12B2-E20F-7466-E377-E38E39C47F87}"/>
              </a:ext>
            </a:extLst>
          </p:cNvPr>
          <p:cNvCxnSpPr>
            <a:cxnSpLocks/>
            <a:stCxn id="36" idx="3"/>
            <a:endCxn id="305" idx="1"/>
          </p:cNvCxnSpPr>
          <p:nvPr/>
        </p:nvCxnSpPr>
        <p:spPr>
          <a:xfrm flipV="1">
            <a:off x="4998759" y="5671969"/>
            <a:ext cx="477236" cy="4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3" name="Connector: Curved 152">
            <a:extLst>
              <a:ext uri="{FF2B5EF4-FFF2-40B4-BE49-F238E27FC236}">
                <a16:creationId xmlns:a16="http://schemas.microsoft.com/office/drawing/2014/main" id="{F4179CB4-2A67-920E-8515-EBD133DF5F28}"/>
              </a:ext>
            </a:extLst>
          </p:cNvPr>
          <p:cNvCxnSpPr>
            <a:cxnSpLocks/>
            <a:stCxn id="168" idx="1"/>
          </p:cNvCxnSpPr>
          <p:nvPr/>
        </p:nvCxnSpPr>
        <p:spPr>
          <a:xfrm rot="10800000" flipV="1">
            <a:off x="7923069" y="3417473"/>
            <a:ext cx="1258480" cy="75221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4" name="Connector: Curved 153">
            <a:extLst>
              <a:ext uri="{FF2B5EF4-FFF2-40B4-BE49-F238E27FC236}">
                <a16:creationId xmlns:a16="http://schemas.microsoft.com/office/drawing/2014/main" id="{63FCC066-CB53-E40C-655C-104A1628ADBD}"/>
              </a:ext>
            </a:extLst>
          </p:cNvPr>
          <p:cNvCxnSpPr>
            <a:cxnSpLocks/>
            <a:stCxn id="81" idx="1"/>
            <a:endCxn id="98" idx="3"/>
          </p:cNvCxnSpPr>
          <p:nvPr/>
        </p:nvCxnSpPr>
        <p:spPr>
          <a:xfrm rot="10800000" flipV="1">
            <a:off x="6452357" y="3426722"/>
            <a:ext cx="1222170" cy="224387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1" name="Rectangle: Rounded Corners 160">
            <a:extLst>
              <a:ext uri="{FF2B5EF4-FFF2-40B4-BE49-F238E27FC236}">
                <a16:creationId xmlns:a16="http://schemas.microsoft.com/office/drawing/2014/main" id="{DD6BBF18-7F41-D171-48AA-D42E15D46780}"/>
              </a:ext>
            </a:extLst>
          </p:cNvPr>
          <p:cNvSpPr/>
          <p:nvPr/>
        </p:nvSpPr>
        <p:spPr>
          <a:xfrm>
            <a:off x="8449623" y="3294107"/>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2" name="Straight Connector 161">
            <a:extLst>
              <a:ext uri="{FF2B5EF4-FFF2-40B4-BE49-F238E27FC236}">
                <a16:creationId xmlns:a16="http://schemas.microsoft.com/office/drawing/2014/main" id="{ED7A1566-9D63-A5BF-6553-C3F7EB45FFC6}"/>
              </a:ext>
            </a:extLst>
          </p:cNvPr>
          <p:cNvCxnSpPr>
            <a:cxnSpLocks/>
            <a:stCxn id="81" idx="3"/>
            <a:endCxn id="161" idx="1"/>
          </p:cNvCxnSpPr>
          <p:nvPr/>
        </p:nvCxnSpPr>
        <p:spPr>
          <a:xfrm flipV="1">
            <a:off x="7923069" y="3418378"/>
            <a:ext cx="526554" cy="834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a:extLst>
              <a:ext uri="{FF2B5EF4-FFF2-40B4-BE49-F238E27FC236}">
                <a16:creationId xmlns:a16="http://schemas.microsoft.com/office/drawing/2014/main" id="{DC8963A6-2B97-EA8C-D878-D36357D6897E}"/>
              </a:ext>
            </a:extLst>
          </p:cNvPr>
          <p:cNvCxnSpPr>
            <a:cxnSpLocks/>
          </p:cNvCxnSpPr>
          <p:nvPr/>
        </p:nvCxnSpPr>
        <p:spPr>
          <a:xfrm flipV="1">
            <a:off x="8698165" y="3426526"/>
            <a:ext cx="483384" cy="90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68" name="Rectangle: Rounded Corners 167">
            <a:extLst>
              <a:ext uri="{FF2B5EF4-FFF2-40B4-BE49-F238E27FC236}">
                <a16:creationId xmlns:a16="http://schemas.microsoft.com/office/drawing/2014/main" id="{6DED2DB2-6A63-3063-4DC0-B3D704A6CEF0}"/>
              </a:ext>
            </a:extLst>
          </p:cNvPr>
          <p:cNvSpPr/>
          <p:nvPr/>
        </p:nvSpPr>
        <p:spPr>
          <a:xfrm>
            <a:off x="9181549" y="3293202"/>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3" name="Straight Connector 172">
            <a:extLst>
              <a:ext uri="{FF2B5EF4-FFF2-40B4-BE49-F238E27FC236}">
                <a16:creationId xmlns:a16="http://schemas.microsoft.com/office/drawing/2014/main" id="{453320B3-6835-E619-3F80-EB780612EECA}"/>
              </a:ext>
            </a:extLst>
          </p:cNvPr>
          <p:cNvCxnSpPr>
            <a:cxnSpLocks/>
            <a:stCxn id="108" idx="3"/>
            <a:endCxn id="78" idx="1"/>
          </p:cNvCxnSpPr>
          <p:nvPr/>
        </p:nvCxnSpPr>
        <p:spPr>
          <a:xfrm>
            <a:off x="6464630" y="2683596"/>
            <a:ext cx="1255774" cy="232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85" name="Rectangle: Rounded Corners 184">
            <a:extLst>
              <a:ext uri="{FF2B5EF4-FFF2-40B4-BE49-F238E27FC236}">
                <a16:creationId xmlns:a16="http://schemas.microsoft.com/office/drawing/2014/main" id="{BB18568B-4292-2EC4-C5E3-A53EC6A02EFC}"/>
              </a:ext>
            </a:extLst>
          </p:cNvPr>
          <p:cNvSpPr/>
          <p:nvPr/>
        </p:nvSpPr>
        <p:spPr>
          <a:xfrm>
            <a:off x="9901491" y="2561653"/>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6" name="Rectangle: Rounded Corners 185">
            <a:extLst>
              <a:ext uri="{FF2B5EF4-FFF2-40B4-BE49-F238E27FC236}">
                <a16:creationId xmlns:a16="http://schemas.microsoft.com/office/drawing/2014/main" id="{57D88BCD-1670-1FF5-45EC-438D1DCC201D}"/>
              </a:ext>
            </a:extLst>
          </p:cNvPr>
          <p:cNvSpPr/>
          <p:nvPr/>
        </p:nvSpPr>
        <p:spPr>
          <a:xfrm>
            <a:off x="10630711" y="2558986"/>
            <a:ext cx="248542" cy="248542"/>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7" name="Connector: Curved 186">
            <a:extLst>
              <a:ext uri="{FF2B5EF4-FFF2-40B4-BE49-F238E27FC236}">
                <a16:creationId xmlns:a16="http://schemas.microsoft.com/office/drawing/2014/main" id="{FD81AA0D-3748-4A00-C0E6-40891D50119C}"/>
              </a:ext>
            </a:extLst>
          </p:cNvPr>
          <p:cNvCxnSpPr>
            <a:cxnSpLocks/>
            <a:stCxn id="185" idx="1"/>
          </p:cNvCxnSpPr>
          <p:nvPr/>
        </p:nvCxnSpPr>
        <p:spPr>
          <a:xfrm rot="10800000" flipV="1">
            <a:off x="9420813" y="2685923"/>
            <a:ext cx="480678" cy="741879"/>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0E35A318-DF61-28A5-DED2-3BD91E89E888}"/>
              </a:ext>
            </a:extLst>
          </p:cNvPr>
          <p:cNvCxnSpPr>
            <a:cxnSpLocks/>
            <a:stCxn id="185" idx="3"/>
            <a:endCxn id="186" idx="1"/>
          </p:cNvCxnSpPr>
          <p:nvPr/>
        </p:nvCxnSpPr>
        <p:spPr>
          <a:xfrm flipV="1">
            <a:off x="10150033" y="2683257"/>
            <a:ext cx="480678"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9" name="Connector: Curved 188">
            <a:extLst>
              <a:ext uri="{FF2B5EF4-FFF2-40B4-BE49-F238E27FC236}">
                <a16:creationId xmlns:a16="http://schemas.microsoft.com/office/drawing/2014/main" id="{B4FF214D-DFFB-F93A-869B-6CA52A9DA7A5}"/>
              </a:ext>
            </a:extLst>
          </p:cNvPr>
          <p:cNvCxnSpPr>
            <a:cxnSpLocks/>
            <a:stCxn id="190" idx="1"/>
            <a:endCxn id="186" idx="3"/>
          </p:cNvCxnSpPr>
          <p:nvPr/>
        </p:nvCxnSpPr>
        <p:spPr>
          <a:xfrm rot="10800000" flipV="1">
            <a:off x="10879254" y="1936469"/>
            <a:ext cx="483383" cy="74678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0" name="Rectangle: Rounded Corners 189">
            <a:extLst>
              <a:ext uri="{FF2B5EF4-FFF2-40B4-BE49-F238E27FC236}">
                <a16:creationId xmlns:a16="http://schemas.microsoft.com/office/drawing/2014/main" id="{B55E6272-E93C-484B-348A-5D9055F4C438}"/>
              </a:ext>
            </a:extLst>
          </p:cNvPr>
          <p:cNvSpPr/>
          <p:nvPr/>
        </p:nvSpPr>
        <p:spPr>
          <a:xfrm>
            <a:off x="11362636" y="1812199"/>
            <a:ext cx="248542" cy="248542"/>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91" name="Straight Connector 190">
            <a:extLst>
              <a:ext uri="{FF2B5EF4-FFF2-40B4-BE49-F238E27FC236}">
                <a16:creationId xmlns:a16="http://schemas.microsoft.com/office/drawing/2014/main" id="{C328C8E6-8326-CFA0-FB9F-1BA851DF644F}"/>
              </a:ext>
            </a:extLst>
          </p:cNvPr>
          <p:cNvCxnSpPr>
            <a:cxnSpLocks/>
            <a:stCxn id="94" idx="3"/>
            <a:endCxn id="190" idx="1"/>
          </p:cNvCxnSpPr>
          <p:nvPr/>
        </p:nvCxnSpPr>
        <p:spPr>
          <a:xfrm>
            <a:off x="9430091" y="1936470"/>
            <a:ext cx="193254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76AA8E2B-5438-4184-7795-D7D4805CC4A3}"/>
              </a:ext>
            </a:extLst>
          </p:cNvPr>
          <p:cNvCxnSpPr>
            <a:cxnSpLocks/>
            <a:stCxn id="79" idx="3"/>
            <a:endCxn id="185" idx="1"/>
          </p:cNvCxnSpPr>
          <p:nvPr/>
        </p:nvCxnSpPr>
        <p:spPr>
          <a:xfrm>
            <a:off x="8698166" y="2683257"/>
            <a:ext cx="1203325" cy="266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03" name="Rectangle: Rounded Corners 202">
            <a:extLst>
              <a:ext uri="{FF2B5EF4-FFF2-40B4-BE49-F238E27FC236}">
                <a16:creationId xmlns:a16="http://schemas.microsoft.com/office/drawing/2014/main" id="{FA122BEF-FF5E-BED6-09C1-3280FE2600E8}"/>
              </a:ext>
            </a:extLst>
          </p:cNvPr>
          <p:cNvSpPr/>
          <p:nvPr/>
        </p:nvSpPr>
        <p:spPr>
          <a:xfrm>
            <a:off x="311563" y="5450526"/>
            <a:ext cx="1042916"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asset</a:t>
            </a:r>
          </a:p>
        </p:txBody>
      </p:sp>
      <p:sp>
        <p:nvSpPr>
          <p:cNvPr id="210" name="Rectangle: Rounded Corners 209">
            <a:extLst>
              <a:ext uri="{FF2B5EF4-FFF2-40B4-BE49-F238E27FC236}">
                <a16:creationId xmlns:a16="http://schemas.microsoft.com/office/drawing/2014/main" id="{1836A36A-806E-D59B-BC25-D48C3AC2A942}"/>
              </a:ext>
            </a:extLst>
          </p:cNvPr>
          <p:cNvSpPr/>
          <p:nvPr/>
        </p:nvSpPr>
        <p:spPr>
          <a:xfrm>
            <a:off x="3297096" y="4799358"/>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Rectangle: Rounded Corners 210">
            <a:extLst>
              <a:ext uri="{FF2B5EF4-FFF2-40B4-BE49-F238E27FC236}">
                <a16:creationId xmlns:a16="http://schemas.microsoft.com/office/drawing/2014/main" id="{3391BC3F-EE98-E8B5-018E-6E7B105433EB}"/>
              </a:ext>
            </a:extLst>
          </p:cNvPr>
          <p:cNvSpPr/>
          <p:nvPr/>
        </p:nvSpPr>
        <p:spPr>
          <a:xfrm>
            <a:off x="6210476" y="480069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2" name="Straight Connector 211">
            <a:extLst>
              <a:ext uri="{FF2B5EF4-FFF2-40B4-BE49-F238E27FC236}">
                <a16:creationId xmlns:a16="http://schemas.microsoft.com/office/drawing/2014/main" id="{41C7A76D-6120-CAAA-6772-4F5F7CAF05A2}"/>
              </a:ext>
            </a:extLst>
          </p:cNvPr>
          <p:cNvCxnSpPr>
            <a:cxnSpLocks/>
            <a:stCxn id="213" idx="3"/>
            <a:endCxn id="211" idx="1"/>
          </p:cNvCxnSpPr>
          <p:nvPr/>
        </p:nvCxnSpPr>
        <p:spPr>
          <a:xfrm flipV="1">
            <a:off x="5004077" y="4924962"/>
            <a:ext cx="1206399" cy="602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213" name="Rectangle: Rounded Corners 212">
            <a:extLst>
              <a:ext uri="{FF2B5EF4-FFF2-40B4-BE49-F238E27FC236}">
                <a16:creationId xmlns:a16="http://schemas.microsoft.com/office/drawing/2014/main" id="{484AAA18-A4E6-91AE-7BFD-D8FBCA9DFD77}"/>
              </a:ext>
            </a:extLst>
          </p:cNvPr>
          <p:cNvSpPr/>
          <p:nvPr/>
        </p:nvSpPr>
        <p:spPr>
          <a:xfrm>
            <a:off x="4755535" y="4806711"/>
            <a:ext cx="248542" cy="248542"/>
          </a:xfrm>
          <a:prstGeom prst="roundRect">
            <a:avLst/>
          </a:prstGeom>
          <a:solidFill>
            <a:srgbClr val="FFC000"/>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4" name="Straight Connector 213">
            <a:extLst>
              <a:ext uri="{FF2B5EF4-FFF2-40B4-BE49-F238E27FC236}">
                <a16:creationId xmlns:a16="http://schemas.microsoft.com/office/drawing/2014/main" id="{4F66DA40-729E-D6FF-FBC0-B2A736184F8C}"/>
              </a:ext>
            </a:extLst>
          </p:cNvPr>
          <p:cNvCxnSpPr>
            <a:cxnSpLocks/>
            <a:stCxn id="210" idx="3"/>
            <a:endCxn id="213" idx="1"/>
          </p:cNvCxnSpPr>
          <p:nvPr/>
        </p:nvCxnSpPr>
        <p:spPr>
          <a:xfrm>
            <a:off x="3545638" y="4923629"/>
            <a:ext cx="1209897" cy="7353"/>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9" name="Connector: Curved 228">
            <a:extLst>
              <a:ext uri="{FF2B5EF4-FFF2-40B4-BE49-F238E27FC236}">
                <a16:creationId xmlns:a16="http://schemas.microsoft.com/office/drawing/2014/main" id="{DCFC9480-B608-0300-256C-36192A0A56B5}"/>
              </a:ext>
            </a:extLst>
          </p:cNvPr>
          <p:cNvCxnSpPr>
            <a:cxnSpLocks/>
            <a:stCxn id="210" idx="3"/>
            <a:endCxn id="324" idx="1"/>
          </p:cNvCxnSpPr>
          <p:nvPr/>
        </p:nvCxnSpPr>
        <p:spPr>
          <a:xfrm flipV="1">
            <a:off x="3545638" y="4169691"/>
            <a:ext cx="1204579" cy="753938"/>
          </a:xfrm>
          <a:prstGeom prst="curvedConnector3">
            <a:avLst>
              <a:gd name="adj1" fmla="val 43674"/>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2" name="Connector: Curved 231">
            <a:extLst>
              <a:ext uri="{FF2B5EF4-FFF2-40B4-BE49-F238E27FC236}">
                <a16:creationId xmlns:a16="http://schemas.microsoft.com/office/drawing/2014/main" id="{7A1AB54A-87C4-D911-AE7C-165372C8FBF9}"/>
              </a:ext>
            </a:extLst>
          </p:cNvPr>
          <p:cNvCxnSpPr>
            <a:cxnSpLocks/>
            <a:stCxn id="211" idx="3"/>
            <a:endCxn id="137" idx="1"/>
          </p:cNvCxnSpPr>
          <p:nvPr/>
        </p:nvCxnSpPr>
        <p:spPr>
          <a:xfrm flipV="1">
            <a:off x="6459018" y="4170435"/>
            <a:ext cx="1209086" cy="7545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8" name="Straight Connector 277">
            <a:extLst>
              <a:ext uri="{FF2B5EF4-FFF2-40B4-BE49-F238E27FC236}">
                <a16:creationId xmlns:a16="http://schemas.microsoft.com/office/drawing/2014/main" id="{9238EF77-1A26-1210-F5B6-0C3B5E727F1B}"/>
              </a:ext>
            </a:extLst>
          </p:cNvPr>
          <p:cNvCxnSpPr>
            <a:cxnSpLocks/>
          </p:cNvCxnSpPr>
          <p:nvPr/>
        </p:nvCxnSpPr>
        <p:spPr>
          <a:xfrm>
            <a:off x="1959428" y="1573560"/>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282" name="Straight Connector 281">
            <a:extLst>
              <a:ext uri="{FF2B5EF4-FFF2-40B4-BE49-F238E27FC236}">
                <a16:creationId xmlns:a16="http://schemas.microsoft.com/office/drawing/2014/main" id="{28AD25BB-0FB2-B4EB-FB56-55A00C8842ED}"/>
              </a:ext>
            </a:extLst>
          </p:cNvPr>
          <p:cNvCxnSpPr>
            <a:cxnSpLocks/>
          </p:cNvCxnSpPr>
          <p:nvPr/>
        </p:nvCxnSpPr>
        <p:spPr>
          <a:xfrm>
            <a:off x="3416048"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7" name="Straight Connector 286">
            <a:extLst>
              <a:ext uri="{FF2B5EF4-FFF2-40B4-BE49-F238E27FC236}">
                <a16:creationId xmlns:a16="http://schemas.microsoft.com/office/drawing/2014/main" id="{9758B87D-39CB-224A-A430-7117E190B021}"/>
              </a:ext>
            </a:extLst>
          </p:cNvPr>
          <p:cNvCxnSpPr>
            <a:cxnSpLocks/>
            <a:stCxn id="27" idx="2"/>
            <a:endCxn id="210" idx="0"/>
          </p:cNvCxnSpPr>
          <p:nvPr/>
        </p:nvCxnSpPr>
        <p:spPr>
          <a:xfrm>
            <a:off x="3417868" y="4282963"/>
            <a:ext cx="3499" cy="51639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2" name="Connector: Curved 291">
            <a:extLst>
              <a:ext uri="{FF2B5EF4-FFF2-40B4-BE49-F238E27FC236}">
                <a16:creationId xmlns:a16="http://schemas.microsoft.com/office/drawing/2014/main" id="{32EBBB13-DC5B-7A52-FDC5-90A251F63A50}"/>
              </a:ext>
            </a:extLst>
          </p:cNvPr>
          <p:cNvCxnSpPr>
            <a:cxnSpLocks/>
            <a:stCxn id="28" idx="3"/>
          </p:cNvCxnSpPr>
          <p:nvPr/>
        </p:nvCxnSpPr>
        <p:spPr>
          <a:xfrm flipV="1">
            <a:off x="3540319" y="3816946"/>
            <a:ext cx="600670" cy="1855072"/>
          </a:xfrm>
          <a:prstGeom prst="curvedConnector2">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05" name="Rectangle: Rounded Corners 304">
            <a:extLst>
              <a:ext uri="{FF2B5EF4-FFF2-40B4-BE49-F238E27FC236}">
                <a16:creationId xmlns:a16="http://schemas.microsoft.com/office/drawing/2014/main" id="{51B351E1-FCAB-53DB-7494-84654900FEC6}"/>
              </a:ext>
            </a:extLst>
          </p:cNvPr>
          <p:cNvSpPr/>
          <p:nvPr/>
        </p:nvSpPr>
        <p:spPr>
          <a:xfrm>
            <a:off x="5475995" y="5547698"/>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9" name="Straight Connector 308">
            <a:extLst>
              <a:ext uri="{FF2B5EF4-FFF2-40B4-BE49-F238E27FC236}">
                <a16:creationId xmlns:a16="http://schemas.microsoft.com/office/drawing/2014/main" id="{2055893F-D2BA-631D-19A2-2866E7F70DC9}"/>
              </a:ext>
            </a:extLst>
          </p:cNvPr>
          <p:cNvCxnSpPr>
            <a:cxnSpLocks/>
            <a:stCxn id="305" idx="3"/>
            <a:endCxn id="98" idx="1"/>
          </p:cNvCxnSpPr>
          <p:nvPr/>
        </p:nvCxnSpPr>
        <p:spPr>
          <a:xfrm flipV="1">
            <a:off x="5724537" y="5670600"/>
            <a:ext cx="479278" cy="136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2" name="Connector: Curved 311">
            <a:extLst>
              <a:ext uri="{FF2B5EF4-FFF2-40B4-BE49-F238E27FC236}">
                <a16:creationId xmlns:a16="http://schemas.microsoft.com/office/drawing/2014/main" id="{C6204D1A-9B1F-1FDC-E2A4-9FC172CB363C}"/>
              </a:ext>
            </a:extLst>
          </p:cNvPr>
          <p:cNvCxnSpPr>
            <a:cxnSpLocks/>
            <a:stCxn id="32" idx="1"/>
            <a:endCxn id="213" idx="3"/>
          </p:cNvCxnSpPr>
          <p:nvPr/>
        </p:nvCxnSpPr>
        <p:spPr>
          <a:xfrm rot="10800000" flipV="1">
            <a:off x="5004077" y="4154574"/>
            <a:ext cx="471918" cy="776408"/>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5" name="Straight Connector 314">
            <a:extLst>
              <a:ext uri="{FF2B5EF4-FFF2-40B4-BE49-F238E27FC236}">
                <a16:creationId xmlns:a16="http://schemas.microsoft.com/office/drawing/2014/main" id="{6046E357-37DD-E691-387B-E33D50290E41}"/>
              </a:ext>
            </a:extLst>
          </p:cNvPr>
          <p:cNvCxnSpPr>
            <a:cxnSpLocks/>
          </p:cNvCxnSpPr>
          <p:nvPr/>
        </p:nvCxnSpPr>
        <p:spPr>
          <a:xfrm>
            <a:off x="5600266" y="159131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16" name="Straight Connector 315">
            <a:extLst>
              <a:ext uri="{FF2B5EF4-FFF2-40B4-BE49-F238E27FC236}">
                <a16:creationId xmlns:a16="http://schemas.microsoft.com/office/drawing/2014/main" id="{BDEF6F52-F6A0-657C-9273-3BC523E4FE3A}"/>
              </a:ext>
            </a:extLst>
          </p:cNvPr>
          <p:cNvCxnSpPr>
            <a:cxnSpLocks/>
          </p:cNvCxnSpPr>
          <p:nvPr/>
        </p:nvCxnSpPr>
        <p:spPr>
          <a:xfrm>
            <a:off x="7068246" y="1563629"/>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17" name="Rectangle: Rounded Corners 316">
            <a:extLst>
              <a:ext uri="{FF2B5EF4-FFF2-40B4-BE49-F238E27FC236}">
                <a16:creationId xmlns:a16="http://schemas.microsoft.com/office/drawing/2014/main" id="{12C7114D-3558-3D40-A3A2-F0D19C14DBE8}"/>
              </a:ext>
            </a:extLst>
          </p:cNvPr>
          <p:cNvSpPr/>
          <p:nvPr/>
        </p:nvSpPr>
        <p:spPr>
          <a:xfrm>
            <a:off x="7703121" y="5546329"/>
            <a:ext cx="248542" cy="2485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19" name="Straight Connector 318">
            <a:extLst>
              <a:ext uri="{FF2B5EF4-FFF2-40B4-BE49-F238E27FC236}">
                <a16:creationId xmlns:a16="http://schemas.microsoft.com/office/drawing/2014/main" id="{9D0B2AB8-E271-2607-C28F-2461C39A866F}"/>
              </a:ext>
            </a:extLst>
          </p:cNvPr>
          <p:cNvCxnSpPr>
            <a:cxnSpLocks/>
          </p:cNvCxnSpPr>
          <p:nvPr/>
        </p:nvCxnSpPr>
        <p:spPr>
          <a:xfrm>
            <a:off x="7835846" y="1564515"/>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20" name="Connector: Curved 319">
            <a:extLst>
              <a:ext uri="{FF2B5EF4-FFF2-40B4-BE49-F238E27FC236}">
                <a16:creationId xmlns:a16="http://schemas.microsoft.com/office/drawing/2014/main" id="{18CC5A16-B4C3-F0C8-32BC-1D9CD27EFC1D}"/>
              </a:ext>
            </a:extLst>
          </p:cNvPr>
          <p:cNvCxnSpPr>
            <a:cxnSpLocks/>
            <a:stCxn id="168" idx="1"/>
            <a:endCxn id="317" idx="3"/>
          </p:cNvCxnSpPr>
          <p:nvPr/>
        </p:nvCxnSpPr>
        <p:spPr>
          <a:xfrm rot="10800000" flipV="1">
            <a:off x="7951663" y="3417472"/>
            <a:ext cx="1229886" cy="2253127"/>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24" name="Rectangle: Rounded Corners 323">
            <a:extLst>
              <a:ext uri="{FF2B5EF4-FFF2-40B4-BE49-F238E27FC236}">
                <a16:creationId xmlns:a16="http://schemas.microsoft.com/office/drawing/2014/main" id="{5BA5F237-16B9-43C3-F50E-C8ADECB22726}"/>
              </a:ext>
            </a:extLst>
          </p:cNvPr>
          <p:cNvSpPr/>
          <p:nvPr/>
        </p:nvSpPr>
        <p:spPr>
          <a:xfrm>
            <a:off x="4750217" y="4045420"/>
            <a:ext cx="248542" cy="248542"/>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0" name="Straight Connector 329">
            <a:extLst>
              <a:ext uri="{FF2B5EF4-FFF2-40B4-BE49-F238E27FC236}">
                <a16:creationId xmlns:a16="http://schemas.microsoft.com/office/drawing/2014/main" id="{E51DD64D-1E27-9FFE-0F5F-AC7D5E14A08C}"/>
              </a:ext>
            </a:extLst>
          </p:cNvPr>
          <p:cNvCxnSpPr>
            <a:cxnSpLocks/>
            <a:stCxn id="324" idx="3"/>
            <a:endCxn id="32" idx="1"/>
          </p:cNvCxnSpPr>
          <p:nvPr/>
        </p:nvCxnSpPr>
        <p:spPr>
          <a:xfrm flipV="1">
            <a:off x="4998759" y="4154574"/>
            <a:ext cx="477236" cy="1511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3" name="Straight Connector 332">
            <a:extLst>
              <a:ext uri="{FF2B5EF4-FFF2-40B4-BE49-F238E27FC236}">
                <a16:creationId xmlns:a16="http://schemas.microsoft.com/office/drawing/2014/main" id="{5A5DB663-698B-2AAA-78B9-E27CDA0D9D1B}"/>
              </a:ext>
            </a:extLst>
          </p:cNvPr>
          <p:cNvCxnSpPr>
            <a:cxnSpLocks/>
            <a:endCxn id="317" idx="1"/>
          </p:cNvCxnSpPr>
          <p:nvPr/>
        </p:nvCxnSpPr>
        <p:spPr>
          <a:xfrm flipV="1">
            <a:off x="6459018" y="5670600"/>
            <a:ext cx="1244103" cy="8889"/>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6" name="Straight Connector 335">
            <a:extLst>
              <a:ext uri="{FF2B5EF4-FFF2-40B4-BE49-F238E27FC236}">
                <a16:creationId xmlns:a16="http://schemas.microsoft.com/office/drawing/2014/main" id="{0E912B4A-02EC-CF84-87AE-90400DE8E585}"/>
              </a:ext>
            </a:extLst>
          </p:cNvPr>
          <p:cNvCxnSpPr>
            <a:cxnSpLocks/>
          </p:cNvCxnSpPr>
          <p:nvPr/>
        </p:nvCxnSpPr>
        <p:spPr>
          <a:xfrm>
            <a:off x="9299828"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337" name="Straight Connector 336">
            <a:extLst>
              <a:ext uri="{FF2B5EF4-FFF2-40B4-BE49-F238E27FC236}">
                <a16:creationId xmlns:a16="http://schemas.microsoft.com/office/drawing/2014/main" id="{90E65D1A-1002-97BA-9748-E15C7B3A2DED}"/>
              </a:ext>
            </a:extLst>
          </p:cNvPr>
          <p:cNvCxnSpPr>
            <a:cxnSpLocks/>
          </p:cNvCxnSpPr>
          <p:nvPr/>
        </p:nvCxnSpPr>
        <p:spPr>
          <a:xfrm>
            <a:off x="10025762"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2" name="Rectangle: Rounded Corners 1">
            <a:extLst>
              <a:ext uri="{FF2B5EF4-FFF2-40B4-BE49-F238E27FC236}">
                <a16:creationId xmlns:a16="http://schemas.microsoft.com/office/drawing/2014/main" id="{78A8E074-3CDF-50F8-2212-625F228F1EEA}"/>
              </a:ext>
            </a:extLst>
          </p:cNvPr>
          <p:cNvSpPr/>
          <p:nvPr/>
        </p:nvSpPr>
        <p:spPr>
          <a:xfrm>
            <a:off x="9892212" y="3292971"/>
            <a:ext cx="248542" cy="248542"/>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Connector 2">
            <a:extLst>
              <a:ext uri="{FF2B5EF4-FFF2-40B4-BE49-F238E27FC236}">
                <a16:creationId xmlns:a16="http://schemas.microsoft.com/office/drawing/2014/main" id="{46EB2BF7-F520-D4E7-8768-DD014B08AC34}"/>
              </a:ext>
            </a:extLst>
          </p:cNvPr>
          <p:cNvCxnSpPr>
            <a:cxnSpLocks/>
            <a:stCxn id="168" idx="3"/>
            <a:endCxn id="2" idx="1"/>
          </p:cNvCxnSpPr>
          <p:nvPr/>
        </p:nvCxnSpPr>
        <p:spPr>
          <a:xfrm flipV="1">
            <a:off x="9430091" y="3417242"/>
            <a:ext cx="462121" cy="23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Connector: Curved 5">
            <a:extLst>
              <a:ext uri="{FF2B5EF4-FFF2-40B4-BE49-F238E27FC236}">
                <a16:creationId xmlns:a16="http://schemas.microsoft.com/office/drawing/2014/main" id="{B858F355-7B4B-5C0D-A684-A0420F34E988}"/>
              </a:ext>
            </a:extLst>
          </p:cNvPr>
          <p:cNvCxnSpPr>
            <a:cxnSpLocks/>
            <a:stCxn id="186" idx="1"/>
            <a:endCxn id="2" idx="3"/>
          </p:cNvCxnSpPr>
          <p:nvPr/>
        </p:nvCxnSpPr>
        <p:spPr>
          <a:xfrm rot="10800000" flipV="1">
            <a:off x="10140755" y="2683256"/>
            <a:ext cx="489957" cy="733985"/>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D88687D-CCDB-1A84-AB9C-877E3E17124E}"/>
              </a:ext>
            </a:extLst>
          </p:cNvPr>
          <p:cNvCxnSpPr>
            <a:cxnSpLocks/>
          </p:cNvCxnSpPr>
          <p:nvPr/>
        </p:nvCxnSpPr>
        <p:spPr>
          <a:xfrm>
            <a:off x="10754982" y="157226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EF5F3CC-22FB-150F-F519-D3B1E23C3992}"/>
              </a:ext>
            </a:extLst>
          </p:cNvPr>
          <p:cNvCxnSpPr>
            <a:cxnSpLocks/>
          </p:cNvCxnSpPr>
          <p:nvPr/>
        </p:nvCxnSpPr>
        <p:spPr>
          <a:xfrm>
            <a:off x="11486907" y="1566208"/>
            <a:ext cx="0" cy="4451255"/>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0A79946-E947-9260-7522-96D3D463F309}"/>
              </a:ext>
            </a:extLst>
          </p:cNvPr>
          <p:cNvCxnSpPr>
            <a:cxnSpLocks/>
          </p:cNvCxnSpPr>
          <p:nvPr/>
        </p:nvCxnSpPr>
        <p:spPr>
          <a:xfrm>
            <a:off x="63297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CEAB807-838D-7B44-95BC-6CB3222C5922}"/>
              </a:ext>
            </a:extLst>
          </p:cNvPr>
          <p:cNvSpPr txBox="1"/>
          <p:nvPr/>
        </p:nvSpPr>
        <p:spPr>
          <a:xfrm rot="19130769">
            <a:off x="1722024" y="924338"/>
            <a:ext cx="1268168" cy="276999"/>
          </a:xfrm>
          <a:prstGeom prst="rect">
            <a:avLst/>
          </a:prstGeom>
          <a:noFill/>
        </p:spPr>
        <p:txBody>
          <a:bodyPr wrap="none" rtlCol="0">
            <a:spAutoFit/>
          </a:bodyPr>
          <a:lstStyle/>
          <a:p>
            <a:r>
              <a:rPr lang="en-GB" sz="1200" dirty="0">
                <a:solidFill>
                  <a:schemeClr val="bg1"/>
                </a:solidFill>
              </a:rPr>
              <a:t>Project initiation</a:t>
            </a:r>
          </a:p>
        </p:txBody>
      </p:sp>
      <p:sp>
        <p:nvSpPr>
          <p:cNvPr id="22" name="TextBox 21">
            <a:extLst>
              <a:ext uri="{FF2B5EF4-FFF2-40B4-BE49-F238E27FC236}">
                <a16:creationId xmlns:a16="http://schemas.microsoft.com/office/drawing/2014/main" id="{E995F8A5-9B48-CE40-3AFA-5786F7448AD3}"/>
              </a:ext>
            </a:extLst>
          </p:cNvPr>
          <p:cNvSpPr txBox="1"/>
          <p:nvPr/>
        </p:nvSpPr>
        <p:spPr>
          <a:xfrm rot="19130769">
            <a:off x="5358125" y="970755"/>
            <a:ext cx="1014830" cy="276999"/>
          </a:xfrm>
          <a:prstGeom prst="rect">
            <a:avLst/>
          </a:prstGeom>
          <a:noFill/>
        </p:spPr>
        <p:txBody>
          <a:bodyPr wrap="none" rtlCol="0">
            <a:spAutoFit/>
          </a:bodyPr>
          <a:lstStyle/>
          <a:p>
            <a:r>
              <a:rPr lang="en-GB" sz="1200" dirty="0">
                <a:solidFill>
                  <a:schemeClr val="bg1"/>
                </a:solidFill>
              </a:rPr>
              <a:t>QA for Alpha</a:t>
            </a:r>
          </a:p>
        </p:txBody>
      </p:sp>
      <p:sp>
        <p:nvSpPr>
          <p:cNvPr id="23" name="TextBox 22">
            <a:extLst>
              <a:ext uri="{FF2B5EF4-FFF2-40B4-BE49-F238E27FC236}">
                <a16:creationId xmlns:a16="http://schemas.microsoft.com/office/drawing/2014/main" id="{9098DC60-53BF-DE3C-6D1C-E9CF56D7A8EF}"/>
              </a:ext>
            </a:extLst>
          </p:cNvPr>
          <p:cNvSpPr txBox="1"/>
          <p:nvPr/>
        </p:nvSpPr>
        <p:spPr>
          <a:xfrm rot="19130769">
            <a:off x="6890104" y="1064002"/>
            <a:ext cx="569387" cy="276999"/>
          </a:xfrm>
          <a:prstGeom prst="rect">
            <a:avLst/>
          </a:prstGeom>
          <a:noFill/>
        </p:spPr>
        <p:txBody>
          <a:bodyPr wrap="none" rtlCol="0">
            <a:spAutoFit/>
          </a:bodyPr>
          <a:lstStyle/>
          <a:p>
            <a:r>
              <a:rPr lang="en-GB" sz="1200" dirty="0">
                <a:solidFill>
                  <a:schemeClr val="bg1"/>
                </a:solidFill>
              </a:rPr>
              <a:t>Alpha</a:t>
            </a:r>
          </a:p>
        </p:txBody>
      </p:sp>
      <p:sp>
        <p:nvSpPr>
          <p:cNvPr id="24" name="TextBox 23">
            <a:extLst>
              <a:ext uri="{FF2B5EF4-FFF2-40B4-BE49-F238E27FC236}">
                <a16:creationId xmlns:a16="http://schemas.microsoft.com/office/drawing/2014/main" id="{F05B46FC-9123-6D2F-B29B-FF3859D40194}"/>
              </a:ext>
            </a:extLst>
          </p:cNvPr>
          <p:cNvSpPr txBox="1"/>
          <p:nvPr/>
        </p:nvSpPr>
        <p:spPr>
          <a:xfrm rot="19130769">
            <a:off x="7601194" y="981263"/>
            <a:ext cx="935705" cy="276999"/>
          </a:xfrm>
          <a:prstGeom prst="rect">
            <a:avLst/>
          </a:prstGeom>
          <a:noFill/>
        </p:spPr>
        <p:txBody>
          <a:bodyPr wrap="none" rtlCol="0">
            <a:spAutoFit/>
          </a:bodyPr>
          <a:lstStyle/>
          <a:p>
            <a:r>
              <a:rPr lang="en-GB" sz="1200" dirty="0">
                <a:solidFill>
                  <a:schemeClr val="bg1"/>
                </a:solidFill>
              </a:rPr>
              <a:t>QA for Beta</a:t>
            </a:r>
          </a:p>
        </p:txBody>
      </p:sp>
      <p:sp>
        <p:nvSpPr>
          <p:cNvPr id="25" name="TextBox 24">
            <a:extLst>
              <a:ext uri="{FF2B5EF4-FFF2-40B4-BE49-F238E27FC236}">
                <a16:creationId xmlns:a16="http://schemas.microsoft.com/office/drawing/2014/main" id="{15399DD8-42AC-EC56-4FA1-6565E3DCB770}"/>
              </a:ext>
            </a:extLst>
          </p:cNvPr>
          <p:cNvSpPr txBox="1"/>
          <p:nvPr/>
        </p:nvSpPr>
        <p:spPr>
          <a:xfrm rot="19130769">
            <a:off x="9128171" y="1170361"/>
            <a:ext cx="490262" cy="276999"/>
          </a:xfrm>
          <a:prstGeom prst="rect">
            <a:avLst/>
          </a:prstGeom>
          <a:noFill/>
        </p:spPr>
        <p:txBody>
          <a:bodyPr wrap="none" rtlCol="0">
            <a:spAutoFit/>
          </a:bodyPr>
          <a:lstStyle/>
          <a:p>
            <a:r>
              <a:rPr lang="en-GB" sz="1200" dirty="0">
                <a:solidFill>
                  <a:schemeClr val="bg1"/>
                </a:solidFill>
              </a:rPr>
              <a:t>Beta</a:t>
            </a:r>
          </a:p>
        </p:txBody>
      </p:sp>
      <p:sp>
        <p:nvSpPr>
          <p:cNvPr id="26" name="TextBox 25">
            <a:extLst>
              <a:ext uri="{FF2B5EF4-FFF2-40B4-BE49-F238E27FC236}">
                <a16:creationId xmlns:a16="http://schemas.microsoft.com/office/drawing/2014/main" id="{132337AC-061E-76FC-AFC4-84960F996961}"/>
              </a:ext>
            </a:extLst>
          </p:cNvPr>
          <p:cNvSpPr txBox="1"/>
          <p:nvPr/>
        </p:nvSpPr>
        <p:spPr>
          <a:xfrm rot="19130769">
            <a:off x="9795593" y="1045852"/>
            <a:ext cx="889795" cy="276999"/>
          </a:xfrm>
          <a:prstGeom prst="rect">
            <a:avLst/>
          </a:prstGeom>
          <a:noFill/>
        </p:spPr>
        <p:txBody>
          <a:bodyPr wrap="none" rtlCol="0">
            <a:spAutoFit/>
          </a:bodyPr>
          <a:lstStyle/>
          <a:p>
            <a:r>
              <a:rPr lang="en-GB" sz="1200" dirty="0">
                <a:solidFill>
                  <a:schemeClr val="bg1"/>
                </a:solidFill>
              </a:rPr>
              <a:t>QA for Sub</a:t>
            </a:r>
          </a:p>
        </p:txBody>
      </p:sp>
      <p:sp>
        <p:nvSpPr>
          <p:cNvPr id="29" name="TextBox 28">
            <a:extLst>
              <a:ext uri="{FF2B5EF4-FFF2-40B4-BE49-F238E27FC236}">
                <a16:creationId xmlns:a16="http://schemas.microsoft.com/office/drawing/2014/main" id="{C30B9C0A-EFC2-9F77-F171-0B8E38E03321}"/>
              </a:ext>
            </a:extLst>
          </p:cNvPr>
          <p:cNvSpPr txBox="1"/>
          <p:nvPr/>
        </p:nvSpPr>
        <p:spPr>
          <a:xfrm rot="19130769">
            <a:off x="11331406" y="1189984"/>
            <a:ext cx="444352" cy="276999"/>
          </a:xfrm>
          <a:prstGeom prst="rect">
            <a:avLst/>
          </a:prstGeom>
          <a:noFill/>
        </p:spPr>
        <p:txBody>
          <a:bodyPr wrap="none" rtlCol="0">
            <a:spAutoFit/>
          </a:bodyPr>
          <a:lstStyle/>
          <a:p>
            <a:r>
              <a:rPr lang="en-GB" sz="1200" dirty="0">
                <a:solidFill>
                  <a:schemeClr val="bg1"/>
                </a:solidFill>
              </a:rPr>
              <a:t>Sub</a:t>
            </a:r>
          </a:p>
        </p:txBody>
      </p:sp>
      <p:sp>
        <p:nvSpPr>
          <p:cNvPr id="30" name="TextBox 29">
            <a:extLst>
              <a:ext uri="{FF2B5EF4-FFF2-40B4-BE49-F238E27FC236}">
                <a16:creationId xmlns:a16="http://schemas.microsoft.com/office/drawing/2014/main" id="{A956494A-3EA0-2FBE-F47E-A50B1C846B53}"/>
              </a:ext>
            </a:extLst>
          </p:cNvPr>
          <p:cNvSpPr txBox="1"/>
          <p:nvPr/>
        </p:nvSpPr>
        <p:spPr>
          <a:xfrm>
            <a:off x="131771" y="158496"/>
            <a:ext cx="4384085" cy="369332"/>
          </a:xfrm>
          <a:prstGeom prst="rect">
            <a:avLst/>
          </a:prstGeom>
          <a:noFill/>
        </p:spPr>
        <p:txBody>
          <a:bodyPr wrap="none" rtlCol="0">
            <a:spAutoFit/>
          </a:bodyPr>
          <a:lstStyle/>
          <a:p>
            <a:r>
              <a:rPr lang="en-GB" dirty="0">
                <a:solidFill>
                  <a:schemeClr val="bg1"/>
                </a:solidFill>
              </a:rPr>
              <a:t>Project begins; blank Unity project is ready</a:t>
            </a:r>
          </a:p>
        </p:txBody>
      </p:sp>
      <p:sp>
        <p:nvSpPr>
          <p:cNvPr id="33" name="TextBox 32">
            <a:extLst>
              <a:ext uri="{FF2B5EF4-FFF2-40B4-BE49-F238E27FC236}">
                <a16:creationId xmlns:a16="http://schemas.microsoft.com/office/drawing/2014/main" id="{FA9349ED-E63E-BE0C-E00A-0D032A43EB2A}"/>
              </a:ext>
            </a:extLst>
          </p:cNvPr>
          <p:cNvSpPr txBox="1"/>
          <p:nvPr/>
        </p:nvSpPr>
        <p:spPr>
          <a:xfrm>
            <a:off x="135756" y="159653"/>
            <a:ext cx="5398144" cy="369332"/>
          </a:xfrm>
          <a:prstGeom prst="rect">
            <a:avLst/>
          </a:prstGeom>
          <a:noFill/>
        </p:spPr>
        <p:txBody>
          <a:bodyPr wrap="none" rtlCol="0">
            <a:spAutoFit/>
          </a:bodyPr>
          <a:lstStyle/>
          <a:p>
            <a:r>
              <a:rPr lang="en-GB" dirty="0">
                <a:solidFill>
                  <a:schemeClr val="bg1"/>
                </a:solidFill>
              </a:rPr>
              <a:t>Production is underway on all development branches</a:t>
            </a:r>
          </a:p>
        </p:txBody>
      </p:sp>
      <p:cxnSp>
        <p:nvCxnSpPr>
          <p:cNvPr id="290" name="Straight Connector 289">
            <a:extLst>
              <a:ext uri="{FF2B5EF4-FFF2-40B4-BE49-F238E27FC236}">
                <a16:creationId xmlns:a16="http://schemas.microsoft.com/office/drawing/2014/main" id="{4C897DD4-7E7B-6174-9C34-FB7DB087CDE2}"/>
              </a:ext>
            </a:extLst>
          </p:cNvPr>
          <p:cNvCxnSpPr>
            <a:cxnSpLocks/>
          </p:cNvCxnSpPr>
          <p:nvPr/>
        </p:nvCxnSpPr>
        <p:spPr>
          <a:xfrm>
            <a:off x="4881919" y="1591318"/>
            <a:ext cx="0" cy="4451255"/>
          </a:xfrm>
          <a:prstGeom prst="line">
            <a:avLst/>
          </a:prstGeom>
          <a:ln>
            <a:solidFill>
              <a:schemeClr val="bg1">
                <a:lumMod val="75000"/>
              </a:schemeClr>
            </a:solidFill>
            <a:prstDash val="dash"/>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4405120-EFE1-8B52-FA1E-40E87E80F51C}"/>
              </a:ext>
            </a:extLst>
          </p:cNvPr>
          <p:cNvSpPr txBox="1"/>
          <p:nvPr/>
        </p:nvSpPr>
        <p:spPr>
          <a:xfrm>
            <a:off x="132903" y="162977"/>
            <a:ext cx="9542997" cy="369332"/>
          </a:xfrm>
          <a:prstGeom prst="rect">
            <a:avLst/>
          </a:prstGeom>
          <a:noFill/>
        </p:spPr>
        <p:txBody>
          <a:bodyPr wrap="none" rtlCol="0">
            <a:spAutoFit/>
          </a:bodyPr>
          <a:lstStyle/>
          <a:p>
            <a:r>
              <a:rPr lang="en-GB" dirty="0">
                <a:solidFill>
                  <a:schemeClr val="bg1"/>
                </a:solidFill>
              </a:rPr>
              <a:t>Finished features and assets are pulled into prod branch, level building continues (many times)</a:t>
            </a:r>
          </a:p>
        </p:txBody>
      </p:sp>
      <p:sp>
        <p:nvSpPr>
          <p:cNvPr id="38" name="TextBox 37">
            <a:extLst>
              <a:ext uri="{FF2B5EF4-FFF2-40B4-BE49-F238E27FC236}">
                <a16:creationId xmlns:a16="http://schemas.microsoft.com/office/drawing/2014/main" id="{9697DF22-217C-610F-9859-68C3594CD63B}"/>
              </a:ext>
            </a:extLst>
          </p:cNvPr>
          <p:cNvSpPr txBox="1"/>
          <p:nvPr/>
        </p:nvSpPr>
        <p:spPr>
          <a:xfrm>
            <a:off x="137791" y="157377"/>
            <a:ext cx="8937511" cy="369332"/>
          </a:xfrm>
          <a:prstGeom prst="rect">
            <a:avLst/>
          </a:prstGeom>
          <a:noFill/>
        </p:spPr>
        <p:txBody>
          <a:bodyPr wrap="none" rtlCol="0">
            <a:spAutoFit/>
          </a:bodyPr>
          <a:lstStyle/>
          <a:p>
            <a:r>
              <a:rPr lang="en-GB" dirty="0">
                <a:solidFill>
                  <a:schemeClr val="bg1"/>
                </a:solidFill>
              </a:rPr>
              <a:t>Current development is pulled into </a:t>
            </a:r>
            <a:r>
              <a:rPr lang="en-GB" dirty="0" err="1">
                <a:solidFill>
                  <a:schemeClr val="bg1"/>
                </a:solidFill>
              </a:rPr>
              <a:t>qa</a:t>
            </a:r>
            <a:r>
              <a:rPr lang="en-GB" dirty="0">
                <a:solidFill>
                  <a:schemeClr val="bg1"/>
                </a:solidFill>
              </a:rPr>
              <a:t>, to begin testing a rough alpha: “wherever we’re at”</a:t>
            </a:r>
          </a:p>
        </p:txBody>
      </p:sp>
      <p:pic>
        <p:nvPicPr>
          <p:cNvPr id="42" name="Picture 41">
            <a:extLst>
              <a:ext uri="{FF2B5EF4-FFF2-40B4-BE49-F238E27FC236}">
                <a16:creationId xmlns:a16="http://schemas.microsoft.com/office/drawing/2014/main" id="{E4AEE1B6-AEC2-EE12-5EB1-42DD6ADB3895}"/>
              </a:ext>
            </a:extLst>
          </p:cNvPr>
          <p:cNvPicPr>
            <a:picLocks noChangeAspect="1"/>
          </p:cNvPicPr>
          <p:nvPr/>
        </p:nvPicPr>
        <p:blipFill>
          <a:blip r:embed="rId2"/>
          <a:stretch>
            <a:fillRect/>
          </a:stretch>
        </p:blipFill>
        <p:spPr>
          <a:xfrm>
            <a:off x="4716375" y="1136623"/>
            <a:ext cx="331928" cy="331928"/>
          </a:xfrm>
          <a:prstGeom prst="rect">
            <a:avLst/>
          </a:prstGeom>
        </p:spPr>
      </p:pic>
      <p:sp>
        <p:nvSpPr>
          <p:cNvPr id="43" name="TextBox 42">
            <a:extLst>
              <a:ext uri="{FF2B5EF4-FFF2-40B4-BE49-F238E27FC236}">
                <a16:creationId xmlns:a16="http://schemas.microsoft.com/office/drawing/2014/main" id="{F3B2658C-1590-9371-BA0F-60828E5DD7FF}"/>
              </a:ext>
            </a:extLst>
          </p:cNvPr>
          <p:cNvSpPr txBox="1"/>
          <p:nvPr/>
        </p:nvSpPr>
        <p:spPr>
          <a:xfrm>
            <a:off x="171057" y="164448"/>
            <a:ext cx="6489982" cy="369332"/>
          </a:xfrm>
          <a:prstGeom prst="rect">
            <a:avLst/>
          </a:prstGeom>
          <a:noFill/>
        </p:spPr>
        <p:txBody>
          <a:bodyPr wrap="none" rtlCol="0">
            <a:spAutoFit/>
          </a:bodyPr>
          <a:lstStyle/>
          <a:p>
            <a:r>
              <a:rPr lang="en-GB" dirty="0">
                <a:solidFill>
                  <a:schemeClr val="bg1"/>
                </a:solidFill>
              </a:rPr>
              <a:t>Alpha version is tested; production continues; work toward beta</a:t>
            </a:r>
          </a:p>
        </p:txBody>
      </p:sp>
      <p:sp>
        <p:nvSpPr>
          <p:cNvPr id="45" name="TextBox 44">
            <a:extLst>
              <a:ext uri="{FF2B5EF4-FFF2-40B4-BE49-F238E27FC236}">
                <a16:creationId xmlns:a16="http://schemas.microsoft.com/office/drawing/2014/main" id="{CC847C8F-A75C-176B-596E-09F133D5CCB3}"/>
              </a:ext>
            </a:extLst>
          </p:cNvPr>
          <p:cNvSpPr txBox="1"/>
          <p:nvPr/>
        </p:nvSpPr>
        <p:spPr>
          <a:xfrm>
            <a:off x="132748" y="156898"/>
            <a:ext cx="4137992" cy="369332"/>
          </a:xfrm>
          <a:prstGeom prst="rect">
            <a:avLst/>
          </a:prstGeom>
          <a:noFill/>
        </p:spPr>
        <p:txBody>
          <a:bodyPr wrap="none" rtlCol="0">
            <a:spAutoFit/>
          </a:bodyPr>
          <a:lstStyle/>
          <a:p>
            <a:r>
              <a:rPr lang="en-GB" dirty="0">
                <a:solidFill>
                  <a:schemeClr val="bg1"/>
                </a:solidFill>
              </a:rPr>
              <a:t>Reach alpha; production still continuing</a:t>
            </a:r>
          </a:p>
        </p:txBody>
      </p:sp>
      <p:sp>
        <p:nvSpPr>
          <p:cNvPr id="48" name="TextBox 47">
            <a:extLst>
              <a:ext uri="{FF2B5EF4-FFF2-40B4-BE49-F238E27FC236}">
                <a16:creationId xmlns:a16="http://schemas.microsoft.com/office/drawing/2014/main" id="{FCBF4BE5-2762-7E0D-780B-72DB1D87DAE3}"/>
              </a:ext>
            </a:extLst>
          </p:cNvPr>
          <p:cNvSpPr txBox="1"/>
          <p:nvPr/>
        </p:nvSpPr>
        <p:spPr>
          <a:xfrm>
            <a:off x="138645" y="153258"/>
            <a:ext cx="10848291" cy="369332"/>
          </a:xfrm>
          <a:prstGeom prst="rect">
            <a:avLst/>
          </a:prstGeom>
          <a:noFill/>
        </p:spPr>
        <p:txBody>
          <a:bodyPr wrap="none" rtlCol="0">
            <a:spAutoFit/>
          </a:bodyPr>
          <a:lstStyle/>
          <a:p>
            <a:r>
              <a:rPr lang="en-GB" dirty="0">
                <a:solidFill>
                  <a:schemeClr val="bg1"/>
                </a:solidFill>
              </a:rPr>
              <a:t>Cycle repeats for beta and for submission; except when </a:t>
            </a:r>
            <a:r>
              <a:rPr lang="en-GB" dirty="0" err="1">
                <a:solidFill>
                  <a:schemeClr val="bg1"/>
                </a:solidFill>
              </a:rPr>
              <a:t>qa</a:t>
            </a:r>
            <a:r>
              <a:rPr lang="en-GB" dirty="0">
                <a:solidFill>
                  <a:schemeClr val="bg1"/>
                </a:solidFill>
              </a:rPr>
              <a:t> begins for submission, development winds down</a:t>
            </a:r>
          </a:p>
        </p:txBody>
      </p:sp>
      <p:sp>
        <p:nvSpPr>
          <p:cNvPr id="49" name="TextBox 48">
            <a:extLst>
              <a:ext uri="{FF2B5EF4-FFF2-40B4-BE49-F238E27FC236}">
                <a16:creationId xmlns:a16="http://schemas.microsoft.com/office/drawing/2014/main" id="{9E8956B9-B3E8-FA96-220B-2903EC256632}"/>
              </a:ext>
            </a:extLst>
          </p:cNvPr>
          <p:cNvSpPr txBox="1"/>
          <p:nvPr/>
        </p:nvSpPr>
        <p:spPr>
          <a:xfrm>
            <a:off x="191738" y="6249820"/>
            <a:ext cx="4329462" cy="461665"/>
          </a:xfrm>
          <a:prstGeom prst="rect">
            <a:avLst/>
          </a:prstGeom>
          <a:noFill/>
          <a:ln>
            <a:solidFill>
              <a:schemeClr val="bg1"/>
            </a:solidFill>
          </a:ln>
        </p:spPr>
        <p:txBody>
          <a:bodyPr wrap="square" rtlCol="0">
            <a:spAutoFit/>
          </a:bodyPr>
          <a:lstStyle/>
          <a:p>
            <a:r>
              <a:rPr lang="en-GB" sz="1200" dirty="0">
                <a:solidFill>
                  <a:schemeClr val="bg1"/>
                </a:solidFill>
              </a:rPr>
              <a:t>This is </a:t>
            </a:r>
            <a:r>
              <a:rPr lang="en-GB" sz="1200" b="1" dirty="0">
                <a:solidFill>
                  <a:srgbClr val="FF0000"/>
                </a:solidFill>
              </a:rPr>
              <a:t>not </a:t>
            </a:r>
            <a:r>
              <a:rPr lang="en-GB" sz="1200" dirty="0">
                <a:solidFill>
                  <a:schemeClr val="bg1"/>
                </a:solidFill>
              </a:rPr>
              <a:t>a timeline or a perfectly accurate blueprint. It’s a representation to help everyone understand how to work.</a:t>
            </a:r>
            <a:endParaRPr lang="en-GB" sz="1200" dirty="0">
              <a:solidFill>
                <a:srgbClr val="FF0000"/>
              </a:solidFill>
            </a:endParaRPr>
          </a:p>
        </p:txBody>
      </p:sp>
    </p:spTree>
    <p:extLst>
      <p:ext uri="{BB962C8B-B14F-4D97-AF65-F5344CB8AC3E}">
        <p14:creationId xmlns:p14="http://schemas.microsoft.com/office/powerpoint/2010/main" val="25639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childTnLst>
                                </p:cTn>
                              </p:par>
                              <p:par>
                                <p:cTn id="39" presetID="1" presetClass="exit"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78"/>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xit"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hidden"/>
                                      </p:to>
                                    </p:set>
                                  </p:childTnLst>
                                </p:cTn>
                              </p:par>
                              <p:par>
                                <p:cTn id="51" presetID="1" presetClass="entr" presetSubtype="0" fill="hold" nodeType="withEffect">
                                  <p:stCondLst>
                                    <p:cond delay="0"/>
                                  </p:stCondLst>
                                  <p:childTnLst>
                                    <p:set>
                                      <p:cBhvr>
                                        <p:cTn id="52" dur="1" fill="hold">
                                          <p:stCondLst>
                                            <p:cond delay="0"/>
                                          </p:stCondLst>
                                        </p:cTn>
                                        <p:tgtEl>
                                          <p:spTgt spid="29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35"/>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82"/>
                                        </p:tgtEl>
                                        <p:attrNameLst>
                                          <p:attrName>style.visibility</p:attrName>
                                        </p:attrNameLst>
                                      </p:cBhvr>
                                      <p:to>
                                        <p:strVal val="hidden"/>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0" nodeType="click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90"/>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42"/>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0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3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31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15"/>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0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0"/>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0" nodeType="clickEffect">
                                  <p:stCondLst>
                                    <p:cond delay="0"/>
                                  </p:stCondLst>
                                  <p:childTnLst>
                                    <p:set>
                                      <p:cBhvr>
                                        <p:cTn id="114" dur="1" fill="hold">
                                          <p:stCondLst>
                                            <p:cond delay="0"/>
                                          </p:stCondLst>
                                        </p:cTn>
                                        <p:tgtEl>
                                          <p:spTgt spid="38"/>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par>
                                <p:cTn id="117" presetID="1" presetClass="exit" presetSubtype="0" fill="hold" nodeType="withEffect">
                                  <p:stCondLst>
                                    <p:cond delay="0"/>
                                  </p:stCondLst>
                                  <p:childTnLst>
                                    <p:set>
                                      <p:cBhvr>
                                        <p:cTn id="118" dur="1" fill="hold">
                                          <p:stCondLst>
                                            <p:cond delay="0"/>
                                          </p:stCondLst>
                                        </p:cTn>
                                        <p:tgtEl>
                                          <p:spTgt spid="315"/>
                                        </p:tgtEl>
                                        <p:attrNameLst>
                                          <p:attrName>style.visibility</p:attrName>
                                        </p:attrNameLst>
                                      </p:cBhvr>
                                      <p:to>
                                        <p:strVal val="hidden"/>
                                      </p:to>
                                    </p:set>
                                  </p:childTnLst>
                                </p:cTn>
                              </p:par>
                              <p:par>
                                <p:cTn id="119" presetID="1" presetClass="entr" presetSubtype="0" fill="hold" nodeType="withEffect">
                                  <p:stCondLst>
                                    <p:cond delay="0"/>
                                  </p:stCondLst>
                                  <p:childTnLst>
                                    <p:set>
                                      <p:cBhvr>
                                        <p:cTn id="120" dur="1" fill="hold">
                                          <p:stCondLst>
                                            <p:cond delay="0"/>
                                          </p:stCondLst>
                                        </p:cTn>
                                        <p:tgtEl>
                                          <p:spTgt spid="1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0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0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5"/>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6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1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11"/>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0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8"/>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0" nodeType="click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31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1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15"/>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1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82"/>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80"/>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15"/>
                                        </p:tgtEl>
                                        <p:attrNameLst>
                                          <p:attrName>style.visibility</p:attrName>
                                        </p:attrNameLst>
                                      </p:cBhvr>
                                      <p:to>
                                        <p:strVal val="hidden"/>
                                      </p:to>
                                    </p:set>
                                  </p:childTnLst>
                                </p:cTn>
                              </p:par>
                              <p:par>
                                <p:cTn id="163" presetID="1" presetClass="entr" presetSubtype="0" fill="hold" grpId="1" nodeType="with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4"/>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3"/>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78"/>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5"/>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1"/>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32"/>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333"/>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320"/>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53"/>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62"/>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79"/>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8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21"/>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94"/>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3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7"/>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319"/>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336"/>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96"/>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33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91"/>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1"/>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89"/>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6"/>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85"/>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94"/>
                                        </p:tgtEl>
                                        <p:attrNameLst>
                                          <p:attrName>style.visibility</p:attrName>
                                        </p:attrNameLst>
                                      </p:cBhvr>
                                      <p:to>
                                        <p:strVal val="visible"/>
                                      </p:to>
                                    </p:set>
                                  </p:childTnLst>
                                </p:cTn>
                              </p:par>
                              <p:par>
                                <p:cTn id="247" presetID="1" presetClass="entr" presetSubtype="0" fill="hold" grpId="0" nodeType="withEffect">
                                  <p:stCondLst>
                                    <p:cond delay="0"/>
                                  </p:stCondLst>
                                  <p:childTnLst>
                                    <p:set>
                                      <p:cBhvr>
                                        <p:cTn id="248" dur="1" fill="hold">
                                          <p:stCondLst>
                                            <p:cond delay="0"/>
                                          </p:stCondLst>
                                        </p:cTn>
                                        <p:tgtEl>
                                          <p:spTgt spid="2"/>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48"/>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65"/>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7" grpId="0" animBg="1"/>
      <p:bldP spid="28" grpId="0" animBg="1"/>
      <p:bldP spid="31" grpId="0" animBg="1"/>
      <p:bldP spid="32" grpId="0" animBg="1"/>
      <p:bldP spid="34" grpId="0" animBg="1"/>
      <p:bldP spid="36" grpId="0" animBg="1"/>
      <p:bldP spid="37" grpId="0" animBg="1"/>
      <p:bldP spid="57" grpId="0" animBg="1"/>
      <p:bldP spid="78" grpId="0" animBg="1"/>
      <p:bldP spid="79" grpId="0" animBg="1"/>
      <p:bldP spid="80" grpId="0" animBg="1"/>
      <p:bldP spid="81" grpId="0" animBg="1"/>
      <p:bldP spid="94" grpId="0" animBg="1"/>
      <p:bldP spid="98" grpId="0" animBg="1"/>
      <p:bldP spid="107" grpId="0" animBg="1"/>
      <p:bldP spid="108" grpId="0" animBg="1"/>
      <p:bldP spid="111" grpId="0" animBg="1"/>
      <p:bldP spid="137" grpId="0" animBg="1"/>
      <p:bldP spid="161" grpId="0" animBg="1"/>
      <p:bldP spid="168" grpId="0" animBg="1"/>
      <p:bldP spid="185" grpId="0" animBg="1"/>
      <p:bldP spid="186" grpId="0" animBg="1"/>
      <p:bldP spid="190" grpId="0" animBg="1"/>
      <p:bldP spid="210" grpId="0" animBg="1"/>
      <p:bldP spid="211" grpId="0" animBg="1"/>
      <p:bldP spid="213" grpId="0" animBg="1"/>
      <p:bldP spid="305" grpId="0" animBg="1"/>
      <p:bldP spid="317" grpId="0" animBg="1"/>
      <p:bldP spid="324" grpId="0" animBg="1"/>
      <p:bldP spid="2" grpId="0" animBg="1"/>
      <p:bldP spid="17" grpId="0"/>
      <p:bldP spid="17" grpId="1"/>
      <p:bldP spid="22" grpId="0"/>
      <p:bldP spid="22" grpId="1"/>
      <p:bldP spid="23" grpId="0"/>
      <p:bldP spid="24" grpId="0"/>
      <p:bldP spid="25" grpId="0"/>
      <p:bldP spid="26" grpId="0"/>
      <p:bldP spid="29" grpId="0"/>
      <p:bldP spid="30" grpId="0"/>
      <p:bldP spid="30" grpId="1"/>
      <p:bldP spid="33" grpId="0"/>
      <p:bldP spid="33" grpId="1"/>
      <p:bldP spid="35" grpId="0"/>
      <p:bldP spid="35" grpId="1"/>
      <p:bldP spid="38" grpId="0"/>
      <p:bldP spid="38" grpId="1"/>
      <p:bldP spid="43" grpId="0"/>
      <p:bldP spid="43" grpId="1"/>
      <p:bldP spid="45" grpId="0"/>
      <p:bldP spid="45" grpId="1"/>
      <p:bldP spid="4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239511-C01E-16AC-E095-A59343994658}"/>
              </a:ext>
            </a:extLst>
          </p:cNvPr>
          <p:cNvSpPr txBox="1"/>
          <p:nvPr/>
        </p:nvSpPr>
        <p:spPr>
          <a:xfrm>
            <a:off x="235948" y="221675"/>
            <a:ext cx="3679655" cy="1384995"/>
          </a:xfrm>
          <a:prstGeom prst="rect">
            <a:avLst/>
          </a:prstGeom>
          <a:noFill/>
          <a:ln>
            <a:solidFill>
              <a:schemeClr val="bg1"/>
            </a:solidFill>
          </a:ln>
        </p:spPr>
        <p:txBody>
          <a:bodyPr wrap="square" rtlCol="0">
            <a:spAutoFit/>
          </a:bodyPr>
          <a:lstStyle/>
          <a:p>
            <a:r>
              <a:rPr lang="en-GB" sz="1200" dirty="0">
                <a:solidFill>
                  <a:schemeClr val="bg1"/>
                </a:solidFill>
              </a:rPr>
              <a:t>When you look at it from a top down perspective like this, it can be insightful to see how everything is pulled together with minimal conflict, but it can also be overwhelming or confusing. So, it is also beneficial to think about how this will work in practice from one person’s perspective, and what are the benefits.</a:t>
            </a:r>
          </a:p>
        </p:txBody>
      </p:sp>
      <p:sp>
        <p:nvSpPr>
          <p:cNvPr id="3" name="Rectangle: Rounded Corners 2">
            <a:extLst>
              <a:ext uri="{FF2B5EF4-FFF2-40B4-BE49-F238E27FC236}">
                <a16:creationId xmlns:a16="http://schemas.microsoft.com/office/drawing/2014/main" id="{99A49460-D9A3-8E46-11C0-BC8CE7D64F4F}"/>
              </a:ext>
            </a:extLst>
          </p:cNvPr>
          <p:cNvSpPr/>
          <p:nvPr/>
        </p:nvSpPr>
        <p:spPr>
          <a:xfrm>
            <a:off x="8795207" y="6125963"/>
            <a:ext cx="914400" cy="414780"/>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Rounded Corners 3">
            <a:extLst>
              <a:ext uri="{FF2B5EF4-FFF2-40B4-BE49-F238E27FC236}">
                <a16:creationId xmlns:a16="http://schemas.microsoft.com/office/drawing/2014/main" id="{71C47941-19DA-8061-81D8-FFE6A56A0104}"/>
              </a:ext>
            </a:extLst>
          </p:cNvPr>
          <p:cNvSpPr/>
          <p:nvPr/>
        </p:nvSpPr>
        <p:spPr>
          <a:xfrm>
            <a:off x="6344239" y="6125963"/>
            <a:ext cx="914400" cy="41478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Straight Connector 4">
            <a:extLst>
              <a:ext uri="{FF2B5EF4-FFF2-40B4-BE49-F238E27FC236}">
                <a16:creationId xmlns:a16="http://schemas.microsoft.com/office/drawing/2014/main" id="{46CD7892-2717-3C7F-3C1E-0C2B61C7D65C}"/>
              </a:ext>
            </a:extLst>
          </p:cNvPr>
          <p:cNvCxnSpPr>
            <a:cxnSpLocks/>
            <a:stCxn id="9" idx="2"/>
            <a:endCxn id="10" idx="0"/>
          </p:cNvCxnSpPr>
          <p:nvPr/>
        </p:nvCxnSpPr>
        <p:spPr>
          <a:xfrm>
            <a:off x="8026923" y="73215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7B6554-F345-0E0B-6DE3-887659AF40E5}"/>
              </a:ext>
            </a:extLst>
          </p:cNvPr>
          <p:cNvCxnSpPr>
            <a:cxnSpLocks/>
          </p:cNvCxnSpPr>
          <p:nvPr/>
        </p:nvCxnSpPr>
        <p:spPr>
          <a:xfrm>
            <a:off x="8026923" y="134839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9D0E8F3-EADC-F494-8AB2-412C8BD31083}"/>
              </a:ext>
            </a:extLst>
          </p:cNvPr>
          <p:cNvCxnSpPr>
            <a:cxnSpLocks/>
          </p:cNvCxnSpPr>
          <p:nvPr/>
        </p:nvCxnSpPr>
        <p:spPr>
          <a:xfrm>
            <a:off x="8026923" y="1964637"/>
            <a:ext cx="0" cy="286302"/>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DF69A486-EC6B-30DA-8F4D-846860EB49F2}"/>
              </a:ext>
            </a:extLst>
          </p:cNvPr>
          <p:cNvSpPr/>
          <p:nvPr/>
        </p:nvSpPr>
        <p:spPr>
          <a:xfrm>
            <a:off x="7569723" y="317377"/>
            <a:ext cx="914400" cy="414780"/>
          </a:xfrm>
          <a:prstGeom prst="roundRect">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i="1" dirty="0"/>
              <a:t>[branch]</a:t>
            </a:r>
            <a:endParaRPr lang="en-GB" sz="1600" i="1" dirty="0"/>
          </a:p>
        </p:txBody>
      </p:sp>
      <p:sp>
        <p:nvSpPr>
          <p:cNvPr id="10" name="Rectangle: Rounded Corners 9">
            <a:extLst>
              <a:ext uri="{FF2B5EF4-FFF2-40B4-BE49-F238E27FC236}">
                <a16:creationId xmlns:a16="http://schemas.microsoft.com/office/drawing/2014/main" id="{E1CA9C53-2A56-65A7-5616-4C112AEA776D}"/>
              </a:ext>
            </a:extLst>
          </p:cNvPr>
          <p:cNvSpPr/>
          <p:nvPr/>
        </p:nvSpPr>
        <p:spPr>
          <a:xfrm>
            <a:off x="7861954" y="101845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F5177724-A4B7-1B5A-F04A-6B925DC34C2A}"/>
              </a:ext>
            </a:extLst>
          </p:cNvPr>
          <p:cNvSpPr/>
          <p:nvPr/>
        </p:nvSpPr>
        <p:spPr>
          <a:xfrm>
            <a:off x="7861954" y="1634699"/>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0C3F0BBE-18EB-DA95-239C-7CB96D0AB884}"/>
              </a:ext>
            </a:extLst>
          </p:cNvPr>
          <p:cNvSpPr/>
          <p:nvPr/>
        </p:nvSpPr>
        <p:spPr>
          <a:xfrm>
            <a:off x="7861954" y="2250939"/>
            <a:ext cx="329938" cy="329938"/>
          </a:xfrm>
          <a:prstGeom prst="roundRect">
            <a:avLst/>
          </a:prstGeom>
          <a:solidFill>
            <a:schemeClr val="accent1">
              <a:lumMod val="75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3F177B59-90BA-73D1-641A-2B1671A727F9}"/>
              </a:ext>
            </a:extLst>
          </p:cNvPr>
          <p:cNvSpPr txBox="1"/>
          <p:nvPr/>
        </p:nvSpPr>
        <p:spPr>
          <a:xfrm>
            <a:off x="235948" y="1733804"/>
            <a:ext cx="3679655" cy="461665"/>
          </a:xfrm>
          <a:prstGeom prst="rect">
            <a:avLst/>
          </a:prstGeom>
          <a:noFill/>
          <a:ln>
            <a:solidFill>
              <a:schemeClr val="bg1"/>
            </a:solidFill>
          </a:ln>
        </p:spPr>
        <p:txBody>
          <a:bodyPr wrap="square" rtlCol="0">
            <a:spAutoFit/>
          </a:bodyPr>
          <a:lstStyle/>
          <a:p>
            <a:r>
              <a:rPr lang="en-GB" sz="1200" dirty="0">
                <a:solidFill>
                  <a:schemeClr val="bg1"/>
                </a:solidFill>
              </a:rPr>
              <a:t>You and your branch collaborator(s) can work to add one feature at a time.</a:t>
            </a:r>
          </a:p>
        </p:txBody>
      </p:sp>
      <p:sp>
        <p:nvSpPr>
          <p:cNvPr id="15" name="TextBox 14">
            <a:extLst>
              <a:ext uri="{FF2B5EF4-FFF2-40B4-BE49-F238E27FC236}">
                <a16:creationId xmlns:a16="http://schemas.microsoft.com/office/drawing/2014/main" id="{BD377C4B-1801-5B26-0556-65ED3E0E9AC3}"/>
              </a:ext>
            </a:extLst>
          </p:cNvPr>
          <p:cNvSpPr txBox="1"/>
          <p:nvPr/>
        </p:nvSpPr>
        <p:spPr>
          <a:xfrm>
            <a:off x="235948" y="2322603"/>
            <a:ext cx="3679655" cy="646331"/>
          </a:xfrm>
          <a:prstGeom prst="rect">
            <a:avLst/>
          </a:prstGeom>
          <a:noFill/>
          <a:ln>
            <a:solidFill>
              <a:schemeClr val="bg1"/>
            </a:solidFill>
          </a:ln>
        </p:spPr>
        <p:txBody>
          <a:bodyPr wrap="square" rtlCol="0">
            <a:spAutoFit/>
          </a:bodyPr>
          <a:lstStyle/>
          <a:p>
            <a:r>
              <a:rPr lang="en-GB" sz="1200" dirty="0">
                <a:solidFill>
                  <a:schemeClr val="bg1"/>
                </a:solidFill>
              </a:rPr>
              <a:t>For feature/asset creators, your finished features can be pulled into production without you having to do anything, while you continue to work.</a:t>
            </a:r>
          </a:p>
        </p:txBody>
      </p:sp>
      <p:cxnSp>
        <p:nvCxnSpPr>
          <p:cNvPr id="18" name="Straight Connector 17">
            <a:extLst>
              <a:ext uri="{FF2B5EF4-FFF2-40B4-BE49-F238E27FC236}">
                <a16:creationId xmlns:a16="http://schemas.microsoft.com/office/drawing/2014/main" id="{DE3C782F-85EA-539B-5300-41221EA79774}"/>
              </a:ext>
            </a:extLst>
          </p:cNvPr>
          <p:cNvCxnSpPr>
            <a:cxnSpLocks/>
            <a:stCxn id="12" idx="2"/>
          </p:cNvCxnSpPr>
          <p:nvPr/>
        </p:nvCxnSpPr>
        <p:spPr>
          <a:xfrm>
            <a:off x="8026923" y="2580877"/>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FCAF2562-8E7B-1DB4-0967-8EFBB136D012}"/>
              </a:ext>
            </a:extLst>
          </p:cNvPr>
          <p:cNvSpPr/>
          <p:nvPr/>
        </p:nvSpPr>
        <p:spPr>
          <a:xfrm>
            <a:off x="7861954" y="3495915"/>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Connector: Curved 21">
            <a:extLst>
              <a:ext uri="{FF2B5EF4-FFF2-40B4-BE49-F238E27FC236}">
                <a16:creationId xmlns:a16="http://schemas.microsoft.com/office/drawing/2014/main" id="{075BD678-2603-2D57-8FC8-1C1C29BF7B05}"/>
              </a:ext>
            </a:extLst>
          </p:cNvPr>
          <p:cNvCxnSpPr>
            <a:cxnSpLocks/>
            <a:stCxn id="12" idx="2"/>
          </p:cNvCxnSpPr>
          <p:nvPr/>
        </p:nvCxnSpPr>
        <p:spPr>
          <a:xfrm rot="16200000" flipH="1">
            <a:off x="8182147" y="2425653"/>
            <a:ext cx="915037" cy="1225484"/>
          </a:xfrm>
          <a:prstGeom prst="curvedConnector3">
            <a:avLst>
              <a:gd name="adj1" fmla="val 5000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3C724BC-32A2-2C97-669C-565AA28DD0D1}"/>
              </a:ext>
            </a:extLst>
          </p:cNvPr>
          <p:cNvCxnSpPr>
            <a:cxnSpLocks/>
          </p:cNvCxnSpPr>
          <p:nvPr/>
        </p:nvCxnSpPr>
        <p:spPr>
          <a:xfrm>
            <a:off x="9252407" y="3495914"/>
            <a:ext cx="0"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BD73D06-E75B-0E7D-AFA7-71C151EFE44D}"/>
              </a:ext>
            </a:extLst>
          </p:cNvPr>
          <p:cNvSpPr txBox="1"/>
          <p:nvPr/>
        </p:nvSpPr>
        <p:spPr>
          <a:xfrm>
            <a:off x="235947" y="3105834"/>
            <a:ext cx="3679655" cy="646331"/>
          </a:xfrm>
          <a:prstGeom prst="rect">
            <a:avLst/>
          </a:prstGeom>
          <a:noFill/>
          <a:ln>
            <a:solidFill>
              <a:schemeClr val="bg1"/>
            </a:solidFill>
          </a:ln>
        </p:spPr>
        <p:txBody>
          <a:bodyPr wrap="square" rtlCol="0">
            <a:spAutoFit/>
          </a:bodyPr>
          <a:lstStyle/>
          <a:p>
            <a:r>
              <a:rPr lang="en-GB" sz="1200" dirty="0">
                <a:solidFill>
                  <a:schemeClr val="bg1"/>
                </a:solidFill>
              </a:rPr>
              <a:t>For people working on the production branch, you can have the finished features and assets pulled in without doing anything, while you continue to work.</a:t>
            </a:r>
          </a:p>
        </p:txBody>
      </p:sp>
      <p:cxnSp>
        <p:nvCxnSpPr>
          <p:cNvPr id="30" name="Connector: Curved 29">
            <a:extLst>
              <a:ext uri="{FF2B5EF4-FFF2-40B4-BE49-F238E27FC236}">
                <a16:creationId xmlns:a16="http://schemas.microsoft.com/office/drawing/2014/main" id="{C9651ADB-0C6E-636C-E49C-AE1D5554B944}"/>
              </a:ext>
            </a:extLst>
          </p:cNvPr>
          <p:cNvCxnSpPr>
            <a:cxnSpLocks/>
          </p:cNvCxnSpPr>
          <p:nvPr/>
        </p:nvCxnSpPr>
        <p:spPr>
          <a:xfrm rot="16200000" flipH="1">
            <a:off x="6956662" y="2425654"/>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CEAFA4A5-1681-9F70-EA4E-719B5E74B6B1}"/>
              </a:ext>
            </a:extLst>
          </p:cNvPr>
          <p:cNvCxnSpPr>
            <a:cxnSpLocks/>
          </p:cNvCxnSpPr>
          <p:nvPr/>
        </p:nvCxnSpPr>
        <p:spPr>
          <a:xfrm>
            <a:off x="6792560" y="1665838"/>
            <a:ext cx="8877" cy="915038"/>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579065D-6445-0006-85D9-B9E1328C6DE2}"/>
              </a:ext>
            </a:extLst>
          </p:cNvPr>
          <p:cNvSpPr txBox="1"/>
          <p:nvPr/>
        </p:nvSpPr>
        <p:spPr>
          <a:xfrm>
            <a:off x="235946" y="3879299"/>
            <a:ext cx="3679655" cy="830997"/>
          </a:xfrm>
          <a:prstGeom prst="rect">
            <a:avLst/>
          </a:prstGeom>
          <a:noFill/>
          <a:ln>
            <a:solidFill>
              <a:schemeClr val="bg1"/>
            </a:solidFill>
          </a:ln>
        </p:spPr>
        <p:txBody>
          <a:bodyPr wrap="square" rtlCol="0">
            <a:spAutoFit/>
          </a:bodyPr>
          <a:lstStyle/>
          <a:p>
            <a:r>
              <a:rPr lang="en-GB" sz="1200" dirty="0">
                <a:solidFill>
                  <a:schemeClr val="bg1"/>
                </a:solidFill>
              </a:rPr>
              <a:t>For feature/asset creators, don’t have to stop working while QA and testing is ongoing. You can review bug reports or issues related to your work and implement them when time allows.</a:t>
            </a:r>
          </a:p>
        </p:txBody>
      </p:sp>
      <p:sp>
        <p:nvSpPr>
          <p:cNvPr id="34" name="Rectangle: Rounded Corners 33">
            <a:extLst>
              <a:ext uri="{FF2B5EF4-FFF2-40B4-BE49-F238E27FC236}">
                <a16:creationId xmlns:a16="http://schemas.microsoft.com/office/drawing/2014/main" id="{7842A3B4-7DDB-6A75-E1FD-C9C6CD757037}"/>
              </a:ext>
            </a:extLst>
          </p:cNvPr>
          <p:cNvSpPr/>
          <p:nvPr/>
        </p:nvSpPr>
        <p:spPr>
          <a:xfrm>
            <a:off x="9087438" y="4380358"/>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5" name="Straight Connector 34">
            <a:extLst>
              <a:ext uri="{FF2B5EF4-FFF2-40B4-BE49-F238E27FC236}">
                <a16:creationId xmlns:a16="http://schemas.microsoft.com/office/drawing/2014/main" id="{F8096C71-2E61-9178-96E3-9DC0D9FAF710}"/>
              </a:ext>
            </a:extLst>
          </p:cNvPr>
          <p:cNvCxnSpPr>
            <a:cxnSpLocks/>
          </p:cNvCxnSpPr>
          <p:nvPr/>
        </p:nvCxnSpPr>
        <p:spPr>
          <a:xfrm>
            <a:off x="8038790" y="3835803"/>
            <a:ext cx="0" cy="915038"/>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08B6CA88-559B-0350-05EC-FAD606452452}"/>
              </a:ext>
            </a:extLst>
          </p:cNvPr>
          <p:cNvSpPr/>
          <p:nvPr/>
        </p:nvSpPr>
        <p:spPr>
          <a:xfrm>
            <a:off x="7873821" y="4750841"/>
            <a:ext cx="329938" cy="329938"/>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ED8D8542-DB9C-3F5E-DE33-B2F8F6248286}"/>
              </a:ext>
            </a:extLst>
          </p:cNvPr>
          <p:cNvSpPr txBox="1"/>
          <p:nvPr/>
        </p:nvSpPr>
        <p:spPr>
          <a:xfrm>
            <a:off x="235946" y="4837430"/>
            <a:ext cx="3679655" cy="646331"/>
          </a:xfrm>
          <a:prstGeom prst="rect">
            <a:avLst/>
          </a:prstGeom>
          <a:noFill/>
          <a:ln>
            <a:solidFill>
              <a:schemeClr val="bg1"/>
            </a:solidFill>
          </a:ln>
        </p:spPr>
        <p:txBody>
          <a:bodyPr wrap="square" rtlCol="0">
            <a:spAutoFit/>
          </a:bodyPr>
          <a:lstStyle/>
          <a:p>
            <a:r>
              <a:rPr lang="en-GB" sz="1200" dirty="0">
                <a:solidFill>
                  <a:schemeClr val="bg1"/>
                </a:solidFill>
              </a:rPr>
              <a:t>For production/</a:t>
            </a:r>
            <a:r>
              <a:rPr lang="en-GB" sz="1200" dirty="0" err="1">
                <a:solidFill>
                  <a:schemeClr val="bg1"/>
                </a:solidFill>
              </a:rPr>
              <a:t>qa</a:t>
            </a:r>
            <a:r>
              <a:rPr lang="en-GB" sz="1200" dirty="0">
                <a:solidFill>
                  <a:schemeClr val="bg1"/>
                </a:solidFill>
              </a:rPr>
              <a:t>, you can log bugs and issues and have them fixed by the time changes are next pulled in, without fixing them yourself.</a:t>
            </a:r>
          </a:p>
        </p:txBody>
      </p:sp>
      <p:sp>
        <p:nvSpPr>
          <p:cNvPr id="38" name="Rectangle: Rounded Corners 37">
            <a:extLst>
              <a:ext uri="{FF2B5EF4-FFF2-40B4-BE49-F238E27FC236}">
                <a16:creationId xmlns:a16="http://schemas.microsoft.com/office/drawing/2014/main" id="{451503C6-4996-4335-11E7-C1FAE6D3E9F7}"/>
              </a:ext>
            </a:extLst>
          </p:cNvPr>
          <p:cNvSpPr/>
          <p:nvPr/>
        </p:nvSpPr>
        <p:spPr>
          <a:xfrm>
            <a:off x="6636469" y="1348397"/>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5EBA0868-54BD-074B-5C9C-09423735A396}"/>
              </a:ext>
            </a:extLst>
          </p:cNvPr>
          <p:cNvSpPr/>
          <p:nvPr/>
        </p:nvSpPr>
        <p:spPr>
          <a:xfrm>
            <a:off x="6649074" y="3495915"/>
            <a:ext cx="329938" cy="329938"/>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Curved 40">
            <a:extLst>
              <a:ext uri="{FF2B5EF4-FFF2-40B4-BE49-F238E27FC236}">
                <a16:creationId xmlns:a16="http://schemas.microsoft.com/office/drawing/2014/main" id="{E6D2C4A7-CA7E-B405-DD11-434DF6058F4C}"/>
              </a:ext>
            </a:extLst>
          </p:cNvPr>
          <p:cNvCxnSpPr>
            <a:cxnSpLocks/>
          </p:cNvCxnSpPr>
          <p:nvPr/>
        </p:nvCxnSpPr>
        <p:spPr>
          <a:xfrm rot="16200000" flipH="1">
            <a:off x="6976148" y="3670629"/>
            <a:ext cx="915037" cy="1225484"/>
          </a:xfrm>
          <a:prstGeom prst="curvedConnector3">
            <a:avLst>
              <a:gd name="adj1" fmla="val 50000"/>
            </a:avLst>
          </a:prstGeom>
          <a:ln>
            <a:solidFill>
              <a:schemeClr val="bg1"/>
            </a:solidFill>
            <a:prstDash val="solid"/>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5305D063-DC6F-5F2E-0F7C-93DD2EF1F570}"/>
              </a:ext>
            </a:extLst>
          </p:cNvPr>
          <p:cNvCxnSpPr>
            <a:cxnSpLocks/>
            <a:endCxn id="39" idx="0"/>
          </p:cNvCxnSpPr>
          <p:nvPr/>
        </p:nvCxnSpPr>
        <p:spPr>
          <a:xfrm>
            <a:off x="6801437" y="2580876"/>
            <a:ext cx="12606" cy="915039"/>
          </a:xfrm>
          <a:prstGeom prst="line">
            <a:avLst/>
          </a:prstGeom>
          <a:ln>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47" name="Rectangle: Folded Corner 46">
            <a:extLst>
              <a:ext uri="{FF2B5EF4-FFF2-40B4-BE49-F238E27FC236}">
                <a16:creationId xmlns:a16="http://schemas.microsoft.com/office/drawing/2014/main" id="{4991EAD1-AEAB-2D19-4CAD-D392146D3E47}"/>
              </a:ext>
            </a:extLst>
          </p:cNvPr>
          <p:cNvSpPr/>
          <p:nvPr/>
        </p:nvSpPr>
        <p:spPr>
          <a:xfrm>
            <a:off x="7760739" y="3671800"/>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Folded Corner 47">
            <a:extLst>
              <a:ext uri="{FF2B5EF4-FFF2-40B4-BE49-F238E27FC236}">
                <a16:creationId xmlns:a16="http://schemas.microsoft.com/office/drawing/2014/main" id="{96B9334E-C66A-4FFE-3752-D8868B2547AB}"/>
              </a:ext>
            </a:extLst>
          </p:cNvPr>
          <p:cNvSpPr/>
          <p:nvPr/>
        </p:nvSpPr>
        <p:spPr>
          <a:xfrm>
            <a:off x="6535254" y="3688297"/>
            <a:ext cx="265136" cy="265136"/>
          </a:xfrm>
          <a:prstGeom prst="foldedCorner">
            <a:avLst>
              <a:gd name="adj" fmla="val 50000"/>
            </a:avLst>
          </a:prstGeom>
          <a:solidFill>
            <a:srgbClr val="FFFF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2002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2"/>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26"/>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35"/>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6"/>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3"/>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5"/>
                                        </p:tgtEl>
                                        <p:attrNameLst>
                                          <p:attrName>style.visibility</p:attrName>
                                        </p:attrNameLst>
                                      </p:cBhvr>
                                      <p:to>
                                        <p:strVal val="visible"/>
                                      </p:to>
                                    </p:set>
                                  </p:childTnLst>
                                </p:cTn>
                              </p:par>
                              <p:par>
                                <p:cTn id="109" presetID="1" presetClass="entr" presetSubtype="0" fill="hold" grpId="2" nodeType="withEffect">
                                  <p:stCondLst>
                                    <p:cond delay="0"/>
                                  </p:stCondLst>
                                  <p:childTnLst>
                                    <p:set>
                                      <p:cBhvr>
                                        <p:cTn id="110" dur="1" fill="hold">
                                          <p:stCondLst>
                                            <p:cond delay="0"/>
                                          </p:stCondLst>
                                        </p:cTn>
                                        <p:tgtEl>
                                          <p:spTgt spid="3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5" grpId="0" animBg="1"/>
      <p:bldP spid="19" grpId="0" animBg="1"/>
      <p:bldP spid="27" grpId="0" animBg="1"/>
      <p:bldP spid="33" grpId="0" animBg="1"/>
      <p:bldP spid="34" grpId="0" animBg="1"/>
      <p:bldP spid="34" grpId="1" animBg="1"/>
      <p:bldP spid="36" grpId="0" animBg="1"/>
      <p:bldP spid="36" grpId="1" animBg="1"/>
      <p:bldP spid="36" grpId="2" animBg="1"/>
      <p:bldP spid="37" grpId="0" animBg="1"/>
      <p:bldP spid="38" grpId="0" animBg="1"/>
      <p:bldP spid="39" grpId="0" animBg="1"/>
      <p:bldP spid="47" grpId="0" animBg="1"/>
      <p:bldP spid="4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F4F18-4836-CFF1-5606-00FAA5BF680B}"/>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ASSET FOLDER STRUCTURE</a:t>
            </a:r>
          </a:p>
        </p:txBody>
      </p:sp>
      <p:grpSp>
        <p:nvGrpSpPr>
          <p:cNvPr id="7" name="Group 6">
            <a:extLst>
              <a:ext uri="{FF2B5EF4-FFF2-40B4-BE49-F238E27FC236}">
                <a16:creationId xmlns:a16="http://schemas.microsoft.com/office/drawing/2014/main" id="{5329EA8C-1CA3-C03D-FCFE-461610B82351}"/>
              </a:ext>
            </a:extLst>
          </p:cNvPr>
          <p:cNvGrpSpPr/>
          <p:nvPr/>
        </p:nvGrpSpPr>
        <p:grpSpPr>
          <a:xfrm>
            <a:off x="5348745" y="872473"/>
            <a:ext cx="5013402" cy="5052537"/>
            <a:chOff x="3911831" y="900231"/>
            <a:chExt cx="5013402" cy="5052537"/>
          </a:xfrm>
        </p:grpSpPr>
        <p:cxnSp>
          <p:nvCxnSpPr>
            <p:cNvPr id="10" name="Straight Connector 9">
              <a:extLst>
                <a:ext uri="{FF2B5EF4-FFF2-40B4-BE49-F238E27FC236}">
                  <a16:creationId xmlns:a16="http://schemas.microsoft.com/office/drawing/2014/main" id="{B0B2F113-1A6A-C708-3B5D-54B574A55B94}"/>
                </a:ext>
              </a:extLst>
            </p:cNvPr>
            <p:cNvCxnSpPr>
              <a:cxnSpLocks/>
            </p:cNvCxnSpPr>
            <p:nvPr/>
          </p:nvCxnSpPr>
          <p:spPr>
            <a:xfrm>
              <a:off x="4038600" y="1029057"/>
              <a:ext cx="0" cy="4538835"/>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8A9488D-96C6-0BFC-6EFC-07717864C49E}"/>
                </a:ext>
              </a:extLst>
            </p:cNvPr>
            <p:cNvCxnSpPr>
              <a:cxnSpLocks/>
            </p:cNvCxnSpPr>
            <p:nvPr/>
          </p:nvCxnSpPr>
          <p:spPr>
            <a:xfrm flipH="1">
              <a:off x="6548478" y="1024056"/>
              <a:ext cx="547" cy="323912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93B759C-49FA-D9BC-F785-B8E01874CD9A}"/>
                </a:ext>
              </a:extLst>
            </p:cNvPr>
            <p:cNvSpPr txBox="1"/>
            <p:nvPr/>
          </p:nvSpPr>
          <p:spPr>
            <a:xfrm>
              <a:off x="6426087" y="900231"/>
              <a:ext cx="2499146" cy="3754874"/>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Animators</a:t>
              </a:r>
            </a:p>
            <a:p>
              <a:pPr marL="285750" indent="-285750">
                <a:buFont typeface="Wingdings" panose="05000000000000000000" pitchFamily="2" charset="2"/>
                <a:buChar char="§"/>
              </a:pPr>
              <a:r>
                <a:rPr lang="en-GB" sz="1400" b="1" dirty="0">
                  <a:solidFill>
                    <a:schemeClr val="tx2">
                      <a:lumMod val="25000"/>
                      <a:lumOff val="75000"/>
                    </a:schemeClr>
                  </a:solidFill>
                </a:rPr>
                <a:t>Models</a:t>
              </a:r>
            </a:p>
            <a:p>
              <a:pPr marL="742950" lvl="1" indent="-285750">
                <a:buFont typeface="Wingdings" panose="05000000000000000000" pitchFamily="2" charset="2"/>
                <a:buChar char="§"/>
              </a:pPr>
              <a:r>
                <a:rPr lang="en-GB" sz="1400" dirty="0">
                  <a:solidFill>
                    <a:schemeClr val="bg1"/>
                  </a:solidFill>
                </a:rPr>
                <a:t>Scenery</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Props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742950" lvl="1" indent="-285750">
                <a:buFont typeface="Wingdings" panose="05000000000000000000" pitchFamily="2" charset="2"/>
                <a:buChar char="§"/>
              </a:pPr>
              <a:r>
                <a:rPr lang="en-GB" sz="1400" dirty="0">
                  <a:solidFill>
                    <a:schemeClr val="bg1"/>
                  </a:solidFill>
                </a:rPr>
                <a:t>Characters</a:t>
              </a:r>
            </a:p>
            <a:p>
              <a:pPr marL="1200150" lvl="2" indent="-285750">
                <a:buFont typeface="Wingdings" panose="05000000000000000000" pitchFamily="2" charset="2"/>
                <a:buChar char="§"/>
              </a:pPr>
              <a:r>
                <a:rPr lang="en-GB" sz="1400" dirty="0">
                  <a:solidFill>
                    <a:schemeClr val="bg1"/>
                  </a:solidFill>
                </a:rPr>
                <a:t>Meshes</a:t>
              </a:r>
            </a:p>
            <a:p>
              <a:pPr marL="1200150" lvl="2" indent="-285750">
                <a:buFont typeface="Wingdings" panose="05000000000000000000" pitchFamily="2" charset="2"/>
                <a:buChar char="§"/>
              </a:pPr>
              <a:r>
                <a:rPr lang="en-GB" sz="1400" dirty="0">
                  <a:solidFill>
                    <a:schemeClr val="bg1"/>
                  </a:solidFill>
                </a:rPr>
                <a:t>Materials</a:t>
              </a:r>
            </a:p>
            <a:p>
              <a:pPr marL="1657350" lvl="3" indent="-285750">
                <a:buFont typeface="Wingdings" panose="05000000000000000000" pitchFamily="2" charset="2"/>
                <a:buChar char="§"/>
              </a:pPr>
              <a:r>
                <a:rPr lang="en-GB" sz="1400" dirty="0">
                  <a:solidFill>
                    <a:schemeClr val="bg1"/>
                  </a:solidFill>
                </a:rPr>
                <a:t>Textures</a:t>
              </a:r>
            </a:p>
            <a:p>
              <a:pPr marL="285750" indent="-285750">
                <a:buFont typeface="Wingdings" panose="05000000000000000000" pitchFamily="2" charset="2"/>
                <a:buChar char="§"/>
              </a:pPr>
              <a:r>
                <a:rPr lang="en-GB" sz="1400" b="1" dirty="0">
                  <a:solidFill>
                    <a:schemeClr val="tx2">
                      <a:lumMod val="25000"/>
                      <a:lumOff val="75000"/>
                    </a:schemeClr>
                  </a:solidFill>
                </a:rPr>
                <a:t>Scenes</a:t>
              </a:r>
            </a:p>
            <a:p>
              <a:pPr marL="285750" indent="-285750">
                <a:buFont typeface="Wingdings" panose="05000000000000000000" pitchFamily="2" charset="2"/>
                <a:buChar char="§"/>
              </a:pPr>
              <a:r>
                <a:rPr lang="en-GB" sz="1400" b="1" dirty="0">
                  <a:solidFill>
                    <a:schemeClr val="accent2">
                      <a:lumMod val="75000"/>
                    </a:schemeClr>
                  </a:solidFill>
                </a:rPr>
                <a:t>WIP</a:t>
              </a:r>
            </a:p>
            <a:p>
              <a:endParaRPr lang="en-GB" sz="1400" dirty="0">
                <a:solidFill>
                  <a:schemeClr val="bg1"/>
                </a:solidFill>
              </a:endParaRPr>
            </a:p>
          </p:txBody>
        </p:sp>
        <p:sp>
          <p:nvSpPr>
            <p:cNvPr id="9" name="TextBox 8">
              <a:extLst>
                <a:ext uri="{FF2B5EF4-FFF2-40B4-BE49-F238E27FC236}">
                  <a16:creationId xmlns:a16="http://schemas.microsoft.com/office/drawing/2014/main" id="{AEA0D76A-C7AA-E48E-EB07-84ADD0377550}"/>
                </a:ext>
              </a:extLst>
            </p:cNvPr>
            <p:cNvSpPr txBox="1"/>
            <p:nvPr/>
          </p:nvSpPr>
          <p:spPr>
            <a:xfrm>
              <a:off x="3911831" y="905232"/>
              <a:ext cx="2476255" cy="5047536"/>
            </a:xfrm>
            <a:prstGeom prst="rect">
              <a:avLst/>
            </a:prstGeom>
            <a:noFill/>
          </p:spPr>
          <p:txBody>
            <a:bodyPr wrap="none" rtlCol="0">
              <a:spAutoFit/>
            </a:bodyPr>
            <a:lstStyle/>
            <a:p>
              <a:pPr marL="285750" indent="-285750">
                <a:buFont typeface="Wingdings" panose="05000000000000000000" pitchFamily="2" charset="2"/>
                <a:buChar char="§"/>
              </a:pPr>
              <a:r>
                <a:rPr lang="en-GB" sz="1400" b="1" dirty="0">
                  <a:solidFill>
                    <a:schemeClr val="tx2">
                      <a:lumMod val="25000"/>
                      <a:lumOff val="75000"/>
                    </a:schemeClr>
                  </a:solidFill>
                </a:rPr>
                <a:t>Rendering</a:t>
              </a:r>
            </a:p>
            <a:p>
              <a:pPr marL="285750" indent="-285750">
                <a:buFont typeface="Wingdings" panose="05000000000000000000" pitchFamily="2" charset="2"/>
                <a:buChar char="§"/>
              </a:pPr>
              <a:r>
                <a:rPr lang="en-GB" sz="1400" b="1" dirty="0">
                  <a:solidFill>
                    <a:schemeClr val="tx2">
                      <a:lumMod val="25000"/>
                      <a:lumOff val="75000"/>
                    </a:schemeClr>
                  </a:solidFill>
                </a:rPr>
                <a:t>Settings</a:t>
              </a:r>
            </a:p>
            <a:p>
              <a:pPr marL="285750" indent="-285750">
                <a:buFont typeface="Wingdings" panose="05000000000000000000" pitchFamily="2" charset="2"/>
                <a:buChar char="§"/>
              </a:pPr>
              <a:r>
                <a:rPr lang="en-GB" sz="1400" b="1" dirty="0">
                  <a:solidFill>
                    <a:schemeClr val="tx2">
                      <a:lumMod val="25000"/>
                      <a:lumOff val="75000"/>
                    </a:schemeClr>
                  </a:solidFill>
                </a:rPr>
                <a:t>Audio</a:t>
              </a:r>
            </a:p>
            <a:p>
              <a:pPr marL="742950" lvl="1" indent="-285750">
                <a:buFont typeface="Wingdings" panose="05000000000000000000" pitchFamily="2" charset="2"/>
                <a:buChar char="§"/>
              </a:pPr>
              <a:r>
                <a:rPr lang="en-GB" sz="1400" dirty="0">
                  <a:solidFill>
                    <a:schemeClr val="bg1"/>
                  </a:solidFill>
                </a:rPr>
                <a:t>Music</a:t>
              </a:r>
            </a:p>
            <a:p>
              <a:pPr marL="742950" lvl="1" indent="-285750">
                <a:buFont typeface="Wingdings" panose="05000000000000000000" pitchFamily="2" charset="2"/>
                <a:buChar char="§"/>
              </a:pPr>
              <a:r>
                <a:rPr lang="en-GB" sz="1400" dirty="0">
                  <a:solidFill>
                    <a:schemeClr val="bg1"/>
                  </a:solidFill>
                </a:rPr>
                <a:t>Ambient</a:t>
              </a:r>
            </a:p>
            <a:p>
              <a:pPr marL="742950" lvl="1" indent="-285750">
                <a:buFont typeface="Wingdings" panose="05000000000000000000" pitchFamily="2" charset="2"/>
                <a:buChar char="§"/>
              </a:pPr>
              <a:r>
                <a:rPr lang="en-GB" sz="1400" dirty="0">
                  <a:solidFill>
                    <a:schemeClr val="bg1"/>
                  </a:solidFill>
                </a:rPr>
                <a:t>Samples</a:t>
              </a:r>
            </a:p>
            <a:p>
              <a:pPr marL="285750" indent="-285750">
                <a:buFont typeface="Wingdings" panose="05000000000000000000" pitchFamily="2" charset="2"/>
                <a:buChar char="§"/>
              </a:pPr>
              <a:r>
                <a:rPr lang="en-GB" sz="1400" b="1" dirty="0">
                  <a:solidFill>
                    <a:schemeClr val="tx2">
                      <a:lumMod val="25000"/>
                      <a:lumOff val="75000"/>
                    </a:schemeClr>
                  </a:solidFill>
                </a:rPr>
                <a:t>Scripts</a:t>
              </a:r>
            </a:p>
            <a:p>
              <a:pPr marL="742950" lvl="1" indent="-285750">
                <a:buFont typeface="Wingdings" panose="05000000000000000000" pitchFamily="2" charset="2"/>
                <a:buChar char="§"/>
              </a:pPr>
              <a:r>
                <a:rPr lang="en-GB" sz="1400" dirty="0">
                  <a:solidFill>
                    <a:schemeClr val="bg1"/>
                  </a:solidFill>
                </a:rPr>
                <a:t>Library</a:t>
              </a:r>
            </a:p>
            <a:p>
              <a:pPr marL="742950" lvl="1" indent="-285750">
                <a:buFont typeface="Wingdings" panose="05000000000000000000" pitchFamily="2" charset="2"/>
                <a:buChar char="§"/>
              </a:pPr>
              <a:r>
                <a:rPr lang="en-GB" sz="1400" dirty="0">
                  <a:solidFill>
                    <a:schemeClr val="bg1"/>
                  </a:solidFill>
                </a:rPr>
                <a:t>Editor</a:t>
              </a:r>
            </a:p>
            <a:p>
              <a:pPr marL="742950" lvl="1" indent="-285750">
                <a:buFont typeface="Wingdings" panose="05000000000000000000" pitchFamily="2" charset="2"/>
                <a:buChar char="§"/>
              </a:pPr>
              <a:r>
                <a:rPr lang="en-GB" sz="1400" dirty="0">
                  <a:solidFill>
                    <a:schemeClr val="bg1"/>
                  </a:solidFill>
                </a:rPr>
                <a:t>Architecture</a:t>
              </a:r>
            </a:p>
            <a:p>
              <a:pPr marL="742950" lvl="1"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err="1">
                  <a:solidFill>
                    <a:schemeClr val="bg1"/>
                  </a:solidFill>
                </a:rPr>
                <a:t>ScriptableObjects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Strings</a:t>
              </a:r>
            </a:p>
            <a:p>
              <a:pPr marL="285750" indent="-285750">
                <a:buFont typeface="Wingdings" panose="05000000000000000000" pitchFamily="2" charset="2"/>
                <a:buChar char="§"/>
              </a:pPr>
              <a:r>
                <a:rPr lang="en-GB" sz="1400" b="1" dirty="0">
                  <a:solidFill>
                    <a:schemeClr val="tx2">
                      <a:lumMod val="25000"/>
                      <a:lumOff val="75000"/>
                    </a:schemeClr>
                  </a:solidFill>
                </a:rPr>
                <a:t>Prefabs</a:t>
              </a:r>
            </a:p>
            <a:p>
              <a:pPr marL="742950" lvl="1" indent="-285750">
                <a:buFont typeface="Wingdings" panose="05000000000000000000" pitchFamily="2" charset="2"/>
                <a:buChar char="§"/>
              </a:pPr>
              <a:r>
                <a:rPr lang="en-GB" sz="1400" dirty="0">
                  <a:solidFill>
                    <a:schemeClr val="bg1"/>
                  </a:solidFill>
                </a:rPr>
                <a:t>UI</a:t>
              </a:r>
            </a:p>
            <a:p>
              <a:pPr marL="742950" lvl="1" indent="-285750">
                <a:buFont typeface="Wingdings" panose="05000000000000000000" pitchFamily="2" charset="2"/>
                <a:buChar char="§"/>
              </a:pPr>
              <a:r>
                <a:rPr lang="en-GB" sz="1400" dirty="0">
                  <a:solidFill>
                    <a:schemeClr val="bg1"/>
                  </a:solidFill>
                </a:rPr>
                <a:t>Components</a:t>
              </a:r>
            </a:p>
            <a:p>
              <a:pPr marL="1200150" lvl="2" indent="-285750">
                <a:buFont typeface="Wingdings" panose="05000000000000000000" pitchFamily="2" charset="2"/>
                <a:buChar char="§"/>
              </a:pPr>
              <a:r>
                <a:rPr lang="en-GB" sz="1400" dirty="0">
                  <a:solidFill>
                    <a:schemeClr val="bg1"/>
                  </a:solidFill>
                </a:rPr>
                <a:t>Managers</a:t>
              </a:r>
            </a:p>
            <a:p>
              <a:pPr marL="1200150" lvl="2" indent="-285750">
                <a:buFont typeface="Wingdings" panose="05000000000000000000" pitchFamily="2" charset="2"/>
                <a:buChar char="§"/>
              </a:pPr>
              <a:r>
                <a:rPr lang="en-GB" sz="1400" dirty="0">
                  <a:solidFill>
                    <a:schemeClr val="bg1"/>
                  </a:solidFill>
                </a:rPr>
                <a:t>Controllers</a:t>
              </a:r>
            </a:p>
            <a:p>
              <a:pPr marL="1200150" lvl="2" indent="-285750">
                <a:buFont typeface="Wingdings" panose="05000000000000000000" pitchFamily="2" charset="2"/>
                <a:buChar char="§"/>
              </a:pPr>
              <a:r>
                <a:rPr lang="en-GB" sz="1400" dirty="0" err="1">
                  <a:solidFill>
                    <a:schemeClr val="bg1"/>
                  </a:solidFill>
                </a:rPr>
                <a:t>GameObjects</a:t>
              </a:r>
              <a:endParaRPr lang="en-GB" sz="1400" dirty="0">
                <a:solidFill>
                  <a:schemeClr val="bg1"/>
                </a:solidFill>
              </a:endParaRPr>
            </a:p>
            <a:p>
              <a:pPr marL="742950" lvl="1" indent="-285750">
                <a:buFont typeface="Wingdings" panose="05000000000000000000" pitchFamily="2" charset="2"/>
                <a:buChar char="§"/>
              </a:pPr>
              <a:r>
                <a:rPr lang="en-GB" sz="1400" dirty="0">
                  <a:solidFill>
                    <a:schemeClr val="bg1"/>
                  </a:solidFill>
                </a:rPr>
                <a:t>Scenery</a:t>
              </a:r>
            </a:p>
            <a:p>
              <a:pPr marL="742950" lvl="1" indent="-285750">
                <a:buFont typeface="Wingdings" panose="05000000000000000000" pitchFamily="2" charset="2"/>
                <a:buChar char="§"/>
              </a:pPr>
              <a:r>
                <a:rPr lang="en-GB" sz="1400" dirty="0">
                  <a:solidFill>
                    <a:schemeClr val="bg1"/>
                  </a:solidFill>
                </a:rPr>
                <a:t>Props</a:t>
              </a:r>
            </a:p>
            <a:p>
              <a:pPr marL="742950" lvl="1" indent="-285750">
                <a:buFont typeface="Wingdings" panose="05000000000000000000" pitchFamily="2" charset="2"/>
                <a:buChar char="§"/>
              </a:pPr>
              <a:r>
                <a:rPr lang="en-GB" sz="1400" dirty="0">
                  <a:solidFill>
                    <a:schemeClr val="bg1"/>
                  </a:solidFill>
                </a:rPr>
                <a:t>Characters</a:t>
              </a:r>
            </a:p>
            <a:p>
              <a:pPr marL="742950" lvl="1" indent="-285750">
                <a:buFont typeface="Wingdings" panose="05000000000000000000" pitchFamily="2" charset="2"/>
                <a:buChar char="§"/>
              </a:pPr>
              <a:r>
                <a:rPr lang="en-GB" sz="1400" dirty="0">
                  <a:solidFill>
                    <a:schemeClr val="bg1"/>
                  </a:solidFill>
                </a:rPr>
                <a:t>Effects</a:t>
              </a:r>
            </a:p>
          </p:txBody>
        </p:sp>
        <p:cxnSp>
          <p:nvCxnSpPr>
            <p:cNvPr id="11" name="Connector: Curved 10">
              <a:extLst>
                <a:ext uri="{FF2B5EF4-FFF2-40B4-BE49-F238E27FC236}">
                  <a16:creationId xmlns:a16="http://schemas.microsoft.com/office/drawing/2014/main" id="{3602FC56-2423-DFEF-C713-095889E7AE93}"/>
                </a:ext>
              </a:extLst>
            </p:cNvPr>
            <p:cNvCxnSpPr>
              <a:cxnSpLocks/>
            </p:cNvCxnSpPr>
            <p:nvPr/>
          </p:nvCxnSpPr>
          <p:spPr>
            <a:xfrm>
              <a:off x="4038600" y="150495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D78539EB-FB63-9428-A7E0-A009DFEF9F0C}"/>
                </a:ext>
              </a:extLst>
            </p:cNvPr>
            <p:cNvCxnSpPr>
              <a:cxnSpLocks/>
            </p:cNvCxnSpPr>
            <p:nvPr/>
          </p:nvCxnSpPr>
          <p:spPr>
            <a:xfrm>
              <a:off x="4038600" y="17145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3" name="Connector: Curved 12">
              <a:extLst>
                <a:ext uri="{FF2B5EF4-FFF2-40B4-BE49-F238E27FC236}">
                  <a16:creationId xmlns:a16="http://schemas.microsoft.com/office/drawing/2014/main" id="{7628AAA4-2BA5-4E61-4529-2E26E0C0A8D0}"/>
                </a:ext>
              </a:extLst>
            </p:cNvPr>
            <p:cNvCxnSpPr>
              <a:cxnSpLocks/>
            </p:cNvCxnSpPr>
            <p:nvPr/>
          </p:nvCxnSpPr>
          <p:spPr>
            <a:xfrm>
              <a:off x="4038600" y="1943100"/>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30B23DAB-84A8-90D4-DEA4-EF2C5DA45DD2}"/>
                </a:ext>
              </a:extLst>
            </p:cNvPr>
            <p:cNvCxnSpPr>
              <a:cxnSpLocks/>
            </p:cNvCxnSpPr>
            <p:nvPr/>
          </p:nvCxnSpPr>
          <p:spPr>
            <a:xfrm>
              <a:off x="4038600" y="235267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A39EA9C8-8C8B-E00F-E23A-7C5425F20601}"/>
                </a:ext>
              </a:extLst>
            </p:cNvPr>
            <p:cNvCxnSpPr>
              <a:cxnSpLocks/>
            </p:cNvCxnSpPr>
            <p:nvPr/>
          </p:nvCxnSpPr>
          <p:spPr>
            <a:xfrm>
              <a:off x="4038600" y="25622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6" name="Connector: Curved 15">
              <a:extLst>
                <a:ext uri="{FF2B5EF4-FFF2-40B4-BE49-F238E27FC236}">
                  <a16:creationId xmlns:a16="http://schemas.microsoft.com/office/drawing/2014/main" id="{39F8A13B-00E5-A163-7B10-A8D63DF54BCD}"/>
                </a:ext>
              </a:extLst>
            </p:cNvPr>
            <p:cNvCxnSpPr>
              <a:cxnSpLocks/>
            </p:cNvCxnSpPr>
            <p:nvPr/>
          </p:nvCxnSpPr>
          <p:spPr>
            <a:xfrm>
              <a:off x="4038600" y="279082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CFAF656-0D96-D1F8-FD89-8C979AEF4CEE}"/>
                </a:ext>
              </a:extLst>
            </p:cNvPr>
            <p:cNvCxnSpPr>
              <a:cxnSpLocks/>
            </p:cNvCxnSpPr>
            <p:nvPr/>
          </p:nvCxnSpPr>
          <p:spPr>
            <a:xfrm>
              <a:off x="4038600" y="300037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6D989D96-E0D0-DF66-74A5-989296CF9A41}"/>
                </a:ext>
              </a:extLst>
            </p:cNvPr>
            <p:cNvCxnSpPr>
              <a:cxnSpLocks/>
            </p:cNvCxnSpPr>
            <p:nvPr/>
          </p:nvCxnSpPr>
          <p:spPr>
            <a:xfrm>
              <a:off x="4038600" y="32099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170C3FAE-C031-0D4B-0E60-8D6DB2D24324}"/>
                </a:ext>
              </a:extLst>
            </p:cNvPr>
            <p:cNvCxnSpPr>
              <a:cxnSpLocks/>
            </p:cNvCxnSpPr>
            <p:nvPr/>
          </p:nvCxnSpPr>
          <p:spPr>
            <a:xfrm>
              <a:off x="4038600" y="343852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EF01816C-876C-DA3C-5441-97FF55302967}"/>
                </a:ext>
              </a:extLst>
            </p:cNvPr>
            <p:cNvCxnSpPr>
              <a:cxnSpLocks/>
            </p:cNvCxnSpPr>
            <p:nvPr/>
          </p:nvCxnSpPr>
          <p:spPr>
            <a:xfrm>
              <a:off x="4040091" y="38536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F6597036-3236-EC74-419C-8C4E54B183A0}"/>
                </a:ext>
              </a:extLst>
            </p:cNvPr>
            <p:cNvCxnSpPr>
              <a:cxnSpLocks/>
            </p:cNvCxnSpPr>
            <p:nvPr/>
          </p:nvCxnSpPr>
          <p:spPr>
            <a:xfrm>
              <a:off x="4040091" y="40822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8B70C38C-68D4-1072-7A25-5F02397DD980}"/>
                </a:ext>
              </a:extLst>
            </p:cNvPr>
            <p:cNvCxnSpPr>
              <a:cxnSpLocks/>
            </p:cNvCxnSpPr>
            <p:nvPr/>
          </p:nvCxnSpPr>
          <p:spPr>
            <a:xfrm>
              <a:off x="4496744" y="42724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4" name="Connector: Curved 23">
              <a:extLst>
                <a:ext uri="{FF2B5EF4-FFF2-40B4-BE49-F238E27FC236}">
                  <a16:creationId xmlns:a16="http://schemas.microsoft.com/office/drawing/2014/main" id="{98A9B77D-0A23-1465-DB9C-DF7F77509FA8}"/>
                </a:ext>
              </a:extLst>
            </p:cNvPr>
            <p:cNvCxnSpPr>
              <a:cxnSpLocks/>
            </p:cNvCxnSpPr>
            <p:nvPr/>
          </p:nvCxnSpPr>
          <p:spPr>
            <a:xfrm>
              <a:off x="4496743" y="449178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5" name="Connector: Curved 24">
              <a:extLst>
                <a:ext uri="{FF2B5EF4-FFF2-40B4-BE49-F238E27FC236}">
                  <a16:creationId xmlns:a16="http://schemas.microsoft.com/office/drawing/2014/main" id="{6B2FFEE3-699A-090F-497B-BF2D6D8CDFE6}"/>
                </a:ext>
              </a:extLst>
            </p:cNvPr>
            <p:cNvCxnSpPr>
              <a:cxnSpLocks/>
            </p:cNvCxnSpPr>
            <p:nvPr/>
          </p:nvCxnSpPr>
          <p:spPr>
            <a:xfrm>
              <a:off x="4496742" y="4711859"/>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6B9C449-AE2F-FA29-58C2-ABDED77AF593}"/>
                </a:ext>
              </a:extLst>
            </p:cNvPr>
            <p:cNvCxnSpPr>
              <a:cxnSpLocks/>
            </p:cNvCxnSpPr>
            <p:nvPr/>
          </p:nvCxnSpPr>
          <p:spPr>
            <a:xfrm>
              <a:off x="4496742" y="4263183"/>
              <a:ext cx="0" cy="448676"/>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7" name="Connector: Curved 26">
              <a:extLst>
                <a:ext uri="{FF2B5EF4-FFF2-40B4-BE49-F238E27FC236}">
                  <a16:creationId xmlns:a16="http://schemas.microsoft.com/office/drawing/2014/main" id="{853AB067-4163-2A46-F3D3-BF8B05E72BFB}"/>
                </a:ext>
              </a:extLst>
            </p:cNvPr>
            <p:cNvCxnSpPr>
              <a:cxnSpLocks/>
            </p:cNvCxnSpPr>
            <p:nvPr/>
          </p:nvCxnSpPr>
          <p:spPr>
            <a:xfrm>
              <a:off x="4038600" y="4920192"/>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8" name="Connector: Curved 27">
              <a:extLst>
                <a:ext uri="{FF2B5EF4-FFF2-40B4-BE49-F238E27FC236}">
                  <a16:creationId xmlns:a16="http://schemas.microsoft.com/office/drawing/2014/main" id="{A82AB35A-A0EE-0996-34AD-40C819BE9CAB}"/>
                </a:ext>
              </a:extLst>
            </p:cNvPr>
            <p:cNvCxnSpPr>
              <a:cxnSpLocks/>
            </p:cNvCxnSpPr>
            <p:nvPr/>
          </p:nvCxnSpPr>
          <p:spPr>
            <a:xfrm>
              <a:off x="4038600" y="512974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9" name="Connector: Curved 28">
              <a:extLst>
                <a:ext uri="{FF2B5EF4-FFF2-40B4-BE49-F238E27FC236}">
                  <a16:creationId xmlns:a16="http://schemas.microsoft.com/office/drawing/2014/main" id="{FFDBA893-0255-9261-C0C4-F28BAF91C85A}"/>
                </a:ext>
              </a:extLst>
            </p:cNvPr>
            <p:cNvCxnSpPr>
              <a:cxnSpLocks/>
            </p:cNvCxnSpPr>
            <p:nvPr/>
          </p:nvCxnSpPr>
          <p:spPr>
            <a:xfrm>
              <a:off x="4038600" y="53392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0" name="Connector: Curved 29">
              <a:extLst>
                <a:ext uri="{FF2B5EF4-FFF2-40B4-BE49-F238E27FC236}">
                  <a16:creationId xmlns:a16="http://schemas.microsoft.com/office/drawing/2014/main" id="{E2E747D3-8D0C-01BC-0AB8-7A20A29A3597}"/>
                </a:ext>
              </a:extLst>
            </p:cNvPr>
            <p:cNvCxnSpPr>
              <a:cxnSpLocks/>
            </p:cNvCxnSpPr>
            <p:nvPr/>
          </p:nvCxnSpPr>
          <p:spPr>
            <a:xfrm>
              <a:off x="4038600" y="556789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1" name="Connector: Curved 30">
              <a:extLst>
                <a:ext uri="{FF2B5EF4-FFF2-40B4-BE49-F238E27FC236}">
                  <a16:creationId xmlns:a16="http://schemas.microsoft.com/office/drawing/2014/main" id="{23F70E69-530D-8F7B-AAAE-B746A4B169F5}"/>
                </a:ext>
              </a:extLst>
            </p:cNvPr>
            <p:cNvCxnSpPr>
              <a:cxnSpLocks/>
            </p:cNvCxnSpPr>
            <p:nvPr/>
          </p:nvCxnSpPr>
          <p:spPr>
            <a:xfrm>
              <a:off x="6548478" y="1290399"/>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4FBC6821-BE54-DE59-2585-E4E637C8723B}"/>
                </a:ext>
              </a:extLst>
            </p:cNvPr>
            <p:cNvCxnSpPr>
              <a:cxnSpLocks/>
            </p:cNvCxnSpPr>
            <p:nvPr/>
          </p:nvCxnSpPr>
          <p:spPr>
            <a:xfrm>
              <a:off x="6548478" y="215121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4F3101F5-D9BA-E7E7-FC49-D97DA0410EE1}"/>
                </a:ext>
              </a:extLst>
            </p:cNvPr>
            <p:cNvCxnSpPr>
              <a:cxnSpLocks/>
            </p:cNvCxnSpPr>
            <p:nvPr/>
          </p:nvCxnSpPr>
          <p:spPr>
            <a:xfrm>
              <a:off x="6548478" y="2985708"/>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A1962624-E33B-7963-7E93-B9A572940133}"/>
                </a:ext>
              </a:extLst>
            </p:cNvPr>
            <p:cNvCxnSpPr>
              <a:cxnSpLocks/>
            </p:cNvCxnSpPr>
            <p:nvPr/>
          </p:nvCxnSpPr>
          <p:spPr>
            <a:xfrm>
              <a:off x="7470551" y="1922385"/>
              <a:ext cx="476250"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78658E87-3DC4-7294-776C-3731B91A37FC}"/>
                </a:ext>
              </a:extLst>
            </p:cNvPr>
            <p:cNvCxnSpPr>
              <a:cxnSpLocks/>
            </p:cNvCxnSpPr>
            <p:nvPr/>
          </p:nvCxnSpPr>
          <p:spPr>
            <a:xfrm>
              <a:off x="7470551" y="2776621"/>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A702CF8C-2D9B-0067-A3FB-F0FA83CF9491}"/>
                </a:ext>
              </a:extLst>
            </p:cNvPr>
            <p:cNvCxnSpPr>
              <a:cxnSpLocks/>
            </p:cNvCxnSpPr>
            <p:nvPr/>
          </p:nvCxnSpPr>
          <p:spPr>
            <a:xfrm>
              <a:off x="7470551" y="3630850"/>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8" name="Connector: Curved 37">
              <a:extLst>
                <a:ext uri="{FF2B5EF4-FFF2-40B4-BE49-F238E27FC236}">
                  <a16:creationId xmlns:a16="http://schemas.microsoft.com/office/drawing/2014/main" id="{93614449-3E40-931C-DF56-8E5266115D79}"/>
                </a:ext>
              </a:extLst>
            </p:cNvPr>
            <p:cNvCxnSpPr>
              <a:cxnSpLocks/>
            </p:cNvCxnSpPr>
            <p:nvPr/>
          </p:nvCxnSpPr>
          <p:spPr>
            <a:xfrm>
              <a:off x="7024728" y="320492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9" name="Connector: Curved 38">
              <a:extLst>
                <a:ext uri="{FF2B5EF4-FFF2-40B4-BE49-F238E27FC236}">
                  <a16:creationId xmlns:a16="http://schemas.microsoft.com/office/drawing/2014/main" id="{1C58BEBC-B8C1-CA57-BC9B-BDABDC5484AB}"/>
                </a:ext>
              </a:extLst>
            </p:cNvPr>
            <p:cNvCxnSpPr>
              <a:cxnSpLocks/>
            </p:cNvCxnSpPr>
            <p:nvPr/>
          </p:nvCxnSpPr>
          <p:spPr>
            <a:xfrm>
              <a:off x="7024728" y="342119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B237D5FC-71A9-0681-A605-755ECC3F4D4A}"/>
                </a:ext>
              </a:extLst>
            </p:cNvPr>
            <p:cNvCxnSpPr>
              <a:cxnSpLocks/>
            </p:cNvCxnSpPr>
            <p:nvPr/>
          </p:nvCxnSpPr>
          <p:spPr>
            <a:xfrm flipH="1">
              <a:off x="7024728" y="3178743"/>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1" name="Connector: Curved 40">
              <a:extLst>
                <a:ext uri="{FF2B5EF4-FFF2-40B4-BE49-F238E27FC236}">
                  <a16:creationId xmlns:a16="http://schemas.microsoft.com/office/drawing/2014/main" id="{FEC749B9-BBF6-81C6-F89F-9C7F18FBD1C7}"/>
                </a:ext>
              </a:extLst>
            </p:cNvPr>
            <p:cNvCxnSpPr>
              <a:cxnSpLocks/>
            </p:cNvCxnSpPr>
            <p:nvPr/>
          </p:nvCxnSpPr>
          <p:spPr>
            <a:xfrm>
              <a:off x="7011299" y="2351053"/>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2" name="Connector: Curved 41">
              <a:extLst>
                <a:ext uri="{FF2B5EF4-FFF2-40B4-BE49-F238E27FC236}">
                  <a16:creationId xmlns:a16="http://schemas.microsoft.com/office/drawing/2014/main" id="{A5775F4B-38F2-46CD-40E3-7E6251A521ED}"/>
                </a:ext>
              </a:extLst>
            </p:cNvPr>
            <p:cNvCxnSpPr>
              <a:cxnSpLocks/>
            </p:cNvCxnSpPr>
            <p:nvPr/>
          </p:nvCxnSpPr>
          <p:spPr>
            <a:xfrm>
              <a:off x="7011299" y="2567322"/>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E66EB251-8816-A261-2B56-5C9563B802CC}"/>
                </a:ext>
              </a:extLst>
            </p:cNvPr>
            <p:cNvCxnSpPr>
              <a:cxnSpLocks/>
            </p:cNvCxnSpPr>
            <p:nvPr/>
          </p:nvCxnSpPr>
          <p:spPr>
            <a:xfrm flipH="1">
              <a:off x="7011299" y="2324872"/>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4" name="Connector: Curved 43">
              <a:extLst>
                <a:ext uri="{FF2B5EF4-FFF2-40B4-BE49-F238E27FC236}">
                  <a16:creationId xmlns:a16="http://schemas.microsoft.com/office/drawing/2014/main" id="{17215D9C-143B-1EEF-49FB-A96DC72E0A9E}"/>
                </a:ext>
              </a:extLst>
            </p:cNvPr>
            <p:cNvCxnSpPr>
              <a:cxnSpLocks/>
            </p:cNvCxnSpPr>
            <p:nvPr/>
          </p:nvCxnSpPr>
          <p:spPr>
            <a:xfrm>
              <a:off x="7024728" y="1501065"/>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3C24A9D9-5B5D-2AC6-55F2-0E452833DFE9}"/>
                </a:ext>
              </a:extLst>
            </p:cNvPr>
            <p:cNvCxnSpPr>
              <a:cxnSpLocks/>
            </p:cNvCxnSpPr>
            <p:nvPr/>
          </p:nvCxnSpPr>
          <p:spPr>
            <a:xfrm>
              <a:off x="7024728" y="1717334"/>
              <a:ext cx="476251" cy="180975"/>
            </a:xfrm>
            <a:prstGeom prst="curvedConnector3">
              <a:avLst>
                <a:gd name="adj1" fmla="val 0"/>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1E710D9-C185-F71A-FE6F-04F907425223}"/>
                </a:ext>
              </a:extLst>
            </p:cNvPr>
            <p:cNvCxnSpPr>
              <a:cxnSpLocks/>
            </p:cNvCxnSpPr>
            <p:nvPr/>
          </p:nvCxnSpPr>
          <p:spPr>
            <a:xfrm flipH="1">
              <a:off x="7024728" y="1474884"/>
              <a:ext cx="2402" cy="332937"/>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grpSp>
      <p:sp>
        <p:nvSpPr>
          <p:cNvPr id="47" name="TextBox 46">
            <a:extLst>
              <a:ext uri="{FF2B5EF4-FFF2-40B4-BE49-F238E27FC236}">
                <a16:creationId xmlns:a16="http://schemas.microsoft.com/office/drawing/2014/main" id="{45E2E27B-8D72-5509-DF9E-6D788D4EA623}"/>
              </a:ext>
            </a:extLst>
          </p:cNvPr>
          <p:cNvSpPr txBox="1"/>
          <p:nvPr/>
        </p:nvSpPr>
        <p:spPr>
          <a:xfrm>
            <a:off x="8898294" y="6188108"/>
            <a:ext cx="3110199" cy="461665"/>
          </a:xfrm>
          <a:prstGeom prst="rect">
            <a:avLst/>
          </a:prstGeom>
          <a:noFill/>
          <a:ln>
            <a:solidFill>
              <a:schemeClr val="bg1"/>
            </a:solidFill>
          </a:ln>
        </p:spPr>
        <p:txBody>
          <a:bodyPr wrap="square" rtlCol="0">
            <a:spAutoFit/>
          </a:bodyPr>
          <a:lstStyle/>
          <a:p>
            <a:r>
              <a:rPr lang="en-GB" sz="1200" dirty="0">
                <a:solidFill>
                  <a:schemeClr val="bg1"/>
                </a:solidFill>
              </a:rPr>
              <a:t>We need to agree on this so everyone is happy.</a:t>
            </a:r>
          </a:p>
        </p:txBody>
      </p:sp>
      <p:sp>
        <p:nvSpPr>
          <p:cNvPr id="51" name="TextBox 50">
            <a:extLst>
              <a:ext uri="{FF2B5EF4-FFF2-40B4-BE49-F238E27FC236}">
                <a16:creationId xmlns:a16="http://schemas.microsoft.com/office/drawing/2014/main" id="{CB6CBB03-A0CE-2F55-79D7-41795151369D}"/>
              </a:ext>
            </a:extLst>
          </p:cNvPr>
          <p:cNvSpPr txBox="1"/>
          <p:nvPr/>
        </p:nvSpPr>
        <p:spPr>
          <a:xfrm>
            <a:off x="192993" y="502702"/>
            <a:ext cx="3110199" cy="6186309"/>
          </a:xfrm>
          <a:prstGeom prst="rect">
            <a:avLst/>
          </a:prstGeom>
          <a:noFill/>
          <a:ln>
            <a:solidFill>
              <a:schemeClr val="bg1"/>
            </a:solidFill>
          </a:ln>
        </p:spPr>
        <p:txBody>
          <a:bodyPr wrap="square" rtlCol="0">
            <a:spAutoFit/>
          </a:bodyPr>
          <a:lstStyle/>
          <a:p>
            <a:r>
              <a:rPr lang="en-GB" sz="1200" dirty="0">
                <a:solidFill>
                  <a:schemeClr val="bg1"/>
                </a:solidFill>
              </a:rPr>
              <a:t>All of the heavy cache files are configured to be ignored by the repo. That means when you change and push, only your work is pushed, not your cache files.</a:t>
            </a:r>
          </a:p>
          <a:p>
            <a:endParaRPr lang="en-GB" sz="1200" dirty="0">
              <a:solidFill>
                <a:schemeClr val="bg1"/>
              </a:solidFill>
            </a:endParaRPr>
          </a:p>
          <a:p>
            <a:r>
              <a:rPr lang="en-GB" sz="1200" b="1" dirty="0">
                <a:solidFill>
                  <a:schemeClr val="accent2">
                    <a:lumMod val="75000"/>
                  </a:schemeClr>
                </a:solidFill>
              </a:rPr>
              <a:t>Unity assets cannot have spaces in their </a:t>
            </a:r>
            <a:r>
              <a:rPr lang="en-GB" sz="1200" b="1" dirty="0" err="1">
                <a:solidFill>
                  <a:schemeClr val="accent2">
                    <a:lumMod val="75000"/>
                  </a:schemeClr>
                </a:solidFill>
              </a:rPr>
              <a:t>filepath</a:t>
            </a:r>
            <a:r>
              <a:rPr lang="en-GB" sz="1200" b="1" dirty="0">
                <a:solidFill>
                  <a:schemeClr val="accent2">
                    <a:lumMod val="75000"/>
                  </a:schemeClr>
                </a:solidFill>
              </a:rPr>
              <a:t>/filename.</a:t>
            </a:r>
          </a:p>
          <a:p>
            <a:endParaRPr lang="en-GB" sz="1200" dirty="0">
              <a:solidFill>
                <a:schemeClr val="bg1"/>
              </a:solidFill>
            </a:endParaRPr>
          </a:p>
          <a:p>
            <a:r>
              <a:rPr lang="en-GB" sz="1200" dirty="0">
                <a:solidFill>
                  <a:schemeClr val="bg1"/>
                </a:solidFill>
              </a:rPr>
              <a:t>Please do not commit changes to the repo from the wrong branch. If you are working on the assets branch, please do not edit the scenes, and if you are working on the production branch, please do not edit the models, etc. </a:t>
            </a:r>
          </a:p>
          <a:p>
            <a:endParaRPr lang="en-GB" sz="1200" dirty="0">
              <a:solidFill>
                <a:schemeClr val="bg1"/>
              </a:solidFill>
            </a:endParaRPr>
          </a:p>
          <a:p>
            <a:r>
              <a:rPr lang="en-GB" sz="1200" b="1" dirty="0">
                <a:solidFill>
                  <a:schemeClr val="accent2">
                    <a:lumMod val="75000"/>
                  </a:schemeClr>
                </a:solidFill>
              </a:rPr>
              <a:t>Any changes you make in this way could be overwritten or undone! And probably unintentionally! </a:t>
            </a:r>
            <a:r>
              <a:rPr lang="en-GB" sz="1200" b="1" dirty="0">
                <a:solidFill>
                  <a:schemeClr val="accent2">
                    <a:lumMod val="75000"/>
                  </a:schemeClr>
                </a:solidFill>
                <a:sym typeface="Wingdings" panose="05000000000000000000" pitchFamily="2" charset="2"/>
              </a:rPr>
              <a:t>If there is a bug or a glitch and it’s not your area, tell the responsible person, so that they can fix it. Please don’t try and edit it, you will create a merge conflict.</a:t>
            </a:r>
            <a:endParaRPr lang="en-GB" sz="1200" b="1" dirty="0">
              <a:solidFill>
                <a:schemeClr val="accent2">
                  <a:lumMod val="75000"/>
                </a:schemeClr>
              </a:solidFill>
            </a:endParaRPr>
          </a:p>
          <a:p>
            <a:endParaRPr lang="en-GB" sz="1200" dirty="0">
              <a:solidFill>
                <a:schemeClr val="bg1"/>
              </a:solidFill>
            </a:endParaRPr>
          </a:p>
          <a:p>
            <a:r>
              <a:rPr lang="en-GB" sz="1200" dirty="0">
                <a:solidFill>
                  <a:schemeClr val="bg1"/>
                </a:solidFill>
              </a:rPr>
              <a:t>There is a WIP folder for anything you want to copy out and test a change that’s out of the scope of your branch. Our repository is configured to ignore any files in the WIP folder. Experiment away. </a:t>
            </a:r>
          </a:p>
          <a:p>
            <a:endParaRPr lang="en-GB" sz="1200" dirty="0">
              <a:solidFill>
                <a:schemeClr val="bg1"/>
              </a:solidFill>
            </a:endParaRPr>
          </a:p>
          <a:p>
            <a:r>
              <a:rPr lang="en-GB" sz="1200" b="1" dirty="0">
                <a:solidFill>
                  <a:schemeClr val="accent2">
                    <a:lumMod val="75000"/>
                  </a:schemeClr>
                </a:solidFill>
              </a:rPr>
              <a:t>And finally, please do not store anything that is not a Unity asset. We have to be conservative with storage. Use the art repo or your WIP folder.</a:t>
            </a:r>
          </a:p>
        </p:txBody>
      </p:sp>
    </p:spTree>
    <p:extLst>
      <p:ext uri="{BB962C8B-B14F-4D97-AF65-F5344CB8AC3E}">
        <p14:creationId xmlns:p14="http://schemas.microsoft.com/office/powerpoint/2010/main" val="417428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03AB-A8B1-FFF5-B29C-12827A8803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4CFC4-1C1A-5015-FBA7-93F1BD8113B8}"/>
              </a:ext>
            </a:extLst>
          </p:cNvPr>
          <p:cNvSpPr>
            <a:spLocks noGrp="1"/>
          </p:cNvSpPr>
          <p:nvPr>
            <p:ph type="ctrTitle"/>
          </p:nvPr>
        </p:nvSpPr>
        <p:spPr/>
        <p:txBody>
          <a:bodyPr/>
          <a:lstStyle/>
          <a:p>
            <a:r>
              <a:rPr lang="en-GB" dirty="0">
                <a:solidFill>
                  <a:schemeClr val="bg1"/>
                </a:solidFill>
              </a:rPr>
              <a:t>Tracking</a:t>
            </a:r>
          </a:p>
        </p:txBody>
      </p:sp>
    </p:spTree>
    <p:extLst>
      <p:ext uri="{BB962C8B-B14F-4D97-AF65-F5344CB8AC3E}">
        <p14:creationId xmlns:p14="http://schemas.microsoft.com/office/powerpoint/2010/main" val="7242819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EB89638C-F4C2-EAA9-68FA-8B1387135C7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33A2C0-1090-6C94-0997-5E865EC147D5}"/>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CHECKOUT BRANCH</a:t>
            </a:r>
          </a:p>
        </p:txBody>
      </p:sp>
      <p:sp>
        <p:nvSpPr>
          <p:cNvPr id="20" name="TextBox 19">
            <a:extLst>
              <a:ext uri="{FF2B5EF4-FFF2-40B4-BE49-F238E27FC236}">
                <a16:creationId xmlns:a16="http://schemas.microsoft.com/office/drawing/2014/main" id="{B505AD57-1CF4-E7CD-5867-AEFC3D60AA21}"/>
              </a:ext>
            </a:extLst>
          </p:cNvPr>
          <p:cNvSpPr txBox="1"/>
          <p:nvPr/>
        </p:nvSpPr>
        <p:spPr>
          <a:xfrm>
            <a:off x="183507" y="549308"/>
            <a:ext cx="3110199" cy="646331"/>
          </a:xfrm>
          <a:prstGeom prst="rect">
            <a:avLst/>
          </a:prstGeom>
          <a:noFill/>
          <a:ln>
            <a:solidFill>
              <a:schemeClr val="bg1"/>
            </a:solidFill>
          </a:ln>
        </p:spPr>
        <p:txBody>
          <a:bodyPr wrap="square" rtlCol="0">
            <a:spAutoFit/>
          </a:bodyPr>
          <a:lstStyle/>
          <a:p>
            <a:r>
              <a:rPr lang="en-GB" sz="1200" dirty="0">
                <a:solidFill>
                  <a:schemeClr val="bg1"/>
                </a:solidFill>
              </a:rPr>
              <a:t>Please watch this (relatively helpful) video to understand the tracking of bugs and issues on the GitHub website.</a:t>
            </a:r>
            <a:endParaRPr lang="en-GB" sz="1200" b="1" dirty="0">
              <a:solidFill>
                <a:schemeClr val="bg1"/>
              </a:solidFill>
            </a:endParaRPr>
          </a:p>
        </p:txBody>
      </p:sp>
      <p:pic>
        <p:nvPicPr>
          <p:cNvPr id="4" name="Online Media 1" title="Git and GitHub Tutorials #5 - Understanding GitHub Issues">
            <a:hlinkClick r:id="" action="ppaction://media"/>
            <a:extLst>
              <a:ext uri="{FF2B5EF4-FFF2-40B4-BE49-F238E27FC236}">
                <a16:creationId xmlns:a16="http://schemas.microsoft.com/office/drawing/2014/main" id="{D1FDDE85-80CD-5633-3B41-958DCD4A4BE5}"/>
              </a:ext>
            </a:extLst>
          </p:cNvPr>
          <p:cNvPicPr>
            <a:picLocks noRot="1" noChangeAspect="1"/>
          </p:cNvPicPr>
          <p:nvPr>
            <a:videoFile r:link="rId1"/>
          </p:nvPr>
        </p:nvPicPr>
        <p:blipFill>
          <a:blip r:embed="rId3"/>
          <a:stretch>
            <a:fillRect/>
          </a:stretch>
        </p:blipFill>
        <p:spPr>
          <a:xfrm>
            <a:off x="4033520" y="1333749"/>
            <a:ext cx="7416800" cy="4190502"/>
          </a:xfrm>
          <a:prstGeom prst="rect">
            <a:avLst/>
          </a:prstGeom>
        </p:spPr>
      </p:pic>
      <p:sp>
        <p:nvSpPr>
          <p:cNvPr id="5" name="TextBox 4">
            <a:extLst>
              <a:ext uri="{FF2B5EF4-FFF2-40B4-BE49-F238E27FC236}">
                <a16:creationId xmlns:a16="http://schemas.microsoft.com/office/drawing/2014/main" id="{2557D17B-1BC2-412C-D2F2-721E761FA0BF}"/>
              </a:ext>
            </a:extLst>
          </p:cNvPr>
          <p:cNvSpPr txBox="1"/>
          <p:nvPr/>
        </p:nvSpPr>
        <p:spPr>
          <a:xfrm>
            <a:off x="183507" y="1333749"/>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assign issues please do not assign them to individuals; someone might get landed with more than their fair share of work. Please assign them to teams like “programmers”, “prop artists” etc.</a:t>
            </a:r>
          </a:p>
        </p:txBody>
      </p:sp>
      <p:sp>
        <p:nvSpPr>
          <p:cNvPr id="6" name="TextBox 5">
            <a:extLst>
              <a:ext uri="{FF2B5EF4-FFF2-40B4-BE49-F238E27FC236}">
                <a16:creationId xmlns:a16="http://schemas.microsoft.com/office/drawing/2014/main" id="{120D2F37-0DCB-90D4-2FA9-77629012DEEA}"/>
              </a:ext>
            </a:extLst>
          </p:cNvPr>
          <p:cNvSpPr txBox="1"/>
          <p:nvPr/>
        </p:nvSpPr>
        <p:spPr>
          <a:xfrm>
            <a:off x="183507" y="2456429"/>
            <a:ext cx="3110199" cy="830997"/>
          </a:xfrm>
          <a:prstGeom prst="rect">
            <a:avLst/>
          </a:prstGeom>
          <a:noFill/>
          <a:ln>
            <a:solidFill>
              <a:schemeClr val="bg1"/>
            </a:solidFill>
          </a:ln>
        </p:spPr>
        <p:txBody>
          <a:bodyPr wrap="square" rtlCol="0">
            <a:spAutoFit/>
          </a:bodyPr>
          <a:lstStyle/>
          <a:p>
            <a:r>
              <a:rPr lang="en-GB" sz="1200" dirty="0">
                <a:solidFill>
                  <a:schemeClr val="bg1"/>
                </a:solidFill>
              </a:rPr>
              <a:t>When you are working on fixing a logged issue, please use the methods in this video to link your commits that fix things with the issue they </a:t>
            </a:r>
            <a:r>
              <a:rPr lang="en-GB" sz="1200">
                <a:solidFill>
                  <a:schemeClr val="bg1"/>
                </a:solidFill>
              </a:rPr>
              <a:t>are fixing.</a:t>
            </a:r>
            <a:endParaRPr lang="en-GB" sz="1200" dirty="0">
              <a:solidFill>
                <a:schemeClr val="bg1"/>
              </a:solidFill>
            </a:endParaRPr>
          </a:p>
        </p:txBody>
      </p:sp>
    </p:spTree>
    <p:extLst>
      <p:ext uri="{BB962C8B-B14F-4D97-AF65-F5344CB8AC3E}">
        <p14:creationId xmlns:p14="http://schemas.microsoft.com/office/powerpoint/2010/main" val="168319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4"/>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4"/>
                                        </p:tgtEl>
                                      </p:cBhvr>
                                    </p:cmd>
                                  </p:childTnLst>
                                </p:cTn>
                              </p:par>
                            </p:childTnLst>
                          </p:cTn>
                        </p:par>
                      </p:childTnLst>
                    </p:cTn>
                  </p:par>
                </p:childTnLst>
              </p:cTn>
              <p:nextCondLst>
                <p:cond evt="onClick" delay="0">
                  <p:tgtEl>
                    <p:spTgt spid="4"/>
                  </p:tgtEl>
                </p:cond>
              </p:nextCondLst>
            </p:seq>
            <p:video>
              <p:cMediaNode vol="80000">
                <p:cTn id="12" fill="hold" display="0">
                  <p:stCondLst>
                    <p:cond delay="indefinite"/>
                  </p:stCondLst>
                </p:cTn>
                <p:tgtEl>
                  <p:spTgt spid="4"/>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3321</TotalTime>
  <Words>8402</Words>
  <Application>Microsoft Office PowerPoint</Application>
  <PresentationFormat>Widescreen</PresentationFormat>
  <Paragraphs>837</Paragraphs>
  <Slides>51</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Fetching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Merge Conflicts</vt:lpstr>
      <vt:lpstr>PowerPoint Presentation</vt:lpstr>
      <vt:lpstr>PowerPoint Presentation</vt:lpstr>
      <vt:lpstr>PowerPoint Presentation</vt:lpstr>
      <vt:lpstr>PowerPoint Presentation</vt:lpstr>
      <vt:lpstr>Branches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Tracking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3</cp:revision>
  <dcterms:created xsi:type="dcterms:W3CDTF">2025-02-22T00:21:31Z</dcterms:created>
  <dcterms:modified xsi:type="dcterms:W3CDTF">2025-02-25T22:37:06Z</dcterms:modified>
</cp:coreProperties>
</file>