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0" r:id="rId3"/>
    <p:sldId id="283" r:id="rId4"/>
    <p:sldId id="284" r:id="rId5"/>
    <p:sldId id="285" r:id="rId6"/>
    <p:sldId id="286" r:id="rId7"/>
    <p:sldId id="287" r:id="rId8"/>
    <p:sldId id="280" r:id="rId9"/>
    <p:sldId id="257" r:id="rId10"/>
    <p:sldId id="261" r:id="rId11"/>
    <p:sldId id="258" r:id="rId12"/>
    <p:sldId id="259" r:id="rId13"/>
    <p:sldId id="271" r:id="rId14"/>
    <p:sldId id="263" r:id="rId15"/>
    <p:sldId id="264" r:id="rId16"/>
    <p:sldId id="265" r:id="rId17"/>
    <p:sldId id="268" r:id="rId18"/>
    <p:sldId id="266" r:id="rId19"/>
    <p:sldId id="262" r:id="rId20"/>
    <p:sldId id="269" r:id="rId21"/>
    <p:sldId id="267"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000"/>
    <a:srgbClr val="7A6156"/>
    <a:srgbClr val="18B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0" autoAdjust="0"/>
    <p:restoredTop sz="94660"/>
  </p:normalViewPr>
  <p:slideViewPr>
    <p:cSldViewPr snapToGrid="0">
      <p:cViewPr>
        <p:scale>
          <a:sx n="100" d="100"/>
          <a:sy n="100" d="100"/>
        </p:scale>
        <p:origin x="990"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1AF39-D0E2-4E05-9C99-27327BE7047A}" type="datetimeFigureOut">
              <a:rPr lang="en-GB" smtClean="0"/>
              <a:t>25/02/2025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0DC30-D04B-4604-B2E1-B934D3653DB3}" type="slidenum">
              <a:rPr lang="en-GB" smtClean="0"/>
              <a:t>‹#›</a:t>
            </a:fld>
            <a:endParaRPr lang="en-GB"/>
          </a:p>
        </p:txBody>
      </p:sp>
    </p:spTree>
    <p:extLst>
      <p:ext uri="{BB962C8B-B14F-4D97-AF65-F5344CB8AC3E}">
        <p14:creationId xmlns:p14="http://schemas.microsoft.com/office/powerpoint/2010/main" val="10340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707A-FC4A-C8EC-917B-2B814CDCB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05933BF-AFC2-FC96-8F3F-CBDCA8100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8969688-F6F9-03A5-5820-2E09467B9977}"/>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5" name="Footer Placeholder 4">
            <a:extLst>
              <a:ext uri="{FF2B5EF4-FFF2-40B4-BE49-F238E27FC236}">
                <a16:creationId xmlns:a16="http://schemas.microsoft.com/office/drawing/2014/main" id="{AD22CB96-4304-C249-50F9-1EC00532C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5319C9-9BFA-32A6-F8DA-D8B396EE776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92547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DE57-382A-6B64-277F-031901D359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0A8C22-CC7C-EE03-81D3-FD91CA16A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AC222F-9CAD-E8A8-7FE1-C06E3505B666}"/>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5" name="Footer Placeholder 4">
            <a:extLst>
              <a:ext uri="{FF2B5EF4-FFF2-40B4-BE49-F238E27FC236}">
                <a16:creationId xmlns:a16="http://schemas.microsoft.com/office/drawing/2014/main" id="{7C3FD4F3-6844-21CA-2095-4FAC772AF2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B50030-4C58-5F57-DE0E-991DB180166D}"/>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8354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57184-23FC-A710-E725-CA53E97CE2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4D5928-AA30-CF35-79D4-C8F996598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1ADF75-A90C-1970-6B5C-4B898F287624}"/>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5" name="Footer Placeholder 4">
            <a:extLst>
              <a:ext uri="{FF2B5EF4-FFF2-40B4-BE49-F238E27FC236}">
                <a16:creationId xmlns:a16="http://schemas.microsoft.com/office/drawing/2014/main" id="{AA205E00-870F-0C36-2007-F1A7EB2B7B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30D01E-0CEA-F2A5-9CAF-8860D4DCE406}"/>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533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2A80-FCB3-3BDF-AEB0-994E3316DB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16A7E9-2A26-7DB0-2BB6-D42283FB0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51DB6F-9A55-BA6E-849B-97E7DCF55678}"/>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5" name="Footer Placeholder 4">
            <a:extLst>
              <a:ext uri="{FF2B5EF4-FFF2-40B4-BE49-F238E27FC236}">
                <a16:creationId xmlns:a16="http://schemas.microsoft.com/office/drawing/2014/main" id="{8FA60806-C872-C383-7948-D082F22796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561BFB-CD40-E947-FC89-8EAB51E842D9}"/>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54619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F001-7DE7-BCAE-F383-2223C62AB8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55782B-2B5A-6BC7-65FC-293447549F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E880E-3835-3EAC-DB4A-19F80F19389D}"/>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5" name="Footer Placeholder 4">
            <a:extLst>
              <a:ext uri="{FF2B5EF4-FFF2-40B4-BE49-F238E27FC236}">
                <a16:creationId xmlns:a16="http://schemas.microsoft.com/office/drawing/2014/main" id="{289E4E74-0445-1F67-2A11-173897001E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D11EED-B9A4-DE85-83A1-BC616DAA5030}"/>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0961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39AB-E189-352F-3CA3-F0ECDF96C2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C43A1C-2D13-AED1-BC09-B4DAF11D2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20182D-44BE-AFCF-086B-1A899DE98B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39F49E-9582-6824-C8C9-4E45549B1008}"/>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6" name="Footer Placeholder 5">
            <a:extLst>
              <a:ext uri="{FF2B5EF4-FFF2-40B4-BE49-F238E27FC236}">
                <a16:creationId xmlns:a16="http://schemas.microsoft.com/office/drawing/2014/main" id="{83496D18-8D8F-44BA-84C8-700E9CE319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DDFE62-0772-4F12-5B00-B90CBCB0C7A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61547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6AB8-813C-92C6-F288-1A459BB2CF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E205A4-B71E-95A1-D1B6-40A956354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5CEEB-9FCD-BB9A-22E6-593707318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F20B3C5-7DA1-C306-0A96-DFE9848AF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6C502-0AF2-003B-2BA7-3BD2364D6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A1B7A9-9AFB-16E0-6342-E45F6F3E322A}"/>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8" name="Footer Placeholder 7">
            <a:extLst>
              <a:ext uri="{FF2B5EF4-FFF2-40B4-BE49-F238E27FC236}">
                <a16:creationId xmlns:a16="http://schemas.microsoft.com/office/drawing/2014/main" id="{4BCBAD25-364A-2F40-6821-07E2C16F964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86E27C-9A77-EC11-12ED-243CF52AF91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724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95E5-D9A9-73B6-479D-D40556B20E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2C21F2-2ED8-990B-9768-1CE65FF769DF}"/>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4" name="Footer Placeholder 3">
            <a:extLst>
              <a:ext uri="{FF2B5EF4-FFF2-40B4-BE49-F238E27FC236}">
                <a16:creationId xmlns:a16="http://schemas.microsoft.com/office/drawing/2014/main" id="{5B09DDCE-A1E3-530D-AFBF-2CBBCE7DCB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31CE3D-CF1B-FA22-F205-78A877EB591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8130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57132-625D-5165-5F37-A1995C0B7C61}"/>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3" name="Footer Placeholder 2">
            <a:extLst>
              <a:ext uri="{FF2B5EF4-FFF2-40B4-BE49-F238E27FC236}">
                <a16:creationId xmlns:a16="http://schemas.microsoft.com/office/drawing/2014/main" id="{03AC82C7-099A-D9A4-871F-ACBCF5CC86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89102C-2A8D-4AC6-2B45-642BF5723638}"/>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382942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5107-0CE1-28B7-7C38-53359E120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A36A72-1405-0A51-02EA-C4CF8534E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DA45051-3717-D508-DBC4-31C2F0F3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E8931-5A47-6670-967A-4C956E5D42AC}"/>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6" name="Footer Placeholder 5">
            <a:extLst>
              <a:ext uri="{FF2B5EF4-FFF2-40B4-BE49-F238E27FC236}">
                <a16:creationId xmlns:a16="http://schemas.microsoft.com/office/drawing/2014/main" id="{8AC83275-EED6-26AE-47ED-6C5E9F70E9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CAAA4A-A017-0E54-8AD9-F8710992588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407788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DB09-839A-1897-57F8-CD276B2C5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068B85-57CD-4A65-72F2-78B88EFAC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352667-EEE3-D62F-9C97-E22281274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D20D2-3EEF-192C-48D1-7BF07FB54CBD}"/>
              </a:ext>
            </a:extLst>
          </p:cNvPr>
          <p:cNvSpPr>
            <a:spLocks noGrp="1"/>
          </p:cNvSpPr>
          <p:nvPr>
            <p:ph type="dt" sz="half" idx="10"/>
          </p:nvPr>
        </p:nvSpPr>
        <p:spPr/>
        <p:txBody>
          <a:bodyPr/>
          <a:lstStyle/>
          <a:p>
            <a:fld id="{8DA60D20-1561-47AB-8F78-CF1C6A593A97}" type="datetimeFigureOut">
              <a:rPr lang="en-GB" smtClean="0"/>
              <a:t>25/02/2025</a:t>
            </a:fld>
            <a:endParaRPr lang="en-GB"/>
          </a:p>
        </p:txBody>
      </p:sp>
      <p:sp>
        <p:nvSpPr>
          <p:cNvPr id="6" name="Footer Placeholder 5">
            <a:extLst>
              <a:ext uri="{FF2B5EF4-FFF2-40B4-BE49-F238E27FC236}">
                <a16:creationId xmlns:a16="http://schemas.microsoft.com/office/drawing/2014/main" id="{9D9F90C7-4AD6-6AC7-6C7C-E4B0AA593E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9CE398-8FC7-64E5-5A35-1479133FF9CA}"/>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8049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717046-51B1-6A77-4447-37C073DEB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7CF3B3-2E31-BA89-99E2-936F2BD4B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8038E-100E-F5B8-3087-9C5E1B9CF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A60D20-1561-47AB-8F78-CF1C6A593A97}" type="datetimeFigureOut">
              <a:rPr lang="en-GB" smtClean="0"/>
              <a:t>25/02/2025</a:t>
            </a:fld>
            <a:endParaRPr lang="en-GB"/>
          </a:p>
        </p:txBody>
      </p:sp>
      <p:sp>
        <p:nvSpPr>
          <p:cNvPr id="5" name="Footer Placeholder 4">
            <a:extLst>
              <a:ext uri="{FF2B5EF4-FFF2-40B4-BE49-F238E27FC236}">
                <a16:creationId xmlns:a16="http://schemas.microsoft.com/office/drawing/2014/main" id="{3184DBAD-733E-E54B-914C-FAD434E6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3F63728-3983-E66C-6E59-800AE295B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427ECC-78FA-462B-B588-BF76CAC582EB}" type="slidenum">
              <a:rPr lang="en-GB" smtClean="0"/>
              <a:t>‹#›</a:t>
            </a:fld>
            <a:endParaRPr lang="en-GB"/>
          </a:p>
        </p:txBody>
      </p:sp>
    </p:spTree>
    <p:extLst>
      <p:ext uri="{BB962C8B-B14F-4D97-AF65-F5344CB8AC3E}">
        <p14:creationId xmlns:p14="http://schemas.microsoft.com/office/powerpoint/2010/main" val="320935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DC29-6F33-0B41-6B79-D2438A2307BC}"/>
              </a:ext>
            </a:extLst>
          </p:cNvPr>
          <p:cNvSpPr>
            <a:spLocks noGrp="1"/>
          </p:cNvSpPr>
          <p:nvPr>
            <p:ph type="ctrTitle"/>
          </p:nvPr>
        </p:nvSpPr>
        <p:spPr/>
        <p:txBody>
          <a:bodyPr/>
          <a:lstStyle/>
          <a:p>
            <a:r>
              <a:rPr lang="en-GB" dirty="0">
                <a:solidFill>
                  <a:schemeClr val="bg1"/>
                </a:solidFill>
              </a:rPr>
              <a:t>GitHub</a:t>
            </a:r>
          </a:p>
        </p:txBody>
      </p:sp>
    </p:spTree>
    <p:extLst>
      <p:ext uri="{BB962C8B-B14F-4D97-AF65-F5344CB8AC3E}">
        <p14:creationId xmlns:p14="http://schemas.microsoft.com/office/powerpoint/2010/main" val="905879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AF66E828-4552-CCCD-7913-EDD11D4E87C4}"/>
              </a:ext>
            </a:extLst>
          </p:cNvPr>
          <p:cNvSpPr/>
          <p:nvPr/>
        </p:nvSpPr>
        <p:spPr>
          <a:xfrm>
            <a:off x="5364480"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3" name="Rectangle: Rounded Corners 2">
            <a:extLst>
              <a:ext uri="{FF2B5EF4-FFF2-40B4-BE49-F238E27FC236}">
                <a16:creationId xmlns:a16="http://schemas.microsoft.com/office/drawing/2014/main" id="{705B7F46-B945-5A89-4426-D4740AFEB4FD}"/>
              </a:ext>
            </a:extLst>
          </p:cNvPr>
          <p:cNvSpPr/>
          <p:nvPr/>
        </p:nvSpPr>
        <p:spPr>
          <a:xfrm>
            <a:off x="3445145"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4" name="Rectangle: Rounded Corners 3">
            <a:extLst>
              <a:ext uri="{FF2B5EF4-FFF2-40B4-BE49-F238E27FC236}">
                <a16:creationId xmlns:a16="http://schemas.microsoft.com/office/drawing/2014/main" id="{EB3BD988-C8FF-AF9E-7141-0D0913C9BCE2}"/>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DAF19A95-8A1D-320A-3380-5239B0D3C694}"/>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E0931590-2FA0-5EF6-0706-DCBF3F9B28C6}"/>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77414CA7-F0BD-981D-64F3-1B7C6D5CAC17}"/>
              </a:ext>
            </a:extLst>
          </p:cNvPr>
          <p:cNvCxnSpPr>
            <a:stCxn id="4" idx="3"/>
            <a:endCxn id="3" idx="1"/>
          </p:cNvCxnSpPr>
          <p:nvPr/>
        </p:nvCxnSpPr>
        <p:spPr>
          <a:xfrm>
            <a:off x="298885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26B9988A-8074-50C0-8EC4-DC2C80235D26}"/>
              </a:ext>
            </a:extLst>
          </p:cNvPr>
          <p:cNvCxnSpPr/>
          <p:nvPr/>
        </p:nvCxnSpPr>
        <p:spPr>
          <a:xfrm>
            <a:off x="4908185"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B35159A-2959-B695-9FC8-E3154C0927ED}"/>
              </a:ext>
            </a:extLst>
          </p:cNvPr>
          <p:cNvCxnSpPr/>
          <p:nvPr/>
        </p:nvCxnSpPr>
        <p:spPr>
          <a:xfrm>
            <a:off x="682752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53E8F29B-E280-950F-142C-0A5D303F3C42}"/>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9AEB2816-C678-3126-F7E6-AD6FA9E6C794}"/>
              </a:ext>
            </a:extLst>
          </p:cNvPr>
          <p:cNvSpPr txBox="1"/>
          <p:nvPr/>
        </p:nvSpPr>
        <p:spPr>
          <a:xfrm>
            <a:off x="155515" y="165953"/>
            <a:ext cx="3110199" cy="461665"/>
          </a:xfrm>
          <a:prstGeom prst="rect">
            <a:avLst/>
          </a:prstGeom>
          <a:noFill/>
          <a:ln>
            <a:solidFill>
              <a:schemeClr val="bg1"/>
            </a:solidFill>
          </a:ln>
        </p:spPr>
        <p:txBody>
          <a:bodyPr wrap="square" rtlCol="0">
            <a:spAutoFit/>
          </a:bodyPr>
          <a:lstStyle/>
          <a:p>
            <a:r>
              <a:rPr lang="en-GB" sz="1200" dirty="0">
                <a:solidFill>
                  <a:schemeClr val="bg1"/>
                </a:solidFill>
              </a:rPr>
              <a:t>However, there are more steps involved in pushing changes to a remote repository.</a:t>
            </a:r>
          </a:p>
        </p:txBody>
      </p:sp>
    </p:spTree>
    <p:extLst>
      <p:ext uri="{BB962C8B-B14F-4D97-AF65-F5344CB8AC3E}">
        <p14:creationId xmlns:p14="http://schemas.microsoft.com/office/powerpoint/2010/main" val="1524473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A96CE-007E-919A-CD5A-47239DE0D79E}"/>
            </a:ext>
          </a:extLst>
        </p:cNvPr>
        <p:cNvGrpSpPr/>
        <p:nvPr/>
      </p:nvGrpSpPr>
      <p:grpSpPr>
        <a:xfrm>
          <a:off x="0" y="0"/>
          <a:ext cx="0" cy="0"/>
          <a:chOff x="0" y="0"/>
          <a:chExt cx="0" cy="0"/>
        </a:xfrm>
      </p:grpSpPr>
      <p:grpSp>
        <p:nvGrpSpPr>
          <p:cNvPr id="19" name="Group 18">
            <a:extLst>
              <a:ext uri="{FF2B5EF4-FFF2-40B4-BE49-F238E27FC236}">
                <a16:creationId xmlns:a16="http://schemas.microsoft.com/office/drawing/2014/main" id="{1FA8E17E-E842-0A9E-09F0-1079656D1DFC}"/>
              </a:ext>
            </a:extLst>
          </p:cNvPr>
          <p:cNvGrpSpPr/>
          <p:nvPr/>
        </p:nvGrpSpPr>
        <p:grpSpPr>
          <a:xfrm>
            <a:off x="9929093" y="1691118"/>
            <a:ext cx="1371600" cy="1415579"/>
            <a:chOff x="10086111" y="1691118"/>
            <a:chExt cx="1371600" cy="1415579"/>
          </a:xfrm>
        </p:grpSpPr>
        <p:sp>
          <p:nvSpPr>
            <p:cNvPr id="3" name="Rectangle: Folded Corner 2">
              <a:extLst>
                <a:ext uri="{FF2B5EF4-FFF2-40B4-BE49-F238E27FC236}">
                  <a16:creationId xmlns:a16="http://schemas.microsoft.com/office/drawing/2014/main" id="{52B87D6F-F81E-F721-E48A-C0C993C68DC9}"/>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Folded Corner 3">
              <a:extLst>
                <a:ext uri="{FF2B5EF4-FFF2-40B4-BE49-F238E27FC236}">
                  <a16:creationId xmlns:a16="http://schemas.microsoft.com/office/drawing/2014/main" id="{0B0B6C12-6A60-8CC4-6DCB-7DAD468CD777}"/>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65C2B313-829A-7989-0ECF-966688328F2E}"/>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Rectangle: Rounded Corners 6">
            <a:extLst>
              <a:ext uri="{FF2B5EF4-FFF2-40B4-BE49-F238E27FC236}">
                <a16:creationId xmlns:a16="http://schemas.microsoft.com/office/drawing/2014/main" id="{EBA49EF3-0FC2-AC5A-C7E0-7A590ACA72EC}"/>
              </a:ext>
            </a:extLst>
          </p:cNvPr>
          <p:cNvSpPr/>
          <p:nvPr/>
        </p:nvSpPr>
        <p:spPr>
          <a:xfrm>
            <a:off x="9555123" y="6054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8" name="Rectangle: Rounded Corners 7">
            <a:extLst>
              <a:ext uri="{FF2B5EF4-FFF2-40B4-BE49-F238E27FC236}">
                <a16:creationId xmlns:a16="http://schemas.microsoft.com/office/drawing/2014/main" id="{4068E44D-0465-6803-5CF4-A4801C7934D6}"/>
              </a:ext>
            </a:extLst>
          </p:cNvPr>
          <p:cNvSpPr/>
          <p:nvPr/>
        </p:nvSpPr>
        <p:spPr>
          <a:xfrm>
            <a:off x="9339223" y="43411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DD658DE2-0567-3623-5794-0F52DCBF56F5}"/>
              </a:ext>
            </a:extLst>
          </p:cNvPr>
          <p:cNvSpPr/>
          <p:nvPr/>
        </p:nvSpPr>
        <p:spPr>
          <a:xfrm>
            <a:off x="660503" y="360030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Working Directory</a:t>
            </a:r>
          </a:p>
        </p:txBody>
      </p:sp>
      <p:sp>
        <p:nvSpPr>
          <p:cNvPr id="13" name="Rectangle: Rounded Corners 12">
            <a:extLst>
              <a:ext uri="{FF2B5EF4-FFF2-40B4-BE49-F238E27FC236}">
                <a16:creationId xmlns:a16="http://schemas.microsoft.com/office/drawing/2014/main" id="{5506521E-6265-978E-39E5-5B6984134B79}"/>
              </a:ext>
            </a:extLst>
          </p:cNvPr>
          <p:cNvSpPr/>
          <p:nvPr/>
        </p:nvSpPr>
        <p:spPr>
          <a:xfrm>
            <a:off x="444603" y="342900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F272C845-2438-C671-832E-ACF6FE12E038}"/>
              </a:ext>
            </a:extLst>
          </p:cNvPr>
          <p:cNvGrpSpPr/>
          <p:nvPr/>
        </p:nvGrpSpPr>
        <p:grpSpPr>
          <a:xfrm>
            <a:off x="1015369" y="4686008"/>
            <a:ext cx="1371600" cy="1403062"/>
            <a:chOff x="1015369" y="4686008"/>
            <a:chExt cx="1371600" cy="1403062"/>
          </a:xfrm>
        </p:grpSpPr>
        <p:sp>
          <p:nvSpPr>
            <p:cNvPr id="14" name="Rectangle: Folded Corner 13">
              <a:extLst>
                <a:ext uri="{FF2B5EF4-FFF2-40B4-BE49-F238E27FC236}">
                  <a16:creationId xmlns:a16="http://schemas.microsoft.com/office/drawing/2014/main" id="{4796872A-A69E-E460-4DC7-6BA4C1C5134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12E7E3B7-2456-58CA-AF85-6BB0A544D298}"/>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Folded Corner 15">
              <a:extLst>
                <a:ext uri="{FF2B5EF4-FFF2-40B4-BE49-F238E27FC236}">
                  <a16:creationId xmlns:a16="http://schemas.microsoft.com/office/drawing/2014/main" id="{70E01A3D-4791-F4C8-46B0-A52F18494961}"/>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7" name="Rectangle: Rounded Corners 16">
            <a:extLst>
              <a:ext uri="{FF2B5EF4-FFF2-40B4-BE49-F238E27FC236}">
                <a16:creationId xmlns:a16="http://schemas.microsoft.com/office/drawing/2014/main" id="{B66366C0-145C-6EEF-F864-29E919E10CE0}"/>
              </a:ext>
            </a:extLst>
          </p:cNvPr>
          <p:cNvSpPr/>
          <p:nvPr/>
        </p:nvSpPr>
        <p:spPr>
          <a:xfrm>
            <a:off x="3102788" y="3429000"/>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A07B4EB6-39D2-BE9D-1BC8-EDF4CF8E308F}"/>
              </a:ext>
            </a:extLst>
          </p:cNvPr>
          <p:cNvSpPr/>
          <p:nvPr/>
        </p:nvSpPr>
        <p:spPr>
          <a:xfrm>
            <a:off x="3318687" y="360030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grpSp>
        <p:nvGrpSpPr>
          <p:cNvPr id="20" name="Group 19">
            <a:extLst>
              <a:ext uri="{FF2B5EF4-FFF2-40B4-BE49-F238E27FC236}">
                <a16:creationId xmlns:a16="http://schemas.microsoft.com/office/drawing/2014/main" id="{2BF5B260-EF4F-F359-6141-9D8A6CC39185}"/>
              </a:ext>
            </a:extLst>
          </p:cNvPr>
          <p:cNvGrpSpPr/>
          <p:nvPr/>
        </p:nvGrpSpPr>
        <p:grpSpPr>
          <a:xfrm>
            <a:off x="1017364" y="4686008"/>
            <a:ext cx="1371600" cy="1403062"/>
            <a:chOff x="1015369" y="4686008"/>
            <a:chExt cx="1371600" cy="1403062"/>
          </a:xfrm>
        </p:grpSpPr>
        <p:sp>
          <p:nvSpPr>
            <p:cNvPr id="21" name="Rectangle: Folded Corner 20">
              <a:extLst>
                <a:ext uri="{FF2B5EF4-FFF2-40B4-BE49-F238E27FC236}">
                  <a16:creationId xmlns:a16="http://schemas.microsoft.com/office/drawing/2014/main" id="{9901E791-A59B-DB52-FACF-323F48F319E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Folded Corner 21">
              <a:extLst>
                <a:ext uri="{FF2B5EF4-FFF2-40B4-BE49-F238E27FC236}">
                  <a16:creationId xmlns:a16="http://schemas.microsoft.com/office/drawing/2014/main" id="{AA4B683F-8FA0-27F5-2051-88DEE9307D21}"/>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Folded Corner 22">
              <a:extLst>
                <a:ext uri="{FF2B5EF4-FFF2-40B4-BE49-F238E27FC236}">
                  <a16:creationId xmlns:a16="http://schemas.microsoft.com/office/drawing/2014/main" id="{E9CC5BC6-7E92-60D7-46BA-E9C8D1B31E07}"/>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29" name="Group 28">
            <a:extLst>
              <a:ext uri="{FF2B5EF4-FFF2-40B4-BE49-F238E27FC236}">
                <a16:creationId xmlns:a16="http://schemas.microsoft.com/office/drawing/2014/main" id="{1099F3B7-5C93-1610-56FB-25E4DEC12AD6}"/>
              </a:ext>
            </a:extLst>
          </p:cNvPr>
          <p:cNvGrpSpPr/>
          <p:nvPr/>
        </p:nvGrpSpPr>
        <p:grpSpPr>
          <a:xfrm>
            <a:off x="3792101" y="4831481"/>
            <a:ext cx="637728" cy="623454"/>
            <a:chOff x="6610683" y="5008416"/>
            <a:chExt cx="637728" cy="623454"/>
          </a:xfrm>
        </p:grpSpPr>
        <p:sp>
          <p:nvSpPr>
            <p:cNvPr id="28" name="Rectangle: Rounded Corners 27">
              <a:extLst>
                <a:ext uri="{FF2B5EF4-FFF2-40B4-BE49-F238E27FC236}">
                  <a16:creationId xmlns:a16="http://schemas.microsoft.com/office/drawing/2014/main" id="{4056E406-32E7-BE7C-EE69-FCF5FEB15D56}"/>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4" name="Group 23">
              <a:extLst>
                <a:ext uri="{FF2B5EF4-FFF2-40B4-BE49-F238E27FC236}">
                  <a16:creationId xmlns:a16="http://schemas.microsoft.com/office/drawing/2014/main" id="{E37C7A91-4338-72D1-5075-53D907D155CB}"/>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2BA0FE56-2EE8-26DD-933C-757E91401A30}"/>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EAE68EE1-E622-A45A-8E5B-C22741BBB217}"/>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F4A98146-8ED1-541E-A048-D40B24CDE82F}"/>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FAE442A1-B432-D8AE-5F60-4A993A3032F0}"/>
              </a:ext>
            </a:extLst>
          </p:cNvPr>
          <p:cNvGrpSpPr/>
          <p:nvPr/>
        </p:nvGrpSpPr>
        <p:grpSpPr>
          <a:xfrm>
            <a:off x="1012929" y="4686008"/>
            <a:ext cx="1371600" cy="1403062"/>
            <a:chOff x="1015369" y="4686008"/>
            <a:chExt cx="1371600" cy="1403062"/>
          </a:xfrm>
        </p:grpSpPr>
        <p:sp>
          <p:nvSpPr>
            <p:cNvPr id="31" name="Rectangle: Folded Corner 30">
              <a:extLst>
                <a:ext uri="{FF2B5EF4-FFF2-40B4-BE49-F238E27FC236}">
                  <a16:creationId xmlns:a16="http://schemas.microsoft.com/office/drawing/2014/main" id="{DCBD34B5-0C73-217E-EE27-38FA11B07AC7}"/>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58877CA2-CF42-C2AD-E56E-D6509B7AB7AB}"/>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3" name="Rectangle: Folded Corner 32">
              <a:extLst>
                <a:ext uri="{FF2B5EF4-FFF2-40B4-BE49-F238E27FC236}">
                  <a16:creationId xmlns:a16="http://schemas.microsoft.com/office/drawing/2014/main" id="{77A60125-5681-440C-FB3F-C5C3100963A8}"/>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BB327C7B-D7E7-31B3-E57C-E0D7EB38E369}"/>
              </a:ext>
            </a:extLst>
          </p:cNvPr>
          <p:cNvGrpSpPr/>
          <p:nvPr/>
        </p:nvGrpSpPr>
        <p:grpSpPr>
          <a:xfrm>
            <a:off x="4172370" y="5262163"/>
            <a:ext cx="637728" cy="623454"/>
            <a:chOff x="6610683" y="5008416"/>
            <a:chExt cx="637728" cy="623454"/>
          </a:xfrm>
        </p:grpSpPr>
        <p:sp>
          <p:nvSpPr>
            <p:cNvPr id="35" name="Rectangle: Rounded Corners 34">
              <a:extLst>
                <a:ext uri="{FF2B5EF4-FFF2-40B4-BE49-F238E27FC236}">
                  <a16:creationId xmlns:a16="http://schemas.microsoft.com/office/drawing/2014/main" id="{61228D1A-E44F-E9FF-864A-E65B5F47F2F6}"/>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DBB7725B-5535-E1B6-EB8C-5C28691D1A0B}"/>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70E38729-81EE-DA21-392D-1B006AAB48D4}"/>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6AFFE9A9-428B-2785-DC08-B33085BEAEC2}"/>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C2F95421-53D8-4E94-60F7-39D558A649BE}"/>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1E91190E-5095-D673-F5D1-7099592497C4}"/>
              </a:ext>
            </a:extLst>
          </p:cNvPr>
          <p:cNvCxnSpPr>
            <a:cxnSpLocks/>
          </p:cNvCxnSpPr>
          <p:nvPr/>
        </p:nvCxnSpPr>
        <p:spPr>
          <a:xfrm rot="5400000" flipH="1" flipV="1">
            <a:off x="2971432" y="1930611"/>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94042540-1E3E-856C-4904-08DD821AF1D4}"/>
              </a:ext>
            </a:extLst>
          </p:cNvPr>
          <p:cNvSpPr txBox="1"/>
          <p:nvPr/>
        </p:nvSpPr>
        <p:spPr>
          <a:xfrm>
            <a:off x="2196792" y="2224055"/>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grpSp>
        <p:nvGrpSpPr>
          <p:cNvPr id="45" name="Group 44">
            <a:extLst>
              <a:ext uri="{FF2B5EF4-FFF2-40B4-BE49-F238E27FC236}">
                <a16:creationId xmlns:a16="http://schemas.microsoft.com/office/drawing/2014/main" id="{691A70DE-1AFF-4DCC-A1AF-A45AE69259A2}"/>
              </a:ext>
            </a:extLst>
          </p:cNvPr>
          <p:cNvGrpSpPr/>
          <p:nvPr/>
        </p:nvGrpSpPr>
        <p:grpSpPr>
          <a:xfrm>
            <a:off x="6890583" y="1691118"/>
            <a:ext cx="637728" cy="623454"/>
            <a:chOff x="6610683" y="5008416"/>
            <a:chExt cx="637728" cy="623454"/>
          </a:xfrm>
        </p:grpSpPr>
        <p:sp>
          <p:nvSpPr>
            <p:cNvPr id="46" name="Rectangle: Rounded Corners 45">
              <a:extLst>
                <a:ext uri="{FF2B5EF4-FFF2-40B4-BE49-F238E27FC236}">
                  <a16:creationId xmlns:a16="http://schemas.microsoft.com/office/drawing/2014/main" id="{B44934D2-3E14-D7A5-D18E-092E09475698}"/>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7" name="Group 46">
              <a:extLst>
                <a:ext uri="{FF2B5EF4-FFF2-40B4-BE49-F238E27FC236}">
                  <a16:creationId xmlns:a16="http://schemas.microsoft.com/office/drawing/2014/main" id="{CAC792BC-AA5F-180E-3982-A89B90056D3E}"/>
                </a:ext>
              </a:extLst>
            </p:cNvPr>
            <p:cNvGrpSpPr/>
            <p:nvPr/>
          </p:nvGrpSpPr>
          <p:grpSpPr>
            <a:xfrm>
              <a:off x="6734668" y="5143208"/>
              <a:ext cx="400423" cy="384756"/>
              <a:chOff x="1015369" y="4686008"/>
              <a:chExt cx="1371600" cy="1403062"/>
            </a:xfrm>
          </p:grpSpPr>
          <p:sp>
            <p:nvSpPr>
              <p:cNvPr id="48" name="Rectangle: Folded Corner 47">
                <a:extLst>
                  <a:ext uri="{FF2B5EF4-FFF2-40B4-BE49-F238E27FC236}">
                    <a16:creationId xmlns:a16="http://schemas.microsoft.com/office/drawing/2014/main" id="{3D630C17-1175-0D12-CA82-2056DCADCD7D}"/>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Folded Corner 48">
                <a:extLst>
                  <a:ext uri="{FF2B5EF4-FFF2-40B4-BE49-F238E27FC236}">
                    <a16:creationId xmlns:a16="http://schemas.microsoft.com/office/drawing/2014/main" id="{FA9FAC21-83E1-47E2-111D-DFF21249CC58}"/>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0" name="Rectangle: Folded Corner 49">
                <a:extLst>
                  <a:ext uri="{FF2B5EF4-FFF2-40B4-BE49-F238E27FC236}">
                    <a16:creationId xmlns:a16="http://schemas.microsoft.com/office/drawing/2014/main" id="{A047185B-85E2-1F5A-FC72-B8C916BC6AB5}"/>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51" name="Connector: Elbow 50">
            <a:extLst>
              <a:ext uri="{FF2B5EF4-FFF2-40B4-BE49-F238E27FC236}">
                <a16:creationId xmlns:a16="http://schemas.microsoft.com/office/drawing/2014/main" id="{DFC0A89D-89BB-7F50-86EA-79368C2612CE}"/>
              </a:ext>
            </a:extLst>
          </p:cNvPr>
          <p:cNvCxnSpPr>
            <a:cxnSpLocks/>
          </p:cNvCxnSpPr>
          <p:nvPr/>
        </p:nvCxnSpPr>
        <p:spPr>
          <a:xfrm flipV="1">
            <a:off x="5904483" y="3853584"/>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B7C20F40-80EC-AF3C-2728-55C718F77C04}"/>
              </a:ext>
            </a:extLst>
          </p:cNvPr>
          <p:cNvSpPr txBox="1"/>
          <p:nvPr/>
        </p:nvSpPr>
        <p:spPr>
          <a:xfrm>
            <a:off x="7189548" y="4912014"/>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4E7DB2BF-52A3-9614-6286-E2E1ACE471CF}"/>
              </a:ext>
            </a:extLst>
          </p:cNvPr>
          <p:cNvSpPr/>
          <p:nvPr/>
        </p:nvSpPr>
        <p:spPr>
          <a:xfrm>
            <a:off x="6657349" y="434110"/>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E9CD9339-0326-2AD7-C11A-EB6D9C6C4F8A}"/>
              </a:ext>
            </a:extLst>
          </p:cNvPr>
          <p:cNvSpPr/>
          <p:nvPr/>
        </p:nvSpPr>
        <p:spPr>
          <a:xfrm>
            <a:off x="6873248" y="632399"/>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grpSp>
        <p:nvGrpSpPr>
          <p:cNvPr id="57" name="Group 56">
            <a:extLst>
              <a:ext uri="{FF2B5EF4-FFF2-40B4-BE49-F238E27FC236}">
                <a16:creationId xmlns:a16="http://schemas.microsoft.com/office/drawing/2014/main" id="{2732A631-2EAA-712B-72E9-B8409B8AF147}"/>
              </a:ext>
            </a:extLst>
          </p:cNvPr>
          <p:cNvGrpSpPr/>
          <p:nvPr/>
        </p:nvGrpSpPr>
        <p:grpSpPr>
          <a:xfrm>
            <a:off x="7181878" y="2032991"/>
            <a:ext cx="637728" cy="623454"/>
            <a:chOff x="6610683" y="5008416"/>
            <a:chExt cx="637728" cy="623454"/>
          </a:xfrm>
        </p:grpSpPr>
        <p:sp>
          <p:nvSpPr>
            <p:cNvPr id="58" name="Rectangle: Rounded Corners 57">
              <a:extLst>
                <a:ext uri="{FF2B5EF4-FFF2-40B4-BE49-F238E27FC236}">
                  <a16:creationId xmlns:a16="http://schemas.microsoft.com/office/drawing/2014/main" id="{25C2A68A-DA7A-11FF-9491-5468C9918B4F}"/>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59" name="Group 58">
              <a:extLst>
                <a:ext uri="{FF2B5EF4-FFF2-40B4-BE49-F238E27FC236}">
                  <a16:creationId xmlns:a16="http://schemas.microsoft.com/office/drawing/2014/main" id="{EEA30AAD-0868-ACCC-AB29-B6A2B117D5E7}"/>
                </a:ext>
              </a:extLst>
            </p:cNvPr>
            <p:cNvGrpSpPr/>
            <p:nvPr/>
          </p:nvGrpSpPr>
          <p:grpSpPr>
            <a:xfrm>
              <a:off x="6734668" y="5143208"/>
              <a:ext cx="400423" cy="384756"/>
              <a:chOff x="1015369" y="4686008"/>
              <a:chExt cx="1371600" cy="1403062"/>
            </a:xfrm>
          </p:grpSpPr>
          <p:sp>
            <p:nvSpPr>
              <p:cNvPr id="60" name="Rectangle: Folded Corner 59">
                <a:extLst>
                  <a:ext uri="{FF2B5EF4-FFF2-40B4-BE49-F238E27FC236}">
                    <a16:creationId xmlns:a16="http://schemas.microsoft.com/office/drawing/2014/main" id="{F8CA0A59-927D-1234-93B3-108F0A4F2E70}"/>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1" name="Rectangle: Folded Corner 60">
                <a:extLst>
                  <a:ext uri="{FF2B5EF4-FFF2-40B4-BE49-F238E27FC236}">
                    <a16:creationId xmlns:a16="http://schemas.microsoft.com/office/drawing/2014/main" id="{F3F10A9C-D099-955C-EFB9-B713752596B0}"/>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2" name="Rectangle: Folded Corner 61">
                <a:extLst>
                  <a:ext uri="{FF2B5EF4-FFF2-40B4-BE49-F238E27FC236}">
                    <a16:creationId xmlns:a16="http://schemas.microsoft.com/office/drawing/2014/main" id="{8EBEA52F-543B-1675-7009-91B8BBA7E885}"/>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65" name="Group 64">
            <a:extLst>
              <a:ext uri="{FF2B5EF4-FFF2-40B4-BE49-F238E27FC236}">
                <a16:creationId xmlns:a16="http://schemas.microsoft.com/office/drawing/2014/main" id="{B312D6A9-9748-3468-7435-FF64D3299168}"/>
              </a:ext>
            </a:extLst>
          </p:cNvPr>
          <p:cNvGrpSpPr/>
          <p:nvPr/>
        </p:nvGrpSpPr>
        <p:grpSpPr>
          <a:xfrm>
            <a:off x="9853345" y="1659999"/>
            <a:ext cx="1486568" cy="1497444"/>
            <a:chOff x="1015369" y="4686008"/>
            <a:chExt cx="1371600" cy="1403062"/>
          </a:xfrm>
        </p:grpSpPr>
        <p:sp>
          <p:nvSpPr>
            <p:cNvPr id="66" name="Rectangle: Folded Corner 65">
              <a:extLst>
                <a:ext uri="{FF2B5EF4-FFF2-40B4-BE49-F238E27FC236}">
                  <a16:creationId xmlns:a16="http://schemas.microsoft.com/office/drawing/2014/main" id="{BC7931B1-CA28-7DBA-B96C-DA437C5758ED}"/>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Rectangle: Folded Corner 66">
              <a:extLst>
                <a:ext uri="{FF2B5EF4-FFF2-40B4-BE49-F238E27FC236}">
                  <a16:creationId xmlns:a16="http://schemas.microsoft.com/office/drawing/2014/main" id="{0C418E93-CD6E-E20B-9EEF-5004C19D768C}"/>
                </a:ext>
              </a:extLst>
            </p:cNvPr>
            <p:cNvSpPr/>
            <p:nvPr/>
          </p:nvSpPr>
          <p:spPr>
            <a:xfrm>
              <a:off x="1225705" y="4930339"/>
              <a:ext cx="914400" cy="914400"/>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Folded Corner 67">
              <a:extLst>
                <a:ext uri="{FF2B5EF4-FFF2-40B4-BE49-F238E27FC236}">
                  <a16:creationId xmlns:a16="http://schemas.microsoft.com/office/drawing/2014/main" id="{146D0297-C7F4-4327-E2FE-0258173A6EC3}"/>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extBox 1">
            <a:extLst>
              <a:ext uri="{FF2B5EF4-FFF2-40B4-BE49-F238E27FC236}">
                <a16:creationId xmlns:a16="http://schemas.microsoft.com/office/drawing/2014/main" id="{92EDA02D-4A21-9B06-0605-FB283079EFA1}"/>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Changes that are made locally have to be </a:t>
            </a:r>
            <a:r>
              <a:rPr lang="en-GB" sz="1200" b="1" dirty="0">
                <a:solidFill>
                  <a:schemeClr val="tx2">
                    <a:lumMod val="50000"/>
                    <a:lumOff val="50000"/>
                  </a:schemeClr>
                </a:solidFill>
              </a:rPr>
              <a:t>committed</a:t>
            </a:r>
            <a:r>
              <a:rPr lang="en-GB" sz="1200" dirty="0">
                <a:solidFill>
                  <a:schemeClr val="bg1"/>
                </a:solidFill>
              </a:rPr>
              <a:t>. </a:t>
            </a:r>
            <a:r>
              <a:rPr lang="en-GB" sz="1200" b="1" dirty="0">
                <a:solidFill>
                  <a:schemeClr val="tx2">
                    <a:lumMod val="50000"/>
                    <a:lumOff val="50000"/>
                  </a:schemeClr>
                </a:solidFill>
              </a:rPr>
              <a:t>Commits </a:t>
            </a:r>
            <a:r>
              <a:rPr lang="en-GB" sz="1200" dirty="0">
                <a:solidFill>
                  <a:schemeClr val="bg1"/>
                </a:solidFill>
              </a:rPr>
              <a:t>are supposed to represent some kind of “finished step” in your work. A </a:t>
            </a:r>
            <a:r>
              <a:rPr lang="en-GB" sz="1200" b="1" dirty="0">
                <a:solidFill>
                  <a:schemeClr val="tx2">
                    <a:lumMod val="50000"/>
                    <a:lumOff val="50000"/>
                  </a:schemeClr>
                </a:solidFill>
              </a:rPr>
              <a:t>commit </a:t>
            </a:r>
            <a:r>
              <a:rPr lang="en-GB" sz="1200" dirty="0">
                <a:solidFill>
                  <a:schemeClr val="bg1"/>
                </a:solidFill>
              </a:rPr>
              <a:t>therefore represents a snapshot in history of your file(s). You can make as few or as many </a:t>
            </a:r>
            <a:r>
              <a:rPr lang="en-GB" sz="1200" b="1" dirty="0">
                <a:solidFill>
                  <a:schemeClr val="tx2">
                    <a:lumMod val="50000"/>
                    <a:lumOff val="50000"/>
                  </a:schemeClr>
                </a:solidFill>
              </a:rPr>
              <a:t>commits </a:t>
            </a:r>
            <a:r>
              <a:rPr lang="en-GB" sz="1200" dirty="0">
                <a:solidFill>
                  <a:schemeClr val="bg1"/>
                </a:solidFill>
              </a:rPr>
              <a:t>as you need before you </a:t>
            </a:r>
            <a:r>
              <a:rPr lang="en-GB" sz="1200" b="1" dirty="0">
                <a:solidFill>
                  <a:schemeClr val="tx2">
                    <a:lumMod val="50000"/>
                    <a:lumOff val="50000"/>
                  </a:schemeClr>
                </a:solidFill>
              </a:rPr>
              <a:t>push </a:t>
            </a:r>
            <a:r>
              <a:rPr lang="en-GB" sz="1200" dirty="0">
                <a:solidFill>
                  <a:schemeClr val="bg1"/>
                </a:solidFill>
              </a:rPr>
              <a:t>those changes. </a:t>
            </a:r>
          </a:p>
        </p:txBody>
      </p:sp>
      <p:sp>
        <p:nvSpPr>
          <p:cNvPr id="6" name="TextBox 5">
            <a:extLst>
              <a:ext uri="{FF2B5EF4-FFF2-40B4-BE49-F238E27FC236}">
                <a16:creationId xmlns:a16="http://schemas.microsoft.com/office/drawing/2014/main" id="{80B06946-017F-FA65-A977-E28B26F22159}"/>
              </a:ext>
            </a:extLst>
          </p:cNvPr>
          <p:cNvSpPr txBox="1"/>
          <p:nvPr/>
        </p:nvSpPr>
        <p:spPr>
          <a:xfrm>
            <a:off x="3265714" y="166262"/>
            <a:ext cx="3110199" cy="1015663"/>
          </a:xfrm>
          <a:prstGeom prst="rect">
            <a:avLst/>
          </a:prstGeom>
          <a:noFill/>
          <a:ln>
            <a:solidFill>
              <a:schemeClr val="bg1"/>
            </a:solidFill>
          </a:ln>
        </p:spPr>
        <p:txBody>
          <a:bodyPr wrap="square" rtlCol="0">
            <a:spAutoFit/>
          </a:bodyPr>
          <a:lstStyle/>
          <a:p>
            <a:r>
              <a:rPr lang="en-GB" sz="1200" dirty="0">
                <a:solidFill>
                  <a:schemeClr val="bg1"/>
                </a:solidFill>
              </a:rPr>
              <a:t>When you </a:t>
            </a:r>
            <a:r>
              <a:rPr lang="en-GB" sz="1200" b="1" dirty="0">
                <a:solidFill>
                  <a:schemeClr val="tx2">
                    <a:lumMod val="50000"/>
                    <a:lumOff val="50000"/>
                  </a:schemeClr>
                </a:solidFill>
              </a:rPr>
              <a:t>push</a:t>
            </a:r>
            <a:r>
              <a:rPr lang="en-GB" sz="1200" dirty="0">
                <a:solidFill>
                  <a:schemeClr val="bg1"/>
                </a:solidFill>
              </a:rPr>
              <a:t>, your </a:t>
            </a:r>
            <a:r>
              <a:rPr lang="en-GB" sz="1200" b="1" dirty="0">
                <a:solidFill>
                  <a:schemeClr val="tx2">
                    <a:lumMod val="50000"/>
                    <a:lumOff val="50000"/>
                  </a:schemeClr>
                </a:solidFill>
              </a:rPr>
              <a:t>commit </a:t>
            </a:r>
            <a:r>
              <a:rPr lang="en-GB" sz="1200" dirty="0">
                <a:solidFill>
                  <a:schemeClr val="bg1"/>
                </a:solidFill>
              </a:rPr>
              <a:t>history is also </a:t>
            </a:r>
            <a:r>
              <a:rPr lang="en-GB" sz="1200" b="1" dirty="0">
                <a:solidFill>
                  <a:schemeClr val="tx2">
                    <a:lumMod val="50000"/>
                    <a:lumOff val="50000"/>
                  </a:schemeClr>
                </a:solidFill>
              </a:rPr>
              <a:t>pushed</a:t>
            </a:r>
            <a:r>
              <a:rPr lang="en-GB" sz="1200" dirty="0">
                <a:solidFill>
                  <a:schemeClr val="bg1"/>
                </a:solidFill>
              </a:rPr>
              <a:t>, so in the </a:t>
            </a:r>
            <a:r>
              <a:rPr lang="en-GB" sz="1200" b="1" dirty="0">
                <a:solidFill>
                  <a:schemeClr val="tx2">
                    <a:lumMod val="50000"/>
                    <a:lumOff val="50000"/>
                  </a:schemeClr>
                </a:solidFill>
              </a:rPr>
              <a:t>remote </a:t>
            </a:r>
            <a:r>
              <a:rPr lang="en-GB" sz="1200" dirty="0">
                <a:solidFill>
                  <a:schemeClr val="bg1"/>
                </a:solidFill>
              </a:rPr>
              <a:t>repository you have made available your latest changes as well as a record of all the other </a:t>
            </a:r>
            <a:r>
              <a:rPr lang="en-GB" sz="1200" b="1" dirty="0">
                <a:solidFill>
                  <a:schemeClr val="tx2">
                    <a:lumMod val="50000"/>
                    <a:lumOff val="50000"/>
                  </a:schemeClr>
                </a:solidFill>
              </a:rPr>
              <a:t>commits </a:t>
            </a:r>
            <a:r>
              <a:rPr lang="en-GB" sz="1200" dirty="0">
                <a:solidFill>
                  <a:schemeClr val="bg1"/>
                </a:solidFill>
              </a:rPr>
              <a:t>you made. </a:t>
            </a:r>
          </a:p>
        </p:txBody>
      </p:sp>
    </p:spTree>
    <p:extLst>
      <p:ext uri="{BB962C8B-B14F-4D97-AF65-F5344CB8AC3E}">
        <p14:creationId xmlns:p14="http://schemas.microsoft.com/office/powerpoint/2010/main" val="354519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40"/>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44"/>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2"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nodeType="clickEffect">
                                  <p:stCondLst>
                                    <p:cond delay="0"/>
                                  </p:stCondLst>
                                  <p:childTnLst>
                                    <p:set>
                                      <p:cBhvr>
                                        <p:cTn id="42" dur="1" fill="hold">
                                          <p:stCondLst>
                                            <p:cond delay="0"/>
                                          </p:stCondLst>
                                        </p:cTn>
                                        <p:tgtEl>
                                          <p:spTgt spid="19"/>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4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7"/>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xit" presetSubtype="0" fill="hold" nodeType="withEffect">
                                  <p:stCondLst>
                                    <p:cond delay="0"/>
                                  </p:stCondLst>
                                  <p:childTnLst>
                                    <p:set>
                                      <p:cBhvr>
                                        <p:cTn id="56" dur="1" fill="hold">
                                          <p:stCondLst>
                                            <p:cond delay="0"/>
                                          </p:stCondLst>
                                        </p:cTn>
                                        <p:tgtEl>
                                          <p:spTgt spid="3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4" grpId="1"/>
      <p:bldP spid="44" grpId="2"/>
      <p:bldP spid="5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3C04EE3-5DE6-A26F-0433-669F314E7826}"/>
              </a:ext>
            </a:extLst>
          </p:cNvPr>
          <p:cNvSpPr/>
          <p:nvPr/>
        </p:nvSpPr>
        <p:spPr>
          <a:xfrm>
            <a:off x="10175357" y="5699052"/>
            <a:ext cx="1733107" cy="8718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Latest</a:t>
            </a:r>
            <a:br>
              <a:rPr lang="en-GB" dirty="0"/>
            </a:br>
            <a:r>
              <a:rPr lang="en-GB" b="1" dirty="0">
                <a:solidFill>
                  <a:schemeClr val="tx2">
                    <a:lumMod val="50000"/>
                    <a:lumOff val="50000"/>
                  </a:schemeClr>
                </a:solidFill>
              </a:rPr>
              <a:t>commit</a:t>
            </a:r>
            <a:br>
              <a:rPr lang="en-GB" b="1" dirty="0">
                <a:solidFill>
                  <a:schemeClr val="tx2">
                    <a:lumMod val="50000"/>
                    <a:lumOff val="50000"/>
                  </a:schemeClr>
                </a:solidFill>
              </a:rPr>
            </a:br>
            <a:r>
              <a:rPr lang="en-GB" dirty="0"/>
              <a:t>history</a:t>
            </a:r>
          </a:p>
        </p:txBody>
      </p:sp>
      <p:sp>
        <p:nvSpPr>
          <p:cNvPr id="3" name="Rectangle: Rounded Corners 2">
            <a:extLst>
              <a:ext uri="{FF2B5EF4-FFF2-40B4-BE49-F238E27FC236}">
                <a16:creationId xmlns:a16="http://schemas.microsoft.com/office/drawing/2014/main" id="{BBCE2B49-5F1B-8610-EF69-3722D5BA84F0}"/>
              </a:ext>
            </a:extLst>
          </p:cNvPr>
          <p:cNvSpPr/>
          <p:nvPr/>
        </p:nvSpPr>
        <p:spPr>
          <a:xfrm>
            <a:off x="294169" y="5699052"/>
            <a:ext cx="1733107" cy="87187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Oldest</a:t>
            </a:r>
            <a:br>
              <a:rPr lang="en-GB" dirty="0"/>
            </a:br>
            <a:r>
              <a:rPr lang="en-GB" b="1" dirty="0">
                <a:solidFill>
                  <a:schemeClr val="tx2">
                    <a:lumMod val="50000"/>
                    <a:lumOff val="50000"/>
                  </a:schemeClr>
                </a:solidFill>
              </a:rPr>
              <a:t>commit</a:t>
            </a:r>
            <a:br>
              <a:rPr lang="en-GB" dirty="0"/>
            </a:br>
            <a:r>
              <a:rPr lang="en-GB" dirty="0"/>
              <a:t>history</a:t>
            </a:r>
          </a:p>
        </p:txBody>
      </p:sp>
      <p:cxnSp>
        <p:nvCxnSpPr>
          <p:cNvPr id="5" name="Straight Arrow Connector 4">
            <a:extLst>
              <a:ext uri="{FF2B5EF4-FFF2-40B4-BE49-F238E27FC236}">
                <a16:creationId xmlns:a16="http://schemas.microsoft.com/office/drawing/2014/main" id="{0788CAD6-9B31-D574-E2DD-7EE72B58E5C0}"/>
              </a:ext>
            </a:extLst>
          </p:cNvPr>
          <p:cNvCxnSpPr>
            <a:cxnSpLocks/>
          </p:cNvCxnSpPr>
          <p:nvPr/>
        </p:nvCxnSpPr>
        <p:spPr>
          <a:xfrm flipH="1">
            <a:off x="2548271" y="6134987"/>
            <a:ext cx="7084827" cy="0"/>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7" name="Oval 6">
            <a:extLst>
              <a:ext uri="{FF2B5EF4-FFF2-40B4-BE49-F238E27FC236}">
                <a16:creationId xmlns:a16="http://schemas.microsoft.com/office/drawing/2014/main" id="{CCFD1830-A0F8-706B-5F64-62385E813930}"/>
              </a:ext>
            </a:extLst>
          </p:cNvPr>
          <p:cNvSpPr/>
          <p:nvPr/>
        </p:nvSpPr>
        <p:spPr>
          <a:xfrm>
            <a:off x="1962964" y="3128373"/>
            <a:ext cx="914400" cy="914400"/>
          </a:xfrm>
          <a:prstGeom prst="ellipse">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a:t>
            </a:r>
          </a:p>
        </p:txBody>
      </p:sp>
      <p:sp>
        <p:nvSpPr>
          <p:cNvPr id="8" name="Oval 7">
            <a:extLst>
              <a:ext uri="{FF2B5EF4-FFF2-40B4-BE49-F238E27FC236}">
                <a16:creationId xmlns:a16="http://schemas.microsoft.com/office/drawing/2014/main" id="{C27793DB-36E8-C6A7-7407-9B8DD0A1D97D}"/>
              </a:ext>
            </a:extLst>
          </p:cNvPr>
          <p:cNvSpPr/>
          <p:nvPr/>
        </p:nvSpPr>
        <p:spPr>
          <a:xfrm>
            <a:off x="3686989" y="3128373"/>
            <a:ext cx="914400" cy="914400"/>
          </a:xfrm>
          <a:prstGeom prst="ellipse">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9" name="Oval 8">
            <a:extLst>
              <a:ext uri="{FF2B5EF4-FFF2-40B4-BE49-F238E27FC236}">
                <a16:creationId xmlns:a16="http://schemas.microsoft.com/office/drawing/2014/main" id="{A93AC9CA-F3B6-ADC6-8D32-EC18A916C381}"/>
              </a:ext>
            </a:extLst>
          </p:cNvPr>
          <p:cNvSpPr/>
          <p:nvPr/>
        </p:nvSpPr>
        <p:spPr>
          <a:xfrm>
            <a:off x="5411014" y="3128373"/>
            <a:ext cx="914400" cy="914400"/>
          </a:xfrm>
          <a:prstGeom prst="ellipse">
            <a:avLst/>
          </a:prstGeom>
          <a:solidFill>
            <a:schemeClr val="accent3">
              <a:lumMod val="75000"/>
              <a:alpha val="30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10" name="Oval 9">
            <a:extLst>
              <a:ext uri="{FF2B5EF4-FFF2-40B4-BE49-F238E27FC236}">
                <a16:creationId xmlns:a16="http://schemas.microsoft.com/office/drawing/2014/main" id="{C20D100A-042B-1642-FB99-B212AF27572C}"/>
              </a:ext>
            </a:extLst>
          </p:cNvPr>
          <p:cNvSpPr/>
          <p:nvPr/>
        </p:nvSpPr>
        <p:spPr>
          <a:xfrm>
            <a:off x="7135039" y="3128373"/>
            <a:ext cx="914400" cy="914400"/>
          </a:xfrm>
          <a:prstGeom prst="ellipse">
            <a:avLst/>
          </a:prstGeom>
          <a:solidFill>
            <a:schemeClr val="accent6">
              <a:lumMod val="75000"/>
              <a:alpha val="3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11" name="Oval 10">
            <a:extLst>
              <a:ext uri="{FF2B5EF4-FFF2-40B4-BE49-F238E27FC236}">
                <a16:creationId xmlns:a16="http://schemas.microsoft.com/office/drawing/2014/main" id="{C40E9475-EB32-CD23-BE1F-B62CB8625CE0}"/>
              </a:ext>
            </a:extLst>
          </p:cNvPr>
          <p:cNvSpPr/>
          <p:nvPr/>
        </p:nvSpPr>
        <p:spPr>
          <a:xfrm>
            <a:off x="8859064" y="3128373"/>
            <a:ext cx="914400" cy="914400"/>
          </a:xfrm>
          <a:prstGeom prst="ellipse">
            <a:avLst/>
          </a:prstGeom>
          <a:solidFill>
            <a:schemeClr val="accent5">
              <a:lumMod val="75000"/>
              <a:alpha val="30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a:t>
            </a:r>
          </a:p>
        </p:txBody>
      </p:sp>
      <p:cxnSp>
        <p:nvCxnSpPr>
          <p:cNvPr id="13" name="Straight Connector 12">
            <a:extLst>
              <a:ext uri="{FF2B5EF4-FFF2-40B4-BE49-F238E27FC236}">
                <a16:creationId xmlns:a16="http://schemas.microsoft.com/office/drawing/2014/main" id="{B5267021-9EDA-F222-DFB3-FB530D41A0B5}"/>
              </a:ext>
            </a:extLst>
          </p:cNvPr>
          <p:cNvCxnSpPr>
            <a:stCxn id="7" idx="6"/>
            <a:endCxn id="8" idx="2"/>
          </p:cNvCxnSpPr>
          <p:nvPr/>
        </p:nvCxnSpPr>
        <p:spPr>
          <a:xfrm>
            <a:off x="2877364"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B2D2170-F0EC-65D3-1122-8044B8A9889C}"/>
              </a:ext>
            </a:extLst>
          </p:cNvPr>
          <p:cNvCxnSpPr/>
          <p:nvPr/>
        </p:nvCxnSpPr>
        <p:spPr>
          <a:xfrm>
            <a:off x="4601389"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3E48BA15-11FC-BC4D-B549-B924FC88CC47}"/>
              </a:ext>
            </a:extLst>
          </p:cNvPr>
          <p:cNvCxnSpPr/>
          <p:nvPr/>
        </p:nvCxnSpPr>
        <p:spPr>
          <a:xfrm>
            <a:off x="6325414" y="358557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83C12D13-A33B-EA96-88B5-D51F0AA2EB89}"/>
              </a:ext>
            </a:extLst>
          </p:cNvPr>
          <p:cNvCxnSpPr/>
          <p:nvPr/>
        </p:nvCxnSpPr>
        <p:spPr>
          <a:xfrm>
            <a:off x="8049439" y="3588823"/>
            <a:ext cx="809625"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7" name="Rectangle: Rounded Corners 16">
            <a:extLst>
              <a:ext uri="{FF2B5EF4-FFF2-40B4-BE49-F238E27FC236}">
                <a16:creationId xmlns:a16="http://schemas.microsoft.com/office/drawing/2014/main" id="{ECFA329A-5DE6-6306-C9A5-7B0EB351D1C4}"/>
              </a:ext>
            </a:extLst>
          </p:cNvPr>
          <p:cNvSpPr/>
          <p:nvPr/>
        </p:nvSpPr>
        <p:spPr>
          <a:xfrm>
            <a:off x="1438644" y="1728675"/>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cxnSp>
        <p:nvCxnSpPr>
          <p:cNvPr id="19" name="Straight Arrow Connector 18">
            <a:extLst>
              <a:ext uri="{FF2B5EF4-FFF2-40B4-BE49-F238E27FC236}">
                <a16:creationId xmlns:a16="http://schemas.microsoft.com/office/drawing/2014/main" id="{DCDECD7C-5FEC-1BFD-29BD-C318BD86B28E}"/>
              </a:ext>
            </a:extLst>
          </p:cNvPr>
          <p:cNvCxnSpPr>
            <a:cxnSpLocks/>
          </p:cNvCxnSpPr>
          <p:nvPr/>
        </p:nvCxnSpPr>
        <p:spPr>
          <a:xfrm>
            <a:off x="2420163" y="4042773"/>
            <a:ext cx="0" cy="491894"/>
          </a:xfrm>
          <a:prstGeom prst="straightConnector1">
            <a:avLst/>
          </a:prstGeom>
          <a:ln w="63500">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ADE96AD-9DA7-7446-BF16-250388A00D99}"/>
              </a:ext>
            </a:extLst>
          </p:cNvPr>
          <p:cNvSpPr txBox="1"/>
          <p:nvPr/>
        </p:nvSpPr>
        <p:spPr>
          <a:xfrm>
            <a:off x="155515" y="165953"/>
            <a:ext cx="3110199" cy="646331"/>
          </a:xfrm>
          <a:prstGeom prst="rect">
            <a:avLst/>
          </a:prstGeom>
          <a:noFill/>
          <a:ln>
            <a:solidFill>
              <a:schemeClr val="bg1"/>
            </a:solidFill>
          </a:ln>
        </p:spPr>
        <p:txBody>
          <a:bodyPr wrap="square" rtlCol="0">
            <a:spAutoFit/>
          </a:bodyPr>
          <a:lstStyle/>
          <a:p>
            <a:r>
              <a:rPr lang="en-GB" sz="1200" b="1" dirty="0">
                <a:solidFill>
                  <a:schemeClr val="tx2">
                    <a:lumMod val="50000"/>
                    <a:lumOff val="50000"/>
                  </a:schemeClr>
                </a:solidFill>
              </a:rPr>
              <a:t>Commits</a:t>
            </a:r>
            <a:r>
              <a:rPr lang="en-GB" sz="1200" dirty="0">
                <a:solidFill>
                  <a:schemeClr val="bg1"/>
                </a:solidFill>
              </a:rPr>
              <a:t> you make are </a:t>
            </a:r>
            <a:r>
              <a:rPr lang="en-GB" sz="1200" b="1" dirty="0">
                <a:solidFill>
                  <a:schemeClr val="tx2">
                    <a:lumMod val="50000"/>
                    <a:lumOff val="50000"/>
                  </a:schemeClr>
                </a:solidFill>
              </a:rPr>
              <a:t>local</a:t>
            </a:r>
            <a:r>
              <a:rPr lang="en-GB" sz="1200" dirty="0">
                <a:solidFill>
                  <a:schemeClr val="bg1"/>
                </a:solidFill>
              </a:rPr>
              <a:t>. They won’t be available on the </a:t>
            </a:r>
            <a:r>
              <a:rPr lang="en-GB" sz="1200" b="1" dirty="0">
                <a:solidFill>
                  <a:schemeClr val="tx2">
                    <a:lumMod val="50000"/>
                    <a:lumOff val="50000"/>
                  </a:schemeClr>
                </a:solidFill>
              </a:rPr>
              <a:t>remote</a:t>
            </a:r>
            <a:r>
              <a:rPr lang="en-GB" sz="1200" b="1" dirty="0">
                <a:solidFill>
                  <a:schemeClr val="bg1"/>
                </a:solidFill>
              </a:rPr>
              <a:t> </a:t>
            </a:r>
            <a:r>
              <a:rPr lang="en-GB" sz="1200" dirty="0">
                <a:solidFill>
                  <a:schemeClr val="bg1"/>
                </a:solidFill>
              </a:rPr>
              <a:t>repository unless you </a:t>
            </a:r>
            <a:r>
              <a:rPr lang="en-GB" sz="1200" b="1" dirty="0">
                <a:solidFill>
                  <a:schemeClr val="tx2">
                    <a:lumMod val="50000"/>
                    <a:lumOff val="50000"/>
                  </a:schemeClr>
                </a:solidFill>
              </a:rPr>
              <a:t>push </a:t>
            </a:r>
            <a:r>
              <a:rPr lang="en-GB" sz="1200" dirty="0">
                <a:solidFill>
                  <a:schemeClr val="bg1"/>
                </a:solidFill>
              </a:rPr>
              <a:t>them.</a:t>
            </a:r>
          </a:p>
        </p:txBody>
      </p:sp>
      <p:sp>
        <p:nvSpPr>
          <p:cNvPr id="20" name="TextBox 19">
            <a:extLst>
              <a:ext uri="{FF2B5EF4-FFF2-40B4-BE49-F238E27FC236}">
                <a16:creationId xmlns:a16="http://schemas.microsoft.com/office/drawing/2014/main" id="{B8EE67F9-9B75-179B-7A27-75E8553AA391}"/>
              </a:ext>
            </a:extLst>
          </p:cNvPr>
          <p:cNvSpPr txBox="1"/>
          <p:nvPr/>
        </p:nvSpPr>
        <p:spPr>
          <a:xfrm>
            <a:off x="8895343" y="167964"/>
            <a:ext cx="3110199" cy="1200329"/>
          </a:xfrm>
          <a:prstGeom prst="rect">
            <a:avLst/>
          </a:prstGeom>
          <a:noFill/>
          <a:ln>
            <a:solidFill>
              <a:schemeClr val="bg1"/>
            </a:solidFill>
          </a:ln>
        </p:spPr>
        <p:txBody>
          <a:bodyPr wrap="square" rtlCol="0">
            <a:spAutoFit/>
          </a:bodyPr>
          <a:lstStyle/>
          <a:p>
            <a:r>
              <a:rPr lang="en-GB" sz="1200" dirty="0">
                <a:solidFill>
                  <a:schemeClr val="bg1"/>
                </a:solidFill>
              </a:rPr>
              <a:t>You do not have to </a:t>
            </a:r>
            <a:r>
              <a:rPr lang="en-GB" sz="1200" b="1" dirty="0">
                <a:solidFill>
                  <a:schemeClr val="tx2">
                    <a:lumMod val="50000"/>
                    <a:lumOff val="50000"/>
                  </a:schemeClr>
                </a:solidFill>
              </a:rPr>
              <a:t>push</a:t>
            </a:r>
            <a:r>
              <a:rPr lang="en-GB" sz="1200" dirty="0">
                <a:solidFill>
                  <a:schemeClr val="bg1"/>
                </a:solidFill>
              </a:rPr>
              <a:t> </a:t>
            </a:r>
            <a:r>
              <a:rPr lang="en-GB" sz="1200" b="1" dirty="0">
                <a:solidFill>
                  <a:schemeClr val="tx2">
                    <a:lumMod val="50000"/>
                    <a:lumOff val="50000"/>
                  </a:schemeClr>
                </a:solidFill>
              </a:rPr>
              <a:t>commits</a:t>
            </a:r>
            <a:r>
              <a:rPr lang="en-GB" sz="1200" dirty="0">
                <a:solidFill>
                  <a:schemeClr val="bg1"/>
                </a:solidFill>
              </a:rPr>
              <a:t> until you are ready and tested. That might take several days and several computer restarts. That’s okay. GitHub Desktop will store your </a:t>
            </a:r>
            <a:r>
              <a:rPr lang="en-GB" sz="1200" b="1" dirty="0">
                <a:solidFill>
                  <a:schemeClr val="tx2">
                    <a:lumMod val="50000"/>
                    <a:lumOff val="50000"/>
                  </a:schemeClr>
                </a:solidFill>
              </a:rPr>
              <a:t>commit </a:t>
            </a:r>
            <a:r>
              <a:rPr lang="en-GB" sz="1200" dirty="0">
                <a:solidFill>
                  <a:schemeClr val="bg1"/>
                </a:solidFill>
              </a:rPr>
              <a:t>history locally for as long as it takes until you’re ready to </a:t>
            </a:r>
            <a:r>
              <a:rPr lang="en-GB" sz="1200" b="1" dirty="0">
                <a:solidFill>
                  <a:schemeClr val="tx2">
                    <a:lumMod val="50000"/>
                    <a:lumOff val="50000"/>
                  </a:schemeClr>
                </a:solidFill>
              </a:rPr>
              <a:t>push </a:t>
            </a:r>
            <a:r>
              <a:rPr lang="en-GB" sz="1200" dirty="0">
                <a:solidFill>
                  <a:schemeClr val="bg1"/>
                </a:solidFill>
              </a:rPr>
              <a:t>your changes.</a:t>
            </a:r>
          </a:p>
        </p:txBody>
      </p:sp>
      <p:cxnSp>
        <p:nvCxnSpPr>
          <p:cNvPr id="21" name="Straight Arrow Connector 20">
            <a:extLst>
              <a:ext uri="{FF2B5EF4-FFF2-40B4-BE49-F238E27FC236}">
                <a16:creationId xmlns:a16="http://schemas.microsoft.com/office/drawing/2014/main" id="{A7795DAD-A50B-1860-C941-F4A1A8AB879A}"/>
              </a:ext>
            </a:extLst>
          </p:cNvPr>
          <p:cNvCxnSpPr>
            <a:cxnSpLocks/>
            <a:stCxn id="17" idx="2"/>
            <a:endCxn id="7" idx="0"/>
          </p:cNvCxnSpPr>
          <p:nvPr/>
        </p:nvCxnSpPr>
        <p:spPr>
          <a:xfrm flipH="1">
            <a:off x="2420164" y="2643075"/>
            <a:ext cx="6668" cy="485298"/>
          </a:xfrm>
          <a:prstGeom prst="straightConnector1">
            <a:avLst/>
          </a:prstGeom>
          <a:ln w="63500">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Rounded Corners 23">
            <a:extLst>
              <a:ext uri="{FF2B5EF4-FFF2-40B4-BE49-F238E27FC236}">
                <a16:creationId xmlns:a16="http://schemas.microsoft.com/office/drawing/2014/main" id="{C1FE615F-C60A-C1CE-9B07-8819849C0D66}"/>
              </a:ext>
            </a:extLst>
          </p:cNvPr>
          <p:cNvSpPr/>
          <p:nvPr/>
        </p:nvSpPr>
        <p:spPr>
          <a:xfrm>
            <a:off x="3166347" y="4531477"/>
            <a:ext cx="1976375" cy="914400"/>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5" name="Straight Arrow Connector 24">
            <a:extLst>
              <a:ext uri="{FF2B5EF4-FFF2-40B4-BE49-F238E27FC236}">
                <a16:creationId xmlns:a16="http://schemas.microsoft.com/office/drawing/2014/main" id="{0F3611AF-74D4-DE92-9EAE-BE678EFF1162}"/>
              </a:ext>
            </a:extLst>
          </p:cNvPr>
          <p:cNvCxnSpPr>
            <a:cxnSpLocks/>
          </p:cNvCxnSpPr>
          <p:nvPr/>
        </p:nvCxnSpPr>
        <p:spPr>
          <a:xfrm>
            <a:off x="4147866" y="4039583"/>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Rectangle: Rounded Corners 25">
            <a:extLst>
              <a:ext uri="{FF2B5EF4-FFF2-40B4-BE49-F238E27FC236}">
                <a16:creationId xmlns:a16="http://schemas.microsoft.com/office/drawing/2014/main" id="{8E9C4E70-00B1-5DA0-4974-CCFC33B6EE2E}"/>
              </a:ext>
            </a:extLst>
          </p:cNvPr>
          <p:cNvSpPr/>
          <p:nvPr/>
        </p:nvSpPr>
        <p:spPr>
          <a:xfrm>
            <a:off x="4900717" y="4536724"/>
            <a:ext cx="1976375" cy="914400"/>
          </a:xfrm>
          <a:prstGeom prst="roundRect">
            <a:avLst/>
          </a:prstGeom>
          <a:solidFill>
            <a:schemeClr val="accent3">
              <a:lumMod val="75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7" name="Straight Arrow Connector 26">
            <a:extLst>
              <a:ext uri="{FF2B5EF4-FFF2-40B4-BE49-F238E27FC236}">
                <a16:creationId xmlns:a16="http://schemas.microsoft.com/office/drawing/2014/main" id="{B811DCC3-8F42-3EC3-5993-87011637DC82}"/>
              </a:ext>
            </a:extLst>
          </p:cNvPr>
          <p:cNvCxnSpPr>
            <a:cxnSpLocks/>
          </p:cNvCxnSpPr>
          <p:nvPr/>
        </p:nvCxnSpPr>
        <p:spPr>
          <a:xfrm>
            <a:off x="5882236" y="4044830"/>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8" name="Rectangle: Rounded Corners 27">
            <a:extLst>
              <a:ext uri="{FF2B5EF4-FFF2-40B4-BE49-F238E27FC236}">
                <a16:creationId xmlns:a16="http://schemas.microsoft.com/office/drawing/2014/main" id="{CA9EF8F1-BBAD-19F8-EC09-B058C538AC88}"/>
              </a:ext>
            </a:extLst>
          </p:cNvPr>
          <p:cNvSpPr/>
          <p:nvPr/>
        </p:nvSpPr>
        <p:spPr>
          <a:xfrm>
            <a:off x="6621751" y="4541971"/>
            <a:ext cx="1976375" cy="914400"/>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29" name="Straight Arrow Connector 28">
            <a:extLst>
              <a:ext uri="{FF2B5EF4-FFF2-40B4-BE49-F238E27FC236}">
                <a16:creationId xmlns:a16="http://schemas.microsoft.com/office/drawing/2014/main" id="{A03B5F8B-987C-9358-8A41-CBD5BA23266D}"/>
              </a:ext>
            </a:extLst>
          </p:cNvPr>
          <p:cNvCxnSpPr>
            <a:cxnSpLocks/>
          </p:cNvCxnSpPr>
          <p:nvPr/>
        </p:nvCxnSpPr>
        <p:spPr>
          <a:xfrm>
            <a:off x="7603270" y="4050077"/>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B268A847-3505-9EF7-25BB-2EEBC630E19D}"/>
              </a:ext>
            </a:extLst>
          </p:cNvPr>
          <p:cNvSpPr/>
          <p:nvPr/>
        </p:nvSpPr>
        <p:spPr>
          <a:xfrm>
            <a:off x="8360819" y="4541971"/>
            <a:ext cx="1976375" cy="91440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cxnSp>
        <p:nvCxnSpPr>
          <p:cNvPr id="31" name="Straight Arrow Connector 30">
            <a:extLst>
              <a:ext uri="{FF2B5EF4-FFF2-40B4-BE49-F238E27FC236}">
                <a16:creationId xmlns:a16="http://schemas.microsoft.com/office/drawing/2014/main" id="{39FC5594-2C35-2AFB-D00D-FFA5FB49C018}"/>
              </a:ext>
            </a:extLst>
          </p:cNvPr>
          <p:cNvCxnSpPr>
            <a:cxnSpLocks/>
          </p:cNvCxnSpPr>
          <p:nvPr/>
        </p:nvCxnSpPr>
        <p:spPr>
          <a:xfrm>
            <a:off x="9342338" y="4050077"/>
            <a:ext cx="0" cy="491894"/>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3" name="Rectangle: Rounded Corners 32">
            <a:extLst>
              <a:ext uri="{FF2B5EF4-FFF2-40B4-BE49-F238E27FC236}">
                <a16:creationId xmlns:a16="http://schemas.microsoft.com/office/drawing/2014/main" id="{710E8A83-C40A-FD40-4C65-3DFFF146EB76}"/>
              </a:ext>
            </a:extLst>
          </p:cNvPr>
          <p:cNvSpPr/>
          <p:nvPr/>
        </p:nvSpPr>
        <p:spPr>
          <a:xfrm>
            <a:off x="8354150" y="1721276"/>
            <a:ext cx="1976375" cy="914400"/>
          </a:xfrm>
          <a:prstGeom prst="roundRect">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cxnSp>
        <p:nvCxnSpPr>
          <p:cNvPr id="34" name="Straight Arrow Connector 33">
            <a:extLst>
              <a:ext uri="{FF2B5EF4-FFF2-40B4-BE49-F238E27FC236}">
                <a16:creationId xmlns:a16="http://schemas.microsoft.com/office/drawing/2014/main" id="{23F15241-84DD-0DB2-4399-BDAB6C4ED764}"/>
              </a:ext>
            </a:extLst>
          </p:cNvPr>
          <p:cNvCxnSpPr>
            <a:cxnSpLocks/>
            <a:stCxn id="33" idx="2"/>
          </p:cNvCxnSpPr>
          <p:nvPr/>
        </p:nvCxnSpPr>
        <p:spPr>
          <a:xfrm flipH="1">
            <a:off x="9335670" y="2635676"/>
            <a:ext cx="6668" cy="485298"/>
          </a:xfrm>
          <a:prstGeom prst="straightConnector1">
            <a:avLst/>
          </a:prstGeom>
          <a:ln w="63500">
            <a:solidFill>
              <a:schemeClr val="bg1">
                <a:lumMod val="65000"/>
              </a:schemeClr>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4AC3FD32-82DF-FCE3-7A79-7964FB85A73B}"/>
              </a:ext>
            </a:extLst>
          </p:cNvPr>
          <p:cNvSpPr/>
          <p:nvPr/>
        </p:nvSpPr>
        <p:spPr>
          <a:xfrm>
            <a:off x="3685361" y="3130997"/>
            <a:ext cx="914400" cy="914400"/>
          </a:xfrm>
          <a:prstGeom prst="ellipse">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a:t>
            </a:r>
          </a:p>
        </p:txBody>
      </p:sp>
      <p:sp>
        <p:nvSpPr>
          <p:cNvPr id="36" name="Oval 35">
            <a:extLst>
              <a:ext uri="{FF2B5EF4-FFF2-40B4-BE49-F238E27FC236}">
                <a16:creationId xmlns:a16="http://schemas.microsoft.com/office/drawing/2014/main" id="{5B224DE1-5089-D83A-E3FE-15ECD013E99D}"/>
              </a:ext>
            </a:extLst>
          </p:cNvPr>
          <p:cNvSpPr/>
          <p:nvPr/>
        </p:nvSpPr>
        <p:spPr>
          <a:xfrm>
            <a:off x="5409386" y="3130997"/>
            <a:ext cx="914400" cy="914400"/>
          </a:xfrm>
          <a:prstGeom prst="ellipse">
            <a:avLst/>
          </a:prstGeom>
          <a:solidFill>
            <a:schemeClr val="accent3">
              <a:lumMod val="75000"/>
            </a:schemeClr>
          </a:solidFill>
          <a:ln>
            <a:solidFill>
              <a:schemeClr val="accent3">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a:t>
            </a:r>
          </a:p>
        </p:txBody>
      </p:sp>
      <p:sp>
        <p:nvSpPr>
          <p:cNvPr id="37" name="Oval 36">
            <a:extLst>
              <a:ext uri="{FF2B5EF4-FFF2-40B4-BE49-F238E27FC236}">
                <a16:creationId xmlns:a16="http://schemas.microsoft.com/office/drawing/2014/main" id="{C4CA7D03-6460-4B7F-A5AD-8C77E57209F7}"/>
              </a:ext>
            </a:extLst>
          </p:cNvPr>
          <p:cNvSpPr/>
          <p:nvPr/>
        </p:nvSpPr>
        <p:spPr>
          <a:xfrm>
            <a:off x="7133411" y="3130997"/>
            <a:ext cx="914400" cy="914400"/>
          </a:xfrm>
          <a:prstGeom prst="ellipse">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
            </a:r>
          </a:p>
        </p:txBody>
      </p:sp>
      <p:sp>
        <p:nvSpPr>
          <p:cNvPr id="38" name="Oval 37">
            <a:extLst>
              <a:ext uri="{FF2B5EF4-FFF2-40B4-BE49-F238E27FC236}">
                <a16:creationId xmlns:a16="http://schemas.microsoft.com/office/drawing/2014/main" id="{CC7D9FDC-D22E-9226-303E-4A092B035DC9}"/>
              </a:ext>
            </a:extLst>
          </p:cNvPr>
          <p:cNvSpPr/>
          <p:nvPr/>
        </p:nvSpPr>
        <p:spPr>
          <a:xfrm>
            <a:off x="8857436" y="3130997"/>
            <a:ext cx="914400" cy="914400"/>
          </a:xfrm>
          <a:prstGeom prst="ellipse">
            <a:avLst/>
          </a:prstGeom>
          <a:solidFill>
            <a:schemeClr val="accent5">
              <a:lumMod val="75000"/>
            </a:schemeClr>
          </a:solidFill>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a:t>
            </a:r>
          </a:p>
        </p:txBody>
      </p:sp>
      <p:cxnSp>
        <p:nvCxnSpPr>
          <p:cNvPr id="39" name="Straight Arrow Connector 38">
            <a:extLst>
              <a:ext uri="{FF2B5EF4-FFF2-40B4-BE49-F238E27FC236}">
                <a16:creationId xmlns:a16="http://schemas.microsoft.com/office/drawing/2014/main" id="{F710F7A2-32C5-B18A-C314-6EB0CA043EAD}"/>
              </a:ext>
            </a:extLst>
          </p:cNvPr>
          <p:cNvCxnSpPr>
            <a:cxnSpLocks/>
          </p:cNvCxnSpPr>
          <p:nvPr/>
        </p:nvCxnSpPr>
        <p:spPr>
          <a:xfrm>
            <a:off x="9340198" y="4050077"/>
            <a:ext cx="0" cy="491894"/>
          </a:xfrm>
          <a:prstGeom prst="straightConnector1">
            <a:avLst/>
          </a:prstGeom>
          <a:ln w="63500">
            <a:solidFill>
              <a:schemeClr val="bg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25BACCCC-9B00-22AB-A317-F199C89ADCE4}"/>
              </a:ext>
            </a:extLst>
          </p:cNvPr>
          <p:cNvCxnSpPr>
            <a:cxnSpLocks/>
          </p:cNvCxnSpPr>
          <p:nvPr/>
        </p:nvCxnSpPr>
        <p:spPr>
          <a:xfrm>
            <a:off x="9340198" y="2643075"/>
            <a:ext cx="0" cy="491894"/>
          </a:xfrm>
          <a:prstGeom prst="straightConnector1">
            <a:avLst/>
          </a:prstGeom>
          <a:ln w="63500">
            <a:solidFill>
              <a:schemeClr val="bg1">
                <a:lumMod val="65000"/>
              </a:schemeClr>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3ED57FA3-464B-3CE3-C6D3-9E428B66A469}"/>
              </a:ext>
            </a:extLst>
          </p:cNvPr>
          <p:cNvSpPr txBox="1"/>
          <p:nvPr/>
        </p:nvSpPr>
        <p:spPr>
          <a:xfrm>
            <a:off x="3561373" y="4665511"/>
            <a:ext cx="2190844" cy="646331"/>
          </a:xfrm>
          <a:prstGeom prst="rect">
            <a:avLst/>
          </a:prstGeom>
          <a:noFill/>
          <a:ln>
            <a:solidFill>
              <a:schemeClr val="bg1"/>
            </a:solidFill>
          </a:ln>
        </p:spPr>
        <p:txBody>
          <a:bodyPr wrap="square" rtlCol="0">
            <a:spAutoFit/>
          </a:bodyPr>
          <a:lstStyle/>
          <a:p>
            <a:r>
              <a:rPr lang="en-GB" sz="1200" dirty="0">
                <a:solidFill>
                  <a:schemeClr val="bg1"/>
                </a:solidFill>
              </a:rPr>
              <a:t>If at this point someone else clones the repo, they won’t get your commits.</a:t>
            </a:r>
          </a:p>
        </p:txBody>
      </p:sp>
      <p:sp>
        <p:nvSpPr>
          <p:cNvPr id="18" name="Rectangle: Rounded Corners 17">
            <a:extLst>
              <a:ext uri="{FF2B5EF4-FFF2-40B4-BE49-F238E27FC236}">
                <a16:creationId xmlns:a16="http://schemas.microsoft.com/office/drawing/2014/main" id="{F110D619-7D9D-98E1-EABD-AACF55B95606}"/>
              </a:ext>
            </a:extLst>
          </p:cNvPr>
          <p:cNvSpPr/>
          <p:nvPr/>
        </p:nvSpPr>
        <p:spPr>
          <a:xfrm>
            <a:off x="1438644" y="4534667"/>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sp>
        <p:nvSpPr>
          <p:cNvPr id="42" name="Rectangle: Rounded Corners 41">
            <a:extLst>
              <a:ext uri="{FF2B5EF4-FFF2-40B4-BE49-F238E27FC236}">
                <a16:creationId xmlns:a16="http://schemas.microsoft.com/office/drawing/2014/main" id="{96144490-A4F0-A09D-7194-012DA8EF57DC}"/>
              </a:ext>
            </a:extLst>
          </p:cNvPr>
          <p:cNvSpPr/>
          <p:nvPr/>
        </p:nvSpPr>
        <p:spPr>
          <a:xfrm>
            <a:off x="3569523" y="2707915"/>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3" name="Rectangle: Rounded Corners 42">
            <a:extLst>
              <a:ext uri="{FF2B5EF4-FFF2-40B4-BE49-F238E27FC236}">
                <a16:creationId xmlns:a16="http://schemas.microsoft.com/office/drawing/2014/main" id="{97A55A88-E732-8D7B-EF32-4C767B2C79A3}"/>
              </a:ext>
            </a:extLst>
          </p:cNvPr>
          <p:cNvSpPr/>
          <p:nvPr/>
        </p:nvSpPr>
        <p:spPr>
          <a:xfrm>
            <a:off x="5281575" y="2687416"/>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4" name="Rectangle: Rounded Corners 43">
            <a:extLst>
              <a:ext uri="{FF2B5EF4-FFF2-40B4-BE49-F238E27FC236}">
                <a16:creationId xmlns:a16="http://schemas.microsoft.com/office/drawing/2014/main" id="{D4EA0A3F-118C-B251-8D23-A9DB9DD8E691}"/>
              </a:ext>
            </a:extLst>
          </p:cNvPr>
          <p:cNvSpPr/>
          <p:nvPr/>
        </p:nvSpPr>
        <p:spPr>
          <a:xfrm>
            <a:off x="6987307" y="2692207"/>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5" name="Rectangle: Rounded Corners 44">
            <a:extLst>
              <a:ext uri="{FF2B5EF4-FFF2-40B4-BE49-F238E27FC236}">
                <a16:creationId xmlns:a16="http://schemas.microsoft.com/office/drawing/2014/main" id="{C2C0476A-A7E2-2EFF-4315-8862F6D9C59C}"/>
              </a:ext>
            </a:extLst>
          </p:cNvPr>
          <p:cNvSpPr/>
          <p:nvPr/>
        </p:nvSpPr>
        <p:spPr>
          <a:xfrm>
            <a:off x="8750659" y="2708966"/>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commit</a:t>
            </a:r>
            <a:br>
              <a:rPr lang="en-GB" dirty="0"/>
            </a:br>
            <a:endParaRPr lang="en-GB" dirty="0"/>
          </a:p>
        </p:txBody>
      </p:sp>
      <p:sp>
        <p:nvSpPr>
          <p:cNvPr id="46" name="Rectangle: Rounded Corners 45">
            <a:extLst>
              <a:ext uri="{FF2B5EF4-FFF2-40B4-BE49-F238E27FC236}">
                <a16:creationId xmlns:a16="http://schemas.microsoft.com/office/drawing/2014/main" id="{F802F32A-5AFC-9CE4-6914-AC9B45076EA9}"/>
              </a:ext>
            </a:extLst>
          </p:cNvPr>
          <p:cNvSpPr/>
          <p:nvPr/>
        </p:nvSpPr>
        <p:spPr>
          <a:xfrm>
            <a:off x="1835152" y="5505070"/>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clone</a:t>
            </a:r>
            <a:br>
              <a:rPr lang="en-GB" dirty="0"/>
            </a:br>
            <a:endParaRPr lang="en-GB" dirty="0"/>
          </a:p>
        </p:txBody>
      </p:sp>
      <p:sp>
        <p:nvSpPr>
          <p:cNvPr id="47" name="Rectangle: Rounded Corners 46">
            <a:extLst>
              <a:ext uri="{FF2B5EF4-FFF2-40B4-BE49-F238E27FC236}">
                <a16:creationId xmlns:a16="http://schemas.microsoft.com/office/drawing/2014/main" id="{CB1DCBBA-88C1-4B75-223C-D10CED8A78C5}"/>
              </a:ext>
            </a:extLst>
          </p:cNvPr>
          <p:cNvSpPr/>
          <p:nvPr/>
        </p:nvSpPr>
        <p:spPr>
          <a:xfrm>
            <a:off x="8739293" y="4102042"/>
            <a:ext cx="1170022" cy="387964"/>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GB" dirty="0"/>
            </a:br>
            <a:r>
              <a:rPr lang="en-GB" b="1" dirty="0">
                <a:solidFill>
                  <a:schemeClr val="tx2">
                    <a:lumMod val="50000"/>
                    <a:lumOff val="50000"/>
                  </a:schemeClr>
                </a:solidFill>
              </a:rPr>
              <a:t>push</a:t>
            </a:r>
            <a:br>
              <a:rPr lang="en-GB" dirty="0"/>
            </a:br>
            <a:endParaRPr lang="en-GB" dirty="0"/>
          </a:p>
        </p:txBody>
      </p:sp>
      <p:sp>
        <p:nvSpPr>
          <p:cNvPr id="48" name="Rectangle: Rounded Corners 47">
            <a:extLst>
              <a:ext uri="{FF2B5EF4-FFF2-40B4-BE49-F238E27FC236}">
                <a16:creationId xmlns:a16="http://schemas.microsoft.com/office/drawing/2014/main" id="{657B3338-6EE1-9379-2864-EA37BB37278F}"/>
              </a:ext>
            </a:extLst>
          </p:cNvPr>
          <p:cNvSpPr/>
          <p:nvPr/>
        </p:nvSpPr>
        <p:spPr>
          <a:xfrm>
            <a:off x="6624064" y="4542091"/>
            <a:ext cx="1976375" cy="914400"/>
          </a:xfrm>
          <a:prstGeom prst="roundRect">
            <a:avLst/>
          </a:prstGeom>
          <a:solidFill>
            <a:schemeClr val="accent6">
              <a:lumMod val="75000"/>
              <a:alpha val="1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pic>
        <p:nvPicPr>
          <p:cNvPr id="1028" name="Picture 4" descr="Sleep PNG Transparent Images">
            <a:extLst>
              <a:ext uri="{FF2B5EF4-FFF2-40B4-BE49-F238E27FC236}">
                <a16:creationId xmlns:a16="http://schemas.microsoft.com/office/drawing/2014/main" id="{9B942C40-7268-A73D-C5EB-BA726F59B7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1138" y="4312888"/>
            <a:ext cx="915840" cy="7052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un Clip Art | Free Download Clip Art | Free Clip Art | on Clipart Library">
            <a:extLst>
              <a:ext uri="{FF2B5EF4-FFF2-40B4-BE49-F238E27FC236}">
                <a16:creationId xmlns:a16="http://schemas.microsoft.com/office/drawing/2014/main" id="{9DE12449-21FC-D256-E3BF-EA9C45CD72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1126" y="4397075"/>
            <a:ext cx="562982" cy="5740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3063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3"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3"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xit"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6"/>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42"/>
                                        </p:tgtEl>
                                        <p:attrNameLst>
                                          <p:attrName>style.visibility</p:attrName>
                                        </p:attrNameLst>
                                      </p:cBhvr>
                                      <p:to>
                                        <p:strVal val="hidden"/>
                                      </p:to>
                                    </p:set>
                                  </p:childTnLst>
                                </p:cTn>
                              </p:par>
                              <p:par>
                                <p:cTn id="43" presetID="1" presetClass="exit" presetSubtype="0" fill="hold" nodeType="withEffect">
                                  <p:stCondLst>
                                    <p:cond delay="0"/>
                                  </p:stCondLst>
                                  <p:childTnLst>
                                    <p:set>
                                      <p:cBhvr>
                                        <p:cTn id="44" dur="1" fill="hold">
                                          <p:stCondLst>
                                            <p:cond delay="0"/>
                                          </p:stCondLst>
                                        </p:cTn>
                                        <p:tgtEl>
                                          <p:spTgt spid="25"/>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24"/>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43"/>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27"/>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1"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1"/>
                                        </p:tgtEl>
                                        <p:attrNameLst>
                                          <p:attrName>style.visibility</p:attrName>
                                        </p:attrNameLst>
                                      </p:cBhvr>
                                      <p:to>
                                        <p:strVal val="visible"/>
                                      </p:to>
                                    </p:set>
                                  </p:childTnLst>
                                </p:cTn>
                              </p:par>
                              <p:par>
                                <p:cTn id="73" presetID="1" presetClass="entr" presetSubtype="0" fill="hold" grpId="1" nodeType="withEffect">
                                  <p:stCondLst>
                                    <p:cond delay="0"/>
                                  </p:stCondLst>
                                  <p:childTnLst>
                                    <p:set>
                                      <p:cBhvr>
                                        <p:cTn id="74" dur="1" fill="hold">
                                          <p:stCondLst>
                                            <p:cond delay="0"/>
                                          </p:stCondLst>
                                        </p:cTn>
                                        <p:tgtEl>
                                          <p:spTgt spid="4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0"/>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28"/>
                                        </p:tgtEl>
                                        <p:attrNameLst>
                                          <p:attrName>style.visibility</p:attrName>
                                        </p:attrNameLst>
                                      </p:cBhvr>
                                      <p:to>
                                        <p:strVal val="hidden"/>
                                      </p:to>
                                    </p:set>
                                  </p:childTnLst>
                                </p:cTn>
                              </p:par>
                              <p:par>
                                <p:cTn id="81" presetID="1"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2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030"/>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5"/>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48"/>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1028"/>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44"/>
                                        </p:tgtEl>
                                        <p:attrNameLst>
                                          <p:attrName>style.visibility</p:attrName>
                                        </p:attrNameLst>
                                      </p:cBhvr>
                                      <p:to>
                                        <p:strVal val="hidden"/>
                                      </p:to>
                                    </p:set>
                                  </p:childTnLst>
                                </p:cTn>
                              </p:par>
                              <p:par>
                                <p:cTn id="105" presetID="1" presetClass="exit" presetSubtype="0" fill="hold" grpId="2" nodeType="withEffect">
                                  <p:stCondLst>
                                    <p:cond delay="0"/>
                                  </p:stCondLst>
                                  <p:childTnLst>
                                    <p:set>
                                      <p:cBhvr>
                                        <p:cTn id="106" dur="1" fill="hold">
                                          <p:stCondLst>
                                            <p:cond delay="0"/>
                                          </p:stCondLst>
                                        </p:cTn>
                                        <p:tgtEl>
                                          <p:spTgt spid="46"/>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29"/>
                                        </p:tgtEl>
                                        <p:attrNameLst>
                                          <p:attrName>style.visibility</p:attrName>
                                        </p:attrNameLst>
                                      </p:cBhvr>
                                      <p:to>
                                        <p:strVal val="hidden"/>
                                      </p:to>
                                    </p:set>
                                  </p:childTnLst>
                                </p:cTn>
                              </p:par>
                              <p:par>
                                <p:cTn id="109" presetID="1" presetClass="exit" presetSubtype="0" fill="hold" grpId="2" nodeType="withEffect">
                                  <p:stCondLst>
                                    <p:cond delay="0"/>
                                  </p:stCondLst>
                                  <p:childTnLst>
                                    <p:set>
                                      <p:cBhvr>
                                        <p:cTn id="110" dur="1" fill="hold">
                                          <p:stCondLst>
                                            <p:cond delay="0"/>
                                          </p:stCondLst>
                                        </p:cTn>
                                        <p:tgtEl>
                                          <p:spTgt spid="18"/>
                                        </p:tgtEl>
                                        <p:attrNameLst>
                                          <p:attrName>style.visibility</p:attrName>
                                        </p:attrNameLst>
                                      </p:cBhvr>
                                      <p:to>
                                        <p:strVal val="hidden"/>
                                      </p:to>
                                    </p:set>
                                  </p:childTnLst>
                                </p:cTn>
                              </p:par>
                              <p:par>
                                <p:cTn id="111" presetID="1" presetClass="exit" presetSubtype="0" fill="hold" nodeType="withEffect">
                                  <p:stCondLst>
                                    <p:cond delay="0"/>
                                  </p:stCondLst>
                                  <p:childTnLst>
                                    <p:set>
                                      <p:cBhvr>
                                        <p:cTn id="112" dur="1" fill="hold">
                                          <p:stCondLst>
                                            <p:cond delay="0"/>
                                          </p:stCondLst>
                                        </p:cTn>
                                        <p:tgtEl>
                                          <p:spTgt spid="19"/>
                                        </p:tgtEl>
                                        <p:attrNameLst>
                                          <p:attrName>style.visibility</p:attrName>
                                        </p:attrNameLst>
                                      </p:cBhvr>
                                      <p:to>
                                        <p:strVal val="hidden"/>
                                      </p:to>
                                    </p:set>
                                  </p:childTnLst>
                                </p:cTn>
                              </p:par>
                              <p:par>
                                <p:cTn id="113" presetID="1" presetClass="exit" presetSubtype="0" fill="hold" grpId="1" nodeType="withEffect">
                                  <p:stCondLst>
                                    <p:cond delay="0"/>
                                  </p:stCondLst>
                                  <p:childTnLst>
                                    <p:set>
                                      <p:cBhvr>
                                        <p:cTn id="114" dur="1" fill="hold">
                                          <p:stCondLst>
                                            <p:cond delay="0"/>
                                          </p:stCondLst>
                                        </p:cTn>
                                        <p:tgtEl>
                                          <p:spTgt spid="4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4"/>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33"/>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35"/>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3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38"/>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1030"/>
                                        </p:tgtEl>
                                        <p:attrNameLst>
                                          <p:attrName>style.visibility</p:attrName>
                                        </p:attrNameLst>
                                      </p:cBhvr>
                                      <p:to>
                                        <p:strVal val="hidden"/>
                                      </p:to>
                                    </p:set>
                                  </p:childTnLst>
                                </p:cTn>
                              </p:par>
                              <p:par>
                                <p:cTn id="133" presetID="1" presetClass="exit" presetSubtype="0" fill="hold" grpId="0" nodeType="withEffect">
                                  <p:stCondLst>
                                    <p:cond delay="0"/>
                                  </p:stCondLst>
                                  <p:childTnLst>
                                    <p:set>
                                      <p:cBhvr>
                                        <p:cTn id="134" dur="1" fill="hold">
                                          <p:stCondLst>
                                            <p:cond delay="0"/>
                                          </p:stCondLst>
                                        </p:cTn>
                                        <p:tgtEl>
                                          <p:spTgt spid="17"/>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21"/>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30"/>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31"/>
                                        </p:tgtEl>
                                        <p:attrNameLst>
                                          <p:attrName>style.visibility</p:attrName>
                                        </p:attrNameLst>
                                      </p:cBhvr>
                                      <p:to>
                                        <p:strVal val="hidden"/>
                                      </p:to>
                                    </p:set>
                                  </p:childTnLst>
                                </p:cTn>
                              </p:par>
                              <p:par>
                                <p:cTn id="141" presetID="1" presetClass="exit" presetSubtype="0" fill="hold" grpId="1" nodeType="withEffect">
                                  <p:stCondLst>
                                    <p:cond delay="0"/>
                                  </p:stCondLst>
                                  <p:childTnLst>
                                    <p:set>
                                      <p:cBhvr>
                                        <p:cTn id="142" dur="1" fill="hold">
                                          <p:stCondLst>
                                            <p:cond delay="0"/>
                                          </p:stCondLst>
                                        </p:cTn>
                                        <p:tgtEl>
                                          <p:spTgt spid="45"/>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nodeType="clickEffect">
                                  <p:stCondLst>
                                    <p:cond delay="0"/>
                                  </p:stCondLst>
                                  <p:childTnLst>
                                    <p:set>
                                      <p:cBhvr>
                                        <p:cTn id="146" dur="1" fill="hold">
                                          <p:stCondLst>
                                            <p:cond delay="0"/>
                                          </p:stCondLst>
                                        </p:cTn>
                                        <p:tgtEl>
                                          <p:spTgt spid="34"/>
                                        </p:tgtEl>
                                        <p:attrNameLst>
                                          <p:attrName>style.visibility</p:attrName>
                                        </p:attrNameLst>
                                      </p:cBhvr>
                                      <p:to>
                                        <p:strVal val="hidden"/>
                                      </p:to>
                                    </p:set>
                                  </p:childTnLst>
                                </p:cTn>
                              </p:par>
                              <p:par>
                                <p:cTn id="147" presetID="1" presetClass="exit" presetSubtype="0" fill="hold" nodeType="withEffect">
                                  <p:stCondLst>
                                    <p:cond delay="0"/>
                                  </p:stCondLst>
                                  <p:childTnLst>
                                    <p:set>
                                      <p:cBhvr>
                                        <p:cTn id="148" dur="1" fill="hold">
                                          <p:stCondLst>
                                            <p:cond delay="0"/>
                                          </p:stCondLst>
                                        </p:cTn>
                                        <p:tgtEl>
                                          <p:spTgt spid="31"/>
                                        </p:tgtEl>
                                        <p:attrNameLst>
                                          <p:attrName>style.visibility</p:attrName>
                                        </p:attrNameLst>
                                      </p:cBhvr>
                                      <p:to>
                                        <p:strVal val="hidden"/>
                                      </p:to>
                                    </p:set>
                                  </p:childTnLst>
                                </p:cTn>
                              </p:par>
                              <p:par>
                                <p:cTn id="149" presetID="1" presetClass="entr" presetSubtype="0" fill="hold" grpId="2" nodeType="withEffect">
                                  <p:stCondLst>
                                    <p:cond delay="0"/>
                                  </p:stCondLst>
                                  <p:childTnLst>
                                    <p:set>
                                      <p:cBhvr>
                                        <p:cTn id="150" dur="1" fill="hold">
                                          <p:stCondLst>
                                            <p:cond delay="0"/>
                                          </p:stCondLst>
                                        </p:cTn>
                                        <p:tgtEl>
                                          <p:spTgt spid="3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40"/>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39"/>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7" grpId="0" animBg="1"/>
      <p:bldP spid="20" grpId="0" animBg="1"/>
      <p:bldP spid="24" grpId="0" animBg="1"/>
      <p:bldP spid="24" grpId="1" animBg="1"/>
      <p:bldP spid="26" grpId="0" animBg="1"/>
      <p:bldP spid="26" grpId="1" animBg="1"/>
      <p:bldP spid="28" grpId="0" animBg="1"/>
      <p:bldP spid="28" grpId="1" animBg="1"/>
      <p:bldP spid="30" grpId="0" animBg="1"/>
      <p:bldP spid="30" grpId="1" animBg="1"/>
      <p:bldP spid="30" grpId="2" animBg="1"/>
      <p:bldP spid="33" grpId="0" animBg="1"/>
      <p:bldP spid="35" grpId="0" animBg="1"/>
      <p:bldP spid="36" grpId="0" animBg="1"/>
      <p:bldP spid="37" grpId="0" animBg="1"/>
      <p:bldP spid="38" grpId="0" animBg="1"/>
      <p:bldP spid="41" grpId="0" animBg="1"/>
      <p:bldP spid="41" grpId="1" animBg="1"/>
      <p:bldP spid="18" grpId="0" animBg="1"/>
      <p:bldP spid="18" grpId="1" animBg="1"/>
      <p:bldP spid="18" grpId="2" animBg="1"/>
      <p:bldP spid="18" grpId="3" animBg="1"/>
      <p:bldP spid="42" grpId="0"/>
      <p:bldP spid="42" grpId="1"/>
      <p:bldP spid="43" grpId="0"/>
      <p:bldP spid="43" grpId="1"/>
      <p:bldP spid="44" grpId="0"/>
      <p:bldP spid="44" grpId="1"/>
      <p:bldP spid="45" grpId="0"/>
      <p:bldP spid="45" grpId="1"/>
      <p:bldP spid="46" grpId="0"/>
      <p:bldP spid="46" grpId="1"/>
      <p:bldP spid="46" grpId="2"/>
      <p:bldP spid="46" grpId="3"/>
      <p:bldP spid="47" grpId="0"/>
      <p:bldP spid="47" grpId="1"/>
      <p:bldP spid="48" grpId="0" animBg="1"/>
      <p:bldP spid="4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BC9070-C959-0577-4BC8-E368C5F26903}"/>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B8AAC38-FD4C-C6B3-5CA8-2A109B3DF33D}"/>
              </a:ext>
            </a:extLst>
          </p:cNvPr>
          <p:cNvSpPr txBox="1"/>
          <p:nvPr/>
        </p:nvSpPr>
        <p:spPr>
          <a:xfrm>
            <a:off x="1590675" y="3941683"/>
            <a:ext cx="8715375" cy="2492990"/>
          </a:xfrm>
          <a:prstGeom prst="rect">
            <a:avLst/>
          </a:prstGeom>
          <a:noFill/>
          <a:ln>
            <a:solidFill>
              <a:schemeClr val="bg1"/>
            </a:solidFill>
          </a:ln>
        </p:spPr>
        <p:txBody>
          <a:bodyPr wrap="square" rtlCol="0">
            <a:spAutoFit/>
          </a:bodyPr>
          <a:lstStyle/>
          <a:p>
            <a:r>
              <a:rPr lang="en-GB" sz="1200" dirty="0">
                <a:solidFill>
                  <a:schemeClr val="bg1"/>
                </a:solidFill>
              </a:rPr>
              <a:t>Guilty of </a:t>
            </a:r>
            <a:r>
              <a:rPr lang="en-GB" sz="1200" b="1" dirty="0">
                <a:solidFill>
                  <a:schemeClr val="tx2">
                    <a:lumMod val="50000"/>
                    <a:lumOff val="50000"/>
                  </a:schemeClr>
                </a:solidFill>
              </a:rPr>
              <a:t>thing_final_final_draftv25</a:t>
            </a:r>
            <a:r>
              <a:rPr lang="en-GB" sz="1200" dirty="0">
                <a:solidFill>
                  <a:schemeClr val="bg1"/>
                </a:solidFill>
              </a:rPr>
              <a:t>?</a:t>
            </a:r>
          </a:p>
          <a:p>
            <a:endParaRPr lang="en-GB" sz="1200" dirty="0">
              <a:solidFill>
                <a:schemeClr val="bg1"/>
              </a:solidFill>
            </a:endParaRPr>
          </a:p>
          <a:p>
            <a:r>
              <a:rPr lang="en-GB" sz="1200" dirty="0">
                <a:solidFill>
                  <a:schemeClr val="bg1"/>
                </a:solidFill>
              </a:rPr>
              <a:t>What your workflow tells you is that you would benefit from Git </a:t>
            </a:r>
            <a:r>
              <a:rPr lang="en-GB" sz="1200" b="1" dirty="0">
                <a:solidFill>
                  <a:schemeClr val="tx2">
                    <a:lumMod val="50000"/>
                    <a:lumOff val="50000"/>
                  </a:schemeClr>
                </a:solidFill>
              </a:rPr>
              <a:t>commits</a:t>
            </a:r>
            <a:r>
              <a:rPr lang="en-GB" sz="1200" dirty="0">
                <a:solidFill>
                  <a:schemeClr val="bg1"/>
                </a:solidFill>
              </a:rPr>
              <a:t>. </a:t>
            </a:r>
          </a:p>
          <a:p>
            <a:endParaRPr lang="en-GB" sz="1200" dirty="0">
              <a:solidFill>
                <a:schemeClr val="bg1"/>
              </a:solidFill>
            </a:endParaRPr>
          </a:p>
          <a:p>
            <a:r>
              <a:rPr lang="en-GB" sz="1200" dirty="0">
                <a:solidFill>
                  <a:schemeClr val="bg1"/>
                </a:solidFill>
              </a:rPr>
              <a:t>If you commit all in one go, all those steps you took to get there are squashed into one </a:t>
            </a:r>
            <a:r>
              <a:rPr lang="en-GB" sz="1200" b="1" dirty="0">
                <a:solidFill>
                  <a:schemeClr val="tx2">
                    <a:lumMod val="50000"/>
                    <a:lumOff val="50000"/>
                  </a:schemeClr>
                </a:solidFill>
              </a:rPr>
              <a:t>commit</a:t>
            </a:r>
            <a:r>
              <a:rPr lang="en-GB" sz="1200" dirty="0">
                <a:solidFill>
                  <a:schemeClr val="bg1"/>
                </a:solidFill>
              </a:rPr>
              <a:t>. What if you want to go back to </a:t>
            </a:r>
            <a:endParaRPr lang="en-GB" sz="1200" b="1" dirty="0">
              <a:solidFill>
                <a:schemeClr val="bg1"/>
              </a:solidFill>
            </a:endParaRPr>
          </a:p>
          <a:p>
            <a:r>
              <a:rPr lang="en-GB" sz="1200" b="1" dirty="0">
                <a:solidFill>
                  <a:schemeClr val="tx2">
                    <a:lumMod val="50000"/>
                    <a:lumOff val="50000"/>
                  </a:schemeClr>
                </a:solidFill>
              </a:rPr>
              <a:t>thing_final_final_draftv23</a:t>
            </a:r>
            <a:r>
              <a:rPr lang="en-GB" sz="1200" dirty="0">
                <a:solidFill>
                  <a:schemeClr val="bg1"/>
                </a:solidFill>
              </a:rPr>
              <a:t>?</a:t>
            </a:r>
          </a:p>
          <a:p>
            <a:endParaRPr lang="en-GB" sz="1200" dirty="0">
              <a:solidFill>
                <a:schemeClr val="bg1"/>
              </a:solidFill>
            </a:endParaRPr>
          </a:p>
          <a:p>
            <a:r>
              <a:rPr lang="en-GB" sz="1200" dirty="0">
                <a:solidFill>
                  <a:schemeClr val="bg1"/>
                </a:solidFill>
              </a:rPr>
              <a:t>If you make sensible, regular </a:t>
            </a:r>
            <a:r>
              <a:rPr lang="en-GB" sz="1200" b="1" dirty="0">
                <a:solidFill>
                  <a:schemeClr val="tx2">
                    <a:lumMod val="50000"/>
                    <a:lumOff val="50000"/>
                  </a:schemeClr>
                </a:solidFill>
              </a:rPr>
              <a:t>commits</a:t>
            </a:r>
            <a:r>
              <a:rPr lang="en-GB" sz="1200" dirty="0">
                <a:solidFill>
                  <a:schemeClr val="bg1"/>
                </a:solidFill>
              </a:rPr>
              <a:t>, you can roll back to an earlier working version. Rolling back will revert your </a:t>
            </a:r>
            <a:r>
              <a:rPr lang="en-GB" sz="1200" b="1" dirty="0">
                <a:solidFill>
                  <a:schemeClr val="tx2">
                    <a:lumMod val="50000"/>
                    <a:lumOff val="50000"/>
                  </a:schemeClr>
                </a:solidFill>
              </a:rPr>
              <a:t>working directory </a:t>
            </a:r>
            <a:r>
              <a:rPr lang="en-GB" sz="1200" dirty="0">
                <a:solidFill>
                  <a:schemeClr val="bg1"/>
                </a:solidFill>
              </a:rPr>
              <a:t>to exactly how it was in the last </a:t>
            </a:r>
            <a:r>
              <a:rPr lang="en-GB" sz="1200" b="1" dirty="0">
                <a:solidFill>
                  <a:schemeClr val="tx2">
                    <a:lumMod val="50000"/>
                    <a:lumOff val="50000"/>
                  </a:schemeClr>
                </a:solidFill>
              </a:rPr>
              <a:t>commit</a:t>
            </a:r>
            <a:r>
              <a:rPr lang="en-GB" sz="1200" dirty="0">
                <a:solidFill>
                  <a:schemeClr val="bg1"/>
                </a:solidFill>
              </a:rPr>
              <a:t>. </a:t>
            </a:r>
          </a:p>
          <a:p>
            <a:endParaRPr lang="en-GB" sz="1200" dirty="0">
              <a:solidFill>
                <a:schemeClr val="bg1"/>
              </a:solidFill>
            </a:endParaRPr>
          </a:p>
          <a:p>
            <a:r>
              <a:rPr lang="en-GB" sz="1200" dirty="0">
                <a:solidFill>
                  <a:schemeClr val="bg1"/>
                </a:solidFill>
              </a:rPr>
              <a:t>If you mess something up, you can roll back one, some or even all of your commits since your last </a:t>
            </a:r>
            <a:r>
              <a:rPr lang="en-GB" sz="1200" b="1" dirty="0">
                <a:solidFill>
                  <a:schemeClr val="tx2">
                    <a:lumMod val="50000"/>
                    <a:lumOff val="50000"/>
                  </a:schemeClr>
                </a:solidFill>
              </a:rPr>
              <a:t>push</a:t>
            </a:r>
            <a:r>
              <a:rPr lang="en-GB" sz="1200" dirty="0">
                <a:solidFill>
                  <a:schemeClr val="bg1"/>
                </a:solidFill>
              </a:rPr>
              <a:t>. Imagine one little thing went terribly wrong and you had to undo all your work since the last </a:t>
            </a:r>
            <a:r>
              <a:rPr lang="en-GB" sz="1200" b="1" dirty="0">
                <a:solidFill>
                  <a:schemeClr val="tx2">
                    <a:lumMod val="50000"/>
                    <a:lumOff val="50000"/>
                  </a:schemeClr>
                </a:solidFill>
              </a:rPr>
              <a:t>push</a:t>
            </a:r>
            <a:r>
              <a:rPr lang="en-GB" sz="1200" dirty="0">
                <a:solidFill>
                  <a:schemeClr val="bg1"/>
                </a:solidFill>
              </a:rPr>
              <a:t>. If you have multiple commits, then you lose minimal work.</a:t>
            </a:r>
          </a:p>
        </p:txBody>
      </p:sp>
      <p:sp>
        <p:nvSpPr>
          <p:cNvPr id="2" name="TextBox 1">
            <a:extLst>
              <a:ext uri="{FF2B5EF4-FFF2-40B4-BE49-F238E27FC236}">
                <a16:creationId xmlns:a16="http://schemas.microsoft.com/office/drawing/2014/main" id="{F15D4DE2-3E31-937D-370D-29893059FD42}"/>
              </a:ext>
            </a:extLst>
          </p:cNvPr>
          <p:cNvSpPr txBox="1"/>
          <p:nvPr/>
        </p:nvSpPr>
        <p:spPr>
          <a:xfrm>
            <a:off x="155515" y="165953"/>
            <a:ext cx="3110199" cy="830997"/>
          </a:xfrm>
          <a:prstGeom prst="rect">
            <a:avLst/>
          </a:prstGeom>
          <a:noFill/>
          <a:ln>
            <a:solidFill>
              <a:schemeClr val="bg1"/>
            </a:solidFill>
          </a:ln>
        </p:spPr>
        <p:txBody>
          <a:bodyPr wrap="square" rtlCol="0">
            <a:spAutoFit/>
          </a:bodyPr>
          <a:lstStyle/>
          <a:p>
            <a:r>
              <a:rPr lang="en-GB" sz="1200" dirty="0">
                <a:solidFill>
                  <a:schemeClr val="bg1"/>
                </a:solidFill>
              </a:rPr>
              <a:t>What is in a </a:t>
            </a:r>
            <a:r>
              <a:rPr lang="en-GB" sz="1200" b="1" dirty="0">
                <a:solidFill>
                  <a:schemeClr val="tx2">
                    <a:lumMod val="50000"/>
                    <a:lumOff val="50000"/>
                  </a:schemeClr>
                </a:solidFill>
              </a:rPr>
              <a:t>commit</a:t>
            </a:r>
            <a:r>
              <a:rPr lang="en-GB" sz="1200" dirty="0">
                <a:solidFill>
                  <a:schemeClr val="bg1"/>
                </a:solidFill>
              </a:rPr>
              <a:t>? Why </a:t>
            </a:r>
            <a:r>
              <a:rPr lang="en-GB" sz="1200" b="1" dirty="0">
                <a:solidFill>
                  <a:schemeClr val="tx2">
                    <a:lumMod val="50000"/>
                    <a:lumOff val="50000"/>
                  </a:schemeClr>
                </a:solidFill>
              </a:rPr>
              <a:t>commit </a:t>
            </a:r>
            <a:r>
              <a:rPr lang="en-GB" sz="1200" dirty="0">
                <a:solidFill>
                  <a:schemeClr val="bg1"/>
                </a:solidFill>
              </a:rPr>
              <a:t>things in steps? Why not just </a:t>
            </a:r>
            <a:r>
              <a:rPr lang="en-GB" sz="1200" b="1" dirty="0">
                <a:solidFill>
                  <a:schemeClr val="tx2">
                    <a:lumMod val="50000"/>
                    <a:lumOff val="50000"/>
                  </a:schemeClr>
                </a:solidFill>
              </a:rPr>
              <a:t>commit </a:t>
            </a:r>
            <a:r>
              <a:rPr lang="en-GB" sz="1200" dirty="0">
                <a:solidFill>
                  <a:schemeClr val="bg1"/>
                </a:solidFill>
              </a:rPr>
              <a:t>everything all at once and </a:t>
            </a:r>
            <a:r>
              <a:rPr lang="en-GB" sz="1200" b="1" dirty="0">
                <a:solidFill>
                  <a:schemeClr val="tx2">
                    <a:lumMod val="50000"/>
                    <a:lumOff val="50000"/>
                  </a:schemeClr>
                </a:solidFill>
              </a:rPr>
              <a:t>push </a:t>
            </a:r>
            <a:r>
              <a:rPr lang="en-GB" sz="1200" dirty="0">
                <a:solidFill>
                  <a:schemeClr val="bg1"/>
                </a:solidFill>
              </a:rPr>
              <a:t>at the end of the working day?</a:t>
            </a:r>
          </a:p>
        </p:txBody>
      </p:sp>
      <p:sp>
        <p:nvSpPr>
          <p:cNvPr id="4" name="Rectangle: Rounded Corners 3">
            <a:extLst>
              <a:ext uri="{FF2B5EF4-FFF2-40B4-BE49-F238E27FC236}">
                <a16:creationId xmlns:a16="http://schemas.microsoft.com/office/drawing/2014/main" id="{4A65F9DB-3C35-D29C-D06E-0ABB5629C3BE}"/>
              </a:ext>
            </a:extLst>
          </p:cNvPr>
          <p:cNvSpPr/>
          <p:nvPr/>
        </p:nvSpPr>
        <p:spPr>
          <a:xfrm>
            <a:off x="4632725" y="1004411"/>
            <a:ext cx="660176" cy="653060"/>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endParaRPr lang="en-GB" dirty="0"/>
          </a:p>
        </p:txBody>
      </p:sp>
      <p:sp>
        <p:nvSpPr>
          <p:cNvPr id="8" name="TextBox 7">
            <a:extLst>
              <a:ext uri="{FF2B5EF4-FFF2-40B4-BE49-F238E27FC236}">
                <a16:creationId xmlns:a16="http://schemas.microsoft.com/office/drawing/2014/main" id="{187B36D5-9C1F-3C1C-CA1C-9C847CDD0585}"/>
              </a:ext>
            </a:extLst>
          </p:cNvPr>
          <p:cNvSpPr txBox="1"/>
          <p:nvPr/>
        </p:nvSpPr>
        <p:spPr>
          <a:xfrm>
            <a:off x="4521850" y="2301537"/>
            <a:ext cx="3110199" cy="1384995"/>
          </a:xfrm>
          <a:prstGeom prst="rect">
            <a:avLst/>
          </a:prstGeom>
          <a:noFill/>
          <a:ln>
            <a:solidFill>
              <a:schemeClr val="bg1"/>
            </a:solidFill>
          </a:ln>
        </p:spPr>
        <p:txBody>
          <a:bodyPr wrap="square" rtlCol="0">
            <a:spAutoFit/>
          </a:bodyPr>
          <a:lstStyle/>
          <a:p>
            <a:r>
              <a:rPr lang="en-GB" sz="1200" dirty="0">
                <a:solidFill>
                  <a:schemeClr val="bg1"/>
                </a:solidFill>
              </a:rPr>
              <a:t>The only thing you’ll have to specify is a summary. There is a lot of dogma about how to write the summary. Most developers will stick to something that is simple, explanatory, and </a:t>
            </a:r>
            <a:r>
              <a:rPr lang="en-GB" sz="1200" b="1" dirty="0">
                <a:solidFill>
                  <a:schemeClr val="tx2">
                    <a:lumMod val="50000"/>
                    <a:lumOff val="50000"/>
                  </a:schemeClr>
                </a:solidFill>
              </a:rPr>
              <a:t>present tense</a:t>
            </a:r>
            <a:r>
              <a:rPr lang="en-GB" sz="1200" b="1" dirty="0">
                <a:solidFill>
                  <a:schemeClr val="bg1"/>
                </a:solidFill>
              </a:rPr>
              <a:t>.</a:t>
            </a:r>
          </a:p>
          <a:p>
            <a:endParaRPr lang="en-GB" sz="1200" b="1" dirty="0">
              <a:solidFill>
                <a:schemeClr val="bg1"/>
              </a:solidFill>
            </a:endParaRPr>
          </a:p>
          <a:p>
            <a:r>
              <a:rPr lang="en-GB" sz="1200" dirty="0">
                <a:solidFill>
                  <a:schemeClr val="bg1"/>
                </a:solidFill>
              </a:rPr>
              <a:t>Summary example: </a:t>
            </a:r>
            <a:r>
              <a:rPr lang="en-GB" sz="1200" b="1" dirty="0">
                <a:solidFill>
                  <a:schemeClr val="bg1"/>
                </a:solidFill>
              </a:rPr>
              <a:t>Update table prop</a:t>
            </a:r>
            <a:endParaRPr lang="en-GB" sz="1200" dirty="0">
              <a:solidFill>
                <a:schemeClr val="bg1"/>
              </a:solidFill>
            </a:endParaRPr>
          </a:p>
        </p:txBody>
      </p:sp>
      <p:sp>
        <p:nvSpPr>
          <p:cNvPr id="10" name="TextBox 9">
            <a:extLst>
              <a:ext uri="{FF2B5EF4-FFF2-40B4-BE49-F238E27FC236}">
                <a16:creationId xmlns:a16="http://schemas.microsoft.com/office/drawing/2014/main" id="{920BA211-43B6-6ADE-1AAC-6E61BBC46099}"/>
              </a:ext>
            </a:extLst>
          </p:cNvPr>
          <p:cNvSpPr txBox="1"/>
          <p:nvPr/>
        </p:nvSpPr>
        <p:spPr>
          <a:xfrm>
            <a:off x="5857875" y="1004411"/>
            <a:ext cx="6096000" cy="1169551"/>
          </a:xfrm>
          <a:prstGeom prst="rect">
            <a:avLst/>
          </a:prstGeom>
          <a:noFill/>
        </p:spPr>
        <p:txBody>
          <a:bodyPr wrap="square">
            <a:spAutoFit/>
          </a:bodyPr>
          <a:lstStyle/>
          <a:p>
            <a:pPr marL="285750" indent="-285750">
              <a:buFont typeface="Wingdings" panose="05000000000000000000" pitchFamily="2" charset="2"/>
              <a:buChar char="§"/>
            </a:pPr>
            <a:r>
              <a:rPr lang="en-GB" sz="1400" dirty="0">
                <a:solidFill>
                  <a:schemeClr val="bg1"/>
                </a:solidFill>
              </a:rPr>
              <a:t>Commit ID</a:t>
            </a:r>
          </a:p>
          <a:p>
            <a:pPr marL="285750" indent="-285750">
              <a:buFont typeface="Wingdings" panose="05000000000000000000" pitchFamily="2" charset="2"/>
              <a:buChar char="§"/>
            </a:pPr>
            <a:r>
              <a:rPr lang="en-GB" sz="1400" dirty="0">
                <a:solidFill>
                  <a:schemeClr val="bg1"/>
                </a:solidFill>
              </a:rPr>
              <a:t>History/changes</a:t>
            </a:r>
          </a:p>
          <a:p>
            <a:pPr marL="285750" indent="-285750">
              <a:buFont typeface="Wingdings" panose="05000000000000000000" pitchFamily="2" charset="2"/>
              <a:buChar char="§"/>
            </a:pPr>
            <a:r>
              <a:rPr lang="en-GB" sz="1400" b="1" dirty="0">
                <a:solidFill>
                  <a:schemeClr val="tx2">
                    <a:lumMod val="50000"/>
                    <a:lumOff val="50000"/>
                  </a:schemeClr>
                </a:solidFill>
              </a:rPr>
              <a:t>Commit summary</a:t>
            </a:r>
          </a:p>
          <a:p>
            <a:pPr marL="285750" indent="-285750">
              <a:buFont typeface="Wingdings" panose="05000000000000000000" pitchFamily="2" charset="2"/>
              <a:buChar char="§"/>
            </a:pPr>
            <a:r>
              <a:rPr lang="en-GB" sz="1400" dirty="0">
                <a:solidFill>
                  <a:schemeClr val="bg1"/>
                </a:solidFill>
              </a:rPr>
              <a:t>Timestamp</a:t>
            </a:r>
          </a:p>
          <a:p>
            <a:pPr marL="285750" indent="-285750">
              <a:buFont typeface="Wingdings" panose="05000000000000000000" pitchFamily="2" charset="2"/>
              <a:buChar char="§"/>
            </a:pPr>
            <a:r>
              <a:rPr lang="en-GB" sz="1400" dirty="0">
                <a:solidFill>
                  <a:schemeClr val="bg1"/>
                </a:solidFill>
              </a:rPr>
              <a:t>Author</a:t>
            </a:r>
          </a:p>
        </p:txBody>
      </p:sp>
      <p:sp>
        <p:nvSpPr>
          <p:cNvPr id="11" name="Left Brace 10">
            <a:extLst>
              <a:ext uri="{FF2B5EF4-FFF2-40B4-BE49-F238E27FC236}">
                <a16:creationId xmlns:a16="http://schemas.microsoft.com/office/drawing/2014/main" id="{320066FF-2F1D-90D6-9675-92FDBF06AB11}"/>
              </a:ext>
            </a:extLst>
          </p:cNvPr>
          <p:cNvSpPr/>
          <p:nvPr/>
        </p:nvSpPr>
        <p:spPr>
          <a:xfrm>
            <a:off x="5388102" y="1131986"/>
            <a:ext cx="469773" cy="914400"/>
          </a:xfrm>
          <a:prstGeom prst="leftBrace">
            <a:avLst>
              <a:gd name="adj1" fmla="val 0"/>
              <a:gd name="adj2" fmla="val 23958"/>
            </a:avLst>
          </a:prstGeom>
          <a:ln w="34925">
            <a:solidFill>
              <a:schemeClr val="bg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dirty="0"/>
          </a:p>
        </p:txBody>
      </p:sp>
    </p:spTree>
    <p:extLst>
      <p:ext uri="{BB962C8B-B14F-4D97-AF65-F5344CB8AC3E}">
        <p14:creationId xmlns:p14="http://schemas.microsoft.com/office/powerpoint/2010/main" val="2390443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35C11-E145-182F-13B5-752603A886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4398D95-20B0-769F-9EAD-5FD758636FCA}"/>
              </a:ext>
            </a:extLst>
          </p:cNvPr>
          <p:cNvSpPr/>
          <p:nvPr/>
        </p:nvSpPr>
        <p:spPr>
          <a:xfrm>
            <a:off x="5364480"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Commit</a:t>
            </a:r>
          </a:p>
        </p:txBody>
      </p:sp>
      <p:sp>
        <p:nvSpPr>
          <p:cNvPr id="3" name="Rectangle: Rounded Corners 2">
            <a:extLst>
              <a:ext uri="{FF2B5EF4-FFF2-40B4-BE49-F238E27FC236}">
                <a16:creationId xmlns:a16="http://schemas.microsoft.com/office/drawing/2014/main" id="{5AA24244-977E-D777-3736-279487F1BB8F}"/>
              </a:ext>
            </a:extLst>
          </p:cNvPr>
          <p:cNvSpPr/>
          <p:nvPr/>
        </p:nvSpPr>
        <p:spPr>
          <a:xfrm>
            <a:off x="3445145" y="3215268"/>
            <a:ext cx="1463040" cy="427464"/>
          </a:xfrm>
          <a:prstGeom prst="roundRect">
            <a:avLst/>
          </a:prstGeom>
          <a:solidFill>
            <a:schemeClr val="accent2">
              <a:lumMod val="75000"/>
              <a:alpha val="3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t>
            </a:r>
          </a:p>
        </p:txBody>
      </p:sp>
      <p:sp>
        <p:nvSpPr>
          <p:cNvPr id="4" name="Rectangle: Rounded Corners 3">
            <a:extLst>
              <a:ext uri="{FF2B5EF4-FFF2-40B4-BE49-F238E27FC236}">
                <a16:creationId xmlns:a16="http://schemas.microsoft.com/office/drawing/2014/main" id="{567EDE05-3795-BDBE-D731-10693FFDAE56}"/>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410DAA27-BBDB-9EA4-E626-8C65064C261B}"/>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0FCDCD19-5563-79DB-A397-E36AC193B058}"/>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7B0F1CE7-F4B2-DE16-7844-1E65988DE939}"/>
              </a:ext>
            </a:extLst>
          </p:cNvPr>
          <p:cNvCxnSpPr>
            <a:stCxn id="4" idx="3"/>
            <a:endCxn id="3" idx="1"/>
          </p:cNvCxnSpPr>
          <p:nvPr/>
        </p:nvCxnSpPr>
        <p:spPr>
          <a:xfrm>
            <a:off x="2988850"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554D0C8-0F15-D030-8BD9-24872CB48284}"/>
              </a:ext>
            </a:extLst>
          </p:cNvPr>
          <p:cNvCxnSpPr/>
          <p:nvPr/>
        </p:nvCxnSpPr>
        <p:spPr>
          <a:xfrm>
            <a:off x="4908185" y="3429000"/>
            <a:ext cx="456295" cy="0"/>
          </a:xfrm>
          <a:prstGeom prst="straightConnector1">
            <a:avLst/>
          </a:prstGeom>
          <a:ln w="50800">
            <a:solidFill>
              <a:schemeClr val="tx1">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88D48E0-7CA0-9068-7F1B-EBF6915711AF}"/>
              </a:ext>
            </a:extLst>
          </p:cNvPr>
          <p:cNvCxnSpPr/>
          <p:nvPr/>
        </p:nvCxnSpPr>
        <p:spPr>
          <a:xfrm>
            <a:off x="682752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079D3CB-64B5-47E1-B40D-1056697DAB40}"/>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48148868-B6A9-7E92-A00F-B24456436AF1}"/>
              </a:ext>
            </a:extLst>
          </p:cNvPr>
          <p:cNvSpPr txBox="1"/>
          <p:nvPr/>
        </p:nvSpPr>
        <p:spPr>
          <a:xfrm>
            <a:off x="155515" y="165953"/>
            <a:ext cx="3110199" cy="461665"/>
          </a:xfrm>
          <a:prstGeom prst="rect">
            <a:avLst/>
          </a:prstGeom>
          <a:noFill/>
          <a:ln>
            <a:solidFill>
              <a:schemeClr val="bg1"/>
            </a:solidFill>
          </a:ln>
        </p:spPr>
        <p:txBody>
          <a:bodyPr wrap="square" rtlCol="0">
            <a:spAutoFit/>
          </a:bodyPr>
          <a:lstStyle/>
          <a:p>
            <a:r>
              <a:rPr lang="en-GB" sz="1200" dirty="0">
                <a:solidFill>
                  <a:schemeClr val="bg1"/>
                </a:solidFill>
              </a:rPr>
              <a:t>Now you know about </a:t>
            </a:r>
            <a:r>
              <a:rPr lang="en-GB" sz="1200" b="1" dirty="0">
                <a:solidFill>
                  <a:schemeClr val="tx2">
                    <a:lumMod val="50000"/>
                    <a:lumOff val="50000"/>
                  </a:schemeClr>
                </a:solidFill>
              </a:rPr>
              <a:t>commits</a:t>
            </a:r>
            <a:r>
              <a:rPr lang="en-GB" sz="1200" dirty="0">
                <a:solidFill>
                  <a:schemeClr val="bg1"/>
                </a:solidFill>
              </a:rPr>
              <a:t>, there is one last step to know.</a:t>
            </a:r>
          </a:p>
        </p:txBody>
      </p:sp>
    </p:spTree>
    <p:extLst>
      <p:ext uri="{BB962C8B-B14F-4D97-AF65-F5344CB8AC3E}">
        <p14:creationId xmlns:p14="http://schemas.microsoft.com/office/powerpoint/2010/main" val="2548681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CCC68-A710-6E45-ECA5-F8ADE79416AB}"/>
            </a:ext>
          </a:extLst>
        </p:cNvPr>
        <p:cNvGrpSpPr/>
        <p:nvPr/>
      </p:nvGrpSpPr>
      <p:grpSpPr>
        <a:xfrm>
          <a:off x="0" y="0"/>
          <a:ext cx="0" cy="0"/>
          <a:chOff x="0" y="0"/>
          <a:chExt cx="0" cy="0"/>
        </a:xfrm>
      </p:grpSpPr>
      <p:sp>
        <p:nvSpPr>
          <p:cNvPr id="140" name="TextBox 139">
            <a:extLst>
              <a:ext uri="{FF2B5EF4-FFF2-40B4-BE49-F238E27FC236}">
                <a16:creationId xmlns:a16="http://schemas.microsoft.com/office/drawing/2014/main" id="{5BF7A54B-8232-5320-E599-A414D0B10C6A}"/>
              </a:ext>
            </a:extLst>
          </p:cNvPr>
          <p:cNvSpPr txBox="1"/>
          <p:nvPr/>
        </p:nvSpPr>
        <p:spPr>
          <a:xfrm>
            <a:off x="3546057" y="174588"/>
            <a:ext cx="5623383" cy="1200329"/>
          </a:xfrm>
          <a:prstGeom prst="rect">
            <a:avLst/>
          </a:prstGeom>
          <a:noFill/>
          <a:ln>
            <a:solidFill>
              <a:schemeClr val="bg1"/>
            </a:solidFill>
          </a:ln>
        </p:spPr>
        <p:txBody>
          <a:bodyPr wrap="square" rtlCol="0">
            <a:spAutoFit/>
          </a:bodyPr>
          <a:lstStyle/>
          <a:p>
            <a:r>
              <a:rPr lang="en-GB" sz="1200" dirty="0">
                <a:solidFill>
                  <a:schemeClr val="bg1"/>
                </a:solidFill>
              </a:rPr>
              <a:t>Let’s rewind to when you finished your work and everything was in the </a:t>
            </a:r>
            <a:r>
              <a:rPr lang="en-GB" sz="1200" b="1" dirty="0">
                <a:solidFill>
                  <a:schemeClr val="tx2">
                    <a:lumMod val="50000"/>
                    <a:lumOff val="50000"/>
                  </a:schemeClr>
                </a:solidFill>
              </a:rPr>
              <a:t>staging area</a:t>
            </a:r>
            <a:r>
              <a:rPr lang="en-GB" sz="1200" dirty="0">
                <a:solidFill>
                  <a:schemeClr val="bg1"/>
                </a:solidFill>
              </a:rPr>
              <a:t>.</a:t>
            </a:r>
          </a:p>
          <a:p>
            <a:endParaRPr lang="en-GB" sz="1200" dirty="0">
              <a:solidFill>
                <a:schemeClr val="bg1"/>
              </a:solidFill>
            </a:endParaRPr>
          </a:p>
          <a:p>
            <a:r>
              <a:rPr lang="en-GB" sz="1200" dirty="0">
                <a:solidFill>
                  <a:schemeClr val="bg1"/>
                </a:solidFill>
              </a:rPr>
              <a:t>One answer is to work on </a:t>
            </a:r>
            <a:r>
              <a:rPr lang="en-GB" sz="1200" b="1" dirty="0">
                <a:solidFill>
                  <a:schemeClr val="tx2">
                    <a:lumMod val="50000"/>
                    <a:lumOff val="50000"/>
                  </a:schemeClr>
                </a:solidFill>
              </a:rPr>
              <a:t>one file/issue per commit</a:t>
            </a:r>
            <a:r>
              <a:rPr lang="en-GB" sz="1200" dirty="0">
                <a:solidFill>
                  <a:schemeClr val="bg1"/>
                </a:solidFill>
              </a:rPr>
              <a:t>, but this does not always reflect the reality of editing. Instead, you can </a:t>
            </a:r>
            <a:r>
              <a:rPr lang="en-GB" sz="1200" b="1" dirty="0" err="1">
                <a:solidFill>
                  <a:schemeClr val="tx2">
                    <a:lumMod val="50000"/>
                    <a:lumOff val="50000"/>
                  </a:schemeClr>
                </a:solidFill>
              </a:rPr>
              <a:t>unstage</a:t>
            </a:r>
            <a:r>
              <a:rPr lang="en-GB" sz="1200" dirty="0">
                <a:solidFill>
                  <a:schemeClr val="bg1"/>
                </a:solidFill>
              </a:rPr>
              <a:t> anything you don’t want to commit for now. Then, you can commit one “chunk” at a time.</a:t>
            </a:r>
          </a:p>
        </p:txBody>
      </p:sp>
      <p:sp>
        <p:nvSpPr>
          <p:cNvPr id="14" name="Rectangle: Folded Corner 13">
            <a:extLst>
              <a:ext uri="{FF2B5EF4-FFF2-40B4-BE49-F238E27FC236}">
                <a16:creationId xmlns:a16="http://schemas.microsoft.com/office/drawing/2014/main" id="{B86E40AF-F70D-3155-F585-F15AEC7524F6}"/>
              </a:ext>
            </a:extLst>
          </p:cNvPr>
          <p:cNvSpPr/>
          <p:nvPr/>
        </p:nvSpPr>
        <p:spPr>
          <a:xfrm>
            <a:off x="1108730" y="4930599"/>
            <a:ext cx="821873" cy="821873"/>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7" name="Rectangle: Folded Corner 76">
            <a:extLst>
              <a:ext uri="{FF2B5EF4-FFF2-40B4-BE49-F238E27FC236}">
                <a16:creationId xmlns:a16="http://schemas.microsoft.com/office/drawing/2014/main" id="{30605D95-79F4-B7D7-B6BF-3DC12E627D80}"/>
              </a:ext>
            </a:extLst>
          </p:cNvPr>
          <p:cNvSpPr/>
          <p:nvPr/>
        </p:nvSpPr>
        <p:spPr>
          <a:xfrm>
            <a:off x="1106325" y="4930495"/>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3" name="TextBox 72">
            <a:extLst>
              <a:ext uri="{FF2B5EF4-FFF2-40B4-BE49-F238E27FC236}">
                <a16:creationId xmlns:a16="http://schemas.microsoft.com/office/drawing/2014/main" id="{1F8762E3-35A5-5DDC-1CE9-F3EEAB5EB052}"/>
              </a:ext>
            </a:extLst>
          </p:cNvPr>
          <p:cNvSpPr txBox="1"/>
          <p:nvPr/>
        </p:nvSpPr>
        <p:spPr>
          <a:xfrm>
            <a:off x="3265714" y="4849786"/>
            <a:ext cx="1673087" cy="369332"/>
          </a:xfrm>
          <a:prstGeom prst="rect">
            <a:avLst/>
          </a:prstGeom>
          <a:noFill/>
        </p:spPr>
        <p:txBody>
          <a:bodyPr wrap="none" rtlCol="0">
            <a:spAutoFit/>
          </a:bodyPr>
          <a:lstStyle/>
          <a:p>
            <a:r>
              <a:rPr lang="en-GB" b="1" dirty="0">
                <a:solidFill>
                  <a:srgbClr val="FF0000"/>
                </a:solidFill>
              </a:rPr>
              <a:t>File A deleted!</a:t>
            </a:r>
            <a:endParaRPr lang="en-GB" dirty="0">
              <a:solidFill>
                <a:schemeClr val="accent6">
                  <a:lumMod val="60000"/>
                  <a:lumOff val="40000"/>
                </a:schemeClr>
              </a:solidFill>
            </a:endParaRPr>
          </a:p>
        </p:txBody>
      </p:sp>
      <p:sp>
        <p:nvSpPr>
          <p:cNvPr id="64" name="TextBox 63">
            <a:extLst>
              <a:ext uri="{FF2B5EF4-FFF2-40B4-BE49-F238E27FC236}">
                <a16:creationId xmlns:a16="http://schemas.microsoft.com/office/drawing/2014/main" id="{033C330F-7E2F-6EAF-14CC-980051657D6A}"/>
              </a:ext>
            </a:extLst>
          </p:cNvPr>
          <p:cNvSpPr txBox="1"/>
          <p:nvPr/>
        </p:nvSpPr>
        <p:spPr>
          <a:xfrm>
            <a:off x="3265714" y="5191152"/>
            <a:ext cx="1538434" cy="369332"/>
          </a:xfrm>
          <a:prstGeom prst="rect">
            <a:avLst/>
          </a:prstGeom>
          <a:noFill/>
        </p:spPr>
        <p:txBody>
          <a:bodyPr wrap="none" rtlCol="0">
            <a:spAutoFit/>
          </a:bodyPr>
          <a:lstStyle/>
          <a:p>
            <a:r>
              <a:rPr lang="en-GB" b="1" dirty="0">
                <a:solidFill>
                  <a:schemeClr val="accent2">
                    <a:lumMod val="60000"/>
                    <a:lumOff val="40000"/>
                  </a:schemeClr>
                </a:solidFill>
              </a:rPr>
              <a:t>File B edited!</a:t>
            </a:r>
            <a:endParaRPr lang="en-GB" dirty="0">
              <a:solidFill>
                <a:schemeClr val="accent6">
                  <a:lumMod val="60000"/>
                  <a:lumOff val="40000"/>
                </a:schemeClr>
              </a:solidFill>
            </a:endParaRPr>
          </a:p>
        </p:txBody>
      </p:sp>
      <p:sp>
        <p:nvSpPr>
          <p:cNvPr id="74" name="TextBox 73">
            <a:extLst>
              <a:ext uri="{FF2B5EF4-FFF2-40B4-BE49-F238E27FC236}">
                <a16:creationId xmlns:a16="http://schemas.microsoft.com/office/drawing/2014/main" id="{E417A0C2-371F-311F-ABE3-9B3AA4F9BB65}"/>
              </a:ext>
            </a:extLst>
          </p:cNvPr>
          <p:cNvSpPr txBox="1"/>
          <p:nvPr/>
        </p:nvSpPr>
        <p:spPr>
          <a:xfrm>
            <a:off x="3286059" y="5255519"/>
            <a:ext cx="1696298" cy="646331"/>
          </a:xfrm>
          <a:prstGeom prst="rect">
            <a:avLst/>
          </a:prstGeom>
          <a:noFill/>
        </p:spPr>
        <p:txBody>
          <a:bodyPr wrap="none" rtlCol="0">
            <a:spAutoFit/>
          </a:bodyPr>
          <a:lstStyle/>
          <a:p>
            <a:br>
              <a:rPr lang="en-GB" b="1" dirty="0">
                <a:solidFill>
                  <a:schemeClr val="tx2">
                    <a:lumMod val="50000"/>
                    <a:lumOff val="50000"/>
                  </a:schemeClr>
                </a:solidFill>
              </a:rPr>
            </a:br>
            <a:r>
              <a:rPr lang="en-GB" b="1" dirty="0">
                <a:solidFill>
                  <a:schemeClr val="accent6">
                    <a:lumMod val="60000"/>
                    <a:lumOff val="40000"/>
                  </a:schemeClr>
                </a:solidFill>
              </a:rPr>
              <a:t>File C created!</a:t>
            </a:r>
            <a:endParaRPr lang="en-GB" dirty="0">
              <a:solidFill>
                <a:schemeClr val="accent6">
                  <a:lumMod val="60000"/>
                  <a:lumOff val="40000"/>
                </a:schemeClr>
              </a:solidFill>
            </a:endParaRPr>
          </a:p>
        </p:txBody>
      </p:sp>
      <p:sp>
        <p:nvSpPr>
          <p:cNvPr id="7" name="Rectangle: Rounded Corners 6">
            <a:extLst>
              <a:ext uri="{FF2B5EF4-FFF2-40B4-BE49-F238E27FC236}">
                <a16:creationId xmlns:a16="http://schemas.microsoft.com/office/drawing/2014/main" id="{F7F7278A-72EE-2E85-334A-0BB358703A44}"/>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FF8017ED-5F66-39C8-B64C-CA4E9B4BB9F9}"/>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93DF85D3-0F13-8E75-21B3-EC5970E6659F}"/>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a:t>
            </a:r>
          </a:p>
          <a:p>
            <a:pPr algn="ctr"/>
            <a:r>
              <a:rPr lang="en-GB" sz="1600" dirty="0"/>
              <a:t>Directory</a:t>
            </a:r>
          </a:p>
        </p:txBody>
      </p:sp>
      <p:sp>
        <p:nvSpPr>
          <p:cNvPr id="13" name="Rectangle: Rounded Corners 12">
            <a:extLst>
              <a:ext uri="{FF2B5EF4-FFF2-40B4-BE49-F238E27FC236}">
                <a16:creationId xmlns:a16="http://schemas.microsoft.com/office/drawing/2014/main" id="{2C32CE50-C40F-85F6-4F76-880FAD7A608C}"/>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78E4CE70-A317-3091-8E1F-5C8358FA8E6F}"/>
              </a:ext>
            </a:extLst>
          </p:cNvPr>
          <p:cNvSpPr/>
          <p:nvPr/>
        </p:nvSpPr>
        <p:spPr>
          <a:xfrm>
            <a:off x="1297782" y="5150206"/>
            <a:ext cx="821873" cy="821873"/>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7" name="Rectangle: Rounded Corners 16">
            <a:extLst>
              <a:ext uri="{FF2B5EF4-FFF2-40B4-BE49-F238E27FC236}">
                <a16:creationId xmlns:a16="http://schemas.microsoft.com/office/drawing/2014/main" id="{102F715A-4C3A-7090-226B-147DAD91E2AF}"/>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909E9F50-542C-35D7-8C69-843B7D22BC66}"/>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grpSp>
        <p:nvGrpSpPr>
          <p:cNvPr id="29" name="Group 28">
            <a:extLst>
              <a:ext uri="{FF2B5EF4-FFF2-40B4-BE49-F238E27FC236}">
                <a16:creationId xmlns:a16="http://schemas.microsoft.com/office/drawing/2014/main" id="{73AD0265-F515-FABF-E02A-DD6C66DD9E14}"/>
              </a:ext>
            </a:extLst>
          </p:cNvPr>
          <p:cNvGrpSpPr/>
          <p:nvPr/>
        </p:nvGrpSpPr>
        <p:grpSpPr>
          <a:xfrm>
            <a:off x="15763186" y="5326020"/>
            <a:ext cx="637728" cy="623454"/>
            <a:chOff x="6610683" y="5008416"/>
            <a:chExt cx="637728" cy="623454"/>
          </a:xfrm>
        </p:grpSpPr>
        <p:sp>
          <p:nvSpPr>
            <p:cNvPr id="28" name="Rectangle: Rounded Corners 27">
              <a:extLst>
                <a:ext uri="{FF2B5EF4-FFF2-40B4-BE49-F238E27FC236}">
                  <a16:creationId xmlns:a16="http://schemas.microsoft.com/office/drawing/2014/main" id="{7B62A060-FCEF-3F38-8F65-C93905207D66}"/>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458D5F84-8201-202E-4C58-1763B5D27D51}"/>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72576B85-9DE3-3FB7-0F9C-BE0ACA9C2966}"/>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EC0B5FF4-B84F-4EF0-53CA-5B3DBAE008E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0B10BE35-25B3-43EE-FA51-872370E16A6B}"/>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7A6184F8-26D8-F777-D77F-231EA2D60BAE}"/>
              </a:ext>
            </a:extLst>
          </p:cNvPr>
          <p:cNvGrpSpPr/>
          <p:nvPr/>
        </p:nvGrpSpPr>
        <p:grpSpPr>
          <a:xfrm>
            <a:off x="13915935" y="5205012"/>
            <a:ext cx="1371600" cy="1403062"/>
            <a:chOff x="1015369" y="4686008"/>
            <a:chExt cx="1371600" cy="1403062"/>
          </a:xfrm>
        </p:grpSpPr>
        <p:sp>
          <p:nvSpPr>
            <p:cNvPr id="31" name="Rectangle: Folded Corner 30">
              <a:extLst>
                <a:ext uri="{FF2B5EF4-FFF2-40B4-BE49-F238E27FC236}">
                  <a16:creationId xmlns:a16="http://schemas.microsoft.com/office/drawing/2014/main" id="{94C6CE5D-28F3-6726-A46E-BCBB0FCC50FE}"/>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620888A0-8E74-6C89-900C-88C851117BA9}"/>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Folded Corner 32">
              <a:extLst>
                <a:ext uri="{FF2B5EF4-FFF2-40B4-BE49-F238E27FC236}">
                  <a16:creationId xmlns:a16="http://schemas.microsoft.com/office/drawing/2014/main" id="{38E88ED2-527F-C7DC-1F26-D5E26962E38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5B3AC76A-4F55-4551-E1A6-69B8B8ED7D18}"/>
              </a:ext>
            </a:extLst>
          </p:cNvPr>
          <p:cNvGrpSpPr/>
          <p:nvPr/>
        </p:nvGrpSpPr>
        <p:grpSpPr>
          <a:xfrm>
            <a:off x="16143455" y="5756702"/>
            <a:ext cx="637728" cy="623454"/>
            <a:chOff x="6610683" y="5008416"/>
            <a:chExt cx="637728" cy="623454"/>
          </a:xfrm>
        </p:grpSpPr>
        <p:sp>
          <p:nvSpPr>
            <p:cNvPr id="35" name="Rectangle: Rounded Corners 34">
              <a:extLst>
                <a:ext uri="{FF2B5EF4-FFF2-40B4-BE49-F238E27FC236}">
                  <a16:creationId xmlns:a16="http://schemas.microsoft.com/office/drawing/2014/main" id="{6C5CA1AA-3647-19BB-CA2C-06E628D7831F}"/>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77345290-10AF-1E0A-789C-B5289C5E1453}"/>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E71EF07A-85CD-DF0F-83D9-FECAB1A5F663}"/>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DB628707-17C3-C898-488B-5B4AE740F19D}"/>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6FDBA88A-B838-5C1D-4DFE-B974B51A0C9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FEA42C3D-BEF4-4A42-2C0F-594BB52B6350}"/>
              </a:ext>
            </a:extLst>
          </p:cNvPr>
          <p:cNvCxnSpPr>
            <a:cxnSpLocks/>
          </p:cNvCxnSpPr>
          <p:nvPr/>
        </p:nvCxnSpPr>
        <p:spPr>
          <a:xfrm rot="5400000" flipH="1" flipV="1">
            <a:off x="13814786" y="2803119"/>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2CD1337A-969D-3BA2-EE4F-95AC5F087093}"/>
              </a:ext>
            </a:extLst>
          </p:cNvPr>
          <p:cNvSpPr txBox="1"/>
          <p:nvPr/>
        </p:nvSpPr>
        <p:spPr>
          <a:xfrm>
            <a:off x="13749711" y="3038687"/>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cxnSp>
        <p:nvCxnSpPr>
          <p:cNvPr id="51" name="Connector: Elbow 50">
            <a:extLst>
              <a:ext uri="{FF2B5EF4-FFF2-40B4-BE49-F238E27FC236}">
                <a16:creationId xmlns:a16="http://schemas.microsoft.com/office/drawing/2014/main" id="{1188AF01-2434-88F6-E6A7-D204BA88299B}"/>
              </a:ext>
            </a:extLst>
          </p:cNvPr>
          <p:cNvCxnSpPr>
            <a:cxnSpLocks/>
          </p:cNvCxnSpPr>
          <p:nvPr/>
        </p:nvCxnSpPr>
        <p:spPr>
          <a:xfrm flipV="1">
            <a:off x="13239874" y="3402261"/>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F7767F53-D80F-5959-F05C-EB35D07F9365}"/>
              </a:ext>
            </a:extLst>
          </p:cNvPr>
          <p:cNvSpPr txBox="1"/>
          <p:nvPr/>
        </p:nvSpPr>
        <p:spPr>
          <a:xfrm>
            <a:off x="14524939" y="4460691"/>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7AC51916-DEB9-FE04-B1A9-1CEC048E34DC}"/>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E118D46E-A123-F54D-ADF1-D5BAD8E1A21C}"/>
              </a:ext>
            </a:extLst>
          </p:cNvPr>
          <p:cNvSpPr/>
          <p:nvPr/>
        </p:nvSpPr>
        <p:spPr>
          <a:xfrm>
            <a:off x="12982991" y="-90795"/>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 name="TextBox 1">
            <a:extLst>
              <a:ext uri="{FF2B5EF4-FFF2-40B4-BE49-F238E27FC236}">
                <a16:creationId xmlns:a16="http://schemas.microsoft.com/office/drawing/2014/main" id="{32D32D9F-FA09-3329-75D8-71ED06606436}"/>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9" name="TextBox 8">
            <a:extLst>
              <a:ext uri="{FF2B5EF4-FFF2-40B4-BE49-F238E27FC236}">
                <a16:creationId xmlns:a16="http://schemas.microsoft.com/office/drawing/2014/main" id="{2D552B3E-D1FC-63BB-2681-3884AFC136BB}"/>
              </a:ext>
            </a:extLst>
          </p:cNvPr>
          <p:cNvSpPr txBox="1"/>
          <p:nvPr/>
        </p:nvSpPr>
        <p:spPr>
          <a:xfrm>
            <a:off x="844559" y="2324207"/>
            <a:ext cx="1608261" cy="338554"/>
          </a:xfrm>
          <a:prstGeom prst="rect">
            <a:avLst/>
          </a:prstGeom>
          <a:noFill/>
        </p:spPr>
        <p:txBody>
          <a:bodyPr wrap="none" rtlCol="0">
            <a:spAutoFit/>
          </a:bodyPr>
          <a:lstStyle/>
          <a:p>
            <a:r>
              <a:rPr lang="en-GB" sz="1600" dirty="0">
                <a:solidFill>
                  <a:schemeClr val="bg1">
                    <a:lumMod val="75000"/>
                  </a:schemeClr>
                </a:solidFill>
              </a:rPr>
              <a:t>Making changes</a:t>
            </a:r>
          </a:p>
        </p:txBody>
      </p:sp>
      <p:sp>
        <p:nvSpPr>
          <p:cNvPr id="10" name="Rectangle: Rounded Corners 9">
            <a:extLst>
              <a:ext uri="{FF2B5EF4-FFF2-40B4-BE49-F238E27FC236}">
                <a16:creationId xmlns:a16="http://schemas.microsoft.com/office/drawing/2014/main" id="{55D5F349-77F8-B468-297F-5914E4A41E25}"/>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Elbow 40">
            <a:extLst>
              <a:ext uri="{FF2B5EF4-FFF2-40B4-BE49-F238E27FC236}">
                <a16:creationId xmlns:a16="http://schemas.microsoft.com/office/drawing/2014/main" id="{7143C357-BFF8-8148-A2B3-06718D94A897}"/>
              </a:ext>
            </a:extLst>
          </p:cNvPr>
          <p:cNvCxnSpPr>
            <a:cxnSpLocks/>
          </p:cNvCxnSpPr>
          <p:nvPr/>
        </p:nvCxnSpPr>
        <p:spPr>
          <a:xfrm rot="5400000">
            <a:off x="1305306" y="3106176"/>
            <a:ext cx="695081" cy="3"/>
          </a:xfrm>
          <a:prstGeom prst="bentConnector3">
            <a:avLst>
              <a:gd name="adj1" fmla="val 50000"/>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AF76E8EC-F13F-897B-D3EC-D96893FB0407}"/>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2C340CD5-7A3A-312E-AD7A-090E98DA71BA}"/>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123A30EB-0E47-4F66-7EE7-C2BDEB72227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69" name="Group 68">
            <a:extLst>
              <a:ext uri="{FF2B5EF4-FFF2-40B4-BE49-F238E27FC236}">
                <a16:creationId xmlns:a16="http://schemas.microsoft.com/office/drawing/2014/main" id="{129E6D88-A4DD-0162-E931-A4A4FE6C0242}"/>
              </a:ext>
            </a:extLst>
          </p:cNvPr>
          <p:cNvGrpSpPr/>
          <p:nvPr/>
        </p:nvGrpSpPr>
        <p:grpSpPr>
          <a:xfrm>
            <a:off x="9289936" y="-1491447"/>
            <a:ext cx="1232810" cy="1261088"/>
            <a:chOff x="1015369" y="4686008"/>
            <a:chExt cx="1371600" cy="1403062"/>
          </a:xfrm>
        </p:grpSpPr>
        <p:sp>
          <p:nvSpPr>
            <p:cNvPr id="70" name="Rectangle: Folded Corner 69">
              <a:extLst>
                <a:ext uri="{FF2B5EF4-FFF2-40B4-BE49-F238E27FC236}">
                  <a16:creationId xmlns:a16="http://schemas.microsoft.com/office/drawing/2014/main" id="{9B4EC6C8-D561-DD99-A828-D65185ADCF9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1" name="Rectangle: Folded Corner 70">
              <a:extLst>
                <a:ext uri="{FF2B5EF4-FFF2-40B4-BE49-F238E27FC236}">
                  <a16:creationId xmlns:a16="http://schemas.microsoft.com/office/drawing/2014/main" id="{CFA7B74C-F138-E60B-7F04-8F8DE17FBF5F}"/>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2" name="Rectangle: Folded Corner 71">
              <a:extLst>
                <a:ext uri="{FF2B5EF4-FFF2-40B4-BE49-F238E27FC236}">
                  <a16:creationId xmlns:a16="http://schemas.microsoft.com/office/drawing/2014/main" id="{A32D7E6D-6529-C4FB-8E79-2AC3AB384A33}"/>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
        <p:nvSpPr>
          <p:cNvPr id="76" name="Rectangle: Rounded Corners 75">
            <a:extLst>
              <a:ext uri="{FF2B5EF4-FFF2-40B4-BE49-F238E27FC236}">
                <a16:creationId xmlns:a16="http://schemas.microsoft.com/office/drawing/2014/main" id="{7D49D1CD-2571-7CD1-BAC1-22A9A2170037}"/>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 Repository Commits</a:t>
            </a:r>
          </a:p>
        </p:txBody>
      </p:sp>
      <p:sp>
        <p:nvSpPr>
          <p:cNvPr id="78" name="Rectangle: Folded Corner 77">
            <a:extLst>
              <a:ext uri="{FF2B5EF4-FFF2-40B4-BE49-F238E27FC236}">
                <a16:creationId xmlns:a16="http://schemas.microsoft.com/office/drawing/2014/main" id="{0C97D355-B7DC-B3DC-CC3C-38EBB023A4B7}"/>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9" name="TextBox 78">
            <a:extLst>
              <a:ext uri="{FF2B5EF4-FFF2-40B4-BE49-F238E27FC236}">
                <a16:creationId xmlns:a16="http://schemas.microsoft.com/office/drawing/2014/main" id="{AC381F6E-D5B9-7B65-31B6-D6477E1940E5}"/>
              </a:ext>
            </a:extLst>
          </p:cNvPr>
          <p:cNvSpPr txBox="1"/>
          <p:nvPr/>
        </p:nvSpPr>
        <p:spPr>
          <a:xfrm>
            <a:off x="2690044" y="2053032"/>
            <a:ext cx="1647887"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automatically</a:t>
            </a:r>
            <a:br>
              <a:rPr lang="en-GB" sz="1600" dirty="0">
                <a:solidFill>
                  <a:schemeClr val="bg1">
                    <a:lumMod val="75000"/>
                  </a:schemeClr>
                </a:solidFill>
              </a:rPr>
            </a:br>
            <a:r>
              <a:rPr lang="en-GB" sz="1600" b="1" dirty="0">
                <a:solidFill>
                  <a:schemeClr val="tx2">
                    <a:lumMod val="50000"/>
                    <a:lumOff val="50000"/>
                  </a:schemeClr>
                </a:solidFill>
              </a:rPr>
              <a:t>staging </a:t>
            </a:r>
            <a:r>
              <a:rPr lang="en-GB" sz="1600" dirty="0">
                <a:solidFill>
                  <a:schemeClr val="bg1">
                    <a:lumMod val="75000"/>
                  </a:schemeClr>
                </a:solidFill>
              </a:rPr>
              <a:t>changes</a:t>
            </a:r>
          </a:p>
        </p:txBody>
      </p:sp>
      <p:cxnSp>
        <p:nvCxnSpPr>
          <p:cNvPr id="80" name="Connector: Elbow 79">
            <a:extLst>
              <a:ext uri="{FF2B5EF4-FFF2-40B4-BE49-F238E27FC236}">
                <a16:creationId xmlns:a16="http://schemas.microsoft.com/office/drawing/2014/main" id="{0633C4A5-44A9-6671-1F29-BFE5A5F5CE85}"/>
              </a:ext>
            </a:extLst>
          </p:cNvPr>
          <p:cNvCxnSpPr>
            <a:cxnSpLocks/>
          </p:cNvCxnSpPr>
          <p:nvPr/>
        </p:nvCxnSpPr>
        <p:spPr>
          <a:xfrm rot="5400000" flipH="1" flipV="1">
            <a:off x="3312337" y="2106927"/>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Rectangle: Folded Corner 85">
            <a:extLst>
              <a:ext uri="{FF2B5EF4-FFF2-40B4-BE49-F238E27FC236}">
                <a16:creationId xmlns:a16="http://schemas.microsoft.com/office/drawing/2014/main" id="{EAFF345B-E917-EF83-F366-EB4C135BD145}"/>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6B986972-2F6D-953A-FFB4-4A50D388A0DB}"/>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C3A1CCEC-2E82-5197-FBD9-66C18E530387}"/>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D6AF638A-2951-7C98-CAB4-70337EDF38A7}"/>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Folded Corner 93">
              <a:extLst>
                <a:ext uri="{FF2B5EF4-FFF2-40B4-BE49-F238E27FC236}">
                  <a16:creationId xmlns:a16="http://schemas.microsoft.com/office/drawing/2014/main" id="{F88408EF-C3F7-EBD6-A7C4-9679601C71BB}"/>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D91B477D-4BA6-4846-516F-7799941038C5}"/>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970AF498-9E21-5CC4-BA91-369B049E8DC7}"/>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cxnSp>
        <p:nvCxnSpPr>
          <p:cNvPr id="99" name="Connector: Elbow 98">
            <a:extLst>
              <a:ext uri="{FF2B5EF4-FFF2-40B4-BE49-F238E27FC236}">
                <a16:creationId xmlns:a16="http://schemas.microsoft.com/office/drawing/2014/main" id="{57ABAAB6-9471-80A7-A05F-24C6D8E0A609}"/>
              </a:ext>
            </a:extLst>
          </p:cNvPr>
          <p:cNvCxnSpPr>
            <a:cxnSpLocks/>
          </p:cNvCxnSpPr>
          <p:nvPr/>
        </p:nvCxnSpPr>
        <p:spPr>
          <a:xfrm rot="10800000" flipV="1">
            <a:off x="1654624" y="2545598"/>
            <a:ext cx="7599737" cy="914352"/>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8FCEA563-2026-E900-220F-2E2914C681F2}"/>
              </a:ext>
            </a:extLst>
          </p:cNvPr>
          <p:cNvSpPr txBox="1"/>
          <p:nvPr/>
        </p:nvSpPr>
        <p:spPr>
          <a:xfrm>
            <a:off x="6990387" y="2108629"/>
            <a:ext cx="1205073" cy="338554"/>
          </a:xfrm>
          <a:prstGeom prst="rect">
            <a:avLst/>
          </a:prstGeom>
          <a:noFill/>
        </p:spPr>
        <p:txBody>
          <a:bodyPr wrap="none" rtlCol="0">
            <a:spAutoFit/>
          </a:bodyPr>
          <a:lstStyle/>
          <a:p>
            <a:r>
              <a:rPr lang="en-GB" sz="1600" b="1" dirty="0">
                <a:solidFill>
                  <a:schemeClr val="tx2">
                    <a:lumMod val="50000"/>
                    <a:lumOff val="50000"/>
                  </a:schemeClr>
                </a:solidFill>
              </a:rPr>
              <a:t>Clone repo</a:t>
            </a:r>
          </a:p>
        </p:txBody>
      </p:sp>
      <p:sp>
        <p:nvSpPr>
          <p:cNvPr id="125" name="TextBox 124">
            <a:extLst>
              <a:ext uri="{FF2B5EF4-FFF2-40B4-BE49-F238E27FC236}">
                <a16:creationId xmlns:a16="http://schemas.microsoft.com/office/drawing/2014/main" id="{511A7164-6F6B-B136-F1E6-4CB769B24479}"/>
              </a:ext>
            </a:extLst>
          </p:cNvPr>
          <p:cNvSpPr txBox="1"/>
          <p:nvPr/>
        </p:nvSpPr>
        <p:spPr>
          <a:xfrm>
            <a:off x="3549037" y="179748"/>
            <a:ext cx="5623383" cy="461665"/>
          </a:xfrm>
          <a:prstGeom prst="rect">
            <a:avLst/>
          </a:prstGeom>
          <a:noFill/>
          <a:ln>
            <a:solidFill>
              <a:schemeClr val="bg1"/>
            </a:solidFill>
          </a:ln>
        </p:spPr>
        <p:txBody>
          <a:bodyPr wrap="square" rtlCol="0">
            <a:spAutoFit/>
          </a:bodyPr>
          <a:lstStyle/>
          <a:p>
            <a:r>
              <a:rPr lang="en-GB" sz="1200" dirty="0">
                <a:solidFill>
                  <a:schemeClr val="bg1"/>
                </a:solidFill>
              </a:rPr>
              <a:t>At this stage, if you make a </a:t>
            </a:r>
            <a:r>
              <a:rPr lang="en-GB" sz="1200" b="1" dirty="0">
                <a:solidFill>
                  <a:schemeClr val="tx2">
                    <a:lumMod val="50000"/>
                    <a:lumOff val="50000"/>
                  </a:schemeClr>
                </a:solidFill>
              </a:rPr>
              <a:t>commit</a:t>
            </a:r>
            <a:r>
              <a:rPr lang="en-GB" sz="1200" dirty="0">
                <a:solidFill>
                  <a:schemeClr val="bg1"/>
                </a:solidFill>
              </a:rPr>
              <a:t>, GitHub will take everything in the staging area and package it in one commit.</a:t>
            </a:r>
          </a:p>
        </p:txBody>
      </p:sp>
      <p:sp>
        <p:nvSpPr>
          <p:cNvPr id="126" name="TextBox 125">
            <a:extLst>
              <a:ext uri="{FF2B5EF4-FFF2-40B4-BE49-F238E27FC236}">
                <a16:creationId xmlns:a16="http://schemas.microsoft.com/office/drawing/2014/main" id="{721ED911-B67F-4BB0-6201-D56AC8344063}"/>
              </a:ext>
            </a:extLst>
          </p:cNvPr>
          <p:cNvSpPr txBox="1"/>
          <p:nvPr/>
        </p:nvSpPr>
        <p:spPr>
          <a:xfrm>
            <a:off x="3546057" y="763111"/>
            <a:ext cx="5623383" cy="830997"/>
          </a:xfrm>
          <a:prstGeom prst="rect">
            <a:avLst/>
          </a:prstGeom>
          <a:noFill/>
          <a:ln>
            <a:solidFill>
              <a:schemeClr val="bg1"/>
            </a:solidFill>
          </a:ln>
        </p:spPr>
        <p:txBody>
          <a:bodyPr wrap="square" rtlCol="0">
            <a:spAutoFit/>
          </a:bodyPr>
          <a:lstStyle/>
          <a:p>
            <a:r>
              <a:rPr lang="en-GB" sz="1200" dirty="0">
                <a:solidFill>
                  <a:schemeClr val="bg1"/>
                </a:solidFill>
              </a:rPr>
              <a:t>But what about </a:t>
            </a:r>
            <a:r>
              <a:rPr lang="en-GB" sz="1200" b="1" dirty="0">
                <a:solidFill>
                  <a:schemeClr val="tx2">
                    <a:lumMod val="50000"/>
                    <a:lumOff val="50000"/>
                  </a:schemeClr>
                </a:solidFill>
              </a:rPr>
              <a:t>accurate naming</a:t>
            </a:r>
            <a:r>
              <a:rPr lang="en-GB" sz="1200" dirty="0">
                <a:solidFill>
                  <a:schemeClr val="bg1"/>
                </a:solidFill>
              </a:rPr>
              <a:t>? What if you</a:t>
            </a:r>
            <a:r>
              <a:rPr lang="en-GB" sz="1200" b="1" dirty="0">
                <a:solidFill>
                  <a:srgbClr val="FF0000"/>
                </a:solidFill>
              </a:rPr>
              <a:t> deleted an old file</a:t>
            </a:r>
            <a:r>
              <a:rPr lang="en-GB" sz="1200" dirty="0">
                <a:solidFill>
                  <a:schemeClr val="bg1"/>
                </a:solidFill>
              </a:rPr>
              <a:t>, </a:t>
            </a:r>
            <a:r>
              <a:rPr lang="en-GB" sz="1200" b="1" dirty="0">
                <a:solidFill>
                  <a:schemeClr val="accent2">
                    <a:lumMod val="60000"/>
                    <a:lumOff val="40000"/>
                  </a:schemeClr>
                </a:solidFill>
              </a:rPr>
              <a:t>fixed a bug</a:t>
            </a:r>
            <a:r>
              <a:rPr lang="en-GB" sz="1200" dirty="0">
                <a:solidFill>
                  <a:schemeClr val="bg1"/>
                </a:solidFill>
              </a:rPr>
              <a:t>, and </a:t>
            </a:r>
            <a:r>
              <a:rPr lang="en-GB" sz="1200" b="1" dirty="0">
                <a:solidFill>
                  <a:schemeClr val="accent6">
                    <a:lumMod val="60000"/>
                    <a:lumOff val="40000"/>
                  </a:schemeClr>
                </a:solidFill>
              </a:rPr>
              <a:t>created a new prop</a:t>
            </a:r>
            <a:r>
              <a:rPr lang="en-GB" sz="1200" dirty="0">
                <a:solidFill>
                  <a:schemeClr val="bg1"/>
                </a:solidFill>
              </a:rPr>
              <a:t>? Let’s say you made 100 edits over those three files and committed them at once. That’s messy to unpick if something is wrong with only one file but you want to keep the changes you made to the other two.</a:t>
            </a:r>
          </a:p>
        </p:txBody>
      </p:sp>
      <p:grpSp>
        <p:nvGrpSpPr>
          <p:cNvPr id="135" name="Group 134">
            <a:extLst>
              <a:ext uri="{FF2B5EF4-FFF2-40B4-BE49-F238E27FC236}">
                <a16:creationId xmlns:a16="http://schemas.microsoft.com/office/drawing/2014/main" id="{343B144A-2F59-BF20-FA13-669AE62CA9D0}"/>
              </a:ext>
            </a:extLst>
          </p:cNvPr>
          <p:cNvGrpSpPr/>
          <p:nvPr/>
        </p:nvGrpSpPr>
        <p:grpSpPr>
          <a:xfrm>
            <a:off x="5939929" y="4830023"/>
            <a:ext cx="637728" cy="623454"/>
            <a:chOff x="5939929" y="4825889"/>
            <a:chExt cx="637728" cy="623454"/>
          </a:xfrm>
        </p:grpSpPr>
        <p:sp>
          <p:nvSpPr>
            <p:cNvPr id="129" name="Rectangle: Rounded Corners 128">
              <a:extLst>
                <a:ext uri="{FF2B5EF4-FFF2-40B4-BE49-F238E27FC236}">
                  <a16:creationId xmlns:a16="http://schemas.microsoft.com/office/drawing/2014/main" id="{292949C1-280C-194D-7B2C-1A052DE58351}"/>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34" name="Group 133">
              <a:extLst>
                <a:ext uri="{FF2B5EF4-FFF2-40B4-BE49-F238E27FC236}">
                  <a16:creationId xmlns:a16="http://schemas.microsoft.com/office/drawing/2014/main" id="{60C62A56-A5C3-3DDE-2AF8-152D4E669EE9}"/>
                </a:ext>
              </a:extLst>
            </p:cNvPr>
            <p:cNvGrpSpPr/>
            <p:nvPr/>
          </p:nvGrpSpPr>
          <p:grpSpPr>
            <a:xfrm>
              <a:off x="6096000" y="4976774"/>
              <a:ext cx="337020" cy="344214"/>
              <a:chOff x="6708682" y="4903599"/>
              <a:chExt cx="1233379" cy="1259705"/>
            </a:xfrm>
          </p:grpSpPr>
          <p:sp>
            <p:nvSpPr>
              <p:cNvPr id="131" name="Rectangle: Folded Corner 130">
                <a:extLst>
                  <a:ext uri="{FF2B5EF4-FFF2-40B4-BE49-F238E27FC236}">
                    <a16:creationId xmlns:a16="http://schemas.microsoft.com/office/drawing/2014/main" id="{7A889E45-43C0-7035-109A-61DD7FC1D9BE}"/>
                  </a:ext>
                </a:extLst>
              </p:cNvPr>
              <p:cNvSpPr/>
              <p:nvPr/>
            </p:nvSpPr>
            <p:spPr>
              <a:xfrm>
                <a:off x="6708682" y="4903599"/>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32" name="Rectangle: Folded Corner 131">
                <a:extLst>
                  <a:ext uri="{FF2B5EF4-FFF2-40B4-BE49-F238E27FC236}">
                    <a16:creationId xmlns:a16="http://schemas.microsoft.com/office/drawing/2014/main" id="{60C2CB2A-E2E5-7412-DF6F-5F6ADEB74C1B}"/>
                  </a:ext>
                </a:extLst>
              </p:cNvPr>
              <p:cNvSpPr/>
              <p:nvPr/>
            </p:nvSpPr>
            <p:spPr>
              <a:xfrm>
                <a:off x="6899828" y="5123693"/>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33" name="Rectangle: Folded Corner 132">
                <a:extLst>
                  <a:ext uri="{FF2B5EF4-FFF2-40B4-BE49-F238E27FC236}">
                    <a16:creationId xmlns:a16="http://schemas.microsoft.com/office/drawing/2014/main" id="{E175C626-9D75-0FB8-5418-3FD3F4C49D00}"/>
                  </a:ext>
                </a:extLst>
              </p:cNvPr>
              <p:cNvSpPr/>
              <p:nvPr/>
            </p:nvSpPr>
            <p:spPr>
              <a:xfrm>
                <a:off x="7120188" y="5341431"/>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sp>
        <p:nvSpPr>
          <p:cNvPr id="136" name="TextBox 135">
            <a:extLst>
              <a:ext uri="{FF2B5EF4-FFF2-40B4-BE49-F238E27FC236}">
                <a16:creationId xmlns:a16="http://schemas.microsoft.com/office/drawing/2014/main" id="{131FC571-76D4-F9FE-6F04-35D7F8FC7606}"/>
              </a:ext>
            </a:extLst>
          </p:cNvPr>
          <p:cNvSpPr txBox="1"/>
          <p:nvPr/>
        </p:nvSpPr>
        <p:spPr>
          <a:xfrm>
            <a:off x="6414548" y="5789112"/>
            <a:ext cx="1084271" cy="461665"/>
          </a:xfrm>
          <a:prstGeom prst="rect">
            <a:avLst/>
          </a:prstGeom>
          <a:noFill/>
        </p:spPr>
        <p:txBody>
          <a:bodyPr wrap="none" rtlCol="0">
            <a:spAutoFit/>
          </a:bodyPr>
          <a:lstStyle/>
          <a:p>
            <a:pPr algn="ctr"/>
            <a:r>
              <a:rPr lang="en-GB" sz="1200" b="1" dirty="0">
                <a:solidFill>
                  <a:schemeClr val="tx2">
                    <a:lumMod val="50000"/>
                    <a:lumOff val="50000"/>
                  </a:schemeClr>
                </a:solidFill>
              </a:rPr>
              <a:t>Commit(s)</a:t>
            </a:r>
          </a:p>
          <a:p>
            <a:pPr algn="ctr"/>
            <a:r>
              <a:rPr lang="en-GB" sz="1200" dirty="0">
                <a:solidFill>
                  <a:schemeClr val="bg1">
                    <a:lumMod val="75000"/>
                  </a:schemeClr>
                </a:solidFill>
              </a:rPr>
              <a:t>ready to push</a:t>
            </a:r>
            <a:endParaRPr lang="en-GB" sz="1600" dirty="0">
              <a:solidFill>
                <a:schemeClr val="bg1">
                  <a:lumMod val="75000"/>
                </a:schemeClr>
              </a:solidFill>
            </a:endParaRPr>
          </a:p>
        </p:txBody>
      </p:sp>
      <p:cxnSp>
        <p:nvCxnSpPr>
          <p:cNvPr id="137" name="Connector: Elbow 136">
            <a:extLst>
              <a:ext uri="{FF2B5EF4-FFF2-40B4-BE49-F238E27FC236}">
                <a16:creationId xmlns:a16="http://schemas.microsoft.com/office/drawing/2014/main" id="{DE113917-0F2B-9ACD-5850-B5F0CC93F059}"/>
              </a:ext>
            </a:extLst>
          </p:cNvPr>
          <p:cNvCxnSpPr>
            <a:cxnSpLocks/>
          </p:cNvCxnSpPr>
          <p:nvPr/>
        </p:nvCxnSpPr>
        <p:spPr>
          <a:xfrm rot="5400000" flipH="1" flipV="1">
            <a:off x="5654945" y="2123536"/>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07899ECE-B009-2212-B194-985AE9C47BB2}"/>
              </a:ext>
            </a:extLst>
          </p:cNvPr>
          <p:cNvSpPr txBox="1"/>
          <p:nvPr/>
        </p:nvSpPr>
        <p:spPr>
          <a:xfrm>
            <a:off x="4176361" y="2031684"/>
            <a:ext cx="3197349"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checks what files are </a:t>
            </a:r>
            <a:br>
              <a:rPr lang="en-GB" sz="1600" dirty="0">
                <a:solidFill>
                  <a:schemeClr val="bg1">
                    <a:lumMod val="75000"/>
                  </a:schemeClr>
                </a:solidFill>
              </a:rPr>
            </a:br>
            <a:r>
              <a:rPr lang="en-GB" sz="1600" b="1" dirty="0">
                <a:solidFill>
                  <a:schemeClr val="tx2">
                    <a:lumMod val="50000"/>
                    <a:lumOff val="50000"/>
                  </a:schemeClr>
                </a:solidFill>
              </a:rPr>
              <a:t>staged </a:t>
            </a:r>
            <a:r>
              <a:rPr lang="en-GB" sz="1600" dirty="0">
                <a:solidFill>
                  <a:schemeClr val="bg1">
                    <a:lumMod val="75000"/>
                  </a:schemeClr>
                </a:solidFill>
              </a:rPr>
              <a:t>when you create a </a:t>
            </a:r>
            <a:r>
              <a:rPr lang="en-GB" sz="1600" b="1" dirty="0">
                <a:solidFill>
                  <a:schemeClr val="tx2">
                    <a:lumMod val="50000"/>
                    <a:lumOff val="50000"/>
                  </a:schemeClr>
                </a:solidFill>
              </a:rPr>
              <a:t>commit</a:t>
            </a:r>
          </a:p>
        </p:txBody>
      </p:sp>
      <p:sp>
        <p:nvSpPr>
          <p:cNvPr id="139" name="TextBox 138">
            <a:extLst>
              <a:ext uri="{FF2B5EF4-FFF2-40B4-BE49-F238E27FC236}">
                <a16:creationId xmlns:a16="http://schemas.microsoft.com/office/drawing/2014/main" id="{8297C4FC-5696-08D5-FA54-A86D05C32217}"/>
              </a:ext>
            </a:extLst>
          </p:cNvPr>
          <p:cNvSpPr txBox="1"/>
          <p:nvPr/>
        </p:nvSpPr>
        <p:spPr>
          <a:xfrm>
            <a:off x="3556892" y="5811271"/>
            <a:ext cx="1536319" cy="461665"/>
          </a:xfrm>
          <a:prstGeom prst="rect">
            <a:avLst/>
          </a:prstGeom>
          <a:noFill/>
        </p:spPr>
        <p:txBody>
          <a:bodyPr wrap="none" rtlCol="0">
            <a:spAutoFit/>
          </a:bodyPr>
          <a:lstStyle/>
          <a:p>
            <a:pPr algn="ctr"/>
            <a:r>
              <a:rPr lang="en-GB" sz="1200" b="1" dirty="0">
                <a:solidFill>
                  <a:schemeClr val="tx2">
                    <a:lumMod val="50000"/>
                    <a:lumOff val="50000"/>
                  </a:schemeClr>
                </a:solidFill>
              </a:rPr>
              <a:t>Staging area</a:t>
            </a:r>
          </a:p>
          <a:p>
            <a:pPr algn="ctr"/>
            <a:r>
              <a:rPr lang="en-GB" sz="1200" dirty="0">
                <a:solidFill>
                  <a:schemeClr val="bg1">
                    <a:lumMod val="75000"/>
                  </a:schemeClr>
                </a:solidFill>
              </a:rPr>
              <a:t>automatically clears</a:t>
            </a:r>
            <a:endParaRPr lang="en-GB" sz="1600" dirty="0">
              <a:solidFill>
                <a:schemeClr val="bg1">
                  <a:lumMod val="75000"/>
                </a:schemeClr>
              </a:solidFill>
            </a:endParaRPr>
          </a:p>
        </p:txBody>
      </p:sp>
    </p:spTree>
    <p:extLst>
      <p:ext uri="{BB962C8B-B14F-4D97-AF65-F5344CB8AC3E}">
        <p14:creationId xmlns:p14="http://schemas.microsoft.com/office/powerpoint/2010/main" val="2139069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02"/>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9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77"/>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7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41"/>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9"/>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80"/>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79"/>
                                        </p:tgtEl>
                                        <p:attrNameLst>
                                          <p:attrName>style.visibility</p:attrName>
                                        </p:attrNameLst>
                                      </p:cBhvr>
                                      <p:to>
                                        <p:strVal val="hidden"/>
                                      </p:to>
                                    </p:set>
                                  </p:childTnLst>
                                </p:cTn>
                              </p:par>
                              <p:par>
                                <p:cTn id="69" presetID="1" presetClass="entr" presetSubtype="0" fill="hold" grpId="0" nodeType="withEffect">
                                  <p:stCondLst>
                                    <p:cond delay="0"/>
                                  </p:stCondLst>
                                  <p:childTnLst>
                                    <p:set>
                                      <p:cBhvr>
                                        <p:cTn id="70" dur="1" fill="hold">
                                          <p:stCondLst>
                                            <p:cond delay="0"/>
                                          </p:stCondLst>
                                        </p:cTn>
                                        <p:tgtEl>
                                          <p:spTgt spid="12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13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grpId="1" nodeType="clickEffect">
                                  <p:stCondLst>
                                    <p:cond delay="0"/>
                                  </p:stCondLst>
                                  <p:childTnLst>
                                    <p:set>
                                      <p:cBhvr>
                                        <p:cTn id="86" dur="1" fill="hold">
                                          <p:stCondLst>
                                            <p:cond delay="0"/>
                                          </p:stCondLst>
                                        </p:cTn>
                                        <p:tgtEl>
                                          <p:spTgt spid="73"/>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64"/>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74"/>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13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2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140"/>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125"/>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1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0" animBg="1"/>
      <p:bldP spid="14" grpId="0" animBg="1"/>
      <p:bldP spid="14" grpId="1" animBg="1"/>
      <p:bldP spid="77" grpId="0" animBg="1"/>
      <p:bldP spid="77" grpId="1" animBg="1"/>
      <p:bldP spid="73" grpId="0"/>
      <p:bldP spid="73" grpId="1"/>
      <p:bldP spid="64" grpId="0"/>
      <p:bldP spid="64" grpId="1"/>
      <p:bldP spid="74" grpId="0"/>
      <p:bldP spid="74" grpId="1"/>
      <p:bldP spid="15" grpId="0" animBg="1"/>
      <p:bldP spid="15" grpId="1" animBg="1"/>
      <p:bldP spid="9" grpId="0"/>
      <p:bldP spid="9" grpId="1"/>
      <p:bldP spid="78" grpId="0" animBg="1"/>
      <p:bldP spid="79" grpId="0"/>
      <p:bldP spid="79" grpId="1"/>
      <p:bldP spid="86" grpId="0" animBg="1"/>
      <p:bldP spid="102" grpId="0"/>
      <p:bldP spid="102" grpId="1"/>
      <p:bldP spid="125" grpId="0" animBg="1"/>
      <p:bldP spid="125" grpId="1" animBg="1"/>
      <p:bldP spid="126" grpId="0" animBg="1"/>
      <p:bldP spid="126" grpId="1" animBg="1"/>
      <p:bldP spid="136" grpId="0"/>
      <p:bldP spid="138" grpId="0"/>
      <p:bldP spid="13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B32A8-6C42-B491-5FD7-34161D2A852C}"/>
            </a:ext>
          </a:extLst>
        </p:cNvPr>
        <p:cNvGrpSpPr/>
        <p:nvPr/>
      </p:nvGrpSpPr>
      <p:grpSpPr>
        <a:xfrm>
          <a:off x="0" y="0"/>
          <a:ext cx="0" cy="0"/>
          <a:chOff x="0" y="0"/>
          <a:chExt cx="0" cy="0"/>
        </a:xfrm>
      </p:grpSpPr>
      <p:sp>
        <p:nvSpPr>
          <p:cNvPr id="63" name="TextBox 62">
            <a:extLst>
              <a:ext uri="{FF2B5EF4-FFF2-40B4-BE49-F238E27FC236}">
                <a16:creationId xmlns:a16="http://schemas.microsoft.com/office/drawing/2014/main" id="{C40D073E-DA0D-9CE2-25E4-20C8F15F724F}"/>
              </a:ext>
            </a:extLst>
          </p:cNvPr>
          <p:cNvSpPr txBox="1"/>
          <p:nvPr/>
        </p:nvSpPr>
        <p:spPr>
          <a:xfrm>
            <a:off x="5916194" y="2759139"/>
            <a:ext cx="2006127" cy="646331"/>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chemeClr val="accent6">
                    <a:lumMod val="60000"/>
                    <a:lumOff val="40000"/>
                  </a:schemeClr>
                </a:solidFill>
              </a:rPr>
              <a:t>file C</a:t>
            </a:r>
            <a:r>
              <a:rPr lang="en-GB" sz="1200" b="1" dirty="0">
                <a:solidFill>
                  <a:srgbClr val="FF0000"/>
                </a:solidFill>
              </a:rPr>
              <a:t> </a:t>
            </a:r>
            <a:r>
              <a:rPr lang="en-GB" sz="1200" dirty="0">
                <a:solidFill>
                  <a:schemeClr val="bg1">
                    <a:lumMod val="75000"/>
                  </a:schemeClr>
                </a:solidFill>
              </a:rPr>
              <a:t>changed)</a:t>
            </a:r>
          </a:p>
        </p:txBody>
      </p:sp>
      <p:sp>
        <p:nvSpPr>
          <p:cNvPr id="59" name="TextBox 58">
            <a:extLst>
              <a:ext uri="{FF2B5EF4-FFF2-40B4-BE49-F238E27FC236}">
                <a16:creationId xmlns:a16="http://schemas.microsoft.com/office/drawing/2014/main" id="{54C4B690-3D26-53E5-08BB-7AF0FB5DE242}"/>
              </a:ext>
            </a:extLst>
          </p:cNvPr>
          <p:cNvSpPr txBox="1"/>
          <p:nvPr/>
        </p:nvSpPr>
        <p:spPr>
          <a:xfrm>
            <a:off x="5861019" y="2205141"/>
            <a:ext cx="2136802" cy="1200329"/>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rgbClr val="FF0000"/>
                </a:solidFill>
              </a:rPr>
              <a:t>file A </a:t>
            </a:r>
            <a:r>
              <a:rPr lang="en-GB" sz="1200" dirty="0">
                <a:solidFill>
                  <a:schemeClr val="bg1">
                    <a:lumMod val="75000"/>
                  </a:schemeClr>
                </a:solidFill>
              </a:rPr>
              <a:t>changed)</a:t>
            </a:r>
            <a:br>
              <a:rPr lang="en-GB" sz="1200" dirty="0">
                <a:solidFill>
                  <a:schemeClr val="bg1">
                    <a:lumMod val="75000"/>
                  </a:schemeClr>
                </a:solidFill>
              </a:rPr>
            </a:br>
            <a:r>
              <a:rPr lang="en-GB" sz="1200" dirty="0">
                <a:solidFill>
                  <a:schemeClr val="bg1">
                    <a:lumMod val="75000"/>
                  </a:schemeClr>
                </a:solidFill>
              </a:rPr>
              <a:t>Don’t forget, this commit is </a:t>
            </a:r>
          </a:p>
          <a:p>
            <a:pPr algn="ctr"/>
            <a:r>
              <a:rPr lang="en-GB" sz="1200" dirty="0">
                <a:solidFill>
                  <a:schemeClr val="bg1">
                    <a:lumMod val="75000"/>
                  </a:schemeClr>
                </a:solidFill>
              </a:rPr>
              <a:t>comparing changes against </a:t>
            </a:r>
          </a:p>
          <a:p>
            <a:pPr algn="ctr"/>
            <a:r>
              <a:rPr lang="en-GB" sz="1200" dirty="0">
                <a:solidFill>
                  <a:schemeClr val="bg1">
                    <a:lumMod val="75000"/>
                  </a:schemeClr>
                </a:solidFill>
              </a:rPr>
              <a:t>the latest commit in the repo!</a:t>
            </a:r>
          </a:p>
        </p:txBody>
      </p:sp>
      <p:sp>
        <p:nvSpPr>
          <p:cNvPr id="61" name="TextBox 60">
            <a:extLst>
              <a:ext uri="{FF2B5EF4-FFF2-40B4-BE49-F238E27FC236}">
                <a16:creationId xmlns:a16="http://schemas.microsoft.com/office/drawing/2014/main" id="{23E89870-51EE-B996-C5FE-6228850E4784}"/>
              </a:ext>
            </a:extLst>
          </p:cNvPr>
          <p:cNvSpPr txBox="1"/>
          <p:nvPr/>
        </p:nvSpPr>
        <p:spPr>
          <a:xfrm>
            <a:off x="5471576" y="1860573"/>
            <a:ext cx="3015570" cy="1569660"/>
          </a:xfrm>
          <a:prstGeom prst="rect">
            <a:avLst/>
          </a:prstGeom>
          <a:noFill/>
        </p:spPr>
        <p:txBody>
          <a:bodyPr wrap="none" rtlCol="0">
            <a:spAutoFit/>
          </a:bodyPr>
          <a:lstStyle/>
          <a:p>
            <a:pPr algn="ctr"/>
            <a:r>
              <a:rPr lang="en-GB" sz="1200" dirty="0">
                <a:solidFill>
                  <a:schemeClr val="bg1">
                    <a:lumMod val="75000"/>
                  </a:schemeClr>
                </a:solidFill>
              </a:rPr>
              <a:t>You make</a:t>
            </a:r>
          </a:p>
          <a:p>
            <a:pPr algn="ctr"/>
            <a:r>
              <a:rPr lang="en-GB" sz="1200" dirty="0">
                <a:solidFill>
                  <a:schemeClr val="bg1">
                    <a:lumMod val="75000"/>
                  </a:schemeClr>
                </a:solidFill>
              </a:rPr>
              <a:t>a</a:t>
            </a:r>
            <a:r>
              <a:rPr lang="en-GB" sz="1200" dirty="0">
                <a:solidFill>
                  <a:schemeClr val="tx2">
                    <a:lumMod val="50000"/>
                    <a:lumOff val="50000"/>
                  </a:schemeClr>
                </a:solidFill>
              </a:rPr>
              <a:t> </a:t>
            </a:r>
            <a:r>
              <a:rPr lang="en-GB" sz="1200" b="1" dirty="0">
                <a:solidFill>
                  <a:schemeClr val="tx2">
                    <a:lumMod val="50000"/>
                    <a:lumOff val="50000"/>
                  </a:schemeClr>
                </a:solidFill>
              </a:rPr>
              <a:t>commit </a:t>
            </a:r>
            <a:br>
              <a:rPr lang="en-GB" sz="1200" b="1" dirty="0">
                <a:solidFill>
                  <a:schemeClr val="tx2">
                    <a:lumMod val="50000"/>
                    <a:lumOff val="50000"/>
                  </a:schemeClr>
                </a:solidFill>
              </a:rPr>
            </a:br>
            <a:r>
              <a:rPr lang="en-GB" sz="1200" dirty="0">
                <a:solidFill>
                  <a:schemeClr val="bg1">
                    <a:lumMod val="75000"/>
                  </a:schemeClr>
                </a:solidFill>
              </a:rPr>
              <a:t>(notice only </a:t>
            </a:r>
            <a:r>
              <a:rPr lang="en-GB" sz="1200" b="1" dirty="0">
                <a:solidFill>
                  <a:schemeClr val="accent2">
                    <a:lumMod val="60000"/>
                    <a:lumOff val="40000"/>
                  </a:schemeClr>
                </a:solidFill>
              </a:rPr>
              <a:t>file B</a:t>
            </a:r>
            <a:r>
              <a:rPr lang="en-GB" sz="1200" b="1" dirty="0">
                <a:solidFill>
                  <a:srgbClr val="FF0000"/>
                </a:solidFill>
              </a:rPr>
              <a:t> </a:t>
            </a:r>
            <a:r>
              <a:rPr lang="en-GB" sz="1200" dirty="0">
                <a:solidFill>
                  <a:schemeClr val="bg1">
                    <a:lumMod val="75000"/>
                  </a:schemeClr>
                </a:solidFill>
              </a:rPr>
              <a:t>changed,</a:t>
            </a:r>
            <a:br>
              <a:rPr lang="en-GB" sz="1200" dirty="0">
                <a:solidFill>
                  <a:schemeClr val="bg1">
                    <a:lumMod val="75000"/>
                  </a:schemeClr>
                </a:solidFill>
              </a:rPr>
            </a:br>
            <a:r>
              <a:rPr lang="en-GB" sz="1200" dirty="0">
                <a:solidFill>
                  <a:schemeClr val="bg1">
                    <a:lumMod val="75000"/>
                  </a:schemeClr>
                </a:solidFill>
              </a:rPr>
              <a:t>and </a:t>
            </a:r>
            <a:r>
              <a:rPr lang="en-GB" sz="1200" b="1" dirty="0">
                <a:solidFill>
                  <a:srgbClr val="FF0000"/>
                </a:solidFill>
              </a:rPr>
              <a:t>A </a:t>
            </a:r>
            <a:r>
              <a:rPr lang="en-GB" sz="1200" dirty="0">
                <a:solidFill>
                  <a:schemeClr val="bg1">
                    <a:lumMod val="65000"/>
                  </a:schemeClr>
                </a:solidFill>
              </a:rPr>
              <a:t>is gone because it was deleted</a:t>
            </a:r>
            <a:r>
              <a:rPr lang="en-GB" sz="1200" dirty="0">
                <a:solidFill>
                  <a:schemeClr val="bg1">
                    <a:lumMod val="75000"/>
                  </a:schemeClr>
                </a:solidFill>
              </a:rPr>
              <a:t>) </a:t>
            </a:r>
            <a:br>
              <a:rPr lang="en-GB" sz="1200" dirty="0">
                <a:solidFill>
                  <a:schemeClr val="bg1">
                    <a:lumMod val="75000"/>
                  </a:schemeClr>
                </a:solidFill>
              </a:rPr>
            </a:br>
            <a:r>
              <a:rPr lang="en-GB" sz="1200" dirty="0">
                <a:solidFill>
                  <a:schemeClr val="bg1">
                    <a:lumMod val="75000"/>
                  </a:schemeClr>
                </a:solidFill>
              </a:rPr>
              <a:t>Don’t forget, each commit’s changes </a:t>
            </a:r>
          </a:p>
          <a:p>
            <a:pPr algn="ctr"/>
            <a:r>
              <a:rPr lang="en-GB" sz="1200" dirty="0">
                <a:solidFill>
                  <a:schemeClr val="bg1">
                    <a:lumMod val="75000"/>
                  </a:schemeClr>
                </a:solidFill>
              </a:rPr>
              <a:t>are compared to the previous commit, </a:t>
            </a:r>
            <a:br>
              <a:rPr lang="en-GB" sz="1200" dirty="0">
                <a:solidFill>
                  <a:schemeClr val="bg1">
                    <a:lumMod val="75000"/>
                  </a:schemeClr>
                </a:solidFill>
              </a:rPr>
            </a:br>
            <a:r>
              <a:rPr lang="en-GB" sz="1200" dirty="0">
                <a:solidFill>
                  <a:schemeClr val="bg1">
                    <a:lumMod val="75000"/>
                  </a:schemeClr>
                </a:solidFill>
              </a:rPr>
              <a:t>or if there isn’t a local commit currently, </a:t>
            </a:r>
            <a:br>
              <a:rPr lang="en-GB" sz="1200" dirty="0">
                <a:solidFill>
                  <a:schemeClr val="bg1">
                    <a:lumMod val="75000"/>
                  </a:schemeClr>
                </a:solidFill>
              </a:rPr>
            </a:br>
            <a:r>
              <a:rPr lang="en-GB" sz="1200" dirty="0">
                <a:solidFill>
                  <a:schemeClr val="bg1">
                    <a:lumMod val="75000"/>
                  </a:schemeClr>
                </a:solidFill>
              </a:rPr>
              <a:t>then the latest commit on the remote  repo</a:t>
            </a:r>
          </a:p>
        </p:txBody>
      </p:sp>
      <p:sp>
        <p:nvSpPr>
          <p:cNvPr id="127" name="TextBox 126">
            <a:extLst>
              <a:ext uri="{FF2B5EF4-FFF2-40B4-BE49-F238E27FC236}">
                <a16:creationId xmlns:a16="http://schemas.microsoft.com/office/drawing/2014/main" id="{DB266CC5-CBFD-30D2-961A-3FDE6CDB9FDC}"/>
              </a:ext>
            </a:extLst>
          </p:cNvPr>
          <p:cNvSpPr txBox="1"/>
          <p:nvPr/>
        </p:nvSpPr>
        <p:spPr>
          <a:xfrm>
            <a:off x="3546057" y="174588"/>
            <a:ext cx="5623383" cy="1569660"/>
          </a:xfrm>
          <a:prstGeom prst="rect">
            <a:avLst/>
          </a:prstGeom>
          <a:noFill/>
          <a:ln>
            <a:solidFill>
              <a:schemeClr val="bg1"/>
            </a:solidFill>
          </a:ln>
        </p:spPr>
        <p:txBody>
          <a:bodyPr wrap="square" rtlCol="0">
            <a:spAutoFit/>
          </a:bodyPr>
          <a:lstStyle/>
          <a:p>
            <a:r>
              <a:rPr lang="en-GB" sz="1200" dirty="0">
                <a:solidFill>
                  <a:schemeClr val="bg1"/>
                </a:solidFill>
              </a:rPr>
              <a:t>Let’s rewind to when you finished your work and everything was in the </a:t>
            </a:r>
            <a:r>
              <a:rPr lang="en-GB" sz="1200" b="1" dirty="0">
                <a:solidFill>
                  <a:schemeClr val="tx2">
                    <a:lumMod val="50000"/>
                    <a:lumOff val="50000"/>
                  </a:schemeClr>
                </a:solidFill>
              </a:rPr>
              <a:t>staging area</a:t>
            </a:r>
            <a:r>
              <a:rPr lang="en-GB" sz="1200" dirty="0">
                <a:solidFill>
                  <a:schemeClr val="bg1"/>
                </a:solidFill>
              </a:rPr>
              <a:t>.</a:t>
            </a:r>
          </a:p>
          <a:p>
            <a:endParaRPr lang="en-GB" sz="1200" dirty="0">
              <a:solidFill>
                <a:schemeClr val="bg1"/>
              </a:solidFill>
            </a:endParaRPr>
          </a:p>
          <a:p>
            <a:r>
              <a:rPr lang="en-GB" sz="1200" dirty="0">
                <a:solidFill>
                  <a:schemeClr val="bg1"/>
                </a:solidFill>
              </a:rPr>
              <a:t>One answer is to work on </a:t>
            </a:r>
            <a:r>
              <a:rPr lang="en-GB" sz="1200" b="1" dirty="0">
                <a:solidFill>
                  <a:schemeClr val="tx2">
                    <a:lumMod val="50000"/>
                    <a:lumOff val="50000"/>
                  </a:schemeClr>
                </a:solidFill>
              </a:rPr>
              <a:t>one file/issue per commit</a:t>
            </a:r>
            <a:r>
              <a:rPr lang="en-GB" sz="1200" dirty="0">
                <a:solidFill>
                  <a:schemeClr val="bg1"/>
                </a:solidFill>
              </a:rPr>
              <a:t>, but this does not always reflect the reality of editing. Instead, you can </a:t>
            </a:r>
            <a:r>
              <a:rPr lang="en-GB" sz="1200" b="1" dirty="0" err="1">
                <a:solidFill>
                  <a:schemeClr val="tx2">
                    <a:lumMod val="50000"/>
                    <a:lumOff val="50000"/>
                  </a:schemeClr>
                </a:solidFill>
              </a:rPr>
              <a:t>unstage</a:t>
            </a:r>
            <a:r>
              <a:rPr lang="en-GB" sz="1200" dirty="0">
                <a:solidFill>
                  <a:schemeClr val="bg1"/>
                </a:solidFill>
              </a:rPr>
              <a:t> anything you don’t want to commit for now. Then, you can commit one “chunk” at a time.</a:t>
            </a:r>
          </a:p>
          <a:p>
            <a:endParaRPr lang="en-GB" sz="1200" dirty="0">
              <a:solidFill>
                <a:schemeClr val="bg1"/>
              </a:solidFill>
            </a:endParaRPr>
          </a:p>
          <a:p>
            <a:r>
              <a:rPr lang="en-GB" sz="1200" b="1" dirty="0">
                <a:solidFill>
                  <a:srgbClr val="FF0000"/>
                </a:solidFill>
              </a:rPr>
              <a:t>Replay this slide a few times, watch the icons, read the text</a:t>
            </a:r>
          </a:p>
        </p:txBody>
      </p:sp>
      <p:sp>
        <p:nvSpPr>
          <p:cNvPr id="73" name="TextBox 72">
            <a:extLst>
              <a:ext uri="{FF2B5EF4-FFF2-40B4-BE49-F238E27FC236}">
                <a16:creationId xmlns:a16="http://schemas.microsoft.com/office/drawing/2014/main" id="{2F938468-9710-7960-2034-A23A2646A1DA}"/>
              </a:ext>
            </a:extLst>
          </p:cNvPr>
          <p:cNvSpPr txBox="1"/>
          <p:nvPr/>
        </p:nvSpPr>
        <p:spPr>
          <a:xfrm>
            <a:off x="3265714" y="4849786"/>
            <a:ext cx="1673087" cy="369332"/>
          </a:xfrm>
          <a:prstGeom prst="rect">
            <a:avLst/>
          </a:prstGeom>
          <a:noFill/>
        </p:spPr>
        <p:txBody>
          <a:bodyPr wrap="none" rtlCol="0">
            <a:spAutoFit/>
          </a:bodyPr>
          <a:lstStyle/>
          <a:p>
            <a:r>
              <a:rPr lang="en-GB" b="1" dirty="0">
                <a:solidFill>
                  <a:srgbClr val="FF0000"/>
                </a:solidFill>
              </a:rPr>
              <a:t>File A deleted!</a:t>
            </a:r>
            <a:endParaRPr lang="en-GB" dirty="0">
              <a:solidFill>
                <a:schemeClr val="accent6">
                  <a:lumMod val="60000"/>
                  <a:lumOff val="40000"/>
                </a:schemeClr>
              </a:solidFill>
            </a:endParaRPr>
          </a:p>
        </p:txBody>
      </p:sp>
      <p:sp>
        <p:nvSpPr>
          <p:cNvPr id="64" name="TextBox 63">
            <a:extLst>
              <a:ext uri="{FF2B5EF4-FFF2-40B4-BE49-F238E27FC236}">
                <a16:creationId xmlns:a16="http://schemas.microsoft.com/office/drawing/2014/main" id="{AD74B302-5AAE-A1F1-7AA6-47FCD2BEC01A}"/>
              </a:ext>
            </a:extLst>
          </p:cNvPr>
          <p:cNvSpPr txBox="1"/>
          <p:nvPr/>
        </p:nvSpPr>
        <p:spPr>
          <a:xfrm>
            <a:off x="3265714" y="5191152"/>
            <a:ext cx="1538434" cy="369332"/>
          </a:xfrm>
          <a:prstGeom prst="rect">
            <a:avLst/>
          </a:prstGeom>
          <a:noFill/>
        </p:spPr>
        <p:txBody>
          <a:bodyPr wrap="none" rtlCol="0">
            <a:spAutoFit/>
          </a:bodyPr>
          <a:lstStyle/>
          <a:p>
            <a:r>
              <a:rPr lang="en-GB" b="1" dirty="0">
                <a:solidFill>
                  <a:schemeClr val="accent2">
                    <a:lumMod val="60000"/>
                    <a:lumOff val="40000"/>
                  </a:schemeClr>
                </a:solidFill>
              </a:rPr>
              <a:t>File B edited!</a:t>
            </a:r>
            <a:endParaRPr lang="en-GB" dirty="0">
              <a:solidFill>
                <a:schemeClr val="accent6">
                  <a:lumMod val="60000"/>
                  <a:lumOff val="40000"/>
                </a:schemeClr>
              </a:solidFill>
            </a:endParaRPr>
          </a:p>
        </p:txBody>
      </p:sp>
      <p:sp>
        <p:nvSpPr>
          <p:cNvPr id="74" name="TextBox 73">
            <a:extLst>
              <a:ext uri="{FF2B5EF4-FFF2-40B4-BE49-F238E27FC236}">
                <a16:creationId xmlns:a16="http://schemas.microsoft.com/office/drawing/2014/main" id="{0BC007AE-FA53-D85D-3DF3-13F9B9C158CD}"/>
              </a:ext>
            </a:extLst>
          </p:cNvPr>
          <p:cNvSpPr txBox="1"/>
          <p:nvPr/>
        </p:nvSpPr>
        <p:spPr>
          <a:xfrm>
            <a:off x="3261151" y="5521325"/>
            <a:ext cx="1696298" cy="369332"/>
          </a:xfrm>
          <a:prstGeom prst="rect">
            <a:avLst/>
          </a:prstGeom>
          <a:noFill/>
        </p:spPr>
        <p:txBody>
          <a:bodyPr wrap="none" rtlCol="0">
            <a:spAutoFit/>
          </a:bodyPr>
          <a:lstStyle/>
          <a:p>
            <a:r>
              <a:rPr lang="en-GB" b="1" dirty="0">
                <a:solidFill>
                  <a:schemeClr val="accent6">
                    <a:lumMod val="60000"/>
                    <a:lumOff val="40000"/>
                  </a:schemeClr>
                </a:solidFill>
              </a:rPr>
              <a:t>File C created!</a:t>
            </a:r>
            <a:endParaRPr lang="en-GB" dirty="0">
              <a:solidFill>
                <a:schemeClr val="accent6">
                  <a:lumMod val="60000"/>
                  <a:lumOff val="40000"/>
                </a:schemeClr>
              </a:solidFill>
            </a:endParaRPr>
          </a:p>
        </p:txBody>
      </p:sp>
      <p:sp>
        <p:nvSpPr>
          <p:cNvPr id="7" name="Rectangle: Rounded Corners 6">
            <a:extLst>
              <a:ext uri="{FF2B5EF4-FFF2-40B4-BE49-F238E27FC236}">
                <a16:creationId xmlns:a16="http://schemas.microsoft.com/office/drawing/2014/main" id="{D2221FB8-97A4-AAD8-F174-69A2F0787560}"/>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BF7F9E5C-F4B1-9F0D-F8B8-8C26DE1D5C79}"/>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54FC88F2-3FC7-D5D7-EA38-675BA692F860}"/>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Directory</a:t>
            </a:r>
          </a:p>
        </p:txBody>
      </p:sp>
      <p:sp>
        <p:nvSpPr>
          <p:cNvPr id="13" name="Rectangle: Rounded Corners 12">
            <a:extLst>
              <a:ext uri="{FF2B5EF4-FFF2-40B4-BE49-F238E27FC236}">
                <a16:creationId xmlns:a16="http://schemas.microsoft.com/office/drawing/2014/main" id="{CA06F4B1-7D26-04C1-95BB-A564D0F622CE}"/>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42246140-494E-E2D7-AD6A-893CC1C7A8CC}"/>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6F03A7B3-4B7A-7207-4D79-012DE8CE7FCB}"/>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grpSp>
        <p:nvGrpSpPr>
          <p:cNvPr id="29" name="Group 28">
            <a:extLst>
              <a:ext uri="{FF2B5EF4-FFF2-40B4-BE49-F238E27FC236}">
                <a16:creationId xmlns:a16="http://schemas.microsoft.com/office/drawing/2014/main" id="{E7B064E5-7C1C-2131-CFC7-7EAA95CBF616}"/>
              </a:ext>
            </a:extLst>
          </p:cNvPr>
          <p:cNvGrpSpPr/>
          <p:nvPr/>
        </p:nvGrpSpPr>
        <p:grpSpPr>
          <a:xfrm>
            <a:off x="15763186" y="5326020"/>
            <a:ext cx="637728" cy="623454"/>
            <a:chOff x="6610683" y="5008416"/>
            <a:chExt cx="637728" cy="623454"/>
          </a:xfrm>
        </p:grpSpPr>
        <p:sp>
          <p:nvSpPr>
            <p:cNvPr id="28" name="Rectangle: Rounded Corners 27">
              <a:extLst>
                <a:ext uri="{FF2B5EF4-FFF2-40B4-BE49-F238E27FC236}">
                  <a16:creationId xmlns:a16="http://schemas.microsoft.com/office/drawing/2014/main" id="{BF172C96-AC3B-C12D-8F86-AA864D22EB4D}"/>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4" name="Group 23">
              <a:extLst>
                <a:ext uri="{FF2B5EF4-FFF2-40B4-BE49-F238E27FC236}">
                  <a16:creationId xmlns:a16="http://schemas.microsoft.com/office/drawing/2014/main" id="{727BBFF7-5C6E-2D8C-7918-28936C694287}"/>
                </a:ext>
              </a:extLst>
            </p:cNvPr>
            <p:cNvGrpSpPr/>
            <p:nvPr/>
          </p:nvGrpSpPr>
          <p:grpSpPr>
            <a:xfrm>
              <a:off x="6734668" y="5143208"/>
              <a:ext cx="400423" cy="384756"/>
              <a:chOff x="1015369" y="4686008"/>
              <a:chExt cx="1371600" cy="1403062"/>
            </a:xfrm>
          </p:grpSpPr>
          <p:sp>
            <p:nvSpPr>
              <p:cNvPr id="25" name="Rectangle: Folded Corner 24">
                <a:extLst>
                  <a:ext uri="{FF2B5EF4-FFF2-40B4-BE49-F238E27FC236}">
                    <a16:creationId xmlns:a16="http://schemas.microsoft.com/office/drawing/2014/main" id="{A3A0CDAC-34EB-259B-DF55-F16E4CDF14B9}"/>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Folded Corner 25">
                <a:extLst>
                  <a:ext uri="{FF2B5EF4-FFF2-40B4-BE49-F238E27FC236}">
                    <a16:creationId xmlns:a16="http://schemas.microsoft.com/office/drawing/2014/main" id="{A6E13B26-E278-B2AD-B69F-05955936187B}"/>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Folded Corner 26">
                <a:extLst>
                  <a:ext uri="{FF2B5EF4-FFF2-40B4-BE49-F238E27FC236}">
                    <a16:creationId xmlns:a16="http://schemas.microsoft.com/office/drawing/2014/main" id="{2E4D1A28-61C9-A988-69B2-DCE1EE7CFD51}"/>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grpSp>
        <p:nvGrpSpPr>
          <p:cNvPr id="30" name="Group 29">
            <a:extLst>
              <a:ext uri="{FF2B5EF4-FFF2-40B4-BE49-F238E27FC236}">
                <a16:creationId xmlns:a16="http://schemas.microsoft.com/office/drawing/2014/main" id="{BBCE1362-EB1F-CA29-2132-68462B2014DE}"/>
              </a:ext>
            </a:extLst>
          </p:cNvPr>
          <p:cNvGrpSpPr/>
          <p:nvPr/>
        </p:nvGrpSpPr>
        <p:grpSpPr>
          <a:xfrm>
            <a:off x="13915935" y="5205012"/>
            <a:ext cx="1371600" cy="1403062"/>
            <a:chOff x="1015369" y="4686008"/>
            <a:chExt cx="1371600" cy="1403062"/>
          </a:xfrm>
        </p:grpSpPr>
        <p:sp>
          <p:nvSpPr>
            <p:cNvPr id="31" name="Rectangle: Folded Corner 30">
              <a:extLst>
                <a:ext uri="{FF2B5EF4-FFF2-40B4-BE49-F238E27FC236}">
                  <a16:creationId xmlns:a16="http://schemas.microsoft.com/office/drawing/2014/main" id="{7A1C3009-AC1C-3FAC-3EBB-32695749D13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Folded Corner 31">
              <a:extLst>
                <a:ext uri="{FF2B5EF4-FFF2-40B4-BE49-F238E27FC236}">
                  <a16:creationId xmlns:a16="http://schemas.microsoft.com/office/drawing/2014/main" id="{8E5DF6A7-DD8A-67B0-31C0-AE4185B70CE0}"/>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Folded Corner 32">
              <a:extLst>
                <a:ext uri="{FF2B5EF4-FFF2-40B4-BE49-F238E27FC236}">
                  <a16:creationId xmlns:a16="http://schemas.microsoft.com/office/drawing/2014/main" id="{ED680624-BEB7-0CE8-317E-61856A262195}"/>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nvGrpSpPr>
          <p:cNvPr id="34" name="Group 33">
            <a:extLst>
              <a:ext uri="{FF2B5EF4-FFF2-40B4-BE49-F238E27FC236}">
                <a16:creationId xmlns:a16="http://schemas.microsoft.com/office/drawing/2014/main" id="{212C90E6-EFAD-A54E-3EA0-BF28CC58727E}"/>
              </a:ext>
            </a:extLst>
          </p:cNvPr>
          <p:cNvGrpSpPr/>
          <p:nvPr/>
        </p:nvGrpSpPr>
        <p:grpSpPr>
          <a:xfrm>
            <a:off x="16143455" y="5756702"/>
            <a:ext cx="637728" cy="623454"/>
            <a:chOff x="6610683" y="5008416"/>
            <a:chExt cx="637728" cy="623454"/>
          </a:xfrm>
        </p:grpSpPr>
        <p:sp>
          <p:nvSpPr>
            <p:cNvPr id="35" name="Rectangle: Rounded Corners 34">
              <a:extLst>
                <a:ext uri="{FF2B5EF4-FFF2-40B4-BE49-F238E27FC236}">
                  <a16:creationId xmlns:a16="http://schemas.microsoft.com/office/drawing/2014/main" id="{CE4499DA-0D68-BDD5-CE67-61D71E63BF2B}"/>
                </a:ext>
              </a:extLst>
            </p:cNvPr>
            <p:cNvSpPr/>
            <p:nvPr/>
          </p:nvSpPr>
          <p:spPr>
            <a:xfrm>
              <a:off x="6610683" y="5008416"/>
              <a:ext cx="637728" cy="623454"/>
            </a:xfrm>
            <a:prstGeom prst="roundRect">
              <a:avLst/>
            </a:prstGeom>
            <a:solidFill>
              <a:schemeClr val="accent6">
                <a:lumMod val="75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6" name="Group 35">
              <a:extLst>
                <a:ext uri="{FF2B5EF4-FFF2-40B4-BE49-F238E27FC236}">
                  <a16:creationId xmlns:a16="http://schemas.microsoft.com/office/drawing/2014/main" id="{F72FDFFF-1F0E-42E2-F236-74BC4FFBE417}"/>
                </a:ext>
              </a:extLst>
            </p:cNvPr>
            <p:cNvGrpSpPr/>
            <p:nvPr/>
          </p:nvGrpSpPr>
          <p:grpSpPr>
            <a:xfrm>
              <a:off x="6734668" y="5143208"/>
              <a:ext cx="400423" cy="384756"/>
              <a:chOff x="1015369" y="4686008"/>
              <a:chExt cx="1371600" cy="1403062"/>
            </a:xfrm>
          </p:grpSpPr>
          <p:sp>
            <p:nvSpPr>
              <p:cNvPr id="37" name="Rectangle: Folded Corner 36">
                <a:extLst>
                  <a:ext uri="{FF2B5EF4-FFF2-40B4-BE49-F238E27FC236}">
                    <a16:creationId xmlns:a16="http://schemas.microsoft.com/office/drawing/2014/main" id="{87DE38A5-A71D-6B49-7FBA-68420A9FE68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Folded Corner 37">
                <a:extLst>
                  <a:ext uri="{FF2B5EF4-FFF2-40B4-BE49-F238E27FC236}">
                    <a16:creationId xmlns:a16="http://schemas.microsoft.com/office/drawing/2014/main" id="{CFB9EE98-6622-8D74-32B7-696B59BCEDE7}"/>
                  </a:ext>
                </a:extLst>
              </p:cNvPr>
              <p:cNvSpPr/>
              <p:nvPr/>
            </p:nvSpPr>
            <p:spPr>
              <a:xfrm>
                <a:off x="1225705" y="4930339"/>
                <a:ext cx="914400" cy="914400"/>
              </a:xfrm>
              <a:prstGeom prst="foldedCorner">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9" name="Rectangle: Folded Corner 38">
                <a:extLst>
                  <a:ext uri="{FF2B5EF4-FFF2-40B4-BE49-F238E27FC236}">
                    <a16:creationId xmlns:a16="http://schemas.microsoft.com/office/drawing/2014/main" id="{8819C35B-D6F2-9C3F-B767-78465A72A9E2}"/>
                  </a:ext>
                </a:extLst>
              </p:cNvPr>
              <p:cNvSpPr/>
              <p:nvPr/>
            </p:nvSpPr>
            <p:spPr>
              <a:xfrm>
                <a:off x="1472569" y="5174670"/>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grpSp>
      <p:cxnSp>
        <p:nvCxnSpPr>
          <p:cNvPr id="40" name="Connector: Elbow 39">
            <a:extLst>
              <a:ext uri="{FF2B5EF4-FFF2-40B4-BE49-F238E27FC236}">
                <a16:creationId xmlns:a16="http://schemas.microsoft.com/office/drawing/2014/main" id="{71ED9F0F-D492-E78E-F7B1-7DC95EF03600}"/>
              </a:ext>
            </a:extLst>
          </p:cNvPr>
          <p:cNvCxnSpPr>
            <a:cxnSpLocks/>
          </p:cNvCxnSpPr>
          <p:nvPr/>
        </p:nvCxnSpPr>
        <p:spPr>
          <a:xfrm rot="5400000" flipH="1" flipV="1">
            <a:off x="13814786" y="2803119"/>
            <a:ext cx="12700" cy="2658185"/>
          </a:xfrm>
          <a:prstGeom prst="bentConnector3">
            <a:avLst>
              <a:gd name="adj1" fmla="val 4562795"/>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852DFAD9-38E0-7834-EF60-BF1A95521831}"/>
              </a:ext>
            </a:extLst>
          </p:cNvPr>
          <p:cNvSpPr txBox="1"/>
          <p:nvPr/>
        </p:nvSpPr>
        <p:spPr>
          <a:xfrm>
            <a:off x="13749711" y="3038687"/>
            <a:ext cx="1925464" cy="369332"/>
          </a:xfrm>
          <a:prstGeom prst="rect">
            <a:avLst/>
          </a:prstGeom>
          <a:noFill/>
        </p:spPr>
        <p:txBody>
          <a:bodyPr wrap="none" rtlCol="0">
            <a:spAutoFit/>
          </a:bodyPr>
          <a:lstStyle/>
          <a:p>
            <a:r>
              <a:rPr lang="en-GB" b="1" dirty="0">
                <a:solidFill>
                  <a:schemeClr val="tx2">
                    <a:lumMod val="50000"/>
                    <a:lumOff val="50000"/>
                  </a:schemeClr>
                </a:solidFill>
              </a:rPr>
              <a:t>Commit </a:t>
            </a:r>
            <a:r>
              <a:rPr lang="en-GB" dirty="0">
                <a:solidFill>
                  <a:schemeClr val="bg1">
                    <a:lumMod val="75000"/>
                  </a:schemeClr>
                </a:solidFill>
              </a:rPr>
              <a:t>changes</a:t>
            </a:r>
          </a:p>
        </p:txBody>
      </p:sp>
      <p:cxnSp>
        <p:nvCxnSpPr>
          <p:cNvPr id="51" name="Connector: Elbow 50">
            <a:extLst>
              <a:ext uri="{FF2B5EF4-FFF2-40B4-BE49-F238E27FC236}">
                <a16:creationId xmlns:a16="http://schemas.microsoft.com/office/drawing/2014/main" id="{D9C56062-17EC-82BF-92B6-8A940A886852}"/>
              </a:ext>
            </a:extLst>
          </p:cNvPr>
          <p:cNvCxnSpPr>
            <a:cxnSpLocks/>
          </p:cNvCxnSpPr>
          <p:nvPr/>
        </p:nvCxnSpPr>
        <p:spPr>
          <a:xfrm flipV="1">
            <a:off x="13239874" y="3402261"/>
            <a:ext cx="4649406"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33D28708-FCB7-1AE2-799A-A5737E1FB093}"/>
              </a:ext>
            </a:extLst>
          </p:cNvPr>
          <p:cNvSpPr txBox="1"/>
          <p:nvPr/>
        </p:nvSpPr>
        <p:spPr>
          <a:xfrm>
            <a:off x="14524939" y="4460691"/>
            <a:ext cx="2165080"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your </a:t>
            </a:r>
            <a:r>
              <a:rPr lang="en-GB" b="1" dirty="0">
                <a:solidFill>
                  <a:schemeClr val="tx2">
                    <a:lumMod val="50000"/>
                    <a:lumOff val="50000"/>
                  </a:schemeClr>
                </a:solidFill>
              </a:rPr>
              <a:t>commits</a:t>
            </a:r>
            <a:endParaRPr lang="en-GB" dirty="0">
              <a:solidFill>
                <a:schemeClr val="bg1">
                  <a:lumMod val="75000"/>
                </a:schemeClr>
              </a:solidFill>
            </a:endParaRPr>
          </a:p>
        </p:txBody>
      </p:sp>
      <p:sp>
        <p:nvSpPr>
          <p:cNvPr id="55" name="Rectangle: Rounded Corners 54">
            <a:extLst>
              <a:ext uri="{FF2B5EF4-FFF2-40B4-BE49-F238E27FC236}">
                <a16:creationId xmlns:a16="http://schemas.microsoft.com/office/drawing/2014/main" id="{3C18CCDB-5DF1-61E1-974E-0D2FE435EDFC}"/>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6" name="Rectangle: Rounded Corners 55">
            <a:extLst>
              <a:ext uri="{FF2B5EF4-FFF2-40B4-BE49-F238E27FC236}">
                <a16:creationId xmlns:a16="http://schemas.microsoft.com/office/drawing/2014/main" id="{645B530F-CA03-37B8-045F-6552624DC1C9}"/>
              </a:ext>
            </a:extLst>
          </p:cNvPr>
          <p:cNvSpPr/>
          <p:nvPr/>
        </p:nvSpPr>
        <p:spPr>
          <a:xfrm>
            <a:off x="12982991" y="-90795"/>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 name="TextBox 1">
            <a:extLst>
              <a:ext uri="{FF2B5EF4-FFF2-40B4-BE49-F238E27FC236}">
                <a16:creationId xmlns:a16="http://schemas.microsoft.com/office/drawing/2014/main" id="{F39F6606-0E02-8DD5-2D59-335B33498271}"/>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9" name="TextBox 8">
            <a:extLst>
              <a:ext uri="{FF2B5EF4-FFF2-40B4-BE49-F238E27FC236}">
                <a16:creationId xmlns:a16="http://schemas.microsoft.com/office/drawing/2014/main" id="{17AAF80E-0B71-30C8-E0E9-FD23C24837DA}"/>
              </a:ext>
            </a:extLst>
          </p:cNvPr>
          <p:cNvSpPr txBox="1"/>
          <p:nvPr/>
        </p:nvSpPr>
        <p:spPr>
          <a:xfrm>
            <a:off x="12118041" y="1366979"/>
            <a:ext cx="1608261" cy="338554"/>
          </a:xfrm>
          <a:prstGeom prst="rect">
            <a:avLst/>
          </a:prstGeom>
          <a:noFill/>
        </p:spPr>
        <p:txBody>
          <a:bodyPr wrap="none" rtlCol="0">
            <a:spAutoFit/>
          </a:bodyPr>
          <a:lstStyle/>
          <a:p>
            <a:r>
              <a:rPr lang="en-GB" sz="1600" dirty="0">
                <a:solidFill>
                  <a:schemeClr val="bg1">
                    <a:lumMod val="75000"/>
                  </a:schemeClr>
                </a:solidFill>
              </a:rPr>
              <a:t>Making changes</a:t>
            </a:r>
          </a:p>
        </p:txBody>
      </p:sp>
      <p:sp>
        <p:nvSpPr>
          <p:cNvPr id="10" name="Rectangle: Rounded Corners 9">
            <a:extLst>
              <a:ext uri="{FF2B5EF4-FFF2-40B4-BE49-F238E27FC236}">
                <a16:creationId xmlns:a16="http://schemas.microsoft.com/office/drawing/2014/main" id="{A7C4E796-3D5A-8602-5218-4CDD4A424F53}"/>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1" name="Connector: Elbow 40">
            <a:extLst>
              <a:ext uri="{FF2B5EF4-FFF2-40B4-BE49-F238E27FC236}">
                <a16:creationId xmlns:a16="http://schemas.microsoft.com/office/drawing/2014/main" id="{939DF90A-A18F-664A-B980-BCA62C795A7D}"/>
              </a:ext>
            </a:extLst>
          </p:cNvPr>
          <p:cNvCxnSpPr>
            <a:cxnSpLocks/>
          </p:cNvCxnSpPr>
          <p:nvPr/>
        </p:nvCxnSpPr>
        <p:spPr>
          <a:xfrm rot="5400000">
            <a:off x="12578788" y="2148948"/>
            <a:ext cx="695081" cy="3"/>
          </a:xfrm>
          <a:prstGeom prst="bentConnector3">
            <a:avLst>
              <a:gd name="adj1" fmla="val 50000"/>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43" name="Group 42">
            <a:extLst>
              <a:ext uri="{FF2B5EF4-FFF2-40B4-BE49-F238E27FC236}">
                <a16:creationId xmlns:a16="http://schemas.microsoft.com/office/drawing/2014/main" id="{69A588DA-4FCC-D496-05D9-C16B489908D1}"/>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30371ED5-0666-2A56-D93D-2F5366227DA7}"/>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9B1D2B43-315E-B766-DCBE-90DBE9D9C190}"/>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69" name="Group 68">
            <a:extLst>
              <a:ext uri="{FF2B5EF4-FFF2-40B4-BE49-F238E27FC236}">
                <a16:creationId xmlns:a16="http://schemas.microsoft.com/office/drawing/2014/main" id="{68EAACC5-BE54-9BA6-E437-12161217E5CC}"/>
              </a:ext>
            </a:extLst>
          </p:cNvPr>
          <p:cNvGrpSpPr/>
          <p:nvPr/>
        </p:nvGrpSpPr>
        <p:grpSpPr>
          <a:xfrm>
            <a:off x="9289936" y="-1491447"/>
            <a:ext cx="1232810" cy="1261088"/>
            <a:chOff x="1015369" y="4686008"/>
            <a:chExt cx="1371600" cy="1403062"/>
          </a:xfrm>
        </p:grpSpPr>
        <p:sp>
          <p:nvSpPr>
            <p:cNvPr id="70" name="Rectangle: Folded Corner 69">
              <a:extLst>
                <a:ext uri="{FF2B5EF4-FFF2-40B4-BE49-F238E27FC236}">
                  <a16:creationId xmlns:a16="http://schemas.microsoft.com/office/drawing/2014/main" id="{248AC46C-7AC4-50E5-F928-A2608576411F}"/>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71" name="Rectangle: Folded Corner 70">
              <a:extLst>
                <a:ext uri="{FF2B5EF4-FFF2-40B4-BE49-F238E27FC236}">
                  <a16:creationId xmlns:a16="http://schemas.microsoft.com/office/drawing/2014/main" id="{05691C25-C2CB-87EC-EC86-04E3706D9B99}"/>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2" name="Rectangle: Folded Corner 71">
              <a:extLst>
                <a:ext uri="{FF2B5EF4-FFF2-40B4-BE49-F238E27FC236}">
                  <a16:creationId xmlns:a16="http://schemas.microsoft.com/office/drawing/2014/main" id="{4C65D8AC-02E1-A501-5AFF-FC3BF8A6A853}"/>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
        <p:nvSpPr>
          <p:cNvPr id="76" name="Rectangle: Rounded Corners 75">
            <a:extLst>
              <a:ext uri="{FF2B5EF4-FFF2-40B4-BE49-F238E27FC236}">
                <a16:creationId xmlns:a16="http://schemas.microsoft.com/office/drawing/2014/main" id="{A90E0D0A-0F0D-1867-F7CA-8CD98102BC46}"/>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 Repository Commits</a:t>
            </a:r>
          </a:p>
        </p:txBody>
      </p:sp>
      <p:sp>
        <p:nvSpPr>
          <p:cNvPr id="78" name="Rectangle: Folded Corner 77">
            <a:extLst>
              <a:ext uri="{FF2B5EF4-FFF2-40B4-BE49-F238E27FC236}">
                <a16:creationId xmlns:a16="http://schemas.microsoft.com/office/drawing/2014/main" id="{B45A0F09-54F5-82C1-C187-BC090AE00F05}"/>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79" name="TextBox 78">
            <a:extLst>
              <a:ext uri="{FF2B5EF4-FFF2-40B4-BE49-F238E27FC236}">
                <a16:creationId xmlns:a16="http://schemas.microsoft.com/office/drawing/2014/main" id="{79BC23DD-737C-1746-56E2-228EDB33F3A7}"/>
              </a:ext>
            </a:extLst>
          </p:cNvPr>
          <p:cNvSpPr txBox="1"/>
          <p:nvPr/>
        </p:nvSpPr>
        <p:spPr>
          <a:xfrm>
            <a:off x="13963526" y="1095804"/>
            <a:ext cx="1647887"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automatically</a:t>
            </a:r>
            <a:br>
              <a:rPr lang="en-GB" sz="1600" dirty="0">
                <a:solidFill>
                  <a:schemeClr val="bg1">
                    <a:lumMod val="75000"/>
                  </a:schemeClr>
                </a:solidFill>
              </a:rPr>
            </a:br>
            <a:r>
              <a:rPr lang="en-GB" sz="1600" b="1" dirty="0">
                <a:solidFill>
                  <a:schemeClr val="tx2">
                    <a:lumMod val="50000"/>
                    <a:lumOff val="50000"/>
                  </a:schemeClr>
                </a:solidFill>
              </a:rPr>
              <a:t>staging </a:t>
            </a:r>
            <a:r>
              <a:rPr lang="en-GB" sz="1600" dirty="0">
                <a:solidFill>
                  <a:schemeClr val="bg1">
                    <a:lumMod val="75000"/>
                  </a:schemeClr>
                </a:solidFill>
              </a:rPr>
              <a:t>changes</a:t>
            </a:r>
          </a:p>
        </p:txBody>
      </p:sp>
      <p:cxnSp>
        <p:nvCxnSpPr>
          <p:cNvPr id="80" name="Connector: Elbow 79">
            <a:extLst>
              <a:ext uri="{FF2B5EF4-FFF2-40B4-BE49-F238E27FC236}">
                <a16:creationId xmlns:a16="http://schemas.microsoft.com/office/drawing/2014/main" id="{E157B1B2-1073-EA78-EC0C-D3F285560289}"/>
              </a:ext>
            </a:extLst>
          </p:cNvPr>
          <p:cNvCxnSpPr>
            <a:cxnSpLocks/>
          </p:cNvCxnSpPr>
          <p:nvPr/>
        </p:nvCxnSpPr>
        <p:spPr>
          <a:xfrm rot="5400000" flipH="1" flipV="1">
            <a:off x="14585819" y="1149699"/>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86" name="Rectangle: Folded Corner 85">
            <a:extLst>
              <a:ext uri="{FF2B5EF4-FFF2-40B4-BE49-F238E27FC236}">
                <a16:creationId xmlns:a16="http://schemas.microsoft.com/office/drawing/2014/main" id="{423D6CB1-2922-3FEF-B604-3A4DA4D6F131}"/>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429BEE06-F12C-5673-6785-8D92052544C2}"/>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8205FCE0-506D-4D3A-D6D9-A53AFBE4ECA1}"/>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55530841-5FA2-3B0E-EBFC-1B7C8CDF8760}"/>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4" name="Rectangle: Folded Corner 93">
              <a:extLst>
                <a:ext uri="{FF2B5EF4-FFF2-40B4-BE49-F238E27FC236}">
                  <a16:creationId xmlns:a16="http://schemas.microsoft.com/office/drawing/2014/main" id="{240882FA-C62F-26DE-A11C-D23C2D51E000}"/>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BD535EC0-D77A-FA39-1570-F8B3F6AD169B}"/>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005E737E-8DD6-B188-51A3-2886AE24C2DC}"/>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cxnSp>
        <p:nvCxnSpPr>
          <p:cNvPr id="99" name="Connector: Elbow 98">
            <a:extLst>
              <a:ext uri="{FF2B5EF4-FFF2-40B4-BE49-F238E27FC236}">
                <a16:creationId xmlns:a16="http://schemas.microsoft.com/office/drawing/2014/main" id="{D31C61BC-A85B-76C3-ABB6-6ECE1C168CE4}"/>
              </a:ext>
            </a:extLst>
          </p:cNvPr>
          <p:cNvCxnSpPr>
            <a:cxnSpLocks/>
          </p:cNvCxnSpPr>
          <p:nvPr/>
        </p:nvCxnSpPr>
        <p:spPr>
          <a:xfrm rot="10800000" flipV="1">
            <a:off x="12928106" y="1588370"/>
            <a:ext cx="7599737" cy="914352"/>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02" name="TextBox 101">
            <a:extLst>
              <a:ext uri="{FF2B5EF4-FFF2-40B4-BE49-F238E27FC236}">
                <a16:creationId xmlns:a16="http://schemas.microsoft.com/office/drawing/2014/main" id="{109363E7-8D4A-B839-0F4C-2278566E1629}"/>
              </a:ext>
            </a:extLst>
          </p:cNvPr>
          <p:cNvSpPr txBox="1"/>
          <p:nvPr/>
        </p:nvSpPr>
        <p:spPr>
          <a:xfrm>
            <a:off x="18263869" y="1151401"/>
            <a:ext cx="1205073" cy="338554"/>
          </a:xfrm>
          <a:prstGeom prst="rect">
            <a:avLst/>
          </a:prstGeom>
          <a:noFill/>
        </p:spPr>
        <p:txBody>
          <a:bodyPr wrap="none" rtlCol="0">
            <a:spAutoFit/>
          </a:bodyPr>
          <a:lstStyle/>
          <a:p>
            <a:r>
              <a:rPr lang="en-GB" sz="1600" b="1" dirty="0">
                <a:solidFill>
                  <a:schemeClr val="tx2">
                    <a:lumMod val="50000"/>
                    <a:lumOff val="50000"/>
                  </a:schemeClr>
                </a:solidFill>
              </a:rPr>
              <a:t>Clone repo</a:t>
            </a:r>
          </a:p>
        </p:txBody>
      </p:sp>
      <p:cxnSp>
        <p:nvCxnSpPr>
          <p:cNvPr id="137" name="Connector: Elbow 136">
            <a:extLst>
              <a:ext uri="{FF2B5EF4-FFF2-40B4-BE49-F238E27FC236}">
                <a16:creationId xmlns:a16="http://schemas.microsoft.com/office/drawing/2014/main" id="{EC41E266-21AC-8D51-5884-20802784AF23}"/>
              </a:ext>
            </a:extLst>
          </p:cNvPr>
          <p:cNvCxnSpPr>
            <a:cxnSpLocks/>
          </p:cNvCxnSpPr>
          <p:nvPr/>
        </p:nvCxnSpPr>
        <p:spPr>
          <a:xfrm rot="5400000" flipH="1" flipV="1">
            <a:off x="16928427" y="1166308"/>
            <a:ext cx="12700" cy="2658185"/>
          </a:xfrm>
          <a:prstGeom prst="bentConnector3">
            <a:avLst>
              <a:gd name="adj1" fmla="val 3529866"/>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102A3135-D35C-9509-3E82-D9216D046892}"/>
              </a:ext>
            </a:extLst>
          </p:cNvPr>
          <p:cNvSpPr txBox="1"/>
          <p:nvPr/>
        </p:nvSpPr>
        <p:spPr>
          <a:xfrm>
            <a:off x="15449843" y="1074456"/>
            <a:ext cx="3197349" cy="830997"/>
          </a:xfrm>
          <a:prstGeom prst="rect">
            <a:avLst/>
          </a:prstGeom>
          <a:noFill/>
        </p:spPr>
        <p:txBody>
          <a:bodyPr wrap="none" rtlCol="0">
            <a:spAutoFit/>
          </a:bodyPr>
          <a:lstStyle/>
          <a:p>
            <a:pPr algn="ctr"/>
            <a:r>
              <a:rPr lang="en-GB" sz="1600" dirty="0">
                <a:solidFill>
                  <a:schemeClr val="bg1">
                    <a:lumMod val="75000"/>
                  </a:schemeClr>
                </a:solidFill>
              </a:rPr>
              <a:t>GitHub Desktop</a:t>
            </a:r>
          </a:p>
          <a:p>
            <a:pPr algn="ctr"/>
            <a:r>
              <a:rPr lang="en-GB" sz="1600" dirty="0">
                <a:solidFill>
                  <a:schemeClr val="bg1">
                    <a:lumMod val="75000"/>
                  </a:schemeClr>
                </a:solidFill>
              </a:rPr>
              <a:t>checks what files are </a:t>
            </a:r>
            <a:br>
              <a:rPr lang="en-GB" sz="1600" dirty="0">
                <a:solidFill>
                  <a:schemeClr val="bg1">
                    <a:lumMod val="75000"/>
                  </a:schemeClr>
                </a:solidFill>
              </a:rPr>
            </a:br>
            <a:r>
              <a:rPr lang="en-GB" sz="1600" b="1" dirty="0">
                <a:solidFill>
                  <a:schemeClr val="tx2">
                    <a:lumMod val="50000"/>
                    <a:lumOff val="50000"/>
                  </a:schemeClr>
                </a:solidFill>
              </a:rPr>
              <a:t>staged </a:t>
            </a:r>
            <a:r>
              <a:rPr lang="en-GB" sz="1600" dirty="0">
                <a:solidFill>
                  <a:schemeClr val="bg1">
                    <a:lumMod val="75000"/>
                  </a:schemeClr>
                </a:solidFill>
              </a:rPr>
              <a:t>when you create a </a:t>
            </a:r>
            <a:r>
              <a:rPr lang="en-GB" sz="1600" b="1" dirty="0">
                <a:solidFill>
                  <a:schemeClr val="tx2">
                    <a:lumMod val="50000"/>
                    <a:lumOff val="50000"/>
                  </a:schemeClr>
                </a:solidFill>
              </a:rPr>
              <a:t>commit</a:t>
            </a:r>
          </a:p>
        </p:txBody>
      </p:sp>
      <p:sp>
        <p:nvSpPr>
          <p:cNvPr id="139" name="TextBox 138">
            <a:extLst>
              <a:ext uri="{FF2B5EF4-FFF2-40B4-BE49-F238E27FC236}">
                <a16:creationId xmlns:a16="http://schemas.microsoft.com/office/drawing/2014/main" id="{5C6DB8EC-6522-9E67-8138-E29CDAB2A606}"/>
              </a:ext>
            </a:extLst>
          </p:cNvPr>
          <p:cNvSpPr txBox="1"/>
          <p:nvPr/>
        </p:nvSpPr>
        <p:spPr>
          <a:xfrm>
            <a:off x="3657524" y="2937442"/>
            <a:ext cx="1494062" cy="461665"/>
          </a:xfrm>
          <a:prstGeom prst="rect">
            <a:avLst/>
          </a:prstGeom>
          <a:noFill/>
        </p:spPr>
        <p:txBody>
          <a:bodyPr wrap="none" rtlCol="0">
            <a:spAutoFit/>
          </a:bodyPr>
          <a:lstStyle/>
          <a:p>
            <a:pPr algn="ctr"/>
            <a:r>
              <a:rPr lang="en-GB" sz="1200" dirty="0">
                <a:solidFill>
                  <a:schemeClr val="bg1">
                    <a:lumMod val="75000"/>
                  </a:schemeClr>
                </a:solidFill>
              </a:rPr>
              <a:t>You choose what </a:t>
            </a:r>
            <a:br>
              <a:rPr lang="en-GB" sz="1200" dirty="0">
                <a:solidFill>
                  <a:schemeClr val="bg1">
                    <a:lumMod val="75000"/>
                  </a:schemeClr>
                </a:solidFill>
              </a:rPr>
            </a:br>
            <a:r>
              <a:rPr lang="en-GB" sz="1200" dirty="0">
                <a:solidFill>
                  <a:schemeClr val="bg1">
                    <a:lumMod val="75000"/>
                  </a:schemeClr>
                </a:solidFill>
              </a:rPr>
              <a:t>changes are</a:t>
            </a:r>
            <a:r>
              <a:rPr lang="en-GB" sz="1200" dirty="0">
                <a:solidFill>
                  <a:schemeClr val="tx2">
                    <a:lumMod val="50000"/>
                    <a:lumOff val="50000"/>
                  </a:schemeClr>
                </a:solidFill>
              </a:rPr>
              <a:t> </a:t>
            </a:r>
            <a:r>
              <a:rPr lang="en-GB" sz="1200" b="1" dirty="0">
                <a:solidFill>
                  <a:schemeClr val="tx2">
                    <a:lumMod val="50000"/>
                    <a:lumOff val="50000"/>
                  </a:schemeClr>
                </a:solidFill>
              </a:rPr>
              <a:t>staged</a:t>
            </a:r>
          </a:p>
        </p:txBody>
      </p:sp>
      <p:sp>
        <p:nvSpPr>
          <p:cNvPr id="3" name="TextBox 2">
            <a:extLst>
              <a:ext uri="{FF2B5EF4-FFF2-40B4-BE49-F238E27FC236}">
                <a16:creationId xmlns:a16="http://schemas.microsoft.com/office/drawing/2014/main" id="{532772BD-0012-0151-1718-BAD770BC6781}"/>
              </a:ext>
            </a:extLst>
          </p:cNvPr>
          <p:cNvSpPr txBox="1"/>
          <p:nvPr/>
        </p:nvSpPr>
        <p:spPr>
          <a:xfrm>
            <a:off x="3264664" y="5188214"/>
            <a:ext cx="1538434" cy="369332"/>
          </a:xfrm>
          <a:prstGeom prst="rect">
            <a:avLst/>
          </a:prstGeom>
          <a:noFill/>
        </p:spPr>
        <p:txBody>
          <a:bodyPr wrap="none" rtlCol="0">
            <a:spAutoFit/>
          </a:bodyPr>
          <a:lstStyle/>
          <a:p>
            <a:r>
              <a:rPr lang="en-GB" b="1" strike="sngStrike" dirty="0">
                <a:solidFill>
                  <a:schemeClr val="bg1">
                    <a:lumMod val="50000"/>
                  </a:schemeClr>
                </a:solidFill>
              </a:rPr>
              <a:t>File B edited!</a:t>
            </a:r>
            <a:endParaRPr lang="en-GB" strike="sngStrike" dirty="0">
              <a:solidFill>
                <a:schemeClr val="bg1">
                  <a:lumMod val="50000"/>
                </a:schemeClr>
              </a:solidFill>
            </a:endParaRPr>
          </a:p>
        </p:txBody>
      </p:sp>
      <p:sp>
        <p:nvSpPr>
          <p:cNvPr id="4" name="TextBox 3">
            <a:extLst>
              <a:ext uri="{FF2B5EF4-FFF2-40B4-BE49-F238E27FC236}">
                <a16:creationId xmlns:a16="http://schemas.microsoft.com/office/drawing/2014/main" id="{0C029904-600E-39EA-840C-1B5410304491}"/>
              </a:ext>
            </a:extLst>
          </p:cNvPr>
          <p:cNvSpPr txBox="1"/>
          <p:nvPr/>
        </p:nvSpPr>
        <p:spPr>
          <a:xfrm>
            <a:off x="3259495" y="5519188"/>
            <a:ext cx="1696298" cy="369332"/>
          </a:xfrm>
          <a:prstGeom prst="rect">
            <a:avLst/>
          </a:prstGeom>
          <a:noFill/>
        </p:spPr>
        <p:txBody>
          <a:bodyPr wrap="none" rtlCol="0">
            <a:spAutoFit/>
          </a:bodyPr>
          <a:lstStyle/>
          <a:p>
            <a:r>
              <a:rPr lang="en-GB" b="1" strike="sngStrike" dirty="0">
                <a:solidFill>
                  <a:schemeClr val="bg1">
                    <a:lumMod val="50000"/>
                  </a:schemeClr>
                </a:solidFill>
              </a:rPr>
              <a:t>File C created!</a:t>
            </a:r>
            <a:endParaRPr lang="en-GB" strike="sngStrike" dirty="0">
              <a:solidFill>
                <a:schemeClr val="bg1">
                  <a:lumMod val="50000"/>
                </a:schemeClr>
              </a:solidFill>
            </a:endParaRPr>
          </a:p>
        </p:txBody>
      </p:sp>
      <p:grpSp>
        <p:nvGrpSpPr>
          <p:cNvPr id="57" name="Group 56">
            <a:extLst>
              <a:ext uri="{FF2B5EF4-FFF2-40B4-BE49-F238E27FC236}">
                <a16:creationId xmlns:a16="http://schemas.microsoft.com/office/drawing/2014/main" id="{CF8AF37B-2FE3-124F-EEEF-9D057C38C8F5}"/>
              </a:ext>
            </a:extLst>
          </p:cNvPr>
          <p:cNvGrpSpPr/>
          <p:nvPr/>
        </p:nvGrpSpPr>
        <p:grpSpPr>
          <a:xfrm>
            <a:off x="5939929" y="4825889"/>
            <a:ext cx="637728" cy="623454"/>
            <a:chOff x="5939929" y="4825889"/>
            <a:chExt cx="637728" cy="623454"/>
          </a:xfrm>
        </p:grpSpPr>
        <p:sp>
          <p:nvSpPr>
            <p:cNvPr id="5" name="Rectangle: Rounded Corners 4">
              <a:extLst>
                <a:ext uri="{FF2B5EF4-FFF2-40B4-BE49-F238E27FC236}">
                  <a16:creationId xmlns:a16="http://schemas.microsoft.com/office/drawing/2014/main" id="{D51025BF-D28C-447C-3895-D633C68F4C84}"/>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75D23464-65EC-2EA7-4B0A-05E2048C96E4}"/>
                </a:ext>
              </a:extLst>
            </p:cNvPr>
            <p:cNvGrpSpPr/>
            <p:nvPr/>
          </p:nvGrpSpPr>
          <p:grpSpPr>
            <a:xfrm>
              <a:off x="6063838" y="4941082"/>
              <a:ext cx="382148" cy="393068"/>
              <a:chOff x="5676788" y="2102551"/>
              <a:chExt cx="1013019" cy="1041967"/>
            </a:xfrm>
          </p:grpSpPr>
          <p:sp>
            <p:nvSpPr>
              <p:cNvPr id="6" name="Rectangle: Folded Corner 5">
                <a:extLst>
                  <a:ext uri="{FF2B5EF4-FFF2-40B4-BE49-F238E27FC236}">
                    <a16:creationId xmlns:a16="http://schemas.microsoft.com/office/drawing/2014/main" id="{9642001F-2F3D-D8F6-D34F-CB680D537657}"/>
                  </a:ext>
                </a:extLst>
              </p:cNvPr>
              <p:cNvSpPr/>
              <p:nvPr/>
            </p:nvSpPr>
            <p:spPr>
              <a:xfrm>
                <a:off x="5676788" y="2102551"/>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6" name="Rectangle: Folded Corner 15">
                <a:extLst>
                  <a:ext uri="{FF2B5EF4-FFF2-40B4-BE49-F238E27FC236}">
                    <a16:creationId xmlns:a16="http://schemas.microsoft.com/office/drawing/2014/main" id="{F787D370-6745-6DFC-B846-C0587B66C911}"/>
                  </a:ext>
                </a:extLst>
              </p:cNvPr>
              <p:cNvSpPr/>
              <p:nvPr/>
            </p:nvSpPr>
            <p:spPr>
              <a:xfrm>
                <a:off x="5867934" y="2322645"/>
                <a:ext cx="821873" cy="821873"/>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50" name="Group 49">
            <a:extLst>
              <a:ext uri="{FF2B5EF4-FFF2-40B4-BE49-F238E27FC236}">
                <a16:creationId xmlns:a16="http://schemas.microsoft.com/office/drawing/2014/main" id="{80C60369-8C5B-1850-7F70-45CF9B950B6A}"/>
              </a:ext>
            </a:extLst>
          </p:cNvPr>
          <p:cNvGrpSpPr/>
          <p:nvPr/>
        </p:nvGrpSpPr>
        <p:grpSpPr>
          <a:xfrm>
            <a:off x="6147710" y="5054589"/>
            <a:ext cx="637728" cy="623454"/>
            <a:chOff x="7113716" y="2415233"/>
            <a:chExt cx="637728" cy="623454"/>
          </a:xfrm>
        </p:grpSpPr>
        <p:sp>
          <p:nvSpPr>
            <p:cNvPr id="19" name="Rectangle: Rounded Corners 18">
              <a:extLst>
                <a:ext uri="{FF2B5EF4-FFF2-40B4-BE49-F238E27FC236}">
                  <a16:creationId xmlns:a16="http://schemas.microsoft.com/office/drawing/2014/main" id="{1E5B25A6-03D8-1080-EF5A-E4B1B21934A2}"/>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Folded Corner 41">
              <a:extLst>
                <a:ext uri="{FF2B5EF4-FFF2-40B4-BE49-F238E27FC236}">
                  <a16:creationId xmlns:a16="http://schemas.microsoft.com/office/drawing/2014/main" id="{5FBD53AC-ECC0-78F7-2803-5E6F4F14BBF1}"/>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58" name="Group 57">
            <a:extLst>
              <a:ext uri="{FF2B5EF4-FFF2-40B4-BE49-F238E27FC236}">
                <a16:creationId xmlns:a16="http://schemas.microsoft.com/office/drawing/2014/main" id="{494BFF23-681A-630F-540F-7F83EC80B225}"/>
              </a:ext>
            </a:extLst>
          </p:cNvPr>
          <p:cNvGrpSpPr/>
          <p:nvPr/>
        </p:nvGrpSpPr>
        <p:grpSpPr>
          <a:xfrm>
            <a:off x="6386795" y="5296565"/>
            <a:ext cx="637728" cy="623454"/>
            <a:chOff x="6386795" y="5296565"/>
            <a:chExt cx="637728" cy="623454"/>
          </a:xfrm>
        </p:grpSpPr>
        <p:sp>
          <p:nvSpPr>
            <p:cNvPr id="45" name="Rectangle: Rounded Corners 44">
              <a:extLst>
                <a:ext uri="{FF2B5EF4-FFF2-40B4-BE49-F238E27FC236}">
                  <a16:creationId xmlns:a16="http://schemas.microsoft.com/office/drawing/2014/main" id="{B604730D-CB06-38F7-EBD3-0BB30EE25DDE}"/>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a:extLst>
                <a:ext uri="{FF2B5EF4-FFF2-40B4-BE49-F238E27FC236}">
                  <a16:creationId xmlns:a16="http://schemas.microsoft.com/office/drawing/2014/main" id="{FE43AFFD-9A50-618D-BE5C-52B01758DC83}"/>
                </a:ext>
              </a:extLst>
            </p:cNvPr>
            <p:cNvGrpSpPr/>
            <p:nvPr/>
          </p:nvGrpSpPr>
          <p:grpSpPr>
            <a:xfrm>
              <a:off x="6578097" y="5484149"/>
              <a:ext cx="351323" cy="350439"/>
              <a:chOff x="5072792" y="1969490"/>
              <a:chExt cx="1042233" cy="1039611"/>
            </a:xfrm>
          </p:grpSpPr>
          <p:sp>
            <p:nvSpPr>
              <p:cNvPr id="47" name="Rectangle: Folded Corner 46">
                <a:extLst>
                  <a:ext uri="{FF2B5EF4-FFF2-40B4-BE49-F238E27FC236}">
                    <a16:creationId xmlns:a16="http://schemas.microsoft.com/office/drawing/2014/main" id="{E042F958-4ED0-CF41-35F8-919E2F604624}"/>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48" name="Rectangle: Folded Corner 47">
                <a:extLst>
                  <a:ext uri="{FF2B5EF4-FFF2-40B4-BE49-F238E27FC236}">
                    <a16:creationId xmlns:a16="http://schemas.microsoft.com/office/drawing/2014/main" id="{BB959059-712B-414A-8CBF-C6AE8FC1F1F5}"/>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sp>
        <p:nvSpPr>
          <p:cNvPr id="60" name="TextBox 59">
            <a:extLst>
              <a:ext uri="{FF2B5EF4-FFF2-40B4-BE49-F238E27FC236}">
                <a16:creationId xmlns:a16="http://schemas.microsoft.com/office/drawing/2014/main" id="{D818A185-40F9-957A-E204-94301CBAD557}"/>
              </a:ext>
            </a:extLst>
          </p:cNvPr>
          <p:cNvSpPr txBox="1"/>
          <p:nvPr/>
        </p:nvSpPr>
        <p:spPr>
          <a:xfrm>
            <a:off x="2954282" y="2053619"/>
            <a:ext cx="2645724" cy="1384995"/>
          </a:xfrm>
          <a:prstGeom prst="rect">
            <a:avLst/>
          </a:prstGeom>
          <a:noFill/>
        </p:spPr>
        <p:txBody>
          <a:bodyPr wrap="none" rtlCol="0">
            <a:spAutoFit/>
          </a:bodyPr>
          <a:lstStyle/>
          <a:p>
            <a:pPr algn="ctr"/>
            <a:r>
              <a:rPr lang="en-GB" sz="1200" dirty="0">
                <a:solidFill>
                  <a:schemeClr val="bg1">
                    <a:lumMod val="75000"/>
                  </a:schemeClr>
                </a:solidFill>
              </a:rPr>
              <a:t>Files </a:t>
            </a:r>
            <a:r>
              <a:rPr lang="en-GB" sz="1200" b="1" dirty="0">
                <a:solidFill>
                  <a:schemeClr val="tx2">
                    <a:lumMod val="50000"/>
                    <a:lumOff val="50000"/>
                  </a:schemeClr>
                </a:solidFill>
              </a:rPr>
              <a:t>committed</a:t>
            </a:r>
            <a:r>
              <a:rPr lang="en-GB" sz="1200" dirty="0">
                <a:solidFill>
                  <a:schemeClr val="bg1">
                    <a:lumMod val="75000"/>
                  </a:schemeClr>
                </a:solidFill>
              </a:rPr>
              <a:t> are cleared </a:t>
            </a:r>
          </a:p>
          <a:p>
            <a:pPr algn="ctr"/>
            <a:r>
              <a:rPr lang="en-GB" sz="1200" dirty="0">
                <a:solidFill>
                  <a:schemeClr val="bg1">
                    <a:lumMod val="75000"/>
                  </a:schemeClr>
                </a:solidFill>
              </a:rPr>
              <a:t>from </a:t>
            </a:r>
            <a:r>
              <a:rPr lang="en-GB" sz="1200" b="1" dirty="0">
                <a:solidFill>
                  <a:schemeClr val="tx2">
                    <a:lumMod val="50000"/>
                    <a:lumOff val="50000"/>
                  </a:schemeClr>
                </a:solidFill>
              </a:rPr>
              <a:t>staging area </a:t>
            </a:r>
          </a:p>
          <a:p>
            <a:pPr algn="ctr"/>
            <a:r>
              <a:rPr lang="en-GB" sz="1200" dirty="0">
                <a:solidFill>
                  <a:schemeClr val="bg1">
                    <a:lumMod val="75000"/>
                  </a:schemeClr>
                </a:solidFill>
              </a:rPr>
              <a:t>(because there is now no</a:t>
            </a:r>
          </a:p>
          <a:p>
            <a:pPr algn="ctr"/>
            <a:r>
              <a:rPr lang="en-GB" sz="1200" dirty="0">
                <a:solidFill>
                  <a:schemeClr val="bg1">
                    <a:lumMod val="75000"/>
                  </a:schemeClr>
                </a:solidFill>
              </a:rPr>
              <a:t>difference in local file </a:t>
            </a:r>
          </a:p>
          <a:p>
            <a:pPr algn="ctr"/>
            <a:r>
              <a:rPr lang="en-GB" sz="1200" dirty="0">
                <a:solidFill>
                  <a:schemeClr val="bg1">
                    <a:lumMod val="75000"/>
                  </a:schemeClr>
                </a:solidFill>
              </a:rPr>
              <a:t>and latest local commit)</a:t>
            </a:r>
            <a:br>
              <a:rPr lang="en-GB" sz="1200" dirty="0">
                <a:solidFill>
                  <a:schemeClr val="bg1">
                    <a:lumMod val="75000"/>
                  </a:schemeClr>
                </a:solidFill>
              </a:rPr>
            </a:br>
            <a:r>
              <a:rPr lang="en-GB" sz="1200" dirty="0">
                <a:solidFill>
                  <a:schemeClr val="bg1">
                    <a:lumMod val="75000"/>
                  </a:schemeClr>
                </a:solidFill>
              </a:rPr>
              <a:t>if they are edited again, </a:t>
            </a:r>
          </a:p>
          <a:p>
            <a:pPr algn="ctr"/>
            <a:r>
              <a:rPr lang="en-GB" sz="1200" dirty="0">
                <a:solidFill>
                  <a:schemeClr val="bg1">
                    <a:lumMod val="75000"/>
                  </a:schemeClr>
                </a:solidFill>
              </a:rPr>
              <a:t>they’ll get automatically staged again</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361633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39"/>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par>
                                <p:cTn id="27" presetID="1" presetClass="exit"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9"/>
                                        </p:tgtEl>
                                        <p:attrNameLst>
                                          <p:attrName>style.visibility</p:attrName>
                                        </p:attrNameLst>
                                      </p:cBhvr>
                                      <p:to>
                                        <p:strVal val="hidden"/>
                                      </p:to>
                                    </p:set>
                                  </p:childTnLst>
                                </p:cTn>
                              </p:par>
                              <p:par>
                                <p:cTn id="33" presetID="1" presetClass="entr" presetSubtype="0" fill="hold" grpId="2" nodeType="withEffect">
                                  <p:stCondLst>
                                    <p:cond delay="0"/>
                                  </p:stCondLst>
                                  <p:childTnLst>
                                    <p:set>
                                      <p:cBhvr>
                                        <p:cTn id="34" dur="1" fill="hold">
                                          <p:stCondLst>
                                            <p:cond delay="0"/>
                                          </p:stCondLst>
                                        </p:cTn>
                                        <p:tgtEl>
                                          <p:spTgt spid="139"/>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6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3"/>
                                        </p:tgtEl>
                                        <p:attrNameLst>
                                          <p:attrName>style.visibility</p:attrName>
                                        </p:attrNameLst>
                                      </p:cBhvr>
                                      <p:to>
                                        <p:strVal val="hidden"/>
                                      </p:to>
                                    </p:set>
                                  </p:childTnLst>
                                </p:cTn>
                              </p:par>
                              <p:par>
                                <p:cTn id="39" presetID="1" presetClass="entr" presetSubtype="0" fill="hold" grpId="1"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xit" presetSubtype="0" fill="hold" grpId="3" nodeType="withEffect">
                                  <p:stCondLst>
                                    <p:cond delay="0"/>
                                  </p:stCondLst>
                                  <p:childTnLst>
                                    <p:set>
                                      <p:cBhvr>
                                        <p:cTn id="48" dur="1" fill="hold">
                                          <p:stCondLst>
                                            <p:cond delay="0"/>
                                          </p:stCondLst>
                                        </p:cTn>
                                        <p:tgtEl>
                                          <p:spTgt spid="13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61"/>
                                        </p:tgtEl>
                                        <p:attrNameLst>
                                          <p:attrName>style.visibility</p:attrName>
                                        </p:attrNameLst>
                                      </p:cBhvr>
                                      <p:to>
                                        <p:strVal val="hidden"/>
                                      </p:to>
                                    </p:set>
                                  </p:childTnLst>
                                </p:cTn>
                              </p:par>
                              <p:par>
                                <p:cTn id="53" presetID="1" presetClass="exit" presetSubtype="0" fill="hold" grpId="2" nodeType="withEffect">
                                  <p:stCondLst>
                                    <p:cond delay="0"/>
                                  </p:stCondLst>
                                  <p:childTnLst>
                                    <p:set>
                                      <p:cBhvr>
                                        <p:cTn id="54" dur="1" fill="hold">
                                          <p:stCondLst>
                                            <p:cond delay="0"/>
                                          </p:stCondLst>
                                        </p:cTn>
                                        <p:tgtEl>
                                          <p:spTgt spid="64"/>
                                        </p:tgtEl>
                                        <p:attrNameLst>
                                          <p:attrName>style.visibility</p:attrName>
                                        </p:attrNameLst>
                                      </p:cBhvr>
                                      <p:to>
                                        <p:strVal val="hidden"/>
                                      </p:to>
                                    </p:set>
                                  </p:childTnLst>
                                </p:cTn>
                              </p:par>
                              <p:par>
                                <p:cTn id="55" presetID="1" presetClass="entr" presetSubtype="0" fill="hold" grpId="4" nodeType="withEffect">
                                  <p:stCondLst>
                                    <p:cond delay="0"/>
                                  </p:stCondLst>
                                  <p:childTnLst>
                                    <p:set>
                                      <p:cBhvr>
                                        <p:cTn id="56" dur="1" fill="hold">
                                          <p:stCondLst>
                                            <p:cond delay="0"/>
                                          </p:stCondLst>
                                        </p:cTn>
                                        <p:tgtEl>
                                          <p:spTgt spid="139"/>
                                        </p:tgtEl>
                                        <p:attrNameLst>
                                          <p:attrName>style.visibility</p:attrName>
                                        </p:attrNameLst>
                                      </p:cBhvr>
                                      <p:to>
                                        <p:strVal val="visible"/>
                                      </p:to>
                                    </p:set>
                                  </p:childTnLst>
                                </p:cTn>
                              </p:par>
                              <p:par>
                                <p:cTn id="57" presetID="1" presetClass="entr" presetSubtype="0" fill="hold" grpId="1"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childTnLst>
                                </p:cTn>
                              </p:par>
                              <p:par>
                                <p:cTn id="67" presetID="1" presetClass="exit" presetSubtype="0" fill="hold" grpId="2" nodeType="withEffect">
                                  <p:stCondLst>
                                    <p:cond delay="0"/>
                                  </p:stCondLst>
                                  <p:childTnLst>
                                    <p:set>
                                      <p:cBhvr>
                                        <p:cTn id="68" dur="1" fill="hold">
                                          <p:stCondLst>
                                            <p:cond delay="0"/>
                                          </p:stCondLst>
                                        </p:cTn>
                                        <p:tgtEl>
                                          <p:spTgt spid="74"/>
                                        </p:tgtEl>
                                        <p:attrNameLst>
                                          <p:attrName>style.visibility</p:attrName>
                                        </p:attrNameLst>
                                      </p:cBhvr>
                                      <p:to>
                                        <p:strVal val="hidden"/>
                                      </p:to>
                                    </p:set>
                                  </p:childTnLst>
                                </p:cTn>
                              </p:par>
                              <p:par>
                                <p:cTn id="69" presetID="1" presetClass="exit" presetSubtype="0" fill="hold" grpId="5" nodeType="withEffect">
                                  <p:stCondLst>
                                    <p:cond delay="0"/>
                                  </p:stCondLst>
                                  <p:childTnLst>
                                    <p:set>
                                      <p:cBhvr>
                                        <p:cTn id="70" dur="1" fill="hold">
                                          <p:stCondLst>
                                            <p:cond delay="0"/>
                                          </p:stCondLst>
                                        </p:cTn>
                                        <p:tgtEl>
                                          <p:spTgt spid="1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59" grpId="0"/>
      <p:bldP spid="59" grpId="1"/>
      <p:bldP spid="61" grpId="0"/>
      <p:bldP spid="61" grpId="1"/>
      <p:bldP spid="73" grpId="0"/>
      <p:bldP spid="64" grpId="0"/>
      <p:bldP spid="64" grpId="1"/>
      <p:bldP spid="64" grpId="2"/>
      <p:bldP spid="74" grpId="0"/>
      <p:bldP spid="74" grpId="1"/>
      <p:bldP spid="74" grpId="2"/>
      <p:bldP spid="139" grpId="0"/>
      <p:bldP spid="139" grpId="1"/>
      <p:bldP spid="139" grpId="2"/>
      <p:bldP spid="139" grpId="3"/>
      <p:bldP spid="139" grpId="4"/>
      <p:bldP spid="139" grpId="5"/>
      <p:bldP spid="3" grpId="0"/>
      <p:bldP spid="3" grpId="1"/>
      <p:bldP spid="4" grpId="0"/>
      <p:bldP spid="4" grpId="1"/>
      <p:bldP spid="60" grpId="0"/>
      <p:bldP spid="60"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A93CF-3CD9-8AA2-C41A-C5AC1029621C}"/>
            </a:ext>
          </a:extLst>
        </p:cNvPr>
        <p:cNvGrpSpPr/>
        <p:nvPr/>
      </p:nvGrpSpPr>
      <p:grpSpPr>
        <a:xfrm>
          <a:off x="0" y="0"/>
          <a:ext cx="0" cy="0"/>
          <a:chOff x="0" y="0"/>
          <a:chExt cx="0" cy="0"/>
        </a:xfrm>
      </p:grpSpPr>
      <p:sp>
        <p:nvSpPr>
          <p:cNvPr id="127" name="TextBox 126">
            <a:extLst>
              <a:ext uri="{FF2B5EF4-FFF2-40B4-BE49-F238E27FC236}">
                <a16:creationId xmlns:a16="http://schemas.microsoft.com/office/drawing/2014/main" id="{FF45293C-47BF-E275-72C4-37DDB13900A9}"/>
              </a:ext>
            </a:extLst>
          </p:cNvPr>
          <p:cNvSpPr txBox="1"/>
          <p:nvPr/>
        </p:nvSpPr>
        <p:spPr>
          <a:xfrm>
            <a:off x="3546057" y="174588"/>
            <a:ext cx="5623383" cy="1384995"/>
          </a:xfrm>
          <a:prstGeom prst="rect">
            <a:avLst/>
          </a:prstGeom>
          <a:noFill/>
          <a:ln>
            <a:solidFill>
              <a:schemeClr val="bg1"/>
            </a:solidFill>
          </a:ln>
        </p:spPr>
        <p:txBody>
          <a:bodyPr wrap="square" rtlCol="0">
            <a:spAutoFit/>
          </a:bodyPr>
          <a:lstStyle/>
          <a:p>
            <a:r>
              <a:rPr lang="en-GB" sz="1200" dirty="0">
                <a:solidFill>
                  <a:schemeClr val="bg1"/>
                </a:solidFill>
              </a:rPr>
              <a:t>Now, when you </a:t>
            </a:r>
            <a:r>
              <a:rPr lang="en-GB" sz="1200" b="1" dirty="0">
                <a:solidFill>
                  <a:schemeClr val="tx2">
                    <a:lumMod val="50000"/>
                    <a:lumOff val="50000"/>
                  </a:schemeClr>
                </a:solidFill>
              </a:rPr>
              <a:t>push</a:t>
            </a:r>
            <a:r>
              <a:rPr lang="en-GB" sz="1200" dirty="0">
                <a:solidFill>
                  <a:schemeClr val="bg1"/>
                </a:solidFill>
              </a:rPr>
              <a:t>, the </a:t>
            </a:r>
            <a:r>
              <a:rPr lang="en-GB" sz="1200" b="1" dirty="0">
                <a:solidFill>
                  <a:schemeClr val="tx2">
                    <a:lumMod val="50000"/>
                    <a:lumOff val="50000"/>
                  </a:schemeClr>
                </a:solidFill>
              </a:rPr>
              <a:t>repo’s latest commit </a:t>
            </a:r>
            <a:r>
              <a:rPr lang="en-GB" sz="1200" dirty="0">
                <a:solidFill>
                  <a:schemeClr val="bg1"/>
                </a:solidFill>
              </a:rPr>
              <a:t>is stuffed into the history, your previous </a:t>
            </a:r>
            <a:r>
              <a:rPr lang="en-GB" sz="1200" b="1" dirty="0">
                <a:solidFill>
                  <a:schemeClr val="tx2">
                    <a:lumMod val="50000"/>
                    <a:lumOff val="50000"/>
                  </a:schemeClr>
                </a:solidFill>
              </a:rPr>
              <a:t>commits </a:t>
            </a:r>
            <a:r>
              <a:rPr lang="en-GB" sz="1200" dirty="0">
                <a:solidFill>
                  <a:schemeClr val="bg1"/>
                </a:solidFill>
              </a:rPr>
              <a:t>are stacked on top, and then your latest commit is </a:t>
            </a:r>
            <a:r>
              <a:rPr lang="en-GB" sz="1200" b="1" dirty="0">
                <a:solidFill>
                  <a:schemeClr val="tx2">
                    <a:lumMod val="50000"/>
                    <a:lumOff val="50000"/>
                  </a:schemeClr>
                </a:solidFill>
              </a:rPr>
              <a:t>now the repo’s latest commit</a:t>
            </a:r>
            <a:r>
              <a:rPr lang="en-GB" sz="1200" dirty="0">
                <a:solidFill>
                  <a:schemeClr val="bg1"/>
                </a:solidFill>
              </a:rPr>
              <a:t>.</a:t>
            </a:r>
          </a:p>
          <a:p>
            <a:endParaRPr lang="en-GB" sz="1200" b="1" dirty="0">
              <a:solidFill>
                <a:schemeClr val="bg1"/>
              </a:solidFill>
            </a:endParaRPr>
          </a:p>
          <a:p>
            <a:r>
              <a:rPr lang="en-GB" sz="1200" b="1" dirty="0">
                <a:solidFill>
                  <a:schemeClr val="bg1"/>
                </a:solidFill>
              </a:rPr>
              <a:t>Then, your local repo and the remote repo are matching again, GitHub Desktop will have an empty staging area, and your local commits will be now part of the remote commit history, as are everyone else’s. </a:t>
            </a:r>
            <a:endParaRPr lang="en-GB" sz="1200" b="1" dirty="0">
              <a:solidFill>
                <a:schemeClr val="tx2">
                  <a:lumMod val="50000"/>
                  <a:lumOff val="50000"/>
                </a:schemeClr>
              </a:solidFill>
            </a:endParaRPr>
          </a:p>
        </p:txBody>
      </p:sp>
      <p:sp>
        <p:nvSpPr>
          <p:cNvPr id="7" name="Rectangle: Rounded Corners 6">
            <a:extLst>
              <a:ext uri="{FF2B5EF4-FFF2-40B4-BE49-F238E27FC236}">
                <a16:creationId xmlns:a16="http://schemas.microsoft.com/office/drawing/2014/main" id="{35571C4A-B0B4-94B0-9BDF-2D213312D98F}"/>
              </a:ext>
            </a:extLst>
          </p:cNvPr>
          <p:cNvSpPr/>
          <p:nvPr/>
        </p:nvSpPr>
        <p:spPr>
          <a:xfrm>
            <a:off x="9709866" y="35105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a:t>
            </a:r>
            <a:br>
              <a:rPr lang="en-GB" sz="1600" dirty="0"/>
            </a:br>
            <a:r>
              <a:rPr lang="en-GB" sz="1600" dirty="0"/>
              <a:t>Repository</a:t>
            </a:r>
          </a:p>
        </p:txBody>
      </p:sp>
      <p:sp>
        <p:nvSpPr>
          <p:cNvPr id="8" name="Rectangle: Rounded Corners 7">
            <a:extLst>
              <a:ext uri="{FF2B5EF4-FFF2-40B4-BE49-F238E27FC236}">
                <a16:creationId xmlns:a16="http://schemas.microsoft.com/office/drawing/2014/main" id="{129A6C3F-162C-0E56-E388-73AEF359A34F}"/>
              </a:ext>
            </a:extLst>
          </p:cNvPr>
          <p:cNvSpPr/>
          <p:nvPr/>
        </p:nvSpPr>
        <p:spPr>
          <a:xfrm>
            <a:off x="9493966" y="179748"/>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F48C939-F645-D2A5-724A-10E8CD74C834}"/>
              </a:ext>
            </a:extLst>
          </p:cNvPr>
          <p:cNvSpPr/>
          <p:nvPr/>
        </p:nvSpPr>
        <p:spPr>
          <a:xfrm>
            <a:off x="660503" y="37946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Working Directory</a:t>
            </a:r>
          </a:p>
        </p:txBody>
      </p:sp>
      <p:sp>
        <p:nvSpPr>
          <p:cNvPr id="13" name="Rectangle: Rounded Corners 12">
            <a:extLst>
              <a:ext uri="{FF2B5EF4-FFF2-40B4-BE49-F238E27FC236}">
                <a16:creationId xmlns:a16="http://schemas.microsoft.com/office/drawing/2014/main" id="{83ECB123-0F4C-1382-80B9-E42436A3AB25}"/>
              </a:ext>
            </a:extLst>
          </p:cNvPr>
          <p:cNvSpPr/>
          <p:nvPr/>
        </p:nvSpPr>
        <p:spPr>
          <a:xfrm>
            <a:off x="444603" y="3627288"/>
            <a:ext cx="2408174" cy="2796601"/>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Rounded Corners 16">
            <a:extLst>
              <a:ext uri="{FF2B5EF4-FFF2-40B4-BE49-F238E27FC236}">
                <a16:creationId xmlns:a16="http://schemas.microsoft.com/office/drawing/2014/main" id="{520C4DED-DA44-6CDA-2AA3-3C267EFB65A6}"/>
              </a:ext>
            </a:extLst>
          </p:cNvPr>
          <p:cNvSpPr/>
          <p:nvPr/>
        </p:nvSpPr>
        <p:spPr>
          <a:xfrm>
            <a:off x="3102788"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EF31AF47-EF23-91CA-A0FB-BAFF281EC076}"/>
              </a:ext>
            </a:extLst>
          </p:cNvPr>
          <p:cNvSpPr/>
          <p:nvPr/>
        </p:nvSpPr>
        <p:spPr>
          <a:xfrm>
            <a:off x="3318687"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Staging</a:t>
            </a:r>
          </a:p>
          <a:p>
            <a:pPr algn="ctr"/>
            <a:r>
              <a:rPr lang="en-GB" sz="1600" dirty="0"/>
              <a:t>Area</a:t>
            </a:r>
          </a:p>
        </p:txBody>
      </p:sp>
      <p:sp>
        <p:nvSpPr>
          <p:cNvPr id="55" name="Rectangle: Rounded Corners 54">
            <a:extLst>
              <a:ext uri="{FF2B5EF4-FFF2-40B4-BE49-F238E27FC236}">
                <a16:creationId xmlns:a16="http://schemas.microsoft.com/office/drawing/2014/main" id="{0FF606C7-8DB2-25F9-4D2D-6254D80DD246}"/>
              </a:ext>
            </a:extLst>
          </p:cNvPr>
          <p:cNvSpPr/>
          <p:nvPr/>
        </p:nvSpPr>
        <p:spPr>
          <a:xfrm>
            <a:off x="9437479" y="3593382"/>
            <a:ext cx="2408174" cy="2994890"/>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104D599E-2A5F-B3A2-7CA4-88EEB8A33DB9}"/>
              </a:ext>
            </a:extLst>
          </p:cNvPr>
          <p:cNvSpPr txBox="1"/>
          <p:nvPr/>
        </p:nvSpPr>
        <p:spPr>
          <a:xfrm>
            <a:off x="155515" y="165953"/>
            <a:ext cx="3110199" cy="1384995"/>
          </a:xfrm>
          <a:prstGeom prst="rect">
            <a:avLst/>
          </a:prstGeom>
          <a:noFill/>
          <a:ln>
            <a:solidFill>
              <a:schemeClr val="bg1"/>
            </a:solidFill>
          </a:ln>
        </p:spPr>
        <p:txBody>
          <a:bodyPr wrap="square" rtlCol="0">
            <a:spAutoFit/>
          </a:bodyPr>
          <a:lstStyle/>
          <a:p>
            <a:r>
              <a:rPr lang="en-GB" sz="1200" dirty="0">
                <a:solidFill>
                  <a:schemeClr val="bg1"/>
                </a:solidFill>
              </a:rPr>
              <a:t>Let’s say after you </a:t>
            </a:r>
            <a:r>
              <a:rPr lang="en-GB" sz="1200" b="1" dirty="0">
                <a:solidFill>
                  <a:schemeClr val="tx2">
                    <a:lumMod val="50000"/>
                    <a:lumOff val="50000"/>
                  </a:schemeClr>
                </a:solidFill>
              </a:rPr>
              <a:t>cloned</a:t>
            </a:r>
            <a:r>
              <a:rPr lang="en-GB" sz="1200" dirty="0">
                <a:solidFill>
                  <a:schemeClr val="bg1"/>
                </a:solidFill>
              </a:rPr>
              <a:t> the </a:t>
            </a:r>
            <a:r>
              <a:rPr lang="en-GB" sz="1200" b="1" dirty="0">
                <a:solidFill>
                  <a:schemeClr val="tx2">
                    <a:lumMod val="50000"/>
                    <a:lumOff val="50000"/>
                  </a:schemeClr>
                </a:solidFill>
              </a:rPr>
              <a:t>repo</a:t>
            </a:r>
            <a:r>
              <a:rPr lang="en-GB" sz="1200" dirty="0">
                <a:solidFill>
                  <a:schemeClr val="bg1"/>
                </a:solidFill>
              </a:rPr>
              <a:t>, you made some changes: </a:t>
            </a:r>
          </a:p>
          <a:p>
            <a:pPr marL="171450" indent="-171450">
              <a:buFontTx/>
              <a:buChar char="-"/>
            </a:pPr>
            <a:r>
              <a:rPr lang="en-GB" sz="1200" dirty="0">
                <a:solidFill>
                  <a:schemeClr val="bg1"/>
                </a:solidFill>
              </a:rPr>
              <a:t>you </a:t>
            </a:r>
            <a:r>
              <a:rPr lang="en-GB" sz="1200" b="1" dirty="0">
                <a:solidFill>
                  <a:srgbClr val="FF0000"/>
                </a:solidFill>
              </a:rPr>
              <a:t>deleted </a:t>
            </a:r>
            <a:r>
              <a:rPr lang="en-GB" sz="1200" dirty="0">
                <a:solidFill>
                  <a:schemeClr val="bg1"/>
                </a:solidFill>
              </a:rPr>
              <a:t>file A</a:t>
            </a:r>
          </a:p>
          <a:p>
            <a:pPr marL="171450" indent="-171450">
              <a:buFontTx/>
              <a:buChar char="-"/>
            </a:pPr>
            <a:r>
              <a:rPr lang="en-GB" sz="1200" dirty="0">
                <a:solidFill>
                  <a:schemeClr val="bg1"/>
                </a:solidFill>
              </a:rPr>
              <a:t>you </a:t>
            </a:r>
            <a:r>
              <a:rPr lang="en-GB" sz="1200" b="1" dirty="0">
                <a:solidFill>
                  <a:schemeClr val="accent2">
                    <a:lumMod val="60000"/>
                    <a:lumOff val="40000"/>
                  </a:schemeClr>
                </a:solidFill>
              </a:rPr>
              <a:t>edited</a:t>
            </a:r>
            <a:r>
              <a:rPr lang="en-GB" sz="1200" dirty="0">
                <a:solidFill>
                  <a:schemeClr val="bg1"/>
                </a:solidFill>
              </a:rPr>
              <a:t> file B</a:t>
            </a:r>
          </a:p>
          <a:p>
            <a:pPr marL="171450" indent="-171450">
              <a:buFontTx/>
              <a:buChar char="-"/>
            </a:pPr>
            <a:r>
              <a:rPr lang="en-GB" sz="1200" dirty="0">
                <a:solidFill>
                  <a:schemeClr val="bg1"/>
                </a:solidFill>
              </a:rPr>
              <a:t>you </a:t>
            </a:r>
            <a:r>
              <a:rPr lang="en-GB" sz="1200" b="1" dirty="0">
                <a:solidFill>
                  <a:schemeClr val="accent6">
                    <a:lumMod val="60000"/>
                    <a:lumOff val="40000"/>
                  </a:schemeClr>
                </a:solidFill>
              </a:rPr>
              <a:t>created </a:t>
            </a:r>
            <a:r>
              <a:rPr lang="en-GB" sz="1200" dirty="0">
                <a:solidFill>
                  <a:schemeClr val="bg1"/>
                </a:solidFill>
              </a:rPr>
              <a:t>file C</a:t>
            </a:r>
          </a:p>
          <a:p>
            <a:r>
              <a:rPr lang="en-GB" sz="1200" dirty="0">
                <a:solidFill>
                  <a:schemeClr val="bg1"/>
                </a:solidFill>
              </a:rPr>
              <a:t>GitHub Desktop will record your changes in the </a:t>
            </a:r>
            <a:r>
              <a:rPr lang="en-GB" sz="1200" b="1" dirty="0">
                <a:solidFill>
                  <a:schemeClr val="tx2">
                    <a:lumMod val="50000"/>
                    <a:lumOff val="50000"/>
                  </a:schemeClr>
                </a:solidFill>
              </a:rPr>
              <a:t>staging area</a:t>
            </a:r>
            <a:r>
              <a:rPr lang="en-GB" sz="1200" dirty="0">
                <a:solidFill>
                  <a:schemeClr val="bg1"/>
                </a:solidFill>
              </a:rPr>
              <a:t>.</a:t>
            </a:r>
          </a:p>
        </p:txBody>
      </p:sp>
      <p:sp>
        <p:nvSpPr>
          <p:cNvPr id="10" name="Rectangle: Rounded Corners 9">
            <a:extLst>
              <a:ext uri="{FF2B5EF4-FFF2-40B4-BE49-F238E27FC236}">
                <a16:creationId xmlns:a16="http://schemas.microsoft.com/office/drawing/2014/main" id="{ACB5327D-4646-4795-DECA-F0456984D224}"/>
              </a:ext>
            </a:extLst>
          </p:cNvPr>
          <p:cNvSpPr/>
          <p:nvPr/>
        </p:nvSpPr>
        <p:spPr>
          <a:xfrm>
            <a:off x="5696352" y="3627288"/>
            <a:ext cx="2408174" cy="2796601"/>
          </a:xfrm>
          <a:prstGeom prst="roundRect">
            <a:avLst>
              <a:gd name="adj" fmla="val 6311"/>
            </a:avLst>
          </a:prstGeom>
          <a:noFill/>
          <a:ln>
            <a:solidFill>
              <a:schemeClr val="tx2">
                <a:lumMod val="75000"/>
                <a:lumOff val="2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3" name="Group 42">
            <a:extLst>
              <a:ext uri="{FF2B5EF4-FFF2-40B4-BE49-F238E27FC236}">
                <a16:creationId xmlns:a16="http://schemas.microsoft.com/office/drawing/2014/main" id="{C4EE3AD1-49C6-BF1F-DCBD-DC61B00D4E19}"/>
              </a:ext>
            </a:extLst>
          </p:cNvPr>
          <p:cNvGrpSpPr/>
          <p:nvPr/>
        </p:nvGrpSpPr>
        <p:grpSpPr>
          <a:xfrm>
            <a:off x="10126343" y="1526711"/>
            <a:ext cx="1010926" cy="1041481"/>
            <a:chOff x="1015369" y="4686008"/>
            <a:chExt cx="1124736" cy="1158731"/>
          </a:xfrm>
        </p:grpSpPr>
        <p:sp>
          <p:nvSpPr>
            <p:cNvPr id="52" name="Rectangle: Folded Corner 51">
              <a:extLst>
                <a:ext uri="{FF2B5EF4-FFF2-40B4-BE49-F238E27FC236}">
                  <a16:creationId xmlns:a16="http://schemas.microsoft.com/office/drawing/2014/main" id="{EDBF4C74-2169-08FD-6AF8-49F00839B649}"/>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53" name="Rectangle: Folded Corner 52">
              <a:extLst>
                <a:ext uri="{FF2B5EF4-FFF2-40B4-BE49-F238E27FC236}">
                  <a16:creationId xmlns:a16="http://schemas.microsoft.com/office/drawing/2014/main" id="{7E52CF54-CD11-6C1A-69FD-95B4B2EEBA54}"/>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sp>
        <p:nvSpPr>
          <p:cNvPr id="76" name="Rectangle: Rounded Corners 75">
            <a:extLst>
              <a:ext uri="{FF2B5EF4-FFF2-40B4-BE49-F238E27FC236}">
                <a16:creationId xmlns:a16="http://schemas.microsoft.com/office/drawing/2014/main" id="{0BD2FAED-2109-18E2-3AC0-3334A3546863}"/>
              </a:ext>
            </a:extLst>
          </p:cNvPr>
          <p:cNvSpPr/>
          <p:nvPr/>
        </p:nvSpPr>
        <p:spPr>
          <a:xfrm>
            <a:off x="5925713" y="3794614"/>
            <a:ext cx="1976375"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Local Repository Commits</a:t>
            </a:r>
          </a:p>
        </p:txBody>
      </p:sp>
      <p:sp>
        <p:nvSpPr>
          <p:cNvPr id="78" name="Rectangle: Folded Corner 77">
            <a:extLst>
              <a:ext uri="{FF2B5EF4-FFF2-40B4-BE49-F238E27FC236}">
                <a16:creationId xmlns:a16="http://schemas.microsoft.com/office/drawing/2014/main" id="{A5EE1A2A-E969-FF77-0EFF-CF24A57E8C48}"/>
              </a:ext>
            </a:extLst>
          </p:cNvPr>
          <p:cNvSpPr/>
          <p:nvPr/>
        </p:nvSpPr>
        <p:spPr>
          <a:xfrm>
            <a:off x="1297471" y="515058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86" name="Rectangle: Folded Corner 85">
            <a:extLst>
              <a:ext uri="{FF2B5EF4-FFF2-40B4-BE49-F238E27FC236}">
                <a16:creationId xmlns:a16="http://schemas.microsoft.com/office/drawing/2014/main" id="{AA1D6994-EBF8-834F-5CFE-2FDB04B73470}"/>
              </a:ext>
            </a:extLst>
          </p:cNvPr>
          <p:cNvSpPr/>
          <p:nvPr/>
        </p:nvSpPr>
        <p:spPr>
          <a:xfrm>
            <a:off x="1517831" y="536832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sp>
        <p:nvSpPr>
          <p:cNvPr id="87" name="Rectangle: Rounded Corners 86">
            <a:extLst>
              <a:ext uri="{FF2B5EF4-FFF2-40B4-BE49-F238E27FC236}">
                <a16:creationId xmlns:a16="http://schemas.microsoft.com/office/drawing/2014/main" id="{5CC6F2B2-7C73-964E-851E-4BEB829449FB}"/>
              </a:ext>
            </a:extLst>
          </p:cNvPr>
          <p:cNvSpPr/>
          <p:nvPr/>
        </p:nvSpPr>
        <p:spPr>
          <a:xfrm>
            <a:off x="9647275" y="3794614"/>
            <a:ext cx="2038966" cy="914400"/>
          </a:xfrm>
          <a:prstGeom prst="roundRect">
            <a:avLst/>
          </a:prstGeom>
          <a:solidFill>
            <a:schemeClr val="tx2">
              <a:lumMod val="75000"/>
              <a:lumOff val="25000"/>
              <a:alpha val="36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Remote Repository </a:t>
            </a:r>
            <a:br>
              <a:rPr lang="en-GB" sz="1600" dirty="0"/>
            </a:br>
            <a:r>
              <a:rPr lang="en-GB" sz="1600" dirty="0"/>
              <a:t>Commit History</a:t>
            </a:r>
          </a:p>
        </p:txBody>
      </p:sp>
      <p:grpSp>
        <p:nvGrpSpPr>
          <p:cNvPr id="91" name="Group 90">
            <a:extLst>
              <a:ext uri="{FF2B5EF4-FFF2-40B4-BE49-F238E27FC236}">
                <a16:creationId xmlns:a16="http://schemas.microsoft.com/office/drawing/2014/main" id="{ADD06582-ADBD-BB38-E1DE-AAEB66601DC5}"/>
              </a:ext>
            </a:extLst>
          </p:cNvPr>
          <p:cNvGrpSpPr/>
          <p:nvPr/>
        </p:nvGrpSpPr>
        <p:grpSpPr>
          <a:xfrm>
            <a:off x="9729634" y="4879425"/>
            <a:ext cx="637728" cy="623454"/>
            <a:chOff x="6610683" y="5008416"/>
            <a:chExt cx="637728" cy="623454"/>
          </a:xfrm>
        </p:grpSpPr>
        <p:sp>
          <p:nvSpPr>
            <p:cNvPr id="92" name="Rectangle: Rounded Corners 91">
              <a:extLst>
                <a:ext uri="{FF2B5EF4-FFF2-40B4-BE49-F238E27FC236}">
                  <a16:creationId xmlns:a16="http://schemas.microsoft.com/office/drawing/2014/main" id="{9CA5D1AC-FAF6-43C7-9524-2B1830571980}"/>
                </a:ext>
              </a:extLst>
            </p:cNvPr>
            <p:cNvSpPr/>
            <p:nvPr/>
          </p:nvSpPr>
          <p:spPr>
            <a:xfrm>
              <a:off x="6610683" y="5008416"/>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4" name="Rectangle: Folded Corner 93">
              <a:extLst>
                <a:ext uri="{FF2B5EF4-FFF2-40B4-BE49-F238E27FC236}">
                  <a16:creationId xmlns:a16="http://schemas.microsoft.com/office/drawing/2014/main" id="{2D87064E-9FB2-A006-5E8C-088F5B716C72}"/>
                </a:ext>
              </a:extLst>
            </p:cNvPr>
            <p:cNvSpPr/>
            <p:nvPr/>
          </p:nvSpPr>
          <p:spPr>
            <a:xfrm>
              <a:off x="6734668" y="5143208"/>
              <a:ext cx="266949" cy="25075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400" dirty="0"/>
                <a:t>A</a:t>
              </a:r>
              <a:endParaRPr lang="en-GB" dirty="0"/>
            </a:p>
          </p:txBody>
        </p:sp>
      </p:grpSp>
      <p:sp>
        <p:nvSpPr>
          <p:cNvPr id="97" name="TextBox 96">
            <a:extLst>
              <a:ext uri="{FF2B5EF4-FFF2-40B4-BE49-F238E27FC236}">
                <a16:creationId xmlns:a16="http://schemas.microsoft.com/office/drawing/2014/main" id="{15EC3174-0CC1-61D8-25DB-6BA30C562E68}"/>
              </a:ext>
            </a:extLst>
          </p:cNvPr>
          <p:cNvSpPr txBox="1"/>
          <p:nvPr/>
        </p:nvSpPr>
        <p:spPr>
          <a:xfrm>
            <a:off x="9965947" y="6042104"/>
            <a:ext cx="1484702" cy="461665"/>
          </a:xfrm>
          <a:prstGeom prst="rect">
            <a:avLst/>
          </a:prstGeom>
          <a:noFill/>
        </p:spPr>
        <p:txBody>
          <a:bodyPr wrap="none" rtlCol="0">
            <a:spAutoFit/>
          </a:bodyPr>
          <a:lstStyle/>
          <a:p>
            <a:pPr algn="ctr"/>
            <a:r>
              <a:rPr lang="en-GB" sz="1200" dirty="0">
                <a:solidFill>
                  <a:schemeClr val="bg1">
                    <a:lumMod val="75000"/>
                  </a:schemeClr>
                </a:solidFill>
              </a:rPr>
              <a:t>Previous</a:t>
            </a:r>
            <a:br>
              <a:rPr lang="en-GB" sz="1200" dirty="0">
                <a:solidFill>
                  <a:schemeClr val="bg1">
                    <a:lumMod val="75000"/>
                  </a:schemeClr>
                </a:solidFill>
              </a:rPr>
            </a:br>
            <a:r>
              <a:rPr lang="en-GB" sz="1200" dirty="0">
                <a:solidFill>
                  <a:schemeClr val="bg1">
                    <a:lumMod val="75000"/>
                  </a:schemeClr>
                </a:solidFill>
              </a:rPr>
              <a:t> </a:t>
            </a: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sp>
        <p:nvSpPr>
          <p:cNvPr id="98" name="TextBox 97">
            <a:extLst>
              <a:ext uri="{FF2B5EF4-FFF2-40B4-BE49-F238E27FC236}">
                <a16:creationId xmlns:a16="http://schemas.microsoft.com/office/drawing/2014/main" id="{799477DF-A445-182C-88E1-DC2A67E98592}"/>
              </a:ext>
            </a:extLst>
          </p:cNvPr>
          <p:cNvSpPr txBox="1"/>
          <p:nvPr/>
        </p:nvSpPr>
        <p:spPr>
          <a:xfrm>
            <a:off x="9971732" y="2603124"/>
            <a:ext cx="1452642" cy="461665"/>
          </a:xfrm>
          <a:prstGeom prst="rect">
            <a:avLst/>
          </a:prstGeom>
          <a:noFill/>
        </p:spPr>
        <p:txBody>
          <a:bodyPr wrap="none" rtlCol="0">
            <a:spAutoFit/>
          </a:bodyPr>
          <a:lstStyle/>
          <a:p>
            <a:pPr algn="ctr"/>
            <a:r>
              <a:rPr lang="en-GB" sz="1200" dirty="0">
                <a:solidFill>
                  <a:schemeClr val="bg1">
                    <a:lumMod val="75000"/>
                  </a:schemeClr>
                </a:solidFill>
              </a:rPr>
              <a:t>Latest </a:t>
            </a:r>
            <a:br>
              <a:rPr lang="en-GB" sz="1200" dirty="0">
                <a:solidFill>
                  <a:schemeClr val="bg1">
                    <a:lumMod val="75000"/>
                  </a:schemeClr>
                </a:solidFill>
              </a:rPr>
            </a:br>
            <a:r>
              <a:rPr lang="en-GB" sz="1200" b="1" dirty="0">
                <a:solidFill>
                  <a:schemeClr val="tx2">
                    <a:lumMod val="50000"/>
                    <a:lumOff val="50000"/>
                  </a:schemeClr>
                </a:solidFill>
              </a:rPr>
              <a:t>pushed commit(s)</a:t>
            </a:r>
            <a:endParaRPr lang="en-GB" sz="1600" b="1" dirty="0">
              <a:solidFill>
                <a:schemeClr val="tx2">
                  <a:lumMod val="50000"/>
                  <a:lumOff val="50000"/>
                </a:schemeClr>
              </a:solidFill>
            </a:endParaRPr>
          </a:p>
        </p:txBody>
      </p:sp>
      <p:grpSp>
        <p:nvGrpSpPr>
          <p:cNvPr id="57" name="Group 56">
            <a:extLst>
              <a:ext uri="{FF2B5EF4-FFF2-40B4-BE49-F238E27FC236}">
                <a16:creationId xmlns:a16="http://schemas.microsoft.com/office/drawing/2014/main" id="{98EE532D-5502-EBFF-8A7D-AA51D374AA5F}"/>
              </a:ext>
            </a:extLst>
          </p:cNvPr>
          <p:cNvGrpSpPr/>
          <p:nvPr/>
        </p:nvGrpSpPr>
        <p:grpSpPr>
          <a:xfrm>
            <a:off x="5939929" y="4825889"/>
            <a:ext cx="637728" cy="623454"/>
            <a:chOff x="5939929" y="4825889"/>
            <a:chExt cx="637728" cy="623454"/>
          </a:xfrm>
        </p:grpSpPr>
        <p:sp>
          <p:nvSpPr>
            <p:cNvPr id="5" name="Rectangle: Rounded Corners 4">
              <a:extLst>
                <a:ext uri="{FF2B5EF4-FFF2-40B4-BE49-F238E27FC236}">
                  <a16:creationId xmlns:a16="http://schemas.microsoft.com/office/drawing/2014/main" id="{505BFD72-8CEE-DD3F-ADAD-B92508526B0B}"/>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4E09340A-0A40-1DAF-E55B-FE170D2887C4}"/>
                </a:ext>
              </a:extLst>
            </p:cNvPr>
            <p:cNvGrpSpPr/>
            <p:nvPr/>
          </p:nvGrpSpPr>
          <p:grpSpPr>
            <a:xfrm>
              <a:off x="6063838" y="4941082"/>
              <a:ext cx="382148" cy="393068"/>
              <a:chOff x="5676788" y="2102551"/>
              <a:chExt cx="1013019" cy="1041967"/>
            </a:xfrm>
          </p:grpSpPr>
          <p:sp>
            <p:nvSpPr>
              <p:cNvPr id="6" name="Rectangle: Folded Corner 5">
                <a:extLst>
                  <a:ext uri="{FF2B5EF4-FFF2-40B4-BE49-F238E27FC236}">
                    <a16:creationId xmlns:a16="http://schemas.microsoft.com/office/drawing/2014/main" id="{082FCE38-CDE9-A0D0-97C6-8F4D88311620}"/>
                  </a:ext>
                </a:extLst>
              </p:cNvPr>
              <p:cNvSpPr/>
              <p:nvPr/>
            </p:nvSpPr>
            <p:spPr>
              <a:xfrm>
                <a:off x="5676788" y="2102551"/>
                <a:ext cx="821873" cy="821873"/>
              </a:xfrm>
              <a:prstGeom prst="foldedCorner">
                <a:avLst/>
              </a:prstGeom>
              <a:solidFill>
                <a:srgbClr val="FF0000">
                  <a:alpha val="10000"/>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16" name="Rectangle: Folded Corner 15">
                <a:extLst>
                  <a:ext uri="{FF2B5EF4-FFF2-40B4-BE49-F238E27FC236}">
                    <a16:creationId xmlns:a16="http://schemas.microsoft.com/office/drawing/2014/main" id="{101FE96F-AB8A-2837-7474-5843E5756161}"/>
                  </a:ext>
                </a:extLst>
              </p:cNvPr>
              <p:cNvSpPr/>
              <p:nvPr/>
            </p:nvSpPr>
            <p:spPr>
              <a:xfrm>
                <a:off x="5867934" y="2322645"/>
                <a:ext cx="821873" cy="821873"/>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50" name="Group 49">
            <a:extLst>
              <a:ext uri="{FF2B5EF4-FFF2-40B4-BE49-F238E27FC236}">
                <a16:creationId xmlns:a16="http://schemas.microsoft.com/office/drawing/2014/main" id="{D6C7EF62-A090-BB8C-4463-B6646AC5140A}"/>
              </a:ext>
            </a:extLst>
          </p:cNvPr>
          <p:cNvGrpSpPr/>
          <p:nvPr/>
        </p:nvGrpSpPr>
        <p:grpSpPr>
          <a:xfrm>
            <a:off x="6147710" y="5054589"/>
            <a:ext cx="637728" cy="623454"/>
            <a:chOff x="7113716" y="2415233"/>
            <a:chExt cx="637728" cy="623454"/>
          </a:xfrm>
        </p:grpSpPr>
        <p:sp>
          <p:nvSpPr>
            <p:cNvPr id="19" name="Rectangle: Rounded Corners 18">
              <a:extLst>
                <a:ext uri="{FF2B5EF4-FFF2-40B4-BE49-F238E27FC236}">
                  <a16:creationId xmlns:a16="http://schemas.microsoft.com/office/drawing/2014/main" id="{DCD3032B-3DD6-706C-D901-126F03DF2D5D}"/>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Folded Corner 41">
              <a:extLst>
                <a:ext uri="{FF2B5EF4-FFF2-40B4-BE49-F238E27FC236}">
                  <a16:creationId xmlns:a16="http://schemas.microsoft.com/office/drawing/2014/main" id="{A276ACE5-593F-A723-16A1-568021DE669C}"/>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58" name="Group 57">
            <a:extLst>
              <a:ext uri="{FF2B5EF4-FFF2-40B4-BE49-F238E27FC236}">
                <a16:creationId xmlns:a16="http://schemas.microsoft.com/office/drawing/2014/main" id="{5ABD6E72-C0E9-D6B4-F3A1-E9778FE21DAF}"/>
              </a:ext>
            </a:extLst>
          </p:cNvPr>
          <p:cNvGrpSpPr/>
          <p:nvPr/>
        </p:nvGrpSpPr>
        <p:grpSpPr>
          <a:xfrm>
            <a:off x="6386795" y="5296565"/>
            <a:ext cx="637728" cy="623454"/>
            <a:chOff x="6386795" y="5296565"/>
            <a:chExt cx="637728" cy="623454"/>
          </a:xfrm>
        </p:grpSpPr>
        <p:sp>
          <p:nvSpPr>
            <p:cNvPr id="45" name="Rectangle: Rounded Corners 44">
              <a:extLst>
                <a:ext uri="{FF2B5EF4-FFF2-40B4-BE49-F238E27FC236}">
                  <a16:creationId xmlns:a16="http://schemas.microsoft.com/office/drawing/2014/main" id="{A1ABE135-BD35-DE96-26D4-B9726D241E3F}"/>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49" name="Group 48">
              <a:extLst>
                <a:ext uri="{FF2B5EF4-FFF2-40B4-BE49-F238E27FC236}">
                  <a16:creationId xmlns:a16="http://schemas.microsoft.com/office/drawing/2014/main" id="{98C8B49D-5FD1-5782-0C25-858DE98EB290}"/>
                </a:ext>
              </a:extLst>
            </p:cNvPr>
            <p:cNvGrpSpPr/>
            <p:nvPr/>
          </p:nvGrpSpPr>
          <p:grpSpPr>
            <a:xfrm>
              <a:off x="6578097" y="5484149"/>
              <a:ext cx="351323" cy="350439"/>
              <a:chOff x="5072792" y="1969490"/>
              <a:chExt cx="1042233" cy="1039611"/>
            </a:xfrm>
          </p:grpSpPr>
          <p:sp>
            <p:nvSpPr>
              <p:cNvPr id="47" name="Rectangle: Folded Corner 46">
                <a:extLst>
                  <a:ext uri="{FF2B5EF4-FFF2-40B4-BE49-F238E27FC236}">
                    <a16:creationId xmlns:a16="http://schemas.microsoft.com/office/drawing/2014/main" id="{43FEDFFA-150F-7ABE-16F6-21544D7F3267}"/>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48" name="Rectangle: Folded Corner 47">
                <a:extLst>
                  <a:ext uri="{FF2B5EF4-FFF2-40B4-BE49-F238E27FC236}">
                    <a16:creationId xmlns:a16="http://schemas.microsoft.com/office/drawing/2014/main" id="{11952624-C05C-3709-A9C1-62A8541A16AD}"/>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grpSp>
        <p:nvGrpSpPr>
          <p:cNvPr id="62" name="Group 61">
            <a:extLst>
              <a:ext uri="{FF2B5EF4-FFF2-40B4-BE49-F238E27FC236}">
                <a16:creationId xmlns:a16="http://schemas.microsoft.com/office/drawing/2014/main" id="{E2C32974-6CD4-4DA9-0652-496B0327928D}"/>
              </a:ext>
            </a:extLst>
          </p:cNvPr>
          <p:cNvGrpSpPr/>
          <p:nvPr/>
        </p:nvGrpSpPr>
        <p:grpSpPr>
          <a:xfrm>
            <a:off x="9826956" y="4979539"/>
            <a:ext cx="637728" cy="623454"/>
            <a:chOff x="7070031" y="2300759"/>
            <a:chExt cx="637728" cy="623454"/>
          </a:xfrm>
        </p:grpSpPr>
        <p:sp>
          <p:nvSpPr>
            <p:cNvPr id="21" name="Rectangle: Rounded Corners 20">
              <a:extLst>
                <a:ext uri="{FF2B5EF4-FFF2-40B4-BE49-F238E27FC236}">
                  <a16:creationId xmlns:a16="http://schemas.microsoft.com/office/drawing/2014/main" id="{D26B7F59-3479-F529-FE96-60F9C662E5AB}"/>
                </a:ext>
              </a:extLst>
            </p:cNvPr>
            <p:cNvSpPr/>
            <p:nvPr/>
          </p:nvSpPr>
          <p:spPr>
            <a:xfrm>
              <a:off x="7070031" y="230075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4" name="Group 13">
              <a:extLst>
                <a:ext uri="{FF2B5EF4-FFF2-40B4-BE49-F238E27FC236}">
                  <a16:creationId xmlns:a16="http://schemas.microsoft.com/office/drawing/2014/main" id="{3FC0B2FC-3A69-ACD0-CCB2-9076C0314B6B}"/>
                </a:ext>
              </a:extLst>
            </p:cNvPr>
            <p:cNvGrpSpPr/>
            <p:nvPr/>
          </p:nvGrpSpPr>
          <p:grpSpPr>
            <a:xfrm>
              <a:off x="7245796" y="2482322"/>
              <a:ext cx="320212" cy="329890"/>
              <a:chOff x="1015369" y="4686008"/>
              <a:chExt cx="1124736" cy="1158731"/>
            </a:xfrm>
          </p:grpSpPr>
          <p:sp>
            <p:nvSpPr>
              <p:cNvPr id="15" name="Rectangle: Folded Corner 14">
                <a:extLst>
                  <a:ext uri="{FF2B5EF4-FFF2-40B4-BE49-F238E27FC236}">
                    <a16:creationId xmlns:a16="http://schemas.microsoft.com/office/drawing/2014/main" id="{F641861F-5A60-CDFE-76D8-C352EF4627A5}"/>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A</a:t>
                </a:r>
              </a:p>
            </p:txBody>
          </p:sp>
          <p:sp>
            <p:nvSpPr>
              <p:cNvPr id="20" name="Rectangle: Folded Corner 19">
                <a:extLst>
                  <a:ext uri="{FF2B5EF4-FFF2-40B4-BE49-F238E27FC236}">
                    <a16:creationId xmlns:a16="http://schemas.microsoft.com/office/drawing/2014/main" id="{984E46F1-5E15-61CE-3E6E-86555DAF8B1E}"/>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grpSp>
        <p:nvGrpSpPr>
          <p:cNvPr id="65" name="Group 64">
            <a:extLst>
              <a:ext uri="{FF2B5EF4-FFF2-40B4-BE49-F238E27FC236}">
                <a16:creationId xmlns:a16="http://schemas.microsoft.com/office/drawing/2014/main" id="{ED45DA18-8698-6D09-6A8C-15A8F92000F3}"/>
              </a:ext>
            </a:extLst>
          </p:cNvPr>
          <p:cNvGrpSpPr/>
          <p:nvPr/>
        </p:nvGrpSpPr>
        <p:grpSpPr>
          <a:xfrm>
            <a:off x="9939549" y="5088110"/>
            <a:ext cx="637728" cy="623454"/>
            <a:chOff x="5939929" y="4825889"/>
            <a:chExt cx="637728" cy="623454"/>
          </a:xfrm>
        </p:grpSpPr>
        <p:sp>
          <p:nvSpPr>
            <p:cNvPr id="66" name="Rectangle: Rounded Corners 65">
              <a:extLst>
                <a:ext uri="{FF2B5EF4-FFF2-40B4-BE49-F238E27FC236}">
                  <a16:creationId xmlns:a16="http://schemas.microsoft.com/office/drawing/2014/main" id="{3B67C5D7-016E-14F6-F9E4-D85BB0F0ECF9}"/>
                </a:ext>
              </a:extLst>
            </p:cNvPr>
            <p:cNvSpPr/>
            <p:nvPr/>
          </p:nvSpPr>
          <p:spPr>
            <a:xfrm>
              <a:off x="5939929" y="4825889"/>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5" name="Rectangle: Folded Corner 74">
              <a:extLst>
                <a:ext uri="{FF2B5EF4-FFF2-40B4-BE49-F238E27FC236}">
                  <a16:creationId xmlns:a16="http://schemas.microsoft.com/office/drawing/2014/main" id="{9697305F-2A6C-506E-A4AA-6CE8E11DC652}"/>
                </a:ext>
              </a:extLst>
            </p:cNvPr>
            <p:cNvSpPr/>
            <p:nvPr/>
          </p:nvSpPr>
          <p:spPr>
            <a:xfrm>
              <a:off x="6135945" y="5024109"/>
              <a:ext cx="310041" cy="310041"/>
            </a:xfrm>
            <a:prstGeom prst="foldedCorner">
              <a:avLst/>
            </a:prstGeom>
            <a:solidFill>
              <a:schemeClr val="bg1">
                <a:lumMod val="6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81" name="Group 80">
            <a:extLst>
              <a:ext uri="{FF2B5EF4-FFF2-40B4-BE49-F238E27FC236}">
                <a16:creationId xmlns:a16="http://schemas.microsoft.com/office/drawing/2014/main" id="{1BC5B7F2-13D3-5CCF-8B3C-F6457D8C540D}"/>
              </a:ext>
            </a:extLst>
          </p:cNvPr>
          <p:cNvGrpSpPr/>
          <p:nvPr/>
        </p:nvGrpSpPr>
        <p:grpSpPr>
          <a:xfrm>
            <a:off x="10067583" y="5229565"/>
            <a:ext cx="637728" cy="623454"/>
            <a:chOff x="7113716" y="2415233"/>
            <a:chExt cx="637728" cy="623454"/>
          </a:xfrm>
        </p:grpSpPr>
        <p:sp>
          <p:nvSpPr>
            <p:cNvPr id="82" name="Rectangle: Rounded Corners 81">
              <a:extLst>
                <a:ext uri="{FF2B5EF4-FFF2-40B4-BE49-F238E27FC236}">
                  <a16:creationId xmlns:a16="http://schemas.microsoft.com/office/drawing/2014/main" id="{792A162D-2C26-A312-39D3-AC9D980486BA}"/>
                </a:ext>
              </a:extLst>
            </p:cNvPr>
            <p:cNvSpPr/>
            <p:nvPr/>
          </p:nvSpPr>
          <p:spPr>
            <a:xfrm>
              <a:off x="7113716" y="241523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5" name="Rectangle: Folded Corner 84">
              <a:extLst>
                <a:ext uri="{FF2B5EF4-FFF2-40B4-BE49-F238E27FC236}">
                  <a16:creationId xmlns:a16="http://schemas.microsoft.com/office/drawing/2014/main" id="{97C25B13-3966-3A82-15B7-436D9196EFAF}"/>
                </a:ext>
              </a:extLst>
            </p:cNvPr>
            <p:cNvSpPr/>
            <p:nvPr/>
          </p:nvSpPr>
          <p:spPr>
            <a:xfrm>
              <a:off x="7313613" y="2630217"/>
              <a:ext cx="310041" cy="310041"/>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grpSp>
      <p:grpSp>
        <p:nvGrpSpPr>
          <p:cNvPr id="88" name="Group 87">
            <a:extLst>
              <a:ext uri="{FF2B5EF4-FFF2-40B4-BE49-F238E27FC236}">
                <a16:creationId xmlns:a16="http://schemas.microsoft.com/office/drawing/2014/main" id="{6A204283-591B-F1C8-8D48-9A0A6D14CE7A}"/>
              </a:ext>
            </a:extLst>
          </p:cNvPr>
          <p:cNvGrpSpPr/>
          <p:nvPr/>
        </p:nvGrpSpPr>
        <p:grpSpPr>
          <a:xfrm>
            <a:off x="10353727" y="1783455"/>
            <a:ext cx="637728" cy="623454"/>
            <a:chOff x="6386795" y="5296565"/>
            <a:chExt cx="637728" cy="623454"/>
          </a:xfrm>
        </p:grpSpPr>
        <p:sp>
          <p:nvSpPr>
            <p:cNvPr id="89" name="Rectangle: Rounded Corners 88">
              <a:extLst>
                <a:ext uri="{FF2B5EF4-FFF2-40B4-BE49-F238E27FC236}">
                  <a16:creationId xmlns:a16="http://schemas.microsoft.com/office/drawing/2014/main" id="{171DE7A6-F72E-31AF-DCAC-372424072B78}"/>
                </a:ext>
              </a:extLst>
            </p:cNvPr>
            <p:cNvSpPr/>
            <p:nvPr/>
          </p:nvSpPr>
          <p:spPr>
            <a:xfrm>
              <a:off x="6386795" y="5296565"/>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0" name="Group 89">
              <a:extLst>
                <a:ext uri="{FF2B5EF4-FFF2-40B4-BE49-F238E27FC236}">
                  <a16:creationId xmlns:a16="http://schemas.microsoft.com/office/drawing/2014/main" id="{C6F225A6-400D-4287-050F-8029C0D85C1F}"/>
                </a:ext>
              </a:extLst>
            </p:cNvPr>
            <p:cNvGrpSpPr/>
            <p:nvPr/>
          </p:nvGrpSpPr>
          <p:grpSpPr>
            <a:xfrm>
              <a:off x="6578097" y="5484149"/>
              <a:ext cx="351323" cy="350439"/>
              <a:chOff x="5072792" y="1969490"/>
              <a:chExt cx="1042233" cy="1039611"/>
            </a:xfrm>
          </p:grpSpPr>
          <p:sp>
            <p:nvSpPr>
              <p:cNvPr id="95" name="Rectangle: Folded Corner 94">
                <a:extLst>
                  <a:ext uri="{FF2B5EF4-FFF2-40B4-BE49-F238E27FC236}">
                    <a16:creationId xmlns:a16="http://schemas.microsoft.com/office/drawing/2014/main" id="{878CF16B-7113-5C9D-CE6E-CA7F593BD653}"/>
                  </a:ext>
                </a:extLst>
              </p:cNvPr>
              <p:cNvSpPr/>
              <p:nvPr/>
            </p:nvSpPr>
            <p:spPr>
              <a:xfrm>
                <a:off x="5072792" y="1969490"/>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96" name="Rectangle: Folded Corner 95">
                <a:extLst>
                  <a:ext uri="{FF2B5EF4-FFF2-40B4-BE49-F238E27FC236}">
                    <a16:creationId xmlns:a16="http://schemas.microsoft.com/office/drawing/2014/main" id="{5DB9CEA7-2038-3D89-E0DC-2D15C4F148B1}"/>
                  </a:ext>
                </a:extLst>
              </p:cNvPr>
              <p:cNvSpPr/>
              <p:nvPr/>
            </p:nvSpPr>
            <p:spPr>
              <a:xfrm>
                <a:off x="5293152" y="2187228"/>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grpSp>
      <p:grpSp>
        <p:nvGrpSpPr>
          <p:cNvPr id="104" name="Group 103">
            <a:extLst>
              <a:ext uri="{FF2B5EF4-FFF2-40B4-BE49-F238E27FC236}">
                <a16:creationId xmlns:a16="http://schemas.microsoft.com/office/drawing/2014/main" id="{1C97789A-E145-6CE8-1F7E-11A8D85C7C0B}"/>
              </a:ext>
            </a:extLst>
          </p:cNvPr>
          <p:cNvGrpSpPr/>
          <p:nvPr/>
        </p:nvGrpSpPr>
        <p:grpSpPr>
          <a:xfrm>
            <a:off x="10121885" y="1530039"/>
            <a:ext cx="1042233" cy="1039611"/>
            <a:chOff x="5302343" y="1974449"/>
            <a:chExt cx="1042233" cy="1039611"/>
          </a:xfrm>
        </p:grpSpPr>
        <p:sp>
          <p:nvSpPr>
            <p:cNvPr id="101" name="Rectangle: Folded Corner 100">
              <a:extLst>
                <a:ext uri="{FF2B5EF4-FFF2-40B4-BE49-F238E27FC236}">
                  <a16:creationId xmlns:a16="http://schemas.microsoft.com/office/drawing/2014/main" id="{DDE4D8E1-3FA0-0329-B36E-8A20B9877952}"/>
                </a:ext>
              </a:extLst>
            </p:cNvPr>
            <p:cNvSpPr/>
            <p:nvPr/>
          </p:nvSpPr>
          <p:spPr>
            <a:xfrm>
              <a:off x="5302343" y="1974449"/>
              <a:ext cx="821873" cy="821873"/>
            </a:xfrm>
            <a:prstGeom prst="foldedCorner">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B</a:t>
              </a:r>
            </a:p>
          </p:txBody>
        </p:sp>
        <p:sp>
          <p:nvSpPr>
            <p:cNvPr id="103" name="Rectangle: Folded Corner 102">
              <a:extLst>
                <a:ext uri="{FF2B5EF4-FFF2-40B4-BE49-F238E27FC236}">
                  <a16:creationId xmlns:a16="http://schemas.microsoft.com/office/drawing/2014/main" id="{822AEE61-F9B3-DBC6-AF36-B9941A1E3A1F}"/>
                </a:ext>
              </a:extLst>
            </p:cNvPr>
            <p:cNvSpPr/>
            <p:nvPr/>
          </p:nvSpPr>
          <p:spPr>
            <a:xfrm>
              <a:off x="5522703" y="2192187"/>
              <a:ext cx="821873" cy="821873"/>
            </a:xfrm>
            <a:prstGeom prst="foldedCorner">
              <a:avLst/>
            </a:prstGeom>
            <a:solidFill>
              <a:schemeClr val="accent6">
                <a:lumMod val="60000"/>
                <a:lumOff val="4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36000" tIns="0" rIns="36000" rtlCol="0" anchor="t" anchorCtr="0"/>
            <a:lstStyle/>
            <a:p>
              <a:r>
                <a:rPr lang="en-GB" dirty="0"/>
                <a:t>C</a:t>
              </a:r>
            </a:p>
          </p:txBody>
        </p:sp>
      </p:grpSp>
    </p:spTree>
    <p:extLst>
      <p:ext uri="{BB962C8B-B14F-4D97-AF65-F5344CB8AC3E}">
        <p14:creationId xmlns:p14="http://schemas.microsoft.com/office/powerpoint/2010/main" val="266525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8"/>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58"/>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7DC48-E572-C945-8B0B-FB97614EEBF8}"/>
              </a:ext>
            </a:extLst>
          </p:cNvPr>
          <p:cNvSpPr txBox="1"/>
          <p:nvPr/>
        </p:nvSpPr>
        <p:spPr>
          <a:xfrm>
            <a:off x="1796657" y="530256"/>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3" name="TextBox 2">
            <a:extLst>
              <a:ext uri="{FF2B5EF4-FFF2-40B4-BE49-F238E27FC236}">
                <a16:creationId xmlns:a16="http://schemas.microsoft.com/office/drawing/2014/main" id="{F94DBE96-6FF6-9AF7-7E94-B925F7197EA6}"/>
              </a:ext>
            </a:extLst>
          </p:cNvPr>
          <p:cNvSpPr txBox="1"/>
          <p:nvPr/>
        </p:nvSpPr>
        <p:spPr>
          <a:xfrm>
            <a:off x="1796657" y="1207364"/>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4" name="TextBox 3">
            <a:extLst>
              <a:ext uri="{FF2B5EF4-FFF2-40B4-BE49-F238E27FC236}">
                <a16:creationId xmlns:a16="http://schemas.microsoft.com/office/drawing/2014/main" id="{9B4C6740-A6EF-013A-5529-87698350709B}"/>
              </a:ext>
            </a:extLst>
          </p:cNvPr>
          <p:cNvSpPr txBox="1"/>
          <p:nvPr/>
        </p:nvSpPr>
        <p:spPr>
          <a:xfrm>
            <a:off x="1796657" y="1884472"/>
            <a:ext cx="522900" cy="338554"/>
          </a:xfrm>
          <a:prstGeom prst="rect">
            <a:avLst/>
          </a:prstGeom>
          <a:noFill/>
        </p:spPr>
        <p:txBody>
          <a:bodyPr wrap="none" rtlCol="0">
            <a:spAutoFit/>
          </a:bodyPr>
          <a:lstStyle/>
          <a:p>
            <a:r>
              <a:rPr lang="en-GB" sz="1600" dirty="0">
                <a:solidFill>
                  <a:srgbClr val="7A6156"/>
                </a:solidFill>
              </a:rPr>
              <a:t>edit</a:t>
            </a:r>
          </a:p>
        </p:txBody>
      </p:sp>
      <p:sp>
        <p:nvSpPr>
          <p:cNvPr id="7" name="TextBox 6">
            <a:extLst>
              <a:ext uri="{FF2B5EF4-FFF2-40B4-BE49-F238E27FC236}">
                <a16:creationId xmlns:a16="http://schemas.microsoft.com/office/drawing/2014/main" id="{D4DD369E-A68A-D4DE-26DA-168F80E3188D}"/>
              </a:ext>
            </a:extLst>
          </p:cNvPr>
          <p:cNvSpPr txBox="1"/>
          <p:nvPr/>
        </p:nvSpPr>
        <p:spPr>
          <a:xfrm>
            <a:off x="1796657" y="2561580"/>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sp>
        <p:nvSpPr>
          <p:cNvPr id="8" name="TextBox 7">
            <a:extLst>
              <a:ext uri="{FF2B5EF4-FFF2-40B4-BE49-F238E27FC236}">
                <a16:creationId xmlns:a16="http://schemas.microsoft.com/office/drawing/2014/main" id="{086AB796-AB2E-213C-994F-FA1440B55FC5}"/>
              </a:ext>
            </a:extLst>
          </p:cNvPr>
          <p:cNvSpPr txBox="1"/>
          <p:nvPr/>
        </p:nvSpPr>
        <p:spPr>
          <a:xfrm>
            <a:off x="1796657" y="3238688"/>
            <a:ext cx="522900" cy="338554"/>
          </a:xfrm>
          <a:prstGeom prst="rect">
            <a:avLst/>
          </a:prstGeom>
          <a:noFill/>
        </p:spPr>
        <p:txBody>
          <a:bodyPr wrap="none" rtlCol="0">
            <a:spAutoFit/>
          </a:bodyPr>
          <a:lstStyle/>
          <a:p>
            <a:r>
              <a:rPr lang="en-GB" sz="1600" dirty="0">
                <a:solidFill>
                  <a:srgbClr val="FFFF00"/>
                </a:solidFill>
              </a:rPr>
              <a:t>edit</a:t>
            </a:r>
          </a:p>
        </p:txBody>
      </p:sp>
      <p:sp>
        <p:nvSpPr>
          <p:cNvPr id="9" name="TextBox 8">
            <a:extLst>
              <a:ext uri="{FF2B5EF4-FFF2-40B4-BE49-F238E27FC236}">
                <a16:creationId xmlns:a16="http://schemas.microsoft.com/office/drawing/2014/main" id="{98FE5534-E93E-E346-525E-67CBC905DB18}"/>
              </a:ext>
            </a:extLst>
          </p:cNvPr>
          <p:cNvSpPr txBox="1"/>
          <p:nvPr/>
        </p:nvSpPr>
        <p:spPr>
          <a:xfrm>
            <a:off x="1796657" y="3915796"/>
            <a:ext cx="522900" cy="338554"/>
          </a:xfrm>
          <a:prstGeom prst="rect">
            <a:avLst/>
          </a:prstGeom>
          <a:noFill/>
        </p:spPr>
        <p:txBody>
          <a:bodyPr wrap="none" rtlCol="0">
            <a:spAutoFit/>
          </a:bodyPr>
          <a:lstStyle/>
          <a:p>
            <a:r>
              <a:rPr lang="en-GB" sz="1600" dirty="0">
                <a:solidFill>
                  <a:srgbClr val="7A6156"/>
                </a:solidFill>
              </a:rPr>
              <a:t>edit</a:t>
            </a:r>
          </a:p>
        </p:txBody>
      </p:sp>
      <p:sp>
        <p:nvSpPr>
          <p:cNvPr id="10" name="TextBox 9">
            <a:extLst>
              <a:ext uri="{FF2B5EF4-FFF2-40B4-BE49-F238E27FC236}">
                <a16:creationId xmlns:a16="http://schemas.microsoft.com/office/drawing/2014/main" id="{FDE20D08-5F18-A645-AB80-45CCB1F4B6D1}"/>
              </a:ext>
            </a:extLst>
          </p:cNvPr>
          <p:cNvSpPr txBox="1"/>
          <p:nvPr/>
        </p:nvSpPr>
        <p:spPr>
          <a:xfrm>
            <a:off x="1796657" y="4572785"/>
            <a:ext cx="522900" cy="338554"/>
          </a:xfrm>
          <a:prstGeom prst="rect">
            <a:avLst/>
          </a:prstGeom>
          <a:noFill/>
        </p:spPr>
        <p:txBody>
          <a:bodyPr wrap="none" rtlCol="0">
            <a:spAutoFit/>
          </a:bodyPr>
          <a:lstStyle/>
          <a:p>
            <a:r>
              <a:rPr lang="en-GB" sz="1600" dirty="0">
                <a:solidFill>
                  <a:srgbClr val="7A6156"/>
                </a:solidFill>
              </a:rPr>
              <a:t>edit</a:t>
            </a:r>
          </a:p>
        </p:txBody>
      </p:sp>
      <p:sp>
        <p:nvSpPr>
          <p:cNvPr id="11" name="TextBox 10">
            <a:extLst>
              <a:ext uri="{FF2B5EF4-FFF2-40B4-BE49-F238E27FC236}">
                <a16:creationId xmlns:a16="http://schemas.microsoft.com/office/drawing/2014/main" id="{4AE15BD3-BB7E-BDF0-0567-77A9DA88D2D1}"/>
              </a:ext>
            </a:extLst>
          </p:cNvPr>
          <p:cNvSpPr txBox="1"/>
          <p:nvPr/>
        </p:nvSpPr>
        <p:spPr>
          <a:xfrm>
            <a:off x="1796657" y="5249893"/>
            <a:ext cx="522900" cy="338554"/>
          </a:xfrm>
          <a:prstGeom prst="rect">
            <a:avLst/>
          </a:prstGeom>
          <a:noFill/>
        </p:spPr>
        <p:txBody>
          <a:bodyPr wrap="none" rtlCol="0">
            <a:spAutoFit/>
          </a:bodyPr>
          <a:lstStyle/>
          <a:p>
            <a:r>
              <a:rPr lang="en-GB" sz="1600" dirty="0">
                <a:solidFill>
                  <a:srgbClr val="FFFF00"/>
                </a:solidFill>
              </a:rPr>
              <a:t>edit</a:t>
            </a:r>
          </a:p>
        </p:txBody>
      </p:sp>
      <p:sp>
        <p:nvSpPr>
          <p:cNvPr id="12" name="TextBox 11">
            <a:extLst>
              <a:ext uri="{FF2B5EF4-FFF2-40B4-BE49-F238E27FC236}">
                <a16:creationId xmlns:a16="http://schemas.microsoft.com/office/drawing/2014/main" id="{FB06A36D-06EF-16A2-7458-3654CC455E20}"/>
              </a:ext>
            </a:extLst>
          </p:cNvPr>
          <p:cNvSpPr txBox="1"/>
          <p:nvPr/>
        </p:nvSpPr>
        <p:spPr>
          <a:xfrm>
            <a:off x="1796657" y="5931305"/>
            <a:ext cx="522900" cy="338554"/>
          </a:xfrm>
          <a:prstGeom prst="rect">
            <a:avLst/>
          </a:prstGeom>
          <a:noFill/>
        </p:spPr>
        <p:txBody>
          <a:bodyPr wrap="none" rtlCol="0">
            <a:spAutoFit/>
          </a:bodyPr>
          <a:lstStyle/>
          <a:p>
            <a:r>
              <a:rPr lang="en-GB" sz="1600" dirty="0">
                <a:solidFill>
                  <a:schemeClr val="tx2">
                    <a:lumMod val="50000"/>
                    <a:lumOff val="50000"/>
                  </a:schemeClr>
                </a:solidFill>
              </a:rPr>
              <a:t>edit</a:t>
            </a:r>
          </a:p>
        </p:txBody>
      </p:sp>
      <p:cxnSp>
        <p:nvCxnSpPr>
          <p:cNvPr id="14" name="Straight Connector 13">
            <a:extLst>
              <a:ext uri="{FF2B5EF4-FFF2-40B4-BE49-F238E27FC236}">
                <a16:creationId xmlns:a16="http://schemas.microsoft.com/office/drawing/2014/main" id="{AC793897-6587-88F2-05F1-F3DA00BA4647}"/>
              </a:ext>
            </a:extLst>
          </p:cNvPr>
          <p:cNvCxnSpPr>
            <a:cxnSpLocks/>
            <a:stCxn id="2" idx="2"/>
            <a:endCxn id="3" idx="0"/>
          </p:cNvCxnSpPr>
          <p:nvPr/>
        </p:nvCxnSpPr>
        <p:spPr>
          <a:xfrm>
            <a:off x="2058107" y="868810"/>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E1FA31A7-BD16-1589-F810-EC17CBC8169F}"/>
              </a:ext>
            </a:extLst>
          </p:cNvPr>
          <p:cNvCxnSpPr>
            <a:cxnSpLocks/>
          </p:cNvCxnSpPr>
          <p:nvPr/>
        </p:nvCxnSpPr>
        <p:spPr>
          <a:xfrm>
            <a:off x="2058814" y="1545918"/>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3E9B341-B57E-465E-0440-30D6CE4F6C6B}"/>
              </a:ext>
            </a:extLst>
          </p:cNvPr>
          <p:cNvCxnSpPr>
            <a:cxnSpLocks/>
          </p:cNvCxnSpPr>
          <p:nvPr/>
        </p:nvCxnSpPr>
        <p:spPr>
          <a:xfrm>
            <a:off x="2058107" y="2223026"/>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CF63B55-89F8-21F9-7734-475BB116991D}"/>
              </a:ext>
            </a:extLst>
          </p:cNvPr>
          <p:cNvCxnSpPr>
            <a:cxnSpLocks/>
          </p:cNvCxnSpPr>
          <p:nvPr/>
        </p:nvCxnSpPr>
        <p:spPr>
          <a:xfrm>
            <a:off x="2058107" y="2880015"/>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7731B4F-193A-D85F-2B40-F36DC5496F14}"/>
              </a:ext>
            </a:extLst>
          </p:cNvPr>
          <p:cNvCxnSpPr>
            <a:cxnSpLocks/>
          </p:cNvCxnSpPr>
          <p:nvPr/>
        </p:nvCxnSpPr>
        <p:spPr>
          <a:xfrm>
            <a:off x="2058814" y="3557123"/>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B954F1F5-EAB3-AA87-0F86-FDF389BC9D1F}"/>
              </a:ext>
            </a:extLst>
          </p:cNvPr>
          <p:cNvCxnSpPr>
            <a:cxnSpLocks/>
          </p:cNvCxnSpPr>
          <p:nvPr/>
        </p:nvCxnSpPr>
        <p:spPr>
          <a:xfrm>
            <a:off x="2058107" y="4234231"/>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3416DCE0-410D-B491-40AD-B57364126A8F}"/>
              </a:ext>
            </a:extLst>
          </p:cNvPr>
          <p:cNvCxnSpPr>
            <a:cxnSpLocks/>
          </p:cNvCxnSpPr>
          <p:nvPr/>
        </p:nvCxnSpPr>
        <p:spPr>
          <a:xfrm>
            <a:off x="2058107" y="4915643"/>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BD3FCC2-F6DE-7DB8-ABD5-D51911C2674A}"/>
              </a:ext>
            </a:extLst>
          </p:cNvPr>
          <p:cNvCxnSpPr>
            <a:cxnSpLocks/>
          </p:cNvCxnSpPr>
          <p:nvPr/>
        </p:nvCxnSpPr>
        <p:spPr>
          <a:xfrm>
            <a:off x="2058814" y="5592751"/>
            <a:ext cx="0" cy="338554"/>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6D813DC3-96C8-E147-643D-E4C61754FA44}"/>
              </a:ext>
            </a:extLst>
          </p:cNvPr>
          <p:cNvCxnSpPr/>
          <p:nvPr/>
        </p:nvCxnSpPr>
        <p:spPr>
          <a:xfrm>
            <a:off x="1469571" y="897752"/>
            <a:ext cx="0" cy="5062495"/>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7F61EDB2-A12F-7AAC-E7DB-BEE19460C7B8}"/>
              </a:ext>
            </a:extLst>
          </p:cNvPr>
          <p:cNvSpPr txBox="1"/>
          <p:nvPr/>
        </p:nvSpPr>
        <p:spPr>
          <a:xfrm>
            <a:off x="9819941" y="188910"/>
            <a:ext cx="2176626" cy="461665"/>
          </a:xfrm>
          <a:prstGeom prst="rect">
            <a:avLst/>
          </a:prstGeom>
          <a:noFill/>
          <a:ln>
            <a:solidFill>
              <a:schemeClr val="bg1"/>
            </a:solidFill>
          </a:ln>
        </p:spPr>
        <p:txBody>
          <a:bodyPr wrap="square" rtlCol="0">
            <a:spAutoFit/>
          </a:bodyPr>
          <a:lstStyle/>
          <a:p>
            <a:r>
              <a:rPr lang="en-GB" sz="1200" dirty="0">
                <a:solidFill>
                  <a:schemeClr val="bg1"/>
                </a:solidFill>
              </a:rPr>
              <a:t>You’ve hopped about across a few different files …</a:t>
            </a:r>
          </a:p>
        </p:txBody>
      </p:sp>
      <p:sp>
        <p:nvSpPr>
          <p:cNvPr id="31" name="TextBox 30">
            <a:extLst>
              <a:ext uri="{FF2B5EF4-FFF2-40B4-BE49-F238E27FC236}">
                <a16:creationId xmlns:a16="http://schemas.microsoft.com/office/drawing/2014/main" id="{6F429276-5F78-10D3-F2CE-9CB1831BD2B8}"/>
              </a:ext>
            </a:extLst>
          </p:cNvPr>
          <p:cNvSpPr txBox="1"/>
          <p:nvPr/>
        </p:nvSpPr>
        <p:spPr>
          <a:xfrm>
            <a:off x="654531" y="1545918"/>
            <a:ext cx="566645" cy="338554"/>
          </a:xfrm>
          <a:prstGeom prst="rect">
            <a:avLst/>
          </a:prstGeom>
          <a:noFill/>
        </p:spPr>
        <p:txBody>
          <a:bodyPr wrap="none" rtlCol="0">
            <a:spAutoFit/>
          </a:bodyPr>
          <a:lstStyle/>
          <a:p>
            <a:r>
              <a:rPr lang="en-GB" sz="1600" dirty="0">
                <a:solidFill>
                  <a:schemeClr val="bg1">
                    <a:lumMod val="95000"/>
                  </a:schemeClr>
                </a:solidFill>
              </a:rPr>
              <a:t>2pm</a:t>
            </a:r>
          </a:p>
        </p:txBody>
      </p:sp>
      <p:sp>
        <p:nvSpPr>
          <p:cNvPr id="32" name="TextBox 31">
            <a:extLst>
              <a:ext uri="{FF2B5EF4-FFF2-40B4-BE49-F238E27FC236}">
                <a16:creationId xmlns:a16="http://schemas.microsoft.com/office/drawing/2014/main" id="{EC3A550E-915F-3DEB-DCF7-89477D28C8B0}"/>
              </a:ext>
            </a:extLst>
          </p:cNvPr>
          <p:cNvSpPr txBox="1"/>
          <p:nvPr/>
        </p:nvSpPr>
        <p:spPr>
          <a:xfrm>
            <a:off x="658868" y="4915643"/>
            <a:ext cx="566645" cy="338554"/>
          </a:xfrm>
          <a:prstGeom prst="rect">
            <a:avLst/>
          </a:prstGeom>
          <a:noFill/>
        </p:spPr>
        <p:txBody>
          <a:bodyPr wrap="none" rtlCol="0">
            <a:spAutoFit/>
          </a:bodyPr>
          <a:lstStyle/>
          <a:p>
            <a:r>
              <a:rPr lang="en-GB" sz="1600" dirty="0">
                <a:solidFill>
                  <a:schemeClr val="bg1">
                    <a:lumMod val="95000"/>
                  </a:schemeClr>
                </a:solidFill>
              </a:rPr>
              <a:t>4pm</a:t>
            </a:r>
          </a:p>
        </p:txBody>
      </p:sp>
      <p:sp>
        <p:nvSpPr>
          <p:cNvPr id="33" name="Rectangle: Rounded Corners 32">
            <a:extLst>
              <a:ext uri="{FF2B5EF4-FFF2-40B4-BE49-F238E27FC236}">
                <a16:creationId xmlns:a16="http://schemas.microsoft.com/office/drawing/2014/main" id="{D4310B42-2A64-7F14-AE07-65DE6D2163E5}"/>
              </a:ext>
            </a:extLst>
          </p:cNvPr>
          <p:cNvSpPr/>
          <p:nvPr/>
        </p:nvSpPr>
        <p:spPr>
          <a:xfrm>
            <a:off x="4735374" y="530256"/>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tx2">
                    <a:lumMod val="50000"/>
                    <a:lumOff val="50000"/>
                  </a:schemeClr>
                </a:solidFill>
              </a:rPr>
              <a:t>edits</a:t>
            </a:r>
          </a:p>
        </p:txBody>
      </p:sp>
      <p:sp>
        <p:nvSpPr>
          <p:cNvPr id="34" name="Rectangle: Rounded Corners 33">
            <a:extLst>
              <a:ext uri="{FF2B5EF4-FFF2-40B4-BE49-F238E27FC236}">
                <a16:creationId xmlns:a16="http://schemas.microsoft.com/office/drawing/2014/main" id="{7DADCE5E-4B6F-945C-1DBD-D4BA37A9BD19}"/>
              </a:ext>
            </a:extLst>
          </p:cNvPr>
          <p:cNvSpPr/>
          <p:nvPr/>
        </p:nvSpPr>
        <p:spPr>
          <a:xfrm>
            <a:off x="4735374" y="2124104"/>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7A6156"/>
                </a:solidFill>
              </a:rPr>
              <a:t>edits</a:t>
            </a:r>
          </a:p>
        </p:txBody>
      </p:sp>
      <p:sp>
        <p:nvSpPr>
          <p:cNvPr id="35" name="Rectangle: Rounded Corners 34">
            <a:extLst>
              <a:ext uri="{FF2B5EF4-FFF2-40B4-BE49-F238E27FC236}">
                <a16:creationId xmlns:a16="http://schemas.microsoft.com/office/drawing/2014/main" id="{06ACA517-A1BB-31EF-D272-F7A3D119B539}"/>
              </a:ext>
            </a:extLst>
          </p:cNvPr>
          <p:cNvSpPr/>
          <p:nvPr/>
        </p:nvSpPr>
        <p:spPr>
          <a:xfrm>
            <a:off x="4735374" y="3742462"/>
            <a:ext cx="968780" cy="935549"/>
          </a:xfrm>
          <a:prstGeom prst="roundRect">
            <a:avLst/>
          </a:prstGeom>
          <a:solidFill>
            <a:schemeClr val="accent5">
              <a:lumMod val="60000"/>
              <a:lumOff val="40000"/>
              <a:alpha val="2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rgbClr val="FFFF00"/>
                </a:solidFill>
              </a:rPr>
              <a:t>edits</a:t>
            </a:r>
          </a:p>
        </p:txBody>
      </p:sp>
      <p:cxnSp>
        <p:nvCxnSpPr>
          <p:cNvPr id="37" name="Straight Arrow Connector 36">
            <a:extLst>
              <a:ext uri="{FF2B5EF4-FFF2-40B4-BE49-F238E27FC236}">
                <a16:creationId xmlns:a16="http://schemas.microsoft.com/office/drawing/2014/main" id="{D3EE97F9-54F9-65FD-C50E-B9A44637EDF4}"/>
              </a:ext>
            </a:extLst>
          </p:cNvPr>
          <p:cNvCxnSpPr>
            <a:cxnSpLocks/>
            <a:stCxn id="33" idx="2"/>
            <a:endCxn id="34" idx="0"/>
          </p:cNvCxnSpPr>
          <p:nvPr/>
        </p:nvCxnSpPr>
        <p:spPr>
          <a:xfrm>
            <a:off x="5219764" y="1465805"/>
            <a:ext cx="0" cy="65829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C725AAEE-A496-DD11-08AA-C5D03F281F03}"/>
              </a:ext>
            </a:extLst>
          </p:cNvPr>
          <p:cNvCxnSpPr>
            <a:cxnSpLocks/>
            <a:endCxn id="35" idx="0"/>
          </p:cNvCxnSpPr>
          <p:nvPr/>
        </p:nvCxnSpPr>
        <p:spPr>
          <a:xfrm>
            <a:off x="5219764" y="3049292"/>
            <a:ext cx="0" cy="69317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7E00B2E2-7775-F7B2-38FD-0021D37DB851}"/>
              </a:ext>
            </a:extLst>
          </p:cNvPr>
          <p:cNvCxnSpPr>
            <a:cxnSpLocks/>
            <a:stCxn id="2" idx="3"/>
            <a:endCxn id="33" idx="1"/>
          </p:cNvCxnSpPr>
          <p:nvPr/>
        </p:nvCxnSpPr>
        <p:spPr>
          <a:xfrm>
            <a:off x="2319557" y="699533"/>
            <a:ext cx="2415817" cy="29849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6F98EE4-5344-C9FA-E9C6-42B524886F15}"/>
              </a:ext>
            </a:extLst>
          </p:cNvPr>
          <p:cNvCxnSpPr>
            <a:cxnSpLocks/>
            <a:stCxn id="3" idx="3"/>
            <a:endCxn id="33" idx="1"/>
          </p:cNvCxnSpPr>
          <p:nvPr/>
        </p:nvCxnSpPr>
        <p:spPr>
          <a:xfrm flipV="1">
            <a:off x="2319557" y="998031"/>
            <a:ext cx="2415817" cy="37861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D63CC30E-5F0B-D7F8-716D-0B086363E31A}"/>
              </a:ext>
            </a:extLst>
          </p:cNvPr>
          <p:cNvCxnSpPr>
            <a:cxnSpLocks/>
            <a:stCxn id="7" idx="3"/>
            <a:endCxn id="33" idx="1"/>
          </p:cNvCxnSpPr>
          <p:nvPr/>
        </p:nvCxnSpPr>
        <p:spPr>
          <a:xfrm flipV="1">
            <a:off x="2319557" y="998031"/>
            <a:ext cx="2415817" cy="173282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0A9B797-990D-36DB-5167-AAA479FEF8EC}"/>
              </a:ext>
            </a:extLst>
          </p:cNvPr>
          <p:cNvCxnSpPr>
            <a:cxnSpLocks/>
            <a:stCxn id="12" idx="3"/>
            <a:endCxn id="33" idx="1"/>
          </p:cNvCxnSpPr>
          <p:nvPr/>
        </p:nvCxnSpPr>
        <p:spPr>
          <a:xfrm flipV="1">
            <a:off x="2319557" y="998031"/>
            <a:ext cx="2415817" cy="5102551"/>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2C3D50ED-165B-EB70-A37C-19B886914AE8}"/>
              </a:ext>
            </a:extLst>
          </p:cNvPr>
          <p:cNvCxnSpPr>
            <a:cxnSpLocks/>
            <a:stCxn id="4" idx="3"/>
            <a:endCxn id="34" idx="1"/>
          </p:cNvCxnSpPr>
          <p:nvPr/>
        </p:nvCxnSpPr>
        <p:spPr>
          <a:xfrm>
            <a:off x="2319557" y="2053749"/>
            <a:ext cx="2415817" cy="53813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246CE019-3D70-592E-1F24-6EAAC1133426}"/>
              </a:ext>
            </a:extLst>
          </p:cNvPr>
          <p:cNvCxnSpPr>
            <a:cxnSpLocks/>
            <a:stCxn id="9" idx="3"/>
            <a:endCxn id="34" idx="1"/>
          </p:cNvCxnSpPr>
          <p:nvPr/>
        </p:nvCxnSpPr>
        <p:spPr>
          <a:xfrm flipV="1">
            <a:off x="2319557" y="2591879"/>
            <a:ext cx="2415817" cy="1493194"/>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B2AC127C-1569-525B-EFE0-0A4630D63072}"/>
              </a:ext>
            </a:extLst>
          </p:cNvPr>
          <p:cNvCxnSpPr>
            <a:cxnSpLocks/>
            <a:stCxn id="10" idx="3"/>
            <a:endCxn id="34" idx="1"/>
          </p:cNvCxnSpPr>
          <p:nvPr/>
        </p:nvCxnSpPr>
        <p:spPr>
          <a:xfrm flipV="1">
            <a:off x="2319557" y="2591879"/>
            <a:ext cx="2415817" cy="215018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45FC02F6-051E-0113-31C1-E9E85C2D2B17}"/>
              </a:ext>
            </a:extLst>
          </p:cNvPr>
          <p:cNvCxnSpPr>
            <a:cxnSpLocks/>
            <a:stCxn id="8" idx="3"/>
            <a:endCxn id="35" idx="1"/>
          </p:cNvCxnSpPr>
          <p:nvPr/>
        </p:nvCxnSpPr>
        <p:spPr>
          <a:xfrm>
            <a:off x="2319557" y="3407965"/>
            <a:ext cx="2415817" cy="80227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C631AE9B-F465-9E45-3484-99583F623BDD}"/>
              </a:ext>
            </a:extLst>
          </p:cNvPr>
          <p:cNvCxnSpPr>
            <a:cxnSpLocks/>
            <a:stCxn id="11" idx="3"/>
            <a:endCxn id="35" idx="1"/>
          </p:cNvCxnSpPr>
          <p:nvPr/>
        </p:nvCxnSpPr>
        <p:spPr>
          <a:xfrm flipV="1">
            <a:off x="2319557" y="4210237"/>
            <a:ext cx="2415817" cy="120893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9A28F399-3F39-3485-5C59-7AFA3DC5AF98}"/>
              </a:ext>
            </a:extLst>
          </p:cNvPr>
          <p:cNvSpPr txBox="1"/>
          <p:nvPr/>
        </p:nvSpPr>
        <p:spPr>
          <a:xfrm>
            <a:off x="5793635" y="859530"/>
            <a:ext cx="2959785" cy="369332"/>
          </a:xfrm>
          <a:prstGeom prst="rect">
            <a:avLst/>
          </a:prstGeom>
          <a:noFill/>
        </p:spPr>
        <p:txBody>
          <a:bodyPr wrap="none" rtlCol="0">
            <a:spAutoFit/>
          </a:bodyPr>
          <a:lstStyle/>
          <a:p>
            <a:r>
              <a:rPr lang="en-GB" dirty="0">
                <a:solidFill>
                  <a:schemeClr val="bg1"/>
                </a:solidFill>
              </a:rPr>
              <a:t>Commit: Update </a:t>
            </a:r>
            <a:r>
              <a:rPr lang="en-GB" b="1" dirty="0">
                <a:solidFill>
                  <a:schemeClr val="tx2">
                    <a:lumMod val="50000"/>
                    <a:lumOff val="50000"/>
                  </a:schemeClr>
                </a:solidFill>
              </a:rPr>
              <a:t>table prop</a:t>
            </a:r>
          </a:p>
        </p:txBody>
      </p:sp>
      <p:sp>
        <p:nvSpPr>
          <p:cNvPr id="75" name="TextBox 74">
            <a:extLst>
              <a:ext uri="{FF2B5EF4-FFF2-40B4-BE49-F238E27FC236}">
                <a16:creationId xmlns:a16="http://schemas.microsoft.com/office/drawing/2014/main" id="{1C10F586-5723-EC8B-835C-07AAEF852F05}"/>
              </a:ext>
            </a:extLst>
          </p:cNvPr>
          <p:cNvSpPr txBox="1"/>
          <p:nvPr/>
        </p:nvSpPr>
        <p:spPr>
          <a:xfrm>
            <a:off x="5793635" y="2332749"/>
            <a:ext cx="3262816" cy="369332"/>
          </a:xfrm>
          <a:prstGeom prst="rect">
            <a:avLst/>
          </a:prstGeom>
          <a:noFill/>
        </p:spPr>
        <p:txBody>
          <a:bodyPr wrap="none" rtlCol="0">
            <a:spAutoFit/>
          </a:bodyPr>
          <a:lstStyle/>
          <a:p>
            <a:r>
              <a:rPr lang="en-GB" dirty="0">
                <a:solidFill>
                  <a:schemeClr val="bg1"/>
                </a:solidFill>
              </a:rPr>
              <a:t>Commit: Fix bugs in </a:t>
            </a:r>
            <a:r>
              <a:rPr lang="en-GB" b="1" dirty="0">
                <a:solidFill>
                  <a:srgbClr val="7A6156"/>
                </a:solidFill>
              </a:rPr>
              <a:t>plant prop</a:t>
            </a:r>
          </a:p>
        </p:txBody>
      </p:sp>
      <p:sp>
        <p:nvSpPr>
          <p:cNvPr id="76" name="TextBox 75">
            <a:extLst>
              <a:ext uri="{FF2B5EF4-FFF2-40B4-BE49-F238E27FC236}">
                <a16:creationId xmlns:a16="http://schemas.microsoft.com/office/drawing/2014/main" id="{29A5E2BE-4742-7E1C-8066-EF42E8D854C9}"/>
              </a:ext>
            </a:extLst>
          </p:cNvPr>
          <p:cNvSpPr txBox="1"/>
          <p:nvPr/>
        </p:nvSpPr>
        <p:spPr>
          <a:xfrm>
            <a:off x="5793635" y="3971254"/>
            <a:ext cx="3172728" cy="369332"/>
          </a:xfrm>
          <a:prstGeom prst="rect">
            <a:avLst/>
          </a:prstGeom>
          <a:noFill/>
        </p:spPr>
        <p:txBody>
          <a:bodyPr wrap="none" rtlCol="0">
            <a:spAutoFit/>
          </a:bodyPr>
          <a:lstStyle/>
          <a:p>
            <a:r>
              <a:rPr lang="en-GB" dirty="0">
                <a:solidFill>
                  <a:schemeClr val="bg1"/>
                </a:solidFill>
              </a:rPr>
              <a:t>Commit: Create </a:t>
            </a:r>
            <a:r>
              <a:rPr lang="en-GB" b="1" dirty="0">
                <a:solidFill>
                  <a:srgbClr val="FFFF00"/>
                </a:solidFill>
              </a:rPr>
              <a:t>window prop</a:t>
            </a:r>
          </a:p>
        </p:txBody>
      </p:sp>
      <p:sp>
        <p:nvSpPr>
          <p:cNvPr id="77" name="TextBox 76">
            <a:extLst>
              <a:ext uri="{FF2B5EF4-FFF2-40B4-BE49-F238E27FC236}">
                <a16:creationId xmlns:a16="http://schemas.microsoft.com/office/drawing/2014/main" id="{67515707-4CB4-0C66-E1F5-7AF12B3AADA3}"/>
              </a:ext>
            </a:extLst>
          </p:cNvPr>
          <p:cNvSpPr txBox="1"/>
          <p:nvPr/>
        </p:nvSpPr>
        <p:spPr>
          <a:xfrm>
            <a:off x="5806848" y="1127251"/>
            <a:ext cx="861133" cy="338554"/>
          </a:xfrm>
          <a:prstGeom prst="rect">
            <a:avLst/>
          </a:prstGeom>
          <a:noFill/>
        </p:spPr>
        <p:txBody>
          <a:bodyPr wrap="none" rtlCol="0">
            <a:spAutoFit/>
          </a:bodyPr>
          <a:lstStyle/>
          <a:p>
            <a:r>
              <a:rPr lang="en-GB" sz="1600" dirty="0">
                <a:solidFill>
                  <a:schemeClr val="bg1">
                    <a:lumMod val="95000"/>
                  </a:schemeClr>
                </a:solidFill>
              </a:rPr>
              <a:t>5.05pm</a:t>
            </a:r>
          </a:p>
        </p:txBody>
      </p:sp>
      <p:sp>
        <p:nvSpPr>
          <p:cNvPr id="78" name="TextBox 77">
            <a:extLst>
              <a:ext uri="{FF2B5EF4-FFF2-40B4-BE49-F238E27FC236}">
                <a16:creationId xmlns:a16="http://schemas.microsoft.com/office/drawing/2014/main" id="{4E3F0782-F814-2E8F-79E3-8385354B38D8}"/>
              </a:ext>
            </a:extLst>
          </p:cNvPr>
          <p:cNvSpPr txBox="1"/>
          <p:nvPr/>
        </p:nvSpPr>
        <p:spPr>
          <a:xfrm>
            <a:off x="5793635" y="2626739"/>
            <a:ext cx="861133" cy="338554"/>
          </a:xfrm>
          <a:prstGeom prst="rect">
            <a:avLst/>
          </a:prstGeom>
          <a:noFill/>
        </p:spPr>
        <p:txBody>
          <a:bodyPr wrap="none" rtlCol="0">
            <a:spAutoFit/>
          </a:bodyPr>
          <a:lstStyle/>
          <a:p>
            <a:r>
              <a:rPr lang="en-GB" sz="1600" dirty="0">
                <a:solidFill>
                  <a:schemeClr val="bg1">
                    <a:lumMod val="95000"/>
                  </a:schemeClr>
                </a:solidFill>
              </a:rPr>
              <a:t>5.07pm</a:t>
            </a:r>
          </a:p>
        </p:txBody>
      </p:sp>
      <p:sp>
        <p:nvSpPr>
          <p:cNvPr id="79" name="TextBox 78">
            <a:extLst>
              <a:ext uri="{FF2B5EF4-FFF2-40B4-BE49-F238E27FC236}">
                <a16:creationId xmlns:a16="http://schemas.microsoft.com/office/drawing/2014/main" id="{321A82C7-F7CF-43A8-4870-DF23D1E486F6}"/>
              </a:ext>
            </a:extLst>
          </p:cNvPr>
          <p:cNvSpPr txBox="1"/>
          <p:nvPr/>
        </p:nvSpPr>
        <p:spPr>
          <a:xfrm>
            <a:off x="5801791" y="4253997"/>
            <a:ext cx="861133" cy="338554"/>
          </a:xfrm>
          <a:prstGeom prst="rect">
            <a:avLst/>
          </a:prstGeom>
          <a:noFill/>
        </p:spPr>
        <p:txBody>
          <a:bodyPr wrap="none" rtlCol="0">
            <a:spAutoFit/>
          </a:bodyPr>
          <a:lstStyle/>
          <a:p>
            <a:r>
              <a:rPr lang="en-GB" sz="1600" dirty="0">
                <a:solidFill>
                  <a:schemeClr val="bg1">
                    <a:lumMod val="95000"/>
                  </a:schemeClr>
                </a:solidFill>
              </a:rPr>
              <a:t>5.08pm</a:t>
            </a:r>
          </a:p>
        </p:txBody>
      </p:sp>
      <p:sp>
        <p:nvSpPr>
          <p:cNvPr id="80" name="TextBox 79">
            <a:extLst>
              <a:ext uri="{FF2B5EF4-FFF2-40B4-BE49-F238E27FC236}">
                <a16:creationId xmlns:a16="http://schemas.microsoft.com/office/drawing/2014/main" id="{901C5158-D5DB-8A2F-25C9-5D014347DE7A}"/>
              </a:ext>
            </a:extLst>
          </p:cNvPr>
          <p:cNvSpPr txBox="1"/>
          <p:nvPr/>
        </p:nvSpPr>
        <p:spPr>
          <a:xfrm>
            <a:off x="7170579" y="5419170"/>
            <a:ext cx="4825988" cy="1200329"/>
          </a:xfrm>
          <a:prstGeom prst="rect">
            <a:avLst/>
          </a:prstGeom>
          <a:noFill/>
          <a:ln>
            <a:solidFill>
              <a:schemeClr val="bg1"/>
            </a:solidFill>
          </a:ln>
        </p:spPr>
        <p:txBody>
          <a:bodyPr wrap="square" rtlCol="0">
            <a:spAutoFit/>
          </a:bodyPr>
          <a:lstStyle/>
          <a:p>
            <a:r>
              <a:rPr lang="en-GB" sz="1200" dirty="0">
                <a:solidFill>
                  <a:schemeClr val="bg1"/>
                </a:solidFill>
              </a:rPr>
              <a:t>Staging only some files and committing them before staging files from an unrelated task and committing those, straightens out your edit history into neat commits. If you don’t fold your laundry and put it in the correct drawers, you have to root out your entire closet for a single thing when you really need it fast, and you’ll mess up your room in the process.</a:t>
            </a:r>
          </a:p>
        </p:txBody>
      </p:sp>
    </p:spTree>
    <p:extLst>
      <p:ext uri="{BB962C8B-B14F-4D97-AF65-F5344CB8AC3E}">
        <p14:creationId xmlns:p14="http://schemas.microsoft.com/office/powerpoint/2010/main" val="398905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70" grpId="0"/>
      <p:bldP spid="75" grpId="0"/>
      <p:bldP spid="76" grpId="0"/>
      <p:bldP spid="77" grpId="0"/>
      <p:bldP spid="78" grpId="0"/>
      <p:bldP spid="79" grpId="0"/>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FD78AA9F-559C-2B29-E2E0-63729A7320E1}"/>
              </a:ext>
            </a:extLst>
          </p:cNvPr>
          <p:cNvSpPr/>
          <p:nvPr/>
        </p:nvSpPr>
        <p:spPr>
          <a:xfrm>
            <a:off x="768514" y="7042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FB8D8143-E554-6B8D-910D-3B0CA972C04A}"/>
              </a:ext>
            </a:extLst>
          </p:cNvPr>
          <p:cNvSpPr/>
          <p:nvPr/>
        </p:nvSpPr>
        <p:spPr>
          <a:xfrm>
            <a:off x="768514" y="16694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88908A40-891C-6B6D-7FC3-98F7518F92A2}"/>
              </a:ext>
            </a:extLst>
          </p:cNvPr>
          <p:cNvSpPr/>
          <p:nvPr/>
        </p:nvSpPr>
        <p:spPr>
          <a:xfrm>
            <a:off x="768514" y="26346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A898F3EE-3090-91CB-3772-724415709B07}"/>
              </a:ext>
            </a:extLst>
          </p:cNvPr>
          <p:cNvSpPr/>
          <p:nvPr/>
        </p:nvSpPr>
        <p:spPr>
          <a:xfrm>
            <a:off x="768514" y="35998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12A1245C-4423-64A8-D085-DA8F0263CE63}"/>
              </a:ext>
            </a:extLst>
          </p:cNvPr>
          <p:cNvSpPr/>
          <p:nvPr/>
        </p:nvSpPr>
        <p:spPr>
          <a:xfrm>
            <a:off x="768514" y="45650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5D7DE528-04DD-C28F-A1C0-7F0B817498B4}"/>
              </a:ext>
            </a:extLst>
          </p:cNvPr>
          <p:cNvSpPr/>
          <p:nvPr/>
        </p:nvSpPr>
        <p:spPr>
          <a:xfrm>
            <a:off x="768514" y="55302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A75BD2C5-AAD5-6D74-1902-C06954A1F60A}"/>
              </a:ext>
            </a:extLst>
          </p:cNvPr>
          <p:cNvSpPr txBox="1"/>
          <p:nvPr/>
        </p:nvSpPr>
        <p:spPr>
          <a:xfrm>
            <a:off x="1406242" y="892509"/>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2" name="TextBox 11">
            <a:extLst>
              <a:ext uri="{FF2B5EF4-FFF2-40B4-BE49-F238E27FC236}">
                <a16:creationId xmlns:a16="http://schemas.microsoft.com/office/drawing/2014/main" id="{EA942125-839D-CFC7-7D3D-1064D5F570E7}"/>
              </a:ext>
            </a:extLst>
          </p:cNvPr>
          <p:cNvSpPr txBox="1"/>
          <p:nvPr/>
        </p:nvSpPr>
        <p:spPr>
          <a:xfrm>
            <a:off x="1410832" y="1865528"/>
            <a:ext cx="2207849" cy="276999"/>
          </a:xfrm>
          <a:prstGeom prst="rect">
            <a:avLst/>
          </a:prstGeom>
          <a:noFill/>
        </p:spPr>
        <p:txBody>
          <a:bodyPr wrap="none" rtlCol="0">
            <a:spAutoFit/>
          </a:bodyPr>
          <a:lstStyle/>
          <a:p>
            <a:r>
              <a:rPr lang="en-GB" sz="1200" dirty="0">
                <a:solidFill>
                  <a:schemeClr val="bg1"/>
                </a:solidFill>
              </a:rPr>
              <a:t>Commit: Edit UV for table prop</a:t>
            </a:r>
          </a:p>
        </p:txBody>
      </p:sp>
      <p:sp>
        <p:nvSpPr>
          <p:cNvPr id="13" name="TextBox 12">
            <a:extLst>
              <a:ext uri="{FF2B5EF4-FFF2-40B4-BE49-F238E27FC236}">
                <a16:creationId xmlns:a16="http://schemas.microsoft.com/office/drawing/2014/main" id="{50A56782-8F84-9C7D-5289-4E32335396A7}"/>
              </a:ext>
            </a:extLst>
          </p:cNvPr>
          <p:cNvSpPr txBox="1"/>
          <p:nvPr/>
        </p:nvSpPr>
        <p:spPr>
          <a:xfrm>
            <a:off x="1406242" y="3796605"/>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4" name="TextBox 13">
            <a:extLst>
              <a:ext uri="{FF2B5EF4-FFF2-40B4-BE49-F238E27FC236}">
                <a16:creationId xmlns:a16="http://schemas.microsoft.com/office/drawing/2014/main" id="{3506A791-C528-5759-C917-3EBD399013FC}"/>
              </a:ext>
            </a:extLst>
          </p:cNvPr>
          <p:cNvSpPr txBox="1"/>
          <p:nvPr/>
        </p:nvSpPr>
        <p:spPr>
          <a:xfrm>
            <a:off x="1411602" y="2819505"/>
            <a:ext cx="2514022" cy="276999"/>
          </a:xfrm>
          <a:prstGeom prst="rect">
            <a:avLst/>
          </a:prstGeom>
          <a:noFill/>
        </p:spPr>
        <p:txBody>
          <a:bodyPr wrap="none" rtlCol="0">
            <a:spAutoFit/>
          </a:bodyPr>
          <a:lstStyle/>
          <a:p>
            <a:r>
              <a:rPr lang="en-GB" sz="1200" dirty="0">
                <a:solidFill>
                  <a:schemeClr val="bg1"/>
                </a:solidFill>
              </a:rPr>
              <a:t>Commit: Fix topology for table prop</a:t>
            </a:r>
          </a:p>
        </p:txBody>
      </p:sp>
      <p:sp>
        <p:nvSpPr>
          <p:cNvPr id="15" name="TextBox 14">
            <a:extLst>
              <a:ext uri="{FF2B5EF4-FFF2-40B4-BE49-F238E27FC236}">
                <a16:creationId xmlns:a16="http://schemas.microsoft.com/office/drawing/2014/main" id="{733DD59B-13E5-C5CD-03EF-17C655EB62E0}"/>
              </a:ext>
            </a:extLst>
          </p:cNvPr>
          <p:cNvSpPr txBox="1"/>
          <p:nvPr/>
        </p:nvSpPr>
        <p:spPr>
          <a:xfrm>
            <a:off x="1448856" y="4769624"/>
            <a:ext cx="2476768" cy="276999"/>
          </a:xfrm>
          <a:prstGeom prst="rect">
            <a:avLst/>
          </a:prstGeom>
          <a:noFill/>
        </p:spPr>
        <p:txBody>
          <a:bodyPr wrap="none" rtlCol="0">
            <a:spAutoFit/>
          </a:bodyPr>
          <a:lstStyle/>
          <a:p>
            <a:r>
              <a:rPr lang="en-GB" sz="1200" dirty="0">
                <a:solidFill>
                  <a:schemeClr val="bg1"/>
                </a:solidFill>
              </a:rPr>
              <a:t>Commit: Edit texture for table prop</a:t>
            </a:r>
          </a:p>
        </p:txBody>
      </p:sp>
      <p:sp>
        <p:nvSpPr>
          <p:cNvPr id="16" name="TextBox 15">
            <a:extLst>
              <a:ext uri="{FF2B5EF4-FFF2-40B4-BE49-F238E27FC236}">
                <a16:creationId xmlns:a16="http://schemas.microsoft.com/office/drawing/2014/main" id="{DE9F388F-0A5F-2987-7A6B-FAB6B0D1760C}"/>
              </a:ext>
            </a:extLst>
          </p:cNvPr>
          <p:cNvSpPr txBox="1"/>
          <p:nvPr/>
        </p:nvSpPr>
        <p:spPr>
          <a:xfrm>
            <a:off x="1486879" y="5723601"/>
            <a:ext cx="2131802" cy="276999"/>
          </a:xfrm>
          <a:prstGeom prst="rect">
            <a:avLst/>
          </a:prstGeom>
          <a:noFill/>
        </p:spPr>
        <p:txBody>
          <a:bodyPr wrap="none" rtlCol="0">
            <a:spAutoFit/>
          </a:bodyPr>
          <a:lstStyle/>
          <a:p>
            <a:r>
              <a:rPr lang="en-GB" sz="1200" dirty="0">
                <a:solidFill>
                  <a:schemeClr val="bg1"/>
                </a:solidFill>
              </a:rPr>
              <a:t>Commit: Fix UV for table prop</a:t>
            </a:r>
          </a:p>
        </p:txBody>
      </p:sp>
      <p:sp>
        <p:nvSpPr>
          <p:cNvPr id="17" name="Rectangle: Rounded Corners 16">
            <a:extLst>
              <a:ext uri="{FF2B5EF4-FFF2-40B4-BE49-F238E27FC236}">
                <a16:creationId xmlns:a16="http://schemas.microsoft.com/office/drawing/2014/main" id="{08CA7F92-B571-DBFB-3152-063C245A5455}"/>
              </a:ext>
            </a:extLst>
          </p:cNvPr>
          <p:cNvSpPr/>
          <p:nvPr/>
        </p:nvSpPr>
        <p:spPr>
          <a:xfrm>
            <a:off x="8308992" y="719281"/>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extBox 17">
            <a:extLst>
              <a:ext uri="{FF2B5EF4-FFF2-40B4-BE49-F238E27FC236}">
                <a16:creationId xmlns:a16="http://schemas.microsoft.com/office/drawing/2014/main" id="{6C7B6C71-5DBF-282F-B834-A12F370DC870}"/>
              </a:ext>
            </a:extLst>
          </p:cNvPr>
          <p:cNvSpPr txBox="1"/>
          <p:nvPr/>
        </p:nvSpPr>
        <p:spPr>
          <a:xfrm>
            <a:off x="9054370" y="892508"/>
            <a:ext cx="2206373" cy="276999"/>
          </a:xfrm>
          <a:prstGeom prst="rect">
            <a:avLst/>
          </a:prstGeom>
          <a:noFill/>
        </p:spPr>
        <p:txBody>
          <a:bodyPr wrap="none" rtlCol="0">
            <a:spAutoFit/>
          </a:bodyPr>
          <a:lstStyle/>
          <a:p>
            <a:r>
              <a:rPr lang="en-GB" sz="1200" dirty="0">
                <a:solidFill>
                  <a:schemeClr val="bg1"/>
                </a:solidFill>
              </a:rPr>
              <a:t>Commit: Everything I did today</a:t>
            </a:r>
          </a:p>
        </p:txBody>
      </p:sp>
      <p:sp>
        <p:nvSpPr>
          <p:cNvPr id="19" name="Rectangle: Rounded Corners 18">
            <a:extLst>
              <a:ext uri="{FF2B5EF4-FFF2-40B4-BE49-F238E27FC236}">
                <a16:creationId xmlns:a16="http://schemas.microsoft.com/office/drawing/2014/main" id="{6346C9D7-E045-CBD3-E6D9-35330FA7150D}"/>
              </a:ext>
            </a:extLst>
          </p:cNvPr>
          <p:cNvSpPr/>
          <p:nvPr/>
        </p:nvSpPr>
        <p:spPr>
          <a:xfrm>
            <a:off x="4727592" y="719281"/>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TextBox 19">
            <a:extLst>
              <a:ext uri="{FF2B5EF4-FFF2-40B4-BE49-F238E27FC236}">
                <a16:creationId xmlns:a16="http://schemas.microsoft.com/office/drawing/2014/main" id="{835BDAF2-F5D0-95D3-C7B5-65C5AFFCD54A}"/>
              </a:ext>
            </a:extLst>
          </p:cNvPr>
          <p:cNvSpPr txBox="1"/>
          <p:nvPr/>
        </p:nvSpPr>
        <p:spPr>
          <a:xfrm>
            <a:off x="5472970" y="892508"/>
            <a:ext cx="1999265" cy="276999"/>
          </a:xfrm>
          <a:prstGeom prst="rect">
            <a:avLst/>
          </a:prstGeom>
          <a:noFill/>
        </p:spPr>
        <p:txBody>
          <a:bodyPr wrap="none" rtlCol="0">
            <a:spAutoFit/>
          </a:bodyPr>
          <a:lstStyle/>
          <a:p>
            <a:r>
              <a:rPr lang="en-GB" sz="1200" dirty="0">
                <a:solidFill>
                  <a:schemeClr val="bg1"/>
                </a:solidFill>
              </a:rPr>
              <a:t>Commit: Update table prop</a:t>
            </a:r>
          </a:p>
        </p:txBody>
      </p:sp>
      <p:sp>
        <p:nvSpPr>
          <p:cNvPr id="21" name="Rectangle: Rounded Corners 20">
            <a:extLst>
              <a:ext uri="{FF2B5EF4-FFF2-40B4-BE49-F238E27FC236}">
                <a16:creationId xmlns:a16="http://schemas.microsoft.com/office/drawing/2014/main" id="{599E7D29-8F9C-0461-F5B6-5EE276F287E7}"/>
              </a:ext>
            </a:extLst>
          </p:cNvPr>
          <p:cNvSpPr/>
          <p:nvPr/>
        </p:nvSpPr>
        <p:spPr>
          <a:xfrm>
            <a:off x="4727592" y="166947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FAB48271-EB31-AD2A-4009-FE9D1D050ADE}"/>
              </a:ext>
            </a:extLst>
          </p:cNvPr>
          <p:cNvSpPr txBox="1"/>
          <p:nvPr/>
        </p:nvSpPr>
        <p:spPr>
          <a:xfrm>
            <a:off x="5472970" y="1842700"/>
            <a:ext cx="2131096" cy="276999"/>
          </a:xfrm>
          <a:prstGeom prst="rect">
            <a:avLst/>
          </a:prstGeom>
          <a:noFill/>
        </p:spPr>
        <p:txBody>
          <a:bodyPr wrap="none" rtlCol="0">
            <a:spAutoFit/>
          </a:bodyPr>
          <a:lstStyle/>
          <a:p>
            <a:r>
              <a:rPr lang="en-GB" sz="1200" dirty="0">
                <a:solidFill>
                  <a:schemeClr val="bg1"/>
                </a:solidFill>
              </a:rPr>
              <a:t>Commit: Fix bug in plant prop</a:t>
            </a:r>
          </a:p>
        </p:txBody>
      </p:sp>
      <p:sp>
        <p:nvSpPr>
          <p:cNvPr id="23" name="Rectangle: Rounded Corners 22">
            <a:extLst>
              <a:ext uri="{FF2B5EF4-FFF2-40B4-BE49-F238E27FC236}">
                <a16:creationId xmlns:a16="http://schemas.microsoft.com/office/drawing/2014/main" id="{F3441A32-C1DE-2991-42D0-4BC997F19DA9}"/>
              </a:ext>
            </a:extLst>
          </p:cNvPr>
          <p:cNvSpPr/>
          <p:nvPr/>
        </p:nvSpPr>
        <p:spPr>
          <a:xfrm>
            <a:off x="4727592" y="2654393"/>
            <a:ext cx="637728" cy="623454"/>
          </a:xfrm>
          <a:prstGeom prst="roundRect">
            <a:avLst/>
          </a:prstGeom>
          <a:solidFill>
            <a:schemeClr val="accent5">
              <a:lumMod val="60000"/>
              <a:lumOff val="4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F1B5BBFD-67C0-8779-15D9-1D3C2597FAB1}"/>
              </a:ext>
            </a:extLst>
          </p:cNvPr>
          <p:cNvSpPr txBox="1"/>
          <p:nvPr/>
        </p:nvSpPr>
        <p:spPr>
          <a:xfrm>
            <a:off x="5472970" y="2827620"/>
            <a:ext cx="2132507" cy="276999"/>
          </a:xfrm>
          <a:prstGeom prst="rect">
            <a:avLst/>
          </a:prstGeom>
          <a:noFill/>
        </p:spPr>
        <p:txBody>
          <a:bodyPr wrap="none" rtlCol="0">
            <a:spAutoFit/>
          </a:bodyPr>
          <a:lstStyle/>
          <a:p>
            <a:r>
              <a:rPr lang="en-GB" sz="1200" dirty="0">
                <a:solidFill>
                  <a:schemeClr val="bg1"/>
                </a:solidFill>
              </a:rPr>
              <a:t>Commit: Create window prop</a:t>
            </a:r>
          </a:p>
        </p:txBody>
      </p:sp>
      <p:cxnSp>
        <p:nvCxnSpPr>
          <p:cNvPr id="26" name="Straight Arrow Connector 25">
            <a:extLst>
              <a:ext uri="{FF2B5EF4-FFF2-40B4-BE49-F238E27FC236}">
                <a16:creationId xmlns:a16="http://schemas.microsoft.com/office/drawing/2014/main" id="{FC9EB111-EE2A-F355-3C39-F3B114EDD46E}"/>
              </a:ext>
            </a:extLst>
          </p:cNvPr>
          <p:cNvCxnSpPr>
            <a:cxnSpLocks/>
            <a:stCxn id="3" idx="2"/>
            <a:endCxn id="5" idx="0"/>
          </p:cNvCxnSpPr>
          <p:nvPr/>
        </p:nvCxnSpPr>
        <p:spPr>
          <a:xfrm>
            <a:off x="1087378" y="13277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FD1BE491-E0AC-3EE1-D751-2D35EC069E52}"/>
              </a:ext>
            </a:extLst>
          </p:cNvPr>
          <p:cNvCxnSpPr>
            <a:cxnSpLocks/>
          </p:cNvCxnSpPr>
          <p:nvPr/>
        </p:nvCxnSpPr>
        <p:spPr>
          <a:xfrm>
            <a:off x="1107956" y="23126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CC0D8FB-0498-FEF2-D683-9FD0F0AC5371}"/>
              </a:ext>
            </a:extLst>
          </p:cNvPr>
          <p:cNvCxnSpPr>
            <a:cxnSpLocks/>
          </p:cNvCxnSpPr>
          <p:nvPr/>
        </p:nvCxnSpPr>
        <p:spPr>
          <a:xfrm>
            <a:off x="1107956" y="32778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C872FAEF-7F42-2F13-F192-08F7DEF8D77C}"/>
              </a:ext>
            </a:extLst>
          </p:cNvPr>
          <p:cNvCxnSpPr>
            <a:cxnSpLocks/>
          </p:cNvCxnSpPr>
          <p:nvPr/>
        </p:nvCxnSpPr>
        <p:spPr>
          <a:xfrm>
            <a:off x="1117648" y="42233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E2B0CBC2-010A-86A2-BB6F-8D0410291471}"/>
              </a:ext>
            </a:extLst>
          </p:cNvPr>
          <p:cNvCxnSpPr>
            <a:cxnSpLocks/>
          </p:cNvCxnSpPr>
          <p:nvPr/>
        </p:nvCxnSpPr>
        <p:spPr>
          <a:xfrm>
            <a:off x="1087378" y="518852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CF54F54-3411-2302-D60E-89DC3B8CD676}"/>
              </a:ext>
            </a:extLst>
          </p:cNvPr>
          <p:cNvCxnSpPr>
            <a:cxnSpLocks/>
          </p:cNvCxnSpPr>
          <p:nvPr/>
        </p:nvCxnSpPr>
        <p:spPr>
          <a:xfrm>
            <a:off x="5049778" y="1342735"/>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25E15F8-A7BF-C95F-AAD4-0412B7A44F2B}"/>
              </a:ext>
            </a:extLst>
          </p:cNvPr>
          <p:cNvCxnSpPr>
            <a:cxnSpLocks/>
          </p:cNvCxnSpPr>
          <p:nvPr/>
        </p:nvCxnSpPr>
        <p:spPr>
          <a:xfrm>
            <a:off x="5070356" y="2312647"/>
            <a:ext cx="0" cy="341746"/>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721D95F9-02BB-E0B3-369E-9FDB762D51D3}"/>
              </a:ext>
            </a:extLst>
          </p:cNvPr>
          <p:cNvSpPr txBox="1"/>
          <p:nvPr/>
        </p:nvSpPr>
        <p:spPr>
          <a:xfrm>
            <a:off x="7239001" y="5272994"/>
            <a:ext cx="4761972" cy="1384995"/>
          </a:xfrm>
          <a:prstGeom prst="rect">
            <a:avLst/>
          </a:prstGeom>
          <a:noFill/>
          <a:ln>
            <a:solidFill>
              <a:schemeClr val="bg1"/>
            </a:solidFill>
          </a:ln>
        </p:spPr>
        <p:txBody>
          <a:bodyPr wrap="square" rtlCol="0">
            <a:spAutoFit/>
          </a:bodyPr>
          <a:lstStyle/>
          <a:p>
            <a:r>
              <a:rPr lang="en-GB" sz="1200" dirty="0">
                <a:solidFill>
                  <a:schemeClr val="bg1"/>
                </a:solidFill>
              </a:rPr>
              <a:t>So how often should you make a </a:t>
            </a:r>
            <a:r>
              <a:rPr lang="en-GB" sz="1200" b="1" dirty="0">
                <a:solidFill>
                  <a:schemeClr val="tx2">
                    <a:lumMod val="50000"/>
                    <a:lumOff val="50000"/>
                  </a:schemeClr>
                </a:solidFill>
              </a:rPr>
              <a:t>commit</a:t>
            </a:r>
            <a:r>
              <a:rPr lang="en-GB" sz="1200" dirty="0">
                <a:solidFill>
                  <a:schemeClr val="bg1"/>
                </a:solidFill>
              </a:rPr>
              <a:t>? </a:t>
            </a:r>
          </a:p>
          <a:p>
            <a:endParaRPr lang="en-GB" sz="1200" dirty="0">
              <a:solidFill>
                <a:schemeClr val="bg1"/>
              </a:solidFill>
            </a:endParaRPr>
          </a:p>
          <a:p>
            <a:r>
              <a:rPr lang="en-GB" sz="1200" dirty="0">
                <a:solidFill>
                  <a:schemeClr val="bg1"/>
                </a:solidFill>
              </a:rPr>
              <a:t>Ultimately it is somewhat up to you, but your </a:t>
            </a:r>
            <a:r>
              <a:rPr lang="en-GB" sz="1200" b="1" dirty="0">
                <a:solidFill>
                  <a:schemeClr val="tx2">
                    <a:lumMod val="50000"/>
                    <a:lumOff val="50000"/>
                  </a:schemeClr>
                </a:solidFill>
              </a:rPr>
              <a:t>commit history </a:t>
            </a:r>
            <a:r>
              <a:rPr lang="en-GB" sz="1200" dirty="0">
                <a:solidFill>
                  <a:schemeClr val="bg1"/>
                </a:solidFill>
              </a:rPr>
              <a:t>needs to be understandable to yourself and others all the way back to the beginning. Committing every tiny little edit you make is too granular to be meaningful, and committing everything all at once can make extremely hard to find the origin of bugs or problems.</a:t>
            </a:r>
            <a:endParaRPr lang="en-GB" sz="1200" b="1" dirty="0">
              <a:solidFill>
                <a:schemeClr val="tx2">
                  <a:lumMod val="50000"/>
                  <a:lumOff val="50000"/>
                </a:schemeClr>
              </a:solidFill>
            </a:endParaRPr>
          </a:p>
        </p:txBody>
      </p:sp>
      <p:sp>
        <p:nvSpPr>
          <p:cNvPr id="39" name="TextBox 38">
            <a:extLst>
              <a:ext uri="{FF2B5EF4-FFF2-40B4-BE49-F238E27FC236}">
                <a16:creationId xmlns:a16="http://schemas.microsoft.com/office/drawing/2014/main" id="{9AC843F0-419D-BC63-B3FB-778E73EE8359}"/>
              </a:ext>
            </a:extLst>
          </p:cNvPr>
          <p:cNvSpPr txBox="1"/>
          <p:nvPr/>
        </p:nvSpPr>
        <p:spPr>
          <a:xfrm>
            <a:off x="1649744" y="150748"/>
            <a:ext cx="1806072" cy="338554"/>
          </a:xfrm>
          <a:prstGeom prst="rect">
            <a:avLst/>
          </a:prstGeom>
          <a:noFill/>
        </p:spPr>
        <p:txBody>
          <a:bodyPr wrap="none" rtlCol="0">
            <a:spAutoFit/>
          </a:bodyPr>
          <a:lstStyle/>
          <a:p>
            <a:r>
              <a:rPr lang="en-GB" sz="1600" dirty="0">
                <a:solidFill>
                  <a:srgbClr val="FF0000"/>
                </a:solidFill>
              </a:rPr>
              <a:t>Probably too often</a:t>
            </a:r>
          </a:p>
        </p:txBody>
      </p:sp>
      <p:sp>
        <p:nvSpPr>
          <p:cNvPr id="40" name="TextBox 39">
            <a:extLst>
              <a:ext uri="{FF2B5EF4-FFF2-40B4-BE49-F238E27FC236}">
                <a16:creationId xmlns:a16="http://schemas.microsoft.com/office/drawing/2014/main" id="{DC54EADB-A43D-7D6D-EC62-EC70F14327BA}"/>
              </a:ext>
            </a:extLst>
          </p:cNvPr>
          <p:cNvSpPr txBox="1"/>
          <p:nvPr/>
        </p:nvSpPr>
        <p:spPr>
          <a:xfrm>
            <a:off x="9271577" y="150748"/>
            <a:ext cx="1736950" cy="338554"/>
          </a:xfrm>
          <a:prstGeom prst="rect">
            <a:avLst/>
          </a:prstGeom>
          <a:noFill/>
        </p:spPr>
        <p:txBody>
          <a:bodyPr wrap="none" rtlCol="0">
            <a:spAutoFit/>
          </a:bodyPr>
          <a:lstStyle/>
          <a:p>
            <a:r>
              <a:rPr lang="en-GB" sz="1600" dirty="0">
                <a:solidFill>
                  <a:srgbClr val="FF0000"/>
                </a:solidFill>
              </a:rPr>
              <a:t>Probably too little</a:t>
            </a:r>
          </a:p>
        </p:txBody>
      </p:sp>
      <p:sp>
        <p:nvSpPr>
          <p:cNvPr id="41" name="TextBox 40">
            <a:extLst>
              <a:ext uri="{FF2B5EF4-FFF2-40B4-BE49-F238E27FC236}">
                <a16:creationId xmlns:a16="http://schemas.microsoft.com/office/drawing/2014/main" id="{163AEAB0-1EA2-7CDE-B5C5-94C62AF0139E}"/>
              </a:ext>
            </a:extLst>
          </p:cNvPr>
          <p:cNvSpPr txBox="1"/>
          <p:nvPr/>
        </p:nvSpPr>
        <p:spPr>
          <a:xfrm>
            <a:off x="5769943" y="150748"/>
            <a:ext cx="1132426" cy="338554"/>
          </a:xfrm>
          <a:prstGeom prst="rect">
            <a:avLst/>
          </a:prstGeom>
          <a:noFill/>
        </p:spPr>
        <p:txBody>
          <a:bodyPr wrap="none" rtlCol="0">
            <a:spAutoFit/>
          </a:bodyPr>
          <a:lstStyle/>
          <a:p>
            <a:r>
              <a:rPr lang="en-GB" sz="1600" dirty="0">
                <a:solidFill>
                  <a:schemeClr val="accent6">
                    <a:lumMod val="60000"/>
                    <a:lumOff val="40000"/>
                  </a:schemeClr>
                </a:solidFill>
              </a:rPr>
              <a:t>Goldilocks</a:t>
            </a:r>
          </a:p>
        </p:txBody>
      </p:sp>
      <p:sp>
        <p:nvSpPr>
          <p:cNvPr id="42" name="TextBox 41">
            <a:extLst>
              <a:ext uri="{FF2B5EF4-FFF2-40B4-BE49-F238E27FC236}">
                <a16:creationId xmlns:a16="http://schemas.microsoft.com/office/drawing/2014/main" id="{09C5D567-C4D4-FF1E-F000-B972F5852CC2}"/>
              </a:ext>
            </a:extLst>
          </p:cNvPr>
          <p:cNvSpPr txBox="1"/>
          <p:nvPr/>
        </p:nvSpPr>
        <p:spPr>
          <a:xfrm>
            <a:off x="1406242" y="1099979"/>
            <a:ext cx="2007857" cy="276999"/>
          </a:xfrm>
          <a:prstGeom prst="rect">
            <a:avLst/>
          </a:prstGeom>
          <a:noFill/>
        </p:spPr>
        <p:txBody>
          <a:bodyPr wrap="none" rtlCol="0">
            <a:spAutoFit/>
          </a:bodyPr>
          <a:lstStyle/>
          <a:p>
            <a:r>
              <a:rPr lang="en-GB" sz="1200" dirty="0">
                <a:solidFill>
                  <a:schemeClr val="bg1">
                    <a:lumMod val="50000"/>
                  </a:schemeClr>
                </a:solidFill>
              </a:rPr>
              <a:t>(Let’s say you made 2 edits)</a:t>
            </a:r>
          </a:p>
        </p:txBody>
      </p:sp>
      <p:sp>
        <p:nvSpPr>
          <p:cNvPr id="43" name="TextBox 42">
            <a:extLst>
              <a:ext uri="{FF2B5EF4-FFF2-40B4-BE49-F238E27FC236}">
                <a16:creationId xmlns:a16="http://schemas.microsoft.com/office/drawing/2014/main" id="{B78F534B-DF2A-80DF-90AB-8D8E71B66535}"/>
              </a:ext>
            </a:extLst>
          </p:cNvPr>
          <p:cNvSpPr txBox="1"/>
          <p:nvPr/>
        </p:nvSpPr>
        <p:spPr>
          <a:xfrm>
            <a:off x="1406242" y="2084839"/>
            <a:ext cx="1332865" cy="276999"/>
          </a:xfrm>
          <a:prstGeom prst="rect">
            <a:avLst/>
          </a:prstGeom>
          <a:noFill/>
        </p:spPr>
        <p:txBody>
          <a:bodyPr wrap="none" rtlCol="0">
            <a:spAutoFit/>
          </a:bodyPr>
          <a:lstStyle/>
          <a:p>
            <a:r>
              <a:rPr lang="en-GB" sz="1200" dirty="0">
                <a:solidFill>
                  <a:schemeClr val="bg1">
                    <a:lumMod val="50000"/>
                  </a:schemeClr>
                </a:solidFill>
              </a:rPr>
              <a:t>(You made 1 edit)</a:t>
            </a:r>
          </a:p>
        </p:txBody>
      </p:sp>
      <p:sp>
        <p:nvSpPr>
          <p:cNvPr id="44" name="TextBox 43">
            <a:extLst>
              <a:ext uri="{FF2B5EF4-FFF2-40B4-BE49-F238E27FC236}">
                <a16:creationId xmlns:a16="http://schemas.microsoft.com/office/drawing/2014/main" id="{5760EEAE-49EE-4DA8-250C-8C38F6E801E2}"/>
              </a:ext>
            </a:extLst>
          </p:cNvPr>
          <p:cNvSpPr txBox="1"/>
          <p:nvPr/>
        </p:nvSpPr>
        <p:spPr>
          <a:xfrm>
            <a:off x="1406242" y="3007943"/>
            <a:ext cx="717889" cy="276999"/>
          </a:xfrm>
          <a:prstGeom prst="rect">
            <a:avLst/>
          </a:prstGeom>
          <a:noFill/>
        </p:spPr>
        <p:txBody>
          <a:bodyPr wrap="none" rtlCol="0">
            <a:spAutoFit/>
          </a:bodyPr>
          <a:lstStyle/>
          <a:p>
            <a:r>
              <a:rPr lang="en-GB" sz="1200" dirty="0">
                <a:solidFill>
                  <a:schemeClr val="bg1">
                    <a:lumMod val="50000"/>
                  </a:schemeClr>
                </a:solidFill>
              </a:rPr>
              <a:t>(2 edits)</a:t>
            </a:r>
          </a:p>
        </p:txBody>
      </p:sp>
      <p:sp>
        <p:nvSpPr>
          <p:cNvPr id="45" name="TextBox 44">
            <a:extLst>
              <a:ext uri="{FF2B5EF4-FFF2-40B4-BE49-F238E27FC236}">
                <a16:creationId xmlns:a16="http://schemas.microsoft.com/office/drawing/2014/main" id="{3062CE37-C014-1A51-FC2A-F4BC6DFA7B47}"/>
              </a:ext>
            </a:extLst>
          </p:cNvPr>
          <p:cNvSpPr txBox="1"/>
          <p:nvPr/>
        </p:nvSpPr>
        <p:spPr>
          <a:xfrm>
            <a:off x="1406242" y="3993337"/>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6" name="TextBox 45">
            <a:extLst>
              <a:ext uri="{FF2B5EF4-FFF2-40B4-BE49-F238E27FC236}">
                <a16:creationId xmlns:a16="http://schemas.microsoft.com/office/drawing/2014/main" id="{1C227549-1B55-41CE-28CC-C2CE2B45888A}"/>
              </a:ext>
            </a:extLst>
          </p:cNvPr>
          <p:cNvSpPr txBox="1"/>
          <p:nvPr/>
        </p:nvSpPr>
        <p:spPr>
          <a:xfrm>
            <a:off x="1438964" y="4973011"/>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7" name="TextBox 46">
            <a:extLst>
              <a:ext uri="{FF2B5EF4-FFF2-40B4-BE49-F238E27FC236}">
                <a16:creationId xmlns:a16="http://schemas.microsoft.com/office/drawing/2014/main" id="{F198B8EA-0E18-FCEB-58DB-35A9A624B834}"/>
              </a:ext>
            </a:extLst>
          </p:cNvPr>
          <p:cNvSpPr txBox="1"/>
          <p:nvPr/>
        </p:nvSpPr>
        <p:spPr>
          <a:xfrm>
            <a:off x="1481006" y="5926988"/>
            <a:ext cx="643125" cy="276999"/>
          </a:xfrm>
          <a:prstGeom prst="rect">
            <a:avLst/>
          </a:prstGeom>
          <a:noFill/>
        </p:spPr>
        <p:txBody>
          <a:bodyPr wrap="none" rtlCol="0">
            <a:spAutoFit/>
          </a:bodyPr>
          <a:lstStyle/>
          <a:p>
            <a:r>
              <a:rPr lang="en-GB" sz="1200" dirty="0">
                <a:solidFill>
                  <a:schemeClr val="bg1">
                    <a:lumMod val="50000"/>
                  </a:schemeClr>
                </a:solidFill>
              </a:rPr>
              <a:t>(1 edit)</a:t>
            </a:r>
          </a:p>
        </p:txBody>
      </p:sp>
      <p:sp>
        <p:nvSpPr>
          <p:cNvPr id="48" name="TextBox 47">
            <a:extLst>
              <a:ext uri="{FF2B5EF4-FFF2-40B4-BE49-F238E27FC236}">
                <a16:creationId xmlns:a16="http://schemas.microsoft.com/office/drawing/2014/main" id="{BB3E14C8-E06F-4645-BC39-30E9A2945732}"/>
              </a:ext>
            </a:extLst>
          </p:cNvPr>
          <p:cNvSpPr txBox="1"/>
          <p:nvPr/>
        </p:nvSpPr>
        <p:spPr>
          <a:xfrm>
            <a:off x="5464378" y="1109905"/>
            <a:ext cx="2089611" cy="276999"/>
          </a:xfrm>
          <a:prstGeom prst="rect">
            <a:avLst/>
          </a:prstGeom>
          <a:noFill/>
        </p:spPr>
        <p:txBody>
          <a:bodyPr wrap="none" rtlCol="0">
            <a:spAutoFit/>
          </a:bodyPr>
          <a:lstStyle/>
          <a:p>
            <a:r>
              <a:rPr lang="en-GB" sz="1200" dirty="0">
                <a:solidFill>
                  <a:schemeClr val="bg1">
                    <a:lumMod val="50000"/>
                  </a:schemeClr>
                </a:solidFill>
              </a:rPr>
              <a:t>(Let’s say you made 12 edits)</a:t>
            </a:r>
          </a:p>
        </p:txBody>
      </p:sp>
      <p:sp>
        <p:nvSpPr>
          <p:cNvPr id="49" name="TextBox 48">
            <a:extLst>
              <a:ext uri="{FF2B5EF4-FFF2-40B4-BE49-F238E27FC236}">
                <a16:creationId xmlns:a16="http://schemas.microsoft.com/office/drawing/2014/main" id="{19A0C38D-0629-F142-4EEB-53D7E768E2A2}"/>
              </a:ext>
            </a:extLst>
          </p:cNvPr>
          <p:cNvSpPr txBox="1"/>
          <p:nvPr/>
        </p:nvSpPr>
        <p:spPr>
          <a:xfrm>
            <a:off x="5464378" y="2094825"/>
            <a:ext cx="2007857" cy="276999"/>
          </a:xfrm>
          <a:prstGeom prst="rect">
            <a:avLst/>
          </a:prstGeom>
          <a:noFill/>
        </p:spPr>
        <p:txBody>
          <a:bodyPr wrap="none" rtlCol="0">
            <a:spAutoFit/>
          </a:bodyPr>
          <a:lstStyle/>
          <a:p>
            <a:r>
              <a:rPr lang="en-GB" sz="1200" dirty="0">
                <a:solidFill>
                  <a:schemeClr val="bg1">
                    <a:lumMod val="50000"/>
                  </a:schemeClr>
                </a:solidFill>
              </a:rPr>
              <a:t>(Let’s say you made 4 edits)</a:t>
            </a:r>
          </a:p>
        </p:txBody>
      </p:sp>
      <p:sp>
        <p:nvSpPr>
          <p:cNvPr id="50" name="TextBox 49">
            <a:extLst>
              <a:ext uri="{FF2B5EF4-FFF2-40B4-BE49-F238E27FC236}">
                <a16:creationId xmlns:a16="http://schemas.microsoft.com/office/drawing/2014/main" id="{894BAF72-68D8-C515-DF1E-13A98DDF42F6}"/>
              </a:ext>
            </a:extLst>
          </p:cNvPr>
          <p:cNvSpPr txBox="1"/>
          <p:nvPr/>
        </p:nvSpPr>
        <p:spPr>
          <a:xfrm>
            <a:off x="5472970" y="3042090"/>
            <a:ext cx="2089611" cy="276999"/>
          </a:xfrm>
          <a:prstGeom prst="rect">
            <a:avLst/>
          </a:prstGeom>
          <a:noFill/>
        </p:spPr>
        <p:txBody>
          <a:bodyPr wrap="none" rtlCol="0">
            <a:spAutoFit/>
          </a:bodyPr>
          <a:lstStyle/>
          <a:p>
            <a:r>
              <a:rPr lang="en-GB" sz="1200" dirty="0">
                <a:solidFill>
                  <a:schemeClr val="bg1">
                    <a:lumMod val="50000"/>
                  </a:schemeClr>
                </a:solidFill>
              </a:rPr>
              <a:t>(Let’s say you made 19 edits)</a:t>
            </a:r>
          </a:p>
        </p:txBody>
      </p:sp>
      <p:sp>
        <p:nvSpPr>
          <p:cNvPr id="51" name="TextBox 50">
            <a:extLst>
              <a:ext uri="{FF2B5EF4-FFF2-40B4-BE49-F238E27FC236}">
                <a16:creationId xmlns:a16="http://schemas.microsoft.com/office/drawing/2014/main" id="{9339B7B9-6A4D-05E3-DACC-2D7BB997B86C}"/>
              </a:ext>
            </a:extLst>
          </p:cNvPr>
          <p:cNvSpPr txBox="1"/>
          <p:nvPr/>
        </p:nvSpPr>
        <p:spPr>
          <a:xfrm>
            <a:off x="9054370" y="1109905"/>
            <a:ext cx="2171364" cy="276999"/>
          </a:xfrm>
          <a:prstGeom prst="rect">
            <a:avLst/>
          </a:prstGeom>
          <a:noFill/>
        </p:spPr>
        <p:txBody>
          <a:bodyPr wrap="none" rtlCol="0">
            <a:spAutoFit/>
          </a:bodyPr>
          <a:lstStyle/>
          <a:p>
            <a:r>
              <a:rPr lang="en-GB" sz="1200" dirty="0">
                <a:solidFill>
                  <a:schemeClr val="bg1">
                    <a:lumMod val="50000"/>
                  </a:schemeClr>
                </a:solidFill>
              </a:rPr>
              <a:t>(Let’s say you made 329 edits)</a:t>
            </a:r>
          </a:p>
        </p:txBody>
      </p:sp>
    </p:spTree>
    <p:extLst>
      <p:ext uri="{BB962C8B-B14F-4D97-AF65-F5344CB8AC3E}">
        <p14:creationId xmlns:p14="http://schemas.microsoft.com/office/powerpoint/2010/main" val="1058739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DF901-4EB4-DD2D-6AF6-9BBF25A5CB82}"/>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D4A94810-03EE-AFBC-4D52-1BB614053D9E}"/>
              </a:ext>
            </a:extLst>
          </p:cNvPr>
          <p:cNvSpPr>
            <a:spLocks noGrp="1"/>
          </p:cNvSpPr>
          <p:nvPr>
            <p:ph type="body" idx="1"/>
          </p:nvPr>
        </p:nvSpPr>
        <p:spPr>
          <a:xfrm>
            <a:off x="838200" y="2678906"/>
            <a:ext cx="10515600" cy="2062776"/>
          </a:xfrm>
        </p:spPr>
        <p:txBody>
          <a:bodyPr>
            <a:normAutofit/>
          </a:bodyPr>
          <a:lstStyle/>
          <a:p>
            <a:pPr algn="ctr"/>
            <a:r>
              <a:rPr lang="en-GB" dirty="0">
                <a:solidFill>
                  <a:schemeClr val="bg1"/>
                </a:solidFill>
              </a:rPr>
              <a:t>There is a lot of learning material and YouTube videos online. </a:t>
            </a:r>
          </a:p>
          <a:p>
            <a:pPr algn="ctr"/>
            <a:endParaRPr lang="en-GB" dirty="0">
              <a:solidFill>
                <a:schemeClr val="bg1"/>
              </a:solidFill>
            </a:endParaRPr>
          </a:p>
          <a:p>
            <a:pPr algn="ctr"/>
            <a:r>
              <a:rPr lang="en-GB" dirty="0">
                <a:solidFill>
                  <a:schemeClr val="bg1"/>
                </a:solidFill>
              </a:rPr>
              <a:t>However, almost all of the introductory material is either very long winded, too technical, or too broad. I’ve tried to make it so that everything you will </a:t>
            </a:r>
            <a:r>
              <a:rPr lang="en-GB" b="1" dirty="0">
                <a:solidFill>
                  <a:schemeClr val="bg1"/>
                </a:solidFill>
              </a:rPr>
              <a:t>need</a:t>
            </a:r>
            <a:r>
              <a:rPr lang="en-GB" dirty="0">
                <a:solidFill>
                  <a:schemeClr val="bg1"/>
                </a:solidFill>
              </a:rPr>
              <a:t> to know is squashed in one place: here. But I would encourage to read around.</a:t>
            </a:r>
          </a:p>
        </p:txBody>
      </p:sp>
    </p:spTree>
    <p:extLst>
      <p:ext uri="{BB962C8B-B14F-4D97-AF65-F5344CB8AC3E}">
        <p14:creationId xmlns:p14="http://schemas.microsoft.com/office/powerpoint/2010/main" val="2322355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65B98E3-6E5A-1593-7880-7DB667081CD3}"/>
              </a:ext>
            </a:extLst>
          </p:cNvPr>
          <p:cNvSpPr>
            <a:spLocks noGrp="1"/>
          </p:cNvSpPr>
          <p:nvPr>
            <p:ph type="body" idx="1"/>
          </p:nvPr>
        </p:nvSpPr>
        <p:spPr>
          <a:xfrm>
            <a:off x="838200" y="2678906"/>
            <a:ext cx="10515600" cy="1500187"/>
          </a:xfrm>
        </p:spPr>
        <p:txBody>
          <a:bodyPr/>
          <a:lstStyle/>
          <a:p>
            <a:pPr algn="ctr"/>
            <a:r>
              <a:rPr lang="en-GB" dirty="0">
                <a:solidFill>
                  <a:srgbClr val="FF0000"/>
                </a:solidFill>
              </a:rPr>
              <a:t>This looks complicated</a:t>
            </a:r>
            <a:r>
              <a:rPr lang="en-GB" dirty="0">
                <a:solidFill>
                  <a:schemeClr val="bg1"/>
                </a:solidFill>
              </a:rPr>
              <a:t>, but once you’ve done it a few times, it’s pretty simple. GitHub Desktop encapsulates nearly all of this functionality for you, and it’s a case of pressing a few buttons. For most of the time, this is all any of us will need to do with Git and GitHub.</a:t>
            </a:r>
          </a:p>
        </p:txBody>
      </p:sp>
    </p:spTree>
    <p:extLst>
      <p:ext uri="{BB962C8B-B14F-4D97-AF65-F5344CB8AC3E}">
        <p14:creationId xmlns:p14="http://schemas.microsoft.com/office/powerpoint/2010/main" val="2295157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E17B5-3EEF-1605-0DDF-BE162AAE7CA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AD18589-CC8D-A1CA-AE6F-85FBD1BA349C}"/>
              </a:ext>
            </a:extLst>
          </p:cNvPr>
          <p:cNvSpPr/>
          <p:nvPr/>
        </p:nvSpPr>
        <p:spPr>
          <a:xfrm>
            <a:off x="5364480"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Commit</a:t>
            </a:r>
          </a:p>
        </p:txBody>
      </p:sp>
      <p:sp>
        <p:nvSpPr>
          <p:cNvPr id="3" name="Rectangle: Rounded Corners 2">
            <a:extLst>
              <a:ext uri="{FF2B5EF4-FFF2-40B4-BE49-F238E27FC236}">
                <a16:creationId xmlns:a16="http://schemas.microsoft.com/office/drawing/2014/main" id="{31BC193F-D9EE-6912-E644-ADD9390F700F}"/>
              </a:ext>
            </a:extLst>
          </p:cNvPr>
          <p:cNvSpPr/>
          <p:nvPr/>
        </p:nvSpPr>
        <p:spPr>
          <a:xfrm>
            <a:off x="344514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Stage</a:t>
            </a:r>
          </a:p>
        </p:txBody>
      </p:sp>
      <p:sp>
        <p:nvSpPr>
          <p:cNvPr id="4" name="Rectangle: Rounded Corners 3">
            <a:extLst>
              <a:ext uri="{FF2B5EF4-FFF2-40B4-BE49-F238E27FC236}">
                <a16:creationId xmlns:a16="http://schemas.microsoft.com/office/drawing/2014/main" id="{F117FC90-7D8E-4383-567E-64DE9A16B2AB}"/>
              </a:ext>
            </a:extLst>
          </p:cNvPr>
          <p:cNvSpPr/>
          <p:nvPr/>
        </p:nvSpPr>
        <p:spPr>
          <a:xfrm>
            <a:off x="152581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p>
        </p:txBody>
      </p:sp>
      <p:sp>
        <p:nvSpPr>
          <p:cNvPr id="5" name="Rectangle: Rounded Corners 4">
            <a:extLst>
              <a:ext uri="{FF2B5EF4-FFF2-40B4-BE49-F238E27FC236}">
                <a16:creationId xmlns:a16="http://schemas.microsoft.com/office/drawing/2014/main" id="{BB7A70C2-9EEA-96BC-EF7C-EACFB80BEF0E}"/>
              </a:ext>
            </a:extLst>
          </p:cNvPr>
          <p:cNvSpPr/>
          <p:nvPr/>
        </p:nvSpPr>
        <p:spPr>
          <a:xfrm>
            <a:off x="7283815" y="3215268"/>
            <a:ext cx="1463040" cy="427464"/>
          </a:xfrm>
          <a:prstGeom prst="roundRect">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Push</a:t>
            </a:r>
          </a:p>
        </p:txBody>
      </p:sp>
      <p:sp>
        <p:nvSpPr>
          <p:cNvPr id="6" name="Rectangle: Rounded Corners 5">
            <a:extLst>
              <a:ext uri="{FF2B5EF4-FFF2-40B4-BE49-F238E27FC236}">
                <a16:creationId xmlns:a16="http://schemas.microsoft.com/office/drawing/2014/main" id="{843F4610-7242-6498-491A-798E4E48FF7C}"/>
              </a:ext>
            </a:extLst>
          </p:cNvPr>
          <p:cNvSpPr/>
          <p:nvPr/>
        </p:nvSpPr>
        <p:spPr>
          <a:xfrm>
            <a:off x="9203150" y="3215268"/>
            <a:ext cx="1463040" cy="427464"/>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p>
        </p:txBody>
      </p:sp>
      <p:cxnSp>
        <p:nvCxnSpPr>
          <p:cNvPr id="8" name="Straight Arrow Connector 7">
            <a:extLst>
              <a:ext uri="{FF2B5EF4-FFF2-40B4-BE49-F238E27FC236}">
                <a16:creationId xmlns:a16="http://schemas.microsoft.com/office/drawing/2014/main" id="{B77F7816-5DE4-E66C-05E6-1A174C2325B0}"/>
              </a:ext>
            </a:extLst>
          </p:cNvPr>
          <p:cNvCxnSpPr>
            <a:stCxn id="4" idx="3"/>
            <a:endCxn id="3" idx="1"/>
          </p:cNvCxnSpPr>
          <p:nvPr/>
        </p:nvCxnSpPr>
        <p:spPr>
          <a:xfrm>
            <a:off x="298885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764B33-3335-557D-D3FA-83608E0FE9CB}"/>
              </a:ext>
            </a:extLst>
          </p:cNvPr>
          <p:cNvCxnSpPr/>
          <p:nvPr/>
        </p:nvCxnSpPr>
        <p:spPr>
          <a:xfrm>
            <a:off x="490818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4A33FFA-D160-E945-CE8D-0B2B153D6F80}"/>
              </a:ext>
            </a:extLst>
          </p:cNvPr>
          <p:cNvCxnSpPr/>
          <p:nvPr/>
        </p:nvCxnSpPr>
        <p:spPr>
          <a:xfrm>
            <a:off x="6827520"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BE8CC74F-4466-35D3-3230-B07DA7B8A21D}"/>
              </a:ext>
            </a:extLst>
          </p:cNvPr>
          <p:cNvCxnSpPr/>
          <p:nvPr/>
        </p:nvCxnSpPr>
        <p:spPr>
          <a:xfrm>
            <a:off x="8746855" y="3429000"/>
            <a:ext cx="456295" cy="0"/>
          </a:xfrm>
          <a:prstGeom prst="straightConnector1">
            <a:avLst/>
          </a:prstGeom>
          <a:ln w="50800">
            <a:solidFill>
              <a:schemeClr val="bg1">
                <a:lumMod val="8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744DA88A-6A02-1A60-20A7-16421AD807E3}"/>
              </a:ext>
            </a:extLst>
          </p:cNvPr>
          <p:cNvSpPr txBox="1"/>
          <p:nvPr/>
        </p:nvSpPr>
        <p:spPr>
          <a:xfrm>
            <a:off x="155515" y="165953"/>
            <a:ext cx="3110199" cy="276999"/>
          </a:xfrm>
          <a:prstGeom prst="rect">
            <a:avLst/>
          </a:prstGeom>
          <a:noFill/>
          <a:ln>
            <a:solidFill>
              <a:schemeClr val="bg1"/>
            </a:solidFill>
          </a:ln>
        </p:spPr>
        <p:txBody>
          <a:bodyPr wrap="square" rtlCol="0">
            <a:spAutoFit/>
          </a:bodyPr>
          <a:lstStyle/>
          <a:p>
            <a:r>
              <a:rPr lang="en-GB" sz="1200" dirty="0">
                <a:solidFill>
                  <a:schemeClr val="bg1"/>
                </a:solidFill>
              </a:rPr>
              <a:t>Now you know about </a:t>
            </a:r>
            <a:r>
              <a:rPr lang="en-GB" sz="1200" b="1" dirty="0">
                <a:solidFill>
                  <a:schemeClr val="tx2">
                    <a:lumMod val="50000"/>
                    <a:lumOff val="50000"/>
                  </a:schemeClr>
                </a:solidFill>
              </a:rPr>
              <a:t>the staging area.</a:t>
            </a:r>
            <a:endParaRPr lang="en-GB" sz="1200" dirty="0">
              <a:solidFill>
                <a:schemeClr val="bg1"/>
              </a:solidFill>
            </a:endParaRPr>
          </a:p>
        </p:txBody>
      </p:sp>
      <p:cxnSp>
        <p:nvCxnSpPr>
          <p:cNvPr id="14" name="Connector: Elbow 13">
            <a:extLst>
              <a:ext uri="{FF2B5EF4-FFF2-40B4-BE49-F238E27FC236}">
                <a16:creationId xmlns:a16="http://schemas.microsoft.com/office/drawing/2014/main" id="{4DAF97F2-F1C5-52B6-F8B9-F642CF4B1096}"/>
              </a:ext>
            </a:extLst>
          </p:cNvPr>
          <p:cNvCxnSpPr>
            <a:cxnSpLocks/>
            <a:stCxn id="2" idx="0"/>
            <a:endCxn id="4" idx="0"/>
          </p:cNvCxnSpPr>
          <p:nvPr/>
        </p:nvCxnSpPr>
        <p:spPr>
          <a:xfrm rot="16200000" flipV="1">
            <a:off x="4176665" y="1295933"/>
            <a:ext cx="12700" cy="3838670"/>
          </a:xfrm>
          <a:prstGeom prst="bentConnector3">
            <a:avLst>
              <a:gd name="adj1" fmla="val 6514291"/>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0DC2DC87-F32D-D522-B156-1FA6A879AA4D}"/>
              </a:ext>
            </a:extLst>
          </p:cNvPr>
          <p:cNvSpPr txBox="1"/>
          <p:nvPr/>
        </p:nvSpPr>
        <p:spPr>
          <a:xfrm>
            <a:off x="2627915" y="1400091"/>
            <a:ext cx="3110199" cy="830997"/>
          </a:xfrm>
          <a:prstGeom prst="rect">
            <a:avLst/>
          </a:prstGeom>
          <a:noFill/>
          <a:ln>
            <a:solidFill>
              <a:schemeClr val="bg1"/>
            </a:solidFill>
          </a:ln>
        </p:spPr>
        <p:txBody>
          <a:bodyPr wrap="square" rtlCol="0">
            <a:spAutoFit/>
          </a:bodyPr>
          <a:lstStyle/>
          <a:p>
            <a:r>
              <a:rPr lang="en-GB" sz="1200" dirty="0">
                <a:solidFill>
                  <a:schemeClr val="bg1"/>
                </a:solidFill>
              </a:rPr>
              <a:t>You hopefully also understand that these steps are more of a continual cycle until you’re ready to push your work: local edits, staging, committing.</a:t>
            </a:r>
          </a:p>
        </p:txBody>
      </p:sp>
    </p:spTree>
    <p:extLst>
      <p:ext uri="{BB962C8B-B14F-4D97-AF65-F5344CB8AC3E}">
        <p14:creationId xmlns:p14="http://schemas.microsoft.com/office/powerpoint/2010/main" val="1162755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E17B8A1-97BA-CF88-87CA-3543255253EA}"/>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SIGN IN</a:t>
            </a:r>
          </a:p>
        </p:txBody>
      </p:sp>
      <p:sp>
        <p:nvSpPr>
          <p:cNvPr id="3" name="TextBox 2">
            <a:extLst>
              <a:ext uri="{FF2B5EF4-FFF2-40B4-BE49-F238E27FC236}">
                <a16:creationId xmlns:a16="http://schemas.microsoft.com/office/drawing/2014/main" id="{941A364D-8F81-10D9-7E10-8131257AA97B}"/>
              </a:ext>
            </a:extLst>
          </p:cNvPr>
          <p:cNvSpPr txBox="1"/>
          <p:nvPr/>
        </p:nvSpPr>
        <p:spPr>
          <a:xfrm>
            <a:off x="183506" y="616933"/>
            <a:ext cx="3110199" cy="276999"/>
          </a:xfrm>
          <a:prstGeom prst="rect">
            <a:avLst/>
          </a:prstGeom>
          <a:noFill/>
          <a:ln>
            <a:solidFill>
              <a:schemeClr val="bg1"/>
            </a:solidFill>
          </a:ln>
        </p:spPr>
        <p:txBody>
          <a:bodyPr wrap="square" rtlCol="0">
            <a:spAutoFit/>
          </a:bodyPr>
          <a:lstStyle/>
          <a:p>
            <a:r>
              <a:rPr lang="en-GB" sz="1200" dirty="0">
                <a:solidFill>
                  <a:schemeClr val="bg1"/>
                </a:solidFill>
              </a:rPr>
              <a:t>Go to </a:t>
            </a:r>
            <a:r>
              <a:rPr lang="en-GB" sz="1200" b="1" dirty="0">
                <a:solidFill>
                  <a:schemeClr val="bg1"/>
                </a:solidFill>
              </a:rPr>
              <a:t>File &gt; Options</a:t>
            </a:r>
            <a:endParaRPr lang="en-GB" sz="1200" dirty="0">
              <a:solidFill>
                <a:schemeClr val="bg1"/>
              </a:solidFill>
            </a:endParaRPr>
          </a:p>
        </p:txBody>
      </p:sp>
      <p:pic>
        <p:nvPicPr>
          <p:cNvPr id="5" name="Picture 4">
            <a:extLst>
              <a:ext uri="{FF2B5EF4-FFF2-40B4-BE49-F238E27FC236}">
                <a16:creationId xmlns:a16="http://schemas.microsoft.com/office/drawing/2014/main" id="{0BEF7E8D-D4CB-391A-F159-81575D5C167F}"/>
              </a:ext>
            </a:extLst>
          </p:cNvPr>
          <p:cNvPicPr>
            <a:picLocks noChangeAspect="1"/>
          </p:cNvPicPr>
          <p:nvPr/>
        </p:nvPicPr>
        <p:blipFill>
          <a:blip r:embed="rId2"/>
          <a:stretch>
            <a:fillRect/>
          </a:stretch>
        </p:blipFill>
        <p:spPr>
          <a:xfrm>
            <a:off x="7539134" y="327683"/>
            <a:ext cx="4348064" cy="2989294"/>
          </a:xfrm>
          <a:prstGeom prst="rect">
            <a:avLst/>
          </a:prstGeom>
        </p:spPr>
      </p:pic>
      <p:pic>
        <p:nvPicPr>
          <p:cNvPr id="7" name="Picture 6">
            <a:extLst>
              <a:ext uri="{FF2B5EF4-FFF2-40B4-BE49-F238E27FC236}">
                <a16:creationId xmlns:a16="http://schemas.microsoft.com/office/drawing/2014/main" id="{76785E48-E4A3-A2AD-E305-BF944441E796}"/>
              </a:ext>
            </a:extLst>
          </p:cNvPr>
          <p:cNvPicPr>
            <a:picLocks noChangeAspect="1"/>
          </p:cNvPicPr>
          <p:nvPr/>
        </p:nvPicPr>
        <p:blipFill>
          <a:blip r:embed="rId3"/>
          <a:stretch>
            <a:fillRect/>
          </a:stretch>
        </p:blipFill>
        <p:spPr>
          <a:xfrm>
            <a:off x="7539134" y="3541023"/>
            <a:ext cx="4348065" cy="2989294"/>
          </a:xfrm>
          <a:prstGeom prst="rect">
            <a:avLst/>
          </a:prstGeom>
        </p:spPr>
      </p:pic>
      <p:sp>
        <p:nvSpPr>
          <p:cNvPr id="8" name="TextBox 7">
            <a:extLst>
              <a:ext uri="{FF2B5EF4-FFF2-40B4-BE49-F238E27FC236}">
                <a16:creationId xmlns:a16="http://schemas.microsoft.com/office/drawing/2014/main" id="{086611F0-FF64-FB65-C0F0-2E135DBA7EED}"/>
              </a:ext>
            </a:extLst>
          </p:cNvPr>
          <p:cNvSpPr txBox="1"/>
          <p:nvPr/>
        </p:nvSpPr>
        <p:spPr>
          <a:xfrm>
            <a:off x="183505" y="1011929"/>
            <a:ext cx="3110199" cy="276999"/>
          </a:xfrm>
          <a:prstGeom prst="rect">
            <a:avLst/>
          </a:prstGeom>
          <a:noFill/>
          <a:ln>
            <a:solidFill>
              <a:schemeClr val="bg1"/>
            </a:solidFill>
          </a:ln>
        </p:spPr>
        <p:txBody>
          <a:bodyPr wrap="square" rtlCol="0">
            <a:spAutoFit/>
          </a:bodyPr>
          <a:lstStyle/>
          <a:p>
            <a:r>
              <a:rPr lang="en-GB" sz="1200" dirty="0">
                <a:solidFill>
                  <a:schemeClr val="bg1"/>
                </a:solidFill>
              </a:rPr>
              <a:t>Ensure you are signed in</a:t>
            </a:r>
          </a:p>
        </p:txBody>
      </p:sp>
      <p:sp>
        <p:nvSpPr>
          <p:cNvPr id="9" name="TextBox 8">
            <a:extLst>
              <a:ext uri="{FF2B5EF4-FFF2-40B4-BE49-F238E27FC236}">
                <a16:creationId xmlns:a16="http://schemas.microsoft.com/office/drawing/2014/main" id="{15C5478A-7855-42D3-34E6-E25759682BA6}"/>
              </a:ext>
            </a:extLst>
          </p:cNvPr>
          <p:cNvSpPr txBox="1"/>
          <p:nvPr/>
        </p:nvSpPr>
        <p:spPr>
          <a:xfrm>
            <a:off x="183504" y="1406925"/>
            <a:ext cx="3110199" cy="461665"/>
          </a:xfrm>
          <a:prstGeom prst="rect">
            <a:avLst/>
          </a:prstGeom>
          <a:noFill/>
          <a:ln>
            <a:solidFill>
              <a:schemeClr val="bg1"/>
            </a:solidFill>
          </a:ln>
        </p:spPr>
        <p:txBody>
          <a:bodyPr wrap="square" rtlCol="0">
            <a:spAutoFit/>
          </a:bodyPr>
          <a:lstStyle/>
          <a:p>
            <a:r>
              <a:rPr lang="en-GB" sz="1200" dirty="0">
                <a:solidFill>
                  <a:schemeClr val="bg1"/>
                </a:solidFill>
              </a:rPr>
              <a:t>Review software specification versions on Discord (for all software)</a:t>
            </a:r>
          </a:p>
        </p:txBody>
      </p:sp>
    </p:spTree>
    <p:extLst>
      <p:ext uri="{BB962C8B-B14F-4D97-AF65-F5344CB8AC3E}">
        <p14:creationId xmlns:p14="http://schemas.microsoft.com/office/powerpoint/2010/main" val="3564874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9B5784B0-5225-48BF-703B-FAD86BE64E9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A3255B1-D129-37FB-8BC8-C2704C88998C}"/>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CLONE THE REPOSITORY</a:t>
            </a:r>
          </a:p>
        </p:txBody>
      </p:sp>
      <p:sp>
        <p:nvSpPr>
          <p:cNvPr id="6" name="TextBox 5">
            <a:extLst>
              <a:ext uri="{FF2B5EF4-FFF2-40B4-BE49-F238E27FC236}">
                <a16:creationId xmlns:a16="http://schemas.microsoft.com/office/drawing/2014/main" id="{16950CE3-0D00-80CE-F16B-E62623E890CE}"/>
              </a:ext>
            </a:extLst>
          </p:cNvPr>
          <p:cNvSpPr txBox="1"/>
          <p:nvPr/>
        </p:nvSpPr>
        <p:spPr>
          <a:xfrm>
            <a:off x="183506" y="616933"/>
            <a:ext cx="3110199" cy="461665"/>
          </a:xfrm>
          <a:prstGeom prst="rect">
            <a:avLst/>
          </a:prstGeom>
          <a:noFill/>
          <a:ln>
            <a:solidFill>
              <a:schemeClr val="bg1"/>
            </a:solidFill>
          </a:ln>
        </p:spPr>
        <p:txBody>
          <a:bodyPr wrap="square" rtlCol="0">
            <a:spAutoFit/>
          </a:bodyPr>
          <a:lstStyle/>
          <a:p>
            <a:r>
              <a:rPr lang="en-GB" sz="1200" dirty="0">
                <a:solidFill>
                  <a:schemeClr val="bg1"/>
                </a:solidFill>
              </a:rPr>
              <a:t>This section is duplicated from the on-boarding; skip if you’ve already done it.</a:t>
            </a:r>
          </a:p>
        </p:txBody>
      </p:sp>
      <p:sp>
        <p:nvSpPr>
          <p:cNvPr id="9" name="TextBox 8">
            <a:extLst>
              <a:ext uri="{FF2B5EF4-FFF2-40B4-BE49-F238E27FC236}">
                <a16:creationId xmlns:a16="http://schemas.microsoft.com/office/drawing/2014/main" id="{8E504FBD-2AE7-A3A8-EB07-2573B4D5B9AC}"/>
              </a:ext>
            </a:extLst>
          </p:cNvPr>
          <p:cNvSpPr txBox="1"/>
          <p:nvPr/>
        </p:nvSpPr>
        <p:spPr>
          <a:xfrm>
            <a:off x="183506" y="1196595"/>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 to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File &gt; Clone Repository …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and then you should see our repo,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GSP-Unity-Project</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Select that one.</a:t>
            </a:r>
          </a:p>
        </p:txBody>
      </p:sp>
      <p:sp>
        <p:nvSpPr>
          <p:cNvPr id="10" name="TextBox 9">
            <a:extLst>
              <a:ext uri="{FF2B5EF4-FFF2-40B4-BE49-F238E27FC236}">
                <a16:creationId xmlns:a16="http://schemas.microsoft.com/office/drawing/2014/main" id="{4F1C7397-47B9-3EF4-8ED1-29C9A5588884}"/>
              </a:ext>
            </a:extLst>
          </p:cNvPr>
          <p:cNvSpPr txBox="1"/>
          <p:nvPr/>
        </p:nvSpPr>
        <p:spPr>
          <a:xfrm>
            <a:off x="183505" y="1992983"/>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should clone the repository somewhere out of the scope of any other version control or cloud storage (OneDrive, Google Drive, Dropbox etc).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possible, </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use the C: drive or D: drive or similar. Directly on the drive you can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c</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reate a folder called “Git Repositories”. </a:t>
            </a:r>
          </a:p>
        </p:txBody>
      </p:sp>
      <p:sp>
        <p:nvSpPr>
          <p:cNvPr id="11" name="TextBox 10">
            <a:extLst>
              <a:ext uri="{FF2B5EF4-FFF2-40B4-BE49-F238E27FC236}">
                <a16:creationId xmlns:a16="http://schemas.microsoft.com/office/drawing/2014/main" id="{63CE8305-AFAA-B2D1-991F-C01BA9502E1D}"/>
              </a:ext>
            </a:extLst>
          </p:cNvPr>
          <p:cNvSpPr txBox="1"/>
          <p:nvPr/>
        </p:nvSpPr>
        <p:spPr>
          <a:xfrm>
            <a:off x="183504" y="3382225"/>
            <a:ext cx="3110199" cy="480773"/>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should have something like this (and if so, you can </a:t>
            </a:r>
            <a:r>
              <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Clone</a:t>
            </a: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p:txBody>
      </p:sp>
      <p:pic>
        <p:nvPicPr>
          <p:cNvPr id="12" name="Picture 11" descr="A screenshot of a computer&#10;&#10;AI-generated content may be incorrect.">
            <a:extLst>
              <a:ext uri="{FF2B5EF4-FFF2-40B4-BE49-F238E27FC236}">
                <a16:creationId xmlns:a16="http://schemas.microsoft.com/office/drawing/2014/main" id="{CCF41F6D-16A0-B75A-79AF-37DA6718F8EA}"/>
              </a:ext>
            </a:extLst>
          </p:cNvPr>
          <p:cNvPicPr>
            <a:picLocks noChangeAspect="1"/>
          </p:cNvPicPr>
          <p:nvPr/>
        </p:nvPicPr>
        <p:blipFill>
          <a:blip r:embed="rId2"/>
          <a:stretch>
            <a:fillRect/>
          </a:stretch>
        </p:blipFill>
        <p:spPr>
          <a:xfrm>
            <a:off x="5924128" y="1445157"/>
            <a:ext cx="3889375" cy="3874135"/>
          </a:xfrm>
          <a:prstGeom prst="rect">
            <a:avLst/>
          </a:prstGeom>
          <a:ln>
            <a:solidFill>
              <a:schemeClr val="accent1"/>
            </a:solidFill>
          </a:ln>
        </p:spPr>
      </p:pic>
    </p:spTree>
    <p:extLst>
      <p:ext uri="{BB962C8B-B14F-4D97-AF65-F5344CB8AC3E}">
        <p14:creationId xmlns:p14="http://schemas.microsoft.com/office/powerpoint/2010/main" val="1369191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A0EA6268-3D7D-9216-2550-D6474BA6AA3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CAE1597-23D1-542C-B822-DEDDE4F10B3C}"/>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CONFIGURE UNITY YAML MERGE</a:t>
            </a:r>
          </a:p>
        </p:txBody>
      </p:sp>
      <p:sp>
        <p:nvSpPr>
          <p:cNvPr id="3" name="TextBox 2">
            <a:extLst>
              <a:ext uri="{FF2B5EF4-FFF2-40B4-BE49-F238E27FC236}">
                <a16:creationId xmlns:a16="http://schemas.microsoft.com/office/drawing/2014/main" id="{7710570E-6246-20FF-7EFF-EFBD89855E7C}"/>
              </a:ext>
            </a:extLst>
          </p:cNvPr>
          <p:cNvSpPr txBox="1"/>
          <p:nvPr/>
        </p:nvSpPr>
        <p:spPr>
          <a:xfrm>
            <a:off x="183505" y="626262"/>
            <a:ext cx="3110199" cy="830997"/>
          </a:xfrm>
          <a:prstGeom prst="rect">
            <a:avLst/>
          </a:prstGeom>
          <a:noFill/>
          <a:ln>
            <a:solidFill>
              <a:schemeClr val="bg1"/>
            </a:solidFill>
          </a:ln>
        </p:spPr>
        <p:txBody>
          <a:bodyPr wrap="square" rtlCol="0">
            <a:spAutoFit/>
          </a:bodyPr>
          <a:lstStyle/>
          <a:p>
            <a:r>
              <a:rPr lang="en-GB" sz="1200" dirty="0">
                <a:solidFill>
                  <a:schemeClr val="bg1"/>
                </a:solidFill>
              </a:rPr>
              <a:t>This must be done every time you clone the GSP-Unity-Project repository (for instance, if you clone in the Labs, you should configure it even if you did it on your local machine).</a:t>
            </a:r>
          </a:p>
        </p:txBody>
      </p:sp>
      <p:sp>
        <p:nvSpPr>
          <p:cNvPr id="4" name="TextBox 3">
            <a:extLst>
              <a:ext uri="{FF2B5EF4-FFF2-40B4-BE49-F238E27FC236}">
                <a16:creationId xmlns:a16="http://schemas.microsoft.com/office/drawing/2014/main" id="{118D2C78-7244-0BBA-31C0-AF79ECFFBFB8}"/>
              </a:ext>
            </a:extLst>
          </p:cNvPr>
          <p:cNvSpPr txBox="1"/>
          <p:nvPr/>
        </p:nvSpPr>
        <p:spPr>
          <a:xfrm>
            <a:off x="183505" y="1584585"/>
            <a:ext cx="3110199" cy="646331"/>
          </a:xfrm>
          <a:prstGeom prst="rect">
            <a:avLst/>
          </a:prstGeom>
          <a:noFill/>
          <a:ln>
            <a:solidFill>
              <a:schemeClr val="bg1"/>
            </a:solidFill>
          </a:ln>
        </p:spPr>
        <p:txBody>
          <a:bodyPr wrap="square" rtlCol="0">
            <a:spAutoFit/>
          </a:bodyPr>
          <a:lstStyle/>
          <a:p>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N</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avigate to the repo you just cloned. Go to the folder file path, and type the highlighted below onto the end:</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GB" sz="1200" dirty="0">
              <a:solidFill>
                <a:schemeClr val="bg1"/>
              </a:solidFill>
            </a:endParaRPr>
          </a:p>
        </p:txBody>
      </p:sp>
      <p:pic>
        <p:nvPicPr>
          <p:cNvPr id="5" name="Picture 4" descr="A screenshot of a computer&#10;&#10;AI-generated content may be incorrect.">
            <a:extLst>
              <a:ext uri="{FF2B5EF4-FFF2-40B4-BE49-F238E27FC236}">
                <a16:creationId xmlns:a16="http://schemas.microsoft.com/office/drawing/2014/main" id="{0BDB86E8-8D52-CBC9-1F81-512D27846EB4}"/>
              </a:ext>
            </a:extLst>
          </p:cNvPr>
          <p:cNvPicPr>
            <a:picLocks noChangeAspect="1"/>
          </p:cNvPicPr>
          <p:nvPr/>
        </p:nvPicPr>
        <p:blipFill>
          <a:blip r:embed="rId2"/>
          <a:stretch>
            <a:fillRect/>
          </a:stretch>
        </p:blipFill>
        <p:spPr>
          <a:xfrm>
            <a:off x="5509091" y="2682240"/>
            <a:ext cx="4420870" cy="1493520"/>
          </a:xfrm>
          <a:prstGeom prst="rect">
            <a:avLst/>
          </a:prstGeom>
          <a:ln>
            <a:solidFill>
              <a:schemeClr val="accent1"/>
            </a:solidFill>
          </a:ln>
        </p:spPr>
      </p:pic>
      <p:pic>
        <p:nvPicPr>
          <p:cNvPr id="7" name="Picture 6" descr="A screenshot of a computer&#10;&#10;AI-generated content may be incorrect.">
            <a:extLst>
              <a:ext uri="{FF2B5EF4-FFF2-40B4-BE49-F238E27FC236}">
                <a16:creationId xmlns:a16="http://schemas.microsoft.com/office/drawing/2014/main" id="{394347C5-559A-0BE2-0F38-54B061AF5FC3}"/>
              </a:ext>
            </a:extLst>
          </p:cNvPr>
          <p:cNvPicPr>
            <a:picLocks noChangeAspect="1"/>
          </p:cNvPicPr>
          <p:nvPr/>
        </p:nvPicPr>
        <p:blipFill>
          <a:blip r:embed="rId3"/>
          <a:stretch>
            <a:fillRect/>
          </a:stretch>
        </p:blipFill>
        <p:spPr>
          <a:xfrm>
            <a:off x="5562113" y="2682240"/>
            <a:ext cx="4314825" cy="1501775"/>
          </a:xfrm>
          <a:prstGeom prst="rect">
            <a:avLst/>
          </a:prstGeom>
          <a:ln>
            <a:solidFill>
              <a:schemeClr val="accent1"/>
            </a:solidFill>
          </a:ln>
        </p:spPr>
      </p:pic>
      <p:sp>
        <p:nvSpPr>
          <p:cNvPr id="8" name="TextBox 7">
            <a:extLst>
              <a:ext uri="{FF2B5EF4-FFF2-40B4-BE49-F238E27FC236}">
                <a16:creationId xmlns:a16="http://schemas.microsoft.com/office/drawing/2014/main" id="{293303DA-3200-043F-2536-F5FFA36023A3}"/>
              </a:ext>
            </a:extLst>
          </p:cNvPr>
          <p:cNvSpPr txBox="1"/>
          <p:nvPr/>
        </p:nvSpPr>
        <p:spPr>
          <a:xfrm>
            <a:off x="183505" y="2359074"/>
            <a:ext cx="3110199" cy="646331"/>
          </a:xfrm>
          <a:prstGeom prst="rect">
            <a:avLst/>
          </a:prstGeom>
          <a:noFill/>
          <a:ln>
            <a:solidFill>
              <a:schemeClr val="bg1"/>
            </a:solidFill>
          </a:ln>
        </p:spPr>
        <p:txBody>
          <a:bodyPr wrap="square" rtlCol="0">
            <a:spAutoFit/>
          </a:bodyPr>
          <a:lstStyle/>
          <a:p>
            <a:pPr lvl="0"/>
            <a:r>
              <a:rPr lang="en-GB" sz="1200" dirty="0">
                <a:solidFill>
                  <a:schemeClr val="bg1"/>
                </a:solidFill>
              </a:rPr>
              <a:t>This should open up a hidden folder. Open the file “</a:t>
            </a:r>
            <a:r>
              <a:rPr lang="en-GB" sz="1200" b="1" dirty="0">
                <a:solidFill>
                  <a:schemeClr val="bg1"/>
                </a:solidFill>
              </a:rPr>
              <a:t>config</a:t>
            </a:r>
            <a:r>
              <a:rPr lang="en-GB" sz="1200" dirty="0">
                <a:solidFill>
                  <a:schemeClr val="bg1"/>
                </a:solidFill>
              </a:rPr>
              <a:t>” in a text editor (right click, </a:t>
            </a:r>
            <a:r>
              <a:rPr lang="en-GB" sz="1200" b="1" dirty="0">
                <a:solidFill>
                  <a:schemeClr val="bg1"/>
                </a:solidFill>
              </a:rPr>
              <a:t>Open with…, </a:t>
            </a:r>
            <a:r>
              <a:rPr lang="en-GB" sz="1200" dirty="0">
                <a:solidFill>
                  <a:schemeClr val="bg1"/>
                </a:solidFill>
              </a:rPr>
              <a:t>scroll to Notepad).</a:t>
            </a:r>
          </a:p>
        </p:txBody>
      </p:sp>
      <p:sp>
        <p:nvSpPr>
          <p:cNvPr id="13" name="TextBox 12">
            <a:extLst>
              <a:ext uri="{FF2B5EF4-FFF2-40B4-BE49-F238E27FC236}">
                <a16:creationId xmlns:a16="http://schemas.microsoft.com/office/drawing/2014/main" id="{9F7B6DF2-2401-C742-AC5D-29D4859CAA52}"/>
              </a:ext>
            </a:extLst>
          </p:cNvPr>
          <p:cNvSpPr txBox="1"/>
          <p:nvPr/>
        </p:nvSpPr>
        <p:spPr>
          <a:xfrm>
            <a:off x="183505" y="3133563"/>
            <a:ext cx="3110199" cy="461665"/>
          </a:xfrm>
          <a:prstGeom prst="rect">
            <a:avLst/>
          </a:prstGeom>
          <a:noFill/>
          <a:ln>
            <a:solidFill>
              <a:schemeClr val="bg1"/>
            </a:solidFill>
          </a:ln>
        </p:spPr>
        <p:txBody>
          <a:bodyPr wrap="square" rtlCol="0">
            <a:spAutoFit/>
          </a:bodyPr>
          <a:lstStyle/>
          <a:p>
            <a:pPr lvl="0"/>
            <a:r>
              <a:rPr lang="en-GB" sz="1200" dirty="0">
                <a:solidFill>
                  <a:schemeClr val="bg1"/>
                </a:solidFill>
              </a:rPr>
              <a:t>Copy this text and paste it in the “</a:t>
            </a:r>
            <a:r>
              <a:rPr lang="en-GB" sz="1200" b="1" dirty="0">
                <a:solidFill>
                  <a:schemeClr val="bg1"/>
                </a:solidFill>
              </a:rPr>
              <a:t>config</a:t>
            </a:r>
            <a:r>
              <a:rPr lang="en-GB" sz="1200" dirty="0">
                <a:solidFill>
                  <a:schemeClr val="bg1"/>
                </a:solidFill>
              </a:rPr>
              <a:t>” file. You should have something like this:</a:t>
            </a:r>
          </a:p>
        </p:txBody>
      </p:sp>
      <p:sp>
        <p:nvSpPr>
          <p:cNvPr id="15" name="TextBox 14">
            <a:extLst>
              <a:ext uri="{FF2B5EF4-FFF2-40B4-BE49-F238E27FC236}">
                <a16:creationId xmlns:a16="http://schemas.microsoft.com/office/drawing/2014/main" id="{84296EE7-9E7F-FCBF-3C25-FCA44379867E}"/>
              </a:ext>
            </a:extLst>
          </p:cNvPr>
          <p:cNvSpPr txBox="1"/>
          <p:nvPr/>
        </p:nvSpPr>
        <p:spPr>
          <a:xfrm>
            <a:off x="183505" y="5620400"/>
            <a:ext cx="11778340" cy="1015663"/>
          </a:xfrm>
          <a:prstGeom prst="rect">
            <a:avLst/>
          </a:prstGeom>
          <a:noFill/>
          <a:ln>
            <a:solidFill>
              <a:schemeClr val="bg1"/>
            </a:solidFill>
          </a:ln>
        </p:spPr>
        <p:txBody>
          <a:bodyPr wrap="square" rtlCol="0">
            <a:spAutoFit/>
          </a:bodyPr>
          <a:lstStyle/>
          <a:p>
            <a:pPr lvl="0"/>
            <a:r>
              <a:rPr lang="en-GB" sz="1200" dirty="0">
                <a:solidFill>
                  <a:schemeClr val="bg1"/>
                </a:solidFill>
                <a:latin typeface="Consolas" panose="020B0609020204030204" pitchFamily="49" charset="0"/>
              </a:rPr>
              <a:t>[</a:t>
            </a:r>
            <a:r>
              <a:rPr lang="en-GB" sz="1200" dirty="0" err="1">
                <a:solidFill>
                  <a:schemeClr val="bg1"/>
                </a:solidFill>
                <a:latin typeface="Consolas" panose="020B0609020204030204" pitchFamily="49" charset="0"/>
              </a:rPr>
              <a:t>mergetool</a:t>
            </a:r>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unityyamlmerge</a:t>
            </a:r>
            <a:r>
              <a:rPr lang="en-GB" sz="1200" dirty="0">
                <a:solidFill>
                  <a:schemeClr val="bg1"/>
                </a:solidFill>
                <a:latin typeface="Consolas" panose="020B0609020204030204" pitchFamily="49" charset="0"/>
              </a:rPr>
              <a:t>"]</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trustExitCode</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keepBackup</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 Replace path with path to your Unity version!</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cmd</a:t>
            </a:r>
            <a:r>
              <a:rPr lang="en-GB" sz="1200" dirty="0">
                <a:solidFill>
                  <a:schemeClr val="bg1"/>
                </a:solidFill>
                <a:latin typeface="Consolas" panose="020B0609020204030204" pitchFamily="49" charset="0"/>
              </a:rPr>
              <a:t> = 'C:/Program Files/Unity/Editor/Data/Tools/UnityYAMLMerge.exe' merge -p \"$BASE\" \"$REMOTE\" \"$LOCAL\" \"$MERGED\"</a:t>
            </a:r>
          </a:p>
        </p:txBody>
      </p:sp>
      <p:pic>
        <p:nvPicPr>
          <p:cNvPr id="16" name="Picture 15" descr="A screenshot of a computer&#10;&#10;AI-generated content may be incorrect.">
            <a:extLst>
              <a:ext uri="{FF2B5EF4-FFF2-40B4-BE49-F238E27FC236}">
                <a16:creationId xmlns:a16="http://schemas.microsoft.com/office/drawing/2014/main" id="{A7537E90-CE67-E6A9-644B-71FE0E9341CC}"/>
              </a:ext>
            </a:extLst>
          </p:cNvPr>
          <p:cNvPicPr>
            <a:picLocks noChangeAspect="1"/>
          </p:cNvPicPr>
          <p:nvPr/>
        </p:nvPicPr>
        <p:blipFill>
          <a:blip r:embed="rId4"/>
          <a:stretch>
            <a:fillRect/>
          </a:stretch>
        </p:blipFill>
        <p:spPr>
          <a:xfrm>
            <a:off x="5424952" y="2182495"/>
            <a:ext cx="4589145" cy="2493010"/>
          </a:xfrm>
          <a:prstGeom prst="rect">
            <a:avLst/>
          </a:prstGeom>
          <a:ln>
            <a:solidFill>
              <a:schemeClr val="accent1"/>
            </a:solidFill>
          </a:ln>
        </p:spPr>
      </p:pic>
      <p:sp>
        <p:nvSpPr>
          <p:cNvPr id="17" name="TextBox 16">
            <a:extLst>
              <a:ext uri="{FF2B5EF4-FFF2-40B4-BE49-F238E27FC236}">
                <a16:creationId xmlns:a16="http://schemas.microsoft.com/office/drawing/2014/main" id="{4EDC4861-EB25-61C4-C0E1-D5F8F78CB21B}"/>
              </a:ext>
            </a:extLst>
          </p:cNvPr>
          <p:cNvSpPr txBox="1"/>
          <p:nvPr/>
        </p:nvSpPr>
        <p:spPr>
          <a:xfrm>
            <a:off x="183505" y="3714095"/>
            <a:ext cx="3110199" cy="830997"/>
          </a:xfrm>
          <a:prstGeom prst="rect">
            <a:avLst/>
          </a:prstGeom>
          <a:noFill/>
          <a:ln>
            <a:solidFill>
              <a:schemeClr val="bg1"/>
            </a:solidFill>
          </a:ln>
        </p:spPr>
        <p:txBody>
          <a:bodyPr wrap="square" rtlCol="0">
            <a:spAutoFit/>
          </a:bodyPr>
          <a:lstStyle/>
          <a:p>
            <a:pPr lvl="0"/>
            <a:r>
              <a:rPr lang="en-GB" sz="1200" dirty="0">
                <a:solidFill>
                  <a:schemeClr val="bg1"/>
                </a:solidFill>
              </a:rPr>
              <a:t>Navigate to your Unity installation. You’re looking for the UnityYAMLMerge.exe. It should be somewhere around here, in the Tools folder:</a:t>
            </a:r>
          </a:p>
        </p:txBody>
      </p:sp>
      <p:pic>
        <p:nvPicPr>
          <p:cNvPr id="18" name="Picture 17" descr="A screenshot of a computer&#10;&#10;AI-generated content may be incorrect.">
            <a:extLst>
              <a:ext uri="{FF2B5EF4-FFF2-40B4-BE49-F238E27FC236}">
                <a16:creationId xmlns:a16="http://schemas.microsoft.com/office/drawing/2014/main" id="{FCECD470-4587-E25D-F5EE-7AB6E70455D5}"/>
              </a:ext>
            </a:extLst>
          </p:cNvPr>
          <p:cNvPicPr>
            <a:picLocks noChangeAspect="1"/>
          </p:cNvPicPr>
          <p:nvPr/>
        </p:nvPicPr>
        <p:blipFill>
          <a:blip r:embed="rId5"/>
          <a:stretch>
            <a:fillRect/>
          </a:stretch>
        </p:blipFill>
        <p:spPr>
          <a:xfrm>
            <a:off x="5433524" y="2392845"/>
            <a:ext cx="4572000" cy="1943100"/>
          </a:xfrm>
          <a:prstGeom prst="rect">
            <a:avLst/>
          </a:prstGeom>
          <a:ln>
            <a:solidFill>
              <a:schemeClr val="accent1"/>
            </a:solidFill>
          </a:ln>
        </p:spPr>
      </p:pic>
      <p:sp>
        <p:nvSpPr>
          <p:cNvPr id="21" name="TextBox 20">
            <a:extLst>
              <a:ext uri="{FF2B5EF4-FFF2-40B4-BE49-F238E27FC236}">
                <a16:creationId xmlns:a16="http://schemas.microsoft.com/office/drawing/2014/main" id="{B64CAFD5-CE9C-7E1C-CF42-BB6ACE70BEA9}"/>
              </a:ext>
            </a:extLst>
          </p:cNvPr>
          <p:cNvSpPr txBox="1"/>
          <p:nvPr/>
        </p:nvSpPr>
        <p:spPr>
          <a:xfrm>
            <a:off x="183505" y="4670536"/>
            <a:ext cx="3110199" cy="830997"/>
          </a:xfrm>
          <a:prstGeom prst="rect">
            <a:avLst/>
          </a:prstGeom>
          <a:noFill/>
          <a:ln>
            <a:solidFill>
              <a:schemeClr val="bg1"/>
            </a:solidFill>
          </a:ln>
        </p:spPr>
        <p:txBody>
          <a:bodyPr wrap="square" rtlCol="0">
            <a:spAutoFit/>
          </a:bodyPr>
          <a:lstStyle/>
          <a:p>
            <a:pPr lvl="0"/>
            <a:r>
              <a:rPr lang="en-GB" sz="1200" dirty="0">
                <a:solidFill>
                  <a:schemeClr val="bg1"/>
                </a:solidFill>
              </a:rPr>
              <a:t>Copy the file path (you’ll have to </a:t>
            </a:r>
            <a:r>
              <a:rPr lang="en-GB" sz="1200" dirty="0" err="1">
                <a:solidFill>
                  <a:schemeClr val="bg1"/>
                </a:solidFill>
              </a:rPr>
              <a:t>Ctrl+C</a:t>
            </a:r>
            <a:r>
              <a:rPr lang="en-GB" sz="1200" dirty="0">
                <a:solidFill>
                  <a:schemeClr val="bg1"/>
                </a:solidFill>
              </a:rPr>
              <a:t>). Go to the “</a:t>
            </a:r>
            <a:r>
              <a:rPr lang="en-GB" sz="1200" b="1" dirty="0">
                <a:solidFill>
                  <a:schemeClr val="bg1"/>
                </a:solidFill>
              </a:rPr>
              <a:t>config</a:t>
            </a:r>
            <a:r>
              <a:rPr lang="en-GB" sz="1200" dirty="0">
                <a:solidFill>
                  <a:schemeClr val="bg1"/>
                </a:solidFill>
              </a:rPr>
              <a:t>” file in the text editor. Highlight the below path exactly and paste over it exactly with your own path.</a:t>
            </a:r>
          </a:p>
        </p:txBody>
      </p:sp>
      <p:pic>
        <p:nvPicPr>
          <p:cNvPr id="22" name="Picture 21" descr="A screenshot of a computer program&#10;&#10;AI-generated content may be incorrect.">
            <a:extLst>
              <a:ext uri="{FF2B5EF4-FFF2-40B4-BE49-F238E27FC236}">
                <a16:creationId xmlns:a16="http://schemas.microsoft.com/office/drawing/2014/main" id="{8F046618-E2F8-DAF5-F94C-BD31B41D365E}"/>
              </a:ext>
            </a:extLst>
          </p:cNvPr>
          <p:cNvPicPr>
            <a:picLocks noChangeAspect="1"/>
          </p:cNvPicPr>
          <p:nvPr/>
        </p:nvPicPr>
        <p:blipFill>
          <a:blip r:embed="rId6"/>
          <a:stretch>
            <a:fillRect/>
          </a:stretch>
        </p:blipFill>
        <p:spPr>
          <a:xfrm>
            <a:off x="5296046" y="2471428"/>
            <a:ext cx="4846955" cy="1784350"/>
          </a:xfrm>
          <a:prstGeom prst="rect">
            <a:avLst/>
          </a:prstGeom>
          <a:ln>
            <a:solidFill>
              <a:schemeClr val="accent1"/>
            </a:solidFill>
          </a:ln>
        </p:spPr>
      </p:pic>
    </p:spTree>
    <p:extLst>
      <p:ext uri="{BB962C8B-B14F-4D97-AF65-F5344CB8AC3E}">
        <p14:creationId xmlns:p14="http://schemas.microsoft.com/office/powerpoint/2010/main" val="4110410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xit" presetSubtype="0" fill="hold" nodeType="withEffect">
                                  <p:stCondLst>
                                    <p:cond delay="0"/>
                                  </p:stCondLst>
                                  <p:childTnLst>
                                    <p:set>
                                      <p:cBhvr>
                                        <p:cTn id="38" dur="1" fill="hold">
                                          <p:stCondLst>
                                            <p:cond delay="0"/>
                                          </p:stCondLst>
                                        </p:cTn>
                                        <p:tgtEl>
                                          <p:spTgt spid="16"/>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xit" presetSubtype="0" fill="hold" nodeType="withEffect">
                                  <p:stCondLst>
                                    <p:cond delay="0"/>
                                  </p:stCondLst>
                                  <p:childTnLst>
                                    <p:set>
                                      <p:cBhvr>
                                        <p:cTn id="48" dur="1" fill="hold">
                                          <p:stCondLst>
                                            <p:cond delay="0"/>
                                          </p:stCondLst>
                                        </p:cTn>
                                        <p:tgtEl>
                                          <p:spTgt spid="18"/>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13" grpId="0" animBg="1"/>
      <p:bldP spid="15" grpId="0" animBg="1"/>
      <p:bldP spid="17" grpId="0" animBg="1"/>
      <p:bldP spid="2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C11E1737-4C2B-3CD7-BFBA-11150B975C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0BFEEB9-3B3B-8FD7-F174-5DDE3ADDFCA0}"/>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CONFIGURE UNITY YAML MERGE (</a:t>
            </a:r>
            <a:r>
              <a:rPr lang="en-GB" sz="1200" b="1" dirty="0" err="1">
                <a:solidFill>
                  <a:schemeClr val="bg1"/>
                </a:solidFill>
              </a:rPr>
              <a:t>cont</a:t>
            </a:r>
            <a:r>
              <a:rPr lang="en-GB" sz="1200" b="1" dirty="0">
                <a:solidFill>
                  <a:schemeClr val="bg1"/>
                </a:solidFill>
              </a:rPr>
              <a:t>)</a:t>
            </a:r>
          </a:p>
        </p:txBody>
      </p:sp>
      <p:sp>
        <p:nvSpPr>
          <p:cNvPr id="3" name="TextBox 2">
            <a:extLst>
              <a:ext uri="{FF2B5EF4-FFF2-40B4-BE49-F238E27FC236}">
                <a16:creationId xmlns:a16="http://schemas.microsoft.com/office/drawing/2014/main" id="{CCDA40EE-05D4-9D4C-264C-A95FC0A8DB62}"/>
              </a:ext>
            </a:extLst>
          </p:cNvPr>
          <p:cNvSpPr txBox="1"/>
          <p:nvPr/>
        </p:nvSpPr>
        <p:spPr>
          <a:xfrm>
            <a:off x="183505" y="626262"/>
            <a:ext cx="3110199" cy="1073627"/>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You must replace the back-slashes in the text you pasted (from “C:” to “Tools”) with forward-slashes again. Ignore the back-slashes later in this line after the “-p”, they are supposed to be this way. Save the file.</a:t>
            </a:r>
          </a:p>
        </p:txBody>
      </p:sp>
      <p:sp>
        <p:nvSpPr>
          <p:cNvPr id="15" name="TextBox 14">
            <a:extLst>
              <a:ext uri="{FF2B5EF4-FFF2-40B4-BE49-F238E27FC236}">
                <a16:creationId xmlns:a16="http://schemas.microsoft.com/office/drawing/2014/main" id="{3D9A8621-041C-0687-A0E8-D685E163D346}"/>
              </a:ext>
            </a:extLst>
          </p:cNvPr>
          <p:cNvSpPr txBox="1"/>
          <p:nvPr/>
        </p:nvSpPr>
        <p:spPr>
          <a:xfrm>
            <a:off x="183505" y="5620400"/>
            <a:ext cx="11778340" cy="1015663"/>
          </a:xfrm>
          <a:prstGeom prst="rect">
            <a:avLst/>
          </a:prstGeom>
          <a:noFill/>
          <a:ln>
            <a:solidFill>
              <a:schemeClr val="bg1"/>
            </a:solidFill>
          </a:ln>
        </p:spPr>
        <p:txBody>
          <a:bodyPr wrap="square" rtlCol="0">
            <a:spAutoFit/>
          </a:bodyPr>
          <a:lstStyle/>
          <a:p>
            <a:pPr lvl="0"/>
            <a:r>
              <a:rPr lang="en-GB" sz="1200" dirty="0">
                <a:solidFill>
                  <a:schemeClr val="bg1"/>
                </a:solidFill>
                <a:latin typeface="Consolas" panose="020B0609020204030204" pitchFamily="49" charset="0"/>
              </a:rPr>
              <a:t>[</a:t>
            </a:r>
            <a:r>
              <a:rPr lang="en-GB" sz="1200" dirty="0" err="1">
                <a:solidFill>
                  <a:schemeClr val="bg1"/>
                </a:solidFill>
                <a:latin typeface="Consolas" panose="020B0609020204030204" pitchFamily="49" charset="0"/>
              </a:rPr>
              <a:t>mergetool</a:t>
            </a:r>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unityyamlmerge</a:t>
            </a:r>
            <a:r>
              <a:rPr lang="en-GB" sz="1200" dirty="0">
                <a:solidFill>
                  <a:schemeClr val="bg1"/>
                </a:solidFill>
                <a:latin typeface="Consolas" panose="020B0609020204030204" pitchFamily="49" charset="0"/>
              </a:rPr>
              <a:t>"]</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trustExitCode</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keepBackup</a:t>
            </a:r>
            <a:r>
              <a:rPr lang="en-GB" sz="1200" dirty="0">
                <a:solidFill>
                  <a:schemeClr val="bg1"/>
                </a:solidFill>
                <a:latin typeface="Consolas" panose="020B0609020204030204" pitchFamily="49" charset="0"/>
              </a:rPr>
              <a:t> = false</a:t>
            </a:r>
          </a:p>
          <a:p>
            <a:pPr lvl="0"/>
            <a:r>
              <a:rPr lang="en-GB" sz="1200" dirty="0">
                <a:solidFill>
                  <a:schemeClr val="bg1"/>
                </a:solidFill>
                <a:latin typeface="Consolas" panose="020B0609020204030204" pitchFamily="49" charset="0"/>
              </a:rPr>
              <a:t>    # Replace path with path to your Unity version!</a:t>
            </a:r>
          </a:p>
          <a:p>
            <a:pPr lvl="0"/>
            <a:r>
              <a:rPr lang="en-GB" sz="1200" dirty="0">
                <a:solidFill>
                  <a:schemeClr val="bg1"/>
                </a:solidFill>
                <a:latin typeface="Consolas" panose="020B0609020204030204" pitchFamily="49" charset="0"/>
              </a:rPr>
              <a:t>    </a:t>
            </a:r>
            <a:r>
              <a:rPr lang="en-GB" sz="1200" dirty="0" err="1">
                <a:solidFill>
                  <a:schemeClr val="bg1"/>
                </a:solidFill>
                <a:latin typeface="Consolas" panose="020B0609020204030204" pitchFamily="49" charset="0"/>
              </a:rPr>
              <a:t>cmd</a:t>
            </a:r>
            <a:r>
              <a:rPr lang="en-GB" sz="1200" dirty="0">
                <a:solidFill>
                  <a:schemeClr val="bg1"/>
                </a:solidFill>
                <a:latin typeface="Consolas" panose="020B0609020204030204" pitchFamily="49" charset="0"/>
              </a:rPr>
              <a:t> = 'C:/Program Files/Unity/Editor/Data/Tools/UnityYAMLMerge.exe' merge -p \"$BASE\" \"$REMOTE\" \"$LOCAL\" \"$MERGED\"</a:t>
            </a:r>
          </a:p>
        </p:txBody>
      </p:sp>
      <p:pic>
        <p:nvPicPr>
          <p:cNvPr id="6" name="Picture 5" descr="A screen shot of a computer&#10;&#10;AI-generated content may be incorrect.">
            <a:extLst>
              <a:ext uri="{FF2B5EF4-FFF2-40B4-BE49-F238E27FC236}">
                <a16:creationId xmlns:a16="http://schemas.microsoft.com/office/drawing/2014/main" id="{19CC457B-2BF4-8328-CC13-123DF3341807}"/>
              </a:ext>
            </a:extLst>
          </p:cNvPr>
          <p:cNvPicPr>
            <a:picLocks noChangeAspect="1"/>
          </p:cNvPicPr>
          <p:nvPr/>
        </p:nvPicPr>
        <p:blipFill>
          <a:blip r:embed="rId2"/>
          <a:stretch>
            <a:fillRect/>
          </a:stretch>
        </p:blipFill>
        <p:spPr>
          <a:xfrm>
            <a:off x="5399528" y="2253615"/>
            <a:ext cx="5069205" cy="2350770"/>
          </a:xfrm>
          <a:prstGeom prst="rect">
            <a:avLst/>
          </a:prstGeom>
          <a:ln>
            <a:solidFill>
              <a:schemeClr val="accent1"/>
            </a:solidFill>
          </a:ln>
        </p:spPr>
      </p:pic>
    </p:spTree>
    <p:extLst>
      <p:ext uri="{BB962C8B-B14F-4D97-AF65-F5344CB8AC3E}">
        <p14:creationId xmlns:p14="http://schemas.microsoft.com/office/powerpoint/2010/main" val="3387291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94B1332C-DDF3-A3C0-D098-ABD38D1793C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CA7DC13-355E-7224-E673-118F72233D8F}"/>
              </a:ext>
            </a:extLst>
          </p:cNvPr>
          <p:cNvSpPr txBox="1"/>
          <p:nvPr/>
        </p:nvSpPr>
        <p:spPr>
          <a:xfrm>
            <a:off x="183507" y="221937"/>
            <a:ext cx="3110199" cy="276999"/>
          </a:xfrm>
          <a:prstGeom prst="rect">
            <a:avLst/>
          </a:prstGeom>
          <a:noFill/>
          <a:ln>
            <a:solidFill>
              <a:schemeClr val="bg1"/>
            </a:solidFill>
          </a:ln>
        </p:spPr>
        <p:txBody>
          <a:bodyPr wrap="square" rtlCol="0">
            <a:spAutoFit/>
          </a:bodyPr>
          <a:lstStyle/>
          <a:p>
            <a:r>
              <a:rPr lang="en-GB" sz="1200" b="1" dirty="0">
                <a:solidFill>
                  <a:schemeClr val="bg1"/>
                </a:solidFill>
              </a:rPr>
              <a:t>REMOVING THE REPO(S) (LABS ONLY)</a:t>
            </a:r>
          </a:p>
        </p:txBody>
      </p:sp>
      <p:sp>
        <p:nvSpPr>
          <p:cNvPr id="9" name="TextBox 8">
            <a:extLst>
              <a:ext uri="{FF2B5EF4-FFF2-40B4-BE49-F238E27FC236}">
                <a16:creationId xmlns:a16="http://schemas.microsoft.com/office/drawing/2014/main" id="{BC1DC630-4C07-6773-8F04-A516392342B2}"/>
              </a:ext>
            </a:extLst>
          </p:cNvPr>
          <p:cNvSpPr txBox="1"/>
          <p:nvPr/>
        </p:nvSpPr>
        <p:spPr>
          <a:xfrm>
            <a:off x="183507" y="658646"/>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latin typeface="Aptos" panose="020B0004020202020204" pitchFamily="34" charset="0"/>
                <a:ea typeface="Aptos" panose="020B0004020202020204" pitchFamily="34" charset="0"/>
                <a:cs typeface="Times New Roman" panose="02020603050405020304" pitchFamily="18" charset="0"/>
              </a:rPr>
              <a:t>W</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hen you are finished working in the Labs, make sure your changes are committed and pushed.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782835CF-C432-751F-700C-806005173133}"/>
              </a:ext>
            </a:extLst>
          </p:cNvPr>
          <p:cNvSpPr txBox="1"/>
          <p:nvPr/>
        </p:nvSpPr>
        <p:spPr>
          <a:xfrm>
            <a:off x="183505" y="2524641"/>
            <a:ext cx="3110199" cy="87600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 to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Repository &gt; Remove… </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in GitHub Desktop, then select our repo(s), and remove them, and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please</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tick the box</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that says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Send to Recycle Bin”</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1F28C76C-1FBB-26B3-E0A5-69563D405C70}"/>
              </a:ext>
            </a:extLst>
          </p:cNvPr>
          <p:cNvSpPr txBox="1"/>
          <p:nvPr/>
        </p:nvSpPr>
        <p:spPr>
          <a:xfrm>
            <a:off x="183505" y="1493174"/>
            <a:ext cx="3110199" cy="876009"/>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If you unsure you are pushed, you can check on the GitHub website and look at the repo if you are unsure before you delete the repo from the Lab PC.</a:t>
            </a:r>
            <a:endParaRPr lang="en-GB" sz="12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9FC449D8-E08D-70D6-98C6-062DE155F745}"/>
              </a:ext>
            </a:extLst>
          </p:cNvPr>
          <p:cNvSpPr txBox="1"/>
          <p:nvPr/>
        </p:nvSpPr>
        <p:spPr>
          <a:xfrm>
            <a:off x="183505" y="3570061"/>
            <a:ext cx="3110199" cy="678391"/>
          </a:xfrm>
          <a:prstGeom prst="rect">
            <a:avLst/>
          </a:prstGeom>
          <a:noFill/>
          <a:ln>
            <a:solidFill>
              <a:schemeClr val="bg1"/>
            </a:solidFill>
          </a:ln>
        </p:spPr>
        <p:txBody>
          <a:bodyPr wrap="square" rtlCol="0">
            <a:spAutoFit/>
          </a:bodyPr>
          <a:lstStyle/>
          <a:p>
            <a:pPr lvl="0">
              <a:lnSpc>
                <a:spcPct val="107000"/>
              </a:lnSpc>
              <a:spcAft>
                <a:spcPts val="800"/>
              </a:spcAft>
            </a:pP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Any </a:t>
            </a:r>
            <a:r>
              <a:rPr lang="en-GB" sz="12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unpushed</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changes, even committed ones, will be </a:t>
            </a:r>
            <a:r>
              <a:rPr lang="en-GB" sz="1200" b="1"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gone forever </a:t>
            </a:r>
            <a:r>
              <a:rPr lang="en-GB" sz="12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when you delete a local repository.</a:t>
            </a:r>
            <a:endParaRPr lang="en-GB" sz="1200"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4350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8E230-7A2E-0464-9DFA-88DC127FDC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AADCD9-EB42-CF07-EC75-EDAD12297DCB}"/>
              </a:ext>
            </a:extLst>
          </p:cNvPr>
          <p:cNvSpPr>
            <a:spLocks noGrp="1"/>
          </p:cNvSpPr>
          <p:nvPr>
            <p:ph type="ctrTitle"/>
          </p:nvPr>
        </p:nvSpPr>
        <p:spPr/>
        <p:txBody>
          <a:bodyPr/>
          <a:lstStyle/>
          <a:p>
            <a:r>
              <a:rPr lang="en-GB" dirty="0">
                <a:solidFill>
                  <a:schemeClr val="bg1"/>
                </a:solidFill>
              </a:rPr>
              <a:t>Pushing Changes</a:t>
            </a:r>
          </a:p>
        </p:txBody>
      </p:sp>
    </p:spTree>
    <p:extLst>
      <p:ext uri="{BB962C8B-B14F-4D97-AF65-F5344CB8AC3E}">
        <p14:creationId xmlns:p14="http://schemas.microsoft.com/office/powerpoint/2010/main" val="20602211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43920161-FE5E-92B9-7332-F4C71F683526}"/>
              </a:ext>
            </a:extLst>
          </p:cNvPr>
          <p:cNvGrpSpPr/>
          <p:nvPr/>
        </p:nvGrpSpPr>
        <p:grpSpPr>
          <a:xfrm>
            <a:off x="9929093" y="1691118"/>
            <a:ext cx="1371600" cy="1415579"/>
            <a:chOff x="10086111" y="1691118"/>
            <a:chExt cx="1371600" cy="1415579"/>
          </a:xfrm>
        </p:grpSpPr>
        <p:sp>
          <p:nvSpPr>
            <p:cNvPr id="3" name="Rectangle: Folded Corner 2">
              <a:extLst>
                <a:ext uri="{FF2B5EF4-FFF2-40B4-BE49-F238E27FC236}">
                  <a16:creationId xmlns:a16="http://schemas.microsoft.com/office/drawing/2014/main" id="{AF8302EE-2F35-4559-3708-CB69F3E8CEEB}"/>
                </a:ext>
              </a:extLst>
            </p:cNvPr>
            <p:cNvSpPr/>
            <p:nvPr/>
          </p:nvSpPr>
          <p:spPr>
            <a:xfrm>
              <a:off x="10086111" y="169111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Folded Corner 3">
              <a:extLst>
                <a:ext uri="{FF2B5EF4-FFF2-40B4-BE49-F238E27FC236}">
                  <a16:creationId xmlns:a16="http://schemas.microsoft.com/office/drawing/2014/main" id="{41115DD0-FC31-4C38-4E85-2E4BB52548F3}"/>
                </a:ext>
              </a:extLst>
            </p:cNvPr>
            <p:cNvSpPr/>
            <p:nvPr/>
          </p:nvSpPr>
          <p:spPr>
            <a:xfrm>
              <a:off x="10296447" y="193544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Folded Corner 4">
              <a:extLst>
                <a:ext uri="{FF2B5EF4-FFF2-40B4-BE49-F238E27FC236}">
                  <a16:creationId xmlns:a16="http://schemas.microsoft.com/office/drawing/2014/main" id="{80E3F72E-69DF-0E3A-EE27-58903590B455}"/>
                </a:ext>
              </a:extLst>
            </p:cNvPr>
            <p:cNvSpPr/>
            <p:nvPr/>
          </p:nvSpPr>
          <p:spPr>
            <a:xfrm>
              <a:off x="10543311" y="2192297"/>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42" name="Group 41">
            <a:extLst>
              <a:ext uri="{FF2B5EF4-FFF2-40B4-BE49-F238E27FC236}">
                <a16:creationId xmlns:a16="http://schemas.microsoft.com/office/drawing/2014/main" id="{BD60F794-E2F9-4A12-1AD7-571FF7BB2B0B}"/>
              </a:ext>
            </a:extLst>
          </p:cNvPr>
          <p:cNvGrpSpPr/>
          <p:nvPr/>
        </p:nvGrpSpPr>
        <p:grpSpPr>
          <a:xfrm>
            <a:off x="9942627" y="1698913"/>
            <a:ext cx="1364570" cy="1405943"/>
            <a:chOff x="1015369" y="4686008"/>
            <a:chExt cx="1364570" cy="1405943"/>
          </a:xfrm>
        </p:grpSpPr>
        <p:sp>
          <p:nvSpPr>
            <p:cNvPr id="43" name="Rectangle: Folded Corner 42">
              <a:extLst>
                <a:ext uri="{FF2B5EF4-FFF2-40B4-BE49-F238E27FC236}">
                  <a16:creationId xmlns:a16="http://schemas.microsoft.com/office/drawing/2014/main" id="{41050554-36BD-25E2-A31B-4F11BC3CB5B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Folded Corner 43">
              <a:extLst>
                <a:ext uri="{FF2B5EF4-FFF2-40B4-BE49-F238E27FC236}">
                  <a16:creationId xmlns:a16="http://schemas.microsoft.com/office/drawing/2014/main" id="{C3D4C66D-F86F-E3BF-6665-795052168D16}"/>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Folded Corner 44">
              <a:extLst>
                <a:ext uri="{FF2B5EF4-FFF2-40B4-BE49-F238E27FC236}">
                  <a16:creationId xmlns:a16="http://schemas.microsoft.com/office/drawing/2014/main" id="{026F2209-1D5A-83D4-372A-D89229C64C6E}"/>
                </a:ext>
              </a:extLst>
            </p:cNvPr>
            <p:cNvSpPr/>
            <p:nvPr/>
          </p:nvSpPr>
          <p:spPr>
            <a:xfrm>
              <a:off x="1465539" y="5177551"/>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7" name="Rectangle: Rounded Corners 6">
            <a:extLst>
              <a:ext uri="{FF2B5EF4-FFF2-40B4-BE49-F238E27FC236}">
                <a16:creationId xmlns:a16="http://schemas.microsoft.com/office/drawing/2014/main" id="{14114E52-5FBE-57AF-DA44-D0A61F475572}"/>
              </a:ext>
            </a:extLst>
          </p:cNvPr>
          <p:cNvSpPr/>
          <p:nvPr/>
        </p:nvSpPr>
        <p:spPr>
          <a:xfrm>
            <a:off x="9555123" y="60541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8" name="Rectangle: Rounded Corners 7">
            <a:extLst>
              <a:ext uri="{FF2B5EF4-FFF2-40B4-BE49-F238E27FC236}">
                <a16:creationId xmlns:a16="http://schemas.microsoft.com/office/drawing/2014/main" id="{D1A5CCB6-AD24-ECAA-7F32-44DBBBCBB82F}"/>
              </a:ext>
            </a:extLst>
          </p:cNvPr>
          <p:cNvSpPr/>
          <p:nvPr/>
        </p:nvSpPr>
        <p:spPr>
          <a:xfrm>
            <a:off x="9339223" y="43411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596E2352-65E1-588E-8231-129C7889D899}"/>
              </a:ext>
            </a:extLst>
          </p:cNvPr>
          <p:cNvSpPr/>
          <p:nvPr/>
        </p:nvSpPr>
        <p:spPr>
          <a:xfrm>
            <a:off x="660503" y="360030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Local</a:t>
            </a:r>
            <a:br>
              <a:rPr lang="en-GB" dirty="0"/>
            </a:br>
            <a:r>
              <a:rPr lang="en-GB" dirty="0"/>
              <a:t>Repository</a:t>
            </a:r>
          </a:p>
        </p:txBody>
      </p:sp>
      <p:sp>
        <p:nvSpPr>
          <p:cNvPr id="13" name="Rectangle: Rounded Corners 12">
            <a:extLst>
              <a:ext uri="{FF2B5EF4-FFF2-40B4-BE49-F238E27FC236}">
                <a16:creationId xmlns:a16="http://schemas.microsoft.com/office/drawing/2014/main" id="{77928A36-11C3-C90C-7731-D363816E4297}"/>
              </a:ext>
            </a:extLst>
          </p:cNvPr>
          <p:cNvSpPr/>
          <p:nvPr/>
        </p:nvSpPr>
        <p:spPr>
          <a:xfrm>
            <a:off x="444603" y="3429000"/>
            <a:ext cx="2408174" cy="2994890"/>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AA0EA4D5-21C8-B82B-3807-83E61496E19C}"/>
              </a:ext>
            </a:extLst>
          </p:cNvPr>
          <p:cNvGrpSpPr/>
          <p:nvPr/>
        </p:nvGrpSpPr>
        <p:grpSpPr>
          <a:xfrm>
            <a:off x="1015369" y="4686008"/>
            <a:ext cx="1371600" cy="1403062"/>
            <a:chOff x="1015369" y="4686008"/>
            <a:chExt cx="1371600" cy="1403062"/>
          </a:xfrm>
        </p:grpSpPr>
        <p:sp>
          <p:nvSpPr>
            <p:cNvPr id="14" name="Rectangle: Folded Corner 13">
              <a:extLst>
                <a:ext uri="{FF2B5EF4-FFF2-40B4-BE49-F238E27FC236}">
                  <a16:creationId xmlns:a16="http://schemas.microsoft.com/office/drawing/2014/main" id="{0DD2A9B2-F9C0-F78F-C4DA-5EF053370C41}"/>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Folded Corner 14">
              <a:extLst>
                <a:ext uri="{FF2B5EF4-FFF2-40B4-BE49-F238E27FC236}">
                  <a16:creationId xmlns:a16="http://schemas.microsoft.com/office/drawing/2014/main" id="{19F1596D-6A4E-9D0A-A532-DDB7C3373031}"/>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Folded Corner 15">
              <a:extLst>
                <a:ext uri="{FF2B5EF4-FFF2-40B4-BE49-F238E27FC236}">
                  <a16:creationId xmlns:a16="http://schemas.microsoft.com/office/drawing/2014/main" id="{753DAE8E-0682-B558-FA60-B0543DD52DAD}"/>
                </a:ext>
              </a:extLst>
            </p:cNvPr>
            <p:cNvSpPr/>
            <p:nvPr/>
          </p:nvSpPr>
          <p:spPr>
            <a:xfrm>
              <a:off x="1472569" y="5174670"/>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23" name="Connector: Elbow 22">
            <a:extLst>
              <a:ext uri="{FF2B5EF4-FFF2-40B4-BE49-F238E27FC236}">
                <a16:creationId xmlns:a16="http://schemas.microsoft.com/office/drawing/2014/main" id="{E286A15F-C8C8-04B3-BFFF-68F4942D5648}"/>
              </a:ext>
            </a:extLst>
          </p:cNvPr>
          <p:cNvCxnSpPr>
            <a:cxnSpLocks/>
          </p:cNvCxnSpPr>
          <p:nvPr/>
        </p:nvCxnSpPr>
        <p:spPr>
          <a:xfrm rot="10800000" flipV="1">
            <a:off x="1648690" y="1528542"/>
            <a:ext cx="7443670" cy="1741779"/>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7" name="TextBox 26">
            <a:extLst>
              <a:ext uri="{FF2B5EF4-FFF2-40B4-BE49-F238E27FC236}">
                <a16:creationId xmlns:a16="http://schemas.microsoft.com/office/drawing/2014/main" id="{C793A2DD-6488-654C-0FB4-CBD633FB9C73}"/>
              </a:ext>
            </a:extLst>
          </p:cNvPr>
          <p:cNvSpPr txBox="1"/>
          <p:nvPr/>
        </p:nvSpPr>
        <p:spPr>
          <a:xfrm>
            <a:off x="4439437" y="1062614"/>
            <a:ext cx="1862176" cy="369332"/>
          </a:xfrm>
          <a:prstGeom prst="rect">
            <a:avLst/>
          </a:prstGeom>
          <a:noFill/>
        </p:spPr>
        <p:txBody>
          <a:bodyPr wrap="none" rtlCol="0">
            <a:spAutoFit/>
          </a:bodyPr>
          <a:lstStyle/>
          <a:p>
            <a:r>
              <a:rPr lang="en-GB" b="1" dirty="0">
                <a:solidFill>
                  <a:schemeClr val="tx2">
                    <a:lumMod val="50000"/>
                    <a:lumOff val="50000"/>
                  </a:schemeClr>
                </a:solidFill>
              </a:rPr>
              <a:t>Clone </a:t>
            </a:r>
            <a:r>
              <a:rPr lang="en-GB" dirty="0">
                <a:solidFill>
                  <a:schemeClr val="bg1">
                    <a:lumMod val="75000"/>
                  </a:schemeClr>
                </a:solidFill>
              </a:rPr>
              <a:t>repository</a:t>
            </a:r>
          </a:p>
        </p:txBody>
      </p:sp>
      <p:cxnSp>
        <p:nvCxnSpPr>
          <p:cNvPr id="28" name="Connector: Elbow 27">
            <a:extLst>
              <a:ext uri="{FF2B5EF4-FFF2-40B4-BE49-F238E27FC236}">
                <a16:creationId xmlns:a16="http://schemas.microsoft.com/office/drawing/2014/main" id="{A00407A2-93E5-BD5B-8D05-AC5AA747AD88}"/>
              </a:ext>
            </a:extLst>
          </p:cNvPr>
          <p:cNvCxnSpPr>
            <a:cxnSpLocks/>
          </p:cNvCxnSpPr>
          <p:nvPr/>
        </p:nvCxnSpPr>
        <p:spPr>
          <a:xfrm flipV="1">
            <a:off x="3081585" y="3765981"/>
            <a:ext cx="7443670" cy="1497445"/>
          </a:xfrm>
          <a:prstGeom prst="bentConnector2">
            <a:avLst/>
          </a:prstGeom>
          <a:ln w="63500">
            <a:solidFill>
              <a:schemeClr val="bg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3EE9AE1F-2B19-1FDA-898D-35795860B797}"/>
              </a:ext>
            </a:extLst>
          </p:cNvPr>
          <p:cNvSpPr txBox="1"/>
          <p:nvPr/>
        </p:nvSpPr>
        <p:spPr>
          <a:xfrm>
            <a:off x="5872332" y="4773876"/>
            <a:ext cx="1595309" cy="369332"/>
          </a:xfrm>
          <a:prstGeom prst="rect">
            <a:avLst/>
          </a:prstGeom>
          <a:noFill/>
        </p:spPr>
        <p:txBody>
          <a:bodyPr wrap="none" rtlCol="0">
            <a:spAutoFit/>
          </a:bodyPr>
          <a:lstStyle/>
          <a:p>
            <a:r>
              <a:rPr lang="en-GB" b="1" dirty="0">
                <a:solidFill>
                  <a:schemeClr val="tx2">
                    <a:lumMod val="50000"/>
                    <a:lumOff val="50000"/>
                  </a:schemeClr>
                </a:solidFill>
              </a:rPr>
              <a:t>Push </a:t>
            </a:r>
            <a:r>
              <a:rPr lang="en-GB" dirty="0">
                <a:solidFill>
                  <a:schemeClr val="bg1">
                    <a:lumMod val="75000"/>
                  </a:schemeClr>
                </a:solidFill>
              </a:rPr>
              <a:t>changes</a:t>
            </a:r>
          </a:p>
        </p:txBody>
      </p:sp>
      <p:grpSp>
        <p:nvGrpSpPr>
          <p:cNvPr id="38" name="Group 37">
            <a:extLst>
              <a:ext uri="{FF2B5EF4-FFF2-40B4-BE49-F238E27FC236}">
                <a16:creationId xmlns:a16="http://schemas.microsoft.com/office/drawing/2014/main" id="{58875F04-E907-CA1D-A36F-9F54F6FAC7F1}"/>
              </a:ext>
            </a:extLst>
          </p:cNvPr>
          <p:cNvGrpSpPr/>
          <p:nvPr/>
        </p:nvGrpSpPr>
        <p:grpSpPr>
          <a:xfrm>
            <a:off x="1025308" y="4682618"/>
            <a:ext cx="1364570" cy="1405943"/>
            <a:chOff x="1015369" y="4686008"/>
            <a:chExt cx="1364570" cy="1405943"/>
          </a:xfrm>
        </p:grpSpPr>
        <p:sp>
          <p:nvSpPr>
            <p:cNvPr id="39" name="Rectangle: Folded Corner 38">
              <a:extLst>
                <a:ext uri="{FF2B5EF4-FFF2-40B4-BE49-F238E27FC236}">
                  <a16:creationId xmlns:a16="http://schemas.microsoft.com/office/drawing/2014/main" id="{FE1149D3-0044-BD61-46FA-304B34DA2432}"/>
                </a:ext>
              </a:extLst>
            </p:cNvPr>
            <p:cNvSpPr/>
            <p:nvPr/>
          </p:nvSpPr>
          <p:spPr>
            <a:xfrm>
              <a:off x="1015369" y="4686008"/>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Folded Corner 39">
              <a:extLst>
                <a:ext uri="{FF2B5EF4-FFF2-40B4-BE49-F238E27FC236}">
                  <a16:creationId xmlns:a16="http://schemas.microsoft.com/office/drawing/2014/main" id="{DF98B735-D814-193E-7B52-420FB65CA2C2}"/>
                </a:ext>
              </a:extLst>
            </p:cNvPr>
            <p:cNvSpPr/>
            <p:nvPr/>
          </p:nvSpPr>
          <p:spPr>
            <a:xfrm>
              <a:off x="1225705" y="4930339"/>
              <a:ext cx="914400" cy="914400"/>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Folded Corner 40">
              <a:extLst>
                <a:ext uri="{FF2B5EF4-FFF2-40B4-BE49-F238E27FC236}">
                  <a16:creationId xmlns:a16="http://schemas.microsoft.com/office/drawing/2014/main" id="{714DA73E-09F9-D499-DD9C-BD4946C38CF3}"/>
                </a:ext>
              </a:extLst>
            </p:cNvPr>
            <p:cNvSpPr/>
            <p:nvPr/>
          </p:nvSpPr>
          <p:spPr>
            <a:xfrm>
              <a:off x="1465539" y="5177551"/>
              <a:ext cx="914400" cy="914400"/>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extBox 1">
            <a:extLst>
              <a:ext uri="{FF2B5EF4-FFF2-40B4-BE49-F238E27FC236}">
                <a16:creationId xmlns:a16="http://schemas.microsoft.com/office/drawing/2014/main" id="{770E2FF8-0D17-A22F-4CDD-6A45EE352996}"/>
              </a:ext>
            </a:extLst>
          </p:cNvPr>
          <p:cNvSpPr txBox="1"/>
          <p:nvPr/>
        </p:nvSpPr>
        <p:spPr>
          <a:xfrm>
            <a:off x="155515" y="165953"/>
            <a:ext cx="3110199" cy="1015663"/>
          </a:xfrm>
          <a:prstGeom prst="rect">
            <a:avLst/>
          </a:prstGeom>
          <a:noFill/>
          <a:ln>
            <a:solidFill>
              <a:schemeClr val="bg1"/>
            </a:solidFill>
          </a:ln>
        </p:spPr>
        <p:txBody>
          <a:bodyPr wrap="square" rtlCol="0">
            <a:spAutoFit/>
          </a:bodyPr>
          <a:lstStyle/>
          <a:p>
            <a:r>
              <a:rPr lang="en-GB" sz="1200" dirty="0">
                <a:solidFill>
                  <a:schemeClr val="bg1"/>
                </a:solidFill>
              </a:rPr>
              <a:t>Hopefully by now you understand the principles that a repository exists remotely and can be cloned on a local machine, and that from there you can make changes and update the remote repository.</a:t>
            </a:r>
          </a:p>
        </p:txBody>
      </p:sp>
    </p:spTree>
    <p:extLst>
      <p:ext uri="{BB962C8B-B14F-4D97-AF65-F5344CB8AC3E}">
        <p14:creationId xmlns:p14="http://schemas.microsoft.com/office/powerpoint/2010/main" val="3297670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8"/>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childTnLst>
                                </p:cTn>
                              </p:par>
                              <p:par>
                                <p:cTn id="25" presetID="1" presetClass="exit" presetSubtype="0" fill="hold" nodeType="withEffect">
                                  <p:stCondLst>
                                    <p:cond delay="0"/>
                                  </p:stCondLst>
                                  <p:childTnLst>
                                    <p:set>
                                      <p:cBhvr>
                                        <p:cTn id="2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3322</TotalTime>
  <Words>2459</Words>
  <Application>Microsoft Office PowerPoint</Application>
  <PresentationFormat>Widescreen</PresentationFormat>
  <Paragraphs>310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Consolas</vt:lpstr>
      <vt:lpstr>Wingdings</vt:lpstr>
      <vt:lpstr>Office Theme</vt:lpstr>
      <vt:lpstr>GitHub</vt:lpstr>
      <vt:lpstr>PowerPoint Presentation</vt:lpstr>
      <vt:lpstr>PowerPoint Presentation</vt:lpstr>
      <vt:lpstr>PowerPoint Presentation</vt:lpstr>
      <vt:lpstr>PowerPoint Presentation</vt:lpstr>
      <vt:lpstr>PowerPoint Presentation</vt:lpstr>
      <vt:lpstr>PowerPoint Presentation</vt:lpstr>
      <vt:lpstr>Pushing Changes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Collins (s5316941)</dc:creator>
  <cp:lastModifiedBy>Samuel Collins (s5316941)</cp:lastModifiedBy>
  <cp:revision>4</cp:revision>
  <dcterms:created xsi:type="dcterms:W3CDTF">2025-02-22T00:21:31Z</dcterms:created>
  <dcterms:modified xsi:type="dcterms:W3CDTF">2025-02-25T22:37:37Z</dcterms:modified>
</cp:coreProperties>
</file>