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3" r:id="rId3"/>
    <p:sldId id="284" r:id="rId4"/>
    <p:sldId id="285" r:id="rId5"/>
    <p:sldId id="286" r:id="rId6"/>
    <p:sldId id="287" r:id="rId7"/>
    <p:sldId id="280" r:id="rId8"/>
    <p:sldId id="288" r:id="rId9"/>
    <p:sldId id="289" r:id="rId10"/>
    <p:sldId id="290" r:id="rId11"/>
    <p:sldId id="291" r:id="rId12"/>
    <p:sldId id="292" r:id="rId13"/>
    <p:sldId id="282" r:id="rId14"/>
    <p:sldId id="293" r:id="rId15"/>
    <p:sldId id="294" r:id="rId16"/>
    <p:sldId id="295" r:id="rId17"/>
    <p:sldId id="296" r:id="rId18"/>
    <p:sldId id="300" r:id="rId19"/>
    <p:sldId id="302" r:id="rId20"/>
    <p:sldId id="303" r:id="rId21"/>
    <p:sldId id="309" r:id="rId22"/>
    <p:sldId id="301" r:id="rId23"/>
    <p:sldId id="3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000"/>
    <a:srgbClr val="7A6156"/>
    <a:srgbClr val="18B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94660"/>
  </p:normalViewPr>
  <p:slideViewPr>
    <p:cSldViewPr snapToGrid="0">
      <p:cViewPr>
        <p:scale>
          <a:sx n="100" d="100"/>
          <a:sy n="100" d="100"/>
        </p:scale>
        <p:origin x="26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1AF39-D0E2-4E05-9C99-27327BE7047A}" type="datetimeFigureOut">
              <a:rPr lang="en-GB" smtClean="0"/>
              <a:t>14/03/2025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0DC30-D04B-4604-B2E1-B934D3653DB3}" type="slidenum">
              <a:rPr lang="en-GB" smtClean="0"/>
              <a:t>‹#›</a:t>
            </a:fld>
            <a:endParaRPr lang="en-GB"/>
          </a:p>
        </p:txBody>
      </p:sp>
    </p:spTree>
    <p:extLst>
      <p:ext uri="{BB962C8B-B14F-4D97-AF65-F5344CB8AC3E}">
        <p14:creationId xmlns:p14="http://schemas.microsoft.com/office/powerpoint/2010/main" val="10340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707A-FC4A-C8EC-917B-2B814CDCB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05933BF-AFC2-FC96-8F3F-CBDCA8100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8969688-F6F9-03A5-5820-2E09467B9977}"/>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5" name="Footer Placeholder 4">
            <a:extLst>
              <a:ext uri="{FF2B5EF4-FFF2-40B4-BE49-F238E27FC236}">
                <a16:creationId xmlns:a16="http://schemas.microsoft.com/office/drawing/2014/main" id="{AD22CB96-4304-C249-50F9-1EC00532C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5319C9-9BFA-32A6-F8DA-D8B396EE776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92547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DE57-382A-6B64-277F-031901D359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0A8C22-CC7C-EE03-81D3-FD91CA16A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AC222F-9CAD-E8A8-7FE1-C06E3505B666}"/>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5" name="Footer Placeholder 4">
            <a:extLst>
              <a:ext uri="{FF2B5EF4-FFF2-40B4-BE49-F238E27FC236}">
                <a16:creationId xmlns:a16="http://schemas.microsoft.com/office/drawing/2014/main" id="{7C3FD4F3-6844-21CA-2095-4FAC772AF2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B50030-4C58-5F57-DE0E-991DB180166D}"/>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8354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57184-23FC-A710-E725-CA53E97CE2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4D5928-AA30-CF35-79D4-C8F996598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1ADF75-A90C-1970-6B5C-4B898F287624}"/>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5" name="Footer Placeholder 4">
            <a:extLst>
              <a:ext uri="{FF2B5EF4-FFF2-40B4-BE49-F238E27FC236}">
                <a16:creationId xmlns:a16="http://schemas.microsoft.com/office/drawing/2014/main" id="{AA205E00-870F-0C36-2007-F1A7EB2B7B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30D01E-0CEA-F2A5-9CAF-8860D4DCE406}"/>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533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2A80-FCB3-3BDF-AEB0-994E3316DB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16A7E9-2A26-7DB0-2BB6-D42283FB0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51DB6F-9A55-BA6E-849B-97E7DCF55678}"/>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5" name="Footer Placeholder 4">
            <a:extLst>
              <a:ext uri="{FF2B5EF4-FFF2-40B4-BE49-F238E27FC236}">
                <a16:creationId xmlns:a16="http://schemas.microsoft.com/office/drawing/2014/main" id="{8FA60806-C872-C383-7948-D082F22796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561BFB-CD40-E947-FC89-8EAB51E842D9}"/>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54619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F001-7DE7-BCAE-F383-2223C62AB8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55782B-2B5A-6BC7-65FC-293447549F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E880E-3835-3EAC-DB4A-19F80F19389D}"/>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5" name="Footer Placeholder 4">
            <a:extLst>
              <a:ext uri="{FF2B5EF4-FFF2-40B4-BE49-F238E27FC236}">
                <a16:creationId xmlns:a16="http://schemas.microsoft.com/office/drawing/2014/main" id="{289E4E74-0445-1F67-2A11-173897001E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D11EED-B9A4-DE85-83A1-BC616DAA5030}"/>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0961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39AB-E189-352F-3CA3-F0ECDF96C2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C43A1C-2D13-AED1-BC09-B4DAF11D2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20182D-44BE-AFCF-086B-1A899DE98B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39F49E-9582-6824-C8C9-4E45549B1008}"/>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6" name="Footer Placeholder 5">
            <a:extLst>
              <a:ext uri="{FF2B5EF4-FFF2-40B4-BE49-F238E27FC236}">
                <a16:creationId xmlns:a16="http://schemas.microsoft.com/office/drawing/2014/main" id="{83496D18-8D8F-44BA-84C8-700E9CE319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DDFE62-0772-4F12-5B00-B90CBCB0C7A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61547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6AB8-813C-92C6-F288-1A459BB2CF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E205A4-B71E-95A1-D1B6-40A956354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F5CEEB-9FCD-BB9A-22E6-593707318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F20B3C5-7DA1-C306-0A96-DFE9848AF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6C502-0AF2-003B-2BA7-3BD2364D6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A1B7A9-9AFB-16E0-6342-E45F6F3E322A}"/>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8" name="Footer Placeholder 7">
            <a:extLst>
              <a:ext uri="{FF2B5EF4-FFF2-40B4-BE49-F238E27FC236}">
                <a16:creationId xmlns:a16="http://schemas.microsoft.com/office/drawing/2014/main" id="{4BCBAD25-364A-2F40-6821-07E2C16F964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86E27C-9A77-EC11-12ED-243CF52AF91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724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95E5-D9A9-73B6-479D-D40556B20E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2C21F2-2ED8-990B-9768-1CE65FF769DF}"/>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4" name="Footer Placeholder 3">
            <a:extLst>
              <a:ext uri="{FF2B5EF4-FFF2-40B4-BE49-F238E27FC236}">
                <a16:creationId xmlns:a16="http://schemas.microsoft.com/office/drawing/2014/main" id="{5B09DDCE-A1E3-530D-AFBF-2CBBCE7DCB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31CE3D-CF1B-FA22-F205-78A877EB591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8130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57132-625D-5165-5F37-A1995C0B7C61}"/>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3" name="Footer Placeholder 2">
            <a:extLst>
              <a:ext uri="{FF2B5EF4-FFF2-40B4-BE49-F238E27FC236}">
                <a16:creationId xmlns:a16="http://schemas.microsoft.com/office/drawing/2014/main" id="{03AC82C7-099A-D9A4-871F-ACBCF5CC86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189102C-2A8D-4AC6-2B45-642BF5723638}"/>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382942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5107-0CE1-28B7-7C38-53359E120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A36A72-1405-0A51-02EA-C4CF8534E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DA45051-3717-D508-DBC4-31C2F0F3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E8931-5A47-6670-967A-4C956E5D42AC}"/>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6" name="Footer Placeholder 5">
            <a:extLst>
              <a:ext uri="{FF2B5EF4-FFF2-40B4-BE49-F238E27FC236}">
                <a16:creationId xmlns:a16="http://schemas.microsoft.com/office/drawing/2014/main" id="{8AC83275-EED6-26AE-47ED-6C5E9F70E9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CAAA4A-A017-0E54-8AD9-F8710992588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407788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DB09-839A-1897-57F8-CD276B2C5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068B85-57CD-4A65-72F2-78B88EFAC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352667-EEE3-D62F-9C97-E22281274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D20D2-3EEF-192C-48D1-7BF07FB54CBD}"/>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6" name="Footer Placeholder 5">
            <a:extLst>
              <a:ext uri="{FF2B5EF4-FFF2-40B4-BE49-F238E27FC236}">
                <a16:creationId xmlns:a16="http://schemas.microsoft.com/office/drawing/2014/main" id="{9D9F90C7-4AD6-6AC7-6C7C-E4B0AA593E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9CE398-8FC7-64E5-5A35-1479133FF9CA}"/>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8049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717046-51B1-6A77-4447-37C073DEB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7CF3B3-2E31-BA89-99E2-936F2BD4BE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8038E-100E-F5B8-3087-9C5E1B9CF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A60D20-1561-47AB-8F78-CF1C6A593A97}" type="datetimeFigureOut">
              <a:rPr lang="en-GB" smtClean="0"/>
              <a:t>14/03/2025</a:t>
            </a:fld>
            <a:endParaRPr lang="en-GB"/>
          </a:p>
        </p:txBody>
      </p:sp>
      <p:sp>
        <p:nvSpPr>
          <p:cNvPr id="5" name="Footer Placeholder 4">
            <a:extLst>
              <a:ext uri="{FF2B5EF4-FFF2-40B4-BE49-F238E27FC236}">
                <a16:creationId xmlns:a16="http://schemas.microsoft.com/office/drawing/2014/main" id="{3184DBAD-733E-E54B-914C-FAD434E6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3F63728-3983-E66C-6E59-800AE295B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427ECC-78FA-462B-B588-BF76CAC582EB}" type="slidenum">
              <a:rPr lang="en-GB" smtClean="0"/>
              <a:t>‹#›</a:t>
            </a:fld>
            <a:endParaRPr lang="en-GB"/>
          </a:p>
        </p:txBody>
      </p:sp>
    </p:spTree>
    <p:extLst>
      <p:ext uri="{BB962C8B-B14F-4D97-AF65-F5344CB8AC3E}">
        <p14:creationId xmlns:p14="http://schemas.microsoft.com/office/powerpoint/2010/main" val="320935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7.xml"/><Relationship Id="rId1" Type="http://schemas.openxmlformats.org/officeDocument/2006/relationships/video" Target="https://www.youtube.com/embed/TKJ4RdhyB5Y?feature=oembe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DC29-6F33-0B41-6B79-D2438A2307BC}"/>
              </a:ext>
            </a:extLst>
          </p:cNvPr>
          <p:cNvSpPr>
            <a:spLocks noGrp="1"/>
          </p:cNvSpPr>
          <p:nvPr>
            <p:ph type="ctrTitle"/>
          </p:nvPr>
        </p:nvSpPr>
        <p:spPr/>
        <p:txBody>
          <a:bodyPr/>
          <a:lstStyle/>
          <a:p>
            <a:r>
              <a:rPr lang="en-GB" dirty="0">
                <a:solidFill>
                  <a:schemeClr val="bg1"/>
                </a:solidFill>
              </a:rPr>
              <a:t>Cloning</a:t>
            </a:r>
          </a:p>
        </p:txBody>
      </p:sp>
    </p:spTree>
    <p:extLst>
      <p:ext uri="{BB962C8B-B14F-4D97-AF65-F5344CB8AC3E}">
        <p14:creationId xmlns:p14="http://schemas.microsoft.com/office/powerpoint/2010/main" val="905879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33BED-D34B-C7C4-1922-374D9EF56B7D}"/>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376CA11E-2212-6E3E-E6AD-26ADE9E2AE94}"/>
              </a:ext>
            </a:extLst>
          </p:cNvPr>
          <p:cNvPicPr>
            <a:picLocks noChangeAspect="1"/>
          </p:cNvPicPr>
          <p:nvPr/>
        </p:nvPicPr>
        <p:blipFill>
          <a:blip r:embed="rId2"/>
          <a:stretch>
            <a:fillRect/>
          </a:stretch>
        </p:blipFill>
        <p:spPr>
          <a:xfrm>
            <a:off x="4035694" y="877582"/>
            <a:ext cx="7422293" cy="5102826"/>
          </a:xfrm>
          <a:prstGeom prst="rect">
            <a:avLst/>
          </a:prstGeom>
        </p:spPr>
      </p:pic>
      <p:sp>
        <p:nvSpPr>
          <p:cNvPr id="2" name="TextBox 1">
            <a:extLst>
              <a:ext uri="{FF2B5EF4-FFF2-40B4-BE49-F238E27FC236}">
                <a16:creationId xmlns:a16="http://schemas.microsoft.com/office/drawing/2014/main" id="{ED0AC7AE-AA55-1994-56FC-7932FEBBD7E3}"/>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E54CBFCE-2283-4577-F2C7-5B0C2D8D9125}"/>
              </a:ext>
            </a:extLst>
          </p:cNvPr>
          <p:cNvSpPr txBox="1"/>
          <p:nvPr/>
        </p:nvSpPr>
        <p:spPr>
          <a:xfrm>
            <a:off x="183506" y="516796"/>
            <a:ext cx="3110199" cy="1666482"/>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Now that you have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no local (uncommitted) changes,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and we are finished editing, we can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Notice the little 2 next to</a:t>
            </a:r>
            <a:r>
              <a:rPr lang="en-GB" sz="1200" b="1"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origin.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That’s because there are two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If you look at the history tab, your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will have a little arrow next to them to signal that they aren’t yet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3E979DC-0379-4291-4923-C6D9CB5A8D25}"/>
              </a:ext>
            </a:extLst>
          </p:cNvPr>
          <p:cNvSpPr txBox="1"/>
          <p:nvPr/>
        </p:nvSpPr>
        <p:spPr>
          <a:xfrm>
            <a:off x="183505" y="2295406"/>
            <a:ext cx="3110199" cy="3057375"/>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we should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 origin</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There is a chance someone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changes since I last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I’ve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fetched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notice how</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push origin</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has now changed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 origin</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a little 1 has also appeared. That’s because someone did indeed make a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I am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behind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There are ways to see the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changes and compare them to your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Regrettably, GitHub Desktop doesn’t provide that functionality. So in this scenario, you must blindly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(which will merge them into your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local branch) 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 get back on track. </a:t>
            </a:r>
          </a:p>
        </p:txBody>
      </p:sp>
      <p:pic>
        <p:nvPicPr>
          <p:cNvPr id="17" name="Picture 16">
            <a:extLst>
              <a:ext uri="{FF2B5EF4-FFF2-40B4-BE49-F238E27FC236}">
                <a16:creationId xmlns:a16="http://schemas.microsoft.com/office/drawing/2014/main" id="{19889325-4392-2AD1-1AD4-37E36EC97112}"/>
              </a:ext>
            </a:extLst>
          </p:cNvPr>
          <p:cNvPicPr>
            <a:picLocks noChangeAspect="1"/>
          </p:cNvPicPr>
          <p:nvPr/>
        </p:nvPicPr>
        <p:blipFill>
          <a:blip r:embed="rId3"/>
          <a:stretch>
            <a:fillRect/>
          </a:stretch>
        </p:blipFill>
        <p:spPr>
          <a:xfrm>
            <a:off x="4035693" y="877582"/>
            <a:ext cx="7422294" cy="5102827"/>
          </a:xfrm>
          <a:prstGeom prst="rect">
            <a:avLst/>
          </a:prstGeom>
        </p:spPr>
      </p:pic>
      <p:pic>
        <p:nvPicPr>
          <p:cNvPr id="23" name="Picture 22">
            <a:extLst>
              <a:ext uri="{FF2B5EF4-FFF2-40B4-BE49-F238E27FC236}">
                <a16:creationId xmlns:a16="http://schemas.microsoft.com/office/drawing/2014/main" id="{5503C146-6B9E-A550-E46F-EC3CE13DB964}"/>
              </a:ext>
            </a:extLst>
          </p:cNvPr>
          <p:cNvPicPr>
            <a:picLocks noChangeAspect="1"/>
          </p:cNvPicPr>
          <p:nvPr/>
        </p:nvPicPr>
        <p:blipFill>
          <a:blip r:embed="rId4"/>
          <a:stretch>
            <a:fillRect/>
          </a:stretch>
        </p:blipFill>
        <p:spPr>
          <a:xfrm>
            <a:off x="4035692" y="877580"/>
            <a:ext cx="7422295" cy="5102828"/>
          </a:xfrm>
          <a:prstGeom prst="rect">
            <a:avLst/>
          </a:prstGeom>
        </p:spPr>
      </p:pic>
      <p:sp>
        <p:nvSpPr>
          <p:cNvPr id="26" name="TextBox 25">
            <a:extLst>
              <a:ext uri="{FF2B5EF4-FFF2-40B4-BE49-F238E27FC236}">
                <a16:creationId xmlns:a16="http://schemas.microsoft.com/office/drawing/2014/main" id="{27CFCD24-314B-08C7-60D7-D9276F0A0B43}"/>
              </a:ext>
            </a:extLst>
          </p:cNvPr>
          <p:cNvSpPr txBox="1"/>
          <p:nvPr/>
        </p:nvSpPr>
        <p:spPr>
          <a:xfrm>
            <a:off x="183505" y="5455063"/>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has been pulled into my local branch. This created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which merged 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my </a:t>
            </a:r>
            <a:r>
              <a:rPr lang="en-GB" sz="1200" b="1" kern="100"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together. Luckily, we didn’t touch the same files. If we did, we’d have to manage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1690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865CB-2710-00A8-DFB0-5FAABA4F143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CC66145-5856-7F19-9651-4D2A550C1238}"/>
              </a:ext>
            </a:extLst>
          </p:cNvPr>
          <p:cNvPicPr>
            <a:picLocks noChangeAspect="1"/>
          </p:cNvPicPr>
          <p:nvPr/>
        </p:nvPicPr>
        <p:blipFill>
          <a:blip r:embed="rId2"/>
          <a:stretch>
            <a:fillRect/>
          </a:stretch>
        </p:blipFill>
        <p:spPr>
          <a:xfrm>
            <a:off x="4035693" y="877580"/>
            <a:ext cx="7422294" cy="5102827"/>
          </a:xfrm>
          <a:prstGeom prst="rect">
            <a:avLst/>
          </a:prstGeom>
        </p:spPr>
      </p:pic>
      <p:sp>
        <p:nvSpPr>
          <p:cNvPr id="2" name="TextBox 1">
            <a:extLst>
              <a:ext uri="{FF2B5EF4-FFF2-40B4-BE49-F238E27FC236}">
                <a16:creationId xmlns:a16="http://schemas.microsoft.com/office/drawing/2014/main" id="{FDBFBA07-0370-5DDB-A781-95AB5A5C924E}"/>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016DB885-4FC8-912F-050F-508583E2F2F8}"/>
              </a:ext>
            </a:extLst>
          </p:cNvPr>
          <p:cNvSpPr txBox="1"/>
          <p:nvPr/>
        </p:nvSpPr>
        <p:spPr>
          <a:xfrm>
            <a:off x="183506" y="516796"/>
            <a:ext cx="3110199" cy="414805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Now that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is dealt with, you should fetch again. We didn’t spend long on this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but if there was a really big change by someone else we might have had a lot of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conflicts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to solve. </a:t>
            </a:r>
          </a:p>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This is why if you are facing a conflict, it’s a good idea to call for backup, and ask people to stop piling on and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pushing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more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while you work through it.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So I’ve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there’re no changes to the repo since I last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 can now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changes. Notice it now says 3: I didn’t make a new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but Git automatically created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I pulled. This only happens if Git cannot fast-forward (i.e., someone has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since you last made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local branch is now harmonious with the remote branch. </a:t>
            </a:r>
          </a:p>
        </p:txBody>
      </p:sp>
      <p:sp>
        <p:nvSpPr>
          <p:cNvPr id="5" name="TextBox 4">
            <a:extLst>
              <a:ext uri="{FF2B5EF4-FFF2-40B4-BE49-F238E27FC236}">
                <a16:creationId xmlns:a16="http://schemas.microsoft.com/office/drawing/2014/main" id="{62C5D3A3-7B3E-BADF-04D5-80003A08669B}"/>
              </a:ext>
            </a:extLst>
          </p:cNvPr>
          <p:cNvSpPr txBox="1"/>
          <p:nvPr/>
        </p:nvSpPr>
        <p:spPr>
          <a:xfrm>
            <a:off x="183505" y="4758129"/>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Any changes you do not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will never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Others will not be able to pull them from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p:txBody>
      </p:sp>
    </p:spTree>
    <p:extLst>
      <p:ext uri="{BB962C8B-B14F-4D97-AF65-F5344CB8AC3E}">
        <p14:creationId xmlns:p14="http://schemas.microsoft.com/office/powerpoint/2010/main" val="24904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AA280-B858-DD12-861A-BBD6DAC731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12656F3-48A8-4FC4-27DB-A68F285D533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Cheatsheet</a:t>
            </a:r>
            <a:r>
              <a:rPr lang="en-GB" sz="1200" b="1" dirty="0">
                <a:solidFill>
                  <a:schemeClr val="bg1"/>
                </a:solidFill>
              </a:rPr>
              <a:t>)</a:t>
            </a:r>
          </a:p>
        </p:txBody>
      </p:sp>
      <p:sp>
        <p:nvSpPr>
          <p:cNvPr id="9" name="TextBox 8">
            <a:extLst>
              <a:ext uri="{FF2B5EF4-FFF2-40B4-BE49-F238E27FC236}">
                <a16:creationId xmlns:a16="http://schemas.microsoft.com/office/drawing/2014/main" id="{544E01AC-2079-89F9-51B8-91D9A1CEC323}"/>
              </a:ext>
            </a:extLst>
          </p:cNvPr>
          <p:cNvSpPr txBox="1"/>
          <p:nvPr/>
        </p:nvSpPr>
        <p:spPr>
          <a:xfrm>
            <a:off x="183506" y="516796"/>
            <a:ext cx="3110199" cy="78098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to fetch or pull?</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Whenever you get to work and open GitHub desktop, use these scenarios.</a:t>
            </a:r>
          </a:p>
        </p:txBody>
      </p:sp>
      <p:sp>
        <p:nvSpPr>
          <p:cNvPr id="3" name="TextBox 2">
            <a:extLst>
              <a:ext uri="{FF2B5EF4-FFF2-40B4-BE49-F238E27FC236}">
                <a16:creationId xmlns:a16="http://schemas.microsoft.com/office/drawing/2014/main" id="{3446F521-3509-9973-37AE-9F07838D8538}"/>
              </a:ext>
            </a:extLst>
          </p:cNvPr>
          <p:cNvSpPr txBox="1"/>
          <p:nvPr/>
        </p:nvSpPr>
        <p:spPr>
          <a:xfrm>
            <a:off x="4666268" y="1802711"/>
            <a:ext cx="5436553" cy="369332"/>
          </a:xfrm>
          <a:prstGeom prst="rect">
            <a:avLst/>
          </a:prstGeom>
          <a:noFill/>
        </p:spPr>
        <p:txBody>
          <a:bodyPr wrap="none" rtlCol="0">
            <a:spAutoFit/>
          </a:bodyPr>
          <a:lstStyle/>
          <a:p>
            <a:r>
              <a:rPr lang="en-GB" dirty="0">
                <a:solidFill>
                  <a:schemeClr val="bg1"/>
                </a:solidFill>
              </a:rPr>
              <a:t>I have </a:t>
            </a:r>
            <a:r>
              <a:rPr lang="en-GB" b="1" dirty="0">
                <a:solidFill>
                  <a:schemeClr val="accent3">
                    <a:lumMod val="60000"/>
                    <a:lumOff val="40000"/>
                  </a:schemeClr>
                </a:solidFill>
              </a:rPr>
              <a:t>no </a:t>
            </a:r>
            <a:r>
              <a:rPr lang="en-GB" b="1" dirty="0" err="1">
                <a:solidFill>
                  <a:schemeClr val="accent3">
                    <a:lumMod val="60000"/>
                    <a:lumOff val="40000"/>
                  </a:schemeClr>
                </a:solidFill>
              </a:rPr>
              <a:t>unpushed</a:t>
            </a:r>
            <a:r>
              <a:rPr lang="en-GB" b="1" dirty="0">
                <a:solidFill>
                  <a:schemeClr val="accent3">
                    <a:lumMod val="60000"/>
                    <a:lumOff val="40000"/>
                  </a:schemeClr>
                </a:solidFill>
              </a:rPr>
              <a:t> commits</a:t>
            </a:r>
            <a:r>
              <a:rPr lang="en-GB" dirty="0">
                <a:solidFill>
                  <a:schemeClr val="accent3">
                    <a:lumMod val="60000"/>
                    <a:lumOff val="40000"/>
                  </a:schemeClr>
                </a:solidFill>
              </a:rPr>
              <a:t> </a:t>
            </a:r>
            <a:r>
              <a:rPr lang="en-GB" dirty="0">
                <a:solidFill>
                  <a:schemeClr val="bg1"/>
                </a:solidFill>
              </a:rPr>
              <a:t>and </a:t>
            </a:r>
            <a:r>
              <a:rPr lang="en-GB" b="1" dirty="0">
                <a:solidFill>
                  <a:schemeClr val="accent3">
                    <a:lumMod val="60000"/>
                    <a:lumOff val="40000"/>
                  </a:schemeClr>
                </a:solidFill>
              </a:rPr>
              <a:t>no local changes</a:t>
            </a:r>
            <a:r>
              <a:rPr lang="en-GB" b="1" dirty="0">
                <a:solidFill>
                  <a:schemeClr val="bg1"/>
                </a:solidFill>
              </a:rPr>
              <a:t> </a:t>
            </a:r>
            <a:endParaRPr lang="en-GB" dirty="0">
              <a:solidFill>
                <a:schemeClr val="bg1"/>
              </a:solidFill>
            </a:endParaRPr>
          </a:p>
        </p:txBody>
      </p:sp>
      <p:sp>
        <p:nvSpPr>
          <p:cNvPr id="6" name="TextBox 5">
            <a:extLst>
              <a:ext uri="{FF2B5EF4-FFF2-40B4-BE49-F238E27FC236}">
                <a16:creationId xmlns:a16="http://schemas.microsoft.com/office/drawing/2014/main" id="{4737D3A0-F78C-41B4-62FF-24586261BBEB}"/>
              </a:ext>
            </a:extLst>
          </p:cNvPr>
          <p:cNvSpPr txBox="1"/>
          <p:nvPr/>
        </p:nvSpPr>
        <p:spPr>
          <a:xfrm>
            <a:off x="4666268" y="2172043"/>
            <a:ext cx="6144844" cy="283154"/>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can safely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and your directory will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fast-forwarded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to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a:t>
            </a:r>
          </a:p>
        </p:txBody>
      </p:sp>
      <p:sp>
        <p:nvSpPr>
          <p:cNvPr id="7" name="TextBox 6">
            <a:extLst>
              <a:ext uri="{FF2B5EF4-FFF2-40B4-BE49-F238E27FC236}">
                <a16:creationId xmlns:a16="http://schemas.microsoft.com/office/drawing/2014/main" id="{053E48D8-3EAD-2B89-52AD-565DFD2049FC}"/>
              </a:ext>
            </a:extLst>
          </p:cNvPr>
          <p:cNvSpPr txBox="1"/>
          <p:nvPr/>
        </p:nvSpPr>
        <p:spPr>
          <a:xfrm>
            <a:off x="4666268" y="2639863"/>
            <a:ext cx="5170454" cy="369332"/>
          </a:xfrm>
          <a:prstGeom prst="rect">
            <a:avLst/>
          </a:prstGeom>
          <a:noFill/>
        </p:spPr>
        <p:txBody>
          <a:bodyPr wrap="none" rtlCol="0">
            <a:spAutoFit/>
          </a:bodyPr>
          <a:lstStyle/>
          <a:p>
            <a:r>
              <a:rPr lang="en-GB" dirty="0">
                <a:solidFill>
                  <a:schemeClr val="bg1"/>
                </a:solidFill>
              </a:rPr>
              <a:t>I have</a:t>
            </a:r>
            <a:r>
              <a:rPr lang="en-GB" b="1" dirty="0">
                <a:solidFill>
                  <a:schemeClr val="bg1"/>
                </a:solidFill>
              </a:rPr>
              <a:t> </a:t>
            </a:r>
            <a:r>
              <a:rPr lang="en-GB" b="1" dirty="0" err="1">
                <a:solidFill>
                  <a:schemeClr val="accent2">
                    <a:lumMod val="75000"/>
                  </a:schemeClr>
                </a:solidFill>
              </a:rPr>
              <a:t>unpushed</a:t>
            </a:r>
            <a:r>
              <a:rPr lang="en-GB" b="1" dirty="0">
                <a:solidFill>
                  <a:schemeClr val="accent2">
                    <a:lumMod val="75000"/>
                  </a:schemeClr>
                </a:solidFill>
              </a:rPr>
              <a:t> commits</a:t>
            </a:r>
            <a:r>
              <a:rPr lang="en-GB" dirty="0">
                <a:solidFill>
                  <a:schemeClr val="accent2">
                    <a:lumMod val="75000"/>
                  </a:schemeClr>
                </a:solidFill>
              </a:rPr>
              <a:t> </a:t>
            </a:r>
            <a:r>
              <a:rPr lang="en-GB" dirty="0">
                <a:solidFill>
                  <a:schemeClr val="bg1"/>
                </a:solidFill>
              </a:rPr>
              <a:t>and </a:t>
            </a:r>
            <a:r>
              <a:rPr lang="en-GB" b="1" dirty="0">
                <a:solidFill>
                  <a:schemeClr val="accent3">
                    <a:lumMod val="60000"/>
                    <a:lumOff val="40000"/>
                  </a:schemeClr>
                </a:solidFill>
              </a:rPr>
              <a:t>no local changes</a:t>
            </a:r>
            <a:r>
              <a:rPr lang="en-GB" b="1" dirty="0">
                <a:solidFill>
                  <a:schemeClr val="bg1"/>
                </a:solidFill>
              </a:rPr>
              <a:t> </a:t>
            </a:r>
            <a:endParaRPr lang="en-GB" dirty="0">
              <a:solidFill>
                <a:schemeClr val="bg1"/>
              </a:solidFill>
            </a:endParaRPr>
          </a:p>
        </p:txBody>
      </p:sp>
      <p:sp>
        <p:nvSpPr>
          <p:cNvPr id="8" name="TextBox 7">
            <a:extLst>
              <a:ext uri="{FF2B5EF4-FFF2-40B4-BE49-F238E27FC236}">
                <a16:creationId xmlns:a16="http://schemas.microsoft.com/office/drawing/2014/main" id="{A3869D68-CFC8-4098-2BF8-85090AB8EBBE}"/>
              </a:ext>
            </a:extLst>
          </p:cNvPr>
          <p:cNvSpPr txBox="1"/>
          <p:nvPr/>
        </p:nvSpPr>
        <p:spPr>
          <a:xfrm>
            <a:off x="4666268" y="3009195"/>
            <a:ext cx="6334813" cy="480773"/>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should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conflicts</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required, continue working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committing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 are ready (preferably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your feature is relatively complete)</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3698967-4D48-B05F-975B-60F514BCC117}"/>
              </a:ext>
            </a:extLst>
          </p:cNvPr>
          <p:cNvSpPr txBox="1"/>
          <p:nvPr/>
        </p:nvSpPr>
        <p:spPr>
          <a:xfrm>
            <a:off x="4666268" y="3674634"/>
            <a:ext cx="2354299" cy="369332"/>
          </a:xfrm>
          <a:prstGeom prst="rect">
            <a:avLst/>
          </a:prstGeom>
          <a:noFill/>
        </p:spPr>
        <p:txBody>
          <a:bodyPr wrap="none" rtlCol="0">
            <a:spAutoFit/>
          </a:bodyPr>
          <a:lstStyle/>
          <a:p>
            <a:r>
              <a:rPr lang="en-GB" dirty="0">
                <a:solidFill>
                  <a:schemeClr val="bg1"/>
                </a:solidFill>
              </a:rPr>
              <a:t>I have</a:t>
            </a:r>
            <a:r>
              <a:rPr lang="en-GB" b="1" dirty="0">
                <a:solidFill>
                  <a:schemeClr val="accent3">
                    <a:lumMod val="60000"/>
                    <a:lumOff val="40000"/>
                  </a:schemeClr>
                </a:solidFill>
              </a:rPr>
              <a:t> </a:t>
            </a:r>
            <a:r>
              <a:rPr lang="en-GB" b="1" dirty="0">
                <a:solidFill>
                  <a:schemeClr val="accent2">
                    <a:lumMod val="75000"/>
                  </a:schemeClr>
                </a:solidFill>
              </a:rPr>
              <a:t>local changes </a:t>
            </a:r>
            <a:endParaRPr lang="en-GB" dirty="0">
              <a:solidFill>
                <a:schemeClr val="accent2">
                  <a:lumMod val="75000"/>
                </a:schemeClr>
              </a:solidFill>
            </a:endParaRPr>
          </a:p>
        </p:txBody>
      </p:sp>
      <p:sp>
        <p:nvSpPr>
          <p:cNvPr id="11" name="TextBox 10">
            <a:extLst>
              <a:ext uri="{FF2B5EF4-FFF2-40B4-BE49-F238E27FC236}">
                <a16:creationId xmlns:a16="http://schemas.microsoft.com/office/drawing/2014/main" id="{13F21293-E21A-EE87-554E-A44DFED73CF6}"/>
              </a:ext>
            </a:extLst>
          </p:cNvPr>
          <p:cNvSpPr txBox="1"/>
          <p:nvPr/>
        </p:nvSpPr>
        <p:spPr>
          <a:xfrm>
            <a:off x="4666268" y="4043966"/>
            <a:ext cx="6334813" cy="678391"/>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should first finish your edits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them, 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discard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them if they were not deliberate,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conflicts</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required, then continue working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committing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if you are ready (preferably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your feature is relatively complete)</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76F33A6B-8F49-2052-BCC2-2FA31752D9E4}"/>
              </a:ext>
            </a:extLst>
          </p:cNvPr>
          <p:cNvSpPr txBox="1"/>
          <p:nvPr/>
        </p:nvSpPr>
        <p:spPr>
          <a:xfrm>
            <a:off x="183506" y="1391053"/>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it is simpler and easier to regularly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your changes, but it is inadvisable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stuff that is largely incomplete or broken (your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may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by people who rely on them!)</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you can, and let people know if you’ll be working on something for a few days before you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changes.</a:t>
            </a:r>
          </a:p>
        </p:txBody>
      </p:sp>
    </p:spTree>
    <p:extLst>
      <p:ext uri="{BB962C8B-B14F-4D97-AF65-F5344CB8AC3E}">
        <p14:creationId xmlns:p14="http://schemas.microsoft.com/office/powerpoint/2010/main" val="83778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2CFD-AE58-4260-5D9D-35BCE839A030}"/>
              </a:ext>
            </a:extLst>
          </p:cNvPr>
          <p:cNvSpPr>
            <a:spLocks noGrp="1"/>
          </p:cNvSpPr>
          <p:nvPr>
            <p:ph type="ctrTitle"/>
          </p:nvPr>
        </p:nvSpPr>
        <p:spPr/>
        <p:txBody>
          <a:bodyPr/>
          <a:lstStyle/>
          <a:p>
            <a:r>
              <a:rPr lang="en-GB" dirty="0">
                <a:solidFill>
                  <a:schemeClr val="bg1"/>
                </a:solidFill>
              </a:rPr>
              <a:t>Merge Conflicts</a:t>
            </a:r>
          </a:p>
        </p:txBody>
      </p:sp>
    </p:spTree>
    <p:extLst>
      <p:ext uri="{BB962C8B-B14F-4D97-AF65-F5344CB8AC3E}">
        <p14:creationId xmlns:p14="http://schemas.microsoft.com/office/powerpoint/2010/main" val="365116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46083-F8BA-10C6-B424-3A6F9DA667A9}"/>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B83ADDF7-17CC-E050-62EA-5C59E41DC7FE}"/>
              </a:ext>
            </a:extLst>
          </p:cNvPr>
          <p:cNvPicPr>
            <a:picLocks noChangeAspect="1"/>
          </p:cNvPicPr>
          <p:nvPr/>
        </p:nvPicPr>
        <p:blipFill>
          <a:blip r:embed="rId2"/>
          <a:stretch>
            <a:fillRect/>
          </a:stretch>
        </p:blipFill>
        <p:spPr>
          <a:xfrm>
            <a:off x="4035693" y="861947"/>
            <a:ext cx="7422294" cy="5102827"/>
          </a:xfrm>
          <a:prstGeom prst="rect">
            <a:avLst/>
          </a:prstGeom>
        </p:spPr>
      </p:pic>
      <p:sp>
        <p:nvSpPr>
          <p:cNvPr id="2" name="TextBox 1">
            <a:extLst>
              <a:ext uri="{FF2B5EF4-FFF2-40B4-BE49-F238E27FC236}">
                <a16:creationId xmlns:a16="http://schemas.microsoft.com/office/drawing/2014/main" id="{BA4A2D2A-455A-2A00-FF99-28ACDCFA8381}"/>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a:t>
            </a:r>
          </a:p>
        </p:txBody>
      </p:sp>
      <p:sp>
        <p:nvSpPr>
          <p:cNvPr id="9" name="TextBox 8">
            <a:extLst>
              <a:ext uri="{FF2B5EF4-FFF2-40B4-BE49-F238E27FC236}">
                <a16:creationId xmlns:a16="http://schemas.microsoft.com/office/drawing/2014/main" id="{754EED43-71ED-F829-3610-F64EAB336D29}"/>
              </a:ext>
            </a:extLst>
          </p:cNvPr>
          <p:cNvSpPr txBox="1"/>
          <p:nvPr/>
        </p:nvSpPr>
        <p:spPr>
          <a:xfrm>
            <a:off x="183506" y="516796"/>
            <a:ext cx="3110199" cy="28315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 have edited a text file.</a:t>
            </a:r>
          </a:p>
        </p:txBody>
      </p:sp>
      <p:sp>
        <p:nvSpPr>
          <p:cNvPr id="3" name="TextBox 2">
            <a:extLst>
              <a:ext uri="{FF2B5EF4-FFF2-40B4-BE49-F238E27FC236}">
                <a16:creationId xmlns:a16="http://schemas.microsoft.com/office/drawing/2014/main" id="{63704A89-F73C-78CB-4356-1CC0096E1DBD}"/>
              </a:ext>
            </a:extLst>
          </p:cNvPr>
          <p:cNvSpPr txBox="1"/>
          <p:nvPr/>
        </p:nvSpPr>
        <p:spPr>
          <a:xfrm>
            <a:off x="183506" y="893224"/>
            <a:ext cx="3110199" cy="28315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I will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this change.</a:t>
            </a:r>
          </a:p>
        </p:txBody>
      </p:sp>
      <p:sp>
        <p:nvSpPr>
          <p:cNvPr id="10" name="TextBox 9">
            <a:extLst>
              <a:ext uri="{FF2B5EF4-FFF2-40B4-BE49-F238E27FC236}">
                <a16:creationId xmlns:a16="http://schemas.microsoft.com/office/drawing/2014/main" id="{5AA1FC68-30B1-C221-8972-569C7B16D689}"/>
              </a:ext>
            </a:extLst>
          </p:cNvPr>
          <p:cNvSpPr txBox="1"/>
          <p:nvPr/>
        </p:nvSpPr>
        <p:spPr>
          <a:xfrm>
            <a:off x="183505" y="1295960"/>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I have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pushing</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 have one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text file) and I am also one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behind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(Josh has made a commit). We need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changes Josh made into 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create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before I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p:txBody>
      </p:sp>
      <p:pic>
        <p:nvPicPr>
          <p:cNvPr id="18" name="Picture 17">
            <a:extLst>
              <a:ext uri="{FF2B5EF4-FFF2-40B4-BE49-F238E27FC236}">
                <a16:creationId xmlns:a16="http://schemas.microsoft.com/office/drawing/2014/main" id="{8AF25931-3210-6905-3686-DD384F7B460A}"/>
              </a:ext>
            </a:extLst>
          </p:cNvPr>
          <p:cNvPicPr>
            <a:picLocks noChangeAspect="1"/>
          </p:cNvPicPr>
          <p:nvPr/>
        </p:nvPicPr>
        <p:blipFill>
          <a:blip r:embed="rId3"/>
          <a:stretch>
            <a:fillRect/>
          </a:stretch>
        </p:blipFill>
        <p:spPr>
          <a:xfrm>
            <a:off x="4035691" y="861946"/>
            <a:ext cx="7422295" cy="5102828"/>
          </a:xfrm>
          <a:prstGeom prst="rect">
            <a:avLst/>
          </a:prstGeom>
        </p:spPr>
      </p:pic>
      <p:pic>
        <p:nvPicPr>
          <p:cNvPr id="20" name="Picture 19">
            <a:extLst>
              <a:ext uri="{FF2B5EF4-FFF2-40B4-BE49-F238E27FC236}">
                <a16:creationId xmlns:a16="http://schemas.microsoft.com/office/drawing/2014/main" id="{65E6B96B-BF80-A56D-0468-E56644780937}"/>
              </a:ext>
            </a:extLst>
          </p:cNvPr>
          <p:cNvPicPr>
            <a:picLocks noChangeAspect="1"/>
          </p:cNvPicPr>
          <p:nvPr/>
        </p:nvPicPr>
        <p:blipFill>
          <a:blip r:embed="rId4"/>
          <a:stretch>
            <a:fillRect/>
          </a:stretch>
        </p:blipFill>
        <p:spPr>
          <a:xfrm>
            <a:off x="4035690" y="861944"/>
            <a:ext cx="7422296" cy="5102829"/>
          </a:xfrm>
          <a:prstGeom prst="rect">
            <a:avLst/>
          </a:prstGeom>
        </p:spPr>
      </p:pic>
      <p:sp>
        <p:nvSpPr>
          <p:cNvPr id="21" name="TextBox 20">
            <a:extLst>
              <a:ext uri="{FF2B5EF4-FFF2-40B4-BE49-F238E27FC236}">
                <a16:creationId xmlns:a16="http://schemas.microsoft.com/office/drawing/2014/main" id="{B6DD309B-C217-372F-EDC4-7C7B08C7E93B}"/>
              </a:ext>
            </a:extLst>
          </p:cNvPr>
          <p:cNvSpPr txBox="1"/>
          <p:nvPr/>
        </p:nvSpPr>
        <p:spPr>
          <a:xfrm>
            <a:off x="183505" y="2686787"/>
            <a:ext cx="3110199" cy="3460178"/>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We have run into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In 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there are files which were also edited in 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too complex, you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abort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it and call for backup.</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Only when you have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resolved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all conflicts will it be possible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continue merge</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With text files, Git will manage a lot of the merge scenarios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intelligently.</a:t>
            </a:r>
            <a:endPar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However, with art assets, this is reduced to a simple choice. Unity assets normally are incompatible for 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intelligent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graceful merge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You will need to choose one or the other and we will treat this text file the same way. </a:t>
            </a:r>
          </a:p>
        </p:txBody>
      </p:sp>
    </p:spTree>
    <p:extLst>
      <p:ext uri="{BB962C8B-B14F-4D97-AF65-F5344CB8AC3E}">
        <p14:creationId xmlns:p14="http://schemas.microsoft.com/office/powerpoint/2010/main" val="15888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27ABC-82E7-101B-FAF9-A34E1DACD85F}"/>
            </a:ext>
          </a:extLst>
        </p:cNvPr>
        <p:cNvGrpSpPr/>
        <p:nvPr/>
      </p:nvGrpSpPr>
      <p:grpSpPr>
        <a:xfrm>
          <a:off x="0" y="0"/>
          <a:ext cx="0" cy="0"/>
          <a:chOff x="0" y="0"/>
          <a:chExt cx="0" cy="0"/>
        </a:xfrm>
      </p:grpSpPr>
      <p:pic>
        <p:nvPicPr>
          <p:cNvPr id="23" name="Picture 22">
            <a:extLst>
              <a:ext uri="{FF2B5EF4-FFF2-40B4-BE49-F238E27FC236}">
                <a16:creationId xmlns:a16="http://schemas.microsoft.com/office/drawing/2014/main" id="{57F02623-1C87-8B68-A93F-2BF63533E5F4}"/>
              </a:ext>
            </a:extLst>
          </p:cNvPr>
          <p:cNvPicPr>
            <a:picLocks noChangeAspect="1"/>
          </p:cNvPicPr>
          <p:nvPr/>
        </p:nvPicPr>
        <p:blipFill>
          <a:blip r:embed="rId2"/>
          <a:stretch>
            <a:fillRect/>
          </a:stretch>
        </p:blipFill>
        <p:spPr>
          <a:xfrm>
            <a:off x="4035688" y="861943"/>
            <a:ext cx="7422297" cy="5102829"/>
          </a:xfrm>
          <a:prstGeom prst="rect">
            <a:avLst/>
          </a:prstGeom>
        </p:spPr>
      </p:pic>
      <p:sp>
        <p:nvSpPr>
          <p:cNvPr id="2" name="TextBox 1">
            <a:extLst>
              <a:ext uri="{FF2B5EF4-FFF2-40B4-BE49-F238E27FC236}">
                <a16:creationId xmlns:a16="http://schemas.microsoft.com/office/drawing/2014/main" id="{8EE1ADA5-2961-9C15-52F5-9D87B8462064}"/>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01F8E9EE-06F5-0332-E163-59944FCFAA90}"/>
              </a:ext>
            </a:extLst>
          </p:cNvPr>
          <p:cNvSpPr txBox="1"/>
          <p:nvPr/>
        </p:nvSpPr>
        <p:spPr>
          <a:xfrm>
            <a:off x="183506" y="516796"/>
            <a:ext cx="3110199" cy="514371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expand the dropdown, you can see two options:</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Use modified file from main</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Use modified file from origin/main</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Here,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main</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refers to the name of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branch</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are on. Yours may not be called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main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(this is normally a protected branch).</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main consideration here is that the file from origin is the one you’ve pulled in, and the other is the file you edited that’s conflicting. You can choose one or the other. I will choose the one from origin to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overwrite by file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I am so inclined, I might copy out my file to another directory to preserve it for now, before I choose Josh’s file, and add the changes back in later. This is completely acceptable, although Git methodology says that you should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stash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your changes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over them. You can also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abort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try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rebase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 won’t cover those options but I mention them in the case you want to learn more elsewhere. </a:t>
            </a:r>
          </a:p>
        </p:txBody>
      </p:sp>
      <p:pic>
        <p:nvPicPr>
          <p:cNvPr id="5" name="Picture 4">
            <a:extLst>
              <a:ext uri="{FF2B5EF4-FFF2-40B4-BE49-F238E27FC236}">
                <a16:creationId xmlns:a16="http://schemas.microsoft.com/office/drawing/2014/main" id="{BB555059-7F8F-6B3A-5285-AE02C54658DC}"/>
              </a:ext>
            </a:extLst>
          </p:cNvPr>
          <p:cNvPicPr>
            <a:picLocks noChangeAspect="1"/>
          </p:cNvPicPr>
          <p:nvPr/>
        </p:nvPicPr>
        <p:blipFill>
          <a:blip r:embed="rId3"/>
          <a:stretch>
            <a:fillRect/>
          </a:stretch>
        </p:blipFill>
        <p:spPr>
          <a:xfrm>
            <a:off x="4035688" y="861943"/>
            <a:ext cx="7422297" cy="5102829"/>
          </a:xfrm>
          <a:prstGeom prst="rect">
            <a:avLst/>
          </a:prstGeom>
        </p:spPr>
      </p:pic>
    </p:spTree>
    <p:extLst>
      <p:ext uri="{BB962C8B-B14F-4D97-AF65-F5344CB8AC3E}">
        <p14:creationId xmlns:p14="http://schemas.microsoft.com/office/powerpoint/2010/main" val="18653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85E87-FE9E-1DB5-6D41-ABD37E25955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5B80917-E77C-3930-CB05-106C91D8CCEC}"/>
              </a:ext>
            </a:extLst>
          </p:cNvPr>
          <p:cNvPicPr>
            <a:picLocks noChangeAspect="1"/>
          </p:cNvPicPr>
          <p:nvPr/>
        </p:nvPicPr>
        <p:blipFill>
          <a:blip r:embed="rId2"/>
          <a:stretch>
            <a:fillRect/>
          </a:stretch>
        </p:blipFill>
        <p:spPr>
          <a:xfrm>
            <a:off x="4035686" y="861942"/>
            <a:ext cx="7422298" cy="5102830"/>
          </a:xfrm>
          <a:prstGeom prst="rect">
            <a:avLst/>
          </a:prstGeom>
        </p:spPr>
      </p:pic>
      <p:sp>
        <p:nvSpPr>
          <p:cNvPr id="2" name="TextBox 1">
            <a:extLst>
              <a:ext uri="{FF2B5EF4-FFF2-40B4-BE49-F238E27FC236}">
                <a16:creationId xmlns:a16="http://schemas.microsoft.com/office/drawing/2014/main" id="{73DCC7C0-7906-0393-7260-FC6259ED016A}"/>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80C53876-D9D1-9960-9105-8C9862C6441A}"/>
              </a:ext>
            </a:extLst>
          </p:cNvPr>
          <p:cNvSpPr txBox="1"/>
          <p:nvPr/>
        </p:nvSpPr>
        <p:spPr>
          <a:xfrm>
            <a:off x="183506" y="516796"/>
            <a:ext cx="3110199" cy="157145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you can see in the history that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has been created. The merge was successful but this still only locally available. I need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to fully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resolve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must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again, and if there are no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will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changes.</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2FCF554-E110-9EDC-D083-371E7A5E025E}"/>
              </a:ext>
            </a:extLst>
          </p:cNvPr>
          <p:cNvSpPr txBox="1"/>
          <p:nvPr/>
        </p:nvSpPr>
        <p:spPr>
          <a:xfrm>
            <a:off x="183505" y="2181526"/>
            <a:ext cx="3110199" cy="455086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make a mistake, you can undo the latest </a:t>
            </a:r>
            <a:r>
              <a:rPr lang="en-GB" sz="1200" b="1" kern="100"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right underneath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button. There are two types of “undo”: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revert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Git often will intelligently choose for you, but if it asks you for help deciding:</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Revert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preservative: it changes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made (and directory) to match the specified previous commit.</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destructive in that it erases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depending on the type of reset, it can revert your files too. </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made a mistake and want to undo the commit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and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revert files,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 hard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committed the wrong files but want to </a:t>
            </a:r>
            <a:r>
              <a:rPr lang="en-GB" sz="1200" b="1" kern="100" dirty="0">
                <a:solidFill>
                  <a:schemeClr val="accent6">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keep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edits you made,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 soft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This will undo the commit but leave the files alone and automatically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stage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them.</a:t>
            </a:r>
          </a:p>
          <a:p>
            <a:pPr lvl="0">
              <a:lnSpc>
                <a:spcPct val="107000"/>
              </a:lnSpc>
              <a:spcAft>
                <a:spcPts val="800"/>
              </a:spcAft>
            </a:pP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should only try to undo pushed commits if you know the implications.</a:t>
            </a:r>
          </a:p>
        </p:txBody>
      </p:sp>
      <p:pic>
        <p:nvPicPr>
          <p:cNvPr id="10" name="Picture 9">
            <a:extLst>
              <a:ext uri="{FF2B5EF4-FFF2-40B4-BE49-F238E27FC236}">
                <a16:creationId xmlns:a16="http://schemas.microsoft.com/office/drawing/2014/main" id="{A6B02A62-3FFE-114C-1978-2B358DB553E6}"/>
              </a:ext>
            </a:extLst>
          </p:cNvPr>
          <p:cNvPicPr>
            <a:picLocks noChangeAspect="1"/>
          </p:cNvPicPr>
          <p:nvPr/>
        </p:nvPicPr>
        <p:blipFill>
          <a:blip r:embed="rId3"/>
          <a:stretch>
            <a:fillRect/>
          </a:stretch>
        </p:blipFill>
        <p:spPr>
          <a:xfrm>
            <a:off x="4035684" y="861940"/>
            <a:ext cx="7422299" cy="5102831"/>
          </a:xfrm>
          <a:prstGeom prst="rect">
            <a:avLst/>
          </a:prstGeom>
        </p:spPr>
      </p:pic>
    </p:spTree>
    <p:extLst>
      <p:ext uri="{BB962C8B-B14F-4D97-AF65-F5344CB8AC3E}">
        <p14:creationId xmlns:p14="http://schemas.microsoft.com/office/powerpoint/2010/main" val="16240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7C2E8-7814-1082-C74C-79388735B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7D742-01AD-ADE4-5A22-A70630AD8243}"/>
              </a:ext>
            </a:extLst>
          </p:cNvPr>
          <p:cNvSpPr>
            <a:spLocks noGrp="1"/>
          </p:cNvSpPr>
          <p:nvPr>
            <p:ph type="ctrTitle"/>
          </p:nvPr>
        </p:nvSpPr>
        <p:spPr/>
        <p:txBody>
          <a:bodyPr/>
          <a:lstStyle/>
          <a:p>
            <a:r>
              <a:rPr lang="en-GB" dirty="0">
                <a:solidFill>
                  <a:schemeClr val="bg1"/>
                </a:solidFill>
              </a:rPr>
              <a:t>Branches</a:t>
            </a:r>
          </a:p>
        </p:txBody>
      </p:sp>
    </p:spTree>
    <p:extLst>
      <p:ext uri="{BB962C8B-B14F-4D97-AF65-F5344CB8AC3E}">
        <p14:creationId xmlns:p14="http://schemas.microsoft.com/office/powerpoint/2010/main" val="93356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3C5D6-EB42-77B3-B580-ECC7E005C2C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1369299-EA65-D8A2-39AA-53ED00588F37}"/>
              </a:ext>
            </a:extLst>
          </p:cNvPr>
          <p:cNvPicPr>
            <a:picLocks noChangeAspect="1"/>
          </p:cNvPicPr>
          <p:nvPr/>
        </p:nvPicPr>
        <p:blipFill>
          <a:blip r:embed="rId2"/>
          <a:stretch>
            <a:fillRect/>
          </a:stretch>
        </p:blipFill>
        <p:spPr>
          <a:xfrm>
            <a:off x="4066075" y="877583"/>
            <a:ext cx="7422299" cy="5102831"/>
          </a:xfrm>
          <a:prstGeom prst="rect">
            <a:avLst/>
          </a:prstGeom>
        </p:spPr>
      </p:pic>
      <p:sp>
        <p:nvSpPr>
          <p:cNvPr id="2" name="TextBox 1">
            <a:extLst>
              <a:ext uri="{FF2B5EF4-FFF2-40B4-BE49-F238E27FC236}">
                <a16:creationId xmlns:a16="http://schemas.microsoft.com/office/drawing/2014/main" id="{9E9B444D-4CA4-7CF0-DC13-7D5F9BB4DA8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CHECKOUT BRANCH</a:t>
            </a:r>
          </a:p>
        </p:txBody>
      </p:sp>
      <p:sp>
        <p:nvSpPr>
          <p:cNvPr id="20" name="TextBox 19">
            <a:extLst>
              <a:ext uri="{FF2B5EF4-FFF2-40B4-BE49-F238E27FC236}">
                <a16:creationId xmlns:a16="http://schemas.microsoft.com/office/drawing/2014/main" id="{2225627E-77F2-65B7-0C60-0EB3BA817C87}"/>
              </a:ext>
            </a:extLst>
          </p:cNvPr>
          <p:cNvSpPr txBox="1"/>
          <p:nvPr/>
        </p:nvSpPr>
        <p:spPr>
          <a:xfrm>
            <a:off x="183507" y="549308"/>
            <a:ext cx="3110199" cy="1569660"/>
          </a:xfrm>
          <a:prstGeom prst="rect">
            <a:avLst/>
          </a:prstGeom>
          <a:noFill/>
          <a:ln>
            <a:solidFill>
              <a:schemeClr val="bg1"/>
            </a:solidFill>
          </a:ln>
        </p:spPr>
        <p:txBody>
          <a:bodyPr wrap="square" rtlCol="0">
            <a:spAutoFit/>
          </a:bodyPr>
          <a:lstStyle/>
          <a:p>
            <a:r>
              <a:rPr lang="en-GB" sz="1200" dirty="0">
                <a:solidFill>
                  <a:schemeClr val="bg1"/>
                </a:solidFill>
              </a:rPr>
              <a:t>Alice and Bob want to see their camera in action. The good news is, they’re not tied to </a:t>
            </a:r>
            <a:r>
              <a:rPr lang="en-GB" sz="1200" b="1" dirty="0">
                <a:solidFill>
                  <a:schemeClr val="tx2">
                    <a:lumMod val="50000"/>
                    <a:lumOff val="50000"/>
                  </a:schemeClr>
                </a:solidFill>
              </a:rPr>
              <a:t>main/camera</a:t>
            </a:r>
            <a:r>
              <a:rPr lang="en-GB" sz="1200" dirty="0">
                <a:solidFill>
                  <a:schemeClr val="bg1"/>
                </a:solidFill>
              </a:rPr>
              <a:t>. Instead of complicating things by </a:t>
            </a:r>
            <a:r>
              <a:rPr lang="en-GB" sz="1200" b="1" dirty="0">
                <a:solidFill>
                  <a:schemeClr val="tx2">
                    <a:lumMod val="50000"/>
                    <a:lumOff val="50000"/>
                  </a:schemeClr>
                </a:solidFill>
              </a:rPr>
              <a:t>rebasing</a:t>
            </a:r>
            <a:r>
              <a:rPr lang="en-GB" sz="1200" dirty="0">
                <a:solidFill>
                  <a:schemeClr val="bg1"/>
                </a:solidFill>
              </a:rPr>
              <a:t>, they can simply use their GitHub client to </a:t>
            </a:r>
            <a:r>
              <a:rPr lang="en-GB" sz="1200" b="1" dirty="0">
                <a:solidFill>
                  <a:schemeClr val="tx2">
                    <a:lumMod val="50000"/>
                    <a:lumOff val="50000"/>
                  </a:schemeClr>
                </a:solidFill>
              </a:rPr>
              <a:t>checkout </a:t>
            </a:r>
            <a:r>
              <a:rPr lang="en-GB" sz="1200" dirty="0">
                <a:solidFill>
                  <a:schemeClr val="bg1"/>
                </a:solidFill>
              </a:rPr>
              <a:t>the </a:t>
            </a:r>
            <a:r>
              <a:rPr lang="en-GB" sz="1200" b="1" dirty="0">
                <a:solidFill>
                  <a:schemeClr val="tx2">
                    <a:lumMod val="50000"/>
                    <a:lumOff val="50000"/>
                  </a:schemeClr>
                </a:solidFill>
              </a:rPr>
              <a:t>main/level branch</a:t>
            </a:r>
            <a:r>
              <a:rPr lang="en-GB" sz="1200" dirty="0">
                <a:solidFill>
                  <a:schemeClr val="bg1"/>
                </a:solidFill>
              </a:rPr>
              <a:t>. Their working directory will switch to Carol and Dave’s (and theirs will be preserved on the remote repository).</a:t>
            </a:r>
            <a:endParaRPr lang="en-GB" sz="1200" b="1" dirty="0">
              <a:solidFill>
                <a:schemeClr val="bg1"/>
              </a:solidFill>
            </a:endParaRPr>
          </a:p>
        </p:txBody>
      </p:sp>
      <p:sp>
        <p:nvSpPr>
          <p:cNvPr id="3" name="TextBox 2">
            <a:extLst>
              <a:ext uri="{FF2B5EF4-FFF2-40B4-BE49-F238E27FC236}">
                <a16:creationId xmlns:a16="http://schemas.microsoft.com/office/drawing/2014/main" id="{639E5243-136D-6F56-C0AD-CA4CD8C1B461}"/>
              </a:ext>
            </a:extLst>
          </p:cNvPr>
          <p:cNvSpPr txBox="1"/>
          <p:nvPr/>
        </p:nvSpPr>
        <p:spPr>
          <a:xfrm>
            <a:off x="183507" y="2244754"/>
            <a:ext cx="3110199" cy="461665"/>
          </a:xfrm>
          <a:prstGeom prst="rect">
            <a:avLst/>
          </a:prstGeom>
          <a:noFill/>
          <a:ln>
            <a:solidFill>
              <a:schemeClr val="bg1"/>
            </a:solidFill>
          </a:ln>
        </p:spPr>
        <p:txBody>
          <a:bodyPr wrap="square" rtlCol="0">
            <a:spAutoFit/>
          </a:bodyPr>
          <a:lstStyle/>
          <a:p>
            <a:r>
              <a:rPr lang="en-GB" sz="1200" dirty="0">
                <a:solidFill>
                  <a:schemeClr val="bg1"/>
                </a:solidFill>
              </a:rPr>
              <a:t>You can change the branch you are on very simply. </a:t>
            </a:r>
            <a:endParaRPr lang="en-GB" sz="1200" b="1" dirty="0">
              <a:solidFill>
                <a:schemeClr val="bg1"/>
              </a:solidFill>
            </a:endParaRPr>
          </a:p>
        </p:txBody>
      </p:sp>
      <p:sp>
        <p:nvSpPr>
          <p:cNvPr id="11" name="TextBox 10">
            <a:extLst>
              <a:ext uri="{FF2B5EF4-FFF2-40B4-BE49-F238E27FC236}">
                <a16:creationId xmlns:a16="http://schemas.microsoft.com/office/drawing/2014/main" id="{5DCA6106-8E64-CD08-71C9-0F21459BECC6}"/>
              </a:ext>
            </a:extLst>
          </p:cNvPr>
          <p:cNvSpPr txBox="1"/>
          <p:nvPr/>
        </p:nvSpPr>
        <p:spPr>
          <a:xfrm>
            <a:off x="183507" y="2832205"/>
            <a:ext cx="3110199" cy="1754326"/>
          </a:xfrm>
          <a:prstGeom prst="rect">
            <a:avLst/>
          </a:prstGeom>
          <a:noFill/>
          <a:ln>
            <a:solidFill>
              <a:schemeClr val="bg1"/>
            </a:solidFill>
          </a:ln>
        </p:spPr>
        <p:txBody>
          <a:bodyPr wrap="square" rtlCol="0">
            <a:spAutoFit/>
          </a:bodyPr>
          <a:lstStyle/>
          <a:p>
            <a:r>
              <a:rPr lang="en-GB" sz="1200" b="1" dirty="0">
                <a:solidFill>
                  <a:schemeClr val="bg1"/>
                </a:solidFill>
              </a:rPr>
              <a:t>This is a powerful feature and your entire folder will change to the latest commit on the branch you switch to. You should only do this if you have </a:t>
            </a:r>
            <a:r>
              <a:rPr lang="en-GB" sz="1200" b="1" dirty="0">
                <a:solidFill>
                  <a:schemeClr val="accent6">
                    <a:lumMod val="60000"/>
                    <a:lumOff val="40000"/>
                  </a:schemeClr>
                </a:solidFill>
              </a:rPr>
              <a:t>no local changes. </a:t>
            </a:r>
            <a:r>
              <a:rPr lang="en-GB" sz="1200" b="1" dirty="0">
                <a:solidFill>
                  <a:schemeClr val="bg1"/>
                </a:solidFill>
              </a:rPr>
              <a:t>If you have </a:t>
            </a:r>
            <a:r>
              <a:rPr lang="en-GB" sz="1200" b="1" dirty="0" err="1">
                <a:solidFill>
                  <a:schemeClr val="accent2">
                    <a:lumMod val="60000"/>
                    <a:lumOff val="40000"/>
                  </a:schemeClr>
                </a:solidFill>
              </a:rPr>
              <a:t>unpushed</a:t>
            </a:r>
            <a:r>
              <a:rPr lang="en-GB" sz="1200" b="1" dirty="0">
                <a:solidFill>
                  <a:schemeClr val="accent2">
                    <a:lumMod val="60000"/>
                    <a:lumOff val="40000"/>
                  </a:schemeClr>
                </a:solidFill>
              </a:rPr>
              <a:t> commits</a:t>
            </a:r>
            <a:r>
              <a:rPr lang="en-GB" sz="1200" b="1" dirty="0">
                <a:solidFill>
                  <a:schemeClr val="bg1"/>
                </a:solidFill>
              </a:rPr>
              <a:t>, Git will preserve them in your local repository until you return to that branch, but switching branches </a:t>
            </a:r>
            <a:r>
              <a:rPr lang="en-GB" sz="1200" b="1" dirty="0">
                <a:solidFill>
                  <a:schemeClr val="accent2">
                    <a:lumMod val="60000"/>
                    <a:lumOff val="40000"/>
                  </a:schemeClr>
                </a:solidFill>
              </a:rPr>
              <a:t>will not push your local changes/commits for you.</a:t>
            </a:r>
            <a:endParaRPr lang="en-GB" sz="1200" b="1" dirty="0">
              <a:solidFill>
                <a:schemeClr val="bg1"/>
              </a:solidFill>
            </a:endParaRPr>
          </a:p>
        </p:txBody>
      </p:sp>
    </p:spTree>
    <p:extLst>
      <p:ext uri="{BB962C8B-B14F-4D97-AF65-F5344CB8AC3E}">
        <p14:creationId xmlns:p14="http://schemas.microsoft.com/office/powerpoint/2010/main" val="715462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18AF16A3-7AD7-D7D2-3E0D-7447BD0528E0}"/>
              </a:ext>
            </a:extLst>
          </p:cNvPr>
          <p:cNvCxnSpPr>
            <a:cxnSpLocks/>
          </p:cNvCxnSpPr>
          <p:nvPr/>
        </p:nvCxnSpPr>
        <p:spPr>
          <a:xfrm flipV="1">
            <a:off x="1354479" y="5670600"/>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D8998E6C-BAA6-59FF-A196-CA8C533F1987}"/>
              </a:ext>
            </a:extLst>
          </p:cNvPr>
          <p:cNvCxnSpPr>
            <a:cxnSpLocks/>
          </p:cNvCxnSpPr>
          <p:nvPr/>
        </p:nvCxnSpPr>
        <p:spPr>
          <a:xfrm flipV="1">
            <a:off x="1354479" y="4928619"/>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88C8748D-86E3-66EA-C3F3-6E15C3061AA1}"/>
              </a:ext>
            </a:extLst>
          </p:cNvPr>
          <p:cNvCxnSpPr>
            <a:cxnSpLocks/>
          </p:cNvCxnSpPr>
          <p:nvPr/>
        </p:nvCxnSpPr>
        <p:spPr>
          <a:xfrm flipV="1">
            <a:off x="1354479" y="415987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E4226A8B-1A2B-7D1E-9DBE-11385863C171}"/>
              </a:ext>
            </a:extLst>
          </p:cNvPr>
          <p:cNvCxnSpPr>
            <a:cxnSpLocks/>
          </p:cNvCxnSpPr>
          <p:nvPr/>
        </p:nvCxnSpPr>
        <p:spPr>
          <a:xfrm flipV="1">
            <a:off x="1354479" y="3432924"/>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63DC98EE-8FA7-CC07-5F44-CA8B0CEE334E}"/>
              </a:ext>
            </a:extLst>
          </p:cNvPr>
          <p:cNvCxnSpPr>
            <a:cxnSpLocks/>
          </p:cNvCxnSpPr>
          <p:nvPr/>
        </p:nvCxnSpPr>
        <p:spPr>
          <a:xfrm flipV="1">
            <a:off x="1354479" y="1939457"/>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73408541-4204-21A6-18AC-04F5DF6AD473}"/>
              </a:ext>
            </a:extLst>
          </p:cNvPr>
          <p:cNvSpPr/>
          <p:nvPr/>
        </p:nvSpPr>
        <p:spPr>
          <a:xfrm>
            <a:off x="311563" y="3221610"/>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prod</a:t>
            </a:r>
          </a:p>
        </p:txBody>
      </p:sp>
      <p:sp>
        <p:nvSpPr>
          <p:cNvPr id="12" name="Rectangle: Rounded Corners 11">
            <a:extLst>
              <a:ext uri="{FF2B5EF4-FFF2-40B4-BE49-F238E27FC236}">
                <a16:creationId xmlns:a16="http://schemas.microsoft.com/office/drawing/2014/main" id="{2C1DDD26-8E01-0819-C01A-D3983F0E6BC4}"/>
              </a:ext>
            </a:extLst>
          </p:cNvPr>
          <p:cNvSpPr/>
          <p:nvPr/>
        </p:nvSpPr>
        <p:spPr>
          <a:xfrm>
            <a:off x="311563" y="3965078"/>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feature</a:t>
            </a:r>
          </a:p>
        </p:txBody>
      </p:sp>
      <p:cxnSp>
        <p:nvCxnSpPr>
          <p:cNvPr id="13" name="Straight Connector 12">
            <a:extLst>
              <a:ext uri="{FF2B5EF4-FFF2-40B4-BE49-F238E27FC236}">
                <a16:creationId xmlns:a16="http://schemas.microsoft.com/office/drawing/2014/main" id="{1393A592-D8AF-2526-3F9F-0FA32C914727}"/>
              </a:ext>
            </a:extLst>
          </p:cNvPr>
          <p:cNvCxnSpPr>
            <a:cxnSpLocks/>
          </p:cNvCxnSpPr>
          <p:nvPr/>
        </p:nvCxnSpPr>
        <p:spPr>
          <a:xfrm flipV="1">
            <a:off x="1354479" y="268302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CF2784C4-58A2-2FAD-D29C-6B2970B3221C}"/>
              </a:ext>
            </a:extLst>
          </p:cNvPr>
          <p:cNvSpPr/>
          <p:nvPr/>
        </p:nvSpPr>
        <p:spPr>
          <a:xfrm>
            <a:off x="311563" y="2478143"/>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qa</a:t>
            </a:r>
            <a:endParaRPr lang="en-GB" dirty="0"/>
          </a:p>
        </p:txBody>
      </p:sp>
      <p:sp>
        <p:nvSpPr>
          <p:cNvPr id="16" name="Rectangle: Rounded Corners 15">
            <a:extLst>
              <a:ext uri="{FF2B5EF4-FFF2-40B4-BE49-F238E27FC236}">
                <a16:creationId xmlns:a16="http://schemas.microsoft.com/office/drawing/2014/main" id="{CB96BC78-DD9D-09D1-4676-B0C0CCE9B593}"/>
              </a:ext>
            </a:extLst>
          </p:cNvPr>
          <p:cNvSpPr/>
          <p:nvPr/>
        </p:nvSpPr>
        <p:spPr>
          <a:xfrm>
            <a:off x="311563" y="173467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18" name="Rectangle: Rounded Corners 17">
            <a:extLst>
              <a:ext uri="{FF2B5EF4-FFF2-40B4-BE49-F238E27FC236}">
                <a16:creationId xmlns:a16="http://schemas.microsoft.com/office/drawing/2014/main" id="{A7C69A36-ACCA-8113-494B-4BB08FE71393}"/>
              </a:ext>
            </a:extLst>
          </p:cNvPr>
          <p:cNvSpPr/>
          <p:nvPr/>
        </p:nvSpPr>
        <p:spPr>
          <a:xfrm>
            <a:off x="311563" y="4708545"/>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chars</a:t>
            </a:r>
          </a:p>
        </p:txBody>
      </p:sp>
      <p:sp>
        <p:nvSpPr>
          <p:cNvPr id="203" name="Rectangle: Rounded Corners 202">
            <a:extLst>
              <a:ext uri="{FF2B5EF4-FFF2-40B4-BE49-F238E27FC236}">
                <a16:creationId xmlns:a16="http://schemas.microsoft.com/office/drawing/2014/main" id="{C34508D1-6A9B-8EEA-50B1-CA334B8CD9B4}"/>
              </a:ext>
            </a:extLst>
          </p:cNvPr>
          <p:cNvSpPr/>
          <p:nvPr/>
        </p:nvSpPr>
        <p:spPr>
          <a:xfrm>
            <a:off x="311563" y="545052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asset</a:t>
            </a:r>
          </a:p>
        </p:txBody>
      </p:sp>
      <p:sp>
        <p:nvSpPr>
          <p:cNvPr id="259" name="Rectangle: Rounded Corners 258">
            <a:extLst>
              <a:ext uri="{FF2B5EF4-FFF2-40B4-BE49-F238E27FC236}">
                <a16:creationId xmlns:a16="http://schemas.microsoft.com/office/drawing/2014/main" id="{882E5BA4-292B-2369-DADA-3B7EDA1C5ABD}"/>
              </a:ext>
            </a:extLst>
          </p:cNvPr>
          <p:cNvSpPr/>
          <p:nvPr/>
        </p:nvSpPr>
        <p:spPr>
          <a:xfrm>
            <a:off x="9843213" y="5538213"/>
            <a:ext cx="708236" cy="255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Jovi</a:t>
            </a:r>
          </a:p>
        </p:txBody>
      </p:sp>
      <p:sp>
        <p:nvSpPr>
          <p:cNvPr id="261" name="Rectangle: Rounded Corners 260">
            <a:extLst>
              <a:ext uri="{FF2B5EF4-FFF2-40B4-BE49-F238E27FC236}">
                <a16:creationId xmlns:a16="http://schemas.microsoft.com/office/drawing/2014/main" id="{F6AE00FA-6601-1DDA-3D35-66535E5D6D7D}"/>
              </a:ext>
            </a:extLst>
          </p:cNvPr>
          <p:cNvSpPr/>
          <p:nvPr/>
        </p:nvSpPr>
        <p:spPr>
          <a:xfrm>
            <a:off x="10630711" y="5530330"/>
            <a:ext cx="708236" cy="255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Sef</a:t>
            </a:r>
            <a:endParaRPr lang="en-GB" sz="1100" dirty="0"/>
          </a:p>
        </p:txBody>
      </p:sp>
      <p:sp>
        <p:nvSpPr>
          <p:cNvPr id="267" name="Rectangle: Rounded Corners 266">
            <a:extLst>
              <a:ext uri="{FF2B5EF4-FFF2-40B4-BE49-F238E27FC236}">
                <a16:creationId xmlns:a16="http://schemas.microsoft.com/office/drawing/2014/main" id="{4A4517FA-AB79-E626-8854-EA2874270A19}"/>
              </a:ext>
            </a:extLst>
          </p:cNvPr>
          <p:cNvSpPr/>
          <p:nvPr/>
        </p:nvSpPr>
        <p:spPr>
          <a:xfrm>
            <a:off x="10635802" y="4798794"/>
            <a:ext cx="708236" cy="255171"/>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Roman</a:t>
            </a:r>
          </a:p>
        </p:txBody>
      </p:sp>
      <p:sp>
        <p:nvSpPr>
          <p:cNvPr id="269" name="Rectangle: Rounded Corners 268">
            <a:extLst>
              <a:ext uri="{FF2B5EF4-FFF2-40B4-BE49-F238E27FC236}">
                <a16:creationId xmlns:a16="http://schemas.microsoft.com/office/drawing/2014/main" id="{0D4F9AE2-1D95-00E9-A759-30748DDDAAFF}"/>
              </a:ext>
            </a:extLst>
          </p:cNvPr>
          <p:cNvSpPr/>
          <p:nvPr/>
        </p:nvSpPr>
        <p:spPr>
          <a:xfrm>
            <a:off x="9843487" y="4034797"/>
            <a:ext cx="708236"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Josh F</a:t>
            </a:r>
          </a:p>
        </p:txBody>
      </p:sp>
      <p:sp>
        <p:nvSpPr>
          <p:cNvPr id="271" name="Rectangle: Rounded Corners 270">
            <a:extLst>
              <a:ext uri="{FF2B5EF4-FFF2-40B4-BE49-F238E27FC236}">
                <a16:creationId xmlns:a16="http://schemas.microsoft.com/office/drawing/2014/main" id="{B34834E4-4930-9516-E4AE-7EFB2F3B01D8}"/>
              </a:ext>
            </a:extLst>
          </p:cNvPr>
          <p:cNvSpPr/>
          <p:nvPr/>
        </p:nvSpPr>
        <p:spPr>
          <a:xfrm>
            <a:off x="10639988" y="4023674"/>
            <a:ext cx="708236"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Samuel</a:t>
            </a:r>
          </a:p>
        </p:txBody>
      </p:sp>
      <p:sp>
        <p:nvSpPr>
          <p:cNvPr id="272" name="Rectangle: Rounded Corners 271">
            <a:extLst>
              <a:ext uri="{FF2B5EF4-FFF2-40B4-BE49-F238E27FC236}">
                <a16:creationId xmlns:a16="http://schemas.microsoft.com/office/drawing/2014/main" id="{1C180878-FE38-DAF4-5F61-67BAAAA761FE}"/>
              </a:ext>
            </a:extLst>
          </p:cNvPr>
          <p:cNvSpPr/>
          <p:nvPr/>
        </p:nvSpPr>
        <p:spPr>
          <a:xfrm>
            <a:off x="9834800" y="3306202"/>
            <a:ext cx="708236"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Ren</a:t>
            </a:r>
          </a:p>
        </p:txBody>
      </p:sp>
      <p:sp>
        <p:nvSpPr>
          <p:cNvPr id="273" name="Rectangle: Rounded Corners 272">
            <a:extLst>
              <a:ext uri="{FF2B5EF4-FFF2-40B4-BE49-F238E27FC236}">
                <a16:creationId xmlns:a16="http://schemas.microsoft.com/office/drawing/2014/main" id="{1955533C-049A-D0A0-3B3F-383B0B4FE182}"/>
              </a:ext>
            </a:extLst>
          </p:cNvPr>
          <p:cNvSpPr/>
          <p:nvPr/>
        </p:nvSpPr>
        <p:spPr>
          <a:xfrm>
            <a:off x="10635107" y="3306704"/>
            <a:ext cx="708236"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Rui</a:t>
            </a:r>
          </a:p>
        </p:txBody>
      </p:sp>
      <p:sp>
        <p:nvSpPr>
          <p:cNvPr id="275" name="Rectangle: Rounded Corners 274">
            <a:extLst>
              <a:ext uri="{FF2B5EF4-FFF2-40B4-BE49-F238E27FC236}">
                <a16:creationId xmlns:a16="http://schemas.microsoft.com/office/drawing/2014/main" id="{D622B71E-4370-8164-E7C9-6957F8A5602F}"/>
              </a:ext>
            </a:extLst>
          </p:cNvPr>
          <p:cNvSpPr/>
          <p:nvPr/>
        </p:nvSpPr>
        <p:spPr>
          <a:xfrm>
            <a:off x="10630711" y="5173278"/>
            <a:ext cx="708236" cy="255171"/>
          </a:xfrm>
          <a:prstGeom prst="roundRect">
            <a:avLst/>
          </a:prstGeom>
          <a:gradFill flip="none" rotWithShape="1">
            <a:gsLst>
              <a:gs pos="0">
                <a:schemeClr val="accent4">
                  <a:lumMod val="50000"/>
                </a:schemeClr>
              </a:gs>
              <a:gs pos="50000">
                <a:srgbClr val="FFC000"/>
              </a:gs>
              <a:gs pos="48000">
                <a:schemeClr val="accent4">
                  <a:lumMod val="50000"/>
                </a:schemeClr>
              </a:gs>
              <a:gs pos="100000">
                <a:srgbClr val="FFC000"/>
              </a:gs>
            </a:gsLst>
            <a:lin ang="13500000" scaled="1"/>
            <a:tileRect/>
          </a:gra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Drew</a:t>
            </a:r>
          </a:p>
        </p:txBody>
      </p:sp>
      <p:sp>
        <p:nvSpPr>
          <p:cNvPr id="277" name="Rectangle: Rounded Corners 276">
            <a:extLst>
              <a:ext uri="{FF2B5EF4-FFF2-40B4-BE49-F238E27FC236}">
                <a16:creationId xmlns:a16="http://schemas.microsoft.com/office/drawing/2014/main" id="{63065C35-93A4-F27C-8C24-D9E9556A1739}"/>
              </a:ext>
            </a:extLst>
          </p:cNvPr>
          <p:cNvSpPr/>
          <p:nvPr/>
        </p:nvSpPr>
        <p:spPr>
          <a:xfrm>
            <a:off x="9862076" y="4796023"/>
            <a:ext cx="708236" cy="255171"/>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Lottie</a:t>
            </a:r>
          </a:p>
        </p:txBody>
      </p:sp>
      <p:sp>
        <p:nvSpPr>
          <p:cNvPr id="338" name="Rectangle: Rounded Corners 337">
            <a:extLst>
              <a:ext uri="{FF2B5EF4-FFF2-40B4-BE49-F238E27FC236}">
                <a16:creationId xmlns:a16="http://schemas.microsoft.com/office/drawing/2014/main" id="{016078AA-D766-5379-320F-54FFA6FE2C81}"/>
              </a:ext>
            </a:extLst>
          </p:cNvPr>
          <p:cNvSpPr/>
          <p:nvPr/>
        </p:nvSpPr>
        <p:spPr>
          <a:xfrm>
            <a:off x="1689158" y="1808048"/>
            <a:ext cx="5993090" cy="255171"/>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Main branch should always compile a stable, tested game version: alpha -&gt; beta -&gt; gold</a:t>
            </a:r>
          </a:p>
        </p:txBody>
      </p:sp>
      <p:sp>
        <p:nvSpPr>
          <p:cNvPr id="339" name="Rectangle: Rounded Corners 338">
            <a:extLst>
              <a:ext uri="{FF2B5EF4-FFF2-40B4-BE49-F238E27FC236}">
                <a16:creationId xmlns:a16="http://schemas.microsoft.com/office/drawing/2014/main" id="{8139644E-7444-421E-558B-A199B388DD7C}"/>
              </a:ext>
            </a:extLst>
          </p:cNvPr>
          <p:cNvSpPr/>
          <p:nvPr/>
        </p:nvSpPr>
        <p:spPr>
          <a:xfrm>
            <a:off x="1689157" y="2552268"/>
            <a:ext cx="6864293" cy="255171"/>
          </a:xfrm>
          <a:prstGeom prst="roundRect">
            <a:avLst/>
          </a:prstGeom>
          <a:solidFill>
            <a:schemeClr val="accent6">
              <a:lumMod val="75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No chores or features should be done on QA branch: everything’s pulled in when testing needs to start</a:t>
            </a:r>
          </a:p>
        </p:txBody>
      </p:sp>
      <p:sp>
        <p:nvSpPr>
          <p:cNvPr id="340" name="Rectangle: Rounded Corners 339">
            <a:extLst>
              <a:ext uri="{FF2B5EF4-FFF2-40B4-BE49-F238E27FC236}">
                <a16:creationId xmlns:a16="http://schemas.microsoft.com/office/drawing/2014/main" id="{7AE0D3CA-AA73-ACCF-0652-FDCCEE748D33}"/>
              </a:ext>
            </a:extLst>
          </p:cNvPr>
          <p:cNvSpPr/>
          <p:nvPr/>
        </p:nvSpPr>
        <p:spPr>
          <a:xfrm>
            <a:off x="1689157" y="3304939"/>
            <a:ext cx="7918482"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Production branch: assets/features are pulled together, level built/implemented, compile this branch for “live version”</a:t>
            </a:r>
          </a:p>
        </p:txBody>
      </p:sp>
      <p:sp>
        <p:nvSpPr>
          <p:cNvPr id="341" name="Rectangle: Rounded Corners 340">
            <a:extLst>
              <a:ext uri="{FF2B5EF4-FFF2-40B4-BE49-F238E27FC236}">
                <a16:creationId xmlns:a16="http://schemas.microsoft.com/office/drawing/2014/main" id="{37F12007-0FE0-CD45-735F-B4555CDFC113}"/>
              </a:ext>
            </a:extLst>
          </p:cNvPr>
          <p:cNvSpPr/>
          <p:nvPr/>
        </p:nvSpPr>
        <p:spPr>
          <a:xfrm>
            <a:off x="1689157" y="4044882"/>
            <a:ext cx="7740593"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Feature branch for programming and implementing features concurrently (there’s often several child branches)</a:t>
            </a:r>
          </a:p>
        </p:txBody>
      </p:sp>
      <p:sp>
        <p:nvSpPr>
          <p:cNvPr id="342" name="Rectangle: Rounded Corners 341">
            <a:extLst>
              <a:ext uri="{FF2B5EF4-FFF2-40B4-BE49-F238E27FC236}">
                <a16:creationId xmlns:a16="http://schemas.microsoft.com/office/drawing/2014/main" id="{26B350CE-FBCE-875B-2262-2FECE79786A7}"/>
              </a:ext>
            </a:extLst>
          </p:cNvPr>
          <p:cNvSpPr/>
          <p:nvPr/>
        </p:nvSpPr>
        <p:spPr>
          <a:xfrm>
            <a:off x="1689157" y="4803541"/>
            <a:ext cx="7359593" cy="255171"/>
          </a:xfrm>
          <a:prstGeom prst="roundRect">
            <a:avLst/>
          </a:prstGeom>
          <a:solidFill>
            <a:srgbClr val="FFC00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Character branch that branches from feature; programming features are required to make characters function</a:t>
            </a:r>
          </a:p>
        </p:txBody>
      </p:sp>
      <p:sp>
        <p:nvSpPr>
          <p:cNvPr id="343" name="Rectangle: Rounded Corners 342">
            <a:extLst>
              <a:ext uri="{FF2B5EF4-FFF2-40B4-BE49-F238E27FC236}">
                <a16:creationId xmlns:a16="http://schemas.microsoft.com/office/drawing/2014/main" id="{8507D8BE-97D7-4F58-2C69-D755B2A40364}"/>
              </a:ext>
            </a:extLst>
          </p:cNvPr>
          <p:cNvSpPr/>
          <p:nvPr/>
        </p:nvSpPr>
        <p:spPr>
          <a:xfrm>
            <a:off x="1689157" y="5530329"/>
            <a:ext cx="7646324" cy="255171"/>
          </a:xfrm>
          <a:prstGeom prst="roundRect">
            <a:avLst/>
          </a:prstGeom>
          <a:solidFill>
            <a:schemeClr val="accent4">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Assets can be built and perfected in isolation from the the other development and each pulled when ready</a:t>
            </a:r>
          </a:p>
        </p:txBody>
      </p:sp>
      <p:sp>
        <p:nvSpPr>
          <p:cNvPr id="344" name="TextBox 343">
            <a:extLst>
              <a:ext uri="{FF2B5EF4-FFF2-40B4-BE49-F238E27FC236}">
                <a16:creationId xmlns:a16="http://schemas.microsoft.com/office/drawing/2014/main" id="{B74AE153-7A0C-455A-96E2-F58A613897CC}"/>
              </a:ext>
            </a:extLst>
          </p:cNvPr>
          <p:cNvSpPr txBox="1"/>
          <p:nvPr/>
        </p:nvSpPr>
        <p:spPr>
          <a:xfrm>
            <a:off x="231132" y="206404"/>
            <a:ext cx="3110199" cy="646331"/>
          </a:xfrm>
          <a:prstGeom prst="rect">
            <a:avLst/>
          </a:prstGeom>
          <a:noFill/>
          <a:ln>
            <a:solidFill>
              <a:schemeClr val="bg1"/>
            </a:solidFill>
          </a:ln>
        </p:spPr>
        <p:txBody>
          <a:bodyPr wrap="square" rtlCol="0">
            <a:spAutoFit/>
          </a:bodyPr>
          <a:lstStyle/>
          <a:p>
            <a:r>
              <a:rPr lang="en-GB" sz="1200" b="1" dirty="0">
                <a:solidFill>
                  <a:schemeClr val="bg1"/>
                </a:solidFill>
              </a:rPr>
              <a:t>This is a proposal of our branch strategy, and where everyone’s “home branch”, where you will push your work, might be.</a:t>
            </a:r>
          </a:p>
        </p:txBody>
      </p:sp>
      <p:sp>
        <p:nvSpPr>
          <p:cNvPr id="346" name="TextBox 345">
            <a:extLst>
              <a:ext uri="{FF2B5EF4-FFF2-40B4-BE49-F238E27FC236}">
                <a16:creationId xmlns:a16="http://schemas.microsoft.com/office/drawing/2014/main" id="{33FA8A9D-E6F4-C6F2-EC4E-14B4586AF3E9}"/>
              </a:ext>
            </a:extLst>
          </p:cNvPr>
          <p:cNvSpPr txBox="1"/>
          <p:nvPr/>
        </p:nvSpPr>
        <p:spPr>
          <a:xfrm>
            <a:off x="3566203" y="206404"/>
            <a:ext cx="3110199" cy="1200329"/>
          </a:xfrm>
          <a:prstGeom prst="rect">
            <a:avLst/>
          </a:prstGeom>
          <a:noFill/>
          <a:ln>
            <a:solidFill>
              <a:schemeClr val="bg1"/>
            </a:solidFill>
          </a:ln>
        </p:spPr>
        <p:txBody>
          <a:bodyPr wrap="square" rtlCol="0">
            <a:spAutoFit/>
          </a:bodyPr>
          <a:lstStyle/>
          <a:p>
            <a:r>
              <a:rPr lang="en-GB" sz="1200" dirty="0">
                <a:solidFill>
                  <a:schemeClr val="bg1"/>
                </a:solidFill>
              </a:rPr>
              <a:t>As mentioned, you are not glued to one branch. It is easy to change between them to see what is going on elsewhere, to see your features in action on prod, and to help with QA testing, or to come to the rescue of someone in need of help with their asset.</a:t>
            </a:r>
          </a:p>
        </p:txBody>
      </p:sp>
      <p:sp>
        <p:nvSpPr>
          <p:cNvPr id="347" name="TextBox 346">
            <a:extLst>
              <a:ext uri="{FF2B5EF4-FFF2-40B4-BE49-F238E27FC236}">
                <a16:creationId xmlns:a16="http://schemas.microsoft.com/office/drawing/2014/main" id="{9F111233-5060-01BF-C22C-87319E9AE764}"/>
              </a:ext>
            </a:extLst>
          </p:cNvPr>
          <p:cNvSpPr txBox="1"/>
          <p:nvPr/>
        </p:nvSpPr>
        <p:spPr>
          <a:xfrm>
            <a:off x="6901274" y="216464"/>
            <a:ext cx="3110199" cy="1015663"/>
          </a:xfrm>
          <a:prstGeom prst="rect">
            <a:avLst/>
          </a:prstGeom>
          <a:noFill/>
          <a:ln>
            <a:solidFill>
              <a:schemeClr val="bg1"/>
            </a:solidFill>
          </a:ln>
        </p:spPr>
        <p:txBody>
          <a:bodyPr wrap="square" rtlCol="0">
            <a:spAutoFit/>
          </a:bodyPr>
          <a:lstStyle/>
          <a:p>
            <a:r>
              <a:rPr lang="en-GB" sz="1200" dirty="0">
                <a:solidFill>
                  <a:schemeClr val="bg1"/>
                </a:solidFill>
              </a:rPr>
              <a:t>Probably Drew will have to spend their time split between characters and assets! I have also not put boss anywhere; I thought probably he will want/need to switch between most branches.</a:t>
            </a:r>
          </a:p>
        </p:txBody>
      </p:sp>
      <p:sp>
        <p:nvSpPr>
          <p:cNvPr id="349" name="TextBox 348">
            <a:extLst>
              <a:ext uri="{FF2B5EF4-FFF2-40B4-BE49-F238E27FC236}">
                <a16:creationId xmlns:a16="http://schemas.microsoft.com/office/drawing/2014/main" id="{2A1EE5A4-9E51-278C-3784-E8D09C613D8A}"/>
              </a:ext>
            </a:extLst>
          </p:cNvPr>
          <p:cNvSpPr txBox="1"/>
          <p:nvPr/>
        </p:nvSpPr>
        <p:spPr>
          <a:xfrm>
            <a:off x="231131" y="937935"/>
            <a:ext cx="3110199" cy="461665"/>
          </a:xfrm>
          <a:prstGeom prst="rect">
            <a:avLst/>
          </a:prstGeom>
          <a:noFill/>
          <a:ln>
            <a:solidFill>
              <a:schemeClr val="bg1"/>
            </a:solidFill>
          </a:ln>
        </p:spPr>
        <p:txBody>
          <a:bodyPr wrap="square" rtlCol="0">
            <a:spAutoFit/>
          </a:bodyPr>
          <a:lstStyle/>
          <a:p>
            <a:r>
              <a:rPr lang="en-GB" sz="1200" dirty="0">
                <a:solidFill>
                  <a:schemeClr val="bg1"/>
                </a:solidFill>
              </a:rPr>
              <a:t>Let’s discuss this to make sure everyone is happy with it.</a:t>
            </a:r>
          </a:p>
        </p:txBody>
      </p:sp>
    </p:spTree>
    <p:extLst>
      <p:ext uri="{BB962C8B-B14F-4D97-AF65-F5344CB8AC3E}">
        <p14:creationId xmlns:p14="http://schemas.microsoft.com/office/powerpoint/2010/main" val="188401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17B8A1-97BA-CF88-87CA-3543255253EA}"/>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SIGN IN</a:t>
            </a:r>
          </a:p>
        </p:txBody>
      </p:sp>
      <p:sp>
        <p:nvSpPr>
          <p:cNvPr id="3" name="TextBox 2">
            <a:extLst>
              <a:ext uri="{FF2B5EF4-FFF2-40B4-BE49-F238E27FC236}">
                <a16:creationId xmlns:a16="http://schemas.microsoft.com/office/drawing/2014/main" id="{941A364D-8F81-10D9-7E10-8131257AA97B}"/>
              </a:ext>
            </a:extLst>
          </p:cNvPr>
          <p:cNvSpPr txBox="1"/>
          <p:nvPr/>
        </p:nvSpPr>
        <p:spPr>
          <a:xfrm>
            <a:off x="183506" y="616933"/>
            <a:ext cx="3110199" cy="276999"/>
          </a:xfrm>
          <a:prstGeom prst="rect">
            <a:avLst/>
          </a:prstGeom>
          <a:noFill/>
          <a:ln>
            <a:solidFill>
              <a:schemeClr val="bg1"/>
            </a:solidFill>
          </a:ln>
        </p:spPr>
        <p:txBody>
          <a:bodyPr wrap="square" rtlCol="0">
            <a:spAutoFit/>
          </a:bodyPr>
          <a:lstStyle/>
          <a:p>
            <a:r>
              <a:rPr lang="en-GB" sz="1200" dirty="0">
                <a:solidFill>
                  <a:schemeClr val="bg1"/>
                </a:solidFill>
              </a:rPr>
              <a:t>Go to </a:t>
            </a:r>
            <a:r>
              <a:rPr lang="en-GB" sz="1200" b="1" dirty="0">
                <a:solidFill>
                  <a:schemeClr val="bg1"/>
                </a:solidFill>
              </a:rPr>
              <a:t>File &gt; Options</a:t>
            </a:r>
            <a:endParaRPr lang="en-GB" sz="1200" dirty="0">
              <a:solidFill>
                <a:schemeClr val="bg1"/>
              </a:solidFill>
            </a:endParaRPr>
          </a:p>
        </p:txBody>
      </p:sp>
      <p:pic>
        <p:nvPicPr>
          <p:cNvPr id="5" name="Picture 4">
            <a:extLst>
              <a:ext uri="{FF2B5EF4-FFF2-40B4-BE49-F238E27FC236}">
                <a16:creationId xmlns:a16="http://schemas.microsoft.com/office/drawing/2014/main" id="{0BEF7E8D-D4CB-391A-F159-81575D5C167F}"/>
              </a:ext>
            </a:extLst>
          </p:cNvPr>
          <p:cNvPicPr>
            <a:picLocks noChangeAspect="1"/>
          </p:cNvPicPr>
          <p:nvPr/>
        </p:nvPicPr>
        <p:blipFill>
          <a:blip r:embed="rId2"/>
          <a:stretch>
            <a:fillRect/>
          </a:stretch>
        </p:blipFill>
        <p:spPr>
          <a:xfrm>
            <a:off x="7539134" y="327683"/>
            <a:ext cx="4348064" cy="2989294"/>
          </a:xfrm>
          <a:prstGeom prst="rect">
            <a:avLst/>
          </a:prstGeom>
        </p:spPr>
      </p:pic>
      <p:pic>
        <p:nvPicPr>
          <p:cNvPr id="7" name="Picture 6">
            <a:extLst>
              <a:ext uri="{FF2B5EF4-FFF2-40B4-BE49-F238E27FC236}">
                <a16:creationId xmlns:a16="http://schemas.microsoft.com/office/drawing/2014/main" id="{76785E48-E4A3-A2AD-E305-BF944441E796}"/>
              </a:ext>
            </a:extLst>
          </p:cNvPr>
          <p:cNvPicPr>
            <a:picLocks noChangeAspect="1"/>
          </p:cNvPicPr>
          <p:nvPr/>
        </p:nvPicPr>
        <p:blipFill>
          <a:blip r:embed="rId3"/>
          <a:stretch>
            <a:fillRect/>
          </a:stretch>
        </p:blipFill>
        <p:spPr>
          <a:xfrm>
            <a:off x="7539134" y="3541023"/>
            <a:ext cx="4348065" cy="2989294"/>
          </a:xfrm>
          <a:prstGeom prst="rect">
            <a:avLst/>
          </a:prstGeom>
        </p:spPr>
      </p:pic>
      <p:sp>
        <p:nvSpPr>
          <p:cNvPr id="8" name="TextBox 7">
            <a:extLst>
              <a:ext uri="{FF2B5EF4-FFF2-40B4-BE49-F238E27FC236}">
                <a16:creationId xmlns:a16="http://schemas.microsoft.com/office/drawing/2014/main" id="{086611F0-FF64-FB65-C0F0-2E135DBA7EED}"/>
              </a:ext>
            </a:extLst>
          </p:cNvPr>
          <p:cNvSpPr txBox="1"/>
          <p:nvPr/>
        </p:nvSpPr>
        <p:spPr>
          <a:xfrm>
            <a:off x="183505" y="1011929"/>
            <a:ext cx="3110199" cy="276999"/>
          </a:xfrm>
          <a:prstGeom prst="rect">
            <a:avLst/>
          </a:prstGeom>
          <a:noFill/>
          <a:ln>
            <a:solidFill>
              <a:schemeClr val="bg1"/>
            </a:solidFill>
          </a:ln>
        </p:spPr>
        <p:txBody>
          <a:bodyPr wrap="square" rtlCol="0">
            <a:spAutoFit/>
          </a:bodyPr>
          <a:lstStyle/>
          <a:p>
            <a:r>
              <a:rPr lang="en-GB" sz="1200" dirty="0">
                <a:solidFill>
                  <a:schemeClr val="bg1"/>
                </a:solidFill>
              </a:rPr>
              <a:t>Ensure you are signed in</a:t>
            </a:r>
          </a:p>
        </p:txBody>
      </p:sp>
      <p:sp>
        <p:nvSpPr>
          <p:cNvPr id="9" name="TextBox 8">
            <a:extLst>
              <a:ext uri="{FF2B5EF4-FFF2-40B4-BE49-F238E27FC236}">
                <a16:creationId xmlns:a16="http://schemas.microsoft.com/office/drawing/2014/main" id="{15C5478A-7855-42D3-34E6-E25759682BA6}"/>
              </a:ext>
            </a:extLst>
          </p:cNvPr>
          <p:cNvSpPr txBox="1"/>
          <p:nvPr/>
        </p:nvSpPr>
        <p:spPr>
          <a:xfrm>
            <a:off x="183504" y="1406925"/>
            <a:ext cx="3110199" cy="461665"/>
          </a:xfrm>
          <a:prstGeom prst="rect">
            <a:avLst/>
          </a:prstGeom>
          <a:noFill/>
          <a:ln>
            <a:solidFill>
              <a:schemeClr val="bg1"/>
            </a:solidFill>
          </a:ln>
        </p:spPr>
        <p:txBody>
          <a:bodyPr wrap="square" rtlCol="0">
            <a:spAutoFit/>
          </a:bodyPr>
          <a:lstStyle/>
          <a:p>
            <a:r>
              <a:rPr lang="en-GB" sz="1200" dirty="0">
                <a:solidFill>
                  <a:schemeClr val="bg1"/>
                </a:solidFill>
              </a:rPr>
              <a:t>Review software specification versions on Discord (for all software)</a:t>
            </a:r>
          </a:p>
        </p:txBody>
      </p:sp>
    </p:spTree>
    <p:extLst>
      <p:ext uri="{BB962C8B-B14F-4D97-AF65-F5344CB8AC3E}">
        <p14:creationId xmlns:p14="http://schemas.microsoft.com/office/powerpoint/2010/main" val="3564874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38110-18C7-ECA4-E619-61485C297DF2}"/>
            </a:ext>
          </a:extLst>
        </p:cNvPr>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FC4D52E4-5D93-77C0-EC46-7765F6D9E587}"/>
              </a:ext>
            </a:extLst>
          </p:cNvPr>
          <p:cNvCxnSpPr>
            <a:cxnSpLocks/>
          </p:cNvCxnSpPr>
          <p:nvPr/>
        </p:nvCxnSpPr>
        <p:spPr>
          <a:xfrm flipV="1">
            <a:off x="1354479" y="5670600"/>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2B8C4107-6D26-B055-E6C5-631606B46F2C}"/>
              </a:ext>
            </a:extLst>
          </p:cNvPr>
          <p:cNvCxnSpPr>
            <a:cxnSpLocks/>
          </p:cNvCxnSpPr>
          <p:nvPr/>
        </p:nvCxnSpPr>
        <p:spPr>
          <a:xfrm flipV="1">
            <a:off x="1354479" y="4928619"/>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CC875E3D-F686-F072-033A-220A9343DCDB}"/>
              </a:ext>
            </a:extLst>
          </p:cNvPr>
          <p:cNvCxnSpPr>
            <a:cxnSpLocks/>
          </p:cNvCxnSpPr>
          <p:nvPr/>
        </p:nvCxnSpPr>
        <p:spPr>
          <a:xfrm flipV="1">
            <a:off x="1354479" y="415987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1639F893-746E-843F-5279-87952202E94D}"/>
              </a:ext>
            </a:extLst>
          </p:cNvPr>
          <p:cNvCxnSpPr>
            <a:cxnSpLocks/>
          </p:cNvCxnSpPr>
          <p:nvPr/>
        </p:nvCxnSpPr>
        <p:spPr>
          <a:xfrm flipV="1">
            <a:off x="1354479" y="3432924"/>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2AA177E1-40AD-B002-AF17-4ACCA797E608}"/>
              </a:ext>
            </a:extLst>
          </p:cNvPr>
          <p:cNvCxnSpPr>
            <a:cxnSpLocks/>
          </p:cNvCxnSpPr>
          <p:nvPr/>
        </p:nvCxnSpPr>
        <p:spPr>
          <a:xfrm flipV="1">
            <a:off x="1354479" y="1939457"/>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95A59AED-4A75-B647-0B26-33FDE4C5993F}"/>
              </a:ext>
            </a:extLst>
          </p:cNvPr>
          <p:cNvSpPr/>
          <p:nvPr/>
        </p:nvSpPr>
        <p:spPr>
          <a:xfrm>
            <a:off x="311563" y="3221610"/>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prod</a:t>
            </a:r>
          </a:p>
        </p:txBody>
      </p:sp>
      <p:sp>
        <p:nvSpPr>
          <p:cNvPr id="12" name="Rectangle: Rounded Corners 11">
            <a:extLst>
              <a:ext uri="{FF2B5EF4-FFF2-40B4-BE49-F238E27FC236}">
                <a16:creationId xmlns:a16="http://schemas.microsoft.com/office/drawing/2014/main" id="{21BECC3B-6E90-49FE-F808-72A09B8C4EA4}"/>
              </a:ext>
            </a:extLst>
          </p:cNvPr>
          <p:cNvSpPr/>
          <p:nvPr/>
        </p:nvSpPr>
        <p:spPr>
          <a:xfrm>
            <a:off x="311563" y="3965078"/>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feature</a:t>
            </a:r>
          </a:p>
        </p:txBody>
      </p:sp>
      <p:cxnSp>
        <p:nvCxnSpPr>
          <p:cNvPr id="13" name="Straight Connector 12">
            <a:extLst>
              <a:ext uri="{FF2B5EF4-FFF2-40B4-BE49-F238E27FC236}">
                <a16:creationId xmlns:a16="http://schemas.microsoft.com/office/drawing/2014/main" id="{4FAF7393-B927-CEAE-EB8A-6EE0E3D27688}"/>
              </a:ext>
            </a:extLst>
          </p:cNvPr>
          <p:cNvCxnSpPr>
            <a:cxnSpLocks/>
          </p:cNvCxnSpPr>
          <p:nvPr/>
        </p:nvCxnSpPr>
        <p:spPr>
          <a:xfrm flipV="1">
            <a:off x="1354479" y="268302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28316420-DA4E-41C4-56AA-4F8EECD4BC62}"/>
              </a:ext>
            </a:extLst>
          </p:cNvPr>
          <p:cNvSpPr/>
          <p:nvPr/>
        </p:nvSpPr>
        <p:spPr>
          <a:xfrm>
            <a:off x="311563" y="2478143"/>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qa</a:t>
            </a:r>
            <a:endParaRPr lang="en-GB" dirty="0"/>
          </a:p>
        </p:txBody>
      </p:sp>
      <p:sp>
        <p:nvSpPr>
          <p:cNvPr id="16" name="Rectangle: Rounded Corners 15">
            <a:extLst>
              <a:ext uri="{FF2B5EF4-FFF2-40B4-BE49-F238E27FC236}">
                <a16:creationId xmlns:a16="http://schemas.microsoft.com/office/drawing/2014/main" id="{1ACBF2BF-EA35-C343-4EE5-40ED76033873}"/>
              </a:ext>
            </a:extLst>
          </p:cNvPr>
          <p:cNvSpPr/>
          <p:nvPr/>
        </p:nvSpPr>
        <p:spPr>
          <a:xfrm>
            <a:off x="311563" y="173467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18" name="Rectangle: Rounded Corners 17">
            <a:extLst>
              <a:ext uri="{FF2B5EF4-FFF2-40B4-BE49-F238E27FC236}">
                <a16:creationId xmlns:a16="http://schemas.microsoft.com/office/drawing/2014/main" id="{DD425337-EA48-CE1E-CD04-E91E913A1C87}"/>
              </a:ext>
            </a:extLst>
          </p:cNvPr>
          <p:cNvSpPr/>
          <p:nvPr/>
        </p:nvSpPr>
        <p:spPr>
          <a:xfrm>
            <a:off x="311563" y="4708545"/>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chars</a:t>
            </a:r>
          </a:p>
        </p:txBody>
      </p:sp>
      <p:sp>
        <p:nvSpPr>
          <p:cNvPr id="19" name="Rectangle: Rounded Corners 18">
            <a:extLst>
              <a:ext uri="{FF2B5EF4-FFF2-40B4-BE49-F238E27FC236}">
                <a16:creationId xmlns:a16="http://schemas.microsoft.com/office/drawing/2014/main" id="{873262C6-F716-650D-86DB-129007DD3FBC}"/>
              </a:ext>
            </a:extLst>
          </p:cNvPr>
          <p:cNvSpPr/>
          <p:nvPr/>
        </p:nvSpPr>
        <p:spPr>
          <a:xfrm>
            <a:off x="1835157" y="1819094"/>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24F72964-3C84-F2CF-87AE-EDDA55D60EBF}"/>
              </a:ext>
            </a:extLst>
          </p:cNvPr>
          <p:cNvSpPr/>
          <p:nvPr/>
        </p:nvSpPr>
        <p:spPr>
          <a:xfrm>
            <a:off x="2564377" y="330472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BA49653B-B088-5C57-16F0-F548CEDCFB31}"/>
              </a:ext>
            </a:extLst>
          </p:cNvPr>
          <p:cNvSpPr/>
          <p:nvPr/>
        </p:nvSpPr>
        <p:spPr>
          <a:xfrm>
            <a:off x="3293597" y="4034421"/>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9B3FD389-4FCD-432F-9C57-8ADBDFF416D1}"/>
              </a:ext>
            </a:extLst>
          </p:cNvPr>
          <p:cNvSpPr/>
          <p:nvPr/>
        </p:nvSpPr>
        <p:spPr>
          <a:xfrm>
            <a:off x="3291777" y="5547747"/>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DF88180F-0B96-8759-7BC2-21084F7BE76B}"/>
              </a:ext>
            </a:extLst>
          </p:cNvPr>
          <p:cNvSpPr/>
          <p:nvPr/>
        </p:nvSpPr>
        <p:spPr>
          <a:xfrm>
            <a:off x="3293597" y="330472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4E836463-9DD1-F503-2CD7-61D8921F85BD}"/>
              </a:ext>
            </a:extLst>
          </p:cNvPr>
          <p:cNvSpPr/>
          <p:nvPr/>
        </p:nvSpPr>
        <p:spPr>
          <a:xfrm>
            <a:off x="5475995" y="4030303"/>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D25D0CC8-F801-E120-6055-DCF32EEC152B}"/>
              </a:ext>
            </a:extLst>
          </p:cNvPr>
          <p:cNvSpPr/>
          <p:nvPr/>
        </p:nvSpPr>
        <p:spPr>
          <a:xfrm>
            <a:off x="4757648" y="3307701"/>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Rounded Corners 35">
            <a:extLst>
              <a:ext uri="{FF2B5EF4-FFF2-40B4-BE49-F238E27FC236}">
                <a16:creationId xmlns:a16="http://schemas.microsoft.com/office/drawing/2014/main" id="{8418EB8C-59C3-85E9-50AA-8819CC6BFA57}"/>
              </a:ext>
            </a:extLst>
          </p:cNvPr>
          <p:cNvSpPr/>
          <p:nvPr/>
        </p:nvSpPr>
        <p:spPr>
          <a:xfrm>
            <a:off x="4750217" y="5547747"/>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25D7D66F-3C23-69C0-69B7-B57DB7DE27AD}"/>
              </a:ext>
            </a:extLst>
          </p:cNvPr>
          <p:cNvSpPr/>
          <p:nvPr/>
        </p:nvSpPr>
        <p:spPr>
          <a:xfrm>
            <a:off x="5486868" y="3304960"/>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ctor: Curved 38">
            <a:extLst>
              <a:ext uri="{FF2B5EF4-FFF2-40B4-BE49-F238E27FC236}">
                <a16:creationId xmlns:a16="http://schemas.microsoft.com/office/drawing/2014/main" id="{DBC9F927-6DD3-68C5-3F2A-7C0C2B254C0C}"/>
              </a:ext>
            </a:extLst>
          </p:cNvPr>
          <p:cNvCxnSpPr>
            <a:stCxn id="19" idx="3"/>
            <a:endCxn id="21" idx="1"/>
          </p:cNvCxnSpPr>
          <p:nvPr/>
        </p:nvCxnSpPr>
        <p:spPr>
          <a:xfrm>
            <a:off x="2083699" y="1943365"/>
            <a:ext cx="480678" cy="1485635"/>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6DB6BD8-2137-E489-C8EC-C660FB0354CA}"/>
              </a:ext>
            </a:extLst>
          </p:cNvPr>
          <p:cNvCxnSpPr>
            <a:cxnSpLocks/>
            <a:stCxn id="21" idx="3"/>
            <a:endCxn id="31" idx="1"/>
          </p:cNvCxnSpPr>
          <p:nvPr/>
        </p:nvCxnSpPr>
        <p:spPr>
          <a:xfrm>
            <a:off x="2812919" y="3429000"/>
            <a:ext cx="48067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F628FE17-7684-D661-41E5-1C731FB1EA9A}"/>
              </a:ext>
            </a:extLst>
          </p:cNvPr>
          <p:cNvCxnSpPr>
            <a:cxnSpLocks/>
            <a:stCxn id="21" idx="3"/>
            <a:endCxn id="27" idx="1"/>
          </p:cNvCxnSpPr>
          <p:nvPr/>
        </p:nvCxnSpPr>
        <p:spPr>
          <a:xfrm>
            <a:off x="2812919" y="3429000"/>
            <a:ext cx="480678" cy="729692"/>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01CA7D5-BEB3-A311-A8B2-F6591F296AD9}"/>
              </a:ext>
            </a:extLst>
          </p:cNvPr>
          <p:cNvCxnSpPr>
            <a:cxnSpLocks/>
            <a:stCxn id="31" idx="3"/>
            <a:endCxn id="34" idx="1"/>
          </p:cNvCxnSpPr>
          <p:nvPr/>
        </p:nvCxnSpPr>
        <p:spPr>
          <a:xfrm>
            <a:off x="3542139" y="3429000"/>
            <a:ext cx="1215509" cy="29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DE1B51B0-0EC8-8AE1-FFAC-A0B08BCF9A09}"/>
              </a:ext>
            </a:extLst>
          </p:cNvPr>
          <p:cNvCxnSpPr>
            <a:cxnSpLocks/>
            <a:endCxn id="28" idx="1"/>
          </p:cNvCxnSpPr>
          <p:nvPr/>
        </p:nvCxnSpPr>
        <p:spPr>
          <a:xfrm rot="16200000" flipH="1">
            <a:off x="2246577" y="4626818"/>
            <a:ext cx="1855072" cy="235328"/>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72FF844-D60A-3E66-C359-8687FF38BB30}"/>
              </a:ext>
            </a:extLst>
          </p:cNvPr>
          <p:cNvCxnSpPr>
            <a:cxnSpLocks/>
            <a:stCxn id="27" idx="3"/>
            <a:endCxn id="324" idx="1"/>
          </p:cNvCxnSpPr>
          <p:nvPr/>
        </p:nvCxnSpPr>
        <p:spPr>
          <a:xfrm>
            <a:off x="3542139" y="4158692"/>
            <a:ext cx="1208078" cy="1099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7" name="Rectangle: Rounded Corners 56">
            <a:extLst>
              <a:ext uri="{FF2B5EF4-FFF2-40B4-BE49-F238E27FC236}">
                <a16:creationId xmlns:a16="http://schemas.microsoft.com/office/drawing/2014/main" id="{DC8CC391-317B-D67C-64F3-7602E91F0D67}"/>
              </a:ext>
            </a:extLst>
          </p:cNvPr>
          <p:cNvSpPr/>
          <p:nvPr/>
        </p:nvSpPr>
        <p:spPr>
          <a:xfrm>
            <a:off x="6216088" y="3304830"/>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47623214-F373-03CE-F461-0E28BFB12BED}"/>
              </a:ext>
            </a:extLst>
          </p:cNvPr>
          <p:cNvCxnSpPr>
            <a:cxnSpLocks/>
            <a:stCxn id="34" idx="3"/>
            <a:endCxn id="37" idx="1"/>
          </p:cNvCxnSpPr>
          <p:nvPr/>
        </p:nvCxnSpPr>
        <p:spPr>
          <a:xfrm flipV="1">
            <a:off x="5006190" y="3429231"/>
            <a:ext cx="480678" cy="274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7FBF4B32-E98D-EBB5-DCCD-3D17F0416E8C}"/>
              </a:ext>
            </a:extLst>
          </p:cNvPr>
          <p:cNvCxnSpPr>
            <a:cxnSpLocks/>
            <a:stCxn id="57" idx="1"/>
            <a:endCxn id="32" idx="3"/>
          </p:cNvCxnSpPr>
          <p:nvPr/>
        </p:nvCxnSpPr>
        <p:spPr>
          <a:xfrm rot="10800000" flipV="1">
            <a:off x="5724538" y="3429100"/>
            <a:ext cx="491551" cy="72547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419CF7B4-234D-1054-80EB-0D8DF1774F9D}"/>
              </a:ext>
            </a:extLst>
          </p:cNvPr>
          <p:cNvCxnSpPr>
            <a:cxnSpLocks/>
            <a:stCxn id="37" idx="3"/>
            <a:endCxn id="57" idx="1"/>
          </p:cNvCxnSpPr>
          <p:nvPr/>
        </p:nvCxnSpPr>
        <p:spPr>
          <a:xfrm flipV="1">
            <a:off x="5735410" y="3429101"/>
            <a:ext cx="480678" cy="13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8" name="Connector: Curved 67">
            <a:extLst>
              <a:ext uri="{FF2B5EF4-FFF2-40B4-BE49-F238E27FC236}">
                <a16:creationId xmlns:a16="http://schemas.microsoft.com/office/drawing/2014/main" id="{C57FCE30-798E-02CA-BEF2-15CD4343396B}"/>
              </a:ext>
            </a:extLst>
          </p:cNvPr>
          <p:cNvCxnSpPr>
            <a:cxnSpLocks/>
            <a:endCxn id="36" idx="3"/>
          </p:cNvCxnSpPr>
          <p:nvPr/>
        </p:nvCxnSpPr>
        <p:spPr>
          <a:xfrm rot="5400000">
            <a:off x="4553197" y="4262511"/>
            <a:ext cx="1855070" cy="963945"/>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931F7DCB-41C4-3F4B-2EB9-947251300EDA}"/>
              </a:ext>
            </a:extLst>
          </p:cNvPr>
          <p:cNvCxnSpPr>
            <a:cxnSpLocks/>
            <a:stCxn id="28" idx="3"/>
            <a:endCxn id="36" idx="1"/>
          </p:cNvCxnSpPr>
          <p:nvPr/>
        </p:nvCxnSpPr>
        <p:spPr>
          <a:xfrm>
            <a:off x="3540319" y="5672018"/>
            <a:ext cx="120989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6F020C33-6B11-4C0D-2DD8-FCCA5A3535E5}"/>
              </a:ext>
            </a:extLst>
          </p:cNvPr>
          <p:cNvSpPr/>
          <p:nvPr/>
        </p:nvSpPr>
        <p:spPr>
          <a:xfrm>
            <a:off x="7720404" y="2561653"/>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Rounded Corners 78">
            <a:extLst>
              <a:ext uri="{FF2B5EF4-FFF2-40B4-BE49-F238E27FC236}">
                <a16:creationId xmlns:a16="http://schemas.microsoft.com/office/drawing/2014/main" id="{6316A6A2-4E55-AEEE-3332-1D65E7699670}"/>
              </a:ext>
            </a:extLst>
          </p:cNvPr>
          <p:cNvSpPr/>
          <p:nvPr/>
        </p:nvSpPr>
        <p:spPr>
          <a:xfrm>
            <a:off x="8449624" y="2558986"/>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Rounded Corners 79">
            <a:extLst>
              <a:ext uri="{FF2B5EF4-FFF2-40B4-BE49-F238E27FC236}">
                <a16:creationId xmlns:a16="http://schemas.microsoft.com/office/drawing/2014/main" id="{7FBA95B3-9823-C526-BDA8-7ADBCE6FA231}"/>
              </a:ext>
            </a:extLst>
          </p:cNvPr>
          <p:cNvSpPr/>
          <p:nvPr/>
        </p:nvSpPr>
        <p:spPr>
          <a:xfrm>
            <a:off x="6945307" y="330511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Rounded Corners 80">
            <a:extLst>
              <a:ext uri="{FF2B5EF4-FFF2-40B4-BE49-F238E27FC236}">
                <a16:creationId xmlns:a16="http://schemas.microsoft.com/office/drawing/2014/main" id="{C6391E60-37B2-7E44-EC8C-A8F84249FFC7}"/>
              </a:ext>
            </a:extLst>
          </p:cNvPr>
          <p:cNvSpPr/>
          <p:nvPr/>
        </p:nvSpPr>
        <p:spPr>
          <a:xfrm>
            <a:off x="7674527" y="3302452"/>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2" name="Straight Connector 81">
            <a:extLst>
              <a:ext uri="{FF2B5EF4-FFF2-40B4-BE49-F238E27FC236}">
                <a16:creationId xmlns:a16="http://schemas.microsoft.com/office/drawing/2014/main" id="{AA487867-C08E-FBEF-9170-BB90F77C5C1A}"/>
              </a:ext>
            </a:extLst>
          </p:cNvPr>
          <p:cNvCxnSpPr>
            <a:cxnSpLocks/>
            <a:stCxn id="57" idx="3"/>
            <a:endCxn id="80" idx="1"/>
          </p:cNvCxnSpPr>
          <p:nvPr/>
        </p:nvCxnSpPr>
        <p:spPr>
          <a:xfrm>
            <a:off x="6464630" y="3429101"/>
            <a:ext cx="480677" cy="2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B443FB56-6537-65CA-42DF-6CE3D68A651D}"/>
              </a:ext>
            </a:extLst>
          </p:cNvPr>
          <p:cNvCxnSpPr>
            <a:cxnSpLocks/>
            <a:stCxn id="78" idx="1"/>
          </p:cNvCxnSpPr>
          <p:nvPr/>
        </p:nvCxnSpPr>
        <p:spPr>
          <a:xfrm rot="10800000" flipV="1">
            <a:off x="7239726" y="2685923"/>
            <a:ext cx="480678" cy="74187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34CDDFA4-03F3-DF2C-496D-CD2DB15C5315}"/>
              </a:ext>
            </a:extLst>
          </p:cNvPr>
          <p:cNvCxnSpPr>
            <a:cxnSpLocks/>
            <a:stCxn id="78" idx="3"/>
            <a:endCxn id="79" idx="1"/>
          </p:cNvCxnSpPr>
          <p:nvPr/>
        </p:nvCxnSpPr>
        <p:spPr>
          <a:xfrm flipV="1">
            <a:off x="7968946" y="2683257"/>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1" name="Connector: Curved 90">
            <a:extLst>
              <a:ext uri="{FF2B5EF4-FFF2-40B4-BE49-F238E27FC236}">
                <a16:creationId xmlns:a16="http://schemas.microsoft.com/office/drawing/2014/main" id="{5698325A-A47B-7F85-C520-3D5FCA7CCFBE}"/>
              </a:ext>
            </a:extLst>
          </p:cNvPr>
          <p:cNvCxnSpPr>
            <a:cxnSpLocks/>
            <a:stCxn id="94" idx="1"/>
            <a:endCxn id="79" idx="3"/>
          </p:cNvCxnSpPr>
          <p:nvPr/>
        </p:nvCxnSpPr>
        <p:spPr>
          <a:xfrm rot="10800000" flipV="1">
            <a:off x="8698167" y="1936469"/>
            <a:ext cx="483383" cy="74678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4" name="Rectangle: Rounded Corners 93">
            <a:extLst>
              <a:ext uri="{FF2B5EF4-FFF2-40B4-BE49-F238E27FC236}">
                <a16:creationId xmlns:a16="http://schemas.microsoft.com/office/drawing/2014/main" id="{D08A62B1-4990-2DBC-341A-5E6BAE5791BD}"/>
              </a:ext>
            </a:extLst>
          </p:cNvPr>
          <p:cNvSpPr/>
          <p:nvPr/>
        </p:nvSpPr>
        <p:spPr>
          <a:xfrm>
            <a:off x="9181549" y="1812199"/>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6" name="Straight Connector 95">
            <a:extLst>
              <a:ext uri="{FF2B5EF4-FFF2-40B4-BE49-F238E27FC236}">
                <a16:creationId xmlns:a16="http://schemas.microsoft.com/office/drawing/2014/main" id="{5554C79B-82C7-103D-47BB-A13FA4B72F4F}"/>
              </a:ext>
            </a:extLst>
          </p:cNvPr>
          <p:cNvCxnSpPr>
            <a:cxnSpLocks/>
          </p:cNvCxnSpPr>
          <p:nvPr/>
        </p:nvCxnSpPr>
        <p:spPr>
          <a:xfrm>
            <a:off x="7185646" y="3421910"/>
            <a:ext cx="480677" cy="2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8" name="Rectangle: Rounded Corners 97">
            <a:extLst>
              <a:ext uri="{FF2B5EF4-FFF2-40B4-BE49-F238E27FC236}">
                <a16:creationId xmlns:a16="http://schemas.microsoft.com/office/drawing/2014/main" id="{E97C29AE-E2DA-CDA4-4E17-B901CD944E15}"/>
              </a:ext>
            </a:extLst>
          </p:cNvPr>
          <p:cNvSpPr/>
          <p:nvPr/>
        </p:nvSpPr>
        <p:spPr>
          <a:xfrm>
            <a:off x="6203815" y="5546329"/>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9" name="Connector: Curved 98">
            <a:extLst>
              <a:ext uri="{FF2B5EF4-FFF2-40B4-BE49-F238E27FC236}">
                <a16:creationId xmlns:a16="http://schemas.microsoft.com/office/drawing/2014/main" id="{7E9818D8-6423-906A-B0EB-F0E3C4CF7095}"/>
              </a:ext>
            </a:extLst>
          </p:cNvPr>
          <p:cNvCxnSpPr>
            <a:cxnSpLocks/>
            <a:stCxn id="34" idx="1"/>
            <a:endCxn id="27" idx="3"/>
          </p:cNvCxnSpPr>
          <p:nvPr/>
        </p:nvCxnSpPr>
        <p:spPr>
          <a:xfrm rot="10800000" flipV="1">
            <a:off x="3542140" y="3431972"/>
            <a:ext cx="1215509" cy="726720"/>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7" name="Rectangle: Rounded Corners 106">
            <a:extLst>
              <a:ext uri="{FF2B5EF4-FFF2-40B4-BE49-F238E27FC236}">
                <a16:creationId xmlns:a16="http://schemas.microsoft.com/office/drawing/2014/main" id="{15275185-8049-ED4B-3C1C-CCEF3539EE05}"/>
              </a:ext>
            </a:extLst>
          </p:cNvPr>
          <p:cNvSpPr/>
          <p:nvPr/>
        </p:nvSpPr>
        <p:spPr>
          <a:xfrm>
            <a:off x="5486868" y="2561992"/>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Rounded Corners 107">
            <a:extLst>
              <a:ext uri="{FF2B5EF4-FFF2-40B4-BE49-F238E27FC236}">
                <a16:creationId xmlns:a16="http://schemas.microsoft.com/office/drawing/2014/main" id="{7BB6A442-17E1-2005-55A9-539DF5ECE4AB}"/>
              </a:ext>
            </a:extLst>
          </p:cNvPr>
          <p:cNvSpPr/>
          <p:nvPr/>
        </p:nvSpPr>
        <p:spPr>
          <a:xfrm>
            <a:off x="6216088" y="2559325"/>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9" name="Straight Connector 108">
            <a:extLst>
              <a:ext uri="{FF2B5EF4-FFF2-40B4-BE49-F238E27FC236}">
                <a16:creationId xmlns:a16="http://schemas.microsoft.com/office/drawing/2014/main" id="{72EF2E98-3B59-6748-2703-FE5171AEE7B7}"/>
              </a:ext>
            </a:extLst>
          </p:cNvPr>
          <p:cNvCxnSpPr>
            <a:cxnSpLocks/>
            <a:stCxn id="107" idx="3"/>
            <a:endCxn id="108" idx="1"/>
          </p:cNvCxnSpPr>
          <p:nvPr/>
        </p:nvCxnSpPr>
        <p:spPr>
          <a:xfrm flipV="1">
            <a:off x="5735410" y="2683596"/>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0" name="Connector: Curved 109">
            <a:extLst>
              <a:ext uri="{FF2B5EF4-FFF2-40B4-BE49-F238E27FC236}">
                <a16:creationId xmlns:a16="http://schemas.microsoft.com/office/drawing/2014/main" id="{EBF224B5-AC68-171D-0691-5C5DA1E3BC88}"/>
              </a:ext>
            </a:extLst>
          </p:cNvPr>
          <p:cNvCxnSpPr>
            <a:cxnSpLocks/>
            <a:stCxn id="111" idx="1"/>
            <a:endCxn id="108" idx="3"/>
          </p:cNvCxnSpPr>
          <p:nvPr/>
        </p:nvCxnSpPr>
        <p:spPr>
          <a:xfrm rot="10800000" flipV="1">
            <a:off x="6464631" y="1938348"/>
            <a:ext cx="483383" cy="74524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1" name="Rectangle: Rounded Corners 110">
            <a:extLst>
              <a:ext uri="{FF2B5EF4-FFF2-40B4-BE49-F238E27FC236}">
                <a16:creationId xmlns:a16="http://schemas.microsoft.com/office/drawing/2014/main" id="{81CB72BF-22ED-CF8F-F4D2-527824D8B0BF}"/>
              </a:ext>
            </a:extLst>
          </p:cNvPr>
          <p:cNvSpPr/>
          <p:nvPr/>
        </p:nvSpPr>
        <p:spPr>
          <a:xfrm>
            <a:off x="6948013" y="1814077"/>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Connector: Curved 111">
            <a:extLst>
              <a:ext uri="{FF2B5EF4-FFF2-40B4-BE49-F238E27FC236}">
                <a16:creationId xmlns:a16="http://schemas.microsoft.com/office/drawing/2014/main" id="{0D1EB5B6-A5CC-6362-A71C-6A2D6BF77163}"/>
              </a:ext>
            </a:extLst>
          </p:cNvPr>
          <p:cNvCxnSpPr>
            <a:cxnSpLocks/>
            <a:stCxn id="107" idx="1"/>
            <a:endCxn id="34" idx="3"/>
          </p:cNvCxnSpPr>
          <p:nvPr/>
        </p:nvCxnSpPr>
        <p:spPr>
          <a:xfrm rot="10800000" flipV="1">
            <a:off x="5006190" y="2686262"/>
            <a:ext cx="480678" cy="74570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26C68E5D-3832-5473-4E76-0288E076C725}"/>
              </a:ext>
            </a:extLst>
          </p:cNvPr>
          <p:cNvCxnSpPr>
            <a:cxnSpLocks/>
            <a:stCxn id="19" idx="3"/>
            <a:endCxn id="111" idx="1"/>
          </p:cNvCxnSpPr>
          <p:nvPr/>
        </p:nvCxnSpPr>
        <p:spPr>
          <a:xfrm flipV="1">
            <a:off x="2083699" y="1938348"/>
            <a:ext cx="4864314" cy="50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D2ED1556-DB16-1214-921A-BAFF031B27A7}"/>
              </a:ext>
            </a:extLst>
          </p:cNvPr>
          <p:cNvCxnSpPr>
            <a:cxnSpLocks/>
            <a:stCxn id="111" idx="3"/>
            <a:endCxn id="94" idx="1"/>
          </p:cNvCxnSpPr>
          <p:nvPr/>
        </p:nvCxnSpPr>
        <p:spPr>
          <a:xfrm flipV="1">
            <a:off x="7196555" y="1936470"/>
            <a:ext cx="1984994" cy="187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37" name="Rectangle: Rounded Corners 136">
            <a:extLst>
              <a:ext uri="{FF2B5EF4-FFF2-40B4-BE49-F238E27FC236}">
                <a16:creationId xmlns:a16="http://schemas.microsoft.com/office/drawing/2014/main" id="{56F16617-8477-C887-EB5A-5DE5743C013B}"/>
              </a:ext>
            </a:extLst>
          </p:cNvPr>
          <p:cNvSpPr/>
          <p:nvPr/>
        </p:nvSpPr>
        <p:spPr>
          <a:xfrm>
            <a:off x="7668104" y="4046164"/>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7" name="Straight Connector 146">
            <a:extLst>
              <a:ext uri="{FF2B5EF4-FFF2-40B4-BE49-F238E27FC236}">
                <a16:creationId xmlns:a16="http://schemas.microsoft.com/office/drawing/2014/main" id="{D8F82CFC-DEC2-0076-BA2D-18FF53D1A148}"/>
              </a:ext>
            </a:extLst>
          </p:cNvPr>
          <p:cNvCxnSpPr>
            <a:cxnSpLocks/>
            <a:stCxn id="32" idx="3"/>
            <a:endCxn id="137" idx="1"/>
          </p:cNvCxnSpPr>
          <p:nvPr/>
        </p:nvCxnSpPr>
        <p:spPr>
          <a:xfrm>
            <a:off x="5724537" y="4154574"/>
            <a:ext cx="1943567" cy="158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420D12B2-E20F-7466-E377-E38E39C47F87}"/>
              </a:ext>
            </a:extLst>
          </p:cNvPr>
          <p:cNvCxnSpPr>
            <a:cxnSpLocks/>
            <a:stCxn id="36" idx="3"/>
            <a:endCxn id="305" idx="1"/>
          </p:cNvCxnSpPr>
          <p:nvPr/>
        </p:nvCxnSpPr>
        <p:spPr>
          <a:xfrm flipV="1">
            <a:off x="4998759" y="5671969"/>
            <a:ext cx="477236" cy="4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3" name="Connector: Curved 152">
            <a:extLst>
              <a:ext uri="{FF2B5EF4-FFF2-40B4-BE49-F238E27FC236}">
                <a16:creationId xmlns:a16="http://schemas.microsoft.com/office/drawing/2014/main" id="{F4179CB4-2A67-920E-8515-EBD133DF5F28}"/>
              </a:ext>
            </a:extLst>
          </p:cNvPr>
          <p:cNvCxnSpPr>
            <a:cxnSpLocks/>
            <a:stCxn id="168" idx="1"/>
          </p:cNvCxnSpPr>
          <p:nvPr/>
        </p:nvCxnSpPr>
        <p:spPr>
          <a:xfrm rot="10800000" flipV="1">
            <a:off x="7923069" y="3417473"/>
            <a:ext cx="1258480" cy="75221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4" name="Connector: Curved 153">
            <a:extLst>
              <a:ext uri="{FF2B5EF4-FFF2-40B4-BE49-F238E27FC236}">
                <a16:creationId xmlns:a16="http://schemas.microsoft.com/office/drawing/2014/main" id="{63FCC066-CB53-E40C-655C-104A1628ADBD}"/>
              </a:ext>
            </a:extLst>
          </p:cNvPr>
          <p:cNvCxnSpPr>
            <a:cxnSpLocks/>
            <a:stCxn id="81" idx="1"/>
            <a:endCxn id="98" idx="3"/>
          </p:cNvCxnSpPr>
          <p:nvPr/>
        </p:nvCxnSpPr>
        <p:spPr>
          <a:xfrm rot="10800000" flipV="1">
            <a:off x="6452357" y="3426722"/>
            <a:ext cx="1222170" cy="224387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1" name="Rectangle: Rounded Corners 160">
            <a:extLst>
              <a:ext uri="{FF2B5EF4-FFF2-40B4-BE49-F238E27FC236}">
                <a16:creationId xmlns:a16="http://schemas.microsoft.com/office/drawing/2014/main" id="{DD6BBF18-7F41-D171-48AA-D42E15D46780}"/>
              </a:ext>
            </a:extLst>
          </p:cNvPr>
          <p:cNvSpPr/>
          <p:nvPr/>
        </p:nvSpPr>
        <p:spPr>
          <a:xfrm>
            <a:off x="8449623" y="3294107"/>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2" name="Straight Connector 161">
            <a:extLst>
              <a:ext uri="{FF2B5EF4-FFF2-40B4-BE49-F238E27FC236}">
                <a16:creationId xmlns:a16="http://schemas.microsoft.com/office/drawing/2014/main" id="{ED7A1566-9D63-A5BF-6553-C3F7EB45FFC6}"/>
              </a:ext>
            </a:extLst>
          </p:cNvPr>
          <p:cNvCxnSpPr>
            <a:cxnSpLocks/>
            <a:stCxn id="81" idx="3"/>
            <a:endCxn id="161" idx="1"/>
          </p:cNvCxnSpPr>
          <p:nvPr/>
        </p:nvCxnSpPr>
        <p:spPr>
          <a:xfrm flipV="1">
            <a:off x="7923069" y="3418378"/>
            <a:ext cx="526554" cy="834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DC8963A6-2B97-EA8C-D878-D36357D6897E}"/>
              </a:ext>
            </a:extLst>
          </p:cNvPr>
          <p:cNvCxnSpPr>
            <a:cxnSpLocks/>
          </p:cNvCxnSpPr>
          <p:nvPr/>
        </p:nvCxnSpPr>
        <p:spPr>
          <a:xfrm flipV="1">
            <a:off x="8698165" y="3426526"/>
            <a:ext cx="483384" cy="90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8" name="Rectangle: Rounded Corners 167">
            <a:extLst>
              <a:ext uri="{FF2B5EF4-FFF2-40B4-BE49-F238E27FC236}">
                <a16:creationId xmlns:a16="http://schemas.microsoft.com/office/drawing/2014/main" id="{6DED2DB2-6A63-3063-4DC0-B3D704A6CEF0}"/>
              </a:ext>
            </a:extLst>
          </p:cNvPr>
          <p:cNvSpPr/>
          <p:nvPr/>
        </p:nvSpPr>
        <p:spPr>
          <a:xfrm>
            <a:off x="9181549" y="3293202"/>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3" name="Straight Connector 172">
            <a:extLst>
              <a:ext uri="{FF2B5EF4-FFF2-40B4-BE49-F238E27FC236}">
                <a16:creationId xmlns:a16="http://schemas.microsoft.com/office/drawing/2014/main" id="{453320B3-6835-E619-3F80-EB780612EECA}"/>
              </a:ext>
            </a:extLst>
          </p:cNvPr>
          <p:cNvCxnSpPr>
            <a:cxnSpLocks/>
            <a:stCxn id="108" idx="3"/>
            <a:endCxn id="78" idx="1"/>
          </p:cNvCxnSpPr>
          <p:nvPr/>
        </p:nvCxnSpPr>
        <p:spPr>
          <a:xfrm>
            <a:off x="6464630" y="2683596"/>
            <a:ext cx="1255774" cy="232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85" name="Rectangle: Rounded Corners 184">
            <a:extLst>
              <a:ext uri="{FF2B5EF4-FFF2-40B4-BE49-F238E27FC236}">
                <a16:creationId xmlns:a16="http://schemas.microsoft.com/office/drawing/2014/main" id="{BB18568B-4292-2EC4-C5E3-A53EC6A02EFC}"/>
              </a:ext>
            </a:extLst>
          </p:cNvPr>
          <p:cNvSpPr/>
          <p:nvPr/>
        </p:nvSpPr>
        <p:spPr>
          <a:xfrm>
            <a:off x="9901491" y="2561653"/>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Rectangle: Rounded Corners 185">
            <a:extLst>
              <a:ext uri="{FF2B5EF4-FFF2-40B4-BE49-F238E27FC236}">
                <a16:creationId xmlns:a16="http://schemas.microsoft.com/office/drawing/2014/main" id="{57D88BCD-1670-1FF5-45EC-438D1DCC201D}"/>
              </a:ext>
            </a:extLst>
          </p:cNvPr>
          <p:cNvSpPr/>
          <p:nvPr/>
        </p:nvSpPr>
        <p:spPr>
          <a:xfrm>
            <a:off x="10630711" y="2558986"/>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7" name="Connector: Curved 186">
            <a:extLst>
              <a:ext uri="{FF2B5EF4-FFF2-40B4-BE49-F238E27FC236}">
                <a16:creationId xmlns:a16="http://schemas.microsoft.com/office/drawing/2014/main" id="{FD81AA0D-3748-4A00-C0E6-40891D50119C}"/>
              </a:ext>
            </a:extLst>
          </p:cNvPr>
          <p:cNvCxnSpPr>
            <a:cxnSpLocks/>
            <a:stCxn id="185" idx="1"/>
          </p:cNvCxnSpPr>
          <p:nvPr/>
        </p:nvCxnSpPr>
        <p:spPr>
          <a:xfrm rot="10800000" flipV="1">
            <a:off x="9420813" y="2685923"/>
            <a:ext cx="480678" cy="74187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0E35A318-DF61-28A5-DED2-3BD91E89E888}"/>
              </a:ext>
            </a:extLst>
          </p:cNvPr>
          <p:cNvCxnSpPr>
            <a:cxnSpLocks/>
            <a:stCxn id="185" idx="3"/>
            <a:endCxn id="186" idx="1"/>
          </p:cNvCxnSpPr>
          <p:nvPr/>
        </p:nvCxnSpPr>
        <p:spPr>
          <a:xfrm flipV="1">
            <a:off x="10150033" y="2683257"/>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9" name="Connector: Curved 188">
            <a:extLst>
              <a:ext uri="{FF2B5EF4-FFF2-40B4-BE49-F238E27FC236}">
                <a16:creationId xmlns:a16="http://schemas.microsoft.com/office/drawing/2014/main" id="{B4FF214D-DFFB-F93A-869B-6CA52A9DA7A5}"/>
              </a:ext>
            </a:extLst>
          </p:cNvPr>
          <p:cNvCxnSpPr>
            <a:cxnSpLocks/>
            <a:stCxn id="190" idx="1"/>
            <a:endCxn id="186" idx="3"/>
          </p:cNvCxnSpPr>
          <p:nvPr/>
        </p:nvCxnSpPr>
        <p:spPr>
          <a:xfrm rot="10800000" flipV="1">
            <a:off x="10879254" y="1936469"/>
            <a:ext cx="483383" cy="74678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0" name="Rectangle: Rounded Corners 189">
            <a:extLst>
              <a:ext uri="{FF2B5EF4-FFF2-40B4-BE49-F238E27FC236}">
                <a16:creationId xmlns:a16="http://schemas.microsoft.com/office/drawing/2014/main" id="{B55E6272-E93C-484B-348A-5D9055F4C438}"/>
              </a:ext>
            </a:extLst>
          </p:cNvPr>
          <p:cNvSpPr/>
          <p:nvPr/>
        </p:nvSpPr>
        <p:spPr>
          <a:xfrm>
            <a:off x="11362636" y="1812199"/>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1" name="Straight Connector 190">
            <a:extLst>
              <a:ext uri="{FF2B5EF4-FFF2-40B4-BE49-F238E27FC236}">
                <a16:creationId xmlns:a16="http://schemas.microsoft.com/office/drawing/2014/main" id="{C328C8E6-8326-CFA0-FB9F-1BA851DF644F}"/>
              </a:ext>
            </a:extLst>
          </p:cNvPr>
          <p:cNvCxnSpPr>
            <a:cxnSpLocks/>
            <a:stCxn id="94" idx="3"/>
            <a:endCxn id="190" idx="1"/>
          </p:cNvCxnSpPr>
          <p:nvPr/>
        </p:nvCxnSpPr>
        <p:spPr>
          <a:xfrm>
            <a:off x="9430091" y="1936470"/>
            <a:ext cx="193254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76AA8E2B-5438-4184-7795-D7D4805CC4A3}"/>
              </a:ext>
            </a:extLst>
          </p:cNvPr>
          <p:cNvCxnSpPr>
            <a:cxnSpLocks/>
            <a:stCxn id="79" idx="3"/>
            <a:endCxn id="185" idx="1"/>
          </p:cNvCxnSpPr>
          <p:nvPr/>
        </p:nvCxnSpPr>
        <p:spPr>
          <a:xfrm>
            <a:off x="8698166" y="2683257"/>
            <a:ext cx="1203325"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03" name="Rectangle: Rounded Corners 202">
            <a:extLst>
              <a:ext uri="{FF2B5EF4-FFF2-40B4-BE49-F238E27FC236}">
                <a16:creationId xmlns:a16="http://schemas.microsoft.com/office/drawing/2014/main" id="{FA122BEF-FF5E-BED6-09C1-3280FE2600E8}"/>
              </a:ext>
            </a:extLst>
          </p:cNvPr>
          <p:cNvSpPr/>
          <p:nvPr/>
        </p:nvSpPr>
        <p:spPr>
          <a:xfrm>
            <a:off x="311563" y="545052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asset</a:t>
            </a:r>
          </a:p>
        </p:txBody>
      </p:sp>
      <p:sp>
        <p:nvSpPr>
          <p:cNvPr id="210" name="Rectangle: Rounded Corners 209">
            <a:extLst>
              <a:ext uri="{FF2B5EF4-FFF2-40B4-BE49-F238E27FC236}">
                <a16:creationId xmlns:a16="http://schemas.microsoft.com/office/drawing/2014/main" id="{1836A36A-806E-D59B-BC25-D48C3AC2A942}"/>
              </a:ext>
            </a:extLst>
          </p:cNvPr>
          <p:cNvSpPr/>
          <p:nvPr/>
        </p:nvSpPr>
        <p:spPr>
          <a:xfrm>
            <a:off x="3297096" y="4799358"/>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Rectangle: Rounded Corners 210">
            <a:extLst>
              <a:ext uri="{FF2B5EF4-FFF2-40B4-BE49-F238E27FC236}">
                <a16:creationId xmlns:a16="http://schemas.microsoft.com/office/drawing/2014/main" id="{3391BC3F-EE98-E8B5-018E-6E7B105433EB}"/>
              </a:ext>
            </a:extLst>
          </p:cNvPr>
          <p:cNvSpPr/>
          <p:nvPr/>
        </p:nvSpPr>
        <p:spPr>
          <a:xfrm>
            <a:off x="6210476" y="4800691"/>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2" name="Straight Connector 211">
            <a:extLst>
              <a:ext uri="{FF2B5EF4-FFF2-40B4-BE49-F238E27FC236}">
                <a16:creationId xmlns:a16="http://schemas.microsoft.com/office/drawing/2014/main" id="{41C7A76D-6120-CAAA-6772-4F5F7CAF05A2}"/>
              </a:ext>
            </a:extLst>
          </p:cNvPr>
          <p:cNvCxnSpPr>
            <a:cxnSpLocks/>
            <a:stCxn id="213" idx="3"/>
            <a:endCxn id="211" idx="1"/>
          </p:cNvCxnSpPr>
          <p:nvPr/>
        </p:nvCxnSpPr>
        <p:spPr>
          <a:xfrm flipV="1">
            <a:off x="5004077" y="4924962"/>
            <a:ext cx="1206399" cy="602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13" name="Rectangle: Rounded Corners 212">
            <a:extLst>
              <a:ext uri="{FF2B5EF4-FFF2-40B4-BE49-F238E27FC236}">
                <a16:creationId xmlns:a16="http://schemas.microsoft.com/office/drawing/2014/main" id="{484AAA18-A4E6-91AE-7BFD-D8FBCA9DFD77}"/>
              </a:ext>
            </a:extLst>
          </p:cNvPr>
          <p:cNvSpPr/>
          <p:nvPr/>
        </p:nvSpPr>
        <p:spPr>
          <a:xfrm>
            <a:off x="4755535" y="4806711"/>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4" name="Straight Connector 213">
            <a:extLst>
              <a:ext uri="{FF2B5EF4-FFF2-40B4-BE49-F238E27FC236}">
                <a16:creationId xmlns:a16="http://schemas.microsoft.com/office/drawing/2014/main" id="{4F66DA40-729E-D6FF-FBC0-B2A736184F8C}"/>
              </a:ext>
            </a:extLst>
          </p:cNvPr>
          <p:cNvCxnSpPr>
            <a:cxnSpLocks/>
            <a:stCxn id="210" idx="3"/>
            <a:endCxn id="213" idx="1"/>
          </p:cNvCxnSpPr>
          <p:nvPr/>
        </p:nvCxnSpPr>
        <p:spPr>
          <a:xfrm>
            <a:off x="3545638" y="4923629"/>
            <a:ext cx="1209897" cy="73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9" name="Connector: Curved 228">
            <a:extLst>
              <a:ext uri="{FF2B5EF4-FFF2-40B4-BE49-F238E27FC236}">
                <a16:creationId xmlns:a16="http://schemas.microsoft.com/office/drawing/2014/main" id="{DCFC9480-B608-0300-256C-36192A0A56B5}"/>
              </a:ext>
            </a:extLst>
          </p:cNvPr>
          <p:cNvCxnSpPr>
            <a:cxnSpLocks/>
            <a:stCxn id="210" idx="3"/>
            <a:endCxn id="324" idx="1"/>
          </p:cNvCxnSpPr>
          <p:nvPr/>
        </p:nvCxnSpPr>
        <p:spPr>
          <a:xfrm flipV="1">
            <a:off x="3545638" y="4169691"/>
            <a:ext cx="1204579" cy="753938"/>
          </a:xfrm>
          <a:prstGeom prst="curvedConnector3">
            <a:avLst>
              <a:gd name="adj1" fmla="val 43674"/>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2" name="Connector: Curved 231">
            <a:extLst>
              <a:ext uri="{FF2B5EF4-FFF2-40B4-BE49-F238E27FC236}">
                <a16:creationId xmlns:a16="http://schemas.microsoft.com/office/drawing/2014/main" id="{7A1AB54A-87C4-D911-AE7C-165372C8FBF9}"/>
              </a:ext>
            </a:extLst>
          </p:cNvPr>
          <p:cNvCxnSpPr>
            <a:cxnSpLocks/>
            <a:stCxn id="211" idx="3"/>
            <a:endCxn id="137" idx="1"/>
          </p:cNvCxnSpPr>
          <p:nvPr/>
        </p:nvCxnSpPr>
        <p:spPr>
          <a:xfrm flipV="1">
            <a:off x="6459018" y="4170435"/>
            <a:ext cx="1209086" cy="75452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8" name="Straight Connector 277">
            <a:extLst>
              <a:ext uri="{FF2B5EF4-FFF2-40B4-BE49-F238E27FC236}">
                <a16:creationId xmlns:a16="http://schemas.microsoft.com/office/drawing/2014/main" id="{9238EF77-1A26-1210-F5B6-0C3B5E727F1B}"/>
              </a:ext>
            </a:extLst>
          </p:cNvPr>
          <p:cNvCxnSpPr>
            <a:cxnSpLocks/>
          </p:cNvCxnSpPr>
          <p:nvPr/>
        </p:nvCxnSpPr>
        <p:spPr>
          <a:xfrm>
            <a:off x="1959428" y="1573560"/>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82" name="Straight Connector 281">
            <a:extLst>
              <a:ext uri="{FF2B5EF4-FFF2-40B4-BE49-F238E27FC236}">
                <a16:creationId xmlns:a16="http://schemas.microsoft.com/office/drawing/2014/main" id="{28AD25BB-0FB2-B4EB-FB56-55A00C8842ED}"/>
              </a:ext>
            </a:extLst>
          </p:cNvPr>
          <p:cNvCxnSpPr>
            <a:cxnSpLocks/>
          </p:cNvCxnSpPr>
          <p:nvPr/>
        </p:nvCxnSpPr>
        <p:spPr>
          <a:xfrm>
            <a:off x="3416048"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9758B87D-39CB-224A-A430-7117E190B021}"/>
              </a:ext>
            </a:extLst>
          </p:cNvPr>
          <p:cNvCxnSpPr>
            <a:cxnSpLocks/>
            <a:stCxn id="27" idx="2"/>
            <a:endCxn id="210" idx="0"/>
          </p:cNvCxnSpPr>
          <p:nvPr/>
        </p:nvCxnSpPr>
        <p:spPr>
          <a:xfrm>
            <a:off x="3417868" y="4282963"/>
            <a:ext cx="3499" cy="51639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92" name="Connector: Curved 291">
            <a:extLst>
              <a:ext uri="{FF2B5EF4-FFF2-40B4-BE49-F238E27FC236}">
                <a16:creationId xmlns:a16="http://schemas.microsoft.com/office/drawing/2014/main" id="{32EBBB13-DC5B-7A52-FDC5-90A251F63A50}"/>
              </a:ext>
            </a:extLst>
          </p:cNvPr>
          <p:cNvCxnSpPr>
            <a:cxnSpLocks/>
            <a:stCxn id="28" idx="3"/>
          </p:cNvCxnSpPr>
          <p:nvPr/>
        </p:nvCxnSpPr>
        <p:spPr>
          <a:xfrm flipV="1">
            <a:off x="3540319" y="3816946"/>
            <a:ext cx="600670" cy="1855072"/>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05" name="Rectangle: Rounded Corners 304">
            <a:extLst>
              <a:ext uri="{FF2B5EF4-FFF2-40B4-BE49-F238E27FC236}">
                <a16:creationId xmlns:a16="http://schemas.microsoft.com/office/drawing/2014/main" id="{51B351E1-FCAB-53DB-7494-84654900FEC6}"/>
              </a:ext>
            </a:extLst>
          </p:cNvPr>
          <p:cNvSpPr/>
          <p:nvPr/>
        </p:nvSpPr>
        <p:spPr>
          <a:xfrm>
            <a:off x="5475995" y="5547698"/>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9" name="Straight Connector 308">
            <a:extLst>
              <a:ext uri="{FF2B5EF4-FFF2-40B4-BE49-F238E27FC236}">
                <a16:creationId xmlns:a16="http://schemas.microsoft.com/office/drawing/2014/main" id="{2055893F-D2BA-631D-19A2-2866E7F70DC9}"/>
              </a:ext>
            </a:extLst>
          </p:cNvPr>
          <p:cNvCxnSpPr>
            <a:cxnSpLocks/>
            <a:stCxn id="305" idx="3"/>
            <a:endCxn id="98" idx="1"/>
          </p:cNvCxnSpPr>
          <p:nvPr/>
        </p:nvCxnSpPr>
        <p:spPr>
          <a:xfrm flipV="1">
            <a:off x="5724537" y="5670600"/>
            <a:ext cx="479278" cy="136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2" name="Connector: Curved 311">
            <a:extLst>
              <a:ext uri="{FF2B5EF4-FFF2-40B4-BE49-F238E27FC236}">
                <a16:creationId xmlns:a16="http://schemas.microsoft.com/office/drawing/2014/main" id="{C6204D1A-9B1F-1FDC-E2A4-9FC172CB363C}"/>
              </a:ext>
            </a:extLst>
          </p:cNvPr>
          <p:cNvCxnSpPr>
            <a:cxnSpLocks/>
            <a:stCxn id="32" idx="1"/>
            <a:endCxn id="213" idx="3"/>
          </p:cNvCxnSpPr>
          <p:nvPr/>
        </p:nvCxnSpPr>
        <p:spPr>
          <a:xfrm rot="10800000" flipV="1">
            <a:off x="5004077" y="4154574"/>
            <a:ext cx="471918" cy="77640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5" name="Straight Connector 314">
            <a:extLst>
              <a:ext uri="{FF2B5EF4-FFF2-40B4-BE49-F238E27FC236}">
                <a16:creationId xmlns:a16="http://schemas.microsoft.com/office/drawing/2014/main" id="{6046E357-37DD-E691-387B-E33D50290E41}"/>
              </a:ext>
            </a:extLst>
          </p:cNvPr>
          <p:cNvCxnSpPr>
            <a:cxnSpLocks/>
          </p:cNvCxnSpPr>
          <p:nvPr/>
        </p:nvCxnSpPr>
        <p:spPr>
          <a:xfrm>
            <a:off x="5600266" y="159131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16" name="Straight Connector 315">
            <a:extLst>
              <a:ext uri="{FF2B5EF4-FFF2-40B4-BE49-F238E27FC236}">
                <a16:creationId xmlns:a16="http://schemas.microsoft.com/office/drawing/2014/main" id="{BDEF6F52-F6A0-657C-9273-3BC523E4FE3A}"/>
              </a:ext>
            </a:extLst>
          </p:cNvPr>
          <p:cNvCxnSpPr>
            <a:cxnSpLocks/>
          </p:cNvCxnSpPr>
          <p:nvPr/>
        </p:nvCxnSpPr>
        <p:spPr>
          <a:xfrm>
            <a:off x="7068246" y="1563629"/>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317" name="Rectangle: Rounded Corners 316">
            <a:extLst>
              <a:ext uri="{FF2B5EF4-FFF2-40B4-BE49-F238E27FC236}">
                <a16:creationId xmlns:a16="http://schemas.microsoft.com/office/drawing/2014/main" id="{12C7114D-3558-3D40-A3A2-F0D19C14DBE8}"/>
              </a:ext>
            </a:extLst>
          </p:cNvPr>
          <p:cNvSpPr/>
          <p:nvPr/>
        </p:nvSpPr>
        <p:spPr>
          <a:xfrm>
            <a:off x="7703121" y="5546329"/>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9" name="Straight Connector 318">
            <a:extLst>
              <a:ext uri="{FF2B5EF4-FFF2-40B4-BE49-F238E27FC236}">
                <a16:creationId xmlns:a16="http://schemas.microsoft.com/office/drawing/2014/main" id="{9D0B2AB8-E271-2607-C28F-2461C39A866F}"/>
              </a:ext>
            </a:extLst>
          </p:cNvPr>
          <p:cNvCxnSpPr>
            <a:cxnSpLocks/>
          </p:cNvCxnSpPr>
          <p:nvPr/>
        </p:nvCxnSpPr>
        <p:spPr>
          <a:xfrm>
            <a:off x="7835846" y="1564515"/>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20" name="Connector: Curved 319">
            <a:extLst>
              <a:ext uri="{FF2B5EF4-FFF2-40B4-BE49-F238E27FC236}">
                <a16:creationId xmlns:a16="http://schemas.microsoft.com/office/drawing/2014/main" id="{18CC5A16-B4C3-F0C8-32BC-1D9CD27EFC1D}"/>
              </a:ext>
            </a:extLst>
          </p:cNvPr>
          <p:cNvCxnSpPr>
            <a:cxnSpLocks/>
            <a:stCxn id="168" idx="1"/>
            <a:endCxn id="317" idx="3"/>
          </p:cNvCxnSpPr>
          <p:nvPr/>
        </p:nvCxnSpPr>
        <p:spPr>
          <a:xfrm rot="10800000" flipV="1">
            <a:off x="7951663" y="3417472"/>
            <a:ext cx="1229886" cy="225312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4" name="Rectangle: Rounded Corners 323">
            <a:extLst>
              <a:ext uri="{FF2B5EF4-FFF2-40B4-BE49-F238E27FC236}">
                <a16:creationId xmlns:a16="http://schemas.microsoft.com/office/drawing/2014/main" id="{5BA5F237-16B9-43C3-F50E-C8ADECB22726}"/>
              </a:ext>
            </a:extLst>
          </p:cNvPr>
          <p:cNvSpPr/>
          <p:nvPr/>
        </p:nvSpPr>
        <p:spPr>
          <a:xfrm>
            <a:off x="4750217" y="4045420"/>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0" name="Straight Connector 329">
            <a:extLst>
              <a:ext uri="{FF2B5EF4-FFF2-40B4-BE49-F238E27FC236}">
                <a16:creationId xmlns:a16="http://schemas.microsoft.com/office/drawing/2014/main" id="{E51DD64D-1E27-9FFE-0F5F-AC7D5E14A08C}"/>
              </a:ext>
            </a:extLst>
          </p:cNvPr>
          <p:cNvCxnSpPr>
            <a:cxnSpLocks/>
            <a:stCxn id="324" idx="3"/>
            <a:endCxn id="32" idx="1"/>
          </p:cNvCxnSpPr>
          <p:nvPr/>
        </p:nvCxnSpPr>
        <p:spPr>
          <a:xfrm flipV="1">
            <a:off x="4998759" y="4154574"/>
            <a:ext cx="477236" cy="151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5A5DB663-698B-2AAA-78B9-E27CDA0D9D1B}"/>
              </a:ext>
            </a:extLst>
          </p:cNvPr>
          <p:cNvCxnSpPr>
            <a:cxnSpLocks/>
            <a:endCxn id="317" idx="1"/>
          </p:cNvCxnSpPr>
          <p:nvPr/>
        </p:nvCxnSpPr>
        <p:spPr>
          <a:xfrm flipV="1">
            <a:off x="6459018" y="5670600"/>
            <a:ext cx="1244103" cy="88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6" name="Straight Connector 335">
            <a:extLst>
              <a:ext uri="{FF2B5EF4-FFF2-40B4-BE49-F238E27FC236}">
                <a16:creationId xmlns:a16="http://schemas.microsoft.com/office/drawing/2014/main" id="{0E912B4A-02EC-CF84-87AE-90400DE8E585}"/>
              </a:ext>
            </a:extLst>
          </p:cNvPr>
          <p:cNvCxnSpPr>
            <a:cxnSpLocks/>
          </p:cNvCxnSpPr>
          <p:nvPr/>
        </p:nvCxnSpPr>
        <p:spPr>
          <a:xfrm>
            <a:off x="9299828"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37" name="Straight Connector 336">
            <a:extLst>
              <a:ext uri="{FF2B5EF4-FFF2-40B4-BE49-F238E27FC236}">
                <a16:creationId xmlns:a16="http://schemas.microsoft.com/office/drawing/2014/main" id="{90E65D1A-1002-97BA-9748-E15C7B3A2DED}"/>
              </a:ext>
            </a:extLst>
          </p:cNvPr>
          <p:cNvCxnSpPr>
            <a:cxnSpLocks/>
          </p:cNvCxnSpPr>
          <p:nvPr/>
        </p:nvCxnSpPr>
        <p:spPr>
          <a:xfrm>
            <a:off x="10025762"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2" name="Rectangle: Rounded Corners 1">
            <a:extLst>
              <a:ext uri="{FF2B5EF4-FFF2-40B4-BE49-F238E27FC236}">
                <a16:creationId xmlns:a16="http://schemas.microsoft.com/office/drawing/2014/main" id="{78A8E074-3CDF-50F8-2212-625F228F1EEA}"/>
              </a:ext>
            </a:extLst>
          </p:cNvPr>
          <p:cNvSpPr/>
          <p:nvPr/>
        </p:nvSpPr>
        <p:spPr>
          <a:xfrm>
            <a:off x="9892212" y="3292971"/>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46EB2BF7-F520-D4E7-8768-DD014B08AC34}"/>
              </a:ext>
            </a:extLst>
          </p:cNvPr>
          <p:cNvCxnSpPr>
            <a:cxnSpLocks/>
            <a:stCxn id="168" idx="3"/>
            <a:endCxn id="2" idx="1"/>
          </p:cNvCxnSpPr>
          <p:nvPr/>
        </p:nvCxnSpPr>
        <p:spPr>
          <a:xfrm flipV="1">
            <a:off x="9430091" y="3417242"/>
            <a:ext cx="462121" cy="23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B858F355-7B4B-5C0D-A684-A0420F34E988}"/>
              </a:ext>
            </a:extLst>
          </p:cNvPr>
          <p:cNvCxnSpPr>
            <a:cxnSpLocks/>
            <a:stCxn id="186" idx="1"/>
            <a:endCxn id="2" idx="3"/>
          </p:cNvCxnSpPr>
          <p:nvPr/>
        </p:nvCxnSpPr>
        <p:spPr>
          <a:xfrm rot="10800000" flipV="1">
            <a:off x="10140755" y="2683256"/>
            <a:ext cx="489957" cy="733985"/>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D88687D-CCDB-1A84-AB9C-877E3E17124E}"/>
              </a:ext>
            </a:extLst>
          </p:cNvPr>
          <p:cNvCxnSpPr>
            <a:cxnSpLocks/>
          </p:cNvCxnSpPr>
          <p:nvPr/>
        </p:nvCxnSpPr>
        <p:spPr>
          <a:xfrm>
            <a:off x="10754982" y="157226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EF5F3CC-22FB-150F-F519-D3B1E23C3992}"/>
              </a:ext>
            </a:extLst>
          </p:cNvPr>
          <p:cNvCxnSpPr>
            <a:cxnSpLocks/>
          </p:cNvCxnSpPr>
          <p:nvPr/>
        </p:nvCxnSpPr>
        <p:spPr>
          <a:xfrm>
            <a:off x="11486907"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0A79946-E947-9260-7522-96D3D463F309}"/>
              </a:ext>
            </a:extLst>
          </p:cNvPr>
          <p:cNvCxnSpPr>
            <a:cxnSpLocks/>
          </p:cNvCxnSpPr>
          <p:nvPr/>
        </p:nvCxnSpPr>
        <p:spPr>
          <a:xfrm>
            <a:off x="6329719"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FCEAB807-838D-7B44-95BC-6CB3222C5922}"/>
              </a:ext>
            </a:extLst>
          </p:cNvPr>
          <p:cNvSpPr txBox="1"/>
          <p:nvPr/>
        </p:nvSpPr>
        <p:spPr>
          <a:xfrm rot="19130769">
            <a:off x="1722024" y="924338"/>
            <a:ext cx="1268168" cy="276999"/>
          </a:xfrm>
          <a:prstGeom prst="rect">
            <a:avLst/>
          </a:prstGeom>
          <a:noFill/>
        </p:spPr>
        <p:txBody>
          <a:bodyPr wrap="none" rtlCol="0">
            <a:spAutoFit/>
          </a:bodyPr>
          <a:lstStyle/>
          <a:p>
            <a:r>
              <a:rPr lang="en-GB" sz="1200" dirty="0">
                <a:solidFill>
                  <a:schemeClr val="bg1"/>
                </a:solidFill>
              </a:rPr>
              <a:t>Project initiation</a:t>
            </a:r>
          </a:p>
        </p:txBody>
      </p:sp>
      <p:sp>
        <p:nvSpPr>
          <p:cNvPr id="22" name="TextBox 21">
            <a:extLst>
              <a:ext uri="{FF2B5EF4-FFF2-40B4-BE49-F238E27FC236}">
                <a16:creationId xmlns:a16="http://schemas.microsoft.com/office/drawing/2014/main" id="{E995F8A5-9B48-CE40-3AFA-5786F7448AD3}"/>
              </a:ext>
            </a:extLst>
          </p:cNvPr>
          <p:cNvSpPr txBox="1"/>
          <p:nvPr/>
        </p:nvSpPr>
        <p:spPr>
          <a:xfrm rot="19130769">
            <a:off x="5358125" y="970755"/>
            <a:ext cx="1014830" cy="276999"/>
          </a:xfrm>
          <a:prstGeom prst="rect">
            <a:avLst/>
          </a:prstGeom>
          <a:noFill/>
        </p:spPr>
        <p:txBody>
          <a:bodyPr wrap="none" rtlCol="0">
            <a:spAutoFit/>
          </a:bodyPr>
          <a:lstStyle/>
          <a:p>
            <a:r>
              <a:rPr lang="en-GB" sz="1200" dirty="0">
                <a:solidFill>
                  <a:schemeClr val="bg1"/>
                </a:solidFill>
              </a:rPr>
              <a:t>QA for Alpha</a:t>
            </a:r>
          </a:p>
        </p:txBody>
      </p:sp>
      <p:sp>
        <p:nvSpPr>
          <p:cNvPr id="23" name="TextBox 22">
            <a:extLst>
              <a:ext uri="{FF2B5EF4-FFF2-40B4-BE49-F238E27FC236}">
                <a16:creationId xmlns:a16="http://schemas.microsoft.com/office/drawing/2014/main" id="{9098DC60-53BF-DE3C-6D1C-E9CF56D7A8EF}"/>
              </a:ext>
            </a:extLst>
          </p:cNvPr>
          <p:cNvSpPr txBox="1"/>
          <p:nvPr/>
        </p:nvSpPr>
        <p:spPr>
          <a:xfrm rot="19130769">
            <a:off x="6890104" y="1064002"/>
            <a:ext cx="569387" cy="276999"/>
          </a:xfrm>
          <a:prstGeom prst="rect">
            <a:avLst/>
          </a:prstGeom>
          <a:noFill/>
        </p:spPr>
        <p:txBody>
          <a:bodyPr wrap="none" rtlCol="0">
            <a:spAutoFit/>
          </a:bodyPr>
          <a:lstStyle/>
          <a:p>
            <a:r>
              <a:rPr lang="en-GB" sz="1200" dirty="0">
                <a:solidFill>
                  <a:schemeClr val="bg1"/>
                </a:solidFill>
              </a:rPr>
              <a:t>Alpha</a:t>
            </a:r>
          </a:p>
        </p:txBody>
      </p:sp>
      <p:sp>
        <p:nvSpPr>
          <p:cNvPr id="24" name="TextBox 23">
            <a:extLst>
              <a:ext uri="{FF2B5EF4-FFF2-40B4-BE49-F238E27FC236}">
                <a16:creationId xmlns:a16="http://schemas.microsoft.com/office/drawing/2014/main" id="{F05B46FC-9123-6D2F-B29B-FF3859D40194}"/>
              </a:ext>
            </a:extLst>
          </p:cNvPr>
          <p:cNvSpPr txBox="1"/>
          <p:nvPr/>
        </p:nvSpPr>
        <p:spPr>
          <a:xfrm rot="19130769">
            <a:off x="7601194" y="981263"/>
            <a:ext cx="935705" cy="276999"/>
          </a:xfrm>
          <a:prstGeom prst="rect">
            <a:avLst/>
          </a:prstGeom>
          <a:noFill/>
        </p:spPr>
        <p:txBody>
          <a:bodyPr wrap="none" rtlCol="0">
            <a:spAutoFit/>
          </a:bodyPr>
          <a:lstStyle/>
          <a:p>
            <a:r>
              <a:rPr lang="en-GB" sz="1200" dirty="0">
                <a:solidFill>
                  <a:schemeClr val="bg1"/>
                </a:solidFill>
              </a:rPr>
              <a:t>QA for Beta</a:t>
            </a:r>
          </a:p>
        </p:txBody>
      </p:sp>
      <p:sp>
        <p:nvSpPr>
          <p:cNvPr id="25" name="TextBox 24">
            <a:extLst>
              <a:ext uri="{FF2B5EF4-FFF2-40B4-BE49-F238E27FC236}">
                <a16:creationId xmlns:a16="http://schemas.microsoft.com/office/drawing/2014/main" id="{15399DD8-42AC-EC56-4FA1-6565E3DCB770}"/>
              </a:ext>
            </a:extLst>
          </p:cNvPr>
          <p:cNvSpPr txBox="1"/>
          <p:nvPr/>
        </p:nvSpPr>
        <p:spPr>
          <a:xfrm rot="19130769">
            <a:off x="9128171" y="1170361"/>
            <a:ext cx="490262" cy="276999"/>
          </a:xfrm>
          <a:prstGeom prst="rect">
            <a:avLst/>
          </a:prstGeom>
          <a:noFill/>
        </p:spPr>
        <p:txBody>
          <a:bodyPr wrap="none" rtlCol="0">
            <a:spAutoFit/>
          </a:bodyPr>
          <a:lstStyle/>
          <a:p>
            <a:r>
              <a:rPr lang="en-GB" sz="1200" dirty="0">
                <a:solidFill>
                  <a:schemeClr val="bg1"/>
                </a:solidFill>
              </a:rPr>
              <a:t>Beta</a:t>
            </a:r>
          </a:p>
        </p:txBody>
      </p:sp>
      <p:sp>
        <p:nvSpPr>
          <p:cNvPr id="26" name="TextBox 25">
            <a:extLst>
              <a:ext uri="{FF2B5EF4-FFF2-40B4-BE49-F238E27FC236}">
                <a16:creationId xmlns:a16="http://schemas.microsoft.com/office/drawing/2014/main" id="{132337AC-061E-76FC-AFC4-84960F996961}"/>
              </a:ext>
            </a:extLst>
          </p:cNvPr>
          <p:cNvSpPr txBox="1"/>
          <p:nvPr/>
        </p:nvSpPr>
        <p:spPr>
          <a:xfrm rot="19130769">
            <a:off x="9795593" y="1045852"/>
            <a:ext cx="889795" cy="276999"/>
          </a:xfrm>
          <a:prstGeom prst="rect">
            <a:avLst/>
          </a:prstGeom>
          <a:noFill/>
        </p:spPr>
        <p:txBody>
          <a:bodyPr wrap="none" rtlCol="0">
            <a:spAutoFit/>
          </a:bodyPr>
          <a:lstStyle/>
          <a:p>
            <a:r>
              <a:rPr lang="en-GB" sz="1200" dirty="0">
                <a:solidFill>
                  <a:schemeClr val="bg1"/>
                </a:solidFill>
              </a:rPr>
              <a:t>QA for Sub</a:t>
            </a:r>
          </a:p>
        </p:txBody>
      </p:sp>
      <p:sp>
        <p:nvSpPr>
          <p:cNvPr id="29" name="TextBox 28">
            <a:extLst>
              <a:ext uri="{FF2B5EF4-FFF2-40B4-BE49-F238E27FC236}">
                <a16:creationId xmlns:a16="http://schemas.microsoft.com/office/drawing/2014/main" id="{C30B9C0A-EFC2-9F77-F171-0B8E38E03321}"/>
              </a:ext>
            </a:extLst>
          </p:cNvPr>
          <p:cNvSpPr txBox="1"/>
          <p:nvPr/>
        </p:nvSpPr>
        <p:spPr>
          <a:xfrm rot="19130769">
            <a:off x="11331406" y="1189984"/>
            <a:ext cx="444352" cy="276999"/>
          </a:xfrm>
          <a:prstGeom prst="rect">
            <a:avLst/>
          </a:prstGeom>
          <a:noFill/>
        </p:spPr>
        <p:txBody>
          <a:bodyPr wrap="none" rtlCol="0">
            <a:spAutoFit/>
          </a:bodyPr>
          <a:lstStyle/>
          <a:p>
            <a:r>
              <a:rPr lang="en-GB" sz="1200" dirty="0">
                <a:solidFill>
                  <a:schemeClr val="bg1"/>
                </a:solidFill>
              </a:rPr>
              <a:t>Sub</a:t>
            </a:r>
          </a:p>
        </p:txBody>
      </p:sp>
      <p:sp>
        <p:nvSpPr>
          <p:cNvPr id="30" name="TextBox 29">
            <a:extLst>
              <a:ext uri="{FF2B5EF4-FFF2-40B4-BE49-F238E27FC236}">
                <a16:creationId xmlns:a16="http://schemas.microsoft.com/office/drawing/2014/main" id="{A956494A-3EA0-2FBE-F47E-A50B1C846B53}"/>
              </a:ext>
            </a:extLst>
          </p:cNvPr>
          <p:cNvSpPr txBox="1"/>
          <p:nvPr/>
        </p:nvSpPr>
        <p:spPr>
          <a:xfrm>
            <a:off x="131771" y="158496"/>
            <a:ext cx="4384085" cy="369332"/>
          </a:xfrm>
          <a:prstGeom prst="rect">
            <a:avLst/>
          </a:prstGeom>
          <a:noFill/>
        </p:spPr>
        <p:txBody>
          <a:bodyPr wrap="none" rtlCol="0">
            <a:spAutoFit/>
          </a:bodyPr>
          <a:lstStyle/>
          <a:p>
            <a:r>
              <a:rPr lang="en-GB" dirty="0">
                <a:solidFill>
                  <a:schemeClr val="bg1"/>
                </a:solidFill>
              </a:rPr>
              <a:t>Project begins; blank Unity project is ready</a:t>
            </a:r>
          </a:p>
        </p:txBody>
      </p:sp>
      <p:sp>
        <p:nvSpPr>
          <p:cNvPr id="33" name="TextBox 32">
            <a:extLst>
              <a:ext uri="{FF2B5EF4-FFF2-40B4-BE49-F238E27FC236}">
                <a16:creationId xmlns:a16="http://schemas.microsoft.com/office/drawing/2014/main" id="{FA9349ED-E63E-BE0C-E00A-0D032A43EB2A}"/>
              </a:ext>
            </a:extLst>
          </p:cNvPr>
          <p:cNvSpPr txBox="1"/>
          <p:nvPr/>
        </p:nvSpPr>
        <p:spPr>
          <a:xfrm>
            <a:off x="135756" y="159653"/>
            <a:ext cx="5398144" cy="369332"/>
          </a:xfrm>
          <a:prstGeom prst="rect">
            <a:avLst/>
          </a:prstGeom>
          <a:noFill/>
        </p:spPr>
        <p:txBody>
          <a:bodyPr wrap="none" rtlCol="0">
            <a:spAutoFit/>
          </a:bodyPr>
          <a:lstStyle/>
          <a:p>
            <a:r>
              <a:rPr lang="en-GB" dirty="0">
                <a:solidFill>
                  <a:schemeClr val="bg1"/>
                </a:solidFill>
              </a:rPr>
              <a:t>Production is underway on all development branches</a:t>
            </a:r>
          </a:p>
        </p:txBody>
      </p:sp>
      <p:cxnSp>
        <p:nvCxnSpPr>
          <p:cNvPr id="290" name="Straight Connector 289">
            <a:extLst>
              <a:ext uri="{FF2B5EF4-FFF2-40B4-BE49-F238E27FC236}">
                <a16:creationId xmlns:a16="http://schemas.microsoft.com/office/drawing/2014/main" id="{4C897DD4-7E7B-6174-9C34-FB7DB087CDE2}"/>
              </a:ext>
            </a:extLst>
          </p:cNvPr>
          <p:cNvCxnSpPr>
            <a:cxnSpLocks/>
          </p:cNvCxnSpPr>
          <p:nvPr/>
        </p:nvCxnSpPr>
        <p:spPr>
          <a:xfrm>
            <a:off x="4881919"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4405120-EFE1-8B52-FA1E-40E87E80F51C}"/>
              </a:ext>
            </a:extLst>
          </p:cNvPr>
          <p:cNvSpPr txBox="1"/>
          <p:nvPr/>
        </p:nvSpPr>
        <p:spPr>
          <a:xfrm>
            <a:off x="132903" y="162977"/>
            <a:ext cx="9542997" cy="369332"/>
          </a:xfrm>
          <a:prstGeom prst="rect">
            <a:avLst/>
          </a:prstGeom>
          <a:noFill/>
        </p:spPr>
        <p:txBody>
          <a:bodyPr wrap="none" rtlCol="0">
            <a:spAutoFit/>
          </a:bodyPr>
          <a:lstStyle/>
          <a:p>
            <a:r>
              <a:rPr lang="en-GB" dirty="0">
                <a:solidFill>
                  <a:schemeClr val="bg1"/>
                </a:solidFill>
              </a:rPr>
              <a:t>Finished features and assets are pulled into prod branch, level building continues (many times)</a:t>
            </a:r>
          </a:p>
        </p:txBody>
      </p:sp>
      <p:sp>
        <p:nvSpPr>
          <p:cNvPr id="38" name="TextBox 37">
            <a:extLst>
              <a:ext uri="{FF2B5EF4-FFF2-40B4-BE49-F238E27FC236}">
                <a16:creationId xmlns:a16="http://schemas.microsoft.com/office/drawing/2014/main" id="{9697DF22-217C-610F-9859-68C3594CD63B}"/>
              </a:ext>
            </a:extLst>
          </p:cNvPr>
          <p:cNvSpPr txBox="1"/>
          <p:nvPr/>
        </p:nvSpPr>
        <p:spPr>
          <a:xfrm>
            <a:off x="137791" y="157377"/>
            <a:ext cx="8937511" cy="369332"/>
          </a:xfrm>
          <a:prstGeom prst="rect">
            <a:avLst/>
          </a:prstGeom>
          <a:noFill/>
        </p:spPr>
        <p:txBody>
          <a:bodyPr wrap="none" rtlCol="0">
            <a:spAutoFit/>
          </a:bodyPr>
          <a:lstStyle/>
          <a:p>
            <a:r>
              <a:rPr lang="en-GB" dirty="0">
                <a:solidFill>
                  <a:schemeClr val="bg1"/>
                </a:solidFill>
              </a:rPr>
              <a:t>Current development is pulled into </a:t>
            </a:r>
            <a:r>
              <a:rPr lang="en-GB" dirty="0" err="1">
                <a:solidFill>
                  <a:schemeClr val="bg1"/>
                </a:solidFill>
              </a:rPr>
              <a:t>qa</a:t>
            </a:r>
            <a:r>
              <a:rPr lang="en-GB" dirty="0">
                <a:solidFill>
                  <a:schemeClr val="bg1"/>
                </a:solidFill>
              </a:rPr>
              <a:t>, to begin testing a rough alpha: “wherever we’re at”</a:t>
            </a:r>
          </a:p>
        </p:txBody>
      </p:sp>
      <p:pic>
        <p:nvPicPr>
          <p:cNvPr id="42" name="Picture 41">
            <a:extLst>
              <a:ext uri="{FF2B5EF4-FFF2-40B4-BE49-F238E27FC236}">
                <a16:creationId xmlns:a16="http://schemas.microsoft.com/office/drawing/2014/main" id="{E4AEE1B6-AEC2-EE12-5EB1-42DD6ADB3895}"/>
              </a:ext>
            </a:extLst>
          </p:cNvPr>
          <p:cNvPicPr>
            <a:picLocks noChangeAspect="1"/>
          </p:cNvPicPr>
          <p:nvPr/>
        </p:nvPicPr>
        <p:blipFill>
          <a:blip r:embed="rId2"/>
          <a:stretch>
            <a:fillRect/>
          </a:stretch>
        </p:blipFill>
        <p:spPr>
          <a:xfrm>
            <a:off x="4716375" y="1136623"/>
            <a:ext cx="331928" cy="331928"/>
          </a:xfrm>
          <a:prstGeom prst="rect">
            <a:avLst/>
          </a:prstGeom>
        </p:spPr>
      </p:pic>
      <p:sp>
        <p:nvSpPr>
          <p:cNvPr id="43" name="TextBox 42">
            <a:extLst>
              <a:ext uri="{FF2B5EF4-FFF2-40B4-BE49-F238E27FC236}">
                <a16:creationId xmlns:a16="http://schemas.microsoft.com/office/drawing/2014/main" id="{F3B2658C-1590-9371-BA0F-60828E5DD7FF}"/>
              </a:ext>
            </a:extLst>
          </p:cNvPr>
          <p:cNvSpPr txBox="1"/>
          <p:nvPr/>
        </p:nvSpPr>
        <p:spPr>
          <a:xfrm>
            <a:off x="171057" y="164448"/>
            <a:ext cx="6489982" cy="369332"/>
          </a:xfrm>
          <a:prstGeom prst="rect">
            <a:avLst/>
          </a:prstGeom>
          <a:noFill/>
        </p:spPr>
        <p:txBody>
          <a:bodyPr wrap="none" rtlCol="0">
            <a:spAutoFit/>
          </a:bodyPr>
          <a:lstStyle/>
          <a:p>
            <a:r>
              <a:rPr lang="en-GB" dirty="0">
                <a:solidFill>
                  <a:schemeClr val="bg1"/>
                </a:solidFill>
              </a:rPr>
              <a:t>Alpha version is tested; production continues; work toward beta</a:t>
            </a:r>
          </a:p>
        </p:txBody>
      </p:sp>
      <p:sp>
        <p:nvSpPr>
          <p:cNvPr id="45" name="TextBox 44">
            <a:extLst>
              <a:ext uri="{FF2B5EF4-FFF2-40B4-BE49-F238E27FC236}">
                <a16:creationId xmlns:a16="http://schemas.microsoft.com/office/drawing/2014/main" id="{CC847C8F-A75C-176B-596E-09F133D5CCB3}"/>
              </a:ext>
            </a:extLst>
          </p:cNvPr>
          <p:cNvSpPr txBox="1"/>
          <p:nvPr/>
        </p:nvSpPr>
        <p:spPr>
          <a:xfrm>
            <a:off x="132748" y="156898"/>
            <a:ext cx="4137992" cy="369332"/>
          </a:xfrm>
          <a:prstGeom prst="rect">
            <a:avLst/>
          </a:prstGeom>
          <a:noFill/>
        </p:spPr>
        <p:txBody>
          <a:bodyPr wrap="none" rtlCol="0">
            <a:spAutoFit/>
          </a:bodyPr>
          <a:lstStyle/>
          <a:p>
            <a:r>
              <a:rPr lang="en-GB" dirty="0">
                <a:solidFill>
                  <a:schemeClr val="bg1"/>
                </a:solidFill>
              </a:rPr>
              <a:t>Reach alpha; production still continuing</a:t>
            </a:r>
          </a:p>
        </p:txBody>
      </p:sp>
      <p:sp>
        <p:nvSpPr>
          <p:cNvPr id="48" name="TextBox 47">
            <a:extLst>
              <a:ext uri="{FF2B5EF4-FFF2-40B4-BE49-F238E27FC236}">
                <a16:creationId xmlns:a16="http://schemas.microsoft.com/office/drawing/2014/main" id="{FCBF4BE5-2762-7E0D-780B-72DB1D87DAE3}"/>
              </a:ext>
            </a:extLst>
          </p:cNvPr>
          <p:cNvSpPr txBox="1"/>
          <p:nvPr/>
        </p:nvSpPr>
        <p:spPr>
          <a:xfrm>
            <a:off x="138645" y="153258"/>
            <a:ext cx="10848291" cy="369332"/>
          </a:xfrm>
          <a:prstGeom prst="rect">
            <a:avLst/>
          </a:prstGeom>
          <a:noFill/>
        </p:spPr>
        <p:txBody>
          <a:bodyPr wrap="none" rtlCol="0">
            <a:spAutoFit/>
          </a:bodyPr>
          <a:lstStyle/>
          <a:p>
            <a:r>
              <a:rPr lang="en-GB" dirty="0">
                <a:solidFill>
                  <a:schemeClr val="bg1"/>
                </a:solidFill>
              </a:rPr>
              <a:t>Cycle repeats for beta and for submission; except when </a:t>
            </a:r>
            <a:r>
              <a:rPr lang="en-GB" dirty="0" err="1">
                <a:solidFill>
                  <a:schemeClr val="bg1"/>
                </a:solidFill>
              </a:rPr>
              <a:t>qa</a:t>
            </a:r>
            <a:r>
              <a:rPr lang="en-GB" dirty="0">
                <a:solidFill>
                  <a:schemeClr val="bg1"/>
                </a:solidFill>
              </a:rPr>
              <a:t> begins for submission, development winds down</a:t>
            </a:r>
          </a:p>
        </p:txBody>
      </p:sp>
      <p:sp>
        <p:nvSpPr>
          <p:cNvPr id="49" name="TextBox 48">
            <a:extLst>
              <a:ext uri="{FF2B5EF4-FFF2-40B4-BE49-F238E27FC236}">
                <a16:creationId xmlns:a16="http://schemas.microsoft.com/office/drawing/2014/main" id="{9E8956B9-B3E8-FA96-220B-2903EC256632}"/>
              </a:ext>
            </a:extLst>
          </p:cNvPr>
          <p:cNvSpPr txBox="1"/>
          <p:nvPr/>
        </p:nvSpPr>
        <p:spPr>
          <a:xfrm>
            <a:off x="191738" y="6249820"/>
            <a:ext cx="4329462" cy="461665"/>
          </a:xfrm>
          <a:prstGeom prst="rect">
            <a:avLst/>
          </a:prstGeom>
          <a:noFill/>
          <a:ln>
            <a:solidFill>
              <a:schemeClr val="bg1"/>
            </a:solidFill>
          </a:ln>
        </p:spPr>
        <p:txBody>
          <a:bodyPr wrap="square" rtlCol="0">
            <a:spAutoFit/>
          </a:bodyPr>
          <a:lstStyle/>
          <a:p>
            <a:r>
              <a:rPr lang="en-GB" sz="1200" dirty="0">
                <a:solidFill>
                  <a:schemeClr val="bg1"/>
                </a:solidFill>
              </a:rPr>
              <a:t>This is </a:t>
            </a:r>
            <a:r>
              <a:rPr lang="en-GB" sz="1200" b="1" dirty="0">
                <a:solidFill>
                  <a:srgbClr val="FF0000"/>
                </a:solidFill>
              </a:rPr>
              <a:t>not </a:t>
            </a:r>
            <a:r>
              <a:rPr lang="en-GB" sz="1200" dirty="0">
                <a:solidFill>
                  <a:schemeClr val="bg1"/>
                </a:solidFill>
              </a:rPr>
              <a:t>a timeline or a perfectly accurate blueprint. It’s a representation to help everyone understand how to work.</a:t>
            </a:r>
            <a:endParaRPr lang="en-GB" sz="1200" dirty="0">
              <a:solidFill>
                <a:srgbClr val="FF0000"/>
              </a:solidFill>
            </a:endParaRPr>
          </a:p>
        </p:txBody>
      </p:sp>
    </p:spTree>
    <p:extLst>
      <p:ext uri="{BB962C8B-B14F-4D97-AF65-F5344CB8AC3E}">
        <p14:creationId xmlns:p14="http://schemas.microsoft.com/office/powerpoint/2010/main" val="25639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2"/>
                                        </p:tgtEl>
                                        <p:attrNameLst>
                                          <p:attrName>style.visibility</p:attrName>
                                        </p:attrNameLst>
                                      </p:cBhvr>
                                      <p:to>
                                        <p:strVal val="visible"/>
                                      </p:to>
                                    </p:set>
                                  </p:childTnLst>
                                </p:cTn>
                              </p:par>
                              <p:par>
                                <p:cTn id="39" presetID="1" presetClass="exit"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78"/>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9"/>
                                        </p:tgtEl>
                                        <p:attrNameLst>
                                          <p:attrName>style.visibility</p:attrName>
                                        </p:attrNameLst>
                                      </p:cBhvr>
                                      <p:to>
                                        <p:strVal val="visible"/>
                                      </p:to>
                                    </p:set>
                                  </p:childTnLst>
                                </p:cTn>
                              </p:par>
                              <p:par>
                                <p:cTn id="49" presetID="1" presetClass="exit"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29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82"/>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90"/>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42"/>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3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1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1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0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3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38"/>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22"/>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315"/>
                                        </p:tgtEl>
                                        <p:attrNameLst>
                                          <p:attrName>style.visibility</p:attrName>
                                        </p:attrNameLst>
                                      </p:cBhvr>
                                      <p:to>
                                        <p:strVal val="hidden"/>
                                      </p:to>
                                    </p:set>
                                  </p:childTnLst>
                                </p:cTn>
                              </p:par>
                              <p:par>
                                <p:cTn id="119" presetID="1" presetClass="entr" presetSubtype="0" fill="hold" nodeType="withEffect">
                                  <p:stCondLst>
                                    <p:cond delay="0"/>
                                  </p:stCondLst>
                                  <p:childTnLst>
                                    <p:set>
                                      <p:cBhvr>
                                        <p:cTn id="120" dur="1" fill="hold">
                                          <p:stCondLst>
                                            <p:cond delay="0"/>
                                          </p:stCondLst>
                                        </p:cTn>
                                        <p:tgtEl>
                                          <p:spTgt spid="1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6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1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11"/>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0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8"/>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4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0" nodeType="clickEffect">
                                  <p:stCondLst>
                                    <p:cond delay="0"/>
                                  </p:stCondLst>
                                  <p:childTnLst>
                                    <p:set>
                                      <p:cBhvr>
                                        <p:cTn id="146" dur="1" fill="hold">
                                          <p:stCondLst>
                                            <p:cond delay="0"/>
                                          </p:stCondLst>
                                        </p:cTn>
                                        <p:tgtEl>
                                          <p:spTgt spid="43"/>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31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1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5"/>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1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8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5"/>
                                        </p:tgtEl>
                                        <p:attrNameLst>
                                          <p:attrName>style.visibility</p:attrName>
                                        </p:attrNameLst>
                                      </p:cBhvr>
                                      <p:to>
                                        <p:strVal val="hidden"/>
                                      </p:to>
                                    </p:set>
                                  </p:childTnLst>
                                </p:cTn>
                              </p:par>
                              <p:par>
                                <p:cTn id="163" presetID="1" presetClass="entr" presetSubtype="0" fill="hold" grpId="1" nodeType="with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0" nodeType="clickEffect">
                                  <p:stCondLst>
                                    <p:cond delay="0"/>
                                  </p:stCondLst>
                                  <p:childTnLst>
                                    <p:set>
                                      <p:cBhvr>
                                        <p:cTn id="168" dur="1" fill="hold">
                                          <p:stCondLst>
                                            <p:cond delay="0"/>
                                          </p:stCondLst>
                                        </p:cTn>
                                        <p:tgtEl>
                                          <p:spTgt spid="45"/>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24"/>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73"/>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78"/>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1"/>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32"/>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5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333"/>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320"/>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53"/>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6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61"/>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79"/>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8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21"/>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2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9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3"/>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3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317"/>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319"/>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3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96"/>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3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91"/>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90"/>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1"/>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2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89"/>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86"/>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6"/>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88"/>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85"/>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94"/>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2"/>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48"/>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65"/>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7" grpId="0" animBg="1"/>
      <p:bldP spid="28" grpId="0" animBg="1"/>
      <p:bldP spid="31" grpId="0" animBg="1"/>
      <p:bldP spid="32" grpId="0" animBg="1"/>
      <p:bldP spid="34" grpId="0" animBg="1"/>
      <p:bldP spid="36" grpId="0" animBg="1"/>
      <p:bldP spid="37" grpId="0" animBg="1"/>
      <p:bldP spid="57" grpId="0" animBg="1"/>
      <p:bldP spid="78" grpId="0" animBg="1"/>
      <p:bldP spid="79" grpId="0" animBg="1"/>
      <p:bldP spid="80" grpId="0" animBg="1"/>
      <p:bldP spid="81" grpId="0" animBg="1"/>
      <p:bldP spid="94" grpId="0" animBg="1"/>
      <p:bldP spid="98" grpId="0" animBg="1"/>
      <p:bldP spid="107" grpId="0" animBg="1"/>
      <p:bldP spid="108" grpId="0" animBg="1"/>
      <p:bldP spid="111" grpId="0" animBg="1"/>
      <p:bldP spid="137" grpId="0" animBg="1"/>
      <p:bldP spid="161" grpId="0" animBg="1"/>
      <p:bldP spid="168" grpId="0" animBg="1"/>
      <p:bldP spid="185" grpId="0" animBg="1"/>
      <p:bldP spid="186" grpId="0" animBg="1"/>
      <p:bldP spid="190" grpId="0" animBg="1"/>
      <p:bldP spid="210" grpId="0" animBg="1"/>
      <p:bldP spid="211" grpId="0" animBg="1"/>
      <p:bldP spid="213" grpId="0" animBg="1"/>
      <p:bldP spid="305" grpId="0" animBg="1"/>
      <p:bldP spid="317" grpId="0" animBg="1"/>
      <p:bldP spid="324" grpId="0" animBg="1"/>
      <p:bldP spid="2" grpId="0" animBg="1"/>
      <p:bldP spid="17" grpId="0"/>
      <p:bldP spid="17" grpId="1"/>
      <p:bldP spid="22" grpId="0"/>
      <p:bldP spid="22" grpId="1"/>
      <p:bldP spid="23" grpId="0"/>
      <p:bldP spid="24" grpId="0"/>
      <p:bldP spid="25" grpId="0"/>
      <p:bldP spid="26" grpId="0"/>
      <p:bldP spid="29" grpId="0"/>
      <p:bldP spid="30" grpId="0"/>
      <p:bldP spid="30" grpId="1"/>
      <p:bldP spid="33" grpId="0"/>
      <p:bldP spid="33" grpId="1"/>
      <p:bldP spid="35" grpId="0"/>
      <p:bldP spid="35" grpId="1"/>
      <p:bldP spid="38" grpId="0"/>
      <p:bldP spid="38" grpId="1"/>
      <p:bldP spid="43" grpId="0"/>
      <p:bldP spid="43" grpId="1"/>
      <p:bldP spid="45" grpId="0"/>
      <p:bldP spid="45" grpId="1"/>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9638C-F4C2-EAA9-68FA-8B1387135C7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2F4F18-4836-CFF1-5606-00FAA5BF680B}"/>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ASSET FOLDER STRUCTURE</a:t>
            </a:r>
          </a:p>
        </p:txBody>
      </p:sp>
      <p:sp>
        <p:nvSpPr>
          <p:cNvPr id="51" name="TextBox 50">
            <a:extLst>
              <a:ext uri="{FF2B5EF4-FFF2-40B4-BE49-F238E27FC236}">
                <a16:creationId xmlns:a16="http://schemas.microsoft.com/office/drawing/2014/main" id="{CB6CBB03-A0CE-2F55-79D7-41795151369D}"/>
              </a:ext>
            </a:extLst>
          </p:cNvPr>
          <p:cNvSpPr txBox="1"/>
          <p:nvPr/>
        </p:nvSpPr>
        <p:spPr>
          <a:xfrm>
            <a:off x="192993" y="502702"/>
            <a:ext cx="3110199" cy="6186309"/>
          </a:xfrm>
          <a:prstGeom prst="rect">
            <a:avLst/>
          </a:prstGeom>
          <a:noFill/>
          <a:ln>
            <a:solidFill>
              <a:schemeClr val="bg1"/>
            </a:solidFill>
          </a:ln>
        </p:spPr>
        <p:txBody>
          <a:bodyPr wrap="square" rtlCol="0">
            <a:spAutoFit/>
          </a:bodyPr>
          <a:lstStyle/>
          <a:p>
            <a:r>
              <a:rPr lang="en-GB" sz="1200" dirty="0">
                <a:solidFill>
                  <a:schemeClr val="bg1"/>
                </a:solidFill>
              </a:rPr>
              <a:t>All of the heavy cache files are configured to be ignored by the repo. That means when you change and push, only your work is pushed, not your cache files.</a:t>
            </a:r>
          </a:p>
          <a:p>
            <a:endParaRPr lang="en-GB" sz="1200" dirty="0">
              <a:solidFill>
                <a:schemeClr val="bg1"/>
              </a:solidFill>
            </a:endParaRPr>
          </a:p>
          <a:p>
            <a:r>
              <a:rPr lang="en-GB" sz="1200" b="1" dirty="0">
                <a:solidFill>
                  <a:schemeClr val="accent2">
                    <a:lumMod val="75000"/>
                  </a:schemeClr>
                </a:solidFill>
              </a:rPr>
              <a:t>Unity assets cannot have spaces in their </a:t>
            </a:r>
            <a:r>
              <a:rPr lang="en-GB" sz="1200" b="1" dirty="0" err="1">
                <a:solidFill>
                  <a:schemeClr val="accent2">
                    <a:lumMod val="75000"/>
                  </a:schemeClr>
                </a:solidFill>
              </a:rPr>
              <a:t>filepath</a:t>
            </a:r>
            <a:r>
              <a:rPr lang="en-GB" sz="1200" b="1" dirty="0">
                <a:solidFill>
                  <a:schemeClr val="accent2">
                    <a:lumMod val="75000"/>
                  </a:schemeClr>
                </a:solidFill>
              </a:rPr>
              <a:t>/filename.</a:t>
            </a:r>
          </a:p>
          <a:p>
            <a:endParaRPr lang="en-GB" sz="1200" dirty="0">
              <a:solidFill>
                <a:schemeClr val="bg1"/>
              </a:solidFill>
            </a:endParaRPr>
          </a:p>
          <a:p>
            <a:r>
              <a:rPr lang="en-GB" sz="1200" dirty="0">
                <a:solidFill>
                  <a:schemeClr val="bg1"/>
                </a:solidFill>
              </a:rPr>
              <a:t>Please do not commit changes to the repo from the wrong branch. If you are working on the assets branch, please do not edit the scenes, and if you are working on the production branch, please do not edit the models, etc. </a:t>
            </a:r>
          </a:p>
          <a:p>
            <a:endParaRPr lang="en-GB" sz="1200" dirty="0">
              <a:solidFill>
                <a:schemeClr val="bg1"/>
              </a:solidFill>
            </a:endParaRPr>
          </a:p>
          <a:p>
            <a:r>
              <a:rPr lang="en-GB" sz="1200" b="1" dirty="0">
                <a:solidFill>
                  <a:schemeClr val="accent2">
                    <a:lumMod val="75000"/>
                  </a:schemeClr>
                </a:solidFill>
              </a:rPr>
              <a:t>Any changes you make in this way could be overwritten or undone! And probably unintentionally! </a:t>
            </a:r>
            <a:r>
              <a:rPr lang="en-GB" sz="1200" b="1" dirty="0">
                <a:solidFill>
                  <a:schemeClr val="accent2">
                    <a:lumMod val="75000"/>
                  </a:schemeClr>
                </a:solidFill>
                <a:sym typeface="Wingdings" panose="05000000000000000000" pitchFamily="2" charset="2"/>
              </a:rPr>
              <a:t>If there is a bug or a glitch and it’s not your area, tell the responsible person, so that they can fix it. Please don’t try and edit it, you will create a merge conflict.</a:t>
            </a:r>
            <a:endParaRPr lang="en-GB" sz="1200" b="1" dirty="0">
              <a:solidFill>
                <a:schemeClr val="accent2">
                  <a:lumMod val="75000"/>
                </a:schemeClr>
              </a:solidFill>
            </a:endParaRPr>
          </a:p>
          <a:p>
            <a:endParaRPr lang="en-GB" sz="1200" dirty="0">
              <a:solidFill>
                <a:schemeClr val="bg1"/>
              </a:solidFill>
            </a:endParaRPr>
          </a:p>
          <a:p>
            <a:r>
              <a:rPr lang="en-GB" sz="1200" dirty="0">
                <a:solidFill>
                  <a:schemeClr val="bg1"/>
                </a:solidFill>
              </a:rPr>
              <a:t>There is a WIP folder for anything you want to copy out and test a change that’s out of the scope of your branch. Our repository is configured to ignore any files in the WIP folder. Experiment away. </a:t>
            </a:r>
          </a:p>
          <a:p>
            <a:endParaRPr lang="en-GB" sz="1200" dirty="0">
              <a:solidFill>
                <a:schemeClr val="bg1"/>
              </a:solidFill>
            </a:endParaRPr>
          </a:p>
          <a:p>
            <a:r>
              <a:rPr lang="en-GB" sz="1200" b="1" dirty="0">
                <a:solidFill>
                  <a:schemeClr val="accent2">
                    <a:lumMod val="75000"/>
                  </a:schemeClr>
                </a:solidFill>
              </a:rPr>
              <a:t>And finally, please do not store anything that is not a Unity asset. We have to be conservative with storage. Use the art repo or your WIP folder.</a:t>
            </a:r>
          </a:p>
        </p:txBody>
      </p:sp>
      <p:grpSp>
        <p:nvGrpSpPr>
          <p:cNvPr id="5" name="Group 4">
            <a:extLst>
              <a:ext uri="{FF2B5EF4-FFF2-40B4-BE49-F238E27FC236}">
                <a16:creationId xmlns:a16="http://schemas.microsoft.com/office/drawing/2014/main" id="{B46588D3-E652-2587-C393-1E6DF8462C81}"/>
              </a:ext>
            </a:extLst>
          </p:cNvPr>
          <p:cNvGrpSpPr/>
          <p:nvPr/>
        </p:nvGrpSpPr>
        <p:grpSpPr>
          <a:xfrm>
            <a:off x="5348745" y="872473"/>
            <a:ext cx="5013402" cy="5483424"/>
            <a:chOff x="5348745" y="872473"/>
            <a:chExt cx="5013402" cy="5483424"/>
          </a:xfrm>
        </p:grpSpPr>
        <p:sp>
          <p:nvSpPr>
            <p:cNvPr id="9" name="TextBox 8">
              <a:extLst>
                <a:ext uri="{FF2B5EF4-FFF2-40B4-BE49-F238E27FC236}">
                  <a16:creationId xmlns:a16="http://schemas.microsoft.com/office/drawing/2014/main" id="{AEA0D76A-C7AA-E48E-EB07-84ADD0377550}"/>
                </a:ext>
              </a:extLst>
            </p:cNvPr>
            <p:cNvSpPr txBox="1"/>
            <p:nvPr/>
          </p:nvSpPr>
          <p:spPr>
            <a:xfrm>
              <a:off x="5348745" y="877474"/>
              <a:ext cx="2476255" cy="5478423"/>
            </a:xfrm>
            <a:prstGeom prst="rect">
              <a:avLst/>
            </a:prstGeom>
            <a:noFill/>
            <a:ln>
              <a:noFill/>
            </a:ln>
          </p:spPr>
          <p:txBody>
            <a:bodyPr wrap="none" rtlCol="0">
              <a:spAutoFit/>
            </a:bodyPr>
            <a:lstStyle/>
            <a:p>
              <a:pPr marL="285750" indent="-285750">
                <a:buFont typeface="Wingdings" panose="05000000000000000000" pitchFamily="2" charset="2"/>
                <a:buChar char="§"/>
              </a:pPr>
              <a:r>
                <a:rPr lang="en-GB" sz="1400" b="1" dirty="0">
                  <a:solidFill>
                    <a:schemeClr val="tx2">
                      <a:lumMod val="25000"/>
                      <a:lumOff val="75000"/>
                    </a:schemeClr>
                  </a:solidFill>
                </a:rPr>
                <a:t>Resources</a:t>
              </a:r>
            </a:p>
            <a:p>
              <a:pPr marL="285750" indent="-285750">
                <a:buFont typeface="Wingdings" panose="05000000000000000000" pitchFamily="2" charset="2"/>
                <a:buChar char="§"/>
              </a:pPr>
              <a:r>
                <a:rPr lang="en-GB" sz="1400" b="1" dirty="0">
                  <a:solidFill>
                    <a:schemeClr val="tx2">
                      <a:lumMod val="25000"/>
                      <a:lumOff val="75000"/>
                    </a:schemeClr>
                  </a:solidFill>
                </a:rPr>
                <a:t>Rendering</a:t>
              </a:r>
            </a:p>
            <a:p>
              <a:pPr marL="742950" lvl="1" indent="-285750">
                <a:buFont typeface="Wingdings" panose="05000000000000000000" pitchFamily="2" charset="2"/>
                <a:buChar char="§"/>
              </a:pPr>
              <a:r>
                <a:rPr lang="en-GB" sz="1400" dirty="0">
                  <a:solidFill>
                    <a:schemeClr val="bg1"/>
                  </a:solidFill>
                </a:rPr>
                <a:t>Shaders</a:t>
              </a:r>
            </a:p>
            <a:p>
              <a:pPr marL="285750" indent="-285750">
                <a:buFont typeface="Wingdings" panose="05000000000000000000" pitchFamily="2" charset="2"/>
                <a:buChar char="§"/>
              </a:pPr>
              <a:r>
                <a:rPr lang="en-GB" sz="1400" b="1" dirty="0">
                  <a:solidFill>
                    <a:schemeClr val="tx2">
                      <a:lumMod val="25000"/>
                      <a:lumOff val="75000"/>
                    </a:schemeClr>
                  </a:solidFill>
                </a:rPr>
                <a:t>Settings</a:t>
              </a:r>
            </a:p>
            <a:p>
              <a:pPr marL="285750" indent="-285750">
                <a:buFont typeface="Wingdings" panose="05000000000000000000" pitchFamily="2" charset="2"/>
                <a:buChar char="§"/>
              </a:pPr>
              <a:r>
                <a:rPr lang="en-GB" sz="1400" b="1" dirty="0">
                  <a:solidFill>
                    <a:schemeClr val="tx2">
                      <a:lumMod val="25000"/>
                      <a:lumOff val="75000"/>
                    </a:schemeClr>
                  </a:solidFill>
                </a:rPr>
                <a:t>Audio</a:t>
              </a:r>
            </a:p>
            <a:p>
              <a:pPr marL="742950" lvl="1" indent="-285750">
                <a:buFont typeface="Wingdings" panose="05000000000000000000" pitchFamily="2" charset="2"/>
                <a:buChar char="§"/>
              </a:pPr>
              <a:r>
                <a:rPr lang="en-GB" sz="1400" dirty="0">
                  <a:solidFill>
                    <a:schemeClr val="bg1"/>
                  </a:solidFill>
                </a:rPr>
                <a:t>Music</a:t>
              </a:r>
            </a:p>
            <a:p>
              <a:pPr marL="742950" lvl="1" indent="-285750">
                <a:buFont typeface="Wingdings" panose="05000000000000000000" pitchFamily="2" charset="2"/>
                <a:buChar char="§"/>
              </a:pPr>
              <a:r>
                <a:rPr lang="en-GB" sz="1400" dirty="0">
                  <a:solidFill>
                    <a:schemeClr val="bg1"/>
                  </a:solidFill>
                </a:rPr>
                <a:t>Ambient</a:t>
              </a:r>
            </a:p>
            <a:p>
              <a:pPr marL="742950" lvl="1" indent="-285750">
                <a:buFont typeface="Wingdings" panose="05000000000000000000" pitchFamily="2" charset="2"/>
                <a:buChar char="§"/>
              </a:pPr>
              <a:r>
                <a:rPr lang="en-GB" sz="1400" dirty="0">
                  <a:solidFill>
                    <a:schemeClr val="bg1"/>
                  </a:solidFill>
                </a:rPr>
                <a:t>Samples</a:t>
              </a:r>
            </a:p>
            <a:p>
              <a:pPr marL="285750" indent="-285750">
                <a:buFont typeface="Wingdings" panose="05000000000000000000" pitchFamily="2" charset="2"/>
                <a:buChar char="§"/>
              </a:pPr>
              <a:r>
                <a:rPr lang="en-GB" sz="1400" b="1" dirty="0">
                  <a:solidFill>
                    <a:schemeClr val="tx2">
                      <a:lumMod val="25000"/>
                      <a:lumOff val="75000"/>
                    </a:schemeClr>
                  </a:solidFill>
                </a:rPr>
                <a:t>Scripts</a:t>
              </a:r>
            </a:p>
            <a:p>
              <a:pPr marL="742950" lvl="1" indent="-285750">
                <a:buFont typeface="Wingdings" panose="05000000000000000000" pitchFamily="2" charset="2"/>
                <a:buChar char="§"/>
              </a:pPr>
              <a:r>
                <a:rPr lang="en-GB" sz="1400" dirty="0">
                  <a:solidFill>
                    <a:schemeClr val="bg1"/>
                  </a:solidFill>
                </a:rPr>
                <a:t>Library</a:t>
              </a:r>
            </a:p>
            <a:p>
              <a:pPr marL="742950" lvl="1" indent="-285750">
                <a:buFont typeface="Wingdings" panose="05000000000000000000" pitchFamily="2" charset="2"/>
                <a:buChar char="§"/>
              </a:pPr>
              <a:r>
                <a:rPr lang="en-GB" sz="1400" dirty="0">
                  <a:solidFill>
                    <a:schemeClr val="bg1"/>
                  </a:solidFill>
                </a:rPr>
                <a:t>Editor</a:t>
              </a:r>
            </a:p>
            <a:p>
              <a:pPr marL="742950" lvl="1" indent="-285750">
                <a:buFont typeface="Wingdings" panose="05000000000000000000" pitchFamily="2" charset="2"/>
                <a:buChar char="§"/>
              </a:pPr>
              <a:r>
                <a:rPr lang="en-GB" sz="1400" dirty="0">
                  <a:solidFill>
                    <a:schemeClr val="bg1"/>
                  </a:solidFill>
                </a:rPr>
                <a:t>Architecture</a:t>
              </a:r>
            </a:p>
            <a:p>
              <a:pPr marL="742950" lvl="1" indent="-285750">
                <a:buFont typeface="Wingdings" panose="05000000000000000000" pitchFamily="2" charset="2"/>
                <a:buChar char="§"/>
              </a:pPr>
              <a:r>
                <a:rPr lang="en-GB" sz="1400" dirty="0" err="1">
                  <a:solidFill>
                    <a:schemeClr val="bg1"/>
                  </a:solidFill>
                </a:rPr>
                <a:t>GameObjects</a:t>
              </a:r>
              <a:endParaRPr lang="en-GB" sz="1400" dirty="0">
                <a:solidFill>
                  <a:schemeClr val="bg1"/>
                </a:solidFill>
              </a:endParaRPr>
            </a:p>
            <a:p>
              <a:pPr marL="742950" lvl="1" indent="-285750">
                <a:buFont typeface="Wingdings" panose="05000000000000000000" pitchFamily="2" charset="2"/>
                <a:buChar char="§"/>
              </a:pPr>
              <a:r>
                <a:rPr lang="en-GB" sz="1400" dirty="0" err="1">
                  <a:solidFill>
                    <a:schemeClr val="bg1"/>
                  </a:solidFill>
                </a:rPr>
                <a:t>ScriptableObjects</a:t>
              </a:r>
              <a:endParaRPr lang="en-GB" sz="1400" dirty="0">
                <a:solidFill>
                  <a:schemeClr val="bg1"/>
                </a:solidFill>
              </a:endParaRPr>
            </a:p>
            <a:p>
              <a:pPr marL="742950" lvl="1" indent="-285750">
                <a:buFont typeface="Wingdings" panose="05000000000000000000" pitchFamily="2" charset="2"/>
                <a:buChar char="§"/>
              </a:pPr>
              <a:r>
                <a:rPr lang="en-GB" sz="1400" dirty="0">
                  <a:solidFill>
                    <a:schemeClr val="bg1"/>
                  </a:solidFill>
                </a:rPr>
                <a:t>Strings</a:t>
              </a:r>
            </a:p>
            <a:p>
              <a:pPr marL="285750" indent="-285750">
                <a:buFont typeface="Wingdings" panose="05000000000000000000" pitchFamily="2" charset="2"/>
                <a:buChar char="§"/>
              </a:pPr>
              <a:r>
                <a:rPr lang="en-GB" sz="1400" b="1" dirty="0">
                  <a:solidFill>
                    <a:schemeClr val="tx2">
                      <a:lumMod val="25000"/>
                      <a:lumOff val="75000"/>
                    </a:schemeClr>
                  </a:solidFill>
                </a:rPr>
                <a:t>Prefabs</a:t>
              </a:r>
            </a:p>
            <a:p>
              <a:pPr marL="742950" lvl="1" indent="-285750">
                <a:buFont typeface="Wingdings" panose="05000000000000000000" pitchFamily="2" charset="2"/>
                <a:buChar char="§"/>
              </a:pPr>
              <a:r>
                <a:rPr lang="en-GB" sz="1400" dirty="0">
                  <a:solidFill>
                    <a:schemeClr val="bg1"/>
                  </a:solidFill>
                </a:rPr>
                <a:t>UI</a:t>
              </a:r>
            </a:p>
            <a:p>
              <a:pPr marL="742950" lvl="1" indent="-285750">
                <a:buFont typeface="Wingdings" panose="05000000000000000000" pitchFamily="2" charset="2"/>
                <a:buChar char="§"/>
              </a:pPr>
              <a:r>
                <a:rPr lang="en-GB" sz="1400" dirty="0">
                  <a:solidFill>
                    <a:schemeClr val="bg1"/>
                  </a:solidFill>
                </a:rPr>
                <a:t>Components</a:t>
              </a:r>
            </a:p>
            <a:p>
              <a:pPr marL="1200150" lvl="2" indent="-285750">
                <a:buFont typeface="Wingdings" panose="05000000000000000000" pitchFamily="2" charset="2"/>
                <a:buChar char="§"/>
              </a:pPr>
              <a:r>
                <a:rPr lang="en-GB" sz="1400" dirty="0">
                  <a:solidFill>
                    <a:schemeClr val="bg1"/>
                  </a:solidFill>
                </a:rPr>
                <a:t>Managers</a:t>
              </a:r>
            </a:p>
            <a:p>
              <a:pPr marL="1200150" lvl="2" indent="-285750">
                <a:buFont typeface="Wingdings" panose="05000000000000000000" pitchFamily="2" charset="2"/>
                <a:buChar char="§"/>
              </a:pPr>
              <a:r>
                <a:rPr lang="en-GB" sz="1400" dirty="0">
                  <a:solidFill>
                    <a:schemeClr val="bg1"/>
                  </a:solidFill>
                </a:rPr>
                <a:t>Controllers</a:t>
              </a:r>
            </a:p>
            <a:p>
              <a:pPr marL="1200150" lvl="2" indent="-285750">
                <a:buFont typeface="Wingdings" panose="05000000000000000000" pitchFamily="2" charset="2"/>
                <a:buChar char="§"/>
              </a:pPr>
              <a:r>
                <a:rPr lang="en-GB" sz="1400" dirty="0" err="1">
                  <a:solidFill>
                    <a:schemeClr val="bg1"/>
                  </a:solidFill>
                </a:rPr>
                <a:t>GameObjects</a:t>
              </a:r>
              <a:endParaRPr lang="en-GB" sz="1400" dirty="0">
                <a:solidFill>
                  <a:schemeClr val="bg1"/>
                </a:solidFill>
              </a:endParaRPr>
            </a:p>
            <a:p>
              <a:pPr marL="742950" lvl="1" indent="-285750">
                <a:buFont typeface="Wingdings" panose="05000000000000000000" pitchFamily="2" charset="2"/>
                <a:buChar char="§"/>
              </a:pPr>
              <a:r>
                <a:rPr lang="en-GB" sz="1400" dirty="0">
                  <a:solidFill>
                    <a:schemeClr val="bg1"/>
                  </a:solidFill>
                </a:rPr>
                <a:t>Scenery</a:t>
              </a:r>
            </a:p>
            <a:p>
              <a:pPr marL="742950" lvl="1" indent="-285750">
                <a:buFont typeface="Wingdings" panose="05000000000000000000" pitchFamily="2" charset="2"/>
                <a:buChar char="§"/>
              </a:pPr>
              <a:r>
                <a:rPr lang="en-GB" sz="1400" dirty="0">
                  <a:solidFill>
                    <a:schemeClr val="bg1"/>
                  </a:solidFill>
                </a:rPr>
                <a:t>Props</a:t>
              </a:r>
            </a:p>
            <a:p>
              <a:pPr marL="742950" lvl="1" indent="-285750">
                <a:buFont typeface="Wingdings" panose="05000000000000000000" pitchFamily="2" charset="2"/>
                <a:buChar char="§"/>
              </a:pPr>
              <a:r>
                <a:rPr lang="en-GB" sz="1400" dirty="0">
                  <a:solidFill>
                    <a:schemeClr val="bg1"/>
                  </a:solidFill>
                </a:rPr>
                <a:t>Characters</a:t>
              </a:r>
            </a:p>
            <a:p>
              <a:pPr marL="742950" lvl="1" indent="-285750">
                <a:buFont typeface="Wingdings" panose="05000000000000000000" pitchFamily="2" charset="2"/>
                <a:buChar char="§"/>
              </a:pPr>
              <a:r>
                <a:rPr lang="en-GB" sz="1400" dirty="0">
                  <a:solidFill>
                    <a:schemeClr val="bg1"/>
                  </a:solidFill>
                </a:rPr>
                <a:t>Effects</a:t>
              </a:r>
            </a:p>
          </p:txBody>
        </p:sp>
        <p:cxnSp>
          <p:nvCxnSpPr>
            <p:cNvPr id="10" name="Straight Connector 9">
              <a:extLst>
                <a:ext uri="{FF2B5EF4-FFF2-40B4-BE49-F238E27FC236}">
                  <a16:creationId xmlns:a16="http://schemas.microsoft.com/office/drawing/2014/main" id="{B0B2F113-1A6A-C708-3B5D-54B574A55B94}"/>
                </a:ext>
              </a:extLst>
            </p:cNvPr>
            <p:cNvCxnSpPr>
              <a:cxnSpLocks/>
            </p:cNvCxnSpPr>
            <p:nvPr/>
          </p:nvCxnSpPr>
          <p:spPr>
            <a:xfrm>
              <a:off x="5475514" y="996298"/>
              <a:ext cx="0" cy="49724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8A9488D-96C6-0BFC-6EFC-07717864C49E}"/>
                </a:ext>
              </a:extLst>
            </p:cNvPr>
            <p:cNvCxnSpPr>
              <a:cxnSpLocks/>
            </p:cNvCxnSpPr>
            <p:nvPr/>
          </p:nvCxnSpPr>
          <p:spPr>
            <a:xfrm flipH="1">
              <a:off x="7985392" y="996298"/>
              <a:ext cx="547" cy="323912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93B759C-49FA-D9BC-F785-B8E01874CD9A}"/>
                </a:ext>
              </a:extLst>
            </p:cNvPr>
            <p:cNvSpPr txBox="1"/>
            <p:nvPr/>
          </p:nvSpPr>
          <p:spPr>
            <a:xfrm>
              <a:off x="7863001" y="872473"/>
              <a:ext cx="2499146" cy="3754874"/>
            </a:xfrm>
            <a:prstGeom prst="rect">
              <a:avLst/>
            </a:prstGeom>
            <a:noFill/>
          </p:spPr>
          <p:txBody>
            <a:bodyPr wrap="none" rtlCol="0">
              <a:spAutoFit/>
            </a:bodyPr>
            <a:lstStyle/>
            <a:p>
              <a:pPr marL="285750" indent="-285750">
                <a:buFont typeface="Wingdings" panose="05000000000000000000" pitchFamily="2" charset="2"/>
                <a:buChar char="§"/>
              </a:pPr>
              <a:r>
                <a:rPr lang="en-GB" sz="1400" b="1" dirty="0">
                  <a:solidFill>
                    <a:schemeClr val="tx2">
                      <a:lumMod val="25000"/>
                      <a:lumOff val="75000"/>
                    </a:schemeClr>
                  </a:solidFill>
                </a:rPr>
                <a:t>Animators</a:t>
              </a:r>
            </a:p>
            <a:p>
              <a:pPr marL="285750" indent="-285750">
                <a:buFont typeface="Wingdings" panose="05000000000000000000" pitchFamily="2" charset="2"/>
                <a:buChar char="§"/>
              </a:pPr>
              <a:r>
                <a:rPr lang="en-GB" sz="1400" b="1" dirty="0">
                  <a:solidFill>
                    <a:schemeClr val="tx2">
                      <a:lumMod val="25000"/>
                      <a:lumOff val="75000"/>
                    </a:schemeClr>
                  </a:solidFill>
                </a:rPr>
                <a:t>Models</a:t>
              </a:r>
            </a:p>
            <a:p>
              <a:pPr marL="742950" lvl="1" indent="-285750">
                <a:buFont typeface="Wingdings" panose="05000000000000000000" pitchFamily="2" charset="2"/>
                <a:buChar char="§"/>
              </a:pPr>
              <a:r>
                <a:rPr lang="en-GB" sz="1400" dirty="0">
                  <a:solidFill>
                    <a:schemeClr val="bg1"/>
                  </a:solidFill>
                </a:rPr>
                <a:t>Scenery</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742950" lvl="1" indent="-285750">
                <a:buFont typeface="Wingdings" panose="05000000000000000000" pitchFamily="2" charset="2"/>
                <a:buChar char="§"/>
              </a:pPr>
              <a:r>
                <a:rPr lang="en-GB" sz="1400" dirty="0">
                  <a:solidFill>
                    <a:schemeClr val="bg1"/>
                  </a:solidFill>
                </a:rPr>
                <a:t>Props</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742950" lvl="1" indent="-285750">
                <a:buFont typeface="Wingdings" panose="05000000000000000000" pitchFamily="2" charset="2"/>
                <a:buChar char="§"/>
              </a:pPr>
              <a:r>
                <a:rPr lang="en-GB" sz="1400" dirty="0">
                  <a:solidFill>
                    <a:schemeClr val="bg1"/>
                  </a:solidFill>
                </a:rPr>
                <a:t>Characters</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285750" indent="-285750">
                <a:buFont typeface="Wingdings" panose="05000000000000000000" pitchFamily="2" charset="2"/>
                <a:buChar char="§"/>
              </a:pPr>
              <a:r>
                <a:rPr lang="en-GB" sz="1400" b="1" dirty="0">
                  <a:solidFill>
                    <a:schemeClr val="tx2">
                      <a:lumMod val="25000"/>
                      <a:lumOff val="75000"/>
                    </a:schemeClr>
                  </a:solidFill>
                </a:rPr>
                <a:t>Scenes</a:t>
              </a:r>
            </a:p>
            <a:p>
              <a:pPr marL="285750" indent="-285750">
                <a:buFont typeface="Wingdings" panose="05000000000000000000" pitchFamily="2" charset="2"/>
                <a:buChar char="§"/>
              </a:pPr>
              <a:r>
                <a:rPr lang="en-GB" sz="1400" b="1" dirty="0">
                  <a:solidFill>
                    <a:schemeClr val="accent2">
                      <a:lumMod val="75000"/>
                    </a:schemeClr>
                  </a:solidFill>
                </a:rPr>
                <a:t>WIP</a:t>
              </a:r>
            </a:p>
            <a:p>
              <a:endParaRPr lang="en-GB" sz="1400" dirty="0">
                <a:solidFill>
                  <a:schemeClr val="bg1"/>
                </a:solidFill>
              </a:endParaRPr>
            </a:p>
          </p:txBody>
        </p:sp>
        <p:cxnSp>
          <p:nvCxnSpPr>
            <p:cNvPr id="11" name="Connector: Curved 10">
              <a:extLst>
                <a:ext uri="{FF2B5EF4-FFF2-40B4-BE49-F238E27FC236}">
                  <a16:creationId xmlns:a16="http://schemas.microsoft.com/office/drawing/2014/main" id="{3602FC56-2423-DFEF-C713-095889E7AE93}"/>
                </a:ext>
              </a:extLst>
            </p:cNvPr>
            <p:cNvCxnSpPr>
              <a:cxnSpLocks/>
            </p:cNvCxnSpPr>
            <p:nvPr/>
          </p:nvCxnSpPr>
          <p:spPr>
            <a:xfrm>
              <a:off x="5475514" y="1905817"/>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D78539EB-FB63-9428-A7E0-A009DFEF9F0C}"/>
                </a:ext>
              </a:extLst>
            </p:cNvPr>
            <p:cNvCxnSpPr>
              <a:cxnSpLocks/>
            </p:cNvCxnSpPr>
            <p:nvPr/>
          </p:nvCxnSpPr>
          <p:spPr>
            <a:xfrm>
              <a:off x="5475514" y="2115367"/>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7628AAA4-2BA5-4E61-4529-2E26E0C0A8D0}"/>
                </a:ext>
              </a:extLst>
            </p:cNvPr>
            <p:cNvCxnSpPr>
              <a:cxnSpLocks/>
            </p:cNvCxnSpPr>
            <p:nvPr/>
          </p:nvCxnSpPr>
          <p:spPr>
            <a:xfrm>
              <a:off x="5475514" y="2343967"/>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30B23DAB-84A8-90D4-DEA4-EF2C5DA45DD2}"/>
                </a:ext>
              </a:extLst>
            </p:cNvPr>
            <p:cNvCxnSpPr>
              <a:cxnSpLocks/>
            </p:cNvCxnSpPr>
            <p:nvPr/>
          </p:nvCxnSpPr>
          <p:spPr>
            <a:xfrm>
              <a:off x="5475514" y="2753542"/>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A39EA9C8-8C8B-E00F-E23A-7C5425F20601}"/>
                </a:ext>
              </a:extLst>
            </p:cNvPr>
            <p:cNvCxnSpPr>
              <a:cxnSpLocks/>
            </p:cNvCxnSpPr>
            <p:nvPr/>
          </p:nvCxnSpPr>
          <p:spPr>
            <a:xfrm>
              <a:off x="5475514" y="2963092"/>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39F8A13B-00E5-A163-7B10-A8D63DF54BCD}"/>
                </a:ext>
              </a:extLst>
            </p:cNvPr>
            <p:cNvCxnSpPr>
              <a:cxnSpLocks/>
            </p:cNvCxnSpPr>
            <p:nvPr/>
          </p:nvCxnSpPr>
          <p:spPr>
            <a:xfrm>
              <a:off x="5475514" y="3191692"/>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7CFAF656-0D96-D1F8-FD89-8C979AEF4CEE}"/>
                </a:ext>
              </a:extLst>
            </p:cNvPr>
            <p:cNvCxnSpPr>
              <a:cxnSpLocks/>
            </p:cNvCxnSpPr>
            <p:nvPr/>
          </p:nvCxnSpPr>
          <p:spPr>
            <a:xfrm>
              <a:off x="5475514" y="340124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6D989D96-E0D0-DF66-74A5-989296CF9A41}"/>
                </a:ext>
              </a:extLst>
            </p:cNvPr>
            <p:cNvCxnSpPr>
              <a:cxnSpLocks/>
            </p:cNvCxnSpPr>
            <p:nvPr/>
          </p:nvCxnSpPr>
          <p:spPr>
            <a:xfrm>
              <a:off x="5475514" y="36107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170C3FAE-C031-0D4B-0E60-8D6DB2D24324}"/>
                </a:ext>
              </a:extLst>
            </p:cNvPr>
            <p:cNvCxnSpPr>
              <a:cxnSpLocks/>
            </p:cNvCxnSpPr>
            <p:nvPr/>
          </p:nvCxnSpPr>
          <p:spPr>
            <a:xfrm>
              <a:off x="5475514" y="38393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EF01816C-876C-DA3C-5441-97FF55302967}"/>
                </a:ext>
              </a:extLst>
            </p:cNvPr>
            <p:cNvCxnSpPr>
              <a:cxnSpLocks/>
            </p:cNvCxnSpPr>
            <p:nvPr/>
          </p:nvCxnSpPr>
          <p:spPr>
            <a:xfrm>
              <a:off x="5477005" y="425447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F6597036-3236-EC74-419C-8C4E54B183A0}"/>
                </a:ext>
              </a:extLst>
            </p:cNvPr>
            <p:cNvCxnSpPr>
              <a:cxnSpLocks/>
            </p:cNvCxnSpPr>
            <p:nvPr/>
          </p:nvCxnSpPr>
          <p:spPr>
            <a:xfrm>
              <a:off x="5477005" y="448307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8B70C38C-68D4-1072-7A25-5F02397DD980}"/>
                </a:ext>
              </a:extLst>
            </p:cNvPr>
            <p:cNvCxnSpPr>
              <a:cxnSpLocks/>
            </p:cNvCxnSpPr>
            <p:nvPr/>
          </p:nvCxnSpPr>
          <p:spPr>
            <a:xfrm>
              <a:off x="5933658" y="4673359"/>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98A9B77D-0A23-1465-DB9C-DF7F77509FA8}"/>
                </a:ext>
              </a:extLst>
            </p:cNvPr>
            <p:cNvCxnSpPr>
              <a:cxnSpLocks/>
            </p:cNvCxnSpPr>
            <p:nvPr/>
          </p:nvCxnSpPr>
          <p:spPr>
            <a:xfrm>
              <a:off x="5933657" y="4892650"/>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6B2FFEE3-699A-090F-497B-BF2D6D8CDFE6}"/>
                </a:ext>
              </a:extLst>
            </p:cNvPr>
            <p:cNvCxnSpPr>
              <a:cxnSpLocks/>
            </p:cNvCxnSpPr>
            <p:nvPr/>
          </p:nvCxnSpPr>
          <p:spPr>
            <a:xfrm>
              <a:off x="5933656" y="5112726"/>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6B9C449-AE2F-FA29-58C2-ABDED77AF593}"/>
                </a:ext>
              </a:extLst>
            </p:cNvPr>
            <p:cNvCxnSpPr>
              <a:cxnSpLocks/>
            </p:cNvCxnSpPr>
            <p:nvPr/>
          </p:nvCxnSpPr>
          <p:spPr>
            <a:xfrm>
              <a:off x="5933656" y="4654525"/>
              <a:ext cx="0" cy="44867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 name="Connector: Curved 26">
              <a:extLst>
                <a:ext uri="{FF2B5EF4-FFF2-40B4-BE49-F238E27FC236}">
                  <a16:creationId xmlns:a16="http://schemas.microsoft.com/office/drawing/2014/main" id="{853AB067-4163-2A46-F3D3-BF8B05E72BFB}"/>
                </a:ext>
              </a:extLst>
            </p:cNvPr>
            <p:cNvCxnSpPr>
              <a:cxnSpLocks/>
            </p:cNvCxnSpPr>
            <p:nvPr/>
          </p:nvCxnSpPr>
          <p:spPr>
            <a:xfrm>
              <a:off x="5475514" y="5321059"/>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8" name="Connector: Curved 27">
              <a:extLst>
                <a:ext uri="{FF2B5EF4-FFF2-40B4-BE49-F238E27FC236}">
                  <a16:creationId xmlns:a16="http://schemas.microsoft.com/office/drawing/2014/main" id="{A82AB35A-A0EE-0996-34AD-40C819BE9CAB}"/>
                </a:ext>
              </a:extLst>
            </p:cNvPr>
            <p:cNvCxnSpPr>
              <a:cxnSpLocks/>
            </p:cNvCxnSpPr>
            <p:nvPr/>
          </p:nvCxnSpPr>
          <p:spPr>
            <a:xfrm>
              <a:off x="5475514" y="5530609"/>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9" name="Connector: Curved 28">
              <a:extLst>
                <a:ext uri="{FF2B5EF4-FFF2-40B4-BE49-F238E27FC236}">
                  <a16:creationId xmlns:a16="http://schemas.microsoft.com/office/drawing/2014/main" id="{FFDBA893-0255-9261-C0C4-F28BAF91C85A}"/>
                </a:ext>
              </a:extLst>
            </p:cNvPr>
            <p:cNvCxnSpPr>
              <a:cxnSpLocks/>
            </p:cNvCxnSpPr>
            <p:nvPr/>
          </p:nvCxnSpPr>
          <p:spPr>
            <a:xfrm>
              <a:off x="5475514" y="5740159"/>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E2E747D3-8D0C-01BC-0AB8-7A20A29A3597}"/>
                </a:ext>
              </a:extLst>
            </p:cNvPr>
            <p:cNvCxnSpPr>
              <a:cxnSpLocks/>
            </p:cNvCxnSpPr>
            <p:nvPr/>
          </p:nvCxnSpPr>
          <p:spPr>
            <a:xfrm>
              <a:off x="5475514" y="5968759"/>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23F70E69-530D-8F7B-AAAE-B746A4B169F5}"/>
                </a:ext>
              </a:extLst>
            </p:cNvPr>
            <p:cNvCxnSpPr>
              <a:cxnSpLocks/>
            </p:cNvCxnSpPr>
            <p:nvPr/>
          </p:nvCxnSpPr>
          <p:spPr>
            <a:xfrm>
              <a:off x="7985392" y="1262641"/>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4FBC6821-BE54-DE59-2585-E4E637C8723B}"/>
                </a:ext>
              </a:extLst>
            </p:cNvPr>
            <p:cNvCxnSpPr>
              <a:cxnSpLocks/>
            </p:cNvCxnSpPr>
            <p:nvPr/>
          </p:nvCxnSpPr>
          <p:spPr>
            <a:xfrm>
              <a:off x="7985392" y="212345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4F3101F5-D9BA-E7E7-FC49-D97DA0410EE1}"/>
                </a:ext>
              </a:extLst>
            </p:cNvPr>
            <p:cNvCxnSpPr>
              <a:cxnSpLocks/>
            </p:cNvCxnSpPr>
            <p:nvPr/>
          </p:nvCxnSpPr>
          <p:spPr>
            <a:xfrm>
              <a:off x="7985392" y="2957950"/>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A1962624-E33B-7963-7E93-B9A572940133}"/>
                </a:ext>
              </a:extLst>
            </p:cNvPr>
            <p:cNvCxnSpPr>
              <a:cxnSpLocks/>
            </p:cNvCxnSpPr>
            <p:nvPr/>
          </p:nvCxnSpPr>
          <p:spPr>
            <a:xfrm>
              <a:off x="8907465" y="1894627"/>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78658E87-3DC4-7294-776C-3731B91A37FC}"/>
                </a:ext>
              </a:extLst>
            </p:cNvPr>
            <p:cNvCxnSpPr>
              <a:cxnSpLocks/>
            </p:cNvCxnSpPr>
            <p:nvPr/>
          </p:nvCxnSpPr>
          <p:spPr>
            <a:xfrm>
              <a:off x="8907465" y="274886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A702CF8C-2D9B-0067-A3FB-F0FA83CF9491}"/>
                </a:ext>
              </a:extLst>
            </p:cNvPr>
            <p:cNvCxnSpPr>
              <a:cxnSpLocks/>
            </p:cNvCxnSpPr>
            <p:nvPr/>
          </p:nvCxnSpPr>
          <p:spPr>
            <a:xfrm>
              <a:off x="8907465" y="36030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8" name="Connector: Curved 37">
              <a:extLst>
                <a:ext uri="{FF2B5EF4-FFF2-40B4-BE49-F238E27FC236}">
                  <a16:creationId xmlns:a16="http://schemas.microsoft.com/office/drawing/2014/main" id="{93614449-3E40-931C-DF56-8E5266115D79}"/>
                </a:ext>
              </a:extLst>
            </p:cNvPr>
            <p:cNvCxnSpPr>
              <a:cxnSpLocks/>
            </p:cNvCxnSpPr>
            <p:nvPr/>
          </p:nvCxnSpPr>
          <p:spPr>
            <a:xfrm>
              <a:off x="8461642" y="3177166"/>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9" name="Connector: Curved 38">
              <a:extLst>
                <a:ext uri="{FF2B5EF4-FFF2-40B4-BE49-F238E27FC236}">
                  <a16:creationId xmlns:a16="http://schemas.microsoft.com/office/drawing/2014/main" id="{1C58BEBC-B8C1-CA57-BC9B-BDABDC5484AB}"/>
                </a:ext>
              </a:extLst>
            </p:cNvPr>
            <p:cNvCxnSpPr>
              <a:cxnSpLocks/>
            </p:cNvCxnSpPr>
            <p:nvPr/>
          </p:nvCxnSpPr>
          <p:spPr>
            <a:xfrm>
              <a:off x="8461642" y="339343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B237D5FC-71A9-0681-A605-755ECC3F4D4A}"/>
                </a:ext>
              </a:extLst>
            </p:cNvPr>
            <p:cNvCxnSpPr>
              <a:cxnSpLocks/>
            </p:cNvCxnSpPr>
            <p:nvPr/>
          </p:nvCxnSpPr>
          <p:spPr>
            <a:xfrm flipH="1">
              <a:off x="8461642" y="3150985"/>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Connector: Curved 40">
              <a:extLst>
                <a:ext uri="{FF2B5EF4-FFF2-40B4-BE49-F238E27FC236}">
                  <a16:creationId xmlns:a16="http://schemas.microsoft.com/office/drawing/2014/main" id="{FEC749B9-BBF6-81C6-F89F-9C7F18FBD1C7}"/>
                </a:ext>
              </a:extLst>
            </p:cNvPr>
            <p:cNvCxnSpPr>
              <a:cxnSpLocks/>
            </p:cNvCxnSpPr>
            <p:nvPr/>
          </p:nvCxnSpPr>
          <p:spPr>
            <a:xfrm>
              <a:off x="8448213" y="232329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2" name="Connector: Curved 41">
              <a:extLst>
                <a:ext uri="{FF2B5EF4-FFF2-40B4-BE49-F238E27FC236}">
                  <a16:creationId xmlns:a16="http://schemas.microsoft.com/office/drawing/2014/main" id="{A5775F4B-38F2-46CD-40E3-7E6251A521ED}"/>
                </a:ext>
              </a:extLst>
            </p:cNvPr>
            <p:cNvCxnSpPr>
              <a:cxnSpLocks/>
            </p:cNvCxnSpPr>
            <p:nvPr/>
          </p:nvCxnSpPr>
          <p:spPr>
            <a:xfrm>
              <a:off x="8448213" y="2539564"/>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E66EB251-8816-A261-2B56-5C9563B802CC}"/>
                </a:ext>
              </a:extLst>
            </p:cNvPr>
            <p:cNvCxnSpPr>
              <a:cxnSpLocks/>
            </p:cNvCxnSpPr>
            <p:nvPr/>
          </p:nvCxnSpPr>
          <p:spPr>
            <a:xfrm flipH="1">
              <a:off x="8448213" y="2297114"/>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17215D9C-143B-1EEF-49FB-A96DC72E0A9E}"/>
                </a:ext>
              </a:extLst>
            </p:cNvPr>
            <p:cNvCxnSpPr>
              <a:cxnSpLocks/>
            </p:cNvCxnSpPr>
            <p:nvPr/>
          </p:nvCxnSpPr>
          <p:spPr>
            <a:xfrm>
              <a:off x="8461642" y="1473307"/>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3C24A9D9-5B5D-2AC6-55F2-0E452833DFE9}"/>
                </a:ext>
              </a:extLst>
            </p:cNvPr>
            <p:cNvCxnSpPr>
              <a:cxnSpLocks/>
            </p:cNvCxnSpPr>
            <p:nvPr/>
          </p:nvCxnSpPr>
          <p:spPr>
            <a:xfrm>
              <a:off x="8461642" y="1689576"/>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1E710D9-C185-F71A-FE6F-04F907425223}"/>
                </a:ext>
              </a:extLst>
            </p:cNvPr>
            <p:cNvCxnSpPr>
              <a:cxnSpLocks/>
            </p:cNvCxnSpPr>
            <p:nvPr/>
          </p:nvCxnSpPr>
          <p:spPr>
            <a:xfrm flipH="1">
              <a:off x="8461642" y="1447126"/>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 name="Connector: Curved 3">
              <a:extLst>
                <a:ext uri="{FF2B5EF4-FFF2-40B4-BE49-F238E27FC236}">
                  <a16:creationId xmlns:a16="http://schemas.microsoft.com/office/drawing/2014/main" id="{1DC083D8-7502-DCAD-61FF-4F0012C7A238}"/>
                </a:ext>
              </a:extLst>
            </p:cNvPr>
            <p:cNvCxnSpPr>
              <a:cxnSpLocks/>
            </p:cNvCxnSpPr>
            <p:nvPr/>
          </p:nvCxnSpPr>
          <p:spPr>
            <a:xfrm>
              <a:off x="5475514" y="1277167"/>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74282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903AB-A8B1-FFF5-B29C-12827A8803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B4CFC4-1C1A-5015-FBA7-93F1BD8113B8}"/>
              </a:ext>
            </a:extLst>
          </p:cNvPr>
          <p:cNvSpPr>
            <a:spLocks noGrp="1"/>
          </p:cNvSpPr>
          <p:nvPr>
            <p:ph type="ctrTitle"/>
          </p:nvPr>
        </p:nvSpPr>
        <p:spPr/>
        <p:txBody>
          <a:bodyPr/>
          <a:lstStyle/>
          <a:p>
            <a:r>
              <a:rPr lang="en-GB" dirty="0">
                <a:solidFill>
                  <a:schemeClr val="bg1"/>
                </a:solidFill>
              </a:rPr>
              <a:t>Tracking</a:t>
            </a:r>
          </a:p>
        </p:txBody>
      </p:sp>
    </p:spTree>
    <p:extLst>
      <p:ext uri="{BB962C8B-B14F-4D97-AF65-F5344CB8AC3E}">
        <p14:creationId xmlns:p14="http://schemas.microsoft.com/office/powerpoint/2010/main" val="724281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9638C-F4C2-EAA9-68FA-8B1387135C7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833A2C0-1090-6C94-0997-5E865EC147D5}"/>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CHECKOUT BRANCH</a:t>
            </a:r>
          </a:p>
        </p:txBody>
      </p:sp>
      <p:sp>
        <p:nvSpPr>
          <p:cNvPr id="20" name="TextBox 19">
            <a:extLst>
              <a:ext uri="{FF2B5EF4-FFF2-40B4-BE49-F238E27FC236}">
                <a16:creationId xmlns:a16="http://schemas.microsoft.com/office/drawing/2014/main" id="{B505AD57-1CF4-E7CD-5867-AEFC3D60AA21}"/>
              </a:ext>
            </a:extLst>
          </p:cNvPr>
          <p:cNvSpPr txBox="1"/>
          <p:nvPr/>
        </p:nvSpPr>
        <p:spPr>
          <a:xfrm>
            <a:off x="183507" y="549308"/>
            <a:ext cx="3110199" cy="646331"/>
          </a:xfrm>
          <a:prstGeom prst="rect">
            <a:avLst/>
          </a:prstGeom>
          <a:noFill/>
          <a:ln>
            <a:solidFill>
              <a:schemeClr val="bg1"/>
            </a:solidFill>
          </a:ln>
        </p:spPr>
        <p:txBody>
          <a:bodyPr wrap="square" rtlCol="0">
            <a:spAutoFit/>
          </a:bodyPr>
          <a:lstStyle/>
          <a:p>
            <a:r>
              <a:rPr lang="en-GB" sz="1200" dirty="0">
                <a:solidFill>
                  <a:schemeClr val="bg1"/>
                </a:solidFill>
              </a:rPr>
              <a:t>Please watch this (relatively helpful) video to understand the tracking of bugs and issues on the GitHub website.</a:t>
            </a:r>
            <a:endParaRPr lang="en-GB" sz="1200" b="1" dirty="0">
              <a:solidFill>
                <a:schemeClr val="bg1"/>
              </a:solidFill>
            </a:endParaRPr>
          </a:p>
        </p:txBody>
      </p:sp>
      <p:pic>
        <p:nvPicPr>
          <p:cNvPr id="4" name="Online Media 1" title="Git and GitHub Tutorials #5 - Understanding GitHub Issues">
            <a:hlinkClick r:id="" action="ppaction://media"/>
            <a:extLst>
              <a:ext uri="{FF2B5EF4-FFF2-40B4-BE49-F238E27FC236}">
                <a16:creationId xmlns:a16="http://schemas.microsoft.com/office/drawing/2014/main" id="{D1FDDE85-80CD-5633-3B41-958DCD4A4BE5}"/>
              </a:ext>
            </a:extLst>
          </p:cNvPr>
          <p:cNvPicPr>
            <a:picLocks noRot="1" noChangeAspect="1"/>
          </p:cNvPicPr>
          <p:nvPr>
            <a:videoFile r:link="rId1"/>
          </p:nvPr>
        </p:nvPicPr>
        <p:blipFill>
          <a:blip r:embed="rId3"/>
          <a:stretch>
            <a:fillRect/>
          </a:stretch>
        </p:blipFill>
        <p:spPr>
          <a:xfrm>
            <a:off x="4033520" y="1333749"/>
            <a:ext cx="7416800" cy="4190502"/>
          </a:xfrm>
          <a:prstGeom prst="rect">
            <a:avLst/>
          </a:prstGeom>
        </p:spPr>
      </p:pic>
      <p:sp>
        <p:nvSpPr>
          <p:cNvPr id="5" name="TextBox 4">
            <a:extLst>
              <a:ext uri="{FF2B5EF4-FFF2-40B4-BE49-F238E27FC236}">
                <a16:creationId xmlns:a16="http://schemas.microsoft.com/office/drawing/2014/main" id="{2557D17B-1BC2-412C-D2F2-721E761FA0BF}"/>
              </a:ext>
            </a:extLst>
          </p:cNvPr>
          <p:cNvSpPr txBox="1"/>
          <p:nvPr/>
        </p:nvSpPr>
        <p:spPr>
          <a:xfrm>
            <a:off x="183507" y="1333749"/>
            <a:ext cx="3110199" cy="1015663"/>
          </a:xfrm>
          <a:prstGeom prst="rect">
            <a:avLst/>
          </a:prstGeom>
          <a:noFill/>
          <a:ln>
            <a:solidFill>
              <a:schemeClr val="bg1"/>
            </a:solidFill>
          </a:ln>
        </p:spPr>
        <p:txBody>
          <a:bodyPr wrap="square" rtlCol="0">
            <a:spAutoFit/>
          </a:bodyPr>
          <a:lstStyle/>
          <a:p>
            <a:r>
              <a:rPr lang="en-GB" sz="1200" dirty="0">
                <a:solidFill>
                  <a:schemeClr val="bg1"/>
                </a:solidFill>
              </a:rPr>
              <a:t>When you assign issues please do not assign them to individuals; someone might get landed with more than their fair share of work. Please assign them to teams like “programmers”, “prop artists” etc.</a:t>
            </a:r>
          </a:p>
        </p:txBody>
      </p:sp>
      <p:sp>
        <p:nvSpPr>
          <p:cNvPr id="6" name="TextBox 5">
            <a:extLst>
              <a:ext uri="{FF2B5EF4-FFF2-40B4-BE49-F238E27FC236}">
                <a16:creationId xmlns:a16="http://schemas.microsoft.com/office/drawing/2014/main" id="{120D2F37-0DCB-90D4-2FA9-77629012DEEA}"/>
              </a:ext>
            </a:extLst>
          </p:cNvPr>
          <p:cNvSpPr txBox="1"/>
          <p:nvPr/>
        </p:nvSpPr>
        <p:spPr>
          <a:xfrm>
            <a:off x="183507" y="2456429"/>
            <a:ext cx="3110199" cy="830997"/>
          </a:xfrm>
          <a:prstGeom prst="rect">
            <a:avLst/>
          </a:prstGeom>
          <a:noFill/>
          <a:ln>
            <a:solidFill>
              <a:schemeClr val="bg1"/>
            </a:solidFill>
          </a:ln>
        </p:spPr>
        <p:txBody>
          <a:bodyPr wrap="square" rtlCol="0">
            <a:spAutoFit/>
          </a:bodyPr>
          <a:lstStyle/>
          <a:p>
            <a:r>
              <a:rPr lang="en-GB" sz="1200" dirty="0">
                <a:solidFill>
                  <a:schemeClr val="bg1"/>
                </a:solidFill>
              </a:rPr>
              <a:t>When you are working on fixing a logged issue, please use the methods in this video to link your commits that fix things with the issue they </a:t>
            </a:r>
            <a:r>
              <a:rPr lang="en-GB" sz="1200">
                <a:solidFill>
                  <a:schemeClr val="bg1"/>
                </a:solidFill>
              </a:rPr>
              <a:t>are fixing.</a:t>
            </a:r>
            <a:endParaRPr lang="en-GB" sz="1200" dirty="0">
              <a:solidFill>
                <a:schemeClr val="bg1"/>
              </a:solidFill>
            </a:endParaRPr>
          </a:p>
        </p:txBody>
      </p:sp>
    </p:spTree>
    <p:extLst>
      <p:ext uri="{BB962C8B-B14F-4D97-AF65-F5344CB8AC3E}">
        <p14:creationId xmlns:p14="http://schemas.microsoft.com/office/powerpoint/2010/main" val="168319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784B0-5225-48BF-703B-FAD86BE64E9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A3255B1-D129-37FB-8BC8-C2704C88998C}"/>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CLONE THE REPOSITORY</a:t>
            </a:r>
          </a:p>
        </p:txBody>
      </p:sp>
      <p:sp>
        <p:nvSpPr>
          <p:cNvPr id="6" name="TextBox 5">
            <a:extLst>
              <a:ext uri="{FF2B5EF4-FFF2-40B4-BE49-F238E27FC236}">
                <a16:creationId xmlns:a16="http://schemas.microsoft.com/office/drawing/2014/main" id="{16950CE3-0D00-80CE-F16B-E62623E890CE}"/>
              </a:ext>
            </a:extLst>
          </p:cNvPr>
          <p:cNvSpPr txBox="1"/>
          <p:nvPr/>
        </p:nvSpPr>
        <p:spPr>
          <a:xfrm>
            <a:off x="183506" y="616933"/>
            <a:ext cx="3110199" cy="461665"/>
          </a:xfrm>
          <a:prstGeom prst="rect">
            <a:avLst/>
          </a:prstGeom>
          <a:noFill/>
          <a:ln>
            <a:solidFill>
              <a:schemeClr val="bg1"/>
            </a:solidFill>
          </a:ln>
        </p:spPr>
        <p:txBody>
          <a:bodyPr wrap="square" rtlCol="0">
            <a:spAutoFit/>
          </a:bodyPr>
          <a:lstStyle/>
          <a:p>
            <a:r>
              <a:rPr lang="en-GB" sz="1200" dirty="0">
                <a:solidFill>
                  <a:schemeClr val="bg1"/>
                </a:solidFill>
              </a:rPr>
              <a:t>This section is duplicated from the on-boarding; skip if you’ve already done it.</a:t>
            </a:r>
          </a:p>
        </p:txBody>
      </p:sp>
      <p:sp>
        <p:nvSpPr>
          <p:cNvPr id="9" name="TextBox 8">
            <a:extLst>
              <a:ext uri="{FF2B5EF4-FFF2-40B4-BE49-F238E27FC236}">
                <a16:creationId xmlns:a16="http://schemas.microsoft.com/office/drawing/2014/main" id="{8E504FBD-2AE7-A3A8-EB07-2573B4D5B9AC}"/>
              </a:ext>
            </a:extLst>
          </p:cNvPr>
          <p:cNvSpPr txBox="1"/>
          <p:nvPr/>
        </p:nvSpPr>
        <p:spPr>
          <a:xfrm>
            <a:off x="183506" y="1196595"/>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 to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File &gt; Clone Repository …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then you should see our repo,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GSP-Unity-Project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that one.</a:t>
            </a:r>
          </a:p>
        </p:txBody>
      </p:sp>
      <p:sp>
        <p:nvSpPr>
          <p:cNvPr id="10" name="TextBox 9">
            <a:extLst>
              <a:ext uri="{FF2B5EF4-FFF2-40B4-BE49-F238E27FC236}">
                <a16:creationId xmlns:a16="http://schemas.microsoft.com/office/drawing/2014/main" id="{4F1C7397-47B9-3EF4-8ED1-29C9A5588884}"/>
              </a:ext>
            </a:extLst>
          </p:cNvPr>
          <p:cNvSpPr txBox="1"/>
          <p:nvPr/>
        </p:nvSpPr>
        <p:spPr>
          <a:xfrm>
            <a:off x="183505" y="1992983"/>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should clone the repository somewhere out of the scope of any other version control or cloud storage (OneDrive, Google Drive, Dropbox etc).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possible,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use the C: drive or D: drive or similar. Directly on the drive you can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c</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reate a folder called “Git Repositories”. </a:t>
            </a:r>
          </a:p>
        </p:txBody>
      </p:sp>
      <p:sp>
        <p:nvSpPr>
          <p:cNvPr id="11" name="TextBox 10">
            <a:extLst>
              <a:ext uri="{FF2B5EF4-FFF2-40B4-BE49-F238E27FC236}">
                <a16:creationId xmlns:a16="http://schemas.microsoft.com/office/drawing/2014/main" id="{63CE8305-AFAA-B2D1-991F-C01BA9502E1D}"/>
              </a:ext>
            </a:extLst>
          </p:cNvPr>
          <p:cNvSpPr txBox="1"/>
          <p:nvPr/>
        </p:nvSpPr>
        <p:spPr>
          <a:xfrm>
            <a:off x="183504" y="3382225"/>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should have something like this (and if so, you can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Clone</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12" name="Picture 11" descr="A screenshot of a computer&#10;&#10;AI-generated content may be incorrect.">
            <a:extLst>
              <a:ext uri="{FF2B5EF4-FFF2-40B4-BE49-F238E27FC236}">
                <a16:creationId xmlns:a16="http://schemas.microsoft.com/office/drawing/2014/main" id="{CCF41F6D-16A0-B75A-79AF-37DA6718F8EA}"/>
              </a:ext>
            </a:extLst>
          </p:cNvPr>
          <p:cNvPicPr>
            <a:picLocks noChangeAspect="1"/>
          </p:cNvPicPr>
          <p:nvPr/>
        </p:nvPicPr>
        <p:blipFill>
          <a:blip r:embed="rId2"/>
          <a:stretch>
            <a:fillRect/>
          </a:stretch>
        </p:blipFill>
        <p:spPr>
          <a:xfrm>
            <a:off x="5924128" y="1445157"/>
            <a:ext cx="3889375" cy="3874135"/>
          </a:xfrm>
          <a:prstGeom prst="rect">
            <a:avLst/>
          </a:prstGeom>
          <a:ln>
            <a:solidFill>
              <a:schemeClr val="accent1"/>
            </a:solidFill>
          </a:ln>
        </p:spPr>
      </p:pic>
    </p:spTree>
    <p:extLst>
      <p:ext uri="{BB962C8B-B14F-4D97-AF65-F5344CB8AC3E}">
        <p14:creationId xmlns:p14="http://schemas.microsoft.com/office/powerpoint/2010/main" val="136919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A6268-3D7D-9216-2550-D6474BA6AA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CAE1597-23D1-542C-B822-DEDDE4F10B3C}"/>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CONFIGURE UNITY YAML MERGE</a:t>
            </a:r>
          </a:p>
        </p:txBody>
      </p:sp>
      <p:sp>
        <p:nvSpPr>
          <p:cNvPr id="3" name="TextBox 2">
            <a:extLst>
              <a:ext uri="{FF2B5EF4-FFF2-40B4-BE49-F238E27FC236}">
                <a16:creationId xmlns:a16="http://schemas.microsoft.com/office/drawing/2014/main" id="{7710570E-6246-20FF-7EFF-EFBD89855E7C}"/>
              </a:ext>
            </a:extLst>
          </p:cNvPr>
          <p:cNvSpPr txBox="1"/>
          <p:nvPr/>
        </p:nvSpPr>
        <p:spPr>
          <a:xfrm>
            <a:off x="183505" y="626262"/>
            <a:ext cx="3110199" cy="830997"/>
          </a:xfrm>
          <a:prstGeom prst="rect">
            <a:avLst/>
          </a:prstGeom>
          <a:noFill/>
          <a:ln>
            <a:solidFill>
              <a:schemeClr val="bg1"/>
            </a:solidFill>
          </a:ln>
        </p:spPr>
        <p:txBody>
          <a:bodyPr wrap="square" rtlCol="0">
            <a:spAutoFit/>
          </a:bodyPr>
          <a:lstStyle/>
          <a:p>
            <a:r>
              <a:rPr lang="en-GB" sz="1200" dirty="0">
                <a:solidFill>
                  <a:schemeClr val="bg1"/>
                </a:solidFill>
              </a:rPr>
              <a:t>This must be done every time you clone the GSP-Unity-Project repository (for instance, if you clone in the Labs, you should configure it even if you did it on your local machine).</a:t>
            </a:r>
          </a:p>
        </p:txBody>
      </p:sp>
      <p:sp>
        <p:nvSpPr>
          <p:cNvPr id="4" name="TextBox 3">
            <a:extLst>
              <a:ext uri="{FF2B5EF4-FFF2-40B4-BE49-F238E27FC236}">
                <a16:creationId xmlns:a16="http://schemas.microsoft.com/office/drawing/2014/main" id="{118D2C78-7244-0BBA-31C0-AF79ECFFBFB8}"/>
              </a:ext>
            </a:extLst>
          </p:cNvPr>
          <p:cNvSpPr txBox="1"/>
          <p:nvPr/>
        </p:nvSpPr>
        <p:spPr>
          <a:xfrm>
            <a:off x="183505" y="1584585"/>
            <a:ext cx="3110199" cy="646331"/>
          </a:xfrm>
          <a:prstGeom prst="rect">
            <a:avLst/>
          </a:prstGeom>
          <a:noFill/>
          <a:ln>
            <a:solidFill>
              <a:schemeClr val="bg1"/>
            </a:solidFill>
          </a:ln>
        </p:spPr>
        <p:txBody>
          <a:bodyPr wrap="square" rtlCol="0">
            <a:spAutoFit/>
          </a:bodyPr>
          <a:lstStyle/>
          <a:p>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avigate to the repo you just cloned. Go to the folder file path, and type the highlighted below onto the end:</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GB" sz="1200" dirty="0">
              <a:solidFill>
                <a:schemeClr val="bg1"/>
              </a:solidFill>
            </a:endParaRPr>
          </a:p>
        </p:txBody>
      </p:sp>
      <p:pic>
        <p:nvPicPr>
          <p:cNvPr id="5" name="Picture 4" descr="A screenshot of a computer&#10;&#10;AI-generated content may be incorrect.">
            <a:extLst>
              <a:ext uri="{FF2B5EF4-FFF2-40B4-BE49-F238E27FC236}">
                <a16:creationId xmlns:a16="http://schemas.microsoft.com/office/drawing/2014/main" id="{0BDB86E8-8D52-CBC9-1F81-512D27846EB4}"/>
              </a:ext>
            </a:extLst>
          </p:cNvPr>
          <p:cNvPicPr>
            <a:picLocks noChangeAspect="1"/>
          </p:cNvPicPr>
          <p:nvPr/>
        </p:nvPicPr>
        <p:blipFill>
          <a:blip r:embed="rId2"/>
          <a:stretch>
            <a:fillRect/>
          </a:stretch>
        </p:blipFill>
        <p:spPr>
          <a:xfrm>
            <a:off x="5509091" y="2682240"/>
            <a:ext cx="4420870" cy="1493520"/>
          </a:xfrm>
          <a:prstGeom prst="rect">
            <a:avLst/>
          </a:prstGeom>
          <a:ln>
            <a:solidFill>
              <a:schemeClr val="accent1"/>
            </a:solidFill>
          </a:ln>
        </p:spPr>
      </p:pic>
      <p:pic>
        <p:nvPicPr>
          <p:cNvPr id="7" name="Picture 6" descr="A screenshot of a computer&#10;&#10;AI-generated content may be incorrect.">
            <a:extLst>
              <a:ext uri="{FF2B5EF4-FFF2-40B4-BE49-F238E27FC236}">
                <a16:creationId xmlns:a16="http://schemas.microsoft.com/office/drawing/2014/main" id="{394347C5-559A-0BE2-0F38-54B061AF5FC3}"/>
              </a:ext>
            </a:extLst>
          </p:cNvPr>
          <p:cNvPicPr>
            <a:picLocks noChangeAspect="1"/>
          </p:cNvPicPr>
          <p:nvPr/>
        </p:nvPicPr>
        <p:blipFill>
          <a:blip r:embed="rId3"/>
          <a:stretch>
            <a:fillRect/>
          </a:stretch>
        </p:blipFill>
        <p:spPr>
          <a:xfrm>
            <a:off x="5562113" y="2682240"/>
            <a:ext cx="4314825" cy="1501775"/>
          </a:xfrm>
          <a:prstGeom prst="rect">
            <a:avLst/>
          </a:prstGeom>
          <a:ln>
            <a:solidFill>
              <a:schemeClr val="accent1"/>
            </a:solidFill>
          </a:ln>
        </p:spPr>
      </p:pic>
      <p:sp>
        <p:nvSpPr>
          <p:cNvPr id="8" name="TextBox 7">
            <a:extLst>
              <a:ext uri="{FF2B5EF4-FFF2-40B4-BE49-F238E27FC236}">
                <a16:creationId xmlns:a16="http://schemas.microsoft.com/office/drawing/2014/main" id="{293303DA-3200-043F-2536-F5FFA36023A3}"/>
              </a:ext>
            </a:extLst>
          </p:cNvPr>
          <p:cNvSpPr txBox="1"/>
          <p:nvPr/>
        </p:nvSpPr>
        <p:spPr>
          <a:xfrm>
            <a:off x="183505" y="2359074"/>
            <a:ext cx="3110199" cy="646331"/>
          </a:xfrm>
          <a:prstGeom prst="rect">
            <a:avLst/>
          </a:prstGeom>
          <a:noFill/>
          <a:ln>
            <a:solidFill>
              <a:schemeClr val="bg1"/>
            </a:solidFill>
          </a:ln>
        </p:spPr>
        <p:txBody>
          <a:bodyPr wrap="square" rtlCol="0">
            <a:spAutoFit/>
          </a:bodyPr>
          <a:lstStyle/>
          <a:p>
            <a:pPr lvl="0"/>
            <a:r>
              <a:rPr lang="en-GB" sz="1200" dirty="0">
                <a:solidFill>
                  <a:schemeClr val="bg1"/>
                </a:solidFill>
              </a:rPr>
              <a:t>This should open up a hidden folder. Open the file “</a:t>
            </a:r>
            <a:r>
              <a:rPr lang="en-GB" sz="1200" b="1" dirty="0">
                <a:solidFill>
                  <a:schemeClr val="bg1"/>
                </a:solidFill>
              </a:rPr>
              <a:t>config</a:t>
            </a:r>
            <a:r>
              <a:rPr lang="en-GB" sz="1200" dirty="0">
                <a:solidFill>
                  <a:schemeClr val="bg1"/>
                </a:solidFill>
              </a:rPr>
              <a:t>” in a text editor (right click, </a:t>
            </a:r>
            <a:r>
              <a:rPr lang="en-GB" sz="1200" b="1" dirty="0">
                <a:solidFill>
                  <a:schemeClr val="bg1"/>
                </a:solidFill>
              </a:rPr>
              <a:t>Open with…, </a:t>
            </a:r>
            <a:r>
              <a:rPr lang="en-GB" sz="1200" dirty="0">
                <a:solidFill>
                  <a:schemeClr val="bg1"/>
                </a:solidFill>
              </a:rPr>
              <a:t>scroll to Notepad).</a:t>
            </a:r>
          </a:p>
        </p:txBody>
      </p:sp>
      <p:sp>
        <p:nvSpPr>
          <p:cNvPr id="13" name="TextBox 12">
            <a:extLst>
              <a:ext uri="{FF2B5EF4-FFF2-40B4-BE49-F238E27FC236}">
                <a16:creationId xmlns:a16="http://schemas.microsoft.com/office/drawing/2014/main" id="{9F7B6DF2-2401-C742-AC5D-29D4859CAA52}"/>
              </a:ext>
            </a:extLst>
          </p:cNvPr>
          <p:cNvSpPr txBox="1"/>
          <p:nvPr/>
        </p:nvSpPr>
        <p:spPr>
          <a:xfrm>
            <a:off x="183505" y="3133563"/>
            <a:ext cx="3110199" cy="461665"/>
          </a:xfrm>
          <a:prstGeom prst="rect">
            <a:avLst/>
          </a:prstGeom>
          <a:noFill/>
          <a:ln>
            <a:solidFill>
              <a:schemeClr val="bg1"/>
            </a:solidFill>
          </a:ln>
        </p:spPr>
        <p:txBody>
          <a:bodyPr wrap="square" rtlCol="0">
            <a:spAutoFit/>
          </a:bodyPr>
          <a:lstStyle/>
          <a:p>
            <a:pPr lvl="0"/>
            <a:r>
              <a:rPr lang="en-GB" sz="1200" dirty="0">
                <a:solidFill>
                  <a:schemeClr val="bg1"/>
                </a:solidFill>
              </a:rPr>
              <a:t>Copy this text and paste it in the “</a:t>
            </a:r>
            <a:r>
              <a:rPr lang="en-GB" sz="1200" b="1" dirty="0">
                <a:solidFill>
                  <a:schemeClr val="bg1"/>
                </a:solidFill>
              </a:rPr>
              <a:t>config</a:t>
            </a:r>
            <a:r>
              <a:rPr lang="en-GB" sz="1200" dirty="0">
                <a:solidFill>
                  <a:schemeClr val="bg1"/>
                </a:solidFill>
              </a:rPr>
              <a:t>” file. You should have something like this:</a:t>
            </a:r>
          </a:p>
        </p:txBody>
      </p:sp>
      <p:sp>
        <p:nvSpPr>
          <p:cNvPr id="15" name="TextBox 14">
            <a:extLst>
              <a:ext uri="{FF2B5EF4-FFF2-40B4-BE49-F238E27FC236}">
                <a16:creationId xmlns:a16="http://schemas.microsoft.com/office/drawing/2014/main" id="{84296EE7-9E7F-FCBF-3C25-FCA44379867E}"/>
              </a:ext>
            </a:extLst>
          </p:cNvPr>
          <p:cNvSpPr txBox="1"/>
          <p:nvPr/>
        </p:nvSpPr>
        <p:spPr>
          <a:xfrm>
            <a:off x="183505" y="5620400"/>
            <a:ext cx="11778340" cy="1015663"/>
          </a:xfrm>
          <a:prstGeom prst="rect">
            <a:avLst/>
          </a:prstGeom>
          <a:noFill/>
          <a:ln>
            <a:solidFill>
              <a:schemeClr val="bg1"/>
            </a:solidFill>
          </a:ln>
        </p:spPr>
        <p:txBody>
          <a:bodyPr wrap="square" rtlCol="0">
            <a:spAutoFit/>
          </a:bodyPr>
          <a:lstStyle/>
          <a:p>
            <a:pPr lvl="0"/>
            <a:r>
              <a:rPr lang="en-GB" sz="1200" dirty="0">
                <a:solidFill>
                  <a:schemeClr val="bg1"/>
                </a:solidFill>
                <a:latin typeface="Consolas" panose="020B0609020204030204" pitchFamily="49" charset="0"/>
              </a:rPr>
              <a:t>[</a:t>
            </a:r>
            <a:r>
              <a:rPr lang="en-GB" sz="1200" dirty="0" err="1">
                <a:solidFill>
                  <a:schemeClr val="bg1"/>
                </a:solidFill>
                <a:latin typeface="Consolas" panose="020B0609020204030204" pitchFamily="49" charset="0"/>
              </a:rPr>
              <a:t>mergetool</a:t>
            </a:r>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unityyamlmerge</a:t>
            </a:r>
            <a:r>
              <a:rPr lang="en-GB" sz="1200" dirty="0">
                <a:solidFill>
                  <a:schemeClr val="bg1"/>
                </a:solidFill>
                <a:latin typeface="Consolas" panose="020B0609020204030204" pitchFamily="49" charset="0"/>
              </a:rPr>
              <a:t>"]</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trustExitCode</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keepBackup</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 Replace path with path to your Unity version!</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cmd</a:t>
            </a:r>
            <a:r>
              <a:rPr lang="en-GB" sz="1200" dirty="0">
                <a:solidFill>
                  <a:schemeClr val="bg1"/>
                </a:solidFill>
                <a:latin typeface="Consolas" panose="020B0609020204030204" pitchFamily="49" charset="0"/>
              </a:rPr>
              <a:t> = 'C:/Program Files/Unity/Editor/Data/Tools/UnityYAMLMerge.exe' merge -p \"$BASE\" \"$REMOTE\" \"$LOCAL\" \"$MERGED\"</a:t>
            </a:r>
          </a:p>
        </p:txBody>
      </p:sp>
      <p:pic>
        <p:nvPicPr>
          <p:cNvPr id="16" name="Picture 15" descr="A screenshot of a computer&#10;&#10;AI-generated content may be incorrect.">
            <a:extLst>
              <a:ext uri="{FF2B5EF4-FFF2-40B4-BE49-F238E27FC236}">
                <a16:creationId xmlns:a16="http://schemas.microsoft.com/office/drawing/2014/main" id="{A7537E90-CE67-E6A9-644B-71FE0E9341CC}"/>
              </a:ext>
            </a:extLst>
          </p:cNvPr>
          <p:cNvPicPr>
            <a:picLocks noChangeAspect="1"/>
          </p:cNvPicPr>
          <p:nvPr/>
        </p:nvPicPr>
        <p:blipFill>
          <a:blip r:embed="rId4"/>
          <a:stretch>
            <a:fillRect/>
          </a:stretch>
        </p:blipFill>
        <p:spPr>
          <a:xfrm>
            <a:off x="5424952" y="2182495"/>
            <a:ext cx="4589145" cy="2493010"/>
          </a:xfrm>
          <a:prstGeom prst="rect">
            <a:avLst/>
          </a:prstGeom>
          <a:ln>
            <a:solidFill>
              <a:schemeClr val="accent1"/>
            </a:solidFill>
          </a:ln>
        </p:spPr>
      </p:pic>
      <p:sp>
        <p:nvSpPr>
          <p:cNvPr id="17" name="TextBox 16">
            <a:extLst>
              <a:ext uri="{FF2B5EF4-FFF2-40B4-BE49-F238E27FC236}">
                <a16:creationId xmlns:a16="http://schemas.microsoft.com/office/drawing/2014/main" id="{4EDC4861-EB25-61C4-C0E1-D5F8F78CB21B}"/>
              </a:ext>
            </a:extLst>
          </p:cNvPr>
          <p:cNvSpPr txBox="1"/>
          <p:nvPr/>
        </p:nvSpPr>
        <p:spPr>
          <a:xfrm>
            <a:off x="183505" y="3714095"/>
            <a:ext cx="3110199" cy="830997"/>
          </a:xfrm>
          <a:prstGeom prst="rect">
            <a:avLst/>
          </a:prstGeom>
          <a:noFill/>
          <a:ln>
            <a:solidFill>
              <a:schemeClr val="bg1"/>
            </a:solidFill>
          </a:ln>
        </p:spPr>
        <p:txBody>
          <a:bodyPr wrap="square" rtlCol="0">
            <a:spAutoFit/>
          </a:bodyPr>
          <a:lstStyle/>
          <a:p>
            <a:pPr lvl="0"/>
            <a:r>
              <a:rPr lang="en-GB" sz="1200" dirty="0">
                <a:solidFill>
                  <a:schemeClr val="bg1"/>
                </a:solidFill>
              </a:rPr>
              <a:t>Navigate to your Unity installation. You’re looking for the UnityYAMLMerge.exe. It should be somewhere around here, in the Tools folder:</a:t>
            </a:r>
          </a:p>
        </p:txBody>
      </p:sp>
      <p:pic>
        <p:nvPicPr>
          <p:cNvPr id="18" name="Picture 17" descr="A screenshot of a computer&#10;&#10;AI-generated content may be incorrect.">
            <a:extLst>
              <a:ext uri="{FF2B5EF4-FFF2-40B4-BE49-F238E27FC236}">
                <a16:creationId xmlns:a16="http://schemas.microsoft.com/office/drawing/2014/main" id="{FCECD470-4587-E25D-F5EE-7AB6E70455D5}"/>
              </a:ext>
            </a:extLst>
          </p:cNvPr>
          <p:cNvPicPr>
            <a:picLocks noChangeAspect="1"/>
          </p:cNvPicPr>
          <p:nvPr/>
        </p:nvPicPr>
        <p:blipFill>
          <a:blip r:embed="rId5"/>
          <a:stretch>
            <a:fillRect/>
          </a:stretch>
        </p:blipFill>
        <p:spPr>
          <a:xfrm>
            <a:off x="5433524" y="2392845"/>
            <a:ext cx="4572000" cy="1943100"/>
          </a:xfrm>
          <a:prstGeom prst="rect">
            <a:avLst/>
          </a:prstGeom>
          <a:ln>
            <a:solidFill>
              <a:schemeClr val="accent1"/>
            </a:solidFill>
          </a:ln>
        </p:spPr>
      </p:pic>
      <p:sp>
        <p:nvSpPr>
          <p:cNvPr id="21" name="TextBox 20">
            <a:extLst>
              <a:ext uri="{FF2B5EF4-FFF2-40B4-BE49-F238E27FC236}">
                <a16:creationId xmlns:a16="http://schemas.microsoft.com/office/drawing/2014/main" id="{B64CAFD5-CE9C-7E1C-CF42-BB6ACE70BEA9}"/>
              </a:ext>
            </a:extLst>
          </p:cNvPr>
          <p:cNvSpPr txBox="1"/>
          <p:nvPr/>
        </p:nvSpPr>
        <p:spPr>
          <a:xfrm>
            <a:off x="183505" y="4670536"/>
            <a:ext cx="3110199" cy="830997"/>
          </a:xfrm>
          <a:prstGeom prst="rect">
            <a:avLst/>
          </a:prstGeom>
          <a:noFill/>
          <a:ln>
            <a:solidFill>
              <a:schemeClr val="bg1"/>
            </a:solidFill>
          </a:ln>
        </p:spPr>
        <p:txBody>
          <a:bodyPr wrap="square" rtlCol="0">
            <a:spAutoFit/>
          </a:bodyPr>
          <a:lstStyle/>
          <a:p>
            <a:pPr lvl="0"/>
            <a:r>
              <a:rPr lang="en-GB" sz="1200" dirty="0">
                <a:solidFill>
                  <a:schemeClr val="bg1"/>
                </a:solidFill>
              </a:rPr>
              <a:t>Copy the file path (you’ll have to </a:t>
            </a:r>
            <a:r>
              <a:rPr lang="en-GB" sz="1200" dirty="0" err="1">
                <a:solidFill>
                  <a:schemeClr val="bg1"/>
                </a:solidFill>
              </a:rPr>
              <a:t>Ctrl+C</a:t>
            </a:r>
            <a:r>
              <a:rPr lang="en-GB" sz="1200" dirty="0">
                <a:solidFill>
                  <a:schemeClr val="bg1"/>
                </a:solidFill>
              </a:rPr>
              <a:t>). Go to the “</a:t>
            </a:r>
            <a:r>
              <a:rPr lang="en-GB" sz="1200" b="1" dirty="0">
                <a:solidFill>
                  <a:schemeClr val="bg1"/>
                </a:solidFill>
              </a:rPr>
              <a:t>config</a:t>
            </a:r>
            <a:r>
              <a:rPr lang="en-GB" sz="1200" dirty="0">
                <a:solidFill>
                  <a:schemeClr val="bg1"/>
                </a:solidFill>
              </a:rPr>
              <a:t>” file in the text editor. Highlight the below path exactly and paste over it exactly with your own path.</a:t>
            </a:r>
          </a:p>
        </p:txBody>
      </p:sp>
      <p:pic>
        <p:nvPicPr>
          <p:cNvPr id="22" name="Picture 21" descr="A screenshot of a computer program&#10;&#10;AI-generated content may be incorrect.">
            <a:extLst>
              <a:ext uri="{FF2B5EF4-FFF2-40B4-BE49-F238E27FC236}">
                <a16:creationId xmlns:a16="http://schemas.microsoft.com/office/drawing/2014/main" id="{8F046618-E2F8-DAF5-F94C-BD31B41D365E}"/>
              </a:ext>
            </a:extLst>
          </p:cNvPr>
          <p:cNvPicPr>
            <a:picLocks noChangeAspect="1"/>
          </p:cNvPicPr>
          <p:nvPr/>
        </p:nvPicPr>
        <p:blipFill>
          <a:blip r:embed="rId6"/>
          <a:stretch>
            <a:fillRect/>
          </a:stretch>
        </p:blipFill>
        <p:spPr>
          <a:xfrm>
            <a:off x="5296046" y="2471428"/>
            <a:ext cx="4846955" cy="1784350"/>
          </a:xfrm>
          <a:prstGeom prst="rect">
            <a:avLst/>
          </a:prstGeom>
          <a:ln>
            <a:solidFill>
              <a:schemeClr val="accent1"/>
            </a:solidFill>
          </a:ln>
        </p:spPr>
      </p:pic>
    </p:spTree>
    <p:extLst>
      <p:ext uri="{BB962C8B-B14F-4D97-AF65-F5344CB8AC3E}">
        <p14:creationId xmlns:p14="http://schemas.microsoft.com/office/powerpoint/2010/main" val="411041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animBg="1"/>
      <p:bldP spid="15" grpId="0" animBg="1"/>
      <p:bldP spid="17"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E1737-4C2B-3CD7-BFBA-11150B975C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BFEEB9-3B3B-8FD7-F174-5DDE3ADDFCA0}"/>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CONFIGURE UNITY YAML MERGE (</a:t>
            </a:r>
            <a:r>
              <a:rPr lang="en-GB" sz="1200" b="1" dirty="0" err="1">
                <a:solidFill>
                  <a:schemeClr val="bg1"/>
                </a:solidFill>
              </a:rPr>
              <a:t>cont</a:t>
            </a:r>
            <a:r>
              <a:rPr lang="en-GB" sz="1200" b="1" dirty="0">
                <a:solidFill>
                  <a:schemeClr val="bg1"/>
                </a:solidFill>
              </a:rPr>
              <a:t>)</a:t>
            </a:r>
          </a:p>
        </p:txBody>
      </p:sp>
      <p:sp>
        <p:nvSpPr>
          <p:cNvPr id="3" name="TextBox 2">
            <a:extLst>
              <a:ext uri="{FF2B5EF4-FFF2-40B4-BE49-F238E27FC236}">
                <a16:creationId xmlns:a16="http://schemas.microsoft.com/office/drawing/2014/main" id="{CCDA40EE-05D4-9D4C-264C-A95FC0A8DB62}"/>
              </a:ext>
            </a:extLst>
          </p:cNvPr>
          <p:cNvSpPr txBox="1"/>
          <p:nvPr/>
        </p:nvSpPr>
        <p:spPr>
          <a:xfrm>
            <a:off x="183505" y="626262"/>
            <a:ext cx="3110199" cy="1073627"/>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must replace the back-slashes in the text you pasted (from “C:” to “Tools”) with forward-slashes again. Ignore the back-slashes later in this line after the “-p”, they are supposed to be this way. Save the file.</a:t>
            </a:r>
          </a:p>
        </p:txBody>
      </p:sp>
      <p:sp>
        <p:nvSpPr>
          <p:cNvPr id="15" name="TextBox 14">
            <a:extLst>
              <a:ext uri="{FF2B5EF4-FFF2-40B4-BE49-F238E27FC236}">
                <a16:creationId xmlns:a16="http://schemas.microsoft.com/office/drawing/2014/main" id="{3D9A8621-041C-0687-A0E8-D685E163D346}"/>
              </a:ext>
            </a:extLst>
          </p:cNvPr>
          <p:cNvSpPr txBox="1"/>
          <p:nvPr/>
        </p:nvSpPr>
        <p:spPr>
          <a:xfrm>
            <a:off x="183505" y="5620400"/>
            <a:ext cx="11778340" cy="1015663"/>
          </a:xfrm>
          <a:prstGeom prst="rect">
            <a:avLst/>
          </a:prstGeom>
          <a:noFill/>
          <a:ln>
            <a:solidFill>
              <a:schemeClr val="bg1"/>
            </a:solidFill>
          </a:ln>
        </p:spPr>
        <p:txBody>
          <a:bodyPr wrap="square" rtlCol="0">
            <a:spAutoFit/>
          </a:bodyPr>
          <a:lstStyle/>
          <a:p>
            <a:pPr lvl="0"/>
            <a:r>
              <a:rPr lang="en-GB" sz="1200" dirty="0">
                <a:solidFill>
                  <a:schemeClr val="bg1"/>
                </a:solidFill>
                <a:latin typeface="Consolas" panose="020B0609020204030204" pitchFamily="49" charset="0"/>
              </a:rPr>
              <a:t>[</a:t>
            </a:r>
            <a:r>
              <a:rPr lang="en-GB" sz="1200" dirty="0" err="1">
                <a:solidFill>
                  <a:schemeClr val="bg1"/>
                </a:solidFill>
                <a:latin typeface="Consolas" panose="020B0609020204030204" pitchFamily="49" charset="0"/>
              </a:rPr>
              <a:t>mergetool</a:t>
            </a:r>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unityyamlmerge</a:t>
            </a:r>
            <a:r>
              <a:rPr lang="en-GB" sz="1200" dirty="0">
                <a:solidFill>
                  <a:schemeClr val="bg1"/>
                </a:solidFill>
                <a:latin typeface="Consolas" panose="020B0609020204030204" pitchFamily="49" charset="0"/>
              </a:rPr>
              <a:t>"]</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trustExitCode</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keepBackup</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 Replace path with path to your Unity version!</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cmd</a:t>
            </a:r>
            <a:r>
              <a:rPr lang="en-GB" sz="1200" dirty="0">
                <a:solidFill>
                  <a:schemeClr val="bg1"/>
                </a:solidFill>
                <a:latin typeface="Consolas" panose="020B0609020204030204" pitchFamily="49" charset="0"/>
              </a:rPr>
              <a:t> = 'C:/Program Files/Unity/Editor/Data/Tools/UnityYAMLMerge.exe' merge -p \"$BASE\" \"$REMOTE\" \"$LOCAL\" \"$MERGED\"</a:t>
            </a:r>
          </a:p>
        </p:txBody>
      </p:sp>
      <p:pic>
        <p:nvPicPr>
          <p:cNvPr id="6" name="Picture 5" descr="A screen shot of a computer&#10;&#10;AI-generated content may be incorrect.">
            <a:extLst>
              <a:ext uri="{FF2B5EF4-FFF2-40B4-BE49-F238E27FC236}">
                <a16:creationId xmlns:a16="http://schemas.microsoft.com/office/drawing/2014/main" id="{19CC457B-2BF4-8328-CC13-123DF3341807}"/>
              </a:ext>
            </a:extLst>
          </p:cNvPr>
          <p:cNvPicPr>
            <a:picLocks noChangeAspect="1"/>
          </p:cNvPicPr>
          <p:nvPr/>
        </p:nvPicPr>
        <p:blipFill>
          <a:blip r:embed="rId2"/>
          <a:stretch>
            <a:fillRect/>
          </a:stretch>
        </p:blipFill>
        <p:spPr>
          <a:xfrm>
            <a:off x="5399528" y="2253615"/>
            <a:ext cx="5069205" cy="2350770"/>
          </a:xfrm>
          <a:prstGeom prst="rect">
            <a:avLst/>
          </a:prstGeom>
          <a:ln>
            <a:solidFill>
              <a:schemeClr val="accent1"/>
            </a:solidFill>
          </a:ln>
        </p:spPr>
      </p:pic>
    </p:spTree>
    <p:extLst>
      <p:ext uri="{BB962C8B-B14F-4D97-AF65-F5344CB8AC3E}">
        <p14:creationId xmlns:p14="http://schemas.microsoft.com/office/powerpoint/2010/main" val="338729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1332C-DDF3-A3C0-D098-ABD38D1793C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CA7DC13-355E-7224-E673-118F72233D8F}"/>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REMOVING THE REPO(S) (LABS ONLY)</a:t>
            </a:r>
          </a:p>
        </p:txBody>
      </p:sp>
      <p:sp>
        <p:nvSpPr>
          <p:cNvPr id="9" name="TextBox 8">
            <a:extLst>
              <a:ext uri="{FF2B5EF4-FFF2-40B4-BE49-F238E27FC236}">
                <a16:creationId xmlns:a16="http://schemas.microsoft.com/office/drawing/2014/main" id="{BC1DC630-4C07-6773-8F04-A516392342B2}"/>
              </a:ext>
            </a:extLst>
          </p:cNvPr>
          <p:cNvSpPr txBox="1"/>
          <p:nvPr/>
        </p:nvSpPr>
        <p:spPr>
          <a:xfrm>
            <a:off x="183507" y="658646"/>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hen you are finished working in the Labs, make sure your changes are committed and pushed.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82835CF-C432-751F-700C-806005173133}"/>
              </a:ext>
            </a:extLst>
          </p:cNvPr>
          <p:cNvSpPr txBox="1"/>
          <p:nvPr/>
        </p:nvSpPr>
        <p:spPr>
          <a:xfrm>
            <a:off x="183505" y="2524641"/>
            <a:ext cx="3110199" cy="87600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 to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Repository &gt; Remove… </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 GitHub Desktop, then select our repo(s), and remove them, and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please</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tick the box</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that says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Send to Recycle Bin”</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F28C76C-1FBB-26B3-E0A5-69563D405C70}"/>
              </a:ext>
            </a:extLst>
          </p:cNvPr>
          <p:cNvSpPr txBox="1"/>
          <p:nvPr/>
        </p:nvSpPr>
        <p:spPr>
          <a:xfrm>
            <a:off x="183505" y="1493174"/>
            <a:ext cx="3110199" cy="87600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If you unsure you are pushed, you can check on the GitHub website and look at the repo if you are unsure before you delete the repo from the Lab PC.</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FC449D8-E08D-70D6-98C6-062DE155F745}"/>
              </a:ext>
            </a:extLst>
          </p:cNvPr>
          <p:cNvSpPr txBox="1"/>
          <p:nvPr/>
        </p:nvSpPr>
        <p:spPr>
          <a:xfrm>
            <a:off x="183505" y="3570061"/>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Any </a:t>
            </a:r>
            <a:r>
              <a:rPr lang="en-GB" sz="12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unpushed</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changes, even committed ones, will be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gone forever </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when you delete a local repository.</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4350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8E230-7A2E-0464-9DFA-88DC127FDC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ADCD9-EB42-CF07-EC75-EDAD12297DCB}"/>
              </a:ext>
            </a:extLst>
          </p:cNvPr>
          <p:cNvSpPr>
            <a:spLocks noGrp="1"/>
          </p:cNvSpPr>
          <p:nvPr>
            <p:ph type="ctrTitle"/>
          </p:nvPr>
        </p:nvSpPr>
        <p:spPr/>
        <p:txBody>
          <a:bodyPr/>
          <a:lstStyle/>
          <a:p>
            <a:r>
              <a:rPr lang="en-GB" dirty="0">
                <a:solidFill>
                  <a:schemeClr val="bg1"/>
                </a:solidFill>
              </a:rPr>
              <a:t>Pushing/Pulling</a:t>
            </a:r>
          </a:p>
        </p:txBody>
      </p:sp>
    </p:spTree>
    <p:extLst>
      <p:ext uri="{BB962C8B-B14F-4D97-AF65-F5344CB8AC3E}">
        <p14:creationId xmlns:p14="http://schemas.microsoft.com/office/powerpoint/2010/main" val="206022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D4C2B-BB93-422D-F0B4-3F1CD08866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E9C1A3-B80B-8AF0-E640-D238401A931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a:t>
            </a:r>
          </a:p>
        </p:txBody>
      </p:sp>
      <p:sp>
        <p:nvSpPr>
          <p:cNvPr id="9" name="TextBox 8">
            <a:extLst>
              <a:ext uri="{FF2B5EF4-FFF2-40B4-BE49-F238E27FC236}">
                <a16:creationId xmlns:a16="http://schemas.microsoft.com/office/drawing/2014/main" id="{E68ECC31-F2D5-8A89-1BF6-07AADA2A9DFE}"/>
              </a:ext>
            </a:extLst>
          </p:cNvPr>
          <p:cNvSpPr txBox="1"/>
          <p:nvPr/>
        </p:nvSpPr>
        <p:spPr>
          <a:xfrm>
            <a:off x="183507" y="583232"/>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making any changes, make sure the correct repository is selected, and the correct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branch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and then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from the repository. This will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changes from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and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fast-forward merge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your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local branch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to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a:t>
            </a:r>
            <a:r>
              <a:rPr lang="en-GB" sz="1200" b="1"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196B4D97-CF19-2997-1217-A4ABBC383FF8}"/>
              </a:ext>
            </a:extLst>
          </p:cNvPr>
          <p:cNvPicPr>
            <a:picLocks noChangeAspect="1"/>
          </p:cNvPicPr>
          <p:nvPr/>
        </p:nvPicPr>
        <p:blipFill>
          <a:blip r:embed="rId2"/>
          <a:stretch>
            <a:fillRect/>
          </a:stretch>
        </p:blipFill>
        <p:spPr>
          <a:xfrm>
            <a:off x="4035704" y="877588"/>
            <a:ext cx="7422288" cy="5102824"/>
          </a:xfrm>
          <a:prstGeom prst="rect">
            <a:avLst/>
          </a:prstGeom>
        </p:spPr>
      </p:pic>
      <p:pic>
        <p:nvPicPr>
          <p:cNvPr id="6" name="Picture 5">
            <a:extLst>
              <a:ext uri="{FF2B5EF4-FFF2-40B4-BE49-F238E27FC236}">
                <a16:creationId xmlns:a16="http://schemas.microsoft.com/office/drawing/2014/main" id="{77C90F38-33F9-C1EB-841A-3B8FAFD6A5D0}"/>
              </a:ext>
            </a:extLst>
          </p:cNvPr>
          <p:cNvPicPr>
            <a:picLocks noChangeAspect="1"/>
          </p:cNvPicPr>
          <p:nvPr/>
        </p:nvPicPr>
        <p:blipFill>
          <a:blip r:embed="rId3"/>
          <a:stretch>
            <a:fillRect/>
          </a:stretch>
        </p:blipFill>
        <p:spPr>
          <a:xfrm>
            <a:off x="4035704" y="877588"/>
            <a:ext cx="7422288" cy="5102824"/>
          </a:xfrm>
          <a:prstGeom prst="rect">
            <a:avLst/>
          </a:prstGeom>
        </p:spPr>
      </p:pic>
      <p:sp>
        <p:nvSpPr>
          <p:cNvPr id="11" name="TextBox 10">
            <a:extLst>
              <a:ext uri="{FF2B5EF4-FFF2-40B4-BE49-F238E27FC236}">
                <a16:creationId xmlns:a16="http://schemas.microsoft.com/office/drawing/2014/main" id="{3B96BD4F-70B5-B69D-AAEE-4AA9E8BB51F8}"/>
              </a:ext>
            </a:extLst>
          </p:cNvPr>
          <p:cNvSpPr txBox="1"/>
          <p:nvPr/>
        </p:nvSpPr>
        <p:spPr>
          <a:xfrm>
            <a:off x="183507" y="2014187"/>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This is a network process and can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take a while if there are many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See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Pulling origin</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hang on…”</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8263123A-74B1-7520-EC76-32926E17396A}"/>
              </a:ext>
            </a:extLst>
          </p:cNvPr>
          <p:cNvSpPr txBox="1"/>
          <p:nvPr/>
        </p:nvSpPr>
        <p:spPr>
          <a:xfrm>
            <a:off x="183506" y="2852288"/>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When you have made changes and you are ready to commit, you can go to the changes tab to see the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staging area</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that my local branch has now diverged from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(in this case,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branch’s latest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GitHub Desktop will highlight the nature of the changes: </a:t>
            </a:r>
            <a:r>
              <a:rPr lang="en-GB" sz="1200" b="1" kern="100" dirty="0">
                <a:solidFill>
                  <a:schemeClr val="accent6">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new</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deleted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or </a:t>
            </a:r>
            <a:r>
              <a:rPr lang="en-GB" sz="1200" b="1" kern="100" dirty="0">
                <a:solidFill>
                  <a:schemeClr val="accent2">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edited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9EA9C9DC-3846-EC85-1E2A-D5808D6267DD}"/>
              </a:ext>
            </a:extLst>
          </p:cNvPr>
          <p:cNvPicPr>
            <a:picLocks noChangeAspect="1"/>
          </p:cNvPicPr>
          <p:nvPr/>
        </p:nvPicPr>
        <p:blipFill>
          <a:blip r:embed="rId4"/>
          <a:stretch>
            <a:fillRect/>
          </a:stretch>
        </p:blipFill>
        <p:spPr>
          <a:xfrm>
            <a:off x="4035702" y="877587"/>
            <a:ext cx="7422289" cy="5102823"/>
          </a:xfrm>
          <a:prstGeom prst="rect">
            <a:avLst/>
          </a:prstGeom>
        </p:spPr>
      </p:pic>
      <p:pic>
        <p:nvPicPr>
          <p:cNvPr id="18" name="Picture 17">
            <a:extLst>
              <a:ext uri="{FF2B5EF4-FFF2-40B4-BE49-F238E27FC236}">
                <a16:creationId xmlns:a16="http://schemas.microsoft.com/office/drawing/2014/main" id="{B1ECDFB8-0817-9B4A-CABA-C98013005727}"/>
              </a:ext>
            </a:extLst>
          </p:cNvPr>
          <p:cNvPicPr>
            <a:picLocks noChangeAspect="1"/>
          </p:cNvPicPr>
          <p:nvPr/>
        </p:nvPicPr>
        <p:blipFill>
          <a:blip r:embed="rId5"/>
          <a:stretch>
            <a:fillRect/>
          </a:stretch>
        </p:blipFill>
        <p:spPr>
          <a:xfrm>
            <a:off x="4035701" y="877586"/>
            <a:ext cx="7422290" cy="5102824"/>
          </a:xfrm>
          <a:prstGeom prst="rect">
            <a:avLst/>
          </a:prstGeom>
        </p:spPr>
      </p:pic>
      <p:sp>
        <p:nvSpPr>
          <p:cNvPr id="19" name="TextBox 18">
            <a:extLst>
              <a:ext uri="{FF2B5EF4-FFF2-40B4-BE49-F238E27FC236}">
                <a16:creationId xmlns:a16="http://schemas.microsoft.com/office/drawing/2014/main" id="{046A9A1C-9842-E1CE-5CB7-DFD92157B7EA}"/>
              </a:ext>
            </a:extLst>
          </p:cNvPr>
          <p:cNvSpPr txBox="1"/>
          <p:nvPr/>
        </p:nvSpPr>
        <p:spPr>
          <a:xfrm>
            <a:off x="183506" y="4781072"/>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Any changes you uncheck will be </a:t>
            </a:r>
            <a:r>
              <a:rPr lang="en-GB" sz="1200" b="1" kern="100" dirty="0" err="1">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unstaged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only the files you want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have selected only the art files. It is crucial to commit sensibly; see slides 13, 18 and 19 for more guidance. Description and co-authors is not mandatory.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8C4CAD29-9846-EE8B-D340-1B3152F3F822}"/>
              </a:ext>
            </a:extLst>
          </p:cNvPr>
          <p:cNvSpPr txBox="1"/>
          <p:nvPr/>
        </p:nvSpPr>
        <p:spPr>
          <a:xfrm>
            <a:off x="183506" y="6199354"/>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that I have committed, those changes are cleared from the staging area.</a:t>
            </a:r>
          </a:p>
        </p:txBody>
      </p:sp>
      <p:pic>
        <p:nvPicPr>
          <p:cNvPr id="24" name="Picture 23">
            <a:extLst>
              <a:ext uri="{FF2B5EF4-FFF2-40B4-BE49-F238E27FC236}">
                <a16:creationId xmlns:a16="http://schemas.microsoft.com/office/drawing/2014/main" id="{81B84BF5-4D00-63AB-4992-6BA3936145DF}"/>
              </a:ext>
            </a:extLst>
          </p:cNvPr>
          <p:cNvPicPr>
            <a:picLocks noChangeAspect="1"/>
          </p:cNvPicPr>
          <p:nvPr/>
        </p:nvPicPr>
        <p:blipFill>
          <a:blip r:embed="rId6"/>
          <a:stretch>
            <a:fillRect/>
          </a:stretch>
        </p:blipFill>
        <p:spPr>
          <a:xfrm>
            <a:off x="4035699" y="877584"/>
            <a:ext cx="7422291" cy="5102825"/>
          </a:xfrm>
          <a:prstGeom prst="rect">
            <a:avLst/>
          </a:prstGeom>
        </p:spPr>
      </p:pic>
    </p:spTree>
    <p:extLst>
      <p:ext uri="{BB962C8B-B14F-4D97-AF65-F5344CB8AC3E}">
        <p14:creationId xmlns:p14="http://schemas.microsoft.com/office/powerpoint/2010/main" val="32703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B6712-4CD0-3429-D77F-F59ED49171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BA1DD35-ABE7-25F7-FA3A-BE8DB313552C}"/>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240A80DF-7D5A-A118-0D9F-EE336636D8C5}"/>
              </a:ext>
            </a:extLst>
          </p:cNvPr>
          <p:cNvSpPr txBox="1"/>
          <p:nvPr/>
        </p:nvSpPr>
        <p:spPr>
          <a:xfrm>
            <a:off x="183506" y="545077"/>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I will make another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In the staging area, the changes are compared to the latest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which is now my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“Add concept art”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See slides 15-17 if this doesn’t make sense.</a:t>
            </a:r>
          </a:p>
          <a:p>
            <a:pPr lvl="0">
              <a:lnSpc>
                <a:spcPct val="107000"/>
              </a:lnSpc>
              <a:spcAft>
                <a:spcPts val="800"/>
              </a:spcAft>
            </a:pP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Since these commits are not yet pushed, they are not yet available to </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others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remotely.</a:t>
            </a:r>
            <a:endPar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2EAA1F3-4E1D-6C4D-888E-A16AF262D220}"/>
              </a:ext>
            </a:extLst>
          </p:cNvPr>
          <p:cNvPicPr>
            <a:picLocks noChangeAspect="1"/>
          </p:cNvPicPr>
          <p:nvPr/>
        </p:nvPicPr>
        <p:blipFill>
          <a:blip r:embed="rId2"/>
          <a:stretch>
            <a:fillRect/>
          </a:stretch>
        </p:blipFill>
        <p:spPr>
          <a:xfrm>
            <a:off x="4035698" y="877583"/>
            <a:ext cx="7422291" cy="5102825"/>
          </a:xfrm>
          <a:prstGeom prst="rect">
            <a:avLst/>
          </a:prstGeom>
        </p:spPr>
      </p:pic>
      <p:pic>
        <p:nvPicPr>
          <p:cNvPr id="8" name="Picture 7">
            <a:extLst>
              <a:ext uri="{FF2B5EF4-FFF2-40B4-BE49-F238E27FC236}">
                <a16:creationId xmlns:a16="http://schemas.microsoft.com/office/drawing/2014/main" id="{491ED1E8-5664-F1C2-86B9-232B9B545F9B}"/>
              </a:ext>
            </a:extLst>
          </p:cNvPr>
          <p:cNvPicPr>
            <a:picLocks noChangeAspect="1"/>
          </p:cNvPicPr>
          <p:nvPr/>
        </p:nvPicPr>
        <p:blipFill>
          <a:blip r:embed="rId3"/>
          <a:stretch>
            <a:fillRect/>
          </a:stretch>
        </p:blipFill>
        <p:spPr>
          <a:xfrm>
            <a:off x="4035697" y="877583"/>
            <a:ext cx="7422291" cy="5102825"/>
          </a:xfrm>
          <a:prstGeom prst="rect">
            <a:avLst/>
          </a:prstGeom>
        </p:spPr>
      </p:pic>
      <p:sp>
        <p:nvSpPr>
          <p:cNvPr id="12" name="TextBox 11">
            <a:extLst>
              <a:ext uri="{FF2B5EF4-FFF2-40B4-BE49-F238E27FC236}">
                <a16:creationId xmlns:a16="http://schemas.microsoft.com/office/drawing/2014/main" id="{FA2D968A-E6E1-6C56-5C0C-1F86C7946BE1}"/>
              </a:ext>
            </a:extLst>
          </p:cNvPr>
          <p:cNvSpPr txBox="1"/>
          <p:nvPr/>
        </p:nvSpPr>
        <p:spPr>
          <a:xfrm>
            <a:off x="183506" y="2435706"/>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I’ve committed everything I want to, I’m left with two files I didn’t mean to change. </a:t>
            </a:r>
          </a:p>
        </p:txBody>
      </p:sp>
      <p:pic>
        <p:nvPicPr>
          <p:cNvPr id="21" name="Picture 20">
            <a:extLst>
              <a:ext uri="{FF2B5EF4-FFF2-40B4-BE49-F238E27FC236}">
                <a16:creationId xmlns:a16="http://schemas.microsoft.com/office/drawing/2014/main" id="{DF337E34-29E8-4081-6139-35E410F5E071}"/>
              </a:ext>
            </a:extLst>
          </p:cNvPr>
          <p:cNvPicPr>
            <a:picLocks noChangeAspect="1"/>
          </p:cNvPicPr>
          <p:nvPr/>
        </p:nvPicPr>
        <p:blipFill>
          <a:blip r:embed="rId4"/>
          <a:stretch>
            <a:fillRect/>
          </a:stretch>
        </p:blipFill>
        <p:spPr>
          <a:xfrm>
            <a:off x="4035696" y="877583"/>
            <a:ext cx="7422292" cy="5102826"/>
          </a:xfrm>
          <a:prstGeom prst="rect">
            <a:avLst/>
          </a:prstGeom>
        </p:spPr>
      </p:pic>
      <p:sp>
        <p:nvSpPr>
          <p:cNvPr id="22" name="TextBox 21">
            <a:extLst>
              <a:ext uri="{FF2B5EF4-FFF2-40B4-BE49-F238E27FC236}">
                <a16:creationId xmlns:a16="http://schemas.microsoft.com/office/drawing/2014/main" id="{BC6C7997-1E98-9F72-C533-D531E2EA7DE8}"/>
              </a:ext>
            </a:extLst>
          </p:cNvPr>
          <p:cNvSpPr txBox="1"/>
          <p:nvPr/>
        </p:nvSpPr>
        <p:spPr>
          <a:xfrm>
            <a:off x="183506" y="3034827"/>
            <a:ext cx="3110199" cy="365779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 can discard these changes. This will discard any changes since the last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whether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pushed</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or </a:t>
            </a:r>
            <a:r>
              <a:rPr lang="en-GB" sz="1200" b="1" kern="100" dirty="0" err="1">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unpushed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Let’s analyse this: </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In the “Add project documentation”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these two files will be referenced “unchanged since last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So Git looks back to </a:t>
            </a:r>
            <a:r>
              <a:rPr lang="en-GB" sz="1200" kern="100" dirty="0" err="1">
                <a:solidFill>
                  <a:schemeClr val="bg1"/>
                </a:solidFill>
                <a:latin typeface="Aptos" panose="020B0004020202020204" pitchFamily="34" charset="0"/>
                <a:ea typeface="Aptos" panose="020B0004020202020204" pitchFamily="34" charset="0"/>
                <a:cs typeface="Times New Roman" panose="02020603050405020304" pitchFamily="18" charset="0"/>
              </a:rPr>
              <a:t>to</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 previous “Add concept art” commit  and sees again “unchanged since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last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p>
          <a:p>
            <a:pPr marL="171450" lvl="0" indent="-171450">
              <a:lnSpc>
                <a:spcPct val="107000"/>
              </a:lnSpc>
              <a:spcAft>
                <a:spcPts val="800"/>
              </a:spcAft>
              <a:buFontTx/>
              <a:buChar char="-"/>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Then tracks back again (Josh’s initial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which I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and sees for both files “file was created”.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 is comparing my changes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this information</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It will restore those files as they were then.</a:t>
            </a:r>
            <a:endPar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6545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8661</TotalTime>
  <Words>3111</Words>
  <Application>Microsoft Office PowerPoint</Application>
  <PresentationFormat>Widescreen</PresentationFormat>
  <Paragraphs>209</Paragraphs>
  <Slides>23</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Consolas</vt:lpstr>
      <vt:lpstr>Wingdings</vt:lpstr>
      <vt:lpstr>Office Theme</vt:lpstr>
      <vt:lpstr>Cloning</vt:lpstr>
      <vt:lpstr>PowerPoint Presentation</vt:lpstr>
      <vt:lpstr>PowerPoint Presentation</vt:lpstr>
      <vt:lpstr>PowerPoint Presentation</vt:lpstr>
      <vt:lpstr>PowerPoint Presentation</vt:lpstr>
      <vt:lpstr>PowerPoint Presentation</vt:lpstr>
      <vt:lpstr>Pushing/Pulling</vt:lpstr>
      <vt:lpstr>PowerPoint Presentation</vt:lpstr>
      <vt:lpstr>PowerPoint Presentation</vt:lpstr>
      <vt:lpstr>PowerPoint Presentation</vt:lpstr>
      <vt:lpstr>PowerPoint Presentation</vt:lpstr>
      <vt:lpstr>PowerPoint Presentation</vt:lpstr>
      <vt:lpstr>Merge Conflicts</vt:lpstr>
      <vt:lpstr>PowerPoint Presentation</vt:lpstr>
      <vt:lpstr>PowerPoint Presentation</vt:lpstr>
      <vt:lpstr>PowerPoint Presentation</vt:lpstr>
      <vt:lpstr>Branches</vt:lpstr>
      <vt:lpstr>PowerPoint Presentation</vt:lpstr>
      <vt:lpstr>PowerPoint Presentation</vt:lpstr>
      <vt:lpstr>PowerPoint Presentation</vt:lpstr>
      <vt:lpstr>PowerPoint Presentation</vt:lpstr>
      <vt:lpstr>Tracking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Collins (s5316941)</dc:creator>
  <cp:lastModifiedBy>Samuel Collins (s5316941)</cp:lastModifiedBy>
  <cp:revision>5</cp:revision>
  <dcterms:created xsi:type="dcterms:W3CDTF">2025-02-22T00:21:31Z</dcterms:created>
  <dcterms:modified xsi:type="dcterms:W3CDTF">2025-03-18T11:51:50Z</dcterms:modified>
</cp:coreProperties>
</file>