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 id="281" r:id="rId23"/>
    <p:sldId id="272" r:id="rId24"/>
    <p:sldId id="274" r:id="rId25"/>
    <p:sldId id="275" r:id="rId26"/>
    <p:sldId id="273" r:id="rId27"/>
    <p:sldId id="276" r:id="rId28"/>
    <p:sldId id="277" r:id="rId29"/>
    <p:sldId id="278" r:id="rId30"/>
    <p:sldId id="288" r:id="rId31"/>
    <p:sldId id="289" r:id="rId32"/>
    <p:sldId id="290" r:id="rId33"/>
    <p:sldId id="291" r:id="rId34"/>
    <p:sldId id="292" r:id="rId35"/>
    <p:sldId id="282" r:id="rId36"/>
    <p:sldId id="279" r:id="rId37"/>
    <p:sldId id="293" r:id="rId38"/>
    <p:sldId id="294" r:id="rId39"/>
    <p:sldId id="295" r:id="rId40"/>
    <p:sldId id="296" r:id="rId41"/>
    <p:sldId id="298" r:id="rId42"/>
    <p:sldId id="297" r:id="rId43"/>
    <p:sldId id="299" r:id="rId44"/>
    <p:sldId id="300" r:id="rId45"/>
    <p:sldId id="304" r:id="rId46"/>
    <p:sldId id="302" r:id="rId47"/>
    <p:sldId id="303" r:id="rId48"/>
    <p:sldId id="305" r:id="rId49"/>
    <p:sldId id="309" r:id="rId50"/>
    <p:sldId id="301"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B049-7399-4F9B-BE81-5650039122CE}" v="28924" dt="2025-02-24T17:52:4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06/03/2025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36</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Working Directory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a:t>
            </a:r>
          </a:p>
          <a:p>
            <a:pPr algn="ctr"/>
            <a:r>
              <a:rPr lang="en-GB" sz="1600" dirty="0"/>
              <a:t>Directory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D1B7-E9AE-30AA-0242-229A9768E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5E623-F616-2A60-1AF0-9A28C14F0117}"/>
              </a:ext>
            </a:extLst>
          </p:cNvPr>
          <p:cNvSpPr>
            <a:spLocks noGrp="1"/>
          </p:cNvSpPr>
          <p:nvPr>
            <p:ph type="ctrTitle"/>
          </p:nvPr>
        </p:nvSpPr>
        <p:spPr/>
        <p:txBody>
          <a:bodyPr/>
          <a:lstStyle/>
          <a:p>
            <a:r>
              <a:rPr lang="en-GB" dirty="0">
                <a:solidFill>
                  <a:schemeClr val="bg1"/>
                </a:solidFill>
              </a:rPr>
              <a:t>Fetching Changes</a:t>
            </a:r>
          </a:p>
        </p:txBody>
      </p:sp>
    </p:spTree>
    <p:extLst>
      <p:ext uri="{BB962C8B-B14F-4D97-AF65-F5344CB8AC3E}">
        <p14:creationId xmlns:p14="http://schemas.microsoft.com/office/powerpoint/2010/main" val="377877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B32261-DAF6-44FB-A81B-8C0DDA0F1FC1}"/>
              </a:ext>
            </a:extLst>
          </p:cNvPr>
          <p:cNvGrpSpPr/>
          <p:nvPr/>
        </p:nvGrpSpPr>
        <p:grpSpPr>
          <a:xfrm>
            <a:off x="5481783" y="1479076"/>
            <a:ext cx="1371600" cy="1415579"/>
            <a:chOff x="10086111" y="1691118"/>
            <a:chExt cx="1371600" cy="1415579"/>
          </a:xfrm>
        </p:grpSpPr>
        <p:sp>
          <p:nvSpPr>
            <p:cNvPr id="3" name="Rectangle: Folded Corner 2">
              <a:extLst>
                <a:ext uri="{FF2B5EF4-FFF2-40B4-BE49-F238E27FC236}">
                  <a16:creationId xmlns:a16="http://schemas.microsoft.com/office/drawing/2014/main" id="{F545068B-D999-0230-6119-20B85512AB23}"/>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Folded Corner 3">
              <a:extLst>
                <a:ext uri="{FF2B5EF4-FFF2-40B4-BE49-F238E27FC236}">
                  <a16:creationId xmlns:a16="http://schemas.microsoft.com/office/drawing/2014/main" id="{6BE6995A-0143-90C1-AD91-91984595E941}"/>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962C2EEE-7691-2812-A27F-AFD7AA4ECC02}"/>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Rounded Corners 5">
            <a:extLst>
              <a:ext uri="{FF2B5EF4-FFF2-40B4-BE49-F238E27FC236}">
                <a16:creationId xmlns:a16="http://schemas.microsoft.com/office/drawing/2014/main" id="{0E367C41-3A1F-A5C8-61C5-119D957EB75E}"/>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F362BE97-1AB3-379C-5E42-FBF80F8ECBAC}"/>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485A88D9-2F7B-EF31-745E-9FD0A0BEEA21}"/>
              </a:ext>
            </a:extLst>
          </p:cNvPr>
          <p:cNvGrpSpPr/>
          <p:nvPr/>
        </p:nvGrpSpPr>
        <p:grpSpPr>
          <a:xfrm>
            <a:off x="1013693" y="4796268"/>
            <a:ext cx="1371600" cy="1415579"/>
            <a:chOff x="10086111" y="1691118"/>
            <a:chExt cx="1371600" cy="1415579"/>
          </a:xfrm>
        </p:grpSpPr>
        <p:sp>
          <p:nvSpPr>
            <p:cNvPr id="13" name="Rectangle: Folded Corner 12">
              <a:extLst>
                <a:ext uri="{FF2B5EF4-FFF2-40B4-BE49-F238E27FC236}">
                  <a16:creationId xmlns:a16="http://schemas.microsoft.com/office/drawing/2014/main" id="{FD6191CB-CE22-73D8-10A7-FB6B1C9EB34F}"/>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Folded Corner 13">
              <a:extLst>
                <a:ext uri="{FF2B5EF4-FFF2-40B4-BE49-F238E27FC236}">
                  <a16:creationId xmlns:a16="http://schemas.microsoft.com/office/drawing/2014/main" id="{50B490F0-AD66-4975-CC27-E552DE7AE82A}"/>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2010343E-5021-AEEB-FEF2-2902345CEC40}"/>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Rounded Corners 15">
            <a:extLst>
              <a:ext uri="{FF2B5EF4-FFF2-40B4-BE49-F238E27FC236}">
                <a16:creationId xmlns:a16="http://schemas.microsoft.com/office/drawing/2014/main" id="{EF99BC2E-B977-D010-0A4E-981216AAF55A}"/>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8A22E2F7-54D8-7458-62B4-395279AA90BE}"/>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4B298A4F-77DC-685C-E2DA-AB094C39EBD5}"/>
              </a:ext>
            </a:extLst>
          </p:cNvPr>
          <p:cNvGrpSpPr/>
          <p:nvPr/>
        </p:nvGrpSpPr>
        <p:grpSpPr>
          <a:xfrm>
            <a:off x="9949872" y="4796268"/>
            <a:ext cx="1371600" cy="1415579"/>
            <a:chOff x="10086111" y="1691118"/>
            <a:chExt cx="1371600" cy="1415579"/>
          </a:xfrm>
        </p:grpSpPr>
        <p:sp>
          <p:nvSpPr>
            <p:cNvPr id="26" name="Rectangle: Folded Corner 25">
              <a:extLst>
                <a:ext uri="{FF2B5EF4-FFF2-40B4-BE49-F238E27FC236}">
                  <a16:creationId xmlns:a16="http://schemas.microsoft.com/office/drawing/2014/main" id="{185E4F59-17F1-314D-313D-2A364A4B3187}"/>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3F7DEFD5-0EC7-95E9-03DA-286B380A8F9E}"/>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Folded Corner 27">
              <a:extLst>
                <a:ext uri="{FF2B5EF4-FFF2-40B4-BE49-F238E27FC236}">
                  <a16:creationId xmlns:a16="http://schemas.microsoft.com/office/drawing/2014/main" id="{612D14BD-909E-62D5-2738-0B9938074026}"/>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9B29D661-CF77-B4F8-6221-31807224E7C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3F07DA01-8351-3399-0943-15677F6090D5}"/>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F6B0D38-8AB6-C471-DB0A-4CEAD5630F6C}"/>
              </a:ext>
            </a:extLst>
          </p:cNvPr>
          <p:cNvSpPr txBox="1"/>
          <p:nvPr/>
        </p:nvSpPr>
        <p:spPr>
          <a:xfrm>
            <a:off x="218090" y="167765"/>
            <a:ext cx="3417995" cy="1754326"/>
          </a:xfrm>
          <a:prstGeom prst="rect">
            <a:avLst/>
          </a:prstGeom>
          <a:noFill/>
          <a:ln>
            <a:solidFill>
              <a:schemeClr val="bg1"/>
            </a:solidFill>
          </a:ln>
        </p:spPr>
        <p:txBody>
          <a:bodyPr wrap="square" rtlCol="0">
            <a:spAutoFit/>
          </a:bodyPr>
          <a:lstStyle/>
          <a:p>
            <a:r>
              <a:rPr lang="en-GB" sz="1200" dirty="0">
                <a:solidFill>
                  <a:schemeClr val="bg1"/>
                </a:solidFill>
              </a:rPr>
              <a:t>This might have been enough to get started, were you working alone. But we need to consider that many people will be concurrently pushing changes to the remote repository, and you’ll need to adopt them.</a:t>
            </a:r>
          </a:p>
          <a:p>
            <a:endParaRPr lang="en-GB" sz="1200" dirty="0">
              <a:solidFill>
                <a:schemeClr val="bg1"/>
              </a:solidFill>
            </a:endParaRPr>
          </a:p>
          <a:p>
            <a:r>
              <a:rPr lang="en-GB" sz="1200" dirty="0">
                <a:solidFill>
                  <a:schemeClr val="bg1"/>
                </a:solidFill>
              </a:rPr>
              <a:t>Let’s take an example. Alice and Bob both </a:t>
            </a:r>
            <a:r>
              <a:rPr lang="en-GB" sz="1200" b="1" dirty="0">
                <a:solidFill>
                  <a:schemeClr val="tx2">
                    <a:lumMod val="50000"/>
                    <a:lumOff val="50000"/>
                  </a:schemeClr>
                </a:solidFill>
              </a:rPr>
              <a:t>clone </a:t>
            </a:r>
            <a:r>
              <a:rPr lang="en-GB" sz="1200" dirty="0">
                <a:solidFill>
                  <a:schemeClr val="bg1"/>
                </a:solidFill>
              </a:rPr>
              <a:t>a remote </a:t>
            </a:r>
            <a:r>
              <a:rPr lang="en-GB" sz="1200" b="1" dirty="0">
                <a:solidFill>
                  <a:schemeClr val="tx2">
                    <a:lumMod val="50000"/>
                    <a:lumOff val="50000"/>
                  </a:schemeClr>
                </a:solidFill>
              </a:rPr>
              <a:t>repo</a:t>
            </a:r>
            <a:r>
              <a:rPr lang="en-GB" sz="1200" dirty="0">
                <a:solidFill>
                  <a:schemeClr val="bg1"/>
                </a:solidFill>
              </a:rPr>
              <a:t> </a:t>
            </a:r>
            <a:r>
              <a:rPr lang="en-GB" sz="1200" b="1" dirty="0">
                <a:solidFill>
                  <a:schemeClr val="tx2">
                    <a:lumMod val="50000"/>
                    <a:lumOff val="50000"/>
                  </a:schemeClr>
                </a:solidFill>
              </a:rPr>
              <a:t>locally</a:t>
            </a:r>
            <a:r>
              <a:rPr lang="en-GB" sz="1200" dirty="0">
                <a:solidFill>
                  <a:schemeClr val="bg1"/>
                </a:solidFill>
              </a:rPr>
              <a:t>. They start out with the same version/</a:t>
            </a:r>
            <a:r>
              <a:rPr lang="en-GB" sz="1200" b="1" dirty="0">
                <a:solidFill>
                  <a:schemeClr val="tx2">
                    <a:lumMod val="50000"/>
                    <a:lumOff val="50000"/>
                  </a:schemeClr>
                </a:solidFill>
              </a:rPr>
              <a:t>commit</a:t>
            </a:r>
            <a:r>
              <a:rPr lang="en-GB" sz="1200" dirty="0">
                <a:solidFill>
                  <a:schemeClr val="bg1"/>
                </a:solidFill>
              </a:rPr>
              <a:t> as the </a:t>
            </a:r>
            <a:r>
              <a:rPr lang="en-GB" sz="1200" b="1" dirty="0">
                <a:solidFill>
                  <a:schemeClr val="tx2">
                    <a:lumMod val="50000"/>
                    <a:lumOff val="50000"/>
                  </a:schemeClr>
                </a:solidFill>
              </a:rPr>
              <a:t>remote</a:t>
            </a:r>
            <a:r>
              <a:rPr lang="en-GB" sz="1200" dirty="0">
                <a:solidFill>
                  <a:schemeClr val="bg1"/>
                </a:solidFill>
              </a:rPr>
              <a:t>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34" name="Connector: Elbow 33">
            <a:extLst>
              <a:ext uri="{FF2B5EF4-FFF2-40B4-BE49-F238E27FC236}">
                <a16:creationId xmlns:a16="http://schemas.microsoft.com/office/drawing/2014/main" id="{785BFF54-6DEB-4718-35C2-FC58F6FF06DF}"/>
              </a:ext>
            </a:extLst>
          </p:cNvPr>
          <p:cNvCxnSpPr>
            <a:cxnSpLocks/>
          </p:cNvCxnSpPr>
          <p:nvPr/>
        </p:nvCxnSpPr>
        <p:spPr>
          <a:xfrm rot="10800000" flipV="1">
            <a:off x="1609847" y="2214521"/>
            <a:ext cx="2949969" cy="1067891"/>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E9F687DD-4BFA-E2D0-CC61-C0B35D989E8C}"/>
              </a:ext>
            </a:extLst>
          </p:cNvPr>
          <p:cNvCxnSpPr>
            <a:cxnSpLocks/>
          </p:cNvCxnSpPr>
          <p:nvPr/>
        </p:nvCxnSpPr>
        <p:spPr>
          <a:xfrm>
            <a:off x="7653589" y="2228539"/>
            <a:ext cx="2910500" cy="1145784"/>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46A1AB5-BB80-A252-F152-C15BAC91D736}"/>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3" name="TextBox 42">
            <a:extLst>
              <a:ext uri="{FF2B5EF4-FFF2-40B4-BE49-F238E27FC236}">
                <a16:creationId xmlns:a16="http://schemas.microsoft.com/office/drawing/2014/main" id="{6E196791-DE48-6C0A-4D77-8EBC2BE26132}"/>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4" name="Rectangle: Rounded Corners 43">
            <a:extLst>
              <a:ext uri="{FF2B5EF4-FFF2-40B4-BE49-F238E27FC236}">
                <a16:creationId xmlns:a16="http://schemas.microsoft.com/office/drawing/2014/main" id="{A52E16DE-8BDF-12E9-45A0-F434FECB5C0B}"/>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041B3FEB-4898-1D21-D3B0-A4DE26A8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24" y="3374323"/>
            <a:ext cx="915840" cy="705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35F761A-E0AA-66EA-A6F3-2BB0E991C08F}"/>
              </a:ext>
            </a:extLst>
          </p:cNvPr>
          <p:cNvGrpSpPr/>
          <p:nvPr/>
        </p:nvGrpSpPr>
        <p:grpSpPr>
          <a:xfrm>
            <a:off x="9949872" y="4796268"/>
            <a:ext cx="1371600" cy="1415579"/>
            <a:chOff x="1015369" y="4686008"/>
            <a:chExt cx="1371600" cy="1403062"/>
          </a:xfrm>
        </p:grpSpPr>
        <p:sp>
          <p:nvSpPr>
            <p:cNvPr id="9" name="Rectangle: Folded Corner 8">
              <a:extLst>
                <a:ext uri="{FF2B5EF4-FFF2-40B4-BE49-F238E27FC236}">
                  <a16:creationId xmlns:a16="http://schemas.microsoft.com/office/drawing/2014/main" id="{82CBF03A-D74E-25BE-5419-E132CB7C08D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Folded Corner 9">
              <a:extLst>
                <a:ext uri="{FF2B5EF4-FFF2-40B4-BE49-F238E27FC236}">
                  <a16:creationId xmlns:a16="http://schemas.microsoft.com/office/drawing/2014/main" id="{0D563B03-2FDB-CB96-1442-CB3794936B96}"/>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Folded Corner 10">
              <a:extLst>
                <a:ext uri="{FF2B5EF4-FFF2-40B4-BE49-F238E27FC236}">
                  <a16:creationId xmlns:a16="http://schemas.microsoft.com/office/drawing/2014/main" id="{3099A1C1-52C2-4B4A-E833-56F6CFA7B45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54817ED0-AC99-47C3-AA70-8F547EE24331}"/>
              </a:ext>
            </a:extLst>
          </p:cNvPr>
          <p:cNvSpPr txBox="1"/>
          <p:nvPr/>
        </p:nvSpPr>
        <p:spPr>
          <a:xfrm>
            <a:off x="218090" y="2016084"/>
            <a:ext cx="3417995" cy="646331"/>
          </a:xfrm>
          <a:prstGeom prst="rect">
            <a:avLst/>
          </a:prstGeom>
          <a:noFill/>
          <a:ln>
            <a:solidFill>
              <a:schemeClr val="bg1"/>
            </a:solidFill>
          </a:ln>
        </p:spPr>
        <p:txBody>
          <a:bodyPr wrap="square" rtlCol="0">
            <a:spAutoFit/>
          </a:bodyPr>
          <a:lstStyle/>
          <a:p>
            <a:r>
              <a:rPr lang="en-GB" sz="1200" dirty="0">
                <a:solidFill>
                  <a:schemeClr val="bg1"/>
                </a:solidFill>
              </a:rPr>
              <a:t>Alice goes to sleep, but Bob pulls an all-nighter: he edits, makes </a:t>
            </a:r>
            <a:r>
              <a:rPr lang="en-GB" sz="1200" b="1" dirty="0">
                <a:solidFill>
                  <a:schemeClr val="tx2">
                    <a:lumMod val="50000"/>
                    <a:lumOff val="50000"/>
                  </a:schemeClr>
                </a:solidFill>
              </a:rPr>
              <a:t>commits</a:t>
            </a:r>
            <a:r>
              <a:rPr lang="en-GB" sz="1200" dirty="0">
                <a:solidFill>
                  <a:schemeClr val="bg1"/>
                </a:solidFill>
              </a:rPr>
              <a:t>, and pushes to the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46" name="Connector: Elbow 45">
            <a:extLst>
              <a:ext uri="{FF2B5EF4-FFF2-40B4-BE49-F238E27FC236}">
                <a16:creationId xmlns:a16="http://schemas.microsoft.com/office/drawing/2014/main" id="{DDB19B1B-8297-F3C0-9C39-5B219212122E}"/>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EFD47A51-636D-E3A4-E8B3-C890C870A789}"/>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53" name="TextBox 52">
            <a:extLst>
              <a:ext uri="{FF2B5EF4-FFF2-40B4-BE49-F238E27FC236}">
                <a16:creationId xmlns:a16="http://schemas.microsoft.com/office/drawing/2014/main" id="{A3010CB7-C969-06A0-032A-377863ED4FD6}"/>
              </a:ext>
            </a:extLst>
          </p:cNvPr>
          <p:cNvSpPr txBox="1"/>
          <p:nvPr/>
        </p:nvSpPr>
        <p:spPr>
          <a:xfrm>
            <a:off x="3998480" y="3603768"/>
            <a:ext cx="4301678" cy="646331"/>
          </a:xfrm>
          <a:prstGeom prst="rect">
            <a:avLst/>
          </a:prstGeom>
          <a:noFill/>
          <a:ln>
            <a:solidFill>
              <a:schemeClr val="bg1"/>
            </a:solidFill>
          </a:ln>
        </p:spPr>
        <p:txBody>
          <a:bodyPr wrap="square" rtlCol="0">
            <a:spAutoFit/>
          </a:bodyPr>
          <a:lstStyle/>
          <a:p>
            <a:r>
              <a:rPr lang="en-GB" sz="1200" dirty="0">
                <a:solidFill>
                  <a:schemeClr val="bg1"/>
                </a:solidFill>
              </a:rPr>
              <a:t>Alice has not done anything yet, but already her </a:t>
            </a:r>
            <a:r>
              <a:rPr lang="en-GB" sz="1200" b="1" dirty="0">
                <a:solidFill>
                  <a:schemeClr val="tx2">
                    <a:lumMod val="50000"/>
                    <a:lumOff val="50000"/>
                  </a:schemeClr>
                </a:solidFill>
              </a:rPr>
              <a:t>local repo</a:t>
            </a:r>
            <a:r>
              <a:rPr lang="en-GB" sz="1200" dirty="0">
                <a:solidFill>
                  <a:schemeClr val="bg1"/>
                </a:solidFill>
              </a:rPr>
              <a:t> is out of sync with the </a:t>
            </a:r>
            <a:r>
              <a:rPr lang="en-GB" sz="1200" b="1" dirty="0">
                <a:solidFill>
                  <a:schemeClr val="tx2">
                    <a:lumMod val="50000"/>
                    <a:lumOff val="50000"/>
                  </a:schemeClr>
                </a:solidFill>
              </a:rPr>
              <a:t>remote repo</a:t>
            </a:r>
            <a:r>
              <a:rPr lang="en-GB" sz="1200" dirty="0">
                <a:solidFill>
                  <a:schemeClr val="bg1"/>
                </a:solidFill>
              </a:rPr>
              <a:t>. Bob is several </a:t>
            </a:r>
            <a:r>
              <a:rPr lang="en-GB" sz="1200" b="1" dirty="0">
                <a:solidFill>
                  <a:schemeClr val="tx2">
                    <a:lumMod val="50000"/>
                    <a:lumOff val="50000"/>
                  </a:schemeClr>
                </a:solidFill>
              </a:rPr>
              <a:t>commits ahead.</a:t>
            </a:r>
          </a:p>
        </p:txBody>
      </p:sp>
      <p:sp>
        <p:nvSpPr>
          <p:cNvPr id="54" name="TextBox 53">
            <a:extLst>
              <a:ext uri="{FF2B5EF4-FFF2-40B4-BE49-F238E27FC236}">
                <a16:creationId xmlns:a16="http://schemas.microsoft.com/office/drawing/2014/main" id="{1340D9AD-77EC-6581-E041-465311D475B2}"/>
              </a:ext>
            </a:extLst>
          </p:cNvPr>
          <p:cNvSpPr txBox="1"/>
          <p:nvPr/>
        </p:nvSpPr>
        <p:spPr>
          <a:xfrm>
            <a:off x="3999242" y="4385851"/>
            <a:ext cx="4301678" cy="1754326"/>
          </a:xfrm>
          <a:prstGeom prst="rect">
            <a:avLst/>
          </a:prstGeom>
          <a:noFill/>
          <a:ln>
            <a:solidFill>
              <a:schemeClr val="bg1"/>
            </a:solidFill>
          </a:ln>
        </p:spPr>
        <p:txBody>
          <a:bodyPr wrap="square" rtlCol="0">
            <a:spAutoFit/>
          </a:bodyPr>
          <a:lstStyle/>
          <a:p>
            <a:r>
              <a:rPr lang="en-GB" sz="1200" dirty="0">
                <a:solidFill>
                  <a:schemeClr val="bg1"/>
                </a:solidFill>
              </a:rPr>
              <a:t>Alice has several options:</a:t>
            </a:r>
          </a:p>
          <a:p>
            <a:endParaRPr lang="en-GB" sz="1200" dirty="0">
              <a:solidFill>
                <a:schemeClr val="bg1"/>
              </a:solidFill>
            </a:endParaRPr>
          </a:p>
          <a:p>
            <a:pPr marL="228600" indent="-228600">
              <a:buAutoNum type="arabicPeriod"/>
            </a:pPr>
            <a:r>
              <a:rPr lang="en-GB" sz="1200" dirty="0">
                <a:solidFill>
                  <a:schemeClr val="bg1"/>
                </a:solidFill>
              </a:rPr>
              <a:t>Work on her </a:t>
            </a:r>
            <a:r>
              <a:rPr lang="en-GB" sz="1200" b="1" dirty="0">
                <a:solidFill>
                  <a:schemeClr val="tx2">
                    <a:lumMod val="50000"/>
                    <a:lumOff val="50000"/>
                  </a:schemeClr>
                </a:solidFill>
              </a:rPr>
              <a:t>repo </a:t>
            </a:r>
            <a:r>
              <a:rPr lang="en-GB" sz="1200" dirty="0">
                <a:solidFill>
                  <a:schemeClr val="bg1"/>
                </a:solidFill>
              </a:rPr>
              <a:t>anyway and try </a:t>
            </a:r>
            <a:r>
              <a:rPr lang="en-GB" sz="1200" b="1" dirty="0">
                <a:solidFill>
                  <a:schemeClr val="tx2">
                    <a:lumMod val="50000"/>
                    <a:lumOff val="50000"/>
                  </a:schemeClr>
                </a:solidFill>
              </a:rPr>
              <a:t>push </a:t>
            </a:r>
            <a:r>
              <a:rPr lang="en-GB" sz="1200" dirty="0">
                <a:solidFill>
                  <a:schemeClr val="bg1"/>
                </a:solidFill>
              </a:rPr>
              <a:t>her changes</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local repo</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and reviews, but before </a:t>
            </a:r>
            <a:r>
              <a:rPr lang="en-GB" sz="1200" b="1" dirty="0">
                <a:solidFill>
                  <a:schemeClr val="tx2">
                    <a:lumMod val="50000"/>
                    <a:lumOff val="50000"/>
                  </a:schemeClr>
                </a:solidFill>
              </a:rPr>
              <a:t>merging,</a:t>
            </a:r>
            <a:r>
              <a:rPr lang="en-GB" sz="1200" dirty="0">
                <a:solidFill>
                  <a:schemeClr val="tx2">
                    <a:lumMod val="50000"/>
                    <a:lumOff val="50000"/>
                  </a:schemeClr>
                </a:solidFill>
              </a:rPr>
              <a:t> </a:t>
            </a:r>
            <a:r>
              <a:rPr lang="en-GB" sz="1200" b="1" dirty="0">
                <a:solidFill>
                  <a:schemeClr val="tx2">
                    <a:lumMod val="50000"/>
                    <a:lumOff val="50000"/>
                  </a:schemeClr>
                </a:solidFill>
              </a:rPr>
              <a:t>commits</a:t>
            </a:r>
            <a:r>
              <a:rPr lang="en-GB" sz="1200" dirty="0">
                <a:solidFill>
                  <a:schemeClr val="tx2">
                    <a:lumMod val="50000"/>
                    <a:lumOff val="50000"/>
                  </a:schemeClr>
                </a:solidFill>
              </a:rPr>
              <a:t>, </a:t>
            </a:r>
            <a:r>
              <a:rPr lang="en-GB" sz="1200" b="1" dirty="0">
                <a:solidFill>
                  <a:schemeClr val="tx2">
                    <a:lumMod val="50000"/>
                    <a:lumOff val="50000"/>
                  </a:schemeClr>
                </a:solidFill>
              </a:rPr>
              <a:t>merges </a:t>
            </a:r>
            <a:r>
              <a:rPr lang="en-GB" sz="1200" dirty="0">
                <a:solidFill>
                  <a:schemeClr val="bg1"/>
                </a:solidFill>
              </a:rPr>
              <a:t>and then </a:t>
            </a:r>
            <a:r>
              <a:rPr lang="en-GB" sz="1200" b="1" dirty="0">
                <a:solidFill>
                  <a:schemeClr val="tx2">
                    <a:lumMod val="50000"/>
                    <a:lumOff val="50000"/>
                  </a:schemeClr>
                </a:solidFill>
              </a:rPr>
              <a:t>pushes</a:t>
            </a:r>
          </a:p>
          <a:p>
            <a:pPr marL="228600" indent="-228600">
              <a:buAutoNum type="arabicPeriod"/>
            </a:pPr>
            <a:r>
              <a:rPr lang="en-GB" sz="1200" dirty="0">
                <a:solidFill>
                  <a:schemeClr val="bg1"/>
                </a:solidFill>
              </a:rPr>
              <a:t>Blindly </a:t>
            </a:r>
            <a:r>
              <a:rPr lang="en-GB" sz="1200" b="1" dirty="0">
                <a:solidFill>
                  <a:schemeClr val="tx2">
                    <a:lumMod val="50000"/>
                    <a:lumOff val="50000"/>
                  </a:schemeClr>
                </a:solidFill>
              </a:rPr>
              <a:t>pull </a:t>
            </a:r>
            <a:r>
              <a:rPr lang="en-GB" sz="1200" dirty="0">
                <a:solidFill>
                  <a:schemeClr val="bg1"/>
                </a:solidFill>
              </a:rPr>
              <a:t>changes into her </a:t>
            </a:r>
            <a:r>
              <a:rPr lang="en-GB" sz="1200" b="1" dirty="0">
                <a:solidFill>
                  <a:schemeClr val="tx2">
                    <a:lumMod val="50000"/>
                    <a:lumOff val="50000"/>
                  </a:schemeClr>
                </a:solidFill>
              </a:rPr>
              <a:t>repo</a:t>
            </a:r>
          </a:p>
          <a:p>
            <a:pPr marL="228600" indent="-228600">
              <a:buAutoNum type="arabicPeriod"/>
            </a:pPr>
            <a:r>
              <a:rPr lang="en-GB" sz="1200" dirty="0">
                <a:solidFill>
                  <a:schemeClr val="bg1"/>
                </a:solidFill>
              </a:rPr>
              <a:t>Other more advanced approaches like </a:t>
            </a:r>
            <a:r>
              <a:rPr lang="en-GB" sz="1200" b="1" dirty="0">
                <a:solidFill>
                  <a:schemeClr val="tx2">
                    <a:lumMod val="50000"/>
                    <a:lumOff val="50000"/>
                  </a:schemeClr>
                </a:solidFill>
              </a:rPr>
              <a:t>rebasing</a:t>
            </a:r>
          </a:p>
        </p:txBody>
      </p:sp>
      <p:grpSp>
        <p:nvGrpSpPr>
          <p:cNvPr id="55" name="Group 54">
            <a:extLst>
              <a:ext uri="{FF2B5EF4-FFF2-40B4-BE49-F238E27FC236}">
                <a16:creationId xmlns:a16="http://schemas.microsoft.com/office/drawing/2014/main" id="{A6F21ACA-22DF-2A7F-8311-75021AACA790}"/>
              </a:ext>
            </a:extLst>
          </p:cNvPr>
          <p:cNvGrpSpPr/>
          <p:nvPr/>
        </p:nvGrpSpPr>
        <p:grpSpPr>
          <a:xfrm>
            <a:off x="5482213" y="1488725"/>
            <a:ext cx="1371600" cy="1415579"/>
            <a:chOff x="1015369" y="4686008"/>
            <a:chExt cx="1371600" cy="1403062"/>
          </a:xfrm>
        </p:grpSpPr>
        <p:sp>
          <p:nvSpPr>
            <p:cNvPr id="56" name="Rectangle: Folded Corner 55">
              <a:extLst>
                <a:ext uri="{FF2B5EF4-FFF2-40B4-BE49-F238E27FC236}">
                  <a16:creationId xmlns:a16="http://schemas.microsoft.com/office/drawing/2014/main" id="{E248F472-1463-43A5-655F-CA5C39B7721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Folded Corner 56">
              <a:extLst>
                <a:ext uri="{FF2B5EF4-FFF2-40B4-BE49-F238E27FC236}">
                  <a16:creationId xmlns:a16="http://schemas.microsoft.com/office/drawing/2014/main" id="{CC31BBF8-4671-BEFF-3B0F-5CBE2B1AE4A5}"/>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Folded Corner 57">
              <a:extLst>
                <a:ext uri="{FF2B5EF4-FFF2-40B4-BE49-F238E27FC236}">
                  <a16:creationId xmlns:a16="http://schemas.microsoft.com/office/drawing/2014/main" id="{A9055AA7-9E08-B9D4-DC9A-FC5A30B9E63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66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2" grpId="0"/>
      <p:bldP spid="43" grpId="0"/>
      <p:bldP spid="44" grpId="0" animBg="1"/>
      <p:bldP spid="45" grpId="0" animBg="1"/>
      <p:bldP spid="52" grpId="0"/>
      <p:bldP spid="5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43B5-71B5-AEEA-136A-886AB02D5443}"/>
            </a:ext>
          </a:extLst>
        </p:cNvPr>
        <p:cNvGrpSpPr/>
        <p:nvPr/>
      </p:nvGrpSpPr>
      <p:grpSpPr>
        <a:xfrm>
          <a:off x="0" y="0"/>
          <a:ext cx="0" cy="0"/>
          <a:chOff x="0" y="0"/>
          <a:chExt cx="0" cy="0"/>
        </a:xfrm>
      </p:grpSpPr>
      <p:sp>
        <p:nvSpPr>
          <p:cNvPr id="19" name="Rectangle: Folded Corner 18">
            <a:extLst>
              <a:ext uri="{FF2B5EF4-FFF2-40B4-BE49-F238E27FC236}">
                <a16:creationId xmlns:a16="http://schemas.microsoft.com/office/drawing/2014/main" id="{AD1BB567-4C6A-6663-775B-AB3DB23DA2B2}"/>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ACD84463-A7B4-D776-013A-9C646CE845A8}"/>
              </a:ext>
            </a:extLst>
          </p:cNvPr>
          <p:cNvSpPr/>
          <p:nvPr/>
        </p:nvSpPr>
        <p:spPr>
          <a:xfrm>
            <a:off x="9951174" y="4797879"/>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A</a:t>
            </a:r>
          </a:p>
        </p:txBody>
      </p:sp>
      <p:sp>
        <p:nvSpPr>
          <p:cNvPr id="56" name="Rectangle: Folded Corner 55">
            <a:extLst>
              <a:ext uri="{FF2B5EF4-FFF2-40B4-BE49-F238E27FC236}">
                <a16:creationId xmlns:a16="http://schemas.microsoft.com/office/drawing/2014/main" id="{BC8F3BA0-ABCD-2CC2-4F48-CB7228EA864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3" name="Rectangle: Folded Corner 22">
            <a:extLst>
              <a:ext uri="{FF2B5EF4-FFF2-40B4-BE49-F238E27FC236}">
                <a16:creationId xmlns:a16="http://schemas.microsoft.com/office/drawing/2014/main" id="{F9CF3260-E415-8AE7-D00F-5B32948E0769}"/>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B0FE3929-9390-40FA-2301-A592B09900CF}"/>
              </a:ext>
            </a:extLst>
          </p:cNvPr>
          <p:cNvSpPr/>
          <p:nvPr/>
        </p:nvSpPr>
        <p:spPr>
          <a:xfrm>
            <a:off x="1015999" y="47904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72888C27-1CA6-240E-8253-FCB318D6F723}"/>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2DD85E1C-D5CA-ECA2-9199-57A59BEA7A94}"/>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02C39B76-075F-9C71-0C0E-111B49939AE8}"/>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9770B0FD-77AC-A80B-5FAD-7E394E283B63}"/>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1CEFEA3A-3BE2-17C1-4E6C-486BE814BDC6}"/>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9A68DEF3-D0D7-378E-8CA3-1D3C1754D4A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B60AB567-6F03-01DB-CB5D-032A00602D48}"/>
              </a:ext>
            </a:extLst>
          </p:cNvPr>
          <p:cNvSpPr txBox="1"/>
          <p:nvPr/>
        </p:nvSpPr>
        <p:spPr>
          <a:xfrm>
            <a:off x="218090" y="167765"/>
            <a:ext cx="3679655" cy="276999"/>
          </a:xfrm>
          <a:prstGeom prst="rect">
            <a:avLst/>
          </a:prstGeom>
          <a:noFill/>
          <a:ln>
            <a:solidFill>
              <a:schemeClr val="bg1"/>
            </a:solidFill>
          </a:ln>
        </p:spPr>
        <p:txBody>
          <a:bodyPr wrap="square" rtlCol="0">
            <a:spAutoFit/>
          </a:bodyPr>
          <a:lstStyle/>
          <a:p>
            <a:r>
              <a:rPr lang="en-GB" sz="1200" dirty="0">
                <a:solidFill>
                  <a:schemeClr val="bg1"/>
                </a:solidFill>
              </a:rPr>
              <a:t>1. Work on her </a:t>
            </a:r>
            <a:r>
              <a:rPr lang="en-GB" sz="1200" b="1" dirty="0">
                <a:solidFill>
                  <a:schemeClr val="tx2">
                    <a:lumMod val="50000"/>
                    <a:lumOff val="50000"/>
                  </a:schemeClr>
                </a:solidFill>
              </a:rPr>
              <a:t>repo </a:t>
            </a:r>
            <a:r>
              <a:rPr lang="en-GB" sz="1200" dirty="0">
                <a:solidFill>
                  <a:schemeClr val="bg1"/>
                </a:solidFill>
              </a:rPr>
              <a:t>anyway and </a:t>
            </a:r>
            <a:r>
              <a:rPr lang="en-GB" sz="1200" b="1" dirty="0">
                <a:solidFill>
                  <a:schemeClr val="tx2">
                    <a:lumMod val="50000"/>
                    <a:lumOff val="50000"/>
                  </a:schemeClr>
                </a:solidFill>
              </a:rPr>
              <a:t>push </a:t>
            </a:r>
            <a:r>
              <a:rPr lang="en-GB" sz="1200" dirty="0">
                <a:solidFill>
                  <a:schemeClr val="bg1"/>
                </a:solidFill>
              </a:rPr>
              <a:t>her changes</a:t>
            </a:r>
          </a:p>
        </p:txBody>
      </p:sp>
      <p:sp>
        <p:nvSpPr>
          <p:cNvPr id="44" name="Rectangle: Rounded Corners 43">
            <a:extLst>
              <a:ext uri="{FF2B5EF4-FFF2-40B4-BE49-F238E27FC236}">
                <a16:creationId xmlns:a16="http://schemas.microsoft.com/office/drawing/2014/main" id="{F5757D95-3698-5678-40BF-696B3FE3072E}"/>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2C811046-3785-2C60-8849-258E7CFE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555EF8-92A6-3AC2-CAC1-63CDD8460B9F}"/>
              </a:ext>
            </a:extLst>
          </p:cNvPr>
          <p:cNvSpPr txBox="1"/>
          <p:nvPr/>
        </p:nvSpPr>
        <p:spPr>
          <a:xfrm>
            <a:off x="219095" y="596576"/>
            <a:ext cx="3678650" cy="646331"/>
          </a:xfrm>
          <a:prstGeom prst="rect">
            <a:avLst/>
          </a:prstGeom>
          <a:noFill/>
          <a:ln>
            <a:solidFill>
              <a:schemeClr val="bg1"/>
            </a:solidFill>
          </a:ln>
        </p:spPr>
        <p:txBody>
          <a:bodyPr wrap="square" rtlCol="0">
            <a:spAutoFit/>
          </a:bodyPr>
          <a:lstStyle/>
          <a:p>
            <a:r>
              <a:rPr lang="en-GB" sz="1200" dirty="0">
                <a:solidFill>
                  <a:schemeClr val="bg1"/>
                </a:solidFill>
              </a:rPr>
              <a:t>If Alice is so inclined, she can edit her </a:t>
            </a:r>
            <a:r>
              <a:rPr lang="en-GB" sz="1200" b="1" dirty="0">
                <a:solidFill>
                  <a:schemeClr val="tx2">
                    <a:lumMod val="50000"/>
                    <a:lumOff val="50000"/>
                  </a:schemeClr>
                </a:solidFill>
              </a:rPr>
              <a:t>local repo </a:t>
            </a:r>
            <a:r>
              <a:rPr lang="en-GB" sz="1200" dirty="0">
                <a:solidFill>
                  <a:schemeClr val="bg1"/>
                </a:solidFill>
              </a:rPr>
              <a:t>however she likes, and then try and </a:t>
            </a:r>
            <a:r>
              <a:rPr lang="en-GB" sz="1200" b="1" dirty="0">
                <a:solidFill>
                  <a:schemeClr val="tx2">
                    <a:lumMod val="50000"/>
                    <a:lumOff val="50000"/>
                  </a:schemeClr>
                </a:solidFill>
              </a:rPr>
              <a:t>push </a:t>
            </a:r>
            <a:r>
              <a:rPr lang="en-GB" sz="1200" dirty="0">
                <a:solidFill>
                  <a:schemeClr val="bg1"/>
                </a:solidFill>
              </a:rPr>
              <a:t>the changes.</a:t>
            </a:r>
          </a:p>
        </p:txBody>
      </p:sp>
      <p:sp>
        <p:nvSpPr>
          <p:cNvPr id="57" name="Rectangle: Folded Corner 56">
            <a:extLst>
              <a:ext uri="{FF2B5EF4-FFF2-40B4-BE49-F238E27FC236}">
                <a16:creationId xmlns:a16="http://schemas.microsoft.com/office/drawing/2014/main" id="{F8A1DA27-5224-1211-AE63-1886653C9880}"/>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06B67BC9-4E1C-E403-35B7-A82A541CFFE5}"/>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CDD68A1-9E59-0743-28A9-DA642B39481D}"/>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E2FE5AE7-2A9C-113F-FB55-24A43CB231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EB166BEB-2DD7-7281-A4D9-4242A26842B5}"/>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86ECBF6F-9CE7-448B-482A-6441FB555E2E}"/>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5" name="TextBox 34">
            <a:extLst>
              <a:ext uri="{FF2B5EF4-FFF2-40B4-BE49-F238E27FC236}">
                <a16:creationId xmlns:a16="http://schemas.microsoft.com/office/drawing/2014/main" id="{A04D4DEA-0035-C375-66CA-B7A6C4B11F28}"/>
              </a:ext>
            </a:extLst>
          </p:cNvPr>
          <p:cNvSpPr txBox="1"/>
          <p:nvPr/>
        </p:nvSpPr>
        <p:spPr>
          <a:xfrm>
            <a:off x="3359163" y="3596126"/>
            <a:ext cx="5099240" cy="830997"/>
          </a:xfrm>
          <a:prstGeom prst="rect">
            <a:avLst/>
          </a:prstGeom>
          <a:noFill/>
          <a:ln>
            <a:solidFill>
              <a:schemeClr val="bg1"/>
            </a:solidFill>
          </a:ln>
        </p:spPr>
        <p:txBody>
          <a:bodyPr wrap="square" rtlCol="0">
            <a:spAutoFit/>
          </a:bodyPr>
          <a:lstStyle/>
          <a:p>
            <a:r>
              <a:rPr lang="en-GB" sz="1200" dirty="0">
                <a:solidFill>
                  <a:schemeClr val="bg1"/>
                </a:solidFill>
              </a:rPr>
              <a:t>If Alice plans to work on File A, then when she </a:t>
            </a:r>
            <a:r>
              <a:rPr lang="en-GB" sz="1200" b="1" dirty="0">
                <a:solidFill>
                  <a:schemeClr val="tx2">
                    <a:lumMod val="50000"/>
                    <a:lumOff val="50000"/>
                  </a:schemeClr>
                </a:solidFill>
              </a:rPr>
              <a:t>pushes</a:t>
            </a:r>
            <a:r>
              <a:rPr lang="en-GB" sz="1200" dirty="0">
                <a:solidFill>
                  <a:schemeClr val="bg1"/>
                </a:solidFill>
              </a:rPr>
              <a:t>, Git will </a:t>
            </a:r>
            <a:r>
              <a:rPr lang="en-GB" sz="1200" b="1" dirty="0">
                <a:solidFill>
                  <a:schemeClr val="tx2">
                    <a:lumMod val="50000"/>
                    <a:lumOff val="50000"/>
                  </a:schemeClr>
                </a:solidFill>
              </a:rPr>
              <a:t>reject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bg1"/>
                </a:solidFill>
              </a:rPr>
              <a:t>. This is different than a </a:t>
            </a:r>
            <a:r>
              <a:rPr lang="en-GB" sz="1200" b="1" dirty="0">
                <a:solidFill>
                  <a:schemeClr val="tx2">
                    <a:lumMod val="50000"/>
                    <a:lumOff val="50000"/>
                  </a:schemeClr>
                </a:solidFill>
              </a:rPr>
              <a:t>conflict</a:t>
            </a:r>
            <a:r>
              <a:rPr lang="en-GB" sz="1200" dirty="0">
                <a:solidFill>
                  <a:schemeClr val="bg1"/>
                </a:solidFill>
              </a:rPr>
              <a:t>: </a:t>
            </a:r>
            <a:r>
              <a:rPr lang="en-GB" sz="1200" b="1" dirty="0">
                <a:solidFill>
                  <a:schemeClr val="tx2">
                    <a:lumMod val="50000"/>
                    <a:lumOff val="50000"/>
                  </a:schemeClr>
                </a:solidFill>
              </a:rPr>
              <a:t>conflicts </a:t>
            </a:r>
            <a:r>
              <a:rPr lang="en-GB" sz="1200" dirty="0">
                <a:solidFill>
                  <a:schemeClr val="bg1"/>
                </a:solidFill>
              </a:rPr>
              <a:t>are sometimes painful but very allowed. This situation is not, so Git </a:t>
            </a:r>
            <a:r>
              <a:rPr lang="en-GB" sz="1200" b="1" dirty="0">
                <a:solidFill>
                  <a:schemeClr val="tx2">
                    <a:lumMod val="50000"/>
                    <a:lumOff val="50000"/>
                  </a:schemeClr>
                </a:solidFill>
              </a:rPr>
              <a:t>rejects </a:t>
            </a:r>
            <a:r>
              <a:rPr lang="en-GB" sz="1200" dirty="0">
                <a:solidFill>
                  <a:schemeClr val="bg1"/>
                </a:solidFill>
              </a:rPr>
              <a:t>it. Git recognises that the </a:t>
            </a:r>
            <a:r>
              <a:rPr lang="en-GB" sz="1200" b="1" dirty="0">
                <a:solidFill>
                  <a:schemeClr val="tx2">
                    <a:lumMod val="50000"/>
                    <a:lumOff val="50000"/>
                  </a:schemeClr>
                </a:solidFill>
              </a:rPr>
              <a:t>remote repo</a:t>
            </a:r>
            <a:r>
              <a:rPr lang="en-GB" sz="1200" dirty="0">
                <a:solidFill>
                  <a:schemeClr val="bg1"/>
                </a:solidFill>
              </a:rPr>
              <a:t> has </a:t>
            </a:r>
            <a:r>
              <a:rPr lang="en-GB" sz="1200" b="1" dirty="0">
                <a:solidFill>
                  <a:schemeClr val="tx2">
                    <a:lumMod val="50000"/>
                    <a:lumOff val="50000"/>
                  </a:schemeClr>
                </a:solidFill>
              </a:rPr>
              <a:t>newer commits</a:t>
            </a:r>
            <a:r>
              <a:rPr lang="en-GB" sz="1200" dirty="0">
                <a:solidFill>
                  <a:schemeClr val="bg1"/>
                </a:solidFill>
              </a:rPr>
              <a:t> from Bob that Alice lacks.</a:t>
            </a:r>
          </a:p>
        </p:txBody>
      </p:sp>
      <p:cxnSp>
        <p:nvCxnSpPr>
          <p:cNvPr id="37" name="Connector: Elbow 36">
            <a:extLst>
              <a:ext uri="{FF2B5EF4-FFF2-40B4-BE49-F238E27FC236}">
                <a16:creationId xmlns:a16="http://schemas.microsoft.com/office/drawing/2014/main" id="{D3C3B02D-C196-0155-2940-0D0F95A62704}"/>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B279618-21CA-D1AD-E4CC-BE90C0ED6820}"/>
              </a:ext>
            </a:extLst>
          </p:cNvPr>
          <p:cNvSpPr txBox="1"/>
          <p:nvPr/>
        </p:nvSpPr>
        <p:spPr>
          <a:xfrm>
            <a:off x="2431122" y="2138717"/>
            <a:ext cx="1623714" cy="369332"/>
          </a:xfrm>
          <a:prstGeom prst="rect">
            <a:avLst/>
          </a:prstGeom>
          <a:noFill/>
        </p:spPr>
        <p:txBody>
          <a:bodyPr wrap="none" rtlCol="0">
            <a:spAutoFit/>
          </a:bodyPr>
          <a:lstStyle/>
          <a:p>
            <a:r>
              <a:rPr lang="en-GB" b="1" dirty="0">
                <a:solidFill>
                  <a:schemeClr val="tx2">
                    <a:lumMod val="50000"/>
                    <a:lumOff val="50000"/>
                  </a:schemeClr>
                </a:solidFill>
              </a:rPr>
              <a:t>Push rejected</a:t>
            </a:r>
            <a:endParaRPr lang="en-GB" dirty="0">
              <a:solidFill>
                <a:schemeClr val="bg1">
                  <a:lumMod val="75000"/>
                </a:schemeClr>
              </a:solidFill>
            </a:endParaRPr>
          </a:p>
        </p:txBody>
      </p:sp>
      <p:sp>
        <p:nvSpPr>
          <p:cNvPr id="49" name="TextBox 48">
            <a:extLst>
              <a:ext uri="{FF2B5EF4-FFF2-40B4-BE49-F238E27FC236}">
                <a16:creationId xmlns:a16="http://schemas.microsoft.com/office/drawing/2014/main" id="{565598D0-741D-E2D4-91C1-80BE1E3DF452}"/>
              </a:ext>
            </a:extLst>
          </p:cNvPr>
          <p:cNvSpPr txBox="1"/>
          <p:nvPr/>
        </p:nvSpPr>
        <p:spPr>
          <a:xfrm>
            <a:off x="3359163" y="4578102"/>
            <a:ext cx="5112426" cy="276999"/>
          </a:xfrm>
          <a:prstGeom prst="rect">
            <a:avLst/>
          </a:prstGeom>
          <a:noFill/>
          <a:ln>
            <a:solidFill>
              <a:schemeClr val="bg1"/>
            </a:solidFill>
          </a:ln>
        </p:spPr>
        <p:txBody>
          <a:bodyPr wrap="square" rtlCol="0">
            <a:spAutoFit/>
          </a:bodyPr>
          <a:lstStyle/>
          <a:p>
            <a:r>
              <a:rPr lang="en-GB" sz="1200" dirty="0">
                <a:solidFill>
                  <a:schemeClr val="bg1"/>
                </a:solidFill>
              </a:rPr>
              <a:t>What happens if Alice now decides to edit File C?</a:t>
            </a:r>
          </a:p>
        </p:txBody>
      </p:sp>
      <p:pic>
        <p:nvPicPr>
          <p:cNvPr id="50" name="Picture 6" descr="Sun Clip Art | Free Download Clip Art | Free Clip Art | on Clipart Library">
            <a:extLst>
              <a:ext uri="{FF2B5EF4-FFF2-40B4-BE49-F238E27FC236}">
                <a16:creationId xmlns:a16="http://schemas.microsoft.com/office/drawing/2014/main" id="{77C65007-558B-170F-5EA7-E1DA87C2F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FC175439-2036-0D5F-DA60-B8690039BC0B}"/>
              </a:ext>
            </a:extLst>
          </p:cNvPr>
          <p:cNvSpPr/>
          <p:nvPr/>
        </p:nvSpPr>
        <p:spPr>
          <a:xfrm>
            <a:off x="1473199" y="5282948"/>
            <a:ext cx="914400" cy="922558"/>
          </a:xfrm>
          <a:prstGeom prst="foldedCorner">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59" name="TextBox 58">
            <a:extLst>
              <a:ext uri="{FF2B5EF4-FFF2-40B4-BE49-F238E27FC236}">
                <a16:creationId xmlns:a16="http://schemas.microsoft.com/office/drawing/2014/main" id="{8AB8C957-1024-EAAA-FD31-35C0E2ABB278}"/>
              </a:ext>
            </a:extLst>
          </p:cNvPr>
          <p:cNvSpPr txBox="1"/>
          <p:nvPr/>
        </p:nvSpPr>
        <p:spPr>
          <a:xfrm>
            <a:off x="3359163" y="5019788"/>
            <a:ext cx="5112426" cy="276999"/>
          </a:xfrm>
          <a:prstGeom prst="rect">
            <a:avLst/>
          </a:prstGeom>
          <a:noFill/>
          <a:ln>
            <a:solidFill>
              <a:schemeClr val="bg1"/>
            </a:solidFill>
          </a:ln>
        </p:spPr>
        <p:txBody>
          <a:bodyPr wrap="square" rtlCol="0">
            <a:spAutoFit/>
          </a:bodyPr>
          <a:lstStyle/>
          <a:p>
            <a:r>
              <a:rPr lang="en-GB" sz="1200" dirty="0">
                <a:solidFill>
                  <a:schemeClr val="bg1"/>
                </a:solidFill>
              </a:rPr>
              <a:t>What about if Bob now edits File A?</a:t>
            </a:r>
          </a:p>
        </p:txBody>
      </p:sp>
      <p:sp>
        <p:nvSpPr>
          <p:cNvPr id="61" name="TextBox 60">
            <a:extLst>
              <a:ext uri="{FF2B5EF4-FFF2-40B4-BE49-F238E27FC236}">
                <a16:creationId xmlns:a16="http://schemas.microsoft.com/office/drawing/2014/main" id="{7A19BB67-2EC4-2412-A384-18BB6D585A93}"/>
              </a:ext>
            </a:extLst>
          </p:cNvPr>
          <p:cNvSpPr txBox="1"/>
          <p:nvPr/>
        </p:nvSpPr>
        <p:spPr>
          <a:xfrm>
            <a:off x="3359163" y="5449066"/>
            <a:ext cx="5097116" cy="830997"/>
          </a:xfrm>
          <a:prstGeom prst="rect">
            <a:avLst/>
          </a:prstGeom>
          <a:noFill/>
          <a:ln>
            <a:solidFill>
              <a:schemeClr val="bg1"/>
            </a:solidFill>
          </a:ln>
        </p:spPr>
        <p:txBody>
          <a:bodyPr wrap="square" rtlCol="0">
            <a:spAutoFit/>
          </a:bodyPr>
          <a:lstStyle/>
          <a:p>
            <a:r>
              <a:rPr lang="en-GB" sz="1200" dirty="0">
                <a:solidFill>
                  <a:schemeClr val="bg1"/>
                </a:solidFill>
              </a:rPr>
              <a:t>If you look at all three repos, there are conflicting versions, and things are quickly getting messy. Not one file that Alice and Bob share are on the same version. When Alice now tries to </a:t>
            </a:r>
            <a:r>
              <a:rPr lang="en-GB" sz="1200" b="1" dirty="0">
                <a:solidFill>
                  <a:schemeClr val="tx2">
                    <a:lumMod val="50000"/>
                    <a:lumOff val="50000"/>
                  </a:schemeClr>
                </a:solidFill>
              </a:rPr>
              <a:t>merge</a:t>
            </a:r>
            <a:r>
              <a:rPr lang="en-GB" sz="1200" dirty="0">
                <a:solidFill>
                  <a:schemeClr val="bg1"/>
                </a:solidFill>
              </a:rPr>
              <a:t> her </a:t>
            </a:r>
            <a:r>
              <a:rPr lang="en-GB" sz="1200" b="1" dirty="0">
                <a:solidFill>
                  <a:schemeClr val="tx2">
                    <a:lumMod val="50000"/>
                    <a:lumOff val="50000"/>
                  </a:schemeClr>
                </a:solidFill>
              </a:rPr>
              <a:t>repo </a:t>
            </a:r>
            <a:r>
              <a:rPr lang="en-GB" sz="1200" dirty="0">
                <a:solidFill>
                  <a:schemeClr val="bg1"/>
                </a:solidFill>
              </a:rPr>
              <a:t>to get out of her pickle, they will run into </a:t>
            </a:r>
            <a:r>
              <a:rPr lang="en-GB" sz="1200" b="1" dirty="0">
                <a:solidFill>
                  <a:schemeClr val="tx2">
                    <a:lumMod val="50000"/>
                    <a:lumOff val="50000"/>
                  </a:schemeClr>
                </a:solidFill>
              </a:rPr>
              <a:t>merge conflicts</a:t>
            </a:r>
            <a:r>
              <a:rPr lang="en-GB" sz="1200" dirty="0">
                <a:solidFill>
                  <a:schemeClr val="bg1"/>
                </a:solidFill>
              </a:rPr>
              <a:t>.</a:t>
            </a:r>
          </a:p>
        </p:txBody>
      </p:sp>
      <p:sp>
        <p:nvSpPr>
          <p:cNvPr id="62" name="Rectangle: Rounded Corners 61">
            <a:extLst>
              <a:ext uri="{FF2B5EF4-FFF2-40B4-BE49-F238E27FC236}">
                <a16:creationId xmlns:a16="http://schemas.microsoft.com/office/drawing/2014/main" id="{2A9355D9-3D41-BD98-3E66-4093F49C4686}"/>
              </a:ext>
            </a:extLst>
          </p:cNvPr>
          <p:cNvSpPr/>
          <p:nvPr/>
        </p:nvSpPr>
        <p:spPr>
          <a:xfrm>
            <a:off x="9575902" y="3709868"/>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pic>
        <p:nvPicPr>
          <p:cNvPr id="63" name="Picture 6" descr="Sun Clip Art | Free Download Clip Art | Free Clip Art | on Clipart Library">
            <a:extLst>
              <a:ext uri="{FF2B5EF4-FFF2-40B4-BE49-F238E27FC236}">
                <a16:creationId xmlns:a16="http://schemas.microsoft.com/office/drawing/2014/main" id="{0064F44B-9098-F560-D75C-87624E0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1" y="3849709"/>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64" name="Cross 63">
            <a:extLst>
              <a:ext uri="{FF2B5EF4-FFF2-40B4-BE49-F238E27FC236}">
                <a16:creationId xmlns:a16="http://schemas.microsoft.com/office/drawing/2014/main" id="{6909CFCD-EB4F-0CBD-2B5C-AEF0D49F3D4B}"/>
              </a:ext>
            </a:extLst>
          </p:cNvPr>
          <p:cNvSpPr/>
          <p:nvPr/>
        </p:nvSpPr>
        <p:spPr>
          <a:xfrm rot="2697250" flipV="1">
            <a:off x="1318317" y="2260801"/>
            <a:ext cx="619188" cy="619188"/>
          </a:xfrm>
          <a:prstGeom prst="plus">
            <a:avLst>
              <a:gd name="adj" fmla="val 40385"/>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8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P spid="23" grpId="0" animBg="1"/>
      <p:bldP spid="36" grpId="0" animBg="1"/>
      <p:bldP spid="33" grpId="0" animBg="1"/>
      <p:bldP spid="35" grpId="0" animBg="1"/>
      <p:bldP spid="47" grpId="0"/>
      <p:bldP spid="47" grpId="1"/>
      <p:bldP spid="49" grpId="0" animBg="1"/>
      <p:bldP spid="51" grpId="0" animBg="1"/>
      <p:bldP spid="59" grpId="0" animBg="1"/>
      <p:bldP spid="61" grpId="0" animBg="1"/>
      <p:bldP spid="62" grpId="0" animBg="1"/>
      <p:bldP spid="64" grpId="0" animBg="1"/>
      <p:bldP spid="6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733A-A24B-A1C1-8C99-F0C170D5043F}"/>
            </a:ext>
          </a:extLst>
        </p:cNvPr>
        <p:cNvGrpSpPr/>
        <p:nvPr/>
      </p:nvGrpSpPr>
      <p:grpSpPr>
        <a:xfrm>
          <a:off x="0" y="0"/>
          <a:ext cx="0" cy="0"/>
          <a:chOff x="0" y="0"/>
          <a:chExt cx="0" cy="0"/>
        </a:xfrm>
      </p:grpSpPr>
      <p:sp>
        <p:nvSpPr>
          <p:cNvPr id="23" name="Rectangle: Folded Corner 22">
            <a:extLst>
              <a:ext uri="{FF2B5EF4-FFF2-40B4-BE49-F238E27FC236}">
                <a16:creationId xmlns:a16="http://schemas.microsoft.com/office/drawing/2014/main" id="{B80B9668-123A-D742-BA89-AFDA7C981C7A}"/>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0" name="Rectangle: Folded Corner 9">
            <a:extLst>
              <a:ext uri="{FF2B5EF4-FFF2-40B4-BE49-F238E27FC236}">
                <a16:creationId xmlns:a16="http://schemas.microsoft.com/office/drawing/2014/main" id="{B049F708-E042-8A5F-BE23-191DDB2D09BA}"/>
              </a:ext>
            </a:extLst>
          </p:cNvPr>
          <p:cNvSpPr/>
          <p:nvPr/>
        </p:nvSpPr>
        <p:spPr>
          <a:xfrm>
            <a:off x="1015955" y="478959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5B157FF7-8552-B8A2-35E4-0F86E93C358E}"/>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EA74E84B-6DDF-BD82-22CF-25924F43D94F}"/>
              </a:ext>
            </a:extLst>
          </p:cNvPr>
          <p:cNvSpPr/>
          <p:nvPr/>
        </p:nvSpPr>
        <p:spPr>
          <a:xfrm>
            <a:off x="1015498" y="47890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9" name="Rectangle: Folded Corner 18">
            <a:extLst>
              <a:ext uri="{FF2B5EF4-FFF2-40B4-BE49-F238E27FC236}">
                <a16:creationId xmlns:a16="http://schemas.microsoft.com/office/drawing/2014/main" id="{224CE7DE-1459-5B76-56A6-A62C7A34D3CD}"/>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B4E39D44-7F41-2E03-C137-E66BA7266E2E}"/>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6" name="Rectangle: Folded Corner 55">
            <a:extLst>
              <a:ext uri="{FF2B5EF4-FFF2-40B4-BE49-F238E27FC236}">
                <a16:creationId xmlns:a16="http://schemas.microsoft.com/office/drawing/2014/main" id="{84F64342-A845-82D9-F00E-F9870E73C6A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2832EA21-399E-A389-C113-7718E2D52C8A}"/>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EC2B2BBB-CEF9-69D8-C129-6BF847E7FF30}"/>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7241905-1E9D-C346-468D-07DB64A9C061}"/>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4D728DB3-17DF-9BD6-80B2-785FA6E08F6F}"/>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2517172A-00A9-369F-B803-11A14BD93C10}"/>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2B1CC133-B555-2B00-C2EE-DD17FF463FDB}"/>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9BF1D1B-FC62-8ECC-098A-C7FCB5039F75}"/>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It is worth mentioning that Alice was not doomed: this can and sometimes does happen, and there are ways out of it. It is good to avoid a situation like that if it is not necessary, however.</a:t>
            </a:r>
          </a:p>
          <a:p>
            <a:endParaRPr lang="en-GB" sz="1200" dirty="0">
              <a:solidFill>
                <a:schemeClr val="bg1"/>
              </a:solidFill>
            </a:endParaRPr>
          </a:p>
          <a:p>
            <a:r>
              <a:rPr lang="en-GB" sz="1200" dirty="0">
                <a:solidFill>
                  <a:schemeClr val="bg1"/>
                </a:solidFill>
              </a:rPr>
              <a:t>So, what could have been done to prevent this? Let’s rewind: Bob has gone to sleep after his all-nighter.</a:t>
            </a:r>
          </a:p>
          <a:p>
            <a:endParaRPr lang="en-GB" sz="1200" dirty="0">
              <a:solidFill>
                <a:schemeClr val="bg1"/>
              </a:solidFill>
            </a:endParaRPr>
          </a:p>
          <a:p>
            <a:r>
              <a:rPr lang="en-GB" sz="1200" dirty="0">
                <a:solidFill>
                  <a:schemeClr val="bg1"/>
                </a:solidFill>
              </a:rPr>
              <a:t>Option 2: Alice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4" name="Rectangle: Rounded Corners 43">
            <a:extLst>
              <a:ext uri="{FF2B5EF4-FFF2-40B4-BE49-F238E27FC236}">
                <a16:creationId xmlns:a16="http://schemas.microsoft.com/office/drawing/2014/main" id="{DBB075DF-CA7B-E90B-E797-70AB2DE3D960}"/>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3557D833-2D1B-8582-9591-B2A9A08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CFD73F-FF23-7E6D-C19D-051ED18305A3}"/>
              </a:ext>
            </a:extLst>
          </p:cNvPr>
          <p:cNvSpPr txBox="1"/>
          <p:nvPr/>
        </p:nvSpPr>
        <p:spPr>
          <a:xfrm>
            <a:off x="3346565" y="3707573"/>
            <a:ext cx="5415659" cy="461665"/>
          </a:xfrm>
          <a:prstGeom prst="rect">
            <a:avLst/>
          </a:prstGeom>
          <a:noFill/>
          <a:ln>
            <a:solidFill>
              <a:schemeClr val="bg1"/>
            </a:solidFill>
          </a:ln>
        </p:spPr>
        <p:txBody>
          <a:bodyPr wrap="square" rtlCol="0">
            <a:spAutoFit/>
          </a:bodyPr>
          <a:lstStyle/>
          <a:p>
            <a:r>
              <a:rPr lang="en-GB" sz="1200" dirty="0">
                <a:solidFill>
                  <a:schemeClr val="bg1"/>
                </a:solidFill>
              </a:rPr>
              <a:t>When Alice gets to work, before she does anything, she </a:t>
            </a:r>
            <a:r>
              <a:rPr lang="en-GB" sz="1200" b="1" dirty="0">
                <a:solidFill>
                  <a:schemeClr val="tx2">
                    <a:lumMod val="50000"/>
                    <a:lumOff val="50000"/>
                  </a:schemeClr>
                </a:solidFill>
              </a:rPr>
              <a:t>fetches </a:t>
            </a:r>
            <a:r>
              <a:rPr lang="en-GB" sz="1200" dirty="0">
                <a:solidFill>
                  <a:schemeClr val="bg1"/>
                </a:solidFill>
              </a:rPr>
              <a:t>the latest </a:t>
            </a:r>
            <a:r>
              <a:rPr lang="en-GB" sz="1200" b="1" dirty="0">
                <a:solidFill>
                  <a:schemeClr val="tx2">
                    <a:lumMod val="50000"/>
                    <a:lumOff val="50000"/>
                  </a:schemeClr>
                </a:solidFill>
              </a:rPr>
              <a:t>commit</a:t>
            </a:r>
            <a:r>
              <a:rPr lang="en-GB" sz="1200" dirty="0">
                <a:solidFill>
                  <a:schemeClr val="bg1"/>
                </a:solidFill>
              </a:rPr>
              <a:t>. She reviews the changes and sees that there are no </a:t>
            </a:r>
            <a:r>
              <a:rPr lang="en-GB" sz="1200" b="1" dirty="0">
                <a:solidFill>
                  <a:schemeClr val="tx2">
                    <a:lumMod val="50000"/>
                    <a:lumOff val="50000"/>
                  </a:schemeClr>
                </a:solidFill>
              </a:rPr>
              <a:t>conflicts</a:t>
            </a:r>
            <a:r>
              <a:rPr lang="en-GB" sz="1200" dirty="0">
                <a:solidFill>
                  <a:schemeClr val="bg1"/>
                </a:solidFill>
              </a:rPr>
              <a:t>.</a:t>
            </a:r>
          </a:p>
        </p:txBody>
      </p:sp>
      <p:sp>
        <p:nvSpPr>
          <p:cNvPr id="57" name="Rectangle: Folded Corner 56">
            <a:extLst>
              <a:ext uri="{FF2B5EF4-FFF2-40B4-BE49-F238E27FC236}">
                <a16:creationId xmlns:a16="http://schemas.microsoft.com/office/drawing/2014/main" id="{81CF8B24-4423-5629-6549-667E49D172CC}"/>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34E7CF50-2F04-40FC-36D2-2062919C7447}"/>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97141C1-2D34-A656-114C-C1C3EBDD2365}"/>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C3E68133-70D2-E2E2-59CE-B0501828D8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16FBE602-7727-454E-0CE5-017E1BC048B2}"/>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6F27CD26-EBBE-93D4-0E45-2A274596A002}"/>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cxnSp>
        <p:nvCxnSpPr>
          <p:cNvPr id="37" name="Connector: Elbow 36">
            <a:extLst>
              <a:ext uri="{FF2B5EF4-FFF2-40B4-BE49-F238E27FC236}">
                <a16:creationId xmlns:a16="http://schemas.microsoft.com/office/drawing/2014/main" id="{2CA05EB0-318C-055C-96FE-66563AB3F115}"/>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F361B5B-98C0-9962-6E34-B7F4DFAF71D3}"/>
              </a:ext>
            </a:extLst>
          </p:cNvPr>
          <p:cNvSpPr txBox="1"/>
          <p:nvPr/>
        </p:nvSpPr>
        <p:spPr>
          <a:xfrm>
            <a:off x="2410795" y="2584455"/>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pic>
        <p:nvPicPr>
          <p:cNvPr id="50" name="Picture 6" descr="Sun Clip Art | Free Download Clip Art | Free Clip Art | on Clipart Library">
            <a:extLst>
              <a:ext uri="{FF2B5EF4-FFF2-40B4-BE49-F238E27FC236}">
                <a16:creationId xmlns:a16="http://schemas.microsoft.com/office/drawing/2014/main" id="{18A8185C-CCB4-CBA0-5941-04FF4E3F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C0F8CC7F-4DBA-3082-EDEC-E82A295BDC25}"/>
              </a:ext>
            </a:extLst>
          </p:cNvPr>
          <p:cNvSpPr/>
          <p:nvPr/>
        </p:nvSpPr>
        <p:spPr>
          <a:xfrm>
            <a:off x="1473199" y="5282948"/>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 name="TextBox 1">
            <a:extLst>
              <a:ext uri="{FF2B5EF4-FFF2-40B4-BE49-F238E27FC236}">
                <a16:creationId xmlns:a16="http://schemas.microsoft.com/office/drawing/2014/main" id="{5933BD0E-F628-C861-9ED7-16FCB5FEE61C}"/>
              </a:ext>
            </a:extLst>
          </p:cNvPr>
          <p:cNvSpPr txBox="1"/>
          <p:nvPr/>
        </p:nvSpPr>
        <p:spPr>
          <a:xfrm>
            <a:off x="3343321" y="4291289"/>
            <a:ext cx="5415659" cy="1200329"/>
          </a:xfrm>
          <a:prstGeom prst="rect">
            <a:avLst/>
          </a:prstGeom>
          <a:noFill/>
          <a:ln>
            <a:solidFill>
              <a:schemeClr val="bg1"/>
            </a:solidFill>
          </a:ln>
        </p:spPr>
        <p:txBody>
          <a:bodyPr wrap="square" rtlCol="0">
            <a:spAutoFit/>
          </a:bodyPr>
          <a:lstStyle/>
          <a:p>
            <a:r>
              <a:rPr lang="en-GB" sz="1200" dirty="0">
                <a:solidFill>
                  <a:schemeClr val="bg1"/>
                </a:solidFill>
              </a:rPr>
              <a:t>Alice then </a:t>
            </a:r>
            <a:r>
              <a:rPr lang="en-GB" sz="1200" b="1" dirty="0">
                <a:solidFill>
                  <a:schemeClr val="tx2">
                    <a:lumMod val="50000"/>
                    <a:lumOff val="50000"/>
                  </a:schemeClr>
                </a:solidFill>
              </a:rPr>
              <a:t>merges </a:t>
            </a:r>
            <a:r>
              <a:rPr lang="en-GB" sz="1200" dirty="0">
                <a:solidFill>
                  <a:schemeClr val="bg1"/>
                </a:solidFill>
              </a:rPr>
              <a:t>the latest </a:t>
            </a:r>
            <a:r>
              <a:rPr lang="en-GB" sz="1200" b="1" dirty="0">
                <a:solidFill>
                  <a:schemeClr val="tx2">
                    <a:lumMod val="50000"/>
                    <a:lumOff val="50000"/>
                  </a:schemeClr>
                </a:solidFill>
              </a:rPr>
              <a:t>commit </a:t>
            </a:r>
            <a:r>
              <a:rPr lang="en-GB" sz="1200" dirty="0">
                <a:solidFill>
                  <a:schemeClr val="bg1"/>
                </a:solidFill>
              </a:rPr>
              <a:t>with her own </a:t>
            </a:r>
            <a:r>
              <a:rPr lang="en-GB" sz="1200" b="1" dirty="0">
                <a:solidFill>
                  <a:schemeClr val="tx2">
                    <a:lumMod val="50000"/>
                    <a:lumOff val="50000"/>
                  </a:schemeClr>
                </a:solidFill>
              </a:rPr>
              <a:t>working directory.</a:t>
            </a:r>
            <a:r>
              <a:rPr lang="en-GB" sz="1200" dirty="0">
                <a:solidFill>
                  <a:schemeClr val="bg1"/>
                </a:solidFill>
              </a:rPr>
              <a:t> Alice’s File B and File C are different than the </a:t>
            </a:r>
            <a:r>
              <a:rPr lang="en-GB" sz="1200" b="1" dirty="0">
                <a:solidFill>
                  <a:schemeClr val="tx2">
                    <a:lumMod val="50000"/>
                    <a:lumOff val="50000"/>
                  </a:schemeClr>
                </a:solidFill>
              </a:rPr>
              <a:t>remote repo, </a:t>
            </a:r>
            <a:r>
              <a:rPr lang="en-GB" sz="1200" dirty="0">
                <a:solidFill>
                  <a:schemeClr val="bg1"/>
                </a:solidFill>
              </a:rPr>
              <a:t>however Git recognises that her current </a:t>
            </a:r>
            <a:r>
              <a:rPr lang="en-GB" sz="1200" b="1" dirty="0">
                <a:solidFill>
                  <a:schemeClr val="tx2">
                    <a:lumMod val="50000"/>
                    <a:lumOff val="50000"/>
                  </a:schemeClr>
                </a:solidFill>
              </a:rPr>
              <a:t>commit’s ID</a:t>
            </a:r>
            <a:r>
              <a:rPr lang="en-GB" sz="1200" dirty="0">
                <a:solidFill>
                  <a:schemeClr val="bg1"/>
                </a:solidFill>
              </a:rPr>
              <a:t> matches a </a:t>
            </a:r>
            <a:r>
              <a:rPr lang="en-GB" sz="1200" b="1" dirty="0">
                <a:solidFill>
                  <a:schemeClr val="tx2">
                    <a:lumMod val="50000"/>
                    <a:lumOff val="50000"/>
                  </a:schemeClr>
                </a:solidFill>
              </a:rPr>
              <a:t>commit</a:t>
            </a:r>
            <a:r>
              <a:rPr lang="en-GB" sz="1200" dirty="0">
                <a:solidFill>
                  <a:schemeClr val="bg1"/>
                </a:solidFill>
              </a:rPr>
              <a:t> historic to the latest one pushed by Bob. This is called a </a:t>
            </a:r>
            <a:r>
              <a:rPr lang="en-GB" sz="1200" b="1" dirty="0">
                <a:solidFill>
                  <a:schemeClr val="tx2">
                    <a:lumMod val="50000"/>
                    <a:lumOff val="50000"/>
                  </a:schemeClr>
                </a:solidFill>
              </a:rPr>
              <a:t>fast-forward merge </a:t>
            </a:r>
            <a:r>
              <a:rPr lang="en-GB" sz="1200" dirty="0">
                <a:solidFill>
                  <a:schemeClr val="bg1"/>
                </a:solidFill>
              </a:rPr>
              <a:t>(and GitHub Desktop manages this automatically): no new commits are being made here, Alice is simply catching up to speed. She can now make changes safely.</a:t>
            </a:r>
            <a:endParaRPr lang="en-GB" sz="1200" b="1" dirty="0">
              <a:solidFill>
                <a:schemeClr val="tx2">
                  <a:lumMod val="50000"/>
                  <a:lumOff val="50000"/>
                </a:schemeClr>
              </a:solidFill>
            </a:endParaRPr>
          </a:p>
        </p:txBody>
      </p:sp>
      <p:sp>
        <p:nvSpPr>
          <p:cNvPr id="3" name="Rectangle: Folded Corner 2">
            <a:extLst>
              <a:ext uri="{FF2B5EF4-FFF2-40B4-BE49-F238E27FC236}">
                <a16:creationId xmlns:a16="http://schemas.microsoft.com/office/drawing/2014/main" id="{9AC2FA7E-EBF6-7B15-FE07-381802970091}"/>
              </a:ext>
            </a:extLst>
          </p:cNvPr>
          <p:cNvSpPr/>
          <p:nvPr/>
        </p:nvSpPr>
        <p:spPr>
          <a:xfrm>
            <a:off x="1226246" y="5032865"/>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 name="Rectangle: Folded Corner 3">
            <a:extLst>
              <a:ext uri="{FF2B5EF4-FFF2-40B4-BE49-F238E27FC236}">
                <a16:creationId xmlns:a16="http://schemas.microsoft.com/office/drawing/2014/main" id="{F5537A82-272B-2066-84C5-A016BF6E0979}"/>
              </a:ext>
            </a:extLst>
          </p:cNvPr>
          <p:cNvSpPr/>
          <p:nvPr/>
        </p:nvSpPr>
        <p:spPr>
          <a:xfrm>
            <a:off x="1473110" y="5279375"/>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8" name="TextBox 7">
            <a:extLst>
              <a:ext uri="{FF2B5EF4-FFF2-40B4-BE49-F238E27FC236}">
                <a16:creationId xmlns:a16="http://schemas.microsoft.com/office/drawing/2014/main" id="{C2FD776E-0B97-8D1D-B43B-39DA339ED35E}"/>
              </a:ext>
            </a:extLst>
          </p:cNvPr>
          <p:cNvSpPr txBox="1"/>
          <p:nvPr/>
        </p:nvSpPr>
        <p:spPr>
          <a:xfrm>
            <a:off x="1229805" y="292749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9" name="TextBox 8">
            <a:extLst>
              <a:ext uri="{FF2B5EF4-FFF2-40B4-BE49-F238E27FC236}">
                <a16:creationId xmlns:a16="http://schemas.microsoft.com/office/drawing/2014/main" id="{B7C4E231-0486-D11F-452A-D02C457D48D1}"/>
              </a:ext>
            </a:extLst>
          </p:cNvPr>
          <p:cNvSpPr txBox="1"/>
          <p:nvPr/>
        </p:nvSpPr>
        <p:spPr>
          <a:xfrm>
            <a:off x="3346565" y="5597617"/>
            <a:ext cx="5415659" cy="830997"/>
          </a:xfrm>
          <a:prstGeom prst="rect">
            <a:avLst/>
          </a:prstGeom>
          <a:noFill/>
          <a:ln>
            <a:solidFill>
              <a:schemeClr val="bg1"/>
            </a:solidFill>
          </a:ln>
        </p:spPr>
        <p:txBody>
          <a:bodyPr wrap="square" rtlCol="0">
            <a:spAutoFit/>
          </a:bodyPr>
          <a:lstStyle/>
          <a:p>
            <a:r>
              <a:rPr lang="en-GB" sz="1200" dirty="0">
                <a:solidFill>
                  <a:schemeClr val="bg1"/>
                </a:solidFill>
              </a:rPr>
              <a:t>Alice could now push her changes if she wanted, and Bob can perform a fetch and fast-forward merge when he gets to work. Alice and Bob can work like this, back and forth, in safe knowledge that they might never have to </a:t>
            </a:r>
            <a:r>
              <a:rPr lang="en-GB" sz="1200" b="1" dirty="0">
                <a:solidFill>
                  <a:schemeClr val="tx2">
                    <a:lumMod val="50000"/>
                    <a:lumOff val="50000"/>
                  </a:schemeClr>
                </a:solidFill>
              </a:rPr>
              <a:t>merge a conflict</a:t>
            </a:r>
            <a:r>
              <a:rPr lang="en-GB" sz="1200" dirty="0">
                <a:solidFill>
                  <a:schemeClr val="bg1"/>
                </a:solidFill>
              </a:rPr>
              <a:t> between them.</a:t>
            </a:r>
            <a:endParaRPr lang="en-GB" sz="1200" b="1" dirty="0">
              <a:solidFill>
                <a:schemeClr val="tx2">
                  <a:lumMod val="50000"/>
                  <a:lumOff val="50000"/>
                </a:schemeClr>
              </a:solidFill>
            </a:endParaRPr>
          </a:p>
        </p:txBody>
      </p:sp>
      <p:sp>
        <p:nvSpPr>
          <p:cNvPr id="11" name="TextBox 10">
            <a:extLst>
              <a:ext uri="{FF2B5EF4-FFF2-40B4-BE49-F238E27FC236}">
                <a16:creationId xmlns:a16="http://schemas.microsoft.com/office/drawing/2014/main" id="{1F698D0A-6997-D904-EB06-C0434915278E}"/>
              </a:ext>
            </a:extLst>
          </p:cNvPr>
          <p:cNvSpPr txBox="1"/>
          <p:nvPr/>
        </p:nvSpPr>
        <p:spPr>
          <a:xfrm>
            <a:off x="798479" y="2927492"/>
            <a:ext cx="1608967" cy="369332"/>
          </a:xfrm>
          <a:prstGeom prst="rect">
            <a:avLst/>
          </a:prstGeom>
          <a:noFill/>
        </p:spPr>
        <p:txBody>
          <a:bodyPr wrap="none" rtlCol="0">
            <a:spAutoFit/>
          </a:bodyPr>
          <a:lstStyle/>
          <a:p>
            <a:r>
              <a:rPr lang="en-GB" dirty="0">
                <a:solidFill>
                  <a:schemeClr val="bg1">
                    <a:lumMod val="75000"/>
                  </a:schemeClr>
                </a:solidFill>
              </a:rPr>
              <a:t>Make changes</a:t>
            </a:r>
          </a:p>
        </p:txBody>
      </p:sp>
    </p:spTree>
    <p:extLst>
      <p:ext uri="{BB962C8B-B14F-4D97-AF65-F5344CB8AC3E}">
        <p14:creationId xmlns:p14="http://schemas.microsoft.com/office/powerpoint/2010/main" val="17485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36" grpId="0" animBg="1"/>
      <p:bldP spid="5" grpId="0" animBg="1"/>
      <p:bldP spid="45" grpId="0" animBg="1"/>
      <p:bldP spid="24" grpId="0" animBg="1"/>
      <p:bldP spid="47" grpId="0"/>
      <p:bldP spid="47" grpId="1"/>
      <p:bldP spid="51" grpId="0" animBg="1"/>
      <p:bldP spid="2" grpId="0" animBg="1"/>
      <p:bldP spid="3" grpId="0" animBg="1"/>
      <p:bldP spid="4" grpId="0" animBg="1"/>
      <p:bldP spid="8" grpId="0"/>
      <p:bldP spid="8" grpId="1"/>
      <p:bldP spid="9" grpId="0"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Folded Corner 4">
            <a:extLst>
              <a:ext uri="{FF2B5EF4-FFF2-40B4-BE49-F238E27FC236}">
                <a16:creationId xmlns:a16="http://schemas.microsoft.com/office/drawing/2014/main" id="{DFCC1021-E40E-1336-AC1E-3194C80D26A6}"/>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49" name="Rectangle: Folded Corner 48">
            <a:extLst>
              <a:ext uri="{FF2B5EF4-FFF2-40B4-BE49-F238E27FC236}">
                <a16:creationId xmlns:a16="http://schemas.microsoft.com/office/drawing/2014/main" id="{54B5C327-AFF3-43AB-E088-205693A2A4E1}"/>
              </a:ext>
            </a:extLst>
          </p:cNvPr>
          <p:cNvSpPr/>
          <p:nvPr/>
        </p:nvSpPr>
        <p:spPr>
          <a:xfrm>
            <a:off x="5480484" y="149858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9DAB9C34-4469-565E-CFE7-F481C99B911A}"/>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254B6E6E-9D2A-F939-595F-59272D6BC2C0}"/>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8019EF22-B5FD-2AA3-82B2-4E402CF936D2}"/>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 name="Rectangle: Folded Corner 3">
            <a:extLst>
              <a:ext uri="{FF2B5EF4-FFF2-40B4-BE49-F238E27FC236}">
                <a16:creationId xmlns:a16="http://schemas.microsoft.com/office/drawing/2014/main" id="{7DD91E9D-20FE-AEDF-97CD-44FE62B1BE0C}"/>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 name="Rectangle: Rounded Corners 5">
            <a:extLst>
              <a:ext uri="{FF2B5EF4-FFF2-40B4-BE49-F238E27FC236}">
                <a16:creationId xmlns:a16="http://schemas.microsoft.com/office/drawing/2014/main" id="{5A3ED8D2-4ABD-18B9-D8E3-64D78F81A805}"/>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BE200A2-20A3-452D-26C4-34B158AEEB81}"/>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622F7E9F-6CDB-B52C-EA51-A11575B0490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5E5B6E7-42FF-4902-2639-C8A5DF974394}"/>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A2D4E1A5-4D32-8814-BC22-2F7B2E379360}"/>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CB9A9F66-8409-CCC0-C5AC-C60C477C78CF}"/>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60768632-24F7-D321-77C6-11365CA9B91E}"/>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8AA2739E-B5D2-C18B-2547-1D70DD4C9332}"/>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40E0288D-80C5-EC6B-BAEC-1BEDCA9607CA}"/>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4A07BAB6-A828-7BB5-BD5C-11D647FB202E}"/>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53B00559-AC30-44AB-D995-63A909A91935}"/>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5BBD04F4-C1FF-6120-A4A9-50673D18645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001CD374-4ABD-3D57-926D-5AF9EB04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4EE1AA80-ECE3-8504-A54D-5E48606C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C9383B96-8C20-FA32-615B-B88E706A71DC}"/>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380A502-73AD-644E-A5EC-E038DA58D79D}"/>
              </a:ext>
            </a:extLst>
          </p:cNvPr>
          <p:cNvCxnSpPr>
            <a:cxnSpLocks/>
          </p:cNvCxnSpPr>
          <p:nvPr/>
        </p:nvCxnSpPr>
        <p:spPr>
          <a:xfrm>
            <a:off x="7653589" y="2770476"/>
            <a:ext cx="2910500" cy="432788"/>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2AFCB78-11B5-CFB3-AF96-20A10382A74E}"/>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26" name="TextBox 25">
            <a:extLst>
              <a:ext uri="{FF2B5EF4-FFF2-40B4-BE49-F238E27FC236}">
                <a16:creationId xmlns:a16="http://schemas.microsoft.com/office/drawing/2014/main" id="{ED1C3518-E1C9-FEDF-970F-8E749A8C03BD}"/>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7" name="Connector: Elbow 26">
            <a:extLst>
              <a:ext uri="{FF2B5EF4-FFF2-40B4-BE49-F238E27FC236}">
                <a16:creationId xmlns:a16="http://schemas.microsoft.com/office/drawing/2014/main" id="{2C5E6C6D-88BD-3765-134F-7EB83482307B}"/>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67EF90F-E637-9CFA-61C3-50BCD53645AB}"/>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47E49B7C-CA93-C5BC-DD08-DC2C774B9592}"/>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EF8DBBAE-3A58-332E-6C9A-1854495D1B22}"/>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1" name="TextBox 30">
            <a:extLst>
              <a:ext uri="{FF2B5EF4-FFF2-40B4-BE49-F238E27FC236}">
                <a16:creationId xmlns:a16="http://schemas.microsoft.com/office/drawing/2014/main" id="{CC73A2D1-FD21-C2BD-2AB4-6E59E10BCF9B}"/>
              </a:ext>
            </a:extLst>
          </p:cNvPr>
          <p:cNvSpPr txBox="1"/>
          <p:nvPr/>
        </p:nvSpPr>
        <p:spPr>
          <a:xfrm>
            <a:off x="9831100" y="2921806"/>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32" name="Rectangle: Folded Corner 31">
            <a:extLst>
              <a:ext uri="{FF2B5EF4-FFF2-40B4-BE49-F238E27FC236}">
                <a16:creationId xmlns:a16="http://schemas.microsoft.com/office/drawing/2014/main" id="{B1655FAC-107D-C9FA-7F37-E5D35209A4BC}"/>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5CB0E1EC-5090-7839-2DBC-15252B72BC9E}"/>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30E4CBCA-E56D-812C-A1B3-70DE52FF658A}"/>
              </a:ext>
            </a:extLst>
          </p:cNvPr>
          <p:cNvSpPr txBox="1"/>
          <p:nvPr/>
        </p:nvSpPr>
        <p:spPr>
          <a:xfrm>
            <a:off x="813264" y="2964482"/>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F5ADCA8-A462-CF79-DF61-2BDD17C0AF58}"/>
              </a:ext>
            </a:extLst>
          </p:cNvPr>
          <p:cNvSpPr txBox="1"/>
          <p:nvPr/>
        </p:nvSpPr>
        <p:spPr>
          <a:xfrm>
            <a:off x="3547012" y="3652226"/>
            <a:ext cx="5024496" cy="830997"/>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There is now a situation where Alice has made </a:t>
            </a:r>
            <a:r>
              <a:rPr lang="en-GB" sz="1200" b="1" dirty="0">
                <a:solidFill>
                  <a:schemeClr val="tx2">
                    <a:lumMod val="50000"/>
                    <a:lumOff val="50000"/>
                  </a:schemeClr>
                </a:solidFill>
              </a:rPr>
              <a:t>commits</a:t>
            </a:r>
            <a:r>
              <a:rPr lang="en-GB" sz="1200" b="1" dirty="0">
                <a:solidFill>
                  <a:schemeClr val="bg1">
                    <a:lumMod val="95000"/>
                  </a:schemeClr>
                </a:solidFill>
              </a:rPr>
              <a:t> </a:t>
            </a:r>
            <a:r>
              <a:rPr lang="en-GB" sz="1200" dirty="0">
                <a:solidFill>
                  <a:schemeClr val="bg1">
                    <a:lumMod val="95000"/>
                  </a:schemeClr>
                </a:solidFill>
              </a:rPr>
              <a:t>and hasn’t yet </a:t>
            </a:r>
            <a:r>
              <a:rPr lang="en-GB" sz="1200" b="1" dirty="0">
                <a:solidFill>
                  <a:schemeClr val="tx2">
                    <a:lumMod val="50000"/>
                    <a:lumOff val="50000"/>
                  </a:schemeClr>
                </a:solidFill>
              </a:rPr>
              <a:t>pushed</a:t>
            </a:r>
            <a:r>
              <a:rPr lang="en-GB" sz="1200" dirty="0">
                <a:solidFill>
                  <a:schemeClr val="bg1">
                    <a:lumMod val="95000"/>
                  </a:schemeClr>
                </a:solidFill>
              </a:rPr>
              <a:t>, but her repo is missing </a:t>
            </a:r>
            <a:r>
              <a:rPr lang="en-GB" sz="1200" b="1" dirty="0">
                <a:solidFill>
                  <a:schemeClr val="tx2">
                    <a:lumMod val="50000"/>
                    <a:lumOff val="50000"/>
                  </a:schemeClr>
                </a:solidFill>
              </a:rPr>
              <a:t>commits </a:t>
            </a:r>
            <a:r>
              <a:rPr lang="en-GB" sz="1200" dirty="0">
                <a:solidFill>
                  <a:schemeClr val="bg1">
                    <a:lumMod val="95000"/>
                  </a:schemeClr>
                </a:solidFill>
              </a:rPr>
              <a:t>that Bob has </a:t>
            </a:r>
            <a:r>
              <a:rPr lang="en-GB" sz="1200" b="1" dirty="0">
                <a:solidFill>
                  <a:schemeClr val="tx2">
                    <a:lumMod val="50000"/>
                    <a:lumOff val="50000"/>
                  </a:schemeClr>
                </a:solidFill>
              </a:rPr>
              <a:t>pushed </a:t>
            </a:r>
            <a:r>
              <a:rPr lang="en-GB" sz="1200" dirty="0">
                <a:solidFill>
                  <a:schemeClr val="bg1">
                    <a:lumMod val="95000"/>
                  </a:schemeClr>
                </a:solidFill>
              </a:rPr>
              <a:t>while she was working. If she tries to </a:t>
            </a:r>
            <a:r>
              <a:rPr lang="en-GB" sz="1200" b="1" dirty="0">
                <a:solidFill>
                  <a:schemeClr val="tx2">
                    <a:lumMod val="50000"/>
                    <a:lumOff val="50000"/>
                  </a:schemeClr>
                </a:solidFill>
              </a:rPr>
              <a:t>push </a:t>
            </a:r>
            <a:r>
              <a:rPr lang="en-GB" sz="1200" dirty="0">
                <a:solidFill>
                  <a:schemeClr val="bg1">
                    <a:lumMod val="95000"/>
                  </a:schemeClr>
                </a:solidFill>
              </a:rPr>
              <a:t>now, it will be </a:t>
            </a:r>
            <a:r>
              <a:rPr lang="en-GB" sz="1200" b="1" dirty="0">
                <a:solidFill>
                  <a:schemeClr val="tx2">
                    <a:lumMod val="50000"/>
                    <a:lumOff val="50000"/>
                  </a:schemeClr>
                </a:solidFill>
              </a:rPr>
              <a:t>rejected</a:t>
            </a:r>
            <a:r>
              <a:rPr lang="en-GB" sz="1200" dirty="0">
                <a:solidFill>
                  <a:schemeClr val="bg1">
                    <a:lumMod val="95000"/>
                  </a:schemeClr>
                </a:solidFill>
              </a:rPr>
              <a:t>, because she’s </a:t>
            </a:r>
            <a:r>
              <a:rPr lang="en-GB" sz="1200" b="1" dirty="0">
                <a:solidFill>
                  <a:schemeClr val="tx2">
                    <a:lumMod val="50000"/>
                    <a:lumOff val="50000"/>
                  </a:schemeClr>
                </a:solidFill>
              </a:rPr>
              <a:t>behind</a:t>
            </a:r>
            <a:r>
              <a:rPr lang="en-GB" sz="1200" b="1" dirty="0">
                <a:solidFill>
                  <a:schemeClr val="bg1">
                    <a:lumMod val="95000"/>
                  </a:schemeClr>
                </a:solidFill>
              </a:rPr>
              <a:t>.</a:t>
            </a:r>
            <a:endParaRPr lang="en-GB" sz="1200" dirty="0">
              <a:solidFill>
                <a:schemeClr val="bg1">
                  <a:lumMod val="95000"/>
                </a:schemeClr>
              </a:solidFill>
            </a:endParaRPr>
          </a:p>
        </p:txBody>
      </p:sp>
      <p:sp>
        <p:nvSpPr>
          <p:cNvPr id="41" name="TextBox 40">
            <a:extLst>
              <a:ext uri="{FF2B5EF4-FFF2-40B4-BE49-F238E27FC236}">
                <a16:creationId xmlns:a16="http://schemas.microsoft.com/office/drawing/2014/main" id="{8AB73B44-90B3-CE06-9188-64351D5CBCE8}"/>
              </a:ext>
            </a:extLst>
          </p:cNvPr>
          <p:cNvSpPr txBox="1"/>
          <p:nvPr/>
        </p:nvSpPr>
        <p:spPr>
          <a:xfrm>
            <a:off x="3547012" y="4614672"/>
            <a:ext cx="5024496" cy="1754326"/>
          </a:xfrm>
          <a:prstGeom prst="rect">
            <a:avLst/>
          </a:prstGeom>
          <a:noFill/>
          <a:ln>
            <a:solidFill>
              <a:schemeClr val="bg1"/>
            </a:solidFill>
          </a:ln>
        </p:spPr>
        <p:txBody>
          <a:bodyPr wrap="square" rtlCol="0">
            <a:spAutoFit/>
          </a:bodyPr>
          <a:lstStyle/>
          <a:p>
            <a:r>
              <a:rPr lang="en-GB" sz="1200" dirty="0">
                <a:solidFill>
                  <a:schemeClr val="bg1">
                    <a:lumMod val="95000"/>
                  </a:schemeClr>
                </a:solidFill>
              </a:rPr>
              <a:t>So, Alice must </a:t>
            </a:r>
            <a:r>
              <a:rPr lang="en-GB" sz="1200" b="1" dirty="0">
                <a:solidFill>
                  <a:schemeClr val="tx2">
                    <a:lumMod val="50000"/>
                    <a:lumOff val="50000"/>
                  </a:schemeClr>
                </a:solidFill>
              </a:rPr>
              <a:t>fetch </a:t>
            </a:r>
            <a:r>
              <a:rPr lang="en-GB" sz="1200" dirty="0">
                <a:solidFill>
                  <a:schemeClr val="bg1">
                    <a:lumMod val="95000"/>
                  </a:schemeClr>
                </a:solidFill>
              </a:rPr>
              <a:t>the latest changes from the </a:t>
            </a:r>
            <a:r>
              <a:rPr lang="en-GB" sz="1200" b="1" dirty="0">
                <a:solidFill>
                  <a:schemeClr val="tx2">
                    <a:lumMod val="50000"/>
                    <a:lumOff val="50000"/>
                  </a:schemeClr>
                </a:solidFill>
              </a:rPr>
              <a:t>remote repo</a:t>
            </a:r>
            <a:r>
              <a:rPr lang="en-GB" sz="1200" dirty="0">
                <a:solidFill>
                  <a:schemeClr val="bg1">
                    <a:lumMod val="95000"/>
                  </a:schemeClr>
                </a:solidFill>
              </a:rPr>
              <a:t>. She can review Bob’s changes and see in advance if they will </a:t>
            </a:r>
            <a:r>
              <a:rPr lang="en-GB" sz="1200" b="1" dirty="0">
                <a:solidFill>
                  <a:schemeClr val="tx2">
                    <a:lumMod val="50000"/>
                    <a:lumOff val="50000"/>
                  </a:schemeClr>
                </a:solidFill>
              </a:rPr>
              <a:t>conflict </a:t>
            </a:r>
            <a:r>
              <a:rPr lang="en-GB" sz="1200" dirty="0">
                <a:solidFill>
                  <a:schemeClr val="bg1">
                    <a:lumMod val="95000"/>
                  </a:schemeClr>
                </a:solidFill>
              </a:rPr>
              <a:t>her own. In this case, Alice and Bob communicated their intent in advance and they agreed Alice will work on File A while Bob will work on Files B and C. On review, Alice sees Bob has kept his word, and she </a:t>
            </a:r>
            <a:r>
              <a:rPr lang="en-GB" sz="1200" b="1" dirty="0">
                <a:solidFill>
                  <a:schemeClr val="tx2">
                    <a:lumMod val="50000"/>
                    <a:lumOff val="50000"/>
                  </a:schemeClr>
                </a:solidFill>
              </a:rPr>
              <a:t>merges </a:t>
            </a:r>
            <a:r>
              <a:rPr lang="en-GB" sz="1200" dirty="0">
                <a:solidFill>
                  <a:schemeClr val="bg1">
                    <a:lumMod val="95000"/>
                  </a:schemeClr>
                </a:solidFill>
              </a:rPr>
              <a:t>his changes into her </a:t>
            </a:r>
            <a:r>
              <a:rPr lang="en-GB" sz="1200" b="1" dirty="0">
                <a:solidFill>
                  <a:schemeClr val="tx2">
                    <a:lumMod val="50000"/>
                    <a:lumOff val="50000"/>
                  </a:schemeClr>
                </a:solidFill>
              </a:rPr>
              <a:t>local repo</a:t>
            </a:r>
            <a:r>
              <a:rPr lang="en-GB" sz="1200" b="1" dirty="0">
                <a:solidFill>
                  <a:schemeClr val="bg1">
                    <a:lumMod val="95000"/>
                  </a:schemeClr>
                </a:solidFill>
              </a:rPr>
              <a:t> </a:t>
            </a:r>
            <a:r>
              <a:rPr lang="en-GB" sz="1200" dirty="0">
                <a:solidFill>
                  <a:schemeClr val="bg1">
                    <a:lumMod val="95000"/>
                  </a:schemeClr>
                </a:solidFill>
              </a:rPr>
              <a:t>without experiencing any </a:t>
            </a:r>
            <a:r>
              <a:rPr lang="en-GB" sz="1200" b="1" dirty="0">
                <a:solidFill>
                  <a:schemeClr val="tx2">
                    <a:lumMod val="50000"/>
                    <a:lumOff val="50000"/>
                  </a:schemeClr>
                </a:solidFill>
              </a:rPr>
              <a:t>conflicts</a:t>
            </a:r>
            <a:r>
              <a:rPr lang="en-GB" sz="1200" dirty="0">
                <a:solidFill>
                  <a:schemeClr val="bg1">
                    <a:lumMod val="95000"/>
                  </a:schemeClr>
                </a:solidFill>
              </a:rPr>
              <a:t>. This will create a </a:t>
            </a:r>
            <a:r>
              <a:rPr lang="en-GB" sz="1200" b="1" dirty="0">
                <a:solidFill>
                  <a:schemeClr val="tx2">
                    <a:lumMod val="50000"/>
                    <a:lumOff val="50000"/>
                  </a:schemeClr>
                </a:solidFill>
              </a:rPr>
              <a:t>merge commit</a:t>
            </a:r>
            <a:r>
              <a:rPr lang="en-GB" sz="1200" b="1" dirty="0">
                <a:solidFill>
                  <a:schemeClr val="bg1">
                    <a:lumMod val="95000"/>
                  </a:schemeClr>
                </a:solidFill>
              </a:rPr>
              <a:t> </a:t>
            </a:r>
            <a:r>
              <a:rPr lang="en-GB" sz="1200" dirty="0">
                <a:solidFill>
                  <a:schemeClr val="bg1">
                    <a:lumMod val="95000"/>
                  </a:schemeClr>
                </a:solidFill>
              </a:rPr>
              <a:t>in the history, which she can now </a:t>
            </a:r>
            <a:r>
              <a:rPr lang="en-GB" sz="1200" b="1" dirty="0">
                <a:solidFill>
                  <a:schemeClr val="tx2">
                    <a:lumMod val="50000"/>
                    <a:lumOff val="50000"/>
                  </a:schemeClr>
                </a:solidFill>
              </a:rPr>
              <a:t>push </a:t>
            </a:r>
            <a:r>
              <a:rPr lang="en-GB" sz="1200" dirty="0">
                <a:solidFill>
                  <a:schemeClr val="bg1">
                    <a:lumMod val="95000"/>
                  </a:schemeClr>
                </a:solidFill>
              </a:rPr>
              <a:t>to the </a:t>
            </a:r>
            <a:r>
              <a:rPr lang="en-GB" sz="1200" b="1" dirty="0">
                <a:solidFill>
                  <a:schemeClr val="tx2">
                    <a:lumMod val="50000"/>
                    <a:lumOff val="50000"/>
                  </a:schemeClr>
                </a:solidFill>
              </a:rPr>
              <a:t>remote repo</a:t>
            </a:r>
            <a:r>
              <a:rPr lang="en-GB" sz="1200" dirty="0">
                <a:solidFill>
                  <a:schemeClr val="bg1">
                    <a:lumMod val="95000"/>
                  </a:schemeClr>
                </a:solidFill>
              </a:rPr>
              <a:t>. So far there are no issues. If her </a:t>
            </a:r>
            <a:r>
              <a:rPr lang="en-GB" sz="1200" b="1" dirty="0">
                <a:solidFill>
                  <a:schemeClr val="tx2">
                    <a:lumMod val="50000"/>
                    <a:lumOff val="50000"/>
                  </a:schemeClr>
                </a:solidFill>
              </a:rPr>
              <a:t>push </a:t>
            </a:r>
            <a:r>
              <a:rPr lang="en-GB" sz="1200" dirty="0">
                <a:solidFill>
                  <a:schemeClr val="bg1">
                    <a:lumMod val="95000"/>
                  </a:schemeClr>
                </a:solidFill>
              </a:rPr>
              <a:t>is now successful, Bob can now </a:t>
            </a:r>
            <a:r>
              <a:rPr lang="en-GB" sz="1200" b="1" dirty="0">
                <a:solidFill>
                  <a:schemeClr val="tx2">
                    <a:lumMod val="50000"/>
                    <a:lumOff val="50000"/>
                  </a:schemeClr>
                </a:solidFill>
              </a:rPr>
              <a:t>fetch </a:t>
            </a:r>
            <a:r>
              <a:rPr lang="en-GB" sz="1200" dirty="0">
                <a:solidFill>
                  <a:schemeClr val="bg1">
                    <a:lumMod val="95000"/>
                  </a:schemeClr>
                </a:solidFill>
              </a:rPr>
              <a:t>her changes and they can work in tandem like this.</a:t>
            </a:r>
          </a:p>
        </p:txBody>
      </p:sp>
      <p:cxnSp>
        <p:nvCxnSpPr>
          <p:cNvPr id="42" name="Connector: Elbow 41">
            <a:extLst>
              <a:ext uri="{FF2B5EF4-FFF2-40B4-BE49-F238E27FC236}">
                <a16:creationId xmlns:a16="http://schemas.microsoft.com/office/drawing/2014/main" id="{3FF87065-4DE5-446C-BF05-12E658204646}"/>
              </a:ext>
            </a:extLst>
          </p:cNvPr>
          <p:cNvCxnSpPr>
            <a:cxnSpLocks/>
          </p:cNvCxnSpPr>
          <p:nvPr/>
        </p:nvCxnSpPr>
        <p:spPr>
          <a:xfrm rot="10800000" flipV="1">
            <a:off x="1573059" y="2761103"/>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104D21C-204D-E82F-AB10-23C9DECC2EC1}"/>
              </a:ext>
            </a:extLst>
          </p:cNvPr>
          <p:cNvSpPr txBox="1"/>
          <p:nvPr/>
        </p:nvSpPr>
        <p:spPr>
          <a:xfrm>
            <a:off x="2380029" y="2297386"/>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44" name="Connector: Elbow 43">
            <a:extLst>
              <a:ext uri="{FF2B5EF4-FFF2-40B4-BE49-F238E27FC236}">
                <a16:creationId xmlns:a16="http://schemas.microsoft.com/office/drawing/2014/main" id="{A980C037-D3AA-CF43-8217-CA04AF3580FB}"/>
              </a:ext>
            </a:extLst>
          </p:cNvPr>
          <p:cNvCxnSpPr>
            <a:cxnSpLocks/>
          </p:cNvCxnSpPr>
          <p:nvPr/>
        </p:nvCxnSpPr>
        <p:spPr>
          <a:xfrm rot="10800000" flipV="1">
            <a:off x="1572907" y="2749981"/>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92B7891-B72B-457E-04FE-A996E8527BC7}"/>
              </a:ext>
            </a:extLst>
          </p:cNvPr>
          <p:cNvSpPr txBox="1"/>
          <p:nvPr/>
        </p:nvSpPr>
        <p:spPr>
          <a:xfrm>
            <a:off x="1158851" y="296448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46" name="Rectangle: Folded Corner 45">
            <a:extLst>
              <a:ext uri="{FF2B5EF4-FFF2-40B4-BE49-F238E27FC236}">
                <a16:creationId xmlns:a16="http://schemas.microsoft.com/office/drawing/2014/main" id="{00F84329-673A-5791-7F1A-72C3CBD38DE2}"/>
              </a:ext>
            </a:extLst>
          </p:cNvPr>
          <p:cNvSpPr/>
          <p:nvPr/>
        </p:nvSpPr>
        <p:spPr>
          <a:xfrm>
            <a:off x="1225493" y="50330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7" name="Rectangle: Folded Corner 46">
            <a:extLst>
              <a:ext uri="{FF2B5EF4-FFF2-40B4-BE49-F238E27FC236}">
                <a16:creationId xmlns:a16="http://schemas.microsoft.com/office/drawing/2014/main" id="{4F887E57-CD6B-6DF9-377D-AA2BE29A2223}"/>
              </a:ext>
            </a:extLst>
          </p:cNvPr>
          <p:cNvSpPr/>
          <p:nvPr/>
        </p:nvSpPr>
        <p:spPr>
          <a:xfrm>
            <a:off x="1474738" y="5279673"/>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48" name="TextBox 47">
            <a:extLst>
              <a:ext uri="{FF2B5EF4-FFF2-40B4-BE49-F238E27FC236}">
                <a16:creationId xmlns:a16="http://schemas.microsoft.com/office/drawing/2014/main" id="{43DF65A5-5523-E47D-1F2B-EBB9AAC4BA57}"/>
              </a:ext>
            </a:extLst>
          </p:cNvPr>
          <p:cNvSpPr txBox="1"/>
          <p:nvPr/>
        </p:nvSpPr>
        <p:spPr>
          <a:xfrm>
            <a:off x="2381344" y="2287229"/>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spTree>
    <p:extLst>
      <p:ext uri="{BB962C8B-B14F-4D97-AF65-F5344CB8AC3E}">
        <p14:creationId xmlns:p14="http://schemas.microsoft.com/office/powerpoint/2010/main" val="3592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P spid="11" grpId="0" animBg="1"/>
      <p:bldP spid="12" grpId="0" animBg="1"/>
      <p:bldP spid="13" grpId="0" animBg="1"/>
      <p:bldP spid="14" grpId="0" animBg="1"/>
      <p:bldP spid="25" grpId="0"/>
      <p:bldP spid="26" grpId="0"/>
      <p:bldP spid="28" grpId="0"/>
      <p:bldP spid="28" grpId="1"/>
      <p:bldP spid="29" grpId="0" animBg="1"/>
      <p:bldP spid="30" grpId="0" animBg="1"/>
      <p:bldP spid="31" grpId="0"/>
      <p:bldP spid="31" grpId="1"/>
      <p:bldP spid="32" grpId="0" animBg="1"/>
      <p:bldP spid="33" grpId="0" animBg="1"/>
      <p:bldP spid="39" grpId="0"/>
      <p:bldP spid="39" grpId="1"/>
      <p:bldP spid="40" grpId="0" animBg="1"/>
      <p:bldP spid="41" grpId="0" animBg="1"/>
      <p:bldP spid="43" grpId="0"/>
      <p:bldP spid="43" grpId="1"/>
      <p:bldP spid="45" grpId="0"/>
      <p:bldP spid="45" grpId="1"/>
      <p:bldP spid="46"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B4E6E-4AD1-A3CC-9578-22E3CA323661}"/>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62C2E44E-B248-7B82-6448-19EE5F6F88E5}"/>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3" name="Rectangle: Folded Corner 62">
            <a:extLst>
              <a:ext uri="{FF2B5EF4-FFF2-40B4-BE49-F238E27FC236}">
                <a16:creationId xmlns:a16="http://schemas.microsoft.com/office/drawing/2014/main" id="{F0BCA06F-5D51-92C4-2FE8-5F9364A682B6}"/>
              </a:ext>
            </a:extLst>
          </p:cNvPr>
          <p:cNvSpPr/>
          <p:nvPr/>
        </p:nvSpPr>
        <p:spPr>
          <a:xfrm>
            <a:off x="9950569" y="4798786"/>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2D1C5A3E-255F-3F8D-FEB1-A62413DC895E}"/>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6" name="Rectangle: Folded Corner 55">
            <a:extLst>
              <a:ext uri="{FF2B5EF4-FFF2-40B4-BE49-F238E27FC236}">
                <a16:creationId xmlns:a16="http://schemas.microsoft.com/office/drawing/2014/main" id="{E3B6A64F-4DB7-96DE-38EF-008500C08EFB}"/>
              </a:ext>
            </a:extLst>
          </p:cNvPr>
          <p:cNvSpPr/>
          <p:nvPr/>
        </p:nvSpPr>
        <p:spPr>
          <a:xfrm>
            <a:off x="5481401" y="149764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035ABBAA-6EE5-5893-B11B-CBEBE2F984E2}"/>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5F008C5F-88E4-6064-1F05-E0409232E4DF}"/>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35FE69CE-46B8-3C38-3C92-0D67DC12960A}"/>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6" name="Rectangle: Rounded Corners 5">
            <a:extLst>
              <a:ext uri="{FF2B5EF4-FFF2-40B4-BE49-F238E27FC236}">
                <a16:creationId xmlns:a16="http://schemas.microsoft.com/office/drawing/2014/main" id="{711FE09B-DBA3-BE31-EBB7-1F0C83A7CE3B}"/>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A03D530-C6DE-B540-1318-8399547716E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058B3BDA-F0A0-6CBD-4103-240A395245C2}"/>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3D8ADEF-DC74-7ED3-5A0E-852E0EF07222}"/>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80F2465D-4A30-5699-0559-2574945F222C}"/>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39ACBF01-E514-D7BE-3FAA-92C6014EE67B}"/>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3E757EE4-D2BF-52C4-E5A1-A35DC6335EA2}"/>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4D610A8A-A5F8-08CF-0737-60E606731425}"/>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12B50A41-1B18-6D3A-CABC-6E1D01F66FA9}"/>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D13BC1D-C3D7-4314-8299-61D842092E47}"/>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61FF4426-9E1E-5C83-EA8D-7951BEA44A4C}"/>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F39E6ABE-1694-3315-6A7A-413EA253A10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62384112-C0DF-392D-4CA3-877D98365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94B7DFAA-9FC0-3199-BC15-3CE83E2F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5887678F-5D5E-7F80-9A0D-45E8BFB8ECB0}"/>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6A10EC7-88D2-C63B-6F53-8C9765A7B4F6}"/>
              </a:ext>
            </a:extLst>
          </p:cNvPr>
          <p:cNvSpPr txBox="1"/>
          <p:nvPr/>
        </p:nvSpPr>
        <p:spPr>
          <a:xfrm>
            <a:off x="2164984" y="2291967"/>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27" name="Connector: Elbow 26">
            <a:extLst>
              <a:ext uri="{FF2B5EF4-FFF2-40B4-BE49-F238E27FC236}">
                <a16:creationId xmlns:a16="http://schemas.microsoft.com/office/drawing/2014/main" id="{9F0CB1C7-B02F-5823-2305-E40CF8096BD1}"/>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23DD6FF-B336-6ED5-C833-CD2AF9E3671B}"/>
              </a:ext>
            </a:extLst>
          </p:cNvPr>
          <p:cNvSpPr txBox="1"/>
          <p:nvPr/>
        </p:nvSpPr>
        <p:spPr>
          <a:xfrm>
            <a:off x="8389597" y="1773555"/>
            <a:ext cx="1947713" cy="369332"/>
          </a:xfrm>
          <a:prstGeom prst="rect">
            <a:avLst/>
          </a:prstGeom>
          <a:noFill/>
        </p:spPr>
        <p:txBody>
          <a:bodyPr wrap="none" rtlCol="0">
            <a:spAutoFit/>
          </a:bodyPr>
          <a:lstStyle/>
          <a:p>
            <a:r>
              <a:rPr lang="en-GB" b="1" dirty="0">
                <a:solidFill>
                  <a:schemeClr val="tx2">
                    <a:lumMod val="50000"/>
                    <a:lumOff val="50000"/>
                  </a:schemeClr>
                </a:solidFill>
              </a:rPr>
              <a:t>Pushed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EE85F749-6951-74AF-9183-023DFE727851}"/>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58A102B0-AD07-011C-0C43-A0951B701E1A}"/>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2" name="Rectangle: Folded Corner 31">
            <a:extLst>
              <a:ext uri="{FF2B5EF4-FFF2-40B4-BE49-F238E27FC236}">
                <a16:creationId xmlns:a16="http://schemas.microsoft.com/office/drawing/2014/main" id="{23CFCC6A-5F9B-65CB-C7FB-FDCE2EE1508D}"/>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E1482E21-F6EF-641C-B096-E9829123DF50}"/>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C7190603-F572-7EFD-5695-91163345D380}"/>
              </a:ext>
            </a:extLst>
          </p:cNvPr>
          <p:cNvSpPr txBox="1"/>
          <p:nvPr/>
        </p:nvSpPr>
        <p:spPr>
          <a:xfrm>
            <a:off x="9703500" y="3045240"/>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36B66EC-BC37-621B-8151-EDF91BC75221}"/>
              </a:ext>
            </a:extLst>
          </p:cNvPr>
          <p:cNvSpPr txBox="1"/>
          <p:nvPr/>
        </p:nvSpPr>
        <p:spPr>
          <a:xfrm>
            <a:off x="3547789"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Things might still go wrong, however. Let’s take a contrived example and rewind a little: Bob has just </a:t>
            </a:r>
            <a:r>
              <a:rPr lang="en-GB" sz="1200" b="1" dirty="0">
                <a:solidFill>
                  <a:schemeClr val="tx2">
                    <a:lumMod val="50000"/>
                    <a:lumOff val="50000"/>
                  </a:schemeClr>
                </a:solidFill>
              </a:rPr>
              <a:t>pushed </a:t>
            </a:r>
            <a:r>
              <a:rPr lang="en-GB" sz="1200" dirty="0">
                <a:solidFill>
                  <a:schemeClr val="bg1">
                    <a:lumMod val="95000"/>
                  </a:schemeClr>
                </a:solidFill>
              </a:rPr>
              <a:t>his changes while Alice was working on her File A. </a:t>
            </a:r>
          </a:p>
        </p:txBody>
      </p:sp>
      <p:sp>
        <p:nvSpPr>
          <p:cNvPr id="45" name="TextBox 44">
            <a:extLst>
              <a:ext uri="{FF2B5EF4-FFF2-40B4-BE49-F238E27FC236}">
                <a16:creationId xmlns:a16="http://schemas.microsoft.com/office/drawing/2014/main" id="{CA369AEF-5DD9-4D5B-17A3-CAC4C729B662}"/>
              </a:ext>
            </a:extLst>
          </p:cNvPr>
          <p:cNvSpPr txBox="1"/>
          <p:nvPr/>
        </p:nvSpPr>
        <p:spPr>
          <a:xfrm>
            <a:off x="1174901" y="3064879"/>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15" name="TextBox 14">
            <a:extLst>
              <a:ext uri="{FF2B5EF4-FFF2-40B4-BE49-F238E27FC236}">
                <a16:creationId xmlns:a16="http://schemas.microsoft.com/office/drawing/2014/main" id="{45E31CD0-1245-AF25-90FC-56E7674BCE79}"/>
              </a:ext>
            </a:extLst>
          </p:cNvPr>
          <p:cNvSpPr txBox="1"/>
          <p:nvPr/>
        </p:nvSpPr>
        <p:spPr>
          <a:xfrm>
            <a:off x="3554637"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did all the right things : she </a:t>
            </a:r>
            <a:r>
              <a:rPr lang="en-GB" sz="1200" b="1" dirty="0">
                <a:solidFill>
                  <a:schemeClr val="tx2">
                    <a:lumMod val="50000"/>
                    <a:lumOff val="50000"/>
                  </a:schemeClr>
                </a:solidFill>
              </a:rPr>
              <a:t>fetched</a:t>
            </a:r>
            <a:r>
              <a:rPr lang="en-GB" sz="1200" dirty="0">
                <a:solidFill>
                  <a:schemeClr val="bg1">
                    <a:lumMod val="95000"/>
                  </a:schemeClr>
                </a:solidFill>
              </a:rPr>
              <a:t>, reviewed Bob’s changes, </a:t>
            </a:r>
            <a:r>
              <a:rPr lang="en-GB" sz="1200" b="1" dirty="0">
                <a:solidFill>
                  <a:schemeClr val="tx2">
                    <a:lumMod val="50000"/>
                    <a:lumOff val="50000"/>
                  </a:schemeClr>
                </a:solidFill>
              </a:rPr>
              <a:t>merged</a:t>
            </a:r>
            <a:r>
              <a:rPr lang="en-GB" sz="1200" b="1" dirty="0">
                <a:solidFill>
                  <a:schemeClr val="bg1">
                    <a:lumMod val="95000"/>
                  </a:schemeClr>
                </a:solidFill>
              </a:rPr>
              <a:t> </a:t>
            </a:r>
            <a:r>
              <a:rPr lang="en-GB" sz="1200" dirty="0">
                <a:solidFill>
                  <a:schemeClr val="bg1">
                    <a:lumMod val="95000"/>
                  </a:schemeClr>
                </a:solidFill>
              </a:rPr>
              <a:t>them with her own, and now she will try to </a:t>
            </a:r>
            <a:r>
              <a:rPr lang="en-GB" sz="1200" b="1" dirty="0">
                <a:solidFill>
                  <a:schemeClr val="tx2">
                    <a:lumMod val="50000"/>
                    <a:lumOff val="50000"/>
                  </a:schemeClr>
                </a:solidFill>
              </a:rPr>
              <a:t>push</a:t>
            </a:r>
            <a:r>
              <a:rPr lang="en-GB" sz="1200" dirty="0">
                <a:solidFill>
                  <a:schemeClr val="bg1">
                    <a:lumMod val="95000"/>
                  </a:schemeClr>
                </a:solidFill>
              </a:rPr>
              <a:t>, like in the previous example. </a:t>
            </a:r>
          </a:p>
        </p:txBody>
      </p:sp>
      <p:sp>
        <p:nvSpPr>
          <p:cNvPr id="16" name="TextBox 15">
            <a:extLst>
              <a:ext uri="{FF2B5EF4-FFF2-40B4-BE49-F238E27FC236}">
                <a16:creationId xmlns:a16="http://schemas.microsoft.com/office/drawing/2014/main" id="{81FB0E7F-9B30-AB01-7BF4-123FD706AC76}"/>
              </a:ext>
            </a:extLst>
          </p:cNvPr>
          <p:cNvSpPr txBox="1"/>
          <p:nvPr/>
        </p:nvSpPr>
        <p:spPr>
          <a:xfrm>
            <a:off x="3547789" y="4419371"/>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This worked fine before, but in this scenario, her </a:t>
            </a:r>
            <a:r>
              <a:rPr lang="en-GB" sz="1200" b="1" dirty="0">
                <a:solidFill>
                  <a:schemeClr val="tx2">
                    <a:lumMod val="50000"/>
                    <a:lumOff val="50000"/>
                  </a:schemeClr>
                </a:solidFill>
              </a:rPr>
              <a:t>push</a:t>
            </a:r>
            <a:r>
              <a:rPr lang="en-GB" sz="1200" dirty="0">
                <a:solidFill>
                  <a:schemeClr val="bg1">
                    <a:lumMod val="95000"/>
                  </a:schemeClr>
                </a:solidFill>
              </a:rPr>
              <a:t> would still be </a:t>
            </a:r>
            <a:r>
              <a:rPr lang="en-GB" sz="1200" b="1" dirty="0">
                <a:solidFill>
                  <a:schemeClr val="tx2">
                    <a:lumMod val="50000"/>
                    <a:lumOff val="50000"/>
                  </a:schemeClr>
                </a:solidFill>
              </a:rPr>
              <a:t>rejected</a:t>
            </a:r>
            <a:r>
              <a:rPr lang="en-GB" sz="1200" dirty="0">
                <a:solidFill>
                  <a:schemeClr val="bg1">
                    <a:lumMod val="95000"/>
                  </a:schemeClr>
                </a:solidFill>
              </a:rPr>
              <a:t>. This is because while Alice was </a:t>
            </a:r>
            <a:r>
              <a:rPr lang="en-GB" sz="1200" b="1" dirty="0">
                <a:solidFill>
                  <a:schemeClr val="tx2">
                    <a:lumMod val="50000"/>
                    <a:lumOff val="50000"/>
                  </a:schemeClr>
                </a:solidFill>
              </a:rPr>
              <a:t>fetching</a:t>
            </a:r>
            <a:r>
              <a:rPr lang="en-GB" sz="1200" b="1" dirty="0">
                <a:solidFill>
                  <a:schemeClr val="bg1">
                    <a:lumMod val="95000"/>
                  </a:schemeClr>
                </a:solidFill>
              </a:rPr>
              <a:t>, </a:t>
            </a:r>
            <a:r>
              <a:rPr lang="en-GB" sz="1200" dirty="0">
                <a:solidFill>
                  <a:schemeClr val="bg1">
                    <a:lumMod val="95000"/>
                  </a:schemeClr>
                </a:solidFill>
              </a:rPr>
              <a:t>reviewing and </a:t>
            </a:r>
            <a:r>
              <a:rPr lang="en-GB" sz="1200" b="1" dirty="0">
                <a:solidFill>
                  <a:schemeClr val="tx2">
                    <a:lumMod val="50000"/>
                    <a:lumOff val="50000"/>
                  </a:schemeClr>
                </a:solidFill>
              </a:rPr>
              <a:t>merging</a:t>
            </a:r>
            <a:r>
              <a:rPr lang="en-GB" sz="1200" dirty="0">
                <a:solidFill>
                  <a:schemeClr val="bg1">
                    <a:lumMod val="95000"/>
                  </a:schemeClr>
                </a:solidFill>
              </a:rPr>
              <a:t>, Bob snuck in another push while she was occupied.</a:t>
            </a:r>
          </a:p>
        </p:txBody>
      </p:sp>
      <p:sp>
        <p:nvSpPr>
          <p:cNvPr id="34" name="Rectangle: Folded Corner 33">
            <a:extLst>
              <a:ext uri="{FF2B5EF4-FFF2-40B4-BE49-F238E27FC236}">
                <a16:creationId xmlns:a16="http://schemas.microsoft.com/office/drawing/2014/main" id="{4096ADE8-DEBA-F19D-2B02-1738EA2C8AF0}"/>
              </a:ext>
            </a:extLst>
          </p:cNvPr>
          <p:cNvSpPr/>
          <p:nvPr/>
        </p:nvSpPr>
        <p:spPr>
          <a:xfrm>
            <a:off x="1225708" y="5033154"/>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5" name="Rectangle: Folded Corner 34">
            <a:extLst>
              <a:ext uri="{FF2B5EF4-FFF2-40B4-BE49-F238E27FC236}">
                <a16:creationId xmlns:a16="http://schemas.microsoft.com/office/drawing/2014/main" id="{B9896B9E-152D-D240-6B2D-FD2BBD5E1BC8}"/>
              </a:ext>
            </a:extLst>
          </p:cNvPr>
          <p:cNvSpPr/>
          <p:nvPr/>
        </p:nvSpPr>
        <p:spPr>
          <a:xfrm>
            <a:off x="1472572" y="5279737"/>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6" name="Rectangle: Folded Corner 35">
            <a:extLst>
              <a:ext uri="{FF2B5EF4-FFF2-40B4-BE49-F238E27FC236}">
                <a16:creationId xmlns:a16="http://schemas.microsoft.com/office/drawing/2014/main" id="{2E00A2C1-547F-E0B7-191B-EA259B6A6C3B}"/>
              </a:ext>
            </a:extLst>
          </p:cNvPr>
          <p:cNvSpPr/>
          <p:nvPr/>
        </p:nvSpPr>
        <p:spPr>
          <a:xfrm>
            <a:off x="10409377" y="5287717"/>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37" name="Rectangle: Folded Corner 36">
            <a:extLst>
              <a:ext uri="{FF2B5EF4-FFF2-40B4-BE49-F238E27FC236}">
                <a16:creationId xmlns:a16="http://schemas.microsoft.com/office/drawing/2014/main" id="{E2F6B1CD-B77B-7EC0-C6B1-EC8DC05475AB}"/>
              </a:ext>
            </a:extLst>
          </p:cNvPr>
          <p:cNvSpPr/>
          <p:nvPr/>
        </p:nvSpPr>
        <p:spPr>
          <a:xfrm>
            <a:off x="5938886" y="199252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50" name="TextBox 49">
            <a:extLst>
              <a:ext uri="{FF2B5EF4-FFF2-40B4-BE49-F238E27FC236}">
                <a16:creationId xmlns:a16="http://schemas.microsoft.com/office/drawing/2014/main" id="{A2EFC1A2-18CC-010A-444C-6D46771E97AE}"/>
              </a:ext>
            </a:extLst>
          </p:cNvPr>
          <p:cNvSpPr txBox="1"/>
          <p:nvPr/>
        </p:nvSpPr>
        <p:spPr>
          <a:xfrm>
            <a:off x="3553061" y="5169160"/>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is now </a:t>
            </a:r>
            <a:r>
              <a:rPr lang="en-GB" sz="1200" b="1" dirty="0">
                <a:solidFill>
                  <a:schemeClr val="tx2">
                    <a:lumMod val="50000"/>
                    <a:lumOff val="50000"/>
                  </a:schemeClr>
                </a:solidFill>
              </a:rPr>
              <a:t>behind</a:t>
            </a:r>
            <a:r>
              <a:rPr lang="en-GB" sz="1200" dirty="0">
                <a:solidFill>
                  <a:schemeClr val="bg1">
                    <a:lumMod val="95000"/>
                  </a:schemeClr>
                </a:solidFill>
              </a:rPr>
              <a:t> again. She must </a:t>
            </a:r>
            <a:r>
              <a:rPr lang="en-GB" sz="1200" b="1" dirty="0">
                <a:solidFill>
                  <a:schemeClr val="tx2">
                    <a:lumMod val="50000"/>
                    <a:lumOff val="50000"/>
                  </a:schemeClr>
                </a:solidFill>
              </a:rPr>
              <a:t>fetch again</a:t>
            </a:r>
            <a:r>
              <a:rPr lang="en-GB" sz="1200" dirty="0">
                <a:solidFill>
                  <a:schemeClr val="tx2">
                    <a:lumMod val="50000"/>
                    <a:lumOff val="50000"/>
                  </a:schemeClr>
                </a:solidFill>
              </a:rPr>
              <a:t> </a:t>
            </a:r>
            <a:r>
              <a:rPr lang="en-GB" sz="1200" dirty="0">
                <a:solidFill>
                  <a:schemeClr val="bg1">
                    <a:lumMod val="95000"/>
                  </a:schemeClr>
                </a:solidFill>
              </a:rPr>
              <a:t>and </a:t>
            </a:r>
            <a:r>
              <a:rPr lang="en-GB" sz="1200" b="1" dirty="0">
                <a:solidFill>
                  <a:schemeClr val="tx2">
                    <a:lumMod val="50000"/>
                    <a:lumOff val="50000"/>
                  </a:schemeClr>
                </a:solidFill>
              </a:rPr>
              <a:t>merge again</a:t>
            </a:r>
            <a:r>
              <a:rPr lang="en-GB" sz="1200" dirty="0">
                <a:solidFill>
                  <a:schemeClr val="bg1">
                    <a:lumMod val="95000"/>
                  </a:schemeClr>
                </a:solidFill>
              </a:rPr>
              <a:t> and ideally ask Bob to hold off for a minute.</a:t>
            </a:r>
          </a:p>
        </p:txBody>
      </p:sp>
      <p:sp>
        <p:nvSpPr>
          <p:cNvPr id="51" name="Rectangle: Folded Corner 50">
            <a:extLst>
              <a:ext uri="{FF2B5EF4-FFF2-40B4-BE49-F238E27FC236}">
                <a16:creationId xmlns:a16="http://schemas.microsoft.com/office/drawing/2014/main" id="{35B253E2-D3E7-41C0-ADB6-0F24903AB025}"/>
              </a:ext>
            </a:extLst>
          </p:cNvPr>
          <p:cNvSpPr/>
          <p:nvPr/>
        </p:nvSpPr>
        <p:spPr>
          <a:xfrm>
            <a:off x="1472034" y="527937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cxnSp>
        <p:nvCxnSpPr>
          <p:cNvPr id="54" name="Connector: Elbow 53">
            <a:extLst>
              <a:ext uri="{FF2B5EF4-FFF2-40B4-BE49-F238E27FC236}">
                <a16:creationId xmlns:a16="http://schemas.microsoft.com/office/drawing/2014/main" id="{C51826B3-4F4C-B1CE-8A1E-B78651ED381C}"/>
              </a:ext>
            </a:extLst>
          </p:cNvPr>
          <p:cNvCxnSpPr>
            <a:cxnSpLocks/>
          </p:cNvCxnSpPr>
          <p:nvPr/>
        </p:nvCxnSpPr>
        <p:spPr>
          <a:xfrm rot="10800000" flipV="1">
            <a:off x="1584844" y="2768494"/>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904A9B2-3C4C-D0EE-1033-D58440CA9305}"/>
              </a:ext>
            </a:extLst>
          </p:cNvPr>
          <p:cNvSpPr txBox="1"/>
          <p:nvPr/>
        </p:nvSpPr>
        <p:spPr>
          <a:xfrm>
            <a:off x="2057917" y="2291605"/>
            <a:ext cx="1566519" cy="369332"/>
          </a:xfrm>
          <a:prstGeom prst="rect">
            <a:avLst/>
          </a:prstGeom>
          <a:noFill/>
        </p:spPr>
        <p:txBody>
          <a:bodyPr wrap="none" rtlCol="0">
            <a:spAutoFit/>
          </a:bodyPr>
          <a:lstStyle/>
          <a:p>
            <a:r>
              <a:rPr lang="en-GB" b="1" dirty="0">
                <a:solidFill>
                  <a:schemeClr val="tx2">
                    <a:lumMod val="50000"/>
                    <a:lumOff val="50000"/>
                  </a:schemeClr>
                </a:solidFill>
              </a:rPr>
              <a:t>Push commit</a:t>
            </a:r>
            <a:endParaRPr lang="en-GB" dirty="0">
              <a:solidFill>
                <a:schemeClr val="bg1">
                  <a:lumMod val="75000"/>
                </a:schemeClr>
              </a:solidFill>
            </a:endParaRPr>
          </a:p>
        </p:txBody>
      </p:sp>
      <p:cxnSp>
        <p:nvCxnSpPr>
          <p:cNvPr id="57" name="Connector: Elbow 56">
            <a:extLst>
              <a:ext uri="{FF2B5EF4-FFF2-40B4-BE49-F238E27FC236}">
                <a16:creationId xmlns:a16="http://schemas.microsoft.com/office/drawing/2014/main" id="{9A47B865-8EC3-C1A0-9BB7-B921E4600768}"/>
              </a:ext>
            </a:extLst>
          </p:cNvPr>
          <p:cNvCxnSpPr>
            <a:cxnSpLocks/>
          </p:cNvCxnSpPr>
          <p:nvPr/>
        </p:nvCxnSpPr>
        <p:spPr>
          <a:xfrm rot="16200000" flipV="1">
            <a:off x="8895506" y="1615507"/>
            <a:ext cx="481365" cy="2855801"/>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FB2C44A5-C9BD-144A-8998-C494A9DE6E81}"/>
              </a:ext>
            </a:extLst>
          </p:cNvPr>
          <p:cNvSpPr txBox="1"/>
          <p:nvPr/>
        </p:nvSpPr>
        <p:spPr>
          <a:xfrm>
            <a:off x="8535145" y="2414123"/>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endParaRPr lang="en-GB" dirty="0">
              <a:solidFill>
                <a:schemeClr val="bg1">
                  <a:lumMod val="75000"/>
                </a:schemeClr>
              </a:solidFill>
            </a:endParaRPr>
          </a:p>
        </p:txBody>
      </p:sp>
      <p:sp>
        <p:nvSpPr>
          <p:cNvPr id="62" name="TextBox 61">
            <a:extLst>
              <a:ext uri="{FF2B5EF4-FFF2-40B4-BE49-F238E27FC236}">
                <a16:creationId xmlns:a16="http://schemas.microsoft.com/office/drawing/2014/main" id="{7C508EA1-1FCE-48BC-63F6-E7A6EA816C85}"/>
              </a:ext>
            </a:extLst>
          </p:cNvPr>
          <p:cNvSpPr txBox="1"/>
          <p:nvPr/>
        </p:nvSpPr>
        <p:spPr>
          <a:xfrm>
            <a:off x="10186622" y="3047349"/>
            <a:ext cx="828112" cy="369332"/>
          </a:xfrm>
          <a:prstGeom prst="rect">
            <a:avLst/>
          </a:prstGeom>
          <a:noFill/>
        </p:spPr>
        <p:txBody>
          <a:bodyPr wrap="none" rtlCol="0">
            <a:spAutoFit/>
          </a:bodyPr>
          <a:lstStyle/>
          <a:p>
            <a:r>
              <a:rPr lang="en-GB" b="1" dirty="0">
                <a:solidFill>
                  <a:schemeClr val="tx2">
                    <a:lumMod val="50000"/>
                    <a:lumOff val="50000"/>
                  </a:schemeClr>
                </a:solidFill>
              </a:rPr>
              <a:t>Merge</a:t>
            </a:r>
            <a:endParaRPr lang="en-GB" dirty="0">
              <a:solidFill>
                <a:schemeClr val="bg1">
                  <a:lumMod val="75000"/>
                </a:schemeClr>
              </a:solidFill>
            </a:endParaRPr>
          </a:p>
        </p:txBody>
      </p:sp>
      <p:sp>
        <p:nvSpPr>
          <p:cNvPr id="64" name="TextBox 63">
            <a:extLst>
              <a:ext uri="{FF2B5EF4-FFF2-40B4-BE49-F238E27FC236}">
                <a16:creationId xmlns:a16="http://schemas.microsoft.com/office/drawing/2014/main" id="{74F5C299-AD45-AB8F-C3AE-F83BB20D5BC8}"/>
              </a:ext>
            </a:extLst>
          </p:cNvPr>
          <p:cNvSpPr txBox="1"/>
          <p:nvPr/>
        </p:nvSpPr>
        <p:spPr>
          <a:xfrm>
            <a:off x="3547789" y="5734283"/>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Now Bob </a:t>
            </a:r>
            <a:r>
              <a:rPr lang="en-GB" sz="1200" b="1" dirty="0">
                <a:solidFill>
                  <a:schemeClr val="tx2">
                    <a:lumMod val="50000"/>
                    <a:lumOff val="50000"/>
                  </a:schemeClr>
                </a:solidFill>
              </a:rPr>
              <a:t>fetches</a:t>
            </a:r>
            <a:r>
              <a:rPr lang="en-GB" sz="1200" dirty="0">
                <a:solidFill>
                  <a:schemeClr val="bg1">
                    <a:lumMod val="95000"/>
                  </a:schemeClr>
                </a:solidFill>
              </a:rPr>
              <a:t> and </a:t>
            </a:r>
            <a:r>
              <a:rPr lang="en-GB" sz="1200" b="1" dirty="0">
                <a:solidFill>
                  <a:schemeClr val="tx2">
                    <a:lumMod val="50000"/>
                    <a:lumOff val="50000"/>
                  </a:schemeClr>
                </a:solidFill>
              </a:rPr>
              <a:t>merges </a:t>
            </a:r>
            <a:r>
              <a:rPr lang="en-GB" sz="1200" dirty="0">
                <a:solidFill>
                  <a:schemeClr val="bg1">
                    <a:lumMod val="95000"/>
                  </a:schemeClr>
                </a:solidFill>
              </a:rPr>
              <a:t>Alice’s changes. Alice and the </a:t>
            </a:r>
            <a:r>
              <a:rPr lang="en-GB" sz="1200" b="1" dirty="0">
                <a:solidFill>
                  <a:schemeClr val="tx2">
                    <a:lumMod val="50000"/>
                    <a:lumOff val="50000"/>
                  </a:schemeClr>
                </a:solidFill>
              </a:rPr>
              <a:t>remote repo </a:t>
            </a:r>
            <a:r>
              <a:rPr lang="en-GB" sz="1200" dirty="0">
                <a:solidFill>
                  <a:schemeClr val="bg1">
                    <a:lumMod val="95000"/>
                  </a:schemeClr>
                </a:solidFill>
              </a:rPr>
              <a:t>now are aligned and have the same files and </a:t>
            </a:r>
            <a:r>
              <a:rPr lang="en-GB" sz="1200" b="1" dirty="0">
                <a:solidFill>
                  <a:schemeClr val="tx2">
                    <a:lumMod val="50000"/>
                    <a:lumOff val="50000"/>
                  </a:schemeClr>
                </a:solidFill>
              </a:rPr>
              <a:t>commit history</a:t>
            </a:r>
            <a:r>
              <a:rPr lang="en-GB" sz="1200" dirty="0">
                <a:solidFill>
                  <a:schemeClr val="bg1">
                    <a:lumMod val="95000"/>
                  </a:schemeClr>
                </a:solidFill>
              </a:rPr>
              <a:t>.</a:t>
            </a:r>
          </a:p>
        </p:txBody>
      </p:sp>
      <p:sp>
        <p:nvSpPr>
          <p:cNvPr id="65" name="TextBox 64">
            <a:extLst>
              <a:ext uri="{FF2B5EF4-FFF2-40B4-BE49-F238E27FC236}">
                <a16:creationId xmlns:a16="http://schemas.microsoft.com/office/drawing/2014/main" id="{C650D121-A4DB-54B6-604E-15E82713B50C}"/>
              </a:ext>
            </a:extLst>
          </p:cNvPr>
          <p:cNvSpPr txBox="1"/>
          <p:nvPr/>
        </p:nvSpPr>
        <p:spPr>
          <a:xfrm>
            <a:off x="3554637" y="3679008"/>
            <a:ext cx="5024496" cy="646331"/>
          </a:xfrm>
          <a:prstGeom prst="rect">
            <a:avLst/>
          </a:prstGeom>
          <a:noFill/>
          <a:ln>
            <a:solidFill>
              <a:schemeClr val="bg1"/>
            </a:solidFill>
          </a:ln>
        </p:spPr>
        <p:txBody>
          <a:bodyPr wrap="square" rtlCol="0">
            <a:spAutoFit/>
          </a:bodyPr>
          <a:lstStyle/>
          <a:p>
            <a:r>
              <a:rPr lang="en-GB" sz="1200" dirty="0">
                <a:solidFill>
                  <a:schemeClr val="bg1"/>
                </a:solidFill>
              </a:rPr>
              <a:t>I mentioned option 4 earlier: blindly </a:t>
            </a:r>
            <a:r>
              <a:rPr lang="en-GB" sz="1200" b="1" dirty="0">
                <a:solidFill>
                  <a:schemeClr val="tx2">
                    <a:lumMod val="50000"/>
                    <a:lumOff val="50000"/>
                  </a:schemeClr>
                </a:solidFill>
              </a:rPr>
              <a:t>pull</a:t>
            </a:r>
            <a:r>
              <a:rPr lang="en-GB" sz="1200" dirty="0">
                <a:solidFill>
                  <a:schemeClr val="bg1"/>
                </a:solidFill>
              </a:rPr>
              <a:t>.</a:t>
            </a:r>
            <a:r>
              <a:rPr lang="en-GB" sz="1200" dirty="0"/>
              <a:t> </a:t>
            </a:r>
            <a:r>
              <a:rPr lang="en-GB" sz="1200" b="1" dirty="0">
                <a:solidFill>
                  <a:schemeClr val="tx2">
                    <a:lumMod val="50000"/>
                    <a:lumOff val="50000"/>
                  </a:schemeClr>
                </a:solidFill>
              </a:rPr>
              <a:t>Pull</a:t>
            </a:r>
            <a:r>
              <a:rPr lang="en-GB" sz="1200" dirty="0"/>
              <a:t> </a:t>
            </a:r>
            <a:r>
              <a:rPr lang="en-GB" sz="1200" dirty="0">
                <a:solidFill>
                  <a:schemeClr val="bg1"/>
                </a:solidFill>
              </a:rPr>
              <a:t>will </a:t>
            </a:r>
            <a:r>
              <a:rPr lang="en-GB" sz="1200" b="1" dirty="0">
                <a:solidFill>
                  <a:schemeClr val="tx2">
                    <a:lumMod val="50000"/>
                    <a:lumOff val="50000"/>
                  </a:schemeClr>
                </a:solidFill>
              </a:rPr>
              <a:t>fetch</a:t>
            </a:r>
            <a:r>
              <a:rPr lang="en-GB" sz="1200" dirty="0">
                <a:solidFill>
                  <a:schemeClr val="tx2">
                    <a:lumMod val="50000"/>
                    <a:lumOff val="50000"/>
                  </a:schemeClr>
                </a:solidFill>
              </a:rPr>
              <a:t> </a:t>
            </a:r>
            <a:r>
              <a:rPr lang="en-GB" sz="1200" dirty="0">
                <a:solidFill>
                  <a:schemeClr val="bg1"/>
                </a:solidFill>
              </a:rPr>
              <a:t>the changes and </a:t>
            </a:r>
            <a:r>
              <a:rPr lang="en-GB" sz="1200" b="1" dirty="0">
                <a:solidFill>
                  <a:schemeClr val="tx2">
                    <a:lumMod val="50000"/>
                    <a:lumOff val="50000"/>
                  </a:schemeClr>
                </a:solidFill>
              </a:rPr>
              <a:t>merge </a:t>
            </a:r>
            <a:r>
              <a:rPr lang="en-GB" sz="1200" dirty="0">
                <a:solidFill>
                  <a:schemeClr val="bg1"/>
                </a:solidFill>
              </a:rPr>
              <a:t>them, in one step, without a chance for review. This is helpful if you are confident there aren’t complicated </a:t>
            </a:r>
            <a:r>
              <a:rPr lang="en-GB" sz="1200" b="1" dirty="0">
                <a:solidFill>
                  <a:schemeClr val="tx2">
                    <a:lumMod val="50000"/>
                    <a:lumOff val="50000"/>
                  </a:schemeClr>
                </a:solidFill>
              </a:rPr>
              <a:t>merge conflicts</a:t>
            </a:r>
            <a:r>
              <a:rPr lang="en-GB" sz="1200" dirty="0">
                <a:solidFill>
                  <a:schemeClr val="bg1"/>
                </a:solidFill>
              </a:rPr>
              <a:t>. </a:t>
            </a:r>
          </a:p>
        </p:txBody>
      </p:sp>
    </p:spTree>
    <p:extLst>
      <p:ext uri="{BB962C8B-B14F-4D97-AF65-F5344CB8AC3E}">
        <p14:creationId xmlns:p14="http://schemas.microsoft.com/office/powerpoint/2010/main" val="37687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5"/>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5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26" grpId="0"/>
      <p:bldP spid="26" grpId="1"/>
      <p:bldP spid="26" grpId="2"/>
      <p:bldP spid="26" grpId="3"/>
      <p:bldP spid="28" grpId="0"/>
      <p:bldP spid="28" grpId="1"/>
      <p:bldP spid="28" grpId="2"/>
      <p:bldP spid="39" grpId="0"/>
      <p:bldP spid="39" grpId="1"/>
      <p:bldP spid="40" grpId="0" animBg="1"/>
      <p:bldP spid="45" grpId="0"/>
      <p:bldP spid="45" grpId="1"/>
      <p:bldP spid="15" grpId="0" animBg="1"/>
      <p:bldP spid="15" grpId="1" animBg="1"/>
      <p:bldP spid="16" grpId="0" animBg="1"/>
      <p:bldP spid="16" grpId="1" animBg="1"/>
      <p:bldP spid="34" grpId="0" animBg="1"/>
      <p:bldP spid="35" grpId="0" animBg="1"/>
      <p:bldP spid="36" grpId="0" animBg="1"/>
      <p:bldP spid="37" grpId="0" animBg="1"/>
      <p:bldP spid="50" grpId="0" animBg="1"/>
      <p:bldP spid="50" grpId="1" animBg="1"/>
      <p:bldP spid="51" grpId="0" animBg="1"/>
      <p:bldP spid="55" grpId="0"/>
      <p:bldP spid="55" grpId="1"/>
      <p:bldP spid="61" grpId="0"/>
      <p:bldP spid="61" grpId="1"/>
      <p:bldP spid="62" grpId="0"/>
      <p:bldP spid="64" grpId="0" animBg="1"/>
      <p:bldP spid="64" grpId="1"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1CE72-0250-30E6-7444-7CC35DE2B9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DA6699-A986-B3E9-A7A9-893D4AADADDA}"/>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Let’s look at the same example but from a different angle. This time instead of focusing on file changes we will watch the </a:t>
            </a:r>
            <a:r>
              <a:rPr lang="en-GB" sz="1200" b="1" dirty="0">
                <a:solidFill>
                  <a:schemeClr val="tx2">
                    <a:lumMod val="50000"/>
                    <a:lumOff val="50000"/>
                  </a:schemeClr>
                </a:solidFill>
              </a:rPr>
              <a:t>commit history </a:t>
            </a:r>
            <a:r>
              <a:rPr lang="en-GB" sz="1200" dirty="0">
                <a:solidFill>
                  <a:schemeClr val="bg1"/>
                </a:solidFill>
              </a:rPr>
              <a:t>at each step.</a:t>
            </a:r>
            <a:endParaRPr lang="en-GB" sz="1200" b="1" dirty="0">
              <a:solidFill>
                <a:schemeClr val="tx2">
                  <a:lumMod val="50000"/>
                  <a:lumOff val="50000"/>
                </a:schemeClr>
              </a:solidFill>
            </a:endParaRPr>
          </a:p>
        </p:txBody>
      </p:sp>
      <p:sp>
        <p:nvSpPr>
          <p:cNvPr id="10" name="TextBox 9">
            <a:extLst>
              <a:ext uri="{FF2B5EF4-FFF2-40B4-BE49-F238E27FC236}">
                <a16:creationId xmlns:a16="http://schemas.microsoft.com/office/drawing/2014/main" id="{D5549E17-8F1C-B5D2-7AA8-08E2B6AFD5E0}"/>
              </a:ext>
            </a:extLst>
          </p:cNvPr>
          <p:cNvSpPr txBox="1"/>
          <p:nvPr/>
        </p:nvSpPr>
        <p:spPr>
          <a:xfrm>
            <a:off x="218090" y="935801"/>
            <a:ext cx="3679655" cy="461665"/>
          </a:xfrm>
          <a:prstGeom prst="rect">
            <a:avLst/>
          </a:prstGeom>
          <a:noFill/>
          <a:ln>
            <a:solidFill>
              <a:schemeClr val="bg1"/>
            </a:solidFill>
          </a:ln>
        </p:spPr>
        <p:txBody>
          <a:bodyPr wrap="square" rtlCol="0">
            <a:spAutoFit/>
          </a:bodyPr>
          <a:lstStyle/>
          <a:p>
            <a:r>
              <a:rPr lang="en-GB" sz="1200" dirty="0">
                <a:solidFill>
                  <a:schemeClr val="bg1"/>
                </a:solidFill>
              </a:rPr>
              <a:t>When Alice and Bob join the </a:t>
            </a:r>
            <a:r>
              <a:rPr lang="en-GB" sz="1200" b="1" dirty="0">
                <a:solidFill>
                  <a:schemeClr val="tx2">
                    <a:lumMod val="50000"/>
                    <a:lumOff val="50000"/>
                  </a:schemeClr>
                </a:solidFill>
              </a:rPr>
              <a:t>repo</a:t>
            </a:r>
            <a:r>
              <a:rPr lang="en-GB" sz="1200" dirty="0">
                <a:solidFill>
                  <a:schemeClr val="bg1"/>
                </a:solidFill>
              </a:rPr>
              <a:t>, there are already 3 </a:t>
            </a:r>
            <a:r>
              <a:rPr lang="en-GB" sz="1200" b="1" dirty="0">
                <a:solidFill>
                  <a:schemeClr val="tx2">
                    <a:lumMod val="50000"/>
                    <a:lumOff val="50000"/>
                  </a:schemeClr>
                </a:solidFill>
              </a:rPr>
              <a:t>historic commits</a:t>
            </a:r>
            <a:r>
              <a:rPr lang="en-GB" sz="1200" dirty="0">
                <a:solidFill>
                  <a:schemeClr val="bg1"/>
                </a:solidFill>
              </a:rPr>
              <a:t>. </a:t>
            </a:r>
            <a:endParaRPr lang="en-GB" sz="1200" b="1" dirty="0">
              <a:solidFill>
                <a:schemeClr val="tx2">
                  <a:lumMod val="50000"/>
                  <a:lumOff val="50000"/>
                </a:schemeClr>
              </a:solidFill>
            </a:endParaRPr>
          </a:p>
        </p:txBody>
      </p:sp>
      <p:sp>
        <p:nvSpPr>
          <p:cNvPr id="25" name="Rectangle: Rounded Corners 24">
            <a:extLst>
              <a:ext uri="{FF2B5EF4-FFF2-40B4-BE49-F238E27FC236}">
                <a16:creationId xmlns:a16="http://schemas.microsoft.com/office/drawing/2014/main" id="{932812F3-D3D6-E552-7DAD-7FF17C3A031F}"/>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0AFFA40-6F88-C8AD-57B2-98D8A7F4F0E5}"/>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97C1097F-C0B5-702D-5342-DFF14DD2E6CD}"/>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7BD51327-C540-24AB-7143-B9DFC9E9EF8D}"/>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116924E6-8853-3F50-73A2-E32472153D9B}"/>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BE77F976-D586-6657-3BC3-51DD1020AC96}"/>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27FA10CD-C3BB-B7B9-6703-AEF263A639D6}"/>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0F1F23A-A86E-A8F7-468A-F39C946FA255}"/>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26E7E72-DB6C-1719-3402-B1A8D6226203}"/>
              </a:ext>
            </a:extLst>
          </p:cNvPr>
          <p:cNvSpPr txBox="1"/>
          <p:nvPr/>
        </p:nvSpPr>
        <p:spPr>
          <a:xfrm>
            <a:off x="218090" y="1523521"/>
            <a:ext cx="3679655" cy="276999"/>
          </a:xfrm>
          <a:prstGeom prst="rect">
            <a:avLst/>
          </a:prstGeom>
          <a:noFill/>
          <a:ln>
            <a:solidFill>
              <a:schemeClr val="bg1"/>
            </a:solidFill>
          </a:ln>
        </p:spPr>
        <p:txBody>
          <a:bodyPr wrap="square" rtlCol="0">
            <a:spAutoFit/>
          </a:bodyPr>
          <a:lstStyle/>
          <a:p>
            <a:r>
              <a:rPr lang="en-GB" sz="1200" dirty="0">
                <a:solidFill>
                  <a:schemeClr val="bg1"/>
                </a:solidFill>
              </a:rPr>
              <a:t>They </a:t>
            </a:r>
            <a:r>
              <a:rPr lang="en-GB" sz="1200" b="1" dirty="0">
                <a:solidFill>
                  <a:schemeClr val="tx2">
                    <a:lumMod val="50000"/>
                    <a:lumOff val="50000"/>
                  </a:schemeClr>
                </a:solidFill>
              </a:rPr>
              <a:t>clone</a:t>
            </a:r>
            <a:r>
              <a:rPr lang="en-GB" sz="1200" dirty="0">
                <a:solidFill>
                  <a:schemeClr val="bg1"/>
                </a:solidFill>
              </a:rPr>
              <a:t> the </a:t>
            </a:r>
            <a:r>
              <a:rPr lang="en-GB" sz="1200" b="1" dirty="0">
                <a:solidFill>
                  <a:schemeClr val="tx2">
                    <a:lumMod val="50000"/>
                    <a:lumOff val="50000"/>
                  </a:schemeClr>
                </a:solidFill>
              </a:rPr>
              <a:t>repo</a:t>
            </a:r>
            <a:r>
              <a:rPr lang="en-GB" sz="1200" b="1" dirty="0">
                <a:solidFill>
                  <a:schemeClr val="bg1"/>
                </a:solidFill>
              </a:rPr>
              <a:t>.</a:t>
            </a:r>
            <a:endParaRPr lang="en-GB" sz="1200" b="1" dirty="0">
              <a:solidFill>
                <a:schemeClr val="tx2">
                  <a:lumMod val="50000"/>
                  <a:lumOff val="50000"/>
                </a:schemeClr>
              </a:solidFill>
            </a:endParaRPr>
          </a:p>
        </p:txBody>
      </p:sp>
      <p:sp>
        <p:nvSpPr>
          <p:cNvPr id="58" name="Rectangle: Rounded Corners 57">
            <a:extLst>
              <a:ext uri="{FF2B5EF4-FFF2-40B4-BE49-F238E27FC236}">
                <a16:creationId xmlns:a16="http://schemas.microsoft.com/office/drawing/2014/main" id="{78FE313C-7BA6-188E-831C-6E56128345C2}"/>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0D887EB9-B04D-6528-00D0-D627BE49D115}"/>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18B6D26F-559E-7474-AC06-FD99FEA40230}"/>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E3D4B50C-2D9A-7159-6249-7029C7882896}"/>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78207E9-123D-C971-53A4-D1CE29CFAA8C}"/>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C3275A1E-BC94-BE36-94B9-13041E34264E}"/>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A4F97D53-693D-E1E2-E4AA-F74D58FDC37B}"/>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1535C222-097B-FFDC-B4EA-2586B84F3924}"/>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D4D15826-D640-114A-EFE2-CD13F64F084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26DCEAF-4EFF-67B1-639B-04D69D29800D}"/>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FB69994D-FD5B-6FDA-BDAB-8B9A9BBD56C5}"/>
              </a:ext>
            </a:extLst>
          </p:cNvPr>
          <p:cNvSpPr txBox="1"/>
          <p:nvPr/>
        </p:nvSpPr>
        <p:spPr>
          <a:xfrm>
            <a:off x="218090" y="1926575"/>
            <a:ext cx="3679655" cy="276999"/>
          </a:xfrm>
          <a:prstGeom prst="rect">
            <a:avLst/>
          </a:prstGeom>
          <a:noFill/>
          <a:ln>
            <a:solidFill>
              <a:schemeClr val="bg1"/>
            </a:solidFill>
          </a:ln>
        </p:spPr>
        <p:txBody>
          <a:bodyPr wrap="square" rtlCol="0">
            <a:spAutoFit/>
          </a:bodyPr>
          <a:lstStyle/>
          <a:p>
            <a:r>
              <a:rPr lang="en-GB" sz="1200" dirty="0">
                <a:solidFill>
                  <a:schemeClr val="bg1"/>
                </a:solidFill>
              </a:rPr>
              <a:t>Bob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3" name="Rectangle: Rounded Corners 72">
            <a:extLst>
              <a:ext uri="{FF2B5EF4-FFF2-40B4-BE49-F238E27FC236}">
                <a16:creationId xmlns:a16="http://schemas.microsoft.com/office/drawing/2014/main" id="{459AB3F4-4FB3-5F3E-9329-161B0BEE1E77}"/>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5AFA3E25-73F6-2C69-8E5C-57AEF69B5819}"/>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7CCECCBC-4ABF-A82C-0E0C-85DD07151CBB}"/>
              </a:ext>
            </a:extLst>
          </p:cNvPr>
          <p:cNvSpPr txBox="1"/>
          <p:nvPr/>
        </p:nvSpPr>
        <p:spPr>
          <a:xfrm>
            <a:off x="218089" y="2323937"/>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8" name="Rectangle: Rounded Corners 77">
            <a:extLst>
              <a:ext uri="{FF2B5EF4-FFF2-40B4-BE49-F238E27FC236}">
                <a16:creationId xmlns:a16="http://schemas.microsoft.com/office/drawing/2014/main" id="{DEFFF425-FBB4-B40A-8DA0-52E3410BEFE1}"/>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4F099F5F-703C-A731-8C4A-0C7CCB8BE4E5}"/>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01A18A3-F05D-DAD6-7505-EA67D08E2E58}"/>
              </a:ext>
            </a:extLst>
          </p:cNvPr>
          <p:cNvSpPr txBox="1"/>
          <p:nvPr/>
        </p:nvSpPr>
        <p:spPr>
          <a:xfrm>
            <a:off x="218088" y="2724439"/>
            <a:ext cx="3679655" cy="461665"/>
          </a:xfrm>
          <a:prstGeom prst="rect">
            <a:avLst/>
          </a:prstGeom>
          <a:noFill/>
          <a:ln>
            <a:solidFill>
              <a:schemeClr val="bg1"/>
            </a:solidFill>
          </a:ln>
        </p:spPr>
        <p:txBody>
          <a:bodyPr wrap="square" rtlCol="0">
            <a:spAutoFit/>
          </a:bodyPr>
          <a:lstStyle/>
          <a:p>
            <a:r>
              <a:rPr lang="en-GB" sz="1200" dirty="0">
                <a:solidFill>
                  <a:schemeClr val="bg1"/>
                </a:solidFill>
              </a:rPr>
              <a:t>Bob finished testing his feature and </a:t>
            </a:r>
            <a:r>
              <a:rPr lang="en-GB" sz="1200" b="1" dirty="0">
                <a:solidFill>
                  <a:schemeClr val="tx2">
                    <a:lumMod val="50000"/>
                    <a:lumOff val="50000"/>
                  </a:schemeClr>
                </a:solidFill>
              </a:rPr>
              <a:t>pushes</a:t>
            </a:r>
            <a:r>
              <a:rPr lang="en-GB" sz="1200" dirty="0">
                <a:solidFill>
                  <a:schemeClr val="bg1"/>
                </a:solidFill>
              </a:rPr>
              <a:t> the </a:t>
            </a:r>
            <a:r>
              <a:rPr lang="en-GB" sz="1200" b="1" dirty="0">
                <a:solidFill>
                  <a:schemeClr val="tx2">
                    <a:lumMod val="50000"/>
                    <a:lumOff val="50000"/>
                  </a:schemeClr>
                </a:solidFill>
              </a:rPr>
              <a:t>commit</a:t>
            </a:r>
            <a:r>
              <a:rPr lang="en-GB" sz="1200" dirty="0">
                <a:solidFill>
                  <a:schemeClr val="bg1"/>
                </a:solidFill>
              </a:rPr>
              <a:t> he made</a:t>
            </a:r>
            <a:r>
              <a:rPr lang="en-GB" sz="1200" b="1" dirty="0">
                <a:solidFill>
                  <a:schemeClr val="bg1"/>
                </a:solidFill>
              </a:rPr>
              <a:t>.</a:t>
            </a:r>
            <a:endParaRPr lang="en-GB" sz="1200" b="1" dirty="0">
              <a:solidFill>
                <a:schemeClr val="tx2">
                  <a:lumMod val="50000"/>
                  <a:lumOff val="50000"/>
                </a:schemeClr>
              </a:solidFill>
            </a:endParaRPr>
          </a:p>
        </p:txBody>
      </p:sp>
      <p:sp>
        <p:nvSpPr>
          <p:cNvPr id="81" name="Rectangle: Rounded Corners 80">
            <a:extLst>
              <a:ext uri="{FF2B5EF4-FFF2-40B4-BE49-F238E27FC236}">
                <a16:creationId xmlns:a16="http://schemas.microsoft.com/office/drawing/2014/main" id="{E05D8108-09CC-8CAD-EED0-AA0538606AF3}"/>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D975BBA9-7CB7-C989-655E-C5D242D97481}"/>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9172185-636B-7989-B733-93CB06EB3065}"/>
              </a:ext>
            </a:extLst>
          </p:cNvPr>
          <p:cNvSpPr txBox="1"/>
          <p:nvPr/>
        </p:nvSpPr>
        <p:spPr>
          <a:xfrm>
            <a:off x="218087" y="3292996"/>
            <a:ext cx="3679655" cy="1015663"/>
          </a:xfrm>
          <a:prstGeom prst="rect">
            <a:avLst/>
          </a:prstGeom>
          <a:noFill/>
          <a:ln>
            <a:solidFill>
              <a:schemeClr val="bg1"/>
            </a:solidFill>
          </a:ln>
        </p:spPr>
        <p:txBody>
          <a:bodyPr wrap="square" rtlCol="0">
            <a:spAutoFit/>
          </a:bodyPr>
          <a:lstStyle/>
          <a:p>
            <a:r>
              <a:rPr lang="en-GB" sz="1200" dirty="0">
                <a:solidFill>
                  <a:schemeClr val="bg1"/>
                </a:solidFill>
              </a:rPr>
              <a:t>Alice tries to </a:t>
            </a:r>
            <a:r>
              <a:rPr lang="en-GB" sz="1200" b="1" dirty="0">
                <a:solidFill>
                  <a:schemeClr val="tx2">
                    <a:lumMod val="50000"/>
                    <a:lumOff val="50000"/>
                  </a:schemeClr>
                </a:solidFill>
              </a:rPr>
              <a:t>push </a:t>
            </a:r>
            <a:r>
              <a:rPr lang="en-GB" sz="1200" dirty="0">
                <a:solidFill>
                  <a:schemeClr val="bg1"/>
                </a:solidFill>
              </a:rPr>
              <a:t>her feature, but she is </a:t>
            </a:r>
            <a:r>
              <a:rPr lang="en-GB" sz="1200" b="1" dirty="0">
                <a:solidFill>
                  <a:schemeClr val="tx2">
                    <a:lumMod val="50000"/>
                    <a:lumOff val="50000"/>
                  </a:schemeClr>
                </a:solidFill>
              </a:rPr>
              <a:t>missing commits.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tx2">
                    <a:lumMod val="50000"/>
                    <a:lumOff val="50000"/>
                  </a:schemeClr>
                </a:solidFill>
              </a:rPr>
              <a:t> </a:t>
            </a:r>
            <a:r>
              <a:rPr lang="en-GB" sz="1200" dirty="0">
                <a:solidFill>
                  <a:schemeClr val="bg1"/>
                </a:solidFill>
              </a:rPr>
              <a:t>is rejected. Really, </a:t>
            </a:r>
            <a:r>
              <a:rPr lang="en-GB" sz="1200" b="1" dirty="0">
                <a:solidFill>
                  <a:schemeClr val="tx2">
                    <a:lumMod val="50000"/>
                    <a:lumOff val="50000"/>
                  </a:schemeClr>
                </a:solidFill>
              </a:rPr>
              <a:t>commits </a:t>
            </a:r>
            <a:r>
              <a:rPr lang="en-GB" sz="1200" dirty="0">
                <a:solidFill>
                  <a:schemeClr val="bg1"/>
                </a:solidFill>
              </a:rPr>
              <a:t>have </a:t>
            </a:r>
            <a:r>
              <a:rPr lang="en-GB" sz="1200" b="1" dirty="0">
                <a:solidFill>
                  <a:schemeClr val="tx2">
                    <a:lumMod val="50000"/>
                    <a:lumOff val="50000"/>
                  </a:schemeClr>
                </a:solidFill>
              </a:rPr>
              <a:t>hashed IDs</a:t>
            </a:r>
            <a:r>
              <a:rPr lang="en-GB" sz="1200" dirty="0">
                <a:solidFill>
                  <a:schemeClr val="bg1"/>
                </a:solidFill>
              </a:rPr>
              <a:t>, but you can imagine that Alice’s </a:t>
            </a:r>
            <a:r>
              <a:rPr lang="en-GB" sz="1200" b="1" dirty="0">
                <a:solidFill>
                  <a:schemeClr val="tx2">
                    <a:lumMod val="50000"/>
                    <a:lumOff val="50000"/>
                  </a:schemeClr>
                </a:solidFill>
              </a:rPr>
              <a:t>commit </a:t>
            </a:r>
            <a:r>
              <a:rPr lang="en-GB" sz="1200" dirty="0">
                <a:solidFill>
                  <a:schemeClr val="bg1"/>
                </a:solidFill>
              </a:rPr>
              <a:t>should be numbered 5, but she is missing Bob’s </a:t>
            </a:r>
            <a:r>
              <a:rPr lang="en-GB" sz="1200" b="1" dirty="0">
                <a:solidFill>
                  <a:schemeClr val="tx2">
                    <a:lumMod val="50000"/>
                    <a:lumOff val="50000"/>
                  </a:schemeClr>
                </a:solidFill>
              </a:rPr>
              <a:t>commit</a:t>
            </a:r>
            <a:r>
              <a:rPr lang="en-GB" sz="1200" dirty="0">
                <a:solidFill>
                  <a:schemeClr val="bg1"/>
                </a:solidFill>
              </a:rPr>
              <a:t> 4.</a:t>
            </a:r>
            <a:endParaRPr lang="en-GB" sz="1200" b="1" dirty="0">
              <a:solidFill>
                <a:schemeClr val="tx2">
                  <a:lumMod val="50000"/>
                  <a:lumOff val="50000"/>
                </a:schemeClr>
              </a:solidFill>
            </a:endParaRPr>
          </a:p>
        </p:txBody>
      </p:sp>
      <p:sp>
        <p:nvSpPr>
          <p:cNvPr id="84" name="TextBox 83">
            <a:extLst>
              <a:ext uri="{FF2B5EF4-FFF2-40B4-BE49-F238E27FC236}">
                <a16:creationId xmlns:a16="http://schemas.microsoft.com/office/drawing/2014/main" id="{3FB194AD-27E8-5E47-62D4-3053AD405CF4}"/>
              </a:ext>
            </a:extLst>
          </p:cNvPr>
          <p:cNvSpPr txBox="1"/>
          <p:nvPr/>
        </p:nvSpPr>
        <p:spPr>
          <a:xfrm>
            <a:off x="6631299" y="2816772"/>
            <a:ext cx="882229" cy="369332"/>
          </a:xfrm>
          <a:prstGeom prst="rect">
            <a:avLst/>
          </a:prstGeom>
          <a:noFill/>
        </p:spPr>
        <p:txBody>
          <a:bodyPr wrap="none" rtlCol="0">
            <a:spAutoFit/>
          </a:bodyPr>
          <a:lstStyle/>
          <a:p>
            <a:r>
              <a:rPr lang="en-GB" dirty="0">
                <a:solidFill>
                  <a:schemeClr val="bg1"/>
                </a:solidFill>
              </a:rPr>
              <a:t>(latest)</a:t>
            </a:r>
          </a:p>
        </p:txBody>
      </p:sp>
      <p:cxnSp>
        <p:nvCxnSpPr>
          <p:cNvPr id="86" name="Straight Arrow Connector 85">
            <a:extLst>
              <a:ext uri="{FF2B5EF4-FFF2-40B4-BE49-F238E27FC236}">
                <a16:creationId xmlns:a16="http://schemas.microsoft.com/office/drawing/2014/main" id="{619FB927-0088-BF38-E35C-2129B275E202}"/>
              </a:ext>
            </a:extLst>
          </p:cNvPr>
          <p:cNvCxnSpPr>
            <a:cxnSpLocks/>
          </p:cNvCxnSpPr>
          <p:nvPr/>
        </p:nvCxnSpPr>
        <p:spPr>
          <a:xfrm>
            <a:off x="7475254"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B7F2A8E4-F073-C39E-48E9-C6A4D81FA976}"/>
              </a:ext>
            </a:extLst>
          </p:cNvPr>
          <p:cNvSpPr txBox="1"/>
          <p:nvPr/>
        </p:nvSpPr>
        <p:spPr>
          <a:xfrm>
            <a:off x="4348074" y="2851310"/>
            <a:ext cx="882229" cy="369332"/>
          </a:xfrm>
          <a:prstGeom prst="rect">
            <a:avLst/>
          </a:prstGeom>
          <a:noFill/>
        </p:spPr>
        <p:txBody>
          <a:bodyPr wrap="none" rtlCol="0">
            <a:spAutoFit/>
          </a:bodyPr>
          <a:lstStyle/>
          <a:p>
            <a:r>
              <a:rPr lang="en-GB" dirty="0">
                <a:solidFill>
                  <a:schemeClr val="bg1"/>
                </a:solidFill>
              </a:rPr>
              <a:t>(latest)</a:t>
            </a:r>
          </a:p>
        </p:txBody>
      </p:sp>
      <p:cxnSp>
        <p:nvCxnSpPr>
          <p:cNvPr id="89" name="Straight Arrow Connector 88">
            <a:extLst>
              <a:ext uri="{FF2B5EF4-FFF2-40B4-BE49-F238E27FC236}">
                <a16:creationId xmlns:a16="http://schemas.microsoft.com/office/drawing/2014/main" id="{D84BD7D4-413E-67AE-1B42-8EE941D0B256}"/>
              </a:ext>
            </a:extLst>
          </p:cNvPr>
          <p:cNvCxnSpPr>
            <a:cxnSpLocks/>
          </p:cNvCxnSpPr>
          <p:nvPr/>
        </p:nvCxnSpPr>
        <p:spPr>
          <a:xfrm>
            <a:off x="5192029" y="3035976"/>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8E28DC91-0470-F426-C85A-C24981A3879D}"/>
              </a:ext>
            </a:extLst>
          </p:cNvPr>
          <p:cNvSpPr txBox="1"/>
          <p:nvPr/>
        </p:nvSpPr>
        <p:spPr>
          <a:xfrm>
            <a:off x="8878672" y="2816772"/>
            <a:ext cx="882229" cy="369332"/>
          </a:xfrm>
          <a:prstGeom prst="rect">
            <a:avLst/>
          </a:prstGeom>
          <a:noFill/>
        </p:spPr>
        <p:txBody>
          <a:bodyPr wrap="none" rtlCol="0">
            <a:spAutoFit/>
          </a:bodyPr>
          <a:lstStyle/>
          <a:p>
            <a:r>
              <a:rPr lang="en-GB" dirty="0">
                <a:solidFill>
                  <a:schemeClr val="bg1"/>
                </a:solidFill>
              </a:rPr>
              <a:t>(latest)</a:t>
            </a:r>
          </a:p>
        </p:txBody>
      </p:sp>
      <p:cxnSp>
        <p:nvCxnSpPr>
          <p:cNvPr id="91" name="Straight Arrow Connector 90">
            <a:extLst>
              <a:ext uri="{FF2B5EF4-FFF2-40B4-BE49-F238E27FC236}">
                <a16:creationId xmlns:a16="http://schemas.microsoft.com/office/drawing/2014/main" id="{93C7AB34-7EF5-5784-65BA-3758D70E5AAF}"/>
              </a:ext>
            </a:extLst>
          </p:cNvPr>
          <p:cNvCxnSpPr>
            <a:cxnSpLocks/>
          </p:cNvCxnSpPr>
          <p:nvPr/>
        </p:nvCxnSpPr>
        <p:spPr>
          <a:xfrm>
            <a:off x="9722627"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CB723E-6838-8AE9-4A66-CD339970AB6E}"/>
              </a:ext>
            </a:extLst>
          </p:cNvPr>
          <p:cNvSpPr txBox="1"/>
          <p:nvPr/>
        </p:nvSpPr>
        <p:spPr>
          <a:xfrm>
            <a:off x="8878672"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5" name="Straight Arrow Connector 94">
            <a:extLst>
              <a:ext uri="{FF2B5EF4-FFF2-40B4-BE49-F238E27FC236}">
                <a16:creationId xmlns:a16="http://schemas.microsoft.com/office/drawing/2014/main" id="{7AB85063-AAFC-F4A4-2984-3F31B7E3915E}"/>
              </a:ext>
            </a:extLst>
          </p:cNvPr>
          <p:cNvCxnSpPr>
            <a:cxnSpLocks/>
          </p:cNvCxnSpPr>
          <p:nvPr/>
        </p:nvCxnSpPr>
        <p:spPr>
          <a:xfrm>
            <a:off x="9722627"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F5A295E-BBE7-1DBA-9807-64506A5649C4}"/>
              </a:ext>
            </a:extLst>
          </p:cNvPr>
          <p:cNvSpPr txBox="1"/>
          <p:nvPr/>
        </p:nvSpPr>
        <p:spPr>
          <a:xfrm>
            <a:off x="6631299"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7" name="Straight Arrow Connector 96">
            <a:extLst>
              <a:ext uri="{FF2B5EF4-FFF2-40B4-BE49-F238E27FC236}">
                <a16:creationId xmlns:a16="http://schemas.microsoft.com/office/drawing/2014/main" id="{01A2C658-72DB-AFAD-E3E7-376D480E63B5}"/>
              </a:ext>
            </a:extLst>
          </p:cNvPr>
          <p:cNvCxnSpPr>
            <a:cxnSpLocks/>
          </p:cNvCxnSpPr>
          <p:nvPr/>
        </p:nvCxnSpPr>
        <p:spPr>
          <a:xfrm>
            <a:off x="7475254"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B781FB2-6639-E928-A59C-A6D555C05CCC}"/>
              </a:ext>
            </a:extLst>
          </p:cNvPr>
          <p:cNvSpPr txBox="1"/>
          <p:nvPr/>
        </p:nvSpPr>
        <p:spPr>
          <a:xfrm>
            <a:off x="4361897"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9" name="Straight Arrow Connector 98">
            <a:extLst>
              <a:ext uri="{FF2B5EF4-FFF2-40B4-BE49-F238E27FC236}">
                <a16:creationId xmlns:a16="http://schemas.microsoft.com/office/drawing/2014/main" id="{AE5439F9-FDDD-9485-B32C-36997578CB2C}"/>
              </a:ext>
            </a:extLst>
          </p:cNvPr>
          <p:cNvCxnSpPr>
            <a:cxnSpLocks/>
          </p:cNvCxnSpPr>
          <p:nvPr/>
        </p:nvCxnSpPr>
        <p:spPr>
          <a:xfrm>
            <a:off x="5205852"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7BB9E163-EBB5-F43B-1268-FA88C083401C}"/>
              </a:ext>
            </a:extLst>
          </p:cNvPr>
          <p:cNvGrpSpPr/>
          <p:nvPr/>
        </p:nvGrpSpPr>
        <p:grpSpPr>
          <a:xfrm rot="10800000">
            <a:off x="8607674" y="2418894"/>
            <a:ext cx="1169646" cy="625683"/>
            <a:chOff x="4642902" y="5013117"/>
            <a:chExt cx="1169646" cy="625683"/>
          </a:xfrm>
        </p:grpSpPr>
        <p:cxnSp>
          <p:nvCxnSpPr>
            <p:cNvPr id="100" name="Straight Arrow Connector 99">
              <a:extLst>
                <a:ext uri="{FF2B5EF4-FFF2-40B4-BE49-F238E27FC236}">
                  <a16:creationId xmlns:a16="http://schemas.microsoft.com/office/drawing/2014/main" id="{6D177FAC-FA50-0AFB-4772-E26BF6A9F1C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473D13-1BB3-4179-3E7A-CF2326F679EC}"/>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EDD8442F-B05B-F10B-89E8-AB1781C795F8}"/>
              </a:ext>
            </a:extLst>
          </p:cNvPr>
          <p:cNvSpPr txBox="1"/>
          <p:nvPr/>
        </p:nvSpPr>
        <p:spPr>
          <a:xfrm>
            <a:off x="8387228" y="182419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grpSp>
        <p:nvGrpSpPr>
          <p:cNvPr id="108" name="Group 107">
            <a:extLst>
              <a:ext uri="{FF2B5EF4-FFF2-40B4-BE49-F238E27FC236}">
                <a16:creationId xmlns:a16="http://schemas.microsoft.com/office/drawing/2014/main" id="{14A10081-B454-490F-70EB-3BBB268599E1}"/>
              </a:ext>
            </a:extLst>
          </p:cNvPr>
          <p:cNvGrpSpPr/>
          <p:nvPr/>
        </p:nvGrpSpPr>
        <p:grpSpPr>
          <a:xfrm rot="10800000">
            <a:off x="6337593" y="2374270"/>
            <a:ext cx="1169646" cy="625683"/>
            <a:chOff x="4642902" y="5013117"/>
            <a:chExt cx="1169646" cy="625683"/>
          </a:xfrm>
        </p:grpSpPr>
        <p:cxnSp>
          <p:nvCxnSpPr>
            <p:cNvPr id="109" name="Straight Arrow Connector 108">
              <a:extLst>
                <a:ext uri="{FF2B5EF4-FFF2-40B4-BE49-F238E27FC236}">
                  <a16:creationId xmlns:a16="http://schemas.microsoft.com/office/drawing/2014/main" id="{0E04A811-0AB8-9982-E4FA-4E3B226AA5F5}"/>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48902DE-7125-1086-94C4-EF0517B7F0F8}"/>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D59DE132-03D3-4529-BBAF-7A1A7874F338}"/>
              </a:ext>
            </a:extLst>
          </p:cNvPr>
          <p:cNvSpPr txBox="1"/>
          <p:nvPr/>
        </p:nvSpPr>
        <p:spPr>
          <a:xfrm>
            <a:off x="6123559" y="1779569"/>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13" name="TextBox 112">
            <a:extLst>
              <a:ext uri="{FF2B5EF4-FFF2-40B4-BE49-F238E27FC236}">
                <a16:creationId xmlns:a16="http://schemas.microsoft.com/office/drawing/2014/main" id="{634EA080-70FA-15C8-FD36-A4E16D3E98C4}"/>
              </a:ext>
            </a:extLst>
          </p:cNvPr>
          <p:cNvSpPr txBox="1"/>
          <p:nvPr/>
        </p:nvSpPr>
        <p:spPr>
          <a:xfrm>
            <a:off x="228588" y="4417515"/>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creates a</a:t>
            </a:r>
            <a:r>
              <a:rPr lang="en-GB" sz="1200" dirty="0">
                <a:solidFill>
                  <a:schemeClr val="tx2">
                    <a:lumMod val="50000"/>
                    <a:lumOff val="50000"/>
                  </a:schemeClr>
                </a:solidFill>
              </a:rPr>
              <a:t> </a:t>
            </a:r>
            <a:r>
              <a:rPr lang="en-GB" sz="1200" b="1" dirty="0">
                <a:solidFill>
                  <a:schemeClr val="tx2">
                    <a:lumMod val="50000"/>
                    <a:lumOff val="50000"/>
                  </a:schemeClr>
                </a:solidFill>
              </a:rPr>
              <a:t>merge commit</a:t>
            </a:r>
            <a:r>
              <a:rPr lang="en-GB" sz="1200" dirty="0">
                <a:solidFill>
                  <a:schemeClr val="bg1"/>
                </a:solidFill>
              </a:rPr>
              <a:t>.</a:t>
            </a:r>
            <a:endParaRPr lang="en-GB" sz="1200" b="1" dirty="0">
              <a:solidFill>
                <a:schemeClr val="tx2">
                  <a:lumMod val="50000"/>
                  <a:lumOff val="50000"/>
                </a:schemeClr>
              </a:solidFill>
            </a:endParaRPr>
          </a:p>
        </p:txBody>
      </p:sp>
      <p:sp>
        <p:nvSpPr>
          <p:cNvPr id="116" name="Rectangle: Rounded Corners 115">
            <a:extLst>
              <a:ext uri="{FF2B5EF4-FFF2-40B4-BE49-F238E27FC236}">
                <a16:creationId xmlns:a16="http://schemas.microsoft.com/office/drawing/2014/main" id="{B7A2A1DE-E230-232E-CF7C-C17B375B5B79}"/>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7" name="TextBox 116">
            <a:extLst>
              <a:ext uri="{FF2B5EF4-FFF2-40B4-BE49-F238E27FC236}">
                <a16:creationId xmlns:a16="http://schemas.microsoft.com/office/drawing/2014/main" id="{8DB52918-63E0-4F25-B4F9-E766CB567985}"/>
              </a:ext>
            </a:extLst>
          </p:cNvPr>
          <p:cNvSpPr txBox="1"/>
          <p:nvPr/>
        </p:nvSpPr>
        <p:spPr>
          <a:xfrm>
            <a:off x="228588" y="4844715"/>
            <a:ext cx="3679655" cy="276999"/>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commits </a:t>
            </a:r>
            <a:r>
              <a:rPr lang="en-GB" sz="1200" dirty="0">
                <a:solidFill>
                  <a:schemeClr val="bg1"/>
                </a:solidFill>
              </a:rPr>
              <a:t>and </a:t>
            </a:r>
            <a:r>
              <a:rPr lang="en-GB" sz="1200" b="1" dirty="0">
                <a:solidFill>
                  <a:schemeClr val="tx2">
                    <a:lumMod val="50000"/>
                    <a:lumOff val="50000"/>
                  </a:schemeClr>
                </a:solidFill>
              </a:rPr>
              <a:t>pushes </a:t>
            </a:r>
            <a:r>
              <a:rPr lang="en-GB" sz="1200" dirty="0">
                <a:solidFill>
                  <a:schemeClr val="bg1"/>
                </a:solidFill>
              </a:rPr>
              <a:t>before Alice can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sp>
        <p:nvSpPr>
          <p:cNvPr id="119" name="Rectangle: Rounded Corners 118">
            <a:extLst>
              <a:ext uri="{FF2B5EF4-FFF2-40B4-BE49-F238E27FC236}">
                <a16:creationId xmlns:a16="http://schemas.microsoft.com/office/drawing/2014/main" id="{1A74E035-4ADF-AC3D-6849-1670B44A3A66}"/>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F6C8ADF-A8E1-08E3-5C59-F95756779418}"/>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8A4EB46-7A2B-49D4-DA53-465401D6F2E8}"/>
              </a:ext>
            </a:extLst>
          </p:cNvPr>
          <p:cNvSpPr txBox="1"/>
          <p:nvPr/>
        </p:nvSpPr>
        <p:spPr>
          <a:xfrm>
            <a:off x="8881467"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22" name="Straight Arrow Connector 121">
            <a:extLst>
              <a:ext uri="{FF2B5EF4-FFF2-40B4-BE49-F238E27FC236}">
                <a16:creationId xmlns:a16="http://schemas.microsoft.com/office/drawing/2014/main" id="{0D496443-4A8D-BFED-29F6-DFEA9E9C44E5}"/>
              </a:ext>
            </a:extLst>
          </p:cNvPr>
          <p:cNvCxnSpPr>
            <a:cxnSpLocks/>
          </p:cNvCxnSpPr>
          <p:nvPr/>
        </p:nvCxnSpPr>
        <p:spPr>
          <a:xfrm>
            <a:off x="9725422"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81B3E097-D578-3035-7D7E-7E1C39C0D482}"/>
              </a:ext>
            </a:extLst>
          </p:cNvPr>
          <p:cNvGrpSpPr/>
          <p:nvPr/>
        </p:nvGrpSpPr>
        <p:grpSpPr>
          <a:xfrm rot="10800000">
            <a:off x="8614765" y="3092324"/>
            <a:ext cx="1169646" cy="625683"/>
            <a:chOff x="4642902" y="5013117"/>
            <a:chExt cx="1169646" cy="625683"/>
          </a:xfrm>
        </p:grpSpPr>
        <p:cxnSp>
          <p:nvCxnSpPr>
            <p:cNvPr id="124" name="Straight Arrow Connector 123">
              <a:extLst>
                <a:ext uri="{FF2B5EF4-FFF2-40B4-BE49-F238E27FC236}">
                  <a16:creationId xmlns:a16="http://schemas.microsoft.com/office/drawing/2014/main" id="{E620B60E-64D4-BB61-9357-033833C269A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B9208FC-B417-36A1-E361-B30C8FD7BFC1}"/>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26" name="TextBox 125">
            <a:extLst>
              <a:ext uri="{FF2B5EF4-FFF2-40B4-BE49-F238E27FC236}">
                <a16:creationId xmlns:a16="http://schemas.microsoft.com/office/drawing/2014/main" id="{4233F58C-3277-16AA-4C32-7BA0325DA055}"/>
              </a:ext>
            </a:extLst>
          </p:cNvPr>
          <p:cNvSpPr txBox="1"/>
          <p:nvPr/>
        </p:nvSpPr>
        <p:spPr>
          <a:xfrm>
            <a:off x="8394319" y="249762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27" name="Rectangle: Rounded Corners 126">
            <a:extLst>
              <a:ext uri="{FF2B5EF4-FFF2-40B4-BE49-F238E27FC236}">
                <a16:creationId xmlns:a16="http://schemas.microsoft.com/office/drawing/2014/main" id="{4084A958-8B8C-E4EE-BC1F-8F9815ED70DE}"/>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9B5C31D2-7ECC-317B-5108-80E3C535FF7F}"/>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8901BB55-8D10-4570-6D29-786F0E67612C}"/>
              </a:ext>
            </a:extLst>
          </p:cNvPr>
          <p:cNvSpPr txBox="1"/>
          <p:nvPr/>
        </p:nvSpPr>
        <p:spPr>
          <a:xfrm>
            <a:off x="6625010"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30" name="Straight Arrow Connector 129">
            <a:extLst>
              <a:ext uri="{FF2B5EF4-FFF2-40B4-BE49-F238E27FC236}">
                <a16:creationId xmlns:a16="http://schemas.microsoft.com/office/drawing/2014/main" id="{F534AC20-CC64-6171-9E74-5E27431C56F7}"/>
              </a:ext>
            </a:extLst>
          </p:cNvPr>
          <p:cNvCxnSpPr>
            <a:cxnSpLocks/>
          </p:cNvCxnSpPr>
          <p:nvPr/>
        </p:nvCxnSpPr>
        <p:spPr>
          <a:xfrm>
            <a:off x="7468965"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3A415B27-F116-271B-8E1E-136D8B0665D6}"/>
              </a:ext>
            </a:extLst>
          </p:cNvPr>
          <p:cNvSpPr txBox="1"/>
          <p:nvPr/>
        </p:nvSpPr>
        <p:spPr>
          <a:xfrm>
            <a:off x="228588" y="5232001"/>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is </a:t>
            </a:r>
            <a:r>
              <a:rPr lang="en-GB" sz="1200" b="1" dirty="0">
                <a:solidFill>
                  <a:schemeClr val="tx2">
                    <a:lumMod val="50000"/>
                    <a:lumOff val="50000"/>
                  </a:schemeClr>
                </a:solidFill>
              </a:rPr>
              <a:t>rejected</a:t>
            </a:r>
            <a:r>
              <a:rPr lang="en-GB" sz="1200" dirty="0">
                <a:solidFill>
                  <a:schemeClr val="bg1"/>
                </a:solidFill>
              </a:rPr>
              <a:t> again.</a:t>
            </a:r>
            <a:endParaRPr lang="en-GB" sz="1200" b="1" dirty="0">
              <a:solidFill>
                <a:schemeClr val="tx2">
                  <a:lumMod val="50000"/>
                  <a:lumOff val="50000"/>
                </a:schemeClr>
              </a:solidFill>
            </a:endParaRPr>
          </a:p>
        </p:txBody>
      </p:sp>
      <p:grpSp>
        <p:nvGrpSpPr>
          <p:cNvPr id="132" name="Group 131">
            <a:extLst>
              <a:ext uri="{FF2B5EF4-FFF2-40B4-BE49-F238E27FC236}">
                <a16:creationId xmlns:a16="http://schemas.microsoft.com/office/drawing/2014/main" id="{5D8F38E3-5F7F-9B96-0249-DCB51F2676FD}"/>
              </a:ext>
            </a:extLst>
          </p:cNvPr>
          <p:cNvGrpSpPr/>
          <p:nvPr/>
        </p:nvGrpSpPr>
        <p:grpSpPr>
          <a:xfrm rot="10800000">
            <a:off x="6328962" y="3092324"/>
            <a:ext cx="1169646" cy="625683"/>
            <a:chOff x="4642902" y="5013117"/>
            <a:chExt cx="1169646" cy="625683"/>
          </a:xfrm>
        </p:grpSpPr>
        <p:cxnSp>
          <p:nvCxnSpPr>
            <p:cNvPr id="133" name="Straight Arrow Connector 132">
              <a:extLst>
                <a:ext uri="{FF2B5EF4-FFF2-40B4-BE49-F238E27FC236}">
                  <a16:creationId xmlns:a16="http://schemas.microsoft.com/office/drawing/2014/main" id="{BF45E3FA-1DC9-648E-DBE1-1BBDED6676A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E4D86CF5-67C2-5FE4-5B88-9F029EED7B3B}"/>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65F44E09-6BEB-4767-E4C3-6E8A1BDD4A59}"/>
              </a:ext>
            </a:extLst>
          </p:cNvPr>
          <p:cNvSpPr txBox="1"/>
          <p:nvPr/>
        </p:nvSpPr>
        <p:spPr>
          <a:xfrm>
            <a:off x="6114928" y="2497623"/>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37" name="TextBox 136">
            <a:extLst>
              <a:ext uri="{FF2B5EF4-FFF2-40B4-BE49-F238E27FC236}">
                <a16:creationId xmlns:a16="http://schemas.microsoft.com/office/drawing/2014/main" id="{33FD743C-6530-7E93-BE88-FA2D2D127427}"/>
              </a:ext>
            </a:extLst>
          </p:cNvPr>
          <p:cNvSpPr txBox="1"/>
          <p:nvPr/>
        </p:nvSpPr>
        <p:spPr>
          <a:xfrm>
            <a:off x="228588" y="5614216"/>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makes a </a:t>
            </a:r>
            <a:r>
              <a:rPr lang="en-GB" sz="1200" b="1" dirty="0">
                <a:solidFill>
                  <a:schemeClr val="tx2">
                    <a:lumMod val="50000"/>
                    <a:lumOff val="50000"/>
                  </a:schemeClr>
                </a:solidFill>
              </a:rPr>
              <a:t>merge commit</a:t>
            </a:r>
            <a:r>
              <a:rPr lang="en-GB" sz="1200" dirty="0">
                <a:solidFill>
                  <a:schemeClr val="bg1"/>
                </a:solidFill>
              </a:rPr>
              <a:t>, and this time succeeds to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cxnSp>
        <p:nvCxnSpPr>
          <p:cNvPr id="138" name="Straight Connector 137">
            <a:extLst>
              <a:ext uri="{FF2B5EF4-FFF2-40B4-BE49-F238E27FC236}">
                <a16:creationId xmlns:a16="http://schemas.microsoft.com/office/drawing/2014/main" id="{7C2F9C28-5B62-0854-9617-D39C5CCEDD53}"/>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AF692ABA-ADD6-7504-8681-E0648BFA78DC}"/>
              </a:ext>
            </a:extLst>
          </p:cNvPr>
          <p:cNvSpPr txBox="1"/>
          <p:nvPr/>
        </p:nvSpPr>
        <p:spPr>
          <a:xfrm>
            <a:off x="4367611"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41" name="Straight Arrow Connector 140">
            <a:extLst>
              <a:ext uri="{FF2B5EF4-FFF2-40B4-BE49-F238E27FC236}">
                <a16:creationId xmlns:a16="http://schemas.microsoft.com/office/drawing/2014/main" id="{0ADF67D1-23F9-36E9-0223-832165599261}"/>
              </a:ext>
            </a:extLst>
          </p:cNvPr>
          <p:cNvCxnSpPr>
            <a:cxnSpLocks/>
          </p:cNvCxnSpPr>
          <p:nvPr/>
        </p:nvCxnSpPr>
        <p:spPr>
          <a:xfrm>
            <a:off x="5211566"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B1EB434B-FDBA-5CC4-E1B7-B1DA953DB320}"/>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A843CD65-0366-A500-C090-910527ACE16A}"/>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4D0D91DE-9D2F-49B2-3326-96DF2BDEE5D5}"/>
              </a:ext>
            </a:extLst>
          </p:cNvPr>
          <p:cNvSpPr txBox="1"/>
          <p:nvPr/>
        </p:nvSpPr>
        <p:spPr>
          <a:xfrm>
            <a:off x="4366019" y="4859316"/>
            <a:ext cx="882229" cy="369332"/>
          </a:xfrm>
          <a:prstGeom prst="rect">
            <a:avLst/>
          </a:prstGeom>
          <a:noFill/>
        </p:spPr>
        <p:txBody>
          <a:bodyPr wrap="none" rtlCol="0">
            <a:spAutoFit/>
          </a:bodyPr>
          <a:lstStyle/>
          <a:p>
            <a:r>
              <a:rPr lang="en-GB" dirty="0">
                <a:solidFill>
                  <a:schemeClr val="bg1"/>
                </a:solidFill>
              </a:rPr>
              <a:t>(latest)</a:t>
            </a:r>
          </a:p>
        </p:txBody>
      </p:sp>
      <p:cxnSp>
        <p:nvCxnSpPr>
          <p:cNvPr id="146" name="Straight Arrow Connector 145">
            <a:extLst>
              <a:ext uri="{FF2B5EF4-FFF2-40B4-BE49-F238E27FC236}">
                <a16:creationId xmlns:a16="http://schemas.microsoft.com/office/drawing/2014/main" id="{54F279FD-AA08-27BE-62E6-E035474D99AF}"/>
              </a:ext>
            </a:extLst>
          </p:cNvPr>
          <p:cNvCxnSpPr>
            <a:cxnSpLocks/>
          </p:cNvCxnSpPr>
          <p:nvPr/>
        </p:nvCxnSpPr>
        <p:spPr>
          <a:xfrm>
            <a:off x="5209974" y="5043982"/>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47" name="Group 146">
            <a:extLst>
              <a:ext uri="{FF2B5EF4-FFF2-40B4-BE49-F238E27FC236}">
                <a16:creationId xmlns:a16="http://schemas.microsoft.com/office/drawing/2014/main" id="{42AB99B1-BF79-55D2-568A-AD373E5B6A3E}"/>
              </a:ext>
            </a:extLst>
          </p:cNvPr>
          <p:cNvGrpSpPr/>
          <p:nvPr/>
        </p:nvGrpSpPr>
        <p:grpSpPr>
          <a:xfrm rot="10800000">
            <a:off x="6459091" y="3734694"/>
            <a:ext cx="1169646" cy="625683"/>
            <a:chOff x="4642902" y="5013117"/>
            <a:chExt cx="1169646" cy="625683"/>
          </a:xfrm>
        </p:grpSpPr>
        <p:cxnSp>
          <p:nvCxnSpPr>
            <p:cNvPr id="148" name="Straight Arrow Connector 147">
              <a:extLst>
                <a:ext uri="{FF2B5EF4-FFF2-40B4-BE49-F238E27FC236}">
                  <a16:creationId xmlns:a16="http://schemas.microsoft.com/office/drawing/2014/main" id="{D763099B-5E6F-1177-3D00-FF911F89DDD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8077DD5-91B6-0B9D-0541-3CD21F5627B5}"/>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0" name="TextBox 149">
            <a:extLst>
              <a:ext uri="{FF2B5EF4-FFF2-40B4-BE49-F238E27FC236}">
                <a16:creationId xmlns:a16="http://schemas.microsoft.com/office/drawing/2014/main" id="{F46094B2-7AC0-32A1-09ED-6BD9E9C15FD5}"/>
              </a:ext>
            </a:extLst>
          </p:cNvPr>
          <p:cNvSpPr txBox="1"/>
          <p:nvPr/>
        </p:nvSpPr>
        <p:spPr>
          <a:xfrm>
            <a:off x="6206585" y="3139993"/>
            <a:ext cx="1680268" cy="600164"/>
          </a:xfrm>
          <a:prstGeom prst="rect">
            <a:avLst/>
          </a:prstGeom>
          <a:noFill/>
        </p:spPr>
        <p:txBody>
          <a:bodyPr wrap="none" rtlCol="0">
            <a:spAutoFit/>
          </a:bodyPr>
          <a:lstStyle/>
          <a:p>
            <a:pPr algn="ctr"/>
            <a:r>
              <a:rPr lang="en-GB" sz="1100" dirty="0">
                <a:solidFill>
                  <a:srgbClr val="00B050"/>
                </a:solidFill>
              </a:rPr>
              <a:t>Alice’s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51" name="Rectangle: Rounded Corners 150">
            <a:extLst>
              <a:ext uri="{FF2B5EF4-FFF2-40B4-BE49-F238E27FC236}">
                <a16:creationId xmlns:a16="http://schemas.microsoft.com/office/drawing/2014/main" id="{FF4B096E-4EF8-82D8-E52E-FD55B0D64536}"/>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DB3AF536-230F-F82E-7B7C-BD7F7159C70C}"/>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A8F1557F-03AC-EA04-280E-E4A4E687A428}"/>
              </a:ext>
            </a:extLst>
          </p:cNvPr>
          <p:cNvSpPr txBox="1"/>
          <p:nvPr/>
        </p:nvSpPr>
        <p:spPr>
          <a:xfrm>
            <a:off x="6654831"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81D4DCF-E94C-F1CD-EFC1-092CD444FD3F}"/>
              </a:ext>
            </a:extLst>
          </p:cNvPr>
          <p:cNvCxnSpPr>
            <a:cxnSpLocks/>
          </p:cNvCxnSpPr>
          <p:nvPr/>
        </p:nvCxnSpPr>
        <p:spPr>
          <a:xfrm>
            <a:off x="7498786"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0274339-0CF2-4FF2-6696-02A19DCDF42E}"/>
              </a:ext>
            </a:extLst>
          </p:cNvPr>
          <p:cNvSpPr txBox="1"/>
          <p:nvPr/>
        </p:nvSpPr>
        <p:spPr>
          <a:xfrm>
            <a:off x="218086" y="6181097"/>
            <a:ext cx="3679655" cy="461665"/>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fetches</a:t>
            </a:r>
            <a:r>
              <a:rPr lang="en-GB" sz="1200" dirty="0">
                <a:solidFill>
                  <a:schemeClr val="bg1"/>
                </a:solidFill>
              </a:rPr>
              <a:t> and makes a </a:t>
            </a:r>
            <a:r>
              <a:rPr lang="en-GB" sz="1200" b="1" dirty="0">
                <a:solidFill>
                  <a:schemeClr val="tx2">
                    <a:lumMod val="50000"/>
                    <a:lumOff val="50000"/>
                  </a:schemeClr>
                </a:solidFill>
              </a:rPr>
              <a:t>merge commit</a:t>
            </a:r>
            <a:r>
              <a:rPr lang="en-GB" sz="1200" dirty="0">
                <a:solidFill>
                  <a:schemeClr val="bg1"/>
                </a:solidFill>
              </a:rPr>
              <a:t>. He has nothing to </a:t>
            </a:r>
            <a:r>
              <a:rPr lang="en-GB" sz="1200" b="1" dirty="0">
                <a:solidFill>
                  <a:schemeClr val="tx2">
                    <a:lumMod val="50000"/>
                    <a:lumOff val="50000"/>
                  </a:schemeClr>
                </a:solidFill>
              </a:rPr>
              <a:t>push</a:t>
            </a:r>
            <a:r>
              <a:rPr lang="en-GB" sz="1200" dirty="0">
                <a:solidFill>
                  <a:schemeClr val="bg1"/>
                </a:solidFill>
              </a:rPr>
              <a:t>: he is just adopting Alice’s changes.</a:t>
            </a:r>
            <a:endParaRPr lang="en-GB" sz="1200" b="1" dirty="0">
              <a:solidFill>
                <a:schemeClr val="tx2">
                  <a:lumMod val="50000"/>
                  <a:lumOff val="50000"/>
                </a:schemeClr>
              </a:solidFill>
            </a:endParaRPr>
          </a:p>
        </p:txBody>
      </p:sp>
      <p:sp>
        <p:nvSpPr>
          <p:cNvPr id="160" name="Rectangle: Rounded Corners 159">
            <a:extLst>
              <a:ext uri="{FF2B5EF4-FFF2-40B4-BE49-F238E27FC236}">
                <a16:creationId xmlns:a16="http://schemas.microsoft.com/office/drawing/2014/main" id="{B25ED887-CFAF-2767-E752-233297AC9F88}"/>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02FB24D5-9C84-F8CF-BD41-244F8E6161EE}"/>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BE48A2-6C84-1D2C-CB17-7E26EFF57A76}"/>
              </a:ext>
            </a:extLst>
          </p:cNvPr>
          <p:cNvSpPr txBox="1"/>
          <p:nvPr/>
        </p:nvSpPr>
        <p:spPr>
          <a:xfrm>
            <a:off x="8888203"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2A384B75-414D-556C-B492-6FC898D5FAA3}"/>
              </a:ext>
            </a:extLst>
          </p:cNvPr>
          <p:cNvCxnSpPr>
            <a:cxnSpLocks/>
          </p:cNvCxnSpPr>
          <p:nvPr/>
        </p:nvCxnSpPr>
        <p:spPr>
          <a:xfrm>
            <a:off x="9732158"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4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8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8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1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9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98"/>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5"/>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26"/>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3"/>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2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97"/>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6"/>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13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35"/>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32"/>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4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141"/>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4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0"/>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130"/>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9"/>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147"/>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51"/>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55"/>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60"/>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6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64"/>
                                        </p:tgtEl>
                                        <p:attrNameLst>
                                          <p:attrName>style.visibility</p:attrName>
                                        </p:attrNameLst>
                                      </p:cBhvr>
                                      <p:to>
                                        <p:strVal val="visible"/>
                                      </p:to>
                                    </p:set>
                                  </p:childTnLst>
                                </p:cTn>
                              </p:par>
                              <p:par>
                                <p:cTn id="269" presetID="1" presetClass="exit" presetSubtype="0" fill="hold" grpId="1" nodeType="withEffect">
                                  <p:stCondLst>
                                    <p:cond delay="0"/>
                                  </p:stCondLst>
                                  <p:childTnLst>
                                    <p:set>
                                      <p:cBhvr>
                                        <p:cTn id="270" dur="1" fill="hold">
                                          <p:stCondLst>
                                            <p:cond delay="0"/>
                                          </p:stCondLst>
                                        </p:cTn>
                                        <p:tgtEl>
                                          <p:spTgt spid="121"/>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animBg="1"/>
      <p:bldP spid="31" grpId="0" animBg="1"/>
      <p:bldP spid="42" grpId="0" animBg="1"/>
      <p:bldP spid="43" grpId="0" animBg="1"/>
      <p:bldP spid="44" grpId="0" animBg="1"/>
      <p:bldP spid="53" grpId="0" animBg="1"/>
      <p:bldP spid="58" grpId="0" animBg="1"/>
      <p:bldP spid="59" grpId="0" animBg="1"/>
      <p:bldP spid="60" grpId="0" animBg="1"/>
      <p:bldP spid="67" grpId="0" animBg="1"/>
      <p:bldP spid="68" grpId="0" animBg="1"/>
      <p:bldP spid="69" grpId="0" animBg="1"/>
      <p:bldP spid="72" grpId="0" animBg="1"/>
      <p:bldP spid="73" grpId="0" animBg="1"/>
      <p:bldP spid="75" grpId="0" animBg="1"/>
      <p:bldP spid="78" grpId="0" animBg="1"/>
      <p:bldP spid="80" grpId="0" animBg="1"/>
      <p:bldP spid="81" grpId="0" animBg="1"/>
      <p:bldP spid="83" grpId="0" animBg="1"/>
      <p:bldP spid="84" grpId="0"/>
      <p:bldP spid="84" grpId="1"/>
      <p:bldP spid="88" grpId="0"/>
      <p:bldP spid="88" grpId="1"/>
      <p:bldP spid="90" grpId="0"/>
      <p:bldP spid="90" grpId="1"/>
      <p:bldP spid="94" grpId="0"/>
      <p:bldP spid="94" grpId="1"/>
      <p:bldP spid="96" grpId="0"/>
      <p:bldP spid="96" grpId="1"/>
      <p:bldP spid="98" grpId="0"/>
      <p:bldP spid="98" grpId="1"/>
      <p:bldP spid="107" grpId="0"/>
      <p:bldP spid="107" grpId="1"/>
      <p:bldP spid="111" grpId="0"/>
      <p:bldP spid="111" grpId="1"/>
      <p:bldP spid="113" grpId="0" animBg="1"/>
      <p:bldP spid="116" grpId="0" animBg="1"/>
      <p:bldP spid="117" grpId="0" animBg="1"/>
      <p:bldP spid="119" grpId="0" animBg="1"/>
      <p:bldP spid="121" grpId="0"/>
      <p:bldP spid="121" grpId="1"/>
      <p:bldP spid="126" grpId="0"/>
      <p:bldP spid="126" grpId="1"/>
      <p:bldP spid="127" grpId="0" animBg="1"/>
      <p:bldP spid="129" grpId="0"/>
      <p:bldP spid="129" grpId="1"/>
      <p:bldP spid="131" grpId="0" animBg="1"/>
      <p:bldP spid="135" grpId="0"/>
      <p:bldP spid="135" grpId="1"/>
      <p:bldP spid="137" grpId="0" animBg="1"/>
      <p:bldP spid="140" grpId="0"/>
      <p:bldP spid="140" grpId="1"/>
      <p:bldP spid="143" grpId="0" animBg="1"/>
      <p:bldP spid="145" grpId="0"/>
      <p:bldP spid="150" grpId="0"/>
      <p:bldP spid="150" grpId="1"/>
      <p:bldP spid="151" grpId="0" animBg="1"/>
      <p:bldP spid="153" grpId="0"/>
      <p:bldP spid="155" grpId="0" animBg="1"/>
      <p:bldP spid="160" grpId="0" animBg="1"/>
      <p:bldP spid="1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F5C4-97CF-4A44-431F-7D376B127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AC224-1114-64A4-8266-EBBCA1DFCF47}"/>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The last and final option 5 is </a:t>
            </a:r>
            <a:r>
              <a:rPr lang="en-GB" sz="1200" b="1" dirty="0">
                <a:solidFill>
                  <a:schemeClr val="tx2">
                    <a:lumMod val="50000"/>
                    <a:lumOff val="50000"/>
                  </a:schemeClr>
                </a:solidFill>
              </a:rPr>
              <a:t>rebasing</a:t>
            </a:r>
            <a:r>
              <a:rPr lang="en-GB" sz="1200" dirty="0">
                <a:solidFill>
                  <a:schemeClr val="bg1"/>
                </a:solidFill>
              </a:rPr>
              <a:t>. On the surface, you get the same result as a </a:t>
            </a:r>
            <a:r>
              <a:rPr lang="en-GB" sz="1200" b="1" dirty="0">
                <a:solidFill>
                  <a:schemeClr val="tx2">
                    <a:lumMod val="50000"/>
                    <a:lumOff val="50000"/>
                  </a:schemeClr>
                </a:solidFill>
              </a:rPr>
              <a:t>merge. </a:t>
            </a:r>
            <a:r>
              <a:rPr lang="en-GB" sz="1200" dirty="0">
                <a:solidFill>
                  <a:schemeClr val="bg1"/>
                </a:solidFill>
              </a:rPr>
              <a:t>Under the hood, however, the </a:t>
            </a:r>
            <a:r>
              <a:rPr lang="en-GB" sz="1200" b="1" dirty="0">
                <a:solidFill>
                  <a:schemeClr val="tx2">
                    <a:lumMod val="50000"/>
                    <a:lumOff val="50000"/>
                  </a:schemeClr>
                </a:solidFill>
              </a:rPr>
              <a:t>commit history </a:t>
            </a:r>
            <a:r>
              <a:rPr lang="en-GB" sz="1200" dirty="0">
                <a:solidFill>
                  <a:schemeClr val="bg1"/>
                </a:solidFill>
              </a:rPr>
              <a:t>is organised in a different way. It circumvents the need for </a:t>
            </a:r>
            <a:r>
              <a:rPr lang="en-GB" sz="1200" b="1" dirty="0">
                <a:solidFill>
                  <a:schemeClr val="tx2">
                    <a:lumMod val="50000"/>
                    <a:lumOff val="50000"/>
                  </a:schemeClr>
                </a:solidFill>
              </a:rPr>
              <a:t>merge commits</a:t>
            </a:r>
            <a:r>
              <a:rPr lang="en-GB" sz="1200" dirty="0">
                <a:solidFill>
                  <a:schemeClr val="bg1"/>
                </a:solidFill>
              </a:rPr>
              <a:t> which hold little meaningful information and can propagate in their thousands in big projects.</a:t>
            </a:r>
            <a:endParaRPr lang="en-GB" sz="1200" b="1" dirty="0">
              <a:solidFill>
                <a:schemeClr val="tx2">
                  <a:lumMod val="50000"/>
                  <a:lumOff val="50000"/>
                </a:schemeClr>
              </a:solidFill>
            </a:endParaRPr>
          </a:p>
          <a:p>
            <a:endParaRPr lang="en-GB" sz="1200" b="1" dirty="0">
              <a:solidFill>
                <a:schemeClr val="tx2">
                  <a:lumMod val="50000"/>
                  <a:lumOff val="50000"/>
                </a:schemeClr>
              </a:solidFill>
            </a:endParaRPr>
          </a:p>
          <a:p>
            <a:r>
              <a:rPr lang="en-GB" sz="1200" dirty="0">
                <a:solidFill>
                  <a:schemeClr val="bg1"/>
                </a:solidFill>
              </a:rPr>
              <a:t>We will use the same contrived example with Alice and Bob. If you look at their shared commit history, Alice and Bob had to go through five commits for Bob to finally get Alice’s changes. </a:t>
            </a:r>
          </a:p>
        </p:txBody>
      </p:sp>
      <p:sp>
        <p:nvSpPr>
          <p:cNvPr id="25" name="Rectangle: Rounded Corners 24">
            <a:extLst>
              <a:ext uri="{FF2B5EF4-FFF2-40B4-BE49-F238E27FC236}">
                <a16:creationId xmlns:a16="http://schemas.microsoft.com/office/drawing/2014/main" id="{F75CE2CD-A6B9-2A79-E43B-FB950558F87E}"/>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1A80EF0-E3EA-847E-92AE-2BFA5F5FA5C8}"/>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B887B249-BFC6-FD71-0753-5B7BCE8A326E}"/>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4DCE7183-E303-29F9-612B-39904E93ECB4}"/>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95A696C5-BD97-3F0D-82C8-D88861970936}"/>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4AF0A7DF-DF90-8F58-89C0-3C59D373BD45}"/>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B35904FA-1EDE-6D04-F83D-27AB3F365B73}"/>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CCD51BA-9520-2D5F-55E7-B2FDD1157146}"/>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F9B18F2C-6CB7-9669-C0B1-D6E865C894D3}"/>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1EF3A7DE-819E-3DAE-19CE-BBC0E5EA3A0F}"/>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72E8BEE2-D869-0CA5-124D-AFC322916396}"/>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303FBE8E-752E-C0E8-24AB-AAA11E46969E}"/>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2BD1C68-96C2-F542-394E-0DF33A0040CE}"/>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90815FB7-27CE-CC88-95B7-216B15919E7B}"/>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9A969E41-2A5D-F262-7251-0B5AF9561FD7}"/>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985F5A77-BE92-5D86-24A5-180BC65CE195}"/>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84249D9B-87CE-5BF8-EBB2-90E183034BB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403597D-254A-39F7-7555-FE423A9B008F}"/>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8F9A47F4-8F1E-5061-4B7E-969B863B70BA}"/>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427AB906-4CBE-C6F3-F648-B95DB5D4FD40}"/>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B2206DE9-4E39-6238-7921-C507368655B6}"/>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3D8D8B49-DC33-1D87-9E3A-E462737576CF}"/>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A2491EBF-C69A-5DDA-C9C6-2C1F8E21ECBA}"/>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4D012426-23EF-B217-0EC5-CD9122A6BC56}"/>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6" name="Rectangle: Rounded Corners 115">
            <a:extLst>
              <a:ext uri="{FF2B5EF4-FFF2-40B4-BE49-F238E27FC236}">
                <a16:creationId xmlns:a16="http://schemas.microsoft.com/office/drawing/2014/main" id="{F6D1BB4D-3886-70D5-9395-B2FFB0DCAC2B}"/>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9" name="Rectangle: Rounded Corners 118">
            <a:extLst>
              <a:ext uri="{FF2B5EF4-FFF2-40B4-BE49-F238E27FC236}">
                <a16:creationId xmlns:a16="http://schemas.microsoft.com/office/drawing/2014/main" id="{97DE29E3-081F-97FC-BBE7-894BBF0FC2F0}"/>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6B1AB36-D72E-0E57-A581-5575975BD241}"/>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7" name="Rectangle: Rounded Corners 126">
            <a:extLst>
              <a:ext uri="{FF2B5EF4-FFF2-40B4-BE49-F238E27FC236}">
                <a16:creationId xmlns:a16="http://schemas.microsoft.com/office/drawing/2014/main" id="{A87C709A-3D61-B8D0-CF0B-6CF56267DB68}"/>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D246E2A9-B179-60A7-E0A5-DA908B33C094}"/>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8A0BAD-3F1B-33A9-3ED5-A1C6953374C2}"/>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570DAE2A-06FF-D7E5-82B8-1F32CF49B41E}"/>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8DD45150-C810-5D20-0AC2-84523F232E67}"/>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1" name="Rectangle: Rounded Corners 150">
            <a:extLst>
              <a:ext uri="{FF2B5EF4-FFF2-40B4-BE49-F238E27FC236}">
                <a16:creationId xmlns:a16="http://schemas.microsoft.com/office/drawing/2014/main" id="{B41FBD97-6A55-CFA3-7E6A-FB84CC01707B}"/>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02C49ECB-CA1C-2E17-5174-F29E93F88406}"/>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704982A5-406A-C895-D040-97F4B0AA3543}"/>
              </a:ext>
            </a:extLst>
          </p:cNvPr>
          <p:cNvSpPr txBox="1"/>
          <p:nvPr/>
        </p:nvSpPr>
        <p:spPr>
          <a:xfrm>
            <a:off x="6694354"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2CD0663-1FC2-1737-C0C5-BFA257EC4D9C}"/>
              </a:ext>
            </a:extLst>
          </p:cNvPr>
          <p:cNvCxnSpPr>
            <a:cxnSpLocks/>
          </p:cNvCxnSpPr>
          <p:nvPr/>
        </p:nvCxnSpPr>
        <p:spPr>
          <a:xfrm>
            <a:off x="7538309"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3D4EE0A6-4B73-6614-22CC-65160218FCEF}"/>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E8DCED4B-F785-6F45-9266-67E3D9B1F0A3}"/>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1D427FD3-7CF2-5EF2-D95D-BCEF92904D28}"/>
              </a:ext>
            </a:extLst>
          </p:cNvPr>
          <p:cNvSpPr txBox="1"/>
          <p:nvPr/>
        </p:nvSpPr>
        <p:spPr>
          <a:xfrm>
            <a:off x="8889348"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6DB97544-00A3-89E3-BBCC-7D1E4E240AFC}"/>
              </a:ext>
            </a:extLst>
          </p:cNvPr>
          <p:cNvCxnSpPr>
            <a:cxnSpLocks/>
          </p:cNvCxnSpPr>
          <p:nvPr/>
        </p:nvCxnSpPr>
        <p:spPr>
          <a:xfrm>
            <a:off x="9733303"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8DF5AC-9833-FF41-6DCC-6DA0203F13B9}"/>
              </a:ext>
            </a:extLst>
          </p:cNvPr>
          <p:cNvSpPr txBox="1"/>
          <p:nvPr/>
        </p:nvSpPr>
        <p:spPr>
          <a:xfrm>
            <a:off x="214900" y="2378246"/>
            <a:ext cx="3679655" cy="830997"/>
          </a:xfrm>
          <a:prstGeom prst="rect">
            <a:avLst/>
          </a:prstGeom>
          <a:noFill/>
          <a:ln>
            <a:solidFill>
              <a:schemeClr val="bg1"/>
            </a:solidFill>
          </a:ln>
        </p:spPr>
        <p:txBody>
          <a:bodyPr wrap="square" rtlCol="0">
            <a:spAutoFit/>
          </a:bodyPr>
          <a:lstStyle/>
          <a:p>
            <a:r>
              <a:rPr lang="en-GB" sz="1200" dirty="0">
                <a:solidFill>
                  <a:schemeClr val="bg1"/>
                </a:solidFill>
              </a:rPr>
              <a:t>Let’s go back: Bob has just committed his changes and Alice is </a:t>
            </a:r>
            <a:r>
              <a:rPr lang="en-GB" sz="1200" b="1" dirty="0">
                <a:solidFill>
                  <a:schemeClr val="tx2">
                    <a:lumMod val="50000"/>
                    <a:lumOff val="50000"/>
                  </a:schemeClr>
                </a:solidFill>
              </a:rPr>
              <a:t>behind </a:t>
            </a:r>
            <a:r>
              <a:rPr lang="en-GB" sz="1200" dirty="0">
                <a:solidFill>
                  <a:schemeClr val="bg1"/>
                </a:solidFill>
              </a:rPr>
              <a:t>the remote repo. Since in this scenario Alice decided that she will </a:t>
            </a:r>
            <a:r>
              <a:rPr lang="en-GB" sz="1200" b="1" dirty="0">
                <a:solidFill>
                  <a:schemeClr val="tx2">
                    <a:lumMod val="50000"/>
                    <a:lumOff val="50000"/>
                  </a:schemeClr>
                </a:solidFill>
              </a:rPr>
              <a:t>rebase </a:t>
            </a:r>
            <a:r>
              <a:rPr lang="en-GB" sz="1200" dirty="0">
                <a:solidFill>
                  <a:schemeClr val="bg1"/>
                </a:solidFill>
              </a:rPr>
              <a:t>her repo, we can do away with the attempted </a:t>
            </a:r>
            <a:r>
              <a:rPr lang="en-GB" sz="1200" b="1" dirty="0">
                <a:solidFill>
                  <a:schemeClr val="tx2">
                    <a:lumMod val="50000"/>
                    <a:lumOff val="50000"/>
                  </a:schemeClr>
                </a:solidFill>
              </a:rPr>
              <a:t>merge commits</a:t>
            </a:r>
            <a:r>
              <a:rPr lang="en-GB" sz="1200" dirty="0">
                <a:solidFill>
                  <a:schemeClr val="bg1"/>
                </a:solidFill>
              </a:rPr>
              <a:t>.</a:t>
            </a:r>
          </a:p>
        </p:txBody>
      </p:sp>
      <p:sp>
        <p:nvSpPr>
          <p:cNvPr id="4" name="TextBox 3">
            <a:extLst>
              <a:ext uri="{FF2B5EF4-FFF2-40B4-BE49-F238E27FC236}">
                <a16:creationId xmlns:a16="http://schemas.microsoft.com/office/drawing/2014/main" id="{5B044C67-3A7D-7092-11FC-4DB4372C1E18}"/>
              </a:ext>
            </a:extLst>
          </p:cNvPr>
          <p:cNvSpPr txBox="1"/>
          <p:nvPr/>
        </p:nvSpPr>
        <p:spPr>
          <a:xfrm>
            <a:off x="4346002" y="4914595"/>
            <a:ext cx="882229" cy="369332"/>
          </a:xfrm>
          <a:prstGeom prst="rect">
            <a:avLst/>
          </a:prstGeom>
          <a:noFill/>
        </p:spPr>
        <p:txBody>
          <a:bodyPr wrap="none" rtlCol="0">
            <a:spAutoFit/>
          </a:bodyPr>
          <a:lstStyle/>
          <a:p>
            <a:r>
              <a:rPr lang="en-GB" dirty="0">
                <a:solidFill>
                  <a:schemeClr val="bg1"/>
                </a:solidFill>
              </a:rPr>
              <a:t>(latest)</a:t>
            </a:r>
          </a:p>
        </p:txBody>
      </p:sp>
      <p:cxnSp>
        <p:nvCxnSpPr>
          <p:cNvPr id="5" name="Straight Arrow Connector 4">
            <a:extLst>
              <a:ext uri="{FF2B5EF4-FFF2-40B4-BE49-F238E27FC236}">
                <a16:creationId xmlns:a16="http://schemas.microsoft.com/office/drawing/2014/main" id="{4BA579A9-7416-1173-3B21-9AD782B7C80B}"/>
              </a:ext>
            </a:extLst>
          </p:cNvPr>
          <p:cNvCxnSpPr>
            <a:cxnSpLocks/>
          </p:cNvCxnSpPr>
          <p:nvPr/>
        </p:nvCxnSpPr>
        <p:spPr>
          <a:xfrm>
            <a:off x="5189957"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6736F9C-4744-CC36-094C-DE35D74636E8}"/>
              </a:ext>
            </a:extLst>
          </p:cNvPr>
          <p:cNvSpPr txBox="1"/>
          <p:nvPr/>
        </p:nvSpPr>
        <p:spPr>
          <a:xfrm>
            <a:off x="4365091" y="3509575"/>
            <a:ext cx="882229" cy="369332"/>
          </a:xfrm>
          <a:prstGeom prst="rect">
            <a:avLst/>
          </a:prstGeom>
          <a:noFill/>
        </p:spPr>
        <p:txBody>
          <a:bodyPr wrap="none" rtlCol="0">
            <a:spAutoFit/>
          </a:bodyPr>
          <a:lstStyle/>
          <a:p>
            <a:r>
              <a:rPr lang="en-GB" dirty="0">
                <a:solidFill>
                  <a:schemeClr val="bg1"/>
                </a:solidFill>
              </a:rPr>
              <a:t>(latest)</a:t>
            </a:r>
          </a:p>
        </p:txBody>
      </p:sp>
      <p:cxnSp>
        <p:nvCxnSpPr>
          <p:cNvPr id="7" name="Straight Arrow Connector 6">
            <a:extLst>
              <a:ext uri="{FF2B5EF4-FFF2-40B4-BE49-F238E27FC236}">
                <a16:creationId xmlns:a16="http://schemas.microsoft.com/office/drawing/2014/main" id="{124D3071-97FC-6F89-15BB-3926D2B7D3B9}"/>
              </a:ext>
            </a:extLst>
          </p:cNvPr>
          <p:cNvCxnSpPr>
            <a:cxnSpLocks/>
          </p:cNvCxnSpPr>
          <p:nvPr/>
        </p:nvCxnSpPr>
        <p:spPr>
          <a:xfrm>
            <a:off x="5209046" y="369424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39B365-065A-EB93-1E0C-E41A9DBFBF23}"/>
              </a:ext>
            </a:extLst>
          </p:cNvPr>
          <p:cNvSpPr txBox="1"/>
          <p:nvPr/>
        </p:nvSpPr>
        <p:spPr>
          <a:xfrm>
            <a:off x="6690489" y="4914595"/>
            <a:ext cx="882229" cy="369332"/>
          </a:xfrm>
          <a:prstGeom prst="rect">
            <a:avLst/>
          </a:prstGeom>
          <a:noFill/>
        </p:spPr>
        <p:txBody>
          <a:bodyPr wrap="none" rtlCol="0">
            <a:spAutoFit/>
          </a:bodyPr>
          <a:lstStyle/>
          <a:p>
            <a:r>
              <a:rPr lang="en-GB" dirty="0">
                <a:solidFill>
                  <a:schemeClr val="bg1"/>
                </a:solidFill>
              </a:rPr>
              <a:t>(latest)</a:t>
            </a:r>
          </a:p>
        </p:txBody>
      </p:sp>
      <p:cxnSp>
        <p:nvCxnSpPr>
          <p:cNvPr id="9" name="Straight Arrow Connector 8">
            <a:extLst>
              <a:ext uri="{FF2B5EF4-FFF2-40B4-BE49-F238E27FC236}">
                <a16:creationId xmlns:a16="http://schemas.microsoft.com/office/drawing/2014/main" id="{C31B1494-BD17-99E2-FB4C-BE2D40258164}"/>
              </a:ext>
            </a:extLst>
          </p:cNvPr>
          <p:cNvCxnSpPr>
            <a:cxnSpLocks/>
          </p:cNvCxnSpPr>
          <p:nvPr/>
        </p:nvCxnSpPr>
        <p:spPr>
          <a:xfrm>
            <a:off x="7534444"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AD2B5E9-76FD-9186-0FCA-F406836CA083}"/>
              </a:ext>
            </a:extLst>
          </p:cNvPr>
          <p:cNvSpPr txBox="1"/>
          <p:nvPr/>
        </p:nvSpPr>
        <p:spPr>
          <a:xfrm>
            <a:off x="8941591" y="4902069"/>
            <a:ext cx="882229" cy="369332"/>
          </a:xfrm>
          <a:prstGeom prst="rect">
            <a:avLst/>
          </a:prstGeom>
          <a:noFill/>
        </p:spPr>
        <p:txBody>
          <a:bodyPr wrap="none" rtlCol="0">
            <a:spAutoFit/>
          </a:bodyPr>
          <a:lstStyle/>
          <a:p>
            <a:r>
              <a:rPr lang="en-GB" dirty="0">
                <a:solidFill>
                  <a:schemeClr val="bg1"/>
                </a:solidFill>
              </a:rPr>
              <a:t>(latest)</a:t>
            </a:r>
          </a:p>
        </p:txBody>
      </p:sp>
      <p:cxnSp>
        <p:nvCxnSpPr>
          <p:cNvPr id="12" name="Straight Arrow Connector 11">
            <a:extLst>
              <a:ext uri="{FF2B5EF4-FFF2-40B4-BE49-F238E27FC236}">
                <a16:creationId xmlns:a16="http://schemas.microsoft.com/office/drawing/2014/main" id="{9606FFEE-DAD1-6534-BF87-BD75130CA8E3}"/>
              </a:ext>
            </a:extLst>
          </p:cNvPr>
          <p:cNvCxnSpPr>
            <a:cxnSpLocks/>
          </p:cNvCxnSpPr>
          <p:nvPr/>
        </p:nvCxnSpPr>
        <p:spPr>
          <a:xfrm>
            <a:off x="9785546" y="5086735"/>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442D1D0-AD10-3BA1-F97D-B85C822A42C9}"/>
              </a:ext>
            </a:extLst>
          </p:cNvPr>
          <p:cNvSpPr txBox="1"/>
          <p:nvPr/>
        </p:nvSpPr>
        <p:spPr>
          <a:xfrm>
            <a:off x="214899" y="3306561"/>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now </a:t>
            </a:r>
            <a:r>
              <a:rPr lang="en-GB" sz="1200" b="1" dirty="0">
                <a:solidFill>
                  <a:schemeClr val="tx2">
                    <a:lumMod val="50000"/>
                    <a:lumOff val="50000"/>
                  </a:schemeClr>
                </a:solidFill>
              </a:rPr>
              <a:t>rebases</a:t>
            </a:r>
            <a:r>
              <a:rPr lang="en-GB" sz="1200" dirty="0">
                <a:solidFill>
                  <a:schemeClr val="tx2">
                    <a:lumMod val="50000"/>
                    <a:lumOff val="50000"/>
                  </a:schemeClr>
                </a:solidFill>
              </a:rPr>
              <a:t> </a:t>
            </a:r>
            <a:r>
              <a:rPr lang="en-GB" sz="1200" dirty="0">
                <a:solidFill>
                  <a:schemeClr val="bg1"/>
                </a:solidFill>
              </a:rPr>
              <a:t>her repo. Her latest </a:t>
            </a:r>
            <a:r>
              <a:rPr lang="en-GB" sz="1200" b="1" dirty="0">
                <a:solidFill>
                  <a:schemeClr val="tx2">
                    <a:lumMod val="50000"/>
                    <a:lumOff val="50000"/>
                  </a:schemeClr>
                </a:solidFill>
              </a:rPr>
              <a:t>commit</a:t>
            </a:r>
            <a:r>
              <a:rPr lang="en-GB" sz="1200" dirty="0">
                <a:solidFill>
                  <a:schemeClr val="tx2">
                    <a:lumMod val="50000"/>
                    <a:lumOff val="50000"/>
                  </a:schemeClr>
                </a:solidFill>
              </a:rPr>
              <a:t> </a:t>
            </a:r>
            <a:r>
              <a:rPr lang="en-GB" sz="1200" dirty="0">
                <a:solidFill>
                  <a:schemeClr val="bg1"/>
                </a:solidFill>
              </a:rPr>
              <a:t>is held aside.</a:t>
            </a:r>
          </a:p>
        </p:txBody>
      </p:sp>
      <p:sp>
        <p:nvSpPr>
          <p:cNvPr id="14" name="Rectangle: Rounded Corners 13">
            <a:extLst>
              <a:ext uri="{FF2B5EF4-FFF2-40B4-BE49-F238E27FC236}">
                <a16:creationId xmlns:a16="http://schemas.microsoft.com/office/drawing/2014/main" id="{16D10D67-0FB8-7D93-7BB4-5211C22F593C}"/>
              </a:ext>
            </a:extLst>
          </p:cNvPr>
          <p:cNvSpPr/>
          <p:nvPr/>
        </p:nvSpPr>
        <p:spPr>
          <a:xfrm>
            <a:off x="4438326" y="3473090"/>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15" name="Straight Connector 14">
            <a:extLst>
              <a:ext uri="{FF2B5EF4-FFF2-40B4-BE49-F238E27FC236}">
                <a16:creationId xmlns:a16="http://schemas.microsoft.com/office/drawing/2014/main" id="{293CFED4-444A-0908-AA94-0603AD268531}"/>
              </a:ext>
            </a:extLst>
          </p:cNvPr>
          <p:cNvCxnSpPr>
            <a:cxnSpLocks/>
          </p:cNvCxnSpPr>
          <p:nvPr/>
        </p:nvCxnSpPr>
        <p:spPr>
          <a:xfrm>
            <a:off x="4683320"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6C06301-586C-D1CB-A2BA-C267058BCC36}"/>
              </a:ext>
            </a:extLst>
          </p:cNvPr>
          <p:cNvSpPr txBox="1"/>
          <p:nvPr/>
        </p:nvSpPr>
        <p:spPr>
          <a:xfrm>
            <a:off x="214898" y="3865544"/>
            <a:ext cx="3679655" cy="1015663"/>
          </a:xfrm>
          <a:prstGeom prst="rect">
            <a:avLst/>
          </a:prstGeom>
          <a:noFill/>
          <a:ln>
            <a:solidFill>
              <a:schemeClr val="bg1"/>
            </a:solidFill>
          </a:ln>
        </p:spPr>
        <p:txBody>
          <a:bodyPr wrap="square" rtlCol="0">
            <a:spAutoFit/>
          </a:bodyPr>
          <a:lstStyle/>
          <a:p>
            <a:r>
              <a:rPr lang="en-GB" sz="1200" dirty="0">
                <a:solidFill>
                  <a:schemeClr val="bg1"/>
                </a:solidFill>
              </a:rPr>
              <a:t>Any </a:t>
            </a:r>
            <a:r>
              <a:rPr lang="en-GB" sz="1200" b="1" dirty="0">
                <a:solidFill>
                  <a:schemeClr val="tx2">
                    <a:lumMod val="50000"/>
                    <a:lumOff val="50000"/>
                  </a:schemeClr>
                </a:solidFill>
              </a:rPr>
              <a:t>commit </a:t>
            </a:r>
            <a:r>
              <a:rPr lang="en-GB" sz="1200" dirty="0">
                <a:solidFill>
                  <a:schemeClr val="bg1"/>
                </a:solidFill>
              </a:rPr>
              <a:t>that Alice lacks is now tested, in order, against her own latest </a:t>
            </a:r>
            <a:r>
              <a:rPr lang="en-GB" sz="1200" b="1" dirty="0">
                <a:solidFill>
                  <a:schemeClr val="tx2">
                    <a:lumMod val="50000"/>
                    <a:lumOff val="50000"/>
                  </a:schemeClr>
                </a:solidFill>
              </a:rPr>
              <a:t>commit</a:t>
            </a:r>
            <a:r>
              <a:rPr lang="en-GB" sz="1200" dirty="0">
                <a:solidFill>
                  <a:schemeClr val="bg1"/>
                </a:solidFill>
              </a:rPr>
              <a:t> for </a:t>
            </a:r>
            <a:r>
              <a:rPr lang="en-GB" sz="1200" b="1" dirty="0">
                <a:solidFill>
                  <a:schemeClr val="tx2">
                    <a:lumMod val="50000"/>
                    <a:lumOff val="50000"/>
                  </a:schemeClr>
                </a:solidFill>
              </a:rPr>
              <a:t>merge conflicts</a:t>
            </a:r>
            <a:r>
              <a:rPr lang="en-GB" sz="1200" dirty="0">
                <a:solidFill>
                  <a:schemeClr val="bg1"/>
                </a:solidFill>
              </a:rPr>
              <a:t>. We know that Alice was fiddling with File A and Bob was fiddling with File B and C so we’ll presume there are none. </a:t>
            </a:r>
            <a:endParaRPr lang="en-GB" sz="1200" b="1" dirty="0">
              <a:solidFill>
                <a:schemeClr val="tx2">
                  <a:lumMod val="50000"/>
                  <a:lumOff val="50000"/>
                </a:schemeClr>
              </a:solidFill>
            </a:endParaRPr>
          </a:p>
        </p:txBody>
      </p:sp>
      <p:cxnSp>
        <p:nvCxnSpPr>
          <p:cNvPr id="17" name="Straight Arrow Connector 16">
            <a:extLst>
              <a:ext uri="{FF2B5EF4-FFF2-40B4-BE49-F238E27FC236}">
                <a16:creationId xmlns:a16="http://schemas.microsoft.com/office/drawing/2014/main" id="{1289785D-D486-95DE-237D-DE9700578CC7}"/>
              </a:ext>
            </a:extLst>
          </p:cNvPr>
          <p:cNvCxnSpPr>
            <a:cxnSpLocks/>
          </p:cNvCxnSpPr>
          <p:nvPr/>
        </p:nvCxnSpPr>
        <p:spPr>
          <a:xfrm flipH="1">
            <a:off x="5088475" y="3705040"/>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95E9F684-0B13-DE47-94BE-CAA03192DEFA}"/>
              </a:ext>
            </a:extLst>
          </p:cNvPr>
          <p:cNvSpPr/>
          <p:nvPr/>
        </p:nvSpPr>
        <p:spPr>
          <a:xfrm>
            <a:off x="5541879" y="3473601"/>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a:extLst>
              <a:ext uri="{FF2B5EF4-FFF2-40B4-BE49-F238E27FC236}">
                <a16:creationId xmlns:a16="http://schemas.microsoft.com/office/drawing/2014/main" id="{F069D9A2-C4A3-DFC1-85F1-277ACF177652}"/>
              </a:ext>
            </a:extLst>
          </p:cNvPr>
          <p:cNvCxnSpPr>
            <a:cxnSpLocks/>
          </p:cNvCxnSpPr>
          <p:nvPr/>
        </p:nvCxnSpPr>
        <p:spPr>
          <a:xfrm>
            <a:off x="5789338" y="328606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BF8BC2A2-F501-71C0-B2C3-2E024E84C24C}"/>
              </a:ext>
            </a:extLst>
          </p:cNvPr>
          <p:cNvSpPr/>
          <p:nvPr/>
        </p:nvSpPr>
        <p:spPr>
          <a:xfrm>
            <a:off x="4456749" y="4161543"/>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24" name="Straight Connector 23">
            <a:extLst>
              <a:ext uri="{FF2B5EF4-FFF2-40B4-BE49-F238E27FC236}">
                <a16:creationId xmlns:a16="http://schemas.microsoft.com/office/drawing/2014/main" id="{1FED33FD-A813-078C-FAFB-24A9189AD62A}"/>
              </a:ext>
            </a:extLst>
          </p:cNvPr>
          <p:cNvCxnSpPr>
            <a:cxnSpLocks/>
          </p:cNvCxnSpPr>
          <p:nvPr/>
        </p:nvCxnSpPr>
        <p:spPr>
          <a:xfrm>
            <a:off x="4701743" y="3974009"/>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FFE4B85-88EE-59DE-C453-3AF990797BC3}"/>
              </a:ext>
            </a:extLst>
          </p:cNvPr>
          <p:cNvCxnSpPr>
            <a:cxnSpLocks/>
          </p:cNvCxnSpPr>
          <p:nvPr/>
        </p:nvCxnSpPr>
        <p:spPr>
          <a:xfrm flipH="1">
            <a:off x="5106898" y="4393493"/>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D18AF3-979A-CA89-0676-876264CDF434}"/>
              </a:ext>
            </a:extLst>
          </p:cNvPr>
          <p:cNvSpPr/>
          <p:nvPr/>
        </p:nvSpPr>
        <p:spPr>
          <a:xfrm>
            <a:off x="5541888" y="414531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28" name="Straight Connector 27">
            <a:extLst>
              <a:ext uri="{FF2B5EF4-FFF2-40B4-BE49-F238E27FC236}">
                <a16:creationId xmlns:a16="http://schemas.microsoft.com/office/drawing/2014/main" id="{6C35682A-B78A-CEB0-6E1C-A726640D00DB}"/>
              </a:ext>
            </a:extLst>
          </p:cNvPr>
          <p:cNvCxnSpPr>
            <a:cxnSpLocks/>
          </p:cNvCxnSpPr>
          <p:nvPr/>
        </p:nvCxnSpPr>
        <p:spPr>
          <a:xfrm>
            <a:off x="5789347" y="395778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1CB19D2C-C502-4936-F2C3-B53D99735047}"/>
              </a:ext>
            </a:extLst>
          </p:cNvPr>
          <p:cNvSpPr/>
          <p:nvPr/>
        </p:nvSpPr>
        <p:spPr>
          <a:xfrm>
            <a:off x="5545648" y="4823455"/>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30" name="Straight Connector 29">
            <a:extLst>
              <a:ext uri="{FF2B5EF4-FFF2-40B4-BE49-F238E27FC236}">
                <a16:creationId xmlns:a16="http://schemas.microsoft.com/office/drawing/2014/main" id="{24312B8A-175C-83FA-DAF0-5FDE3FF006CB}"/>
              </a:ext>
            </a:extLst>
          </p:cNvPr>
          <p:cNvCxnSpPr>
            <a:cxnSpLocks/>
          </p:cNvCxnSpPr>
          <p:nvPr/>
        </p:nvCxnSpPr>
        <p:spPr>
          <a:xfrm>
            <a:off x="5790642" y="4635921"/>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29FFEFD-CDE7-6394-50E3-A374C43C6C11}"/>
              </a:ext>
            </a:extLst>
          </p:cNvPr>
          <p:cNvSpPr txBox="1"/>
          <p:nvPr/>
        </p:nvSpPr>
        <p:spPr>
          <a:xfrm>
            <a:off x="214898" y="4978525"/>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were no </a:t>
            </a:r>
            <a:r>
              <a:rPr lang="en-GB" sz="1200" b="1" dirty="0">
                <a:solidFill>
                  <a:schemeClr val="tx2">
                    <a:lumMod val="50000"/>
                    <a:lumOff val="50000"/>
                  </a:schemeClr>
                </a:solidFill>
              </a:rPr>
              <a:t>merge conflicts, </a:t>
            </a:r>
            <a:r>
              <a:rPr lang="en-GB" sz="1200" dirty="0">
                <a:solidFill>
                  <a:schemeClr val="bg1"/>
                </a:solidFill>
              </a:rPr>
              <a:t>so Alice’s </a:t>
            </a:r>
            <a:r>
              <a:rPr lang="en-GB" sz="1200" b="1" dirty="0">
                <a:solidFill>
                  <a:schemeClr val="tx2">
                    <a:lumMod val="50000"/>
                    <a:lumOff val="50000"/>
                  </a:schemeClr>
                </a:solidFill>
              </a:rPr>
              <a:t>commit </a:t>
            </a:r>
            <a:r>
              <a:rPr lang="en-GB" sz="1200" dirty="0">
                <a:solidFill>
                  <a:schemeClr val="bg1"/>
                </a:solidFill>
              </a:rPr>
              <a:t>can absorb, from behind, the changes from the </a:t>
            </a:r>
            <a:r>
              <a:rPr lang="en-GB" sz="1200" b="1" dirty="0">
                <a:solidFill>
                  <a:schemeClr val="tx2">
                    <a:lumMod val="50000"/>
                    <a:lumOff val="50000"/>
                  </a:schemeClr>
                </a:solidFill>
              </a:rPr>
              <a:t>commits</a:t>
            </a:r>
            <a:r>
              <a:rPr lang="en-GB" sz="1200" dirty="0">
                <a:solidFill>
                  <a:schemeClr val="bg1"/>
                </a:solidFill>
              </a:rPr>
              <a:t> ahead of hers. The </a:t>
            </a:r>
            <a:r>
              <a:rPr lang="en-GB" sz="1200" b="1" dirty="0">
                <a:solidFill>
                  <a:schemeClr val="tx2">
                    <a:lumMod val="50000"/>
                    <a:lumOff val="50000"/>
                  </a:schemeClr>
                </a:solidFill>
              </a:rPr>
              <a:t>hashed commit ID </a:t>
            </a:r>
            <a:r>
              <a:rPr lang="en-GB" sz="1200" dirty="0">
                <a:solidFill>
                  <a:schemeClr val="bg1"/>
                </a:solidFill>
              </a:rPr>
              <a:t>will now be rewritten, and she would be able to </a:t>
            </a:r>
            <a:r>
              <a:rPr lang="en-GB" sz="1200" b="1" dirty="0">
                <a:solidFill>
                  <a:schemeClr val="tx2">
                    <a:lumMod val="50000"/>
                    <a:lumOff val="50000"/>
                  </a:schemeClr>
                </a:solidFill>
              </a:rPr>
              <a:t>push </a:t>
            </a:r>
            <a:r>
              <a:rPr lang="en-GB" sz="1200" dirty="0">
                <a:solidFill>
                  <a:schemeClr val="bg1"/>
                </a:solidFill>
              </a:rPr>
              <a:t>her commit to the remote repo – or, she can continue </a:t>
            </a:r>
            <a:r>
              <a:rPr lang="en-GB" sz="1200" b="1" dirty="0">
                <a:solidFill>
                  <a:schemeClr val="tx2">
                    <a:lumMod val="50000"/>
                    <a:lumOff val="50000"/>
                  </a:schemeClr>
                </a:solidFill>
              </a:rPr>
              <a:t>committing</a:t>
            </a:r>
            <a:r>
              <a:rPr lang="en-GB" sz="1200" dirty="0">
                <a:solidFill>
                  <a:schemeClr val="bg1"/>
                </a:solidFill>
              </a:rPr>
              <a:t> until her feature is finished if it isn’t yet.</a:t>
            </a:r>
            <a:endParaRPr lang="en-GB" sz="1200"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857C6213-3573-7EB3-88EF-3A80DC702F6D}"/>
              </a:ext>
            </a:extLst>
          </p:cNvPr>
          <p:cNvSpPr txBox="1"/>
          <p:nvPr/>
        </p:nvSpPr>
        <p:spPr>
          <a:xfrm>
            <a:off x="214165" y="2378194"/>
            <a:ext cx="3679653" cy="1384995"/>
          </a:xfrm>
          <a:prstGeom prst="rect">
            <a:avLst/>
          </a:prstGeom>
          <a:noFill/>
          <a:ln>
            <a:solidFill>
              <a:schemeClr val="bg1"/>
            </a:solidFill>
          </a:ln>
        </p:spPr>
        <p:txBody>
          <a:bodyPr wrap="square" rtlCol="0">
            <a:spAutoFit/>
          </a:bodyPr>
          <a:lstStyle/>
          <a:p>
            <a:r>
              <a:rPr lang="en-GB" sz="1200" dirty="0">
                <a:solidFill>
                  <a:schemeClr val="bg1"/>
                </a:solidFill>
              </a:rPr>
              <a:t>This scenario is appropriate for </a:t>
            </a:r>
            <a:r>
              <a:rPr lang="en-GB" sz="1200" b="1" dirty="0">
                <a:solidFill>
                  <a:schemeClr val="tx2">
                    <a:lumMod val="50000"/>
                    <a:lumOff val="50000"/>
                  </a:schemeClr>
                </a:solidFill>
              </a:rPr>
              <a:t>commits </a:t>
            </a:r>
            <a:r>
              <a:rPr lang="en-GB" sz="1200" dirty="0">
                <a:solidFill>
                  <a:schemeClr val="bg1"/>
                </a:solidFill>
              </a:rPr>
              <a:t>where there is not a large potential for </a:t>
            </a:r>
            <a:r>
              <a:rPr lang="en-GB" sz="1200" b="1" dirty="0">
                <a:solidFill>
                  <a:schemeClr val="tx2">
                    <a:lumMod val="50000"/>
                    <a:lumOff val="50000"/>
                  </a:schemeClr>
                </a:solidFill>
              </a:rPr>
              <a:t>conflict</a:t>
            </a:r>
            <a:r>
              <a:rPr lang="en-GB" sz="1200" dirty="0">
                <a:solidFill>
                  <a:schemeClr val="bg1"/>
                </a:solidFill>
              </a:rPr>
              <a:t>. If you have many conflicting files, you will have to </a:t>
            </a:r>
            <a:r>
              <a:rPr lang="en-GB" sz="1200" b="1" dirty="0">
                <a:solidFill>
                  <a:schemeClr val="tx2">
                    <a:lumMod val="50000"/>
                    <a:lumOff val="50000"/>
                  </a:schemeClr>
                </a:solidFill>
              </a:rPr>
              <a:t>merge </a:t>
            </a:r>
            <a:r>
              <a:rPr lang="en-GB" sz="1200" dirty="0">
                <a:solidFill>
                  <a:schemeClr val="bg1"/>
                </a:solidFill>
              </a:rPr>
              <a:t>them for as many </a:t>
            </a:r>
            <a:r>
              <a:rPr lang="en-GB" sz="1200" b="1" dirty="0">
                <a:solidFill>
                  <a:schemeClr val="tx2">
                    <a:lumMod val="50000"/>
                    <a:lumOff val="50000"/>
                  </a:schemeClr>
                </a:solidFill>
              </a:rPr>
              <a:t>commits </a:t>
            </a:r>
            <a:r>
              <a:rPr lang="en-GB" sz="1200" dirty="0">
                <a:solidFill>
                  <a:schemeClr val="bg1"/>
                </a:solidFill>
              </a:rPr>
              <a:t>you are </a:t>
            </a:r>
            <a:r>
              <a:rPr lang="en-GB" sz="1200" b="1" dirty="0">
                <a:solidFill>
                  <a:schemeClr val="tx2">
                    <a:lumMod val="50000"/>
                    <a:lumOff val="50000"/>
                  </a:schemeClr>
                </a:solidFill>
              </a:rPr>
              <a:t>rebasing</a:t>
            </a:r>
            <a:r>
              <a:rPr lang="en-GB" sz="1200" dirty="0">
                <a:solidFill>
                  <a:schemeClr val="bg1"/>
                </a:solidFill>
              </a:rPr>
              <a:t>. This can be very arduous indeed if there are significant conflicts. There are other more advanced considerations when </a:t>
            </a:r>
            <a:r>
              <a:rPr lang="en-GB" sz="1200" b="1" dirty="0">
                <a:solidFill>
                  <a:schemeClr val="tx2">
                    <a:lumMod val="50000"/>
                    <a:lumOff val="50000"/>
                  </a:schemeClr>
                </a:solidFill>
              </a:rPr>
              <a:t>rebasing </a:t>
            </a:r>
            <a:r>
              <a:rPr lang="en-GB" sz="1200" dirty="0">
                <a:solidFill>
                  <a:schemeClr val="bg1"/>
                </a:solidFill>
              </a:rPr>
              <a:t>but they are out of the scope of our needs.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43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6" grpId="0" animBg="1"/>
      <p:bldP spid="143" grpId="0" animBg="1"/>
      <p:bldP spid="151" grpId="0" animBg="1"/>
      <p:bldP spid="153" grpId="0"/>
      <p:bldP spid="160" grpId="0" animBg="1"/>
      <p:bldP spid="163" grpId="0"/>
      <p:bldP spid="3" grpId="0" animBg="1"/>
      <p:bldP spid="3" grpId="1" animBg="1"/>
      <p:bldP spid="4" grpId="0"/>
      <p:bldP spid="4" grpId="1"/>
      <p:bldP spid="6" grpId="0"/>
      <p:bldP spid="8" grpId="0"/>
      <p:bldP spid="11" grpId="0"/>
      <p:bldP spid="13" grpId="0" animBg="1"/>
      <p:bldP spid="13" grpId="1" animBg="1"/>
      <p:bldP spid="14" grpId="0" animBg="1"/>
      <p:bldP spid="14" grpId="1" animBg="1"/>
      <p:bldP spid="16" grpId="0" animBg="1"/>
      <p:bldP spid="16" grpId="1" animBg="1"/>
      <p:bldP spid="19" grpId="0" animBg="1"/>
      <p:bldP spid="23" grpId="0" animBg="1"/>
      <p:bldP spid="23" grpId="1" animBg="1"/>
      <p:bldP spid="27" grpId="0" animBg="1"/>
      <p:bldP spid="29" grpId="0" animBg="1"/>
      <p:bldP spid="32" grpId="0" animBg="1"/>
      <p:bldP spid="32"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grpSp>
        <p:nvGrpSpPr>
          <p:cNvPr id="7" name="Group 6">
            <a:extLst>
              <a:ext uri="{FF2B5EF4-FFF2-40B4-BE49-F238E27FC236}">
                <a16:creationId xmlns:a16="http://schemas.microsoft.com/office/drawing/2014/main" id="{5329EA8C-1CA3-C03D-FCFE-461610B82351}"/>
              </a:ext>
            </a:extLst>
          </p:cNvPr>
          <p:cNvGrpSpPr/>
          <p:nvPr/>
        </p:nvGrpSpPr>
        <p:grpSpPr>
          <a:xfrm>
            <a:off x="5348745" y="872473"/>
            <a:ext cx="5013402" cy="5052537"/>
            <a:chOff x="3911831" y="900231"/>
            <a:chExt cx="5013402" cy="5052537"/>
          </a:xfrm>
        </p:grpSpPr>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4038600" y="1029057"/>
              <a:ext cx="0" cy="453883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6548478" y="1024056"/>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6426087" y="900231"/>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sp>
          <p:nvSpPr>
            <p:cNvPr id="9" name="TextBox 8">
              <a:extLst>
                <a:ext uri="{FF2B5EF4-FFF2-40B4-BE49-F238E27FC236}">
                  <a16:creationId xmlns:a16="http://schemas.microsoft.com/office/drawing/2014/main" id="{AEA0D76A-C7AA-E48E-EB07-84ADD0377550}"/>
                </a:ext>
              </a:extLst>
            </p:cNvPr>
            <p:cNvSpPr txBox="1"/>
            <p:nvPr/>
          </p:nvSpPr>
          <p:spPr>
            <a:xfrm>
              <a:off x="3911831" y="905232"/>
              <a:ext cx="2476255" cy="5047536"/>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4038600" y="150495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4038600" y="17145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4038600" y="19431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4038600" y="235267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4038600" y="25622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4038600" y="27908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4038600" y="30003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4038600" y="32099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4038600" y="34385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4040091" y="38536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4040091" y="40822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4496744" y="42724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4496743" y="449178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4496742" y="47118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4496742" y="4263183"/>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4038600" y="49201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4038600" y="51297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4038600" y="53392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4038600" y="55678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6548478" y="129039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6548478" y="215121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6548478" y="29857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7470551" y="192238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7470551" y="2776621"/>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7470551" y="36308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7024728" y="320492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7024728" y="342119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7024728" y="3178743"/>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7011299" y="235105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7011299" y="256732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7011299" y="2324872"/>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7024728" y="150106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7024728" y="171733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7024728" y="147488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45E2E27B-8D72-5509-DF9E-6D788D4EA623}"/>
              </a:ext>
            </a:extLst>
          </p:cNvPr>
          <p:cNvSpPr txBox="1"/>
          <p:nvPr/>
        </p:nvSpPr>
        <p:spPr>
          <a:xfrm>
            <a:off x="8898294" y="6188108"/>
            <a:ext cx="3110199" cy="461665"/>
          </a:xfrm>
          <a:prstGeom prst="rect">
            <a:avLst/>
          </a:prstGeom>
          <a:noFill/>
          <a:ln>
            <a:solidFill>
              <a:schemeClr val="bg1"/>
            </a:solidFill>
          </a:ln>
        </p:spPr>
        <p:txBody>
          <a:bodyPr wrap="square" rtlCol="0">
            <a:spAutoFit/>
          </a:bodyPr>
          <a:lstStyle/>
          <a:p>
            <a:r>
              <a:rPr lang="en-GB" sz="1200" dirty="0">
                <a:solidFill>
                  <a:schemeClr val="bg1"/>
                </a:solidFill>
              </a:rPr>
              <a:t>We need to agree on this so everyone is happy.</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spTree>
    <p:extLst>
      <p:ext uri="{BB962C8B-B14F-4D97-AF65-F5344CB8AC3E}">
        <p14:creationId xmlns:p14="http://schemas.microsoft.com/office/powerpoint/2010/main" val="417428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3322</TotalTime>
  <Words>8402</Words>
  <Application>Microsoft Office PowerPoint</Application>
  <PresentationFormat>Widescreen</PresentationFormat>
  <Paragraphs>837</Paragraphs>
  <Slides>51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3</cp:revision>
  <dcterms:created xsi:type="dcterms:W3CDTF">2025-02-22T00:21:31Z</dcterms:created>
  <dcterms:modified xsi:type="dcterms:W3CDTF">2025-03-06T19:05:23Z</dcterms:modified>
</cp:coreProperties>
</file>