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282" r:id="rId2"/>
    <p:sldId id="279" r:id="rId3"/>
    <p:sldId id="293" r:id="rId4"/>
    <p:sldId id="294" r:id="rId5"/>
    <p:sldId id="295"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60000"/>
    <a:srgbClr val="7A6156"/>
    <a:srgbClr val="18B0B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8892" autoAdjust="0"/>
    <p:restoredTop sz="94660"/>
  </p:normalViewPr>
  <p:slideViewPr>
    <p:cSldViewPr snapToGrid="0">
      <p:cViewPr varScale="1">
        <p:scale>
          <a:sx n="103" d="100"/>
          <a:sy n="103" d="100"/>
        </p:scale>
        <p:origin x="114" y="1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21AF39-D0E2-4E05-9C99-27327BE7047A}" type="datetimeFigureOut">
              <a:rPr lang="en-GB" smtClean="0"/>
              <a:t>06/03/2025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490DC30-D04B-4604-B2E1-B934D3653DB3}" type="slidenum">
              <a:rPr lang="en-GB" smtClean="0"/>
              <a:t>‹#›</a:t>
            </a:fld>
            <a:endParaRPr lang="en-GB"/>
          </a:p>
        </p:txBody>
      </p:sp>
    </p:spTree>
    <p:extLst>
      <p:ext uri="{BB962C8B-B14F-4D97-AF65-F5344CB8AC3E}">
        <p14:creationId xmlns:p14="http://schemas.microsoft.com/office/powerpoint/2010/main" val="1034071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6490DC30-D04B-4604-B2E1-B934D3653DB3}" type="slidenum">
              <a:rPr lang="en-GB" smtClean="0"/>
              <a:t>2</a:t>
            </a:fld>
            <a:endParaRPr lang="en-GB"/>
          </a:p>
        </p:txBody>
      </p:sp>
    </p:spTree>
    <p:extLst>
      <p:ext uri="{BB962C8B-B14F-4D97-AF65-F5344CB8AC3E}">
        <p14:creationId xmlns:p14="http://schemas.microsoft.com/office/powerpoint/2010/main" val="13171524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6707A-FC4A-C8EC-917B-2B814CDCB7F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305933BF-AFC2-FC96-8F3F-CBDCA810010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8969688-F6F9-03A5-5820-2E09467B9977}"/>
              </a:ext>
            </a:extLst>
          </p:cNvPr>
          <p:cNvSpPr>
            <a:spLocks noGrp="1"/>
          </p:cNvSpPr>
          <p:nvPr>
            <p:ph type="dt" sz="half" idx="10"/>
          </p:nvPr>
        </p:nvSpPr>
        <p:spPr/>
        <p:txBody>
          <a:bodyPr/>
          <a:lstStyle/>
          <a:p>
            <a:fld id="{8DA60D20-1561-47AB-8F78-CF1C6A593A97}" type="datetimeFigureOut">
              <a:rPr lang="en-GB" smtClean="0"/>
              <a:t>06/03/2025</a:t>
            </a:fld>
            <a:endParaRPr lang="en-GB"/>
          </a:p>
        </p:txBody>
      </p:sp>
      <p:sp>
        <p:nvSpPr>
          <p:cNvPr id="5" name="Footer Placeholder 4">
            <a:extLst>
              <a:ext uri="{FF2B5EF4-FFF2-40B4-BE49-F238E27FC236}">
                <a16:creationId xmlns:a16="http://schemas.microsoft.com/office/drawing/2014/main" id="{AD22CB96-4304-C249-50F9-1EC00532CE5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A5319C9-9BFA-32A6-F8DA-D8B396EE776F}"/>
              </a:ext>
            </a:extLst>
          </p:cNvPr>
          <p:cNvSpPr>
            <a:spLocks noGrp="1"/>
          </p:cNvSpPr>
          <p:nvPr>
            <p:ph type="sldNum" sz="quarter" idx="12"/>
          </p:nvPr>
        </p:nvSpPr>
        <p:spPr/>
        <p:txBody>
          <a:bodyPr/>
          <a:lstStyle/>
          <a:p>
            <a:fld id="{10427ECC-78FA-462B-B588-BF76CAC582EB}" type="slidenum">
              <a:rPr lang="en-GB" smtClean="0"/>
              <a:t>‹#›</a:t>
            </a:fld>
            <a:endParaRPr lang="en-GB"/>
          </a:p>
        </p:txBody>
      </p:sp>
    </p:spTree>
    <p:extLst>
      <p:ext uri="{BB962C8B-B14F-4D97-AF65-F5344CB8AC3E}">
        <p14:creationId xmlns:p14="http://schemas.microsoft.com/office/powerpoint/2010/main" val="9254740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0DE57-382A-6B64-277F-031901D3593B}"/>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E0A8C22-CC7C-EE03-81D3-FD91CA16A21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6AC222F-9CAD-E8A8-7FE1-C06E3505B666}"/>
              </a:ext>
            </a:extLst>
          </p:cNvPr>
          <p:cNvSpPr>
            <a:spLocks noGrp="1"/>
          </p:cNvSpPr>
          <p:nvPr>
            <p:ph type="dt" sz="half" idx="10"/>
          </p:nvPr>
        </p:nvSpPr>
        <p:spPr/>
        <p:txBody>
          <a:bodyPr/>
          <a:lstStyle/>
          <a:p>
            <a:fld id="{8DA60D20-1561-47AB-8F78-CF1C6A593A97}" type="datetimeFigureOut">
              <a:rPr lang="en-GB" smtClean="0"/>
              <a:t>06/03/2025</a:t>
            </a:fld>
            <a:endParaRPr lang="en-GB"/>
          </a:p>
        </p:txBody>
      </p:sp>
      <p:sp>
        <p:nvSpPr>
          <p:cNvPr id="5" name="Footer Placeholder 4">
            <a:extLst>
              <a:ext uri="{FF2B5EF4-FFF2-40B4-BE49-F238E27FC236}">
                <a16:creationId xmlns:a16="http://schemas.microsoft.com/office/drawing/2014/main" id="{7C3FD4F3-6844-21CA-2095-4FAC772AF23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BB50030-4C58-5F57-DE0E-991DB180166D}"/>
              </a:ext>
            </a:extLst>
          </p:cNvPr>
          <p:cNvSpPr>
            <a:spLocks noGrp="1"/>
          </p:cNvSpPr>
          <p:nvPr>
            <p:ph type="sldNum" sz="quarter" idx="12"/>
          </p:nvPr>
        </p:nvSpPr>
        <p:spPr/>
        <p:txBody>
          <a:bodyPr/>
          <a:lstStyle/>
          <a:p>
            <a:fld id="{10427ECC-78FA-462B-B588-BF76CAC582EB}" type="slidenum">
              <a:rPr lang="en-GB" smtClean="0"/>
              <a:t>‹#›</a:t>
            </a:fld>
            <a:endParaRPr lang="en-GB"/>
          </a:p>
        </p:txBody>
      </p:sp>
    </p:spTree>
    <p:extLst>
      <p:ext uri="{BB962C8B-B14F-4D97-AF65-F5344CB8AC3E}">
        <p14:creationId xmlns:p14="http://schemas.microsoft.com/office/powerpoint/2010/main" val="8354888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B357184-23FC-A710-E725-CA53E97CE28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6B4D5928-AA30-CF35-79D4-C8F99659879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D1ADF75-A90C-1970-6B5C-4B898F287624}"/>
              </a:ext>
            </a:extLst>
          </p:cNvPr>
          <p:cNvSpPr>
            <a:spLocks noGrp="1"/>
          </p:cNvSpPr>
          <p:nvPr>
            <p:ph type="dt" sz="half" idx="10"/>
          </p:nvPr>
        </p:nvSpPr>
        <p:spPr/>
        <p:txBody>
          <a:bodyPr/>
          <a:lstStyle/>
          <a:p>
            <a:fld id="{8DA60D20-1561-47AB-8F78-CF1C6A593A97}" type="datetimeFigureOut">
              <a:rPr lang="en-GB" smtClean="0"/>
              <a:t>06/03/2025</a:t>
            </a:fld>
            <a:endParaRPr lang="en-GB"/>
          </a:p>
        </p:txBody>
      </p:sp>
      <p:sp>
        <p:nvSpPr>
          <p:cNvPr id="5" name="Footer Placeholder 4">
            <a:extLst>
              <a:ext uri="{FF2B5EF4-FFF2-40B4-BE49-F238E27FC236}">
                <a16:creationId xmlns:a16="http://schemas.microsoft.com/office/drawing/2014/main" id="{AA205E00-870F-0C36-2007-F1A7EB2B7B0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230D01E-0CEA-F2A5-9CAF-8860D4DCE406}"/>
              </a:ext>
            </a:extLst>
          </p:cNvPr>
          <p:cNvSpPr>
            <a:spLocks noGrp="1"/>
          </p:cNvSpPr>
          <p:nvPr>
            <p:ph type="sldNum" sz="quarter" idx="12"/>
          </p:nvPr>
        </p:nvSpPr>
        <p:spPr/>
        <p:txBody>
          <a:bodyPr/>
          <a:lstStyle/>
          <a:p>
            <a:fld id="{10427ECC-78FA-462B-B588-BF76CAC582EB}" type="slidenum">
              <a:rPr lang="en-GB" smtClean="0"/>
              <a:t>‹#›</a:t>
            </a:fld>
            <a:endParaRPr lang="en-GB"/>
          </a:p>
        </p:txBody>
      </p:sp>
    </p:spTree>
    <p:extLst>
      <p:ext uri="{BB962C8B-B14F-4D97-AF65-F5344CB8AC3E}">
        <p14:creationId xmlns:p14="http://schemas.microsoft.com/office/powerpoint/2010/main" val="27553375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E2A80-FCB3-3BDF-AEB0-994E3316DBF6}"/>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8A16A7E9-2A26-7DB0-2BB6-D42283FB06D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451DB6F-9A55-BA6E-849B-97E7DCF55678}"/>
              </a:ext>
            </a:extLst>
          </p:cNvPr>
          <p:cNvSpPr>
            <a:spLocks noGrp="1"/>
          </p:cNvSpPr>
          <p:nvPr>
            <p:ph type="dt" sz="half" idx="10"/>
          </p:nvPr>
        </p:nvSpPr>
        <p:spPr/>
        <p:txBody>
          <a:bodyPr/>
          <a:lstStyle/>
          <a:p>
            <a:fld id="{8DA60D20-1561-47AB-8F78-CF1C6A593A97}" type="datetimeFigureOut">
              <a:rPr lang="en-GB" smtClean="0"/>
              <a:t>06/03/2025</a:t>
            </a:fld>
            <a:endParaRPr lang="en-GB"/>
          </a:p>
        </p:txBody>
      </p:sp>
      <p:sp>
        <p:nvSpPr>
          <p:cNvPr id="5" name="Footer Placeholder 4">
            <a:extLst>
              <a:ext uri="{FF2B5EF4-FFF2-40B4-BE49-F238E27FC236}">
                <a16:creationId xmlns:a16="http://schemas.microsoft.com/office/drawing/2014/main" id="{8FA60806-C872-C383-7948-D082F227964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6561BFB-CD40-E947-FC89-8EAB51E842D9}"/>
              </a:ext>
            </a:extLst>
          </p:cNvPr>
          <p:cNvSpPr>
            <a:spLocks noGrp="1"/>
          </p:cNvSpPr>
          <p:nvPr>
            <p:ph type="sldNum" sz="quarter" idx="12"/>
          </p:nvPr>
        </p:nvSpPr>
        <p:spPr/>
        <p:txBody>
          <a:bodyPr/>
          <a:lstStyle/>
          <a:p>
            <a:fld id="{10427ECC-78FA-462B-B588-BF76CAC582EB}" type="slidenum">
              <a:rPr lang="en-GB" smtClean="0"/>
              <a:t>‹#›</a:t>
            </a:fld>
            <a:endParaRPr lang="en-GB"/>
          </a:p>
        </p:txBody>
      </p:sp>
    </p:spTree>
    <p:extLst>
      <p:ext uri="{BB962C8B-B14F-4D97-AF65-F5344CB8AC3E}">
        <p14:creationId xmlns:p14="http://schemas.microsoft.com/office/powerpoint/2010/main" val="5461920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EF001-7DE7-BCAE-F383-2223C62AB84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5755782B-2B5A-6BC7-65FC-293447549FF5}"/>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6AE880E-3835-3EAC-DB4A-19F80F19389D}"/>
              </a:ext>
            </a:extLst>
          </p:cNvPr>
          <p:cNvSpPr>
            <a:spLocks noGrp="1"/>
          </p:cNvSpPr>
          <p:nvPr>
            <p:ph type="dt" sz="half" idx="10"/>
          </p:nvPr>
        </p:nvSpPr>
        <p:spPr/>
        <p:txBody>
          <a:bodyPr/>
          <a:lstStyle/>
          <a:p>
            <a:fld id="{8DA60D20-1561-47AB-8F78-CF1C6A593A97}" type="datetimeFigureOut">
              <a:rPr lang="en-GB" smtClean="0"/>
              <a:t>06/03/2025</a:t>
            </a:fld>
            <a:endParaRPr lang="en-GB"/>
          </a:p>
        </p:txBody>
      </p:sp>
      <p:sp>
        <p:nvSpPr>
          <p:cNvPr id="5" name="Footer Placeholder 4">
            <a:extLst>
              <a:ext uri="{FF2B5EF4-FFF2-40B4-BE49-F238E27FC236}">
                <a16:creationId xmlns:a16="http://schemas.microsoft.com/office/drawing/2014/main" id="{289E4E74-0445-1F67-2A11-173897001E6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0D11EED-B9A4-DE85-83A1-BC616DAA5030}"/>
              </a:ext>
            </a:extLst>
          </p:cNvPr>
          <p:cNvSpPr>
            <a:spLocks noGrp="1"/>
          </p:cNvSpPr>
          <p:nvPr>
            <p:ph type="sldNum" sz="quarter" idx="12"/>
          </p:nvPr>
        </p:nvSpPr>
        <p:spPr/>
        <p:txBody>
          <a:bodyPr/>
          <a:lstStyle/>
          <a:p>
            <a:fld id="{10427ECC-78FA-462B-B588-BF76CAC582EB}" type="slidenum">
              <a:rPr lang="en-GB" smtClean="0"/>
              <a:t>‹#›</a:t>
            </a:fld>
            <a:endParaRPr lang="en-GB"/>
          </a:p>
        </p:txBody>
      </p:sp>
    </p:spTree>
    <p:extLst>
      <p:ext uri="{BB962C8B-B14F-4D97-AF65-F5344CB8AC3E}">
        <p14:creationId xmlns:p14="http://schemas.microsoft.com/office/powerpoint/2010/main" val="16096188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0C39AB-E189-352F-3CA3-F0ECDF96C2D5}"/>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84C43A1C-2D13-AED1-BC09-B4DAF11D298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6E20182D-44BE-AFCF-086B-1A899DE98B9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4439F49E-9582-6824-C8C9-4E45549B1008}"/>
              </a:ext>
            </a:extLst>
          </p:cNvPr>
          <p:cNvSpPr>
            <a:spLocks noGrp="1"/>
          </p:cNvSpPr>
          <p:nvPr>
            <p:ph type="dt" sz="half" idx="10"/>
          </p:nvPr>
        </p:nvSpPr>
        <p:spPr/>
        <p:txBody>
          <a:bodyPr/>
          <a:lstStyle/>
          <a:p>
            <a:fld id="{8DA60D20-1561-47AB-8F78-CF1C6A593A97}" type="datetimeFigureOut">
              <a:rPr lang="en-GB" smtClean="0"/>
              <a:t>06/03/2025</a:t>
            </a:fld>
            <a:endParaRPr lang="en-GB"/>
          </a:p>
        </p:txBody>
      </p:sp>
      <p:sp>
        <p:nvSpPr>
          <p:cNvPr id="6" name="Footer Placeholder 5">
            <a:extLst>
              <a:ext uri="{FF2B5EF4-FFF2-40B4-BE49-F238E27FC236}">
                <a16:creationId xmlns:a16="http://schemas.microsoft.com/office/drawing/2014/main" id="{83496D18-8D8F-44BA-84C8-700E9CE3195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7DDFE62-0772-4F12-5B00-B90CBCB0C7AF}"/>
              </a:ext>
            </a:extLst>
          </p:cNvPr>
          <p:cNvSpPr>
            <a:spLocks noGrp="1"/>
          </p:cNvSpPr>
          <p:nvPr>
            <p:ph type="sldNum" sz="quarter" idx="12"/>
          </p:nvPr>
        </p:nvSpPr>
        <p:spPr/>
        <p:txBody>
          <a:bodyPr/>
          <a:lstStyle/>
          <a:p>
            <a:fld id="{10427ECC-78FA-462B-B588-BF76CAC582EB}" type="slidenum">
              <a:rPr lang="en-GB" smtClean="0"/>
              <a:t>‹#›</a:t>
            </a:fld>
            <a:endParaRPr lang="en-GB"/>
          </a:p>
        </p:txBody>
      </p:sp>
    </p:spTree>
    <p:extLst>
      <p:ext uri="{BB962C8B-B14F-4D97-AF65-F5344CB8AC3E}">
        <p14:creationId xmlns:p14="http://schemas.microsoft.com/office/powerpoint/2010/main" val="26154799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26AB8-813C-92C6-F288-1A459BB2CF80}"/>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F6E205A4-B71E-95A1-D1B6-40A9563546C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4F5CEEB-9FCD-BB9A-22E6-59370731866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7F20B3C5-7DA1-C306-0A96-DFE9848AF48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A96C502-0AF2-003B-2BA7-3BD2364D6DC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64A1B7A9-9AFB-16E0-6342-E45F6F3E322A}"/>
              </a:ext>
            </a:extLst>
          </p:cNvPr>
          <p:cNvSpPr>
            <a:spLocks noGrp="1"/>
          </p:cNvSpPr>
          <p:nvPr>
            <p:ph type="dt" sz="half" idx="10"/>
          </p:nvPr>
        </p:nvSpPr>
        <p:spPr/>
        <p:txBody>
          <a:bodyPr/>
          <a:lstStyle/>
          <a:p>
            <a:fld id="{8DA60D20-1561-47AB-8F78-CF1C6A593A97}" type="datetimeFigureOut">
              <a:rPr lang="en-GB" smtClean="0"/>
              <a:t>06/03/2025</a:t>
            </a:fld>
            <a:endParaRPr lang="en-GB"/>
          </a:p>
        </p:txBody>
      </p:sp>
      <p:sp>
        <p:nvSpPr>
          <p:cNvPr id="8" name="Footer Placeholder 7">
            <a:extLst>
              <a:ext uri="{FF2B5EF4-FFF2-40B4-BE49-F238E27FC236}">
                <a16:creationId xmlns:a16="http://schemas.microsoft.com/office/drawing/2014/main" id="{4BCBAD25-364A-2F40-6821-07E2C16F9640}"/>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9786E27C-9A77-EC11-12ED-243CF52AF91F}"/>
              </a:ext>
            </a:extLst>
          </p:cNvPr>
          <p:cNvSpPr>
            <a:spLocks noGrp="1"/>
          </p:cNvSpPr>
          <p:nvPr>
            <p:ph type="sldNum" sz="quarter" idx="12"/>
          </p:nvPr>
        </p:nvSpPr>
        <p:spPr/>
        <p:txBody>
          <a:bodyPr/>
          <a:lstStyle/>
          <a:p>
            <a:fld id="{10427ECC-78FA-462B-B588-BF76CAC582EB}" type="slidenum">
              <a:rPr lang="en-GB" smtClean="0"/>
              <a:t>‹#›</a:t>
            </a:fld>
            <a:endParaRPr lang="en-GB"/>
          </a:p>
        </p:txBody>
      </p:sp>
    </p:spTree>
    <p:extLst>
      <p:ext uri="{BB962C8B-B14F-4D97-AF65-F5344CB8AC3E}">
        <p14:creationId xmlns:p14="http://schemas.microsoft.com/office/powerpoint/2010/main" val="27572467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1C95E5-D9A9-73B6-479D-D40556B20E49}"/>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3C2C21F2-2ED8-990B-9768-1CE65FF769DF}"/>
              </a:ext>
            </a:extLst>
          </p:cNvPr>
          <p:cNvSpPr>
            <a:spLocks noGrp="1"/>
          </p:cNvSpPr>
          <p:nvPr>
            <p:ph type="dt" sz="half" idx="10"/>
          </p:nvPr>
        </p:nvSpPr>
        <p:spPr/>
        <p:txBody>
          <a:bodyPr/>
          <a:lstStyle/>
          <a:p>
            <a:fld id="{8DA60D20-1561-47AB-8F78-CF1C6A593A97}" type="datetimeFigureOut">
              <a:rPr lang="en-GB" smtClean="0"/>
              <a:t>06/03/2025</a:t>
            </a:fld>
            <a:endParaRPr lang="en-GB"/>
          </a:p>
        </p:txBody>
      </p:sp>
      <p:sp>
        <p:nvSpPr>
          <p:cNvPr id="4" name="Footer Placeholder 3">
            <a:extLst>
              <a:ext uri="{FF2B5EF4-FFF2-40B4-BE49-F238E27FC236}">
                <a16:creationId xmlns:a16="http://schemas.microsoft.com/office/drawing/2014/main" id="{5B09DDCE-A1E3-530D-AFBF-2CBBCE7DCB73}"/>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E531CE3D-CF1B-FA22-F205-78A877EB591B}"/>
              </a:ext>
            </a:extLst>
          </p:cNvPr>
          <p:cNvSpPr>
            <a:spLocks noGrp="1"/>
          </p:cNvSpPr>
          <p:nvPr>
            <p:ph type="sldNum" sz="quarter" idx="12"/>
          </p:nvPr>
        </p:nvSpPr>
        <p:spPr/>
        <p:txBody>
          <a:bodyPr/>
          <a:lstStyle/>
          <a:p>
            <a:fld id="{10427ECC-78FA-462B-B588-BF76CAC582EB}" type="slidenum">
              <a:rPr lang="en-GB" smtClean="0"/>
              <a:t>‹#›</a:t>
            </a:fld>
            <a:endParaRPr lang="en-GB"/>
          </a:p>
        </p:txBody>
      </p:sp>
    </p:spTree>
    <p:extLst>
      <p:ext uri="{BB962C8B-B14F-4D97-AF65-F5344CB8AC3E}">
        <p14:creationId xmlns:p14="http://schemas.microsoft.com/office/powerpoint/2010/main" val="16813035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9B57132-625D-5165-5F37-A1995C0B7C61}"/>
              </a:ext>
            </a:extLst>
          </p:cNvPr>
          <p:cNvSpPr>
            <a:spLocks noGrp="1"/>
          </p:cNvSpPr>
          <p:nvPr>
            <p:ph type="dt" sz="half" idx="10"/>
          </p:nvPr>
        </p:nvSpPr>
        <p:spPr/>
        <p:txBody>
          <a:bodyPr/>
          <a:lstStyle/>
          <a:p>
            <a:fld id="{8DA60D20-1561-47AB-8F78-CF1C6A593A97}" type="datetimeFigureOut">
              <a:rPr lang="en-GB" smtClean="0"/>
              <a:t>06/03/2025</a:t>
            </a:fld>
            <a:endParaRPr lang="en-GB"/>
          </a:p>
        </p:txBody>
      </p:sp>
      <p:sp>
        <p:nvSpPr>
          <p:cNvPr id="3" name="Footer Placeholder 2">
            <a:extLst>
              <a:ext uri="{FF2B5EF4-FFF2-40B4-BE49-F238E27FC236}">
                <a16:creationId xmlns:a16="http://schemas.microsoft.com/office/drawing/2014/main" id="{03AC82C7-099A-D9A4-871F-ACBCF5CC8642}"/>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0189102C-2A8D-4AC6-2B45-642BF5723638}"/>
              </a:ext>
            </a:extLst>
          </p:cNvPr>
          <p:cNvSpPr>
            <a:spLocks noGrp="1"/>
          </p:cNvSpPr>
          <p:nvPr>
            <p:ph type="sldNum" sz="quarter" idx="12"/>
          </p:nvPr>
        </p:nvSpPr>
        <p:spPr/>
        <p:txBody>
          <a:bodyPr/>
          <a:lstStyle/>
          <a:p>
            <a:fld id="{10427ECC-78FA-462B-B588-BF76CAC582EB}" type="slidenum">
              <a:rPr lang="en-GB" smtClean="0"/>
              <a:t>‹#›</a:t>
            </a:fld>
            <a:endParaRPr lang="en-GB"/>
          </a:p>
        </p:txBody>
      </p:sp>
    </p:spTree>
    <p:extLst>
      <p:ext uri="{BB962C8B-B14F-4D97-AF65-F5344CB8AC3E}">
        <p14:creationId xmlns:p14="http://schemas.microsoft.com/office/powerpoint/2010/main" val="38294246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045107-0CE1-28B7-7C38-53359E1207C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31A36A72-1405-0A51-02EA-C4CF8534E0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5DA45051-3717-D508-DBC4-31C2F0F397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E4E8931-5A47-6670-967A-4C956E5D42AC}"/>
              </a:ext>
            </a:extLst>
          </p:cNvPr>
          <p:cNvSpPr>
            <a:spLocks noGrp="1"/>
          </p:cNvSpPr>
          <p:nvPr>
            <p:ph type="dt" sz="half" idx="10"/>
          </p:nvPr>
        </p:nvSpPr>
        <p:spPr/>
        <p:txBody>
          <a:bodyPr/>
          <a:lstStyle/>
          <a:p>
            <a:fld id="{8DA60D20-1561-47AB-8F78-CF1C6A593A97}" type="datetimeFigureOut">
              <a:rPr lang="en-GB" smtClean="0"/>
              <a:t>06/03/2025</a:t>
            </a:fld>
            <a:endParaRPr lang="en-GB"/>
          </a:p>
        </p:txBody>
      </p:sp>
      <p:sp>
        <p:nvSpPr>
          <p:cNvPr id="6" name="Footer Placeholder 5">
            <a:extLst>
              <a:ext uri="{FF2B5EF4-FFF2-40B4-BE49-F238E27FC236}">
                <a16:creationId xmlns:a16="http://schemas.microsoft.com/office/drawing/2014/main" id="{8AC83275-EED6-26AE-47ED-6C5E9F70E98C}"/>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0CAAA4A-A017-0E54-8AD9-F8710992588B}"/>
              </a:ext>
            </a:extLst>
          </p:cNvPr>
          <p:cNvSpPr>
            <a:spLocks noGrp="1"/>
          </p:cNvSpPr>
          <p:nvPr>
            <p:ph type="sldNum" sz="quarter" idx="12"/>
          </p:nvPr>
        </p:nvSpPr>
        <p:spPr/>
        <p:txBody>
          <a:bodyPr/>
          <a:lstStyle/>
          <a:p>
            <a:fld id="{10427ECC-78FA-462B-B588-BF76CAC582EB}" type="slidenum">
              <a:rPr lang="en-GB" smtClean="0"/>
              <a:t>‹#›</a:t>
            </a:fld>
            <a:endParaRPr lang="en-GB"/>
          </a:p>
        </p:txBody>
      </p:sp>
    </p:spTree>
    <p:extLst>
      <p:ext uri="{BB962C8B-B14F-4D97-AF65-F5344CB8AC3E}">
        <p14:creationId xmlns:p14="http://schemas.microsoft.com/office/powerpoint/2010/main" val="40778868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EFDB09-839A-1897-57F8-CD276B2C52E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9B068B85-57CD-4A65-72F2-78B88EFACE5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08352667-EEE3-D62F-9C97-E2228127400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F8D20D2-3EEF-192C-48D1-7BF07FB54CBD}"/>
              </a:ext>
            </a:extLst>
          </p:cNvPr>
          <p:cNvSpPr>
            <a:spLocks noGrp="1"/>
          </p:cNvSpPr>
          <p:nvPr>
            <p:ph type="dt" sz="half" idx="10"/>
          </p:nvPr>
        </p:nvSpPr>
        <p:spPr/>
        <p:txBody>
          <a:bodyPr/>
          <a:lstStyle/>
          <a:p>
            <a:fld id="{8DA60D20-1561-47AB-8F78-CF1C6A593A97}" type="datetimeFigureOut">
              <a:rPr lang="en-GB" smtClean="0"/>
              <a:t>06/03/2025</a:t>
            </a:fld>
            <a:endParaRPr lang="en-GB"/>
          </a:p>
        </p:txBody>
      </p:sp>
      <p:sp>
        <p:nvSpPr>
          <p:cNvPr id="6" name="Footer Placeholder 5">
            <a:extLst>
              <a:ext uri="{FF2B5EF4-FFF2-40B4-BE49-F238E27FC236}">
                <a16:creationId xmlns:a16="http://schemas.microsoft.com/office/drawing/2014/main" id="{9D9F90C7-4AD6-6AC7-6C7C-E4B0AA593E8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D9CE398-8FC7-64E5-5A35-1479133FF9CA}"/>
              </a:ext>
            </a:extLst>
          </p:cNvPr>
          <p:cNvSpPr>
            <a:spLocks noGrp="1"/>
          </p:cNvSpPr>
          <p:nvPr>
            <p:ph type="sldNum" sz="quarter" idx="12"/>
          </p:nvPr>
        </p:nvSpPr>
        <p:spPr/>
        <p:txBody>
          <a:bodyPr/>
          <a:lstStyle/>
          <a:p>
            <a:fld id="{10427ECC-78FA-462B-B588-BF76CAC582EB}" type="slidenum">
              <a:rPr lang="en-GB" smtClean="0"/>
              <a:t>‹#›</a:t>
            </a:fld>
            <a:endParaRPr lang="en-GB"/>
          </a:p>
        </p:txBody>
      </p:sp>
    </p:spTree>
    <p:extLst>
      <p:ext uri="{BB962C8B-B14F-4D97-AF65-F5344CB8AC3E}">
        <p14:creationId xmlns:p14="http://schemas.microsoft.com/office/powerpoint/2010/main" val="1804957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tx1">
                <a:lumMod val="75000"/>
                <a:lumOff val="25000"/>
              </a:schemeClr>
            </a:gs>
            <a:gs pos="100000">
              <a:schemeClr val="tx1">
                <a:lumMod val="85000"/>
                <a:lumOff val="15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5717046-51B1-6A77-4447-37C073DEBC2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3D7CF3B3-2E31-BA89-99E2-936F2BD4BE3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728038E-100E-F5B8-3087-9C5E1B9CF49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DA60D20-1561-47AB-8F78-CF1C6A593A97}" type="datetimeFigureOut">
              <a:rPr lang="en-GB" smtClean="0"/>
              <a:t>06/03/2025</a:t>
            </a:fld>
            <a:endParaRPr lang="en-GB"/>
          </a:p>
        </p:txBody>
      </p:sp>
      <p:sp>
        <p:nvSpPr>
          <p:cNvPr id="5" name="Footer Placeholder 4">
            <a:extLst>
              <a:ext uri="{FF2B5EF4-FFF2-40B4-BE49-F238E27FC236}">
                <a16:creationId xmlns:a16="http://schemas.microsoft.com/office/drawing/2014/main" id="{3184DBAD-733E-E54B-914C-FAD434E671B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a:extLst>
              <a:ext uri="{FF2B5EF4-FFF2-40B4-BE49-F238E27FC236}">
                <a16:creationId xmlns:a16="http://schemas.microsoft.com/office/drawing/2014/main" id="{13F63728-3983-E66C-6E59-800AE295BE1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10427ECC-78FA-462B-B588-BF76CAC582EB}" type="slidenum">
              <a:rPr lang="en-GB" smtClean="0"/>
              <a:t>‹#›</a:t>
            </a:fld>
            <a:endParaRPr lang="en-GB"/>
          </a:p>
        </p:txBody>
      </p:sp>
    </p:spTree>
    <p:extLst>
      <p:ext uri="{BB962C8B-B14F-4D97-AF65-F5344CB8AC3E}">
        <p14:creationId xmlns:p14="http://schemas.microsoft.com/office/powerpoint/2010/main" val="32093549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62CFD-AE58-4260-5D9D-35BCE839A030}"/>
              </a:ext>
            </a:extLst>
          </p:cNvPr>
          <p:cNvSpPr>
            <a:spLocks noGrp="1"/>
          </p:cNvSpPr>
          <p:nvPr>
            <p:ph type="ctrTitle"/>
          </p:nvPr>
        </p:nvSpPr>
        <p:spPr/>
        <p:txBody>
          <a:bodyPr/>
          <a:lstStyle/>
          <a:p>
            <a:r>
              <a:rPr lang="en-GB" dirty="0">
                <a:solidFill>
                  <a:schemeClr val="bg1"/>
                </a:solidFill>
              </a:rPr>
              <a:t>Merge Conflicts</a:t>
            </a:r>
          </a:p>
        </p:txBody>
      </p:sp>
    </p:spTree>
    <p:extLst>
      <p:ext uri="{BB962C8B-B14F-4D97-AF65-F5344CB8AC3E}">
        <p14:creationId xmlns:p14="http://schemas.microsoft.com/office/powerpoint/2010/main" val="36511612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BD6751-B512-9CD1-CE86-31C0051DD6D6}"/>
            </a:ext>
          </a:extLst>
        </p:cNvPr>
        <p:cNvGrpSpPr/>
        <p:nvPr/>
      </p:nvGrpSpPr>
      <p:grpSpPr>
        <a:xfrm>
          <a:off x="0" y="0"/>
          <a:ext cx="0" cy="0"/>
          <a:chOff x="0" y="0"/>
          <a:chExt cx="0" cy="0"/>
        </a:xfrm>
      </p:grpSpPr>
      <p:sp>
        <p:nvSpPr>
          <p:cNvPr id="4" name="Rectangle: Folded Corner 3">
            <a:extLst>
              <a:ext uri="{FF2B5EF4-FFF2-40B4-BE49-F238E27FC236}">
                <a16:creationId xmlns:a16="http://schemas.microsoft.com/office/drawing/2014/main" id="{D829F4AA-AD41-41D8-92EA-788EB93728BF}"/>
              </a:ext>
            </a:extLst>
          </p:cNvPr>
          <p:cNvSpPr/>
          <p:nvPr/>
        </p:nvSpPr>
        <p:spPr>
          <a:xfrm>
            <a:off x="9951174" y="4797879"/>
            <a:ext cx="914400" cy="922558"/>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72000" tIns="0" rIns="0" rtlCol="0" anchor="t" anchorCtr="0"/>
          <a:lstStyle/>
          <a:p>
            <a:r>
              <a:rPr lang="en-GB" dirty="0">
                <a:solidFill>
                  <a:schemeClr val="bg1"/>
                </a:solidFill>
              </a:rPr>
              <a:t>A</a:t>
            </a:r>
          </a:p>
        </p:txBody>
      </p:sp>
      <p:sp>
        <p:nvSpPr>
          <p:cNvPr id="5" name="Rectangle: Folded Corner 4">
            <a:extLst>
              <a:ext uri="{FF2B5EF4-FFF2-40B4-BE49-F238E27FC236}">
                <a16:creationId xmlns:a16="http://schemas.microsoft.com/office/drawing/2014/main" id="{8BD74F43-097F-4D6A-9E62-A7326106E4C0}"/>
              </a:ext>
            </a:extLst>
          </p:cNvPr>
          <p:cNvSpPr/>
          <p:nvPr/>
        </p:nvSpPr>
        <p:spPr>
          <a:xfrm>
            <a:off x="5801433" y="1421605"/>
            <a:ext cx="375542" cy="378892"/>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72000" tIns="0" rIns="0" rtlCol="0" anchor="t" anchorCtr="0"/>
          <a:lstStyle/>
          <a:p>
            <a:r>
              <a:rPr lang="en-GB" dirty="0"/>
              <a:t>A</a:t>
            </a:r>
          </a:p>
        </p:txBody>
      </p:sp>
      <p:sp>
        <p:nvSpPr>
          <p:cNvPr id="3" name="Rectangle: Folded Corner 2">
            <a:extLst>
              <a:ext uri="{FF2B5EF4-FFF2-40B4-BE49-F238E27FC236}">
                <a16:creationId xmlns:a16="http://schemas.microsoft.com/office/drawing/2014/main" id="{A10A3BAA-4EAA-0A96-A2F0-0368CF8D50C6}"/>
              </a:ext>
            </a:extLst>
          </p:cNvPr>
          <p:cNvSpPr/>
          <p:nvPr/>
        </p:nvSpPr>
        <p:spPr>
          <a:xfrm>
            <a:off x="1015498" y="4789029"/>
            <a:ext cx="914400" cy="922558"/>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72000" tIns="0" rIns="0" rtlCol="0" anchor="t" anchorCtr="0"/>
          <a:lstStyle/>
          <a:p>
            <a:r>
              <a:rPr lang="en-GB" dirty="0"/>
              <a:t>A</a:t>
            </a:r>
          </a:p>
        </p:txBody>
      </p:sp>
      <p:sp>
        <p:nvSpPr>
          <p:cNvPr id="2" name="TextBox 1">
            <a:extLst>
              <a:ext uri="{FF2B5EF4-FFF2-40B4-BE49-F238E27FC236}">
                <a16:creationId xmlns:a16="http://schemas.microsoft.com/office/drawing/2014/main" id="{5AE2394D-C6BD-1C69-CEE7-29CAB5BC13E1}"/>
              </a:ext>
            </a:extLst>
          </p:cNvPr>
          <p:cNvSpPr txBox="1"/>
          <p:nvPr/>
        </p:nvSpPr>
        <p:spPr>
          <a:xfrm>
            <a:off x="218090" y="167765"/>
            <a:ext cx="3679655" cy="1754326"/>
          </a:xfrm>
          <a:prstGeom prst="rect">
            <a:avLst/>
          </a:prstGeom>
          <a:noFill/>
          <a:ln>
            <a:solidFill>
              <a:schemeClr val="bg1"/>
            </a:solidFill>
          </a:ln>
        </p:spPr>
        <p:txBody>
          <a:bodyPr wrap="square" rtlCol="0">
            <a:spAutoFit/>
          </a:bodyPr>
          <a:lstStyle/>
          <a:p>
            <a:r>
              <a:rPr lang="en-GB" sz="1200" dirty="0">
                <a:solidFill>
                  <a:schemeClr val="bg1"/>
                </a:solidFill>
              </a:rPr>
              <a:t>Merge conflicts sometimes inevitably arise. There is a lot of dogma about how they should never happen, and if they do, you are doing something wrong. I would say that does not reflect the reality of collaborative projects. In principle, they are very simple to understand. </a:t>
            </a:r>
          </a:p>
          <a:p>
            <a:endParaRPr lang="en-GB" sz="1200" b="1" dirty="0">
              <a:solidFill>
                <a:schemeClr val="bg1"/>
              </a:solidFill>
            </a:endParaRPr>
          </a:p>
          <a:p>
            <a:r>
              <a:rPr lang="en-GB" sz="1200" b="1" dirty="0">
                <a:solidFill>
                  <a:schemeClr val="bg1"/>
                </a:solidFill>
              </a:rPr>
              <a:t>Effort should be made to avoid them if possible, but work through it if that’s what is required.</a:t>
            </a:r>
            <a:endParaRPr lang="en-GB" sz="1200" b="1" dirty="0">
              <a:solidFill>
                <a:schemeClr val="tx2">
                  <a:lumMod val="50000"/>
                  <a:lumOff val="50000"/>
                </a:schemeClr>
              </a:solidFill>
            </a:endParaRPr>
          </a:p>
        </p:txBody>
      </p:sp>
      <p:sp>
        <p:nvSpPr>
          <p:cNvPr id="6" name="Rectangle: Rounded Corners 5">
            <a:extLst>
              <a:ext uri="{FF2B5EF4-FFF2-40B4-BE49-F238E27FC236}">
                <a16:creationId xmlns:a16="http://schemas.microsoft.com/office/drawing/2014/main" id="{374A3FD0-4440-33A4-2907-DD019505F917}"/>
              </a:ext>
            </a:extLst>
          </p:cNvPr>
          <p:cNvSpPr/>
          <p:nvPr/>
        </p:nvSpPr>
        <p:spPr>
          <a:xfrm>
            <a:off x="423823" y="2563833"/>
            <a:ext cx="2408174" cy="3970318"/>
          </a:xfrm>
          <a:prstGeom prst="roundRect">
            <a:avLst>
              <a:gd name="adj" fmla="val 6311"/>
            </a:avLst>
          </a:prstGeom>
          <a:noFill/>
          <a:ln>
            <a:solidFill>
              <a:schemeClr val="tx2">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Rounded Corners 6">
            <a:extLst>
              <a:ext uri="{FF2B5EF4-FFF2-40B4-BE49-F238E27FC236}">
                <a16:creationId xmlns:a16="http://schemas.microsoft.com/office/drawing/2014/main" id="{E6577D86-89DB-8936-FE74-B95DB08DDCC9}"/>
              </a:ext>
            </a:extLst>
          </p:cNvPr>
          <p:cNvSpPr/>
          <p:nvPr/>
        </p:nvSpPr>
        <p:spPr>
          <a:xfrm>
            <a:off x="9575902" y="3265434"/>
            <a:ext cx="1976375" cy="914400"/>
          </a:xfrm>
          <a:prstGeom prst="roundRect">
            <a:avLst/>
          </a:prstGeom>
          <a:solidFill>
            <a:schemeClr val="tx2">
              <a:lumMod val="75000"/>
              <a:lumOff val="25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Bob’s Local</a:t>
            </a:r>
            <a:br>
              <a:rPr lang="en-GB" dirty="0"/>
            </a:br>
            <a:r>
              <a:rPr lang="en-GB" dirty="0"/>
              <a:t>Repository</a:t>
            </a:r>
          </a:p>
        </p:txBody>
      </p:sp>
      <p:sp>
        <p:nvSpPr>
          <p:cNvPr id="8" name="Rectangle: Rounded Corners 7">
            <a:extLst>
              <a:ext uri="{FF2B5EF4-FFF2-40B4-BE49-F238E27FC236}">
                <a16:creationId xmlns:a16="http://schemas.microsoft.com/office/drawing/2014/main" id="{7BA24657-E190-1AE1-E875-F0E6023C272C}"/>
              </a:ext>
            </a:extLst>
          </p:cNvPr>
          <p:cNvSpPr/>
          <p:nvPr/>
        </p:nvSpPr>
        <p:spPr>
          <a:xfrm>
            <a:off x="9360002" y="2563833"/>
            <a:ext cx="2408174" cy="3970318"/>
          </a:xfrm>
          <a:prstGeom prst="roundRect">
            <a:avLst>
              <a:gd name="adj" fmla="val 6311"/>
            </a:avLst>
          </a:prstGeom>
          <a:noFill/>
          <a:ln>
            <a:solidFill>
              <a:schemeClr val="tx2">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Rounded Corners 8">
            <a:extLst>
              <a:ext uri="{FF2B5EF4-FFF2-40B4-BE49-F238E27FC236}">
                <a16:creationId xmlns:a16="http://schemas.microsoft.com/office/drawing/2014/main" id="{897640C1-B691-25D8-7FE4-CAA9C9357B0D}"/>
              </a:ext>
            </a:extLst>
          </p:cNvPr>
          <p:cNvSpPr/>
          <p:nvPr/>
        </p:nvSpPr>
        <p:spPr>
          <a:xfrm>
            <a:off x="639723" y="3262443"/>
            <a:ext cx="1976375" cy="914400"/>
          </a:xfrm>
          <a:prstGeom prst="roundRect">
            <a:avLst/>
          </a:prstGeom>
          <a:solidFill>
            <a:schemeClr val="tx2">
              <a:lumMod val="75000"/>
              <a:lumOff val="25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Alice’s Local</a:t>
            </a:r>
            <a:br>
              <a:rPr lang="en-GB" dirty="0"/>
            </a:br>
            <a:r>
              <a:rPr lang="en-GB" dirty="0"/>
              <a:t>Repository</a:t>
            </a:r>
          </a:p>
        </p:txBody>
      </p:sp>
      <p:sp>
        <p:nvSpPr>
          <p:cNvPr id="11" name="Rectangle: Folded Corner 10">
            <a:extLst>
              <a:ext uri="{FF2B5EF4-FFF2-40B4-BE49-F238E27FC236}">
                <a16:creationId xmlns:a16="http://schemas.microsoft.com/office/drawing/2014/main" id="{D9DDC884-BE43-98F3-3084-CB24C3020268}"/>
              </a:ext>
            </a:extLst>
          </p:cNvPr>
          <p:cNvSpPr/>
          <p:nvPr/>
        </p:nvSpPr>
        <p:spPr>
          <a:xfrm>
            <a:off x="5935150" y="1576163"/>
            <a:ext cx="375542" cy="378892"/>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72000" tIns="0" rIns="0" rtlCol="0" anchor="t" anchorCtr="0"/>
          <a:lstStyle/>
          <a:p>
            <a:r>
              <a:rPr lang="en-GB" dirty="0"/>
              <a:t>B</a:t>
            </a:r>
          </a:p>
        </p:txBody>
      </p:sp>
      <p:sp>
        <p:nvSpPr>
          <p:cNvPr id="12" name="Rectangle: Folded Corner 11">
            <a:extLst>
              <a:ext uri="{FF2B5EF4-FFF2-40B4-BE49-F238E27FC236}">
                <a16:creationId xmlns:a16="http://schemas.microsoft.com/office/drawing/2014/main" id="{4D71338D-8EA0-F123-977E-0488741A046B}"/>
              </a:ext>
            </a:extLst>
          </p:cNvPr>
          <p:cNvSpPr/>
          <p:nvPr/>
        </p:nvSpPr>
        <p:spPr>
          <a:xfrm>
            <a:off x="6096000" y="1760068"/>
            <a:ext cx="375542" cy="378892"/>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72000" tIns="0" rIns="0" rtlCol="0" anchor="t" anchorCtr="0"/>
          <a:lstStyle/>
          <a:p>
            <a:r>
              <a:rPr lang="en-GB" dirty="0"/>
              <a:t>C</a:t>
            </a:r>
          </a:p>
        </p:txBody>
      </p:sp>
      <p:sp>
        <p:nvSpPr>
          <p:cNvPr id="13" name="Rectangle: Folded Corner 12">
            <a:extLst>
              <a:ext uri="{FF2B5EF4-FFF2-40B4-BE49-F238E27FC236}">
                <a16:creationId xmlns:a16="http://schemas.microsoft.com/office/drawing/2014/main" id="{2331FE35-6954-4283-3977-A0931F5C1C88}"/>
              </a:ext>
            </a:extLst>
          </p:cNvPr>
          <p:cNvSpPr/>
          <p:nvPr/>
        </p:nvSpPr>
        <p:spPr>
          <a:xfrm>
            <a:off x="10162513" y="5044390"/>
            <a:ext cx="914400" cy="922558"/>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72000" tIns="0" rIns="0" rtlCol="0" anchor="t" anchorCtr="0"/>
          <a:lstStyle/>
          <a:p>
            <a:r>
              <a:rPr lang="en-GB" dirty="0"/>
              <a:t>B</a:t>
            </a:r>
          </a:p>
        </p:txBody>
      </p:sp>
      <p:sp>
        <p:nvSpPr>
          <p:cNvPr id="14" name="Rectangle: Folded Corner 13">
            <a:extLst>
              <a:ext uri="{FF2B5EF4-FFF2-40B4-BE49-F238E27FC236}">
                <a16:creationId xmlns:a16="http://schemas.microsoft.com/office/drawing/2014/main" id="{B9176CCF-D648-6ADC-7EF9-1256CB44A850}"/>
              </a:ext>
            </a:extLst>
          </p:cNvPr>
          <p:cNvSpPr/>
          <p:nvPr/>
        </p:nvSpPr>
        <p:spPr>
          <a:xfrm>
            <a:off x="10409377" y="5290900"/>
            <a:ext cx="914400" cy="922558"/>
          </a:xfrm>
          <a:prstGeom prst="foldedCorner">
            <a:avLst/>
          </a:prstGeom>
          <a:solidFill>
            <a:schemeClr val="accent2">
              <a:lumMod val="75000"/>
            </a:schemeClr>
          </a:solidFill>
          <a:ln>
            <a:solidFill>
              <a:schemeClr val="accent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72000" tIns="0" rIns="0" rtlCol="0" anchor="t" anchorCtr="0"/>
          <a:lstStyle/>
          <a:p>
            <a:r>
              <a:rPr lang="en-GB" dirty="0"/>
              <a:t>C</a:t>
            </a:r>
          </a:p>
        </p:txBody>
      </p:sp>
      <p:sp>
        <p:nvSpPr>
          <p:cNvPr id="17" name="Rectangle: Folded Corner 16">
            <a:extLst>
              <a:ext uri="{FF2B5EF4-FFF2-40B4-BE49-F238E27FC236}">
                <a16:creationId xmlns:a16="http://schemas.microsoft.com/office/drawing/2014/main" id="{504813D7-800B-DFF9-E6B0-2A4E985BE713}"/>
              </a:ext>
            </a:extLst>
          </p:cNvPr>
          <p:cNvSpPr/>
          <p:nvPr/>
        </p:nvSpPr>
        <p:spPr>
          <a:xfrm>
            <a:off x="1226246" y="5032865"/>
            <a:ext cx="914400" cy="922558"/>
          </a:xfrm>
          <a:prstGeom prst="foldedCorner">
            <a:avLst/>
          </a:prstGeom>
          <a:solidFill>
            <a:schemeClr val="bg1">
              <a:lumMod val="75000"/>
            </a:schemeClr>
          </a:solidFill>
          <a:ln>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lIns="72000" tIns="0" rIns="0" rtlCol="0" anchor="t" anchorCtr="0"/>
          <a:lstStyle/>
          <a:p>
            <a:r>
              <a:rPr lang="en-GB" dirty="0"/>
              <a:t>B</a:t>
            </a:r>
          </a:p>
        </p:txBody>
      </p:sp>
      <p:sp>
        <p:nvSpPr>
          <p:cNvPr id="18" name="Rectangle: Folded Corner 17">
            <a:extLst>
              <a:ext uri="{FF2B5EF4-FFF2-40B4-BE49-F238E27FC236}">
                <a16:creationId xmlns:a16="http://schemas.microsoft.com/office/drawing/2014/main" id="{118C2359-3D05-EC53-6538-1340F00F4A18}"/>
              </a:ext>
            </a:extLst>
          </p:cNvPr>
          <p:cNvSpPr/>
          <p:nvPr/>
        </p:nvSpPr>
        <p:spPr>
          <a:xfrm>
            <a:off x="1473110" y="5279375"/>
            <a:ext cx="914400" cy="922558"/>
          </a:xfrm>
          <a:prstGeom prst="foldedCorner">
            <a:avLst/>
          </a:prstGeom>
          <a:solidFill>
            <a:schemeClr val="accent3">
              <a:lumMod val="60000"/>
              <a:lumOff val="40000"/>
            </a:schemeClr>
          </a:solidFill>
          <a:ln>
            <a:solidFill>
              <a:schemeClr val="accent3">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lIns="72000" tIns="0" rIns="0" rtlCol="0" anchor="t" anchorCtr="0"/>
          <a:lstStyle/>
          <a:p>
            <a:r>
              <a:rPr lang="en-GB" dirty="0"/>
              <a:t>C</a:t>
            </a:r>
          </a:p>
        </p:txBody>
      </p:sp>
      <p:sp>
        <p:nvSpPr>
          <p:cNvPr id="19" name="Rectangle: Rounded Corners 18">
            <a:extLst>
              <a:ext uri="{FF2B5EF4-FFF2-40B4-BE49-F238E27FC236}">
                <a16:creationId xmlns:a16="http://schemas.microsoft.com/office/drawing/2014/main" id="{A67E3FFF-37D9-5B82-89D0-F89D84BD6F77}"/>
              </a:ext>
            </a:extLst>
          </p:cNvPr>
          <p:cNvSpPr/>
          <p:nvPr/>
        </p:nvSpPr>
        <p:spPr>
          <a:xfrm>
            <a:off x="5107813" y="393372"/>
            <a:ext cx="1976375" cy="914400"/>
          </a:xfrm>
          <a:prstGeom prst="roundRect">
            <a:avLst/>
          </a:prstGeom>
          <a:solidFill>
            <a:schemeClr val="tx2">
              <a:lumMod val="75000"/>
              <a:lumOff val="25000"/>
            </a:schemeClr>
          </a:solidFill>
          <a:ln>
            <a:solidFill>
              <a:schemeClr val="tx2">
                <a:lumMod val="90000"/>
                <a:lumOff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Remote</a:t>
            </a:r>
            <a:br>
              <a:rPr lang="en-GB" dirty="0"/>
            </a:br>
            <a:r>
              <a:rPr lang="en-GB" dirty="0"/>
              <a:t>Repository</a:t>
            </a:r>
          </a:p>
        </p:txBody>
      </p:sp>
      <p:sp>
        <p:nvSpPr>
          <p:cNvPr id="20" name="Rectangle: Rounded Corners 19">
            <a:extLst>
              <a:ext uri="{FF2B5EF4-FFF2-40B4-BE49-F238E27FC236}">
                <a16:creationId xmlns:a16="http://schemas.microsoft.com/office/drawing/2014/main" id="{A3401A80-50DA-2F6B-F43E-E7CB9FEB78DA}"/>
              </a:ext>
            </a:extLst>
          </p:cNvPr>
          <p:cNvSpPr/>
          <p:nvPr/>
        </p:nvSpPr>
        <p:spPr>
          <a:xfrm>
            <a:off x="4891913" y="222069"/>
            <a:ext cx="2408174" cy="2071552"/>
          </a:xfrm>
          <a:prstGeom prst="roundRect">
            <a:avLst>
              <a:gd name="adj" fmla="val 6311"/>
            </a:avLst>
          </a:prstGeom>
          <a:noFill/>
          <a:ln>
            <a:solidFill>
              <a:schemeClr val="tx2">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0" name="TextBox 39">
            <a:extLst>
              <a:ext uri="{FF2B5EF4-FFF2-40B4-BE49-F238E27FC236}">
                <a16:creationId xmlns:a16="http://schemas.microsoft.com/office/drawing/2014/main" id="{B96B8B1C-6657-0C9B-59F1-2B9DA37806CD}"/>
              </a:ext>
            </a:extLst>
          </p:cNvPr>
          <p:cNvSpPr txBox="1"/>
          <p:nvPr/>
        </p:nvSpPr>
        <p:spPr>
          <a:xfrm>
            <a:off x="3093730" y="2563833"/>
            <a:ext cx="6019408" cy="4154984"/>
          </a:xfrm>
          <a:prstGeom prst="rect">
            <a:avLst/>
          </a:prstGeom>
          <a:noFill/>
          <a:ln>
            <a:solidFill>
              <a:schemeClr val="bg1"/>
            </a:solidFill>
          </a:ln>
        </p:spPr>
        <p:txBody>
          <a:bodyPr wrap="square" rtlCol="0">
            <a:spAutoFit/>
          </a:bodyPr>
          <a:lstStyle/>
          <a:p>
            <a:r>
              <a:rPr lang="en-GB" sz="1200" dirty="0">
                <a:solidFill>
                  <a:schemeClr val="bg1">
                    <a:lumMod val="95000"/>
                  </a:schemeClr>
                </a:solidFill>
              </a:rPr>
              <a:t>Alice and Bob have both edited File C. There are several options (probably option one or two are best):</a:t>
            </a:r>
          </a:p>
          <a:p>
            <a:endParaRPr lang="en-GB" sz="1200" dirty="0">
              <a:solidFill>
                <a:schemeClr val="bg1">
                  <a:lumMod val="95000"/>
                </a:schemeClr>
              </a:solidFill>
            </a:endParaRPr>
          </a:p>
          <a:p>
            <a:pPr marL="228600" indent="-228600">
              <a:buAutoNum type="arabicPeriod"/>
            </a:pPr>
            <a:r>
              <a:rPr lang="en-GB" sz="1200" dirty="0">
                <a:solidFill>
                  <a:schemeClr val="bg1">
                    <a:lumMod val="95000"/>
                  </a:schemeClr>
                </a:solidFill>
              </a:rPr>
              <a:t>Bob can </a:t>
            </a:r>
            <a:r>
              <a:rPr lang="en-GB" sz="1200" b="1" dirty="0">
                <a:solidFill>
                  <a:schemeClr val="tx2">
                    <a:lumMod val="50000"/>
                    <a:lumOff val="50000"/>
                  </a:schemeClr>
                </a:solidFill>
              </a:rPr>
              <a:t>push</a:t>
            </a:r>
            <a:r>
              <a:rPr lang="en-GB" sz="1200" dirty="0">
                <a:solidFill>
                  <a:schemeClr val="bg1">
                    <a:lumMod val="95000"/>
                  </a:schemeClr>
                </a:solidFill>
              </a:rPr>
              <a:t>, and Alice can </a:t>
            </a:r>
            <a:r>
              <a:rPr lang="en-GB" sz="1200" b="1" dirty="0">
                <a:solidFill>
                  <a:schemeClr val="tx2">
                    <a:lumMod val="50000"/>
                    <a:lumOff val="50000"/>
                  </a:schemeClr>
                </a:solidFill>
              </a:rPr>
              <a:t>fetch</a:t>
            </a:r>
            <a:r>
              <a:rPr lang="en-GB" sz="1200" dirty="0">
                <a:solidFill>
                  <a:schemeClr val="bg1">
                    <a:lumMod val="95000"/>
                  </a:schemeClr>
                </a:solidFill>
              </a:rPr>
              <a:t>, then manually review the conflict, and decide whose file to keep, then </a:t>
            </a:r>
            <a:r>
              <a:rPr lang="en-GB" sz="1200" b="1" dirty="0">
                <a:solidFill>
                  <a:schemeClr val="tx2">
                    <a:lumMod val="50000"/>
                    <a:lumOff val="50000"/>
                  </a:schemeClr>
                </a:solidFill>
              </a:rPr>
              <a:t>merge</a:t>
            </a:r>
            <a:r>
              <a:rPr lang="en-GB" sz="1200" dirty="0">
                <a:solidFill>
                  <a:schemeClr val="bg1">
                    <a:lumMod val="95000"/>
                  </a:schemeClr>
                </a:solidFill>
              </a:rPr>
              <a:t>, handle the </a:t>
            </a:r>
            <a:r>
              <a:rPr lang="en-GB" sz="1200" b="1" dirty="0">
                <a:solidFill>
                  <a:schemeClr val="tx2">
                    <a:lumMod val="50000"/>
                    <a:lumOff val="50000"/>
                  </a:schemeClr>
                </a:solidFill>
              </a:rPr>
              <a:t>merge conflict </a:t>
            </a:r>
            <a:r>
              <a:rPr lang="en-GB" sz="1200" dirty="0">
                <a:solidFill>
                  <a:schemeClr val="bg1">
                    <a:lumMod val="95000"/>
                  </a:schemeClr>
                </a:solidFill>
              </a:rPr>
              <a:t>how she planned, and then consult Bob about adopting his binned changes to her version of File C (or vice versa)</a:t>
            </a:r>
          </a:p>
          <a:p>
            <a:pPr marL="228600" indent="-228600">
              <a:buAutoNum type="arabicPeriod"/>
            </a:pPr>
            <a:endParaRPr lang="en-GB" sz="1200" dirty="0">
              <a:solidFill>
                <a:schemeClr val="bg1">
                  <a:lumMod val="95000"/>
                </a:schemeClr>
              </a:solidFill>
            </a:endParaRPr>
          </a:p>
          <a:p>
            <a:pPr marL="228600" indent="-228600">
              <a:buAutoNum type="arabicPeriod"/>
            </a:pPr>
            <a:r>
              <a:rPr lang="en-GB" sz="1200" dirty="0">
                <a:solidFill>
                  <a:schemeClr val="bg1">
                    <a:lumMod val="95000"/>
                  </a:schemeClr>
                </a:solidFill>
              </a:rPr>
              <a:t>Bob can </a:t>
            </a:r>
            <a:r>
              <a:rPr lang="en-GB" sz="1200" b="1" dirty="0">
                <a:solidFill>
                  <a:schemeClr val="tx2">
                    <a:lumMod val="50000"/>
                    <a:lumOff val="50000"/>
                  </a:schemeClr>
                </a:solidFill>
              </a:rPr>
              <a:t>push</a:t>
            </a:r>
            <a:r>
              <a:rPr lang="en-GB" sz="1200" dirty="0">
                <a:solidFill>
                  <a:schemeClr val="bg1">
                    <a:lumMod val="95000"/>
                  </a:schemeClr>
                </a:solidFill>
              </a:rPr>
              <a:t>, and Alice can </a:t>
            </a:r>
            <a:r>
              <a:rPr lang="en-GB" sz="1200" b="1" dirty="0">
                <a:solidFill>
                  <a:schemeClr val="tx2">
                    <a:lumMod val="50000"/>
                    <a:lumOff val="50000"/>
                  </a:schemeClr>
                </a:solidFill>
              </a:rPr>
              <a:t>revert </a:t>
            </a:r>
            <a:r>
              <a:rPr lang="en-GB" sz="1200" dirty="0">
                <a:solidFill>
                  <a:schemeClr val="bg1">
                    <a:lumMod val="95000"/>
                  </a:schemeClr>
                </a:solidFill>
              </a:rPr>
              <a:t>or </a:t>
            </a:r>
            <a:r>
              <a:rPr lang="en-GB" sz="1200" b="1" dirty="0">
                <a:solidFill>
                  <a:schemeClr val="tx2">
                    <a:lumMod val="50000"/>
                    <a:lumOff val="50000"/>
                  </a:schemeClr>
                </a:solidFill>
              </a:rPr>
              <a:t>reset </a:t>
            </a:r>
            <a:r>
              <a:rPr lang="en-GB" sz="1200" dirty="0">
                <a:solidFill>
                  <a:schemeClr val="bg1">
                    <a:lumMod val="95000"/>
                  </a:schemeClr>
                </a:solidFill>
              </a:rPr>
              <a:t>her </a:t>
            </a:r>
            <a:r>
              <a:rPr lang="en-GB" sz="1200" b="1" dirty="0" err="1">
                <a:solidFill>
                  <a:schemeClr val="tx2">
                    <a:lumMod val="50000"/>
                    <a:lumOff val="50000"/>
                  </a:schemeClr>
                </a:solidFill>
              </a:rPr>
              <a:t>unpushed</a:t>
            </a:r>
            <a:r>
              <a:rPr lang="en-GB" sz="1200" b="1" dirty="0">
                <a:solidFill>
                  <a:schemeClr val="tx2">
                    <a:lumMod val="50000"/>
                    <a:lumOff val="50000"/>
                  </a:schemeClr>
                </a:solidFill>
              </a:rPr>
              <a:t> commit(s) </a:t>
            </a:r>
            <a:r>
              <a:rPr lang="en-GB" sz="1200" dirty="0">
                <a:solidFill>
                  <a:schemeClr val="bg1">
                    <a:lumMod val="95000"/>
                  </a:schemeClr>
                </a:solidFill>
              </a:rPr>
              <a:t>if the effort required to resolve the </a:t>
            </a:r>
            <a:r>
              <a:rPr lang="en-GB" sz="1200" b="1" dirty="0">
                <a:solidFill>
                  <a:schemeClr val="tx2">
                    <a:lumMod val="50000"/>
                    <a:lumOff val="50000"/>
                  </a:schemeClr>
                </a:solidFill>
              </a:rPr>
              <a:t>conflict </a:t>
            </a:r>
            <a:r>
              <a:rPr lang="en-GB" sz="1200" dirty="0">
                <a:solidFill>
                  <a:schemeClr val="bg1">
                    <a:lumMod val="95000"/>
                  </a:schemeClr>
                </a:solidFill>
              </a:rPr>
              <a:t>is less than redoing the feature, or if both of you have accidentally overlapped and completed similar work (or vice versa)</a:t>
            </a:r>
          </a:p>
          <a:p>
            <a:pPr marL="228600" indent="-228600">
              <a:buAutoNum type="arabicPeriod"/>
            </a:pPr>
            <a:endParaRPr lang="en-GB" sz="1200" dirty="0">
              <a:solidFill>
                <a:schemeClr val="bg1"/>
              </a:solidFill>
            </a:endParaRPr>
          </a:p>
          <a:p>
            <a:pPr marL="228600" indent="-228600">
              <a:buAutoNum type="arabicPeriod"/>
            </a:pPr>
            <a:r>
              <a:rPr lang="en-GB" sz="1200" dirty="0">
                <a:solidFill>
                  <a:schemeClr val="bg1"/>
                </a:solidFill>
              </a:rPr>
              <a:t>Bob can </a:t>
            </a:r>
            <a:r>
              <a:rPr lang="en-GB" sz="1200" b="1" dirty="0">
                <a:solidFill>
                  <a:schemeClr val="tx2">
                    <a:lumMod val="50000"/>
                    <a:lumOff val="50000"/>
                  </a:schemeClr>
                </a:solidFill>
              </a:rPr>
              <a:t>push</a:t>
            </a:r>
            <a:r>
              <a:rPr lang="en-GB" sz="1200" dirty="0">
                <a:solidFill>
                  <a:schemeClr val="bg1"/>
                </a:solidFill>
              </a:rPr>
              <a:t>, Alice can </a:t>
            </a:r>
            <a:r>
              <a:rPr lang="en-GB" sz="1200" b="1" dirty="0">
                <a:solidFill>
                  <a:schemeClr val="tx2">
                    <a:lumMod val="50000"/>
                    <a:lumOff val="50000"/>
                  </a:schemeClr>
                </a:solidFill>
              </a:rPr>
              <a:t>rebase </a:t>
            </a:r>
            <a:r>
              <a:rPr lang="en-GB" sz="1200" dirty="0">
                <a:solidFill>
                  <a:schemeClr val="bg1"/>
                </a:solidFill>
              </a:rPr>
              <a:t>her </a:t>
            </a:r>
            <a:r>
              <a:rPr lang="en-GB" sz="1200" b="1" dirty="0">
                <a:solidFill>
                  <a:schemeClr val="tx2">
                    <a:lumMod val="50000"/>
                    <a:lumOff val="50000"/>
                  </a:schemeClr>
                </a:solidFill>
              </a:rPr>
              <a:t>commit </a:t>
            </a:r>
            <a:r>
              <a:rPr lang="en-GB" sz="1200" dirty="0">
                <a:solidFill>
                  <a:schemeClr val="bg1"/>
                </a:solidFill>
              </a:rPr>
              <a:t>and handle the </a:t>
            </a:r>
            <a:r>
              <a:rPr lang="en-GB" sz="1200" b="1" dirty="0">
                <a:solidFill>
                  <a:schemeClr val="tx2">
                    <a:lumMod val="50000"/>
                    <a:lumOff val="50000"/>
                  </a:schemeClr>
                </a:solidFill>
              </a:rPr>
              <a:t>merge conflicts </a:t>
            </a:r>
            <a:r>
              <a:rPr lang="en-GB" sz="1200" dirty="0">
                <a:solidFill>
                  <a:schemeClr val="bg1"/>
                </a:solidFill>
              </a:rPr>
              <a:t>from behind (or vice versa)</a:t>
            </a:r>
            <a:endParaRPr lang="en-GB" sz="1200" dirty="0">
              <a:solidFill>
                <a:schemeClr val="bg1">
                  <a:lumMod val="95000"/>
                </a:schemeClr>
              </a:solidFill>
            </a:endParaRPr>
          </a:p>
          <a:p>
            <a:pPr marL="228600" indent="-228600">
              <a:buAutoNum type="arabicPeriod"/>
            </a:pPr>
            <a:endParaRPr lang="en-GB" sz="1200" dirty="0">
              <a:solidFill>
                <a:schemeClr val="bg1">
                  <a:lumMod val="95000"/>
                </a:schemeClr>
              </a:solidFill>
            </a:endParaRPr>
          </a:p>
          <a:p>
            <a:pPr marL="228600" indent="-228600">
              <a:buAutoNum type="arabicPeriod"/>
            </a:pPr>
            <a:r>
              <a:rPr lang="en-GB" sz="1200" dirty="0">
                <a:solidFill>
                  <a:schemeClr val="bg1">
                    <a:lumMod val="95000"/>
                  </a:schemeClr>
                </a:solidFill>
              </a:rPr>
              <a:t>If Bob </a:t>
            </a:r>
            <a:r>
              <a:rPr lang="en-GB" sz="1200" b="1" dirty="0">
                <a:solidFill>
                  <a:schemeClr val="tx2">
                    <a:lumMod val="50000"/>
                    <a:lumOff val="50000"/>
                  </a:schemeClr>
                </a:solidFill>
              </a:rPr>
              <a:t>pushed</a:t>
            </a:r>
            <a:r>
              <a:rPr lang="en-GB" sz="1200" dirty="0">
                <a:solidFill>
                  <a:schemeClr val="bg1">
                    <a:lumMod val="95000"/>
                  </a:schemeClr>
                </a:solidFill>
              </a:rPr>
              <a:t>, any </a:t>
            </a:r>
            <a:r>
              <a:rPr lang="en-GB" sz="1200" b="1" dirty="0">
                <a:solidFill>
                  <a:schemeClr val="tx2">
                    <a:lumMod val="50000"/>
                    <a:lumOff val="50000"/>
                  </a:schemeClr>
                </a:solidFill>
              </a:rPr>
              <a:t>push</a:t>
            </a:r>
            <a:r>
              <a:rPr lang="en-GB" sz="1200" dirty="0">
                <a:solidFill>
                  <a:schemeClr val="bg1">
                    <a:lumMod val="95000"/>
                  </a:schemeClr>
                </a:solidFill>
              </a:rPr>
              <a:t> from Alice will be </a:t>
            </a:r>
            <a:r>
              <a:rPr lang="en-GB" sz="1200" b="1" dirty="0">
                <a:solidFill>
                  <a:schemeClr val="tx2">
                    <a:lumMod val="50000"/>
                    <a:lumOff val="50000"/>
                  </a:schemeClr>
                </a:solidFill>
              </a:rPr>
              <a:t>rejected</a:t>
            </a:r>
            <a:r>
              <a:rPr lang="en-GB" sz="1200" dirty="0">
                <a:solidFill>
                  <a:schemeClr val="bg1">
                    <a:lumMod val="95000"/>
                  </a:schemeClr>
                </a:solidFill>
              </a:rPr>
              <a:t>, because it will make her </a:t>
            </a:r>
            <a:r>
              <a:rPr lang="en-GB" sz="1200" b="1" dirty="0">
                <a:solidFill>
                  <a:schemeClr val="tx2">
                    <a:lumMod val="50000"/>
                    <a:lumOff val="50000"/>
                  </a:schemeClr>
                </a:solidFill>
              </a:rPr>
              <a:t>behind</a:t>
            </a:r>
            <a:r>
              <a:rPr lang="en-GB" sz="1200" dirty="0">
                <a:solidFill>
                  <a:schemeClr val="bg1">
                    <a:lumMod val="95000"/>
                  </a:schemeClr>
                </a:solidFill>
              </a:rPr>
              <a:t>, though Alice can </a:t>
            </a:r>
            <a:r>
              <a:rPr lang="en-GB" sz="1200" b="1" dirty="0">
                <a:solidFill>
                  <a:schemeClr val="tx2">
                    <a:lumMod val="50000"/>
                    <a:lumOff val="50000"/>
                  </a:schemeClr>
                </a:solidFill>
              </a:rPr>
              <a:t>force push </a:t>
            </a:r>
            <a:r>
              <a:rPr lang="en-GB" sz="1200" dirty="0">
                <a:solidFill>
                  <a:schemeClr val="bg1"/>
                </a:solidFill>
              </a:rPr>
              <a:t>(the nuclear option, a last resort) which will overwrite whatever commits Bob has made that conflict her changes (disabled on a lot of repositories for non-admins)</a:t>
            </a:r>
          </a:p>
          <a:p>
            <a:endParaRPr lang="en-GB" sz="1200" dirty="0">
              <a:solidFill>
                <a:schemeClr val="bg1"/>
              </a:solidFill>
            </a:endParaRPr>
          </a:p>
          <a:p>
            <a:r>
              <a:rPr lang="en-GB" sz="1200" dirty="0">
                <a:solidFill>
                  <a:schemeClr val="bg1"/>
                </a:solidFill>
              </a:rPr>
              <a:t>NB. If the </a:t>
            </a:r>
            <a:r>
              <a:rPr lang="en-GB" sz="1200" b="1" dirty="0">
                <a:solidFill>
                  <a:schemeClr val="tx2">
                    <a:lumMod val="50000"/>
                    <a:lumOff val="50000"/>
                  </a:schemeClr>
                </a:solidFill>
              </a:rPr>
              <a:t>merge conflict </a:t>
            </a:r>
            <a:r>
              <a:rPr lang="en-GB" sz="1200" dirty="0">
                <a:solidFill>
                  <a:schemeClr val="bg1"/>
                </a:solidFill>
              </a:rPr>
              <a:t>is overwhelming or taking up more time than you expected (many files), you can </a:t>
            </a:r>
            <a:r>
              <a:rPr lang="en-GB" sz="1200" b="1" dirty="0">
                <a:solidFill>
                  <a:schemeClr val="tx2">
                    <a:lumMod val="50000"/>
                    <a:lumOff val="50000"/>
                  </a:schemeClr>
                </a:solidFill>
              </a:rPr>
              <a:t>abort</a:t>
            </a:r>
            <a:r>
              <a:rPr lang="en-GB" sz="1200" dirty="0">
                <a:solidFill>
                  <a:schemeClr val="bg1"/>
                </a:solidFill>
              </a:rPr>
              <a:t> it and come back to it another time or get backup. </a:t>
            </a:r>
            <a:endParaRPr lang="en-GB" sz="1200" b="1" dirty="0">
              <a:solidFill>
                <a:schemeClr val="tx2">
                  <a:lumMod val="50000"/>
                  <a:lumOff val="50000"/>
                </a:schemeClr>
              </a:solidFill>
            </a:endParaRPr>
          </a:p>
        </p:txBody>
      </p:sp>
    </p:spTree>
    <p:extLst>
      <p:ext uri="{BB962C8B-B14F-4D97-AF65-F5344CB8AC3E}">
        <p14:creationId xmlns:p14="http://schemas.microsoft.com/office/powerpoint/2010/main" val="23451037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75000"/>
              </a:schemeClr>
            </a:gs>
            <a:gs pos="100000">
              <a:schemeClr val="accent1">
                <a:lumMod val="50000"/>
              </a:schemeClr>
            </a:gs>
          </a:gsLst>
          <a:path path="circle">
            <a:fillToRect l="50000" t="-80000" r="50000" b="180000"/>
          </a:path>
          <a:tileRect/>
        </a:gradFill>
        <a:effectLst/>
      </p:bgPr>
    </p:bg>
    <p:spTree>
      <p:nvGrpSpPr>
        <p:cNvPr id="1" name="">
          <a:extLst>
            <a:ext uri="{FF2B5EF4-FFF2-40B4-BE49-F238E27FC236}">
              <a16:creationId xmlns:a16="http://schemas.microsoft.com/office/drawing/2014/main" id="{5F446083-F8BA-10C6-B424-3A6F9DA667A9}"/>
            </a:ext>
          </a:extLst>
        </p:cNvPr>
        <p:cNvGrpSpPr/>
        <p:nvPr/>
      </p:nvGrpSpPr>
      <p:grpSpPr>
        <a:xfrm>
          <a:off x="0" y="0"/>
          <a:ext cx="0" cy="0"/>
          <a:chOff x="0" y="0"/>
          <a:chExt cx="0" cy="0"/>
        </a:xfrm>
      </p:grpSpPr>
      <p:pic>
        <p:nvPicPr>
          <p:cNvPr id="16" name="Picture 15">
            <a:extLst>
              <a:ext uri="{FF2B5EF4-FFF2-40B4-BE49-F238E27FC236}">
                <a16:creationId xmlns:a16="http://schemas.microsoft.com/office/drawing/2014/main" id="{B83ADDF7-17CC-E050-62EA-5C59E41DC7FE}"/>
              </a:ext>
            </a:extLst>
          </p:cNvPr>
          <p:cNvPicPr>
            <a:picLocks noChangeAspect="1"/>
          </p:cNvPicPr>
          <p:nvPr/>
        </p:nvPicPr>
        <p:blipFill>
          <a:blip r:embed="rId2"/>
          <a:stretch>
            <a:fillRect/>
          </a:stretch>
        </p:blipFill>
        <p:spPr>
          <a:xfrm>
            <a:off x="4035693" y="861947"/>
            <a:ext cx="7422294" cy="5102827"/>
          </a:xfrm>
          <a:prstGeom prst="rect">
            <a:avLst/>
          </a:prstGeom>
        </p:spPr>
      </p:pic>
      <p:sp>
        <p:nvSpPr>
          <p:cNvPr id="2" name="TextBox 1">
            <a:extLst>
              <a:ext uri="{FF2B5EF4-FFF2-40B4-BE49-F238E27FC236}">
                <a16:creationId xmlns:a16="http://schemas.microsoft.com/office/drawing/2014/main" id="{BA4A2D2A-455A-2A00-FF99-28ACDCFA8381}"/>
              </a:ext>
            </a:extLst>
          </p:cNvPr>
          <p:cNvSpPr txBox="1"/>
          <p:nvPr/>
        </p:nvSpPr>
        <p:spPr>
          <a:xfrm>
            <a:off x="183507" y="146523"/>
            <a:ext cx="3110199" cy="276999"/>
          </a:xfrm>
          <a:prstGeom prst="rect">
            <a:avLst/>
          </a:prstGeom>
          <a:noFill/>
          <a:ln>
            <a:solidFill>
              <a:schemeClr val="bg1"/>
            </a:solidFill>
          </a:ln>
        </p:spPr>
        <p:txBody>
          <a:bodyPr wrap="square" rtlCol="0">
            <a:spAutoFit/>
          </a:bodyPr>
          <a:lstStyle/>
          <a:p>
            <a:r>
              <a:rPr lang="en-GB" sz="1200" b="1" dirty="0">
                <a:solidFill>
                  <a:schemeClr val="bg1"/>
                </a:solidFill>
              </a:rPr>
              <a:t>MERGE CONFLICTS</a:t>
            </a:r>
          </a:p>
        </p:txBody>
      </p:sp>
      <p:sp>
        <p:nvSpPr>
          <p:cNvPr id="9" name="TextBox 8">
            <a:extLst>
              <a:ext uri="{FF2B5EF4-FFF2-40B4-BE49-F238E27FC236}">
                <a16:creationId xmlns:a16="http://schemas.microsoft.com/office/drawing/2014/main" id="{754EED43-71ED-F829-3610-F64EAB336D29}"/>
              </a:ext>
            </a:extLst>
          </p:cNvPr>
          <p:cNvSpPr txBox="1"/>
          <p:nvPr/>
        </p:nvSpPr>
        <p:spPr>
          <a:xfrm>
            <a:off x="183506" y="516796"/>
            <a:ext cx="3110199" cy="283154"/>
          </a:xfrm>
          <a:prstGeom prst="rect">
            <a:avLst/>
          </a:prstGeom>
          <a:noFill/>
          <a:ln>
            <a:solidFill>
              <a:schemeClr val="bg1"/>
            </a:solidFill>
          </a:ln>
        </p:spPr>
        <p:txBody>
          <a:bodyPr wrap="square" rtlCol="0">
            <a:spAutoFit/>
          </a:bodyPr>
          <a:lstStyle/>
          <a:p>
            <a:pPr lvl="0">
              <a:lnSpc>
                <a:spcPct val="107000"/>
              </a:lnSpc>
              <a:spcAft>
                <a:spcPts val="800"/>
              </a:spcAft>
            </a:pP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You can see I have edited a text file.</a:t>
            </a:r>
          </a:p>
        </p:txBody>
      </p:sp>
      <p:sp>
        <p:nvSpPr>
          <p:cNvPr id="3" name="TextBox 2">
            <a:extLst>
              <a:ext uri="{FF2B5EF4-FFF2-40B4-BE49-F238E27FC236}">
                <a16:creationId xmlns:a16="http://schemas.microsoft.com/office/drawing/2014/main" id="{63704A89-F73C-78CB-4356-1CC0096E1DBD}"/>
              </a:ext>
            </a:extLst>
          </p:cNvPr>
          <p:cNvSpPr txBox="1"/>
          <p:nvPr/>
        </p:nvSpPr>
        <p:spPr>
          <a:xfrm>
            <a:off x="183506" y="893224"/>
            <a:ext cx="3110199" cy="283154"/>
          </a:xfrm>
          <a:prstGeom prst="rect">
            <a:avLst/>
          </a:prstGeom>
          <a:noFill/>
          <a:ln>
            <a:solidFill>
              <a:schemeClr val="bg1"/>
            </a:solidFill>
          </a:ln>
        </p:spPr>
        <p:txBody>
          <a:bodyPr wrap="square" rtlCol="0">
            <a:spAutoFit/>
          </a:bodyPr>
          <a:lstStyle/>
          <a:p>
            <a:pPr lvl="0">
              <a:lnSpc>
                <a:spcPct val="107000"/>
              </a:lnSpc>
              <a:spcAft>
                <a:spcPts val="800"/>
              </a:spcAft>
            </a:pP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Now I will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commit </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this change.</a:t>
            </a:r>
          </a:p>
        </p:txBody>
      </p:sp>
      <p:sp>
        <p:nvSpPr>
          <p:cNvPr id="10" name="TextBox 9">
            <a:extLst>
              <a:ext uri="{FF2B5EF4-FFF2-40B4-BE49-F238E27FC236}">
                <a16:creationId xmlns:a16="http://schemas.microsoft.com/office/drawing/2014/main" id="{5AA1FC68-30B1-C221-8972-569C7B16D689}"/>
              </a:ext>
            </a:extLst>
          </p:cNvPr>
          <p:cNvSpPr txBox="1"/>
          <p:nvPr/>
        </p:nvSpPr>
        <p:spPr>
          <a:xfrm>
            <a:off x="183505" y="1295960"/>
            <a:ext cx="3110199" cy="1271245"/>
          </a:xfrm>
          <a:prstGeom prst="rect">
            <a:avLst/>
          </a:prstGeom>
          <a:noFill/>
          <a:ln>
            <a:solidFill>
              <a:schemeClr val="bg1"/>
            </a:solidFill>
          </a:ln>
        </p:spPr>
        <p:txBody>
          <a:bodyPr wrap="square" rtlCol="0">
            <a:spAutoFit/>
          </a:bodyPr>
          <a:lstStyle/>
          <a:p>
            <a:pPr lvl="0">
              <a:lnSpc>
                <a:spcPct val="107000"/>
              </a:lnSpc>
              <a:spcAft>
                <a:spcPts val="800"/>
              </a:spcAft>
            </a:pP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Now I have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fetched </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before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pushing</a:t>
            </a:r>
            <a:r>
              <a:rPr lang="en-GB" sz="1200" b="1"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 </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You can see I have one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commit </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to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push </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(my text file) and I am also one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commit behind</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 (Josh has made a commit). We need to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pull </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the changes Josh made into my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commit </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and create a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merge commit</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 before I can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push</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a:t>
            </a:r>
          </a:p>
        </p:txBody>
      </p:sp>
      <p:pic>
        <p:nvPicPr>
          <p:cNvPr id="18" name="Picture 17">
            <a:extLst>
              <a:ext uri="{FF2B5EF4-FFF2-40B4-BE49-F238E27FC236}">
                <a16:creationId xmlns:a16="http://schemas.microsoft.com/office/drawing/2014/main" id="{8AF25931-3210-6905-3686-DD384F7B460A}"/>
              </a:ext>
            </a:extLst>
          </p:cNvPr>
          <p:cNvPicPr>
            <a:picLocks noChangeAspect="1"/>
          </p:cNvPicPr>
          <p:nvPr/>
        </p:nvPicPr>
        <p:blipFill>
          <a:blip r:embed="rId3"/>
          <a:stretch>
            <a:fillRect/>
          </a:stretch>
        </p:blipFill>
        <p:spPr>
          <a:xfrm>
            <a:off x="4035691" y="861946"/>
            <a:ext cx="7422295" cy="5102828"/>
          </a:xfrm>
          <a:prstGeom prst="rect">
            <a:avLst/>
          </a:prstGeom>
        </p:spPr>
      </p:pic>
      <p:pic>
        <p:nvPicPr>
          <p:cNvPr id="20" name="Picture 19">
            <a:extLst>
              <a:ext uri="{FF2B5EF4-FFF2-40B4-BE49-F238E27FC236}">
                <a16:creationId xmlns:a16="http://schemas.microsoft.com/office/drawing/2014/main" id="{65E6B96B-BF80-A56D-0468-E56644780937}"/>
              </a:ext>
            </a:extLst>
          </p:cNvPr>
          <p:cNvPicPr>
            <a:picLocks noChangeAspect="1"/>
          </p:cNvPicPr>
          <p:nvPr/>
        </p:nvPicPr>
        <p:blipFill>
          <a:blip r:embed="rId4"/>
          <a:stretch>
            <a:fillRect/>
          </a:stretch>
        </p:blipFill>
        <p:spPr>
          <a:xfrm>
            <a:off x="4035690" y="861944"/>
            <a:ext cx="7422296" cy="5102829"/>
          </a:xfrm>
          <a:prstGeom prst="rect">
            <a:avLst/>
          </a:prstGeom>
        </p:spPr>
      </p:pic>
      <p:sp>
        <p:nvSpPr>
          <p:cNvPr id="21" name="TextBox 20">
            <a:extLst>
              <a:ext uri="{FF2B5EF4-FFF2-40B4-BE49-F238E27FC236}">
                <a16:creationId xmlns:a16="http://schemas.microsoft.com/office/drawing/2014/main" id="{B6DD309B-C217-372F-EDC4-7C7B08C7E93B}"/>
              </a:ext>
            </a:extLst>
          </p:cNvPr>
          <p:cNvSpPr txBox="1"/>
          <p:nvPr/>
        </p:nvSpPr>
        <p:spPr>
          <a:xfrm>
            <a:off x="183505" y="2686787"/>
            <a:ext cx="3110199" cy="3460178"/>
          </a:xfrm>
          <a:prstGeom prst="rect">
            <a:avLst/>
          </a:prstGeom>
          <a:noFill/>
          <a:ln>
            <a:solidFill>
              <a:schemeClr val="bg1"/>
            </a:solidFill>
          </a:ln>
        </p:spPr>
        <p:txBody>
          <a:bodyPr wrap="square" rtlCol="0">
            <a:spAutoFit/>
          </a:bodyPr>
          <a:lstStyle/>
          <a:p>
            <a:pPr lvl="0">
              <a:lnSpc>
                <a:spcPct val="107000"/>
              </a:lnSpc>
              <a:spcAft>
                <a:spcPts val="800"/>
              </a:spcAft>
            </a:pP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We have run into a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merge conflict</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 In my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commit</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 there are files which were also edited in Josh’s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commit</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a:t>
            </a:r>
          </a:p>
          <a:p>
            <a:pPr lvl="0">
              <a:lnSpc>
                <a:spcPct val="107000"/>
              </a:lnSpc>
              <a:spcAft>
                <a:spcPts val="800"/>
              </a:spcAft>
            </a:pP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If the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merge conflict </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is too complex, you can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abort </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it and call for backup.</a:t>
            </a:r>
          </a:p>
          <a:p>
            <a:pPr lvl="0">
              <a:lnSpc>
                <a:spcPct val="107000"/>
              </a:lnSpc>
              <a:spcAft>
                <a:spcPts val="800"/>
              </a:spcAft>
            </a:pP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Only when you have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resolved </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all conflicts will it be possible to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continue merge</a:t>
            </a:r>
            <a:r>
              <a:rPr lang="en-GB" sz="1200" b="1"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a:t>
            </a:r>
            <a:endParaRPr lang="en-GB" sz="1200"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endParaRPr>
          </a:p>
          <a:p>
            <a:pPr lvl="0">
              <a:lnSpc>
                <a:spcPct val="107000"/>
              </a:lnSpc>
              <a:spcAft>
                <a:spcPts val="800"/>
              </a:spcAft>
            </a:pP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With text files, Git will manage a lot of the merge scenarios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intelligently.</a:t>
            </a:r>
            <a:endPar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endParaRPr>
          </a:p>
          <a:p>
            <a:pPr lvl="0">
              <a:lnSpc>
                <a:spcPct val="107000"/>
              </a:lnSpc>
              <a:spcAft>
                <a:spcPts val="800"/>
              </a:spcAft>
            </a:pP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However, with art assets, this is reduced to a simple choice. Unity assets normally are incompatible for an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intelligent </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or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graceful merge</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 You will need to choose one or the other and we will treat this text file the same way. </a:t>
            </a:r>
          </a:p>
        </p:txBody>
      </p:sp>
    </p:spTree>
    <p:extLst>
      <p:ext uri="{BB962C8B-B14F-4D97-AF65-F5344CB8AC3E}">
        <p14:creationId xmlns:p14="http://schemas.microsoft.com/office/powerpoint/2010/main" val="1588825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childTnLst>
                          </p:cTn>
                        </p:par>
                        <p:par>
                          <p:cTn id="17" fill="hold">
                            <p:stCondLst>
                              <p:cond delay="0"/>
                            </p:stCondLst>
                            <p:childTnLst>
                              <p:par>
                                <p:cTn id="18" presetID="1" presetClass="entr" presetSubtype="0" fill="hold" grpId="0" nodeType="afterEffect">
                                  <p:stCondLst>
                                    <p:cond delay="0"/>
                                  </p:stCondLst>
                                  <p:childTnLst>
                                    <p:set>
                                      <p:cBhvr>
                                        <p:cTn id="19"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0" grpId="0" animBg="1"/>
      <p:bldP spid="21"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75000"/>
              </a:schemeClr>
            </a:gs>
            <a:gs pos="100000">
              <a:schemeClr val="accent1">
                <a:lumMod val="50000"/>
              </a:schemeClr>
            </a:gs>
          </a:gsLst>
          <a:path path="circle">
            <a:fillToRect l="50000" t="-80000" r="50000" b="180000"/>
          </a:path>
          <a:tileRect/>
        </a:gradFill>
        <a:effectLst/>
      </p:bgPr>
    </p:bg>
    <p:spTree>
      <p:nvGrpSpPr>
        <p:cNvPr id="1" name="">
          <a:extLst>
            <a:ext uri="{FF2B5EF4-FFF2-40B4-BE49-F238E27FC236}">
              <a16:creationId xmlns:a16="http://schemas.microsoft.com/office/drawing/2014/main" id="{3A927ABC-82E7-101B-FAF9-A34E1DACD85F}"/>
            </a:ext>
          </a:extLst>
        </p:cNvPr>
        <p:cNvGrpSpPr/>
        <p:nvPr/>
      </p:nvGrpSpPr>
      <p:grpSpPr>
        <a:xfrm>
          <a:off x="0" y="0"/>
          <a:ext cx="0" cy="0"/>
          <a:chOff x="0" y="0"/>
          <a:chExt cx="0" cy="0"/>
        </a:xfrm>
      </p:grpSpPr>
      <p:pic>
        <p:nvPicPr>
          <p:cNvPr id="23" name="Picture 22">
            <a:extLst>
              <a:ext uri="{FF2B5EF4-FFF2-40B4-BE49-F238E27FC236}">
                <a16:creationId xmlns:a16="http://schemas.microsoft.com/office/drawing/2014/main" id="{57F02623-1C87-8B68-A93F-2BF63533E5F4}"/>
              </a:ext>
            </a:extLst>
          </p:cNvPr>
          <p:cNvPicPr>
            <a:picLocks noChangeAspect="1"/>
          </p:cNvPicPr>
          <p:nvPr/>
        </p:nvPicPr>
        <p:blipFill>
          <a:blip r:embed="rId2"/>
          <a:stretch>
            <a:fillRect/>
          </a:stretch>
        </p:blipFill>
        <p:spPr>
          <a:xfrm>
            <a:off x="4035688" y="861943"/>
            <a:ext cx="7422297" cy="5102829"/>
          </a:xfrm>
          <a:prstGeom prst="rect">
            <a:avLst/>
          </a:prstGeom>
        </p:spPr>
      </p:pic>
      <p:sp>
        <p:nvSpPr>
          <p:cNvPr id="2" name="TextBox 1">
            <a:extLst>
              <a:ext uri="{FF2B5EF4-FFF2-40B4-BE49-F238E27FC236}">
                <a16:creationId xmlns:a16="http://schemas.microsoft.com/office/drawing/2014/main" id="{8EE1ADA5-2961-9C15-52F5-9D87B8462064}"/>
              </a:ext>
            </a:extLst>
          </p:cNvPr>
          <p:cNvSpPr txBox="1"/>
          <p:nvPr/>
        </p:nvSpPr>
        <p:spPr>
          <a:xfrm>
            <a:off x="183507" y="146523"/>
            <a:ext cx="3110199" cy="276999"/>
          </a:xfrm>
          <a:prstGeom prst="rect">
            <a:avLst/>
          </a:prstGeom>
          <a:noFill/>
          <a:ln>
            <a:solidFill>
              <a:schemeClr val="bg1"/>
            </a:solidFill>
          </a:ln>
        </p:spPr>
        <p:txBody>
          <a:bodyPr wrap="square" rtlCol="0">
            <a:spAutoFit/>
          </a:bodyPr>
          <a:lstStyle/>
          <a:p>
            <a:r>
              <a:rPr lang="en-GB" sz="1200" b="1" dirty="0">
                <a:solidFill>
                  <a:schemeClr val="bg1"/>
                </a:solidFill>
              </a:rPr>
              <a:t>MERGE CONFLICTS (</a:t>
            </a:r>
            <a:r>
              <a:rPr lang="en-GB" sz="1200" b="1" dirty="0" err="1">
                <a:solidFill>
                  <a:schemeClr val="bg1"/>
                </a:solidFill>
              </a:rPr>
              <a:t>cont</a:t>
            </a:r>
            <a:r>
              <a:rPr lang="en-GB" sz="1200" b="1" dirty="0">
                <a:solidFill>
                  <a:schemeClr val="bg1"/>
                </a:solidFill>
              </a:rPr>
              <a:t>)</a:t>
            </a:r>
          </a:p>
        </p:txBody>
      </p:sp>
      <p:sp>
        <p:nvSpPr>
          <p:cNvPr id="9" name="TextBox 8">
            <a:extLst>
              <a:ext uri="{FF2B5EF4-FFF2-40B4-BE49-F238E27FC236}">
                <a16:creationId xmlns:a16="http://schemas.microsoft.com/office/drawing/2014/main" id="{01F8E9EE-06F5-0332-E163-59944FCFAA90}"/>
              </a:ext>
            </a:extLst>
          </p:cNvPr>
          <p:cNvSpPr txBox="1"/>
          <p:nvPr/>
        </p:nvSpPr>
        <p:spPr>
          <a:xfrm>
            <a:off x="183506" y="516796"/>
            <a:ext cx="3110199" cy="5143716"/>
          </a:xfrm>
          <a:prstGeom prst="rect">
            <a:avLst/>
          </a:prstGeom>
          <a:noFill/>
          <a:ln>
            <a:solidFill>
              <a:schemeClr val="bg1"/>
            </a:solidFill>
          </a:ln>
        </p:spPr>
        <p:txBody>
          <a:bodyPr wrap="square" rtlCol="0">
            <a:spAutoFit/>
          </a:bodyPr>
          <a:lstStyle/>
          <a:p>
            <a:pPr lvl="0">
              <a:lnSpc>
                <a:spcPct val="107000"/>
              </a:lnSpc>
              <a:spcAft>
                <a:spcPts val="800"/>
              </a:spcAft>
            </a:pP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If you expand the dropdown, you can see two options:</a:t>
            </a:r>
          </a:p>
          <a:p>
            <a:pPr marL="171450" lvl="0" indent="-171450">
              <a:lnSpc>
                <a:spcPct val="107000"/>
              </a:lnSpc>
              <a:spcAft>
                <a:spcPts val="800"/>
              </a:spcAft>
              <a:buFontTx/>
              <a:buChar char="-"/>
            </a:pP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Use modified file from main</a:t>
            </a:r>
          </a:p>
          <a:p>
            <a:pPr marL="171450" lvl="0" indent="-171450">
              <a:lnSpc>
                <a:spcPct val="107000"/>
              </a:lnSpc>
              <a:spcAft>
                <a:spcPts val="800"/>
              </a:spcAft>
              <a:buFontTx/>
              <a:buChar char="-"/>
            </a:pP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Use modified file from origin/main</a:t>
            </a:r>
          </a:p>
          <a:p>
            <a:pPr lvl="0">
              <a:lnSpc>
                <a:spcPct val="107000"/>
              </a:lnSpc>
              <a:spcAft>
                <a:spcPts val="800"/>
              </a:spcAft>
            </a:pP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Here,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main</a:t>
            </a:r>
            <a:r>
              <a:rPr lang="en-GB" sz="1200"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 </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refers to the name of the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branch</a:t>
            </a:r>
            <a:r>
              <a:rPr lang="en-GB" sz="1200"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 </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you are on. Yours may not be called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main </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(this is normally a protected branch).</a:t>
            </a:r>
          </a:p>
          <a:p>
            <a:pPr lvl="0">
              <a:lnSpc>
                <a:spcPct val="107000"/>
              </a:lnSpc>
              <a:spcAft>
                <a:spcPts val="800"/>
              </a:spcAft>
            </a:pP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The main consideration here is that the file from origin is the one you’ve pulled in, and the other is the file you edited that’s conflicting. You can choose one or the other. I will choose the one from origin to </a:t>
            </a:r>
            <a:r>
              <a:rPr lang="en-GB" sz="1200" b="1" kern="100" dirty="0">
                <a:solidFill>
                  <a:srgbClr val="FF0000"/>
                </a:solidFill>
                <a:latin typeface="Aptos" panose="020B0004020202020204" pitchFamily="34" charset="0"/>
                <a:ea typeface="Aptos" panose="020B0004020202020204" pitchFamily="34" charset="0"/>
                <a:cs typeface="Times New Roman" panose="02020603050405020304" pitchFamily="18" charset="0"/>
              </a:rPr>
              <a:t>overwrite by file</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 </a:t>
            </a:r>
          </a:p>
          <a:p>
            <a:pPr lvl="0">
              <a:lnSpc>
                <a:spcPct val="107000"/>
              </a:lnSpc>
              <a:spcAft>
                <a:spcPts val="800"/>
              </a:spcAft>
            </a:pP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If I am so inclined, I might copy out my file to another directory to preserve it for now, before I choose Josh’s file, and add the changes back in later. This is completely acceptable, although Git methodology says that you should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stash</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 your changes and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merge </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over them. You can also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abort </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and try a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rebase</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 I won’t cover those options but I mention them in the case you want to learn more elsewhere. </a:t>
            </a:r>
          </a:p>
        </p:txBody>
      </p:sp>
      <p:pic>
        <p:nvPicPr>
          <p:cNvPr id="5" name="Picture 4">
            <a:extLst>
              <a:ext uri="{FF2B5EF4-FFF2-40B4-BE49-F238E27FC236}">
                <a16:creationId xmlns:a16="http://schemas.microsoft.com/office/drawing/2014/main" id="{BB555059-7F8F-6B3A-5285-AE02C54658DC}"/>
              </a:ext>
            </a:extLst>
          </p:cNvPr>
          <p:cNvPicPr>
            <a:picLocks noChangeAspect="1"/>
          </p:cNvPicPr>
          <p:nvPr/>
        </p:nvPicPr>
        <p:blipFill>
          <a:blip r:embed="rId3"/>
          <a:stretch>
            <a:fillRect/>
          </a:stretch>
        </p:blipFill>
        <p:spPr>
          <a:xfrm>
            <a:off x="4035688" y="861943"/>
            <a:ext cx="7422297" cy="5102829"/>
          </a:xfrm>
          <a:prstGeom prst="rect">
            <a:avLst/>
          </a:prstGeom>
        </p:spPr>
      </p:pic>
    </p:spTree>
    <p:extLst>
      <p:ext uri="{BB962C8B-B14F-4D97-AF65-F5344CB8AC3E}">
        <p14:creationId xmlns:p14="http://schemas.microsoft.com/office/powerpoint/2010/main" val="1865304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75000"/>
              </a:schemeClr>
            </a:gs>
            <a:gs pos="100000">
              <a:schemeClr val="accent1">
                <a:lumMod val="50000"/>
              </a:schemeClr>
            </a:gs>
          </a:gsLst>
          <a:path path="circle">
            <a:fillToRect l="50000" t="-80000" r="50000" b="180000"/>
          </a:path>
          <a:tileRect/>
        </a:gradFill>
        <a:effectLst/>
      </p:bgPr>
    </p:bg>
    <p:spTree>
      <p:nvGrpSpPr>
        <p:cNvPr id="1" name="">
          <a:extLst>
            <a:ext uri="{FF2B5EF4-FFF2-40B4-BE49-F238E27FC236}">
              <a16:creationId xmlns:a16="http://schemas.microsoft.com/office/drawing/2014/main" id="{61285E87-FE9E-1DB5-6D41-ABD37E259558}"/>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F5B80917-E77C-3930-CB05-106C91D8CCEC}"/>
              </a:ext>
            </a:extLst>
          </p:cNvPr>
          <p:cNvPicPr>
            <a:picLocks noChangeAspect="1"/>
          </p:cNvPicPr>
          <p:nvPr/>
        </p:nvPicPr>
        <p:blipFill>
          <a:blip r:embed="rId2"/>
          <a:stretch>
            <a:fillRect/>
          </a:stretch>
        </p:blipFill>
        <p:spPr>
          <a:xfrm>
            <a:off x="4035686" y="861942"/>
            <a:ext cx="7422298" cy="5102830"/>
          </a:xfrm>
          <a:prstGeom prst="rect">
            <a:avLst/>
          </a:prstGeom>
        </p:spPr>
      </p:pic>
      <p:sp>
        <p:nvSpPr>
          <p:cNvPr id="2" name="TextBox 1">
            <a:extLst>
              <a:ext uri="{FF2B5EF4-FFF2-40B4-BE49-F238E27FC236}">
                <a16:creationId xmlns:a16="http://schemas.microsoft.com/office/drawing/2014/main" id="{73DCC7C0-7906-0393-7260-FC6259ED016A}"/>
              </a:ext>
            </a:extLst>
          </p:cNvPr>
          <p:cNvSpPr txBox="1"/>
          <p:nvPr/>
        </p:nvSpPr>
        <p:spPr>
          <a:xfrm>
            <a:off x="183507" y="146523"/>
            <a:ext cx="3110199" cy="276999"/>
          </a:xfrm>
          <a:prstGeom prst="rect">
            <a:avLst/>
          </a:prstGeom>
          <a:noFill/>
          <a:ln>
            <a:solidFill>
              <a:schemeClr val="bg1"/>
            </a:solidFill>
          </a:ln>
        </p:spPr>
        <p:txBody>
          <a:bodyPr wrap="square" rtlCol="0">
            <a:spAutoFit/>
          </a:bodyPr>
          <a:lstStyle/>
          <a:p>
            <a:r>
              <a:rPr lang="en-GB" sz="1200" b="1" dirty="0">
                <a:solidFill>
                  <a:schemeClr val="bg1"/>
                </a:solidFill>
              </a:rPr>
              <a:t>MERGE CONFLICTS (</a:t>
            </a:r>
            <a:r>
              <a:rPr lang="en-GB" sz="1200" b="1" dirty="0" err="1">
                <a:solidFill>
                  <a:schemeClr val="bg1"/>
                </a:solidFill>
              </a:rPr>
              <a:t>cont</a:t>
            </a:r>
            <a:r>
              <a:rPr lang="en-GB" sz="1200" b="1" dirty="0">
                <a:solidFill>
                  <a:schemeClr val="bg1"/>
                </a:solidFill>
              </a:rPr>
              <a:t>)</a:t>
            </a:r>
          </a:p>
        </p:txBody>
      </p:sp>
      <p:sp>
        <p:nvSpPr>
          <p:cNvPr id="9" name="TextBox 8">
            <a:extLst>
              <a:ext uri="{FF2B5EF4-FFF2-40B4-BE49-F238E27FC236}">
                <a16:creationId xmlns:a16="http://schemas.microsoft.com/office/drawing/2014/main" id="{80C53876-D9D1-9960-9105-8C9862C6441A}"/>
              </a:ext>
            </a:extLst>
          </p:cNvPr>
          <p:cNvSpPr txBox="1"/>
          <p:nvPr/>
        </p:nvSpPr>
        <p:spPr>
          <a:xfrm>
            <a:off x="183506" y="516796"/>
            <a:ext cx="3110199" cy="1571456"/>
          </a:xfrm>
          <a:prstGeom prst="rect">
            <a:avLst/>
          </a:prstGeom>
          <a:noFill/>
          <a:ln>
            <a:solidFill>
              <a:schemeClr val="bg1"/>
            </a:solidFill>
          </a:ln>
        </p:spPr>
        <p:txBody>
          <a:bodyPr wrap="square" rtlCol="0">
            <a:spAutoFit/>
          </a:bodyPr>
          <a:lstStyle/>
          <a:p>
            <a:pPr lvl="0">
              <a:lnSpc>
                <a:spcPct val="107000"/>
              </a:lnSpc>
              <a:spcAft>
                <a:spcPts val="800"/>
              </a:spcAft>
            </a:pP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Now, you can see in the history that a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merge commit </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has been created. The merge was successful but this still only locally available. I need to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push </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my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merge commit </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to fully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resolve </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the</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 conflict</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a:t>
            </a:r>
          </a:p>
          <a:p>
            <a:pPr lvl="0">
              <a:lnSpc>
                <a:spcPct val="107000"/>
              </a:lnSpc>
              <a:spcAft>
                <a:spcPts val="800"/>
              </a:spcAft>
            </a:pP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I must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fetch </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again, and if there are no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commits</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 to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pull, </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I will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push </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my changes.</a:t>
            </a:r>
            <a:endPar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id="{52FCF554-E110-9EDC-D083-371E7A5E025E}"/>
              </a:ext>
            </a:extLst>
          </p:cNvPr>
          <p:cNvSpPr txBox="1"/>
          <p:nvPr/>
        </p:nvSpPr>
        <p:spPr>
          <a:xfrm>
            <a:off x="183505" y="2181526"/>
            <a:ext cx="3110199" cy="4550861"/>
          </a:xfrm>
          <a:prstGeom prst="rect">
            <a:avLst/>
          </a:prstGeom>
          <a:noFill/>
          <a:ln>
            <a:solidFill>
              <a:schemeClr val="bg1"/>
            </a:solidFill>
          </a:ln>
        </p:spPr>
        <p:txBody>
          <a:bodyPr wrap="square" rtlCol="0">
            <a:spAutoFit/>
          </a:bodyPr>
          <a:lstStyle/>
          <a:p>
            <a:pPr lvl="0">
              <a:lnSpc>
                <a:spcPct val="107000"/>
              </a:lnSpc>
              <a:spcAft>
                <a:spcPts val="800"/>
              </a:spcAft>
            </a:pP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If you make a mistake, you can undo the latest </a:t>
            </a:r>
            <a:r>
              <a:rPr lang="en-GB" sz="1200" b="1" kern="100" dirty="0" err="1">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unpushed</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 commit </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right underneath the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commit </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button. There are two types of “undo”: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revert </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and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reset</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 Git often will intelligently choose for you, but if it asks you for help deciding:</a:t>
            </a:r>
          </a:p>
          <a:p>
            <a:pPr lvl="0">
              <a:lnSpc>
                <a:spcPct val="107000"/>
              </a:lnSpc>
              <a:spcAft>
                <a:spcPts val="800"/>
              </a:spcAft>
            </a:pP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Revert</a:t>
            </a:r>
            <a:r>
              <a:rPr lang="en-GB" sz="1200"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 </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is preservative: it changes the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commit </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you made (and directory) to match the specified previous commit.</a:t>
            </a:r>
          </a:p>
          <a:p>
            <a:pPr lvl="0">
              <a:lnSpc>
                <a:spcPct val="107000"/>
              </a:lnSpc>
              <a:spcAft>
                <a:spcPts val="800"/>
              </a:spcAft>
            </a:pP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Reset</a:t>
            </a:r>
            <a:r>
              <a:rPr lang="en-GB" sz="1200"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 </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is destructive in that it erases the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commit, </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and depending on the type of reset, it can revert your files too. </a:t>
            </a:r>
          </a:p>
          <a:p>
            <a:pPr lvl="0">
              <a:lnSpc>
                <a:spcPct val="107000"/>
              </a:lnSpc>
              <a:spcAft>
                <a:spcPts val="800"/>
              </a:spcAft>
            </a:pP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If you made a mistake and want to undo the commit </a:t>
            </a:r>
            <a:r>
              <a:rPr lang="en-GB" sz="1200" b="1" kern="100" dirty="0">
                <a:solidFill>
                  <a:srgbClr val="FF0000"/>
                </a:solidFill>
                <a:latin typeface="Aptos" panose="020B0004020202020204" pitchFamily="34" charset="0"/>
                <a:ea typeface="Aptos" panose="020B0004020202020204" pitchFamily="34" charset="0"/>
                <a:cs typeface="Times New Roman" panose="02020603050405020304" pitchFamily="18" charset="0"/>
              </a:rPr>
              <a:t>and </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the revert files,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reset hard</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a:t>
            </a:r>
          </a:p>
          <a:p>
            <a:pPr lvl="0">
              <a:lnSpc>
                <a:spcPct val="107000"/>
              </a:lnSpc>
              <a:spcAft>
                <a:spcPts val="800"/>
              </a:spcAft>
            </a:pP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If you committed the wrong files but want to </a:t>
            </a:r>
            <a:r>
              <a:rPr lang="en-GB" sz="1200" b="1" kern="100" dirty="0">
                <a:solidFill>
                  <a:schemeClr val="accent6">
                    <a:lumMod val="60000"/>
                    <a:lumOff val="40000"/>
                  </a:schemeClr>
                </a:solidFill>
                <a:latin typeface="Aptos" panose="020B0004020202020204" pitchFamily="34" charset="0"/>
                <a:ea typeface="Aptos" panose="020B0004020202020204" pitchFamily="34" charset="0"/>
                <a:cs typeface="Times New Roman" panose="02020603050405020304" pitchFamily="18" charset="0"/>
              </a:rPr>
              <a:t>keep </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the edits you made,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reset soft</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 This will undo the commit but leave the files alone and automatically </a:t>
            </a:r>
            <a:r>
              <a:rPr lang="en-GB" sz="1200" b="1" kern="100" dirty="0">
                <a:solidFill>
                  <a:schemeClr val="tx2">
                    <a:lumMod val="50000"/>
                    <a:lumOff val="50000"/>
                  </a:schemeClr>
                </a:solidFill>
                <a:latin typeface="Aptos" panose="020B0004020202020204" pitchFamily="34" charset="0"/>
                <a:ea typeface="Aptos" panose="020B0004020202020204" pitchFamily="34" charset="0"/>
                <a:cs typeface="Times New Roman" panose="02020603050405020304" pitchFamily="18" charset="0"/>
              </a:rPr>
              <a:t>stage </a:t>
            </a:r>
            <a:r>
              <a:rPr lang="en-GB" sz="1200"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them.</a:t>
            </a:r>
          </a:p>
          <a:p>
            <a:pPr lvl="0">
              <a:lnSpc>
                <a:spcPct val="107000"/>
              </a:lnSpc>
              <a:spcAft>
                <a:spcPts val="800"/>
              </a:spcAft>
            </a:pPr>
            <a:r>
              <a:rPr lang="en-GB" sz="1200" b="1" kern="100" dirty="0">
                <a:solidFill>
                  <a:schemeClr val="bg1"/>
                </a:solidFill>
                <a:latin typeface="Aptos" panose="020B0004020202020204" pitchFamily="34" charset="0"/>
                <a:ea typeface="Aptos" panose="020B0004020202020204" pitchFamily="34" charset="0"/>
                <a:cs typeface="Times New Roman" panose="02020603050405020304" pitchFamily="18" charset="0"/>
              </a:rPr>
              <a:t>You should only try to undo pushed commits if you know the implications.</a:t>
            </a:r>
          </a:p>
        </p:txBody>
      </p:sp>
      <p:pic>
        <p:nvPicPr>
          <p:cNvPr id="10" name="Picture 9">
            <a:extLst>
              <a:ext uri="{FF2B5EF4-FFF2-40B4-BE49-F238E27FC236}">
                <a16:creationId xmlns:a16="http://schemas.microsoft.com/office/drawing/2014/main" id="{A6B02A62-3FFE-114C-1978-2B358DB553E6}"/>
              </a:ext>
            </a:extLst>
          </p:cNvPr>
          <p:cNvPicPr>
            <a:picLocks noChangeAspect="1"/>
          </p:cNvPicPr>
          <p:nvPr/>
        </p:nvPicPr>
        <p:blipFill>
          <a:blip r:embed="rId3"/>
          <a:stretch>
            <a:fillRect/>
          </a:stretch>
        </p:blipFill>
        <p:spPr>
          <a:xfrm>
            <a:off x="4035684" y="861940"/>
            <a:ext cx="7422299" cy="5102831"/>
          </a:xfrm>
          <a:prstGeom prst="rect">
            <a:avLst/>
          </a:prstGeom>
        </p:spPr>
      </p:pic>
    </p:spTree>
    <p:extLst>
      <p:ext uri="{BB962C8B-B14F-4D97-AF65-F5344CB8AC3E}">
        <p14:creationId xmlns:p14="http://schemas.microsoft.com/office/powerpoint/2010/main" val="162409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3322</TotalTime>
  <Words>934</Words>
  <Application>Microsoft Office PowerPoint</Application>
  <PresentationFormat>Widescreen</PresentationFormat>
  <Paragraphs>53</Paragraphs>
  <Slides>5</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Aptos</vt:lpstr>
      <vt:lpstr>Aptos Display</vt:lpstr>
      <vt:lpstr>Arial</vt:lpstr>
      <vt:lpstr>Office Theme</vt:lpstr>
      <vt:lpstr>Merge Conflicts</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Samuel Collins (s5316941)</dc:creator>
  <cp:lastModifiedBy>Samuel Collins (s5316941)</cp:lastModifiedBy>
  <cp:revision>4</cp:revision>
  <dcterms:created xsi:type="dcterms:W3CDTF">2025-02-22T00:21:31Z</dcterms:created>
  <dcterms:modified xsi:type="dcterms:W3CDTF">2025-03-06T19:07:46Z</dcterms:modified>
</cp:coreProperties>
</file>