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6" r:id="rId2"/>
    <p:sldId id="298" r:id="rId3"/>
    <p:sldId id="297" r:id="rId4"/>
    <p:sldId id="299" r:id="rId5"/>
    <p:sldId id="300" r:id="rId6"/>
    <p:sldId id="304" r:id="rId7"/>
    <p:sldId id="302" r:id="rId8"/>
    <p:sldId id="303" r:id="rId9"/>
    <p:sldId id="305" r:id="rId10"/>
    <p:sldId id="309" r:id="rId11"/>
    <p:sldId id="301" r:id="rId12"/>
    <p:sldId id="3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06/03/2025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TKJ4RdhyB5Y?feature=oemb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7C2E8-7814-1082-C74C-79388735B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7D742-01AD-ADE4-5A22-A70630AD8243}"/>
              </a:ext>
            </a:extLst>
          </p:cNvPr>
          <p:cNvSpPr>
            <a:spLocks noGrp="1"/>
          </p:cNvSpPr>
          <p:nvPr>
            <p:ph type="ctrTitle"/>
          </p:nvPr>
        </p:nvSpPr>
        <p:spPr/>
        <p:txBody>
          <a:bodyPr/>
          <a:lstStyle/>
          <a:p>
            <a:r>
              <a:rPr lang="en-GB" dirty="0">
                <a:solidFill>
                  <a:schemeClr val="bg1"/>
                </a:solidFill>
              </a:rPr>
              <a:t>Branches</a:t>
            </a:r>
          </a:p>
        </p:txBody>
      </p:sp>
    </p:spTree>
    <p:extLst>
      <p:ext uri="{BB962C8B-B14F-4D97-AF65-F5344CB8AC3E}">
        <p14:creationId xmlns:p14="http://schemas.microsoft.com/office/powerpoint/2010/main" val="9335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2F4F18-4836-CFF1-5606-00FAA5BF680B}"/>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ASSET FOLDER STRUCTURE</a:t>
            </a:r>
          </a:p>
        </p:txBody>
      </p:sp>
      <p:grpSp>
        <p:nvGrpSpPr>
          <p:cNvPr id="7" name="Group 6">
            <a:extLst>
              <a:ext uri="{FF2B5EF4-FFF2-40B4-BE49-F238E27FC236}">
                <a16:creationId xmlns:a16="http://schemas.microsoft.com/office/drawing/2014/main" id="{5329EA8C-1CA3-C03D-FCFE-461610B82351}"/>
              </a:ext>
            </a:extLst>
          </p:cNvPr>
          <p:cNvGrpSpPr/>
          <p:nvPr/>
        </p:nvGrpSpPr>
        <p:grpSpPr>
          <a:xfrm>
            <a:off x="5348745" y="872473"/>
            <a:ext cx="5013402" cy="5052537"/>
            <a:chOff x="3911831" y="900231"/>
            <a:chExt cx="5013402" cy="5052537"/>
          </a:xfrm>
        </p:grpSpPr>
        <p:cxnSp>
          <p:nvCxnSpPr>
            <p:cNvPr id="10" name="Straight Connector 9">
              <a:extLst>
                <a:ext uri="{FF2B5EF4-FFF2-40B4-BE49-F238E27FC236}">
                  <a16:creationId xmlns:a16="http://schemas.microsoft.com/office/drawing/2014/main" id="{B0B2F113-1A6A-C708-3B5D-54B574A55B94}"/>
                </a:ext>
              </a:extLst>
            </p:cNvPr>
            <p:cNvCxnSpPr>
              <a:cxnSpLocks/>
            </p:cNvCxnSpPr>
            <p:nvPr/>
          </p:nvCxnSpPr>
          <p:spPr>
            <a:xfrm>
              <a:off x="4038600" y="1029057"/>
              <a:ext cx="0" cy="453883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A9488D-96C6-0BFC-6EFC-07717864C49E}"/>
                </a:ext>
              </a:extLst>
            </p:cNvPr>
            <p:cNvCxnSpPr>
              <a:cxnSpLocks/>
            </p:cNvCxnSpPr>
            <p:nvPr/>
          </p:nvCxnSpPr>
          <p:spPr>
            <a:xfrm flipH="1">
              <a:off x="6548478" y="1024056"/>
              <a:ext cx="547" cy="323912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93B759C-49FA-D9BC-F785-B8E01874CD9A}"/>
                </a:ext>
              </a:extLst>
            </p:cNvPr>
            <p:cNvSpPr txBox="1"/>
            <p:nvPr/>
          </p:nvSpPr>
          <p:spPr>
            <a:xfrm>
              <a:off x="6426087" y="900231"/>
              <a:ext cx="2499146" cy="3754874"/>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Animators</a:t>
              </a:r>
            </a:p>
            <a:p>
              <a:pPr marL="285750" indent="-285750">
                <a:buFont typeface="Wingdings" panose="05000000000000000000" pitchFamily="2" charset="2"/>
                <a:buChar char="§"/>
              </a:pPr>
              <a:r>
                <a:rPr lang="en-GB" sz="1400" b="1" dirty="0">
                  <a:solidFill>
                    <a:schemeClr val="tx2">
                      <a:lumMod val="25000"/>
                      <a:lumOff val="75000"/>
                    </a:schemeClr>
                  </a:solidFill>
                </a:rPr>
                <a:t>Models</a:t>
              </a:r>
            </a:p>
            <a:p>
              <a:pPr marL="742950" lvl="1" indent="-285750">
                <a:buFont typeface="Wingdings" panose="05000000000000000000" pitchFamily="2" charset="2"/>
                <a:buChar char="§"/>
              </a:pPr>
              <a:r>
                <a:rPr lang="en-GB" sz="1400" dirty="0">
                  <a:solidFill>
                    <a:schemeClr val="bg1"/>
                  </a:solidFill>
                </a:rPr>
                <a:t>Scenery</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Props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Characters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285750" indent="-285750">
                <a:buFont typeface="Wingdings" panose="05000000000000000000" pitchFamily="2" charset="2"/>
                <a:buChar char="§"/>
              </a:pPr>
              <a:r>
                <a:rPr lang="en-GB" sz="1400" b="1" dirty="0">
                  <a:solidFill>
                    <a:schemeClr val="tx2">
                      <a:lumMod val="25000"/>
                      <a:lumOff val="75000"/>
                    </a:schemeClr>
                  </a:solidFill>
                </a:rPr>
                <a:t>Scenes</a:t>
              </a:r>
            </a:p>
            <a:p>
              <a:pPr marL="285750" indent="-285750">
                <a:buFont typeface="Wingdings" panose="05000000000000000000" pitchFamily="2" charset="2"/>
                <a:buChar char="§"/>
              </a:pPr>
              <a:r>
                <a:rPr lang="en-GB" sz="1400" b="1" dirty="0">
                  <a:solidFill>
                    <a:schemeClr val="accent2">
                      <a:lumMod val="75000"/>
                    </a:schemeClr>
                  </a:solidFill>
                </a:rPr>
                <a:t>WIP</a:t>
              </a:r>
            </a:p>
            <a:p>
              <a:endParaRPr lang="en-GB" sz="1400" dirty="0">
                <a:solidFill>
                  <a:schemeClr val="bg1"/>
                </a:solidFill>
              </a:endParaRPr>
            </a:p>
          </p:txBody>
        </p:sp>
        <p:sp>
          <p:nvSpPr>
            <p:cNvPr id="9" name="TextBox 8">
              <a:extLst>
                <a:ext uri="{FF2B5EF4-FFF2-40B4-BE49-F238E27FC236}">
                  <a16:creationId xmlns:a16="http://schemas.microsoft.com/office/drawing/2014/main" id="{AEA0D76A-C7AA-E48E-EB07-84ADD0377550}"/>
                </a:ext>
              </a:extLst>
            </p:cNvPr>
            <p:cNvSpPr txBox="1"/>
            <p:nvPr/>
          </p:nvSpPr>
          <p:spPr>
            <a:xfrm>
              <a:off x="3911831" y="905232"/>
              <a:ext cx="2476255" cy="5047536"/>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Rendering</a:t>
              </a:r>
            </a:p>
            <a:p>
              <a:pPr marL="285750" indent="-285750">
                <a:buFont typeface="Wingdings" panose="05000000000000000000" pitchFamily="2" charset="2"/>
                <a:buChar char="§"/>
              </a:pPr>
              <a:r>
                <a:rPr lang="en-GB" sz="1400" b="1" dirty="0">
                  <a:solidFill>
                    <a:schemeClr val="tx2">
                      <a:lumMod val="25000"/>
                      <a:lumOff val="75000"/>
                    </a:schemeClr>
                  </a:solidFill>
                </a:rPr>
                <a:t>Settings</a:t>
              </a:r>
            </a:p>
            <a:p>
              <a:pPr marL="285750" indent="-285750">
                <a:buFont typeface="Wingdings" panose="05000000000000000000" pitchFamily="2" charset="2"/>
                <a:buChar char="§"/>
              </a:pPr>
              <a:r>
                <a:rPr lang="en-GB" sz="1400" b="1" dirty="0">
                  <a:solidFill>
                    <a:schemeClr val="tx2">
                      <a:lumMod val="25000"/>
                      <a:lumOff val="75000"/>
                    </a:schemeClr>
                  </a:solidFill>
                </a:rPr>
                <a:t>Audio</a:t>
              </a:r>
            </a:p>
            <a:p>
              <a:pPr marL="742950" lvl="1" indent="-285750">
                <a:buFont typeface="Wingdings" panose="05000000000000000000" pitchFamily="2" charset="2"/>
                <a:buChar char="§"/>
              </a:pPr>
              <a:r>
                <a:rPr lang="en-GB" sz="1400" dirty="0">
                  <a:solidFill>
                    <a:schemeClr val="bg1"/>
                  </a:solidFill>
                </a:rPr>
                <a:t>Music</a:t>
              </a:r>
            </a:p>
            <a:p>
              <a:pPr marL="742950" lvl="1" indent="-285750">
                <a:buFont typeface="Wingdings" panose="05000000000000000000" pitchFamily="2" charset="2"/>
                <a:buChar char="§"/>
              </a:pPr>
              <a:r>
                <a:rPr lang="en-GB" sz="1400" dirty="0">
                  <a:solidFill>
                    <a:schemeClr val="bg1"/>
                  </a:solidFill>
                </a:rPr>
                <a:t>Ambient</a:t>
              </a:r>
            </a:p>
            <a:p>
              <a:pPr marL="742950" lvl="1" indent="-285750">
                <a:buFont typeface="Wingdings" panose="05000000000000000000" pitchFamily="2" charset="2"/>
                <a:buChar char="§"/>
              </a:pPr>
              <a:r>
                <a:rPr lang="en-GB" sz="1400" dirty="0">
                  <a:solidFill>
                    <a:schemeClr val="bg1"/>
                  </a:solidFill>
                </a:rPr>
                <a:t>Samples</a:t>
              </a:r>
            </a:p>
            <a:p>
              <a:pPr marL="285750" indent="-285750">
                <a:buFont typeface="Wingdings" panose="05000000000000000000" pitchFamily="2" charset="2"/>
                <a:buChar char="§"/>
              </a:pPr>
              <a:r>
                <a:rPr lang="en-GB" sz="1400" b="1" dirty="0">
                  <a:solidFill>
                    <a:schemeClr val="tx2">
                      <a:lumMod val="25000"/>
                      <a:lumOff val="75000"/>
                    </a:schemeClr>
                  </a:solidFill>
                </a:rPr>
                <a:t>Scripts</a:t>
              </a:r>
            </a:p>
            <a:p>
              <a:pPr marL="742950" lvl="1" indent="-285750">
                <a:buFont typeface="Wingdings" panose="05000000000000000000" pitchFamily="2" charset="2"/>
                <a:buChar char="§"/>
              </a:pPr>
              <a:r>
                <a:rPr lang="en-GB" sz="1400" dirty="0">
                  <a:solidFill>
                    <a:schemeClr val="bg1"/>
                  </a:solidFill>
                </a:rPr>
                <a:t>Library</a:t>
              </a:r>
            </a:p>
            <a:p>
              <a:pPr marL="742950" lvl="1" indent="-285750">
                <a:buFont typeface="Wingdings" panose="05000000000000000000" pitchFamily="2" charset="2"/>
                <a:buChar char="§"/>
              </a:pPr>
              <a:r>
                <a:rPr lang="en-GB" sz="1400" dirty="0">
                  <a:solidFill>
                    <a:schemeClr val="bg1"/>
                  </a:solidFill>
                </a:rPr>
                <a:t>Editor</a:t>
              </a:r>
            </a:p>
            <a:p>
              <a:pPr marL="742950" lvl="1" indent="-285750">
                <a:buFont typeface="Wingdings" panose="05000000000000000000" pitchFamily="2" charset="2"/>
                <a:buChar char="§"/>
              </a:pPr>
              <a:r>
                <a:rPr lang="en-GB" sz="1400" dirty="0">
                  <a:solidFill>
                    <a:schemeClr val="bg1"/>
                  </a:solidFill>
                </a:rPr>
                <a:t>Architecture</a:t>
              </a:r>
            </a:p>
            <a:p>
              <a:pPr marL="742950" lvl="1"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err="1">
                  <a:solidFill>
                    <a:schemeClr val="bg1"/>
                  </a:solidFill>
                </a:rPr>
                <a:t>ScriptableObjects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Strings</a:t>
              </a:r>
            </a:p>
            <a:p>
              <a:pPr marL="285750" indent="-285750">
                <a:buFont typeface="Wingdings" panose="05000000000000000000" pitchFamily="2" charset="2"/>
                <a:buChar char="§"/>
              </a:pPr>
              <a:r>
                <a:rPr lang="en-GB" sz="1400" b="1" dirty="0">
                  <a:solidFill>
                    <a:schemeClr val="tx2">
                      <a:lumMod val="25000"/>
                      <a:lumOff val="75000"/>
                    </a:schemeClr>
                  </a:solidFill>
                </a:rPr>
                <a:t>Prefabs</a:t>
              </a:r>
            </a:p>
            <a:p>
              <a:pPr marL="742950" lvl="1" indent="-285750">
                <a:buFont typeface="Wingdings" panose="05000000000000000000" pitchFamily="2" charset="2"/>
                <a:buChar char="§"/>
              </a:pPr>
              <a:r>
                <a:rPr lang="en-GB" sz="1400" dirty="0">
                  <a:solidFill>
                    <a:schemeClr val="bg1"/>
                  </a:solidFill>
                </a:rPr>
                <a:t>UI</a:t>
              </a:r>
            </a:p>
            <a:p>
              <a:pPr marL="742950" lvl="1" indent="-285750">
                <a:buFont typeface="Wingdings" panose="05000000000000000000" pitchFamily="2" charset="2"/>
                <a:buChar char="§"/>
              </a:pPr>
              <a:r>
                <a:rPr lang="en-GB" sz="1400" dirty="0">
                  <a:solidFill>
                    <a:schemeClr val="bg1"/>
                  </a:solidFill>
                </a:rPr>
                <a:t>Components</a:t>
              </a:r>
            </a:p>
            <a:p>
              <a:pPr marL="1200150" lvl="2" indent="-285750">
                <a:buFont typeface="Wingdings" panose="05000000000000000000" pitchFamily="2" charset="2"/>
                <a:buChar char="§"/>
              </a:pPr>
              <a:r>
                <a:rPr lang="en-GB" sz="1400" dirty="0">
                  <a:solidFill>
                    <a:schemeClr val="bg1"/>
                  </a:solidFill>
                </a:rPr>
                <a:t>Managers</a:t>
              </a:r>
            </a:p>
            <a:p>
              <a:pPr marL="1200150" lvl="2" indent="-285750">
                <a:buFont typeface="Wingdings" panose="05000000000000000000" pitchFamily="2" charset="2"/>
                <a:buChar char="§"/>
              </a:pPr>
              <a:r>
                <a:rPr lang="en-GB" sz="1400" dirty="0">
                  <a:solidFill>
                    <a:schemeClr val="bg1"/>
                  </a:solidFill>
                </a:rPr>
                <a:t>Controllers</a:t>
              </a:r>
            </a:p>
            <a:p>
              <a:pPr marL="1200150" lvl="2"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Scenery</a:t>
              </a:r>
            </a:p>
            <a:p>
              <a:pPr marL="742950" lvl="1" indent="-285750">
                <a:buFont typeface="Wingdings" panose="05000000000000000000" pitchFamily="2" charset="2"/>
                <a:buChar char="§"/>
              </a:pPr>
              <a:r>
                <a:rPr lang="en-GB" sz="1400" dirty="0">
                  <a:solidFill>
                    <a:schemeClr val="bg1"/>
                  </a:solidFill>
                </a:rPr>
                <a:t>Props</a:t>
              </a:r>
            </a:p>
            <a:p>
              <a:pPr marL="742950" lvl="1" indent="-285750">
                <a:buFont typeface="Wingdings" panose="05000000000000000000" pitchFamily="2" charset="2"/>
                <a:buChar char="§"/>
              </a:pPr>
              <a:r>
                <a:rPr lang="en-GB" sz="1400" dirty="0">
                  <a:solidFill>
                    <a:schemeClr val="bg1"/>
                  </a:solidFill>
                </a:rPr>
                <a:t>Characters</a:t>
              </a:r>
            </a:p>
            <a:p>
              <a:pPr marL="742950" lvl="1" indent="-285750">
                <a:buFont typeface="Wingdings" panose="05000000000000000000" pitchFamily="2" charset="2"/>
                <a:buChar char="§"/>
              </a:pPr>
              <a:r>
                <a:rPr lang="en-GB" sz="1400" dirty="0">
                  <a:solidFill>
                    <a:schemeClr val="bg1"/>
                  </a:solidFill>
                </a:rPr>
                <a:t>Effects</a:t>
              </a:r>
            </a:p>
          </p:txBody>
        </p:sp>
        <p:cxnSp>
          <p:nvCxnSpPr>
            <p:cNvPr id="11" name="Connector: Curved 10">
              <a:extLst>
                <a:ext uri="{FF2B5EF4-FFF2-40B4-BE49-F238E27FC236}">
                  <a16:creationId xmlns:a16="http://schemas.microsoft.com/office/drawing/2014/main" id="{3602FC56-2423-DFEF-C713-095889E7AE93}"/>
                </a:ext>
              </a:extLst>
            </p:cNvPr>
            <p:cNvCxnSpPr>
              <a:cxnSpLocks/>
            </p:cNvCxnSpPr>
            <p:nvPr/>
          </p:nvCxnSpPr>
          <p:spPr>
            <a:xfrm>
              <a:off x="4038600" y="150495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D78539EB-FB63-9428-A7E0-A009DFEF9F0C}"/>
                </a:ext>
              </a:extLst>
            </p:cNvPr>
            <p:cNvCxnSpPr>
              <a:cxnSpLocks/>
            </p:cNvCxnSpPr>
            <p:nvPr/>
          </p:nvCxnSpPr>
          <p:spPr>
            <a:xfrm>
              <a:off x="4038600" y="17145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7628AAA4-2BA5-4E61-4529-2E26E0C0A8D0}"/>
                </a:ext>
              </a:extLst>
            </p:cNvPr>
            <p:cNvCxnSpPr>
              <a:cxnSpLocks/>
            </p:cNvCxnSpPr>
            <p:nvPr/>
          </p:nvCxnSpPr>
          <p:spPr>
            <a:xfrm>
              <a:off x="4038600" y="19431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30B23DAB-84A8-90D4-DEA4-EF2C5DA45DD2}"/>
                </a:ext>
              </a:extLst>
            </p:cNvPr>
            <p:cNvCxnSpPr>
              <a:cxnSpLocks/>
            </p:cNvCxnSpPr>
            <p:nvPr/>
          </p:nvCxnSpPr>
          <p:spPr>
            <a:xfrm>
              <a:off x="4038600" y="235267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39EA9C8-8C8B-E00F-E23A-7C5425F20601}"/>
                </a:ext>
              </a:extLst>
            </p:cNvPr>
            <p:cNvCxnSpPr>
              <a:cxnSpLocks/>
            </p:cNvCxnSpPr>
            <p:nvPr/>
          </p:nvCxnSpPr>
          <p:spPr>
            <a:xfrm>
              <a:off x="4038600" y="25622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9F8A13B-00E5-A163-7B10-A8D63DF54BCD}"/>
                </a:ext>
              </a:extLst>
            </p:cNvPr>
            <p:cNvCxnSpPr>
              <a:cxnSpLocks/>
            </p:cNvCxnSpPr>
            <p:nvPr/>
          </p:nvCxnSpPr>
          <p:spPr>
            <a:xfrm>
              <a:off x="4038600" y="27908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CFAF656-0D96-D1F8-FD89-8C979AEF4CEE}"/>
                </a:ext>
              </a:extLst>
            </p:cNvPr>
            <p:cNvCxnSpPr>
              <a:cxnSpLocks/>
            </p:cNvCxnSpPr>
            <p:nvPr/>
          </p:nvCxnSpPr>
          <p:spPr>
            <a:xfrm>
              <a:off x="4038600" y="300037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6D989D96-E0D0-DF66-74A5-989296CF9A41}"/>
                </a:ext>
              </a:extLst>
            </p:cNvPr>
            <p:cNvCxnSpPr>
              <a:cxnSpLocks/>
            </p:cNvCxnSpPr>
            <p:nvPr/>
          </p:nvCxnSpPr>
          <p:spPr>
            <a:xfrm>
              <a:off x="4038600" y="32099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70C3FAE-C031-0D4B-0E60-8D6DB2D24324}"/>
                </a:ext>
              </a:extLst>
            </p:cNvPr>
            <p:cNvCxnSpPr>
              <a:cxnSpLocks/>
            </p:cNvCxnSpPr>
            <p:nvPr/>
          </p:nvCxnSpPr>
          <p:spPr>
            <a:xfrm>
              <a:off x="4038600" y="34385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EF01816C-876C-DA3C-5441-97FF55302967}"/>
                </a:ext>
              </a:extLst>
            </p:cNvPr>
            <p:cNvCxnSpPr>
              <a:cxnSpLocks/>
            </p:cNvCxnSpPr>
            <p:nvPr/>
          </p:nvCxnSpPr>
          <p:spPr>
            <a:xfrm>
              <a:off x="4040091" y="38536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F6597036-3236-EC74-419C-8C4E54B183A0}"/>
                </a:ext>
              </a:extLst>
            </p:cNvPr>
            <p:cNvCxnSpPr>
              <a:cxnSpLocks/>
            </p:cNvCxnSpPr>
            <p:nvPr/>
          </p:nvCxnSpPr>
          <p:spPr>
            <a:xfrm>
              <a:off x="4040091" y="40822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8B70C38C-68D4-1072-7A25-5F02397DD980}"/>
                </a:ext>
              </a:extLst>
            </p:cNvPr>
            <p:cNvCxnSpPr>
              <a:cxnSpLocks/>
            </p:cNvCxnSpPr>
            <p:nvPr/>
          </p:nvCxnSpPr>
          <p:spPr>
            <a:xfrm>
              <a:off x="4496744" y="42724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98A9B77D-0A23-1465-DB9C-DF7F77509FA8}"/>
                </a:ext>
              </a:extLst>
            </p:cNvPr>
            <p:cNvCxnSpPr>
              <a:cxnSpLocks/>
            </p:cNvCxnSpPr>
            <p:nvPr/>
          </p:nvCxnSpPr>
          <p:spPr>
            <a:xfrm>
              <a:off x="4496743" y="449178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6B2FFEE3-699A-090F-497B-BF2D6D8CDFE6}"/>
                </a:ext>
              </a:extLst>
            </p:cNvPr>
            <p:cNvCxnSpPr>
              <a:cxnSpLocks/>
            </p:cNvCxnSpPr>
            <p:nvPr/>
          </p:nvCxnSpPr>
          <p:spPr>
            <a:xfrm>
              <a:off x="4496742" y="47118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6B9C449-AE2F-FA29-58C2-ABDED77AF593}"/>
                </a:ext>
              </a:extLst>
            </p:cNvPr>
            <p:cNvCxnSpPr>
              <a:cxnSpLocks/>
            </p:cNvCxnSpPr>
            <p:nvPr/>
          </p:nvCxnSpPr>
          <p:spPr>
            <a:xfrm>
              <a:off x="4496742" y="4263183"/>
              <a:ext cx="0" cy="44867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853AB067-4163-2A46-F3D3-BF8B05E72BFB}"/>
                </a:ext>
              </a:extLst>
            </p:cNvPr>
            <p:cNvCxnSpPr>
              <a:cxnSpLocks/>
            </p:cNvCxnSpPr>
            <p:nvPr/>
          </p:nvCxnSpPr>
          <p:spPr>
            <a:xfrm>
              <a:off x="4038600" y="492019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A82AB35A-A0EE-0996-34AD-40C819BE9CAB}"/>
                </a:ext>
              </a:extLst>
            </p:cNvPr>
            <p:cNvCxnSpPr>
              <a:cxnSpLocks/>
            </p:cNvCxnSpPr>
            <p:nvPr/>
          </p:nvCxnSpPr>
          <p:spPr>
            <a:xfrm>
              <a:off x="4038600" y="512974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FFDBA893-0255-9261-C0C4-F28BAF91C85A}"/>
                </a:ext>
              </a:extLst>
            </p:cNvPr>
            <p:cNvCxnSpPr>
              <a:cxnSpLocks/>
            </p:cNvCxnSpPr>
            <p:nvPr/>
          </p:nvCxnSpPr>
          <p:spPr>
            <a:xfrm>
              <a:off x="4038600" y="53392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E2E747D3-8D0C-01BC-0AB8-7A20A29A3597}"/>
                </a:ext>
              </a:extLst>
            </p:cNvPr>
            <p:cNvCxnSpPr>
              <a:cxnSpLocks/>
            </p:cNvCxnSpPr>
            <p:nvPr/>
          </p:nvCxnSpPr>
          <p:spPr>
            <a:xfrm>
              <a:off x="4038600" y="55678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23F70E69-530D-8F7B-AAAE-B746A4B169F5}"/>
                </a:ext>
              </a:extLst>
            </p:cNvPr>
            <p:cNvCxnSpPr>
              <a:cxnSpLocks/>
            </p:cNvCxnSpPr>
            <p:nvPr/>
          </p:nvCxnSpPr>
          <p:spPr>
            <a:xfrm>
              <a:off x="6548478" y="1290399"/>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4FBC6821-BE54-DE59-2585-E4E637C8723B}"/>
                </a:ext>
              </a:extLst>
            </p:cNvPr>
            <p:cNvCxnSpPr>
              <a:cxnSpLocks/>
            </p:cNvCxnSpPr>
            <p:nvPr/>
          </p:nvCxnSpPr>
          <p:spPr>
            <a:xfrm>
              <a:off x="6548478" y="215121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4F3101F5-D9BA-E7E7-FC49-D97DA0410EE1}"/>
                </a:ext>
              </a:extLst>
            </p:cNvPr>
            <p:cNvCxnSpPr>
              <a:cxnSpLocks/>
            </p:cNvCxnSpPr>
            <p:nvPr/>
          </p:nvCxnSpPr>
          <p:spPr>
            <a:xfrm>
              <a:off x="6548478" y="29857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A1962624-E33B-7963-7E93-B9A572940133}"/>
                </a:ext>
              </a:extLst>
            </p:cNvPr>
            <p:cNvCxnSpPr>
              <a:cxnSpLocks/>
            </p:cNvCxnSpPr>
            <p:nvPr/>
          </p:nvCxnSpPr>
          <p:spPr>
            <a:xfrm>
              <a:off x="7470551" y="192238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78658E87-3DC4-7294-776C-3731B91A37FC}"/>
                </a:ext>
              </a:extLst>
            </p:cNvPr>
            <p:cNvCxnSpPr>
              <a:cxnSpLocks/>
            </p:cNvCxnSpPr>
            <p:nvPr/>
          </p:nvCxnSpPr>
          <p:spPr>
            <a:xfrm>
              <a:off x="7470551" y="2776621"/>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A702CF8C-2D9B-0067-A3FB-F0FA83CF9491}"/>
                </a:ext>
              </a:extLst>
            </p:cNvPr>
            <p:cNvCxnSpPr>
              <a:cxnSpLocks/>
            </p:cNvCxnSpPr>
            <p:nvPr/>
          </p:nvCxnSpPr>
          <p:spPr>
            <a:xfrm>
              <a:off x="7470551" y="3630850"/>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Connector: Curved 37">
              <a:extLst>
                <a:ext uri="{FF2B5EF4-FFF2-40B4-BE49-F238E27FC236}">
                  <a16:creationId xmlns:a16="http://schemas.microsoft.com/office/drawing/2014/main" id="{93614449-3E40-931C-DF56-8E5266115D79}"/>
                </a:ext>
              </a:extLst>
            </p:cNvPr>
            <p:cNvCxnSpPr>
              <a:cxnSpLocks/>
            </p:cNvCxnSpPr>
            <p:nvPr/>
          </p:nvCxnSpPr>
          <p:spPr>
            <a:xfrm>
              <a:off x="7024728" y="320492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1C58BEBC-B8C1-CA57-BC9B-BDABDC5484AB}"/>
                </a:ext>
              </a:extLst>
            </p:cNvPr>
            <p:cNvCxnSpPr>
              <a:cxnSpLocks/>
            </p:cNvCxnSpPr>
            <p:nvPr/>
          </p:nvCxnSpPr>
          <p:spPr>
            <a:xfrm>
              <a:off x="7024728" y="342119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237D5FC-71A9-0681-A605-755ECC3F4D4A}"/>
                </a:ext>
              </a:extLst>
            </p:cNvPr>
            <p:cNvCxnSpPr>
              <a:cxnSpLocks/>
            </p:cNvCxnSpPr>
            <p:nvPr/>
          </p:nvCxnSpPr>
          <p:spPr>
            <a:xfrm flipH="1">
              <a:off x="7024728" y="3178743"/>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FEC749B9-BBF6-81C6-F89F-9C7F18FBD1C7}"/>
                </a:ext>
              </a:extLst>
            </p:cNvPr>
            <p:cNvCxnSpPr>
              <a:cxnSpLocks/>
            </p:cNvCxnSpPr>
            <p:nvPr/>
          </p:nvCxnSpPr>
          <p:spPr>
            <a:xfrm>
              <a:off x="7011299" y="235105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A5775F4B-38F2-46CD-40E3-7E6251A521ED}"/>
                </a:ext>
              </a:extLst>
            </p:cNvPr>
            <p:cNvCxnSpPr>
              <a:cxnSpLocks/>
            </p:cNvCxnSpPr>
            <p:nvPr/>
          </p:nvCxnSpPr>
          <p:spPr>
            <a:xfrm>
              <a:off x="7011299" y="256732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66EB251-8816-A261-2B56-5C9563B802CC}"/>
                </a:ext>
              </a:extLst>
            </p:cNvPr>
            <p:cNvCxnSpPr>
              <a:cxnSpLocks/>
            </p:cNvCxnSpPr>
            <p:nvPr/>
          </p:nvCxnSpPr>
          <p:spPr>
            <a:xfrm flipH="1">
              <a:off x="7011299" y="2324872"/>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7215D9C-143B-1EEF-49FB-A96DC72E0A9E}"/>
                </a:ext>
              </a:extLst>
            </p:cNvPr>
            <p:cNvCxnSpPr>
              <a:cxnSpLocks/>
            </p:cNvCxnSpPr>
            <p:nvPr/>
          </p:nvCxnSpPr>
          <p:spPr>
            <a:xfrm>
              <a:off x="7024728" y="150106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3C24A9D9-5B5D-2AC6-55F2-0E452833DFE9}"/>
                </a:ext>
              </a:extLst>
            </p:cNvPr>
            <p:cNvCxnSpPr>
              <a:cxnSpLocks/>
            </p:cNvCxnSpPr>
            <p:nvPr/>
          </p:nvCxnSpPr>
          <p:spPr>
            <a:xfrm>
              <a:off x="7024728" y="171733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1E710D9-C185-F71A-FE6F-04F907425223}"/>
                </a:ext>
              </a:extLst>
            </p:cNvPr>
            <p:cNvCxnSpPr>
              <a:cxnSpLocks/>
            </p:cNvCxnSpPr>
            <p:nvPr/>
          </p:nvCxnSpPr>
          <p:spPr>
            <a:xfrm flipH="1">
              <a:off x="7024728" y="1474884"/>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7" name="TextBox 46">
            <a:extLst>
              <a:ext uri="{FF2B5EF4-FFF2-40B4-BE49-F238E27FC236}">
                <a16:creationId xmlns:a16="http://schemas.microsoft.com/office/drawing/2014/main" id="{45E2E27B-8D72-5509-DF9E-6D788D4EA623}"/>
              </a:ext>
            </a:extLst>
          </p:cNvPr>
          <p:cNvSpPr txBox="1"/>
          <p:nvPr/>
        </p:nvSpPr>
        <p:spPr>
          <a:xfrm>
            <a:off x="8898294" y="6188108"/>
            <a:ext cx="3110199" cy="461665"/>
          </a:xfrm>
          <a:prstGeom prst="rect">
            <a:avLst/>
          </a:prstGeom>
          <a:noFill/>
          <a:ln>
            <a:solidFill>
              <a:schemeClr val="bg1"/>
            </a:solidFill>
          </a:ln>
        </p:spPr>
        <p:txBody>
          <a:bodyPr wrap="square" rtlCol="0">
            <a:spAutoFit/>
          </a:bodyPr>
          <a:lstStyle/>
          <a:p>
            <a:r>
              <a:rPr lang="en-GB" sz="1200" dirty="0">
                <a:solidFill>
                  <a:schemeClr val="bg1"/>
                </a:solidFill>
              </a:rPr>
              <a:t>We need to agree on this so everyone is happy.</a:t>
            </a:r>
          </a:p>
        </p:txBody>
      </p:sp>
      <p:sp>
        <p:nvSpPr>
          <p:cNvPr id="51" name="TextBox 50">
            <a:extLst>
              <a:ext uri="{FF2B5EF4-FFF2-40B4-BE49-F238E27FC236}">
                <a16:creationId xmlns:a16="http://schemas.microsoft.com/office/drawing/2014/main" id="{CB6CBB03-A0CE-2F55-79D7-41795151369D}"/>
              </a:ext>
            </a:extLst>
          </p:cNvPr>
          <p:cNvSpPr txBox="1"/>
          <p:nvPr/>
        </p:nvSpPr>
        <p:spPr>
          <a:xfrm>
            <a:off x="192993" y="502702"/>
            <a:ext cx="3110199" cy="6186309"/>
          </a:xfrm>
          <a:prstGeom prst="rect">
            <a:avLst/>
          </a:prstGeom>
          <a:noFill/>
          <a:ln>
            <a:solidFill>
              <a:schemeClr val="bg1"/>
            </a:solidFill>
          </a:ln>
        </p:spPr>
        <p:txBody>
          <a:bodyPr wrap="square" rtlCol="0">
            <a:spAutoFit/>
          </a:bodyPr>
          <a:lstStyle/>
          <a:p>
            <a:r>
              <a:rPr lang="en-GB" sz="1200" dirty="0">
                <a:solidFill>
                  <a:schemeClr val="bg1"/>
                </a:solidFill>
              </a:rPr>
              <a:t>All of the heavy cache files are configured to be ignored by the repo. That means when you change and push, only your work is pushed, not your cache files.</a:t>
            </a:r>
          </a:p>
          <a:p>
            <a:endParaRPr lang="en-GB" sz="1200" dirty="0">
              <a:solidFill>
                <a:schemeClr val="bg1"/>
              </a:solidFill>
            </a:endParaRPr>
          </a:p>
          <a:p>
            <a:r>
              <a:rPr lang="en-GB" sz="1200" b="1" dirty="0">
                <a:solidFill>
                  <a:schemeClr val="accent2">
                    <a:lumMod val="75000"/>
                  </a:schemeClr>
                </a:solidFill>
              </a:rPr>
              <a:t>Unity assets cannot have spaces in their </a:t>
            </a:r>
            <a:r>
              <a:rPr lang="en-GB" sz="1200" b="1" dirty="0" err="1">
                <a:solidFill>
                  <a:schemeClr val="accent2">
                    <a:lumMod val="75000"/>
                  </a:schemeClr>
                </a:solidFill>
              </a:rPr>
              <a:t>filepath</a:t>
            </a:r>
            <a:r>
              <a:rPr lang="en-GB" sz="1200" b="1" dirty="0">
                <a:solidFill>
                  <a:schemeClr val="accent2">
                    <a:lumMod val="75000"/>
                  </a:schemeClr>
                </a:solidFill>
              </a:rPr>
              <a:t>/filename.</a:t>
            </a:r>
          </a:p>
          <a:p>
            <a:endParaRPr lang="en-GB" sz="1200" dirty="0">
              <a:solidFill>
                <a:schemeClr val="bg1"/>
              </a:solidFill>
            </a:endParaRPr>
          </a:p>
          <a:p>
            <a:r>
              <a:rPr lang="en-GB" sz="1200" dirty="0">
                <a:solidFill>
                  <a:schemeClr val="bg1"/>
                </a:solidFill>
              </a:rPr>
              <a:t>Please do not commit changes to the repo from the wrong branch. If you are working on the assets branch, please do not edit the scenes, and if you are working on the production branch, please do not edit the models, etc. </a:t>
            </a:r>
          </a:p>
          <a:p>
            <a:endParaRPr lang="en-GB" sz="1200" dirty="0">
              <a:solidFill>
                <a:schemeClr val="bg1"/>
              </a:solidFill>
            </a:endParaRPr>
          </a:p>
          <a:p>
            <a:r>
              <a:rPr lang="en-GB" sz="1200" b="1" dirty="0">
                <a:solidFill>
                  <a:schemeClr val="accent2">
                    <a:lumMod val="75000"/>
                  </a:schemeClr>
                </a:solidFill>
              </a:rPr>
              <a:t>Any changes you make in this way could be overwritten or undone! And probably unintentionally! </a:t>
            </a:r>
            <a:r>
              <a:rPr lang="en-GB" sz="1200" b="1" dirty="0">
                <a:solidFill>
                  <a:schemeClr val="accent2">
                    <a:lumMod val="75000"/>
                  </a:schemeClr>
                </a:solidFill>
                <a:sym typeface="Wingdings" panose="05000000000000000000" pitchFamily="2" charset="2"/>
              </a:rPr>
              <a:t>If there is a bug or a glitch and it’s not your area, tell the responsible person, so that they can fix it. Please don’t try and edit it, you will create a merge conflict.</a:t>
            </a:r>
            <a:endParaRPr lang="en-GB" sz="1200" b="1" dirty="0">
              <a:solidFill>
                <a:schemeClr val="accent2">
                  <a:lumMod val="75000"/>
                </a:schemeClr>
              </a:solidFill>
            </a:endParaRPr>
          </a:p>
          <a:p>
            <a:endParaRPr lang="en-GB" sz="1200" dirty="0">
              <a:solidFill>
                <a:schemeClr val="bg1"/>
              </a:solidFill>
            </a:endParaRPr>
          </a:p>
          <a:p>
            <a:r>
              <a:rPr lang="en-GB" sz="1200" dirty="0">
                <a:solidFill>
                  <a:schemeClr val="bg1"/>
                </a:solidFill>
              </a:rPr>
              <a:t>There is a WIP folder for anything you want to copy out and test a change that’s out of the scope of your branch. Our repository is configured to ignore any files in the WIP folder. Experiment away. </a:t>
            </a:r>
          </a:p>
          <a:p>
            <a:endParaRPr lang="en-GB" sz="1200" dirty="0">
              <a:solidFill>
                <a:schemeClr val="bg1"/>
              </a:solidFill>
            </a:endParaRPr>
          </a:p>
          <a:p>
            <a:r>
              <a:rPr lang="en-GB" sz="1200" b="1" dirty="0">
                <a:solidFill>
                  <a:schemeClr val="accent2">
                    <a:lumMod val="75000"/>
                  </a:schemeClr>
                </a:solidFill>
              </a:rPr>
              <a:t>And finally, please do not store anything that is not a Unity asset. We have to be conservative with storage. Use the art repo or your WIP folder.</a:t>
            </a:r>
          </a:p>
        </p:txBody>
      </p:sp>
    </p:spTree>
    <p:extLst>
      <p:ext uri="{BB962C8B-B14F-4D97-AF65-F5344CB8AC3E}">
        <p14:creationId xmlns:p14="http://schemas.microsoft.com/office/powerpoint/2010/main" val="417428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03AB-A8B1-FFF5-B29C-12827A880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4CFC4-1C1A-5015-FBA7-93F1BD8113B8}"/>
              </a:ext>
            </a:extLst>
          </p:cNvPr>
          <p:cNvSpPr>
            <a:spLocks noGrp="1"/>
          </p:cNvSpPr>
          <p:nvPr>
            <p:ph type="ctrTitle"/>
          </p:nvPr>
        </p:nvSpPr>
        <p:spPr/>
        <p:txBody>
          <a:bodyPr/>
          <a:lstStyle/>
          <a:p>
            <a:r>
              <a:rPr lang="en-GB" dirty="0">
                <a:solidFill>
                  <a:schemeClr val="bg1"/>
                </a:solidFill>
              </a:rPr>
              <a:t>Tracking</a:t>
            </a:r>
          </a:p>
        </p:txBody>
      </p:sp>
    </p:spTree>
    <p:extLst>
      <p:ext uri="{BB962C8B-B14F-4D97-AF65-F5344CB8AC3E}">
        <p14:creationId xmlns:p14="http://schemas.microsoft.com/office/powerpoint/2010/main" val="72428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33A2C0-1090-6C94-0997-5E865EC147D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B505AD57-1CF4-E7CD-5867-AEFC3D60AA21}"/>
              </a:ext>
            </a:extLst>
          </p:cNvPr>
          <p:cNvSpPr txBox="1"/>
          <p:nvPr/>
        </p:nvSpPr>
        <p:spPr>
          <a:xfrm>
            <a:off x="183507" y="549308"/>
            <a:ext cx="3110199" cy="646331"/>
          </a:xfrm>
          <a:prstGeom prst="rect">
            <a:avLst/>
          </a:prstGeom>
          <a:noFill/>
          <a:ln>
            <a:solidFill>
              <a:schemeClr val="bg1"/>
            </a:solidFill>
          </a:ln>
        </p:spPr>
        <p:txBody>
          <a:bodyPr wrap="square" rtlCol="0">
            <a:spAutoFit/>
          </a:bodyPr>
          <a:lstStyle/>
          <a:p>
            <a:r>
              <a:rPr lang="en-GB" sz="1200" dirty="0">
                <a:solidFill>
                  <a:schemeClr val="bg1"/>
                </a:solidFill>
              </a:rPr>
              <a:t>Please watch this (relatively helpful) video to understand the tracking of bugs and issues on the GitHub website.</a:t>
            </a:r>
            <a:endParaRPr lang="en-GB" sz="1200" b="1" dirty="0">
              <a:solidFill>
                <a:schemeClr val="bg1"/>
              </a:solidFill>
            </a:endParaRPr>
          </a:p>
        </p:txBody>
      </p:sp>
      <p:pic>
        <p:nvPicPr>
          <p:cNvPr id="4" name="Online Media 1" title="Git and GitHub Tutorials #5 - Understanding GitHub Issues">
            <a:hlinkClick r:id="" action="ppaction://media"/>
            <a:extLst>
              <a:ext uri="{FF2B5EF4-FFF2-40B4-BE49-F238E27FC236}">
                <a16:creationId xmlns:a16="http://schemas.microsoft.com/office/drawing/2014/main" id="{D1FDDE85-80CD-5633-3B41-958DCD4A4BE5}"/>
              </a:ext>
            </a:extLst>
          </p:cNvPr>
          <p:cNvPicPr>
            <a:picLocks noRot="1" noChangeAspect="1"/>
          </p:cNvPicPr>
          <p:nvPr>
            <a:videoFile r:link="rId1"/>
          </p:nvPr>
        </p:nvPicPr>
        <p:blipFill>
          <a:blip r:embed="rId3"/>
          <a:stretch>
            <a:fillRect/>
          </a:stretch>
        </p:blipFill>
        <p:spPr>
          <a:xfrm>
            <a:off x="4033520" y="1333749"/>
            <a:ext cx="7416800" cy="4190502"/>
          </a:xfrm>
          <a:prstGeom prst="rect">
            <a:avLst/>
          </a:prstGeom>
        </p:spPr>
      </p:pic>
      <p:sp>
        <p:nvSpPr>
          <p:cNvPr id="5" name="TextBox 4">
            <a:extLst>
              <a:ext uri="{FF2B5EF4-FFF2-40B4-BE49-F238E27FC236}">
                <a16:creationId xmlns:a16="http://schemas.microsoft.com/office/drawing/2014/main" id="{2557D17B-1BC2-412C-D2F2-721E761FA0BF}"/>
              </a:ext>
            </a:extLst>
          </p:cNvPr>
          <p:cNvSpPr txBox="1"/>
          <p:nvPr/>
        </p:nvSpPr>
        <p:spPr>
          <a:xfrm>
            <a:off x="183507" y="1333749"/>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assign issues please do not assign them to individuals; someone might get landed with more than their fair share of work. Please assign them to teams like “programmers”, “prop artists” etc.</a:t>
            </a:r>
          </a:p>
        </p:txBody>
      </p:sp>
      <p:sp>
        <p:nvSpPr>
          <p:cNvPr id="6" name="TextBox 5">
            <a:extLst>
              <a:ext uri="{FF2B5EF4-FFF2-40B4-BE49-F238E27FC236}">
                <a16:creationId xmlns:a16="http://schemas.microsoft.com/office/drawing/2014/main" id="{120D2F37-0DCB-90D4-2FA9-77629012DEEA}"/>
              </a:ext>
            </a:extLst>
          </p:cNvPr>
          <p:cNvSpPr txBox="1"/>
          <p:nvPr/>
        </p:nvSpPr>
        <p:spPr>
          <a:xfrm>
            <a:off x="183507" y="2456429"/>
            <a:ext cx="3110199" cy="830997"/>
          </a:xfrm>
          <a:prstGeom prst="rect">
            <a:avLst/>
          </a:prstGeom>
          <a:noFill/>
          <a:ln>
            <a:solidFill>
              <a:schemeClr val="bg1"/>
            </a:solidFill>
          </a:ln>
        </p:spPr>
        <p:txBody>
          <a:bodyPr wrap="square" rtlCol="0">
            <a:spAutoFit/>
          </a:bodyPr>
          <a:lstStyle/>
          <a:p>
            <a:r>
              <a:rPr lang="en-GB" sz="1200" dirty="0">
                <a:solidFill>
                  <a:schemeClr val="bg1"/>
                </a:solidFill>
              </a:rPr>
              <a:t>When you are working on fixing a logged issue, please use the methods in this video to link your commits that fix things with the issue they </a:t>
            </a:r>
            <a:r>
              <a:rPr lang="en-GB" sz="1200">
                <a:solidFill>
                  <a:schemeClr val="bg1"/>
                </a:solidFill>
              </a:rPr>
              <a:t>are fixing.</a:t>
            </a:r>
            <a:endParaRPr lang="en-GB" sz="1200" dirty="0">
              <a:solidFill>
                <a:schemeClr val="bg1"/>
              </a:solidFill>
            </a:endParaRPr>
          </a:p>
        </p:txBody>
      </p:sp>
    </p:spTree>
    <p:extLst>
      <p:ext uri="{BB962C8B-B14F-4D97-AF65-F5344CB8AC3E}">
        <p14:creationId xmlns:p14="http://schemas.microsoft.com/office/powerpoint/2010/main" val="16831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C1B4E-D545-5DF4-B727-707F62AFA005}"/>
            </a:ext>
          </a:extLst>
        </p:cNvPr>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3E7DA95F-B820-BD17-2760-D42CCAAAEBE1}"/>
              </a:ext>
            </a:extLst>
          </p:cNvPr>
          <p:cNvCxnSpPr>
            <a:cxnSpLocks/>
          </p:cNvCxnSpPr>
          <p:nvPr/>
        </p:nvCxnSpPr>
        <p:spPr>
          <a:xfrm>
            <a:off x="8026923" y="3196583"/>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D6D6DE0-A8B4-0AB1-48FA-106F7483BA1A}"/>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So far, all the examples we’ve talked about have involved two people. It is apparent how messy things can become between just two collaborators, let alone ten. </a:t>
            </a:r>
          </a:p>
        </p:txBody>
      </p:sp>
      <p:sp>
        <p:nvSpPr>
          <p:cNvPr id="6" name="Rectangle: Rounded Corners 5">
            <a:extLst>
              <a:ext uri="{FF2B5EF4-FFF2-40B4-BE49-F238E27FC236}">
                <a16:creationId xmlns:a16="http://schemas.microsoft.com/office/drawing/2014/main" id="{DC1D2B83-3D67-DE60-E1AF-A5EB1BD8DEF1}"/>
              </a:ext>
            </a:extLst>
          </p:cNvPr>
          <p:cNvSpPr/>
          <p:nvPr/>
        </p:nvSpPr>
        <p:spPr>
          <a:xfrm>
            <a:off x="8795207" y="396868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8" name="Rectangle: Rounded Corners 7">
            <a:extLst>
              <a:ext uri="{FF2B5EF4-FFF2-40B4-BE49-F238E27FC236}">
                <a16:creationId xmlns:a16="http://schemas.microsoft.com/office/drawing/2014/main" id="{EE298919-BB65-5C0C-57A2-EA19CFA83EB4}"/>
              </a:ext>
            </a:extLst>
          </p:cNvPr>
          <p:cNvSpPr/>
          <p:nvPr/>
        </p:nvSpPr>
        <p:spPr>
          <a:xfrm>
            <a:off x="6344239" y="396868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14" name="Straight Connector 13">
            <a:extLst>
              <a:ext uri="{FF2B5EF4-FFF2-40B4-BE49-F238E27FC236}">
                <a16:creationId xmlns:a16="http://schemas.microsoft.com/office/drawing/2014/main" id="{22707BB6-3D51-E981-2EF9-A50B3544E5D7}"/>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7B52B63-329D-4D96-EFD7-B8C8A0411E82}"/>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895BB4-7523-1D87-90E5-DA0AA259101B}"/>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A93DC31-A74A-4182-0444-99EDBA721A51}"/>
              </a:ext>
            </a:extLst>
          </p:cNvPr>
          <p:cNvCxnSpPr>
            <a:cxnSpLocks/>
          </p:cNvCxnSpPr>
          <p:nvPr/>
        </p:nvCxnSpPr>
        <p:spPr>
          <a:xfrm>
            <a:off x="8026923" y="258087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733C8A4A-F364-E959-4384-28D7F7795EA9}"/>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399DE2E1-D877-1831-8DA0-87AAA8E9B578}"/>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270C1134-C618-BF94-8798-FC028A1BC03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AC2F914-1CE9-DBC9-E31C-CB0F68A6763A}"/>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6E86C87A-5984-795C-AAA6-2CEA41F0FC7A}"/>
              </a:ext>
            </a:extLst>
          </p:cNvPr>
          <p:cNvSpPr/>
          <p:nvPr/>
        </p:nvSpPr>
        <p:spPr>
          <a:xfrm>
            <a:off x="7861954" y="286717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0CFCDBFC-F3DD-ABEC-1B57-3B8EAB879CD1}"/>
              </a:ext>
            </a:extLst>
          </p:cNvPr>
          <p:cNvSpPr txBox="1"/>
          <p:nvPr/>
        </p:nvSpPr>
        <p:spPr>
          <a:xfrm>
            <a:off x="218087" y="1083959"/>
            <a:ext cx="3679655" cy="830997"/>
          </a:xfrm>
          <a:prstGeom prst="rect">
            <a:avLst/>
          </a:prstGeom>
          <a:noFill/>
          <a:ln>
            <a:solidFill>
              <a:schemeClr val="bg1"/>
            </a:solidFill>
          </a:ln>
        </p:spPr>
        <p:txBody>
          <a:bodyPr wrap="square" rtlCol="0">
            <a:spAutoFit/>
          </a:bodyPr>
          <a:lstStyle/>
          <a:p>
            <a:r>
              <a:rPr lang="en-GB" sz="1200" dirty="0">
                <a:solidFill>
                  <a:schemeClr val="bg1"/>
                </a:solidFill>
              </a:rPr>
              <a:t>Alice and Bob have been working on their project: Alice is programming and Bob is texturing. There isn’t much overlap in their jobs so they have managed to get along so far without major headaches. </a:t>
            </a:r>
          </a:p>
        </p:txBody>
      </p:sp>
      <p:sp>
        <p:nvSpPr>
          <p:cNvPr id="21" name="TextBox 20">
            <a:extLst>
              <a:ext uri="{FF2B5EF4-FFF2-40B4-BE49-F238E27FC236}">
                <a16:creationId xmlns:a16="http://schemas.microsoft.com/office/drawing/2014/main" id="{7BE14C7B-B14B-22A6-B3AB-864F9F1863F8}"/>
              </a:ext>
            </a:extLst>
          </p:cNvPr>
          <p:cNvSpPr txBox="1"/>
          <p:nvPr/>
        </p:nvSpPr>
        <p:spPr>
          <a:xfrm>
            <a:off x="218087" y="2000154"/>
            <a:ext cx="3679655" cy="276999"/>
          </a:xfrm>
          <a:prstGeom prst="rect">
            <a:avLst/>
          </a:prstGeom>
          <a:noFill/>
          <a:ln>
            <a:solidFill>
              <a:schemeClr val="bg1"/>
            </a:solidFill>
          </a:ln>
        </p:spPr>
        <p:txBody>
          <a:bodyPr wrap="square" rtlCol="0">
            <a:spAutoFit/>
          </a:bodyPr>
          <a:lstStyle/>
          <a:p>
            <a:r>
              <a:rPr lang="en-GB" sz="1200" dirty="0">
                <a:solidFill>
                  <a:schemeClr val="bg1"/>
                </a:solidFill>
              </a:rPr>
              <a:t>Now let’s add Carol, Dave, and Eve.</a:t>
            </a:r>
          </a:p>
        </p:txBody>
      </p:sp>
      <p:sp>
        <p:nvSpPr>
          <p:cNvPr id="22" name="Rectangle: Rounded Corners 21">
            <a:extLst>
              <a:ext uri="{FF2B5EF4-FFF2-40B4-BE49-F238E27FC236}">
                <a16:creationId xmlns:a16="http://schemas.microsoft.com/office/drawing/2014/main" id="{B2170B75-81C5-8095-A7BF-49005E70F11D}"/>
              </a:ext>
            </a:extLst>
          </p:cNvPr>
          <p:cNvSpPr/>
          <p:nvPr/>
        </p:nvSpPr>
        <p:spPr>
          <a:xfrm>
            <a:off x="6801439" y="4694547"/>
            <a:ext cx="914400" cy="41478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25" name="Rectangle: Rounded Corners 24">
            <a:extLst>
              <a:ext uri="{FF2B5EF4-FFF2-40B4-BE49-F238E27FC236}">
                <a16:creationId xmlns:a16="http://schemas.microsoft.com/office/drawing/2014/main" id="{4939F111-88ED-56EB-877B-93EE1F5B117E}"/>
              </a:ext>
            </a:extLst>
          </p:cNvPr>
          <p:cNvSpPr/>
          <p:nvPr/>
        </p:nvSpPr>
        <p:spPr>
          <a:xfrm>
            <a:off x="8338007" y="4694547"/>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26" name="Rectangle: Rounded Corners 25">
            <a:extLst>
              <a:ext uri="{FF2B5EF4-FFF2-40B4-BE49-F238E27FC236}">
                <a16:creationId xmlns:a16="http://schemas.microsoft.com/office/drawing/2014/main" id="{89838FF3-7819-0471-10EA-EF7915D9AB73}"/>
              </a:ext>
            </a:extLst>
          </p:cNvPr>
          <p:cNvSpPr/>
          <p:nvPr/>
        </p:nvSpPr>
        <p:spPr>
          <a:xfrm>
            <a:off x="7569723" y="5434187"/>
            <a:ext cx="914400" cy="414780"/>
          </a:xfrm>
          <a:prstGeom prst="roundRect">
            <a:avLst/>
          </a:prstGeom>
          <a:solidFill>
            <a:srgbClr val="FFFF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a:t>
            </a:r>
          </a:p>
        </p:txBody>
      </p:sp>
      <p:sp>
        <p:nvSpPr>
          <p:cNvPr id="29" name="Rectangle: Rounded Corners 28">
            <a:extLst>
              <a:ext uri="{FF2B5EF4-FFF2-40B4-BE49-F238E27FC236}">
                <a16:creationId xmlns:a16="http://schemas.microsoft.com/office/drawing/2014/main" id="{500CE9F2-1763-A9FB-2CB1-7BFEC1313D93}"/>
              </a:ext>
            </a:extLst>
          </p:cNvPr>
          <p:cNvSpPr/>
          <p:nvPr/>
        </p:nvSpPr>
        <p:spPr>
          <a:xfrm>
            <a:off x="7861954" y="3482885"/>
            <a:ext cx="329938" cy="329938"/>
          </a:xfrm>
          <a:prstGeom prst="roundRect">
            <a:avLst/>
          </a:prstGeom>
          <a:solidFill>
            <a:schemeClr val="tx1">
              <a:lumMod val="65000"/>
              <a:lumOff val="3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2" name="TextBox 31">
            <a:extLst>
              <a:ext uri="{FF2B5EF4-FFF2-40B4-BE49-F238E27FC236}">
                <a16:creationId xmlns:a16="http://schemas.microsoft.com/office/drawing/2014/main" id="{15A4106B-B70F-2B98-C040-400A03C30FE7}"/>
              </a:ext>
            </a:extLst>
          </p:cNvPr>
          <p:cNvSpPr txBox="1"/>
          <p:nvPr/>
        </p:nvSpPr>
        <p:spPr>
          <a:xfrm>
            <a:off x="218086" y="2362351"/>
            <a:ext cx="3679655" cy="4339650"/>
          </a:xfrm>
          <a:prstGeom prst="rect">
            <a:avLst/>
          </a:prstGeom>
          <a:noFill/>
          <a:ln>
            <a:solidFill>
              <a:schemeClr val="bg1"/>
            </a:solidFill>
          </a:ln>
        </p:spPr>
        <p:txBody>
          <a:bodyPr wrap="square" rtlCol="0">
            <a:spAutoFit/>
          </a:bodyPr>
          <a:lstStyle/>
          <a:p>
            <a:r>
              <a:rPr lang="en-GB" sz="1200" dirty="0">
                <a:solidFill>
                  <a:schemeClr val="bg1"/>
                </a:solidFill>
              </a:rPr>
              <a:t>There are two main considerations. There will be an increase in the complexity of </a:t>
            </a:r>
            <a:r>
              <a:rPr lang="en-GB" sz="1200" b="1" dirty="0">
                <a:solidFill>
                  <a:schemeClr val="tx2">
                    <a:lumMod val="50000"/>
                    <a:lumOff val="50000"/>
                  </a:schemeClr>
                </a:solidFill>
              </a:rPr>
              <a:t>merge conflicts </a:t>
            </a:r>
            <a:r>
              <a:rPr lang="en-GB" sz="1200" dirty="0">
                <a:solidFill>
                  <a:schemeClr val="bg1"/>
                </a:solidFill>
              </a:rPr>
              <a:t>as the project grows, and bugs and problems will propagate to everyone else with no safeguards.</a:t>
            </a:r>
          </a:p>
          <a:p>
            <a:endParaRPr lang="en-GB" sz="1200" dirty="0">
              <a:solidFill>
                <a:schemeClr val="bg1"/>
              </a:solidFill>
            </a:endParaRPr>
          </a:p>
          <a:p>
            <a:r>
              <a:rPr lang="en-GB" sz="1200" dirty="0">
                <a:solidFill>
                  <a:schemeClr val="bg1"/>
                </a:solidFill>
              </a:rPr>
              <a:t>Eve is responsible for the main character. Alice, Bob, Carol and Dave all have an overlap with her role. They will have to edit files that Eve also needs to edit. </a:t>
            </a:r>
          </a:p>
          <a:p>
            <a:endParaRPr lang="en-GB" sz="1200" dirty="0">
              <a:solidFill>
                <a:schemeClr val="bg1"/>
              </a:solidFill>
            </a:endParaRPr>
          </a:p>
          <a:p>
            <a:r>
              <a:rPr lang="en-GB" sz="1200" dirty="0">
                <a:solidFill>
                  <a:schemeClr val="bg1"/>
                </a:solidFill>
              </a:rPr>
              <a:t>This might lead to a situation where Alice, Bob, Carol and Dave have all </a:t>
            </a:r>
            <a:r>
              <a:rPr lang="en-GB" sz="1200" b="1" dirty="0">
                <a:solidFill>
                  <a:schemeClr val="tx2">
                    <a:lumMod val="50000"/>
                    <a:lumOff val="50000"/>
                  </a:schemeClr>
                </a:solidFill>
              </a:rPr>
              <a:t>pushed commits </a:t>
            </a:r>
            <a:r>
              <a:rPr lang="en-GB" sz="1200" dirty="0">
                <a:solidFill>
                  <a:schemeClr val="bg1"/>
                </a:solidFill>
              </a:rPr>
              <a:t>without issues while Eve was working. Now, Eve </a:t>
            </a:r>
            <a:r>
              <a:rPr lang="en-GB" sz="1200" b="1" dirty="0">
                <a:solidFill>
                  <a:schemeClr val="tx2">
                    <a:lumMod val="50000"/>
                    <a:lumOff val="50000"/>
                  </a:schemeClr>
                </a:solidFill>
              </a:rPr>
              <a:t>pulls </a:t>
            </a:r>
            <a:r>
              <a:rPr lang="en-GB" sz="1200" dirty="0">
                <a:solidFill>
                  <a:schemeClr val="bg1"/>
                </a:solidFill>
              </a:rPr>
              <a:t>their changes, and suddenly there are many files which </a:t>
            </a:r>
            <a:r>
              <a:rPr lang="en-GB" sz="1200" b="1" dirty="0">
                <a:solidFill>
                  <a:schemeClr val="tx2">
                    <a:lumMod val="50000"/>
                    <a:lumOff val="50000"/>
                  </a:schemeClr>
                </a:solidFill>
              </a:rPr>
              <a:t>conflict </a:t>
            </a:r>
            <a:r>
              <a:rPr lang="en-GB" sz="1200" dirty="0">
                <a:solidFill>
                  <a:schemeClr val="bg1"/>
                </a:solidFill>
              </a:rPr>
              <a:t>with hers and hours of work for her to sort through.</a:t>
            </a:r>
          </a:p>
          <a:p>
            <a:endParaRPr lang="en-GB" sz="1200" dirty="0">
              <a:solidFill>
                <a:schemeClr val="bg1"/>
              </a:solidFill>
            </a:endParaRPr>
          </a:p>
          <a:p>
            <a:r>
              <a:rPr lang="en-GB" sz="1200" dirty="0">
                <a:solidFill>
                  <a:schemeClr val="bg1"/>
                </a:solidFill>
              </a:rPr>
              <a:t>Let’s make this example more contrived. Eve finishes her marathon </a:t>
            </a:r>
            <a:r>
              <a:rPr lang="en-GB" sz="1200" b="1" dirty="0">
                <a:solidFill>
                  <a:schemeClr val="tx2">
                    <a:lumMod val="50000"/>
                    <a:lumOff val="50000"/>
                  </a:schemeClr>
                </a:solidFill>
              </a:rPr>
              <a:t>conflict merge</a:t>
            </a:r>
            <a:r>
              <a:rPr lang="en-GB" sz="1200" dirty="0">
                <a:solidFill>
                  <a:schemeClr val="bg1"/>
                </a:solidFill>
              </a:rPr>
              <a:t>, but now her </a:t>
            </a:r>
            <a:r>
              <a:rPr lang="en-GB" sz="1200" b="1" dirty="0">
                <a:solidFill>
                  <a:schemeClr val="tx2">
                    <a:lumMod val="50000"/>
                    <a:lumOff val="50000"/>
                  </a:schemeClr>
                </a:solidFill>
              </a:rPr>
              <a:t>merges </a:t>
            </a:r>
            <a:r>
              <a:rPr lang="en-GB" sz="1200" dirty="0">
                <a:solidFill>
                  <a:schemeClr val="bg1"/>
                </a:solidFill>
              </a:rPr>
              <a:t>introduced a bug that breaks systems that all four of the others are involved with. </a:t>
            </a:r>
          </a:p>
          <a:p>
            <a:endParaRPr lang="en-GB" sz="1200" dirty="0">
              <a:solidFill>
                <a:schemeClr val="bg1"/>
              </a:solidFill>
            </a:endParaRPr>
          </a:p>
          <a:p>
            <a:r>
              <a:rPr lang="en-GB" sz="1200" dirty="0">
                <a:solidFill>
                  <a:schemeClr val="bg1"/>
                </a:solidFill>
              </a:rPr>
              <a:t>Do they bin Eve’s hours of fixing? Do they spend hours fixing themselves? Do they roll back to a point the bug didn’t exist and force everyone to lose work?</a:t>
            </a:r>
          </a:p>
        </p:txBody>
      </p:sp>
      <p:cxnSp>
        <p:nvCxnSpPr>
          <p:cNvPr id="34" name="Straight Arrow Connector 33">
            <a:extLst>
              <a:ext uri="{FF2B5EF4-FFF2-40B4-BE49-F238E27FC236}">
                <a16:creationId xmlns:a16="http://schemas.microsoft.com/office/drawing/2014/main" id="{906089CC-8223-6C1A-828B-664C6AFF5CA7}"/>
              </a:ext>
            </a:extLst>
          </p:cNvPr>
          <p:cNvCxnSpPr>
            <a:cxnSpLocks/>
            <a:stCxn id="8" idx="3"/>
            <a:endCxn id="29" idx="2"/>
          </p:cNvCxnSpPr>
          <p:nvPr/>
        </p:nvCxnSpPr>
        <p:spPr>
          <a:xfrm flipV="1">
            <a:off x="7258639"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7F7502E-8236-8020-8BAB-F56F5D59922C}"/>
              </a:ext>
            </a:extLst>
          </p:cNvPr>
          <p:cNvCxnSpPr>
            <a:cxnSpLocks/>
            <a:stCxn id="29" idx="2"/>
            <a:endCxn id="6" idx="1"/>
          </p:cNvCxnSpPr>
          <p:nvPr/>
        </p:nvCxnSpPr>
        <p:spPr>
          <a:xfrm>
            <a:off x="8026923"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9AAB3E2-DF35-0FD2-2DB8-259925C1C06A}"/>
              </a:ext>
            </a:extLst>
          </p:cNvPr>
          <p:cNvCxnSpPr>
            <a:cxnSpLocks/>
            <a:stCxn id="29" idx="2"/>
            <a:endCxn id="25" idx="0"/>
          </p:cNvCxnSpPr>
          <p:nvPr/>
        </p:nvCxnSpPr>
        <p:spPr>
          <a:xfrm>
            <a:off x="8026923"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5CDB3B9-1EF5-8394-B744-8D3600EB4F3C}"/>
              </a:ext>
            </a:extLst>
          </p:cNvPr>
          <p:cNvCxnSpPr>
            <a:cxnSpLocks/>
            <a:stCxn id="22" idx="0"/>
            <a:endCxn id="29" idx="2"/>
          </p:cNvCxnSpPr>
          <p:nvPr/>
        </p:nvCxnSpPr>
        <p:spPr>
          <a:xfrm flipV="1">
            <a:off x="7258639"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D57E4FA-8437-5EC4-D632-DAB027B5AEC4}"/>
              </a:ext>
            </a:extLst>
          </p:cNvPr>
          <p:cNvCxnSpPr>
            <a:cxnSpLocks/>
            <a:stCxn id="29" idx="2"/>
            <a:endCxn id="26" idx="0"/>
          </p:cNvCxnSpPr>
          <p:nvPr/>
        </p:nvCxnSpPr>
        <p:spPr>
          <a:xfrm>
            <a:off x="8026923" y="3812823"/>
            <a:ext cx="0" cy="162136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B4A5DF1-7195-2481-4711-3DC3A0DFE30D}"/>
              </a:ext>
            </a:extLst>
          </p:cNvPr>
          <p:cNvCxnSpPr>
            <a:cxnSpLocks/>
            <a:stCxn id="22" idx="0"/>
            <a:endCxn id="6" idx="1"/>
          </p:cNvCxnSpPr>
          <p:nvPr/>
        </p:nvCxnSpPr>
        <p:spPr>
          <a:xfrm flipV="1">
            <a:off x="7258639" y="4176073"/>
            <a:ext cx="1536568" cy="51847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378F5B0-E4A9-9917-8AF7-F7366912EDDB}"/>
              </a:ext>
            </a:extLst>
          </p:cNvPr>
          <p:cNvCxnSpPr>
            <a:cxnSpLocks/>
            <a:stCxn id="6" idx="1"/>
            <a:endCxn id="8" idx="3"/>
          </p:cNvCxnSpPr>
          <p:nvPr/>
        </p:nvCxnSpPr>
        <p:spPr>
          <a:xfrm flipH="1">
            <a:off x="7258639" y="4176073"/>
            <a:ext cx="1536568" cy="0"/>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42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6" grpId="0" animBg="1"/>
      <p:bldP spid="29"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EBD5E-5D07-88B1-6DE8-D1B8807B1A31}"/>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This team needs </a:t>
            </a:r>
            <a:r>
              <a:rPr lang="en-GB" sz="1200" b="1" dirty="0">
                <a:solidFill>
                  <a:schemeClr val="tx2">
                    <a:lumMod val="50000"/>
                    <a:lumOff val="50000"/>
                  </a:schemeClr>
                </a:solidFill>
              </a:rPr>
              <a:t>branches</a:t>
            </a:r>
            <a:r>
              <a:rPr lang="en-GB" sz="1200" dirty="0">
                <a:solidFill>
                  <a:schemeClr val="bg1"/>
                </a:solidFill>
              </a:rPr>
              <a:t>. In a nutshell, when a </a:t>
            </a:r>
            <a:r>
              <a:rPr lang="en-GB" sz="1200" b="1" dirty="0">
                <a:solidFill>
                  <a:schemeClr val="tx2">
                    <a:lumMod val="50000"/>
                    <a:lumOff val="50000"/>
                  </a:schemeClr>
                </a:solidFill>
              </a:rPr>
              <a:t>branch </a:t>
            </a:r>
            <a:r>
              <a:rPr lang="en-GB" sz="1200" dirty="0">
                <a:solidFill>
                  <a:schemeClr val="bg1"/>
                </a:solidFill>
              </a:rPr>
              <a:t>is made, it copies the current state of its parent </a:t>
            </a:r>
            <a:r>
              <a:rPr lang="en-GB" sz="1200" b="1" dirty="0">
                <a:solidFill>
                  <a:schemeClr val="tx2">
                    <a:lumMod val="50000"/>
                    <a:lumOff val="50000"/>
                  </a:schemeClr>
                </a:solidFill>
              </a:rPr>
              <a:t>branch. </a:t>
            </a:r>
            <a:r>
              <a:rPr lang="en-GB" sz="1200" dirty="0">
                <a:solidFill>
                  <a:schemeClr val="bg1"/>
                </a:solidFill>
              </a:rPr>
              <a:t>From here on out, changes made to the new </a:t>
            </a:r>
            <a:r>
              <a:rPr lang="en-GB" sz="1200" b="1" dirty="0">
                <a:solidFill>
                  <a:schemeClr val="tx2">
                    <a:lumMod val="50000"/>
                    <a:lumOff val="50000"/>
                  </a:schemeClr>
                </a:solidFill>
              </a:rPr>
              <a:t>branch</a:t>
            </a:r>
            <a:r>
              <a:rPr lang="en-GB" sz="1200" dirty="0">
                <a:solidFill>
                  <a:schemeClr val="tx2">
                    <a:lumMod val="50000"/>
                    <a:lumOff val="50000"/>
                  </a:schemeClr>
                </a:solidFill>
              </a:rPr>
              <a:t> </a:t>
            </a:r>
            <a:r>
              <a:rPr lang="en-GB" sz="1200" dirty="0">
                <a:solidFill>
                  <a:schemeClr val="bg1"/>
                </a:solidFill>
              </a:rPr>
              <a:t>will not affect the parent </a:t>
            </a:r>
            <a:r>
              <a:rPr lang="en-GB" sz="1200" b="1" dirty="0">
                <a:solidFill>
                  <a:schemeClr val="tx2">
                    <a:lumMod val="50000"/>
                    <a:lumOff val="50000"/>
                  </a:schemeClr>
                </a:solidFill>
              </a:rPr>
              <a:t>branch</a:t>
            </a:r>
            <a:r>
              <a:rPr lang="en-GB" sz="1200" dirty="0">
                <a:solidFill>
                  <a:schemeClr val="bg1"/>
                </a:solidFill>
              </a:rPr>
              <a:t>. </a:t>
            </a:r>
            <a:endParaRPr lang="en-GB" sz="1200" b="1" dirty="0">
              <a:solidFill>
                <a:schemeClr val="tx2">
                  <a:lumMod val="50000"/>
                  <a:lumOff val="50000"/>
                </a:schemeClr>
              </a:solidFill>
            </a:endParaRPr>
          </a:p>
        </p:txBody>
      </p:sp>
      <p:cxnSp>
        <p:nvCxnSpPr>
          <p:cNvPr id="14" name="Straight Connector 13">
            <a:extLst>
              <a:ext uri="{FF2B5EF4-FFF2-40B4-BE49-F238E27FC236}">
                <a16:creationId xmlns:a16="http://schemas.microsoft.com/office/drawing/2014/main" id="{7BCA025F-5C6C-BB10-3008-E6F7D73FFC36}"/>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AB24B0F-34EA-33C7-DC5F-0846FA9DE400}"/>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91528BCE-A676-AAE5-C8D5-C5EA57A0B858}"/>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2B4865AF-4688-6382-8D07-D0552C56309F}"/>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16EC7AB2-EEFA-31CD-13A6-7E3C55CA0931}"/>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55" name="TextBox 54">
            <a:extLst>
              <a:ext uri="{FF2B5EF4-FFF2-40B4-BE49-F238E27FC236}">
                <a16:creationId xmlns:a16="http://schemas.microsoft.com/office/drawing/2014/main" id="{AEEFF899-5DF0-2B63-7464-205F636BED05}"/>
              </a:ext>
            </a:extLst>
          </p:cNvPr>
          <p:cNvSpPr txBox="1"/>
          <p:nvPr/>
        </p:nvSpPr>
        <p:spPr>
          <a:xfrm>
            <a:off x="218089" y="1133640"/>
            <a:ext cx="3679655" cy="1200329"/>
          </a:xfrm>
          <a:prstGeom prst="rect">
            <a:avLst/>
          </a:prstGeom>
          <a:noFill/>
          <a:ln>
            <a:solidFill>
              <a:schemeClr val="bg1"/>
            </a:solidFill>
          </a:ln>
        </p:spPr>
        <p:txBody>
          <a:bodyPr wrap="square" rtlCol="0">
            <a:spAutoFit/>
          </a:bodyPr>
          <a:lstStyle/>
          <a:p>
            <a:r>
              <a:rPr lang="en-GB" sz="1200" dirty="0">
                <a:solidFill>
                  <a:schemeClr val="bg1"/>
                </a:solidFill>
              </a:rPr>
              <a:t>Let’s take an example. Alice and Bob are tasked with making a camera system, and Carol and Dave are tasked with building a level. Alice and Bob implement a basic working camera for Carol and Dave to use for now, and Carol and Dave construct a simple </a:t>
            </a:r>
            <a:r>
              <a:rPr lang="en-GB" sz="1200" dirty="0" err="1">
                <a:solidFill>
                  <a:schemeClr val="bg1"/>
                </a:solidFill>
              </a:rPr>
              <a:t>blockout</a:t>
            </a:r>
            <a:r>
              <a:rPr lang="en-GB" sz="1200" dirty="0">
                <a:solidFill>
                  <a:schemeClr val="bg1"/>
                </a:solidFill>
              </a:rPr>
              <a:t> for Alice and Bob to run around in.</a:t>
            </a:r>
            <a:endParaRPr lang="en-GB" sz="1200" b="1" dirty="0">
              <a:solidFill>
                <a:schemeClr val="tx2">
                  <a:lumMod val="50000"/>
                  <a:lumOff val="50000"/>
                </a:schemeClr>
              </a:solidFill>
            </a:endParaRPr>
          </a:p>
        </p:txBody>
      </p:sp>
      <p:sp>
        <p:nvSpPr>
          <p:cNvPr id="57" name="TextBox 56">
            <a:extLst>
              <a:ext uri="{FF2B5EF4-FFF2-40B4-BE49-F238E27FC236}">
                <a16:creationId xmlns:a16="http://schemas.microsoft.com/office/drawing/2014/main" id="{D6448FE3-0492-6D39-A6E6-E531AC425BE8}"/>
              </a:ext>
            </a:extLst>
          </p:cNvPr>
          <p:cNvSpPr txBox="1"/>
          <p:nvPr/>
        </p:nvSpPr>
        <p:spPr>
          <a:xfrm>
            <a:off x="218088" y="2495844"/>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main/camera</a:t>
            </a:r>
            <a:r>
              <a:rPr lang="en-GB" sz="1200" b="1" dirty="0">
                <a:solidFill>
                  <a:schemeClr val="bg1"/>
                </a:solidFill>
              </a:rPr>
              <a:t>.</a:t>
            </a:r>
            <a:endParaRPr lang="en-GB" sz="1200" dirty="0">
              <a:solidFill>
                <a:schemeClr val="bg1"/>
              </a:solidFill>
            </a:endParaRPr>
          </a:p>
        </p:txBody>
      </p:sp>
      <p:sp>
        <p:nvSpPr>
          <p:cNvPr id="58" name="TextBox 57">
            <a:extLst>
              <a:ext uri="{FF2B5EF4-FFF2-40B4-BE49-F238E27FC236}">
                <a16:creationId xmlns:a16="http://schemas.microsoft.com/office/drawing/2014/main" id="{BE410F85-B91A-88FC-DD87-BF42B15AAC39}"/>
              </a:ext>
            </a:extLst>
          </p:cNvPr>
          <p:cNvSpPr txBox="1"/>
          <p:nvPr/>
        </p:nvSpPr>
        <p:spPr>
          <a:xfrm>
            <a:off x="218088" y="3108901"/>
            <a:ext cx="3679655" cy="461665"/>
          </a:xfrm>
          <a:prstGeom prst="rect">
            <a:avLst/>
          </a:prstGeom>
          <a:noFill/>
          <a:ln>
            <a:solidFill>
              <a:schemeClr val="bg1"/>
            </a:solidFill>
          </a:ln>
        </p:spPr>
        <p:txBody>
          <a:bodyPr wrap="square" rtlCol="0">
            <a:spAutoFit/>
          </a:bodyPr>
          <a:lstStyle/>
          <a:p>
            <a:r>
              <a:rPr lang="en-GB" sz="1200" dirty="0">
                <a:solidFill>
                  <a:schemeClr val="bg1"/>
                </a:solidFill>
              </a:rPr>
              <a:t>Carol and Dave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main/level</a:t>
            </a:r>
            <a:r>
              <a:rPr lang="en-GB" sz="1200" b="1" dirty="0">
                <a:solidFill>
                  <a:schemeClr val="bg1"/>
                </a:solidFill>
              </a:rPr>
              <a:t>.</a:t>
            </a:r>
            <a:endParaRPr lang="en-GB" sz="1200" dirty="0">
              <a:solidFill>
                <a:schemeClr val="bg1"/>
              </a:solidFill>
            </a:endParaRPr>
          </a:p>
        </p:txBody>
      </p:sp>
      <p:sp>
        <p:nvSpPr>
          <p:cNvPr id="59" name="TextBox 58">
            <a:extLst>
              <a:ext uri="{FF2B5EF4-FFF2-40B4-BE49-F238E27FC236}">
                <a16:creationId xmlns:a16="http://schemas.microsoft.com/office/drawing/2014/main" id="{EABED14A-3ED7-4C70-025B-5A1DB1A4E16F}"/>
              </a:ext>
            </a:extLst>
          </p:cNvPr>
          <p:cNvSpPr txBox="1"/>
          <p:nvPr/>
        </p:nvSpPr>
        <p:spPr>
          <a:xfrm>
            <a:off x="218087" y="3714408"/>
            <a:ext cx="3679655" cy="1015663"/>
          </a:xfrm>
          <a:prstGeom prst="rect">
            <a:avLst/>
          </a:prstGeom>
          <a:noFill/>
          <a:ln>
            <a:solidFill>
              <a:schemeClr val="bg1"/>
            </a:solidFill>
          </a:ln>
        </p:spPr>
        <p:txBody>
          <a:bodyPr wrap="square" rtlCol="0">
            <a:spAutoFit/>
          </a:bodyPr>
          <a:lstStyle/>
          <a:p>
            <a:r>
              <a:rPr lang="en-GB" sz="1200" dirty="0">
                <a:solidFill>
                  <a:schemeClr val="bg1"/>
                </a:solidFill>
              </a:rPr>
              <a:t>This means that Alice and Bob can build the camera without fear of bugs affecting Carol and Dave. This also means that Alice and Bob can mess with Carol and Dave’s </a:t>
            </a:r>
            <a:r>
              <a:rPr lang="en-GB" sz="1200" dirty="0" err="1">
                <a:solidFill>
                  <a:schemeClr val="bg1"/>
                </a:solidFill>
              </a:rPr>
              <a:t>blockout</a:t>
            </a:r>
            <a:r>
              <a:rPr lang="en-GB" sz="1200" dirty="0">
                <a:solidFill>
                  <a:schemeClr val="bg1"/>
                </a:solidFill>
              </a:rPr>
              <a:t>, if they need to test some scenarios, without affecting Carol and Dave’s level.</a:t>
            </a:r>
          </a:p>
        </p:txBody>
      </p:sp>
      <p:sp>
        <p:nvSpPr>
          <p:cNvPr id="60" name="TextBox 59">
            <a:extLst>
              <a:ext uri="{FF2B5EF4-FFF2-40B4-BE49-F238E27FC236}">
                <a16:creationId xmlns:a16="http://schemas.microsoft.com/office/drawing/2014/main" id="{9F5D9CC2-BB31-399E-C3E1-EE192C17EC6D}"/>
              </a:ext>
            </a:extLst>
          </p:cNvPr>
          <p:cNvSpPr txBox="1"/>
          <p:nvPr/>
        </p:nvSpPr>
        <p:spPr>
          <a:xfrm>
            <a:off x="218086" y="4890260"/>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can build the level without disrupting Alice and Bob’s camera work. They can even tweak the camera if they need to see the environment better without affecting Alice and Bob.</a:t>
            </a:r>
          </a:p>
        </p:txBody>
      </p:sp>
      <p:sp>
        <p:nvSpPr>
          <p:cNvPr id="61" name="Rectangle: Rounded Corners 60">
            <a:extLst>
              <a:ext uri="{FF2B5EF4-FFF2-40B4-BE49-F238E27FC236}">
                <a16:creationId xmlns:a16="http://schemas.microsoft.com/office/drawing/2014/main" id="{5BD6A7D2-3B28-582A-F934-A19EC871A44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63" name="Rectangle: Rounded Corners 62">
            <a:extLst>
              <a:ext uri="{FF2B5EF4-FFF2-40B4-BE49-F238E27FC236}">
                <a16:creationId xmlns:a16="http://schemas.microsoft.com/office/drawing/2014/main" id="{D25FF543-62A2-06E5-1C7A-2962C01771B4}"/>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64" name="Rectangle: Rounded Corners 63">
            <a:extLst>
              <a:ext uri="{FF2B5EF4-FFF2-40B4-BE49-F238E27FC236}">
                <a16:creationId xmlns:a16="http://schemas.microsoft.com/office/drawing/2014/main" id="{3DEA1222-7670-8FB6-9DF4-645367F9DEE7}"/>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6" name="Connector: Curved 65">
            <a:extLst>
              <a:ext uri="{FF2B5EF4-FFF2-40B4-BE49-F238E27FC236}">
                <a16:creationId xmlns:a16="http://schemas.microsoft.com/office/drawing/2014/main" id="{C3BBBDAE-4BFB-C1E8-D7C4-5DB972808C52}"/>
              </a:ext>
            </a:extLst>
          </p:cNvPr>
          <p:cNvCxnSpPr>
            <a:cxnSpLocks/>
            <a:stCxn id="10" idx="2"/>
            <a:endCxn id="64"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D76AB27B-E3AA-AEE0-2B5B-EC74A688C2B5}"/>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Connector: Curved 69">
            <a:extLst>
              <a:ext uri="{FF2B5EF4-FFF2-40B4-BE49-F238E27FC236}">
                <a16:creationId xmlns:a16="http://schemas.microsoft.com/office/drawing/2014/main" id="{7F077DAF-80E6-71FE-DB55-ED64DFCA1876}"/>
              </a:ext>
            </a:extLst>
          </p:cNvPr>
          <p:cNvCxnSpPr>
            <a:cxnSpLocks/>
            <a:stCxn id="10" idx="2"/>
            <a:endCxn id="69"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3F476927-4C65-4DBD-FD13-F83117410313}"/>
              </a:ext>
            </a:extLst>
          </p:cNvPr>
          <p:cNvCxnSpPr>
            <a:cxnSpLocks/>
            <a:endCxn id="84"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4" name="Rectangle: Rounded Corners 83">
            <a:extLst>
              <a:ext uri="{FF2B5EF4-FFF2-40B4-BE49-F238E27FC236}">
                <a16:creationId xmlns:a16="http://schemas.microsoft.com/office/drawing/2014/main" id="{BE36EBAF-90F1-FED5-A264-4BAE64CCA5C5}"/>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5" name="Straight Connector 84">
            <a:extLst>
              <a:ext uri="{FF2B5EF4-FFF2-40B4-BE49-F238E27FC236}">
                <a16:creationId xmlns:a16="http://schemas.microsoft.com/office/drawing/2014/main" id="{1072D565-B4A5-AEB2-AE95-D2B200AB8A7D}"/>
              </a:ext>
            </a:extLst>
          </p:cNvPr>
          <p:cNvCxnSpPr>
            <a:cxnSpLocks/>
            <a:endCxn id="86"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6" name="Rectangle: Rounded Corners 85">
            <a:extLst>
              <a:ext uri="{FF2B5EF4-FFF2-40B4-BE49-F238E27FC236}">
                <a16:creationId xmlns:a16="http://schemas.microsoft.com/office/drawing/2014/main" id="{C78F189E-F717-E462-D4B9-E9B0B4A80455}"/>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89" name="Rectangle: Rounded Corners 88">
            <a:extLst>
              <a:ext uri="{FF2B5EF4-FFF2-40B4-BE49-F238E27FC236}">
                <a16:creationId xmlns:a16="http://schemas.microsoft.com/office/drawing/2014/main" id="{292DB9D5-C136-0264-151E-4CD031C5AE07}"/>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90" name="Rectangle: Rounded Corners 89">
            <a:extLst>
              <a:ext uri="{FF2B5EF4-FFF2-40B4-BE49-F238E27FC236}">
                <a16:creationId xmlns:a16="http://schemas.microsoft.com/office/drawing/2014/main" id="{E6733D36-FAE2-42E0-0FFE-43A8F12BA875}"/>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sp>
        <p:nvSpPr>
          <p:cNvPr id="91" name="Rectangle: Rounded Corners 90">
            <a:extLst>
              <a:ext uri="{FF2B5EF4-FFF2-40B4-BE49-F238E27FC236}">
                <a16:creationId xmlns:a16="http://schemas.microsoft.com/office/drawing/2014/main" id="{E338F357-D8D9-FC33-F3E0-22440DC7E02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92" name="Rectangle: Rounded Corners 91">
            <a:extLst>
              <a:ext uri="{FF2B5EF4-FFF2-40B4-BE49-F238E27FC236}">
                <a16:creationId xmlns:a16="http://schemas.microsoft.com/office/drawing/2014/main" id="{1346A42E-F48E-DDE6-8E02-B23969A64851}"/>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Tree>
    <p:extLst>
      <p:ext uri="{BB962C8B-B14F-4D97-AF65-F5344CB8AC3E}">
        <p14:creationId xmlns:p14="http://schemas.microsoft.com/office/powerpoint/2010/main" val="28906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5" grpId="0" animBg="1"/>
      <p:bldP spid="57" grpId="0" animBg="1"/>
      <p:bldP spid="58" grpId="0" animBg="1"/>
      <p:bldP spid="59" grpId="0" animBg="1"/>
      <p:bldP spid="60" grpId="0" animBg="1"/>
      <p:bldP spid="61" grpId="0" animBg="1"/>
      <p:bldP spid="63" grpId="0" animBg="1"/>
      <p:bldP spid="64" grpId="0" animBg="1"/>
      <p:bldP spid="69" grpId="0" animBg="1"/>
      <p:bldP spid="84" grpId="0" animBg="1"/>
      <p:bldP spid="86" grpId="0" animBg="1"/>
      <p:bldP spid="89" grpId="0" animBg="1"/>
      <p:bldP spid="90" grpId="0" animBg="1"/>
      <p:bldP spid="91" grpId="0" animBg="1"/>
      <p:bldP spid="9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7953-E9E1-64FC-5E62-A083B41B77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B53FD2-34D0-2370-F862-983676ED5EB4}"/>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have finished their camera. How do Carol and Dave (and any other branches) get their camera?</a:t>
            </a:r>
          </a:p>
        </p:txBody>
      </p:sp>
      <p:sp>
        <p:nvSpPr>
          <p:cNvPr id="3" name="TextBox 2">
            <a:extLst>
              <a:ext uri="{FF2B5EF4-FFF2-40B4-BE49-F238E27FC236}">
                <a16:creationId xmlns:a16="http://schemas.microsoft.com/office/drawing/2014/main" id="{9EC265B6-151D-FF26-64F8-74BD5B675FAB}"/>
              </a:ext>
            </a:extLst>
          </p:cNvPr>
          <p:cNvSpPr txBox="1"/>
          <p:nvPr/>
        </p:nvSpPr>
        <p:spPr>
          <a:xfrm>
            <a:off x="218089" y="903328"/>
            <a:ext cx="3679655"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Branches </a:t>
            </a:r>
            <a:r>
              <a:rPr lang="en-GB" sz="1200" dirty="0">
                <a:solidFill>
                  <a:schemeClr val="bg1"/>
                </a:solidFill>
              </a:rPr>
              <a:t>can be </a:t>
            </a:r>
            <a:r>
              <a:rPr lang="en-GB" sz="1200" b="1" dirty="0">
                <a:solidFill>
                  <a:schemeClr val="tx2">
                    <a:lumMod val="50000"/>
                    <a:lumOff val="50000"/>
                  </a:schemeClr>
                </a:solidFill>
              </a:rPr>
              <a:t>merged</a:t>
            </a:r>
            <a:r>
              <a:rPr lang="en-GB" sz="1200" dirty="0">
                <a:solidFill>
                  <a:schemeClr val="tx2">
                    <a:lumMod val="50000"/>
                    <a:lumOff val="50000"/>
                  </a:schemeClr>
                </a:solidFill>
              </a:rPr>
              <a:t> </a:t>
            </a:r>
            <a:r>
              <a:rPr lang="en-GB" sz="1200" dirty="0">
                <a:solidFill>
                  <a:schemeClr val="bg1"/>
                </a:solidFill>
              </a:rPr>
              <a:t>or </a:t>
            </a:r>
            <a:r>
              <a:rPr lang="en-GB" sz="1200" b="1" dirty="0">
                <a:solidFill>
                  <a:schemeClr val="tx2">
                    <a:lumMod val="50000"/>
                    <a:lumOff val="50000"/>
                  </a:schemeClr>
                </a:solidFill>
              </a:rPr>
              <a:t>rebased</a:t>
            </a:r>
            <a:r>
              <a:rPr lang="en-GB" sz="1200" dirty="0">
                <a:solidFill>
                  <a:schemeClr val="tx2">
                    <a:lumMod val="50000"/>
                    <a:lumOff val="50000"/>
                  </a:schemeClr>
                </a:solidFill>
              </a:rPr>
              <a:t> </a:t>
            </a:r>
            <a:r>
              <a:rPr lang="en-GB" sz="1200" dirty="0">
                <a:solidFill>
                  <a:schemeClr val="bg1"/>
                </a:solidFill>
              </a:rPr>
              <a:t>in much the same way as your </a:t>
            </a:r>
            <a:r>
              <a:rPr lang="en-GB" sz="1200" b="1" dirty="0">
                <a:solidFill>
                  <a:schemeClr val="tx2">
                    <a:lumMod val="50000"/>
                    <a:lumOff val="50000"/>
                  </a:schemeClr>
                </a:solidFill>
              </a:rPr>
              <a:t>local branch </a:t>
            </a:r>
            <a:r>
              <a:rPr lang="en-GB" sz="1200" dirty="0">
                <a:solidFill>
                  <a:schemeClr val="bg1"/>
                </a:solidFill>
              </a:rPr>
              <a:t>is </a:t>
            </a:r>
            <a:r>
              <a:rPr lang="en-GB" sz="1200" b="1" dirty="0">
                <a:solidFill>
                  <a:schemeClr val="tx2">
                    <a:lumMod val="50000"/>
                    <a:lumOff val="50000"/>
                  </a:schemeClr>
                </a:solidFill>
              </a:rPr>
              <a:t>merged </a:t>
            </a:r>
            <a:r>
              <a:rPr lang="en-GB" sz="1200" dirty="0">
                <a:solidFill>
                  <a:schemeClr val="bg1"/>
                </a:solidFill>
              </a:rPr>
              <a:t>and </a:t>
            </a:r>
            <a:r>
              <a:rPr lang="en-GB" sz="1200" b="1" dirty="0">
                <a:solidFill>
                  <a:schemeClr val="tx2">
                    <a:lumMod val="50000"/>
                    <a:lumOff val="50000"/>
                  </a:schemeClr>
                </a:solidFill>
              </a:rPr>
              <a:t>rebased </a:t>
            </a:r>
            <a:r>
              <a:rPr lang="en-GB" sz="1200" dirty="0">
                <a:solidFill>
                  <a:schemeClr val="bg1"/>
                </a:solidFill>
              </a:rPr>
              <a:t>with the </a:t>
            </a:r>
            <a:r>
              <a:rPr lang="en-GB" sz="1200" b="1" dirty="0">
                <a:solidFill>
                  <a:schemeClr val="tx2">
                    <a:lumMod val="50000"/>
                    <a:lumOff val="50000"/>
                  </a:schemeClr>
                </a:solidFill>
              </a:rPr>
              <a:t>remote branch</a:t>
            </a:r>
            <a:r>
              <a:rPr lang="en-GB" sz="1200" dirty="0">
                <a:solidFill>
                  <a:schemeClr val="bg1"/>
                </a:solidFill>
              </a:rPr>
              <a:t>. </a:t>
            </a:r>
          </a:p>
        </p:txBody>
      </p:sp>
      <p:sp>
        <p:nvSpPr>
          <p:cNvPr id="4" name="TextBox 3">
            <a:extLst>
              <a:ext uri="{FF2B5EF4-FFF2-40B4-BE49-F238E27FC236}">
                <a16:creationId xmlns:a16="http://schemas.microsoft.com/office/drawing/2014/main" id="{2D853600-CFDC-1885-D092-CD6A5351D1B4}"/>
              </a:ext>
            </a:extLst>
          </p:cNvPr>
          <p:cNvSpPr txBox="1"/>
          <p:nvPr/>
        </p:nvSpPr>
        <p:spPr>
          <a:xfrm>
            <a:off x="218089" y="1641471"/>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merge </a:t>
            </a:r>
            <a:r>
              <a:rPr lang="en-GB" sz="1200" dirty="0">
                <a:solidFill>
                  <a:schemeClr val="bg1"/>
                </a:solidFill>
              </a:rPr>
              <a:t>their </a:t>
            </a:r>
            <a:r>
              <a:rPr lang="en-GB" sz="1200" b="1" dirty="0">
                <a:solidFill>
                  <a:schemeClr val="tx2">
                    <a:lumMod val="50000"/>
                    <a:lumOff val="50000"/>
                  </a:schemeClr>
                </a:solidFill>
              </a:rPr>
              <a:t>camera branch </a:t>
            </a:r>
            <a:r>
              <a:rPr lang="en-GB" sz="1200" dirty="0">
                <a:solidFill>
                  <a:schemeClr val="bg1"/>
                </a:solidFill>
              </a:rPr>
              <a:t>with the </a:t>
            </a:r>
            <a:r>
              <a:rPr lang="en-GB" sz="1200" b="1" dirty="0">
                <a:solidFill>
                  <a:schemeClr val="tx2">
                    <a:lumMod val="50000"/>
                    <a:lumOff val="50000"/>
                  </a:schemeClr>
                </a:solidFill>
              </a:rPr>
              <a:t>main branch</a:t>
            </a:r>
            <a:r>
              <a:rPr lang="en-GB" sz="1200" dirty="0">
                <a:solidFill>
                  <a:schemeClr val="bg1"/>
                </a:solidFill>
              </a:rPr>
              <a:t>. There aren’t any </a:t>
            </a:r>
            <a:r>
              <a:rPr lang="en-GB" sz="1200" b="1" dirty="0">
                <a:solidFill>
                  <a:schemeClr val="tx2">
                    <a:lumMod val="50000"/>
                    <a:lumOff val="50000"/>
                  </a:schemeClr>
                </a:solidFill>
              </a:rPr>
              <a:t>conflicts</a:t>
            </a:r>
            <a:r>
              <a:rPr lang="en-GB" sz="1200" dirty="0">
                <a:solidFill>
                  <a:schemeClr val="bg1"/>
                </a:solidFill>
              </a:rPr>
              <a:t>, as no one has touched the </a:t>
            </a:r>
            <a:r>
              <a:rPr lang="en-GB" sz="1200" b="1" dirty="0">
                <a:solidFill>
                  <a:schemeClr val="tx2">
                    <a:lumMod val="50000"/>
                    <a:lumOff val="50000"/>
                  </a:schemeClr>
                </a:solidFill>
              </a:rPr>
              <a:t>main branch </a:t>
            </a:r>
            <a:r>
              <a:rPr lang="en-GB" sz="1200" dirty="0">
                <a:solidFill>
                  <a:schemeClr val="bg1"/>
                </a:solidFill>
              </a:rPr>
              <a:t>since they split off. </a:t>
            </a:r>
          </a:p>
        </p:txBody>
      </p:sp>
      <p:sp>
        <p:nvSpPr>
          <p:cNvPr id="7" name="TextBox 6">
            <a:extLst>
              <a:ext uri="{FF2B5EF4-FFF2-40B4-BE49-F238E27FC236}">
                <a16:creationId xmlns:a16="http://schemas.microsoft.com/office/drawing/2014/main" id="{2EEA7C18-B517-A3B5-BA24-C8D1F43D3BD0}"/>
              </a:ext>
            </a:extLst>
          </p:cNvPr>
          <p:cNvSpPr txBox="1"/>
          <p:nvPr/>
        </p:nvSpPr>
        <p:spPr>
          <a:xfrm>
            <a:off x="209105" y="2384580"/>
            <a:ext cx="3679655" cy="646331"/>
          </a:xfrm>
          <a:prstGeom prst="rect">
            <a:avLst/>
          </a:prstGeom>
          <a:noFill/>
          <a:ln>
            <a:solidFill>
              <a:schemeClr val="bg1"/>
            </a:solidFill>
          </a:ln>
        </p:spPr>
        <p:txBody>
          <a:bodyPr wrap="square" rtlCol="0">
            <a:spAutoFit/>
          </a:bodyPr>
          <a:lstStyle/>
          <a:p>
            <a:r>
              <a:rPr lang="en-GB" sz="1200" dirty="0">
                <a:solidFill>
                  <a:schemeClr val="bg1"/>
                </a:solidFill>
              </a:rPr>
              <a:t>Now, the </a:t>
            </a:r>
            <a:r>
              <a:rPr lang="en-GB" sz="1200" b="1" dirty="0">
                <a:solidFill>
                  <a:schemeClr val="tx2">
                    <a:lumMod val="50000"/>
                    <a:lumOff val="50000"/>
                  </a:schemeClr>
                </a:solidFill>
              </a:rPr>
              <a:t>main branch </a:t>
            </a:r>
            <a:r>
              <a:rPr lang="en-GB" sz="1200" dirty="0">
                <a:solidFill>
                  <a:schemeClr val="bg1"/>
                </a:solidFill>
              </a:rPr>
              <a:t>has the entire </a:t>
            </a:r>
            <a:r>
              <a:rPr lang="en-GB" sz="1200" b="1" dirty="0">
                <a:solidFill>
                  <a:schemeClr val="tx2">
                    <a:lumMod val="50000"/>
                    <a:lumOff val="50000"/>
                  </a:schemeClr>
                </a:solidFill>
              </a:rPr>
              <a:t>commit history </a:t>
            </a:r>
            <a:r>
              <a:rPr lang="en-GB" sz="1200" dirty="0">
                <a:solidFill>
                  <a:schemeClr val="bg1"/>
                </a:solidFill>
              </a:rPr>
              <a:t>of their </a:t>
            </a:r>
            <a:r>
              <a:rPr lang="en-GB" sz="1200" b="1" dirty="0">
                <a:solidFill>
                  <a:schemeClr val="tx2">
                    <a:lumMod val="50000"/>
                    <a:lumOff val="50000"/>
                  </a:schemeClr>
                </a:solidFill>
              </a:rPr>
              <a:t>branch </a:t>
            </a:r>
            <a:r>
              <a:rPr lang="en-GB" sz="1200" dirty="0">
                <a:solidFill>
                  <a:schemeClr val="bg1"/>
                </a:solidFill>
              </a:rPr>
              <a:t>(and the current state of their </a:t>
            </a:r>
            <a:r>
              <a:rPr lang="en-GB" sz="1200" b="1" dirty="0">
                <a:solidFill>
                  <a:schemeClr val="tx2">
                    <a:lumMod val="50000"/>
                    <a:lumOff val="50000"/>
                  </a:schemeClr>
                </a:solidFill>
              </a:rPr>
              <a:t>branch</a:t>
            </a:r>
            <a:r>
              <a:rPr lang="en-GB" sz="1200" dirty="0">
                <a:solidFill>
                  <a:schemeClr val="bg1"/>
                </a:solidFill>
              </a:rPr>
              <a:t>).</a:t>
            </a:r>
          </a:p>
        </p:txBody>
      </p:sp>
      <p:sp>
        <p:nvSpPr>
          <p:cNvPr id="13" name="TextBox 12">
            <a:extLst>
              <a:ext uri="{FF2B5EF4-FFF2-40B4-BE49-F238E27FC236}">
                <a16:creationId xmlns:a16="http://schemas.microsoft.com/office/drawing/2014/main" id="{C1239F1F-5292-A73B-1C91-AD5D2E2919C1}"/>
              </a:ext>
            </a:extLst>
          </p:cNvPr>
          <p:cNvSpPr txBox="1"/>
          <p:nvPr/>
        </p:nvSpPr>
        <p:spPr>
          <a:xfrm>
            <a:off x="199374" y="3127689"/>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aren’t finished with their level yet, but they can get Alice and Bob’s changes. They can </a:t>
            </a:r>
            <a:r>
              <a:rPr lang="en-GB" sz="1200" b="1" dirty="0">
                <a:solidFill>
                  <a:schemeClr val="tx2">
                    <a:lumMod val="50000"/>
                    <a:lumOff val="50000"/>
                  </a:schemeClr>
                </a:solidFill>
              </a:rPr>
              <a:t>rebase </a:t>
            </a:r>
            <a:r>
              <a:rPr lang="en-GB" sz="1200" dirty="0">
                <a:solidFill>
                  <a:schemeClr val="bg1"/>
                </a:solidFill>
              </a:rPr>
              <a:t>their </a:t>
            </a:r>
            <a:r>
              <a:rPr lang="en-GB" sz="1200" b="1" dirty="0">
                <a:solidFill>
                  <a:schemeClr val="tx2">
                    <a:lumMod val="50000"/>
                    <a:lumOff val="50000"/>
                  </a:schemeClr>
                </a:solidFill>
              </a:rPr>
              <a:t>branch </a:t>
            </a:r>
            <a:r>
              <a:rPr lang="en-GB" sz="1200" dirty="0">
                <a:solidFill>
                  <a:schemeClr val="bg1"/>
                </a:solidFill>
              </a:rPr>
              <a:t>onto </a:t>
            </a:r>
            <a:r>
              <a:rPr lang="en-GB" sz="1200" b="1" dirty="0">
                <a:solidFill>
                  <a:schemeClr val="tx2">
                    <a:lumMod val="50000"/>
                    <a:lumOff val="50000"/>
                  </a:schemeClr>
                </a:solidFill>
              </a:rPr>
              <a:t>main </a:t>
            </a:r>
            <a:r>
              <a:rPr lang="en-GB" sz="1200" dirty="0">
                <a:solidFill>
                  <a:schemeClr val="bg1"/>
                </a:solidFill>
              </a:rPr>
              <a:t>to get the finished camera feature from behind. </a:t>
            </a:r>
            <a:endParaRPr lang="en-GB" sz="1200" b="1" dirty="0">
              <a:solidFill>
                <a:schemeClr val="bg1"/>
              </a:solidFill>
            </a:endParaRPr>
          </a:p>
        </p:txBody>
      </p:sp>
      <p:sp>
        <p:nvSpPr>
          <p:cNvPr id="15" name="TextBox 14">
            <a:extLst>
              <a:ext uri="{FF2B5EF4-FFF2-40B4-BE49-F238E27FC236}">
                <a16:creationId xmlns:a16="http://schemas.microsoft.com/office/drawing/2014/main" id="{55315E5F-ED81-B74B-5243-3EEFB71C6F08}"/>
              </a:ext>
            </a:extLst>
          </p:cNvPr>
          <p:cNvSpPr txBox="1"/>
          <p:nvPr/>
        </p:nvSpPr>
        <p:spPr>
          <a:xfrm>
            <a:off x="199373" y="4055464"/>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is a </a:t>
            </a:r>
            <a:r>
              <a:rPr lang="en-GB" sz="1200" b="1" dirty="0">
                <a:solidFill>
                  <a:schemeClr val="tx2">
                    <a:lumMod val="50000"/>
                    <a:lumOff val="50000"/>
                  </a:schemeClr>
                </a:solidFill>
              </a:rPr>
              <a:t>conflict</a:t>
            </a:r>
            <a:r>
              <a:rPr lang="en-GB" sz="1200" dirty="0">
                <a:solidFill>
                  <a:schemeClr val="bg1"/>
                </a:solidFill>
              </a:rPr>
              <a:t>, though. Alice and Bob changed the </a:t>
            </a:r>
            <a:r>
              <a:rPr lang="en-GB" sz="1200" dirty="0" err="1">
                <a:solidFill>
                  <a:schemeClr val="bg1"/>
                </a:solidFill>
              </a:rPr>
              <a:t>blockout</a:t>
            </a:r>
            <a:r>
              <a:rPr lang="en-GB" sz="1200" dirty="0">
                <a:solidFill>
                  <a:schemeClr val="bg1"/>
                </a:solidFill>
              </a:rPr>
              <a:t> since Carol and Dave </a:t>
            </a:r>
            <a:r>
              <a:rPr lang="en-GB" sz="1200" b="1" dirty="0">
                <a:solidFill>
                  <a:schemeClr val="tx2">
                    <a:lumMod val="50000"/>
                    <a:lumOff val="50000"/>
                  </a:schemeClr>
                </a:solidFill>
              </a:rPr>
              <a:t>branched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So at each </a:t>
            </a:r>
            <a:r>
              <a:rPr lang="en-GB" sz="1200" b="1" dirty="0">
                <a:solidFill>
                  <a:schemeClr val="tx2">
                    <a:lumMod val="50000"/>
                    <a:lumOff val="50000"/>
                  </a:schemeClr>
                </a:solidFill>
              </a:rPr>
              <a:t>commit </a:t>
            </a:r>
            <a:r>
              <a:rPr lang="en-GB" sz="1200" dirty="0">
                <a:solidFill>
                  <a:schemeClr val="bg1"/>
                </a:solidFill>
              </a:rPr>
              <a:t>stage, they discard Alice and Bob’s level file. Since they know that there is no valuable work in Alice and Bob’s level file, they can resolve the </a:t>
            </a:r>
            <a:r>
              <a:rPr lang="en-GB" sz="1200" b="1" dirty="0">
                <a:solidFill>
                  <a:schemeClr val="tx2">
                    <a:lumMod val="50000"/>
                    <a:lumOff val="50000"/>
                  </a:schemeClr>
                </a:solidFill>
              </a:rPr>
              <a:t>conflicts </a:t>
            </a:r>
            <a:r>
              <a:rPr lang="en-GB" sz="1200" dirty="0">
                <a:solidFill>
                  <a:schemeClr val="bg1"/>
                </a:solidFill>
              </a:rPr>
              <a:t>without any effort.</a:t>
            </a:r>
            <a:endParaRPr lang="en-GB" sz="1200" b="1" dirty="0">
              <a:solidFill>
                <a:schemeClr val="bg1"/>
              </a:solidFill>
            </a:endParaRPr>
          </a:p>
        </p:txBody>
      </p:sp>
      <p:sp>
        <p:nvSpPr>
          <p:cNvPr id="24" name="Rectangle: Rounded Corners 23">
            <a:extLst>
              <a:ext uri="{FF2B5EF4-FFF2-40B4-BE49-F238E27FC236}">
                <a16:creationId xmlns:a16="http://schemas.microsoft.com/office/drawing/2014/main" id="{C9BE52AF-C5DE-F089-6BC1-F5D1369ABD80}"/>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27" name="Rectangle: Rounded Corners 26">
            <a:extLst>
              <a:ext uri="{FF2B5EF4-FFF2-40B4-BE49-F238E27FC236}">
                <a16:creationId xmlns:a16="http://schemas.microsoft.com/office/drawing/2014/main" id="{3348204D-7FAA-DD6B-7D8E-976DF5ECBAF6}"/>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28" name="Straight Connector 27">
            <a:extLst>
              <a:ext uri="{FF2B5EF4-FFF2-40B4-BE49-F238E27FC236}">
                <a16:creationId xmlns:a16="http://schemas.microsoft.com/office/drawing/2014/main" id="{775CC4DB-F318-D636-5903-7F24A8E391CE}"/>
              </a:ext>
            </a:extLst>
          </p:cNvPr>
          <p:cNvCxnSpPr>
            <a:cxnSpLocks/>
            <a:stCxn id="32" idx="2"/>
            <a:endCxn id="33"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B8C2BB9-7FF6-B353-CA23-A93CA9F32C3B}"/>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Rectangle: Rounded Corners 31">
            <a:extLst>
              <a:ext uri="{FF2B5EF4-FFF2-40B4-BE49-F238E27FC236}">
                <a16:creationId xmlns:a16="http://schemas.microsoft.com/office/drawing/2014/main" id="{8809C272-D2E1-EA11-178A-792DCC7FD381}"/>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33" name="Rectangle: Rounded Corners 32">
            <a:extLst>
              <a:ext uri="{FF2B5EF4-FFF2-40B4-BE49-F238E27FC236}">
                <a16:creationId xmlns:a16="http://schemas.microsoft.com/office/drawing/2014/main" id="{FA316990-2723-8E1B-9870-BC57E2E4C816}"/>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5" name="Rectangle: Rounded Corners 34">
            <a:extLst>
              <a:ext uri="{FF2B5EF4-FFF2-40B4-BE49-F238E27FC236}">
                <a16:creationId xmlns:a16="http://schemas.microsoft.com/office/drawing/2014/main" id="{2E854184-D313-F762-5A89-3BE05155C584}"/>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6" name="Rectangle: Rounded Corners 35">
            <a:extLst>
              <a:ext uri="{FF2B5EF4-FFF2-40B4-BE49-F238E27FC236}">
                <a16:creationId xmlns:a16="http://schemas.microsoft.com/office/drawing/2014/main" id="{2F210366-689C-37E4-C34E-80DE92DA409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38" name="Rectangle: Rounded Corners 37">
            <a:extLst>
              <a:ext uri="{FF2B5EF4-FFF2-40B4-BE49-F238E27FC236}">
                <a16:creationId xmlns:a16="http://schemas.microsoft.com/office/drawing/2014/main" id="{355E809A-0CFF-78DC-0FF0-21329891AED6}"/>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39" name="Rectangle: Rounded Corners 38">
            <a:extLst>
              <a:ext uri="{FF2B5EF4-FFF2-40B4-BE49-F238E27FC236}">
                <a16:creationId xmlns:a16="http://schemas.microsoft.com/office/drawing/2014/main" id="{E414668B-4901-FC1F-0396-148DA02D51F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41" name="Rectangle: Rounded Corners 40">
            <a:extLst>
              <a:ext uri="{FF2B5EF4-FFF2-40B4-BE49-F238E27FC236}">
                <a16:creationId xmlns:a16="http://schemas.microsoft.com/office/drawing/2014/main" id="{51A67C17-24DE-1869-A9DB-4B486D9D3D23}"/>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42" name="Rectangle: Rounded Corners 41">
            <a:extLst>
              <a:ext uri="{FF2B5EF4-FFF2-40B4-BE49-F238E27FC236}">
                <a16:creationId xmlns:a16="http://schemas.microsoft.com/office/drawing/2014/main" id="{1612B2F8-255A-3774-15B0-089B65C4E51E}"/>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4" name="Connector: Curved 43">
            <a:extLst>
              <a:ext uri="{FF2B5EF4-FFF2-40B4-BE49-F238E27FC236}">
                <a16:creationId xmlns:a16="http://schemas.microsoft.com/office/drawing/2014/main" id="{E10F59C8-5807-CA03-EAAF-703DFD4C28C4}"/>
              </a:ext>
            </a:extLst>
          </p:cNvPr>
          <p:cNvCxnSpPr>
            <a:cxnSpLocks/>
            <a:stCxn id="35" idx="2"/>
            <a:endCxn id="42"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6540C0AE-54F7-C1B0-E1B8-EBB1E662D346}"/>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Connector: Curved 46">
            <a:extLst>
              <a:ext uri="{FF2B5EF4-FFF2-40B4-BE49-F238E27FC236}">
                <a16:creationId xmlns:a16="http://schemas.microsoft.com/office/drawing/2014/main" id="{8EBDF916-4E0B-88E6-C36D-57E5C70D6123}"/>
              </a:ext>
            </a:extLst>
          </p:cNvPr>
          <p:cNvCxnSpPr>
            <a:cxnSpLocks/>
            <a:stCxn id="35" idx="2"/>
            <a:endCxn id="45"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8B0327D-BDCB-06A0-D25A-10DBD57F9138}"/>
              </a:ext>
            </a:extLst>
          </p:cNvPr>
          <p:cNvCxnSpPr>
            <a:cxnSpLocks/>
            <a:endCxn id="50"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Rectangle: Rounded Corners 49">
            <a:extLst>
              <a:ext uri="{FF2B5EF4-FFF2-40B4-BE49-F238E27FC236}">
                <a16:creationId xmlns:a16="http://schemas.microsoft.com/office/drawing/2014/main" id="{E478E3EB-5564-B5FC-CA9B-8C9C2F14AC63}"/>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51" name="Straight Connector 50">
            <a:extLst>
              <a:ext uri="{FF2B5EF4-FFF2-40B4-BE49-F238E27FC236}">
                <a16:creationId xmlns:a16="http://schemas.microsoft.com/office/drawing/2014/main" id="{EF194FD4-64F3-DA8E-B9CC-0134929A8666}"/>
              </a:ext>
            </a:extLst>
          </p:cNvPr>
          <p:cNvCxnSpPr>
            <a:cxnSpLocks/>
            <a:endCxn id="53"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Rectangle: Rounded Corners 52">
            <a:extLst>
              <a:ext uri="{FF2B5EF4-FFF2-40B4-BE49-F238E27FC236}">
                <a16:creationId xmlns:a16="http://schemas.microsoft.com/office/drawing/2014/main" id="{775E0122-7746-1C06-5414-22EE933FF882}"/>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6" name="Rectangle: Rounded Corners 55">
            <a:extLst>
              <a:ext uri="{FF2B5EF4-FFF2-40B4-BE49-F238E27FC236}">
                <a16:creationId xmlns:a16="http://schemas.microsoft.com/office/drawing/2014/main" id="{C948973E-7540-0A2D-D3FB-2F421D37AED0}"/>
              </a:ext>
            </a:extLst>
          </p:cNvPr>
          <p:cNvSpPr/>
          <p:nvPr/>
        </p:nvSpPr>
        <p:spPr>
          <a:xfrm>
            <a:off x="7872489" y="346789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61" name="Connector: Curved 60">
            <a:extLst>
              <a:ext uri="{FF2B5EF4-FFF2-40B4-BE49-F238E27FC236}">
                <a16:creationId xmlns:a16="http://schemas.microsoft.com/office/drawing/2014/main" id="{2D94A6B4-8AE0-FB11-4B95-8978BC1D50E9}"/>
              </a:ext>
            </a:extLst>
          </p:cNvPr>
          <p:cNvCxnSpPr>
            <a:cxnSpLocks/>
            <a:stCxn id="56" idx="0"/>
            <a:endCxn id="50" idx="2"/>
          </p:cNvCxnSpPr>
          <p:nvPr/>
        </p:nvCxnSpPr>
        <p:spPr>
          <a:xfrm rot="5400000" flipH="1" flipV="1">
            <a:off x="8661699" y="2571639"/>
            <a:ext cx="272016" cy="152049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6" name="Rectangle: Rounded Corners 65">
            <a:extLst>
              <a:ext uri="{FF2B5EF4-FFF2-40B4-BE49-F238E27FC236}">
                <a16:creationId xmlns:a16="http://schemas.microsoft.com/office/drawing/2014/main" id="{2858E0EB-5F19-6339-7FEC-035C8BC4F213}"/>
              </a:ext>
            </a:extLst>
          </p:cNvPr>
          <p:cNvSpPr/>
          <p:nvPr/>
        </p:nvSpPr>
        <p:spPr>
          <a:xfrm>
            <a:off x="7868252" y="2219484"/>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67" name="Rectangle: Rounded Corners 66">
            <a:extLst>
              <a:ext uri="{FF2B5EF4-FFF2-40B4-BE49-F238E27FC236}">
                <a16:creationId xmlns:a16="http://schemas.microsoft.com/office/drawing/2014/main" id="{2FE3B775-FAEE-0B98-AF6D-502B001C03B6}"/>
              </a:ext>
            </a:extLst>
          </p:cNvPr>
          <p:cNvSpPr/>
          <p:nvPr/>
        </p:nvSpPr>
        <p:spPr>
          <a:xfrm>
            <a:off x="7872489" y="2831800"/>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68" name="Straight Connector 67">
            <a:extLst>
              <a:ext uri="{FF2B5EF4-FFF2-40B4-BE49-F238E27FC236}">
                <a16:creationId xmlns:a16="http://schemas.microsoft.com/office/drawing/2014/main" id="{34B3FA9D-B797-02E2-2A24-CC0E6589CE8C}"/>
              </a:ext>
            </a:extLst>
          </p:cNvPr>
          <p:cNvCxnSpPr>
            <a:cxnSpLocks/>
            <a:stCxn id="66" idx="2"/>
            <a:endCxn id="67" idx="0"/>
          </p:cNvCxnSpPr>
          <p:nvPr/>
        </p:nvCxnSpPr>
        <p:spPr>
          <a:xfrm>
            <a:off x="8033221" y="2549422"/>
            <a:ext cx="4237" cy="2823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6781634-A459-4D98-0EA6-5070100C9ACB}"/>
              </a:ext>
            </a:extLst>
          </p:cNvPr>
          <p:cNvCxnSpPr>
            <a:cxnSpLocks/>
            <a:endCxn id="66" idx="0"/>
          </p:cNvCxnSpPr>
          <p:nvPr/>
        </p:nvCxnSpPr>
        <p:spPr>
          <a:xfrm>
            <a:off x="8033221" y="1964036"/>
            <a:ext cx="0" cy="25544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BF20E29-0F66-BA41-23AF-7743C8B00AC0}"/>
              </a:ext>
            </a:extLst>
          </p:cNvPr>
          <p:cNvCxnSpPr>
            <a:cxnSpLocks/>
            <a:stCxn id="67" idx="2"/>
            <a:endCxn id="56" idx="0"/>
          </p:cNvCxnSpPr>
          <p:nvPr/>
        </p:nvCxnSpPr>
        <p:spPr>
          <a:xfrm>
            <a:off x="8037458" y="3161738"/>
            <a:ext cx="0" cy="30615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F36C9352-F6E4-2B3A-E9D3-A77DBF02106C}"/>
              </a:ext>
            </a:extLst>
          </p:cNvPr>
          <p:cNvSpPr/>
          <p:nvPr/>
        </p:nvSpPr>
        <p:spPr>
          <a:xfrm>
            <a:off x="6398765" y="4103180"/>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79" name="Connector: Curved 78">
            <a:extLst>
              <a:ext uri="{FF2B5EF4-FFF2-40B4-BE49-F238E27FC236}">
                <a16:creationId xmlns:a16="http://schemas.microsoft.com/office/drawing/2014/main" id="{7EC4EAFB-41AA-DF5E-E98B-DB5B5D061E01}"/>
              </a:ext>
            </a:extLst>
          </p:cNvPr>
          <p:cNvCxnSpPr>
            <a:cxnSpLocks/>
            <a:endCxn id="78" idx="0"/>
          </p:cNvCxnSpPr>
          <p:nvPr/>
        </p:nvCxnSpPr>
        <p:spPr>
          <a:xfrm rot="5400000">
            <a:off x="7156102" y="3221825"/>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A07588C-3ED5-FC6C-26E7-4A2C822CAFF1}"/>
              </a:ext>
            </a:extLst>
          </p:cNvPr>
          <p:cNvCxnSpPr>
            <a:cxnSpLocks/>
            <a:endCxn id="81" idx="0"/>
          </p:cNvCxnSpPr>
          <p:nvPr/>
        </p:nvCxnSpPr>
        <p:spPr>
          <a:xfrm>
            <a:off x="6563734" y="4429195"/>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3D2C6B65-A434-5B13-F80F-91398086AAA3}"/>
              </a:ext>
            </a:extLst>
          </p:cNvPr>
          <p:cNvSpPr/>
          <p:nvPr/>
        </p:nvSpPr>
        <p:spPr>
          <a:xfrm>
            <a:off x="6398765" y="47154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7</a:t>
            </a:r>
          </a:p>
        </p:txBody>
      </p:sp>
      <p:sp>
        <p:nvSpPr>
          <p:cNvPr id="82" name="TextBox 81">
            <a:extLst>
              <a:ext uri="{FF2B5EF4-FFF2-40B4-BE49-F238E27FC236}">
                <a16:creationId xmlns:a16="http://schemas.microsoft.com/office/drawing/2014/main" id="{F45EC52B-17F5-1C8F-A31D-9672015812C4}"/>
              </a:ext>
            </a:extLst>
          </p:cNvPr>
          <p:cNvSpPr txBox="1"/>
          <p:nvPr/>
        </p:nvSpPr>
        <p:spPr>
          <a:xfrm>
            <a:off x="199372" y="5354507"/>
            <a:ext cx="3679655" cy="1015663"/>
          </a:xfrm>
          <a:prstGeom prst="rect">
            <a:avLst/>
          </a:prstGeom>
          <a:noFill/>
          <a:ln>
            <a:solidFill>
              <a:schemeClr val="bg1"/>
            </a:solidFill>
          </a:ln>
        </p:spPr>
        <p:txBody>
          <a:bodyPr wrap="square" rtlCol="0">
            <a:spAutoFit/>
          </a:bodyPr>
          <a:lstStyle/>
          <a:p>
            <a:r>
              <a:rPr lang="en-GB" sz="1200" dirty="0">
                <a:solidFill>
                  <a:schemeClr val="bg1"/>
                </a:solidFill>
              </a:rPr>
              <a:t>It should be mentioned that when Alice and Bob </a:t>
            </a:r>
            <a:r>
              <a:rPr lang="en-GB" sz="1200" b="1" dirty="0">
                <a:solidFill>
                  <a:schemeClr val="tx2">
                    <a:lumMod val="50000"/>
                    <a:lumOff val="50000"/>
                  </a:schemeClr>
                </a:solidFill>
              </a:rPr>
              <a:t>merged</a:t>
            </a:r>
            <a:r>
              <a:rPr lang="en-GB" sz="1200" dirty="0">
                <a:solidFill>
                  <a:schemeClr val="bg1"/>
                </a:solidFill>
              </a:rPr>
              <a:t>, their branch didn’t disappear. If they want to implement  new camera feature, they can carry on committing on the </a:t>
            </a:r>
            <a:r>
              <a:rPr lang="en-GB" sz="1200" b="1" dirty="0">
                <a:solidFill>
                  <a:schemeClr val="tx2">
                    <a:lumMod val="50000"/>
                    <a:lumOff val="50000"/>
                  </a:schemeClr>
                </a:solidFill>
              </a:rPr>
              <a:t>camera branch</a:t>
            </a:r>
            <a:r>
              <a:rPr lang="en-GB" sz="1200" dirty="0">
                <a:solidFill>
                  <a:schemeClr val="bg1"/>
                </a:solidFill>
              </a:rPr>
              <a:t>. Carol and Dave can </a:t>
            </a:r>
            <a:r>
              <a:rPr lang="en-GB" sz="1200" b="1" dirty="0">
                <a:solidFill>
                  <a:schemeClr val="tx2">
                    <a:lumMod val="50000"/>
                    <a:lumOff val="50000"/>
                  </a:schemeClr>
                </a:solidFill>
              </a:rPr>
              <a:t>rebase </a:t>
            </a:r>
            <a:r>
              <a:rPr lang="en-GB" sz="1200" dirty="0">
                <a:solidFill>
                  <a:schemeClr val="bg1"/>
                </a:solidFill>
              </a:rPr>
              <a:t>again after Alice and Bob </a:t>
            </a:r>
            <a:r>
              <a:rPr lang="en-GB" sz="1200" b="1" dirty="0">
                <a:solidFill>
                  <a:schemeClr val="tx2">
                    <a:lumMod val="50000"/>
                    <a:lumOff val="50000"/>
                  </a:schemeClr>
                </a:solidFill>
              </a:rPr>
              <a:t>merge</a:t>
            </a:r>
            <a:r>
              <a:rPr lang="en-GB" sz="1200" dirty="0">
                <a:solidFill>
                  <a:schemeClr val="bg1"/>
                </a:solidFill>
              </a:rPr>
              <a:t>.</a:t>
            </a:r>
            <a:endParaRPr lang="en-GB" sz="1200" b="1" dirty="0">
              <a:solidFill>
                <a:schemeClr val="bg1"/>
              </a:solidFill>
            </a:endParaRPr>
          </a:p>
        </p:txBody>
      </p:sp>
      <p:sp>
        <p:nvSpPr>
          <p:cNvPr id="83" name="Rectangle: Rounded Corners 82">
            <a:extLst>
              <a:ext uri="{FF2B5EF4-FFF2-40B4-BE49-F238E27FC236}">
                <a16:creationId xmlns:a16="http://schemas.microsoft.com/office/drawing/2014/main" id="{36245112-F04F-51AD-8720-6D2607800287}"/>
              </a:ext>
            </a:extLst>
          </p:cNvPr>
          <p:cNvSpPr/>
          <p:nvPr/>
        </p:nvSpPr>
        <p:spPr>
          <a:xfrm>
            <a:off x="9392987" y="4103180"/>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84" name="Connector: Curved 83">
            <a:extLst>
              <a:ext uri="{FF2B5EF4-FFF2-40B4-BE49-F238E27FC236}">
                <a16:creationId xmlns:a16="http://schemas.microsoft.com/office/drawing/2014/main" id="{9BDE2047-E748-5B4B-D1D2-904F223B6DF8}"/>
              </a:ext>
            </a:extLst>
          </p:cNvPr>
          <p:cNvCxnSpPr>
            <a:cxnSpLocks/>
            <a:stCxn id="56" idx="2"/>
            <a:endCxn id="83" idx="0"/>
          </p:cNvCxnSpPr>
          <p:nvPr/>
        </p:nvCxnSpPr>
        <p:spPr>
          <a:xfrm rot="16200000" flipH="1">
            <a:off x="8645034" y="3190258"/>
            <a:ext cx="305346" cy="1520498"/>
          </a:xfrm>
          <a:prstGeom prst="curvedConnector3">
            <a:avLst>
              <a:gd name="adj1" fmla="val 50000"/>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3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13" grpId="0" animBg="1"/>
      <p:bldP spid="15" grpId="0" animBg="1"/>
      <p:bldP spid="45" grpId="0" animBg="1"/>
      <p:bldP spid="53" grpId="0" animBg="1"/>
      <p:bldP spid="56" grpId="0" animBg="1"/>
      <p:bldP spid="66" grpId="0" animBg="1"/>
      <p:bldP spid="67" grpId="0" animBg="1"/>
      <p:bldP spid="78" grpId="0" animBg="1"/>
      <p:bldP spid="81" grpId="0" animBg="1"/>
      <p:bldP spid="82"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543C5D6-EB42-77B3-B580-ECC7E005C2C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1369299-EA65-D8A2-39AA-53ED00588F37}"/>
              </a:ext>
            </a:extLst>
          </p:cNvPr>
          <p:cNvPicPr>
            <a:picLocks noChangeAspect="1"/>
          </p:cNvPicPr>
          <p:nvPr/>
        </p:nvPicPr>
        <p:blipFill>
          <a:blip r:embed="rId2"/>
          <a:stretch>
            <a:fillRect/>
          </a:stretch>
        </p:blipFill>
        <p:spPr>
          <a:xfrm>
            <a:off x="4066075" y="877583"/>
            <a:ext cx="7422299" cy="5102831"/>
          </a:xfrm>
          <a:prstGeom prst="rect">
            <a:avLst/>
          </a:prstGeom>
        </p:spPr>
      </p:pic>
      <p:sp>
        <p:nvSpPr>
          <p:cNvPr id="2" name="TextBox 1">
            <a:extLst>
              <a:ext uri="{FF2B5EF4-FFF2-40B4-BE49-F238E27FC236}">
                <a16:creationId xmlns:a16="http://schemas.microsoft.com/office/drawing/2014/main" id="{9E9B444D-4CA4-7CF0-DC13-7D5F9BB4DA8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2225627E-77F2-65B7-0C60-0EB3BA817C87}"/>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Alice and Bob want to see their camera in action. The good news is, they’re not tied to </a:t>
            </a:r>
            <a:r>
              <a:rPr lang="en-GB" sz="1200" b="1" dirty="0">
                <a:solidFill>
                  <a:schemeClr val="tx2">
                    <a:lumMod val="50000"/>
                    <a:lumOff val="50000"/>
                  </a:schemeClr>
                </a:solidFill>
              </a:rPr>
              <a:t>main/camera</a:t>
            </a:r>
            <a:r>
              <a:rPr lang="en-GB" sz="1200" dirty="0">
                <a:solidFill>
                  <a:schemeClr val="bg1"/>
                </a:solidFill>
              </a:rPr>
              <a:t>. Instead of complicating things by </a:t>
            </a:r>
            <a:r>
              <a:rPr lang="en-GB" sz="1200" b="1" dirty="0">
                <a:solidFill>
                  <a:schemeClr val="tx2">
                    <a:lumMod val="50000"/>
                    <a:lumOff val="50000"/>
                  </a:schemeClr>
                </a:solidFill>
              </a:rPr>
              <a:t>rebasing</a:t>
            </a:r>
            <a:r>
              <a:rPr lang="en-GB" sz="1200" dirty="0">
                <a:solidFill>
                  <a:schemeClr val="bg1"/>
                </a:solidFill>
              </a:rPr>
              <a:t>, they can simply use their GitHub client to </a:t>
            </a:r>
            <a:r>
              <a:rPr lang="en-GB" sz="1200" b="1" dirty="0">
                <a:solidFill>
                  <a:schemeClr val="tx2">
                    <a:lumMod val="50000"/>
                    <a:lumOff val="50000"/>
                  </a:schemeClr>
                </a:solidFill>
              </a:rPr>
              <a:t>checkout </a:t>
            </a:r>
            <a:r>
              <a:rPr lang="en-GB" sz="1200" dirty="0">
                <a:solidFill>
                  <a:schemeClr val="bg1"/>
                </a:solidFill>
              </a:rPr>
              <a:t>the </a:t>
            </a:r>
            <a:r>
              <a:rPr lang="en-GB" sz="1200" b="1" dirty="0">
                <a:solidFill>
                  <a:schemeClr val="tx2">
                    <a:lumMod val="50000"/>
                    <a:lumOff val="50000"/>
                  </a:schemeClr>
                </a:solidFill>
              </a:rPr>
              <a:t>main/level branch</a:t>
            </a:r>
            <a:r>
              <a:rPr lang="en-GB" sz="1200" dirty="0">
                <a:solidFill>
                  <a:schemeClr val="bg1"/>
                </a:solidFill>
              </a:rPr>
              <a:t>. Their working directory will switch to Carol and Dave’s (and theirs will be preserved on the remote repository).</a:t>
            </a:r>
            <a:endParaRPr lang="en-GB" sz="1200" b="1" dirty="0">
              <a:solidFill>
                <a:schemeClr val="bg1"/>
              </a:solidFill>
            </a:endParaRPr>
          </a:p>
        </p:txBody>
      </p:sp>
      <p:sp>
        <p:nvSpPr>
          <p:cNvPr id="3" name="TextBox 2">
            <a:extLst>
              <a:ext uri="{FF2B5EF4-FFF2-40B4-BE49-F238E27FC236}">
                <a16:creationId xmlns:a16="http://schemas.microsoft.com/office/drawing/2014/main" id="{639E5243-136D-6F56-C0AD-CA4CD8C1B461}"/>
              </a:ext>
            </a:extLst>
          </p:cNvPr>
          <p:cNvSpPr txBox="1"/>
          <p:nvPr/>
        </p:nvSpPr>
        <p:spPr>
          <a:xfrm>
            <a:off x="183507" y="2244754"/>
            <a:ext cx="3110199" cy="461665"/>
          </a:xfrm>
          <a:prstGeom prst="rect">
            <a:avLst/>
          </a:prstGeom>
          <a:noFill/>
          <a:ln>
            <a:solidFill>
              <a:schemeClr val="bg1"/>
            </a:solidFill>
          </a:ln>
        </p:spPr>
        <p:txBody>
          <a:bodyPr wrap="square" rtlCol="0">
            <a:spAutoFit/>
          </a:bodyPr>
          <a:lstStyle/>
          <a:p>
            <a:r>
              <a:rPr lang="en-GB" sz="1200" dirty="0">
                <a:solidFill>
                  <a:schemeClr val="bg1"/>
                </a:solidFill>
              </a:rPr>
              <a:t>You can change the branch you are on very simply. </a:t>
            </a:r>
            <a:endParaRPr lang="en-GB" sz="1200" b="1" dirty="0">
              <a:solidFill>
                <a:schemeClr val="bg1"/>
              </a:solidFill>
            </a:endParaRPr>
          </a:p>
        </p:txBody>
      </p:sp>
      <p:sp>
        <p:nvSpPr>
          <p:cNvPr id="11" name="TextBox 10">
            <a:extLst>
              <a:ext uri="{FF2B5EF4-FFF2-40B4-BE49-F238E27FC236}">
                <a16:creationId xmlns:a16="http://schemas.microsoft.com/office/drawing/2014/main" id="{5DCA6106-8E64-CD08-71C9-0F21459BECC6}"/>
              </a:ext>
            </a:extLst>
          </p:cNvPr>
          <p:cNvSpPr txBox="1"/>
          <p:nvPr/>
        </p:nvSpPr>
        <p:spPr>
          <a:xfrm>
            <a:off x="183507" y="2832205"/>
            <a:ext cx="3110199" cy="1754326"/>
          </a:xfrm>
          <a:prstGeom prst="rect">
            <a:avLst/>
          </a:prstGeom>
          <a:noFill/>
          <a:ln>
            <a:solidFill>
              <a:schemeClr val="bg1"/>
            </a:solidFill>
          </a:ln>
        </p:spPr>
        <p:txBody>
          <a:bodyPr wrap="square" rtlCol="0">
            <a:spAutoFit/>
          </a:bodyPr>
          <a:lstStyle/>
          <a:p>
            <a:r>
              <a:rPr lang="en-GB" sz="1200" b="1" dirty="0">
                <a:solidFill>
                  <a:schemeClr val="bg1"/>
                </a:solidFill>
              </a:rPr>
              <a:t>This is a powerful feature and your entire folder will change to the latest commit on the branch you switch to. You should only do this if you have </a:t>
            </a:r>
            <a:r>
              <a:rPr lang="en-GB" sz="1200" b="1" dirty="0">
                <a:solidFill>
                  <a:schemeClr val="accent6">
                    <a:lumMod val="60000"/>
                    <a:lumOff val="40000"/>
                  </a:schemeClr>
                </a:solidFill>
              </a:rPr>
              <a:t>no local changes. </a:t>
            </a:r>
            <a:r>
              <a:rPr lang="en-GB" sz="1200" b="1" dirty="0">
                <a:solidFill>
                  <a:schemeClr val="bg1"/>
                </a:solidFill>
              </a:rPr>
              <a:t>If you have </a:t>
            </a:r>
            <a:r>
              <a:rPr lang="en-GB" sz="1200" b="1" dirty="0" err="1">
                <a:solidFill>
                  <a:schemeClr val="accent2">
                    <a:lumMod val="60000"/>
                    <a:lumOff val="40000"/>
                  </a:schemeClr>
                </a:solidFill>
              </a:rPr>
              <a:t>unpushed</a:t>
            </a:r>
            <a:r>
              <a:rPr lang="en-GB" sz="1200" b="1" dirty="0">
                <a:solidFill>
                  <a:schemeClr val="accent2">
                    <a:lumMod val="60000"/>
                    <a:lumOff val="40000"/>
                  </a:schemeClr>
                </a:solidFill>
              </a:rPr>
              <a:t> commits</a:t>
            </a:r>
            <a:r>
              <a:rPr lang="en-GB" sz="1200" b="1" dirty="0">
                <a:solidFill>
                  <a:schemeClr val="bg1"/>
                </a:solidFill>
              </a:rPr>
              <a:t>, Git will preserve them in your local repository until you return to that branch, but switching branches </a:t>
            </a:r>
            <a:r>
              <a:rPr lang="en-GB" sz="1200" b="1" dirty="0">
                <a:solidFill>
                  <a:schemeClr val="accent2">
                    <a:lumMod val="60000"/>
                    <a:lumOff val="40000"/>
                  </a:schemeClr>
                </a:solidFill>
              </a:rPr>
              <a:t>will not push your local changes/commits for you.</a:t>
            </a:r>
            <a:endParaRPr lang="en-GB" sz="1200" b="1" dirty="0">
              <a:solidFill>
                <a:schemeClr val="bg1"/>
              </a:solidFill>
            </a:endParaRPr>
          </a:p>
        </p:txBody>
      </p:sp>
    </p:spTree>
    <p:extLst>
      <p:ext uri="{BB962C8B-B14F-4D97-AF65-F5344CB8AC3E}">
        <p14:creationId xmlns:p14="http://schemas.microsoft.com/office/powerpoint/2010/main" val="71546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89B75-6257-ED90-A661-BB16C45D8850}"/>
              </a:ext>
            </a:extLst>
          </p:cNvPr>
          <p:cNvPicPr>
            <a:picLocks noChangeAspect="1"/>
          </p:cNvPicPr>
          <p:nvPr/>
        </p:nvPicPr>
        <p:blipFill>
          <a:blip r:embed="rId2"/>
          <a:stretch>
            <a:fillRect/>
          </a:stretch>
        </p:blipFill>
        <p:spPr>
          <a:xfrm>
            <a:off x="3630493" y="646405"/>
            <a:ext cx="7754112" cy="5565190"/>
          </a:xfrm>
          <a:prstGeom prst="rect">
            <a:avLst/>
          </a:prstGeom>
        </p:spPr>
      </p:pic>
      <p:sp>
        <p:nvSpPr>
          <p:cNvPr id="6" name="TextBox 5">
            <a:extLst>
              <a:ext uri="{FF2B5EF4-FFF2-40B4-BE49-F238E27FC236}">
                <a16:creationId xmlns:a16="http://schemas.microsoft.com/office/drawing/2014/main" id="{8EBA1A26-C4FF-1FE6-06DF-00E9798D0DE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GITFLOW BRANCH STRATEGY</a:t>
            </a:r>
          </a:p>
        </p:txBody>
      </p:sp>
      <p:sp>
        <p:nvSpPr>
          <p:cNvPr id="7" name="TextBox 6">
            <a:extLst>
              <a:ext uri="{FF2B5EF4-FFF2-40B4-BE49-F238E27FC236}">
                <a16:creationId xmlns:a16="http://schemas.microsoft.com/office/drawing/2014/main" id="{1538EA59-6D61-F65F-77C7-C0C0BEA76CC6}"/>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This is a diagram of the </a:t>
            </a:r>
            <a:r>
              <a:rPr lang="en-GB" sz="1200" b="1" dirty="0" err="1">
                <a:solidFill>
                  <a:schemeClr val="tx2">
                    <a:lumMod val="50000"/>
                    <a:lumOff val="50000"/>
                  </a:schemeClr>
                </a:solidFill>
              </a:rPr>
              <a:t>Gitflow</a:t>
            </a:r>
            <a:r>
              <a:rPr lang="en-GB" sz="1200" b="1" dirty="0">
                <a:solidFill>
                  <a:schemeClr val="tx2">
                    <a:lumMod val="50000"/>
                    <a:lumOff val="50000"/>
                  </a:schemeClr>
                </a:solidFill>
              </a:rPr>
              <a:t> branch strategy. </a:t>
            </a:r>
            <a:r>
              <a:rPr lang="en-GB" sz="1200" dirty="0">
                <a:solidFill>
                  <a:schemeClr val="bg1"/>
                </a:solidFill>
              </a:rPr>
              <a:t>It was once the predominant branch strategy, but it isn’t used as much anymore. This isn’t because it’s necessarily bad: it’s due to continuous integration of development and live service (think how apps like Instagram update almost every day). </a:t>
            </a:r>
            <a:endParaRPr lang="en-GB" sz="1200" b="1" dirty="0">
              <a:solidFill>
                <a:schemeClr val="tx2">
                  <a:lumMod val="50000"/>
                  <a:lumOff val="50000"/>
                </a:schemeClr>
              </a:solidFill>
            </a:endParaRPr>
          </a:p>
        </p:txBody>
      </p:sp>
      <p:sp>
        <p:nvSpPr>
          <p:cNvPr id="8" name="TextBox 7">
            <a:extLst>
              <a:ext uri="{FF2B5EF4-FFF2-40B4-BE49-F238E27FC236}">
                <a16:creationId xmlns:a16="http://schemas.microsoft.com/office/drawing/2014/main" id="{5297F726-B0DD-C649-A4D0-72358DEF5116}"/>
              </a:ext>
            </a:extLst>
          </p:cNvPr>
          <p:cNvSpPr txBox="1"/>
          <p:nvPr/>
        </p:nvSpPr>
        <p:spPr>
          <a:xfrm>
            <a:off x="183507" y="2244754"/>
            <a:ext cx="3110199" cy="830997"/>
          </a:xfrm>
          <a:prstGeom prst="rect">
            <a:avLst/>
          </a:prstGeom>
          <a:noFill/>
          <a:ln>
            <a:solidFill>
              <a:schemeClr val="bg1"/>
            </a:solidFill>
          </a:ln>
        </p:spPr>
        <p:txBody>
          <a:bodyPr wrap="square" rtlCol="0">
            <a:spAutoFit/>
          </a:bodyPr>
          <a:lstStyle/>
          <a:p>
            <a:r>
              <a:rPr lang="en-GB" sz="1200" dirty="0">
                <a:solidFill>
                  <a:schemeClr val="bg1"/>
                </a:solidFill>
              </a:rPr>
              <a:t>However, </a:t>
            </a:r>
            <a:r>
              <a:rPr lang="en-GB" sz="1200" b="1" dirty="0" err="1">
                <a:solidFill>
                  <a:schemeClr val="tx2">
                    <a:lumMod val="50000"/>
                    <a:lumOff val="50000"/>
                  </a:schemeClr>
                </a:solidFill>
              </a:rPr>
              <a:t>Gitflow</a:t>
            </a:r>
            <a:r>
              <a:rPr lang="en-GB" sz="1200" dirty="0">
                <a:solidFill>
                  <a:schemeClr val="bg1"/>
                </a:solidFill>
              </a:rPr>
              <a:t> is still very suitable for projects that are scheduled and due to complete at a (somewhat) distant time in the future. </a:t>
            </a:r>
          </a:p>
        </p:txBody>
      </p:sp>
      <p:sp>
        <p:nvSpPr>
          <p:cNvPr id="9" name="TextBox 8">
            <a:extLst>
              <a:ext uri="{FF2B5EF4-FFF2-40B4-BE49-F238E27FC236}">
                <a16:creationId xmlns:a16="http://schemas.microsoft.com/office/drawing/2014/main" id="{0781399B-9F26-6ED1-CB75-5D734347450D}"/>
              </a:ext>
            </a:extLst>
          </p:cNvPr>
          <p:cNvSpPr txBox="1"/>
          <p:nvPr/>
        </p:nvSpPr>
        <p:spPr>
          <a:xfrm>
            <a:off x="183506" y="3201537"/>
            <a:ext cx="3110199" cy="2308324"/>
          </a:xfrm>
          <a:prstGeom prst="rect">
            <a:avLst/>
          </a:prstGeom>
          <a:noFill/>
          <a:ln>
            <a:solidFill>
              <a:schemeClr val="bg1"/>
            </a:solidFill>
          </a:ln>
        </p:spPr>
        <p:txBody>
          <a:bodyPr wrap="square" rtlCol="0">
            <a:spAutoFit/>
          </a:bodyPr>
          <a:lstStyle/>
          <a:p>
            <a:r>
              <a:rPr lang="en-GB" sz="1200" dirty="0">
                <a:solidFill>
                  <a:schemeClr val="bg1"/>
                </a:solidFill>
              </a:rPr>
              <a:t>Follow the link if you want some additional information. </a:t>
            </a:r>
          </a:p>
          <a:p>
            <a:endParaRPr lang="en-GB" sz="1200" dirty="0">
              <a:solidFill>
                <a:schemeClr val="bg1"/>
              </a:solidFill>
            </a:endParaRPr>
          </a:p>
          <a:p>
            <a:r>
              <a:rPr lang="en-GB" sz="1200" dirty="0">
                <a:solidFill>
                  <a:schemeClr val="bg1"/>
                </a:solidFill>
              </a:rPr>
              <a:t>Please ignore their bias against this workflow. It is a good explanation of </a:t>
            </a:r>
            <a:r>
              <a:rPr lang="en-GB" sz="1200" dirty="0" err="1">
                <a:solidFill>
                  <a:schemeClr val="bg1"/>
                </a:solidFill>
              </a:rPr>
              <a:t>Gitflow</a:t>
            </a:r>
            <a:r>
              <a:rPr lang="en-GB" sz="1200" dirty="0">
                <a:solidFill>
                  <a:schemeClr val="bg1"/>
                </a:solidFill>
              </a:rPr>
              <a:t>, but they sell live-service software development tools, so they would actively not want their consumers to think this is a good solution for them. We aren’t going anywhere near live-service.</a:t>
            </a:r>
          </a:p>
          <a:p>
            <a:endParaRPr lang="en-GB" sz="1200" dirty="0">
              <a:solidFill>
                <a:schemeClr val="bg1"/>
              </a:solidFill>
            </a:endParaRPr>
          </a:p>
          <a:p>
            <a:r>
              <a:rPr lang="en-GB" sz="1200" dirty="0" err="1">
                <a:hlinkClick r:id="rId3"/>
              </a:rPr>
              <a:t>Gitflow</a:t>
            </a:r>
            <a:r>
              <a:rPr lang="en-GB" sz="1200" dirty="0">
                <a:hlinkClick r:id="rId3"/>
              </a:rPr>
              <a:t> Workflow | Atlassian Git Tutorial</a:t>
            </a:r>
            <a:endParaRPr lang="en-GB" sz="1200" dirty="0">
              <a:solidFill>
                <a:schemeClr val="bg1"/>
              </a:solidFill>
            </a:endParaRPr>
          </a:p>
        </p:txBody>
      </p:sp>
    </p:spTree>
    <p:extLst>
      <p:ext uri="{BB962C8B-B14F-4D97-AF65-F5344CB8AC3E}">
        <p14:creationId xmlns:p14="http://schemas.microsoft.com/office/powerpoint/2010/main" val="275688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18AF16A3-7AD7-D7D2-3E0D-7447BD0528E0}"/>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8998E6C-BAA6-59FF-A196-CA8C533F1987}"/>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88C8748D-86E3-66EA-C3F3-6E15C3061AA1}"/>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E4226A8B-1A2B-7D1E-9DBE-11385863C171}"/>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3DC98EE-8FA7-CC07-5F44-CA8B0CEE334E}"/>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73408541-4204-21A6-18AC-04F5DF6AD473}"/>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C1DDD26-8E01-0819-C01A-D3983F0E6BC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1393A592-D8AF-2526-3F9F-0FA32C914727}"/>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CF2784C4-58A2-2FAD-D29C-6B2970B3221C}"/>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CB96BC78-DD9D-09D1-4676-B0C0CCE9B59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A7C69A36-ACCA-8113-494B-4BB08FE71393}"/>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203" name="Rectangle: Rounded Corners 202">
            <a:extLst>
              <a:ext uri="{FF2B5EF4-FFF2-40B4-BE49-F238E27FC236}">
                <a16:creationId xmlns:a16="http://schemas.microsoft.com/office/drawing/2014/main" id="{C34508D1-6A9B-8EEA-50B1-CA334B8CD9B4}"/>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59" name="Rectangle: Rounded Corners 258">
            <a:extLst>
              <a:ext uri="{FF2B5EF4-FFF2-40B4-BE49-F238E27FC236}">
                <a16:creationId xmlns:a16="http://schemas.microsoft.com/office/drawing/2014/main" id="{882E5BA4-292B-2369-DADA-3B7EDA1C5ABD}"/>
              </a:ext>
            </a:extLst>
          </p:cNvPr>
          <p:cNvSpPr/>
          <p:nvPr/>
        </p:nvSpPr>
        <p:spPr>
          <a:xfrm>
            <a:off x="9843213" y="5538213"/>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Jovi</a:t>
            </a:r>
          </a:p>
        </p:txBody>
      </p:sp>
      <p:sp>
        <p:nvSpPr>
          <p:cNvPr id="261" name="Rectangle: Rounded Corners 260">
            <a:extLst>
              <a:ext uri="{FF2B5EF4-FFF2-40B4-BE49-F238E27FC236}">
                <a16:creationId xmlns:a16="http://schemas.microsoft.com/office/drawing/2014/main" id="{F6AE00FA-6601-1DDA-3D35-66535E5D6D7D}"/>
              </a:ext>
            </a:extLst>
          </p:cNvPr>
          <p:cNvSpPr/>
          <p:nvPr/>
        </p:nvSpPr>
        <p:spPr>
          <a:xfrm>
            <a:off x="10630711" y="5530330"/>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Sef</a:t>
            </a:r>
            <a:endParaRPr lang="en-GB" sz="1100" dirty="0"/>
          </a:p>
        </p:txBody>
      </p:sp>
      <p:sp>
        <p:nvSpPr>
          <p:cNvPr id="267" name="Rectangle: Rounded Corners 266">
            <a:extLst>
              <a:ext uri="{FF2B5EF4-FFF2-40B4-BE49-F238E27FC236}">
                <a16:creationId xmlns:a16="http://schemas.microsoft.com/office/drawing/2014/main" id="{4A4517FA-AB79-E626-8854-EA2874270A19}"/>
              </a:ext>
            </a:extLst>
          </p:cNvPr>
          <p:cNvSpPr/>
          <p:nvPr/>
        </p:nvSpPr>
        <p:spPr>
          <a:xfrm>
            <a:off x="10635802" y="4798794"/>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Roman</a:t>
            </a:r>
          </a:p>
        </p:txBody>
      </p:sp>
      <p:sp>
        <p:nvSpPr>
          <p:cNvPr id="269" name="Rectangle: Rounded Corners 268">
            <a:extLst>
              <a:ext uri="{FF2B5EF4-FFF2-40B4-BE49-F238E27FC236}">
                <a16:creationId xmlns:a16="http://schemas.microsoft.com/office/drawing/2014/main" id="{0D4F9AE2-1D95-00E9-A759-30748DDDAAFF}"/>
              </a:ext>
            </a:extLst>
          </p:cNvPr>
          <p:cNvSpPr/>
          <p:nvPr/>
        </p:nvSpPr>
        <p:spPr>
          <a:xfrm>
            <a:off x="9843487" y="4034797"/>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Josh F</a:t>
            </a:r>
          </a:p>
        </p:txBody>
      </p:sp>
      <p:sp>
        <p:nvSpPr>
          <p:cNvPr id="271" name="Rectangle: Rounded Corners 270">
            <a:extLst>
              <a:ext uri="{FF2B5EF4-FFF2-40B4-BE49-F238E27FC236}">
                <a16:creationId xmlns:a16="http://schemas.microsoft.com/office/drawing/2014/main" id="{B34834E4-4930-9516-E4AE-7EFB2F3B01D8}"/>
              </a:ext>
            </a:extLst>
          </p:cNvPr>
          <p:cNvSpPr/>
          <p:nvPr/>
        </p:nvSpPr>
        <p:spPr>
          <a:xfrm>
            <a:off x="10639988" y="4023674"/>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Samuel</a:t>
            </a:r>
          </a:p>
        </p:txBody>
      </p:sp>
      <p:sp>
        <p:nvSpPr>
          <p:cNvPr id="272" name="Rectangle: Rounded Corners 271">
            <a:extLst>
              <a:ext uri="{FF2B5EF4-FFF2-40B4-BE49-F238E27FC236}">
                <a16:creationId xmlns:a16="http://schemas.microsoft.com/office/drawing/2014/main" id="{1C180878-FE38-DAF4-5F61-67BAAAA761FE}"/>
              </a:ext>
            </a:extLst>
          </p:cNvPr>
          <p:cNvSpPr/>
          <p:nvPr/>
        </p:nvSpPr>
        <p:spPr>
          <a:xfrm>
            <a:off x="9834800" y="3306202"/>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Ren</a:t>
            </a:r>
          </a:p>
        </p:txBody>
      </p:sp>
      <p:sp>
        <p:nvSpPr>
          <p:cNvPr id="273" name="Rectangle: Rounded Corners 272">
            <a:extLst>
              <a:ext uri="{FF2B5EF4-FFF2-40B4-BE49-F238E27FC236}">
                <a16:creationId xmlns:a16="http://schemas.microsoft.com/office/drawing/2014/main" id="{1955533C-049A-D0A0-3B3F-383B0B4FE182}"/>
              </a:ext>
            </a:extLst>
          </p:cNvPr>
          <p:cNvSpPr/>
          <p:nvPr/>
        </p:nvSpPr>
        <p:spPr>
          <a:xfrm>
            <a:off x="10635107" y="3306704"/>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Rui</a:t>
            </a:r>
          </a:p>
        </p:txBody>
      </p:sp>
      <p:sp>
        <p:nvSpPr>
          <p:cNvPr id="275" name="Rectangle: Rounded Corners 274">
            <a:extLst>
              <a:ext uri="{FF2B5EF4-FFF2-40B4-BE49-F238E27FC236}">
                <a16:creationId xmlns:a16="http://schemas.microsoft.com/office/drawing/2014/main" id="{D622B71E-4370-8164-E7C9-6957F8A5602F}"/>
              </a:ext>
            </a:extLst>
          </p:cNvPr>
          <p:cNvSpPr/>
          <p:nvPr/>
        </p:nvSpPr>
        <p:spPr>
          <a:xfrm>
            <a:off x="10630711" y="5173278"/>
            <a:ext cx="708236" cy="255171"/>
          </a:xfrm>
          <a:prstGeom prst="roundRect">
            <a:avLst/>
          </a:prstGeom>
          <a:gradFill flip="none" rotWithShape="1">
            <a:gsLst>
              <a:gs pos="0">
                <a:schemeClr val="accent4">
                  <a:lumMod val="50000"/>
                </a:schemeClr>
              </a:gs>
              <a:gs pos="50000">
                <a:srgbClr val="FFC000"/>
              </a:gs>
              <a:gs pos="48000">
                <a:schemeClr val="accent4">
                  <a:lumMod val="50000"/>
                </a:schemeClr>
              </a:gs>
              <a:gs pos="100000">
                <a:srgbClr val="FFC000"/>
              </a:gs>
            </a:gsLst>
            <a:lin ang="13500000" scaled="1"/>
            <a:tileRect/>
          </a:gra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Drew</a:t>
            </a:r>
          </a:p>
        </p:txBody>
      </p:sp>
      <p:sp>
        <p:nvSpPr>
          <p:cNvPr id="277" name="Rectangle: Rounded Corners 276">
            <a:extLst>
              <a:ext uri="{FF2B5EF4-FFF2-40B4-BE49-F238E27FC236}">
                <a16:creationId xmlns:a16="http://schemas.microsoft.com/office/drawing/2014/main" id="{63065C35-93A4-F27C-8C24-D9E9556A1739}"/>
              </a:ext>
            </a:extLst>
          </p:cNvPr>
          <p:cNvSpPr/>
          <p:nvPr/>
        </p:nvSpPr>
        <p:spPr>
          <a:xfrm>
            <a:off x="9862076" y="4796023"/>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Lottie</a:t>
            </a:r>
          </a:p>
        </p:txBody>
      </p:sp>
      <p:sp>
        <p:nvSpPr>
          <p:cNvPr id="338" name="Rectangle: Rounded Corners 337">
            <a:extLst>
              <a:ext uri="{FF2B5EF4-FFF2-40B4-BE49-F238E27FC236}">
                <a16:creationId xmlns:a16="http://schemas.microsoft.com/office/drawing/2014/main" id="{016078AA-D766-5379-320F-54FFA6FE2C81}"/>
              </a:ext>
            </a:extLst>
          </p:cNvPr>
          <p:cNvSpPr/>
          <p:nvPr/>
        </p:nvSpPr>
        <p:spPr>
          <a:xfrm>
            <a:off x="1689158" y="1808048"/>
            <a:ext cx="5993090" cy="255171"/>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Main branch should always compile a stable, tested game version: alpha -&gt; beta -&gt; gold</a:t>
            </a:r>
          </a:p>
        </p:txBody>
      </p:sp>
      <p:sp>
        <p:nvSpPr>
          <p:cNvPr id="339" name="Rectangle: Rounded Corners 338">
            <a:extLst>
              <a:ext uri="{FF2B5EF4-FFF2-40B4-BE49-F238E27FC236}">
                <a16:creationId xmlns:a16="http://schemas.microsoft.com/office/drawing/2014/main" id="{8139644E-7444-421E-558B-A199B388DD7C}"/>
              </a:ext>
            </a:extLst>
          </p:cNvPr>
          <p:cNvSpPr/>
          <p:nvPr/>
        </p:nvSpPr>
        <p:spPr>
          <a:xfrm>
            <a:off x="1689157" y="2552268"/>
            <a:ext cx="6864293" cy="255171"/>
          </a:xfrm>
          <a:prstGeom prst="roundRect">
            <a:avLst/>
          </a:prstGeom>
          <a:solidFill>
            <a:schemeClr val="accent6">
              <a:lumMod val="75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No chores or features should be done on QA branch: everything’s pulled in when testing needs to start</a:t>
            </a:r>
          </a:p>
        </p:txBody>
      </p:sp>
      <p:sp>
        <p:nvSpPr>
          <p:cNvPr id="340" name="Rectangle: Rounded Corners 339">
            <a:extLst>
              <a:ext uri="{FF2B5EF4-FFF2-40B4-BE49-F238E27FC236}">
                <a16:creationId xmlns:a16="http://schemas.microsoft.com/office/drawing/2014/main" id="{7AE0D3CA-AA73-ACCF-0652-FDCCEE748D33}"/>
              </a:ext>
            </a:extLst>
          </p:cNvPr>
          <p:cNvSpPr/>
          <p:nvPr/>
        </p:nvSpPr>
        <p:spPr>
          <a:xfrm>
            <a:off x="1689157" y="3304939"/>
            <a:ext cx="7918482"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Production branch: assets/features are pulled together, level built/implemented, compile this branch for “live version”</a:t>
            </a:r>
          </a:p>
        </p:txBody>
      </p:sp>
      <p:sp>
        <p:nvSpPr>
          <p:cNvPr id="341" name="Rectangle: Rounded Corners 340">
            <a:extLst>
              <a:ext uri="{FF2B5EF4-FFF2-40B4-BE49-F238E27FC236}">
                <a16:creationId xmlns:a16="http://schemas.microsoft.com/office/drawing/2014/main" id="{37F12007-0FE0-CD45-735F-B4555CDFC113}"/>
              </a:ext>
            </a:extLst>
          </p:cNvPr>
          <p:cNvSpPr/>
          <p:nvPr/>
        </p:nvSpPr>
        <p:spPr>
          <a:xfrm>
            <a:off x="1689157" y="4044882"/>
            <a:ext cx="7740593"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Feature branch for programming and implementing features concurrently (there’s often several child branches)</a:t>
            </a:r>
          </a:p>
        </p:txBody>
      </p:sp>
      <p:sp>
        <p:nvSpPr>
          <p:cNvPr id="342" name="Rectangle: Rounded Corners 341">
            <a:extLst>
              <a:ext uri="{FF2B5EF4-FFF2-40B4-BE49-F238E27FC236}">
                <a16:creationId xmlns:a16="http://schemas.microsoft.com/office/drawing/2014/main" id="{26B350CE-FBCE-875B-2262-2FECE79786A7}"/>
              </a:ext>
            </a:extLst>
          </p:cNvPr>
          <p:cNvSpPr/>
          <p:nvPr/>
        </p:nvSpPr>
        <p:spPr>
          <a:xfrm>
            <a:off x="1689157" y="4803541"/>
            <a:ext cx="7359593" cy="255171"/>
          </a:xfrm>
          <a:prstGeom prst="roundRect">
            <a:avLst/>
          </a:prstGeom>
          <a:solidFill>
            <a:srgbClr val="FFC0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Character branch that branches from feature; programming features are required to make characters function</a:t>
            </a:r>
          </a:p>
        </p:txBody>
      </p:sp>
      <p:sp>
        <p:nvSpPr>
          <p:cNvPr id="343" name="Rectangle: Rounded Corners 342">
            <a:extLst>
              <a:ext uri="{FF2B5EF4-FFF2-40B4-BE49-F238E27FC236}">
                <a16:creationId xmlns:a16="http://schemas.microsoft.com/office/drawing/2014/main" id="{8507D8BE-97D7-4F58-2C69-D755B2A40364}"/>
              </a:ext>
            </a:extLst>
          </p:cNvPr>
          <p:cNvSpPr/>
          <p:nvPr/>
        </p:nvSpPr>
        <p:spPr>
          <a:xfrm>
            <a:off x="1689157" y="5530329"/>
            <a:ext cx="7646324" cy="255171"/>
          </a:xfrm>
          <a:prstGeom prst="roundRect">
            <a:avLst/>
          </a:prstGeom>
          <a:solidFill>
            <a:schemeClr val="accent4">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Assets can be built and perfected in isolation from the the other development and each pulled when ready</a:t>
            </a:r>
          </a:p>
        </p:txBody>
      </p:sp>
      <p:sp>
        <p:nvSpPr>
          <p:cNvPr id="344" name="TextBox 343">
            <a:extLst>
              <a:ext uri="{FF2B5EF4-FFF2-40B4-BE49-F238E27FC236}">
                <a16:creationId xmlns:a16="http://schemas.microsoft.com/office/drawing/2014/main" id="{B74AE153-7A0C-455A-96E2-F58A613897CC}"/>
              </a:ext>
            </a:extLst>
          </p:cNvPr>
          <p:cNvSpPr txBox="1"/>
          <p:nvPr/>
        </p:nvSpPr>
        <p:spPr>
          <a:xfrm>
            <a:off x="231132" y="206404"/>
            <a:ext cx="3110199" cy="646331"/>
          </a:xfrm>
          <a:prstGeom prst="rect">
            <a:avLst/>
          </a:prstGeom>
          <a:noFill/>
          <a:ln>
            <a:solidFill>
              <a:schemeClr val="bg1"/>
            </a:solidFill>
          </a:ln>
        </p:spPr>
        <p:txBody>
          <a:bodyPr wrap="square" rtlCol="0">
            <a:spAutoFit/>
          </a:bodyPr>
          <a:lstStyle/>
          <a:p>
            <a:r>
              <a:rPr lang="en-GB" sz="1200" b="1" dirty="0">
                <a:solidFill>
                  <a:schemeClr val="bg1"/>
                </a:solidFill>
              </a:rPr>
              <a:t>This is a proposal of our branch strategy, and where everyone’s “home branch”, where you will push your work, might be.</a:t>
            </a:r>
          </a:p>
        </p:txBody>
      </p:sp>
      <p:sp>
        <p:nvSpPr>
          <p:cNvPr id="346" name="TextBox 345">
            <a:extLst>
              <a:ext uri="{FF2B5EF4-FFF2-40B4-BE49-F238E27FC236}">
                <a16:creationId xmlns:a16="http://schemas.microsoft.com/office/drawing/2014/main" id="{33FA8A9D-E6F4-C6F2-EC4E-14B4586AF3E9}"/>
              </a:ext>
            </a:extLst>
          </p:cNvPr>
          <p:cNvSpPr txBox="1"/>
          <p:nvPr/>
        </p:nvSpPr>
        <p:spPr>
          <a:xfrm>
            <a:off x="3566203" y="206404"/>
            <a:ext cx="3110199" cy="1200329"/>
          </a:xfrm>
          <a:prstGeom prst="rect">
            <a:avLst/>
          </a:prstGeom>
          <a:noFill/>
          <a:ln>
            <a:solidFill>
              <a:schemeClr val="bg1"/>
            </a:solidFill>
          </a:ln>
        </p:spPr>
        <p:txBody>
          <a:bodyPr wrap="square" rtlCol="0">
            <a:spAutoFit/>
          </a:bodyPr>
          <a:lstStyle/>
          <a:p>
            <a:r>
              <a:rPr lang="en-GB" sz="1200" dirty="0">
                <a:solidFill>
                  <a:schemeClr val="bg1"/>
                </a:solidFill>
              </a:rPr>
              <a:t>As mentioned, you are not glued to one branch. It is easy to change between them to see what is going on elsewhere, to see your features in action on prod, and to help with QA testing, or to come to the rescue of someone in need of help with their asset.</a:t>
            </a:r>
          </a:p>
        </p:txBody>
      </p:sp>
      <p:sp>
        <p:nvSpPr>
          <p:cNvPr id="347" name="TextBox 346">
            <a:extLst>
              <a:ext uri="{FF2B5EF4-FFF2-40B4-BE49-F238E27FC236}">
                <a16:creationId xmlns:a16="http://schemas.microsoft.com/office/drawing/2014/main" id="{9F111233-5060-01BF-C22C-87319E9AE764}"/>
              </a:ext>
            </a:extLst>
          </p:cNvPr>
          <p:cNvSpPr txBox="1"/>
          <p:nvPr/>
        </p:nvSpPr>
        <p:spPr>
          <a:xfrm>
            <a:off x="6901274" y="216464"/>
            <a:ext cx="3110199" cy="1015663"/>
          </a:xfrm>
          <a:prstGeom prst="rect">
            <a:avLst/>
          </a:prstGeom>
          <a:noFill/>
          <a:ln>
            <a:solidFill>
              <a:schemeClr val="bg1"/>
            </a:solidFill>
          </a:ln>
        </p:spPr>
        <p:txBody>
          <a:bodyPr wrap="square" rtlCol="0">
            <a:spAutoFit/>
          </a:bodyPr>
          <a:lstStyle/>
          <a:p>
            <a:r>
              <a:rPr lang="en-GB" sz="1200" dirty="0">
                <a:solidFill>
                  <a:schemeClr val="bg1"/>
                </a:solidFill>
              </a:rPr>
              <a:t>Probably Drew will have to spend their time split between characters and assets! I have also not put boss anywhere; I thought probably he will want/need to switch between most branches.</a:t>
            </a:r>
          </a:p>
        </p:txBody>
      </p:sp>
      <p:sp>
        <p:nvSpPr>
          <p:cNvPr id="349" name="TextBox 348">
            <a:extLst>
              <a:ext uri="{FF2B5EF4-FFF2-40B4-BE49-F238E27FC236}">
                <a16:creationId xmlns:a16="http://schemas.microsoft.com/office/drawing/2014/main" id="{2A1EE5A4-9E51-278C-3784-E8D09C613D8A}"/>
              </a:ext>
            </a:extLst>
          </p:cNvPr>
          <p:cNvSpPr txBox="1"/>
          <p:nvPr/>
        </p:nvSpPr>
        <p:spPr>
          <a:xfrm>
            <a:off x="231131" y="937935"/>
            <a:ext cx="3110199" cy="461665"/>
          </a:xfrm>
          <a:prstGeom prst="rect">
            <a:avLst/>
          </a:prstGeom>
          <a:noFill/>
          <a:ln>
            <a:solidFill>
              <a:schemeClr val="bg1"/>
            </a:solidFill>
          </a:ln>
        </p:spPr>
        <p:txBody>
          <a:bodyPr wrap="square" rtlCol="0">
            <a:spAutoFit/>
          </a:bodyPr>
          <a:lstStyle/>
          <a:p>
            <a:r>
              <a:rPr lang="en-GB" sz="1200" dirty="0">
                <a:solidFill>
                  <a:schemeClr val="bg1"/>
                </a:solidFill>
              </a:rPr>
              <a:t>Let’s discuss this to make sure everyone is happy with it.</a:t>
            </a:r>
          </a:p>
        </p:txBody>
      </p:sp>
    </p:spTree>
    <p:extLst>
      <p:ext uri="{BB962C8B-B14F-4D97-AF65-F5344CB8AC3E}">
        <p14:creationId xmlns:p14="http://schemas.microsoft.com/office/powerpoint/2010/main" val="1884013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8110-18C7-ECA4-E619-61485C297DF2}"/>
            </a:ext>
          </a:extLst>
        </p:cNvPr>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C4D52E4-5D93-77C0-EC46-7765F6D9E587}"/>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2B8C4107-6D26-B055-E6C5-631606B46F2C}"/>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CC875E3D-F686-F072-033A-220A9343DCDB}"/>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1639F893-746E-843F-5279-87952202E94D}"/>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2AA177E1-40AD-B002-AF17-4ACCA797E608}"/>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95A59AED-4A75-B647-0B26-33FDE4C5993F}"/>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1BECC3B-6E90-49FE-F808-72A09B8C4EA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4FAF7393-B927-CEAE-EB8A-6EE0E3D27688}"/>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28316420-DA4E-41C4-56AA-4F8EECD4BC62}"/>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1ACBF2BF-EA35-C343-4EE5-40ED7603387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DD425337-EA48-CE1E-CD04-E91E913A1C87}"/>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19" name="Rectangle: Rounded Corners 18">
            <a:extLst>
              <a:ext uri="{FF2B5EF4-FFF2-40B4-BE49-F238E27FC236}">
                <a16:creationId xmlns:a16="http://schemas.microsoft.com/office/drawing/2014/main" id="{873262C6-F716-650D-86DB-129007DD3FBC}"/>
              </a:ext>
            </a:extLst>
          </p:cNvPr>
          <p:cNvSpPr/>
          <p:nvPr/>
        </p:nvSpPr>
        <p:spPr>
          <a:xfrm>
            <a:off x="1835157" y="1819094"/>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24F72964-3C84-F2CF-87AE-EDDA55D60EBF}"/>
              </a:ext>
            </a:extLst>
          </p:cNvPr>
          <p:cNvSpPr/>
          <p:nvPr/>
        </p:nvSpPr>
        <p:spPr>
          <a:xfrm>
            <a:off x="256437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49653B-B088-5C57-16F0-F548CEDCFB31}"/>
              </a:ext>
            </a:extLst>
          </p:cNvPr>
          <p:cNvSpPr/>
          <p:nvPr/>
        </p:nvSpPr>
        <p:spPr>
          <a:xfrm>
            <a:off x="3293597" y="4034421"/>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9B3FD389-4FCD-432F-9C57-8ADBDFF416D1}"/>
              </a:ext>
            </a:extLst>
          </p:cNvPr>
          <p:cNvSpPr/>
          <p:nvPr/>
        </p:nvSpPr>
        <p:spPr>
          <a:xfrm>
            <a:off x="329177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DF88180F-0B96-8759-7BC2-21084F7BE76B}"/>
              </a:ext>
            </a:extLst>
          </p:cNvPr>
          <p:cNvSpPr/>
          <p:nvPr/>
        </p:nvSpPr>
        <p:spPr>
          <a:xfrm>
            <a:off x="329359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4E836463-9DD1-F503-2CD7-61D8921F85BD}"/>
              </a:ext>
            </a:extLst>
          </p:cNvPr>
          <p:cNvSpPr/>
          <p:nvPr/>
        </p:nvSpPr>
        <p:spPr>
          <a:xfrm>
            <a:off x="5475995" y="4030303"/>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D25D0CC8-F801-E120-6055-DCF32EEC152B}"/>
              </a:ext>
            </a:extLst>
          </p:cNvPr>
          <p:cNvSpPr/>
          <p:nvPr/>
        </p:nvSpPr>
        <p:spPr>
          <a:xfrm>
            <a:off x="4757648" y="330770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8418EB8C-59C3-85E9-50AA-8819CC6BFA57}"/>
              </a:ext>
            </a:extLst>
          </p:cNvPr>
          <p:cNvSpPr/>
          <p:nvPr/>
        </p:nvSpPr>
        <p:spPr>
          <a:xfrm>
            <a:off x="475021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25D7D66F-3C23-69C0-69B7-B57DB7DE27AD}"/>
              </a:ext>
            </a:extLst>
          </p:cNvPr>
          <p:cNvSpPr/>
          <p:nvPr/>
        </p:nvSpPr>
        <p:spPr>
          <a:xfrm>
            <a:off x="5486868" y="330496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ctor: Curved 38">
            <a:extLst>
              <a:ext uri="{FF2B5EF4-FFF2-40B4-BE49-F238E27FC236}">
                <a16:creationId xmlns:a16="http://schemas.microsoft.com/office/drawing/2014/main" id="{DBC9F927-6DD3-68C5-3F2A-7C0C2B254C0C}"/>
              </a:ext>
            </a:extLst>
          </p:cNvPr>
          <p:cNvCxnSpPr>
            <a:stCxn id="19" idx="3"/>
            <a:endCxn id="21" idx="1"/>
          </p:cNvCxnSpPr>
          <p:nvPr/>
        </p:nvCxnSpPr>
        <p:spPr>
          <a:xfrm>
            <a:off x="2083699" y="1943365"/>
            <a:ext cx="480678" cy="1485635"/>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6DB6BD8-2137-E489-C8EC-C660FB0354CA}"/>
              </a:ext>
            </a:extLst>
          </p:cNvPr>
          <p:cNvCxnSpPr>
            <a:cxnSpLocks/>
            <a:stCxn id="21" idx="3"/>
            <a:endCxn id="31" idx="1"/>
          </p:cNvCxnSpPr>
          <p:nvPr/>
        </p:nvCxnSpPr>
        <p:spPr>
          <a:xfrm>
            <a:off x="2812919" y="3429000"/>
            <a:ext cx="480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F628FE17-7684-D661-41E5-1C731FB1EA9A}"/>
              </a:ext>
            </a:extLst>
          </p:cNvPr>
          <p:cNvCxnSpPr>
            <a:cxnSpLocks/>
            <a:stCxn id="21" idx="3"/>
            <a:endCxn id="27" idx="1"/>
          </p:cNvCxnSpPr>
          <p:nvPr/>
        </p:nvCxnSpPr>
        <p:spPr>
          <a:xfrm>
            <a:off x="2812919" y="3429000"/>
            <a:ext cx="480678" cy="729692"/>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01CA7D5-BEB3-A311-A8B2-F6591F296AD9}"/>
              </a:ext>
            </a:extLst>
          </p:cNvPr>
          <p:cNvCxnSpPr>
            <a:cxnSpLocks/>
            <a:stCxn id="31" idx="3"/>
            <a:endCxn id="34" idx="1"/>
          </p:cNvCxnSpPr>
          <p:nvPr/>
        </p:nvCxnSpPr>
        <p:spPr>
          <a:xfrm>
            <a:off x="3542139" y="3429000"/>
            <a:ext cx="1215509" cy="2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DE1B51B0-0EC8-8AE1-FFAC-A0B08BCF9A09}"/>
              </a:ext>
            </a:extLst>
          </p:cNvPr>
          <p:cNvCxnSpPr>
            <a:cxnSpLocks/>
            <a:endCxn id="28" idx="1"/>
          </p:cNvCxnSpPr>
          <p:nvPr/>
        </p:nvCxnSpPr>
        <p:spPr>
          <a:xfrm rot="16200000" flipH="1">
            <a:off x="2246577" y="4626818"/>
            <a:ext cx="1855072" cy="235328"/>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72FF844-D60A-3E66-C359-8687FF38BB30}"/>
              </a:ext>
            </a:extLst>
          </p:cNvPr>
          <p:cNvCxnSpPr>
            <a:cxnSpLocks/>
            <a:stCxn id="27" idx="3"/>
            <a:endCxn id="324" idx="1"/>
          </p:cNvCxnSpPr>
          <p:nvPr/>
        </p:nvCxnSpPr>
        <p:spPr>
          <a:xfrm>
            <a:off x="3542139" y="4158692"/>
            <a:ext cx="1208078" cy="109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DC8CC391-317B-D67C-64F3-7602E91F0D67}"/>
              </a:ext>
            </a:extLst>
          </p:cNvPr>
          <p:cNvSpPr/>
          <p:nvPr/>
        </p:nvSpPr>
        <p:spPr>
          <a:xfrm>
            <a:off x="6216088" y="330483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47623214-F373-03CE-F461-0E28BFB12BED}"/>
              </a:ext>
            </a:extLst>
          </p:cNvPr>
          <p:cNvCxnSpPr>
            <a:cxnSpLocks/>
            <a:stCxn id="34" idx="3"/>
            <a:endCxn id="37" idx="1"/>
          </p:cNvCxnSpPr>
          <p:nvPr/>
        </p:nvCxnSpPr>
        <p:spPr>
          <a:xfrm flipV="1">
            <a:off x="5006190" y="3429231"/>
            <a:ext cx="480678" cy="27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7FBF4B32-E98D-EBB5-DCCD-3D17F0416E8C}"/>
              </a:ext>
            </a:extLst>
          </p:cNvPr>
          <p:cNvCxnSpPr>
            <a:cxnSpLocks/>
            <a:stCxn id="57" idx="1"/>
            <a:endCxn id="32" idx="3"/>
          </p:cNvCxnSpPr>
          <p:nvPr/>
        </p:nvCxnSpPr>
        <p:spPr>
          <a:xfrm rot="10800000" flipV="1">
            <a:off x="5724538" y="3429100"/>
            <a:ext cx="491551" cy="72547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19CF7B4-234D-1054-80EB-0D8DF1774F9D}"/>
              </a:ext>
            </a:extLst>
          </p:cNvPr>
          <p:cNvCxnSpPr>
            <a:cxnSpLocks/>
            <a:stCxn id="37" idx="3"/>
            <a:endCxn id="57" idx="1"/>
          </p:cNvCxnSpPr>
          <p:nvPr/>
        </p:nvCxnSpPr>
        <p:spPr>
          <a:xfrm flipV="1">
            <a:off x="5735410" y="3429101"/>
            <a:ext cx="480678" cy="1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Connector: Curved 67">
            <a:extLst>
              <a:ext uri="{FF2B5EF4-FFF2-40B4-BE49-F238E27FC236}">
                <a16:creationId xmlns:a16="http://schemas.microsoft.com/office/drawing/2014/main" id="{C57FCE30-798E-02CA-BEF2-15CD4343396B}"/>
              </a:ext>
            </a:extLst>
          </p:cNvPr>
          <p:cNvCxnSpPr>
            <a:cxnSpLocks/>
            <a:endCxn id="36" idx="3"/>
          </p:cNvCxnSpPr>
          <p:nvPr/>
        </p:nvCxnSpPr>
        <p:spPr>
          <a:xfrm rot="5400000">
            <a:off x="4553197" y="4262511"/>
            <a:ext cx="1855070" cy="963945"/>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31F7DCB-41C4-3F4B-2EB9-947251300EDA}"/>
              </a:ext>
            </a:extLst>
          </p:cNvPr>
          <p:cNvCxnSpPr>
            <a:cxnSpLocks/>
            <a:stCxn id="28" idx="3"/>
            <a:endCxn id="36" idx="1"/>
          </p:cNvCxnSpPr>
          <p:nvPr/>
        </p:nvCxnSpPr>
        <p:spPr>
          <a:xfrm>
            <a:off x="3540319" y="5672018"/>
            <a:ext cx="12098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6F020C33-6B11-4C0D-2DD8-FCCA5A3535E5}"/>
              </a:ext>
            </a:extLst>
          </p:cNvPr>
          <p:cNvSpPr/>
          <p:nvPr/>
        </p:nvSpPr>
        <p:spPr>
          <a:xfrm>
            <a:off x="7720404"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Rounded Corners 78">
            <a:extLst>
              <a:ext uri="{FF2B5EF4-FFF2-40B4-BE49-F238E27FC236}">
                <a16:creationId xmlns:a16="http://schemas.microsoft.com/office/drawing/2014/main" id="{6316A6A2-4E55-AEEE-3332-1D65E7699670}"/>
              </a:ext>
            </a:extLst>
          </p:cNvPr>
          <p:cNvSpPr/>
          <p:nvPr/>
        </p:nvSpPr>
        <p:spPr>
          <a:xfrm>
            <a:off x="8449624"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Rounded Corners 79">
            <a:extLst>
              <a:ext uri="{FF2B5EF4-FFF2-40B4-BE49-F238E27FC236}">
                <a16:creationId xmlns:a16="http://schemas.microsoft.com/office/drawing/2014/main" id="{7FBA95B3-9823-C526-BDA8-7ADBCE6FA231}"/>
              </a:ext>
            </a:extLst>
          </p:cNvPr>
          <p:cNvSpPr/>
          <p:nvPr/>
        </p:nvSpPr>
        <p:spPr>
          <a:xfrm>
            <a:off x="6945307" y="330511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Rounded Corners 80">
            <a:extLst>
              <a:ext uri="{FF2B5EF4-FFF2-40B4-BE49-F238E27FC236}">
                <a16:creationId xmlns:a16="http://schemas.microsoft.com/office/drawing/2014/main" id="{C6391E60-37B2-7E44-EC8C-A8F84249FFC7}"/>
              </a:ext>
            </a:extLst>
          </p:cNvPr>
          <p:cNvSpPr/>
          <p:nvPr/>
        </p:nvSpPr>
        <p:spPr>
          <a:xfrm>
            <a:off x="7674527" y="330245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Connector 81">
            <a:extLst>
              <a:ext uri="{FF2B5EF4-FFF2-40B4-BE49-F238E27FC236}">
                <a16:creationId xmlns:a16="http://schemas.microsoft.com/office/drawing/2014/main" id="{AA487867-C08E-FBEF-9170-BB90F77C5C1A}"/>
              </a:ext>
            </a:extLst>
          </p:cNvPr>
          <p:cNvCxnSpPr>
            <a:cxnSpLocks/>
            <a:stCxn id="57" idx="3"/>
            <a:endCxn id="80" idx="1"/>
          </p:cNvCxnSpPr>
          <p:nvPr/>
        </p:nvCxnSpPr>
        <p:spPr>
          <a:xfrm>
            <a:off x="6464630" y="3429101"/>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B443FB56-6537-65CA-42DF-6CE3D68A651D}"/>
              </a:ext>
            </a:extLst>
          </p:cNvPr>
          <p:cNvCxnSpPr>
            <a:cxnSpLocks/>
            <a:stCxn id="78" idx="1"/>
          </p:cNvCxnSpPr>
          <p:nvPr/>
        </p:nvCxnSpPr>
        <p:spPr>
          <a:xfrm rot="10800000" flipV="1">
            <a:off x="7239726"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4CDDFA4-03F3-DF2C-496D-CD2DB15C5315}"/>
              </a:ext>
            </a:extLst>
          </p:cNvPr>
          <p:cNvCxnSpPr>
            <a:cxnSpLocks/>
            <a:stCxn id="78" idx="3"/>
            <a:endCxn id="79" idx="1"/>
          </p:cNvCxnSpPr>
          <p:nvPr/>
        </p:nvCxnSpPr>
        <p:spPr>
          <a:xfrm flipV="1">
            <a:off x="7968946"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1" name="Connector: Curved 90">
            <a:extLst>
              <a:ext uri="{FF2B5EF4-FFF2-40B4-BE49-F238E27FC236}">
                <a16:creationId xmlns:a16="http://schemas.microsoft.com/office/drawing/2014/main" id="{5698325A-A47B-7F85-C520-3D5FCA7CCFBE}"/>
              </a:ext>
            </a:extLst>
          </p:cNvPr>
          <p:cNvCxnSpPr>
            <a:cxnSpLocks/>
            <a:stCxn id="94" idx="1"/>
            <a:endCxn id="79" idx="3"/>
          </p:cNvCxnSpPr>
          <p:nvPr/>
        </p:nvCxnSpPr>
        <p:spPr>
          <a:xfrm rot="10800000" flipV="1">
            <a:off x="8698167"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4" name="Rectangle: Rounded Corners 93">
            <a:extLst>
              <a:ext uri="{FF2B5EF4-FFF2-40B4-BE49-F238E27FC236}">
                <a16:creationId xmlns:a16="http://schemas.microsoft.com/office/drawing/2014/main" id="{D08A62B1-4990-2DBC-341A-5E6BAE5791BD}"/>
              </a:ext>
            </a:extLst>
          </p:cNvPr>
          <p:cNvSpPr/>
          <p:nvPr/>
        </p:nvSpPr>
        <p:spPr>
          <a:xfrm>
            <a:off x="9181549"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6" name="Straight Connector 95">
            <a:extLst>
              <a:ext uri="{FF2B5EF4-FFF2-40B4-BE49-F238E27FC236}">
                <a16:creationId xmlns:a16="http://schemas.microsoft.com/office/drawing/2014/main" id="{5554C79B-82C7-103D-47BB-A13FA4B72F4F}"/>
              </a:ext>
            </a:extLst>
          </p:cNvPr>
          <p:cNvCxnSpPr>
            <a:cxnSpLocks/>
          </p:cNvCxnSpPr>
          <p:nvPr/>
        </p:nvCxnSpPr>
        <p:spPr>
          <a:xfrm>
            <a:off x="7185646" y="3421910"/>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8" name="Rectangle: Rounded Corners 97">
            <a:extLst>
              <a:ext uri="{FF2B5EF4-FFF2-40B4-BE49-F238E27FC236}">
                <a16:creationId xmlns:a16="http://schemas.microsoft.com/office/drawing/2014/main" id="{E97C29AE-E2DA-CDA4-4E17-B901CD944E15}"/>
              </a:ext>
            </a:extLst>
          </p:cNvPr>
          <p:cNvSpPr/>
          <p:nvPr/>
        </p:nvSpPr>
        <p:spPr>
          <a:xfrm>
            <a:off x="6203815"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9" name="Connector: Curved 98">
            <a:extLst>
              <a:ext uri="{FF2B5EF4-FFF2-40B4-BE49-F238E27FC236}">
                <a16:creationId xmlns:a16="http://schemas.microsoft.com/office/drawing/2014/main" id="{7E9818D8-6423-906A-B0EB-F0E3C4CF7095}"/>
              </a:ext>
            </a:extLst>
          </p:cNvPr>
          <p:cNvCxnSpPr>
            <a:cxnSpLocks/>
            <a:stCxn id="34" idx="1"/>
            <a:endCxn id="27" idx="3"/>
          </p:cNvCxnSpPr>
          <p:nvPr/>
        </p:nvCxnSpPr>
        <p:spPr>
          <a:xfrm rot="10800000" flipV="1">
            <a:off x="3542140" y="3431972"/>
            <a:ext cx="1215509" cy="726720"/>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7" name="Rectangle: Rounded Corners 106">
            <a:extLst>
              <a:ext uri="{FF2B5EF4-FFF2-40B4-BE49-F238E27FC236}">
                <a16:creationId xmlns:a16="http://schemas.microsoft.com/office/drawing/2014/main" id="{15275185-8049-ED4B-3C1C-CCEF3539EE05}"/>
              </a:ext>
            </a:extLst>
          </p:cNvPr>
          <p:cNvSpPr/>
          <p:nvPr/>
        </p:nvSpPr>
        <p:spPr>
          <a:xfrm>
            <a:off x="5486868" y="2561992"/>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Rounded Corners 107">
            <a:extLst>
              <a:ext uri="{FF2B5EF4-FFF2-40B4-BE49-F238E27FC236}">
                <a16:creationId xmlns:a16="http://schemas.microsoft.com/office/drawing/2014/main" id="{7BB6A442-17E1-2005-55A9-539DF5ECE4AB}"/>
              </a:ext>
            </a:extLst>
          </p:cNvPr>
          <p:cNvSpPr/>
          <p:nvPr/>
        </p:nvSpPr>
        <p:spPr>
          <a:xfrm>
            <a:off x="6216088" y="2559325"/>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id="{72EF2E98-3B59-6748-2703-FE5171AEE7B7}"/>
              </a:ext>
            </a:extLst>
          </p:cNvPr>
          <p:cNvCxnSpPr>
            <a:cxnSpLocks/>
            <a:stCxn id="107" idx="3"/>
            <a:endCxn id="108" idx="1"/>
          </p:cNvCxnSpPr>
          <p:nvPr/>
        </p:nvCxnSpPr>
        <p:spPr>
          <a:xfrm flipV="1">
            <a:off x="5735410" y="2683596"/>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 name="Connector: Curved 109">
            <a:extLst>
              <a:ext uri="{FF2B5EF4-FFF2-40B4-BE49-F238E27FC236}">
                <a16:creationId xmlns:a16="http://schemas.microsoft.com/office/drawing/2014/main" id="{EBF224B5-AC68-171D-0691-5C5DA1E3BC88}"/>
              </a:ext>
            </a:extLst>
          </p:cNvPr>
          <p:cNvCxnSpPr>
            <a:cxnSpLocks/>
            <a:stCxn id="111" idx="1"/>
            <a:endCxn id="108" idx="3"/>
          </p:cNvCxnSpPr>
          <p:nvPr/>
        </p:nvCxnSpPr>
        <p:spPr>
          <a:xfrm rot="10800000" flipV="1">
            <a:off x="6464631" y="1938348"/>
            <a:ext cx="483383" cy="74524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1" name="Rectangle: Rounded Corners 110">
            <a:extLst>
              <a:ext uri="{FF2B5EF4-FFF2-40B4-BE49-F238E27FC236}">
                <a16:creationId xmlns:a16="http://schemas.microsoft.com/office/drawing/2014/main" id="{81CB72BF-22ED-CF8F-F4D2-527824D8B0BF}"/>
              </a:ext>
            </a:extLst>
          </p:cNvPr>
          <p:cNvSpPr/>
          <p:nvPr/>
        </p:nvSpPr>
        <p:spPr>
          <a:xfrm>
            <a:off x="6948013" y="1814077"/>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Connector: Curved 111">
            <a:extLst>
              <a:ext uri="{FF2B5EF4-FFF2-40B4-BE49-F238E27FC236}">
                <a16:creationId xmlns:a16="http://schemas.microsoft.com/office/drawing/2014/main" id="{0D1EB5B6-A5CC-6362-A71C-6A2D6BF77163}"/>
              </a:ext>
            </a:extLst>
          </p:cNvPr>
          <p:cNvCxnSpPr>
            <a:cxnSpLocks/>
            <a:stCxn id="107" idx="1"/>
            <a:endCxn id="34" idx="3"/>
          </p:cNvCxnSpPr>
          <p:nvPr/>
        </p:nvCxnSpPr>
        <p:spPr>
          <a:xfrm rot="10800000" flipV="1">
            <a:off x="5006190" y="2686262"/>
            <a:ext cx="480678" cy="74570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26C68E5D-3832-5473-4E76-0288E076C725}"/>
              </a:ext>
            </a:extLst>
          </p:cNvPr>
          <p:cNvCxnSpPr>
            <a:cxnSpLocks/>
            <a:stCxn id="19" idx="3"/>
            <a:endCxn id="111" idx="1"/>
          </p:cNvCxnSpPr>
          <p:nvPr/>
        </p:nvCxnSpPr>
        <p:spPr>
          <a:xfrm flipV="1">
            <a:off x="2083699" y="1938348"/>
            <a:ext cx="4864314" cy="5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D2ED1556-DB16-1214-921A-BAFF031B27A7}"/>
              </a:ext>
            </a:extLst>
          </p:cNvPr>
          <p:cNvCxnSpPr>
            <a:cxnSpLocks/>
            <a:stCxn id="111" idx="3"/>
            <a:endCxn id="94" idx="1"/>
          </p:cNvCxnSpPr>
          <p:nvPr/>
        </p:nvCxnSpPr>
        <p:spPr>
          <a:xfrm flipV="1">
            <a:off x="7196555" y="1936470"/>
            <a:ext cx="1984994" cy="18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7" name="Rectangle: Rounded Corners 136">
            <a:extLst>
              <a:ext uri="{FF2B5EF4-FFF2-40B4-BE49-F238E27FC236}">
                <a16:creationId xmlns:a16="http://schemas.microsoft.com/office/drawing/2014/main" id="{56F16617-8477-C887-EB5A-5DE5743C013B}"/>
              </a:ext>
            </a:extLst>
          </p:cNvPr>
          <p:cNvSpPr/>
          <p:nvPr/>
        </p:nvSpPr>
        <p:spPr>
          <a:xfrm>
            <a:off x="7668104" y="4046164"/>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Connector 146">
            <a:extLst>
              <a:ext uri="{FF2B5EF4-FFF2-40B4-BE49-F238E27FC236}">
                <a16:creationId xmlns:a16="http://schemas.microsoft.com/office/drawing/2014/main" id="{D8F82CFC-DEC2-0076-BA2D-18FF53D1A148}"/>
              </a:ext>
            </a:extLst>
          </p:cNvPr>
          <p:cNvCxnSpPr>
            <a:cxnSpLocks/>
            <a:stCxn id="32" idx="3"/>
            <a:endCxn id="137" idx="1"/>
          </p:cNvCxnSpPr>
          <p:nvPr/>
        </p:nvCxnSpPr>
        <p:spPr>
          <a:xfrm>
            <a:off x="5724537" y="4154574"/>
            <a:ext cx="1943567" cy="158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20D12B2-E20F-7466-E377-E38E39C47F87}"/>
              </a:ext>
            </a:extLst>
          </p:cNvPr>
          <p:cNvCxnSpPr>
            <a:cxnSpLocks/>
            <a:stCxn id="36" idx="3"/>
            <a:endCxn id="305" idx="1"/>
          </p:cNvCxnSpPr>
          <p:nvPr/>
        </p:nvCxnSpPr>
        <p:spPr>
          <a:xfrm flipV="1">
            <a:off x="4998759" y="5671969"/>
            <a:ext cx="477236" cy="4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3" name="Connector: Curved 152">
            <a:extLst>
              <a:ext uri="{FF2B5EF4-FFF2-40B4-BE49-F238E27FC236}">
                <a16:creationId xmlns:a16="http://schemas.microsoft.com/office/drawing/2014/main" id="{F4179CB4-2A67-920E-8515-EBD133DF5F28}"/>
              </a:ext>
            </a:extLst>
          </p:cNvPr>
          <p:cNvCxnSpPr>
            <a:cxnSpLocks/>
            <a:stCxn id="168" idx="1"/>
          </p:cNvCxnSpPr>
          <p:nvPr/>
        </p:nvCxnSpPr>
        <p:spPr>
          <a:xfrm rot="10800000" flipV="1">
            <a:off x="7923069" y="3417473"/>
            <a:ext cx="1258480" cy="75221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4" name="Connector: Curved 153">
            <a:extLst>
              <a:ext uri="{FF2B5EF4-FFF2-40B4-BE49-F238E27FC236}">
                <a16:creationId xmlns:a16="http://schemas.microsoft.com/office/drawing/2014/main" id="{63FCC066-CB53-E40C-655C-104A1628ADBD}"/>
              </a:ext>
            </a:extLst>
          </p:cNvPr>
          <p:cNvCxnSpPr>
            <a:cxnSpLocks/>
            <a:stCxn id="81" idx="1"/>
            <a:endCxn id="98" idx="3"/>
          </p:cNvCxnSpPr>
          <p:nvPr/>
        </p:nvCxnSpPr>
        <p:spPr>
          <a:xfrm rot="10800000" flipV="1">
            <a:off x="6452357" y="3426722"/>
            <a:ext cx="1222170" cy="224387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1" name="Rectangle: Rounded Corners 160">
            <a:extLst>
              <a:ext uri="{FF2B5EF4-FFF2-40B4-BE49-F238E27FC236}">
                <a16:creationId xmlns:a16="http://schemas.microsoft.com/office/drawing/2014/main" id="{DD6BBF18-7F41-D171-48AA-D42E15D46780}"/>
              </a:ext>
            </a:extLst>
          </p:cNvPr>
          <p:cNvSpPr/>
          <p:nvPr/>
        </p:nvSpPr>
        <p:spPr>
          <a:xfrm>
            <a:off x="8449623" y="3294107"/>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Connector 161">
            <a:extLst>
              <a:ext uri="{FF2B5EF4-FFF2-40B4-BE49-F238E27FC236}">
                <a16:creationId xmlns:a16="http://schemas.microsoft.com/office/drawing/2014/main" id="{ED7A1566-9D63-A5BF-6553-C3F7EB45FFC6}"/>
              </a:ext>
            </a:extLst>
          </p:cNvPr>
          <p:cNvCxnSpPr>
            <a:cxnSpLocks/>
            <a:stCxn id="81" idx="3"/>
            <a:endCxn id="161" idx="1"/>
          </p:cNvCxnSpPr>
          <p:nvPr/>
        </p:nvCxnSpPr>
        <p:spPr>
          <a:xfrm flipV="1">
            <a:off x="7923069" y="3418378"/>
            <a:ext cx="526554" cy="834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C8963A6-2B97-EA8C-D878-D36357D6897E}"/>
              </a:ext>
            </a:extLst>
          </p:cNvPr>
          <p:cNvCxnSpPr>
            <a:cxnSpLocks/>
          </p:cNvCxnSpPr>
          <p:nvPr/>
        </p:nvCxnSpPr>
        <p:spPr>
          <a:xfrm flipV="1">
            <a:off x="8698165" y="3426526"/>
            <a:ext cx="483384" cy="9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8" name="Rectangle: Rounded Corners 167">
            <a:extLst>
              <a:ext uri="{FF2B5EF4-FFF2-40B4-BE49-F238E27FC236}">
                <a16:creationId xmlns:a16="http://schemas.microsoft.com/office/drawing/2014/main" id="{6DED2DB2-6A63-3063-4DC0-B3D704A6CEF0}"/>
              </a:ext>
            </a:extLst>
          </p:cNvPr>
          <p:cNvSpPr/>
          <p:nvPr/>
        </p:nvSpPr>
        <p:spPr>
          <a:xfrm>
            <a:off x="9181549" y="329320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3" name="Straight Connector 172">
            <a:extLst>
              <a:ext uri="{FF2B5EF4-FFF2-40B4-BE49-F238E27FC236}">
                <a16:creationId xmlns:a16="http://schemas.microsoft.com/office/drawing/2014/main" id="{453320B3-6835-E619-3F80-EB780612EECA}"/>
              </a:ext>
            </a:extLst>
          </p:cNvPr>
          <p:cNvCxnSpPr>
            <a:cxnSpLocks/>
            <a:stCxn id="108" idx="3"/>
            <a:endCxn id="78" idx="1"/>
          </p:cNvCxnSpPr>
          <p:nvPr/>
        </p:nvCxnSpPr>
        <p:spPr>
          <a:xfrm>
            <a:off x="6464630" y="2683596"/>
            <a:ext cx="1255774" cy="232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5" name="Rectangle: Rounded Corners 184">
            <a:extLst>
              <a:ext uri="{FF2B5EF4-FFF2-40B4-BE49-F238E27FC236}">
                <a16:creationId xmlns:a16="http://schemas.microsoft.com/office/drawing/2014/main" id="{BB18568B-4292-2EC4-C5E3-A53EC6A02EFC}"/>
              </a:ext>
            </a:extLst>
          </p:cNvPr>
          <p:cNvSpPr/>
          <p:nvPr/>
        </p:nvSpPr>
        <p:spPr>
          <a:xfrm>
            <a:off x="9901491"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Rounded Corners 185">
            <a:extLst>
              <a:ext uri="{FF2B5EF4-FFF2-40B4-BE49-F238E27FC236}">
                <a16:creationId xmlns:a16="http://schemas.microsoft.com/office/drawing/2014/main" id="{57D88BCD-1670-1FF5-45EC-438D1DCC201D}"/>
              </a:ext>
            </a:extLst>
          </p:cNvPr>
          <p:cNvSpPr/>
          <p:nvPr/>
        </p:nvSpPr>
        <p:spPr>
          <a:xfrm>
            <a:off x="10630711"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7" name="Connector: Curved 186">
            <a:extLst>
              <a:ext uri="{FF2B5EF4-FFF2-40B4-BE49-F238E27FC236}">
                <a16:creationId xmlns:a16="http://schemas.microsoft.com/office/drawing/2014/main" id="{FD81AA0D-3748-4A00-C0E6-40891D50119C}"/>
              </a:ext>
            </a:extLst>
          </p:cNvPr>
          <p:cNvCxnSpPr>
            <a:cxnSpLocks/>
            <a:stCxn id="185" idx="1"/>
          </p:cNvCxnSpPr>
          <p:nvPr/>
        </p:nvCxnSpPr>
        <p:spPr>
          <a:xfrm rot="10800000" flipV="1">
            <a:off x="9420813"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E35A318-DF61-28A5-DED2-3BD91E89E888}"/>
              </a:ext>
            </a:extLst>
          </p:cNvPr>
          <p:cNvCxnSpPr>
            <a:cxnSpLocks/>
            <a:stCxn id="185" idx="3"/>
            <a:endCxn id="186" idx="1"/>
          </p:cNvCxnSpPr>
          <p:nvPr/>
        </p:nvCxnSpPr>
        <p:spPr>
          <a:xfrm flipV="1">
            <a:off x="10150033"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9" name="Connector: Curved 188">
            <a:extLst>
              <a:ext uri="{FF2B5EF4-FFF2-40B4-BE49-F238E27FC236}">
                <a16:creationId xmlns:a16="http://schemas.microsoft.com/office/drawing/2014/main" id="{B4FF214D-DFFB-F93A-869B-6CA52A9DA7A5}"/>
              </a:ext>
            </a:extLst>
          </p:cNvPr>
          <p:cNvCxnSpPr>
            <a:cxnSpLocks/>
            <a:stCxn id="190" idx="1"/>
            <a:endCxn id="186" idx="3"/>
          </p:cNvCxnSpPr>
          <p:nvPr/>
        </p:nvCxnSpPr>
        <p:spPr>
          <a:xfrm rot="10800000" flipV="1">
            <a:off x="10879254"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0" name="Rectangle: Rounded Corners 189">
            <a:extLst>
              <a:ext uri="{FF2B5EF4-FFF2-40B4-BE49-F238E27FC236}">
                <a16:creationId xmlns:a16="http://schemas.microsoft.com/office/drawing/2014/main" id="{B55E6272-E93C-484B-348A-5D9055F4C438}"/>
              </a:ext>
            </a:extLst>
          </p:cNvPr>
          <p:cNvSpPr/>
          <p:nvPr/>
        </p:nvSpPr>
        <p:spPr>
          <a:xfrm>
            <a:off x="11362636"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1" name="Straight Connector 190">
            <a:extLst>
              <a:ext uri="{FF2B5EF4-FFF2-40B4-BE49-F238E27FC236}">
                <a16:creationId xmlns:a16="http://schemas.microsoft.com/office/drawing/2014/main" id="{C328C8E6-8326-CFA0-FB9F-1BA851DF644F}"/>
              </a:ext>
            </a:extLst>
          </p:cNvPr>
          <p:cNvCxnSpPr>
            <a:cxnSpLocks/>
            <a:stCxn id="94" idx="3"/>
            <a:endCxn id="190" idx="1"/>
          </p:cNvCxnSpPr>
          <p:nvPr/>
        </p:nvCxnSpPr>
        <p:spPr>
          <a:xfrm>
            <a:off x="9430091" y="1936470"/>
            <a:ext cx="19325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76AA8E2B-5438-4184-7795-D7D4805CC4A3}"/>
              </a:ext>
            </a:extLst>
          </p:cNvPr>
          <p:cNvCxnSpPr>
            <a:cxnSpLocks/>
            <a:stCxn id="79" idx="3"/>
            <a:endCxn id="185" idx="1"/>
          </p:cNvCxnSpPr>
          <p:nvPr/>
        </p:nvCxnSpPr>
        <p:spPr>
          <a:xfrm>
            <a:off x="8698166" y="2683257"/>
            <a:ext cx="1203325"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3" name="Rectangle: Rounded Corners 202">
            <a:extLst>
              <a:ext uri="{FF2B5EF4-FFF2-40B4-BE49-F238E27FC236}">
                <a16:creationId xmlns:a16="http://schemas.microsoft.com/office/drawing/2014/main" id="{FA122BEF-FF5E-BED6-09C1-3280FE2600E8}"/>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10" name="Rectangle: Rounded Corners 209">
            <a:extLst>
              <a:ext uri="{FF2B5EF4-FFF2-40B4-BE49-F238E27FC236}">
                <a16:creationId xmlns:a16="http://schemas.microsoft.com/office/drawing/2014/main" id="{1836A36A-806E-D59B-BC25-D48C3AC2A942}"/>
              </a:ext>
            </a:extLst>
          </p:cNvPr>
          <p:cNvSpPr/>
          <p:nvPr/>
        </p:nvSpPr>
        <p:spPr>
          <a:xfrm>
            <a:off x="3297096" y="4799358"/>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Rounded Corners 210">
            <a:extLst>
              <a:ext uri="{FF2B5EF4-FFF2-40B4-BE49-F238E27FC236}">
                <a16:creationId xmlns:a16="http://schemas.microsoft.com/office/drawing/2014/main" id="{3391BC3F-EE98-E8B5-018E-6E7B105433EB}"/>
              </a:ext>
            </a:extLst>
          </p:cNvPr>
          <p:cNvSpPr/>
          <p:nvPr/>
        </p:nvSpPr>
        <p:spPr>
          <a:xfrm>
            <a:off x="6210476" y="480069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Connector 211">
            <a:extLst>
              <a:ext uri="{FF2B5EF4-FFF2-40B4-BE49-F238E27FC236}">
                <a16:creationId xmlns:a16="http://schemas.microsoft.com/office/drawing/2014/main" id="{41C7A76D-6120-CAAA-6772-4F5F7CAF05A2}"/>
              </a:ext>
            </a:extLst>
          </p:cNvPr>
          <p:cNvCxnSpPr>
            <a:cxnSpLocks/>
            <a:stCxn id="213" idx="3"/>
            <a:endCxn id="211" idx="1"/>
          </p:cNvCxnSpPr>
          <p:nvPr/>
        </p:nvCxnSpPr>
        <p:spPr>
          <a:xfrm flipV="1">
            <a:off x="5004077" y="4924962"/>
            <a:ext cx="1206399" cy="602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3" name="Rectangle: Rounded Corners 212">
            <a:extLst>
              <a:ext uri="{FF2B5EF4-FFF2-40B4-BE49-F238E27FC236}">
                <a16:creationId xmlns:a16="http://schemas.microsoft.com/office/drawing/2014/main" id="{484AAA18-A4E6-91AE-7BFD-D8FBCA9DFD77}"/>
              </a:ext>
            </a:extLst>
          </p:cNvPr>
          <p:cNvSpPr/>
          <p:nvPr/>
        </p:nvSpPr>
        <p:spPr>
          <a:xfrm>
            <a:off x="4755535" y="480671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4" name="Straight Connector 213">
            <a:extLst>
              <a:ext uri="{FF2B5EF4-FFF2-40B4-BE49-F238E27FC236}">
                <a16:creationId xmlns:a16="http://schemas.microsoft.com/office/drawing/2014/main" id="{4F66DA40-729E-D6FF-FBC0-B2A736184F8C}"/>
              </a:ext>
            </a:extLst>
          </p:cNvPr>
          <p:cNvCxnSpPr>
            <a:cxnSpLocks/>
            <a:stCxn id="210" idx="3"/>
            <a:endCxn id="213" idx="1"/>
          </p:cNvCxnSpPr>
          <p:nvPr/>
        </p:nvCxnSpPr>
        <p:spPr>
          <a:xfrm>
            <a:off x="3545638" y="4923629"/>
            <a:ext cx="1209897" cy="73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DCFC9480-B608-0300-256C-36192A0A56B5}"/>
              </a:ext>
            </a:extLst>
          </p:cNvPr>
          <p:cNvCxnSpPr>
            <a:cxnSpLocks/>
            <a:stCxn id="210" idx="3"/>
            <a:endCxn id="324" idx="1"/>
          </p:cNvCxnSpPr>
          <p:nvPr/>
        </p:nvCxnSpPr>
        <p:spPr>
          <a:xfrm flipV="1">
            <a:off x="3545638" y="4169691"/>
            <a:ext cx="1204579" cy="753938"/>
          </a:xfrm>
          <a:prstGeom prst="curvedConnector3">
            <a:avLst>
              <a:gd name="adj1" fmla="val 4367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7A1AB54A-87C4-D911-AE7C-165372C8FBF9}"/>
              </a:ext>
            </a:extLst>
          </p:cNvPr>
          <p:cNvCxnSpPr>
            <a:cxnSpLocks/>
            <a:stCxn id="211" idx="3"/>
            <a:endCxn id="137" idx="1"/>
          </p:cNvCxnSpPr>
          <p:nvPr/>
        </p:nvCxnSpPr>
        <p:spPr>
          <a:xfrm flipV="1">
            <a:off x="6459018" y="4170435"/>
            <a:ext cx="1209086" cy="7545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9238EF77-1A26-1210-F5B6-0C3B5E727F1B}"/>
              </a:ext>
            </a:extLst>
          </p:cNvPr>
          <p:cNvCxnSpPr>
            <a:cxnSpLocks/>
          </p:cNvCxnSpPr>
          <p:nvPr/>
        </p:nvCxnSpPr>
        <p:spPr>
          <a:xfrm>
            <a:off x="1959428" y="1573560"/>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28AD25BB-0FB2-B4EB-FB56-55A00C8842ED}"/>
              </a:ext>
            </a:extLst>
          </p:cNvPr>
          <p:cNvCxnSpPr>
            <a:cxnSpLocks/>
          </p:cNvCxnSpPr>
          <p:nvPr/>
        </p:nvCxnSpPr>
        <p:spPr>
          <a:xfrm>
            <a:off x="3416048"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9758B87D-39CB-224A-A430-7117E190B021}"/>
              </a:ext>
            </a:extLst>
          </p:cNvPr>
          <p:cNvCxnSpPr>
            <a:cxnSpLocks/>
            <a:stCxn id="27" idx="2"/>
            <a:endCxn id="210" idx="0"/>
          </p:cNvCxnSpPr>
          <p:nvPr/>
        </p:nvCxnSpPr>
        <p:spPr>
          <a:xfrm>
            <a:off x="3417868" y="4282963"/>
            <a:ext cx="3499" cy="51639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2" name="Connector: Curved 291">
            <a:extLst>
              <a:ext uri="{FF2B5EF4-FFF2-40B4-BE49-F238E27FC236}">
                <a16:creationId xmlns:a16="http://schemas.microsoft.com/office/drawing/2014/main" id="{32EBBB13-DC5B-7A52-FDC5-90A251F63A50}"/>
              </a:ext>
            </a:extLst>
          </p:cNvPr>
          <p:cNvCxnSpPr>
            <a:cxnSpLocks/>
            <a:stCxn id="28" idx="3"/>
          </p:cNvCxnSpPr>
          <p:nvPr/>
        </p:nvCxnSpPr>
        <p:spPr>
          <a:xfrm flipV="1">
            <a:off x="3540319" y="3816946"/>
            <a:ext cx="600670" cy="1855072"/>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5" name="Rectangle: Rounded Corners 304">
            <a:extLst>
              <a:ext uri="{FF2B5EF4-FFF2-40B4-BE49-F238E27FC236}">
                <a16:creationId xmlns:a16="http://schemas.microsoft.com/office/drawing/2014/main" id="{51B351E1-FCAB-53DB-7494-84654900FEC6}"/>
              </a:ext>
            </a:extLst>
          </p:cNvPr>
          <p:cNvSpPr/>
          <p:nvPr/>
        </p:nvSpPr>
        <p:spPr>
          <a:xfrm>
            <a:off x="5475995" y="5547698"/>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9" name="Straight Connector 308">
            <a:extLst>
              <a:ext uri="{FF2B5EF4-FFF2-40B4-BE49-F238E27FC236}">
                <a16:creationId xmlns:a16="http://schemas.microsoft.com/office/drawing/2014/main" id="{2055893F-D2BA-631D-19A2-2866E7F70DC9}"/>
              </a:ext>
            </a:extLst>
          </p:cNvPr>
          <p:cNvCxnSpPr>
            <a:cxnSpLocks/>
            <a:stCxn id="305" idx="3"/>
            <a:endCxn id="98" idx="1"/>
          </p:cNvCxnSpPr>
          <p:nvPr/>
        </p:nvCxnSpPr>
        <p:spPr>
          <a:xfrm flipV="1">
            <a:off x="5724537" y="5670600"/>
            <a:ext cx="479278" cy="136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2" name="Connector: Curved 311">
            <a:extLst>
              <a:ext uri="{FF2B5EF4-FFF2-40B4-BE49-F238E27FC236}">
                <a16:creationId xmlns:a16="http://schemas.microsoft.com/office/drawing/2014/main" id="{C6204D1A-9B1F-1FDC-E2A4-9FC172CB363C}"/>
              </a:ext>
            </a:extLst>
          </p:cNvPr>
          <p:cNvCxnSpPr>
            <a:cxnSpLocks/>
            <a:stCxn id="32" idx="1"/>
            <a:endCxn id="213" idx="3"/>
          </p:cNvCxnSpPr>
          <p:nvPr/>
        </p:nvCxnSpPr>
        <p:spPr>
          <a:xfrm rot="10800000" flipV="1">
            <a:off x="5004077" y="4154574"/>
            <a:ext cx="471918" cy="77640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a:extLst>
              <a:ext uri="{FF2B5EF4-FFF2-40B4-BE49-F238E27FC236}">
                <a16:creationId xmlns:a16="http://schemas.microsoft.com/office/drawing/2014/main" id="{6046E357-37DD-E691-387B-E33D50290E41}"/>
              </a:ext>
            </a:extLst>
          </p:cNvPr>
          <p:cNvCxnSpPr>
            <a:cxnSpLocks/>
          </p:cNvCxnSpPr>
          <p:nvPr/>
        </p:nvCxnSpPr>
        <p:spPr>
          <a:xfrm>
            <a:off x="5600266" y="159131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BDEF6F52-F6A0-657C-9273-3BC523E4FE3A}"/>
              </a:ext>
            </a:extLst>
          </p:cNvPr>
          <p:cNvCxnSpPr>
            <a:cxnSpLocks/>
          </p:cNvCxnSpPr>
          <p:nvPr/>
        </p:nvCxnSpPr>
        <p:spPr>
          <a:xfrm>
            <a:off x="7068246" y="1563629"/>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17" name="Rectangle: Rounded Corners 316">
            <a:extLst>
              <a:ext uri="{FF2B5EF4-FFF2-40B4-BE49-F238E27FC236}">
                <a16:creationId xmlns:a16="http://schemas.microsoft.com/office/drawing/2014/main" id="{12C7114D-3558-3D40-A3A2-F0D19C14DBE8}"/>
              </a:ext>
            </a:extLst>
          </p:cNvPr>
          <p:cNvSpPr/>
          <p:nvPr/>
        </p:nvSpPr>
        <p:spPr>
          <a:xfrm>
            <a:off x="7703121"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9" name="Straight Connector 318">
            <a:extLst>
              <a:ext uri="{FF2B5EF4-FFF2-40B4-BE49-F238E27FC236}">
                <a16:creationId xmlns:a16="http://schemas.microsoft.com/office/drawing/2014/main" id="{9D0B2AB8-E271-2607-C28F-2461C39A866F}"/>
              </a:ext>
            </a:extLst>
          </p:cNvPr>
          <p:cNvCxnSpPr>
            <a:cxnSpLocks/>
          </p:cNvCxnSpPr>
          <p:nvPr/>
        </p:nvCxnSpPr>
        <p:spPr>
          <a:xfrm>
            <a:off x="7835846" y="1564515"/>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20" name="Connector: Curved 319">
            <a:extLst>
              <a:ext uri="{FF2B5EF4-FFF2-40B4-BE49-F238E27FC236}">
                <a16:creationId xmlns:a16="http://schemas.microsoft.com/office/drawing/2014/main" id="{18CC5A16-B4C3-F0C8-32BC-1D9CD27EFC1D}"/>
              </a:ext>
            </a:extLst>
          </p:cNvPr>
          <p:cNvCxnSpPr>
            <a:cxnSpLocks/>
            <a:stCxn id="168" idx="1"/>
            <a:endCxn id="317" idx="3"/>
          </p:cNvCxnSpPr>
          <p:nvPr/>
        </p:nvCxnSpPr>
        <p:spPr>
          <a:xfrm rot="10800000" flipV="1">
            <a:off x="7951663" y="3417472"/>
            <a:ext cx="1229886" cy="22531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4" name="Rectangle: Rounded Corners 323">
            <a:extLst>
              <a:ext uri="{FF2B5EF4-FFF2-40B4-BE49-F238E27FC236}">
                <a16:creationId xmlns:a16="http://schemas.microsoft.com/office/drawing/2014/main" id="{5BA5F237-16B9-43C3-F50E-C8ADECB22726}"/>
              </a:ext>
            </a:extLst>
          </p:cNvPr>
          <p:cNvSpPr/>
          <p:nvPr/>
        </p:nvSpPr>
        <p:spPr>
          <a:xfrm>
            <a:off x="4750217" y="4045420"/>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E51DD64D-1E27-9FFE-0F5F-AC7D5E14A08C}"/>
              </a:ext>
            </a:extLst>
          </p:cNvPr>
          <p:cNvCxnSpPr>
            <a:cxnSpLocks/>
            <a:stCxn id="324" idx="3"/>
            <a:endCxn id="32" idx="1"/>
          </p:cNvCxnSpPr>
          <p:nvPr/>
        </p:nvCxnSpPr>
        <p:spPr>
          <a:xfrm flipV="1">
            <a:off x="4998759" y="4154574"/>
            <a:ext cx="477236" cy="151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5A5DB663-698B-2AAA-78B9-E27CDA0D9D1B}"/>
              </a:ext>
            </a:extLst>
          </p:cNvPr>
          <p:cNvCxnSpPr>
            <a:cxnSpLocks/>
            <a:endCxn id="317" idx="1"/>
          </p:cNvCxnSpPr>
          <p:nvPr/>
        </p:nvCxnSpPr>
        <p:spPr>
          <a:xfrm flipV="1">
            <a:off x="6459018" y="5670600"/>
            <a:ext cx="1244103" cy="8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0E912B4A-02EC-CF84-87AE-90400DE8E585}"/>
              </a:ext>
            </a:extLst>
          </p:cNvPr>
          <p:cNvCxnSpPr>
            <a:cxnSpLocks/>
          </p:cNvCxnSpPr>
          <p:nvPr/>
        </p:nvCxnSpPr>
        <p:spPr>
          <a:xfrm>
            <a:off x="9299828"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0E65D1A-1002-97BA-9748-E15C7B3A2DED}"/>
              </a:ext>
            </a:extLst>
          </p:cNvPr>
          <p:cNvCxnSpPr>
            <a:cxnSpLocks/>
          </p:cNvCxnSpPr>
          <p:nvPr/>
        </p:nvCxnSpPr>
        <p:spPr>
          <a:xfrm>
            <a:off x="10025762"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78A8E074-3CDF-50F8-2212-625F228F1EEA}"/>
              </a:ext>
            </a:extLst>
          </p:cNvPr>
          <p:cNvSpPr/>
          <p:nvPr/>
        </p:nvSpPr>
        <p:spPr>
          <a:xfrm>
            <a:off x="9892212" y="329297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46EB2BF7-F520-D4E7-8768-DD014B08AC34}"/>
              </a:ext>
            </a:extLst>
          </p:cNvPr>
          <p:cNvCxnSpPr>
            <a:cxnSpLocks/>
            <a:stCxn id="168" idx="3"/>
            <a:endCxn id="2" idx="1"/>
          </p:cNvCxnSpPr>
          <p:nvPr/>
        </p:nvCxnSpPr>
        <p:spPr>
          <a:xfrm flipV="1">
            <a:off x="9430091" y="3417242"/>
            <a:ext cx="462121" cy="23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B858F355-7B4B-5C0D-A684-A0420F34E988}"/>
              </a:ext>
            </a:extLst>
          </p:cNvPr>
          <p:cNvCxnSpPr>
            <a:cxnSpLocks/>
            <a:stCxn id="186" idx="1"/>
            <a:endCxn id="2" idx="3"/>
          </p:cNvCxnSpPr>
          <p:nvPr/>
        </p:nvCxnSpPr>
        <p:spPr>
          <a:xfrm rot="10800000" flipV="1">
            <a:off x="10140755" y="2683256"/>
            <a:ext cx="489957" cy="733985"/>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88687D-CCDB-1A84-AB9C-877E3E17124E}"/>
              </a:ext>
            </a:extLst>
          </p:cNvPr>
          <p:cNvCxnSpPr>
            <a:cxnSpLocks/>
          </p:cNvCxnSpPr>
          <p:nvPr/>
        </p:nvCxnSpPr>
        <p:spPr>
          <a:xfrm>
            <a:off x="10754982" y="157226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EF5F3CC-22FB-150F-F519-D3B1E23C3992}"/>
              </a:ext>
            </a:extLst>
          </p:cNvPr>
          <p:cNvCxnSpPr>
            <a:cxnSpLocks/>
          </p:cNvCxnSpPr>
          <p:nvPr/>
        </p:nvCxnSpPr>
        <p:spPr>
          <a:xfrm>
            <a:off x="11486907"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A79946-E947-9260-7522-96D3D463F309}"/>
              </a:ext>
            </a:extLst>
          </p:cNvPr>
          <p:cNvCxnSpPr>
            <a:cxnSpLocks/>
          </p:cNvCxnSpPr>
          <p:nvPr/>
        </p:nvCxnSpPr>
        <p:spPr>
          <a:xfrm>
            <a:off x="63297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CEAB807-838D-7B44-95BC-6CB3222C5922}"/>
              </a:ext>
            </a:extLst>
          </p:cNvPr>
          <p:cNvSpPr txBox="1"/>
          <p:nvPr/>
        </p:nvSpPr>
        <p:spPr>
          <a:xfrm rot="19130769">
            <a:off x="1722024" y="924338"/>
            <a:ext cx="1268168" cy="276999"/>
          </a:xfrm>
          <a:prstGeom prst="rect">
            <a:avLst/>
          </a:prstGeom>
          <a:noFill/>
        </p:spPr>
        <p:txBody>
          <a:bodyPr wrap="none" rtlCol="0">
            <a:spAutoFit/>
          </a:bodyPr>
          <a:lstStyle/>
          <a:p>
            <a:r>
              <a:rPr lang="en-GB" sz="1200" dirty="0">
                <a:solidFill>
                  <a:schemeClr val="bg1"/>
                </a:solidFill>
              </a:rPr>
              <a:t>Project initiation</a:t>
            </a:r>
          </a:p>
        </p:txBody>
      </p:sp>
      <p:sp>
        <p:nvSpPr>
          <p:cNvPr id="22" name="TextBox 21">
            <a:extLst>
              <a:ext uri="{FF2B5EF4-FFF2-40B4-BE49-F238E27FC236}">
                <a16:creationId xmlns:a16="http://schemas.microsoft.com/office/drawing/2014/main" id="{E995F8A5-9B48-CE40-3AFA-5786F7448AD3}"/>
              </a:ext>
            </a:extLst>
          </p:cNvPr>
          <p:cNvSpPr txBox="1"/>
          <p:nvPr/>
        </p:nvSpPr>
        <p:spPr>
          <a:xfrm rot="19130769">
            <a:off x="5358125" y="970755"/>
            <a:ext cx="1014830" cy="276999"/>
          </a:xfrm>
          <a:prstGeom prst="rect">
            <a:avLst/>
          </a:prstGeom>
          <a:noFill/>
        </p:spPr>
        <p:txBody>
          <a:bodyPr wrap="none" rtlCol="0">
            <a:spAutoFit/>
          </a:bodyPr>
          <a:lstStyle/>
          <a:p>
            <a:r>
              <a:rPr lang="en-GB" sz="1200" dirty="0">
                <a:solidFill>
                  <a:schemeClr val="bg1"/>
                </a:solidFill>
              </a:rPr>
              <a:t>QA for Alpha</a:t>
            </a:r>
          </a:p>
        </p:txBody>
      </p:sp>
      <p:sp>
        <p:nvSpPr>
          <p:cNvPr id="23" name="TextBox 22">
            <a:extLst>
              <a:ext uri="{FF2B5EF4-FFF2-40B4-BE49-F238E27FC236}">
                <a16:creationId xmlns:a16="http://schemas.microsoft.com/office/drawing/2014/main" id="{9098DC60-53BF-DE3C-6D1C-E9CF56D7A8EF}"/>
              </a:ext>
            </a:extLst>
          </p:cNvPr>
          <p:cNvSpPr txBox="1"/>
          <p:nvPr/>
        </p:nvSpPr>
        <p:spPr>
          <a:xfrm rot="19130769">
            <a:off x="6890104" y="1064002"/>
            <a:ext cx="569387" cy="276999"/>
          </a:xfrm>
          <a:prstGeom prst="rect">
            <a:avLst/>
          </a:prstGeom>
          <a:noFill/>
        </p:spPr>
        <p:txBody>
          <a:bodyPr wrap="none" rtlCol="0">
            <a:spAutoFit/>
          </a:bodyPr>
          <a:lstStyle/>
          <a:p>
            <a:r>
              <a:rPr lang="en-GB" sz="1200" dirty="0">
                <a:solidFill>
                  <a:schemeClr val="bg1"/>
                </a:solidFill>
              </a:rPr>
              <a:t>Alpha</a:t>
            </a:r>
          </a:p>
        </p:txBody>
      </p:sp>
      <p:sp>
        <p:nvSpPr>
          <p:cNvPr id="24" name="TextBox 23">
            <a:extLst>
              <a:ext uri="{FF2B5EF4-FFF2-40B4-BE49-F238E27FC236}">
                <a16:creationId xmlns:a16="http://schemas.microsoft.com/office/drawing/2014/main" id="{F05B46FC-9123-6D2F-B29B-FF3859D40194}"/>
              </a:ext>
            </a:extLst>
          </p:cNvPr>
          <p:cNvSpPr txBox="1"/>
          <p:nvPr/>
        </p:nvSpPr>
        <p:spPr>
          <a:xfrm rot="19130769">
            <a:off x="7601194" y="981263"/>
            <a:ext cx="935705" cy="276999"/>
          </a:xfrm>
          <a:prstGeom prst="rect">
            <a:avLst/>
          </a:prstGeom>
          <a:noFill/>
        </p:spPr>
        <p:txBody>
          <a:bodyPr wrap="none" rtlCol="0">
            <a:spAutoFit/>
          </a:bodyPr>
          <a:lstStyle/>
          <a:p>
            <a:r>
              <a:rPr lang="en-GB" sz="1200" dirty="0">
                <a:solidFill>
                  <a:schemeClr val="bg1"/>
                </a:solidFill>
              </a:rPr>
              <a:t>QA for Beta</a:t>
            </a:r>
          </a:p>
        </p:txBody>
      </p:sp>
      <p:sp>
        <p:nvSpPr>
          <p:cNvPr id="25" name="TextBox 24">
            <a:extLst>
              <a:ext uri="{FF2B5EF4-FFF2-40B4-BE49-F238E27FC236}">
                <a16:creationId xmlns:a16="http://schemas.microsoft.com/office/drawing/2014/main" id="{15399DD8-42AC-EC56-4FA1-6565E3DCB770}"/>
              </a:ext>
            </a:extLst>
          </p:cNvPr>
          <p:cNvSpPr txBox="1"/>
          <p:nvPr/>
        </p:nvSpPr>
        <p:spPr>
          <a:xfrm rot="19130769">
            <a:off x="9128171" y="1170361"/>
            <a:ext cx="490262" cy="276999"/>
          </a:xfrm>
          <a:prstGeom prst="rect">
            <a:avLst/>
          </a:prstGeom>
          <a:noFill/>
        </p:spPr>
        <p:txBody>
          <a:bodyPr wrap="none" rtlCol="0">
            <a:spAutoFit/>
          </a:bodyPr>
          <a:lstStyle/>
          <a:p>
            <a:r>
              <a:rPr lang="en-GB" sz="1200" dirty="0">
                <a:solidFill>
                  <a:schemeClr val="bg1"/>
                </a:solidFill>
              </a:rPr>
              <a:t>Beta</a:t>
            </a:r>
          </a:p>
        </p:txBody>
      </p:sp>
      <p:sp>
        <p:nvSpPr>
          <p:cNvPr id="26" name="TextBox 25">
            <a:extLst>
              <a:ext uri="{FF2B5EF4-FFF2-40B4-BE49-F238E27FC236}">
                <a16:creationId xmlns:a16="http://schemas.microsoft.com/office/drawing/2014/main" id="{132337AC-061E-76FC-AFC4-84960F996961}"/>
              </a:ext>
            </a:extLst>
          </p:cNvPr>
          <p:cNvSpPr txBox="1"/>
          <p:nvPr/>
        </p:nvSpPr>
        <p:spPr>
          <a:xfrm rot="19130769">
            <a:off x="9795593" y="1045852"/>
            <a:ext cx="889795" cy="276999"/>
          </a:xfrm>
          <a:prstGeom prst="rect">
            <a:avLst/>
          </a:prstGeom>
          <a:noFill/>
        </p:spPr>
        <p:txBody>
          <a:bodyPr wrap="none" rtlCol="0">
            <a:spAutoFit/>
          </a:bodyPr>
          <a:lstStyle/>
          <a:p>
            <a:r>
              <a:rPr lang="en-GB" sz="1200" dirty="0">
                <a:solidFill>
                  <a:schemeClr val="bg1"/>
                </a:solidFill>
              </a:rPr>
              <a:t>QA for Sub</a:t>
            </a:r>
          </a:p>
        </p:txBody>
      </p:sp>
      <p:sp>
        <p:nvSpPr>
          <p:cNvPr id="29" name="TextBox 28">
            <a:extLst>
              <a:ext uri="{FF2B5EF4-FFF2-40B4-BE49-F238E27FC236}">
                <a16:creationId xmlns:a16="http://schemas.microsoft.com/office/drawing/2014/main" id="{C30B9C0A-EFC2-9F77-F171-0B8E38E03321}"/>
              </a:ext>
            </a:extLst>
          </p:cNvPr>
          <p:cNvSpPr txBox="1"/>
          <p:nvPr/>
        </p:nvSpPr>
        <p:spPr>
          <a:xfrm rot="19130769">
            <a:off x="11331406" y="1189984"/>
            <a:ext cx="444352" cy="276999"/>
          </a:xfrm>
          <a:prstGeom prst="rect">
            <a:avLst/>
          </a:prstGeom>
          <a:noFill/>
        </p:spPr>
        <p:txBody>
          <a:bodyPr wrap="none" rtlCol="0">
            <a:spAutoFit/>
          </a:bodyPr>
          <a:lstStyle/>
          <a:p>
            <a:r>
              <a:rPr lang="en-GB" sz="1200" dirty="0">
                <a:solidFill>
                  <a:schemeClr val="bg1"/>
                </a:solidFill>
              </a:rPr>
              <a:t>Sub</a:t>
            </a:r>
          </a:p>
        </p:txBody>
      </p:sp>
      <p:sp>
        <p:nvSpPr>
          <p:cNvPr id="30" name="TextBox 29">
            <a:extLst>
              <a:ext uri="{FF2B5EF4-FFF2-40B4-BE49-F238E27FC236}">
                <a16:creationId xmlns:a16="http://schemas.microsoft.com/office/drawing/2014/main" id="{A956494A-3EA0-2FBE-F47E-A50B1C846B53}"/>
              </a:ext>
            </a:extLst>
          </p:cNvPr>
          <p:cNvSpPr txBox="1"/>
          <p:nvPr/>
        </p:nvSpPr>
        <p:spPr>
          <a:xfrm>
            <a:off x="131771" y="158496"/>
            <a:ext cx="4384085" cy="369332"/>
          </a:xfrm>
          <a:prstGeom prst="rect">
            <a:avLst/>
          </a:prstGeom>
          <a:noFill/>
        </p:spPr>
        <p:txBody>
          <a:bodyPr wrap="none" rtlCol="0">
            <a:spAutoFit/>
          </a:bodyPr>
          <a:lstStyle/>
          <a:p>
            <a:r>
              <a:rPr lang="en-GB" dirty="0">
                <a:solidFill>
                  <a:schemeClr val="bg1"/>
                </a:solidFill>
              </a:rPr>
              <a:t>Project begins; blank Unity project is ready</a:t>
            </a:r>
          </a:p>
        </p:txBody>
      </p:sp>
      <p:sp>
        <p:nvSpPr>
          <p:cNvPr id="33" name="TextBox 32">
            <a:extLst>
              <a:ext uri="{FF2B5EF4-FFF2-40B4-BE49-F238E27FC236}">
                <a16:creationId xmlns:a16="http://schemas.microsoft.com/office/drawing/2014/main" id="{FA9349ED-E63E-BE0C-E00A-0D032A43EB2A}"/>
              </a:ext>
            </a:extLst>
          </p:cNvPr>
          <p:cNvSpPr txBox="1"/>
          <p:nvPr/>
        </p:nvSpPr>
        <p:spPr>
          <a:xfrm>
            <a:off x="135756" y="159653"/>
            <a:ext cx="5398144" cy="369332"/>
          </a:xfrm>
          <a:prstGeom prst="rect">
            <a:avLst/>
          </a:prstGeom>
          <a:noFill/>
        </p:spPr>
        <p:txBody>
          <a:bodyPr wrap="none" rtlCol="0">
            <a:spAutoFit/>
          </a:bodyPr>
          <a:lstStyle/>
          <a:p>
            <a:r>
              <a:rPr lang="en-GB" dirty="0">
                <a:solidFill>
                  <a:schemeClr val="bg1"/>
                </a:solidFill>
              </a:rPr>
              <a:t>Production is underway on all development branches</a:t>
            </a:r>
          </a:p>
        </p:txBody>
      </p:sp>
      <p:cxnSp>
        <p:nvCxnSpPr>
          <p:cNvPr id="290" name="Straight Connector 289">
            <a:extLst>
              <a:ext uri="{FF2B5EF4-FFF2-40B4-BE49-F238E27FC236}">
                <a16:creationId xmlns:a16="http://schemas.microsoft.com/office/drawing/2014/main" id="{4C897DD4-7E7B-6174-9C34-FB7DB087CDE2}"/>
              </a:ext>
            </a:extLst>
          </p:cNvPr>
          <p:cNvCxnSpPr>
            <a:cxnSpLocks/>
          </p:cNvCxnSpPr>
          <p:nvPr/>
        </p:nvCxnSpPr>
        <p:spPr>
          <a:xfrm>
            <a:off x="48819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4405120-EFE1-8B52-FA1E-40E87E80F51C}"/>
              </a:ext>
            </a:extLst>
          </p:cNvPr>
          <p:cNvSpPr txBox="1"/>
          <p:nvPr/>
        </p:nvSpPr>
        <p:spPr>
          <a:xfrm>
            <a:off x="132903" y="162977"/>
            <a:ext cx="9542997" cy="369332"/>
          </a:xfrm>
          <a:prstGeom prst="rect">
            <a:avLst/>
          </a:prstGeom>
          <a:noFill/>
        </p:spPr>
        <p:txBody>
          <a:bodyPr wrap="none" rtlCol="0">
            <a:spAutoFit/>
          </a:bodyPr>
          <a:lstStyle/>
          <a:p>
            <a:r>
              <a:rPr lang="en-GB" dirty="0">
                <a:solidFill>
                  <a:schemeClr val="bg1"/>
                </a:solidFill>
              </a:rPr>
              <a:t>Finished features and assets are pulled into prod branch, level building continues (many times)</a:t>
            </a:r>
          </a:p>
        </p:txBody>
      </p:sp>
      <p:sp>
        <p:nvSpPr>
          <p:cNvPr id="38" name="TextBox 37">
            <a:extLst>
              <a:ext uri="{FF2B5EF4-FFF2-40B4-BE49-F238E27FC236}">
                <a16:creationId xmlns:a16="http://schemas.microsoft.com/office/drawing/2014/main" id="{9697DF22-217C-610F-9859-68C3594CD63B}"/>
              </a:ext>
            </a:extLst>
          </p:cNvPr>
          <p:cNvSpPr txBox="1"/>
          <p:nvPr/>
        </p:nvSpPr>
        <p:spPr>
          <a:xfrm>
            <a:off x="137791" y="157377"/>
            <a:ext cx="8937511" cy="369332"/>
          </a:xfrm>
          <a:prstGeom prst="rect">
            <a:avLst/>
          </a:prstGeom>
          <a:noFill/>
        </p:spPr>
        <p:txBody>
          <a:bodyPr wrap="none" rtlCol="0">
            <a:spAutoFit/>
          </a:bodyPr>
          <a:lstStyle/>
          <a:p>
            <a:r>
              <a:rPr lang="en-GB" dirty="0">
                <a:solidFill>
                  <a:schemeClr val="bg1"/>
                </a:solidFill>
              </a:rPr>
              <a:t>Current development is pulled into </a:t>
            </a:r>
            <a:r>
              <a:rPr lang="en-GB" dirty="0" err="1">
                <a:solidFill>
                  <a:schemeClr val="bg1"/>
                </a:solidFill>
              </a:rPr>
              <a:t>qa</a:t>
            </a:r>
            <a:r>
              <a:rPr lang="en-GB" dirty="0">
                <a:solidFill>
                  <a:schemeClr val="bg1"/>
                </a:solidFill>
              </a:rPr>
              <a:t>, to begin testing a rough alpha: “wherever we’re at”</a:t>
            </a:r>
          </a:p>
        </p:txBody>
      </p:sp>
      <p:pic>
        <p:nvPicPr>
          <p:cNvPr id="42" name="Picture 41">
            <a:extLst>
              <a:ext uri="{FF2B5EF4-FFF2-40B4-BE49-F238E27FC236}">
                <a16:creationId xmlns:a16="http://schemas.microsoft.com/office/drawing/2014/main" id="{E4AEE1B6-AEC2-EE12-5EB1-42DD6ADB3895}"/>
              </a:ext>
            </a:extLst>
          </p:cNvPr>
          <p:cNvPicPr>
            <a:picLocks noChangeAspect="1"/>
          </p:cNvPicPr>
          <p:nvPr/>
        </p:nvPicPr>
        <p:blipFill>
          <a:blip r:embed="rId2"/>
          <a:stretch>
            <a:fillRect/>
          </a:stretch>
        </p:blipFill>
        <p:spPr>
          <a:xfrm>
            <a:off x="4716375" y="1136623"/>
            <a:ext cx="331928" cy="331928"/>
          </a:xfrm>
          <a:prstGeom prst="rect">
            <a:avLst/>
          </a:prstGeom>
        </p:spPr>
      </p:pic>
      <p:sp>
        <p:nvSpPr>
          <p:cNvPr id="43" name="TextBox 42">
            <a:extLst>
              <a:ext uri="{FF2B5EF4-FFF2-40B4-BE49-F238E27FC236}">
                <a16:creationId xmlns:a16="http://schemas.microsoft.com/office/drawing/2014/main" id="{F3B2658C-1590-9371-BA0F-60828E5DD7FF}"/>
              </a:ext>
            </a:extLst>
          </p:cNvPr>
          <p:cNvSpPr txBox="1"/>
          <p:nvPr/>
        </p:nvSpPr>
        <p:spPr>
          <a:xfrm>
            <a:off x="171057" y="164448"/>
            <a:ext cx="6489982" cy="369332"/>
          </a:xfrm>
          <a:prstGeom prst="rect">
            <a:avLst/>
          </a:prstGeom>
          <a:noFill/>
        </p:spPr>
        <p:txBody>
          <a:bodyPr wrap="none" rtlCol="0">
            <a:spAutoFit/>
          </a:bodyPr>
          <a:lstStyle/>
          <a:p>
            <a:r>
              <a:rPr lang="en-GB" dirty="0">
                <a:solidFill>
                  <a:schemeClr val="bg1"/>
                </a:solidFill>
              </a:rPr>
              <a:t>Alpha version is tested; production continues; work toward beta</a:t>
            </a:r>
          </a:p>
        </p:txBody>
      </p:sp>
      <p:sp>
        <p:nvSpPr>
          <p:cNvPr id="45" name="TextBox 44">
            <a:extLst>
              <a:ext uri="{FF2B5EF4-FFF2-40B4-BE49-F238E27FC236}">
                <a16:creationId xmlns:a16="http://schemas.microsoft.com/office/drawing/2014/main" id="{CC847C8F-A75C-176B-596E-09F133D5CCB3}"/>
              </a:ext>
            </a:extLst>
          </p:cNvPr>
          <p:cNvSpPr txBox="1"/>
          <p:nvPr/>
        </p:nvSpPr>
        <p:spPr>
          <a:xfrm>
            <a:off x="132748" y="156898"/>
            <a:ext cx="4137992" cy="369332"/>
          </a:xfrm>
          <a:prstGeom prst="rect">
            <a:avLst/>
          </a:prstGeom>
          <a:noFill/>
        </p:spPr>
        <p:txBody>
          <a:bodyPr wrap="none" rtlCol="0">
            <a:spAutoFit/>
          </a:bodyPr>
          <a:lstStyle/>
          <a:p>
            <a:r>
              <a:rPr lang="en-GB" dirty="0">
                <a:solidFill>
                  <a:schemeClr val="bg1"/>
                </a:solidFill>
              </a:rPr>
              <a:t>Reach alpha; production still continuing</a:t>
            </a:r>
          </a:p>
        </p:txBody>
      </p:sp>
      <p:sp>
        <p:nvSpPr>
          <p:cNvPr id="48" name="TextBox 47">
            <a:extLst>
              <a:ext uri="{FF2B5EF4-FFF2-40B4-BE49-F238E27FC236}">
                <a16:creationId xmlns:a16="http://schemas.microsoft.com/office/drawing/2014/main" id="{FCBF4BE5-2762-7E0D-780B-72DB1D87DAE3}"/>
              </a:ext>
            </a:extLst>
          </p:cNvPr>
          <p:cNvSpPr txBox="1"/>
          <p:nvPr/>
        </p:nvSpPr>
        <p:spPr>
          <a:xfrm>
            <a:off x="138645" y="153258"/>
            <a:ext cx="10848291" cy="369332"/>
          </a:xfrm>
          <a:prstGeom prst="rect">
            <a:avLst/>
          </a:prstGeom>
          <a:noFill/>
        </p:spPr>
        <p:txBody>
          <a:bodyPr wrap="none" rtlCol="0">
            <a:spAutoFit/>
          </a:bodyPr>
          <a:lstStyle/>
          <a:p>
            <a:r>
              <a:rPr lang="en-GB" dirty="0">
                <a:solidFill>
                  <a:schemeClr val="bg1"/>
                </a:solidFill>
              </a:rPr>
              <a:t>Cycle repeats for beta and for submission; except when </a:t>
            </a:r>
            <a:r>
              <a:rPr lang="en-GB" dirty="0" err="1">
                <a:solidFill>
                  <a:schemeClr val="bg1"/>
                </a:solidFill>
              </a:rPr>
              <a:t>qa</a:t>
            </a:r>
            <a:r>
              <a:rPr lang="en-GB" dirty="0">
                <a:solidFill>
                  <a:schemeClr val="bg1"/>
                </a:solidFill>
              </a:rPr>
              <a:t> begins for submission, development winds down</a:t>
            </a:r>
          </a:p>
        </p:txBody>
      </p:sp>
      <p:sp>
        <p:nvSpPr>
          <p:cNvPr id="49" name="TextBox 48">
            <a:extLst>
              <a:ext uri="{FF2B5EF4-FFF2-40B4-BE49-F238E27FC236}">
                <a16:creationId xmlns:a16="http://schemas.microsoft.com/office/drawing/2014/main" id="{9E8956B9-B3E8-FA96-220B-2903EC256632}"/>
              </a:ext>
            </a:extLst>
          </p:cNvPr>
          <p:cNvSpPr txBox="1"/>
          <p:nvPr/>
        </p:nvSpPr>
        <p:spPr>
          <a:xfrm>
            <a:off x="191738" y="6249820"/>
            <a:ext cx="4329462" cy="461665"/>
          </a:xfrm>
          <a:prstGeom prst="rect">
            <a:avLst/>
          </a:prstGeom>
          <a:noFill/>
          <a:ln>
            <a:solidFill>
              <a:schemeClr val="bg1"/>
            </a:solidFill>
          </a:ln>
        </p:spPr>
        <p:txBody>
          <a:bodyPr wrap="square" rtlCol="0">
            <a:spAutoFit/>
          </a:bodyPr>
          <a:lstStyle/>
          <a:p>
            <a:r>
              <a:rPr lang="en-GB" sz="1200" dirty="0">
                <a:solidFill>
                  <a:schemeClr val="bg1"/>
                </a:solidFill>
              </a:rPr>
              <a:t>This is </a:t>
            </a:r>
            <a:r>
              <a:rPr lang="en-GB" sz="1200" b="1" dirty="0">
                <a:solidFill>
                  <a:srgbClr val="FF0000"/>
                </a:solidFill>
              </a:rPr>
              <a:t>not </a:t>
            </a:r>
            <a:r>
              <a:rPr lang="en-GB" sz="1200" dirty="0">
                <a:solidFill>
                  <a:schemeClr val="bg1"/>
                </a:solidFill>
              </a:rPr>
              <a:t>a timeline or a perfectly accurate blueprint. It’s a representation to help everyone understand how to work.</a:t>
            </a:r>
            <a:endParaRPr lang="en-GB" sz="1200" dirty="0">
              <a:solidFill>
                <a:srgbClr val="FF0000"/>
              </a:solidFill>
            </a:endParaRPr>
          </a:p>
        </p:txBody>
      </p:sp>
    </p:spTree>
    <p:extLst>
      <p:ext uri="{BB962C8B-B14F-4D97-AF65-F5344CB8AC3E}">
        <p14:creationId xmlns:p14="http://schemas.microsoft.com/office/powerpoint/2010/main" val="25639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8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15"/>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1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5"/>
                                        </p:tgtEl>
                                        <p:attrNameLst>
                                          <p:attrName>style.visibility</p:attrName>
                                        </p:attrNameLst>
                                      </p:cBhvr>
                                      <p:to>
                                        <p:strVal val="hidden"/>
                                      </p:to>
                                    </p:set>
                                  </p:childTnLst>
                                </p:cTn>
                              </p:par>
                              <p:par>
                                <p:cTn id="163" presetID="1" presetClass="entr" presetSubtype="0" fill="hold" grpId="1" nodeType="with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33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32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6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8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9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7"/>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31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9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8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8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85"/>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48"/>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8" grpId="0" animBg="1"/>
      <p:bldP spid="31" grpId="0" animBg="1"/>
      <p:bldP spid="32" grpId="0" animBg="1"/>
      <p:bldP spid="34" grpId="0" animBg="1"/>
      <p:bldP spid="36" grpId="0" animBg="1"/>
      <p:bldP spid="37" grpId="0" animBg="1"/>
      <p:bldP spid="57" grpId="0" animBg="1"/>
      <p:bldP spid="78" grpId="0" animBg="1"/>
      <p:bldP spid="79" grpId="0" animBg="1"/>
      <p:bldP spid="80" grpId="0" animBg="1"/>
      <p:bldP spid="81" grpId="0" animBg="1"/>
      <p:bldP spid="94" grpId="0" animBg="1"/>
      <p:bldP spid="98" grpId="0" animBg="1"/>
      <p:bldP spid="107" grpId="0" animBg="1"/>
      <p:bldP spid="108" grpId="0" animBg="1"/>
      <p:bldP spid="111" grpId="0" animBg="1"/>
      <p:bldP spid="137" grpId="0" animBg="1"/>
      <p:bldP spid="161" grpId="0" animBg="1"/>
      <p:bldP spid="168" grpId="0" animBg="1"/>
      <p:bldP spid="185" grpId="0" animBg="1"/>
      <p:bldP spid="186" grpId="0" animBg="1"/>
      <p:bldP spid="190" grpId="0" animBg="1"/>
      <p:bldP spid="210" grpId="0" animBg="1"/>
      <p:bldP spid="211" grpId="0" animBg="1"/>
      <p:bldP spid="213" grpId="0" animBg="1"/>
      <p:bldP spid="305" grpId="0" animBg="1"/>
      <p:bldP spid="317" grpId="0" animBg="1"/>
      <p:bldP spid="324" grpId="0" animBg="1"/>
      <p:bldP spid="2" grpId="0" animBg="1"/>
      <p:bldP spid="17" grpId="0"/>
      <p:bldP spid="17" grpId="1"/>
      <p:bldP spid="22" grpId="0"/>
      <p:bldP spid="22" grpId="1"/>
      <p:bldP spid="23" grpId="0"/>
      <p:bldP spid="24" grpId="0"/>
      <p:bldP spid="25" grpId="0"/>
      <p:bldP spid="26" grpId="0"/>
      <p:bldP spid="29" grpId="0"/>
      <p:bldP spid="30" grpId="0"/>
      <p:bldP spid="30" grpId="1"/>
      <p:bldP spid="33" grpId="0"/>
      <p:bldP spid="33" grpId="1"/>
      <p:bldP spid="35" grpId="0"/>
      <p:bldP spid="35" grpId="1"/>
      <p:bldP spid="38" grpId="0"/>
      <p:bldP spid="38" grpId="1"/>
      <p:bldP spid="43" grpId="0"/>
      <p:bldP spid="43" grpId="1"/>
      <p:bldP spid="45" grpId="0"/>
      <p:bldP spid="45" grpId="1"/>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39511-C01E-16AC-E095-A59343994658}"/>
              </a:ext>
            </a:extLst>
          </p:cNvPr>
          <p:cNvSpPr txBox="1"/>
          <p:nvPr/>
        </p:nvSpPr>
        <p:spPr>
          <a:xfrm>
            <a:off x="235948" y="221675"/>
            <a:ext cx="3679655" cy="1384995"/>
          </a:xfrm>
          <a:prstGeom prst="rect">
            <a:avLst/>
          </a:prstGeom>
          <a:noFill/>
          <a:ln>
            <a:solidFill>
              <a:schemeClr val="bg1"/>
            </a:solidFill>
          </a:ln>
        </p:spPr>
        <p:txBody>
          <a:bodyPr wrap="square" rtlCol="0">
            <a:spAutoFit/>
          </a:bodyPr>
          <a:lstStyle/>
          <a:p>
            <a:r>
              <a:rPr lang="en-GB" sz="1200" dirty="0">
                <a:solidFill>
                  <a:schemeClr val="bg1"/>
                </a:solidFill>
              </a:rPr>
              <a:t>When you look at it from a top down perspective like this, it can be insightful to see how everything is pulled together with minimal conflict, but it can also be overwhelming or confusing. So, it is also beneficial to think about how this will work in practice from one person’s perspective, and what are the benefits.</a:t>
            </a:r>
          </a:p>
        </p:txBody>
      </p:sp>
      <p:sp>
        <p:nvSpPr>
          <p:cNvPr id="3" name="Rectangle: Rounded Corners 2">
            <a:extLst>
              <a:ext uri="{FF2B5EF4-FFF2-40B4-BE49-F238E27FC236}">
                <a16:creationId xmlns:a16="http://schemas.microsoft.com/office/drawing/2014/main" id="{99A49460-D9A3-8E46-11C0-BC8CE7D64F4F}"/>
              </a:ext>
            </a:extLst>
          </p:cNvPr>
          <p:cNvSpPr/>
          <p:nvPr/>
        </p:nvSpPr>
        <p:spPr>
          <a:xfrm>
            <a:off x="8795207" y="612596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Rounded Corners 3">
            <a:extLst>
              <a:ext uri="{FF2B5EF4-FFF2-40B4-BE49-F238E27FC236}">
                <a16:creationId xmlns:a16="http://schemas.microsoft.com/office/drawing/2014/main" id="{71C47941-19DA-8061-81D8-FFE6A56A0104}"/>
              </a:ext>
            </a:extLst>
          </p:cNvPr>
          <p:cNvSpPr/>
          <p:nvPr/>
        </p:nvSpPr>
        <p:spPr>
          <a:xfrm>
            <a:off x="6344239" y="612596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46CD7892-2717-3C7F-3C1E-0C2B61C7D65C}"/>
              </a:ext>
            </a:extLst>
          </p:cNvPr>
          <p:cNvCxnSpPr>
            <a:cxnSpLocks/>
            <a:stCxn id="9" idx="2"/>
            <a:endCxn id="10"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7B6554-F345-0E0B-6DE3-887659AF40E5}"/>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9D0E8F3-EADC-F494-8AB2-412C8BD31083}"/>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DF69A486-EC6B-30DA-8F4D-846860EB49F2}"/>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i="1" dirty="0"/>
              <a:t>[branch]</a:t>
            </a:r>
            <a:endParaRPr lang="en-GB" sz="1600" i="1" dirty="0"/>
          </a:p>
        </p:txBody>
      </p:sp>
      <p:sp>
        <p:nvSpPr>
          <p:cNvPr id="10" name="Rectangle: Rounded Corners 9">
            <a:extLst>
              <a:ext uri="{FF2B5EF4-FFF2-40B4-BE49-F238E27FC236}">
                <a16:creationId xmlns:a16="http://schemas.microsoft.com/office/drawing/2014/main" id="{E1CA9C53-2A56-65A7-5616-4C112AEA776D}"/>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5177724-A4B7-1B5A-F04A-6B925DC34C2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0C3F0BBE-18EB-DA95-239C-7CB96D0AB884}"/>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3F177B59-90BA-73D1-641A-2B1671A727F9}"/>
              </a:ext>
            </a:extLst>
          </p:cNvPr>
          <p:cNvSpPr txBox="1"/>
          <p:nvPr/>
        </p:nvSpPr>
        <p:spPr>
          <a:xfrm>
            <a:off x="235948" y="1733804"/>
            <a:ext cx="3679655" cy="461665"/>
          </a:xfrm>
          <a:prstGeom prst="rect">
            <a:avLst/>
          </a:prstGeom>
          <a:noFill/>
          <a:ln>
            <a:solidFill>
              <a:schemeClr val="bg1"/>
            </a:solidFill>
          </a:ln>
        </p:spPr>
        <p:txBody>
          <a:bodyPr wrap="square" rtlCol="0">
            <a:spAutoFit/>
          </a:bodyPr>
          <a:lstStyle/>
          <a:p>
            <a:r>
              <a:rPr lang="en-GB" sz="1200" dirty="0">
                <a:solidFill>
                  <a:schemeClr val="bg1"/>
                </a:solidFill>
              </a:rPr>
              <a:t>You and your branch collaborator(s) can work to add one feature at a time.</a:t>
            </a:r>
          </a:p>
        </p:txBody>
      </p:sp>
      <p:sp>
        <p:nvSpPr>
          <p:cNvPr id="15" name="TextBox 14">
            <a:extLst>
              <a:ext uri="{FF2B5EF4-FFF2-40B4-BE49-F238E27FC236}">
                <a16:creationId xmlns:a16="http://schemas.microsoft.com/office/drawing/2014/main" id="{BD377C4B-1801-5B26-0556-65ED3E0E9AC3}"/>
              </a:ext>
            </a:extLst>
          </p:cNvPr>
          <p:cNvSpPr txBox="1"/>
          <p:nvPr/>
        </p:nvSpPr>
        <p:spPr>
          <a:xfrm>
            <a:off x="235948" y="2322603"/>
            <a:ext cx="3679655" cy="646331"/>
          </a:xfrm>
          <a:prstGeom prst="rect">
            <a:avLst/>
          </a:prstGeom>
          <a:noFill/>
          <a:ln>
            <a:solidFill>
              <a:schemeClr val="bg1"/>
            </a:solidFill>
          </a:ln>
        </p:spPr>
        <p:txBody>
          <a:bodyPr wrap="square" rtlCol="0">
            <a:spAutoFit/>
          </a:bodyPr>
          <a:lstStyle/>
          <a:p>
            <a:r>
              <a:rPr lang="en-GB" sz="1200" dirty="0">
                <a:solidFill>
                  <a:schemeClr val="bg1"/>
                </a:solidFill>
              </a:rPr>
              <a:t>For feature/asset creators, your finished features can be pulled into production without you having to do anything, while you continue to work.</a:t>
            </a:r>
          </a:p>
        </p:txBody>
      </p:sp>
      <p:cxnSp>
        <p:nvCxnSpPr>
          <p:cNvPr id="18" name="Straight Connector 17">
            <a:extLst>
              <a:ext uri="{FF2B5EF4-FFF2-40B4-BE49-F238E27FC236}">
                <a16:creationId xmlns:a16="http://schemas.microsoft.com/office/drawing/2014/main" id="{DE3C782F-85EA-539B-5300-41221EA79774}"/>
              </a:ext>
            </a:extLst>
          </p:cNvPr>
          <p:cNvCxnSpPr>
            <a:cxnSpLocks/>
            <a:stCxn id="12" idx="2"/>
          </p:cNvCxnSpPr>
          <p:nvPr/>
        </p:nvCxnSpPr>
        <p:spPr>
          <a:xfrm>
            <a:off x="8026923" y="2580877"/>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FCAF2562-8E7B-1DB4-0967-8EFBB136D012}"/>
              </a:ext>
            </a:extLst>
          </p:cNvPr>
          <p:cNvSpPr/>
          <p:nvPr/>
        </p:nvSpPr>
        <p:spPr>
          <a:xfrm>
            <a:off x="7861954" y="3495915"/>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Curved 21">
            <a:extLst>
              <a:ext uri="{FF2B5EF4-FFF2-40B4-BE49-F238E27FC236}">
                <a16:creationId xmlns:a16="http://schemas.microsoft.com/office/drawing/2014/main" id="{075BD678-2603-2D57-8FC8-1C1C29BF7B05}"/>
              </a:ext>
            </a:extLst>
          </p:cNvPr>
          <p:cNvCxnSpPr>
            <a:cxnSpLocks/>
            <a:stCxn id="12" idx="2"/>
          </p:cNvCxnSpPr>
          <p:nvPr/>
        </p:nvCxnSpPr>
        <p:spPr>
          <a:xfrm rot="16200000" flipH="1">
            <a:off x="8182147" y="2425653"/>
            <a:ext cx="915037" cy="1225484"/>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3C724BC-32A2-2C97-669C-565AA28DD0D1}"/>
              </a:ext>
            </a:extLst>
          </p:cNvPr>
          <p:cNvCxnSpPr>
            <a:cxnSpLocks/>
          </p:cNvCxnSpPr>
          <p:nvPr/>
        </p:nvCxnSpPr>
        <p:spPr>
          <a:xfrm>
            <a:off x="9252407" y="3495914"/>
            <a:ext cx="0"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BD73D06-E75B-0E7D-AFA7-71C151EFE44D}"/>
              </a:ext>
            </a:extLst>
          </p:cNvPr>
          <p:cNvSpPr txBox="1"/>
          <p:nvPr/>
        </p:nvSpPr>
        <p:spPr>
          <a:xfrm>
            <a:off x="235947" y="3105834"/>
            <a:ext cx="3679655" cy="646331"/>
          </a:xfrm>
          <a:prstGeom prst="rect">
            <a:avLst/>
          </a:prstGeom>
          <a:noFill/>
          <a:ln>
            <a:solidFill>
              <a:schemeClr val="bg1"/>
            </a:solidFill>
          </a:ln>
        </p:spPr>
        <p:txBody>
          <a:bodyPr wrap="square" rtlCol="0">
            <a:spAutoFit/>
          </a:bodyPr>
          <a:lstStyle/>
          <a:p>
            <a:r>
              <a:rPr lang="en-GB" sz="1200" dirty="0">
                <a:solidFill>
                  <a:schemeClr val="bg1"/>
                </a:solidFill>
              </a:rPr>
              <a:t>For people working on the production branch, you can have the finished features and assets pulled in without doing anything, while you continue to work.</a:t>
            </a:r>
          </a:p>
        </p:txBody>
      </p:sp>
      <p:cxnSp>
        <p:nvCxnSpPr>
          <p:cNvPr id="30" name="Connector: Curved 29">
            <a:extLst>
              <a:ext uri="{FF2B5EF4-FFF2-40B4-BE49-F238E27FC236}">
                <a16:creationId xmlns:a16="http://schemas.microsoft.com/office/drawing/2014/main" id="{C9651ADB-0C6E-636C-E49C-AE1D5554B944}"/>
              </a:ext>
            </a:extLst>
          </p:cNvPr>
          <p:cNvCxnSpPr>
            <a:cxnSpLocks/>
          </p:cNvCxnSpPr>
          <p:nvPr/>
        </p:nvCxnSpPr>
        <p:spPr>
          <a:xfrm rot="16200000" flipH="1">
            <a:off x="6956662" y="2425654"/>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EAFA4A5-1681-9F70-EA4E-719B5E74B6B1}"/>
              </a:ext>
            </a:extLst>
          </p:cNvPr>
          <p:cNvCxnSpPr>
            <a:cxnSpLocks/>
          </p:cNvCxnSpPr>
          <p:nvPr/>
        </p:nvCxnSpPr>
        <p:spPr>
          <a:xfrm>
            <a:off x="6792560" y="1665838"/>
            <a:ext cx="8877"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B579065D-6445-0006-85D9-B9E1328C6DE2}"/>
              </a:ext>
            </a:extLst>
          </p:cNvPr>
          <p:cNvSpPr txBox="1"/>
          <p:nvPr/>
        </p:nvSpPr>
        <p:spPr>
          <a:xfrm>
            <a:off x="235946" y="3879299"/>
            <a:ext cx="3679655" cy="830997"/>
          </a:xfrm>
          <a:prstGeom prst="rect">
            <a:avLst/>
          </a:prstGeom>
          <a:noFill/>
          <a:ln>
            <a:solidFill>
              <a:schemeClr val="bg1"/>
            </a:solidFill>
          </a:ln>
        </p:spPr>
        <p:txBody>
          <a:bodyPr wrap="square" rtlCol="0">
            <a:spAutoFit/>
          </a:bodyPr>
          <a:lstStyle/>
          <a:p>
            <a:r>
              <a:rPr lang="en-GB" sz="1200" dirty="0">
                <a:solidFill>
                  <a:schemeClr val="bg1"/>
                </a:solidFill>
              </a:rPr>
              <a:t>For feature/asset creators, don’t have to stop working while QA and testing is ongoing. You can review bug reports or issues related to your work and implement them when time allows.</a:t>
            </a:r>
          </a:p>
        </p:txBody>
      </p:sp>
      <p:sp>
        <p:nvSpPr>
          <p:cNvPr id="34" name="Rectangle: Rounded Corners 33">
            <a:extLst>
              <a:ext uri="{FF2B5EF4-FFF2-40B4-BE49-F238E27FC236}">
                <a16:creationId xmlns:a16="http://schemas.microsoft.com/office/drawing/2014/main" id="{7842A3B4-7DDB-6A75-E1FD-C9C6CD757037}"/>
              </a:ext>
            </a:extLst>
          </p:cNvPr>
          <p:cNvSpPr/>
          <p:nvPr/>
        </p:nvSpPr>
        <p:spPr>
          <a:xfrm>
            <a:off x="9087438" y="4380358"/>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F8096C71-2E61-9178-96E3-9DC0D9FAF710}"/>
              </a:ext>
            </a:extLst>
          </p:cNvPr>
          <p:cNvCxnSpPr>
            <a:cxnSpLocks/>
          </p:cNvCxnSpPr>
          <p:nvPr/>
        </p:nvCxnSpPr>
        <p:spPr>
          <a:xfrm>
            <a:off x="8038790" y="3835803"/>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08B6CA88-559B-0350-05EC-FAD606452452}"/>
              </a:ext>
            </a:extLst>
          </p:cNvPr>
          <p:cNvSpPr/>
          <p:nvPr/>
        </p:nvSpPr>
        <p:spPr>
          <a:xfrm>
            <a:off x="7873821" y="4750841"/>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ED8D8542-DB9C-3F5E-DE33-B2F8F6248286}"/>
              </a:ext>
            </a:extLst>
          </p:cNvPr>
          <p:cNvSpPr txBox="1"/>
          <p:nvPr/>
        </p:nvSpPr>
        <p:spPr>
          <a:xfrm>
            <a:off x="235946" y="4837430"/>
            <a:ext cx="3679655" cy="646331"/>
          </a:xfrm>
          <a:prstGeom prst="rect">
            <a:avLst/>
          </a:prstGeom>
          <a:noFill/>
          <a:ln>
            <a:solidFill>
              <a:schemeClr val="bg1"/>
            </a:solidFill>
          </a:ln>
        </p:spPr>
        <p:txBody>
          <a:bodyPr wrap="square" rtlCol="0">
            <a:spAutoFit/>
          </a:bodyPr>
          <a:lstStyle/>
          <a:p>
            <a:r>
              <a:rPr lang="en-GB" sz="1200" dirty="0">
                <a:solidFill>
                  <a:schemeClr val="bg1"/>
                </a:solidFill>
              </a:rPr>
              <a:t>For production/</a:t>
            </a:r>
            <a:r>
              <a:rPr lang="en-GB" sz="1200" dirty="0" err="1">
                <a:solidFill>
                  <a:schemeClr val="bg1"/>
                </a:solidFill>
              </a:rPr>
              <a:t>qa</a:t>
            </a:r>
            <a:r>
              <a:rPr lang="en-GB" sz="1200" dirty="0">
                <a:solidFill>
                  <a:schemeClr val="bg1"/>
                </a:solidFill>
              </a:rPr>
              <a:t>, you can log bugs and issues and have them fixed by the time changes are next pulled in, without fixing them yourself.</a:t>
            </a:r>
          </a:p>
        </p:txBody>
      </p:sp>
      <p:sp>
        <p:nvSpPr>
          <p:cNvPr id="38" name="Rectangle: Rounded Corners 37">
            <a:extLst>
              <a:ext uri="{FF2B5EF4-FFF2-40B4-BE49-F238E27FC236}">
                <a16:creationId xmlns:a16="http://schemas.microsoft.com/office/drawing/2014/main" id="{451503C6-4996-4335-11E7-C1FAE6D3E9F7}"/>
              </a:ext>
            </a:extLst>
          </p:cNvPr>
          <p:cNvSpPr/>
          <p:nvPr/>
        </p:nvSpPr>
        <p:spPr>
          <a:xfrm>
            <a:off x="6636469" y="13483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5EBA0868-54BD-074B-5C9C-09423735A396}"/>
              </a:ext>
            </a:extLst>
          </p:cNvPr>
          <p:cNvSpPr/>
          <p:nvPr/>
        </p:nvSpPr>
        <p:spPr>
          <a:xfrm>
            <a:off x="6649074" y="349591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Curved 40">
            <a:extLst>
              <a:ext uri="{FF2B5EF4-FFF2-40B4-BE49-F238E27FC236}">
                <a16:creationId xmlns:a16="http://schemas.microsoft.com/office/drawing/2014/main" id="{E6D2C4A7-CA7E-B405-DD11-434DF6058F4C}"/>
              </a:ext>
            </a:extLst>
          </p:cNvPr>
          <p:cNvCxnSpPr>
            <a:cxnSpLocks/>
          </p:cNvCxnSpPr>
          <p:nvPr/>
        </p:nvCxnSpPr>
        <p:spPr>
          <a:xfrm rot="16200000" flipH="1">
            <a:off x="6976148" y="3670629"/>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05D063-DC6F-5F2E-0F7C-93DD2EF1F570}"/>
              </a:ext>
            </a:extLst>
          </p:cNvPr>
          <p:cNvCxnSpPr>
            <a:cxnSpLocks/>
            <a:endCxn id="39" idx="0"/>
          </p:cNvCxnSpPr>
          <p:nvPr/>
        </p:nvCxnSpPr>
        <p:spPr>
          <a:xfrm>
            <a:off x="6801437" y="2580876"/>
            <a:ext cx="12606" cy="915039"/>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47" name="Rectangle: Folded Corner 46">
            <a:extLst>
              <a:ext uri="{FF2B5EF4-FFF2-40B4-BE49-F238E27FC236}">
                <a16:creationId xmlns:a16="http://schemas.microsoft.com/office/drawing/2014/main" id="{4991EAD1-AEAB-2D19-4CAD-D392146D3E47}"/>
              </a:ext>
            </a:extLst>
          </p:cNvPr>
          <p:cNvSpPr/>
          <p:nvPr/>
        </p:nvSpPr>
        <p:spPr>
          <a:xfrm>
            <a:off x="7760739" y="3671800"/>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Folded Corner 47">
            <a:extLst>
              <a:ext uri="{FF2B5EF4-FFF2-40B4-BE49-F238E27FC236}">
                <a16:creationId xmlns:a16="http://schemas.microsoft.com/office/drawing/2014/main" id="{96B9334E-C66A-4FFE-3752-D8868B2547AB}"/>
              </a:ext>
            </a:extLst>
          </p:cNvPr>
          <p:cNvSpPr/>
          <p:nvPr/>
        </p:nvSpPr>
        <p:spPr>
          <a:xfrm>
            <a:off x="6535254" y="3688297"/>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20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9" grpId="0" animBg="1"/>
      <p:bldP spid="27" grpId="0" animBg="1"/>
      <p:bldP spid="33" grpId="0" animBg="1"/>
      <p:bldP spid="34" grpId="0" animBg="1"/>
      <p:bldP spid="34" grpId="1" animBg="1"/>
      <p:bldP spid="36" grpId="0" animBg="1"/>
      <p:bldP spid="36" grpId="1" animBg="1"/>
      <p:bldP spid="36" grpId="2" animBg="1"/>
      <p:bldP spid="37" grpId="0" animBg="1"/>
      <p:bldP spid="38" grpId="0" animBg="1"/>
      <p:bldP spid="39" grpId="0" animBg="1"/>
      <p:bldP spid="47" grpId="0" animBg="1"/>
      <p:bldP spid="4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3321</TotalTime>
  <Words>2031</Words>
  <Application>Microsoft Office PowerPoint</Application>
  <PresentationFormat>Widescreen</PresentationFormat>
  <Paragraphs>187</Paragraphs>
  <Slides>12</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Wingdings</vt:lpstr>
      <vt:lpstr>Office Theme</vt:lpstr>
      <vt:lpstr>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4</cp:revision>
  <dcterms:created xsi:type="dcterms:W3CDTF">2025-02-22T00:21:31Z</dcterms:created>
  <dcterms:modified xsi:type="dcterms:W3CDTF">2025-03-06T19:08:32Z</dcterms:modified>
</cp:coreProperties>
</file>