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6"/>
  </p:notesMasterIdLst>
  <p:sldIdLst>
    <p:sldId id="256" r:id="rId2"/>
    <p:sldId id="257" r:id="rId3"/>
    <p:sldId id="264" r:id="rId4"/>
    <p:sldId id="265" r:id="rId5"/>
    <p:sldId id="258" r:id="rId6"/>
    <p:sldId id="266" r:id="rId7"/>
    <p:sldId id="267" r:id="rId8"/>
    <p:sldId id="268" r:id="rId9"/>
    <p:sldId id="269" r:id="rId10"/>
    <p:sldId id="270" r:id="rId11"/>
    <p:sldId id="271" r:id="rId12"/>
    <p:sldId id="272" r:id="rId13"/>
    <p:sldId id="259" r:id="rId14"/>
    <p:sldId id="274" r:id="rId15"/>
    <p:sldId id="275" r:id="rId16"/>
    <p:sldId id="276" r:id="rId17"/>
    <p:sldId id="277" r:id="rId18"/>
    <p:sldId id="278" r:id="rId19"/>
    <p:sldId id="279" r:id="rId20"/>
    <p:sldId id="280" r:id="rId21"/>
    <p:sldId id="281" r:id="rId22"/>
    <p:sldId id="282" r:id="rId23"/>
    <p:sldId id="262" r:id="rId24"/>
    <p:sldId id="263" r:id="rId2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521415D9-36F7-43E2-AB2F-B90AF26B5E84}">
      <p14:sectionLst xmlns:p14="http://schemas.microsoft.com/office/powerpoint/2010/main">
        <p14:section name="Раздел по умолчанию" id="{7A040817-13A0-4CB1-8E31-3221F70149FE}">
          <p14:sldIdLst>
            <p14:sldId id="256"/>
            <p14:sldId id="257"/>
          </p14:sldIdLst>
        </p14:section>
        <p14:section name="Введение" id="{39B80C73-448E-4861-BF37-41D4094F8AE8}">
          <p14:sldIdLst>
            <p14:sldId id="264"/>
            <p14:sldId id="265"/>
            <p14:sldId id="258"/>
            <p14:sldId id="266"/>
            <p14:sldId id="267"/>
            <p14:sldId id="268"/>
            <p14:sldId id="269"/>
            <p14:sldId id="270"/>
            <p14:sldId id="271"/>
            <p14:sldId id="272"/>
          </p14:sldIdLst>
        </p14:section>
        <p14:section name="Зависимость плотности компонент от времени" id="{3B89C864-C30F-441D-B6AD-22C1BF9E384E}">
          <p14:sldIdLst>
            <p14:sldId id="259"/>
            <p14:sldId id="274"/>
            <p14:sldId id="275"/>
            <p14:sldId id="276"/>
          </p14:sldIdLst>
        </p14:section>
        <p14:section name="Решёточные звери" id="{C20F2402-2378-4EAB-8AE6-2BBB01F1644C}">
          <p14:sldIdLst>
            <p14:sldId id="277"/>
          </p14:sldIdLst>
        </p14:section>
        <p14:section name="Беспорядок" id="{CDDF47AE-898E-4E3F-A14D-4325B66EBBEA}">
          <p14:sldIdLst>
            <p14:sldId id="278"/>
            <p14:sldId id="279"/>
            <p14:sldId id="280"/>
            <p14:sldId id="281"/>
            <p14:sldId id="282"/>
            <p14:sldId id="262"/>
            <p14:sldId id="263"/>
          </p14:sldIdLst>
        </p14:section>
      </p14:sectionLst>
    </p:ex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5" d="100"/>
          <a:sy n="35" d="100"/>
        </p:scale>
        <p:origin x="756" y="9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Tree>
    <p:extLst>
      <p:ext uri="{BB962C8B-B14F-4D97-AF65-F5344CB8AC3E}">
        <p14:creationId xmlns:p14="http://schemas.microsoft.com/office/powerpoint/2010/main" val="125025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Tree>
    <p:extLst>
      <p:ext uri="{BB962C8B-B14F-4D97-AF65-F5344CB8AC3E}">
        <p14:creationId xmlns:p14="http://schemas.microsoft.com/office/powerpoint/2010/main" val="901797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ftr="0" dt="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0.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4" y="3934663"/>
            <a:ext cx="9443425" cy="4156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dirty="0"/>
              <a:t>МОДЕЛИРОВАНИЕ ПРОСТРАНСТВЕННО-РАСПРЕДЕЛЕННЫХ ЭВОЛЮЦИОННЫХ ИГР</a:t>
            </a:r>
            <a:endParaRPr dirty="0"/>
          </a:p>
        </p:txBody>
      </p:sp>
      <p:sp>
        <p:nvSpPr>
          <p:cNvPr id="53" name="Очень крутой подзаголовок презентации"/>
          <p:cNvSpPr txBox="1"/>
          <p:nvPr/>
        </p:nvSpPr>
        <p:spPr>
          <a:xfrm>
            <a:off x="7116915" y="8929563"/>
            <a:ext cx="9443424" cy="11732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dirty="0" smtClean="0"/>
              <a:t>Студент</a:t>
            </a:r>
            <a:endParaRPr lang="en-US" dirty="0" smtClean="0"/>
          </a:p>
          <a:p>
            <a:r>
              <a:rPr lang="ru-RU" dirty="0" smtClean="0"/>
              <a:t>Б.Д. Зиннуров</a:t>
            </a:r>
            <a:endParaRPr dirty="0"/>
          </a:p>
        </p:txBody>
      </p:sp>
      <p:sp>
        <p:nvSpPr>
          <p:cNvPr id="54" name="Название подразделения,  лаборатории, факультета и т.д."/>
          <p:cNvSpPr txBox="1"/>
          <p:nvPr/>
        </p:nvSpPr>
        <p:spPr>
          <a:xfrm>
            <a:off x="7116915" y="1847447"/>
            <a:ext cx="9443423" cy="790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dirty="0" smtClean="0"/>
              <a:t>МИЭМ НИУ ВШЭ, прикладная математика</a:t>
            </a:r>
            <a:endParaRPr dirty="0"/>
          </a:p>
        </p:txBody>
      </p:sp>
      <p:sp>
        <p:nvSpPr>
          <p:cNvPr id="55" name="Москва, 2017"/>
          <p:cNvSpPr txBox="1"/>
          <p:nvPr/>
        </p:nvSpPr>
        <p:spPr>
          <a:xfrm>
            <a:off x="7116915" y="11892516"/>
            <a:ext cx="9443424"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dirty="0" err="1"/>
              <a:t>Москва</a:t>
            </a:r>
            <a:r>
              <a:rPr dirty="0"/>
              <a:t>, </a:t>
            </a:r>
            <a:r>
              <a:rPr dirty="0" smtClean="0"/>
              <a:t>201</a:t>
            </a:r>
            <a:r>
              <a:rPr lang="en-US" dirty="0"/>
              <a:t>9</a:t>
            </a:r>
            <a:endParaRPr dirty="0"/>
          </a:p>
        </p:txBody>
      </p:sp>
      <p:pic>
        <p:nvPicPr>
          <p:cNvPr id="56" name="Изображение" descr="Изображение"/>
          <p:cNvPicPr>
            <a:picLocks noChangeAspect="1"/>
          </p:cNvPicPr>
          <p:nvPr/>
        </p:nvPicPr>
        <p:blipFill>
          <a:blip r:embed="rId3">
            <a:extLst/>
          </a:blip>
          <a:stretch>
            <a:fillRect/>
          </a:stretch>
        </p:blipFill>
        <p:spPr>
          <a:xfrm>
            <a:off x="1221970" y="1330739"/>
            <a:ext cx="2736119" cy="2645547"/>
          </a:xfrm>
          <a:prstGeom prst="rect">
            <a:avLst/>
          </a:prstGeom>
          <a:ln w="12700">
            <a:miter lim="400000"/>
          </a:ln>
        </p:spPr>
      </p:pic>
      <p:sp>
        <p:nvSpPr>
          <p:cNvPr id="8" name="Очень крутой подзаголовок презентации"/>
          <p:cNvSpPr txBox="1"/>
          <p:nvPr/>
        </p:nvSpPr>
        <p:spPr>
          <a:xfrm>
            <a:off x="14940576" y="8929563"/>
            <a:ext cx="9443424" cy="23254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dirty="0" smtClean="0"/>
              <a:t>Научный руководитель</a:t>
            </a:r>
          </a:p>
          <a:p>
            <a:r>
              <a:rPr lang="ru-RU" dirty="0" smtClean="0"/>
              <a:t>Доцент ДПМ МИЭМ НИУ ВШЭ, </a:t>
            </a:r>
            <a:r>
              <a:rPr lang="en-US" dirty="0" smtClean="0"/>
              <a:t>PhD</a:t>
            </a:r>
          </a:p>
          <a:p>
            <a:r>
              <a:rPr lang="ru-RU" dirty="0" smtClean="0"/>
              <a:t>Е.А. </a:t>
            </a:r>
            <a:r>
              <a:rPr lang="ru-RU" dirty="0" err="1" smtClean="0"/>
              <a:t>Буровский</a:t>
            </a:r>
            <a:endParaRPr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r>
              <a:rPr dirty="0"/>
              <a:t>Text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p>
          <a:p>
            <a:pPr algn="l">
              <a:spcBef>
                <a:spcPts val="2800"/>
              </a:spcBef>
              <a:defRPr sz="2800">
                <a:solidFill>
                  <a:srgbClr val="253957"/>
                </a:solidFill>
                <a:latin typeface="+mn-lt"/>
                <a:ea typeface="+mn-ea"/>
                <a:cs typeface="+mn-cs"/>
                <a:sym typeface="Arial Narrow"/>
              </a:defRPr>
            </a:pPr>
            <a:r>
              <a:rPr dirty="0"/>
              <a:t>Text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p>
        </p:txBody>
      </p:sp>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Пара слайдов истории</a:t>
            </a:r>
            <a:endParaRPr dirty="0"/>
          </a:p>
        </p:txBody>
      </p:sp>
      <p:sp>
        <p:nvSpPr>
          <p:cNvPr id="67" name="Заголовок основного текста"/>
          <p:cNvSpPr txBox="1"/>
          <p:nvPr/>
        </p:nvSpPr>
        <p:spPr>
          <a:xfrm>
            <a:off x="1107280" y="5820994"/>
            <a:ext cx="16073439"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dirty="0" err="1"/>
              <a:t>Заголовок</a:t>
            </a:r>
            <a:r>
              <a:rPr dirty="0"/>
              <a:t> </a:t>
            </a:r>
            <a:r>
              <a:rPr dirty="0" err="1"/>
              <a:t>основного</a:t>
            </a:r>
            <a:r>
              <a:rPr dirty="0"/>
              <a:t> </a:t>
            </a:r>
            <a:r>
              <a:rPr dirty="0" err="1"/>
              <a:t>текста</a:t>
            </a:r>
            <a:endParaRPr dirty="0"/>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МИЭМ НИУ ВШЭ</a:t>
            </a: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p:cNvSpPr>
            <a:spLocks noGrp="1"/>
          </p:cNvSpPr>
          <p:nvPr>
            <p:ph type="sldNum" sz="quarter" idx="2"/>
          </p:nvPr>
        </p:nvSpPr>
        <p:spPr/>
        <p:txBody>
          <a:bodyPr/>
          <a:lstStyle/>
          <a:p>
            <a:fld id="{86CB4B4D-7CA3-9044-876B-883B54F8677D}" type="slidenum">
              <a:rPr lang="ru-RU" smtClean="0"/>
              <a:t>10</a:t>
            </a:fld>
            <a:endParaRPr lang="ru-RU"/>
          </a:p>
        </p:txBody>
      </p:sp>
    </p:spTree>
    <p:extLst>
      <p:ext uri="{BB962C8B-B14F-4D97-AF65-F5344CB8AC3E}">
        <p14:creationId xmlns:p14="http://schemas.microsoft.com/office/powerpoint/2010/main" val="2411800186"/>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МИЭМ НИУ ВШЭ</a:t>
            </a: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p:cNvSpPr>
            <a:spLocks noGrp="1"/>
          </p:cNvSpPr>
          <p:nvPr>
            <p:ph type="sldNum" sz="quarter" idx="2"/>
          </p:nvPr>
        </p:nvSpPr>
        <p:spPr/>
        <p:txBody>
          <a:bodyPr/>
          <a:lstStyle/>
          <a:p>
            <a:fld id="{86CB4B4D-7CA3-9044-876B-883B54F8677D}" type="slidenum">
              <a:rPr lang="ru-RU" smtClean="0"/>
              <a:t>11</a:t>
            </a:fld>
            <a:endParaRPr lang="ru-RU"/>
          </a:p>
        </p:txBody>
      </p:sp>
      <p:sp>
        <p:nvSpPr>
          <p:cNvPr id="9" name="Заголовок основного текста"/>
          <p:cNvSpPr txBox="1"/>
          <p:nvPr/>
        </p:nvSpPr>
        <p:spPr>
          <a:xfrm>
            <a:off x="11091626" y="11911894"/>
            <a:ext cx="2182888" cy="791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i="1" dirty="0"/>
              <a:t>1&lt;</a:t>
            </a:r>
            <a:r>
              <a:rPr lang="en-US" i="1" dirty="0"/>
              <a:t>b</a:t>
            </a:r>
            <a:r>
              <a:rPr lang="ru-RU" i="1" dirty="0"/>
              <a:t>&lt;7/6</a:t>
            </a:r>
            <a:endParaRPr dirty="0"/>
          </a:p>
        </p:txBody>
      </p:sp>
      <p:pic>
        <p:nvPicPr>
          <p:cNvPr id="12" name="Рисунок 1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4198" y="1050886"/>
            <a:ext cx="15697744" cy="10725474"/>
          </a:xfrm>
          <a:prstGeom prst="rect">
            <a:avLst/>
          </a:prstGeom>
          <a:noFill/>
          <a:ln>
            <a:noFill/>
          </a:ln>
        </p:spPr>
      </p:pic>
      <p:pic>
        <p:nvPicPr>
          <p:cNvPr id="13" name="Рисунок 1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3128" y="1101729"/>
            <a:ext cx="15720514" cy="10554577"/>
          </a:xfrm>
          <a:prstGeom prst="rect">
            <a:avLst/>
          </a:prstGeom>
          <a:noFill/>
          <a:ln>
            <a:noFill/>
          </a:ln>
        </p:spPr>
      </p:pic>
      <p:sp>
        <p:nvSpPr>
          <p:cNvPr id="10" name="Заголовок основного текста"/>
          <p:cNvSpPr txBox="1"/>
          <p:nvPr/>
        </p:nvSpPr>
        <p:spPr>
          <a:xfrm>
            <a:off x="10751840" y="11977146"/>
            <a:ext cx="2376264" cy="791993"/>
          </a:xfrm>
          <a:prstGeom prst="rect">
            <a:avLst/>
          </a:prstGeom>
          <a:solidFill>
            <a:schemeClr val="bg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i="1" dirty="0"/>
              <a:t>5/4&lt;</a:t>
            </a:r>
            <a:r>
              <a:rPr lang="en-US" i="1" dirty="0"/>
              <a:t>b</a:t>
            </a:r>
            <a:r>
              <a:rPr lang="ru-RU" i="1" dirty="0"/>
              <a:t>&lt;4/3</a:t>
            </a:r>
            <a:endParaRPr dirty="0"/>
          </a:p>
        </p:txBody>
      </p:sp>
      <p:pic>
        <p:nvPicPr>
          <p:cNvPr id="14" name="Рисунок 13"/>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43128" y="1029412"/>
            <a:ext cx="15794142" cy="10740954"/>
          </a:xfrm>
          <a:prstGeom prst="rect">
            <a:avLst/>
          </a:prstGeom>
          <a:noFill/>
          <a:ln>
            <a:noFill/>
          </a:ln>
        </p:spPr>
      </p:pic>
      <p:sp>
        <p:nvSpPr>
          <p:cNvPr id="67" name="Заголовок основного текста"/>
          <p:cNvSpPr txBox="1"/>
          <p:nvPr/>
        </p:nvSpPr>
        <p:spPr>
          <a:xfrm>
            <a:off x="10818047" y="12011781"/>
            <a:ext cx="2272410" cy="791993"/>
          </a:xfrm>
          <a:prstGeom prst="rect">
            <a:avLst/>
          </a:prstGeom>
          <a:solidFill>
            <a:schemeClr val="bg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i="1" dirty="0"/>
              <a:t>5/3&lt;</a:t>
            </a:r>
            <a:r>
              <a:rPr lang="en-US" i="1" dirty="0"/>
              <a:t>b</a:t>
            </a:r>
            <a:r>
              <a:rPr lang="ru-RU" i="1" dirty="0"/>
              <a:t>&lt;7/4</a:t>
            </a:r>
            <a:endParaRPr dirty="0"/>
          </a:p>
        </p:txBody>
      </p:sp>
      <p:pic>
        <p:nvPicPr>
          <p:cNvPr id="15" name="Рисунок 14"/>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87144" y="1025352"/>
            <a:ext cx="15512489" cy="10731838"/>
          </a:xfrm>
          <a:prstGeom prst="rect">
            <a:avLst/>
          </a:prstGeom>
          <a:noFill/>
          <a:ln>
            <a:noFill/>
          </a:ln>
        </p:spPr>
      </p:pic>
      <p:sp>
        <p:nvSpPr>
          <p:cNvPr id="11" name="Заголовок основного текста"/>
          <p:cNvSpPr txBox="1"/>
          <p:nvPr/>
        </p:nvSpPr>
        <p:spPr>
          <a:xfrm>
            <a:off x="10818047" y="12085172"/>
            <a:ext cx="2272410" cy="791993"/>
          </a:xfrm>
          <a:prstGeom prst="rect">
            <a:avLst/>
          </a:prstGeom>
          <a:solidFill>
            <a:schemeClr val="bg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i="1" dirty="0"/>
              <a:t>7/4&lt;</a:t>
            </a:r>
            <a:r>
              <a:rPr lang="en-US" i="1" dirty="0"/>
              <a:t>b</a:t>
            </a:r>
            <a:r>
              <a:rPr lang="ru-RU" i="1" dirty="0"/>
              <a:t>&lt;2</a:t>
            </a:r>
            <a:endParaRPr dirty="0"/>
          </a:p>
        </p:txBody>
      </p:sp>
    </p:spTree>
    <p:extLst>
      <p:ext uri="{BB962C8B-B14F-4D97-AF65-F5344CB8AC3E}">
        <p14:creationId xmlns:p14="http://schemas.microsoft.com/office/powerpoint/2010/main" val="13444633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67"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Заголовок основного текста"/>
          <p:cNvSpPr txBox="1"/>
          <p:nvPr/>
        </p:nvSpPr>
        <p:spPr>
          <a:xfrm>
            <a:off x="5999312" y="11250488"/>
            <a:ext cx="14304773"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i="1" dirty="0"/>
              <a:t>Плотность кооператоров в стационарном состоянии как функция параметра игры b для </a:t>
            </a:r>
            <a:r>
              <a:rPr lang="ru-RU" i="1" dirty="0" smtClean="0"/>
              <a:t>треугольной </a:t>
            </a:r>
            <a:r>
              <a:rPr lang="ru-RU" i="1" dirty="0"/>
              <a:t>решётки</a:t>
            </a:r>
            <a:endParaRPr dirty="0"/>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МИЭМ НИУ ВШЭ</a:t>
            </a: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p:cNvSpPr>
            <a:spLocks noGrp="1"/>
          </p:cNvSpPr>
          <p:nvPr>
            <p:ph type="sldNum" sz="quarter" idx="2"/>
          </p:nvPr>
        </p:nvSpPr>
        <p:spPr/>
        <p:txBody>
          <a:bodyPr/>
          <a:lstStyle/>
          <a:p>
            <a:fld id="{86CB4B4D-7CA3-9044-876B-883B54F8677D}" type="slidenum">
              <a:rPr lang="ru-RU" smtClean="0"/>
              <a:t>12</a:t>
            </a:fld>
            <a:endParaRPr lang="ru-RU"/>
          </a:p>
        </p:txBody>
      </p:sp>
      <p:pic>
        <p:nvPicPr>
          <p:cNvPr id="8" name="Рисунок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3432" y="233263"/>
            <a:ext cx="14171296" cy="10582101"/>
          </a:xfrm>
          <a:prstGeom prst="rect">
            <a:avLst/>
          </a:prstGeom>
          <a:noFill/>
          <a:ln>
            <a:noFill/>
          </a:ln>
        </p:spPr>
      </p:pic>
      <p:pic>
        <p:nvPicPr>
          <p:cNvPr id="10" name="Рисунок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8938" y="665312"/>
            <a:ext cx="16000284" cy="9843314"/>
          </a:xfrm>
          <a:prstGeom prst="rect">
            <a:avLst/>
          </a:prstGeom>
          <a:noFill/>
          <a:ln>
            <a:noFill/>
          </a:ln>
        </p:spPr>
      </p:pic>
      <p:sp>
        <p:nvSpPr>
          <p:cNvPr id="11" name="Заголовок основного текста"/>
          <p:cNvSpPr txBox="1"/>
          <p:nvPr/>
        </p:nvSpPr>
        <p:spPr>
          <a:xfrm>
            <a:off x="5999312" y="11265055"/>
            <a:ext cx="14304773" cy="1324943"/>
          </a:xfrm>
          <a:prstGeom prst="rect">
            <a:avLst/>
          </a:prstGeom>
          <a:solidFill>
            <a:schemeClr val="bg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i="1" dirty="0"/>
              <a:t>Плотность кооператоров в стационарном состоянии как функция параметра игры b для квадратной решётки</a:t>
            </a:r>
            <a:endParaRPr dirty="0"/>
          </a:p>
        </p:txBody>
      </p:sp>
    </p:spTree>
    <p:extLst>
      <p:ext uri="{BB962C8B-B14F-4D97-AF65-F5344CB8AC3E}">
        <p14:creationId xmlns:p14="http://schemas.microsoft.com/office/powerpoint/2010/main" val="14775735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Анализ </a:t>
            </a:r>
            <a:r>
              <a:rPr lang="ru-RU" dirty="0" err="1" smtClean="0"/>
              <a:t>фурье</a:t>
            </a:r>
            <a:endParaRPr dirty="0"/>
          </a:p>
        </p:txBody>
      </p:sp>
      <p:sp>
        <p:nvSpPr>
          <p:cNvPr id="74" name="Заголовок основного текста"/>
          <p:cNvSpPr txBox="1"/>
          <p:nvPr/>
        </p:nvSpPr>
        <p:spPr>
          <a:xfrm>
            <a:off x="10294309" y="4511690"/>
            <a:ext cx="3149084" cy="1097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sz="5000" i="1" dirty="0">
                <a:solidFill>
                  <a:schemeClr val="tx1"/>
                </a:solidFill>
                <a:latin typeface="Times New Roman" panose="02020603050405020304" pitchFamily="18" charset="0"/>
                <a:cs typeface="Times New Roman" panose="02020603050405020304" pitchFamily="18" charset="0"/>
              </a:rPr>
              <a:t>x</a:t>
            </a:r>
            <a:r>
              <a:rPr lang="ru-RU" sz="5000" i="1" baseline="-25000" dirty="0">
                <a:solidFill>
                  <a:schemeClr val="tx1"/>
                </a:solidFill>
                <a:latin typeface="Times New Roman" panose="02020603050405020304" pitchFamily="18" charset="0"/>
                <a:cs typeface="Times New Roman" panose="02020603050405020304" pitchFamily="18" charset="0"/>
              </a:rPr>
              <a:t>0 </a:t>
            </a:r>
            <a:r>
              <a:rPr lang="ru-RU" sz="5000" i="1" dirty="0">
                <a:solidFill>
                  <a:schemeClr val="tx1"/>
                </a:solidFill>
                <a:latin typeface="Times New Roman" panose="02020603050405020304" pitchFamily="18" charset="0"/>
                <a:cs typeface="Times New Roman" panose="02020603050405020304" pitchFamily="18" charset="0"/>
              </a:rPr>
              <a:t>,…, </a:t>
            </a:r>
            <a:r>
              <a:rPr lang="en-US" sz="5000" i="1" dirty="0" err="1">
                <a:solidFill>
                  <a:schemeClr val="tx1"/>
                </a:solidFill>
                <a:latin typeface="Times New Roman" panose="02020603050405020304" pitchFamily="18" charset="0"/>
                <a:cs typeface="Times New Roman" panose="02020603050405020304" pitchFamily="18" charset="0"/>
              </a:rPr>
              <a:t>x</a:t>
            </a:r>
            <a:r>
              <a:rPr lang="en-US" sz="5000" i="1" baseline="-25000" dirty="0" err="1">
                <a:solidFill>
                  <a:schemeClr val="tx1"/>
                </a:solidFill>
                <a:latin typeface="Times New Roman" panose="02020603050405020304" pitchFamily="18" charset="0"/>
                <a:cs typeface="Times New Roman" panose="02020603050405020304" pitchFamily="18" charset="0"/>
              </a:rPr>
              <a:t>N</a:t>
            </a:r>
            <a:r>
              <a:rPr lang="ru-RU" sz="5000" i="1" baseline="-25000" dirty="0">
                <a:solidFill>
                  <a:schemeClr val="tx1"/>
                </a:solidFill>
                <a:latin typeface="Times New Roman" panose="02020603050405020304" pitchFamily="18" charset="0"/>
                <a:cs typeface="Times New Roman" panose="02020603050405020304" pitchFamily="18" charset="0"/>
              </a:rPr>
              <a:t>-1</a:t>
            </a:r>
            <a:endParaRPr sz="5000" dirty="0">
              <a:solidFill>
                <a:schemeClr val="tx1"/>
              </a:solidFill>
              <a:latin typeface="Times New Roman" panose="02020603050405020304" pitchFamily="18" charset="0"/>
              <a:cs typeface="Times New Roman" panose="02020603050405020304" pitchFamily="18" charset="0"/>
            </a:endParaRPr>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МИЭМ НИУ ВШЭ</a:t>
            </a:r>
            <a:endParaRPr dirty="0"/>
          </a:p>
        </p:txBody>
      </p:sp>
      <p:pic>
        <p:nvPicPr>
          <p:cNvPr id="77"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2" name="Номер слайда 1"/>
          <p:cNvSpPr>
            <a:spLocks noGrp="1"/>
          </p:cNvSpPr>
          <p:nvPr>
            <p:ph type="sldNum" sz="quarter" idx="2"/>
          </p:nvPr>
        </p:nvSpPr>
        <p:spPr/>
        <p:txBody>
          <a:bodyPr/>
          <a:lstStyle/>
          <a:p>
            <a:fld id="{86CB4B4D-7CA3-9044-876B-883B54F8677D}" type="slidenum">
              <a:rPr lang="ru-RU" smtClean="0"/>
              <a:t>13</a:t>
            </a:fld>
            <a:endParaRPr lang="ru-RU"/>
          </a:p>
        </p:txBody>
      </p:sp>
      <p:sp>
        <p:nvSpPr>
          <p:cNvPr id="3" name="Rectangle 2"/>
          <p:cNvSpPr>
            <a:spLocks noChangeArrowheads="1"/>
          </p:cNvSpPr>
          <p:nvPr/>
        </p:nvSpPr>
        <p:spPr bwMode="auto">
          <a:xfrm>
            <a:off x="0" y="0"/>
            <a:ext cx="2438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4"/>
          <p:cNvSpPr>
            <a:spLocks noChangeArrowheads="1"/>
          </p:cNvSpPr>
          <p:nvPr/>
        </p:nvSpPr>
        <p:spPr bwMode="auto">
          <a:xfrm>
            <a:off x="152400" y="152400"/>
            <a:ext cx="2438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6" name="Объект 15"/>
          <p:cNvGraphicFramePr>
            <a:graphicFrameLocks noChangeAspect="1"/>
          </p:cNvGraphicFramePr>
          <p:nvPr>
            <p:extLst>
              <p:ext uri="{D42A27DB-BD31-4B8C-83A1-F6EECF244321}">
                <p14:modId xmlns:p14="http://schemas.microsoft.com/office/powerpoint/2010/main" val="4235629243"/>
              </p:ext>
            </p:extLst>
          </p:nvPr>
        </p:nvGraphicFramePr>
        <p:xfrm>
          <a:off x="8854950" y="8870431"/>
          <a:ext cx="6027802" cy="2508213"/>
        </p:xfrm>
        <a:graphic>
          <a:graphicData uri="http://schemas.openxmlformats.org/presentationml/2006/ole">
            <mc:AlternateContent xmlns:mc="http://schemas.openxmlformats.org/markup-compatibility/2006">
              <mc:Choice xmlns:v="urn:schemas-microsoft-com:vml" Requires="v">
                <p:oleObj spid="_x0000_s1054" name="Equation" r:id="rId4" imgW="1066337" imgH="444307" progId="Equation.DSMT4">
                  <p:embed/>
                </p:oleObj>
              </mc:Choice>
              <mc:Fallback>
                <p:oleObj name="Equation" r:id="rId4" imgW="1066337" imgH="444307"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54950" y="8870431"/>
                        <a:ext cx="6027802" cy="2508213"/>
                      </a:xfrm>
                      <a:prstGeom prst="rect">
                        <a:avLst/>
                      </a:prstGeom>
                      <a:noFill/>
                    </p:spPr>
                  </p:pic>
                </p:oleObj>
              </mc:Fallback>
            </mc:AlternateContent>
          </a:graphicData>
        </a:graphic>
      </p:graphicFrame>
      <p:sp>
        <p:nvSpPr>
          <p:cNvPr id="17" name="Rectangle 13"/>
          <p:cNvSpPr>
            <a:spLocks noChangeArrowheads="1"/>
          </p:cNvSpPr>
          <p:nvPr/>
        </p:nvSpPr>
        <p:spPr bwMode="auto">
          <a:xfrm>
            <a:off x="0" y="0"/>
            <a:ext cx="2438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8" name="Объект 17"/>
          <p:cNvGraphicFramePr>
            <a:graphicFrameLocks noChangeAspect="1"/>
          </p:cNvGraphicFramePr>
          <p:nvPr>
            <p:extLst>
              <p:ext uri="{D42A27DB-BD31-4B8C-83A1-F6EECF244321}">
                <p14:modId xmlns:p14="http://schemas.microsoft.com/office/powerpoint/2010/main" val="1976705649"/>
              </p:ext>
            </p:extLst>
          </p:nvPr>
        </p:nvGraphicFramePr>
        <p:xfrm>
          <a:off x="9140666" y="5978937"/>
          <a:ext cx="5715630" cy="2535247"/>
        </p:xfrm>
        <a:graphic>
          <a:graphicData uri="http://schemas.openxmlformats.org/presentationml/2006/ole">
            <mc:AlternateContent xmlns:mc="http://schemas.openxmlformats.org/markup-compatibility/2006">
              <mc:Choice xmlns:v="urn:schemas-microsoft-com:vml" Requires="v">
                <p:oleObj spid="_x0000_s1055" name="Equation" r:id="rId6" imgW="1015559" imgH="444307" progId="Equation.DSMT4">
                  <p:embed/>
                </p:oleObj>
              </mc:Choice>
              <mc:Fallback>
                <p:oleObj name="Equation" r:id="rId6" imgW="1015559" imgH="444307"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0666" y="5978937"/>
                        <a:ext cx="5715630" cy="2535247"/>
                      </a:xfrm>
                      <a:prstGeom prst="rect">
                        <a:avLst/>
                      </a:prstGeom>
                      <a:noFill/>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Зависимость от начальной концентрации кооператоров</a:t>
            </a:r>
            <a:endParaRPr dirty="0"/>
          </a:p>
        </p:txBody>
      </p:sp>
      <p:sp>
        <p:nvSpPr>
          <p:cNvPr id="74" name="Заголовок основного текста"/>
          <p:cNvSpPr txBox="1"/>
          <p:nvPr/>
        </p:nvSpPr>
        <p:spPr>
          <a:xfrm>
            <a:off x="1490535" y="12603671"/>
            <a:ext cx="20927434" cy="6624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smtClean="0"/>
              <a:t>Плотность кооператоров для поля с начальной концентрацией 50% и 70% соответственно</a:t>
            </a:r>
            <a:endParaRPr dirty="0"/>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МИЭМ НИУ ВШЭ</a:t>
            </a:r>
            <a:endParaRPr dirty="0"/>
          </a:p>
        </p:txBody>
      </p:sp>
      <p:pic>
        <p:nvPicPr>
          <p:cNvPr id="77"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p:cNvSpPr>
            <a:spLocks noGrp="1"/>
          </p:cNvSpPr>
          <p:nvPr>
            <p:ph type="sldNum" sz="quarter" idx="2"/>
          </p:nvPr>
        </p:nvSpPr>
        <p:spPr/>
        <p:txBody>
          <a:bodyPr/>
          <a:lstStyle/>
          <a:p>
            <a:fld id="{86CB4B4D-7CA3-9044-876B-883B54F8677D}" type="slidenum">
              <a:rPr lang="ru-RU" smtClean="0"/>
              <a:t>14</a:t>
            </a:fld>
            <a:endParaRPr lang="ru-RU"/>
          </a:p>
        </p:txBody>
      </p:sp>
      <p:pic>
        <p:nvPicPr>
          <p:cNvPr id="9" name="Рисунок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440" y="0"/>
            <a:ext cx="22669624" cy="6078952"/>
          </a:xfrm>
          <a:prstGeom prst="rect">
            <a:avLst/>
          </a:prstGeom>
          <a:noFill/>
          <a:ln>
            <a:noFill/>
          </a:ln>
        </p:spPr>
      </p:pic>
      <p:pic>
        <p:nvPicPr>
          <p:cNvPr id="10" name="Рисунок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039" y="6247124"/>
            <a:ext cx="22669624" cy="5932785"/>
          </a:xfrm>
          <a:prstGeom prst="rect">
            <a:avLst/>
          </a:prstGeom>
          <a:noFill/>
          <a:ln>
            <a:noFill/>
          </a:ln>
        </p:spPr>
      </p:pic>
    </p:spTree>
    <p:extLst>
      <p:ext uri="{BB962C8B-B14F-4D97-AF65-F5344CB8AC3E}">
        <p14:creationId xmlns:p14="http://schemas.microsoft.com/office/powerpoint/2010/main" val="12157275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Зависимость от начальной </a:t>
            </a:r>
            <a:r>
              <a:rPr lang="ru-RU" dirty="0" err="1" smtClean="0"/>
              <a:t>кофигурации</a:t>
            </a:r>
            <a:r>
              <a:rPr lang="ru-RU" dirty="0" smtClean="0"/>
              <a:t> поля</a:t>
            </a:r>
            <a:endParaRPr dirty="0"/>
          </a:p>
        </p:txBody>
      </p:sp>
      <p:sp>
        <p:nvSpPr>
          <p:cNvPr id="74" name="Заголовок основного текста"/>
          <p:cNvSpPr txBox="1"/>
          <p:nvPr/>
        </p:nvSpPr>
        <p:spPr>
          <a:xfrm>
            <a:off x="4222801" y="12435630"/>
            <a:ext cx="16057784" cy="8310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smtClean="0"/>
              <a:t>Плотность кооператоров для поля с разной начальной конфигурацией</a:t>
            </a:r>
            <a:endParaRPr dirty="0"/>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МИЭМ НИУ ВШЭ</a:t>
            </a:r>
            <a:endParaRPr dirty="0"/>
          </a:p>
        </p:txBody>
      </p:sp>
      <p:pic>
        <p:nvPicPr>
          <p:cNvPr id="77"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p:cNvSpPr>
            <a:spLocks noGrp="1"/>
          </p:cNvSpPr>
          <p:nvPr>
            <p:ph type="sldNum" sz="quarter" idx="2"/>
          </p:nvPr>
        </p:nvSpPr>
        <p:spPr/>
        <p:txBody>
          <a:bodyPr/>
          <a:lstStyle/>
          <a:p>
            <a:fld id="{86CB4B4D-7CA3-9044-876B-883B54F8677D}" type="slidenum">
              <a:rPr lang="ru-RU" smtClean="0"/>
              <a:t>15</a:t>
            </a:fld>
            <a:endParaRPr lang="ru-RU"/>
          </a:p>
        </p:txBody>
      </p:sp>
      <p:pic>
        <p:nvPicPr>
          <p:cNvPr id="9" name="Рисунок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802" y="34876"/>
            <a:ext cx="22826536" cy="6025173"/>
          </a:xfrm>
          <a:prstGeom prst="rect">
            <a:avLst/>
          </a:prstGeom>
          <a:noFill/>
          <a:ln>
            <a:noFill/>
          </a:ln>
        </p:spPr>
      </p:pic>
      <p:pic>
        <p:nvPicPr>
          <p:cNvPr id="10" name="Рисунок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6417" y="6137920"/>
            <a:ext cx="22970552" cy="5927166"/>
          </a:xfrm>
          <a:prstGeom prst="rect">
            <a:avLst/>
          </a:prstGeom>
          <a:noFill/>
          <a:ln>
            <a:noFill/>
          </a:ln>
        </p:spPr>
      </p:pic>
    </p:spTree>
    <p:extLst>
      <p:ext uri="{BB962C8B-B14F-4D97-AF65-F5344CB8AC3E}">
        <p14:creationId xmlns:p14="http://schemas.microsoft.com/office/powerpoint/2010/main" val="23741962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304800" indent="-304800" algn="l">
              <a:spcBef>
                <a:spcPts val="2800"/>
              </a:spcBef>
              <a:buSzPct val="100000"/>
              <a:buAutoNum type="arabicPeriod"/>
              <a:defRPr sz="2800">
                <a:solidFill>
                  <a:srgbClr val="253957"/>
                </a:solidFill>
                <a:latin typeface="+mn-lt"/>
                <a:ea typeface="+mn-ea"/>
                <a:cs typeface="+mn-cs"/>
                <a:sym typeface="Arial Narrow"/>
              </a:defRPr>
            </a:pPr>
            <a:r>
              <a:rPr dirty="0"/>
              <a:t>Text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p>
          <a:p>
            <a:pPr marL="304800" indent="-304800" algn="l">
              <a:spcBef>
                <a:spcPts val="2800"/>
              </a:spcBef>
              <a:buSzPct val="100000"/>
              <a:buAutoNum type="arabicPeriod"/>
              <a:defRPr sz="2800">
                <a:solidFill>
                  <a:srgbClr val="253957"/>
                </a:solidFill>
                <a:latin typeface="+mn-lt"/>
                <a:ea typeface="+mn-ea"/>
                <a:cs typeface="+mn-cs"/>
                <a:sym typeface="Arial Narrow"/>
              </a:defRPr>
            </a:pPr>
            <a:r>
              <a:rPr dirty="0"/>
              <a:t>Text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p>
        </p:txBody>
      </p:sp>
      <p:sp>
        <p:nvSpPr>
          <p:cNvPr id="73"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Эволюция поля, ведущая к зверю</a:t>
            </a:r>
            <a:endParaRPr dirty="0"/>
          </a:p>
        </p:txBody>
      </p:sp>
      <p:sp>
        <p:nvSpPr>
          <p:cNvPr id="74" name="Заголовок основного текста"/>
          <p:cNvSpPr txBox="1"/>
          <p:nvPr/>
        </p:nvSpPr>
        <p:spPr>
          <a:xfrm>
            <a:off x="1107280" y="5820994"/>
            <a:ext cx="20927434"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dirty="0" err="1"/>
              <a:t>Заголовок</a:t>
            </a:r>
            <a:r>
              <a:rPr dirty="0"/>
              <a:t> </a:t>
            </a:r>
            <a:r>
              <a:rPr dirty="0" err="1"/>
              <a:t>основного</a:t>
            </a:r>
            <a:r>
              <a:rPr dirty="0"/>
              <a:t> </a:t>
            </a:r>
            <a:r>
              <a:rPr dirty="0" err="1"/>
              <a:t>текста</a:t>
            </a:r>
            <a:endParaRPr dirty="0"/>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МИЭМ НИУ ВШЭ</a:t>
            </a:r>
            <a:endParaRPr dirty="0"/>
          </a:p>
        </p:txBody>
      </p:sp>
      <p:pic>
        <p:nvPicPr>
          <p:cNvPr id="77"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p:cNvSpPr>
            <a:spLocks noGrp="1"/>
          </p:cNvSpPr>
          <p:nvPr>
            <p:ph type="sldNum" sz="quarter" idx="2"/>
          </p:nvPr>
        </p:nvSpPr>
        <p:spPr/>
        <p:txBody>
          <a:bodyPr/>
          <a:lstStyle/>
          <a:p>
            <a:fld id="{86CB4B4D-7CA3-9044-876B-883B54F8677D}" type="slidenum">
              <a:rPr lang="ru-RU" smtClean="0"/>
              <a:t>16</a:t>
            </a:fld>
            <a:endParaRPr lang="ru-RU"/>
          </a:p>
        </p:txBody>
      </p:sp>
    </p:spTree>
    <p:extLst>
      <p:ext uri="{BB962C8B-B14F-4D97-AF65-F5344CB8AC3E}">
        <p14:creationId xmlns:p14="http://schemas.microsoft.com/office/powerpoint/2010/main" val="1931921710"/>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304800" indent="-304800" algn="l">
              <a:spcBef>
                <a:spcPts val="2800"/>
              </a:spcBef>
              <a:buSzPct val="100000"/>
              <a:buAutoNum type="arabicPeriod"/>
              <a:defRPr sz="2800">
                <a:solidFill>
                  <a:srgbClr val="253957"/>
                </a:solidFill>
                <a:latin typeface="+mn-lt"/>
                <a:ea typeface="+mn-ea"/>
                <a:cs typeface="+mn-cs"/>
                <a:sym typeface="Arial Narrow"/>
              </a:defRPr>
            </a:pPr>
            <a:r>
              <a:rPr dirty="0"/>
              <a:t>Text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p>
          <a:p>
            <a:pPr marL="304800" indent="-304800" algn="l">
              <a:spcBef>
                <a:spcPts val="2800"/>
              </a:spcBef>
              <a:buSzPct val="100000"/>
              <a:buAutoNum type="arabicPeriod"/>
              <a:defRPr sz="2800">
                <a:solidFill>
                  <a:srgbClr val="253957"/>
                </a:solidFill>
                <a:latin typeface="+mn-lt"/>
                <a:ea typeface="+mn-ea"/>
                <a:cs typeface="+mn-cs"/>
                <a:sym typeface="Arial Narrow"/>
              </a:defRPr>
            </a:pPr>
            <a:r>
              <a:rPr dirty="0"/>
              <a:t>Text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p>
        </p:txBody>
      </p:sp>
      <p:sp>
        <p:nvSpPr>
          <p:cNvPr id="73"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Эволюция решёточного зверя в разных режимах</a:t>
            </a:r>
            <a:endParaRPr dirty="0"/>
          </a:p>
        </p:txBody>
      </p:sp>
      <p:sp>
        <p:nvSpPr>
          <p:cNvPr id="74" name="Заголовок основного текста"/>
          <p:cNvSpPr txBox="1"/>
          <p:nvPr/>
        </p:nvSpPr>
        <p:spPr>
          <a:xfrm>
            <a:off x="1107280" y="5820994"/>
            <a:ext cx="20927434"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dirty="0" err="1"/>
              <a:t>Заголовок</a:t>
            </a:r>
            <a:r>
              <a:rPr dirty="0"/>
              <a:t> </a:t>
            </a:r>
            <a:r>
              <a:rPr dirty="0" err="1"/>
              <a:t>основного</a:t>
            </a:r>
            <a:r>
              <a:rPr dirty="0"/>
              <a:t> </a:t>
            </a:r>
            <a:r>
              <a:rPr dirty="0" err="1"/>
              <a:t>текста</a:t>
            </a:r>
            <a:endParaRPr dirty="0"/>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МИЭМ НИУ ВШЭ</a:t>
            </a:r>
            <a:endParaRPr dirty="0"/>
          </a:p>
        </p:txBody>
      </p:sp>
      <p:pic>
        <p:nvPicPr>
          <p:cNvPr id="77"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p:cNvSpPr>
            <a:spLocks noGrp="1"/>
          </p:cNvSpPr>
          <p:nvPr>
            <p:ph type="sldNum" sz="quarter" idx="2"/>
          </p:nvPr>
        </p:nvSpPr>
        <p:spPr/>
        <p:txBody>
          <a:bodyPr/>
          <a:lstStyle/>
          <a:p>
            <a:fld id="{86CB4B4D-7CA3-9044-876B-883B54F8677D}" type="slidenum">
              <a:rPr lang="ru-RU" smtClean="0"/>
              <a:t>17</a:t>
            </a:fld>
            <a:endParaRPr lang="ru-RU"/>
          </a:p>
        </p:txBody>
      </p:sp>
    </p:spTree>
    <p:extLst>
      <p:ext uri="{BB962C8B-B14F-4D97-AF65-F5344CB8AC3E}">
        <p14:creationId xmlns:p14="http://schemas.microsoft.com/office/powerpoint/2010/main" val="323871051"/>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304800" indent="-304800" algn="l">
              <a:spcBef>
                <a:spcPts val="2800"/>
              </a:spcBef>
              <a:buSzPct val="100000"/>
              <a:buAutoNum type="arabicPeriod"/>
              <a:defRPr sz="2800">
                <a:solidFill>
                  <a:srgbClr val="253957"/>
                </a:solidFill>
                <a:latin typeface="+mn-lt"/>
                <a:ea typeface="+mn-ea"/>
                <a:cs typeface="+mn-cs"/>
                <a:sym typeface="Arial Narrow"/>
              </a:defRPr>
            </a:pPr>
            <a:r>
              <a:rPr dirty="0"/>
              <a:t>Text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p>
          <a:p>
            <a:pPr marL="304800" indent="-304800" algn="l">
              <a:spcBef>
                <a:spcPts val="2800"/>
              </a:spcBef>
              <a:buSzPct val="100000"/>
              <a:buAutoNum type="arabicPeriod"/>
              <a:defRPr sz="2800">
                <a:solidFill>
                  <a:srgbClr val="253957"/>
                </a:solidFill>
                <a:latin typeface="+mn-lt"/>
                <a:ea typeface="+mn-ea"/>
                <a:cs typeface="+mn-cs"/>
                <a:sym typeface="Arial Narrow"/>
              </a:defRPr>
            </a:pPr>
            <a:r>
              <a:rPr dirty="0"/>
              <a:t>Text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p>
        </p:txBody>
      </p:sp>
      <p:sp>
        <p:nvSpPr>
          <p:cNvPr id="73"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История</a:t>
            </a:r>
            <a:endParaRPr dirty="0"/>
          </a:p>
        </p:txBody>
      </p:sp>
      <p:sp>
        <p:nvSpPr>
          <p:cNvPr id="74" name="Заголовок основного текста"/>
          <p:cNvSpPr txBox="1"/>
          <p:nvPr/>
        </p:nvSpPr>
        <p:spPr>
          <a:xfrm>
            <a:off x="1107280" y="5820994"/>
            <a:ext cx="20927434"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dirty="0" err="1"/>
              <a:t>Заголовок</a:t>
            </a:r>
            <a:r>
              <a:rPr dirty="0"/>
              <a:t> </a:t>
            </a:r>
            <a:r>
              <a:rPr dirty="0" err="1"/>
              <a:t>основного</a:t>
            </a:r>
            <a:r>
              <a:rPr dirty="0"/>
              <a:t> </a:t>
            </a:r>
            <a:r>
              <a:rPr dirty="0" err="1"/>
              <a:t>текста</a:t>
            </a:r>
            <a:endParaRPr dirty="0"/>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МИЭМ НИУ ВШЭ</a:t>
            </a:r>
            <a:endParaRPr dirty="0"/>
          </a:p>
        </p:txBody>
      </p:sp>
      <p:pic>
        <p:nvPicPr>
          <p:cNvPr id="77"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p:cNvSpPr>
            <a:spLocks noGrp="1"/>
          </p:cNvSpPr>
          <p:nvPr>
            <p:ph type="sldNum" sz="quarter" idx="2"/>
          </p:nvPr>
        </p:nvSpPr>
        <p:spPr/>
        <p:txBody>
          <a:bodyPr/>
          <a:lstStyle/>
          <a:p>
            <a:fld id="{86CB4B4D-7CA3-9044-876B-883B54F8677D}" type="slidenum">
              <a:rPr lang="ru-RU" smtClean="0"/>
              <a:t>18</a:t>
            </a:fld>
            <a:endParaRPr lang="ru-RU"/>
          </a:p>
        </p:txBody>
      </p:sp>
    </p:spTree>
    <p:extLst>
      <p:ext uri="{BB962C8B-B14F-4D97-AF65-F5344CB8AC3E}">
        <p14:creationId xmlns:p14="http://schemas.microsoft.com/office/powerpoint/2010/main" val="1896781847"/>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304800" indent="-304800" algn="l">
              <a:spcBef>
                <a:spcPts val="2800"/>
              </a:spcBef>
              <a:buSzPct val="100000"/>
              <a:buAutoNum type="arabicPeriod"/>
              <a:defRPr sz="2800">
                <a:solidFill>
                  <a:srgbClr val="253957"/>
                </a:solidFill>
                <a:latin typeface="+mn-lt"/>
                <a:ea typeface="+mn-ea"/>
                <a:cs typeface="+mn-cs"/>
                <a:sym typeface="Arial Narrow"/>
              </a:defRPr>
            </a:pPr>
            <a:r>
              <a:rPr dirty="0"/>
              <a:t>Text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p>
          <a:p>
            <a:pPr marL="304800" indent="-304800" algn="l">
              <a:spcBef>
                <a:spcPts val="2800"/>
              </a:spcBef>
              <a:buSzPct val="100000"/>
              <a:buAutoNum type="arabicPeriod"/>
              <a:defRPr sz="2800">
                <a:solidFill>
                  <a:srgbClr val="253957"/>
                </a:solidFill>
                <a:latin typeface="+mn-lt"/>
                <a:ea typeface="+mn-ea"/>
                <a:cs typeface="+mn-cs"/>
                <a:sym typeface="Arial Narrow"/>
              </a:defRPr>
            </a:pPr>
            <a:r>
              <a:rPr dirty="0"/>
              <a:t>Text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p>
        </p:txBody>
      </p:sp>
      <p:sp>
        <p:nvSpPr>
          <p:cNvPr id="73"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Эволюция игрового поля с беспорядком</a:t>
            </a:r>
            <a:endParaRPr dirty="0"/>
          </a:p>
        </p:txBody>
      </p:sp>
      <p:sp>
        <p:nvSpPr>
          <p:cNvPr id="74" name="Заголовок основного текста"/>
          <p:cNvSpPr txBox="1"/>
          <p:nvPr/>
        </p:nvSpPr>
        <p:spPr>
          <a:xfrm>
            <a:off x="1107280" y="5820994"/>
            <a:ext cx="20927434"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dirty="0" err="1"/>
              <a:t>Заголовок</a:t>
            </a:r>
            <a:r>
              <a:rPr dirty="0"/>
              <a:t> </a:t>
            </a:r>
            <a:r>
              <a:rPr dirty="0" err="1"/>
              <a:t>основного</a:t>
            </a:r>
            <a:r>
              <a:rPr dirty="0"/>
              <a:t> </a:t>
            </a:r>
            <a:r>
              <a:rPr dirty="0" err="1"/>
              <a:t>текста</a:t>
            </a:r>
            <a:endParaRPr dirty="0"/>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МИЭМ НИУ ВШЭ</a:t>
            </a:r>
            <a:endParaRPr dirty="0"/>
          </a:p>
        </p:txBody>
      </p:sp>
      <p:pic>
        <p:nvPicPr>
          <p:cNvPr id="77"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p:cNvSpPr>
            <a:spLocks noGrp="1"/>
          </p:cNvSpPr>
          <p:nvPr>
            <p:ph type="sldNum" sz="quarter" idx="2"/>
          </p:nvPr>
        </p:nvSpPr>
        <p:spPr/>
        <p:txBody>
          <a:bodyPr/>
          <a:lstStyle/>
          <a:p>
            <a:fld id="{86CB4B4D-7CA3-9044-876B-883B54F8677D}" type="slidenum">
              <a:rPr lang="ru-RU" smtClean="0"/>
              <a:t>19</a:t>
            </a:fld>
            <a:endParaRPr lang="ru-RU"/>
          </a:p>
        </p:txBody>
      </p:sp>
    </p:spTree>
    <p:extLst>
      <p:ext uri="{BB962C8B-B14F-4D97-AF65-F5344CB8AC3E}">
        <p14:creationId xmlns:p14="http://schemas.microsoft.com/office/powerpoint/2010/main" val="1078035658"/>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Постановка задания</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1409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Tx/>
              <a:buChar char="-"/>
              <a:defRPr sz="2800">
                <a:solidFill>
                  <a:srgbClr val="253957"/>
                </a:solidFill>
                <a:latin typeface="+mn-lt"/>
                <a:ea typeface="+mn-ea"/>
                <a:cs typeface="+mn-cs"/>
                <a:sym typeface="Arial Narrow"/>
              </a:defRPr>
            </a:pPr>
            <a:r>
              <a:rPr lang="ru-RU" sz="2800" dirty="0" smtClean="0">
                <a:sym typeface="Arial Narrow"/>
              </a:rPr>
              <a:t>изучить </a:t>
            </a:r>
            <a:r>
              <a:rPr lang="ru-RU" sz="2800" dirty="0">
                <a:sym typeface="Arial Narrow"/>
              </a:rPr>
              <a:t>поведение игры в различных режимах на треугольной </a:t>
            </a:r>
            <a:r>
              <a:rPr lang="ru-RU" sz="2800" dirty="0" smtClean="0">
                <a:sym typeface="Arial Narrow"/>
              </a:rPr>
              <a:t>решётке</a:t>
            </a:r>
          </a:p>
          <a:p>
            <a:pPr marL="457200" indent="-457200" algn="l">
              <a:buFontTx/>
              <a:buChar char="-"/>
              <a:defRPr sz="2800">
                <a:solidFill>
                  <a:srgbClr val="253957"/>
                </a:solidFill>
                <a:latin typeface="+mn-lt"/>
                <a:ea typeface="+mn-ea"/>
                <a:cs typeface="+mn-cs"/>
                <a:sym typeface="Arial Narrow"/>
              </a:defRPr>
            </a:pPr>
            <a:r>
              <a:rPr lang="ru-RU" dirty="0" smtClean="0"/>
              <a:t>изучить </a:t>
            </a:r>
            <a:r>
              <a:rPr lang="ru-RU" dirty="0"/>
              <a:t>влияние беспорядка на игру на квадратной решётке</a:t>
            </a:r>
            <a:endParaRPr dirty="0"/>
          </a:p>
        </p:txBody>
      </p:sp>
      <p:sp>
        <p:nvSpPr>
          <p:cNvPr id="61" name="Заголовок основного текста"/>
          <p:cNvSpPr txBox="1"/>
          <p:nvPr/>
        </p:nvSpPr>
        <p:spPr>
          <a:xfrm>
            <a:off x="1201065" y="5820994"/>
            <a:ext cx="1607343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smtClean="0"/>
              <a:t>Цель работы</a:t>
            </a:r>
            <a:endParaRPr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МИЭМ НИУ ВШЭ</a:t>
            </a:r>
            <a:endParaRPr dirty="0"/>
          </a:p>
        </p:txBody>
      </p:sp>
      <p:pic>
        <p:nvPicPr>
          <p:cNvPr id="63"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11" name="Заголовок основного текста"/>
          <p:cNvSpPr txBox="1"/>
          <p:nvPr/>
        </p:nvSpPr>
        <p:spPr>
          <a:xfrm>
            <a:off x="1209451" y="8962757"/>
            <a:ext cx="1607343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smtClean="0"/>
              <a:t>Задачи работы</a:t>
            </a:r>
            <a:endParaRPr dirty="0"/>
          </a:p>
        </p:txBody>
      </p:sp>
      <p:sp>
        <p:nvSpPr>
          <p:cNvPr id="1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10372086"/>
            <a:ext cx="21506374" cy="22402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Tx/>
              <a:buChar char="-"/>
              <a:defRPr sz="2800">
                <a:solidFill>
                  <a:srgbClr val="253957"/>
                </a:solidFill>
                <a:latin typeface="+mn-lt"/>
                <a:ea typeface="+mn-ea"/>
                <a:cs typeface="+mn-cs"/>
                <a:sym typeface="Arial Narrow"/>
              </a:defRPr>
            </a:pPr>
            <a:r>
              <a:rPr lang="ru-RU" sz="2800" dirty="0" smtClean="0">
                <a:sym typeface="Arial Narrow"/>
              </a:rPr>
              <a:t>смоделировать </a:t>
            </a:r>
            <a:r>
              <a:rPr lang="ru-RU" sz="2800" dirty="0">
                <a:sym typeface="Arial Narrow"/>
              </a:rPr>
              <a:t>игру на треугольной решётке и выявить временную зависимость плотности кооператоров от параметра выигрыша</a:t>
            </a:r>
            <a:r>
              <a:rPr lang="ru-RU" sz="2800" i="1" dirty="0">
                <a:sym typeface="Arial Narrow"/>
              </a:rPr>
              <a:t> </a:t>
            </a:r>
            <a:r>
              <a:rPr lang="en-US" sz="2800" i="1" dirty="0" smtClean="0">
                <a:sym typeface="Arial Narrow"/>
              </a:rPr>
              <a:t>b</a:t>
            </a:r>
            <a:endParaRPr lang="ru-RU" sz="2800" i="1" dirty="0">
              <a:sym typeface="Arial Narrow"/>
            </a:endParaRPr>
          </a:p>
          <a:p>
            <a:pPr marL="457200" indent="-457200" algn="l">
              <a:buFontTx/>
              <a:buChar char="-"/>
              <a:defRPr sz="2800">
                <a:solidFill>
                  <a:srgbClr val="253957"/>
                </a:solidFill>
                <a:latin typeface="+mn-lt"/>
                <a:ea typeface="+mn-ea"/>
                <a:cs typeface="+mn-cs"/>
                <a:sym typeface="Arial Narrow"/>
              </a:defRPr>
            </a:pPr>
            <a:r>
              <a:rPr lang="ru-RU" sz="2800" dirty="0" smtClean="0">
                <a:sym typeface="Arial Narrow"/>
              </a:rPr>
              <a:t>отдельно </a:t>
            </a:r>
            <a:r>
              <a:rPr lang="ru-RU" sz="2800" dirty="0">
                <a:sym typeface="Arial Narrow"/>
              </a:rPr>
              <a:t>рассмотреть поведение «решёточных зверей», полученных в предыдущем </a:t>
            </a:r>
            <a:r>
              <a:rPr lang="ru-RU" sz="2800" dirty="0" smtClean="0">
                <a:sym typeface="Arial Narrow"/>
              </a:rPr>
              <a:t>пункте</a:t>
            </a:r>
          </a:p>
          <a:p>
            <a:pPr marL="457200" indent="-457200" algn="l">
              <a:buFontTx/>
              <a:buChar char="-"/>
              <a:defRPr sz="2800">
                <a:solidFill>
                  <a:srgbClr val="253957"/>
                </a:solidFill>
                <a:latin typeface="+mn-lt"/>
                <a:ea typeface="+mn-ea"/>
                <a:cs typeface="+mn-cs"/>
                <a:sym typeface="Arial Narrow"/>
              </a:defRPr>
            </a:pPr>
            <a:r>
              <a:rPr lang="ru-RU" sz="2800" dirty="0">
                <a:sym typeface="Arial Narrow"/>
              </a:rPr>
              <a:t>смоделировать игру на квадратной решётке с регулируемым количеством неактивных участников и рассмотреть изменение режимов игры при увеличении этого количества</a:t>
            </a:r>
            <a:endParaRPr dirty="0"/>
          </a:p>
        </p:txBody>
      </p:sp>
      <p:sp>
        <p:nvSpPr>
          <p:cNvPr id="2" name="Номер слайда 1"/>
          <p:cNvSpPr>
            <a:spLocks noGrp="1"/>
          </p:cNvSpPr>
          <p:nvPr>
            <p:ph type="sldNum" sz="quarter" idx="2"/>
          </p:nvPr>
        </p:nvSpPr>
        <p:spPr/>
        <p:txBody>
          <a:bodyPr/>
          <a:lstStyle/>
          <a:p>
            <a:fld id="{86CB4B4D-7CA3-9044-876B-883B54F8677D}" type="slidenum">
              <a:rPr lang="ru-RU" smtClean="0"/>
              <a:t>2</a:t>
            </a:fld>
            <a:endParaRPr lang="ru-RU"/>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Заголовок основного текста"/>
          <p:cNvSpPr txBox="1"/>
          <p:nvPr/>
        </p:nvSpPr>
        <p:spPr>
          <a:xfrm>
            <a:off x="1472097" y="11526302"/>
            <a:ext cx="20927434" cy="2160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i="1" dirty="0"/>
              <a:t>График плотности кооператоров для 25% неактивных узлов. Оранжевыми и зелёными вертикальными линиями обозначены точки перехода для квадратной и треугольной решёток соответственно.</a:t>
            </a:r>
            <a:endParaRPr lang="ru-RU" dirty="0"/>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МИЭМ НИУ ВШЭ</a:t>
            </a:r>
            <a:endParaRPr dirty="0"/>
          </a:p>
        </p:txBody>
      </p:sp>
      <p:pic>
        <p:nvPicPr>
          <p:cNvPr id="77"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p:cNvSpPr>
            <a:spLocks noGrp="1"/>
          </p:cNvSpPr>
          <p:nvPr>
            <p:ph type="sldNum" sz="quarter" idx="2"/>
          </p:nvPr>
        </p:nvSpPr>
        <p:spPr/>
        <p:txBody>
          <a:bodyPr/>
          <a:lstStyle/>
          <a:p>
            <a:fld id="{86CB4B4D-7CA3-9044-876B-883B54F8677D}" type="slidenum">
              <a:rPr lang="ru-RU" smtClean="0"/>
              <a:t>20</a:t>
            </a:fld>
            <a:endParaRPr lang="ru-RU"/>
          </a:p>
        </p:txBody>
      </p:sp>
      <p:pic>
        <p:nvPicPr>
          <p:cNvPr id="9" name="Рисунок 8"/>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4384000" cy="11526302"/>
          </a:xfrm>
          <a:prstGeom prst="rect">
            <a:avLst/>
          </a:prstGeom>
          <a:noFill/>
          <a:ln>
            <a:noFill/>
          </a:ln>
        </p:spPr>
      </p:pic>
    </p:spTree>
    <p:extLst>
      <p:ext uri="{BB962C8B-B14F-4D97-AF65-F5344CB8AC3E}">
        <p14:creationId xmlns:p14="http://schemas.microsoft.com/office/powerpoint/2010/main" val="2030469258"/>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Заголовок основного текста"/>
          <p:cNvSpPr txBox="1"/>
          <p:nvPr/>
        </p:nvSpPr>
        <p:spPr>
          <a:xfrm>
            <a:off x="4946266" y="11589484"/>
            <a:ext cx="1447360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i="1" dirty="0"/>
              <a:t>График плотности кооператоров для 60% неактивных узлов.</a:t>
            </a:r>
            <a:endParaRPr dirty="0"/>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МИЭМ НИУ ВШЭ</a:t>
            </a:r>
            <a:endParaRPr dirty="0"/>
          </a:p>
        </p:txBody>
      </p:sp>
      <p:pic>
        <p:nvPicPr>
          <p:cNvPr id="77"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p:cNvSpPr>
            <a:spLocks noGrp="1"/>
          </p:cNvSpPr>
          <p:nvPr>
            <p:ph type="sldNum" sz="quarter" idx="2"/>
          </p:nvPr>
        </p:nvSpPr>
        <p:spPr/>
        <p:txBody>
          <a:bodyPr/>
          <a:lstStyle/>
          <a:p>
            <a:fld id="{86CB4B4D-7CA3-9044-876B-883B54F8677D}" type="slidenum">
              <a:rPr lang="ru-RU" smtClean="0"/>
              <a:t>21</a:t>
            </a:fld>
            <a:endParaRPr lang="ru-RU"/>
          </a:p>
        </p:txBody>
      </p:sp>
      <p:pic>
        <p:nvPicPr>
          <p:cNvPr id="9" name="Рисунок 8"/>
          <p:cNvPicPr/>
          <p:nvPr/>
        </p:nvPicPr>
        <p:blipFill>
          <a:blip r:embed="rId3">
            <a:extLst>
              <a:ext uri="{28A0092B-C50C-407E-A947-70E740481C1C}">
                <a14:useLocalDpi xmlns:a14="http://schemas.microsoft.com/office/drawing/2010/main" val="0"/>
              </a:ext>
            </a:extLst>
          </a:blip>
          <a:srcRect/>
          <a:stretch>
            <a:fillRect/>
          </a:stretch>
        </p:blipFill>
        <p:spPr bwMode="auto">
          <a:xfrm>
            <a:off x="0" y="-54768"/>
            <a:ext cx="24384000" cy="12216466"/>
          </a:xfrm>
          <a:prstGeom prst="rect">
            <a:avLst/>
          </a:prstGeom>
          <a:noFill/>
          <a:ln>
            <a:noFill/>
          </a:ln>
        </p:spPr>
      </p:pic>
    </p:spTree>
    <p:extLst>
      <p:ext uri="{BB962C8B-B14F-4D97-AF65-F5344CB8AC3E}">
        <p14:creationId xmlns:p14="http://schemas.microsoft.com/office/powerpoint/2010/main" val="690503141"/>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Заголовок основного текста"/>
          <p:cNvSpPr txBox="1"/>
          <p:nvPr/>
        </p:nvSpPr>
        <p:spPr>
          <a:xfrm>
            <a:off x="2582075" y="12183467"/>
            <a:ext cx="18573552"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i="1" dirty="0"/>
              <a:t>График зависимости локального координационного числа решётки от процента неактивных участников.</a:t>
            </a:r>
            <a:endParaRPr dirty="0"/>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МИЭМ НИУ ВШЭ</a:t>
            </a:r>
            <a:endParaRPr dirty="0"/>
          </a:p>
        </p:txBody>
      </p:sp>
      <p:pic>
        <p:nvPicPr>
          <p:cNvPr id="77"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p:cNvSpPr>
            <a:spLocks noGrp="1"/>
          </p:cNvSpPr>
          <p:nvPr>
            <p:ph type="sldNum" sz="quarter" idx="2"/>
          </p:nvPr>
        </p:nvSpPr>
        <p:spPr/>
        <p:txBody>
          <a:bodyPr/>
          <a:lstStyle/>
          <a:p>
            <a:fld id="{86CB4B4D-7CA3-9044-876B-883B54F8677D}" type="slidenum">
              <a:rPr lang="ru-RU" smtClean="0"/>
              <a:t>22</a:t>
            </a:fld>
            <a:endParaRPr lang="ru-RU"/>
          </a:p>
        </p:txBody>
      </p:sp>
      <p:pic>
        <p:nvPicPr>
          <p:cNvPr id="9" name="Рисунок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4384000" cy="11826552"/>
          </a:xfrm>
          <a:prstGeom prst="rect">
            <a:avLst/>
          </a:prstGeom>
          <a:noFill/>
          <a:ln>
            <a:noFill/>
          </a:ln>
        </p:spPr>
      </p:pic>
    </p:spTree>
    <p:extLst>
      <p:ext uri="{BB962C8B-B14F-4D97-AF65-F5344CB8AC3E}">
        <p14:creationId xmlns:p14="http://schemas.microsoft.com/office/powerpoint/2010/main" val="1535075069"/>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7306607" y="6088201"/>
            <a:ext cx="9752926" cy="15243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Спасибо за внимание</a:t>
            </a:r>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7"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МИЭМ НИУ ВШЭ</a:t>
            </a:r>
            <a:endParaRPr dirty="0"/>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p:cNvSpPr>
            <a:spLocks noGrp="1"/>
          </p:cNvSpPr>
          <p:nvPr>
            <p:ph type="sldNum" sz="quarter" idx="2"/>
          </p:nvPr>
        </p:nvSpPr>
        <p:spPr/>
        <p:txBody>
          <a:bodyPr/>
          <a:lstStyle/>
          <a:p>
            <a:fld id="{86CB4B4D-7CA3-9044-876B-883B54F8677D}" type="slidenum">
              <a:rPr lang="ru-RU" smtClean="0"/>
              <a:t>23</a:t>
            </a:fld>
            <a:endParaRPr lang="ru-RU"/>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11368363" y="11508581"/>
            <a:ext cx="8579502" cy="485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defTabSz="642937">
              <a:defRPr sz="2400">
                <a:solidFill>
                  <a:srgbClr val="FFFFFF"/>
                </a:solidFill>
                <a:latin typeface="+mn-lt"/>
                <a:ea typeface="+mn-ea"/>
                <a:cs typeface="+mn-cs"/>
                <a:sym typeface="Arial Narrow"/>
              </a:defRPr>
            </a:lvl1pPr>
          </a:lstStyle>
          <a:p>
            <a:r>
              <a:t>Адрес: ТехтТехтТехтТехтТехтТехтТехтТехтТехтТехтТехтТехтТехт</a:t>
            </a:r>
          </a:p>
        </p:txBody>
      </p:sp>
      <p:sp>
        <p:nvSpPr>
          <p:cNvPr id="101" name="www.text"/>
          <p:cNvSpPr txBox="1"/>
          <p:nvPr/>
        </p:nvSpPr>
        <p:spPr>
          <a:xfrm>
            <a:off x="4436135" y="11508581"/>
            <a:ext cx="1407573" cy="485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t>www.text</a:t>
            </a:r>
          </a:p>
        </p:txBody>
      </p:sp>
      <p:sp>
        <p:nvSpPr>
          <p:cNvPr id="102" name="Телефон.: +Х (ХХХ) ХХХ ХХХХ"/>
          <p:cNvSpPr txBox="1"/>
          <p:nvPr/>
        </p:nvSpPr>
        <p:spPr>
          <a:xfrm>
            <a:off x="6620083" y="11508581"/>
            <a:ext cx="4328255" cy="485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t>Телефон.: +Х (ХХХ) ХХХ ХХХХ </a:t>
            </a:r>
          </a:p>
        </p:txBody>
      </p:sp>
      <p:pic>
        <p:nvPicPr>
          <p:cNvPr id="103" name="Изображение" descr="Изображение"/>
          <p:cNvPicPr>
            <a:picLocks noChangeAspect="1"/>
          </p:cNvPicPr>
          <p:nvPr/>
        </p:nvPicPr>
        <p:blipFill>
          <a:blip r:embed="rId2">
            <a:extLst/>
          </a:blip>
          <a:stretch>
            <a:fillRect/>
          </a:stretch>
        </p:blipFill>
        <p:spPr>
          <a:xfrm>
            <a:off x="10594075" y="4920064"/>
            <a:ext cx="3195850" cy="3090059"/>
          </a:xfrm>
          <a:prstGeom prst="rect">
            <a:avLst/>
          </a:prstGeom>
          <a:ln w="12700">
            <a:miter lim="400000"/>
          </a:ln>
        </p:spPr>
      </p:pic>
      <p:sp>
        <p:nvSpPr>
          <p:cNvPr id="2" name="Номер слайда 1"/>
          <p:cNvSpPr>
            <a:spLocks noGrp="1"/>
          </p:cNvSpPr>
          <p:nvPr>
            <p:ph type="sldNum" sz="quarter" idx="2"/>
          </p:nvPr>
        </p:nvSpPr>
        <p:spPr/>
        <p:txBody>
          <a:bodyPr/>
          <a:lstStyle/>
          <a:p>
            <a:fld id="{86CB4B4D-7CA3-9044-876B-883B54F8677D}" type="slidenum">
              <a:rPr lang="ru-RU" smtClean="0"/>
              <a:t>24</a:t>
            </a:fld>
            <a:endParaRPr lang="ru-RU"/>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Классическая игра</a:t>
            </a:r>
            <a:endParaRPr dirty="0"/>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МИЭМ НИУ ВШЭ</a:t>
            </a:r>
          </a:p>
        </p:txBody>
      </p:sp>
      <p:pic>
        <p:nvPicPr>
          <p:cNvPr id="77"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graphicFrame>
        <p:nvGraphicFramePr>
          <p:cNvPr id="2" name="Таблица 1"/>
          <p:cNvGraphicFramePr>
            <a:graphicFrameLocks noGrp="1"/>
          </p:cNvGraphicFramePr>
          <p:nvPr>
            <p:extLst>
              <p:ext uri="{D42A27DB-BD31-4B8C-83A1-F6EECF244321}">
                <p14:modId xmlns:p14="http://schemas.microsoft.com/office/powerpoint/2010/main" val="2076926091"/>
              </p:ext>
            </p:extLst>
          </p:nvPr>
        </p:nvGraphicFramePr>
        <p:xfrm>
          <a:off x="5351240" y="5633864"/>
          <a:ext cx="12352176" cy="4342155"/>
        </p:xfrm>
        <a:graphic>
          <a:graphicData uri="http://schemas.openxmlformats.org/drawingml/2006/table">
            <a:tbl>
              <a:tblPr firstRow="1" firstCol="1" bandRow="1"/>
              <a:tblGrid>
                <a:gridCol w="4117392"/>
                <a:gridCol w="4117392"/>
                <a:gridCol w="4117392"/>
              </a:tblGrid>
              <a:tr h="1447385">
                <a:tc>
                  <a:txBody>
                    <a:bodyPr/>
                    <a:lstStyle/>
                    <a:p>
                      <a:pPr algn="ctr">
                        <a:lnSpc>
                          <a:spcPct val="150000"/>
                        </a:lnSpc>
                        <a:spcAft>
                          <a:spcPts val="0"/>
                        </a:spcAft>
                      </a:pPr>
                      <a:r>
                        <a:rPr lang="ru-RU" sz="4200" b="1" dirty="0">
                          <a:effectLst/>
                          <a:latin typeface="Arial Narrow" panose="020B0606020202030204" pitchFamily="34" charset="0"/>
                          <a:cs typeface="Times New Roman" panose="02020603050405020304" pitchFamily="18" charset="0"/>
                        </a:rPr>
                        <a:t> </a:t>
                      </a:r>
                      <a:endParaRPr lang="ru-RU" sz="4200" b="1" dirty="0">
                        <a:effectLst/>
                        <a:latin typeface="Arial Narrow" panose="020B0606020202030204" pitchFamily="34"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4200" b="1" dirty="0">
                          <a:effectLst/>
                          <a:latin typeface="Arial Narrow" panose="020B0606020202030204" pitchFamily="34" charset="0"/>
                          <a:cs typeface="Times New Roman" panose="02020603050405020304" pitchFamily="18" charset="0"/>
                        </a:rPr>
                        <a:t>C</a:t>
                      </a:r>
                      <a:endParaRPr lang="ru-RU" sz="4200" b="1" dirty="0">
                        <a:effectLst/>
                        <a:latin typeface="Arial Narrow" panose="020B0606020202030204" pitchFamily="34"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4200" b="1">
                          <a:effectLst/>
                          <a:latin typeface="Arial Narrow" panose="020B0606020202030204" pitchFamily="34" charset="0"/>
                          <a:cs typeface="Times New Roman" panose="02020603050405020304" pitchFamily="18" charset="0"/>
                        </a:rPr>
                        <a:t>D</a:t>
                      </a:r>
                      <a:endParaRPr lang="ru-RU" sz="4200" b="1">
                        <a:effectLst/>
                        <a:latin typeface="Arial Narrow" panose="020B0606020202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1447385">
                <a:tc>
                  <a:txBody>
                    <a:bodyPr/>
                    <a:lstStyle/>
                    <a:p>
                      <a:pPr algn="ctr">
                        <a:lnSpc>
                          <a:spcPct val="150000"/>
                        </a:lnSpc>
                        <a:spcAft>
                          <a:spcPts val="0"/>
                        </a:spcAft>
                      </a:pPr>
                      <a:r>
                        <a:rPr lang="en-US" sz="4200" b="1">
                          <a:effectLst/>
                          <a:latin typeface="Arial Narrow" panose="020B0606020202030204" pitchFamily="34" charset="0"/>
                          <a:cs typeface="Times New Roman" panose="02020603050405020304" pitchFamily="18" charset="0"/>
                        </a:rPr>
                        <a:t>C</a:t>
                      </a:r>
                      <a:endParaRPr lang="ru-RU" sz="4200" b="1">
                        <a:effectLst/>
                        <a:latin typeface="Arial Narrow" panose="020B0606020202030204" pitchFamily="34"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4200" b="1">
                          <a:effectLst/>
                          <a:latin typeface="Arial Narrow" panose="020B0606020202030204" pitchFamily="34" charset="0"/>
                          <a:cs typeface="Times New Roman" panose="02020603050405020304" pitchFamily="18" charset="0"/>
                        </a:rPr>
                        <a:t>S</a:t>
                      </a:r>
                      <a:endParaRPr lang="ru-RU" sz="4200" b="1">
                        <a:effectLst/>
                        <a:latin typeface="Arial Narrow" panose="020B0606020202030204" pitchFamily="34"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4200" b="1">
                          <a:effectLst/>
                          <a:latin typeface="Arial Narrow" panose="020B0606020202030204" pitchFamily="34" charset="0"/>
                          <a:cs typeface="Times New Roman" panose="02020603050405020304" pitchFamily="18" charset="0"/>
                        </a:rPr>
                        <a:t>0</a:t>
                      </a:r>
                      <a:endParaRPr lang="ru-RU" sz="4200" b="1">
                        <a:effectLst/>
                        <a:latin typeface="Arial Narrow" panose="020B0606020202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1447385">
                <a:tc>
                  <a:txBody>
                    <a:bodyPr/>
                    <a:lstStyle/>
                    <a:p>
                      <a:pPr algn="ctr">
                        <a:lnSpc>
                          <a:spcPct val="150000"/>
                        </a:lnSpc>
                        <a:spcAft>
                          <a:spcPts val="0"/>
                        </a:spcAft>
                      </a:pPr>
                      <a:r>
                        <a:rPr lang="en-US" sz="4200" b="1">
                          <a:effectLst/>
                          <a:latin typeface="Arial Narrow" panose="020B0606020202030204" pitchFamily="34" charset="0"/>
                          <a:cs typeface="Times New Roman" panose="02020603050405020304" pitchFamily="18" charset="0"/>
                        </a:rPr>
                        <a:t>D</a:t>
                      </a:r>
                      <a:endParaRPr lang="ru-RU" sz="4200" b="1">
                        <a:effectLst/>
                        <a:latin typeface="Arial Narrow" panose="020B0606020202030204" pitchFamily="34"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50000"/>
                        </a:lnSpc>
                        <a:spcAft>
                          <a:spcPts val="0"/>
                        </a:spcAft>
                      </a:pPr>
                      <a:r>
                        <a:rPr lang="en-US" sz="4200" b="1">
                          <a:effectLst/>
                          <a:latin typeface="Arial Narrow" panose="020B0606020202030204" pitchFamily="34" charset="0"/>
                          <a:cs typeface="Times New Roman" panose="02020603050405020304" pitchFamily="18" charset="0"/>
                        </a:rPr>
                        <a:t>T</a:t>
                      </a:r>
                      <a:endParaRPr lang="ru-RU" sz="4200" b="1">
                        <a:effectLst/>
                        <a:latin typeface="Arial Narrow" panose="020B0606020202030204" pitchFamily="34"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50000"/>
                        </a:lnSpc>
                        <a:spcAft>
                          <a:spcPts val="0"/>
                        </a:spcAft>
                      </a:pPr>
                      <a:r>
                        <a:rPr lang="en-US" sz="4200" b="1" dirty="0">
                          <a:effectLst/>
                          <a:latin typeface="Arial Narrow" panose="020B0606020202030204" pitchFamily="34" charset="0"/>
                          <a:cs typeface="Times New Roman" panose="02020603050405020304" pitchFamily="18" charset="0"/>
                        </a:rPr>
                        <a:t>0</a:t>
                      </a:r>
                      <a:endParaRPr lang="ru-RU" sz="4200" b="1" dirty="0">
                        <a:effectLst/>
                        <a:latin typeface="Arial Narrow" panose="020B0606020202030204" pitchFamily="34" charset="0"/>
                      </a:endParaRPr>
                    </a:p>
                  </a:txBody>
                  <a:tcPr marL="68580" marR="68580" marT="0" marB="0">
                    <a:lnL>
                      <a:noFill/>
                    </a:lnL>
                    <a:lnR>
                      <a:noFill/>
                    </a:lnR>
                    <a:lnT>
                      <a:noFill/>
                    </a:lnT>
                    <a:lnB>
                      <a:noFill/>
                    </a:lnB>
                  </a:tcPr>
                </a:tc>
              </a:tr>
            </a:tbl>
          </a:graphicData>
        </a:graphic>
      </p:graphicFrame>
      <p:graphicFrame>
        <p:nvGraphicFramePr>
          <p:cNvPr id="3" name="Таблица 2"/>
          <p:cNvGraphicFramePr>
            <a:graphicFrameLocks noGrp="1"/>
          </p:cNvGraphicFramePr>
          <p:nvPr>
            <p:extLst>
              <p:ext uri="{D42A27DB-BD31-4B8C-83A1-F6EECF244321}">
                <p14:modId xmlns:p14="http://schemas.microsoft.com/office/powerpoint/2010/main" val="2481060734"/>
              </p:ext>
            </p:extLst>
          </p:nvPr>
        </p:nvGraphicFramePr>
        <p:xfrm>
          <a:off x="5351240" y="5633863"/>
          <a:ext cx="12352176" cy="4342155"/>
        </p:xfrm>
        <a:graphic>
          <a:graphicData uri="http://schemas.openxmlformats.org/drawingml/2006/table">
            <a:tbl>
              <a:tblPr firstRow="1" firstCol="1" bandRow="1"/>
              <a:tblGrid>
                <a:gridCol w="4117392"/>
                <a:gridCol w="4117392"/>
                <a:gridCol w="4117392"/>
              </a:tblGrid>
              <a:tr h="1447385">
                <a:tc>
                  <a:txBody>
                    <a:bodyPr/>
                    <a:lstStyle/>
                    <a:p>
                      <a:pPr algn="ctr">
                        <a:lnSpc>
                          <a:spcPct val="150000"/>
                        </a:lnSpc>
                        <a:spcAft>
                          <a:spcPts val="0"/>
                        </a:spcAft>
                      </a:pPr>
                      <a:r>
                        <a:rPr lang="ru-RU" sz="4200" b="1" dirty="0">
                          <a:effectLst/>
                          <a:latin typeface="+mn-lt"/>
                          <a:cs typeface="Times New Roman" panose="02020603050405020304" pitchFamily="18" charset="0"/>
                        </a:rPr>
                        <a:t> </a:t>
                      </a:r>
                      <a:endParaRPr lang="ru-RU" sz="4200" b="1" dirty="0">
                        <a:effectLst/>
                        <a:latin typeface="+mn-lt"/>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spcAft>
                          <a:spcPts val="0"/>
                        </a:spcAft>
                      </a:pPr>
                      <a:r>
                        <a:rPr lang="en-US" sz="4200" b="1" dirty="0">
                          <a:effectLst/>
                          <a:latin typeface="+mn-lt"/>
                          <a:cs typeface="Times New Roman" panose="02020603050405020304" pitchFamily="18" charset="0"/>
                        </a:rPr>
                        <a:t>C</a:t>
                      </a:r>
                      <a:endParaRPr lang="ru-RU" sz="4200" b="1" dirty="0">
                        <a:effectLst/>
                        <a:latin typeface="+mn-lt"/>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spcAft>
                          <a:spcPts val="0"/>
                        </a:spcAft>
                      </a:pPr>
                      <a:r>
                        <a:rPr lang="en-US" sz="4200" b="1">
                          <a:effectLst/>
                          <a:latin typeface="+mn-lt"/>
                          <a:cs typeface="Times New Roman" panose="02020603050405020304" pitchFamily="18" charset="0"/>
                        </a:rPr>
                        <a:t>D</a:t>
                      </a:r>
                      <a:endParaRPr lang="ru-RU" sz="4200" b="1">
                        <a:effectLst/>
                        <a:latin typeface="+mn-lt"/>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chemeClr val="bg1"/>
                    </a:solidFill>
                  </a:tcPr>
                </a:tc>
              </a:tr>
              <a:tr h="1447385">
                <a:tc>
                  <a:txBody>
                    <a:bodyPr/>
                    <a:lstStyle/>
                    <a:p>
                      <a:pPr algn="ctr">
                        <a:lnSpc>
                          <a:spcPct val="150000"/>
                        </a:lnSpc>
                        <a:spcAft>
                          <a:spcPts val="0"/>
                        </a:spcAft>
                      </a:pPr>
                      <a:r>
                        <a:rPr lang="en-US" sz="4200" b="1">
                          <a:effectLst/>
                          <a:latin typeface="+mn-lt"/>
                          <a:cs typeface="Times New Roman" panose="02020603050405020304" pitchFamily="18" charset="0"/>
                        </a:rPr>
                        <a:t>C</a:t>
                      </a:r>
                      <a:endParaRPr lang="ru-RU" sz="4200" b="1">
                        <a:effectLst/>
                        <a:latin typeface="+mn-lt"/>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a:lnSpc>
                          <a:spcPct val="150000"/>
                        </a:lnSpc>
                        <a:spcAft>
                          <a:spcPts val="0"/>
                        </a:spcAft>
                      </a:pPr>
                      <a:r>
                        <a:rPr lang="en-US" sz="4200" b="1">
                          <a:effectLst/>
                          <a:latin typeface="+mn-lt"/>
                          <a:cs typeface="Times New Roman" panose="02020603050405020304" pitchFamily="18" charset="0"/>
                        </a:rPr>
                        <a:t>1</a:t>
                      </a:r>
                      <a:endParaRPr lang="ru-RU" sz="4200" b="1">
                        <a:effectLst/>
                        <a:latin typeface="+mn-lt"/>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a:lnSpc>
                          <a:spcPct val="150000"/>
                        </a:lnSpc>
                        <a:spcAft>
                          <a:spcPts val="0"/>
                        </a:spcAft>
                      </a:pPr>
                      <a:r>
                        <a:rPr lang="en-US" sz="4200" b="1">
                          <a:effectLst/>
                          <a:latin typeface="+mn-lt"/>
                          <a:cs typeface="Times New Roman" panose="02020603050405020304" pitchFamily="18" charset="0"/>
                        </a:rPr>
                        <a:t>0</a:t>
                      </a:r>
                      <a:endParaRPr lang="ru-RU" sz="4200" b="1">
                        <a:effectLst/>
                        <a:latin typeface="+mn-lt"/>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chemeClr val="bg1"/>
                    </a:solidFill>
                  </a:tcPr>
                </a:tc>
              </a:tr>
              <a:tr h="1447385">
                <a:tc>
                  <a:txBody>
                    <a:bodyPr/>
                    <a:lstStyle/>
                    <a:p>
                      <a:pPr algn="ctr">
                        <a:lnSpc>
                          <a:spcPct val="150000"/>
                        </a:lnSpc>
                        <a:spcAft>
                          <a:spcPts val="0"/>
                        </a:spcAft>
                      </a:pPr>
                      <a:r>
                        <a:rPr lang="en-US" sz="4200" b="1">
                          <a:effectLst/>
                          <a:latin typeface="+mn-lt"/>
                          <a:cs typeface="Times New Roman" panose="02020603050405020304" pitchFamily="18" charset="0"/>
                        </a:rPr>
                        <a:t>D</a:t>
                      </a:r>
                      <a:endParaRPr lang="ru-RU" sz="4200" b="1">
                        <a:effectLst/>
                        <a:latin typeface="+mn-lt"/>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a:lnSpc>
                          <a:spcPct val="150000"/>
                        </a:lnSpc>
                        <a:spcAft>
                          <a:spcPts val="0"/>
                        </a:spcAft>
                      </a:pPr>
                      <a:r>
                        <a:rPr lang="en-US" sz="4200" b="1">
                          <a:effectLst/>
                          <a:latin typeface="+mn-lt"/>
                          <a:cs typeface="Times New Roman" panose="02020603050405020304" pitchFamily="18" charset="0"/>
                        </a:rPr>
                        <a:t>b</a:t>
                      </a:r>
                      <a:endParaRPr lang="ru-RU" sz="4200" b="1">
                        <a:effectLst/>
                        <a:latin typeface="+mn-lt"/>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a:lnSpc>
                          <a:spcPct val="150000"/>
                        </a:lnSpc>
                        <a:spcAft>
                          <a:spcPts val="0"/>
                        </a:spcAft>
                      </a:pPr>
                      <a:r>
                        <a:rPr lang="en-US" sz="4200" b="1" dirty="0">
                          <a:effectLst/>
                          <a:latin typeface="+mn-lt"/>
                          <a:cs typeface="Times New Roman" panose="02020603050405020304" pitchFamily="18" charset="0"/>
                        </a:rPr>
                        <a:t>0</a:t>
                      </a:r>
                      <a:endParaRPr lang="ru-RU" sz="4200" b="1" dirty="0">
                        <a:effectLst/>
                        <a:latin typeface="+mn-lt"/>
                      </a:endParaRPr>
                    </a:p>
                  </a:txBody>
                  <a:tcPr marL="68580" marR="68580" marT="0" marB="0">
                    <a:lnL>
                      <a:noFill/>
                    </a:lnL>
                    <a:lnR>
                      <a:noFill/>
                    </a:lnR>
                    <a:lnT>
                      <a:noFill/>
                    </a:lnT>
                    <a:lnB>
                      <a:noFill/>
                    </a:lnB>
                    <a:solidFill>
                      <a:schemeClr val="bg1"/>
                    </a:solidFill>
                  </a:tcPr>
                </a:tc>
              </a:tr>
            </a:tbl>
          </a:graphicData>
        </a:graphic>
      </p:graphicFrame>
      <p:sp>
        <p:nvSpPr>
          <p:cNvPr id="4" name="Номер слайда 3"/>
          <p:cNvSpPr>
            <a:spLocks noGrp="1"/>
          </p:cNvSpPr>
          <p:nvPr>
            <p:ph type="sldNum" sz="quarter" idx="2"/>
          </p:nvPr>
        </p:nvSpPr>
        <p:spPr/>
        <p:txBody>
          <a:bodyPr/>
          <a:lstStyle/>
          <a:p>
            <a:fld id="{86CB4B4D-7CA3-9044-876B-883B54F8677D}" type="slidenum">
              <a:rPr lang="ru-RU" smtClean="0"/>
              <a:t>3</a:t>
            </a:fld>
            <a:endParaRPr lang="ru-RU"/>
          </a:p>
        </p:txBody>
      </p:sp>
    </p:spTree>
    <p:extLst>
      <p:ext uri="{BB962C8B-B14F-4D97-AF65-F5344CB8AC3E}">
        <p14:creationId xmlns:p14="http://schemas.microsoft.com/office/powerpoint/2010/main" val="18963133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квадратная решётка</a:t>
            </a:r>
            <a:endParaRPr dirty="0"/>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МИЭМ НИУ ВШЭ</a:t>
            </a:r>
          </a:p>
        </p:txBody>
      </p:sp>
      <p:pic>
        <p:nvPicPr>
          <p:cNvPr id="77"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p:cNvSpPr>
            <a:spLocks noGrp="1"/>
          </p:cNvSpPr>
          <p:nvPr>
            <p:ph type="sldNum" sz="quarter" idx="2"/>
          </p:nvPr>
        </p:nvSpPr>
        <p:spPr/>
        <p:txBody>
          <a:bodyPr/>
          <a:lstStyle/>
          <a:p>
            <a:fld id="{86CB4B4D-7CA3-9044-876B-883B54F8677D}" type="slidenum">
              <a:rPr lang="ru-RU" smtClean="0"/>
              <a:t>4</a:t>
            </a:fld>
            <a:endParaRPr lang="ru-RU"/>
          </a:p>
        </p:txBody>
      </p:sp>
      <p:pic>
        <p:nvPicPr>
          <p:cNvPr id="9" name="Рисунок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429" y="5316100"/>
            <a:ext cx="5315696" cy="5068572"/>
          </a:xfrm>
          <a:prstGeom prst="rect">
            <a:avLst/>
          </a:prstGeom>
          <a:noFill/>
          <a:ln>
            <a:noFill/>
          </a:ln>
        </p:spPr>
      </p:pic>
      <p:pic>
        <p:nvPicPr>
          <p:cNvPr id="10" name="Рисунок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5958" y="5283275"/>
            <a:ext cx="5400600" cy="5244396"/>
          </a:xfrm>
          <a:prstGeom prst="rect">
            <a:avLst/>
          </a:prstGeom>
          <a:noFill/>
          <a:ln>
            <a:noFill/>
          </a:ln>
        </p:spPr>
      </p:pic>
      <p:pic>
        <p:nvPicPr>
          <p:cNvPr id="11" name="Рисунок 10"/>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648384" y="5316100"/>
            <a:ext cx="5256584" cy="5244396"/>
          </a:xfrm>
          <a:prstGeom prst="rect">
            <a:avLst/>
          </a:prstGeom>
          <a:noFill/>
          <a:ln>
            <a:noFill/>
          </a:ln>
        </p:spPr>
      </p:pic>
    </p:spTree>
    <p:extLst>
      <p:ext uri="{BB962C8B-B14F-4D97-AF65-F5344CB8AC3E}">
        <p14:creationId xmlns:p14="http://schemas.microsoft.com/office/powerpoint/2010/main" val="779107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r>
              <a:rPr dirty="0"/>
              <a:t>Text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p>
          <a:p>
            <a:pPr algn="l">
              <a:spcBef>
                <a:spcPts val="2800"/>
              </a:spcBef>
              <a:defRPr sz="2800">
                <a:solidFill>
                  <a:srgbClr val="253957"/>
                </a:solidFill>
                <a:latin typeface="+mn-lt"/>
                <a:ea typeface="+mn-ea"/>
                <a:cs typeface="+mn-cs"/>
                <a:sym typeface="Arial Narrow"/>
              </a:defRPr>
            </a:pPr>
            <a:r>
              <a:rPr dirty="0"/>
              <a:t>Text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r>
              <a:rPr dirty="0" err="1"/>
              <a:t>Text</a:t>
            </a:r>
            <a:r>
              <a:rPr dirty="0"/>
              <a:t> </a:t>
            </a:r>
          </a:p>
        </p:txBody>
      </p:sp>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Пара слайдов истории</a:t>
            </a:r>
            <a:endParaRPr dirty="0"/>
          </a:p>
        </p:txBody>
      </p:sp>
      <p:sp>
        <p:nvSpPr>
          <p:cNvPr id="67" name="Заголовок основного текста"/>
          <p:cNvSpPr txBox="1"/>
          <p:nvPr/>
        </p:nvSpPr>
        <p:spPr>
          <a:xfrm>
            <a:off x="1107280" y="5820994"/>
            <a:ext cx="16073439"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dirty="0" err="1"/>
              <a:t>Заголовок</a:t>
            </a:r>
            <a:r>
              <a:rPr dirty="0"/>
              <a:t> </a:t>
            </a:r>
            <a:r>
              <a:rPr dirty="0" err="1"/>
              <a:t>основного</a:t>
            </a:r>
            <a:r>
              <a:rPr dirty="0"/>
              <a:t> </a:t>
            </a:r>
            <a:r>
              <a:rPr dirty="0" err="1"/>
              <a:t>текста</a:t>
            </a:r>
            <a:endParaRPr dirty="0"/>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МИЭМ НИУ ВШЭ</a:t>
            </a: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p:cNvSpPr>
            <a:spLocks noGrp="1"/>
          </p:cNvSpPr>
          <p:nvPr>
            <p:ph type="sldNum" sz="quarter" idx="2"/>
          </p:nvPr>
        </p:nvSpPr>
        <p:spPr/>
        <p:txBody>
          <a:bodyPr/>
          <a:lstStyle/>
          <a:p>
            <a:fld id="{86CB4B4D-7CA3-9044-876B-883B54F8677D}" type="slidenum">
              <a:rPr lang="ru-RU" smtClean="0"/>
              <a:t>5</a:t>
            </a:fld>
            <a:endParaRPr lang="ru-RU"/>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Режимы игры</a:t>
            </a:r>
            <a:endParaRPr dirty="0"/>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МИЭМ НИУ ВШЭ</a:t>
            </a: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p:cNvSpPr>
            <a:spLocks noGrp="1"/>
          </p:cNvSpPr>
          <p:nvPr>
            <p:ph type="sldNum" sz="quarter" idx="2"/>
          </p:nvPr>
        </p:nvSpPr>
        <p:spPr/>
        <p:txBody>
          <a:bodyPr/>
          <a:lstStyle/>
          <a:p>
            <a:fld id="{86CB4B4D-7CA3-9044-876B-883B54F8677D}" type="slidenum">
              <a:rPr lang="ru-RU" smtClean="0"/>
              <a:t>6</a:t>
            </a:fld>
            <a:endParaRPr lang="ru-RU"/>
          </a:p>
        </p:txBody>
      </p:sp>
      <p:sp>
        <p:nvSpPr>
          <p:cNvPr id="12" name="Заголовок основного текста"/>
          <p:cNvSpPr txBox="1"/>
          <p:nvPr/>
        </p:nvSpPr>
        <p:spPr>
          <a:xfrm>
            <a:off x="4293486" y="9287486"/>
            <a:ext cx="2520280" cy="16265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sz="4400" i="1" dirty="0" smtClean="0">
                <a:latin typeface="Times New Roman" panose="02020603050405020304" pitchFamily="18" charset="0"/>
                <a:ea typeface="Calibri" panose="020F0502020204030204" pitchFamily="34" charset="0"/>
                <a:cs typeface="Arial" panose="020B0604020202020204" pitchFamily="34" charset="0"/>
              </a:rPr>
              <a:t>c</a:t>
            </a:r>
            <a:r>
              <a:rPr lang="ru-RU" sz="4400" i="1" baseline="-25000" dirty="0" smtClean="0">
                <a:latin typeface="Times New Roman" panose="02020603050405020304" pitchFamily="18" charset="0"/>
                <a:ea typeface="Calibri" panose="020F0502020204030204" pitchFamily="34" charset="0"/>
                <a:cs typeface="Arial" panose="020B0604020202020204" pitchFamily="34" charset="0"/>
              </a:rPr>
              <a:t>1</a:t>
            </a:r>
            <a:r>
              <a:rPr lang="ru-RU" sz="4400" i="1" dirty="0" smtClean="0">
                <a:latin typeface="Times New Roman" panose="02020603050405020304" pitchFamily="18" charset="0"/>
                <a:ea typeface="Calibri" panose="020F0502020204030204" pitchFamily="34" charset="0"/>
                <a:cs typeface="Arial" panose="020B0604020202020204" pitchFamily="34" charset="0"/>
              </a:rPr>
              <a:t>=0,…,8</a:t>
            </a:r>
            <a:endParaRPr lang="ru-RU" i="1" dirty="0"/>
          </a:p>
          <a:p>
            <a:endParaRPr i="1" dirty="0"/>
          </a:p>
        </p:txBody>
      </p:sp>
      <p:sp>
        <p:nvSpPr>
          <p:cNvPr id="13" name="Заголовок основного текста"/>
          <p:cNvSpPr txBox="1"/>
          <p:nvPr/>
        </p:nvSpPr>
        <p:spPr>
          <a:xfrm>
            <a:off x="17021952" y="9212424"/>
            <a:ext cx="2520280" cy="16265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sz="4400" i="1" dirty="0" smtClean="0">
                <a:latin typeface="Times New Roman" panose="02020603050405020304" pitchFamily="18" charset="0"/>
                <a:ea typeface="Calibri" panose="020F0502020204030204" pitchFamily="34" charset="0"/>
                <a:cs typeface="Arial" panose="020B0604020202020204" pitchFamily="34" charset="0"/>
              </a:rPr>
              <a:t>c</a:t>
            </a:r>
            <a:r>
              <a:rPr lang="ru-RU" sz="4400" i="1" baseline="-25000" dirty="0" smtClean="0">
                <a:latin typeface="Times New Roman" panose="02020603050405020304" pitchFamily="18" charset="0"/>
                <a:ea typeface="Calibri" panose="020F0502020204030204" pitchFamily="34" charset="0"/>
                <a:cs typeface="Arial" panose="020B0604020202020204" pitchFamily="34" charset="0"/>
              </a:rPr>
              <a:t>2</a:t>
            </a:r>
            <a:r>
              <a:rPr lang="ru-RU" sz="4400" i="1" dirty="0" smtClean="0">
                <a:latin typeface="Times New Roman" panose="02020603050405020304" pitchFamily="18" charset="0"/>
                <a:ea typeface="Calibri" panose="020F0502020204030204" pitchFamily="34" charset="0"/>
                <a:cs typeface="Arial" panose="020B0604020202020204" pitchFamily="34" charset="0"/>
              </a:rPr>
              <a:t>=1,…,</a:t>
            </a:r>
            <a:r>
              <a:rPr lang="ru-RU" sz="4400" i="1" dirty="0">
                <a:latin typeface="Times New Roman" panose="02020603050405020304" pitchFamily="18" charset="0"/>
                <a:ea typeface="Calibri" panose="020F0502020204030204" pitchFamily="34" charset="0"/>
                <a:cs typeface="Arial" panose="020B0604020202020204" pitchFamily="34" charset="0"/>
              </a:rPr>
              <a:t>9</a:t>
            </a:r>
            <a:endParaRPr lang="ru-RU" i="1" dirty="0"/>
          </a:p>
          <a:p>
            <a:endParaRPr i="1" dirty="0"/>
          </a:p>
        </p:txBody>
      </p:sp>
      <p:sp>
        <p:nvSpPr>
          <p:cNvPr id="14" name="Заголовок основного текста"/>
          <p:cNvSpPr txBox="1"/>
          <p:nvPr/>
        </p:nvSpPr>
        <p:spPr>
          <a:xfrm>
            <a:off x="10922930" y="10416092"/>
            <a:ext cx="2520280" cy="8456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i="1" dirty="0" smtClean="0"/>
              <a:t>b</a:t>
            </a:r>
            <a:r>
              <a:rPr lang="ru-RU" i="1" dirty="0" smtClean="0"/>
              <a:t> </a:t>
            </a:r>
            <a:r>
              <a:rPr lang="ru-RU" i="1" dirty="0"/>
              <a:t>∙ </a:t>
            </a:r>
            <a:r>
              <a:rPr lang="en-US" i="1" dirty="0"/>
              <a:t>c</a:t>
            </a:r>
            <a:r>
              <a:rPr lang="ru-RU" i="1" baseline="-25000" dirty="0" smtClean="0"/>
              <a:t>1</a:t>
            </a:r>
            <a:r>
              <a:rPr lang="ru-RU" i="1" dirty="0" smtClean="0"/>
              <a:t>=1</a:t>
            </a:r>
            <a:r>
              <a:rPr lang="ru-RU" i="1" dirty="0"/>
              <a:t> ∙ </a:t>
            </a:r>
            <a:r>
              <a:rPr lang="en-US" i="1" dirty="0" smtClean="0"/>
              <a:t>c</a:t>
            </a:r>
            <a:r>
              <a:rPr lang="ru-RU" i="1" baseline="-25000" dirty="0"/>
              <a:t>2</a:t>
            </a:r>
            <a:endParaRPr i="1" dirty="0"/>
          </a:p>
        </p:txBody>
      </p:sp>
      <p:pic>
        <p:nvPicPr>
          <p:cNvPr id="4" name="Рисунок 3"/>
          <p:cNvPicPr>
            <a:picLocks noChangeAspect="1"/>
          </p:cNvPicPr>
          <p:nvPr/>
        </p:nvPicPr>
        <p:blipFill>
          <a:blip r:embed="rId3"/>
          <a:stretch>
            <a:fillRect/>
          </a:stretch>
        </p:blipFill>
        <p:spPr>
          <a:xfrm>
            <a:off x="16113551" y="5286013"/>
            <a:ext cx="4337081" cy="3951563"/>
          </a:xfrm>
          <a:prstGeom prst="rect">
            <a:avLst/>
          </a:prstGeom>
        </p:spPr>
      </p:pic>
      <p:pic>
        <p:nvPicPr>
          <p:cNvPr id="5" name="Рисунок 4"/>
          <p:cNvPicPr>
            <a:picLocks noChangeAspect="1"/>
          </p:cNvPicPr>
          <p:nvPr/>
        </p:nvPicPr>
        <p:blipFill>
          <a:blip r:embed="rId4"/>
          <a:stretch>
            <a:fillRect/>
          </a:stretch>
        </p:blipFill>
        <p:spPr>
          <a:xfrm>
            <a:off x="3400361" y="5286013"/>
            <a:ext cx="4306531" cy="3985148"/>
          </a:xfrm>
          <a:prstGeom prst="rect">
            <a:avLst/>
          </a:prstGeom>
        </p:spPr>
      </p:pic>
    </p:spTree>
    <p:extLst>
      <p:ext uri="{BB962C8B-B14F-4D97-AF65-F5344CB8AC3E}">
        <p14:creationId xmlns:p14="http://schemas.microsoft.com/office/powerpoint/2010/main" val="24859797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МИЭМ НИУ ВШЭ</a:t>
            </a: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p:cNvSpPr>
            <a:spLocks noGrp="1"/>
          </p:cNvSpPr>
          <p:nvPr>
            <p:ph type="sldNum" sz="quarter" idx="2"/>
          </p:nvPr>
        </p:nvSpPr>
        <p:spPr/>
        <p:txBody>
          <a:bodyPr/>
          <a:lstStyle/>
          <a:p>
            <a:fld id="{86CB4B4D-7CA3-9044-876B-883B54F8677D}" type="slidenum">
              <a:rPr lang="ru-RU" smtClean="0"/>
              <a:t>7</a:t>
            </a:fld>
            <a:endParaRPr lang="ru-RU"/>
          </a:p>
        </p:txBody>
      </p:sp>
      <p:sp>
        <p:nvSpPr>
          <p:cNvPr id="10" name="Заголовок основного текста"/>
          <p:cNvSpPr txBox="1"/>
          <p:nvPr/>
        </p:nvSpPr>
        <p:spPr>
          <a:xfrm>
            <a:off x="8973942" y="11648113"/>
            <a:ext cx="6912768"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algn="ctr"/>
            <a:r>
              <a:rPr lang="ru-RU" i="1" dirty="0"/>
              <a:t>1&lt;</a:t>
            </a:r>
            <a:r>
              <a:rPr lang="en-US" i="1" dirty="0"/>
              <a:t>b</a:t>
            </a:r>
            <a:r>
              <a:rPr lang="ru-RU" i="1" dirty="0"/>
              <a:t>&lt;9/8</a:t>
            </a:r>
            <a:endParaRPr dirty="0"/>
          </a:p>
        </p:txBody>
      </p:sp>
      <p:pic>
        <p:nvPicPr>
          <p:cNvPr id="12" name="Рисунок 1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6109" y="942363"/>
            <a:ext cx="12868435" cy="11395159"/>
          </a:xfrm>
          <a:prstGeom prst="rect">
            <a:avLst/>
          </a:prstGeom>
          <a:noFill/>
          <a:ln>
            <a:noFill/>
          </a:ln>
        </p:spPr>
      </p:pic>
      <p:pic>
        <p:nvPicPr>
          <p:cNvPr id="13" name="Рисунок 1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96109" y="942362"/>
            <a:ext cx="12841953" cy="11473054"/>
          </a:xfrm>
          <a:prstGeom prst="rect">
            <a:avLst/>
          </a:prstGeom>
          <a:noFill/>
          <a:ln>
            <a:noFill/>
          </a:ln>
        </p:spPr>
      </p:pic>
      <p:sp>
        <p:nvSpPr>
          <p:cNvPr id="9" name="Заголовок основного текста"/>
          <p:cNvSpPr txBox="1"/>
          <p:nvPr/>
        </p:nvSpPr>
        <p:spPr>
          <a:xfrm>
            <a:off x="8997669" y="12337521"/>
            <a:ext cx="6912768" cy="767555"/>
          </a:xfrm>
          <a:prstGeom prst="rect">
            <a:avLst/>
          </a:prstGeom>
          <a:solidFill>
            <a:schemeClr val="bg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algn="ctr"/>
            <a:r>
              <a:rPr lang="ru-RU" i="1" dirty="0"/>
              <a:t>5/4&lt;</a:t>
            </a:r>
            <a:r>
              <a:rPr lang="en-US" i="1" dirty="0"/>
              <a:t>b</a:t>
            </a:r>
            <a:r>
              <a:rPr lang="ru-RU" i="1" dirty="0"/>
              <a:t>&lt;9/7</a:t>
            </a:r>
            <a:endParaRPr dirty="0"/>
          </a:p>
        </p:txBody>
      </p:sp>
      <p:pic>
        <p:nvPicPr>
          <p:cNvPr id="14" name="Рисунок 13"/>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13151" y="1091965"/>
            <a:ext cx="12724911" cy="11166635"/>
          </a:xfrm>
          <a:prstGeom prst="rect">
            <a:avLst/>
          </a:prstGeom>
          <a:noFill/>
          <a:ln>
            <a:noFill/>
          </a:ln>
        </p:spPr>
      </p:pic>
      <p:sp>
        <p:nvSpPr>
          <p:cNvPr id="67" name="Заголовок основного текста"/>
          <p:cNvSpPr txBox="1"/>
          <p:nvPr/>
        </p:nvSpPr>
        <p:spPr>
          <a:xfrm>
            <a:off x="11202158" y="12411443"/>
            <a:ext cx="2503789" cy="709764"/>
          </a:xfrm>
          <a:prstGeom prst="rect">
            <a:avLst/>
          </a:prstGeom>
          <a:solidFill>
            <a:schemeClr val="bg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i="1" dirty="0"/>
              <a:t>7/4&lt;</a:t>
            </a:r>
            <a:r>
              <a:rPr lang="en-US" i="1" dirty="0"/>
              <a:t>b</a:t>
            </a:r>
            <a:r>
              <a:rPr lang="ru-RU" i="1" dirty="0"/>
              <a:t>&lt;9/2</a:t>
            </a:r>
            <a:endParaRPr dirty="0"/>
          </a:p>
        </p:txBody>
      </p:sp>
      <p:pic>
        <p:nvPicPr>
          <p:cNvPr id="15" name="Рисунок 14"/>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71320" y="958604"/>
            <a:ext cx="12837552" cy="11444012"/>
          </a:xfrm>
          <a:prstGeom prst="rect">
            <a:avLst/>
          </a:prstGeom>
          <a:noFill/>
          <a:ln>
            <a:noFill/>
          </a:ln>
        </p:spPr>
      </p:pic>
      <p:sp>
        <p:nvSpPr>
          <p:cNvPr id="11" name="Заголовок основного текста"/>
          <p:cNvSpPr txBox="1"/>
          <p:nvPr/>
        </p:nvSpPr>
        <p:spPr>
          <a:xfrm>
            <a:off x="11329094" y="12386374"/>
            <a:ext cx="2065584" cy="720080"/>
          </a:xfrm>
          <a:prstGeom prst="rect">
            <a:avLst/>
          </a:prstGeom>
          <a:solidFill>
            <a:schemeClr val="bg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i="1" dirty="0"/>
              <a:t>9/5&lt;</a:t>
            </a:r>
            <a:r>
              <a:rPr lang="en-US" i="1" dirty="0"/>
              <a:t>b</a:t>
            </a:r>
            <a:r>
              <a:rPr lang="ru-RU" i="1" dirty="0"/>
              <a:t>&lt;2</a:t>
            </a:r>
            <a:endParaRPr dirty="0"/>
          </a:p>
        </p:txBody>
      </p:sp>
    </p:spTree>
    <p:extLst>
      <p:ext uri="{BB962C8B-B14F-4D97-AF65-F5344CB8AC3E}">
        <p14:creationId xmlns:p14="http://schemas.microsoft.com/office/powerpoint/2010/main" val="33092996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67"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Заголовок основного текста"/>
          <p:cNvSpPr txBox="1"/>
          <p:nvPr/>
        </p:nvSpPr>
        <p:spPr>
          <a:xfrm>
            <a:off x="5999312" y="11250488"/>
            <a:ext cx="14304773"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i="1" dirty="0"/>
              <a:t>Плотность кооператоров в стационарном состоянии как функция параметра игры b для квадратной решётки</a:t>
            </a:r>
            <a:endParaRPr dirty="0"/>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МИЭМ НИУ ВШЭ</a:t>
            </a: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p:cNvSpPr>
            <a:spLocks noGrp="1"/>
          </p:cNvSpPr>
          <p:nvPr>
            <p:ph type="sldNum" sz="quarter" idx="2"/>
          </p:nvPr>
        </p:nvSpPr>
        <p:spPr/>
        <p:txBody>
          <a:bodyPr/>
          <a:lstStyle/>
          <a:p>
            <a:fld id="{86CB4B4D-7CA3-9044-876B-883B54F8677D}" type="slidenum">
              <a:rPr lang="ru-RU" smtClean="0"/>
              <a:t>8</a:t>
            </a:fld>
            <a:endParaRPr lang="ru-RU"/>
          </a:p>
        </p:txBody>
      </p:sp>
      <p:pic>
        <p:nvPicPr>
          <p:cNvPr id="9" name="Рисунок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8254" y="75430"/>
            <a:ext cx="14689632" cy="10739935"/>
          </a:xfrm>
          <a:prstGeom prst="rect">
            <a:avLst/>
          </a:prstGeom>
          <a:noFill/>
          <a:ln>
            <a:noFill/>
          </a:ln>
        </p:spPr>
      </p:pic>
    </p:spTree>
    <p:extLst>
      <p:ext uri="{BB962C8B-B14F-4D97-AF65-F5344CB8AC3E}">
        <p14:creationId xmlns:p14="http://schemas.microsoft.com/office/powerpoint/2010/main" val="81989303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Треугольная решётка</a:t>
            </a:r>
            <a:endParaRPr dirty="0"/>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МИЭМ НИУ ВШЭ</a:t>
            </a: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p:cNvSpPr>
            <a:spLocks noGrp="1"/>
          </p:cNvSpPr>
          <p:nvPr>
            <p:ph type="sldNum" sz="quarter" idx="2"/>
          </p:nvPr>
        </p:nvSpPr>
        <p:spPr/>
        <p:txBody>
          <a:bodyPr/>
          <a:lstStyle/>
          <a:p>
            <a:fld id="{86CB4B4D-7CA3-9044-876B-883B54F8677D}" type="slidenum">
              <a:rPr lang="ru-RU" smtClean="0"/>
              <a:t>9</a:t>
            </a:fld>
            <a:endParaRPr lang="ru-RU"/>
          </a:p>
        </p:txBody>
      </p:sp>
      <p:pic>
        <p:nvPicPr>
          <p:cNvPr id="9" name="Рисунок 8"/>
          <p:cNvPicPr/>
          <p:nvPr/>
        </p:nvPicPr>
        <p:blipFill>
          <a:blip r:embed="rId3">
            <a:extLst>
              <a:ext uri="{28A0092B-C50C-407E-A947-70E740481C1C}">
                <a14:useLocalDpi xmlns:a14="http://schemas.microsoft.com/office/drawing/2010/main" val="0"/>
              </a:ext>
            </a:extLst>
          </a:blip>
          <a:srcRect/>
          <a:stretch>
            <a:fillRect/>
          </a:stretch>
        </p:blipFill>
        <p:spPr bwMode="auto">
          <a:xfrm>
            <a:off x="7620302" y="4913784"/>
            <a:ext cx="9125535" cy="5501253"/>
          </a:xfrm>
          <a:prstGeom prst="rect">
            <a:avLst/>
          </a:prstGeom>
          <a:noFill/>
          <a:ln>
            <a:noFill/>
          </a:ln>
        </p:spPr>
      </p:pic>
    </p:spTree>
    <p:extLst>
      <p:ext uri="{BB962C8B-B14F-4D97-AF65-F5344CB8AC3E}">
        <p14:creationId xmlns:p14="http://schemas.microsoft.com/office/powerpoint/2010/main" val="3673928900"/>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3681</TotalTime>
  <Words>1725</Words>
  <Application>Microsoft Office PowerPoint</Application>
  <PresentationFormat>Произвольный</PresentationFormat>
  <Paragraphs>134</Paragraphs>
  <Slides>24</Slides>
  <Notes>2</Notes>
  <HiddenSlides>0</HiddenSlides>
  <MMClips>0</MMClips>
  <ScaleCrop>false</ScaleCrop>
  <HeadingPairs>
    <vt:vector size="8" baseType="variant">
      <vt:variant>
        <vt:lpstr>Использованные шрифты</vt:lpstr>
      </vt:variant>
      <vt:variant>
        <vt:i4>7</vt:i4>
      </vt:variant>
      <vt:variant>
        <vt:lpstr>Тема</vt:lpstr>
      </vt:variant>
      <vt:variant>
        <vt:i4>1</vt:i4>
      </vt:variant>
      <vt:variant>
        <vt:lpstr>Внедренные серверы OLE</vt:lpstr>
      </vt:variant>
      <vt:variant>
        <vt:i4>1</vt:i4>
      </vt:variant>
      <vt:variant>
        <vt:lpstr>Заголовки слайдов</vt:lpstr>
      </vt:variant>
      <vt:variant>
        <vt:i4>24</vt:i4>
      </vt:variant>
    </vt:vector>
  </HeadingPairs>
  <TitlesOfParts>
    <vt:vector size="33" baseType="lpstr">
      <vt:lpstr>Arial</vt:lpstr>
      <vt:lpstr>Arial Narrow</vt:lpstr>
      <vt:lpstr>Calibri</vt:lpstr>
      <vt:lpstr>Helvetica</vt:lpstr>
      <vt:lpstr>Helvetica Light</vt:lpstr>
      <vt:lpstr>Helvetica Neue</vt:lpstr>
      <vt:lpstr>Times New Roman</vt:lpstr>
      <vt:lpstr>White</vt:lpstr>
      <vt:lpstr>MathType 6.0 Equation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Булат Зиннуров</cp:lastModifiedBy>
  <cp:revision>30</cp:revision>
  <dcterms:modified xsi:type="dcterms:W3CDTF">2019-06-10T03:11:07Z</dcterms:modified>
</cp:coreProperties>
</file>