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59"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6" d="100"/>
          <a:sy n="116" d="100"/>
        </p:scale>
        <p:origin x="150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1A3EEC-A77A-4D22-ACDB-BDD3D6B99148}" type="datetimeFigureOut">
              <a:rPr lang="de-CH" smtClean="0"/>
              <a:t>23.05.2014</a:t>
            </a:fld>
            <a:endParaRPr lang="de-CH" dirty="0"/>
          </a:p>
        </p:txBody>
      </p:sp>
      <p:sp>
        <p:nvSpPr>
          <p:cNvPr id="5" name="Footer Placeholder 4"/>
          <p:cNvSpPr>
            <a:spLocks noGrp="1"/>
          </p:cNvSpPr>
          <p:nvPr>
            <p:ph type="ftr" sz="quarter" idx="11"/>
          </p:nvPr>
        </p:nvSpPr>
        <p:spPr/>
        <p:txBody>
          <a:bodyPr/>
          <a:lstStyle/>
          <a:p>
            <a:endParaRPr lang="de-CH" dirty="0"/>
          </a:p>
        </p:txBody>
      </p:sp>
      <p:sp>
        <p:nvSpPr>
          <p:cNvPr id="6" name="Slide Number Placeholder 5"/>
          <p:cNvSpPr>
            <a:spLocks noGrp="1"/>
          </p:cNvSpPr>
          <p:nvPr>
            <p:ph type="sldNum" sz="quarter" idx="12"/>
          </p:nvPr>
        </p:nvSpPr>
        <p:spPr/>
        <p:txBody>
          <a:bodyPr/>
          <a:lstStyle/>
          <a:p>
            <a:fld id="{9546752B-9FD1-4EDD-B38C-629F669EAFF4}" type="slidenum">
              <a:rPr lang="de-CH" smtClean="0"/>
              <a:t>‹#›</a:t>
            </a:fld>
            <a:endParaRPr lang="de-CH" dirty="0"/>
          </a:p>
        </p:txBody>
      </p:sp>
    </p:spTree>
    <p:extLst>
      <p:ext uri="{BB962C8B-B14F-4D97-AF65-F5344CB8AC3E}">
        <p14:creationId xmlns:p14="http://schemas.microsoft.com/office/powerpoint/2010/main" val="1272895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1A3EEC-A77A-4D22-ACDB-BDD3D6B99148}" type="datetimeFigureOut">
              <a:rPr lang="de-CH" smtClean="0"/>
              <a:t>23.05.2014</a:t>
            </a:fld>
            <a:endParaRPr lang="de-CH" dirty="0"/>
          </a:p>
        </p:txBody>
      </p:sp>
      <p:sp>
        <p:nvSpPr>
          <p:cNvPr id="5" name="Footer Placeholder 4"/>
          <p:cNvSpPr>
            <a:spLocks noGrp="1"/>
          </p:cNvSpPr>
          <p:nvPr>
            <p:ph type="ftr" sz="quarter" idx="11"/>
          </p:nvPr>
        </p:nvSpPr>
        <p:spPr/>
        <p:txBody>
          <a:bodyPr/>
          <a:lstStyle/>
          <a:p>
            <a:endParaRPr lang="de-CH" dirty="0"/>
          </a:p>
        </p:txBody>
      </p:sp>
      <p:sp>
        <p:nvSpPr>
          <p:cNvPr id="6" name="Slide Number Placeholder 5"/>
          <p:cNvSpPr>
            <a:spLocks noGrp="1"/>
          </p:cNvSpPr>
          <p:nvPr>
            <p:ph type="sldNum" sz="quarter" idx="12"/>
          </p:nvPr>
        </p:nvSpPr>
        <p:spPr/>
        <p:txBody>
          <a:bodyPr/>
          <a:lstStyle/>
          <a:p>
            <a:fld id="{9546752B-9FD1-4EDD-B38C-629F669EAFF4}" type="slidenum">
              <a:rPr lang="de-CH" smtClean="0"/>
              <a:t>‹#›</a:t>
            </a:fld>
            <a:endParaRPr lang="de-CH" dirty="0"/>
          </a:p>
        </p:txBody>
      </p:sp>
    </p:spTree>
    <p:extLst>
      <p:ext uri="{BB962C8B-B14F-4D97-AF65-F5344CB8AC3E}">
        <p14:creationId xmlns:p14="http://schemas.microsoft.com/office/powerpoint/2010/main" val="329738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1A3EEC-A77A-4D22-ACDB-BDD3D6B99148}" type="datetimeFigureOut">
              <a:rPr lang="de-CH" smtClean="0"/>
              <a:t>23.05.2014</a:t>
            </a:fld>
            <a:endParaRPr lang="de-CH" dirty="0"/>
          </a:p>
        </p:txBody>
      </p:sp>
      <p:sp>
        <p:nvSpPr>
          <p:cNvPr id="5" name="Footer Placeholder 4"/>
          <p:cNvSpPr>
            <a:spLocks noGrp="1"/>
          </p:cNvSpPr>
          <p:nvPr>
            <p:ph type="ftr" sz="quarter" idx="11"/>
          </p:nvPr>
        </p:nvSpPr>
        <p:spPr/>
        <p:txBody>
          <a:bodyPr/>
          <a:lstStyle/>
          <a:p>
            <a:endParaRPr lang="de-CH" dirty="0"/>
          </a:p>
        </p:txBody>
      </p:sp>
      <p:sp>
        <p:nvSpPr>
          <p:cNvPr id="6" name="Slide Number Placeholder 5"/>
          <p:cNvSpPr>
            <a:spLocks noGrp="1"/>
          </p:cNvSpPr>
          <p:nvPr>
            <p:ph type="sldNum" sz="quarter" idx="12"/>
          </p:nvPr>
        </p:nvSpPr>
        <p:spPr/>
        <p:txBody>
          <a:bodyPr/>
          <a:lstStyle/>
          <a:p>
            <a:fld id="{9546752B-9FD1-4EDD-B38C-629F669EAFF4}" type="slidenum">
              <a:rPr lang="de-CH" smtClean="0"/>
              <a:t>‹#›</a:t>
            </a:fld>
            <a:endParaRPr lang="de-CH" dirty="0"/>
          </a:p>
        </p:txBody>
      </p:sp>
    </p:spTree>
    <p:extLst>
      <p:ext uri="{BB962C8B-B14F-4D97-AF65-F5344CB8AC3E}">
        <p14:creationId xmlns:p14="http://schemas.microsoft.com/office/powerpoint/2010/main" val="1742864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1A3EEC-A77A-4D22-ACDB-BDD3D6B99148}" type="datetimeFigureOut">
              <a:rPr lang="de-CH" smtClean="0"/>
              <a:t>23.05.2014</a:t>
            </a:fld>
            <a:endParaRPr lang="de-CH" dirty="0"/>
          </a:p>
        </p:txBody>
      </p:sp>
      <p:sp>
        <p:nvSpPr>
          <p:cNvPr id="5" name="Footer Placeholder 4"/>
          <p:cNvSpPr>
            <a:spLocks noGrp="1"/>
          </p:cNvSpPr>
          <p:nvPr>
            <p:ph type="ftr" sz="quarter" idx="11"/>
          </p:nvPr>
        </p:nvSpPr>
        <p:spPr/>
        <p:txBody>
          <a:bodyPr/>
          <a:lstStyle/>
          <a:p>
            <a:endParaRPr lang="de-CH" dirty="0"/>
          </a:p>
        </p:txBody>
      </p:sp>
      <p:sp>
        <p:nvSpPr>
          <p:cNvPr id="6" name="Slide Number Placeholder 5"/>
          <p:cNvSpPr>
            <a:spLocks noGrp="1"/>
          </p:cNvSpPr>
          <p:nvPr>
            <p:ph type="sldNum" sz="quarter" idx="12"/>
          </p:nvPr>
        </p:nvSpPr>
        <p:spPr/>
        <p:txBody>
          <a:bodyPr/>
          <a:lstStyle/>
          <a:p>
            <a:fld id="{9546752B-9FD1-4EDD-B38C-629F669EAFF4}" type="slidenum">
              <a:rPr lang="de-CH" smtClean="0"/>
              <a:t>‹#›</a:t>
            </a:fld>
            <a:endParaRPr lang="de-CH" dirty="0"/>
          </a:p>
        </p:txBody>
      </p:sp>
    </p:spTree>
    <p:extLst>
      <p:ext uri="{BB962C8B-B14F-4D97-AF65-F5344CB8AC3E}">
        <p14:creationId xmlns:p14="http://schemas.microsoft.com/office/powerpoint/2010/main" val="3770736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1A3EEC-A77A-4D22-ACDB-BDD3D6B99148}" type="datetimeFigureOut">
              <a:rPr lang="de-CH" smtClean="0"/>
              <a:t>23.05.2014</a:t>
            </a:fld>
            <a:endParaRPr lang="de-CH" dirty="0"/>
          </a:p>
        </p:txBody>
      </p:sp>
      <p:sp>
        <p:nvSpPr>
          <p:cNvPr id="5" name="Footer Placeholder 4"/>
          <p:cNvSpPr>
            <a:spLocks noGrp="1"/>
          </p:cNvSpPr>
          <p:nvPr>
            <p:ph type="ftr" sz="quarter" idx="11"/>
          </p:nvPr>
        </p:nvSpPr>
        <p:spPr/>
        <p:txBody>
          <a:bodyPr/>
          <a:lstStyle/>
          <a:p>
            <a:endParaRPr lang="de-CH" dirty="0"/>
          </a:p>
        </p:txBody>
      </p:sp>
      <p:sp>
        <p:nvSpPr>
          <p:cNvPr id="6" name="Slide Number Placeholder 5"/>
          <p:cNvSpPr>
            <a:spLocks noGrp="1"/>
          </p:cNvSpPr>
          <p:nvPr>
            <p:ph type="sldNum" sz="quarter" idx="12"/>
          </p:nvPr>
        </p:nvSpPr>
        <p:spPr/>
        <p:txBody>
          <a:bodyPr/>
          <a:lstStyle/>
          <a:p>
            <a:fld id="{9546752B-9FD1-4EDD-B38C-629F669EAFF4}" type="slidenum">
              <a:rPr lang="de-CH" smtClean="0"/>
              <a:t>‹#›</a:t>
            </a:fld>
            <a:endParaRPr lang="de-CH" dirty="0"/>
          </a:p>
        </p:txBody>
      </p:sp>
    </p:spTree>
    <p:extLst>
      <p:ext uri="{BB962C8B-B14F-4D97-AF65-F5344CB8AC3E}">
        <p14:creationId xmlns:p14="http://schemas.microsoft.com/office/powerpoint/2010/main" val="3425169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81A3EEC-A77A-4D22-ACDB-BDD3D6B99148}" type="datetimeFigureOut">
              <a:rPr lang="de-CH" smtClean="0"/>
              <a:t>23.05.2014</a:t>
            </a:fld>
            <a:endParaRPr lang="de-CH" dirty="0"/>
          </a:p>
        </p:txBody>
      </p:sp>
      <p:sp>
        <p:nvSpPr>
          <p:cNvPr id="6" name="Footer Placeholder 5"/>
          <p:cNvSpPr>
            <a:spLocks noGrp="1"/>
          </p:cNvSpPr>
          <p:nvPr>
            <p:ph type="ftr" sz="quarter" idx="11"/>
          </p:nvPr>
        </p:nvSpPr>
        <p:spPr/>
        <p:txBody>
          <a:bodyPr/>
          <a:lstStyle/>
          <a:p>
            <a:endParaRPr lang="de-CH" dirty="0"/>
          </a:p>
        </p:txBody>
      </p:sp>
      <p:sp>
        <p:nvSpPr>
          <p:cNvPr id="7" name="Slide Number Placeholder 6"/>
          <p:cNvSpPr>
            <a:spLocks noGrp="1"/>
          </p:cNvSpPr>
          <p:nvPr>
            <p:ph type="sldNum" sz="quarter" idx="12"/>
          </p:nvPr>
        </p:nvSpPr>
        <p:spPr/>
        <p:txBody>
          <a:bodyPr/>
          <a:lstStyle/>
          <a:p>
            <a:fld id="{9546752B-9FD1-4EDD-B38C-629F669EAFF4}" type="slidenum">
              <a:rPr lang="de-CH" smtClean="0"/>
              <a:t>‹#›</a:t>
            </a:fld>
            <a:endParaRPr lang="de-CH" dirty="0"/>
          </a:p>
        </p:txBody>
      </p:sp>
    </p:spTree>
    <p:extLst>
      <p:ext uri="{BB962C8B-B14F-4D97-AF65-F5344CB8AC3E}">
        <p14:creationId xmlns:p14="http://schemas.microsoft.com/office/powerpoint/2010/main" val="1896868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81A3EEC-A77A-4D22-ACDB-BDD3D6B99148}" type="datetimeFigureOut">
              <a:rPr lang="de-CH" smtClean="0"/>
              <a:t>23.05.2014</a:t>
            </a:fld>
            <a:endParaRPr lang="de-CH" dirty="0"/>
          </a:p>
        </p:txBody>
      </p:sp>
      <p:sp>
        <p:nvSpPr>
          <p:cNvPr id="8" name="Footer Placeholder 7"/>
          <p:cNvSpPr>
            <a:spLocks noGrp="1"/>
          </p:cNvSpPr>
          <p:nvPr>
            <p:ph type="ftr" sz="quarter" idx="11"/>
          </p:nvPr>
        </p:nvSpPr>
        <p:spPr/>
        <p:txBody>
          <a:bodyPr/>
          <a:lstStyle/>
          <a:p>
            <a:endParaRPr lang="de-CH" dirty="0"/>
          </a:p>
        </p:txBody>
      </p:sp>
      <p:sp>
        <p:nvSpPr>
          <p:cNvPr id="9" name="Slide Number Placeholder 8"/>
          <p:cNvSpPr>
            <a:spLocks noGrp="1"/>
          </p:cNvSpPr>
          <p:nvPr>
            <p:ph type="sldNum" sz="quarter" idx="12"/>
          </p:nvPr>
        </p:nvSpPr>
        <p:spPr/>
        <p:txBody>
          <a:bodyPr/>
          <a:lstStyle/>
          <a:p>
            <a:fld id="{9546752B-9FD1-4EDD-B38C-629F669EAFF4}" type="slidenum">
              <a:rPr lang="de-CH" smtClean="0"/>
              <a:t>‹#›</a:t>
            </a:fld>
            <a:endParaRPr lang="de-CH" dirty="0"/>
          </a:p>
        </p:txBody>
      </p:sp>
    </p:spTree>
    <p:extLst>
      <p:ext uri="{BB962C8B-B14F-4D97-AF65-F5344CB8AC3E}">
        <p14:creationId xmlns:p14="http://schemas.microsoft.com/office/powerpoint/2010/main" val="1546217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81A3EEC-A77A-4D22-ACDB-BDD3D6B99148}" type="datetimeFigureOut">
              <a:rPr lang="de-CH" smtClean="0"/>
              <a:t>23.05.2014</a:t>
            </a:fld>
            <a:endParaRPr lang="de-CH" dirty="0"/>
          </a:p>
        </p:txBody>
      </p:sp>
      <p:sp>
        <p:nvSpPr>
          <p:cNvPr id="4" name="Footer Placeholder 3"/>
          <p:cNvSpPr>
            <a:spLocks noGrp="1"/>
          </p:cNvSpPr>
          <p:nvPr>
            <p:ph type="ftr" sz="quarter" idx="11"/>
          </p:nvPr>
        </p:nvSpPr>
        <p:spPr/>
        <p:txBody>
          <a:bodyPr/>
          <a:lstStyle/>
          <a:p>
            <a:endParaRPr lang="de-CH" dirty="0"/>
          </a:p>
        </p:txBody>
      </p:sp>
      <p:sp>
        <p:nvSpPr>
          <p:cNvPr id="5" name="Slide Number Placeholder 4"/>
          <p:cNvSpPr>
            <a:spLocks noGrp="1"/>
          </p:cNvSpPr>
          <p:nvPr>
            <p:ph type="sldNum" sz="quarter" idx="12"/>
          </p:nvPr>
        </p:nvSpPr>
        <p:spPr/>
        <p:txBody>
          <a:bodyPr/>
          <a:lstStyle/>
          <a:p>
            <a:fld id="{9546752B-9FD1-4EDD-B38C-629F669EAFF4}" type="slidenum">
              <a:rPr lang="de-CH" smtClean="0"/>
              <a:t>‹#›</a:t>
            </a:fld>
            <a:endParaRPr lang="de-CH" dirty="0"/>
          </a:p>
        </p:txBody>
      </p:sp>
    </p:spTree>
    <p:extLst>
      <p:ext uri="{BB962C8B-B14F-4D97-AF65-F5344CB8AC3E}">
        <p14:creationId xmlns:p14="http://schemas.microsoft.com/office/powerpoint/2010/main" val="1251687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1A3EEC-A77A-4D22-ACDB-BDD3D6B99148}" type="datetimeFigureOut">
              <a:rPr lang="de-CH" smtClean="0"/>
              <a:t>23.05.2014</a:t>
            </a:fld>
            <a:endParaRPr lang="de-CH" dirty="0"/>
          </a:p>
        </p:txBody>
      </p:sp>
      <p:sp>
        <p:nvSpPr>
          <p:cNvPr id="3" name="Footer Placeholder 2"/>
          <p:cNvSpPr>
            <a:spLocks noGrp="1"/>
          </p:cNvSpPr>
          <p:nvPr>
            <p:ph type="ftr" sz="quarter" idx="11"/>
          </p:nvPr>
        </p:nvSpPr>
        <p:spPr/>
        <p:txBody>
          <a:bodyPr/>
          <a:lstStyle/>
          <a:p>
            <a:endParaRPr lang="de-CH" dirty="0"/>
          </a:p>
        </p:txBody>
      </p:sp>
      <p:sp>
        <p:nvSpPr>
          <p:cNvPr id="4" name="Slide Number Placeholder 3"/>
          <p:cNvSpPr>
            <a:spLocks noGrp="1"/>
          </p:cNvSpPr>
          <p:nvPr>
            <p:ph type="sldNum" sz="quarter" idx="12"/>
          </p:nvPr>
        </p:nvSpPr>
        <p:spPr/>
        <p:txBody>
          <a:bodyPr/>
          <a:lstStyle/>
          <a:p>
            <a:fld id="{9546752B-9FD1-4EDD-B38C-629F669EAFF4}" type="slidenum">
              <a:rPr lang="de-CH" smtClean="0"/>
              <a:t>‹#›</a:t>
            </a:fld>
            <a:endParaRPr lang="de-CH" dirty="0"/>
          </a:p>
        </p:txBody>
      </p:sp>
    </p:spTree>
    <p:extLst>
      <p:ext uri="{BB962C8B-B14F-4D97-AF65-F5344CB8AC3E}">
        <p14:creationId xmlns:p14="http://schemas.microsoft.com/office/powerpoint/2010/main" val="1646863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1A3EEC-A77A-4D22-ACDB-BDD3D6B99148}" type="datetimeFigureOut">
              <a:rPr lang="de-CH" smtClean="0"/>
              <a:t>23.05.2014</a:t>
            </a:fld>
            <a:endParaRPr lang="de-CH" dirty="0"/>
          </a:p>
        </p:txBody>
      </p:sp>
      <p:sp>
        <p:nvSpPr>
          <p:cNvPr id="6" name="Footer Placeholder 5"/>
          <p:cNvSpPr>
            <a:spLocks noGrp="1"/>
          </p:cNvSpPr>
          <p:nvPr>
            <p:ph type="ftr" sz="quarter" idx="11"/>
          </p:nvPr>
        </p:nvSpPr>
        <p:spPr/>
        <p:txBody>
          <a:bodyPr/>
          <a:lstStyle/>
          <a:p>
            <a:endParaRPr lang="de-CH" dirty="0"/>
          </a:p>
        </p:txBody>
      </p:sp>
      <p:sp>
        <p:nvSpPr>
          <p:cNvPr id="7" name="Slide Number Placeholder 6"/>
          <p:cNvSpPr>
            <a:spLocks noGrp="1"/>
          </p:cNvSpPr>
          <p:nvPr>
            <p:ph type="sldNum" sz="quarter" idx="12"/>
          </p:nvPr>
        </p:nvSpPr>
        <p:spPr/>
        <p:txBody>
          <a:bodyPr/>
          <a:lstStyle/>
          <a:p>
            <a:fld id="{9546752B-9FD1-4EDD-B38C-629F669EAFF4}" type="slidenum">
              <a:rPr lang="de-CH" smtClean="0"/>
              <a:t>‹#›</a:t>
            </a:fld>
            <a:endParaRPr lang="de-CH" dirty="0"/>
          </a:p>
        </p:txBody>
      </p:sp>
    </p:spTree>
    <p:extLst>
      <p:ext uri="{BB962C8B-B14F-4D97-AF65-F5344CB8AC3E}">
        <p14:creationId xmlns:p14="http://schemas.microsoft.com/office/powerpoint/2010/main" val="1168134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1A3EEC-A77A-4D22-ACDB-BDD3D6B99148}" type="datetimeFigureOut">
              <a:rPr lang="de-CH" smtClean="0"/>
              <a:t>23.05.2014</a:t>
            </a:fld>
            <a:endParaRPr lang="de-CH" dirty="0"/>
          </a:p>
        </p:txBody>
      </p:sp>
      <p:sp>
        <p:nvSpPr>
          <p:cNvPr id="6" name="Footer Placeholder 5"/>
          <p:cNvSpPr>
            <a:spLocks noGrp="1"/>
          </p:cNvSpPr>
          <p:nvPr>
            <p:ph type="ftr" sz="quarter" idx="11"/>
          </p:nvPr>
        </p:nvSpPr>
        <p:spPr/>
        <p:txBody>
          <a:bodyPr/>
          <a:lstStyle/>
          <a:p>
            <a:endParaRPr lang="de-CH" dirty="0"/>
          </a:p>
        </p:txBody>
      </p:sp>
      <p:sp>
        <p:nvSpPr>
          <p:cNvPr id="7" name="Slide Number Placeholder 6"/>
          <p:cNvSpPr>
            <a:spLocks noGrp="1"/>
          </p:cNvSpPr>
          <p:nvPr>
            <p:ph type="sldNum" sz="quarter" idx="12"/>
          </p:nvPr>
        </p:nvSpPr>
        <p:spPr/>
        <p:txBody>
          <a:bodyPr/>
          <a:lstStyle/>
          <a:p>
            <a:fld id="{9546752B-9FD1-4EDD-B38C-629F669EAFF4}" type="slidenum">
              <a:rPr lang="de-CH" smtClean="0"/>
              <a:t>‹#›</a:t>
            </a:fld>
            <a:endParaRPr lang="de-CH" dirty="0"/>
          </a:p>
        </p:txBody>
      </p:sp>
    </p:spTree>
    <p:extLst>
      <p:ext uri="{BB962C8B-B14F-4D97-AF65-F5344CB8AC3E}">
        <p14:creationId xmlns:p14="http://schemas.microsoft.com/office/powerpoint/2010/main" val="4179998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A3EEC-A77A-4D22-ACDB-BDD3D6B99148}" type="datetimeFigureOut">
              <a:rPr lang="de-CH" smtClean="0"/>
              <a:t>23.05.2014</a:t>
            </a:fld>
            <a:endParaRPr lang="de-CH"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752B-9FD1-4EDD-B38C-629F669EAFF4}" type="slidenum">
              <a:rPr lang="de-CH" smtClean="0"/>
              <a:t>‹#›</a:t>
            </a:fld>
            <a:endParaRPr lang="de-CH" dirty="0"/>
          </a:p>
        </p:txBody>
      </p:sp>
    </p:spTree>
    <p:extLst>
      <p:ext uri="{BB962C8B-B14F-4D97-AF65-F5344CB8AC3E}">
        <p14:creationId xmlns:p14="http://schemas.microsoft.com/office/powerpoint/2010/main" val="15782080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070264" y="1834091"/>
            <a:ext cx="4818888" cy="2907511"/>
            <a:chOff x="1070264" y="1834091"/>
            <a:chExt cx="4818888" cy="2907511"/>
          </a:xfrm>
        </p:grpSpPr>
        <p:grpSp>
          <p:nvGrpSpPr>
            <p:cNvPr id="5" name="Group 4"/>
            <p:cNvGrpSpPr/>
            <p:nvPr/>
          </p:nvGrpSpPr>
          <p:grpSpPr>
            <a:xfrm>
              <a:off x="1070264" y="1834091"/>
              <a:ext cx="4818888" cy="2907511"/>
              <a:chOff x="1070264" y="1834091"/>
              <a:chExt cx="4818888" cy="2907511"/>
            </a:xfrm>
          </p:grpSpPr>
          <p:sp>
            <p:nvSpPr>
              <p:cNvPr id="3" name="Rectangle 2"/>
              <p:cNvSpPr/>
              <p:nvPr/>
            </p:nvSpPr>
            <p:spPr>
              <a:xfrm>
                <a:off x="1070264" y="1834091"/>
                <a:ext cx="4818888" cy="2871216"/>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4" name="TextBox 3"/>
              <p:cNvSpPr txBox="1"/>
              <p:nvPr/>
            </p:nvSpPr>
            <p:spPr>
              <a:xfrm>
                <a:off x="1106308" y="2433278"/>
                <a:ext cx="4782844" cy="2308324"/>
              </a:xfrm>
              <a:prstGeom prst="rect">
                <a:avLst/>
              </a:prstGeom>
              <a:noFill/>
            </p:spPr>
            <p:txBody>
              <a:bodyPr wrap="square" rtlCol="0">
                <a:spAutoFit/>
              </a:bodyPr>
              <a:lstStyle/>
              <a:p>
                <a:r>
                  <a:rPr lang="en-US" sz="900" dirty="0" smtClean="0">
                    <a:solidFill>
                      <a:srgbClr val="999999"/>
                    </a:solidFill>
                    <a:latin typeface="Roboto" panose="02000000000000000000" pitchFamily="2" charset="0"/>
                    <a:ea typeface="Roboto" panose="02000000000000000000" pitchFamily="2" charset="0"/>
                  </a:rPr>
                  <a:t>Sidekick </a:t>
                </a:r>
                <a:r>
                  <a:rPr lang="en-US" sz="900" dirty="0">
                    <a:solidFill>
                      <a:srgbClr val="999999"/>
                    </a:solidFill>
                    <a:latin typeface="Roboto" panose="02000000000000000000" pitchFamily="2" charset="0"/>
                    <a:ea typeface="Roboto" panose="02000000000000000000" pitchFamily="2" charset="0"/>
                  </a:rPr>
                  <a:t>is a web </a:t>
                </a:r>
                <a:r>
                  <a:rPr lang="en-US" sz="900" b="1" dirty="0">
                    <a:solidFill>
                      <a:srgbClr val="999999"/>
                    </a:solidFill>
                    <a:latin typeface="Roboto" panose="02000000000000000000" pitchFamily="2" charset="0"/>
                    <a:ea typeface="Roboto" panose="02000000000000000000" pitchFamily="2" charset="0"/>
                  </a:rPr>
                  <a:t>browser sidebar </a:t>
                </a:r>
                <a:r>
                  <a:rPr lang="en-US" sz="900" dirty="0">
                    <a:solidFill>
                      <a:srgbClr val="999999"/>
                    </a:solidFill>
                    <a:latin typeface="Roboto" panose="02000000000000000000" pitchFamily="2" charset="0"/>
                    <a:ea typeface="Roboto" panose="02000000000000000000" pitchFamily="2" charset="0"/>
                  </a:rPr>
                  <a:t>where you can easily save, organize and retrieve web content, such as links, photos, videos and web documents. It is </a:t>
                </a:r>
                <a:r>
                  <a:rPr lang="en-US" sz="900" dirty="0" smtClean="0">
                    <a:solidFill>
                      <a:srgbClr val="999999"/>
                    </a:solidFill>
                    <a:latin typeface="Roboto" panose="02000000000000000000" pitchFamily="2" charset="0"/>
                    <a:ea typeface="Roboto" panose="02000000000000000000" pitchFamily="2" charset="0"/>
                  </a:rPr>
                  <a:t>the </a:t>
                </a:r>
                <a:r>
                  <a:rPr lang="en-US" sz="900" dirty="0">
                    <a:solidFill>
                      <a:srgbClr val="999999"/>
                    </a:solidFill>
                    <a:latin typeface="Roboto" panose="02000000000000000000" pitchFamily="2" charset="0"/>
                    <a:ea typeface="Roboto" panose="02000000000000000000" pitchFamily="2" charset="0"/>
                  </a:rPr>
                  <a:t>fastest way to </a:t>
                </a:r>
                <a:r>
                  <a:rPr lang="en-US" sz="900" dirty="0" smtClean="0">
                    <a:solidFill>
                      <a:srgbClr val="999999"/>
                    </a:solidFill>
                    <a:latin typeface="Roboto" panose="02000000000000000000" pitchFamily="2" charset="0"/>
                    <a:ea typeface="Roboto" panose="02000000000000000000" pitchFamily="2" charset="0"/>
                  </a:rPr>
                  <a:t>save </a:t>
                </a:r>
                <a:r>
                  <a:rPr lang="en-US" sz="900" dirty="0">
                    <a:solidFill>
                      <a:srgbClr val="999999"/>
                    </a:solidFill>
                    <a:latin typeface="Roboto" panose="02000000000000000000" pitchFamily="2" charset="0"/>
                    <a:ea typeface="Roboto" panose="02000000000000000000" pitchFamily="2" charset="0"/>
                  </a:rPr>
                  <a:t>and navigate web search results, without back-and-forth clicking and repetitive web </a:t>
                </a:r>
                <a:r>
                  <a:rPr lang="en-US" sz="900" dirty="0" smtClean="0">
                    <a:solidFill>
                      <a:srgbClr val="999999"/>
                    </a:solidFill>
                    <a:latin typeface="Roboto" panose="02000000000000000000" pitchFamily="2" charset="0"/>
                    <a:ea typeface="Roboto" panose="02000000000000000000" pitchFamily="2" charset="0"/>
                  </a:rPr>
                  <a:t>searches. </a:t>
                </a:r>
              </a:p>
              <a:p>
                <a:endParaRPr lang="en-US" sz="900" dirty="0">
                  <a:solidFill>
                    <a:srgbClr val="999999"/>
                  </a:solidFill>
                  <a:latin typeface="Roboto" panose="02000000000000000000" pitchFamily="2" charset="0"/>
                  <a:ea typeface="Roboto" panose="02000000000000000000" pitchFamily="2" charset="0"/>
                </a:endParaRPr>
              </a:p>
              <a:p>
                <a:r>
                  <a:rPr lang="en-US" sz="900" dirty="0" smtClean="0">
                    <a:solidFill>
                      <a:srgbClr val="999999"/>
                    </a:solidFill>
                    <a:latin typeface="Roboto" panose="02000000000000000000" pitchFamily="2" charset="0"/>
                    <a:ea typeface="Roboto" panose="02000000000000000000" pitchFamily="2" charset="0"/>
                  </a:rPr>
                  <a:t>Sidekick </a:t>
                </a:r>
                <a:r>
                  <a:rPr lang="en-US" sz="900" dirty="0">
                    <a:solidFill>
                      <a:srgbClr val="999999"/>
                    </a:solidFill>
                    <a:latin typeface="Roboto" panose="02000000000000000000" pitchFamily="2" charset="0"/>
                    <a:ea typeface="Roboto" panose="02000000000000000000" pitchFamily="2" charset="0"/>
                  </a:rPr>
                  <a:t>seamlessly integrates with the </a:t>
                </a:r>
                <a:r>
                  <a:rPr lang="en-US" sz="900" dirty="0" smtClean="0">
                    <a:solidFill>
                      <a:srgbClr val="999999"/>
                    </a:solidFill>
                    <a:latin typeface="Roboto" panose="02000000000000000000" pitchFamily="2" charset="0"/>
                    <a:ea typeface="Roboto" panose="02000000000000000000" pitchFamily="2" charset="0"/>
                  </a:rPr>
                  <a:t>browser </a:t>
                </a:r>
                <a:r>
                  <a:rPr lang="en-US" sz="900" dirty="0">
                    <a:solidFill>
                      <a:srgbClr val="999999"/>
                    </a:solidFill>
                    <a:latin typeface="Roboto" panose="02000000000000000000" pitchFamily="2" charset="0"/>
                    <a:ea typeface="Roboto" panose="02000000000000000000" pitchFamily="2" charset="0"/>
                  </a:rPr>
                  <a:t>and makes the workflow of web research more productive</a:t>
                </a:r>
                <a:r>
                  <a:rPr lang="en-US" sz="900" dirty="0" smtClean="0">
                    <a:solidFill>
                      <a:srgbClr val="999999"/>
                    </a:solidFill>
                    <a:latin typeface="Roboto" panose="02000000000000000000" pitchFamily="2" charset="0"/>
                    <a:ea typeface="Roboto" panose="02000000000000000000" pitchFamily="2" charset="0"/>
                  </a:rPr>
                  <a:t>. </a:t>
                </a:r>
                <a:endParaRPr lang="en-US" sz="900" dirty="0" smtClean="0">
                  <a:solidFill>
                    <a:srgbClr val="999999"/>
                  </a:solidFill>
                  <a:latin typeface="Roboto" panose="02000000000000000000" pitchFamily="2" charset="0"/>
                  <a:ea typeface="Roboto" panose="02000000000000000000" pitchFamily="2" charset="0"/>
                </a:endParaRPr>
              </a:p>
              <a:p>
                <a:r>
                  <a:rPr lang="en-US" sz="900" dirty="0" smtClean="0">
                    <a:solidFill>
                      <a:srgbClr val="999999"/>
                    </a:solidFill>
                    <a:latin typeface="Roboto" panose="02000000000000000000" pitchFamily="2" charset="0"/>
                    <a:ea typeface="Roboto" panose="02000000000000000000" pitchFamily="2" charset="0"/>
                  </a:rPr>
                  <a:t>Have </a:t>
                </a:r>
                <a:r>
                  <a:rPr lang="en-US" sz="900" dirty="0">
                    <a:solidFill>
                      <a:srgbClr val="999999"/>
                    </a:solidFill>
                    <a:latin typeface="Roboto" panose="02000000000000000000" pitchFamily="2" charset="0"/>
                    <a:ea typeface="Roboto" panose="02000000000000000000" pitchFamily="2" charset="0"/>
                  </a:rPr>
                  <a:t>a look at our </a:t>
                </a:r>
                <a:r>
                  <a:rPr lang="en-US" sz="900" dirty="0" smtClean="0">
                    <a:solidFill>
                      <a:srgbClr val="999999"/>
                    </a:solidFill>
                    <a:latin typeface="Roboto" panose="02000000000000000000" pitchFamily="2" charset="0"/>
                    <a:ea typeface="Roboto" panose="02000000000000000000" pitchFamily="2" charset="0"/>
                  </a:rPr>
                  <a:t>demo: www.youtube.com/watch?v=Ee4spl_7GSY</a:t>
                </a:r>
                <a:endParaRPr lang="en-US" sz="900" dirty="0" smtClean="0">
                  <a:solidFill>
                    <a:srgbClr val="999999"/>
                  </a:solidFill>
                  <a:latin typeface="Roboto" panose="02000000000000000000" pitchFamily="2" charset="0"/>
                  <a:ea typeface="Roboto" panose="02000000000000000000" pitchFamily="2" charset="0"/>
                </a:endParaRPr>
              </a:p>
              <a:p>
                <a:endParaRPr lang="en-US" sz="900" dirty="0">
                  <a:solidFill>
                    <a:srgbClr val="999999"/>
                  </a:solidFill>
                  <a:latin typeface="Roboto" panose="02000000000000000000" pitchFamily="2" charset="0"/>
                  <a:ea typeface="Roboto" panose="02000000000000000000" pitchFamily="2" charset="0"/>
                </a:endParaRPr>
              </a:p>
              <a:p>
                <a:r>
                  <a:rPr lang="en-US" sz="900" dirty="0">
                    <a:solidFill>
                      <a:srgbClr val="999999"/>
                    </a:solidFill>
                    <a:latin typeface="Roboto" panose="02000000000000000000" pitchFamily="2" charset="0"/>
                    <a:ea typeface="Roboto" panose="02000000000000000000" pitchFamily="2" charset="0"/>
                  </a:rPr>
                  <a:t>Sidekick lets you organize web content into collections on the fly. You can add relevant content into a collection anytime through drag-and-drop or a simple mouse click. Previously found web content shows up if relevant to the current web browser search. </a:t>
                </a:r>
                <a:r>
                  <a:rPr lang="en-US" sz="900" dirty="0" smtClean="0">
                    <a:solidFill>
                      <a:srgbClr val="999999"/>
                    </a:solidFill>
                    <a:latin typeface="Roboto" panose="02000000000000000000" pitchFamily="2" charset="0"/>
                    <a:ea typeface="Roboto" panose="02000000000000000000" pitchFamily="2" charset="0"/>
                  </a:rPr>
                  <a:t>It </a:t>
                </a:r>
                <a:r>
                  <a:rPr lang="en-US" sz="900" dirty="0">
                    <a:solidFill>
                      <a:srgbClr val="999999"/>
                    </a:solidFill>
                    <a:latin typeface="Roboto" panose="02000000000000000000" pitchFamily="2" charset="0"/>
                    <a:ea typeface="Roboto" panose="02000000000000000000" pitchFamily="2" charset="0"/>
                  </a:rPr>
                  <a:t>enables using your bookmarks as you can effortlessly retrieve stored content. </a:t>
                </a:r>
                <a:r>
                  <a:rPr lang="en-US" sz="900" b="1" dirty="0" smtClean="0">
                    <a:solidFill>
                      <a:srgbClr val="999999"/>
                    </a:solidFill>
                    <a:latin typeface="Roboto" panose="02000000000000000000" pitchFamily="2" charset="0"/>
                    <a:ea typeface="Roboto" panose="02000000000000000000" pitchFamily="2" charset="0"/>
                  </a:rPr>
                  <a:t>Sidekick </a:t>
                </a:r>
                <a:r>
                  <a:rPr lang="en-US" sz="900" b="1" dirty="0">
                    <a:solidFill>
                      <a:srgbClr val="999999"/>
                    </a:solidFill>
                    <a:latin typeface="Roboto" panose="02000000000000000000" pitchFamily="2" charset="0"/>
                    <a:ea typeface="Roboto" panose="02000000000000000000" pitchFamily="2" charset="0"/>
                  </a:rPr>
                  <a:t>lets you find what you’ve already found</a:t>
                </a:r>
                <a:r>
                  <a:rPr lang="en-US" sz="900" b="1" dirty="0" smtClean="0">
                    <a:solidFill>
                      <a:srgbClr val="999999"/>
                    </a:solidFill>
                    <a:latin typeface="Roboto" panose="02000000000000000000" pitchFamily="2" charset="0"/>
                    <a:ea typeface="Roboto" panose="02000000000000000000" pitchFamily="2" charset="0"/>
                  </a:rPr>
                  <a:t>.</a:t>
                </a:r>
                <a:endParaRPr lang="de-CH" sz="900" b="1" dirty="0">
                  <a:solidFill>
                    <a:srgbClr val="999999"/>
                  </a:solidFill>
                  <a:latin typeface="Roboto" panose="02000000000000000000" pitchFamily="2" charset="0"/>
                  <a:ea typeface="Roboto" panose="02000000000000000000" pitchFamily="2" charset="0"/>
                </a:endParaRPr>
              </a:p>
              <a:p>
                <a:endParaRPr lang="de-CH" sz="900" dirty="0" smtClean="0">
                  <a:solidFill>
                    <a:srgbClr val="999999"/>
                  </a:solidFill>
                  <a:latin typeface="Roboto" panose="02000000000000000000" pitchFamily="2" charset="0"/>
                  <a:ea typeface="Roboto" panose="02000000000000000000" pitchFamily="2" charset="0"/>
                </a:endParaRPr>
              </a:p>
              <a:p>
                <a:r>
                  <a:rPr lang="de-CH" sz="900" dirty="0">
                    <a:solidFill>
                      <a:srgbClr val="999999"/>
                    </a:solidFill>
                    <a:latin typeface="Roboto" panose="02000000000000000000" pitchFamily="2" charset="0"/>
                    <a:ea typeface="Roboto" panose="02000000000000000000" pitchFamily="2" charset="0"/>
                  </a:rPr>
                  <a:t>Sidekick participates in the Founder.org competition. </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7137" y="1963882"/>
                <a:ext cx="914209" cy="353291"/>
              </a:xfrm>
              <a:prstGeom prst="rect">
                <a:avLst/>
              </a:prstGeom>
            </p:spPr>
          </p:pic>
        </p:grpSp>
        <p:sp>
          <p:nvSpPr>
            <p:cNvPr id="6" name="TextBox 5"/>
            <p:cNvSpPr txBox="1"/>
            <p:nvPr/>
          </p:nvSpPr>
          <p:spPr>
            <a:xfrm>
              <a:off x="2091346" y="1963882"/>
              <a:ext cx="2242529" cy="369332"/>
            </a:xfrm>
            <a:prstGeom prst="rect">
              <a:avLst/>
            </a:prstGeom>
            <a:noFill/>
          </p:spPr>
          <p:txBody>
            <a:bodyPr wrap="square" rtlCol="0">
              <a:spAutoFit/>
            </a:bodyPr>
            <a:lstStyle/>
            <a:p>
              <a:r>
                <a:rPr lang="de-CH" dirty="0" smtClean="0">
                  <a:latin typeface="Roboto" panose="02000000000000000000" pitchFamily="2" charset="0"/>
                  <a:ea typeface="Roboto" panose="02000000000000000000" pitchFamily="2" charset="0"/>
                </a:rPr>
                <a:t>/ SIDEKICK</a:t>
              </a:r>
              <a:endParaRPr lang="de-CH" dirty="0">
                <a:latin typeface="Roboto" panose="02000000000000000000" pitchFamily="2" charset="0"/>
                <a:ea typeface="Roboto" panose="02000000000000000000" pitchFamily="2" charset="0"/>
              </a:endParaRPr>
            </a:p>
          </p:txBody>
        </p:sp>
      </p:grpSp>
    </p:spTree>
    <p:extLst>
      <p:ext uri="{BB962C8B-B14F-4D97-AF65-F5344CB8AC3E}">
        <p14:creationId xmlns:p14="http://schemas.microsoft.com/office/powerpoint/2010/main" val="3165042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070264" y="1834091"/>
            <a:ext cx="4818888" cy="2871216"/>
            <a:chOff x="1070264" y="1834091"/>
            <a:chExt cx="4818888" cy="2871216"/>
          </a:xfrm>
        </p:grpSpPr>
        <p:grpSp>
          <p:nvGrpSpPr>
            <p:cNvPr id="7" name="Group 6"/>
            <p:cNvGrpSpPr/>
            <p:nvPr/>
          </p:nvGrpSpPr>
          <p:grpSpPr>
            <a:xfrm>
              <a:off x="1070264" y="1834091"/>
              <a:ext cx="4818888" cy="2871216"/>
              <a:chOff x="1070264" y="1834091"/>
              <a:chExt cx="4818888" cy="2871216"/>
            </a:xfrm>
          </p:grpSpPr>
          <p:grpSp>
            <p:nvGrpSpPr>
              <p:cNvPr id="5" name="Group 4"/>
              <p:cNvGrpSpPr/>
              <p:nvPr/>
            </p:nvGrpSpPr>
            <p:grpSpPr>
              <a:xfrm>
                <a:off x="1070264" y="1834091"/>
                <a:ext cx="4818888" cy="2871216"/>
                <a:chOff x="1070264" y="1834091"/>
                <a:chExt cx="4818888" cy="2871216"/>
              </a:xfrm>
            </p:grpSpPr>
            <p:sp>
              <p:nvSpPr>
                <p:cNvPr id="3" name="Rectangle 2"/>
                <p:cNvSpPr/>
                <p:nvPr/>
              </p:nvSpPr>
              <p:spPr>
                <a:xfrm>
                  <a:off x="1070264" y="1834091"/>
                  <a:ext cx="4818888" cy="2871216"/>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4" name="TextBox 3"/>
                <p:cNvSpPr txBox="1"/>
                <p:nvPr/>
              </p:nvSpPr>
              <p:spPr>
                <a:xfrm>
                  <a:off x="1106308" y="2433278"/>
                  <a:ext cx="4782844" cy="2169825"/>
                </a:xfrm>
                <a:prstGeom prst="rect">
                  <a:avLst/>
                </a:prstGeom>
                <a:noFill/>
              </p:spPr>
              <p:txBody>
                <a:bodyPr wrap="square" rtlCol="0">
                  <a:spAutoFit/>
                </a:bodyPr>
                <a:lstStyle/>
                <a:p>
                  <a:r>
                    <a:rPr lang="en-US" sz="900" dirty="0">
                      <a:solidFill>
                        <a:srgbClr val="999999"/>
                      </a:solidFill>
                      <a:latin typeface="Roboto" panose="02000000000000000000" pitchFamily="2" charset="0"/>
                      <a:ea typeface="Roboto" panose="02000000000000000000" pitchFamily="2" charset="0"/>
                    </a:rPr>
                    <a:t>The BluePlatform </a:t>
                  </a:r>
                  <a:r>
                    <a:rPr lang="en-US" sz="900" dirty="0" smtClean="0">
                      <a:solidFill>
                        <a:srgbClr val="999999"/>
                      </a:solidFill>
                      <a:latin typeface="Roboto" panose="02000000000000000000" pitchFamily="2" charset="0"/>
                      <a:ea typeface="Roboto" panose="02000000000000000000" pitchFamily="2" charset="0"/>
                    </a:rPr>
                    <a:t>is </a:t>
                  </a:r>
                  <a:r>
                    <a:rPr lang="en-US" sz="900" dirty="0">
                      <a:solidFill>
                        <a:srgbClr val="999999"/>
                      </a:solidFill>
                      <a:latin typeface="Roboto" panose="02000000000000000000" pitchFamily="2" charset="0"/>
                      <a:ea typeface="Roboto" panose="02000000000000000000" pitchFamily="2" charset="0"/>
                    </a:rPr>
                    <a:t>an </a:t>
                  </a:r>
                  <a:r>
                    <a:rPr lang="en-US" sz="900" b="1" dirty="0">
                      <a:solidFill>
                        <a:srgbClr val="999999"/>
                      </a:solidFill>
                      <a:latin typeface="Roboto" panose="02000000000000000000" pitchFamily="2" charset="0"/>
                      <a:ea typeface="Roboto" panose="02000000000000000000" pitchFamily="2" charset="0"/>
                    </a:rPr>
                    <a:t>interactive </a:t>
                  </a:r>
                  <a:r>
                    <a:rPr lang="en-US" sz="900" b="1" dirty="0" smtClean="0">
                      <a:solidFill>
                        <a:srgbClr val="999999"/>
                      </a:solidFill>
                      <a:latin typeface="Roboto" panose="02000000000000000000" pitchFamily="2" charset="0"/>
                      <a:ea typeface="Roboto" panose="02000000000000000000" pitchFamily="2" charset="0"/>
                    </a:rPr>
                    <a:t>online platform for </a:t>
                  </a:r>
                  <a:r>
                    <a:rPr lang="en-US" sz="900" b="1" dirty="0">
                      <a:solidFill>
                        <a:srgbClr val="999999"/>
                      </a:solidFill>
                      <a:latin typeface="Roboto" panose="02000000000000000000" pitchFamily="2" charset="0"/>
                      <a:ea typeface="Roboto" panose="02000000000000000000" pitchFamily="2" charset="0"/>
                    </a:rPr>
                    <a:t>universities </a:t>
                  </a:r>
                  <a:r>
                    <a:rPr lang="en-US" sz="900" b="1" dirty="0" smtClean="0">
                      <a:solidFill>
                        <a:srgbClr val="999999"/>
                      </a:solidFill>
                      <a:latin typeface="Roboto" panose="02000000000000000000" pitchFamily="2" charset="0"/>
                      <a:ea typeface="Roboto" panose="02000000000000000000" pitchFamily="2" charset="0"/>
                    </a:rPr>
                    <a:t>and their </a:t>
                  </a:r>
                  <a:r>
                    <a:rPr lang="en-US" sz="900" b="1" dirty="0">
                      <a:solidFill>
                        <a:srgbClr val="999999"/>
                      </a:solidFill>
                      <a:latin typeface="Roboto" panose="02000000000000000000" pitchFamily="2" charset="0"/>
                      <a:ea typeface="Roboto" panose="02000000000000000000" pitchFamily="2" charset="0"/>
                    </a:rPr>
                    <a:t>students</a:t>
                  </a:r>
                  <a:r>
                    <a:rPr lang="en-US" sz="900" dirty="0">
                      <a:solidFill>
                        <a:srgbClr val="999999"/>
                      </a:solidFill>
                      <a:latin typeface="Roboto" panose="02000000000000000000" pitchFamily="2" charset="0"/>
                      <a:ea typeface="Roboto" panose="02000000000000000000" pitchFamily="2" charset="0"/>
                    </a:rPr>
                    <a:t>. Its goal is to facilitate the matching process between university projects and students to achieve a perfect connection between project topics and students’ interests and passion. </a:t>
                  </a:r>
                  <a:endParaRPr lang="en-US" sz="900" dirty="0" smtClean="0">
                    <a:solidFill>
                      <a:srgbClr val="999999"/>
                    </a:solidFill>
                    <a:latin typeface="Roboto" panose="02000000000000000000" pitchFamily="2" charset="0"/>
                    <a:ea typeface="Roboto" panose="02000000000000000000" pitchFamily="2" charset="0"/>
                  </a:endParaRPr>
                </a:p>
                <a:p>
                  <a:endParaRPr lang="en-US" sz="900" dirty="0" smtClean="0">
                    <a:solidFill>
                      <a:srgbClr val="999999"/>
                    </a:solidFill>
                    <a:latin typeface="Roboto" panose="02000000000000000000" pitchFamily="2" charset="0"/>
                    <a:ea typeface="Roboto" panose="02000000000000000000" pitchFamily="2" charset="0"/>
                  </a:endParaRPr>
                </a:p>
                <a:p>
                  <a:endParaRPr lang="en-US" sz="900" dirty="0">
                    <a:solidFill>
                      <a:srgbClr val="999999"/>
                    </a:solidFill>
                    <a:latin typeface="Roboto" panose="02000000000000000000" pitchFamily="2" charset="0"/>
                    <a:ea typeface="Roboto" panose="02000000000000000000" pitchFamily="2" charset="0"/>
                  </a:endParaRPr>
                </a:p>
                <a:p>
                  <a:r>
                    <a:rPr lang="en-US" sz="900" dirty="0" smtClean="0">
                      <a:solidFill>
                        <a:srgbClr val="999999"/>
                      </a:solidFill>
                      <a:latin typeface="Roboto" panose="02000000000000000000" pitchFamily="2" charset="0"/>
                      <a:ea typeface="Roboto" panose="02000000000000000000" pitchFamily="2" charset="0"/>
                    </a:rPr>
                    <a:t>The </a:t>
                  </a:r>
                  <a:r>
                    <a:rPr lang="en-US" sz="900" dirty="0">
                      <a:solidFill>
                        <a:srgbClr val="999999"/>
                      </a:solidFill>
                      <a:latin typeface="Roboto" panose="02000000000000000000" pitchFamily="2" charset="0"/>
                      <a:ea typeface="Roboto" panose="02000000000000000000" pitchFamily="2" charset="0"/>
                    </a:rPr>
                    <a:t>BluePlatform provides a simple interface to publish, search and apply for university </a:t>
                  </a:r>
                  <a:r>
                    <a:rPr lang="en-US" sz="900" dirty="0" smtClean="0">
                      <a:solidFill>
                        <a:srgbClr val="999999"/>
                      </a:solidFill>
                      <a:latin typeface="Roboto" panose="02000000000000000000" pitchFamily="2" charset="0"/>
                      <a:ea typeface="Roboto" panose="02000000000000000000" pitchFamily="2" charset="0"/>
                    </a:rPr>
                    <a:t>projects, such as </a:t>
                  </a:r>
                  <a:r>
                    <a:rPr lang="en-US" sz="900" b="1" dirty="0" smtClean="0">
                      <a:solidFill>
                        <a:srgbClr val="999999"/>
                      </a:solidFill>
                      <a:latin typeface="Roboto" panose="02000000000000000000" pitchFamily="2" charset="0"/>
                      <a:ea typeface="Roboto" panose="02000000000000000000" pitchFamily="2" charset="0"/>
                    </a:rPr>
                    <a:t>bachelor or master theses or semester projects</a:t>
                  </a:r>
                  <a:r>
                    <a:rPr lang="en-US" sz="900" dirty="0" smtClean="0">
                      <a:solidFill>
                        <a:srgbClr val="999999"/>
                      </a:solidFill>
                      <a:latin typeface="Roboto" panose="02000000000000000000" pitchFamily="2" charset="0"/>
                      <a:ea typeface="Roboto" panose="02000000000000000000" pitchFamily="2" charset="0"/>
                    </a:rPr>
                    <a:t>. </a:t>
                  </a:r>
                  <a:r>
                    <a:rPr lang="en-US" sz="900" dirty="0">
                      <a:solidFill>
                        <a:srgbClr val="999999"/>
                      </a:solidFill>
                      <a:latin typeface="Roboto" panose="02000000000000000000" pitchFamily="2" charset="0"/>
                      <a:ea typeface="Roboto" panose="02000000000000000000" pitchFamily="2" charset="0"/>
                    </a:rPr>
                    <a:t>Both user groups – university staff and students – are supported with our solution during their involvement in the process. </a:t>
                  </a:r>
                  <a:endParaRPr lang="en-US" sz="900" dirty="0" smtClean="0">
                    <a:solidFill>
                      <a:srgbClr val="999999"/>
                    </a:solidFill>
                    <a:latin typeface="Roboto" panose="02000000000000000000" pitchFamily="2" charset="0"/>
                    <a:ea typeface="Roboto" panose="02000000000000000000" pitchFamily="2" charset="0"/>
                  </a:endParaRPr>
                </a:p>
                <a:p>
                  <a:endParaRPr lang="en-US" sz="900" dirty="0" smtClean="0">
                    <a:solidFill>
                      <a:srgbClr val="999999"/>
                    </a:solidFill>
                    <a:latin typeface="Roboto" panose="02000000000000000000" pitchFamily="2" charset="0"/>
                    <a:ea typeface="Roboto" panose="02000000000000000000" pitchFamily="2" charset="0"/>
                  </a:endParaRPr>
                </a:p>
                <a:p>
                  <a:endParaRPr lang="en-US" sz="900" dirty="0">
                    <a:solidFill>
                      <a:srgbClr val="999999"/>
                    </a:solidFill>
                    <a:latin typeface="Roboto" panose="02000000000000000000" pitchFamily="2" charset="0"/>
                    <a:ea typeface="Roboto" panose="02000000000000000000" pitchFamily="2" charset="0"/>
                  </a:endParaRPr>
                </a:p>
                <a:p>
                  <a:r>
                    <a:rPr lang="en-US" sz="900" dirty="0" smtClean="0">
                      <a:solidFill>
                        <a:srgbClr val="999999"/>
                      </a:solidFill>
                      <a:latin typeface="Roboto" panose="02000000000000000000" pitchFamily="2" charset="0"/>
                      <a:ea typeface="Roboto" panose="02000000000000000000" pitchFamily="2" charset="0"/>
                    </a:rPr>
                    <a:t>Our vision </a:t>
                  </a:r>
                  <a:r>
                    <a:rPr lang="en-US" sz="900" dirty="0">
                      <a:solidFill>
                        <a:srgbClr val="999999"/>
                      </a:solidFill>
                      <a:latin typeface="Roboto" panose="02000000000000000000" pitchFamily="2" charset="0"/>
                      <a:ea typeface="Roboto" panose="02000000000000000000" pitchFamily="2" charset="0"/>
                    </a:rPr>
                    <a:t>is to provide </a:t>
                  </a:r>
                  <a:r>
                    <a:rPr lang="en-US" sz="900" b="1" dirty="0">
                      <a:solidFill>
                        <a:srgbClr val="999999"/>
                      </a:solidFill>
                      <a:latin typeface="Roboto" panose="02000000000000000000" pitchFamily="2" charset="0"/>
                      <a:ea typeface="Roboto" panose="02000000000000000000" pitchFamily="2" charset="0"/>
                    </a:rPr>
                    <a:t>optimal matching of </a:t>
                  </a:r>
                  <a:r>
                    <a:rPr lang="en-US" sz="900" b="1" dirty="0" smtClean="0">
                      <a:solidFill>
                        <a:srgbClr val="999999"/>
                      </a:solidFill>
                      <a:latin typeface="Roboto" panose="02000000000000000000" pitchFamily="2" charset="0"/>
                      <a:ea typeface="Roboto" panose="02000000000000000000" pitchFamily="2" charset="0"/>
                    </a:rPr>
                    <a:t>people and projects</a:t>
                  </a:r>
                  <a:r>
                    <a:rPr lang="en-US" sz="900" dirty="0" smtClean="0">
                      <a:solidFill>
                        <a:srgbClr val="999999"/>
                      </a:solidFill>
                      <a:latin typeface="Roboto" panose="02000000000000000000" pitchFamily="2" charset="0"/>
                      <a:ea typeface="Roboto" panose="02000000000000000000" pitchFamily="2" charset="0"/>
                    </a:rPr>
                    <a:t>, </a:t>
                  </a:r>
                  <a:r>
                    <a:rPr lang="en-US" sz="900" dirty="0">
                      <a:solidFill>
                        <a:srgbClr val="999999"/>
                      </a:solidFill>
                      <a:latin typeface="Roboto" panose="02000000000000000000" pitchFamily="2" charset="0"/>
                      <a:ea typeface="Roboto" panose="02000000000000000000" pitchFamily="2" charset="0"/>
                    </a:rPr>
                    <a:t>such that the projects </a:t>
                  </a:r>
                  <a:r>
                    <a:rPr lang="en-US" sz="900" dirty="0" smtClean="0">
                      <a:solidFill>
                        <a:srgbClr val="999999"/>
                      </a:solidFill>
                      <a:latin typeface="Roboto" panose="02000000000000000000" pitchFamily="2" charset="0"/>
                      <a:ea typeface="Roboto" panose="02000000000000000000" pitchFamily="2" charset="0"/>
                    </a:rPr>
                    <a:t>gain purpose and are </a:t>
                  </a:r>
                  <a:r>
                    <a:rPr lang="en-US" sz="900" dirty="0">
                      <a:solidFill>
                        <a:srgbClr val="999999"/>
                      </a:solidFill>
                      <a:latin typeface="Roboto" panose="02000000000000000000" pitchFamily="2" charset="0"/>
                      <a:ea typeface="Roboto" panose="02000000000000000000" pitchFamily="2" charset="0"/>
                    </a:rPr>
                    <a:t>executed with passion, conviction and ultimately success</a:t>
                  </a:r>
                  <a:r>
                    <a:rPr lang="en-US" sz="900" dirty="0" smtClean="0">
                      <a:solidFill>
                        <a:srgbClr val="999999"/>
                      </a:solidFill>
                      <a:latin typeface="Roboto" panose="02000000000000000000" pitchFamily="2" charset="0"/>
                      <a:ea typeface="Roboto" panose="02000000000000000000" pitchFamily="2" charset="0"/>
                    </a:rPr>
                    <a:t>.</a:t>
                  </a:r>
                </a:p>
                <a:p>
                  <a:endParaRPr lang="en-US" sz="900" dirty="0">
                    <a:solidFill>
                      <a:srgbClr val="999999"/>
                    </a:solidFill>
                    <a:latin typeface="Roboto" panose="02000000000000000000" pitchFamily="2" charset="0"/>
                    <a:ea typeface="Roboto" panose="02000000000000000000" pitchFamily="2" charset="0"/>
                  </a:endParaRPr>
                </a:p>
                <a:p>
                  <a:r>
                    <a:rPr lang="en-US" sz="900" dirty="0" smtClean="0">
                      <a:solidFill>
                        <a:srgbClr val="999999"/>
                      </a:solidFill>
                      <a:latin typeface="Roboto" panose="02000000000000000000" pitchFamily="2" charset="0"/>
                      <a:ea typeface="Roboto" panose="02000000000000000000" pitchFamily="2" charset="0"/>
                    </a:rPr>
                    <a:t>The BluePlatform will soon be online under www.theBluePlatform.ch.</a:t>
                  </a:r>
                  <a:endParaRPr lang="en-US" sz="900" dirty="0">
                    <a:solidFill>
                      <a:srgbClr val="999999"/>
                    </a:solidFill>
                    <a:latin typeface="Roboto" panose="02000000000000000000" pitchFamily="2" charset="0"/>
                    <a:ea typeface="Roboto" panose="02000000000000000000" pitchFamily="2" charset="0"/>
                  </a:endParaRPr>
                </a:p>
              </p:txBody>
            </p:sp>
          </p:grpSp>
          <p:sp>
            <p:nvSpPr>
              <p:cNvPr id="6" name="TextBox 5"/>
              <p:cNvSpPr txBox="1"/>
              <p:nvPr/>
            </p:nvSpPr>
            <p:spPr>
              <a:xfrm>
                <a:off x="2100871" y="1973407"/>
                <a:ext cx="2756879" cy="369332"/>
              </a:xfrm>
              <a:prstGeom prst="rect">
                <a:avLst/>
              </a:prstGeom>
              <a:noFill/>
            </p:spPr>
            <p:txBody>
              <a:bodyPr wrap="square" rtlCol="0">
                <a:spAutoFit/>
              </a:bodyPr>
              <a:lstStyle/>
              <a:p>
                <a:r>
                  <a:rPr lang="de-CH" dirty="0" smtClean="0">
                    <a:latin typeface="Roboto" panose="02000000000000000000" pitchFamily="2" charset="0"/>
                    <a:ea typeface="Roboto" panose="02000000000000000000" pitchFamily="2" charset="0"/>
                  </a:rPr>
                  <a:t>/ THE BLUE PLATFORM</a:t>
                </a:r>
                <a:endParaRPr lang="de-CH" dirty="0">
                  <a:latin typeface="Roboto" panose="02000000000000000000" pitchFamily="2" charset="0"/>
                  <a:ea typeface="Roboto" panose="02000000000000000000" pitchFamily="2" charset="0"/>
                </a:endParaRPr>
              </a:p>
            </p:txBody>
          </p:sp>
        </p:gr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12283" t="17036" r="13291" b="17795"/>
            <a:stretch/>
          </p:blipFill>
          <p:spPr>
            <a:xfrm>
              <a:off x="1190625" y="1948092"/>
              <a:ext cx="898812" cy="432747"/>
            </a:xfrm>
            <a:prstGeom prst="rect">
              <a:avLst/>
            </a:prstGeom>
          </p:spPr>
        </p:pic>
      </p:grpSp>
    </p:spTree>
    <p:extLst>
      <p:ext uri="{BB962C8B-B14F-4D97-AF65-F5344CB8AC3E}">
        <p14:creationId xmlns:p14="http://schemas.microsoft.com/office/powerpoint/2010/main" val="411365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070264" y="1834091"/>
            <a:ext cx="4818888" cy="2907511"/>
            <a:chOff x="1070264" y="1834091"/>
            <a:chExt cx="4818888" cy="2907511"/>
          </a:xfrm>
        </p:grpSpPr>
        <p:grpSp>
          <p:nvGrpSpPr>
            <p:cNvPr id="7" name="Group 6"/>
            <p:cNvGrpSpPr/>
            <p:nvPr/>
          </p:nvGrpSpPr>
          <p:grpSpPr>
            <a:xfrm>
              <a:off x="1070264" y="1834091"/>
              <a:ext cx="4818888" cy="2907511"/>
              <a:chOff x="1070264" y="1834091"/>
              <a:chExt cx="4818888" cy="2907511"/>
            </a:xfrm>
          </p:grpSpPr>
          <p:grpSp>
            <p:nvGrpSpPr>
              <p:cNvPr id="5" name="Group 4"/>
              <p:cNvGrpSpPr/>
              <p:nvPr/>
            </p:nvGrpSpPr>
            <p:grpSpPr>
              <a:xfrm>
                <a:off x="1070264" y="1834091"/>
                <a:ext cx="4818888" cy="2907511"/>
                <a:chOff x="1070264" y="1834091"/>
                <a:chExt cx="4818888" cy="2907511"/>
              </a:xfrm>
            </p:grpSpPr>
            <p:sp>
              <p:nvSpPr>
                <p:cNvPr id="3" name="Rectangle 2"/>
                <p:cNvSpPr/>
                <p:nvPr/>
              </p:nvSpPr>
              <p:spPr>
                <a:xfrm>
                  <a:off x="1070264" y="1834091"/>
                  <a:ext cx="4818888" cy="2871216"/>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4" name="TextBox 3"/>
                <p:cNvSpPr txBox="1"/>
                <p:nvPr/>
              </p:nvSpPr>
              <p:spPr>
                <a:xfrm>
                  <a:off x="1106308" y="2433278"/>
                  <a:ext cx="4782844" cy="2308324"/>
                </a:xfrm>
                <a:prstGeom prst="rect">
                  <a:avLst/>
                </a:prstGeom>
                <a:noFill/>
              </p:spPr>
              <p:txBody>
                <a:bodyPr wrap="square" rtlCol="0">
                  <a:spAutoFit/>
                </a:bodyPr>
                <a:lstStyle/>
                <a:p>
                  <a:r>
                    <a:rPr lang="en-US" sz="900" dirty="0">
                      <a:solidFill>
                        <a:srgbClr val="999999"/>
                      </a:solidFill>
                      <a:latin typeface="Roboto" panose="02000000000000000000" pitchFamily="2" charset="0"/>
                      <a:ea typeface="Roboto" panose="02000000000000000000" pitchFamily="2" charset="0"/>
                    </a:rPr>
                    <a:t>Thrown away shoes produce a </a:t>
                  </a:r>
                  <a:r>
                    <a:rPr lang="en-US" sz="900" b="1" dirty="0">
                      <a:solidFill>
                        <a:srgbClr val="999999"/>
                      </a:solidFill>
                      <a:latin typeface="Roboto" panose="02000000000000000000" pitchFamily="2" charset="0"/>
                      <a:ea typeface="Roboto" panose="02000000000000000000" pitchFamily="2" charset="0"/>
                    </a:rPr>
                    <a:t>huge amount of waste</a:t>
                  </a:r>
                  <a:r>
                    <a:rPr lang="en-US" sz="900" dirty="0">
                      <a:solidFill>
                        <a:srgbClr val="999999"/>
                      </a:solidFill>
                      <a:latin typeface="Roboto" panose="02000000000000000000" pitchFamily="2" charset="0"/>
                      <a:ea typeface="Roboto" panose="02000000000000000000" pitchFamily="2" charset="0"/>
                    </a:rPr>
                    <a:t>. Nowadays, around 300 million pairs of shoes are trashed annually, causing a massive environmental impact and a huge loss of valuable resources. Additionally, a lot of </a:t>
                  </a:r>
                  <a:r>
                    <a:rPr lang="en-US" sz="900" b="1" dirty="0">
                      <a:solidFill>
                        <a:srgbClr val="999999"/>
                      </a:solidFill>
                      <a:latin typeface="Roboto" panose="02000000000000000000" pitchFamily="2" charset="0"/>
                      <a:ea typeface="Roboto" panose="02000000000000000000" pitchFamily="2" charset="0"/>
                    </a:rPr>
                    <a:t>shoes are produced under insufficient social standards</a:t>
                  </a:r>
                  <a:r>
                    <a:rPr lang="en-US" sz="900" dirty="0">
                      <a:solidFill>
                        <a:srgbClr val="999999"/>
                      </a:solidFill>
                      <a:latin typeface="Roboto" panose="02000000000000000000" pitchFamily="2" charset="0"/>
                      <a:ea typeface="Roboto" panose="02000000000000000000" pitchFamily="2" charset="0"/>
                    </a:rPr>
                    <a:t> in third world countries and then shipped halfway around the world to reach the end consumer</a:t>
                  </a:r>
                  <a:r>
                    <a:rPr lang="en-US" sz="900" dirty="0" smtClean="0">
                      <a:solidFill>
                        <a:srgbClr val="999999"/>
                      </a:solidFill>
                      <a:latin typeface="Roboto" panose="02000000000000000000" pitchFamily="2" charset="0"/>
                      <a:ea typeface="Roboto" panose="02000000000000000000" pitchFamily="2" charset="0"/>
                    </a:rPr>
                    <a:t>.</a:t>
                  </a:r>
                </a:p>
                <a:p>
                  <a:endParaRPr lang="en-US" sz="900" dirty="0">
                    <a:solidFill>
                      <a:srgbClr val="999999"/>
                    </a:solidFill>
                    <a:latin typeface="Roboto" panose="02000000000000000000" pitchFamily="2" charset="0"/>
                    <a:ea typeface="Roboto" panose="02000000000000000000" pitchFamily="2" charset="0"/>
                  </a:endParaRPr>
                </a:p>
                <a:p>
                  <a:r>
                    <a:rPr lang="en-US" sz="900" dirty="0">
                      <a:solidFill>
                        <a:srgbClr val="999999"/>
                      </a:solidFill>
                      <a:latin typeface="Roboto" panose="02000000000000000000" pitchFamily="2" charset="0"/>
                      <a:ea typeface="Roboto" panose="02000000000000000000" pitchFamily="2" charset="0"/>
                    </a:rPr>
                    <a:t>Our project tackles this problem through a </a:t>
                  </a:r>
                  <a:r>
                    <a:rPr lang="en-US" sz="900" b="1" dirty="0">
                      <a:solidFill>
                        <a:srgbClr val="999999"/>
                      </a:solidFill>
                      <a:latin typeface="Roboto" panose="02000000000000000000" pitchFamily="2" charset="0"/>
                      <a:ea typeface="Roboto" panose="02000000000000000000" pitchFamily="2" charset="0"/>
                    </a:rPr>
                    <a:t>circular and transparent approach by designing and locally producing </a:t>
                  </a:r>
                  <a:r>
                    <a:rPr lang="en-US" sz="900" b="1" dirty="0" smtClean="0">
                      <a:solidFill>
                        <a:srgbClr val="999999"/>
                      </a:solidFill>
                      <a:latin typeface="Roboto" panose="02000000000000000000" pitchFamily="2" charset="0"/>
                      <a:ea typeface="Roboto" panose="02000000000000000000" pitchFamily="2" charset="0"/>
                    </a:rPr>
                    <a:t>shoes </a:t>
                  </a:r>
                  <a:r>
                    <a:rPr lang="en-US" sz="900" dirty="0" smtClean="0">
                      <a:solidFill>
                        <a:srgbClr val="999999"/>
                      </a:solidFill>
                      <a:latin typeface="Roboto" panose="02000000000000000000" pitchFamily="2" charset="0"/>
                      <a:ea typeface="Roboto" panose="02000000000000000000" pitchFamily="2" charset="0"/>
                    </a:rPr>
                    <a:t>in Spain, </a:t>
                  </a:r>
                  <a:r>
                    <a:rPr lang="en-US" sz="900" dirty="0">
                      <a:solidFill>
                        <a:srgbClr val="999999"/>
                      </a:solidFill>
                      <a:latin typeface="Roboto" panose="02000000000000000000" pitchFamily="2" charset="0"/>
                      <a:ea typeface="Roboto" panose="02000000000000000000" pitchFamily="2" charset="0"/>
                    </a:rPr>
                    <a:t>which can be returned </a:t>
                  </a:r>
                  <a:r>
                    <a:rPr lang="en-US" sz="900" dirty="0" smtClean="0">
                      <a:solidFill>
                        <a:srgbClr val="999999"/>
                      </a:solidFill>
                      <a:latin typeface="Roboto" panose="02000000000000000000" pitchFamily="2" charset="0"/>
                      <a:ea typeface="Roboto" panose="02000000000000000000" pitchFamily="2" charset="0"/>
                    </a:rPr>
                    <a:t>at </a:t>
                  </a:r>
                  <a:r>
                    <a:rPr lang="en-US" sz="900" dirty="0">
                      <a:solidFill>
                        <a:srgbClr val="999999"/>
                      </a:solidFill>
                      <a:latin typeface="Roboto" panose="02000000000000000000" pitchFamily="2" charset="0"/>
                      <a:ea typeface="Roboto" panose="02000000000000000000" pitchFamily="2" charset="0"/>
                    </a:rPr>
                    <a:t>the end of the product life </a:t>
                  </a:r>
                  <a:r>
                    <a:rPr lang="en-US" sz="900" dirty="0" smtClean="0">
                      <a:solidFill>
                        <a:srgbClr val="999999"/>
                      </a:solidFill>
                      <a:latin typeface="Roboto" panose="02000000000000000000" pitchFamily="2" charset="0"/>
                      <a:ea typeface="Roboto" panose="02000000000000000000" pitchFamily="2" charset="0"/>
                    </a:rPr>
                    <a:t>cycle, and their parts will be </a:t>
                  </a:r>
                  <a:r>
                    <a:rPr lang="en-US" sz="900" b="1" dirty="0" smtClean="0">
                      <a:solidFill>
                        <a:srgbClr val="999999"/>
                      </a:solidFill>
                      <a:latin typeface="Roboto" panose="02000000000000000000" pitchFamily="2" charset="0"/>
                      <a:ea typeface="Roboto" panose="02000000000000000000" pitchFamily="2" charset="0"/>
                    </a:rPr>
                    <a:t>reused or recycled</a:t>
                  </a:r>
                  <a:r>
                    <a:rPr lang="en-US" sz="900" dirty="0" smtClean="0">
                      <a:solidFill>
                        <a:srgbClr val="999999"/>
                      </a:solidFill>
                      <a:latin typeface="Roboto" panose="02000000000000000000" pitchFamily="2" charset="0"/>
                      <a:ea typeface="Roboto" panose="02000000000000000000" pitchFamily="2" charset="0"/>
                    </a:rPr>
                    <a:t>. </a:t>
                  </a:r>
                </a:p>
                <a:p>
                  <a:endParaRPr lang="en-US" sz="900" dirty="0">
                    <a:solidFill>
                      <a:srgbClr val="999999"/>
                    </a:solidFill>
                    <a:latin typeface="Roboto" panose="02000000000000000000" pitchFamily="2" charset="0"/>
                    <a:ea typeface="Roboto" panose="02000000000000000000" pitchFamily="2" charset="0"/>
                  </a:endParaRPr>
                </a:p>
                <a:p>
                  <a:r>
                    <a:rPr lang="en-US" sz="900" dirty="0" smtClean="0">
                      <a:solidFill>
                        <a:srgbClr val="999999"/>
                      </a:solidFill>
                      <a:latin typeface="Roboto" panose="02000000000000000000" pitchFamily="2" charset="0"/>
                      <a:ea typeface="Roboto" panose="02000000000000000000" pitchFamily="2" charset="0"/>
                    </a:rPr>
                    <a:t>The </a:t>
                  </a:r>
                  <a:r>
                    <a:rPr lang="en-US" sz="900" dirty="0">
                      <a:solidFill>
                        <a:srgbClr val="999999"/>
                      </a:solidFill>
                      <a:latin typeface="Roboto" panose="02000000000000000000" pitchFamily="2" charset="0"/>
                      <a:ea typeface="Roboto" panose="02000000000000000000" pitchFamily="2" charset="0"/>
                    </a:rPr>
                    <a:t>aim is not to sell our shoes to ecologically very conscious people, but to the common consumer.  Accordingly, our approach does not only aim at reducing the environmental impact but guarantees customer retention through continued personal involvement. </a:t>
                  </a:r>
                  <a:endParaRPr lang="en-US" sz="900" dirty="0" smtClean="0">
                    <a:solidFill>
                      <a:srgbClr val="999999"/>
                    </a:solidFill>
                    <a:latin typeface="Roboto" panose="02000000000000000000" pitchFamily="2" charset="0"/>
                    <a:ea typeface="Roboto" panose="02000000000000000000" pitchFamily="2" charset="0"/>
                  </a:endParaRPr>
                </a:p>
                <a:p>
                  <a:endParaRPr lang="en-US" sz="900" dirty="0">
                    <a:solidFill>
                      <a:srgbClr val="999999"/>
                    </a:solidFill>
                    <a:latin typeface="Roboto" panose="02000000000000000000" pitchFamily="2" charset="0"/>
                    <a:ea typeface="Roboto" panose="02000000000000000000" pitchFamily="2" charset="0"/>
                  </a:endParaRPr>
                </a:p>
                <a:p>
                  <a:r>
                    <a:rPr lang="en-US" sz="900" dirty="0" smtClean="0">
                      <a:solidFill>
                        <a:srgbClr val="999999"/>
                      </a:solidFill>
                      <a:latin typeface="Roboto" panose="02000000000000000000" pitchFamily="2" charset="0"/>
                      <a:ea typeface="Roboto" panose="02000000000000000000" pitchFamily="2" charset="0"/>
                    </a:rPr>
                    <a:t>We are first tackling the market of </a:t>
                  </a:r>
                  <a:r>
                    <a:rPr lang="en-US" sz="900" b="1" dirty="0" smtClean="0">
                      <a:solidFill>
                        <a:srgbClr val="999999"/>
                      </a:solidFill>
                      <a:latin typeface="Roboto" panose="02000000000000000000" pitchFamily="2" charset="0"/>
                      <a:ea typeface="Roboto" panose="02000000000000000000" pitchFamily="2" charset="0"/>
                    </a:rPr>
                    <a:t>football shoes</a:t>
                  </a:r>
                  <a:r>
                    <a:rPr lang="en-US" sz="900" dirty="0" smtClean="0">
                      <a:solidFill>
                        <a:srgbClr val="999999"/>
                      </a:solidFill>
                      <a:latin typeface="Roboto" panose="02000000000000000000" pitchFamily="2" charset="0"/>
                      <a:ea typeface="Roboto" panose="02000000000000000000" pitchFamily="2" charset="0"/>
                    </a:rPr>
                    <a:t>, as they have an extremely short lifecycle.</a:t>
                  </a:r>
                  <a:endParaRPr lang="en-US" sz="900" dirty="0">
                    <a:solidFill>
                      <a:srgbClr val="999999"/>
                    </a:solidFill>
                    <a:latin typeface="Roboto" panose="02000000000000000000" pitchFamily="2" charset="0"/>
                    <a:ea typeface="Roboto" panose="02000000000000000000" pitchFamily="2" charset="0"/>
                  </a:endParaRPr>
                </a:p>
              </p:txBody>
            </p:sp>
          </p:grpSp>
          <p:sp>
            <p:nvSpPr>
              <p:cNvPr id="6" name="TextBox 5"/>
              <p:cNvSpPr txBox="1"/>
              <p:nvPr/>
            </p:nvSpPr>
            <p:spPr>
              <a:xfrm>
                <a:off x="1591712" y="1973407"/>
                <a:ext cx="2756879" cy="369332"/>
              </a:xfrm>
              <a:prstGeom prst="rect">
                <a:avLst/>
              </a:prstGeom>
              <a:noFill/>
            </p:spPr>
            <p:txBody>
              <a:bodyPr wrap="square" rtlCol="0">
                <a:spAutoFit/>
              </a:bodyPr>
              <a:lstStyle/>
              <a:p>
                <a:r>
                  <a:rPr lang="de-CH" dirty="0" smtClean="0">
                    <a:latin typeface="Roboto" panose="02000000000000000000" pitchFamily="2" charset="0"/>
                    <a:ea typeface="Roboto" panose="02000000000000000000" pitchFamily="2" charset="0"/>
                  </a:rPr>
                  <a:t>/ THE LOOP</a:t>
                </a:r>
                <a:endParaRPr lang="de-CH" dirty="0">
                  <a:latin typeface="Roboto" panose="02000000000000000000" pitchFamily="2" charset="0"/>
                  <a:ea typeface="Roboto" panose="02000000000000000000" pitchFamily="2" charset="0"/>
                </a:endParaRPr>
              </a:p>
            </p:txBody>
          </p:sp>
        </p:gr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14654" t="8562" r="14466" b="8835"/>
            <a:stretch/>
          </p:blipFill>
          <p:spPr>
            <a:xfrm>
              <a:off x="1132608" y="1948092"/>
              <a:ext cx="540328" cy="434269"/>
            </a:xfrm>
            <a:prstGeom prst="rect">
              <a:avLst/>
            </a:prstGeom>
          </p:spPr>
        </p:pic>
      </p:grpSp>
    </p:spTree>
    <p:extLst>
      <p:ext uri="{BB962C8B-B14F-4D97-AF65-F5344CB8AC3E}">
        <p14:creationId xmlns:p14="http://schemas.microsoft.com/office/powerpoint/2010/main" val="29050217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070264" y="1834091"/>
            <a:ext cx="4818888" cy="2907511"/>
            <a:chOff x="1070264" y="1834091"/>
            <a:chExt cx="4818888" cy="2907511"/>
          </a:xfrm>
        </p:grpSpPr>
        <p:grpSp>
          <p:nvGrpSpPr>
            <p:cNvPr id="7" name="Group 6"/>
            <p:cNvGrpSpPr/>
            <p:nvPr/>
          </p:nvGrpSpPr>
          <p:grpSpPr>
            <a:xfrm>
              <a:off x="1070264" y="1834091"/>
              <a:ext cx="4818888" cy="2907511"/>
              <a:chOff x="1070264" y="1834091"/>
              <a:chExt cx="4818888" cy="2907511"/>
            </a:xfrm>
          </p:grpSpPr>
          <p:grpSp>
            <p:nvGrpSpPr>
              <p:cNvPr id="5" name="Group 4"/>
              <p:cNvGrpSpPr/>
              <p:nvPr/>
            </p:nvGrpSpPr>
            <p:grpSpPr>
              <a:xfrm>
                <a:off x="1070264" y="1834091"/>
                <a:ext cx="4818888" cy="2907511"/>
                <a:chOff x="1070264" y="1834091"/>
                <a:chExt cx="4818888" cy="2907511"/>
              </a:xfrm>
            </p:grpSpPr>
            <p:sp>
              <p:nvSpPr>
                <p:cNvPr id="3" name="Rectangle 2"/>
                <p:cNvSpPr/>
                <p:nvPr/>
              </p:nvSpPr>
              <p:spPr>
                <a:xfrm>
                  <a:off x="1070264" y="1834091"/>
                  <a:ext cx="4818888" cy="2871216"/>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4" name="TextBox 3"/>
                <p:cNvSpPr txBox="1"/>
                <p:nvPr/>
              </p:nvSpPr>
              <p:spPr>
                <a:xfrm>
                  <a:off x="1106308" y="2433278"/>
                  <a:ext cx="4782844" cy="2308324"/>
                </a:xfrm>
                <a:prstGeom prst="rect">
                  <a:avLst/>
                </a:prstGeom>
                <a:noFill/>
              </p:spPr>
              <p:txBody>
                <a:bodyPr wrap="square" rtlCol="0">
                  <a:spAutoFit/>
                </a:bodyPr>
                <a:lstStyle/>
                <a:p>
                  <a:r>
                    <a:rPr lang="de-DE" sz="900" dirty="0" smtClean="0">
                      <a:solidFill>
                        <a:srgbClr val="999999"/>
                      </a:solidFill>
                      <a:latin typeface="Roboto" panose="02000000000000000000" pitchFamily="2" charset="0"/>
                      <a:ea typeface="Roboto" panose="02000000000000000000" pitchFamily="2" charset="0"/>
                    </a:rPr>
                    <a:t>Our goal is </a:t>
                  </a:r>
                  <a:r>
                    <a:rPr lang="de-DE" sz="900" dirty="0">
                      <a:solidFill>
                        <a:srgbClr val="999999"/>
                      </a:solidFill>
                      <a:latin typeface="Roboto" panose="02000000000000000000" pitchFamily="2" charset="0"/>
                      <a:ea typeface="Roboto" panose="02000000000000000000" pitchFamily="2" charset="0"/>
                    </a:rPr>
                    <a:t>it to make </a:t>
                  </a:r>
                  <a:r>
                    <a:rPr lang="de-DE" sz="900" b="1" dirty="0">
                      <a:solidFill>
                        <a:srgbClr val="999999"/>
                      </a:solidFill>
                      <a:latin typeface="Roboto" panose="02000000000000000000" pitchFamily="2" charset="0"/>
                      <a:ea typeface="Roboto" panose="02000000000000000000" pitchFamily="2" charset="0"/>
                    </a:rPr>
                    <a:t>solar energy not only affordable and available but also generating sustainable income</a:t>
                  </a:r>
                  <a:r>
                    <a:rPr lang="de-DE" sz="900" dirty="0">
                      <a:solidFill>
                        <a:srgbClr val="999999"/>
                      </a:solidFill>
                      <a:latin typeface="Roboto" panose="02000000000000000000" pitchFamily="2" charset="0"/>
                      <a:ea typeface="Roboto" panose="02000000000000000000" pitchFamily="2" charset="0"/>
                    </a:rPr>
                    <a:t> for every household, school, organisation and corporation, through an innovative leasing concept from individuals to individuals. </a:t>
                  </a:r>
                </a:p>
                <a:p>
                  <a:endParaRPr lang="de-DE" sz="900" dirty="0">
                    <a:solidFill>
                      <a:srgbClr val="999999"/>
                    </a:solidFill>
                    <a:latin typeface="Roboto" panose="02000000000000000000" pitchFamily="2" charset="0"/>
                    <a:ea typeface="Roboto" panose="02000000000000000000" pitchFamily="2" charset="0"/>
                  </a:endParaRPr>
                </a:p>
                <a:p>
                  <a:r>
                    <a:rPr lang="de-DE" sz="900" dirty="0">
                      <a:solidFill>
                        <a:srgbClr val="999999"/>
                      </a:solidFill>
                      <a:latin typeface="Roboto" panose="02000000000000000000" pitchFamily="2" charset="0"/>
                      <a:ea typeface="Roboto" panose="02000000000000000000" pitchFamily="2" charset="0"/>
                    </a:rPr>
                    <a:t>This is why we want to create SolaRevolution, an innovative </a:t>
                  </a:r>
                  <a:r>
                    <a:rPr lang="de-DE" sz="900" b="1" dirty="0">
                      <a:solidFill>
                        <a:srgbClr val="999999"/>
                      </a:solidFill>
                      <a:latin typeface="Roboto" panose="02000000000000000000" pitchFamily="2" charset="0"/>
                      <a:ea typeface="Roboto" panose="02000000000000000000" pitchFamily="2" charset="0"/>
                    </a:rPr>
                    <a:t>crowdfunding </a:t>
                  </a:r>
                  <a:r>
                    <a:rPr lang="de-DE" sz="900" b="1" dirty="0" smtClean="0">
                      <a:solidFill>
                        <a:srgbClr val="999999"/>
                      </a:solidFill>
                      <a:latin typeface="Roboto" panose="02000000000000000000" pitchFamily="2" charset="0"/>
                      <a:ea typeface="Roboto" panose="02000000000000000000" pitchFamily="2" charset="0"/>
                    </a:rPr>
                    <a:t>and </a:t>
                  </a:r>
                  <a:r>
                    <a:rPr lang="de-DE" sz="900" b="1" dirty="0">
                      <a:solidFill>
                        <a:srgbClr val="999999"/>
                      </a:solidFill>
                      <a:latin typeface="Roboto" panose="02000000000000000000" pitchFamily="2" charset="0"/>
                      <a:ea typeface="Roboto" panose="02000000000000000000" pitchFamily="2" charset="0"/>
                    </a:rPr>
                    <a:t>leasing </a:t>
                  </a:r>
                  <a:r>
                    <a:rPr lang="de-DE" sz="900" b="1" dirty="0" smtClean="0">
                      <a:solidFill>
                        <a:srgbClr val="999999"/>
                      </a:solidFill>
                      <a:latin typeface="Roboto" panose="02000000000000000000" pitchFamily="2" charset="0"/>
                      <a:ea typeface="Roboto" panose="02000000000000000000" pitchFamily="2" charset="0"/>
                    </a:rPr>
                    <a:t>concept for sustainable energy</a:t>
                  </a:r>
                  <a:r>
                    <a:rPr lang="de-DE" sz="900" dirty="0" smtClean="0">
                      <a:solidFill>
                        <a:srgbClr val="999999"/>
                      </a:solidFill>
                      <a:latin typeface="Roboto" panose="02000000000000000000" pitchFamily="2" charset="0"/>
                      <a:ea typeface="Roboto" panose="02000000000000000000" pitchFamily="2" charset="0"/>
                    </a:rPr>
                    <a:t> – the „Kickstarter for Solar“.</a:t>
                  </a:r>
                </a:p>
                <a:p>
                  <a:endParaRPr lang="de-DE" sz="900" dirty="0">
                    <a:solidFill>
                      <a:srgbClr val="999999"/>
                    </a:solidFill>
                    <a:latin typeface="Roboto" panose="02000000000000000000" pitchFamily="2" charset="0"/>
                    <a:ea typeface="Roboto" panose="02000000000000000000" pitchFamily="2" charset="0"/>
                  </a:endParaRPr>
                </a:p>
                <a:p>
                  <a:r>
                    <a:rPr lang="de-DE" sz="900" dirty="0" smtClean="0">
                      <a:solidFill>
                        <a:srgbClr val="999999"/>
                      </a:solidFill>
                      <a:latin typeface="Roboto" panose="02000000000000000000" pitchFamily="2" charset="0"/>
                      <a:ea typeface="Roboto" panose="02000000000000000000" pitchFamily="2" charset="0"/>
                    </a:rPr>
                    <a:t>In cooperation with an installer, SolaRevolution will mount </a:t>
                  </a:r>
                  <a:r>
                    <a:rPr lang="de-DE" sz="900" dirty="0">
                      <a:solidFill>
                        <a:srgbClr val="999999"/>
                      </a:solidFill>
                      <a:latin typeface="Roboto" panose="02000000000000000000" pitchFamily="2" charset="0"/>
                      <a:ea typeface="Roboto" panose="02000000000000000000" pitchFamily="2" charset="0"/>
                    </a:rPr>
                    <a:t>solar panels </a:t>
                  </a:r>
                  <a:r>
                    <a:rPr lang="de-DE" sz="900" dirty="0" smtClean="0">
                      <a:solidFill>
                        <a:srgbClr val="999999"/>
                      </a:solidFill>
                      <a:latin typeface="Roboto" panose="02000000000000000000" pitchFamily="2" charset="0"/>
                      <a:ea typeface="Roboto" panose="02000000000000000000" pitchFamily="2" charset="0"/>
                    </a:rPr>
                    <a:t>on </a:t>
                  </a:r>
                  <a:r>
                    <a:rPr lang="de-DE" sz="900" dirty="0">
                      <a:solidFill>
                        <a:srgbClr val="999999"/>
                      </a:solidFill>
                      <a:latin typeface="Roboto" panose="02000000000000000000" pitchFamily="2" charset="0"/>
                      <a:ea typeface="Roboto" panose="02000000000000000000" pitchFamily="2" charset="0"/>
                    </a:rPr>
                    <a:t>roofs of households or small entities and </a:t>
                  </a:r>
                  <a:r>
                    <a:rPr lang="de-DE" sz="900" dirty="0" smtClean="0">
                      <a:solidFill>
                        <a:srgbClr val="999999"/>
                      </a:solidFill>
                      <a:latin typeface="Roboto" panose="02000000000000000000" pitchFamily="2" charset="0"/>
                      <a:ea typeface="Roboto" panose="02000000000000000000" pitchFamily="2" charset="0"/>
                    </a:rPr>
                    <a:t>at the same time provide </a:t>
                  </a:r>
                  <a:r>
                    <a:rPr lang="de-DE" sz="900" dirty="0">
                      <a:solidFill>
                        <a:srgbClr val="999999"/>
                      </a:solidFill>
                      <a:latin typeface="Roboto" panose="02000000000000000000" pitchFamily="2" charset="0"/>
                      <a:ea typeface="Roboto" panose="02000000000000000000" pitchFamily="2" charset="0"/>
                    </a:rPr>
                    <a:t>them with a long-term loan to finance the </a:t>
                  </a:r>
                  <a:r>
                    <a:rPr lang="de-DE" sz="900" dirty="0" smtClean="0">
                      <a:solidFill>
                        <a:srgbClr val="999999"/>
                      </a:solidFill>
                      <a:latin typeface="Roboto" panose="02000000000000000000" pitchFamily="2" charset="0"/>
                      <a:ea typeface="Roboto" panose="02000000000000000000" pitchFamily="2" charset="0"/>
                    </a:rPr>
                    <a:t>installations.</a:t>
                  </a:r>
                  <a:r>
                    <a:rPr lang="de-DE" sz="900" dirty="0">
                      <a:solidFill>
                        <a:srgbClr val="999999"/>
                      </a:solidFill>
                      <a:latin typeface="Roboto" panose="02000000000000000000" pitchFamily="2" charset="0"/>
                      <a:ea typeface="Roboto" panose="02000000000000000000" pitchFamily="2" charset="0"/>
                    </a:rPr>
                    <a:t> </a:t>
                  </a:r>
                  <a:r>
                    <a:rPr lang="de-DE" sz="900" dirty="0" smtClean="0">
                      <a:solidFill>
                        <a:srgbClr val="999999"/>
                      </a:solidFill>
                      <a:latin typeface="Roboto" panose="02000000000000000000" pitchFamily="2" charset="0"/>
                      <a:ea typeface="Roboto" panose="02000000000000000000" pitchFamily="2" charset="0"/>
                    </a:rPr>
                    <a:t>The </a:t>
                  </a:r>
                  <a:r>
                    <a:rPr lang="de-DE" sz="900" dirty="0">
                      <a:solidFill>
                        <a:srgbClr val="999999"/>
                      </a:solidFill>
                      <a:latin typeface="Roboto" panose="02000000000000000000" pitchFamily="2" charset="0"/>
                      <a:ea typeface="Roboto" panose="02000000000000000000" pitchFamily="2" charset="0"/>
                    </a:rPr>
                    <a:t>loan </a:t>
                  </a:r>
                  <a:r>
                    <a:rPr lang="de-DE" sz="900" dirty="0" smtClean="0">
                      <a:solidFill>
                        <a:srgbClr val="999999"/>
                      </a:solidFill>
                      <a:latin typeface="Roboto" panose="02000000000000000000" pitchFamily="2" charset="0"/>
                      <a:ea typeface="Roboto" panose="02000000000000000000" pitchFamily="2" charset="0"/>
                    </a:rPr>
                    <a:t>will </a:t>
                  </a:r>
                  <a:r>
                    <a:rPr lang="de-DE" sz="900" dirty="0">
                      <a:solidFill>
                        <a:srgbClr val="999999"/>
                      </a:solidFill>
                      <a:latin typeface="Roboto" panose="02000000000000000000" pitchFamily="2" charset="0"/>
                      <a:ea typeface="Roboto" panose="02000000000000000000" pitchFamily="2" charset="0"/>
                    </a:rPr>
                    <a:t>be paid back monthly and be lower than the initial monthly electricity bill. </a:t>
                  </a:r>
                </a:p>
                <a:p>
                  <a:endParaRPr lang="de-DE" sz="900" dirty="0">
                    <a:solidFill>
                      <a:srgbClr val="999999"/>
                    </a:solidFill>
                    <a:latin typeface="Roboto" panose="02000000000000000000" pitchFamily="2" charset="0"/>
                    <a:ea typeface="Roboto" panose="02000000000000000000" pitchFamily="2" charset="0"/>
                  </a:endParaRPr>
                </a:p>
                <a:p>
                  <a:r>
                    <a:rPr lang="de-DE" sz="900" dirty="0" smtClean="0">
                      <a:solidFill>
                        <a:srgbClr val="999999"/>
                      </a:solidFill>
                      <a:latin typeface="Roboto" panose="02000000000000000000" pitchFamily="2" charset="0"/>
                      <a:ea typeface="Roboto" panose="02000000000000000000" pitchFamily="2" charset="0"/>
                    </a:rPr>
                    <a:t>The financing of the loans will be provided through a </a:t>
                  </a:r>
                  <a:r>
                    <a:rPr lang="de-DE" sz="900" b="1" dirty="0">
                      <a:solidFill>
                        <a:srgbClr val="999999"/>
                      </a:solidFill>
                      <a:latin typeface="Roboto" panose="02000000000000000000" pitchFamily="2" charset="0"/>
                      <a:ea typeface="Roboto" panose="02000000000000000000" pitchFamily="2" charset="0"/>
                    </a:rPr>
                    <a:t>crowd-investment platform</a:t>
                  </a:r>
                  <a:r>
                    <a:rPr lang="de-DE" sz="900" dirty="0">
                      <a:solidFill>
                        <a:srgbClr val="999999"/>
                      </a:solidFill>
                      <a:latin typeface="Roboto" panose="02000000000000000000" pitchFamily="2" charset="0"/>
                      <a:ea typeface="Roboto" panose="02000000000000000000" pitchFamily="2" charset="0"/>
                    </a:rPr>
                    <a:t>. </a:t>
                  </a:r>
                  <a:r>
                    <a:rPr lang="de-DE" sz="900" dirty="0" smtClean="0">
                      <a:solidFill>
                        <a:srgbClr val="999999"/>
                      </a:solidFill>
                      <a:latin typeface="Roboto" panose="02000000000000000000" pitchFamily="2" charset="0"/>
                      <a:ea typeface="Roboto" panose="02000000000000000000" pitchFamily="2" charset="0"/>
                    </a:rPr>
                    <a:t>This provides individuals with a transparent and secure investment opportunity and the chance to participate and support the </a:t>
                  </a:r>
                  <a:r>
                    <a:rPr lang="de-DE" sz="900" b="1" dirty="0" smtClean="0">
                      <a:solidFill>
                        <a:srgbClr val="999999"/>
                      </a:solidFill>
                      <a:latin typeface="Roboto" panose="02000000000000000000" pitchFamily="2" charset="0"/>
                      <a:ea typeface="Roboto" panose="02000000000000000000" pitchFamily="2" charset="0"/>
                    </a:rPr>
                    <a:t>clean energy revolution</a:t>
                  </a:r>
                  <a:r>
                    <a:rPr lang="de-DE" sz="900" dirty="0" smtClean="0">
                      <a:solidFill>
                        <a:srgbClr val="999999"/>
                      </a:solidFill>
                      <a:latin typeface="Roboto" panose="02000000000000000000" pitchFamily="2" charset="0"/>
                      <a:ea typeface="Roboto" panose="02000000000000000000" pitchFamily="2" charset="0"/>
                    </a:rPr>
                    <a:t>.</a:t>
                  </a:r>
                  <a:endParaRPr lang="de-DE" sz="900" dirty="0">
                    <a:solidFill>
                      <a:srgbClr val="999999"/>
                    </a:solidFill>
                    <a:latin typeface="Roboto" panose="02000000000000000000" pitchFamily="2" charset="0"/>
                    <a:ea typeface="Roboto" panose="02000000000000000000" pitchFamily="2" charset="0"/>
                  </a:endParaRPr>
                </a:p>
                <a:p>
                  <a:endParaRPr lang="de-DE" sz="900" dirty="0">
                    <a:solidFill>
                      <a:srgbClr val="999999"/>
                    </a:solidFill>
                    <a:latin typeface="Roboto" panose="02000000000000000000" pitchFamily="2" charset="0"/>
                    <a:ea typeface="Roboto" panose="02000000000000000000" pitchFamily="2" charset="0"/>
                  </a:endParaRPr>
                </a:p>
              </p:txBody>
            </p:sp>
          </p:grpSp>
          <p:sp>
            <p:nvSpPr>
              <p:cNvPr id="6" name="TextBox 5"/>
              <p:cNvSpPr txBox="1"/>
              <p:nvPr/>
            </p:nvSpPr>
            <p:spPr>
              <a:xfrm>
                <a:off x="1854103" y="1973407"/>
                <a:ext cx="2756879" cy="369332"/>
              </a:xfrm>
              <a:prstGeom prst="rect">
                <a:avLst/>
              </a:prstGeom>
              <a:noFill/>
            </p:spPr>
            <p:txBody>
              <a:bodyPr wrap="square" rtlCol="0">
                <a:spAutoFit/>
              </a:bodyPr>
              <a:lstStyle/>
              <a:p>
                <a:r>
                  <a:rPr lang="de-CH" dirty="0" smtClean="0">
                    <a:latin typeface="Roboto" panose="02000000000000000000" pitchFamily="2" charset="0"/>
                    <a:ea typeface="Roboto" panose="02000000000000000000" pitchFamily="2" charset="0"/>
                  </a:rPr>
                  <a:t>/ SOLAREVOLUTION</a:t>
                </a:r>
                <a:endParaRPr lang="de-CH" dirty="0">
                  <a:latin typeface="Roboto" panose="02000000000000000000" pitchFamily="2" charset="0"/>
                  <a:ea typeface="Roboto" panose="02000000000000000000" pitchFamily="2" charset="0"/>
                </a:endParaRPr>
              </a:p>
            </p:txBody>
          </p:sp>
        </p:gr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0649" y="1905085"/>
              <a:ext cx="662941" cy="457200"/>
            </a:xfrm>
            <a:prstGeom prst="rect">
              <a:avLst/>
            </a:prstGeom>
          </p:spPr>
        </p:pic>
      </p:grpSp>
    </p:spTree>
    <p:extLst>
      <p:ext uri="{BB962C8B-B14F-4D97-AF65-F5344CB8AC3E}">
        <p14:creationId xmlns:p14="http://schemas.microsoft.com/office/powerpoint/2010/main" val="1819767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070264" y="1834091"/>
            <a:ext cx="4818888" cy="3046011"/>
            <a:chOff x="1070264" y="1834091"/>
            <a:chExt cx="4818888" cy="3046011"/>
          </a:xfrm>
        </p:grpSpPr>
        <p:grpSp>
          <p:nvGrpSpPr>
            <p:cNvPr id="7" name="Group 6"/>
            <p:cNvGrpSpPr/>
            <p:nvPr/>
          </p:nvGrpSpPr>
          <p:grpSpPr>
            <a:xfrm>
              <a:off x="1070264" y="1834091"/>
              <a:ext cx="4818888" cy="3046011"/>
              <a:chOff x="1070264" y="1834091"/>
              <a:chExt cx="4818888" cy="3046011"/>
            </a:xfrm>
          </p:grpSpPr>
          <p:grpSp>
            <p:nvGrpSpPr>
              <p:cNvPr id="5" name="Group 4"/>
              <p:cNvGrpSpPr/>
              <p:nvPr/>
            </p:nvGrpSpPr>
            <p:grpSpPr>
              <a:xfrm>
                <a:off x="1070264" y="1834091"/>
                <a:ext cx="4818888" cy="3046011"/>
                <a:chOff x="1070264" y="1834091"/>
                <a:chExt cx="4818888" cy="3046011"/>
              </a:xfrm>
            </p:grpSpPr>
            <p:sp>
              <p:nvSpPr>
                <p:cNvPr id="3" name="Rectangle 2"/>
                <p:cNvSpPr/>
                <p:nvPr/>
              </p:nvSpPr>
              <p:spPr>
                <a:xfrm>
                  <a:off x="1070264" y="1834091"/>
                  <a:ext cx="4818888" cy="2871216"/>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4" name="TextBox 3"/>
                <p:cNvSpPr txBox="1"/>
                <p:nvPr/>
              </p:nvSpPr>
              <p:spPr>
                <a:xfrm>
                  <a:off x="1106308" y="2433278"/>
                  <a:ext cx="4782844" cy="2446824"/>
                </a:xfrm>
                <a:prstGeom prst="rect">
                  <a:avLst/>
                </a:prstGeom>
                <a:noFill/>
              </p:spPr>
              <p:txBody>
                <a:bodyPr wrap="square" rtlCol="0">
                  <a:spAutoFit/>
                </a:bodyPr>
                <a:lstStyle/>
                <a:p>
                  <a:r>
                    <a:rPr lang="en-US" sz="900" dirty="0" smtClean="0">
                      <a:solidFill>
                        <a:srgbClr val="999999"/>
                      </a:solidFill>
                      <a:latin typeface="Roboto" panose="02000000000000000000" pitchFamily="2" charset="0"/>
                      <a:ea typeface="Roboto" panose="02000000000000000000" pitchFamily="2" charset="0"/>
                    </a:rPr>
                    <a:t>The management consulting project pioneered initiatives </a:t>
                  </a:r>
                  <a:r>
                    <a:rPr lang="en-US" sz="900" dirty="0">
                      <a:solidFill>
                        <a:srgbClr val="999999"/>
                      </a:solidFill>
                      <a:latin typeface="Roboto" panose="02000000000000000000" pitchFamily="2" charset="0"/>
                      <a:ea typeface="Roboto" panose="02000000000000000000" pitchFamily="2" charset="0"/>
                    </a:rPr>
                    <a:t>which bring together </a:t>
                  </a:r>
                  <a:r>
                    <a:rPr lang="en-US" sz="900" dirty="0" smtClean="0">
                      <a:solidFill>
                        <a:srgbClr val="999999"/>
                      </a:solidFill>
                      <a:latin typeface="Roboto" panose="02000000000000000000" pitchFamily="2" charset="0"/>
                      <a:ea typeface="Roboto" panose="02000000000000000000" pitchFamily="2" charset="0"/>
                    </a:rPr>
                    <a:t>people of </a:t>
                  </a:r>
                  <a:r>
                    <a:rPr lang="en-US" sz="900" b="1" dirty="0" smtClean="0">
                      <a:solidFill>
                        <a:srgbClr val="999999"/>
                      </a:solidFill>
                      <a:latin typeface="Roboto" panose="02000000000000000000" pitchFamily="2" charset="0"/>
                      <a:ea typeface="Roboto" panose="02000000000000000000" pitchFamily="2" charset="0"/>
                    </a:rPr>
                    <a:t>different </a:t>
                  </a:r>
                  <a:r>
                    <a:rPr lang="en-US" sz="900" b="1" dirty="0">
                      <a:solidFill>
                        <a:srgbClr val="999999"/>
                      </a:solidFill>
                      <a:latin typeface="Roboto" panose="02000000000000000000" pitchFamily="2" charset="0"/>
                      <a:ea typeface="Roboto" panose="02000000000000000000" pitchFamily="2" charset="0"/>
                    </a:rPr>
                    <a:t>generations </a:t>
                  </a:r>
                  <a:r>
                    <a:rPr lang="en-US" sz="900" dirty="0">
                      <a:solidFill>
                        <a:srgbClr val="999999"/>
                      </a:solidFill>
                      <a:latin typeface="Roboto" panose="02000000000000000000" pitchFamily="2" charset="0"/>
                      <a:ea typeface="Roboto" panose="02000000000000000000" pitchFamily="2" charset="0"/>
                    </a:rPr>
                    <a:t>to create highly beneficial </a:t>
                  </a:r>
                  <a:r>
                    <a:rPr lang="en-US" sz="900" dirty="0" smtClean="0">
                      <a:solidFill>
                        <a:srgbClr val="999999"/>
                      </a:solidFill>
                      <a:latin typeface="Roboto" panose="02000000000000000000" pitchFamily="2" charset="0"/>
                      <a:ea typeface="Roboto" panose="02000000000000000000" pitchFamily="2" charset="0"/>
                    </a:rPr>
                    <a:t>combinations for the purpose of </a:t>
                  </a:r>
                  <a:r>
                    <a:rPr lang="en-US" sz="900" b="1" dirty="0" smtClean="0">
                      <a:solidFill>
                        <a:srgbClr val="999999"/>
                      </a:solidFill>
                      <a:latin typeface="Roboto" panose="02000000000000000000" pitchFamily="2" charset="0"/>
                      <a:ea typeface="Roboto" panose="02000000000000000000" pitchFamily="2" charset="0"/>
                    </a:rPr>
                    <a:t>increasing the </a:t>
                  </a:r>
                  <a:r>
                    <a:rPr lang="en-US" sz="900" b="1" dirty="0">
                      <a:solidFill>
                        <a:srgbClr val="999999"/>
                      </a:solidFill>
                      <a:latin typeface="Roboto" panose="02000000000000000000" pitchFamily="2" charset="0"/>
                      <a:ea typeface="Roboto" panose="02000000000000000000" pitchFamily="2" charset="0"/>
                    </a:rPr>
                    <a:t>chance of entrepreneurial success</a:t>
                  </a:r>
                  <a:r>
                    <a:rPr lang="en-US" sz="900" dirty="0" smtClean="0">
                      <a:solidFill>
                        <a:srgbClr val="999999"/>
                      </a:solidFill>
                      <a:latin typeface="Roboto" panose="02000000000000000000" pitchFamily="2" charset="0"/>
                      <a:ea typeface="Roboto" panose="02000000000000000000" pitchFamily="2" charset="0"/>
                    </a:rPr>
                    <a:t>.</a:t>
                  </a:r>
                </a:p>
                <a:p>
                  <a:endParaRPr lang="en-US" sz="900" dirty="0" smtClean="0">
                    <a:solidFill>
                      <a:srgbClr val="999999"/>
                    </a:solidFill>
                    <a:latin typeface="Roboto" panose="02000000000000000000" pitchFamily="2" charset="0"/>
                    <a:ea typeface="Roboto" panose="02000000000000000000" pitchFamily="2" charset="0"/>
                  </a:endParaRPr>
                </a:p>
                <a:p>
                  <a:endParaRPr lang="en-US" sz="900" dirty="0">
                    <a:solidFill>
                      <a:srgbClr val="999999"/>
                    </a:solidFill>
                    <a:latin typeface="Roboto" panose="02000000000000000000" pitchFamily="2" charset="0"/>
                    <a:ea typeface="Roboto" panose="02000000000000000000" pitchFamily="2" charset="0"/>
                  </a:endParaRPr>
                </a:p>
                <a:p>
                  <a:r>
                    <a:rPr lang="en-US" sz="900" dirty="0" smtClean="0">
                      <a:solidFill>
                        <a:srgbClr val="999999"/>
                      </a:solidFill>
                      <a:latin typeface="Roboto" panose="02000000000000000000" pitchFamily="2" charset="0"/>
                      <a:ea typeface="Roboto" panose="02000000000000000000" pitchFamily="2" charset="0"/>
                    </a:rPr>
                    <a:t>The project researched, identified, analysed and created value propositions for </a:t>
                  </a:r>
                  <a:r>
                    <a:rPr lang="en-US" sz="900" b="1" dirty="0" smtClean="0">
                      <a:solidFill>
                        <a:srgbClr val="999999"/>
                      </a:solidFill>
                      <a:latin typeface="Roboto" panose="02000000000000000000" pitchFamily="2" charset="0"/>
                      <a:ea typeface="Roboto" panose="02000000000000000000" pitchFamily="2" charset="0"/>
                    </a:rPr>
                    <a:t>intergenerational entrepreneurship </a:t>
                  </a:r>
                  <a:r>
                    <a:rPr lang="en-US" sz="900" dirty="0" smtClean="0">
                      <a:solidFill>
                        <a:srgbClr val="999999"/>
                      </a:solidFill>
                      <a:latin typeface="Roboto" panose="02000000000000000000" pitchFamily="2" charset="0"/>
                      <a:ea typeface="Roboto" panose="02000000000000000000" pitchFamily="2" charset="0"/>
                    </a:rPr>
                    <a:t>and proposed initiatives and actions to deliver that value. Proposals included a communication and marketing strategy, event design and an online platform. </a:t>
                  </a:r>
                </a:p>
                <a:p>
                  <a:endParaRPr lang="en-US" sz="900" dirty="0" smtClean="0">
                    <a:solidFill>
                      <a:srgbClr val="999999"/>
                    </a:solidFill>
                    <a:latin typeface="Roboto" panose="02000000000000000000" pitchFamily="2" charset="0"/>
                    <a:ea typeface="Roboto" panose="02000000000000000000" pitchFamily="2" charset="0"/>
                  </a:endParaRPr>
                </a:p>
                <a:p>
                  <a:endParaRPr lang="en-US" sz="900" dirty="0">
                    <a:solidFill>
                      <a:srgbClr val="999999"/>
                    </a:solidFill>
                    <a:latin typeface="Roboto" panose="02000000000000000000" pitchFamily="2" charset="0"/>
                    <a:ea typeface="Roboto" panose="02000000000000000000" pitchFamily="2" charset="0"/>
                  </a:endParaRPr>
                </a:p>
                <a:p>
                  <a:r>
                    <a:rPr lang="en-US" sz="900" dirty="0" smtClean="0">
                      <a:solidFill>
                        <a:srgbClr val="999999"/>
                      </a:solidFill>
                      <a:latin typeface="Roboto" panose="02000000000000000000" pitchFamily="2" charset="0"/>
                      <a:ea typeface="Roboto" panose="02000000000000000000" pitchFamily="2" charset="0"/>
                    </a:rPr>
                    <a:t>The project evolved along the vision t</a:t>
                  </a:r>
                  <a:r>
                    <a:rPr lang="fr-FR" sz="900" dirty="0" smtClean="0">
                      <a:solidFill>
                        <a:srgbClr val="999999"/>
                      </a:solidFill>
                      <a:latin typeface="Roboto" panose="02000000000000000000" pitchFamily="2" charset="0"/>
                      <a:ea typeface="Roboto" panose="02000000000000000000" pitchFamily="2" charset="0"/>
                    </a:rPr>
                    <a:t>o </a:t>
                  </a:r>
                  <a:r>
                    <a:rPr lang="fr-FR" sz="900" dirty="0">
                      <a:solidFill>
                        <a:srgbClr val="999999"/>
                      </a:solidFill>
                      <a:latin typeface="Roboto" panose="02000000000000000000" pitchFamily="2" charset="0"/>
                      <a:ea typeface="Roboto" panose="02000000000000000000" pitchFamily="2" charset="0"/>
                    </a:rPr>
                    <a:t>change public perception of entrepreneurs and </a:t>
                  </a:r>
                  <a:r>
                    <a:rPr lang="fr-FR" sz="900" b="1" dirty="0">
                      <a:solidFill>
                        <a:srgbClr val="999999"/>
                      </a:solidFill>
                      <a:latin typeface="Roboto" panose="02000000000000000000" pitchFamily="2" charset="0"/>
                      <a:ea typeface="Roboto" panose="02000000000000000000" pitchFamily="2" charset="0"/>
                    </a:rPr>
                    <a:t>entrepreneurship </a:t>
                  </a:r>
                  <a:r>
                    <a:rPr lang="en-US" sz="900" b="1" dirty="0">
                      <a:solidFill>
                        <a:srgbClr val="999999"/>
                      </a:solidFill>
                      <a:latin typeface="Roboto" panose="02000000000000000000" pitchFamily="2" charset="0"/>
                      <a:ea typeface="Roboto" panose="02000000000000000000" pitchFamily="2" charset="0"/>
                    </a:rPr>
                    <a:t>towards a concept and lifestyle which is </a:t>
                  </a:r>
                  <a:r>
                    <a:rPr lang="en-US" sz="900" b="1" dirty="0" smtClean="0">
                      <a:solidFill>
                        <a:srgbClr val="999999"/>
                      </a:solidFill>
                      <a:latin typeface="Roboto" panose="02000000000000000000" pitchFamily="2" charset="0"/>
                      <a:ea typeface="Roboto" panose="02000000000000000000" pitchFamily="2" charset="0"/>
                    </a:rPr>
                    <a:t>independent </a:t>
                  </a:r>
                  <a:r>
                    <a:rPr lang="en-US" sz="900" b="1" dirty="0">
                      <a:solidFill>
                        <a:srgbClr val="999999"/>
                      </a:solidFill>
                      <a:latin typeface="Roboto" panose="02000000000000000000" pitchFamily="2" charset="0"/>
                      <a:ea typeface="Roboto" panose="02000000000000000000" pitchFamily="2" charset="0"/>
                    </a:rPr>
                    <a:t>of someone’s age</a:t>
                  </a:r>
                  <a:r>
                    <a:rPr lang="en-US" sz="900" dirty="0">
                      <a:solidFill>
                        <a:srgbClr val="999999"/>
                      </a:solidFill>
                      <a:latin typeface="Roboto" panose="02000000000000000000" pitchFamily="2" charset="0"/>
                      <a:ea typeface="Roboto" panose="02000000000000000000" pitchFamily="2" charset="0"/>
                    </a:rPr>
                    <a:t>, and which will have a positive impact on </a:t>
                  </a:r>
                  <a:r>
                    <a:rPr lang="en-US" sz="900" dirty="0" smtClean="0">
                      <a:solidFill>
                        <a:srgbClr val="999999"/>
                      </a:solidFill>
                      <a:latin typeface="Roboto" panose="02000000000000000000" pitchFamily="2" charset="0"/>
                      <a:ea typeface="Roboto" panose="02000000000000000000" pitchFamily="2" charset="0"/>
                    </a:rPr>
                    <a:t>society </a:t>
                  </a:r>
                  <a:r>
                    <a:rPr lang="de-CH" sz="900" dirty="0" smtClean="0">
                      <a:solidFill>
                        <a:srgbClr val="999999"/>
                      </a:solidFill>
                      <a:latin typeface="Roboto" panose="02000000000000000000" pitchFamily="2" charset="0"/>
                      <a:ea typeface="Roboto" panose="02000000000000000000" pitchFamily="2" charset="0"/>
                    </a:rPr>
                    <a:t>through </a:t>
                  </a:r>
                  <a:r>
                    <a:rPr lang="de-CH" sz="900" dirty="0">
                      <a:solidFill>
                        <a:srgbClr val="999999"/>
                      </a:solidFill>
                      <a:latin typeface="Roboto" panose="02000000000000000000" pitchFamily="2" charset="0"/>
                      <a:ea typeface="Roboto" panose="02000000000000000000" pitchFamily="2" charset="0"/>
                    </a:rPr>
                    <a:t>actively counteracting unemployment</a:t>
                  </a:r>
                  <a:r>
                    <a:rPr lang="de-CH" sz="900" dirty="0" smtClean="0">
                      <a:solidFill>
                        <a:srgbClr val="999999"/>
                      </a:solidFill>
                      <a:latin typeface="Roboto" panose="02000000000000000000" pitchFamily="2" charset="0"/>
                      <a:ea typeface="Roboto" panose="02000000000000000000" pitchFamily="2" charset="0"/>
                    </a:rPr>
                    <a:t>.</a:t>
                  </a:r>
                </a:p>
                <a:p>
                  <a:endParaRPr lang="de-CH" sz="900" dirty="0">
                    <a:solidFill>
                      <a:srgbClr val="999999"/>
                    </a:solidFill>
                    <a:latin typeface="Roboto" panose="02000000000000000000" pitchFamily="2" charset="0"/>
                    <a:ea typeface="Roboto" panose="02000000000000000000" pitchFamily="2" charset="0"/>
                  </a:endParaRPr>
                </a:p>
                <a:p>
                  <a:endParaRPr lang="en-US" sz="900" dirty="0">
                    <a:solidFill>
                      <a:srgbClr val="999999"/>
                    </a:solidFill>
                    <a:latin typeface="Roboto" panose="02000000000000000000" pitchFamily="2" charset="0"/>
                    <a:ea typeface="Roboto" panose="02000000000000000000" pitchFamily="2" charset="0"/>
                  </a:endParaRPr>
                </a:p>
              </p:txBody>
            </p:sp>
          </p:grpSp>
          <p:sp>
            <p:nvSpPr>
              <p:cNvPr id="6" name="TextBox 5"/>
              <p:cNvSpPr txBox="1"/>
              <p:nvPr/>
            </p:nvSpPr>
            <p:spPr>
              <a:xfrm>
                <a:off x="2013129" y="1973407"/>
                <a:ext cx="2756879" cy="369332"/>
              </a:xfrm>
              <a:prstGeom prst="rect">
                <a:avLst/>
              </a:prstGeom>
              <a:noFill/>
            </p:spPr>
            <p:txBody>
              <a:bodyPr wrap="square" rtlCol="0">
                <a:spAutoFit/>
              </a:bodyPr>
              <a:lstStyle/>
              <a:p>
                <a:r>
                  <a:rPr lang="de-CH" dirty="0" smtClean="0">
                    <a:latin typeface="Roboto" panose="02000000000000000000" pitchFamily="2" charset="0"/>
                    <a:ea typeface="Roboto" panose="02000000000000000000" pitchFamily="2" charset="0"/>
                  </a:rPr>
                  <a:t>/ OPINNO</a:t>
                </a:r>
                <a:endParaRPr lang="de-CH" dirty="0">
                  <a:latin typeface="Roboto" panose="02000000000000000000" pitchFamily="2" charset="0"/>
                  <a:ea typeface="Roboto" panose="02000000000000000000" pitchFamily="2" charset="0"/>
                </a:endParaRPr>
              </a:p>
            </p:txBody>
          </p:sp>
        </p:gr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3666" t="21004" r="5753" b="20833"/>
            <a:stretch/>
          </p:blipFill>
          <p:spPr>
            <a:xfrm>
              <a:off x="1206546" y="1973407"/>
              <a:ext cx="836939" cy="370623"/>
            </a:xfrm>
            <a:prstGeom prst="rect">
              <a:avLst/>
            </a:prstGeom>
          </p:spPr>
        </p:pic>
      </p:grpSp>
    </p:spTree>
    <p:extLst>
      <p:ext uri="{BB962C8B-B14F-4D97-AF65-F5344CB8AC3E}">
        <p14:creationId xmlns:p14="http://schemas.microsoft.com/office/powerpoint/2010/main" val="32936071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070264" y="1834091"/>
            <a:ext cx="4818888" cy="2871216"/>
            <a:chOff x="1070264" y="1834091"/>
            <a:chExt cx="4818888" cy="2871216"/>
          </a:xfrm>
        </p:grpSpPr>
        <p:grpSp>
          <p:nvGrpSpPr>
            <p:cNvPr id="7" name="Group 6"/>
            <p:cNvGrpSpPr/>
            <p:nvPr/>
          </p:nvGrpSpPr>
          <p:grpSpPr>
            <a:xfrm>
              <a:off x="1070264" y="1834091"/>
              <a:ext cx="4818888" cy="2871216"/>
              <a:chOff x="1070264" y="1834091"/>
              <a:chExt cx="4818888" cy="2871216"/>
            </a:xfrm>
          </p:grpSpPr>
          <p:grpSp>
            <p:nvGrpSpPr>
              <p:cNvPr id="5" name="Group 4"/>
              <p:cNvGrpSpPr/>
              <p:nvPr/>
            </p:nvGrpSpPr>
            <p:grpSpPr>
              <a:xfrm>
                <a:off x="1070264" y="1834091"/>
                <a:ext cx="4818888" cy="2871216"/>
                <a:chOff x="1070264" y="1834091"/>
                <a:chExt cx="4818888" cy="2871216"/>
              </a:xfrm>
            </p:grpSpPr>
            <p:sp>
              <p:nvSpPr>
                <p:cNvPr id="3" name="Rectangle 2"/>
                <p:cNvSpPr/>
                <p:nvPr/>
              </p:nvSpPr>
              <p:spPr>
                <a:xfrm>
                  <a:off x="1070264" y="1834091"/>
                  <a:ext cx="4818888" cy="2871216"/>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4" name="TextBox 3"/>
                <p:cNvSpPr txBox="1"/>
                <p:nvPr/>
              </p:nvSpPr>
              <p:spPr>
                <a:xfrm>
                  <a:off x="1106308" y="2433278"/>
                  <a:ext cx="4782844" cy="784830"/>
                </a:xfrm>
                <a:prstGeom prst="rect">
                  <a:avLst/>
                </a:prstGeom>
                <a:noFill/>
              </p:spPr>
              <p:txBody>
                <a:bodyPr wrap="square" rtlCol="0">
                  <a:spAutoFit/>
                </a:bodyPr>
                <a:lstStyle/>
                <a:p>
                  <a:r>
                    <a:rPr lang="en-US" sz="900" dirty="0" smtClean="0">
                      <a:solidFill>
                        <a:srgbClr val="999999"/>
                      </a:solidFill>
                      <a:latin typeface="Roboto" panose="02000000000000000000" pitchFamily="2" charset="0"/>
                      <a:ea typeface="Roboto" panose="02000000000000000000" pitchFamily="2" charset="0"/>
                    </a:rPr>
                    <a:t>Lips for iPhone lets you </a:t>
                  </a:r>
                  <a:r>
                    <a:rPr lang="en-US" sz="900" b="1" dirty="0" smtClean="0">
                      <a:solidFill>
                        <a:srgbClr val="999999"/>
                      </a:solidFill>
                      <a:latin typeface="Roboto" panose="02000000000000000000" pitchFamily="2" charset="0"/>
                      <a:ea typeface="Roboto" panose="02000000000000000000" pitchFamily="2" charset="0"/>
                    </a:rPr>
                    <a:t>quickly create amazing movies with your own soundtrack</a:t>
                  </a:r>
                  <a:r>
                    <a:rPr lang="en-US" sz="900" dirty="0" smtClean="0">
                      <a:solidFill>
                        <a:srgbClr val="999999"/>
                      </a:solidFill>
                      <a:latin typeface="Roboto" panose="02000000000000000000" pitchFamily="2" charset="0"/>
                      <a:ea typeface="Roboto" panose="02000000000000000000" pitchFamily="2" charset="0"/>
                    </a:rPr>
                    <a:t>. Record your experiences together with music you choose! Share them with family, friends, or in the public feed. Scroll through all movies and let them play instantly.</a:t>
                  </a:r>
                </a:p>
                <a:p>
                  <a:endParaRPr lang="en-US" sz="900" dirty="0">
                    <a:solidFill>
                      <a:srgbClr val="999999"/>
                    </a:solidFill>
                    <a:latin typeface="Roboto" panose="02000000000000000000" pitchFamily="2" charset="0"/>
                    <a:ea typeface="Roboto" panose="02000000000000000000" pitchFamily="2" charset="0"/>
                  </a:endParaRPr>
                </a:p>
                <a:p>
                  <a:r>
                    <a:rPr lang="en-US" sz="900" b="1" dirty="0" smtClean="0">
                      <a:solidFill>
                        <a:srgbClr val="999999"/>
                      </a:solidFill>
                      <a:latin typeface="Roboto" panose="02000000000000000000" pitchFamily="2" charset="0"/>
                      <a:ea typeface="Roboto" panose="02000000000000000000" pitchFamily="2" charset="0"/>
                    </a:rPr>
                    <a:t>Lips will soon be available on Apple’s AppStore.</a:t>
                  </a:r>
                  <a:endParaRPr lang="en-US" sz="900" b="1" dirty="0">
                    <a:solidFill>
                      <a:srgbClr val="999999"/>
                    </a:solidFill>
                    <a:latin typeface="Roboto" panose="02000000000000000000" pitchFamily="2" charset="0"/>
                    <a:ea typeface="Roboto" panose="02000000000000000000" pitchFamily="2" charset="0"/>
                  </a:endParaRPr>
                </a:p>
              </p:txBody>
            </p:sp>
          </p:grpSp>
          <p:sp>
            <p:nvSpPr>
              <p:cNvPr id="6" name="TextBox 5"/>
              <p:cNvSpPr txBox="1"/>
              <p:nvPr/>
            </p:nvSpPr>
            <p:spPr>
              <a:xfrm>
                <a:off x="1591712" y="1973407"/>
                <a:ext cx="2756879" cy="369332"/>
              </a:xfrm>
              <a:prstGeom prst="rect">
                <a:avLst/>
              </a:prstGeom>
              <a:noFill/>
            </p:spPr>
            <p:txBody>
              <a:bodyPr wrap="square" rtlCol="0">
                <a:spAutoFit/>
              </a:bodyPr>
              <a:lstStyle/>
              <a:p>
                <a:r>
                  <a:rPr lang="de-CH" dirty="0" smtClean="0">
                    <a:latin typeface="Roboto" panose="02000000000000000000" pitchFamily="2" charset="0"/>
                    <a:ea typeface="Roboto" panose="02000000000000000000" pitchFamily="2" charset="0"/>
                  </a:rPr>
                  <a:t>/ LIPS</a:t>
                </a:r>
                <a:endParaRPr lang="de-CH" dirty="0">
                  <a:latin typeface="Roboto" panose="02000000000000000000" pitchFamily="2" charset="0"/>
                  <a:ea typeface="Roboto" panose="02000000000000000000" pitchFamily="2" charset="0"/>
                </a:endParaRPr>
              </a:p>
            </p:txBody>
          </p:sp>
        </p:gr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172526" y="1962192"/>
              <a:ext cx="419186" cy="419186"/>
            </a:xfrm>
            <a:prstGeom prst="rect">
              <a:avLst/>
            </a:prstGeom>
          </p:spPr>
        </p:pic>
      </p:grpSp>
    </p:spTree>
    <p:extLst>
      <p:ext uri="{BB962C8B-B14F-4D97-AF65-F5344CB8AC3E}">
        <p14:creationId xmlns:p14="http://schemas.microsoft.com/office/powerpoint/2010/main" val="10516601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070264" y="1834091"/>
            <a:ext cx="4818888" cy="2871216"/>
            <a:chOff x="1070264" y="1834091"/>
            <a:chExt cx="4818888" cy="2871216"/>
          </a:xfrm>
        </p:grpSpPr>
        <p:grpSp>
          <p:nvGrpSpPr>
            <p:cNvPr id="7" name="Group 6"/>
            <p:cNvGrpSpPr/>
            <p:nvPr/>
          </p:nvGrpSpPr>
          <p:grpSpPr>
            <a:xfrm>
              <a:off x="1070264" y="1834091"/>
              <a:ext cx="4818888" cy="2871216"/>
              <a:chOff x="1070264" y="1834091"/>
              <a:chExt cx="4818888" cy="2871216"/>
            </a:xfrm>
          </p:grpSpPr>
          <p:grpSp>
            <p:nvGrpSpPr>
              <p:cNvPr id="5" name="Group 4"/>
              <p:cNvGrpSpPr/>
              <p:nvPr/>
            </p:nvGrpSpPr>
            <p:grpSpPr>
              <a:xfrm>
                <a:off x="1070264" y="1834091"/>
                <a:ext cx="4818888" cy="2871216"/>
                <a:chOff x="1070264" y="1834091"/>
                <a:chExt cx="4818888" cy="2871216"/>
              </a:xfrm>
            </p:grpSpPr>
            <p:sp>
              <p:nvSpPr>
                <p:cNvPr id="3" name="Rectangle 2"/>
                <p:cNvSpPr/>
                <p:nvPr/>
              </p:nvSpPr>
              <p:spPr>
                <a:xfrm>
                  <a:off x="1070264" y="1834091"/>
                  <a:ext cx="4818888" cy="2871216"/>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4" name="TextBox 3"/>
                <p:cNvSpPr txBox="1"/>
                <p:nvPr/>
              </p:nvSpPr>
              <p:spPr>
                <a:xfrm>
                  <a:off x="1106308" y="2433278"/>
                  <a:ext cx="4782844" cy="1061829"/>
                </a:xfrm>
                <a:prstGeom prst="rect">
                  <a:avLst/>
                </a:prstGeom>
                <a:noFill/>
              </p:spPr>
              <p:txBody>
                <a:bodyPr wrap="square" rtlCol="0">
                  <a:spAutoFit/>
                </a:bodyPr>
                <a:lstStyle/>
                <a:p>
                  <a:r>
                    <a:rPr lang="en-US" sz="900" dirty="0" smtClean="0">
                      <a:solidFill>
                        <a:srgbClr val="999999"/>
                      </a:solidFill>
                      <a:latin typeface="Roboto" panose="02000000000000000000" pitchFamily="2" charset="0"/>
                      <a:ea typeface="Roboto" panose="02000000000000000000" pitchFamily="2" charset="0"/>
                    </a:rPr>
                    <a:t>Europe - Home to great inventors, poets, merchants and artists. Home to great people. Home to great stories. We wanted to hear those stories.</a:t>
                  </a:r>
                </a:p>
                <a:p>
                  <a:endParaRPr lang="en-US" sz="900" dirty="0" smtClean="0">
                    <a:solidFill>
                      <a:srgbClr val="999999"/>
                    </a:solidFill>
                    <a:latin typeface="Roboto" panose="02000000000000000000" pitchFamily="2" charset="0"/>
                    <a:ea typeface="Roboto" panose="02000000000000000000" pitchFamily="2" charset="0"/>
                  </a:endParaRPr>
                </a:p>
                <a:p>
                  <a:r>
                    <a:rPr lang="en-US" sz="900" dirty="0" smtClean="0">
                      <a:solidFill>
                        <a:srgbClr val="999999"/>
                      </a:solidFill>
                      <a:latin typeface="Roboto" panose="02000000000000000000" pitchFamily="2" charset="0"/>
                      <a:ea typeface="Roboto" panose="02000000000000000000" pitchFamily="2" charset="0"/>
                    </a:rPr>
                    <a:t>From Madrid to Europe and the other way around, we provided a stage for these special stories, for these special ideas.</a:t>
                  </a:r>
                </a:p>
                <a:p>
                  <a:endParaRPr lang="en-US" sz="900" dirty="0">
                    <a:solidFill>
                      <a:srgbClr val="999999"/>
                    </a:solidFill>
                    <a:latin typeface="Roboto" panose="02000000000000000000" pitchFamily="2" charset="0"/>
                    <a:ea typeface="Roboto" panose="02000000000000000000" pitchFamily="2" charset="0"/>
                  </a:endParaRPr>
                </a:p>
                <a:p>
                  <a:r>
                    <a:rPr lang="en-US" sz="900" b="1" dirty="0">
                      <a:solidFill>
                        <a:srgbClr val="999999"/>
                      </a:solidFill>
                      <a:latin typeface="Roboto" panose="02000000000000000000" pitchFamily="2" charset="0"/>
                      <a:ea typeface="Roboto" panose="02000000000000000000" pitchFamily="2" charset="0"/>
                    </a:rPr>
                    <a:t>Check </a:t>
                  </a:r>
                  <a:r>
                    <a:rPr lang="en-US" sz="900" b="1" dirty="0" smtClean="0">
                      <a:solidFill>
                        <a:srgbClr val="999999"/>
                      </a:solidFill>
                      <a:latin typeface="Roboto" panose="02000000000000000000" pitchFamily="2" charset="0"/>
                      <a:ea typeface="Roboto" panose="02000000000000000000" pitchFamily="2" charset="0"/>
                    </a:rPr>
                    <a:t>out www.TEDxESCPMadrid.com</a:t>
                  </a:r>
                  <a:endParaRPr lang="en-US" sz="900" b="1" dirty="0">
                    <a:solidFill>
                      <a:srgbClr val="999999"/>
                    </a:solidFill>
                    <a:latin typeface="Roboto" panose="02000000000000000000" pitchFamily="2" charset="0"/>
                    <a:ea typeface="Roboto" panose="02000000000000000000" pitchFamily="2" charset="0"/>
                  </a:endParaRPr>
                </a:p>
              </p:txBody>
            </p:sp>
          </p:grpSp>
          <p:sp>
            <p:nvSpPr>
              <p:cNvPr id="6" name="TextBox 5"/>
              <p:cNvSpPr txBox="1"/>
              <p:nvPr/>
            </p:nvSpPr>
            <p:spPr>
              <a:xfrm>
                <a:off x="2201312" y="1973407"/>
                <a:ext cx="2756879" cy="369332"/>
              </a:xfrm>
              <a:prstGeom prst="rect">
                <a:avLst/>
              </a:prstGeom>
              <a:noFill/>
            </p:spPr>
            <p:txBody>
              <a:bodyPr wrap="square" rtlCol="0">
                <a:spAutoFit/>
              </a:bodyPr>
              <a:lstStyle/>
              <a:p>
                <a:r>
                  <a:rPr lang="de-CH" dirty="0" smtClean="0">
                    <a:latin typeface="Roboto" panose="02000000000000000000" pitchFamily="2" charset="0"/>
                    <a:ea typeface="Roboto" panose="02000000000000000000" pitchFamily="2" charset="0"/>
                  </a:rPr>
                  <a:t>/ TEDXESCPMADRID</a:t>
                </a:r>
                <a:endParaRPr lang="de-CH" dirty="0">
                  <a:latin typeface="Roboto" panose="02000000000000000000" pitchFamily="2" charset="0"/>
                  <a:ea typeface="Roboto" panose="02000000000000000000" pitchFamily="2" charset="0"/>
                </a:endParaRPr>
              </a:p>
            </p:txBody>
          </p:sp>
        </p:gr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0150" y="1971264"/>
              <a:ext cx="990600" cy="372634"/>
            </a:xfrm>
            <a:prstGeom prst="rect">
              <a:avLst/>
            </a:prstGeom>
          </p:spPr>
        </p:pic>
      </p:grpSp>
    </p:spTree>
    <p:extLst>
      <p:ext uri="{BB962C8B-B14F-4D97-AF65-F5344CB8AC3E}">
        <p14:creationId xmlns:p14="http://schemas.microsoft.com/office/powerpoint/2010/main" val="25143232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106308" y="1815041"/>
            <a:ext cx="4818888" cy="2926561"/>
            <a:chOff x="1106308" y="1815041"/>
            <a:chExt cx="4818888" cy="2926561"/>
          </a:xfrm>
        </p:grpSpPr>
        <p:grpSp>
          <p:nvGrpSpPr>
            <p:cNvPr id="7" name="Group 6"/>
            <p:cNvGrpSpPr/>
            <p:nvPr/>
          </p:nvGrpSpPr>
          <p:grpSpPr>
            <a:xfrm>
              <a:off x="1106308" y="1815041"/>
              <a:ext cx="4818888" cy="2926561"/>
              <a:chOff x="1106308" y="1815041"/>
              <a:chExt cx="4818888" cy="2926561"/>
            </a:xfrm>
          </p:grpSpPr>
          <p:grpSp>
            <p:nvGrpSpPr>
              <p:cNvPr id="5" name="Group 4"/>
              <p:cNvGrpSpPr/>
              <p:nvPr/>
            </p:nvGrpSpPr>
            <p:grpSpPr>
              <a:xfrm>
                <a:off x="1106308" y="1815041"/>
                <a:ext cx="4818888" cy="2926561"/>
                <a:chOff x="1106308" y="1815041"/>
                <a:chExt cx="4818888" cy="2926561"/>
              </a:xfrm>
            </p:grpSpPr>
            <p:sp>
              <p:nvSpPr>
                <p:cNvPr id="3" name="Rectangle 2"/>
                <p:cNvSpPr/>
                <p:nvPr/>
              </p:nvSpPr>
              <p:spPr>
                <a:xfrm>
                  <a:off x="1106308" y="1815041"/>
                  <a:ext cx="4818888" cy="2871216"/>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4" name="TextBox 3"/>
                <p:cNvSpPr txBox="1"/>
                <p:nvPr/>
              </p:nvSpPr>
              <p:spPr>
                <a:xfrm>
                  <a:off x="1106308" y="2433278"/>
                  <a:ext cx="4782844" cy="2308324"/>
                </a:xfrm>
                <a:prstGeom prst="rect">
                  <a:avLst/>
                </a:prstGeom>
                <a:noFill/>
              </p:spPr>
              <p:txBody>
                <a:bodyPr wrap="square" rtlCol="0">
                  <a:spAutoFit/>
                </a:bodyPr>
                <a:lstStyle/>
                <a:p>
                  <a:r>
                    <a:rPr lang="en-US" sz="800" dirty="0" smtClean="0">
                      <a:solidFill>
                        <a:srgbClr val="999999"/>
                      </a:solidFill>
                      <a:latin typeface="Roboto" panose="02000000000000000000" pitchFamily="2" charset="0"/>
                      <a:ea typeface="Roboto" panose="02000000000000000000" pitchFamily="2" charset="0"/>
                    </a:rPr>
                    <a:t>Anonymized abstract</a:t>
                  </a:r>
                  <a:r>
                    <a:rPr lang="en-US" sz="800" dirty="0">
                      <a:solidFill>
                        <a:srgbClr val="999999"/>
                      </a:solidFill>
                      <a:latin typeface="Roboto" panose="02000000000000000000" pitchFamily="2" charset="0"/>
                      <a:ea typeface="Roboto" panose="02000000000000000000" pitchFamily="2" charset="0"/>
                    </a:rPr>
                    <a:t> - In an increasingly complex and dynamic organizational environment, management involves handling opposing forces at the same time. A paradox perspective provides a mindset for this ambiguity, plurality and even illogicality. The mindset helps explore how organizations can simultaneously meet multiple competing demands in order to ensure long-term survival without compromising short-term competitiveness. The paper applies a Grounded Theory approach to identify and examine surfacing paradox in the focal system, which consists of a knowledge sharing platform for increased environmental sustainability in a food retail supply chain. Specific emphasis lies on methodological rigor, since the author himself is an actor of the focal system and the research method is of investigative nature. As a result, the paper presents surfacing paradox together with real-world management strategies, applying a novel and comprehensive presentation approach. Existing literature is leveraged: paradoxes and management strategies are mapped to their counterparts in theory. The vast amount of data gathered for this study, together with a first analysis, build a fertile ground for advancing theory on KM paradox within organizations. The paper also offers practitioners a structured overview of paradox. Increased awareness and understanding may then enable decision making and action, which then supports sustainable, high performance. </a:t>
                  </a:r>
                  <a:endParaRPr lang="en-US" sz="800" dirty="0" smtClean="0">
                    <a:solidFill>
                      <a:srgbClr val="999999"/>
                    </a:solidFill>
                    <a:latin typeface="Roboto" panose="02000000000000000000" pitchFamily="2" charset="0"/>
                    <a:ea typeface="Roboto" panose="02000000000000000000" pitchFamily="2" charset="0"/>
                  </a:endParaRPr>
                </a:p>
                <a:p>
                  <a:endParaRPr lang="en-US" sz="800" dirty="0">
                    <a:solidFill>
                      <a:srgbClr val="999999"/>
                    </a:solidFill>
                    <a:latin typeface="Roboto" panose="02000000000000000000" pitchFamily="2" charset="0"/>
                    <a:ea typeface="Roboto" panose="02000000000000000000" pitchFamily="2" charset="0"/>
                  </a:endParaRPr>
                </a:p>
                <a:p>
                  <a:r>
                    <a:rPr lang="en-US" sz="800" b="1" dirty="0" smtClean="0">
                      <a:solidFill>
                        <a:srgbClr val="999999"/>
                      </a:solidFill>
                      <a:latin typeface="Roboto" panose="02000000000000000000" pitchFamily="2" charset="0"/>
                      <a:ea typeface="Roboto" panose="02000000000000000000" pitchFamily="2" charset="0"/>
                    </a:rPr>
                    <a:t>A paper based on the thesis is currently in review by a major management magazine.</a:t>
                  </a:r>
                  <a:endParaRPr lang="en-US" sz="800" b="1" dirty="0">
                    <a:solidFill>
                      <a:srgbClr val="999999"/>
                    </a:solidFill>
                    <a:latin typeface="Roboto" panose="02000000000000000000" pitchFamily="2" charset="0"/>
                    <a:ea typeface="Roboto" panose="02000000000000000000" pitchFamily="2" charset="0"/>
                  </a:endParaRPr>
                </a:p>
              </p:txBody>
            </p:sp>
          </p:grpSp>
          <p:sp>
            <p:nvSpPr>
              <p:cNvPr id="6" name="TextBox 5"/>
              <p:cNvSpPr txBox="1"/>
              <p:nvPr/>
            </p:nvSpPr>
            <p:spPr>
              <a:xfrm>
                <a:off x="2042643" y="1972532"/>
                <a:ext cx="3831107" cy="430887"/>
              </a:xfrm>
              <a:prstGeom prst="rect">
                <a:avLst/>
              </a:prstGeom>
              <a:noFill/>
            </p:spPr>
            <p:txBody>
              <a:bodyPr wrap="square" lIns="0" rIns="0" rtlCol="0">
                <a:spAutoFit/>
              </a:bodyPr>
              <a:lstStyle/>
              <a:p>
                <a:r>
                  <a:rPr lang="en-US" sz="1100" cap="all" dirty="0" smtClean="0">
                    <a:latin typeface="Roboto" panose="02000000000000000000" pitchFamily="2" charset="0"/>
                    <a:ea typeface="Roboto" panose="02000000000000000000" pitchFamily="2" charset="0"/>
                  </a:rPr>
                  <a:t>Paradoxes </a:t>
                </a:r>
                <a:r>
                  <a:rPr lang="en-US" sz="1100" cap="all" dirty="0">
                    <a:latin typeface="Roboto" panose="02000000000000000000" pitchFamily="2" charset="0"/>
                    <a:ea typeface="Roboto" panose="02000000000000000000" pitchFamily="2" charset="0"/>
                  </a:rPr>
                  <a:t>in Knowledge Management </a:t>
                </a:r>
                <a:r>
                  <a:rPr lang="en-US" sz="1100" cap="all" dirty="0" smtClean="0">
                    <a:latin typeface="Roboto" panose="02000000000000000000" pitchFamily="2" charset="0"/>
                    <a:ea typeface="Roboto" panose="02000000000000000000" pitchFamily="2" charset="0"/>
                  </a:rPr>
                  <a:t>for Envi-ronmental </a:t>
                </a:r>
                <a:r>
                  <a:rPr lang="en-US" sz="1100" cap="all" dirty="0">
                    <a:latin typeface="Roboto" panose="02000000000000000000" pitchFamily="2" charset="0"/>
                    <a:ea typeface="Roboto" panose="02000000000000000000" pitchFamily="2" charset="0"/>
                  </a:rPr>
                  <a:t>Sustainability in a Retail Supply Chain </a:t>
                </a:r>
                <a:endParaRPr lang="de-CH" sz="1100" cap="all" dirty="0">
                  <a:latin typeface="Roboto" panose="02000000000000000000" pitchFamily="2" charset="0"/>
                  <a:ea typeface="Roboto" panose="02000000000000000000" pitchFamily="2" charset="0"/>
                </a:endParaRPr>
              </a:p>
            </p:txBody>
          </p:sp>
        </p:gr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9523" y="2097410"/>
              <a:ext cx="731520" cy="184702"/>
            </a:xfrm>
            <a:prstGeom prst="rect">
              <a:avLst/>
            </a:prstGeom>
          </p:spPr>
        </p:pic>
        <p:sp>
          <p:nvSpPr>
            <p:cNvPr id="11" name="TextBox 10"/>
            <p:cNvSpPr txBox="1"/>
            <p:nvPr/>
          </p:nvSpPr>
          <p:spPr>
            <a:xfrm>
              <a:off x="1861961" y="2007856"/>
              <a:ext cx="268838" cy="369332"/>
            </a:xfrm>
            <a:prstGeom prst="rect">
              <a:avLst/>
            </a:prstGeom>
            <a:noFill/>
          </p:spPr>
          <p:txBody>
            <a:bodyPr wrap="square" rtlCol="0">
              <a:spAutoFit/>
            </a:bodyPr>
            <a:lstStyle/>
            <a:p>
              <a:r>
                <a:rPr lang="de-CH" dirty="0" smtClean="0">
                  <a:latin typeface="Roboto" panose="02000000000000000000" pitchFamily="2" charset="0"/>
                  <a:ea typeface="Roboto" panose="02000000000000000000" pitchFamily="2" charset="0"/>
                </a:rPr>
                <a:t>/</a:t>
              </a:r>
              <a:endParaRPr lang="de-CH" dirty="0">
                <a:latin typeface="Roboto" panose="02000000000000000000" pitchFamily="2" charset="0"/>
                <a:ea typeface="Roboto" panose="02000000000000000000" pitchFamily="2" charset="0"/>
              </a:endParaRPr>
            </a:p>
          </p:txBody>
        </p:sp>
      </p:grpSp>
    </p:spTree>
    <p:extLst>
      <p:ext uri="{BB962C8B-B14F-4D97-AF65-F5344CB8AC3E}">
        <p14:creationId xmlns:p14="http://schemas.microsoft.com/office/powerpoint/2010/main" val="493124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070264" y="1834091"/>
            <a:ext cx="4818888" cy="2871216"/>
            <a:chOff x="1070264" y="1834091"/>
            <a:chExt cx="4818888" cy="2871216"/>
          </a:xfrm>
        </p:grpSpPr>
        <p:grpSp>
          <p:nvGrpSpPr>
            <p:cNvPr id="7" name="Group 6"/>
            <p:cNvGrpSpPr/>
            <p:nvPr/>
          </p:nvGrpSpPr>
          <p:grpSpPr>
            <a:xfrm>
              <a:off x="1070264" y="1834091"/>
              <a:ext cx="4818888" cy="2871216"/>
              <a:chOff x="1070264" y="1834091"/>
              <a:chExt cx="4818888" cy="2871216"/>
            </a:xfrm>
          </p:grpSpPr>
          <p:grpSp>
            <p:nvGrpSpPr>
              <p:cNvPr id="5" name="Group 4"/>
              <p:cNvGrpSpPr/>
              <p:nvPr/>
            </p:nvGrpSpPr>
            <p:grpSpPr>
              <a:xfrm>
                <a:off x="1070264" y="1834091"/>
                <a:ext cx="4818888" cy="2871216"/>
                <a:chOff x="1070264" y="1834091"/>
                <a:chExt cx="4818888" cy="2871216"/>
              </a:xfrm>
            </p:grpSpPr>
            <p:sp>
              <p:nvSpPr>
                <p:cNvPr id="3" name="Rectangle 2"/>
                <p:cNvSpPr/>
                <p:nvPr/>
              </p:nvSpPr>
              <p:spPr>
                <a:xfrm>
                  <a:off x="1070264" y="1834091"/>
                  <a:ext cx="4818888" cy="2871216"/>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4" name="TextBox 3"/>
                <p:cNvSpPr txBox="1"/>
                <p:nvPr/>
              </p:nvSpPr>
              <p:spPr>
                <a:xfrm>
                  <a:off x="1106308" y="2433278"/>
                  <a:ext cx="4782844" cy="2031325"/>
                </a:xfrm>
                <a:prstGeom prst="rect">
                  <a:avLst/>
                </a:prstGeom>
                <a:noFill/>
              </p:spPr>
              <p:txBody>
                <a:bodyPr wrap="square" rtlCol="0">
                  <a:spAutoFit/>
                </a:bodyPr>
                <a:lstStyle/>
                <a:p>
                  <a:r>
                    <a:rPr lang="en-US" sz="900" dirty="0" smtClean="0">
                      <a:solidFill>
                        <a:srgbClr val="999999"/>
                      </a:solidFill>
                      <a:latin typeface="Roboto" panose="02000000000000000000" pitchFamily="2" charset="0"/>
                      <a:ea typeface="Roboto" panose="02000000000000000000" pitchFamily="2" charset="0"/>
                    </a:rPr>
                    <a:t>The management consulting project looked at how TBF as official importer of Levi’s Jeans in Vietnam can reposition itself to </a:t>
                  </a:r>
                  <a:r>
                    <a:rPr lang="en-US" sz="900" b="1" dirty="0" smtClean="0">
                      <a:solidFill>
                        <a:srgbClr val="999999"/>
                      </a:solidFill>
                      <a:latin typeface="Roboto" panose="02000000000000000000" pitchFamily="2" charset="0"/>
                      <a:ea typeface="Roboto" panose="02000000000000000000" pitchFamily="2" charset="0"/>
                    </a:rPr>
                    <a:t>create long-term, sustainable commercial success</a:t>
                  </a:r>
                  <a:r>
                    <a:rPr lang="en-US" sz="900" dirty="0" smtClean="0">
                      <a:solidFill>
                        <a:srgbClr val="999999"/>
                      </a:solidFill>
                      <a:latin typeface="Roboto" panose="02000000000000000000" pitchFamily="2" charset="0"/>
                      <a:ea typeface="Roboto" panose="02000000000000000000" pitchFamily="2" charset="0"/>
                    </a:rPr>
                    <a:t>.</a:t>
                  </a:r>
                </a:p>
                <a:p>
                  <a:endParaRPr lang="en-US" sz="900" dirty="0">
                    <a:solidFill>
                      <a:srgbClr val="999999"/>
                    </a:solidFill>
                    <a:latin typeface="Roboto" panose="02000000000000000000" pitchFamily="2" charset="0"/>
                    <a:ea typeface="Roboto" panose="02000000000000000000" pitchFamily="2" charset="0"/>
                  </a:endParaRPr>
                </a:p>
                <a:p>
                  <a:r>
                    <a:rPr lang="en-US" sz="900" dirty="0" smtClean="0">
                      <a:solidFill>
                        <a:srgbClr val="999999"/>
                      </a:solidFill>
                      <a:latin typeface="Roboto" panose="02000000000000000000" pitchFamily="2" charset="0"/>
                      <a:ea typeface="Roboto" panose="02000000000000000000" pitchFamily="2" charset="0"/>
                    </a:rPr>
                    <a:t>Central to the project’s central proposal was to move Levi’s from a worldwide pioneer of denim jeans to a </a:t>
                  </a:r>
                  <a:r>
                    <a:rPr lang="en-US" sz="900" b="1" dirty="0" smtClean="0">
                      <a:solidFill>
                        <a:srgbClr val="999999"/>
                      </a:solidFill>
                      <a:latin typeface="Roboto" panose="02000000000000000000" pitchFamily="2" charset="0"/>
                      <a:ea typeface="Roboto" panose="02000000000000000000" pitchFamily="2" charset="0"/>
                    </a:rPr>
                    <a:t>pioneer of sustainability for the Vietnam market</a:t>
                  </a:r>
                  <a:r>
                    <a:rPr lang="en-US" sz="900" dirty="0" smtClean="0">
                      <a:solidFill>
                        <a:srgbClr val="999999"/>
                      </a:solidFill>
                      <a:latin typeface="Roboto" panose="02000000000000000000" pitchFamily="2" charset="0"/>
                      <a:ea typeface="Roboto" panose="02000000000000000000" pitchFamily="2" charset="0"/>
                    </a:rPr>
                    <a:t>.</a:t>
                  </a:r>
                </a:p>
                <a:p>
                  <a:endParaRPr lang="en-US" sz="900" dirty="0" smtClean="0">
                    <a:solidFill>
                      <a:srgbClr val="999999"/>
                    </a:solidFill>
                    <a:latin typeface="Roboto" panose="02000000000000000000" pitchFamily="2" charset="0"/>
                    <a:ea typeface="Roboto" panose="02000000000000000000" pitchFamily="2" charset="0"/>
                  </a:endParaRPr>
                </a:p>
                <a:p>
                  <a:r>
                    <a:rPr lang="en-US" sz="900" dirty="0" smtClean="0">
                      <a:solidFill>
                        <a:srgbClr val="999999"/>
                      </a:solidFill>
                      <a:latin typeface="Roboto" panose="02000000000000000000" pitchFamily="2" charset="0"/>
                      <a:ea typeface="Roboto" panose="02000000000000000000" pitchFamily="2" charset="0"/>
                    </a:rPr>
                    <a:t>We </a:t>
                  </a:r>
                  <a:r>
                    <a:rPr lang="en-US" sz="900" dirty="0">
                      <a:solidFill>
                        <a:srgbClr val="999999"/>
                      </a:solidFill>
                      <a:latin typeface="Roboto" panose="02000000000000000000" pitchFamily="2" charset="0"/>
                      <a:ea typeface="Roboto" panose="02000000000000000000" pitchFamily="2" charset="0"/>
                    </a:rPr>
                    <a:t>identified and targeted key challenges </a:t>
                  </a:r>
                  <a:r>
                    <a:rPr lang="en-US" sz="900" dirty="0" smtClean="0">
                      <a:solidFill>
                        <a:srgbClr val="999999"/>
                      </a:solidFill>
                      <a:latin typeface="Roboto" panose="02000000000000000000" pitchFamily="2" charset="0"/>
                      <a:ea typeface="Roboto" panose="02000000000000000000" pitchFamily="2" charset="0"/>
                    </a:rPr>
                    <a:t>of TBF and its mission, performed market research</a:t>
                  </a:r>
                  <a:r>
                    <a:rPr lang="en-US" sz="900" dirty="0">
                      <a:solidFill>
                        <a:srgbClr val="999999"/>
                      </a:solidFill>
                      <a:latin typeface="Roboto" panose="02000000000000000000" pitchFamily="2" charset="0"/>
                      <a:ea typeface="Roboto" panose="02000000000000000000" pitchFamily="2" charset="0"/>
                    </a:rPr>
                    <a:t> </a:t>
                  </a:r>
                  <a:r>
                    <a:rPr lang="en-US" sz="900" dirty="0" smtClean="0">
                      <a:solidFill>
                        <a:srgbClr val="999999"/>
                      </a:solidFill>
                      <a:latin typeface="Roboto" panose="02000000000000000000" pitchFamily="2" charset="0"/>
                      <a:ea typeface="Roboto" panose="02000000000000000000" pitchFamily="2" charset="0"/>
                    </a:rPr>
                    <a:t>as well as an in-depth brand and subject analysis. We then formulated a general brand and marketing vision together with a short term marketing focus.</a:t>
                  </a:r>
                </a:p>
                <a:p>
                  <a:endParaRPr lang="en-US" sz="900" dirty="0">
                    <a:solidFill>
                      <a:srgbClr val="999999"/>
                    </a:solidFill>
                    <a:latin typeface="Roboto" panose="02000000000000000000" pitchFamily="2" charset="0"/>
                    <a:ea typeface="Roboto" panose="02000000000000000000" pitchFamily="2" charset="0"/>
                  </a:endParaRPr>
                </a:p>
                <a:p>
                  <a:r>
                    <a:rPr lang="en-US" sz="900" dirty="0" smtClean="0">
                      <a:solidFill>
                        <a:srgbClr val="999999"/>
                      </a:solidFill>
                      <a:latin typeface="Roboto" panose="02000000000000000000" pitchFamily="2" charset="0"/>
                      <a:ea typeface="Roboto" panose="02000000000000000000" pitchFamily="2" charset="0"/>
                    </a:rPr>
                    <a:t>To facilitate implementation we listed in detail </a:t>
                  </a:r>
                  <a:r>
                    <a:rPr lang="en-US" sz="900" b="1" dirty="0" smtClean="0">
                      <a:solidFill>
                        <a:srgbClr val="999999"/>
                      </a:solidFill>
                      <a:latin typeface="Roboto" panose="02000000000000000000" pitchFamily="2" charset="0"/>
                      <a:ea typeface="Roboto" panose="02000000000000000000" pitchFamily="2" charset="0"/>
                    </a:rPr>
                    <a:t>multiple action streams</a:t>
                  </a:r>
                  <a:r>
                    <a:rPr lang="en-US" sz="900" dirty="0" smtClean="0">
                      <a:solidFill>
                        <a:srgbClr val="999999"/>
                      </a:solidFill>
                      <a:latin typeface="Roboto" panose="02000000000000000000" pitchFamily="2" charset="0"/>
                      <a:ea typeface="Roboto" panose="02000000000000000000" pitchFamily="2" charset="0"/>
                    </a:rPr>
                    <a:t>, integrated in a  long-term and a short-term plan.</a:t>
                  </a:r>
                  <a:endParaRPr lang="de-CH" sz="900" dirty="0">
                    <a:solidFill>
                      <a:srgbClr val="999999"/>
                    </a:solidFill>
                    <a:latin typeface="Roboto" panose="02000000000000000000" pitchFamily="2" charset="0"/>
                    <a:ea typeface="Roboto" panose="02000000000000000000" pitchFamily="2" charset="0"/>
                  </a:endParaRPr>
                </a:p>
                <a:p>
                  <a:endParaRPr lang="en-US" sz="900" dirty="0">
                    <a:solidFill>
                      <a:srgbClr val="999999"/>
                    </a:solidFill>
                    <a:latin typeface="Roboto" panose="02000000000000000000" pitchFamily="2" charset="0"/>
                    <a:ea typeface="Roboto" panose="02000000000000000000" pitchFamily="2" charset="0"/>
                  </a:endParaRPr>
                </a:p>
              </p:txBody>
            </p:sp>
          </p:grpSp>
          <p:sp>
            <p:nvSpPr>
              <p:cNvPr id="6" name="TextBox 5"/>
              <p:cNvSpPr txBox="1"/>
              <p:nvPr/>
            </p:nvSpPr>
            <p:spPr>
              <a:xfrm>
                <a:off x="1848029" y="1973407"/>
                <a:ext cx="2756879" cy="369332"/>
              </a:xfrm>
              <a:prstGeom prst="rect">
                <a:avLst/>
              </a:prstGeom>
              <a:noFill/>
            </p:spPr>
            <p:txBody>
              <a:bodyPr wrap="square" rtlCol="0">
                <a:spAutoFit/>
              </a:bodyPr>
              <a:lstStyle/>
              <a:p>
                <a:r>
                  <a:rPr lang="de-CH" dirty="0" smtClean="0">
                    <a:latin typeface="Roboto" panose="02000000000000000000" pitchFamily="2" charset="0"/>
                    <a:ea typeface="Roboto" panose="02000000000000000000" pitchFamily="2" charset="0"/>
                  </a:rPr>
                  <a:t>/ TBF &amp; LEVI’S VIETNAM</a:t>
                </a:r>
                <a:endParaRPr lang="de-CH" dirty="0">
                  <a:latin typeface="Roboto" panose="02000000000000000000" pitchFamily="2" charset="0"/>
                  <a:ea typeface="Roboto" panose="02000000000000000000" pitchFamily="2" charset="0"/>
                </a:endParaRPr>
              </a:p>
            </p:txBody>
          </p:sp>
        </p:gr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1558" y="1930190"/>
              <a:ext cx="598196" cy="412549"/>
            </a:xfrm>
            <a:prstGeom prst="rect">
              <a:avLst/>
            </a:prstGeom>
          </p:spPr>
        </p:pic>
      </p:grpSp>
    </p:spTree>
    <p:extLst>
      <p:ext uri="{BB962C8B-B14F-4D97-AF65-F5344CB8AC3E}">
        <p14:creationId xmlns:p14="http://schemas.microsoft.com/office/powerpoint/2010/main" val="33519061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7338</TotalTime>
  <Words>1199</Words>
  <Application>Microsoft Office PowerPoint</Application>
  <PresentationFormat>On-screen Show (4:3)</PresentationFormat>
  <Paragraphs>66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Haas</dc:creator>
  <cp:lastModifiedBy>Patrick Haas</cp:lastModifiedBy>
  <cp:revision>25</cp:revision>
  <dcterms:created xsi:type="dcterms:W3CDTF">2014-05-15T07:15:02Z</dcterms:created>
  <dcterms:modified xsi:type="dcterms:W3CDTF">2014-05-22T22:36:23Z</dcterms:modified>
</cp:coreProperties>
</file>