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289" r:id="rId3"/>
    <p:sldId id="293" r:id="rId4"/>
    <p:sldId id="295" r:id="rId5"/>
    <p:sldId id="294" r:id="rId6"/>
    <p:sldId id="292" r:id="rId7"/>
    <p:sldId id="291" r:id="rId8"/>
    <p:sldId id="29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45B-1B38-4F62-A006-40999C6B584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EE6A-4A65-4BCB-AA99-EED1EC1C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0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F0FE4-9AFD-310D-295B-2FA57D1C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09560B-0F04-27B7-596B-40E2FC587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16E8C-4E83-2C2E-BEA1-3B9B70B3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553BC-6788-1141-A927-C5124F15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6FC2B-A095-130D-D0DC-77F5E6F6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6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FF7E2-1BBB-A4EC-EF27-FD78CC9A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5C821-0C13-810A-E4BD-9B4ED2149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65D16-F1DA-7949-A600-74D31751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8271A-EEF3-14F6-4F59-EE3C5BE4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91F9F-1079-BE45-48CB-3326FB11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0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F54391-0658-483B-91BE-5A2C14763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7C325-17F5-78AF-F63C-833B5E98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14738-E816-28F9-1A10-E00035BE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77681-2FCA-9B47-C83B-530FB33C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48782-B7CF-56F2-F32F-3E8F08AF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56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1D35F-2641-F2CC-B685-B927CE7C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112D6-4006-98EB-8558-97EC3E28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A26B7-7152-F2CF-AF2D-BAE6723E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E6F78-63A1-4506-974E-6DECD819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E229A-71C7-36CC-A4DE-EF6DEA17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A42DD-A11C-B4BA-54AE-1CEF3B06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21B37-D080-B178-7B65-3047EFB0C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1CD03-C124-4196-7937-E5082185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D659A-A2C3-EC30-93C1-CAF3D8E6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10862-6072-CEBE-0489-10A67024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5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F091D-279A-E51B-7C7D-111AC6D5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C5B58-57EE-CE45-4512-4544E13C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1E7B4D-19D5-13CF-F1B1-1B65FFE31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27D59-7F40-3D65-03E4-6B72E8C8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8B9ED-20C2-16FD-354F-B0721E98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CD06F-7E07-02A5-6B07-E903622E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9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B764D-54B9-6842-1D8D-608A019A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E0681-8B06-C1D8-624F-254934BC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E386F-D563-A4C2-DBDD-135F79F81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511CB0-7495-4EB6-E9D8-1061C34F3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33E3E7-DDF1-9EA8-221B-5FB1E8E4F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ECFE3-EBB3-0ACB-FC6B-FAC447DA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E4EED4-1CCC-EA33-DE0C-DC8A3698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D16A6B-5968-0E45-B80B-1231835A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7F064-489A-1B0D-C959-66E2E83D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261C15-A673-DD63-8B2E-018FE6C2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887D08-1F30-41F8-B7C2-A6377D36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57F69B-FFA0-B923-84A6-6EC2EFF0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6E88D-8630-7662-E2DD-91439F2D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3A0D3B-5B8A-5A5C-660F-D9F62B77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C68B4-9B0E-8CC3-4A08-CB428475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8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4EC1D-9523-26AB-488B-178532BE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18631-FF5A-6FFA-2609-FC52A35A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DC81B1-C998-9277-5001-D4C8F39C0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CB8EB-754F-4BDD-7BA7-2D799EE2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189A8-59D9-8778-9936-B4E68707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94C06-9FEA-DED2-F156-78D07D6F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6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1B1D2-AE18-7C71-26F9-556C73E7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7B4BA4-4C5D-0964-558E-FD7EEF1F1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ABAA7-8556-31F1-D09E-365F93CA3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F2D76-2A5B-5B31-4A9A-799C1130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D9FD5-7F9C-381E-5394-36332B4B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EEF5F5-BDB7-F83D-3665-5680888A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649A33-73BF-0D0C-15DD-32BCDFDF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91365-92D6-A9D4-F33F-D1D4011F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0FC9D-E88E-201D-BA46-A4810FF31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47E98-E572-25F4-3EE8-A11E9B93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859B3-CF08-20D7-EA7A-955D1D365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0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ChloeCLY/CS501-Project-DealTrack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4C638-6660-1663-F23F-42630C27F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64E102B9-2EB2-F8F7-5A4C-7100BD9E9B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3D7B23-81C2-2327-38C9-EF7D07323790}"/>
              </a:ext>
            </a:extLst>
          </p:cNvPr>
          <p:cNvSpPr txBox="1"/>
          <p:nvPr/>
        </p:nvSpPr>
        <p:spPr>
          <a:xfrm>
            <a:off x="-61369" y="3261489"/>
            <a:ext cx="11132600" cy="11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— Intelligent shopping comparison APP</a:t>
            </a:r>
          </a:p>
          <a:p>
            <a:pPr algn="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  <a:hlinkClick r:id="rId3"/>
              </a:rPr>
              <a:t>https://github.com/buChloeCLY/CS501-Project-DealTracker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01FD4A-E061-4B7E-4E37-1D2B9CE2C4E0}"/>
              </a:ext>
            </a:extLst>
          </p:cNvPr>
          <p:cNvSpPr txBox="1"/>
          <p:nvPr/>
        </p:nvSpPr>
        <p:spPr>
          <a:xfrm>
            <a:off x="2177585" y="1678800"/>
            <a:ext cx="78368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DealTracker</a:t>
            </a:r>
            <a:endParaRPr lang="en-US" altLang="zh-CN" sz="88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453457-EF86-37F9-7370-35566CCA65BB}"/>
              </a:ext>
            </a:extLst>
          </p:cNvPr>
          <p:cNvSpPr/>
          <p:nvPr/>
        </p:nvSpPr>
        <p:spPr>
          <a:xfrm>
            <a:off x="5191735" y="5392919"/>
            <a:ext cx="5879496" cy="36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Team: Leyan Chen, 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Yijia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Chen, 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Juling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Fan</a:t>
            </a:r>
          </a:p>
        </p:txBody>
      </p:sp>
    </p:spTree>
    <p:extLst>
      <p:ext uri="{BB962C8B-B14F-4D97-AF65-F5344CB8AC3E}">
        <p14:creationId xmlns:p14="http://schemas.microsoft.com/office/powerpoint/2010/main" val="342666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D1027-7C28-8F18-4A05-34852D299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01B5DB9B-6BDD-092B-5EC0-FD1F3C9988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E966E5-FD6A-C982-F577-B8DF97BA4DC8}"/>
              </a:ext>
            </a:extLst>
          </p:cNvPr>
          <p:cNvSpPr txBox="1"/>
          <p:nvPr/>
        </p:nvSpPr>
        <p:spPr>
          <a:xfrm>
            <a:off x="660400" y="469900"/>
            <a:ext cx="469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Problem &amp; Introduction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C7C2-23FC-D2CF-D2C7-8260A2341012}"/>
              </a:ext>
            </a:extLst>
          </p:cNvPr>
          <p:cNvSpPr txBox="1"/>
          <p:nvPr/>
        </p:nvSpPr>
        <p:spPr>
          <a:xfrm>
            <a:off x="393700" y="1418770"/>
            <a:ext cx="11404600" cy="402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Prices for the same product often vary across platforms, Manual comparison is time-consuming.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Users easily miss limited-time deals.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Existing deal platforms pushes irrelevant discounts to users, lacking personalization.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DealTracker</a:t>
            </a:r>
            <a:r>
              <a:rPr lang="en-US" altLang="zh-CN" dirty="0"/>
              <a:t> is an intelligent shopping comparison App that bring real-time price comparison, intelligent alerts, and personalized recommendations into one simple mobile experience.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It helps consumers make smarter, faster, and more cost-effective decisions, saving both time and money in an increasingly complex online marketplace.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3909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49131-13D9-C1A4-29BE-5C47B070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0572F61F-D060-034E-8E5F-E0FD5E33F8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2FD5ED-B8B8-0B6B-5568-06179E88BD6E}"/>
              </a:ext>
            </a:extLst>
          </p:cNvPr>
          <p:cNvSpPr txBox="1"/>
          <p:nvPr/>
        </p:nvSpPr>
        <p:spPr>
          <a:xfrm>
            <a:off x="393700" y="186870"/>
            <a:ext cx="11404600" cy="392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MVP: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1. Search and Discovery.</a:t>
            </a:r>
            <a:r>
              <a:rPr lang="en-US" altLang="zh-CN" dirty="0"/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Users can search for products by name or category and apply filters to quickly find what they need.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2. Comparison and Analysis</a:t>
            </a:r>
            <a:r>
              <a:rPr lang="en-US" altLang="zh-CN" dirty="0"/>
              <a:t>. 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DealTracker</a:t>
            </a:r>
            <a:r>
              <a:rPr lang="en-US" altLang="zh-CN" dirty="0"/>
              <a:t> fetches real-time prices from multiple e-commerce platforms, presents results clearly.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3. Tracking and Notification.</a:t>
            </a:r>
            <a:r>
              <a:rPr lang="en-US" altLang="zh-CN" dirty="0"/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DealTracker</a:t>
            </a:r>
            <a:r>
              <a:rPr lang="en-US" altLang="zh-CN" dirty="0"/>
              <a:t> monitors users’ desired products and notifies them when the product reaches target price.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4. Personalized Recommendations.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en-US" altLang="zh-CN" dirty="0" err="1"/>
              <a:t>DealTracker</a:t>
            </a:r>
            <a:r>
              <a:rPr lang="en-US" altLang="zh-CN" dirty="0"/>
              <a:t> analyzes user data to recommend products that they may be interested in.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994246-1960-BC4B-2650-8ACF022DEAF5}"/>
              </a:ext>
            </a:extLst>
          </p:cNvPr>
          <p:cNvSpPr txBox="1"/>
          <p:nvPr/>
        </p:nvSpPr>
        <p:spPr>
          <a:xfrm>
            <a:off x="469900" y="4454267"/>
            <a:ext cx="10642600" cy="14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Stretch Goals: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1. Smart Coupon Integration. </a:t>
            </a:r>
            <a:r>
              <a:rPr lang="en-US" altLang="zh-CN" dirty="0"/>
              <a:t>Automatically collect and recommend discount codes or coupons.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2. Social Sharing. </a:t>
            </a:r>
            <a:r>
              <a:rPr lang="en-US" altLang="zh-CN" dirty="0"/>
              <a:t>Allow users to directly share transactions on social media.</a:t>
            </a:r>
          </a:p>
        </p:txBody>
      </p:sp>
    </p:spTree>
    <p:extLst>
      <p:ext uri="{BB962C8B-B14F-4D97-AF65-F5344CB8AC3E}">
        <p14:creationId xmlns:p14="http://schemas.microsoft.com/office/powerpoint/2010/main" val="351900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42E5F0-0522-B30A-82C3-719105C0E3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F248BA8-6AE8-6EC6-3E80-2DE7EA1CCD06}"/>
              </a:ext>
            </a:extLst>
          </p:cNvPr>
          <p:cNvSpPr txBox="1"/>
          <p:nvPr/>
        </p:nvSpPr>
        <p:spPr>
          <a:xfrm>
            <a:off x="660400" y="469900"/>
            <a:ext cx="700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Team Member Responsibilities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19A200-00DC-36F9-DCB5-CDAEBE27C3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6" b="1685"/>
          <a:stretch>
            <a:fillRect/>
          </a:stretch>
        </p:blipFill>
        <p:spPr>
          <a:xfrm>
            <a:off x="1823243" y="1463020"/>
            <a:ext cx="8545513" cy="43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8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22740-916B-18B2-4584-AB0C68571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B09175CC-52C4-8190-66FC-614557157E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BC7406-7AE1-EAD0-404D-A0F5168A05F9}"/>
              </a:ext>
            </a:extLst>
          </p:cNvPr>
          <p:cNvSpPr txBox="1"/>
          <p:nvPr/>
        </p:nvSpPr>
        <p:spPr>
          <a:xfrm>
            <a:off x="660400" y="469900"/>
            <a:ext cx="304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APIs and Sensors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C9012-553E-AF18-B825-8102BC125357}"/>
              </a:ext>
            </a:extLst>
          </p:cNvPr>
          <p:cNvSpPr txBox="1">
            <a:spLocks/>
          </p:cNvSpPr>
          <p:nvPr/>
        </p:nvSpPr>
        <p:spPr>
          <a:xfrm>
            <a:off x="635000" y="1259820"/>
            <a:ext cx="11023600" cy="5236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b="1" noProof="1"/>
              <a:t>Home Page </a:t>
            </a:r>
            <a:r>
              <a:rPr lang="en-US" altLang="zh-CN" sz="2000" noProof="1"/>
              <a:t>– Search / Category Browsing / Today’s Deals</a:t>
            </a:r>
          </a:p>
          <a:p>
            <a:pPr lvl="1">
              <a:lnSpc>
                <a:spcPct val="100000"/>
              </a:lnSpc>
            </a:pPr>
            <a:r>
              <a:rPr lang="en-US" altLang="zh-CN" sz="2000" noProof="1"/>
              <a:t>Product search and metadata</a:t>
            </a:r>
          </a:p>
          <a:p>
            <a:pPr lvl="2">
              <a:lnSpc>
                <a:spcPct val="100000"/>
              </a:lnSpc>
            </a:pPr>
            <a:r>
              <a:rPr lang="en-US" altLang="zh-CN" noProof="1"/>
              <a:t>Option A – Official APIs: Amazon Product Advertising API, Best Buy Developer API, Walmart Developer API</a:t>
            </a:r>
          </a:p>
          <a:p>
            <a:pPr lvl="2">
              <a:lnSpc>
                <a:spcPct val="100000"/>
              </a:lnSpc>
            </a:pPr>
            <a:r>
              <a:rPr lang="en-US" altLang="zh-CN" noProof="1"/>
              <a:t>Option B – Aggregator APIs: Rainforest API / SerpAPI / DataForSEO (for multi-platform search results)</a:t>
            </a:r>
          </a:p>
          <a:p>
            <a:pPr lvl="1">
              <a:lnSpc>
                <a:spcPct val="100000"/>
              </a:lnSpc>
            </a:pPr>
            <a:r>
              <a:rPr lang="en-US" altLang="zh-CN" sz="2000" noProof="1"/>
              <a:t>Historical low-price / price drop: Maintain our own price history database and update it periodically.</a:t>
            </a:r>
          </a:p>
          <a:p>
            <a:pPr lvl="1">
              <a:lnSpc>
                <a:spcPct val="100000"/>
              </a:lnSpc>
            </a:pPr>
            <a:r>
              <a:rPr lang="en-US" altLang="zh-CN" sz="2000" noProof="1"/>
              <a:t>Disability: Microphone for voice search.</a:t>
            </a:r>
          </a:p>
          <a:p>
            <a:pPr lvl="1">
              <a:lnSpc>
                <a:spcPct val="100000"/>
              </a:lnSpc>
            </a:pPr>
            <a:endParaRPr lang="en-US" altLang="zh-CN" sz="2000" noProof="1"/>
          </a:p>
          <a:p>
            <a:pPr>
              <a:lnSpc>
                <a:spcPct val="100000"/>
              </a:lnSpc>
            </a:pPr>
            <a:r>
              <a:rPr lang="en-US" altLang="zh-CN" sz="2400" b="1" noProof="1"/>
              <a:t>Real-Time Cross-Platform Price Comparison</a:t>
            </a:r>
          </a:p>
          <a:p>
            <a:pPr lvl="1">
              <a:lnSpc>
                <a:spcPct val="100000"/>
              </a:lnSpc>
            </a:pPr>
            <a:r>
              <a:rPr lang="en-US" altLang="zh-CN" sz="2000" noProof="1"/>
              <a:t>Product details &amp; pricing aggregation: Same as product search;</a:t>
            </a:r>
          </a:p>
          <a:p>
            <a:pPr lvl="1">
              <a:lnSpc>
                <a:spcPct val="100000"/>
              </a:lnSpc>
            </a:pPr>
            <a:r>
              <a:rPr lang="en-US" altLang="zh-CN" sz="2000" noProof="1"/>
              <a:t>Tax estimation: Avalara Tax API and GPS.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F03B91-CB74-246E-265E-54489AA587E9}"/>
              </a:ext>
            </a:extLst>
          </p:cNvPr>
          <p:cNvSpPr txBox="1"/>
          <p:nvPr/>
        </p:nvSpPr>
        <p:spPr>
          <a:xfrm>
            <a:off x="476250" y="584200"/>
            <a:ext cx="10839450" cy="4201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      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Reliable and legitimate data;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Stable and well-documented structure;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High compliance;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Higher integration complexity – Different authentication and rate limits per platform;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Subject to official restrictions – Access may be revoked if terms aren’t followed.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 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Developer-friendly – Simplified authentication and standardized responses;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Fast prototyping;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Lower data freshness – Price or stock data may lag by minutes or hours;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 costs;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Legal and compliance risks – Some aggregators rely on scraping, which may violate target site terms.</a:t>
            </a:r>
          </a:p>
        </p:txBody>
      </p:sp>
    </p:spTree>
    <p:extLst>
      <p:ext uri="{BB962C8B-B14F-4D97-AF65-F5344CB8AC3E}">
        <p14:creationId xmlns:p14="http://schemas.microsoft.com/office/powerpoint/2010/main" val="50031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727BE-FD8A-A347-1AD7-821ABFD49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868263DF-62D4-0F0F-6F16-EE25E42603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CEAF81D-B7F7-56C6-C40F-58A05ADC645A}"/>
              </a:ext>
            </a:extLst>
          </p:cNvPr>
          <p:cNvSpPr txBox="1">
            <a:spLocks/>
          </p:cNvSpPr>
          <p:nvPr/>
        </p:nvSpPr>
        <p:spPr>
          <a:xfrm>
            <a:off x="627459" y="830265"/>
            <a:ext cx="10937081" cy="53736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Price Alerts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Push notifications: Firebase Cloud Messaging (FCM) / </a:t>
            </a:r>
            <a:r>
              <a:rPr lang="en-US" altLang="zh-CN" sz="2000" dirty="0" err="1"/>
              <a:t>OneSignal</a:t>
            </a:r>
            <a:r>
              <a:rPr lang="en-US" altLang="zh-CN" sz="20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User Profile </a:t>
            </a:r>
            <a:r>
              <a:rPr lang="en-US" altLang="zh-CN" sz="2000" dirty="0"/>
              <a:t>– Settings / Browsing History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Account / Authentication: Firebase Authentication and OAuth for third-party account login.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Storage: Cloud storage via </a:t>
            </a:r>
            <a:r>
              <a:rPr lang="en-US" altLang="zh-CN" sz="2000" dirty="0" err="1"/>
              <a:t>Firestore</a:t>
            </a:r>
            <a:r>
              <a:rPr lang="en-US" altLang="zh-CN" sz="2000" dirty="0"/>
              <a:t>; local caching via Room Database.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Comply with relevant privacy regulations like CCPA(California Consumer Privacy Act);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/>
              <a:t>    Clearly state what data is collected (e.g., browsing history, location, preferences);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/>
              <a:t>    how it is used; Consent Pop-up; Minimize the collected data.</a:t>
            </a:r>
          </a:p>
        </p:txBody>
      </p:sp>
    </p:spTree>
    <p:extLst>
      <p:ext uri="{BB962C8B-B14F-4D97-AF65-F5344CB8AC3E}">
        <p14:creationId xmlns:p14="http://schemas.microsoft.com/office/powerpoint/2010/main" val="56972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7457E-1805-07DC-218C-9EAA2EB8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19F72A58-D93F-70B1-75B1-4DA184D71F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D54119-4847-0703-F9EE-12F618639CBF}"/>
              </a:ext>
            </a:extLst>
          </p:cNvPr>
          <p:cNvSpPr txBox="1"/>
          <p:nvPr/>
        </p:nvSpPr>
        <p:spPr>
          <a:xfrm>
            <a:off x="660400" y="469900"/>
            <a:ext cx="304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UI/UX Design</a:t>
            </a:r>
            <a:endParaRPr lang="zh-CN" altLang="en-US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8FCAB7-7E08-B2F1-9953-6837A5CAC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2" r="5040" b="3813"/>
          <a:stretch>
            <a:fillRect/>
          </a:stretch>
        </p:blipFill>
        <p:spPr bwMode="auto">
          <a:xfrm>
            <a:off x="859321" y="1463021"/>
            <a:ext cx="2384651" cy="46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7F7CB76-2816-F05F-A2C5-B2EF75FAF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" t="2099" r="3913" b="2435"/>
          <a:stretch>
            <a:fillRect/>
          </a:stretch>
        </p:blipFill>
        <p:spPr bwMode="auto">
          <a:xfrm>
            <a:off x="3500732" y="1463020"/>
            <a:ext cx="2443316" cy="46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B3DA7E-1EBD-8FD8-8FE6-13DCE4641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t="1318" r="15223" b="4496"/>
          <a:stretch>
            <a:fillRect/>
          </a:stretch>
        </p:blipFill>
        <p:spPr bwMode="auto">
          <a:xfrm>
            <a:off x="6200808" y="1463020"/>
            <a:ext cx="2343150" cy="46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238FEAA-8ACE-8E36-5347-80345449F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t="2195" r="5462" b="2179"/>
          <a:stretch>
            <a:fillRect/>
          </a:stretch>
        </p:blipFill>
        <p:spPr bwMode="auto">
          <a:xfrm>
            <a:off x="8800718" y="1510644"/>
            <a:ext cx="2343151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3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8C4EC-6B63-F158-ADB6-79282A9F3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DC1E423-2870-0F14-FAEF-D528A116A1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485C98-6051-1B3A-8453-60BD0F092E45}"/>
              </a:ext>
            </a:extLst>
          </p:cNvPr>
          <p:cNvSpPr txBox="1"/>
          <p:nvPr/>
        </p:nvSpPr>
        <p:spPr>
          <a:xfrm>
            <a:off x="2177585" y="1647050"/>
            <a:ext cx="78368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14328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533</Words>
  <Application>Microsoft Office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Leyan</dc:creator>
  <cp:lastModifiedBy>Chen, Leyan</cp:lastModifiedBy>
  <cp:revision>61</cp:revision>
  <dcterms:created xsi:type="dcterms:W3CDTF">2025-10-07T18:17:27Z</dcterms:created>
  <dcterms:modified xsi:type="dcterms:W3CDTF">2025-10-07T19:55:43Z</dcterms:modified>
</cp:coreProperties>
</file>